
<file path=[Content_Types].xml><?xml version="1.0" encoding="utf-8"?>
<Types xmlns="http://schemas.openxmlformats.org/package/2006/content-types">
  <Default Extension="xml" ContentType="application/xml"/>
  <Default Extension="jpeg" ContentType="image/jpeg"/>
  <Default Extension="wdp" ContentType="image/vnd.ms-photo"/>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63" r:id="rId2"/>
    <p:sldId id="479" r:id="rId3"/>
    <p:sldId id="489" r:id="rId4"/>
    <p:sldId id="492" r:id="rId5"/>
    <p:sldId id="496" r:id="rId6"/>
    <p:sldId id="491" r:id="rId7"/>
    <p:sldId id="493" r:id="rId8"/>
    <p:sldId id="494" r:id="rId9"/>
    <p:sldId id="495" r:id="rId10"/>
    <p:sldId id="481" r:id="rId11"/>
    <p:sldId id="465" r:id="rId12"/>
    <p:sldId id="466" r:id="rId13"/>
    <p:sldId id="364" r:id="rId14"/>
    <p:sldId id="470" r:id="rId15"/>
    <p:sldId id="471" r:id="rId16"/>
    <p:sldId id="413" r:id="rId17"/>
    <p:sldId id="415" r:id="rId18"/>
    <p:sldId id="483" r:id="rId19"/>
    <p:sldId id="467" r:id="rId20"/>
    <p:sldId id="468" r:id="rId21"/>
    <p:sldId id="475" r:id="rId22"/>
    <p:sldId id="484" r:id="rId23"/>
    <p:sldId id="478" r:id="rId24"/>
    <p:sldId id="377" r:id="rId25"/>
    <p:sldId id="378" r:id="rId26"/>
    <p:sldId id="487" r:id="rId27"/>
    <p:sldId id="373" r:id="rId28"/>
    <p:sldId id="379" r:id="rId29"/>
    <p:sldId id="374" r:id="rId30"/>
    <p:sldId id="488" r:id="rId31"/>
    <p:sldId id="375" r:id="rId32"/>
    <p:sldId id="3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167D05-B969-DD41-BE95-14405C299D56}">
          <p14:sldIdLst>
            <p14:sldId id="263"/>
            <p14:sldId id="479"/>
            <p14:sldId id="489"/>
            <p14:sldId id="492"/>
            <p14:sldId id="496"/>
            <p14:sldId id="491"/>
            <p14:sldId id="493"/>
            <p14:sldId id="494"/>
            <p14:sldId id="495"/>
            <p14:sldId id="481"/>
            <p14:sldId id="465"/>
            <p14:sldId id="466"/>
            <p14:sldId id="364"/>
            <p14:sldId id="470"/>
            <p14:sldId id="471"/>
            <p14:sldId id="413"/>
            <p14:sldId id="415"/>
            <p14:sldId id="483"/>
            <p14:sldId id="467"/>
            <p14:sldId id="468"/>
            <p14:sldId id="475"/>
            <p14:sldId id="484"/>
            <p14:sldId id="478"/>
            <p14:sldId id="377"/>
            <p14:sldId id="378"/>
            <p14:sldId id="487"/>
            <p14:sldId id="373"/>
            <p14:sldId id="379"/>
            <p14:sldId id="374"/>
            <p14:sldId id="488"/>
            <p14:sldId id="375"/>
            <p14:sldId id="3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autoAdjust="0"/>
    <p:restoredTop sz="50000" autoAdjust="0"/>
  </p:normalViewPr>
  <p:slideViewPr>
    <p:cSldViewPr>
      <p:cViewPr varScale="1">
        <p:scale>
          <a:sx n="45" d="100"/>
          <a:sy n="45" d="100"/>
        </p:scale>
        <p:origin x="1648" y="19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493D64-DF3F-460F-A0B1-69C407E17C2E}" type="datetimeFigureOut">
              <a:rPr lang="en-US" smtClean="0"/>
              <a:pPr/>
              <a:t>11/6/15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C9967-C778-4DD9-8F46-C6F15837B722}" type="slidenum">
              <a:rPr lang="en-US" smtClean="0"/>
              <a:pPr/>
              <a:t>‹#›</a:t>
            </a:fld>
            <a:endParaRPr lang="en-US"/>
          </a:p>
        </p:txBody>
      </p:sp>
    </p:spTree>
    <p:extLst>
      <p:ext uri="{BB962C8B-B14F-4D97-AF65-F5344CB8AC3E}">
        <p14:creationId xmlns:p14="http://schemas.microsoft.com/office/powerpoint/2010/main" val="1273910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 saw several papers yesterday about "metadata normalization" that try to minimize the manual input required.</a:t>
            </a:r>
          </a:p>
          <a:p>
            <a:r>
              <a:rPr lang="en-US" sz="1200" kern="1200" dirty="0" smtClean="0">
                <a:solidFill>
                  <a:schemeClr val="tx1"/>
                </a:solidFill>
                <a:latin typeface="+mn-lt"/>
                <a:ea typeface="+mn-ea"/>
                <a:cs typeface="+mn-cs"/>
              </a:rPr>
              <a:t>Today I will talk about our work.... as a *first step* towards normalization with *no* manual effort.</a:t>
            </a:r>
            <a:endParaRPr lang="en-US" dirty="0"/>
          </a:p>
        </p:txBody>
      </p:sp>
      <p:sp>
        <p:nvSpPr>
          <p:cNvPr id="4" name="Slide Number Placeholder 3"/>
          <p:cNvSpPr>
            <a:spLocks noGrp="1"/>
          </p:cNvSpPr>
          <p:nvPr>
            <p:ph type="sldNum" sz="quarter" idx="10"/>
          </p:nvPr>
        </p:nvSpPr>
        <p:spPr/>
        <p:txBody>
          <a:bodyPr/>
          <a:lstStyle/>
          <a:p>
            <a:fld id="{6B5C9967-C778-4DD9-8F46-C6F15837B722}" type="slidenum">
              <a:rPr lang="en-US" smtClean="0"/>
              <a:pPr/>
              <a:t>1</a:t>
            </a:fld>
            <a:endParaRPr lang="en-US"/>
          </a:p>
        </p:txBody>
      </p:sp>
    </p:spTree>
    <p:extLst>
      <p:ext uri="{BB962C8B-B14F-4D97-AF65-F5344CB8AC3E}">
        <p14:creationId xmlns:p14="http://schemas.microsoft.com/office/powerpoint/2010/main" val="711919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9967-C778-4DD9-8F46-C6F15837B722}" type="slidenum">
              <a:rPr lang="en-US" smtClean="0"/>
              <a:pPr/>
              <a:t>10</a:t>
            </a:fld>
            <a:endParaRPr lang="en-US"/>
          </a:p>
        </p:txBody>
      </p:sp>
    </p:spTree>
    <p:extLst>
      <p:ext uri="{BB962C8B-B14F-4D97-AF65-F5344CB8AC3E}">
        <p14:creationId xmlns:p14="http://schemas.microsoft.com/office/powerpoint/2010/main" val="343945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often</a:t>
            </a:r>
            <a:r>
              <a:rPr lang="en-US" baseline="0" dirty="0" smtClean="0"/>
              <a:t> we have labeled </a:t>
            </a:r>
            <a:r>
              <a:rPr lang="en-US" baseline="0" dirty="0" err="1" smtClean="0"/>
              <a:t>bldgs</a:t>
            </a:r>
            <a:r>
              <a:rPr lang="en-US" baseline="0" dirty="0" smtClean="0"/>
              <a:t> to use for prediction of a new </a:t>
            </a:r>
            <a:r>
              <a:rPr lang="en-US" baseline="0" dirty="0" err="1" smtClean="0"/>
              <a:t>bldg</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one </a:t>
            </a:r>
            <a:r>
              <a:rPr lang="en-US" baseline="0" dirty="0" err="1" smtClean="0"/>
              <a:t>src</a:t>
            </a:r>
            <a:r>
              <a:rPr lang="en-US" baseline="0" dirty="0" smtClean="0"/>
              <a:t> of info is </a:t>
            </a:r>
            <a:r>
              <a:rPr lang="en-US" baseline="0" dirty="0" err="1" smtClean="0"/>
              <a:t>pn</a:t>
            </a:r>
            <a:r>
              <a:rPr lang="en-US" baseline="0" dirty="0" smtClean="0"/>
              <a:t>, a good indicator of type within building but less consistent across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another is data, have </a:t>
            </a:r>
            <a:r>
              <a:rPr lang="en-US" baseline="0" dirty="0" err="1" smtClean="0"/>
              <a:t>sim</a:t>
            </a:r>
            <a:r>
              <a:rPr lang="en-US" baseline="0" dirty="0" smtClean="0"/>
              <a:t> for same type across </a:t>
            </a:r>
            <a:r>
              <a:rPr lang="en-US" baseline="0" dirty="0" err="1" smtClean="0"/>
              <a:t>bldgs</a:t>
            </a:r>
            <a:r>
              <a:rPr lang="en-US" baseline="0" dirty="0" smtClean="0"/>
              <a:t>, such as temp 60-70</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combine the strength of </a:t>
            </a:r>
            <a:r>
              <a:rPr lang="en-US" baseline="0" dirty="0" err="1" smtClean="0"/>
              <a:t>fd</a:t>
            </a:r>
            <a:r>
              <a:rPr lang="en-US" baseline="0" dirty="0" smtClean="0"/>
              <a:t> and </a:t>
            </a:r>
            <a:r>
              <a:rPr lang="en-US" baseline="0" dirty="0" err="1" smtClean="0"/>
              <a:t>fn</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11</a:t>
            </a:fld>
            <a:endParaRPr lang="en-US"/>
          </a:p>
        </p:txBody>
      </p:sp>
    </p:spTree>
    <p:extLst>
      <p:ext uri="{BB962C8B-B14F-4D97-AF65-F5344CB8AC3E}">
        <p14:creationId xmlns:p14="http://schemas.microsoft.com/office/powerpoint/2010/main" val="60331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adopt the setting of transfer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learn the characteristics of </a:t>
            </a:r>
            <a:r>
              <a:rPr lang="en-US" baseline="0" dirty="0" smtClean="0"/>
              <a:t>data from one </a:t>
            </a:r>
            <a:r>
              <a:rPr lang="en-US" baseline="0" dirty="0" err="1" smtClean="0"/>
              <a:t>bldg</a:t>
            </a:r>
            <a:r>
              <a:rPr lang="en-US" baseline="0" dirty="0" smtClean="0"/>
              <a:t> and apply to the target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data features can label points, but not perfectly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want to use the regularity in </a:t>
            </a:r>
            <a:r>
              <a:rPr lang="en-US" baseline="0" dirty="0" err="1" smtClean="0"/>
              <a:t>pn</a:t>
            </a:r>
            <a:r>
              <a:rPr lang="en-US" baseline="0" dirty="0" smtClean="0"/>
              <a:t> to measure confidence of these labels, </a:t>
            </a:r>
            <a:r>
              <a:rPr lang="en-US" baseline="0" dirty="0" err="1" smtClean="0"/>
              <a:t>bc</a:t>
            </a:r>
            <a:r>
              <a:rPr lang="en-US" baseline="0" dirty="0" smtClean="0"/>
              <a:t> we believe </a:t>
            </a:r>
            <a:r>
              <a:rPr lang="en-US" baseline="0" dirty="0" err="1" smtClean="0"/>
              <a:t>pt</a:t>
            </a:r>
            <a:r>
              <a:rPr lang="en-US" baseline="0" dirty="0" smtClean="0"/>
              <a:t> is a good indicator within a bldg.</a:t>
            </a: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12</a:t>
            </a:fld>
            <a:endParaRPr lang="en-US"/>
          </a:p>
        </p:txBody>
      </p:sp>
    </p:spTree>
    <p:extLst>
      <p:ext uri="{BB962C8B-B14F-4D97-AF65-F5344CB8AC3E}">
        <p14:creationId xmlns:p14="http://schemas.microsoft.com/office/powerpoint/2010/main" val="1620661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learn f from </a:t>
            </a:r>
            <a:r>
              <a:rPr lang="en-US" baseline="0" dirty="0" err="1" smtClean="0"/>
              <a:t>src</a:t>
            </a:r>
            <a:r>
              <a:rPr lang="en-US" baseline="0" dirty="0" smtClean="0"/>
              <a:t> with data</a:t>
            </a:r>
          </a:p>
          <a:p>
            <a:r>
              <a:rPr lang="en-US" baseline="0" dirty="0" smtClean="0"/>
              <a:t>one cannot work well on all due to inductive bias</a:t>
            </a:r>
          </a:p>
          <a:p>
            <a:r>
              <a:rPr lang="en-US" baseline="0" dirty="0" smtClean="0"/>
              <a:t>we train a couple of diff f</a:t>
            </a:r>
          </a:p>
          <a:p>
            <a:r>
              <a:rPr lang="en-US" baseline="0" dirty="0" smtClean="0"/>
              <a:t>how to combine them?</a:t>
            </a:r>
          </a:p>
          <a:p>
            <a:r>
              <a:rPr lang="en-US" baseline="0" dirty="0" smtClean="0"/>
              <a:t>need </a:t>
            </a:r>
            <a:r>
              <a:rPr lang="en-US" baseline="0" dirty="0" err="1" smtClean="0"/>
              <a:t>gt</a:t>
            </a:r>
            <a:r>
              <a:rPr lang="en-US" baseline="0" dirty="0" smtClean="0"/>
              <a:t> to evaluate the </a:t>
            </a:r>
            <a:r>
              <a:rPr lang="en-US" baseline="0" dirty="0" err="1" smtClean="0"/>
              <a:t>qaulity</a:t>
            </a:r>
            <a:r>
              <a:rPr lang="en-US" baseline="0" dirty="0" smtClean="0"/>
              <a:t> of f</a:t>
            </a:r>
          </a:p>
          <a:p>
            <a:r>
              <a:rPr lang="en-US" baseline="0" dirty="0" smtClean="0"/>
              <a:t>but no </a:t>
            </a:r>
            <a:r>
              <a:rPr lang="en-US" baseline="0" dirty="0" err="1" smtClean="0"/>
              <a:t>gt</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13</a:t>
            </a:fld>
            <a:endParaRPr lang="en-US"/>
          </a:p>
        </p:txBody>
      </p:sp>
    </p:spTree>
    <p:extLst>
      <p:ext uri="{BB962C8B-B14F-4D97-AF65-F5344CB8AC3E}">
        <p14:creationId xmlns:p14="http://schemas.microsoft.com/office/powerpoint/2010/main" val="1143932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thus using </a:t>
            </a:r>
            <a:r>
              <a:rPr lang="en-US" baseline="0" dirty="0" err="1" smtClean="0"/>
              <a:t>Fn</a:t>
            </a:r>
            <a:r>
              <a:rPr lang="en-US" baseline="0" dirty="0" smtClean="0"/>
              <a:t> clusters to approximate</a:t>
            </a:r>
          </a:p>
          <a:p>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14</a:t>
            </a:fld>
            <a:endParaRPr lang="en-US"/>
          </a:p>
        </p:txBody>
      </p:sp>
    </p:spTree>
    <p:extLst>
      <p:ext uri="{BB962C8B-B14F-4D97-AF65-F5344CB8AC3E}">
        <p14:creationId xmlns:p14="http://schemas.microsoft.com/office/powerpoint/2010/main" val="117114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next step, we want to the use these c structures to help measure the confidence of each f</a:t>
            </a:r>
          </a:p>
          <a:p>
            <a:r>
              <a:rPr lang="en-US" altLang="zh-CN" baseline="0" dirty="0" smtClean="0"/>
              <a:t>we apply each f to label the same population</a:t>
            </a:r>
          </a:p>
          <a:p>
            <a:r>
              <a:rPr lang="en-US" baseline="0" dirty="0" smtClean="0"/>
              <a:t>compare to the cluster structure</a:t>
            </a: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15</a:t>
            </a:fld>
            <a:endParaRPr lang="en-US"/>
          </a:p>
        </p:txBody>
      </p:sp>
    </p:spTree>
    <p:extLst>
      <p:ext uri="{BB962C8B-B14F-4D97-AF65-F5344CB8AC3E}">
        <p14:creationId xmlns:p14="http://schemas.microsoft.com/office/powerpoint/2010/main" val="1856374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16</a:t>
            </a:fld>
            <a:endParaRPr lang="en-US"/>
          </a:p>
        </p:txBody>
      </p:sp>
    </p:spTree>
    <p:extLst>
      <p:ext uri="{BB962C8B-B14F-4D97-AF65-F5344CB8AC3E}">
        <p14:creationId xmlns:p14="http://schemas.microsoft.com/office/powerpoint/2010/main" val="511583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17</a:t>
            </a:fld>
            <a:endParaRPr lang="en-US"/>
          </a:p>
        </p:txBody>
      </p:sp>
    </p:spTree>
    <p:extLst>
      <p:ext uri="{BB962C8B-B14F-4D97-AF65-F5344CB8AC3E}">
        <p14:creationId xmlns:p14="http://schemas.microsoft.com/office/powerpoint/2010/main" val="576994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a:t>
            </a:r>
            <a:r>
              <a:rPr lang="en-US" baseline="0" dirty="0" smtClean="0"/>
              <a:t> sensor name, take out </a:t>
            </a:r>
            <a:r>
              <a:rPr lang="en-US" baseline="0" dirty="0" err="1" smtClean="0"/>
              <a:t>nums</a:t>
            </a: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18</a:t>
            </a:fld>
            <a:endParaRPr lang="en-US"/>
          </a:p>
        </p:txBody>
      </p:sp>
    </p:spTree>
    <p:extLst>
      <p:ext uri="{BB962C8B-B14F-4D97-AF65-F5344CB8AC3E}">
        <p14:creationId xmlns:p14="http://schemas.microsoft.com/office/powerpoint/2010/main" val="200249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19</a:t>
            </a:fld>
            <a:endParaRPr lang="en-US"/>
          </a:p>
        </p:txBody>
      </p:sp>
    </p:spTree>
    <p:extLst>
      <p:ext uri="{BB962C8B-B14F-4D97-AF65-F5344CB8AC3E}">
        <p14:creationId xmlns:p14="http://schemas.microsoft.com/office/powerpoint/2010/main" val="39820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Before getting to that, let me remind you why normalizing metadata is important.</a:t>
            </a:r>
          </a:p>
          <a:p>
            <a:r>
              <a:rPr lang="en-US" sz="1200" kern="1200" dirty="0" smtClean="0">
                <a:solidFill>
                  <a:schemeClr val="tx1"/>
                </a:solidFill>
                <a:latin typeface="+mn-lt"/>
                <a:ea typeface="+mn-ea"/>
                <a:cs typeface="+mn-cs"/>
              </a:rPr>
              <a:t>We are working with a building management company called Trane, who has developed several powerful "analytics engines". </a:t>
            </a:r>
          </a:p>
          <a:p>
            <a:r>
              <a:rPr lang="en-US" sz="1200" kern="1200" dirty="0" smtClean="0">
                <a:solidFill>
                  <a:schemeClr val="tx1"/>
                </a:solidFill>
                <a:latin typeface="+mn-lt"/>
                <a:ea typeface="+mn-ea"/>
                <a:cs typeface="+mn-cs"/>
              </a:rPr>
              <a:t>They want to sell these engines to customers based on the energy savings they can generate.</a:t>
            </a: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2</a:t>
            </a:fld>
            <a:endParaRPr lang="en-US"/>
          </a:p>
        </p:txBody>
      </p:sp>
    </p:spTree>
    <p:extLst>
      <p:ext uri="{BB962C8B-B14F-4D97-AF65-F5344CB8AC3E}">
        <p14:creationId xmlns:p14="http://schemas.microsoft.com/office/powerpoint/2010/main" val="1965421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20</a:t>
            </a:fld>
            <a:endParaRPr lang="en-US"/>
          </a:p>
        </p:txBody>
      </p:sp>
    </p:spTree>
    <p:extLst>
      <p:ext uri="{BB962C8B-B14F-4D97-AF65-F5344CB8AC3E}">
        <p14:creationId xmlns:p14="http://schemas.microsoft.com/office/powerpoint/2010/main" val="973041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21</a:t>
            </a:fld>
            <a:endParaRPr lang="en-US"/>
          </a:p>
        </p:txBody>
      </p:sp>
    </p:spTree>
    <p:extLst>
      <p:ext uri="{BB962C8B-B14F-4D97-AF65-F5344CB8AC3E}">
        <p14:creationId xmlns:p14="http://schemas.microsoft.com/office/powerpoint/2010/main" val="723445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GMM, to avoid</a:t>
            </a:r>
            <a:r>
              <a:rPr lang="en-US" baseline="0" dirty="0" smtClean="0"/>
              <a:t> k then sue NPBC</a:t>
            </a: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22</a:t>
            </a:fld>
            <a:endParaRPr lang="en-US"/>
          </a:p>
        </p:txBody>
      </p:sp>
    </p:spTree>
    <p:extLst>
      <p:ext uri="{BB962C8B-B14F-4D97-AF65-F5344CB8AC3E}">
        <p14:creationId xmlns:p14="http://schemas.microsoft.com/office/powerpoint/2010/main" val="216272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9967-C778-4DD9-8F46-C6F15837B722}" type="slidenum">
              <a:rPr lang="en-US" smtClean="0"/>
              <a:pPr/>
              <a:t>23</a:t>
            </a:fld>
            <a:endParaRPr lang="en-US"/>
          </a:p>
        </p:txBody>
      </p:sp>
    </p:spTree>
    <p:extLst>
      <p:ext uri="{BB962C8B-B14F-4D97-AF65-F5344CB8AC3E}">
        <p14:creationId xmlns:p14="http://schemas.microsoft.com/office/powerpoint/2010/main" val="1983228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see</a:t>
            </a:r>
            <a:r>
              <a:rPr lang="en-US" baseline="0" dirty="0" smtClean="0"/>
              <a:t> how it works</a:t>
            </a:r>
            <a:endParaRPr lang="en-US" dirty="0"/>
          </a:p>
        </p:txBody>
      </p:sp>
      <p:sp>
        <p:nvSpPr>
          <p:cNvPr id="4" name="Slide Number Placeholder 3"/>
          <p:cNvSpPr>
            <a:spLocks noGrp="1"/>
          </p:cNvSpPr>
          <p:nvPr>
            <p:ph type="sldNum" sz="quarter" idx="10"/>
          </p:nvPr>
        </p:nvSpPr>
        <p:spPr/>
        <p:txBody>
          <a:bodyPr/>
          <a:lstStyle/>
          <a:p>
            <a:fld id="{6B5C9967-C778-4DD9-8F46-C6F15837B722}" type="slidenum">
              <a:rPr lang="en-US" smtClean="0"/>
              <a:pPr/>
              <a:t>24</a:t>
            </a:fld>
            <a:endParaRPr lang="en-US"/>
          </a:p>
        </p:txBody>
      </p:sp>
    </p:spTree>
    <p:extLst>
      <p:ext uri="{BB962C8B-B14F-4D97-AF65-F5344CB8AC3E}">
        <p14:creationId xmlns:p14="http://schemas.microsoft.com/office/powerpoint/2010/main" val="671068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mean similarity reflects confidence</a:t>
            </a:r>
          </a:p>
          <a:p>
            <a:r>
              <a:rPr lang="en-US" baseline="0" dirty="0" err="1" smtClean="0"/>
              <a:t>Thresholding</a:t>
            </a:r>
            <a:r>
              <a:rPr lang="en-US" baseline="0" dirty="0" smtClean="0"/>
              <a:t> on the confidence filters out less confident predictions -&gt; </a:t>
            </a:r>
            <a:r>
              <a:rPr lang="en-US" baseline="0" dirty="0" err="1" smtClean="0"/>
              <a:t>acc</a:t>
            </a:r>
            <a:r>
              <a:rPr lang="en-US" baseline="0" dirty="0" smtClean="0"/>
              <a:t> up and </a:t>
            </a:r>
            <a:r>
              <a:rPr lang="en-US" baseline="0" dirty="0" err="1" smtClean="0"/>
              <a:t>cov</a:t>
            </a:r>
            <a:r>
              <a:rPr lang="en-US" baseline="0" dirty="0" smtClean="0"/>
              <a:t> down</a:t>
            </a:r>
          </a:p>
          <a:p>
            <a:endParaRPr lang="en-US" baseline="0" dirty="0" smtClean="0"/>
          </a:p>
          <a:p>
            <a:r>
              <a:rPr lang="en-US" baseline="0" dirty="0" smtClean="0"/>
              <a:t>Why asymmetric + why some unlabeled</a:t>
            </a:r>
          </a:p>
        </p:txBody>
      </p:sp>
      <p:sp>
        <p:nvSpPr>
          <p:cNvPr id="4" name="Slide Number Placeholder 3"/>
          <p:cNvSpPr>
            <a:spLocks noGrp="1"/>
          </p:cNvSpPr>
          <p:nvPr>
            <p:ph type="sldNum" sz="quarter" idx="10"/>
          </p:nvPr>
        </p:nvSpPr>
        <p:spPr/>
        <p:txBody>
          <a:bodyPr/>
          <a:lstStyle/>
          <a:p>
            <a:fld id="{6B5C9967-C778-4DD9-8F46-C6F15837B722}" type="slidenum">
              <a:rPr lang="en-US" smtClean="0"/>
              <a:pPr/>
              <a:t>25</a:t>
            </a:fld>
            <a:endParaRPr lang="en-US"/>
          </a:p>
        </p:txBody>
      </p:sp>
    </p:spTree>
    <p:extLst>
      <p:ext uri="{BB962C8B-B14F-4D97-AF65-F5344CB8AC3E}">
        <p14:creationId xmlns:p14="http://schemas.microsoft.com/office/powerpoint/2010/main" val="338346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classes got</a:t>
            </a:r>
            <a:r>
              <a:rPr lang="en-US" baseline="0" dirty="0" smtClean="0"/>
              <a:t> classified</a:t>
            </a:r>
          </a:p>
          <a:p>
            <a:r>
              <a:rPr lang="en-US" baseline="0" dirty="0" smtClean="0"/>
              <a:t>Can be a base for useful analysis</a:t>
            </a:r>
            <a:endParaRPr lang="en-US" dirty="0"/>
          </a:p>
        </p:txBody>
      </p:sp>
      <p:sp>
        <p:nvSpPr>
          <p:cNvPr id="4" name="Slide Number Placeholder 3"/>
          <p:cNvSpPr>
            <a:spLocks noGrp="1"/>
          </p:cNvSpPr>
          <p:nvPr>
            <p:ph type="sldNum" sz="quarter" idx="10"/>
          </p:nvPr>
        </p:nvSpPr>
        <p:spPr/>
        <p:txBody>
          <a:bodyPr/>
          <a:lstStyle/>
          <a:p>
            <a:fld id="{6B5C9967-C778-4DD9-8F46-C6F15837B722}" type="slidenum">
              <a:rPr lang="en-US" smtClean="0"/>
              <a:pPr/>
              <a:t>26</a:t>
            </a:fld>
            <a:endParaRPr lang="en-US"/>
          </a:p>
        </p:txBody>
      </p:sp>
    </p:spTree>
    <p:extLst>
      <p:ext uri="{BB962C8B-B14F-4D97-AF65-F5344CB8AC3E}">
        <p14:creationId xmlns:p14="http://schemas.microsoft.com/office/powerpoint/2010/main" val="1504569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a:t>
            </a:r>
            <a:r>
              <a:rPr lang="en-US" baseline="0" dirty="0" smtClean="0"/>
              <a:t> might look small</a:t>
            </a:r>
            <a:endParaRPr lang="en-US" dirty="0"/>
          </a:p>
        </p:txBody>
      </p:sp>
      <p:sp>
        <p:nvSpPr>
          <p:cNvPr id="4" name="Slide Number Placeholder 3"/>
          <p:cNvSpPr>
            <a:spLocks noGrp="1"/>
          </p:cNvSpPr>
          <p:nvPr>
            <p:ph type="sldNum" sz="quarter" idx="10"/>
          </p:nvPr>
        </p:nvSpPr>
        <p:spPr/>
        <p:txBody>
          <a:bodyPr/>
          <a:lstStyle/>
          <a:p>
            <a:fld id="{6B5C9967-C778-4DD9-8F46-C6F15837B722}" type="slidenum">
              <a:rPr lang="en-US" smtClean="0"/>
              <a:pPr/>
              <a:t>27</a:t>
            </a:fld>
            <a:endParaRPr lang="en-US"/>
          </a:p>
        </p:txBody>
      </p:sp>
    </p:spTree>
    <p:extLst>
      <p:ext uri="{BB962C8B-B14F-4D97-AF65-F5344CB8AC3E}">
        <p14:creationId xmlns:p14="http://schemas.microsoft.com/office/powerpoint/2010/main" val="1922757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2-3% </a:t>
            </a:r>
            <a:r>
              <a:rPr lang="en-US" dirty="0" err="1" smtClean="0"/>
              <a:t>inc</a:t>
            </a:r>
            <a:r>
              <a:rPr lang="en-US" baseline="0" dirty="0" smtClean="0"/>
              <a:t> in </a:t>
            </a:r>
            <a:r>
              <a:rPr lang="en-US" baseline="0" dirty="0" err="1" smtClean="0"/>
              <a:t>acc</a:t>
            </a:r>
            <a:r>
              <a:rPr lang="en-US" baseline="0" dirty="0" smtClean="0"/>
              <a:t>, 2-9% </a:t>
            </a:r>
            <a:r>
              <a:rPr lang="en-US" baseline="0" dirty="0" err="1" smtClean="0"/>
              <a:t>inc</a:t>
            </a:r>
            <a:r>
              <a:rPr lang="en-US" baseline="0" dirty="0" smtClean="0"/>
              <a:t> in </a:t>
            </a:r>
            <a:r>
              <a:rPr lang="en-US" baseline="0" dirty="0" err="1" smtClean="0"/>
              <a:t>cov</a:t>
            </a:r>
            <a:endParaRPr lang="en-US" dirty="0" smtClean="0"/>
          </a:p>
          <a:p>
            <a:r>
              <a:rPr lang="en-US" dirty="0" smtClean="0"/>
              <a:t>this experiment</a:t>
            </a:r>
            <a:r>
              <a:rPr lang="en-US" baseline="0" dirty="0" smtClean="0"/>
              <a:t> helps interpret </a:t>
            </a:r>
            <a:r>
              <a:rPr lang="en-US" dirty="0" smtClean="0"/>
              <a:t>previous results: more </a:t>
            </a:r>
            <a:r>
              <a:rPr lang="en-US" dirty="0" err="1" smtClean="0"/>
              <a:t>srcs</a:t>
            </a:r>
            <a:r>
              <a:rPr lang="en-US" dirty="0" smtClean="0"/>
              <a:t> give</a:t>
            </a:r>
            <a:r>
              <a:rPr lang="en-US" baseline="0" dirty="0" smtClean="0"/>
              <a:t> better perf</a:t>
            </a:r>
            <a:r>
              <a:rPr lang="en-US" altLang="zh-CN" baseline="0" dirty="0" smtClean="0"/>
              <a:t>ormance</a:t>
            </a:r>
            <a:endParaRPr lang="en-US" baseline="0" dirty="0" smtClean="0"/>
          </a:p>
          <a:p>
            <a:r>
              <a:rPr lang="en-US" baseline="0" dirty="0" smtClean="0"/>
              <a:t>-&gt; larger diff on previous combo case</a:t>
            </a:r>
            <a:endParaRPr lang="en-US" dirty="0"/>
          </a:p>
        </p:txBody>
      </p:sp>
      <p:sp>
        <p:nvSpPr>
          <p:cNvPr id="4" name="Slide Number Placeholder 3"/>
          <p:cNvSpPr>
            <a:spLocks noGrp="1"/>
          </p:cNvSpPr>
          <p:nvPr>
            <p:ph type="sldNum" sz="quarter" idx="10"/>
          </p:nvPr>
        </p:nvSpPr>
        <p:spPr/>
        <p:txBody>
          <a:bodyPr/>
          <a:lstStyle/>
          <a:p>
            <a:fld id="{6B5C9967-C778-4DD9-8F46-C6F15837B722}" type="slidenum">
              <a:rPr lang="en-US" smtClean="0"/>
              <a:pPr/>
              <a:t>28</a:t>
            </a:fld>
            <a:endParaRPr lang="en-US"/>
          </a:p>
        </p:txBody>
      </p:sp>
    </p:spTree>
    <p:extLst>
      <p:ext uri="{BB962C8B-B14F-4D97-AF65-F5344CB8AC3E}">
        <p14:creationId xmlns:p14="http://schemas.microsoft.com/office/powerpoint/2010/main" val="750679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a:t>
            </a:r>
            <a:r>
              <a:rPr lang="en-US" dirty="0" err="1" smtClean="0"/>
              <a:t>bldgs</a:t>
            </a:r>
            <a:r>
              <a:rPr lang="en-US" dirty="0" smtClean="0"/>
              <a:t> make</a:t>
            </a:r>
            <a:r>
              <a:rPr lang="en-US" baseline="0" dirty="0" smtClean="0"/>
              <a:t> f more robust to mislabels and offsets in data</a:t>
            </a:r>
            <a:endParaRPr lang="en-US" dirty="0" smtClean="0"/>
          </a:p>
          <a:p>
            <a:r>
              <a:rPr lang="en-US" dirty="0" err="1" smtClean="0"/>
              <a:t>Fd</a:t>
            </a:r>
            <a:r>
              <a:rPr lang="en-US" baseline="0" dirty="0" smtClean="0"/>
              <a:t> is the </a:t>
            </a:r>
            <a:r>
              <a:rPr lang="en-US" baseline="0" dirty="0" err="1" smtClean="0"/>
              <a:t>botteneck</a:t>
            </a:r>
            <a:endParaRPr lang="en-US" baseline="0" dirty="0" smtClean="0"/>
          </a:p>
          <a:p>
            <a:r>
              <a:rPr lang="en-US" baseline="0" dirty="0" err="1" smtClean="0"/>
              <a:t>W_f</a:t>
            </a:r>
            <a:r>
              <a:rPr lang="en-US" baseline="0" dirty="0" smtClean="0"/>
              <a:t> increases </a:t>
            </a:r>
            <a:r>
              <a:rPr lang="en-US" baseline="0" dirty="0" err="1" smtClean="0"/>
              <a:t>cov</a:t>
            </a:r>
            <a:endParaRPr lang="en-US" dirty="0"/>
          </a:p>
        </p:txBody>
      </p:sp>
      <p:sp>
        <p:nvSpPr>
          <p:cNvPr id="4" name="Slide Number Placeholder 3"/>
          <p:cNvSpPr>
            <a:spLocks noGrp="1"/>
          </p:cNvSpPr>
          <p:nvPr>
            <p:ph type="sldNum" sz="quarter" idx="10"/>
          </p:nvPr>
        </p:nvSpPr>
        <p:spPr/>
        <p:txBody>
          <a:bodyPr/>
          <a:lstStyle/>
          <a:p>
            <a:fld id="{6B5C9967-C778-4DD9-8F46-C6F15837B722}" type="slidenum">
              <a:rPr lang="en-US" smtClean="0"/>
              <a:pPr/>
              <a:t>29</a:t>
            </a:fld>
            <a:endParaRPr lang="en-US"/>
          </a:p>
        </p:txBody>
      </p:sp>
    </p:spTree>
    <p:extLst>
      <p:ext uri="{BB962C8B-B14F-4D97-AF65-F5344CB8AC3E}">
        <p14:creationId xmlns:p14="http://schemas.microsoft.com/office/powerpoint/2010/main" val="1450238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But, as you saw yesterday, it is hard to map the points in a building to the inputs of an analytics engine.</a:t>
            </a:r>
          </a:p>
          <a:p>
            <a:r>
              <a:rPr lang="en-US" sz="1200" kern="1200" dirty="0" smtClean="0">
                <a:solidFill>
                  <a:schemeClr val="tx1"/>
                </a:solidFill>
                <a:latin typeface="+mn-lt"/>
                <a:ea typeface="+mn-ea"/>
                <a:cs typeface="+mn-cs"/>
              </a:rPr>
              <a:t>Technicians with domain knowledge need to look at cryptic point names.</a:t>
            </a:r>
          </a:p>
          <a:p>
            <a:r>
              <a:rPr lang="en-US" sz="1200" kern="1200" dirty="0" smtClean="0">
                <a:solidFill>
                  <a:schemeClr val="tx1"/>
                </a:solidFill>
                <a:latin typeface="+mn-lt"/>
                <a:ea typeface="+mn-ea"/>
                <a:cs typeface="+mn-cs"/>
              </a:rPr>
              <a:t>Often, they have to actually *visit* the building to "visually inspect" the points... in order to complete this mapping.</a:t>
            </a:r>
          </a:p>
        </p:txBody>
      </p:sp>
      <p:sp>
        <p:nvSpPr>
          <p:cNvPr id="4" name="Slide Number Placeholder 3"/>
          <p:cNvSpPr>
            <a:spLocks noGrp="1"/>
          </p:cNvSpPr>
          <p:nvPr>
            <p:ph type="sldNum" sz="quarter" idx="10"/>
          </p:nvPr>
        </p:nvSpPr>
        <p:spPr/>
        <p:txBody>
          <a:bodyPr/>
          <a:lstStyle/>
          <a:p>
            <a:fld id="{6B5C9967-C778-4DD9-8F46-C6F15837B722}" type="slidenum">
              <a:rPr lang="en-US" smtClean="0"/>
              <a:pPr/>
              <a:t>3</a:t>
            </a:fld>
            <a:endParaRPr lang="en-US"/>
          </a:p>
        </p:txBody>
      </p:sp>
    </p:spTree>
    <p:extLst>
      <p:ext uri="{BB962C8B-B14F-4D97-AF65-F5344CB8AC3E}">
        <p14:creationId xmlns:p14="http://schemas.microsoft.com/office/powerpoint/2010/main" val="2977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requires human labeling</a:t>
            </a:r>
          </a:p>
        </p:txBody>
      </p:sp>
      <p:sp>
        <p:nvSpPr>
          <p:cNvPr id="4" name="Slide Number Placeholder 3"/>
          <p:cNvSpPr>
            <a:spLocks noGrp="1"/>
          </p:cNvSpPr>
          <p:nvPr>
            <p:ph type="sldNum" sz="quarter" idx="10"/>
          </p:nvPr>
        </p:nvSpPr>
        <p:spPr/>
        <p:txBody>
          <a:bodyPr/>
          <a:lstStyle/>
          <a:p>
            <a:fld id="{6B5C9967-C778-4DD9-8F46-C6F15837B722}" type="slidenum">
              <a:rPr lang="en-US" smtClean="0"/>
              <a:pPr/>
              <a:t>30</a:t>
            </a:fld>
            <a:endParaRPr lang="en-US"/>
          </a:p>
        </p:txBody>
      </p:sp>
    </p:spTree>
    <p:extLst>
      <p:ext uri="{BB962C8B-B14F-4D97-AF65-F5344CB8AC3E}">
        <p14:creationId xmlns:p14="http://schemas.microsoft.com/office/powerpoint/2010/main" val="847228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C9967-C778-4DD9-8F46-C6F15837B722}" type="slidenum">
              <a:rPr lang="en-US" smtClean="0"/>
              <a:pPr/>
              <a:t>32</a:t>
            </a:fld>
            <a:endParaRPr lang="en-US"/>
          </a:p>
        </p:txBody>
      </p:sp>
    </p:spTree>
    <p:extLst>
      <p:ext uri="{BB962C8B-B14F-4D97-AF65-F5344CB8AC3E}">
        <p14:creationId xmlns:p14="http://schemas.microsoft.com/office/powerpoint/2010/main" val="95613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process can take a *week or more*... and makes it hard to sell analytics engines.</a:t>
            </a:r>
          </a:p>
          <a:p>
            <a:r>
              <a:rPr lang="en-US" sz="1200" kern="1200" dirty="0" smtClean="0">
                <a:solidFill>
                  <a:schemeClr val="tx1"/>
                </a:solidFill>
                <a:latin typeface="+mn-lt"/>
                <a:ea typeface="+mn-ea"/>
                <a:cs typeface="+mn-cs"/>
              </a:rPr>
              <a:t>Techniques introduced from yesterday can significantly reduce this manual mapping process... but they don't eliminate it.</a:t>
            </a:r>
          </a:p>
          <a:p>
            <a:r>
              <a:rPr lang="en-US" sz="1200" kern="1200" dirty="0" smtClean="0">
                <a:solidFill>
                  <a:schemeClr val="tx1"/>
                </a:solidFill>
                <a:latin typeface="+mn-lt"/>
                <a:ea typeface="+mn-ea"/>
                <a:cs typeface="+mn-cs"/>
              </a:rPr>
              <a:t>Trane must *still* investment in the customer before it can demonstrate value. This is *not* an easy route to sales.</a:t>
            </a:r>
          </a:p>
        </p:txBody>
      </p:sp>
      <p:sp>
        <p:nvSpPr>
          <p:cNvPr id="4" name="Slide Number Placeholder 3"/>
          <p:cNvSpPr>
            <a:spLocks noGrp="1"/>
          </p:cNvSpPr>
          <p:nvPr>
            <p:ph type="sldNum" sz="quarter" idx="10"/>
          </p:nvPr>
        </p:nvSpPr>
        <p:spPr/>
        <p:txBody>
          <a:bodyPr/>
          <a:lstStyle/>
          <a:p>
            <a:fld id="{6B5C9967-C778-4DD9-8F46-C6F15837B722}" type="slidenum">
              <a:rPr lang="en-US" smtClean="0"/>
              <a:pPr/>
              <a:t>4</a:t>
            </a:fld>
            <a:endParaRPr lang="en-US"/>
          </a:p>
        </p:txBody>
      </p:sp>
    </p:spTree>
    <p:extLst>
      <p:ext uri="{BB962C8B-B14F-4D97-AF65-F5344CB8AC3E}">
        <p14:creationId xmlns:p14="http://schemas.microsoft.com/office/powerpoint/2010/main" val="40425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customer wants to see the expected energy benefits before buying the analytics engine... but Trane can't show the energy benefits without investing a *week or more* of technician labor.</a:t>
            </a: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5</a:t>
            </a:fld>
            <a:endParaRPr lang="en-US"/>
          </a:p>
        </p:txBody>
      </p:sp>
    </p:spTree>
    <p:extLst>
      <p:ext uri="{BB962C8B-B14F-4D97-AF65-F5344CB8AC3E}">
        <p14:creationId xmlns:p14="http://schemas.microsoft.com/office/powerpoint/2010/main" val="978053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envision a world where a company like Trane would be able to apply their AEs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any building "instantaneously" so that customers can easily see if they want to buy it. </a:t>
            </a:r>
          </a:p>
          <a:p>
            <a:r>
              <a:rPr lang="en-US" sz="1200" kern="1200" dirty="0" smtClean="0">
                <a:solidFill>
                  <a:schemeClr val="tx1"/>
                </a:solidFill>
                <a:latin typeface="+mn-lt"/>
                <a:ea typeface="+mn-ea"/>
                <a:cs typeface="+mn-cs"/>
              </a:rPr>
              <a:t>In fact, many analytics engines could effortlessly be applied to the 100's of millions of commercial buildings across the globe. People can choose the engine that works best for their building, and buy that one. This would create a "market" for AEs.</a:t>
            </a: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6</a:t>
            </a:fld>
            <a:endParaRPr lang="en-US"/>
          </a:p>
        </p:txBody>
      </p:sp>
    </p:spTree>
    <p:extLst>
      <p:ext uri="{BB962C8B-B14F-4D97-AF65-F5344CB8AC3E}">
        <p14:creationId xmlns:p14="http://schemas.microsoft.com/office/powerpoint/2010/main" val="415522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However, to achieve this vision, we need to completely eliminate the human from the mapping process.</a:t>
            </a:r>
          </a:p>
          <a:p>
            <a:r>
              <a:rPr lang="en-US" sz="1200" kern="1200" dirty="0" smtClean="0">
                <a:solidFill>
                  <a:schemeClr val="tx1"/>
                </a:solidFill>
                <a:latin typeface="+mn-lt"/>
                <a:ea typeface="+mn-ea"/>
                <a:cs typeface="+mn-cs"/>
              </a:rPr>
              <a:t>Even if the resulting process only produces an approximate mapping, it would still be helpful in producing an analytics market.</a:t>
            </a: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7</a:t>
            </a:fld>
            <a:endParaRPr lang="en-US"/>
          </a:p>
        </p:txBody>
      </p:sp>
    </p:spTree>
    <p:extLst>
      <p:ext uri="{BB962C8B-B14F-4D97-AF65-F5344CB8AC3E}">
        <p14:creationId xmlns:p14="http://schemas.microsoft.com/office/powerpoint/2010/main" val="1176225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"key insight" behind our solution is that a company like </a:t>
            </a:r>
            <a:r>
              <a:rPr lang="en-US" sz="1200" kern="1200" dirty="0" err="1" smtClean="0">
                <a:solidFill>
                  <a:schemeClr val="tx1"/>
                </a:solidFill>
                <a:latin typeface="+mn-lt"/>
                <a:ea typeface="+mn-ea"/>
                <a:cs typeface="+mn-cs"/>
              </a:rPr>
              <a:t>trane</a:t>
            </a:r>
            <a:r>
              <a:rPr lang="en-US" sz="1200" kern="1200" dirty="0" smtClean="0">
                <a:solidFill>
                  <a:schemeClr val="tx1"/>
                </a:solidFill>
                <a:latin typeface="+mn-lt"/>
                <a:ea typeface="+mn-ea"/>
                <a:cs typeface="+mn-cs"/>
              </a:rPr>
              <a:t> will already have many full-labeled buildings. </a:t>
            </a:r>
          </a:p>
          <a:p>
            <a:r>
              <a:rPr lang="en-US" sz="1200" kern="1200" dirty="0" smtClean="0">
                <a:solidFill>
                  <a:schemeClr val="tx1"/>
                </a:solidFill>
                <a:latin typeface="+mn-lt"/>
                <a:ea typeface="+mn-ea"/>
                <a:cs typeface="+mn-cs"/>
              </a:rPr>
              <a:t>Given</a:t>
            </a:r>
            <a:r>
              <a:rPr lang="en-US" sz="1200" kern="1200" baseline="0" dirty="0" smtClean="0">
                <a:solidFill>
                  <a:schemeClr val="tx1"/>
                </a:solidFill>
                <a:latin typeface="+mn-lt"/>
                <a:ea typeface="+mn-ea"/>
                <a:cs typeface="+mn-cs"/>
              </a:rPr>
              <a:t> a new </a:t>
            </a:r>
            <a:r>
              <a:rPr lang="en-US" sz="1200" kern="1200" baseline="0" dirty="0" err="1" smtClean="0">
                <a:solidFill>
                  <a:schemeClr val="tx1"/>
                </a:solidFill>
                <a:latin typeface="+mn-lt"/>
                <a:ea typeface="+mn-ea"/>
                <a:cs typeface="+mn-cs"/>
              </a:rPr>
              <a:t>bdlg</a:t>
            </a:r>
            <a:r>
              <a:rPr lang="en-US" sz="1200" kern="1200" baseline="0" dirty="0" smtClean="0">
                <a:solidFill>
                  <a:schemeClr val="tx1"/>
                </a:solidFill>
                <a:latin typeface="+mn-lt"/>
                <a:ea typeface="+mn-ea"/>
                <a:cs typeface="+mn-cs"/>
              </a:rPr>
              <a:t>, though </a:t>
            </a:r>
            <a:r>
              <a:rPr lang="en-US" sz="1200" kern="1200" dirty="0" smtClean="0">
                <a:solidFill>
                  <a:schemeClr val="tx1"/>
                </a:solidFill>
                <a:latin typeface="+mn-lt"/>
                <a:ea typeface="+mn-ea"/>
                <a:cs typeface="+mn-cs"/>
              </a:rPr>
              <a:t>no two b are identical, most b are similar to another in one way or another.</a:t>
            </a:r>
          </a:p>
          <a:p>
            <a:r>
              <a:rPr lang="en-US" sz="1200" kern="1200" dirty="0" smtClean="0">
                <a:solidFill>
                  <a:schemeClr val="tx1"/>
                </a:solidFill>
                <a:latin typeface="+mn-lt"/>
                <a:ea typeface="+mn-ea"/>
                <a:cs typeface="+mn-cs"/>
              </a:rPr>
              <a:t>For example, one pair of b may have a similar mechanical system while another pair has similar natural light and lighting system. These similarities result in similar values in the raw data streams themselves.</a:t>
            </a:r>
          </a:p>
        </p:txBody>
      </p:sp>
      <p:sp>
        <p:nvSpPr>
          <p:cNvPr id="4" name="Slide Number Placeholder 3"/>
          <p:cNvSpPr>
            <a:spLocks noGrp="1"/>
          </p:cNvSpPr>
          <p:nvPr>
            <p:ph type="sldNum" sz="quarter" idx="10"/>
          </p:nvPr>
        </p:nvSpPr>
        <p:spPr/>
        <p:txBody>
          <a:bodyPr/>
          <a:lstStyle/>
          <a:p>
            <a:fld id="{6B5C9967-C778-4DD9-8F46-C6F15837B722}" type="slidenum">
              <a:rPr lang="en-US" smtClean="0"/>
              <a:pPr/>
              <a:t>8</a:t>
            </a:fld>
            <a:endParaRPr lang="en-US"/>
          </a:p>
        </p:txBody>
      </p:sp>
    </p:spTree>
    <p:extLst>
      <p:ext uri="{BB962C8B-B14F-4D97-AF65-F5344CB8AC3E}">
        <p14:creationId xmlns:p14="http://schemas.microsoft.com/office/powerpoint/2010/main" val="1456339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hypothesis is that we can *automatically* infer the metadata structure of one b given the known metadata structure of another b, even if the two are not exactly identical. </a:t>
            </a:r>
          </a:p>
          <a:p>
            <a:r>
              <a:rPr lang="en-US" sz="1200" kern="1200" dirty="0" smtClean="0">
                <a:solidFill>
                  <a:schemeClr val="tx1"/>
                </a:solidFill>
                <a:latin typeface="+mn-lt"/>
                <a:ea typeface="+mn-ea"/>
                <a:cs typeface="+mn-cs"/>
              </a:rPr>
              <a:t>If we have more than one labeled b, that inference will only *get better*.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 let me walk</a:t>
            </a:r>
            <a:r>
              <a:rPr lang="en-US" sz="1200" kern="1200" baseline="0" dirty="0" smtClean="0">
                <a:solidFill>
                  <a:schemeClr val="tx1"/>
                </a:solidFill>
                <a:latin typeface="+mn-lt"/>
                <a:ea typeface="+mn-ea"/>
                <a:cs typeface="+mn-cs"/>
              </a:rPr>
              <a:t> you thru the detail of </a:t>
            </a:r>
            <a:r>
              <a:rPr lang="en-US" sz="1200" kern="1200" baseline="0" smtClean="0">
                <a:solidFill>
                  <a:schemeClr val="tx1"/>
                </a:solidFill>
                <a:latin typeface="+mn-lt"/>
                <a:ea typeface="+mn-ea"/>
                <a:cs typeface="+mn-cs"/>
              </a:rPr>
              <a:t>our solution.</a:t>
            </a:r>
            <a:endParaRPr lang="en-US" dirty="0" smtClean="0"/>
          </a:p>
        </p:txBody>
      </p:sp>
      <p:sp>
        <p:nvSpPr>
          <p:cNvPr id="4" name="Slide Number Placeholder 3"/>
          <p:cNvSpPr>
            <a:spLocks noGrp="1"/>
          </p:cNvSpPr>
          <p:nvPr>
            <p:ph type="sldNum" sz="quarter" idx="10"/>
          </p:nvPr>
        </p:nvSpPr>
        <p:spPr/>
        <p:txBody>
          <a:bodyPr/>
          <a:lstStyle/>
          <a:p>
            <a:fld id="{6B5C9967-C778-4DD9-8F46-C6F15837B722}" type="slidenum">
              <a:rPr lang="en-US" smtClean="0"/>
              <a:pPr/>
              <a:t>9</a:t>
            </a:fld>
            <a:endParaRPr lang="en-US"/>
          </a:p>
        </p:txBody>
      </p:sp>
    </p:spTree>
    <p:extLst>
      <p:ext uri="{BB962C8B-B14F-4D97-AF65-F5344CB8AC3E}">
        <p14:creationId xmlns:p14="http://schemas.microsoft.com/office/powerpoint/2010/main" val="177359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653E57-C1D9-3F4C-9934-A608E861C483}" type="datetime1">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7DEA0-B2D7-0947-8020-DC2508AC9260}" type="datetime1">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2063-21BB-8840-8973-A35E385A7894}" type="datetime1">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FC414-F223-AF4B-BB70-14D0ED5FA568}" type="datetime1">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D7A95-08F8-554C-BCDF-73A84104D7D9}" type="datetime1">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E6C12-9A7F-BD43-A33D-2A4D57C90A56}" type="datetime1">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4F2EB-B3BC-7143-BA2D-2172290A3671}" type="datetime1">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B21D5-79E4-F54C-8E55-468C0CB01B3E}" type="datetime1">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F2CC5-7F0C-E249-9C33-221797E3AB35}" type="datetime1">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FBCD5-5182-424E-82F2-F3C0B06AB4FB}" type="datetime1">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CB8F57-D7C1-3544-AA72-AB270992CE85}" type="datetime1">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8A2C5-A4E2-4612-9BF7-8095FCDD33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F2472-3A5A-A644-9828-09A54C62A9C6}" type="datetime1">
              <a:rPr lang="en-US" smtClean="0"/>
              <a:t>11/6/15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8A2C5-A4E2-4612-9BF7-8095FCDD33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tif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jpeg"/><Relationship Id="rId6"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tiff"/></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8.tiff"/><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jpeg"/><Relationship Id="rId5" Type="http://schemas.openxmlformats.org/officeDocument/2006/relationships/image" Target="../media/image6.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jpeg"/><Relationship Id="rId5" Type="http://schemas.openxmlformats.org/officeDocument/2006/relationships/image" Target="../media/image6.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jpeg"/><Relationship Id="rId5" Type="http://schemas.openxmlformats.org/officeDocument/2006/relationships/image" Target="../media/image6.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7.tiff"/><Relationship Id="rId6" Type="http://schemas.openxmlformats.org/officeDocument/2006/relationships/image" Target="../media/image8.tiff"/><Relationship Id="rId7" Type="http://schemas.openxmlformats.org/officeDocument/2006/relationships/image" Target="../media/image9.jpeg"/><Relationship Id="rId8"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jpeg"/><Relationship Id="rId5" Type="http://schemas.openxmlformats.org/officeDocument/2006/relationships/image" Target="../media/image6.tiff"/><Relationship Id="rId6" Type="http://schemas.openxmlformats.org/officeDocument/2006/relationships/image" Target="../media/image10.tif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microsoft.com/office/2007/relationships/hdphoto" Target="../media/hdphoto1.wdp"/><Relationship Id="rId6" Type="http://schemas.openxmlformats.org/officeDocument/2006/relationships/image" Target="../media/image13.jpeg"/><Relationship Id="rId7" Type="http://schemas.openxmlformats.org/officeDocument/2006/relationships/image" Target="../media/image14.tif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microsoft.com/office/2007/relationships/hdphoto" Target="../media/hdphoto1.wdp"/><Relationship Id="rId6" Type="http://schemas.openxmlformats.org/officeDocument/2006/relationships/image" Target="../media/image13.jpeg"/><Relationship Id="rId7" Type="http://schemas.openxmlformats.org/officeDocument/2006/relationships/image" Target="../media/image14.tif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544050" y="4419600"/>
            <a:ext cx="2038350" cy="2038350"/>
          </a:xfrm>
          <a:prstGeom prst="rect">
            <a:avLst/>
          </a:prstGeom>
        </p:spPr>
      </p:pic>
      <p:sp>
        <p:nvSpPr>
          <p:cNvPr id="2" name="Title 1"/>
          <p:cNvSpPr>
            <a:spLocks noGrp="1"/>
          </p:cNvSpPr>
          <p:nvPr>
            <p:ph type="title"/>
          </p:nvPr>
        </p:nvSpPr>
        <p:spPr>
          <a:xfrm>
            <a:off x="1981200" y="1341438"/>
            <a:ext cx="8229600" cy="4221162"/>
          </a:xfrm>
        </p:spPr>
        <p:txBody>
          <a:bodyPr>
            <a:normAutofit/>
          </a:bodyPr>
          <a:lstStyle/>
          <a:p>
            <a:r>
              <a:rPr lang="en-US" dirty="0" smtClean="0">
                <a:latin typeface="Segoe UI Light" pitchFamily="34" charset="0"/>
                <a:ea typeface="Segoe UI" pitchFamily="34" charset="0"/>
                <a:cs typeface="Segoe UI" pitchFamily="34" charset="0"/>
              </a:rPr>
              <a:t>The Building Adapter:</a:t>
            </a:r>
            <a:br>
              <a:rPr lang="en-US" dirty="0" smtClean="0">
                <a:latin typeface="Segoe UI Light" pitchFamily="34" charset="0"/>
                <a:ea typeface="Segoe UI" pitchFamily="34" charset="0"/>
                <a:cs typeface="Segoe UI" pitchFamily="34" charset="0"/>
              </a:rPr>
            </a:br>
            <a:r>
              <a:rPr lang="en-US" dirty="0">
                <a:latin typeface="Segoe UI Light" pitchFamily="34" charset="0"/>
                <a:ea typeface="Segoe UI" pitchFamily="34" charset="0"/>
                <a:cs typeface="Segoe UI" pitchFamily="34" charset="0"/>
              </a:rPr>
              <a:t>Towards Quickly Applying </a:t>
            </a:r>
            <a:r>
              <a:rPr lang="en-US" dirty="0" smtClean="0">
                <a:latin typeface="Segoe UI Light" pitchFamily="34" charset="0"/>
                <a:ea typeface="Segoe UI" pitchFamily="34" charset="0"/>
                <a:cs typeface="Segoe UI" pitchFamily="34" charset="0"/>
              </a:rPr>
              <a:t/>
            </a:r>
            <a:br>
              <a:rPr lang="en-US" dirty="0" smtClean="0">
                <a:latin typeface="Segoe UI Light" pitchFamily="34" charset="0"/>
                <a:ea typeface="Segoe UI" pitchFamily="34" charset="0"/>
                <a:cs typeface="Segoe UI" pitchFamily="34" charset="0"/>
              </a:rPr>
            </a:br>
            <a:r>
              <a:rPr lang="en-US" dirty="0" smtClean="0">
                <a:latin typeface="Segoe UI Light" pitchFamily="34" charset="0"/>
                <a:ea typeface="Segoe UI" pitchFamily="34" charset="0"/>
                <a:cs typeface="Segoe UI" pitchFamily="34" charset="0"/>
              </a:rPr>
              <a:t>Building </a:t>
            </a:r>
            <a:r>
              <a:rPr lang="en-US" dirty="0">
                <a:latin typeface="Segoe UI Light" pitchFamily="34" charset="0"/>
                <a:ea typeface="Segoe UI" pitchFamily="34" charset="0"/>
                <a:cs typeface="Segoe UI" pitchFamily="34" charset="0"/>
              </a:rPr>
              <a:t>Analytics at </a:t>
            </a:r>
            <a:r>
              <a:rPr lang="en-US" dirty="0" smtClean="0">
                <a:latin typeface="Segoe UI Light" pitchFamily="34" charset="0"/>
                <a:ea typeface="Segoe UI" pitchFamily="34" charset="0"/>
                <a:cs typeface="Segoe UI" pitchFamily="34" charset="0"/>
              </a:rPr>
              <a:t>Scale</a:t>
            </a:r>
            <a:r>
              <a:rPr lang="en-US" dirty="0">
                <a:latin typeface="Segoe UI Light" pitchFamily="34" charset="0"/>
                <a:ea typeface="Segoe UI" pitchFamily="34" charset="0"/>
                <a:cs typeface="Segoe UI" pitchFamily="34" charset="0"/>
              </a:rPr>
              <a:t/>
            </a:r>
            <a:br>
              <a:rPr lang="en-US" dirty="0">
                <a:latin typeface="Segoe UI Light" pitchFamily="34" charset="0"/>
                <a:ea typeface="Segoe UI" pitchFamily="34" charset="0"/>
                <a:cs typeface="Segoe UI" pitchFamily="34" charset="0"/>
              </a:rPr>
            </a:br>
            <a:r>
              <a:rPr lang="en-US" dirty="0" smtClean="0">
                <a:latin typeface="Segoe UI Light" pitchFamily="34" charset="0"/>
                <a:ea typeface="Segoe UI" pitchFamily="34" charset="0"/>
                <a:cs typeface="Segoe UI" pitchFamily="34" charset="0"/>
              </a:rPr>
              <a:t/>
            </a:r>
            <a:br>
              <a:rPr lang="en-US" dirty="0" smtClean="0">
                <a:latin typeface="Segoe UI Light" pitchFamily="34" charset="0"/>
                <a:ea typeface="Segoe UI" pitchFamily="34" charset="0"/>
                <a:cs typeface="Segoe UI" pitchFamily="34" charset="0"/>
              </a:rPr>
            </a:br>
            <a:r>
              <a:rPr lang="en-US" sz="2400" b="1" dirty="0" err="1">
                <a:solidFill>
                  <a:schemeClr val="tx1">
                    <a:lumMod val="75000"/>
                    <a:lumOff val="25000"/>
                  </a:schemeClr>
                </a:solidFill>
                <a:latin typeface="Segoe UI Light" pitchFamily="34" charset="0"/>
                <a:ea typeface="Segoe UI" pitchFamily="34" charset="0"/>
                <a:cs typeface="Segoe UI" pitchFamily="34" charset="0"/>
              </a:rPr>
              <a:t>Dezhi</a:t>
            </a:r>
            <a:r>
              <a:rPr lang="en-US" sz="2400" b="1" dirty="0">
                <a:solidFill>
                  <a:schemeClr val="tx1">
                    <a:lumMod val="75000"/>
                    <a:lumOff val="25000"/>
                  </a:schemeClr>
                </a:solidFill>
                <a:latin typeface="Segoe UI Light" pitchFamily="34" charset="0"/>
                <a:ea typeface="Segoe UI" pitchFamily="34" charset="0"/>
                <a:cs typeface="Segoe UI" pitchFamily="34" charset="0"/>
              </a:rPr>
              <a:t> </a:t>
            </a:r>
            <a:r>
              <a:rPr lang="en-US" sz="2400" b="1" dirty="0" smtClean="0">
                <a:solidFill>
                  <a:schemeClr val="tx1">
                    <a:lumMod val="75000"/>
                    <a:lumOff val="25000"/>
                  </a:schemeClr>
                </a:solidFill>
                <a:latin typeface="Segoe UI Light" pitchFamily="34" charset="0"/>
                <a:ea typeface="Segoe UI" pitchFamily="34" charset="0"/>
                <a:cs typeface="Segoe UI" pitchFamily="34" charset="0"/>
              </a:rPr>
              <a:t>Hong</a:t>
            </a:r>
            <a:r>
              <a:rPr lang="en-US" sz="2400" dirty="0" smtClean="0">
                <a:solidFill>
                  <a:schemeClr val="tx1">
                    <a:lumMod val="50000"/>
                    <a:lumOff val="50000"/>
                  </a:schemeClr>
                </a:solidFill>
                <a:latin typeface="Segoe UI Light" pitchFamily="34" charset="0"/>
                <a:ea typeface="Segoe UI" pitchFamily="34" charset="0"/>
                <a:cs typeface="Segoe UI" pitchFamily="34" charset="0"/>
              </a:rPr>
              <a:t>, </a:t>
            </a:r>
            <a:r>
              <a:rPr lang="en-US" sz="2400" dirty="0" err="1" smtClean="0">
                <a:solidFill>
                  <a:schemeClr val="tx1">
                    <a:lumMod val="50000"/>
                    <a:lumOff val="50000"/>
                  </a:schemeClr>
                </a:solidFill>
                <a:latin typeface="Segoe UI Light" pitchFamily="34" charset="0"/>
                <a:ea typeface="Segoe UI" pitchFamily="34" charset="0"/>
                <a:cs typeface="Segoe UI" pitchFamily="34" charset="0"/>
              </a:rPr>
              <a:t>Hongning</a:t>
            </a:r>
            <a:r>
              <a:rPr lang="en-US" sz="2400" dirty="0" smtClean="0">
                <a:solidFill>
                  <a:schemeClr val="tx1">
                    <a:lumMod val="50000"/>
                    <a:lumOff val="50000"/>
                  </a:schemeClr>
                </a:solidFill>
                <a:latin typeface="Segoe UI Light" pitchFamily="34" charset="0"/>
                <a:ea typeface="Segoe UI" pitchFamily="34" charset="0"/>
                <a:cs typeface="Segoe UI" pitchFamily="34" charset="0"/>
              </a:rPr>
              <a:t> Wang, *Jorge Ortiz, </a:t>
            </a:r>
            <a:r>
              <a:rPr lang="en-US" sz="2400" dirty="0" err="1" smtClean="0">
                <a:solidFill>
                  <a:schemeClr val="tx1">
                    <a:lumMod val="50000"/>
                    <a:lumOff val="50000"/>
                  </a:schemeClr>
                </a:solidFill>
                <a:latin typeface="Segoe UI Light" pitchFamily="34" charset="0"/>
                <a:ea typeface="Segoe UI" pitchFamily="34" charset="0"/>
                <a:cs typeface="Segoe UI" pitchFamily="34" charset="0"/>
              </a:rPr>
              <a:t>Kamin</a:t>
            </a:r>
            <a:r>
              <a:rPr lang="en-US" sz="2400" dirty="0" smtClean="0">
                <a:solidFill>
                  <a:schemeClr val="tx1">
                    <a:lumMod val="50000"/>
                    <a:lumOff val="50000"/>
                  </a:schemeClr>
                </a:solidFill>
                <a:latin typeface="Segoe UI Light" pitchFamily="34" charset="0"/>
                <a:ea typeface="Segoe UI" pitchFamily="34" charset="0"/>
                <a:cs typeface="Segoe UI" pitchFamily="34" charset="0"/>
              </a:rPr>
              <a:t> Whitehouse</a:t>
            </a:r>
            <a:br>
              <a:rPr lang="en-US" sz="2400" dirty="0" smtClean="0">
                <a:solidFill>
                  <a:schemeClr val="tx1">
                    <a:lumMod val="50000"/>
                    <a:lumOff val="50000"/>
                  </a:schemeClr>
                </a:solidFill>
                <a:latin typeface="Segoe UI Light" pitchFamily="34" charset="0"/>
                <a:ea typeface="Segoe UI" pitchFamily="34" charset="0"/>
                <a:cs typeface="Segoe UI" pitchFamily="34" charset="0"/>
              </a:rPr>
            </a:br>
            <a:r>
              <a:rPr lang="en-US" sz="2400" dirty="0" smtClean="0">
                <a:solidFill>
                  <a:schemeClr val="tx1">
                    <a:lumMod val="50000"/>
                    <a:lumOff val="50000"/>
                  </a:schemeClr>
                </a:solidFill>
                <a:latin typeface="Segoe UI Light" pitchFamily="34" charset="0"/>
                <a:ea typeface="Segoe UI" pitchFamily="34" charset="0"/>
                <a:cs typeface="Segoe UI" pitchFamily="34" charset="0"/>
              </a:rPr>
              <a:t>University of Virginia, *IBM Research</a:t>
            </a:r>
            <a:endParaRPr lang="en-US" sz="4000" dirty="0">
              <a:solidFill>
                <a:schemeClr val="tx1">
                  <a:lumMod val="50000"/>
                  <a:lumOff val="50000"/>
                </a:schemeClr>
              </a:solidFill>
              <a:latin typeface="Segoe UI Light" pitchFamily="34" charset="0"/>
              <a:ea typeface="Segoe UI" pitchFamily="34" charset="0"/>
              <a:cs typeface="Segoe UI" pitchFamily="34" charset="0"/>
            </a:endParaRPr>
          </a:p>
        </p:txBody>
      </p:sp>
      <p:sp>
        <p:nvSpPr>
          <p:cNvPr id="4" name="Title 1"/>
          <p:cNvSpPr txBox="1">
            <a:spLocks/>
          </p:cNvSpPr>
          <p:nvPr/>
        </p:nvSpPr>
        <p:spPr>
          <a:xfrm>
            <a:off x="2133600" y="1371600"/>
            <a:ext cx="8229600" cy="4221162"/>
          </a:xfrm>
          <a:prstGeom prst="rect">
            <a:avLst/>
          </a:prstGeom>
        </p:spPr>
        <p:txBody>
          <a:bodyPr vert="horz" lIns="91440" tIns="45720" rIns="91440" bIns="45720" rtlCol="0" anchor="ctr">
            <a:normAutofit/>
          </a:bodyPr>
          <a:lstStyle/>
          <a:p>
            <a:pPr algn="ctr">
              <a:spcBef>
                <a:spcPct val="0"/>
              </a:spcBef>
              <a:defRPr/>
            </a:pPr>
            <a:r>
              <a:rPr lang="en-US" sz="4400" dirty="0">
                <a:latin typeface="Segoe UI Light" pitchFamily="34" charset="0"/>
                <a:ea typeface="Segoe UI" pitchFamily="34" charset="0"/>
                <a:cs typeface="Segoe UI" pitchFamily="34" charset="0"/>
              </a:rPr>
              <a:t/>
            </a:r>
            <a:br>
              <a:rPr lang="en-US" sz="4400" dirty="0">
                <a:latin typeface="Segoe UI Light" pitchFamily="34" charset="0"/>
                <a:ea typeface="Segoe UI" pitchFamily="34" charset="0"/>
                <a:cs typeface="Segoe UI" pitchFamily="34" charset="0"/>
              </a:rPr>
            </a:br>
            <a:endParaRPr lang="en-US" sz="4400" dirty="0">
              <a:solidFill>
                <a:schemeClr val="tx1">
                  <a:lumMod val="50000"/>
                  <a:lumOff val="50000"/>
                </a:schemeClr>
              </a:solidFill>
              <a:latin typeface="Segoe UI Light" pitchFamily="34" charset="0"/>
              <a:ea typeface="Segoe UI" pitchFamily="34" charset="0"/>
              <a:cs typeface="Segoe UI" pitchFamily="34" charset="0"/>
            </a:endParaRPr>
          </a:p>
        </p:txBody>
      </p:sp>
      <p:sp>
        <p:nvSpPr>
          <p:cNvPr id="3" name="Slide Number Placeholder 2"/>
          <p:cNvSpPr>
            <a:spLocks noGrp="1"/>
          </p:cNvSpPr>
          <p:nvPr>
            <p:ph type="sldNum" sz="quarter" idx="12"/>
          </p:nvPr>
        </p:nvSpPr>
        <p:spPr/>
        <p:txBody>
          <a:bodyPr/>
          <a:lstStyle/>
          <a:p>
            <a:fld id="{7638A2C5-A4E2-4612-9BF7-8095FCDD3302}" type="slidenum">
              <a:rPr lang="en-US" smtClean="0"/>
              <a:pPr/>
              <a:t>1</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1600200"/>
            <a:ext cx="8229600" cy="3124200"/>
          </a:xfrm>
        </p:spPr>
        <p:txBody>
          <a:bodyPr vert="horz" lIns="91440" tIns="45720" rIns="91440" bIns="45720" rtlCol="0" anchor="ctr">
            <a:normAutofit/>
          </a:bodyPr>
          <a:lstStyle/>
          <a:p>
            <a:r>
              <a:rPr lang="en-US" sz="2800" dirty="0" smtClean="0">
                <a:latin typeface="Segoe UI Light" pitchFamily="34" charset="0"/>
              </a:rPr>
              <a:t>Transfer learning can eliminate</a:t>
            </a:r>
            <a:br>
              <a:rPr lang="en-US" sz="2800" dirty="0" smtClean="0">
                <a:latin typeface="Segoe UI Light" pitchFamily="34" charset="0"/>
              </a:rPr>
            </a:br>
            <a:r>
              <a:rPr lang="en-US" sz="2800" dirty="0" smtClean="0">
                <a:latin typeface="Segoe UI Light" pitchFamily="34" charset="0"/>
              </a:rPr>
              <a:t>manual labeling from</a:t>
            </a:r>
            <a:br>
              <a:rPr lang="en-US" sz="2800" dirty="0" smtClean="0">
                <a:latin typeface="Segoe UI Light" pitchFamily="34" charset="0"/>
              </a:rPr>
            </a:br>
            <a:r>
              <a:rPr lang="en-US" sz="2800" dirty="0" smtClean="0">
                <a:latin typeface="Segoe UI Light" pitchFamily="34" charset="0"/>
              </a:rPr>
              <a:t>mapping </a:t>
            </a:r>
            <a:r>
              <a:rPr lang="en-US" sz="2800" dirty="0">
                <a:latin typeface="Segoe UI Light" pitchFamily="34" charset="0"/>
              </a:rPr>
              <a:t>t</a:t>
            </a:r>
            <a:r>
              <a:rPr lang="en-US" sz="2800" dirty="0" smtClean="0">
                <a:latin typeface="Segoe UI Light" pitchFamily="34" charset="0"/>
              </a:rPr>
              <a:t>he point names</a:t>
            </a:r>
            <a:br>
              <a:rPr lang="en-US" sz="2800" dirty="0" smtClean="0">
                <a:latin typeface="Segoe UI Light" pitchFamily="34" charset="0"/>
              </a:rPr>
            </a:br>
            <a:r>
              <a:rPr lang="en-US" sz="2800" dirty="0" smtClean="0">
                <a:latin typeface="Segoe UI Light" pitchFamily="34" charset="0"/>
              </a:rPr>
              <a:t>to</a:t>
            </a:r>
            <a:r>
              <a:rPr lang="en-US" sz="2800" dirty="0">
                <a:latin typeface="Segoe UI Light" pitchFamily="34" charset="0"/>
              </a:rPr>
              <a:t> </a:t>
            </a:r>
            <a:r>
              <a:rPr lang="en-US" sz="2800" dirty="0" smtClean="0">
                <a:latin typeface="Segoe UI Light" pitchFamily="34" charset="0"/>
              </a:rPr>
              <a:t>their types in buildings</a:t>
            </a:r>
            <a:endParaRPr lang="en-US" sz="3200" dirty="0">
              <a:latin typeface="Segoe UI Light" pitchFamily="34" charset="0"/>
            </a:endParaRPr>
          </a:p>
        </p:txBody>
      </p:sp>
      <p:sp>
        <p:nvSpPr>
          <p:cNvPr id="3" name="Title 6"/>
          <p:cNvSpPr txBox="1">
            <a:spLocks/>
          </p:cNvSpPr>
          <p:nvPr/>
        </p:nvSpPr>
        <p:spPr>
          <a:xfrm>
            <a:off x="1981200" y="757534"/>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Segoe UI Light" pitchFamily="34" charset="0"/>
              </a:rPr>
              <a:t>Hypothesis</a:t>
            </a:r>
            <a:endParaRPr lang="en-US" sz="4000" b="1" dirty="0">
              <a:latin typeface="Segoe UI Light" pitchFamily="34" charset="0"/>
            </a:endParaRPr>
          </a:p>
        </p:txBody>
      </p:sp>
      <p:sp>
        <p:nvSpPr>
          <p:cNvPr id="2" name="Slide Number Placeholder 1"/>
          <p:cNvSpPr>
            <a:spLocks noGrp="1"/>
          </p:cNvSpPr>
          <p:nvPr>
            <p:ph type="sldNum" sz="quarter" idx="12"/>
          </p:nvPr>
        </p:nvSpPr>
        <p:spPr/>
        <p:txBody>
          <a:bodyPr/>
          <a:lstStyle/>
          <a:p>
            <a:fld id="{7638A2C5-A4E2-4612-9BF7-8095FCDD3302}" type="slidenum">
              <a:rPr lang="en-US" smtClean="0"/>
              <a:pPr/>
              <a:t>10</a:t>
            </a:fld>
            <a:endParaRPr lang="en-US"/>
          </a:p>
        </p:txBody>
      </p:sp>
    </p:spTree>
    <p:extLst>
      <p:ext uri="{BB962C8B-B14F-4D97-AF65-F5344CB8AC3E}">
        <p14:creationId xmlns:p14="http://schemas.microsoft.com/office/powerpoint/2010/main" val="972058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11</a:t>
            </a:fld>
            <a:endParaRPr lang="en-US">
              <a:latin typeface="Segoe UI Light" charset="0"/>
              <a:ea typeface="Segoe UI Light" charset="0"/>
              <a:cs typeface="Segoe UI Light" charset="0"/>
            </a:endParaRPr>
          </a:p>
        </p:txBody>
      </p:sp>
      <p:sp>
        <p:nvSpPr>
          <p:cNvPr id="19" name="Title 6"/>
          <p:cNvSpPr txBox="1">
            <a:spLocks/>
          </p:cNvSpPr>
          <p:nvPr/>
        </p:nvSpPr>
        <p:spPr>
          <a:xfrm>
            <a:off x="1981200" y="757534"/>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Segoe UI Light" charset="0"/>
                <a:ea typeface="Segoe UI Light" charset="0"/>
                <a:cs typeface="Segoe UI Light" charset="0"/>
              </a:rPr>
              <a:t>Insight</a:t>
            </a:r>
            <a:endParaRPr lang="en-US" sz="3600" b="1" dirty="0">
              <a:latin typeface="Segoe UI Light" charset="0"/>
              <a:ea typeface="Segoe UI Light" charset="0"/>
              <a:cs typeface="Segoe UI Light" charset="0"/>
            </a:endParaRPr>
          </a:p>
        </p:txBody>
      </p:sp>
      <p:sp>
        <p:nvSpPr>
          <p:cNvPr id="2" name="TextBox 1"/>
          <p:cNvSpPr txBox="1"/>
          <p:nvPr/>
        </p:nvSpPr>
        <p:spPr>
          <a:xfrm>
            <a:off x="1635051" y="1949585"/>
            <a:ext cx="2063898"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Labeled Source</a:t>
            </a:r>
            <a:endParaRPr lang="en-US" sz="2400" dirty="0">
              <a:latin typeface="Segoe UI Light" charset="0"/>
              <a:ea typeface="Segoe UI Light" charset="0"/>
              <a:cs typeface="Segoe UI Light" charset="0"/>
            </a:endParaRPr>
          </a:p>
        </p:txBody>
      </p:sp>
      <p:sp>
        <p:nvSpPr>
          <p:cNvPr id="23" name="TextBox 22"/>
          <p:cNvSpPr txBox="1"/>
          <p:nvPr/>
        </p:nvSpPr>
        <p:spPr>
          <a:xfrm>
            <a:off x="9376314" y="1949585"/>
            <a:ext cx="2278572"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Unlabeled Target</a:t>
            </a:r>
            <a:endParaRPr lang="en-US" sz="2400" dirty="0">
              <a:latin typeface="Segoe UI Light" charset="0"/>
              <a:ea typeface="Segoe UI Light" charset="0"/>
              <a:cs typeface="Segoe UI Light" charset="0"/>
            </a:endParaRPr>
          </a:p>
        </p:txBody>
      </p:sp>
      <p:sp>
        <p:nvSpPr>
          <p:cNvPr id="24" name="Rectangle 23"/>
          <p:cNvSpPr/>
          <p:nvPr/>
        </p:nvSpPr>
        <p:spPr>
          <a:xfrm>
            <a:off x="4038600" y="2667000"/>
            <a:ext cx="2155077" cy="1107996"/>
          </a:xfrm>
          <a:prstGeom prst="rect">
            <a:avLst/>
          </a:prstGeom>
        </p:spPr>
        <p:txBody>
          <a:bodyPr wrap="none">
            <a:spAutoFit/>
          </a:bodyPr>
          <a:lstStyle/>
          <a:p>
            <a:r>
              <a:rPr lang="en-US" sz="2200" dirty="0" smtClean="0">
                <a:latin typeface="Abadi MT Condensed Light" charset="0"/>
                <a:ea typeface="Abadi MT Condensed Light" charset="0"/>
                <a:cs typeface="Abadi MT Condensed Light" charset="0"/>
              </a:rPr>
              <a:t>Zone1 </a:t>
            </a:r>
            <a:r>
              <a:rPr lang="en-US" sz="2200" dirty="0">
                <a:latin typeface="Abadi MT Condensed Light" charset="0"/>
                <a:ea typeface="Abadi MT Condensed Light" charset="0"/>
                <a:cs typeface="Abadi MT Condensed Light" charset="0"/>
              </a:rPr>
              <a:t>Temp </a:t>
            </a:r>
            <a:r>
              <a:rPr lang="en-US" sz="2200" dirty="0" smtClean="0">
                <a:latin typeface="Abadi MT Condensed Light" charset="0"/>
                <a:ea typeface="Abadi MT Condensed Light" charset="0"/>
                <a:cs typeface="Abadi MT Condensed Light" charset="0"/>
              </a:rPr>
              <a:t>RMI328</a:t>
            </a:r>
          </a:p>
          <a:p>
            <a:r>
              <a:rPr lang="en-US" sz="2200" dirty="0" smtClean="0">
                <a:latin typeface="Abadi MT Condensed Light" charset="0"/>
                <a:ea typeface="Abadi MT Condensed Light" charset="0"/>
                <a:cs typeface="Abadi MT Condensed Light" charset="0"/>
              </a:rPr>
              <a:t>Zone2 </a:t>
            </a:r>
            <a:r>
              <a:rPr lang="en-US" sz="2200" dirty="0">
                <a:latin typeface="Abadi MT Condensed Light" charset="0"/>
                <a:ea typeface="Abadi MT Condensed Light" charset="0"/>
                <a:cs typeface="Abadi MT Condensed Light" charset="0"/>
              </a:rPr>
              <a:t>Temp </a:t>
            </a:r>
            <a:r>
              <a:rPr lang="en-US" sz="2200" dirty="0" smtClean="0">
                <a:latin typeface="Abadi MT Condensed Light" charset="0"/>
                <a:ea typeface="Abadi MT Condensed Light" charset="0"/>
                <a:cs typeface="Abadi MT Condensed Light" charset="0"/>
              </a:rPr>
              <a:t>RMI304</a:t>
            </a:r>
            <a:endParaRPr lang="en-US" sz="2200" dirty="0">
              <a:latin typeface="Abadi MT Condensed Light" charset="0"/>
              <a:ea typeface="Abadi MT Condensed Light" charset="0"/>
              <a:cs typeface="Abadi MT Condensed Light" charset="0"/>
            </a:endParaRPr>
          </a:p>
          <a:p>
            <a:r>
              <a:rPr lang="is-IS" sz="2200" b="1" dirty="0" smtClean="0">
                <a:latin typeface="Abadi MT Condensed Light" charset="0"/>
                <a:ea typeface="Abadi MT Condensed Light" charset="0"/>
                <a:cs typeface="Abadi MT Condensed Light" charset="0"/>
              </a:rPr>
              <a:t>......</a:t>
            </a:r>
            <a:endParaRPr lang="en-US" sz="2200" b="1" dirty="0">
              <a:latin typeface="Abadi MT Condensed Light" charset="0"/>
              <a:ea typeface="Abadi MT Condensed Light" charset="0"/>
              <a:cs typeface="Abadi MT Condensed Light" charset="0"/>
            </a:endParaRPr>
          </a:p>
        </p:txBody>
      </p:sp>
      <p:sp>
        <p:nvSpPr>
          <p:cNvPr id="25" name="TextBox 24"/>
          <p:cNvSpPr txBox="1"/>
          <p:nvPr/>
        </p:nvSpPr>
        <p:spPr>
          <a:xfrm>
            <a:off x="7076779" y="2667000"/>
            <a:ext cx="2295821" cy="1107996"/>
          </a:xfrm>
          <a:prstGeom prst="rect">
            <a:avLst/>
          </a:prstGeom>
          <a:noFill/>
        </p:spPr>
        <p:txBody>
          <a:bodyPr wrap="none" rtlCol="0">
            <a:spAutoFit/>
          </a:bodyPr>
          <a:lstStyle/>
          <a:p>
            <a:r>
              <a:rPr lang="en-US" sz="2200" dirty="0" smtClean="0">
                <a:latin typeface="Abadi MT Condensed Light" charset="0"/>
                <a:ea typeface="Abadi MT Condensed Light" charset="0"/>
                <a:cs typeface="Abadi MT Condensed Light" charset="0"/>
              </a:rPr>
              <a:t>SDH_SF1_R282_RMT</a:t>
            </a:r>
          </a:p>
          <a:p>
            <a:r>
              <a:rPr lang="en-US" sz="2200" dirty="0" smtClean="0">
                <a:latin typeface="Abadi MT Condensed Light" charset="0"/>
                <a:ea typeface="Abadi MT Condensed Light" charset="0"/>
                <a:cs typeface="Abadi MT Condensed Light" charset="0"/>
              </a:rPr>
              <a:t>SDH_SF2_R517_RMT</a:t>
            </a:r>
          </a:p>
          <a:p>
            <a:r>
              <a:rPr lang="is-IS" sz="2200" b="1" dirty="0" smtClean="0">
                <a:latin typeface="Abadi MT Condensed Light" charset="0"/>
                <a:ea typeface="Abadi MT Condensed Light" charset="0"/>
                <a:cs typeface="Abadi MT Condensed Light" charset="0"/>
              </a:rPr>
              <a:t>......</a:t>
            </a:r>
            <a:endParaRPr lang="en-US" sz="2200" b="1" dirty="0">
              <a:latin typeface="Abadi MT Condensed Light" charset="0"/>
              <a:ea typeface="Abadi MT Condensed Light" charset="0"/>
              <a:cs typeface="Abadi MT Condensed Light" charset="0"/>
            </a:endParaRPr>
          </a:p>
        </p:txBody>
      </p:sp>
      <p:pic>
        <p:nvPicPr>
          <p:cNvPr id="28" name="Picture 27"/>
          <p:cNvPicPr>
            <a:picLocks noChangeAspect="1"/>
          </p:cNvPicPr>
          <p:nvPr/>
        </p:nvPicPr>
        <p:blipFill rotWithShape="1">
          <a:blip r:embed="rId3" cstate="print">
            <a:grayscl/>
            <a:extLst>
              <a:ext uri="{28A0092B-C50C-407E-A947-70E740481C1C}">
                <a14:useLocalDpi xmlns:a14="http://schemas.microsoft.com/office/drawing/2010/main"/>
              </a:ext>
            </a:extLst>
          </a:blip>
          <a:srcRect l="14348" t="13610" r="11304" b="13448"/>
          <a:stretch/>
        </p:blipFill>
        <p:spPr>
          <a:xfrm flipH="1">
            <a:off x="7162800" y="4332712"/>
            <a:ext cx="2121296" cy="1153688"/>
          </a:xfrm>
          <a:prstGeom prst="rect">
            <a:avLst/>
          </a:prstGeom>
        </p:spPr>
      </p:pic>
      <p:pic>
        <p:nvPicPr>
          <p:cNvPr id="29" name="Picture 28"/>
          <p:cNvPicPr>
            <a:picLocks noChangeAspect="1"/>
          </p:cNvPicPr>
          <p:nvPr/>
        </p:nvPicPr>
        <p:blipFill rotWithShape="1">
          <a:blip r:embed="rId4" cstate="print">
            <a:grayscl/>
            <a:extLst>
              <a:ext uri="{28A0092B-C50C-407E-A947-70E740481C1C}">
                <a14:useLocalDpi xmlns:a14="http://schemas.microsoft.com/office/drawing/2010/main"/>
              </a:ext>
            </a:extLst>
          </a:blip>
          <a:srcRect l="14161" t="15368" r="11321" b="12540"/>
          <a:stretch/>
        </p:blipFill>
        <p:spPr>
          <a:xfrm>
            <a:off x="4038600" y="4332712"/>
            <a:ext cx="2158513" cy="1153688"/>
          </a:xfrm>
          <a:prstGeom prst="rect">
            <a:avLst/>
          </a:prstGeom>
        </p:spPr>
      </p:pic>
      <p:cxnSp>
        <p:nvCxnSpPr>
          <p:cNvPr id="12" name="AutoShape 175"/>
          <p:cNvCxnSpPr>
            <a:cxnSpLocks noChangeShapeType="1"/>
            <a:stCxn id="24" idx="0"/>
            <a:endCxn id="25" idx="0"/>
          </p:cNvCxnSpPr>
          <p:nvPr/>
        </p:nvCxnSpPr>
        <p:spPr bwMode="auto">
          <a:xfrm rot="5400000" flipH="1" flipV="1">
            <a:off x="6670414" y="1112725"/>
            <a:ext cx="12700" cy="3108551"/>
          </a:xfrm>
          <a:prstGeom prst="curvedConnector3">
            <a:avLst>
              <a:gd name="adj1" fmla="val 5611764"/>
            </a:avLst>
          </a:prstGeom>
          <a:ln>
            <a:solidFill>
              <a:schemeClr val="tx1"/>
            </a:solidFill>
            <a:prstDash val="solid"/>
            <a:headEnd/>
            <a:tailEnd type="triangle" w="med" len="med"/>
          </a:ln>
          <a:extLst/>
        </p:spPr>
        <p:style>
          <a:lnRef idx="3">
            <a:schemeClr val="accent2"/>
          </a:lnRef>
          <a:fillRef idx="0">
            <a:schemeClr val="accent2"/>
          </a:fillRef>
          <a:effectRef idx="2">
            <a:schemeClr val="accent2"/>
          </a:effectRef>
          <a:fontRef idx="minor">
            <a:schemeClr val="tx1"/>
          </a:fontRef>
        </p:style>
      </p:cxnSp>
      <p:cxnSp>
        <p:nvCxnSpPr>
          <p:cNvPr id="16" name="AutoShape 175"/>
          <p:cNvCxnSpPr>
            <a:cxnSpLocks noChangeShapeType="1"/>
            <a:stCxn id="29" idx="2"/>
            <a:endCxn id="28" idx="2"/>
          </p:cNvCxnSpPr>
          <p:nvPr/>
        </p:nvCxnSpPr>
        <p:spPr bwMode="auto">
          <a:xfrm rot="16200000" flipH="1">
            <a:off x="6670652" y="3933604"/>
            <a:ext cx="12700" cy="3105591"/>
          </a:xfrm>
          <a:prstGeom prst="curvedConnector3">
            <a:avLst>
              <a:gd name="adj1" fmla="val 5047055"/>
            </a:avLst>
          </a:prstGeom>
          <a:ln>
            <a:solidFill>
              <a:srgbClr val="00B050"/>
            </a:solidFill>
            <a:prstDash val="sysDash"/>
            <a:headEnd/>
            <a:tailEnd type="triangle" w="med" len="med"/>
          </a:ln>
          <a:extLst/>
        </p:spPr>
        <p:style>
          <a:lnRef idx="3">
            <a:schemeClr val="accent2"/>
          </a:lnRef>
          <a:fillRef idx="0">
            <a:schemeClr val="accent2"/>
          </a:fillRef>
          <a:effectRef idx="2">
            <a:schemeClr val="accent2"/>
          </a:effectRef>
          <a:fontRef idx="minor">
            <a:schemeClr val="tx1"/>
          </a:fontRef>
        </p:style>
      </p:cxnSp>
      <p:pic>
        <p:nvPicPr>
          <p:cNvPr id="13" name="Picture 1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324600" y="1625839"/>
            <a:ext cx="660161" cy="660161"/>
          </a:xfrm>
          <a:prstGeom prst="rect">
            <a:avLst/>
          </a:prstGeom>
        </p:spPr>
      </p:pic>
      <p:sp>
        <p:nvSpPr>
          <p:cNvPr id="26" name="Oval 25"/>
          <p:cNvSpPr/>
          <p:nvPr/>
        </p:nvSpPr>
        <p:spPr>
          <a:xfrm>
            <a:off x="1808335" y="32766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Oval 26"/>
          <p:cNvSpPr/>
          <p:nvPr/>
        </p:nvSpPr>
        <p:spPr>
          <a:xfrm>
            <a:off x="1960735" y="3657600"/>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2113135" y="4299204"/>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2221339" y="3918204"/>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2265535" y="27432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Oval 32"/>
          <p:cNvSpPr/>
          <p:nvPr/>
        </p:nvSpPr>
        <p:spPr>
          <a:xfrm>
            <a:off x="2754739" y="28194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2357737" y="3537204"/>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2665472" y="3229456"/>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2678539" y="36576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p:cNvSpPr/>
          <p:nvPr/>
        </p:nvSpPr>
        <p:spPr>
          <a:xfrm>
            <a:off x="2951335" y="41148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Oval 37"/>
          <p:cNvSpPr/>
          <p:nvPr/>
        </p:nvSpPr>
        <p:spPr>
          <a:xfrm>
            <a:off x="3059539" y="32766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p:cNvSpPr/>
          <p:nvPr/>
        </p:nvSpPr>
        <p:spPr>
          <a:xfrm>
            <a:off x="2259766" y="3146298"/>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p:cNvSpPr/>
          <p:nvPr/>
        </p:nvSpPr>
        <p:spPr>
          <a:xfrm>
            <a:off x="3011533" y="3698648"/>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p:cNvSpPr/>
          <p:nvPr/>
        </p:nvSpPr>
        <p:spPr>
          <a:xfrm>
            <a:off x="2570335" y="4038600"/>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p:cNvSpPr/>
          <p:nvPr/>
        </p:nvSpPr>
        <p:spPr>
          <a:xfrm>
            <a:off x="2570335" y="4407408"/>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Oval 46"/>
          <p:cNvSpPr/>
          <p:nvPr/>
        </p:nvSpPr>
        <p:spPr>
          <a:xfrm>
            <a:off x="9982200" y="3387723"/>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Oval 47"/>
          <p:cNvSpPr/>
          <p:nvPr/>
        </p:nvSpPr>
        <p:spPr>
          <a:xfrm>
            <a:off x="10118598" y="3006723"/>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Oval 48"/>
          <p:cNvSpPr/>
          <p:nvPr/>
        </p:nvSpPr>
        <p:spPr>
          <a:xfrm>
            <a:off x="10444302" y="2971800"/>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Oval 49"/>
          <p:cNvSpPr/>
          <p:nvPr/>
        </p:nvSpPr>
        <p:spPr>
          <a:xfrm>
            <a:off x="10369763" y="334498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p:cNvSpPr/>
          <p:nvPr/>
        </p:nvSpPr>
        <p:spPr>
          <a:xfrm>
            <a:off x="10712196" y="358431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10772394" y="3168167"/>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Oval 52"/>
          <p:cNvSpPr/>
          <p:nvPr/>
        </p:nvSpPr>
        <p:spPr>
          <a:xfrm>
            <a:off x="10323902" y="3695670"/>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Oval 54"/>
          <p:cNvSpPr/>
          <p:nvPr/>
        </p:nvSpPr>
        <p:spPr>
          <a:xfrm>
            <a:off x="10368304" y="3346812"/>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39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24" grpId="0"/>
      <p:bldP spid="25" grpId="0"/>
      <p:bldP spid="26" grpId="0" animBg="1"/>
      <p:bldP spid="27"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7" grpId="0" animBg="1"/>
      <p:bldP spid="48" grpId="0" animBg="1"/>
      <p:bldP spid="49" grpId="0" animBg="1"/>
      <p:bldP spid="50" grpId="0" animBg="1"/>
      <p:bldP spid="51" grpId="0" animBg="1"/>
      <p:bldP spid="52" grpId="0" animBg="1"/>
      <p:bldP spid="53" grpId="0" animBg="1"/>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12</a:t>
            </a:fld>
            <a:endParaRPr lang="en-US">
              <a:latin typeface="Segoe UI Light" charset="0"/>
              <a:ea typeface="Segoe UI Light" charset="0"/>
              <a:cs typeface="Segoe UI Light" charset="0"/>
            </a:endParaRPr>
          </a:p>
        </p:txBody>
      </p:sp>
      <p:sp>
        <p:nvSpPr>
          <p:cNvPr id="19" name="Title 6"/>
          <p:cNvSpPr txBox="1">
            <a:spLocks/>
          </p:cNvSpPr>
          <p:nvPr/>
        </p:nvSpPr>
        <p:spPr>
          <a:xfrm>
            <a:off x="1981200" y="757534"/>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Segoe UI Light" charset="0"/>
                <a:ea typeface="Segoe UI Light" charset="0"/>
                <a:cs typeface="Segoe UI Light" charset="0"/>
              </a:rPr>
              <a:t>Transfer Learning</a:t>
            </a:r>
            <a:endParaRPr lang="en-US" sz="3600" b="1" dirty="0">
              <a:latin typeface="Segoe UI Light" charset="0"/>
              <a:ea typeface="Segoe UI Light" charset="0"/>
              <a:cs typeface="Segoe UI Light" charset="0"/>
            </a:endParaRPr>
          </a:p>
        </p:txBody>
      </p:sp>
      <p:pic>
        <p:nvPicPr>
          <p:cNvPr id="41" name="Picture 40"/>
          <p:cNvPicPr>
            <a:picLocks noChangeAspect="1"/>
          </p:cNvPicPr>
          <p:nvPr/>
        </p:nvPicPr>
        <p:blipFill rotWithShape="1">
          <a:blip r:embed="rId3" cstate="print">
            <a:grayscl/>
            <a:extLst>
              <a:ext uri="{28A0092B-C50C-407E-A947-70E740481C1C}">
                <a14:useLocalDpi xmlns:a14="http://schemas.microsoft.com/office/drawing/2010/main"/>
              </a:ext>
            </a:extLst>
          </a:blip>
          <a:srcRect l="14161" t="15368" r="11321" b="12540"/>
          <a:stretch/>
        </p:blipFill>
        <p:spPr>
          <a:xfrm>
            <a:off x="3429000" y="4256512"/>
            <a:ext cx="2158513" cy="1153688"/>
          </a:xfrm>
          <a:prstGeom prst="rect">
            <a:avLst/>
          </a:prstGeom>
        </p:spPr>
      </p:pic>
      <p:sp>
        <p:nvSpPr>
          <p:cNvPr id="13" name="TextBox 12"/>
          <p:cNvSpPr txBox="1"/>
          <p:nvPr/>
        </p:nvSpPr>
        <p:spPr>
          <a:xfrm>
            <a:off x="1635051" y="1949585"/>
            <a:ext cx="2063898"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Labeled Source</a:t>
            </a:r>
            <a:endParaRPr lang="en-US" sz="2400" dirty="0">
              <a:latin typeface="Segoe UI Light" charset="0"/>
              <a:ea typeface="Segoe UI Light" charset="0"/>
              <a:cs typeface="Segoe UI Light" charset="0"/>
            </a:endParaRPr>
          </a:p>
        </p:txBody>
      </p:sp>
      <p:sp>
        <p:nvSpPr>
          <p:cNvPr id="16" name="TextBox 15"/>
          <p:cNvSpPr txBox="1"/>
          <p:nvPr/>
        </p:nvSpPr>
        <p:spPr>
          <a:xfrm>
            <a:off x="8701577" y="1949585"/>
            <a:ext cx="2278572"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Unlabeled Target</a:t>
            </a:r>
            <a:endParaRPr lang="en-US" sz="2400" dirty="0">
              <a:latin typeface="Segoe UI Light" charset="0"/>
              <a:ea typeface="Segoe UI Light" charset="0"/>
              <a:cs typeface="Segoe UI Light" charset="0"/>
            </a:endParaRPr>
          </a:p>
        </p:txBody>
      </p:sp>
      <p:sp>
        <p:nvSpPr>
          <p:cNvPr id="17" name="TextBox 16"/>
          <p:cNvSpPr txBox="1"/>
          <p:nvPr/>
        </p:nvSpPr>
        <p:spPr>
          <a:xfrm>
            <a:off x="6405756" y="2478088"/>
            <a:ext cx="2295821" cy="430887"/>
          </a:xfrm>
          <a:prstGeom prst="rect">
            <a:avLst/>
          </a:prstGeom>
          <a:noFill/>
        </p:spPr>
        <p:txBody>
          <a:bodyPr wrap="none" rtlCol="0">
            <a:spAutoFit/>
          </a:bodyPr>
          <a:lstStyle/>
          <a:p>
            <a:r>
              <a:rPr lang="en-US" sz="2200" dirty="0" smtClean="0">
                <a:latin typeface="Abadi MT Condensed Light" charset="0"/>
                <a:ea typeface="Abadi MT Condensed Light" charset="0"/>
                <a:cs typeface="Abadi MT Condensed Light" charset="0"/>
              </a:rPr>
              <a:t>SDH_SF1_R282_RMT</a:t>
            </a:r>
          </a:p>
        </p:txBody>
      </p:sp>
      <p:sp>
        <p:nvSpPr>
          <p:cNvPr id="18" name="Oval 17"/>
          <p:cNvSpPr/>
          <p:nvPr/>
        </p:nvSpPr>
        <p:spPr>
          <a:xfrm>
            <a:off x="1808335" y="32766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p:cNvSpPr/>
          <p:nvPr/>
        </p:nvSpPr>
        <p:spPr>
          <a:xfrm>
            <a:off x="1960735" y="3657600"/>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p:cNvSpPr/>
          <p:nvPr/>
        </p:nvSpPr>
        <p:spPr>
          <a:xfrm>
            <a:off x="2113135" y="4299204"/>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Oval 24"/>
          <p:cNvSpPr/>
          <p:nvPr/>
        </p:nvSpPr>
        <p:spPr>
          <a:xfrm>
            <a:off x="2221339" y="3918204"/>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p:cNvSpPr/>
          <p:nvPr/>
        </p:nvSpPr>
        <p:spPr>
          <a:xfrm>
            <a:off x="2265535" y="27432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Oval 26"/>
          <p:cNvSpPr/>
          <p:nvPr/>
        </p:nvSpPr>
        <p:spPr>
          <a:xfrm>
            <a:off x="2754739" y="28194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p:cNvSpPr/>
          <p:nvPr/>
        </p:nvSpPr>
        <p:spPr>
          <a:xfrm>
            <a:off x="2357737" y="3537204"/>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2665472" y="3229456"/>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2678539" y="36576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2951335" y="41148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3059539" y="32766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Oval 32"/>
          <p:cNvSpPr/>
          <p:nvPr/>
        </p:nvSpPr>
        <p:spPr>
          <a:xfrm>
            <a:off x="2259766" y="3146298"/>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3011533" y="3698648"/>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2570335" y="4038600"/>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2570335" y="4407408"/>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p:cNvSpPr/>
          <p:nvPr/>
        </p:nvSpPr>
        <p:spPr>
          <a:xfrm>
            <a:off x="10058400" y="358431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p:cNvSpPr/>
          <p:nvPr/>
        </p:nvSpPr>
        <p:spPr>
          <a:xfrm>
            <a:off x="10097657" y="3168167"/>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Oval 44"/>
          <p:cNvSpPr/>
          <p:nvPr/>
        </p:nvSpPr>
        <p:spPr>
          <a:xfrm>
            <a:off x="9693567" y="3346812"/>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Oval 45"/>
          <p:cNvSpPr/>
          <p:nvPr/>
        </p:nvSpPr>
        <p:spPr>
          <a:xfrm>
            <a:off x="9312402" y="3391737"/>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Oval 46"/>
          <p:cNvSpPr/>
          <p:nvPr/>
        </p:nvSpPr>
        <p:spPr>
          <a:xfrm>
            <a:off x="9448800" y="3010737"/>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Oval 47"/>
          <p:cNvSpPr/>
          <p:nvPr/>
        </p:nvSpPr>
        <p:spPr>
          <a:xfrm>
            <a:off x="9774504" y="2975814"/>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9654104" y="3699684"/>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Oval 52"/>
          <p:cNvSpPr/>
          <p:nvPr/>
        </p:nvSpPr>
        <p:spPr>
          <a:xfrm>
            <a:off x="9696196" y="3346221"/>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Oval 53"/>
          <p:cNvSpPr/>
          <p:nvPr/>
        </p:nvSpPr>
        <p:spPr>
          <a:xfrm>
            <a:off x="9315389" y="338455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Oval 54"/>
          <p:cNvSpPr/>
          <p:nvPr/>
        </p:nvSpPr>
        <p:spPr>
          <a:xfrm>
            <a:off x="9445437" y="3009646"/>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Oval 55"/>
          <p:cNvSpPr/>
          <p:nvPr/>
        </p:nvSpPr>
        <p:spPr>
          <a:xfrm>
            <a:off x="9772650" y="297815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p:cNvSpPr/>
          <p:nvPr/>
        </p:nvSpPr>
        <p:spPr>
          <a:xfrm>
            <a:off x="10058085" y="3581400"/>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p:cNvSpPr/>
          <p:nvPr/>
        </p:nvSpPr>
        <p:spPr>
          <a:xfrm>
            <a:off x="10099233" y="3168396"/>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p:cNvSpPr/>
          <p:nvPr/>
        </p:nvSpPr>
        <p:spPr>
          <a:xfrm>
            <a:off x="9650741" y="37084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TextBox 60"/>
          <p:cNvSpPr txBox="1"/>
          <p:nvPr/>
        </p:nvSpPr>
        <p:spPr>
          <a:xfrm>
            <a:off x="6337954" y="3534358"/>
            <a:ext cx="2295821" cy="430887"/>
          </a:xfrm>
          <a:prstGeom prst="rect">
            <a:avLst/>
          </a:prstGeom>
          <a:noFill/>
        </p:spPr>
        <p:txBody>
          <a:bodyPr wrap="none" rtlCol="0">
            <a:spAutoFit/>
          </a:bodyPr>
          <a:lstStyle/>
          <a:p>
            <a:r>
              <a:rPr lang="en-US" sz="2200" dirty="0" smtClean="0">
                <a:latin typeface="Abadi MT Condensed Light" charset="0"/>
                <a:ea typeface="Abadi MT Condensed Light" charset="0"/>
                <a:cs typeface="Abadi MT Condensed Light" charset="0"/>
              </a:rPr>
              <a:t>SDH_SF1_R282_RMT</a:t>
            </a:r>
            <a:endParaRPr lang="en-US" sz="2200" b="1" dirty="0">
              <a:latin typeface="Abadi MT Condensed Light" charset="0"/>
              <a:ea typeface="Abadi MT Condensed Light" charset="0"/>
              <a:cs typeface="Abadi MT Condensed Light" charset="0"/>
            </a:endParaRPr>
          </a:p>
        </p:txBody>
      </p:sp>
      <p:cxnSp>
        <p:nvCxnSpPr>
          <p:cNvPr id="62" name="Straight Arrow Connector 61"/>
          <p:cNvCxnSpPr>
            <a:stCxn id="17" idx="3"/>
            <a:endCxn id="55" idx="1"/>
          </p:cNvCxnSpPr>
          <p:nvPr/>
        </p:nvCxnSpPr>
        <p:spPr>
          <a:xfrm>
            <a:off x="8701577" y="2693532"/>
            <a:ext cx="770865" cy="343119"/>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63" name="Straight Arrow Connector 62"/>
          <p:cNvCxnSpPr>
            <a:stCxn id="61" idx="3"/>
            <a:endCxn id="46" idx="2"/>
          </p:cNvCxnSpPr>
          <p:nvPr/>
        </p:nvCxnSpPr>
        <p:spPr>
          <a:xfrm flipV="1">
            <a:off x="8633775" y="3483939"/>
            <a:ext cx="678627" cy="265863"/>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4" name="Oval 63"/>
          <p:cNvSpPr/>
          <p:nvPr/>
        </p:nvSpPr>
        <p:spPr>
          <a:xfrm rot="17247854">
            <a:off x="9035418" y="2992919"/>
            <a:ext cx="861286" cy="600752"/>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p:cNvSpPr txBox="1"/>
          <p:nvPr/>
        </p:nvSpPr>
        <p:spPr>
          <a:xfrm>
            <a:off x="9312402" y="2419514"/>
            <a:ext cx="2193101" cy="400110"/>
          </a:xfrm>
          <a:prstGeom prst="rect">
            <a:avLst/>
          </a:prstGeom>
          <a:noFill/>
        </p:spPr>
        <p:txBody>
          <a:bodyPr wrap="none" rtlCol="0">
            <a:spAutoFit/>
          </a:bodyPr>
          <a:lstStyle/>
          <a:p>
            <a:r>
              <a:rPr lang="en-US" sz="2000" dirty="0" smtClean="0">
                <a:solidFill>
                  <a:srgbClr val="FF0000"/>
                </a:solidFill>
                <a:latin typeface="Segoe UI Light" charset="0"/>
                <a:ea typeface="Segoe UI Light" charset="0"/>
                <a:cs typeface="Segoe UI Light" charset="0"/>
              </a:rPr>
              <a:t>Probably a mistake!</a:t>
            </a:r>
            <a:endParaRPr lang="en-US" sz="2000" dirty="0">
              <a:solidFill>
                <a:srgbClr val="FF0000"/>
              </a:solidFill>
              <a:latin typeface="Segoe UI Light" charset="0"/>
              <a:ea typeface="Segoe UI Light" charset="0"/>
              <a:cs typeface="Segoe UI Light" charset="0"/>
            </a:endParaRPr>
          </a:p>
        </p:txBody>
      </p:sp>
    </p:spTree>
    <p:extLst>
      <p:ext uri="{BB962C8B-B14F-4D97-AF65-F5344CB8AC3E}">
        <p14:creationId xmlns:p14="http://schemas.microsoft.com/office/powerpoint/2010/main" val="941127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1.66667E-6 3.7037E-7 L 0.43177 -0.01134 " pathEditMode="relative" rAng="0" ptsTypes="AA">
                                      <p:cBhvr>
                                        <p:cTn id="10" dur="1500" fill="hold"/>
                                        <p:tgtEl>
                                          <p:spTgt spid="41"/>
                                        </p:tgtEl>
                                        <p:attrNameLst>
                                          <p:attrName>ppt_x</p:attrName>
                                          <p:attrName>ppt_y</p:attrName>
                                        </p:attrNameLst>
                                      </p:cBhvr>
                                      <p:rCtr x="21589" y="-57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50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3" grpId="0" animBg="1"/>
      <p:bldP spid="54" grpId="0" animBg="1"/>
      <p:bldP spid="55" grpId="0" animBg="1"/>
      <p:bldP spid="56" grpId="0" animBg="1"/>
      <p:bldP spid="57" grpId="0" animBg="1"/>
      <p:bldP spid="58" grpId="0" animBg="1"/>
      <p:bldP spid="59" grpId="0" animBg="1"/>
      <p:bldP spid="61" grpId="0"/>
      <p:bldP spid="64"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13</a:t>
            </a:fld>
            <a:endParaRPr lang="en-US">
              <a:latin typeface="Segoe UI Light" charset="0"/>
              <a:ea typeface="Segoe UI Light" charset="0"/>
              <a:cs typeface="Segoe UI Light" charset="0"/>
            </a:endParaRPr>
          </a:p>
        </p:txBody>
      </p:sp>
      <p:sp>
        <p:nvSpPr>
          <p:cNvPr id="203" name="TextBox 202"/>
          <p:cNvSpPr txBox="1"/>
          <p:nvPr/>
        </p:nvSpPr>
        <p:spPr>
          <a:xfrm>
            <a:off x="2183566" y="2057400"/>
            <a:ext cx="2091150"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Source Building</a:t>
            </a:r>
            <a:endParaRPr lang="en-US" sz="2400" dirty="0">
              <a:latin typeface="Segoe UI Light" charset="0"/>
              <a:ea typeface="Segoe UI Light" charset="0"/>
              <a:cs typeface="Segoe UI Light" charset="0"/>
            </a:endParaRPr>
          </a:p>
        </p:txBody>
      </p:sp>
      <p:sp>
        <p:nvSpPr>
          <p:cNvPr id="204" name="TextBox 203"/>
          <p:cNvSpPr txBox="1"/>
          <p:nvPr/>
        </p:nvSpPr>
        <p:spPr>
          <a:xfrm>
            <a:off x="7696200" y="2057400"/>
            <a:ext cx="2010872"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Target Building</a:t>
            </a:r>
            <a:endParaRPr lang="en-US" sz="2400" dirty="0">
              <a:latin typeface="Segoe UI Light" charset="0"/>
              <a:ea typeface="Segoe UI Light" charset="0"/>
              <a:cs typeface="Segoe UI Light" charset="0"/>
            </a:endParaRPr>
          </a:p>
        </p:txBody>
      </p:sp>
      <p:sp>
        <p:nvSpPr>
          <p:cNvPr id="209" name="Oval 208"/>
          <p:cNvSpPr/>
          <p:nvPr/>
        </p:nvSpPr>
        <p:spPr>
          <a:xfrm>
            <a:off x="1808335" y="32766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0" name="Oval 209"/>
          <p:cNvSpPr/>
          <p:nvPr/>
        </p:nvSpPr>
        <p:spPr>
          <a:xfrm>
            <a:off x="1960735" y="3657600"/>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1" name="Oval 210"/>
          <p:cNvSpPr/>
          <p:nvPr/>
        </p:nvSpPr>
        <p:spPr>
          <a:xfrm>
            <a:off x="2113135" y="4299204"/>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2" name="Oval 211"/>
          <p:cNvSpPr/>
          <p:nvPr/>
        </p:nvSpPr>
        <p:spPr>
          <a:xfrm>
            <a:off x="2221339" y="3918204"/>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6" name="Oval 215"/>
          <p:cNvSpPr/>
          <p:nvPr/>
        </p:nvSpPr>
        <p:spPr>
          <a:xfrm>
            <a:off x="2265535" y="27432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0" name="Oval 219"/>
          <p:cNvSpPr/>
          <p:nvPr/>
        </p:nvSpPr>
        <p:spPr>
          <a:xfrm>
            <a:off x="2754739" y="28194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1" name="Oval 220"/>
          <p:cNvSpPr/>
          <p:nvPr/>
        </p:nvSpPr>
        <p:spPr>
          <a:xfrm>
            <a:off x="2357737" y="3537204"/>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2" name="Oval 221"/>
          <p:cNvSpPr/>
          <p:nvPr/>
        </p:nvSpPr>
        <p:spPr>
          <a:xfrm>
            <a:off x="2665472" y="3229456"/>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3" name="Oval 222"/>
          <p:cNvSpPr/>
          <p:nvPr/>
        </p:nvSpPr>
        <p:spPr>
          <a:xfrm>
            <a:off x="2678539" y="365760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4" name="Oval 223"/>
          <p:cNvSpPr/>
          <p:nvPr/>
        </p:nvSpPr>
        <p:spPr>
          <a:xfrm>
            <a:off x="2951335" y="41148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5" name="Oval 224"/>
          <p:cNvSpPr/>
          <p:nvPr/>
        </p:nvSpPr>
        <p:spPr>
          <a:xfrm>
            <a:off x="3059539" y="32766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6" name="Oval 225"/>
          <p:cNvSpPr/>
          <p:nvPr/>
        </p:nvSpPr>
        <p:spPr>
          <a:xfrm>
            <a:off x="2259766" y="3146298"/>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7" name="Oval 226"/>
          <p:cNvSpPr/>
          <p:nvPr/>
        </p:nvSpPr>
        <p:spPr>
          <a:xfrm>
            <a:off x="3011533" y="3698648"/>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8" name="Oval 227"/>
          <p:cNvSpPr/>
          <p:nvPr/>
        </p:nvSpPr>
        <p:spPr>
          <a:xfrm>
            <a:off x="2570335" y="4038600"/>
            <a:ext cx="184404" cy="184404"/>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9" name="Oval 228"/>
          <p:cNvSpPr/>
          <p:nvPr/>
        </p:nvSpPr>
        <p:spPr>
          <a:xfrm>
            <a:off x="2570335" y="4407408"/>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33" name="Straight Arrow Connector 232"/>
          <p:cNvCxnSpPr/>
          <p:nvPr/>
        </p:nvCxnSpPr>
        <p:spPr>
          <a:xfrm flipV="1">
            <a:off x="3522609" y="3238501"/>
            <a:ext cx="647926" cy="1303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6" name="Text Box 160"/>
          <p:cNvSpPr txBox="1">
            <a:spLocks noChangeArrowheads="1"/>
          </p:cNvSpPr>
          <p:nvPr/>
        </p:nvSpPr>
        <p:spPr bwMode="auto">
          <a:xfrm>
            <a:off x="4267200" y="301698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i="1" dirty="0" smtClean="0">
                <a:latin typeface="Segoe UI Light" charset="0"/>
                <a:ea typeface="Segoe UI Light" charset="0"/>
                <a:cs typeface="Segoe UI Light" charset="0"/>
              </a:rPr>
              <a:t>f</a:t>
            </a:r>
            <a:r>
              <a:rPr lang="en-US" altLang="zh-CN" sz="2000" b="1" baseline="-25000" dirty="0" smtClean="0">
                <a:latin typeface="Segoe UI Light" charset="0"/>
                <a:ea typeface="Segoe UI Light" charset="0"/>
                <a:cs typeface="Segoe UI Light" charset="0"/>
              </a:rPr>
              <a:t>1</a:t>
            </a:r>
            <a:endParaRPr lang="en-US" altLang="zh-CN" sz="2000" b="1" baseline="-25000" dirty="0">
              <a:latin typeface="Segoe UI Light" charset="0"/>
              <a:ea typeface="Segoe UI Light" charset="0"/>
              <a:cs typeface="Segoe UI Light" charset="0"/>
            </a:endParaRPr>
          </a:p>
        </p:txBody>
      </p:sp>
      <p:sp>
        <p:nvSpPr>
          <p:cNvPr id="237" name="Text Box 161"/>
          <p:cNvSpPr txBox="1">
            <a:spLocks noChangeArrowheads="1"/>
          </p:cNvSpPr>
          <p:nvPr/>
        </p:nvSpPr>
        <p:spPr bwMode="auto">
          <a:xfrm>
            <a:off x="4246735" y="3640419"/>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i="1" dirty="0" smtClean="0">
                <a:latin typeface="Segoe UI Light" charset="0"/>
                <a:ea typeface="Segoe UI Light" charset="0"/>
                <a:cs typeface="Segoe UI Light" charset="0"/>
              </a:rPr>
              <a:t>f</a:t>
            </a:r>
            <a:r>
              <a:rPr lang="en-US" altLang="zh-CN" sz="2000" b="1" baseline="-25000" dirty="0" smtClean="0">
                <a:latin typeface="Segoe UI Light" charset="0"/>
                <a:ea typeface="Segoe UI Light" charset="0"/>
                <a:cs typeface="Segoe UI Light" charset="0"/>
              </a:rPr>
              <a:t>2</a:t>
            </a:r>
            <a:endParaRPr lang="en-US" altLang="zh-CN" sz="2000" b="1" baseline="-25000" dirty="0">
              <a:latin typeface="Segoe UI Light" charset="0"/>
              <a:ea typeface="Segoe UI Light" charset="0"/>
              <a:cs typeface="Segoe UI Light" charset="0"/>
            </a:endParaRPr>
          </a:p>
        </p:txBody>
      </p:sp>
      <p:cxnSp>
        <p:nvCxnSpPr>
          <p:cNvPr id="238" name="Straight Arrow Connector 237"/>
          <p:cNvCxnSpPr/>
          <p:nvPr/>
        </p:nvCxnSpPr>
        <p:spPr>
          <a:xfrm>
            <a:off x="3522609" y="3721608"/>
            <a:ext cx="647926" cy="87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2" name="Oval 241"/>
          <p:cNvSpPr/>
          <p:nvPr/>
        </p:nvSpPr>
        <p:spPr>
          <a:xfrm>
            <a:off x="8205869" y="3612196"/>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5" name="Oval 244"/>
          <p:cNvSpPr/>
          <p:nvPr/>
        </p:nvSpPr>
        <p:spPr>
          <a:xfrm>
            <a:off x="8342267" y="3231196"/>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6" name="Oval 245"/>
          <p:cNvSpPr/>
          <p:nvPr/>
        </p:nvSpPr>
        <p:spPr>
          <a:xfrm>
            <a:off x="8667971" y="3196273"/>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7" name="Oval 246"/>
          <p:cNvSpPr/>
          <p:nvPr/>
        </p:nvSpPr>
        <p:spPr>
          <a:xfrm>
            <a:off x="8593432" y="356946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8" name="Oval 247"/>
          <p:cNvSpPr/>
          <p:nvPr/>
        </p:nvSpPr>
        <p:spPr>
          <a:xfrm>
            <a:off x="8935865" y="380879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1" name="Oval 250"/>
          <p:cNvSpPr/>
          <p:nvPr/>
        </p:nvSpPr>
        <p:spPr>
          <a:xfrm>
            <a:off x="8996063" y="3392640"/>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3" name="Oval 252"/>
          <p:cNvSpPr/>
          <p:nvPr/>
        </p:nvSpPr>
        <p:spPr>
          <a:xfrm>
            <a:off x="8547571" y="3920143"/>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8" name="TextBox 257"/>
          <p:cNvSpPr txBox="1"/>
          <p:nvPr/>
        </p:nvSpPr>
        <p:spPr>
          <a:xfrm>
            <a:off x="4170535" y="4166092"/>
            <a:ext cx="537534" cy="369332"/>
          </a:xfrm>
          <a:prstGeom prst="rect">
            <a:avLst/>
          </a:prstGeom>
          <a:noFill/>
        </p:spPr>
        <p:txBody>
          <a:bodyPr wrap="square" rtlCol="0">
            <a:spAutoFit/>
          </a:bodyPr>
          <a:lstStyle/>
          <a:p>
            <a:r>
              <a:rPr lang="en-US" b="1" i="1" dirty="0" smtClean="0">
                <a:latin typeface="Segoe UI Light" charset="0"/>
                <a:ea typeface="Segoe UI Light" charset="0"/>
                <a:cs typeface="Segoe UI Light" charset="0"/>
              </a:rPr>
              <a:t>…..</a:t>
            </a:r>
            <a:endParaRPr lang="en-US" b="1" i="1" dirty="0">
              <a:latin typeface="Segoe UI Light" charset="0"/>
              <a:ea typeface="Segoe UI Light" charset="0"/>
              <a:cs typeface="Segoe UI Light" charset="0"/>
            </a:endParaRPr>
          </a:p>
        </p:txBody>
      </p:sp>
      <p:sp>
        <p:nvSpPr>
          <p:cNvPr id="259" name="Oval 258"/>
          <p:cNvSpPr/>
          <p:nvPr/>
        </p:nvSpPr>
        <p:spPr>
          <a:xfrm>
            <a:off x="8591973" y="3571285"/>
            <a:ext cx="184404" cy="184404"/>
          </a:xfrm>
          <a:prstGeom prst="ellipse">
            <a:avLst/>
          </a:prstGeom>
          <a:solidFill>
            <a:schemeClr val="bg1">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제목 1"/>
          <p:cNvSpPr txBox="1">
            <a:spLocks/>
          </p:cNvSpPr>
          <p:nvPr/>
        </p:nvSpPr>
        <p:spPr>
          <a:xfrm>
            <a:off x="1981200" y="609600"/>
            <a:ext cx="9372600" cy="1143000"/>
          </a:xfrm>
          <a:prstGeom prst="rect">
            <a:avLst/>
          </a:prstGeom>
        </p:spPr>
        <p:txBody>
          <a:bodyPr vert="horz" lIns="91440" tIns="45720" rIns="91440" bIns="45720" rtlCol="0" anchor="ctr">
            <a:normAutofit/>
          </a:bodyPr>
          <a:lstStyle/>
          <a:p>
            <a:pPr lvl="0">
              <a:spcBef>
                <a:spcPct val="0"/>
              </a:spcBef>
              <a:defRPr/>
            </a:pPr>
            <a:r>
              <a:rPr lang="en-US" sz="3200" b="1" dirty="0" smtClean="0">
                <a:latin typeface="Segoe UI Light" charset="0"/>
                <a:ea typeface="Segoe UI Light" charset="0"/>
                <a:cs typeface="Segoe UI Light" charset="0"/>
              </a:rPr>
              <a:t>Step I: Encapsulate Knowledge from Source</a:t>
            </a:r>
            <a:endParaRPr lang="en-US" sz="3200" dirty="0">
              <a:latin typeface="Segoe UI Light" charset="0"/>
              <a:ea typeface="Segoe UI Light" charset="0"/>
              <a:cs typeface="Segoe UI Light" charset="0"/>
            </a:endParaRPr>
          </a:p>
        </p:txBody>
      </p:sp>
      <p:cxnSp>
        <p:nvCxnSpPr>
          <p:cNvPr id="34" name="Straight Arrow Connector 33"/>
          <p:cNvCxnSpPr>
            <a:endCxn id="258" idx="1"/>
          </p:cNvCxnSpPr>
          <p:nvPr/>
        </p:nvCxnSpPr>
        <p:spPr>
          <a:xfrm>
            <a:off x="3528030" y="4101163"/>
            <a:ext cx="642505" cy="2495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730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7"/>
                                        </p:tgtEl>
                                        <p:attrNameLst>
                                          <p:attrName>style.visibility</p:attrName>
                                        </p:attrNameLst>
                                      </p:cBhvr>
                                      <p:to>
                                        <p:strVal val="visible"/>
                                      </p:to>
                                    </p:set>
                                  </p:childTnLst>
                                </p:cTn>
                              </p:par>
                              <p:par>
                                <p:cTn id="47" presetID="1" presetClass="entr" presetSubtype="0" fill="hold" nodeType="withEffect">
                                  <p:stCondLst>
                                    <p:cond delay="100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1000"/>
                                  </p:stCondLst>
                                  <p:childTnLst>
                                    <p:set>
                                      <p:cBhvr>
                                        <p:cTn id="50" dur="1" fill="hold">
                                          <p:stCondLst>
                                            <p:cond delay="0"/>
                                          </p:stCondLst>
                                        </p:cTn>
                                        <p:tgtEl>
                                          <p:spTgt spid="2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P spid="210" grpId="0" animBg="1"/>
      <p:bldP spid="211" grpId="0" animBg="1"/>
      <p:bldP spid="212" grpId="0" animBg="1"/>
      <p:bldP spid="216"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6" grpId="0"/>
      <p:bldP spid="237" grpId="0"/>
      <p:bldP spid="242" grpId="0" animBg="1"/>
      <p:bldP spid="245" grpId="0" animBg="1"/>
      <p:bldP spid="246" grpId="0" animBg="1"/>
      <p:bldP spid="247" grpId="0" animBg="1"/>
      <p:bldP spid="248" grpId="0" animBg="1"/>
      <p:bldP spid="251" grpId="0" animBg="1"/>
      <p:bldP spid="253" grpId="0" animBg="1"/>
      <p:bldP spid="258" grpId="0"/>
      <p:bldP spid="2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14</a:t>
            </a:fld>
            <a:endParaRPr lang="en-US">
              <a:latin typeface="Segoe UI Light" charset="0"/>
              <a:ea typeface="Segoe UI Light" charset="0"/>
              <a:cs typeface="Segoe UI Light" charset="0"/>
            </a:endParaRPr>
          </a:p>
        </p:txBody>
      </p:sp>
      <p:sp>
        <p:nvSpPr>
          <p:cNvPr id="203" name="TextBox 202"/>
          <p:cNvSpPr txBox="1"/>
          <p:nvPr/>
        </p:nvSpPr>
        <p:spPr>
          <a:xfrm>
            <a:off x="2176050" y="2057400"/>
            <a:ext cx="2091150"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Source Building</a:t>
            </a:r>
            <a:endParaRPr lang="en-US" sz="2400" dirty="0">
              <a:latin typeface="Segoe UI Light" charset="0"/>
              <a:ea typeface="Segoe UI Light" charset="0"/>
              <a:cs typeface="Segoe UI Light" charset="0"/>
            </a:endParaRPr>
          </a:p>
        </p:txBody>
      </p:sp>
      <p:sp>
        <p:nvSpPr>
          <p:cNvPr id="204" name="TextBox 203"/>
          <p:cNvSpPr txBox="1"/>
          <p:nvPr/>
        </p:nvSpPr>
        <p:spPr>
          <a:xfrm>
            <a:off x="7696200" y="2057400"/>
            <a:ext cx="2010872"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Target Building</a:t>
            </a:r>
            <a:endParaRPr lang="en-US" sz="2400" dirty="0">
              <a:latin typeface="Segoe UI Light" charset="0"/>
              <a:ea typeface="Segoe UI Light" charset="0"/>
              <a:cs typeface="Segoe UI Light" charset="0"/>
            </a:endParaRPr>
          </a:p>
        </p:txBody>
      </p:sp>
      <p:sp>
        <p:nvSpPr>
          <p:cNvPr id="236" name="Text Box 160"/>
          <p:cNvSpPr txBox="1">
            <a:spLocks noChangeArrowheads="1"/>
          </p:cNvSpPr>
          <p:nvPr/>
        </p:nvSpPr>
        <p:spPr bwMode="auto">
          <a:xfrm>
            <a:off x="3200400" y="301698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i="1" dirty="0" smtClean="0">
                <a:latin typeface="Segoe UI Light" charset="0"/>
                <a:ea typeface="Segoe UI Light" charset="0"/>
                <a:cs typeface="Segoe UI Light" charset="0"/>
              </a:rPr>
              <a:t>f</a:t>
            </a:r>
            <a:r>
              <a:rPr lang="en-US" altLang="zh-CN" sz="2000" b="1" baseline="-25000" dirty="0" smtClean="0">
                <a:latin typeface="Segoe UI Light" charset="0"/>
                <a:ea typeface="Segoe UI Light" charset="0"/>
                <a:cs typeface="Segoe UI Light" charset="0"/>
              </a:rPr>
              <a:t>1</a:t>
            </a:r>
            <a:endParaRPr lang="en-US" altLang="zh-CN" sz="2000" b="1" baseline="-25000" dirty="0">
              <a:latin typeface="Segoe UI Light" charset="0"/>
              <a:ea typeface="Segoe UI Light" charset="0"/>
              <a:cs typeface="Segoe UI Light" charset="0"/>
            </a:endParaRPr>
          </a:p>
        </p:txBody>
      </p:sp>
      <p:sp>
        <p:nvSpPr>
          <p:cNvPr id="36" name="제목 1"/>
          <p:cNvSpPr txBox="1">
            <a:spLocks/>
          </p:cNvSpPr>
          <p:nvPr/>
        </p:nvSpPr>
        <p:spPr>
          <a:xfrm>
            <a:off x="1981200" y="609600"/>
            <a:ext cx="9372600" cy="1143000"/>
          </a:xfrm>
          <a:prstGeom prst="rect">
            <a:avLst/>
          </a:prstGeom>
        </p:spPr>
        <p:txBody>
          <a:bodyPr vert="horz" lIns="91440" tIns="45720" rIns="91440" bIns="45720" rtlCol="0" anchor="ctr">
            <a:normAutofit/>
          </a:bodyPr>
          <a:lstStyle/>
          <a:p>
            <a:pPr lvl="0">
              <a:spcBef>
                <a:spcPct val="0"/>
              </a:spcBef>
              <a:defRPr/>
            </a:pPr>
            <a:r>
              <a:rPr lang="en-US" sz="3200" b="1" dirty="0" smtClean="0">
                <a:latin typeface="Segoe UI Light" charset="0"/>
                <a:ea typeface="Segoe UI Light" charset="0"/>
                <a:cs typeface="Segoe UI Light" charset="0"/>
              </a:rPr>
              <a:t>Step II: Clustering on Names in Target Building</a:t>
            </a:r>
            <a:endParaRPr lang="en-US" sz="3200" dirty="0">
              <a:latin typeface="Segoe UI Light" charset="0"/>
              <a:ea typeface="Segoe UI Light" charset="0"/>
              <a:cs typeface="Segoe UI Light" charset="0"/>
            </a:endParaRPr>
          </a:p>
        </p:txBody>
      </p:sp>
      <p:sp>
        <p:nvSpPr>
          <p:cNvPr id="39" name="Text Box 161"/>
          <p:cNvSpPr txBox="1">
            <a:spLocks noChangeArrowheads="1"/>
          </p:cNvSpPr>
          <p:nvPr/>
        </p:nvSpPr>
        <p:spPr bwMode="auto">
          <a:xfrm>
            <a:off x="3179935" y="390559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i="1" dirty="0" smtClean="0">
                <a:latin typeface="Segoe UI Light" charset="0"/>
                <a:ea typeface="Segoe UI Light" charset="0"/>
                <a:cs typeface="Segoe UI Light" charset="0"/>
              </a:rPr>
              <a:t>f</a:t>
            </a:r>
            <a:r>
              <a:rPr lang="en-US" altLang="zh-CN" sz="2000" b="1" baseline="-25000" dirty="0" smtClean="0">
                <a:latin typeface="Segoe UI Light" charset="0"/>
                <a:ea typeface="Segoe UI Light" charset="0"/>
                <a:cs typeface="Segoe UI Light" charset="0"/>
              </a:rPr>
              <a:t>2</a:t>
            </a:r>
            <a:endParaRPr lang="en-US" altLang="zh-CN" sz="2000" b="1" baseline="-25000" dirty="0">
              <a:latin typeface="Segoe UI Light" charset="0"/>
              <a:ea typeface="Segoe UI Light" charset="0"/>
              <a:cs typeface="Segoe UI Light" charset="0"/>
            </a:endParaRPr>
          </a:p>
        </p:txBody>
      </p:sp>
      <p:sp>
        <p:nvSpPr>
          <p:cNvPr id="41" name="Oval 40"/>
          <p:cNvSpPr/>
          <p:nvPr/>
        </p:nvSpPr>
        <p:spPr>
          <a:xfrm>
            <a:off x="8148296" y="349100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p:cNvSpPr/>
          <p:nvPr/>
        </p:nvSpPr>
        <p:spPr>
          <a:xfrm>
            <a:off x="8284694" y="311000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p:cNvSpPr/>
          <p:nvPr/>
        </p:nvSpPr>
        <p:spPr>
          <a:xfrm>
            <a:off x="8610398" y="307507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p:cNvSpPr/>
          <p:nvPr/>
        </p:nvSpPr>
        <p:spPr>
          <a:xfrm>
            <a:off x="8535859" y="3448268"/>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Oval 44"/>
          <p:cNvSpPr/>
          <p:nvPr/>
        </p:nvSpPr>
        <p:spPr>
          <a:xfrm>
            <a:off x="8878292" y="3687598"/>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Oval 45"/>
          <p:cNvSpPr/>
          <p:nvPr/>
        </p:nvSpPr>
        <p:spPr>
          <a:xfrm>
            <a:off x="8938490" y="3271446"/>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Oval 46"/>
          <p:cNvSpPr/>
          <p:nvPr/>
        </p:nvSpPr>
        <p:spPr>
          <a:xfrm>
            <a:off x="8489998" y="379894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Oval 66"/>
          <p:cNvSpPr/>
          <p:nvPr/>
        </p:nvSpPr>
        <p:spPr>
          <a:xfrm>
            <a:off x="8534400" y="3450091"/>
            <a:ext cx="184404" cy="184404"/>
          </a:xfrm>
          <a:prstGeom prst="ellipse">
            <a:avLst/>
          </a:prstGeom>
          <a:solidFill>
            <a:schemeClr val="bg1">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Oval 75"/>
          <p:cNvSpPr/>
          <p:nvPr/>
        </p:nvSpPr>
        <p:spPr>
          <a:xfrm rot="489391">
            <a:off x="8420093" y="2902313"/>
            <a:ext cx="782987" cy="1287766"/>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7" name="Oval 76"/>
          <p:cNvSpPr/>
          <p:nvPr/>
        </p:nvSpPr>
        <p:spPr>
          <a:xfrm rot="1233746">
            <a:off x="8096669" y="2856048"/>
            <a:ext cx="386169" cy="1016969"/>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6041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15</a:t>
            </a:fld>
            <a:endParaRPr lang="en-US">
              <a:latin typeface="Segoe UI Light" charset="0"/>
              <a:ea typeface="Segoe UI Light" charset="0"/>
              <a:cs typeface="Segoe UI Light" charset="0"/>
            </a:endParaRPr>
          </a:p>
        </p:txBody>
      </p:sp>
      <p:sp>
        <p:nvSpPr>
          <p:cNvPr id="36" name="제목 1"/>
          <p:cNvSpPr txBox="1">
            <a:spLocks/>
          </p:cNvSpPr>
          <p:nvPr/>
        </p:nvSpPr>
        <p:spPr>
          <a:xfrm>
            <a:off x="1981200" y="609600"/>
            <a:ext cx="9372600" cy="1143000"/>
          </a:xfrm>
          <a:prstGeom prst="rect">
            <a:avLst/>
          </a:prstGeom>
        </p:spPr>
        <p:txBody>
          <a:bodyPr vert="horz" lIns="91440" tIns="45720" rIns="91440" bIns="45720" rtlCol="0" anchor="ctr">
            <a:normAutofit/>
          </a:bodyPr>
          <a:lstStyle/>
          <a:p>
            <a:pPr lvl="0">
              <a:spcBef>
                <a:spcPct val="0"/>
              </a:spcBef>
              <a:defRPr/>
            </a:pPr>
            <a:r>
              <a:rPr lang="en-US" sz="3200" b="1" dirty="0" smtClean="0">
                <a:latin typeface="Segoe UI Light" charset="0"/>
                <a:ea typeface="Segoe UI Light" charset="0"/>
                <a:cs typeface="Segoe UI Light" charset="0"/>
              </a:rPr>
              <a:t>Step III</a:t>
            </a:r>
            <a:r>
              <a:rPr lang="en-US" sz="3200" b="1" dirty="0">
                <a:latin typeface="Segoe UI Light" charset="0"/>
                <a:ea typeface="Segoe UI Light" charset="0"/>
                <a:cs typeface="Segoe UI Light" charset="0"/>
              </a:rPr>
              <a:t>: Weighted Sum Prediction</a:t>
            </a:r>
            <a:endParaRPr lang="en-US" sz="3200" dirty="0">
              <a:latin typeface="Segoe UI Light" charset="0"/>
              <a:ea typeface="Segoe UI Light" charset="0"/>
              <a:cs typeface="Segoe UI Light" charset="0"/>
            </a:endParaRPr>
          </a:p>
        </p:txBody>
      </p:sp>
      <p:sp>
        <p:nvSpPr>
          <p:cNvPr id="41" name="Oval 40"/>
          <p:cNvSpPr/>
          <p:nvPr/>
        </p:nvSpPr>
        <p:spPr>
          <a:xfrm>
            <a:off x="8148296" y="349100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p:cNvSpPr/>
          <p:nvPr/>
        </p:nvSpPr>
        <p:spPr>
          <a:xfrm>
            <a:off x="8284694" y="311000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p:cNvSpPr/>
          <p:nvPr/>
        </p:nvSpPr>
        <p:spPr>
          <a:xfrm>
            <a:off x="8610398" y="307507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p:cNvSpPr/>
          <p:nvPr/>
        </p:nvSpPr>
        <p:spPr>
          <a:xfrm>
            <a:off x="8535859" y="3448268"/>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Oval 44"/>
          <p:cNvSpPr/>
          <p:nvPr/>
        </p:nvSpPr>
        <p:spPr>
          <a:xfrm>
            <a:off x="8878292" y="3687598"/>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Oval 45"/>
          <p:cNvSpPr/>
          <p:nvPr/>
        </p:nvSpPr>
        <p:spPr>
          <a:xfrm>
            <a:off x="8938490" y="3271446"/>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Oval 46"/>
          <p:cNvSpPr/>
          <p:nvPr/>
        </p:nvSpPr>
        <p:spPr>
          <a:xfrm>
            <a:off x="8489998" y="379894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Oval 66"/>
          <p:cNvSpPr/>
          <p:nvPr/>
        </p:nvSpPr>
        <p:spPr>
          <a:xfrm>
            <a:off x="8534400" y="3450091"/>
            <a:ext cx="184404" cy="184404"/>
          </a:xfrm>
          <a:prstGeom prst="ellipse">
            <a:avLst/>
          </a:prstGeom>
          <a:solidFill>
            <a:schemeClr val="bg1">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Oval 67"/>
          <p:cNvSpPr/>
          <p:nvPr/>
        </p:nvSpPr>
        <p:spPr>
          <a:xfrm>
            <a:off x="8160021" y="5061048"/>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Oval 68"/>
          <p:cNvSpPr/>
          <p:nvPr/>
        </p:nvSpPr>
        <p:spPr>
          <a:xfrm>
            <a:off x="8296419" y="4680048"/>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Oval 69"/>
          <p:cNvSpPr/>
          <p:nvPr/>
        </p:nvSpPr>
        <p:spPr>
          <a:xfrm>
            <a:off x="8622123" y="4645125"/>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Oval 70"/>
          <p:cNvSpPr/>
          <p:nvPr/>
        </p:nvSpPr>
        <p:spPr>
          <a:xfrm>
            <a:off x="8547584" y="5018314"/>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Oval 71"/>
          <p:cNvSpPr/>
          <p:nvPr/>
        </p:nvSpPr>
        <p:spPr>
          <a:xfrm>
            <a:off x="8890017" y="5257644"/>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Oval 72"/>
          <p:cNvSpPr/>
          <p:nvPr/>
        </p:nvSpPr>
        <p:spPr>
          <a:xfrm>
            <a:off x="8950215" y="484149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Oval 73"/>
          <p:cNvSpPr/>
          <p:nvPr/>
        </p:nvSpPr>
        <p:spPr>
          <a:xfrm>
            <a:off x="8501723" y="5368995"/>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Oval 74"/>
          <p:cNvSpPr/>
          <p:nvPr/>
        </p:nvSpPr>
        <p:spPr>
          <a:xfrm>
            <a:off x="8546125" y="5020137"/>
            <a:ext cx="184404" cy="184404"/>
          </a:xfrm>
          <a:prstGeom prst="ellipse">
            <a:avLst/>
          </a:prstGeom>
          <a:solidFill>
            <a:schemeClr val="bg1">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Oval 75"/>
          <p:cNvSpPr/>
          <p:nvPr/>
        </p:nvSpPr>
        <p:spPr>
          <a:xfrm rot="489391">
            <a:off x="8420093" y="2902313"/>
            <a:ext cx="782987" cy="1287766"/>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7" name="Oval 76"/>
          <p:cNvSpPr/>
          <p:nvPr/>
        </p:nvSpPr>
        <p:spPr>
          <a:xfrm rot="1233746">
            <a:off x="8096669" y="2856048"/>
            <a:ext cx="386169" cy="1016969"/>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8" name="Oval 77"/>
          <p:cNvSpPr/>
          <p:nvPr/>
        </p:nvSpPr>
        <p:spPr>
          <a:xfrm rot="489391">
            <a:off x="8426020" y="4501812"/>
            <a:ext cx="782987" cy="1287766"/>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9" name="Oval 78"/>
          <p:cNvSpPr/>
          <p:nvPr/>
        </p:nvSpPr>
        <p:spPr>
          <a:xfrm rot="1233746">
            <a:off x="8091609" y="4455547"/>
            <a:ext cx="386169" cy="1016969"/>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TextBox 28"/>
          <p:cNvSpPr txBox="1"/>
          <p:nvPr/>
        </p:nvSpPr>
        <p:spPr>
          <a:xfrm>
            <a:off x="3478306" y="2826334"/>
            <a:ext cx="1667059" cy="400110"/>
          </a:xfrm>
          <a:prstGeom prst="rect">
            <a:avLst/>
          </a:prstGeom>
          <a:noFill/>
        </p:spPr>
        <p:txBody>
          <a:bodyPr wrap="none" rtlCol="0">
            <a:spAutoFit/>
          </a:bodyPr>
          <a:lstStyle/>
          <a:p>
            <a:r>
              <a:rPr lang="en-US" sz="2000" dirty="0" smtClean="0">
                <a:solidFill>
                  <a:srgbClr val="FF0000"/>
                </a:solidFill>
                <a:latin typeface="Segoe UI Light" charset="0"/>
                <a:ea typeface="Segoe UI Light" charset="0"/>
                <a:cs typeface="Segoe UI Light" charset="0"/>
              </a:rPr>
              <a:t>Larger weight!</a:t>
            </a:r>
            <a:endParaRPr lang="en-US" sz="2000" dirty="0">
              <a:solidFill>
                <a:srgbClr val="FF0000"/>
              </a:solidFill>
              <a:latin typeface="Segoe UI Light" charset="0"/>
              <a:ea typeface="Segoe UI Light" charset="0"/>
              <a:cs typeface="Segoe UI Light" charset="0"/>
            </a:endParaRPr>
          </a:p>
        </p:txBody>
      </p:sp>
      <p:sp>
        <p:nvSpPr>
          <p:cNvPr id="30" name="Oval 29"/>
          <p:cNvSpPr/>
          <p:nvPr/>
        </p:nvSpPr>
        <p:spPr>
          <a:xfrm>
            <a:off x="8144933" y="3486988"/>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8281331" y="3105988"/>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8607035" y="3071065"/>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Oval 32"/>
          <p:cNvSpPr/>
          <p:nvPr/>
        </p:nvSpPr>
        <p:spPr>
          <a:xfrm>
            <a:off x="8874929" y="3683584"/>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8935127" y="3267432"/>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8486635" y="3794935"/>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p:cNvSpPr/>
          <p:nvPr/>
        </p:nvSpPr>
        <p:spPr>
          <a:xfrm>
            <a:off x="8161864" y="5064123"/>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Oval 37"/>
          <p:cNvSpPr/>
          <p:nvPr/>
        </p:nvSpPr>
        <p:spPr>
          <a:xfrm>
            <a:off x="8298262" y="4683123"/>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p:cNvSpPr/>
          <p:nvPr/>
        </p:nvSpPr>
        <p:spPr>
          <a:xfrm>
            <a:off x="8623966" y="46482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Oval 47"/>
          <p:cNvSpPr/>
          <p:nvPr/>
        </p:nvSpPr>
        <p:spPr>
          <a:xfrm>
            <a:off x="8891860" y="5260719"/>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Oval 48"/>
          <p:cNvSpPr/>
          <p:nvPr/>
        </p:nvSpPr>
        <p:spPr>
          <a:xfrm>
            <a:off x="8952058" y="4844567"/>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Oval 49"/>
          <p:cNvSpPr/>
          <p:nvPr/>
        </p:nvSpPr>
        <p:spPr>
          <a:xfrm>
            <a:off x="8503566" y="537207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TextBox 50"/>
          <p:cNvSpPr txBox="1"/>
          <p:nvPr/>
        </p:nvSpPr>
        <p:spPr>
          <a:xfrm>
            <a:off x="2176050" y="2057400"/>
            <a:ext cx="2091150"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Source Building</a:t>
            </a:r>
            <a:endParaRPr lang="en-US" sz="2400" dirty="0">
              <a:latin typeface="Segoe UI Light" charset="0"/>
              <a:ea typeface="Segoe UI Light" charset="0"/>
              <a:cs typeface="Segoe UI Light" charset="0"/>
            </a:endParaRPr>
          </a:p>
        </p:txBody>
      </p:sp>
      <p:sp>
        <p:nvSpPr>
          <p:cNvPr id="52" name="TextBox 51"/>
          <p:cNvSpPr txBox="1"/>
          <p:nvPr/>
        </p:nvSpPr>
        <p:spPr>
          <a:xfrm>
            <a:off x="7696200" y="2057400"/>
            <a:ext cx="2010872"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Target Building</a:t>
            </a:r>
            <a:endParaRPr lang="en-US" sz="2400" dirty="0">
              <a:latin typeface="Segoe UI Light" charset="0"/>
              <a:ea typeface="Segoe UI Light" charset="0"/>
              <a:cs typeface="Segoe UI Light" charset="0"/>
            </a:endParaRPr>
          </a:p>
        </p:txBody>
      </p:sp>
      <p:sp>
        <p:nvSpPr>
          <p:cNvPr id="53" name="Text Box 160"/>
          <p:cNvSpPr txBox="1">
            <a:spLocks noChangeArrowheads="1"/>
          </p:cNvSpPr>
          <p:nvPr/>
        </p:nvSpPr>
        <p:spPr bwMode="auto">
          <a:xfrm>
            <a:off x="3200400" y="301698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i="1" dirty="0" smtClean="0">
                <a:latin typeface="Segoe UI Light" charset="0"/>
                <a:ea typeface="Segoe UI Light" charset="0"/>
                <a:cs typeface="Segoe UI Light" charset="0"/>
              </a:rPr>
              <a:t>f</a:t>
            </a:r>
            <a:r>
              <a:rPr lang="en-US" altLang="zh-CN" sz="2000" b="1" baseline="-25000" dirty="0" smtClean="0">
                <a:latin typeface="Segoe UI Light" charset="0"/>
                <a:ea typeface="Segoe UI Light" charset="0"/>
                <a:cs typeface="Segoe UI Light" charset="0"/>
              </a:rPr>
              <a:t>1</a:t>
            </a:r>
            <a:endParaRPr lang="en-US" altLang="zh-CN" sz="2000" b="1" baseline="-25000" dirty="0">
              <a:latin typeface="Segoe UI Light" charset="0"/>
              <a:ea typeface="Segoe UI Light" charset="0"/>
              <a:cs typeface="Segoe UI Light" charset="0"/>
            </a:endParaRPr>
          </a:p>
        </p:txBody>
      </p:sp>
      <p:sp>
        <p:nvSpPr>
          <p:cNvPr id="54" name="Text Box 161"/>
          <p:cNvSpPr txBox="1">
            <a:spLocks noChangeArrowheads="1"/>
          </p:cNvSpPr>
          <p:nvPr/>
        </p:nvSpPr>
        <p:spPr bwMode="auto">
          <a:xfrm>
            <a:off x="3179935" y="390559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i="1" dirty="0" smtClean="0">
                <a:latin typeface="Segoe UI Light" charset="0"/>
                <a:ea typeface="Segoe UI Light" charset="0"/>
                <a:cs typeface="Segoe UI Light" charset="0"/>
              </a:rPr>
              <a:t>f</a:t>
            </a:r>
            <a:r>
              <a:rPr lang="en-US" altLang="zh-CN" sz="2000" b="1" baseline="-25000" dirty="0" smtClean="0">
                <a:latin typeface="Segoe UI Light" charset="0"/>
                <a:ea typeface="Segoe UI Light" charset="0"/>
                <a:cs typeface="Segoe UI Light" charset="0"/>
              </a:rPr>
              <a:t>2</a:t>
            </a:r>
            <a:endParaRPr lang="en-US" altLang="zh-CN" sz="2000" b="1" baseline="-25000" dirty="0">
              <a:latin typeface="Segoe UI Light" charset="0"/>
              <a:ea typeface="Segoe UI Light" charset="0"/>
              <a:cs typeface="Segoe UI Light" charset="0"/>
            </a:endParaRPr>
          </a:p>
        </p:txBody>
      </p:sp>
    </p:spTree>
    <p:extLst>
      <p:ext uri="{BB962C8B-B14F-4D97-AF65-F5344CB8AC3E}">
        <p14:creationId xmlns:p14="http://schemas.microsoft.com/office/powerpoint/2010/main" val="61948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animBg="1"/>
      <p:bldP spid="73" grpId="0" animBg="1"/>
      <p:bldP spid="74" grpId="0" animBg="1"/>
      <p:bldP spid="75" grpId="0" animBg="1"/>
      <p:bldP spid="78" grpId="0" animBg="1"/>
      <p:bldP spid="79" grpId="0" animBg="1"/>
      <p:bldP spid="29" grpId="0"/>
      <p:bldP spid="30" grpId="0" animBg="1"/>
      <p:bldP spid="31" grpId="0" animBg="1"/>
      <p:bldP spid="32" grpId="0" animBg="1"/>
      <p:bldP spid="33" grpId="0" animBg="1"/>
      <p:bldP spid="34" grpId="0" animBg="1"/>
      <p:bldP spid="35" grpId="0" animBg="1"/>
      <p:bldP spid="37" grpId="0" animBg="1"/>
      <p:bldP spid="38" grpId="0" animBg="1"/>
      <p:bldP spid="40" grpId="0" animBg="1"/>
      <p:bldP spid="48" grpId="0" animBg="1"/>
      <p:bldP spid="49" grpId="0" animBg="1"/>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16</a:t>
            </a:fld>
            <a:endParaRPr lang="en-US">
              <a:latin typeface="Segoe UI Light" charset="0"/>
              <a:ea typeface="Segoe UI Light" charset="0"/>
              <a:cs typeface="Segoe UI Light" charset="0"/>
            </a:endParaRPr>
          </a:p>
        </p:txBody>
      </p:sp>
      <p:sp>
        <p:nvSpPr>
          <p:cNvPr id="48" name="Oval 47"/>
          <p:cNvSpPr/>
          <p:nvPr/>
        </p:nvSpPr>
        <p:spPr>
          <a:xfrm>
            <a:off x="8153400" y="3540123"/>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Oval 48"/>
          <p:cNvSpPr/>
          <p:nvPr/>
        </p:nvSpPr>
        <p:spPr>
          <a:xfrm>
            <a:off x="8289798" y="3159123"/>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Oval 49"/>
          <p:cNvSpPr/>
          <p:nvPr/>
        </p:nvSpPr>
        <p:spPr>
          <a:xfrm>
            <a:off x="8615502" y="3124200"/>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8883396" y="373671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Oval 52"/>
          <p:cNvSpPr/>
          <p:nvPr/>
        </p:nvSpPr>
        <p:spPr>
          <a:xfrm>
            <a:off x="8943594" y="3320567"/>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Oval 54"/>
          <p:cNvSpPr/>
          <p:nvPr/>
        </p:nvSpPr>
        <p:spPr>
          <a:xfrm>
            <a:off x="8495102" y="3848070"/>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Oval 55"/>
          <p:cNvSpPr/>
          <p:nvPr/>
        </p:nvSpPr>
        <p:spPr>
          <a:xfrm>
            <a:off x="8539504" y="3499212"/>
            <a:ext cx="184404" cy="184404"/>
          </a:xfrm>
          <a:prstGeom prst="ellipse">
            <a:avLst/>
          </a:prstGeom>
          <a:solidFill>
            <a:schemeClr val="bg1">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p:cNvSpPr/>
          <p:nvPr/>
        </p:nvSpPr>
        <p:spPr>
          <a:xfrm>
            <a:off x="8539327" y="3500542"/>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제목 1"/>
          <p:cNvSpPr txBox="1">
            <a:spLocks/>
          </p:cNvSpPr>
          <p:nvPr/>
        </p:nvSpPr>
        <p:spPr>
          <a:xfrm>
            <a:off x="1981200" y="609600"/>
            <a:ext cx="9372600" cy="1143000"/>
          </a:xfrm>
          <a:prstGeom prst="rect">
            <a:avLst/>
          </a:prstGeom>
        </p:spPr>
        <p:txBody>
          <a:bodyPr vert="horz" lIns="91440" tIns="45720" rIns="91440" bIns="45720" rtlCol="0" anchor="ctr">
            <a:normAutofit/>
          </a:bodyPr>
          <a:lstStyle/>
          <a:p>
            <a:pPr lvl="0">
              <a:spcBef>
                <a:spcPct val="0"/>
              </a:spcBef>
              <a:defRPr/>
            </a:pPr>
            <a:r>
              <a:rPr lang="en-US" sz="3200" b="1" dirty="0" smtClean="0">
                <a:latin typeface="Segoe UI Light" charset="0"/>
                <a:ea typeface="Segoe UI Light" charset="0"/>
                <a:cs typeface="Segoe UI Light" charset="0"/>
              </a:rPr>
              <a:t>Step III</a:t>
            </a:r>
            <a:r>
              <a:rPr lang="en-US" sz="3200" b="1" dirty="0">
                <a:latin typeface="Segoe UI Light" charset="0"/>
                <a:ea typeface="Segoe UI Light" charset="0"/>
                <a:cs typeface="Segoe UI Light" charset="0"/>
              </a:rPr>
              <a:t>: Weighted Sum Prediction</a:t>
            </a:r>
            <a:endParaRPr lang="en-US" sz="3200" dirty="0">
              <a:latin typeface="Segoe UI Light" charset="0"/>
              <a:ea typeface="Segoe UI Light" charset="0"/>
              <a:cs typeface="Segoe UI Light" charset="0"/>
            </a:endParaRPr>
          </a:p>
        </p:txBody>
      </p:sp>
      <p:sp>
        <p:nvSpPr>
          <p:cNvPr id="18" name="TextBox 17"/>
          <p:cNvSpPr txBox="1"/>
          <p:nvPr/>
        </p:nvSpPr>
        <p:spPr>
          <a:xfrm>
            <a:off x="2176050" y="2057400"/>
            <a:ext cx="2091150"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Source Building</a:t>
            </a:r>
            <a:endParaRPr lang="en-US" sz="2400" dirty="0">
              <a:latin typeface="Segoe UI Light" charset="0"/>
              <a:ea typeface="Segoe UI Light" charset="0"/>
              <a:cs typeface="Segoe UI Light" charset="0"/>
            </a:endParaRPr>
          </a:p>
        </p:txBody>
      </p:sp>
      <p:sp>
        <p:nvSpPr>
          <p:cNvPr id="19" name="TextBox 18"/>
          <p:cNvSpPr txBox="1"/>
          <p:nvPr/>
        </p:nvSpPr>
        <p:spPr>
          <a:xfrm>
            <a:off x="7696200" y="2057400"/>
            <a:ext cx="2010872"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Target Building</a:t>
            </a:r>
            <a:endParaRPr lang="en-US" sz="2400" dirty="0">
              <a:latin typeface="Segoe UI Light" charset="0"/>
              <a:ea typeface="Segoe UI Light" charset="0"/>
              <a:cs typeface="Segoe UI Light" charset="0"/>
            </a:endParaRPr>
          </a:p>
        </p:txBody>
      </p:sp>
      <p:sp>
        <p:nvSpPr>
          <p:cNvPr id="20" name="Text Box 160"/>
          <p:cNvSpPr txBox="1">
            <a:spLocks noChangeArrowheads="1"/>
          </p:cNvSpPr>
          <p:nvPr/>
        </p:nvSpPr>
        <p:spPr bwMode="auto">
          <a:xfrm>
            <a:off x="3200400" y="301698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i="1" dirty="0" smtClean="0">
                <a:latin typeface="Segoe UI Light" charset="0"/>
                <a:ea typeface="Segoe UI Light" charset="0"/>
                <a:cs typeface="Segoe UI Light" charset="0"/>
              </a:rPr>
              <a:t>f</a:t>
            </a:r>
            <a:r>
              <a:rPr lang="en-US" altLang="zh-CN" sz="2000" b="1" baseline="-25000" dirty="0" smtClean="0">
                <a:latin typeface="Segoe UI Light" charset="0"/>
                <a:ea typeface="Segoe UI Light" charset="0"/>
                <a:cs typeface="Segoe UI Light" charset="0"/>
              </a:rPr>
              <a:t>1</a:t>
            </a:r>
            <a:endParaRPr lang="en-US" altLang="zh-CN" sz="2000" b="1" baseline="-25000" dirty="0">
              <a:latin typeface="Segoe UI Light" charset="0"/>
              <a:ea typeface="Segoe UI Light" charset="0"/>
              <a:cs typeface="Segoe UI Light" charset="0"/>
            </a:endParaRPr>
          </a:p>
        </p:txBody>
      </p:sp>
      <p:sp>
        <p:nvSpPr>
          <p:cNvPr id="21" name="Text Box 161"/>
          <p:cNvSpPr txBox="1">
            <a:spLocks noChangeArrowheads="1"/>
          </p:cNvSpPr>
          <p:nvPr/>
        </p:nvSpPr>
        <p:spPr bwMode="auto">
          <a:xfrm>
            <a:off x="3179935" y="390559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i="1" dirty="0" smtClean="0">
                <a:latin typeface="Segoe UI Light" charset="0"/>
                <a:ea typeface="Segoe UI Light" charset="0"/>
                <a:cs typeface="Segoe UI Light" charset="0"/>
              </a:rPr>
              <a:t>f</a:t>
            </a:r>
            <a:r>
              <a:rPr lang="en-US" altLang="zh-CN" sz="2000" b="1" baseline="-25000" dirty="0" smtClean="0">
                <a:latin typeface="Segoe UI Light" charset="0"/>
                <a:ea typeface="Segoe UI Light" charset="0"/>
                <a:cs typeface="Segoe UI Light" charset="0"/>
              </a:rPr>
              <a:t>2</a:t>
            </a:r>
            <a:endParaRPr lang="en-US" altLang="zh-CN" sz="2000" b="1" baseline="-25000" dirty="0">
              <a:latin typeface="Segoe UI Light" charset="0"/>
              <a:ea typeface="Segoe UI Light" charset="0"/>
              <a:cs typeface="Segoe UI Light" charset="0"/>
            </a:endParaRPr>
          </a:p>
        </p:txBody>
      </p:sp>
      <p:sp>
        <p:nvSpPr>
          <p:cNvPr id="22" name="TextBox 21"/>
          <p:cNvSpPr txBox="1"/>
          <p:nvPr/>
        </p:nvSpPr>
        <p:spPr>
          <a:xfrm>
            <a:off x="3478306" y="2826334"/>
            <a:ext cx="1667059" cy="400110"/>
          </a:xfrm>
          <a:prstGeom prst="rect">
            <a:avLst/>
          </a:prstGeom>
          <a:noFill/>
        </p:spPr>
        <p:txBody>
          <a:bodyPr wrap="none" rtlCol="0">
            <a:spAutoFit/>
          </a:bodyPr>
          <a:lstStyle/>
          <a:p>
            <a:r>
              <a:rPr lang="en-US" sz="2000" dirty="0" smtClean="0">
                <a:solidFill>
                  <a:srgbClr val="FF0000"/>
                </a:solidFill>
                <a:latin typeface="Segoe UI Light" charset="0"/>
                <a:ea typeface="Segoe UI Light" charset="0"/>
                <a:cs typeface="Segoe UI Light" charset="0"/>
              </a:rPr>
              <a:t>Larger weight!</a:t>
            </a:r>
            <a:endParaRPr lang="en-US" sz="2000" dirty="0">
              <a:solidFill>
                <a:srgbClr val="FF0000"/>
              </a:solidFill>
              <a:latin typeface="Segoe UI Light" charset="0"/>
              <a:ea typeface="Segoe UI Light" charset="0"/>
              <a:cs typeface="Segoe UI Light" charset="0"/>
            </a:endParaRPr>
          </a:p>
        </p:txBody>
      </p:sp>
    </p:spTree>
    <p:extLst>
      <p:ext uri="{BB962C8B-B14F-4D97-AF65-F5344CB8AC3E}">
        <p14:creationId xmlns:p14="http://schemas.microsoft.com/office/powerpoint/2010/main" val="2074216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txBox="1">
            <a:spLocks/>
          </p:cNvSpPr>
          <p:nvPr/>
        </p:nvSpPr>
        <p:spPr>
          <a:xfrm>
            <a:off x="1981200" y="609600"/>
            <a:ext cx="8229600" cy="1143000"/>
          </a:xfrm>
          <a:prstGeom prst="rect">
            <a:avLst/>
          </a:prstGeom>
        </p:spPr>
        <p:txBody>
          <a:bodyPr vert="horz" lIns="91440" tIns="45720" rIns="91440" bIns="45720" rtlCol="0" anchor="ctr">
            <a:normAutofit/>
          </a:bodyPr>
          <a:lstStyle/>
          <a:p>
            <a:pPr lvl="0">
              <a:spcBef>
                <a:spcPct val="0"/>
              </a:spcBef>
              <a:defRPr/>
            </a:pPr>
            <a:r>
              <a:rPr lang="en-US" sz="3600" b="1" dirty="0" smtClean="0">
                <a:latin typeface="Segoe UI Light" charset="0"/>
                <a:ea typeface="Segoe UI Light" charset="0"/>
                <a:cs typeface="Segoe UI Light" charset="0"/>
              </a:rPr>
              <a:t>Data Feature</a:t>
            </a:r>
            <a:endParaRPr lang="en-US" sz="3600" dirty="0">
              <a:latin typeface="Segoe UI Light" charset="0"/>
              <a:ea typeface="Segoe UI Light" charset="0"/>
              <a:cs typeface="Segoe UI Light" charset="0"/>
            </a:endParaRPr>
          </a:p>
        </p:txBody>
      </p:sp>
      <p:sp>
        <p:nvSpPr>
          <p:cNvPr id="3" name="Slide Number Placeholder 2"/>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17</a:t>
            </a:fld>
            <a:endParaRPr lang="en-US">
              <a:latin typeface="Segoe UI Light" charset="0"/>
              <a:ea typeface="Segoe UI Light" charset="0"/>
              <a:cs typeface="Segoe UI Light" charset="0"/>
            </a:endParaRPr>
          </a:p>
        </p:txBody>
      </p:sp>
      <p:pic>
        <p:nvPicPr>
          <p:cNvPr id="40" name="Picture 39"/>
          <p:cNvPicPr>
            <a:picLocks noChangeAspect="1"/>
          </p:cNvPicPr>
          <p:nvPr/>
        </p:nvPicPr>
        <p:blipFill rotWithShape="1">
          <a:blip r:embed="rId3" cstate="print">
            <a:extLst>
              <a:ext uri="{28A0092B-C50C-407E-A947-70E740481C1C}">
                <a14:useLocalDpi xmlns:a14="http://schemas.microsoft.com/office/drawing/2010/main"/>
              </a:ext>
            </a:extLst>
          </a:blip>
          <a:srcRect l="13970" t="16291" r="11981" b="15390"/>
          <a:stretch/>
        </p:blipFill>
        <p:spPr>
          <a:xfrm>
            <a:off x="1981426" y="2486422"/>
            <a:ext cx="4647974" cy="2286000"/>
          </a:xfrm>
          <a:prstGeom prst="rect">
            <a:avLst/>
          </a:prstGeom>
        </p:spPr>
      </p:pic>
      <p:cxnSp>
        <p:nvCxnSpPr>
          <p:cNvPr id="41" name="Straight Connector 40"/>
          <p:cNvCxnSpPr/>
          <p:nvPr/>
        </p:nvCxnSpPr>
        <p:spPr>
          <a:xfrm>
            <a:off x="1981426" y="2282068"/>
            <a:ext cx="0" cy="2770909"/>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3043742" y="2282068"/>
            <a:ext cx="0" cy="2770909"/>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4110542" y="2282068"/>
            <a:ext cx="0" cy="2770909"/>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5187686" y="2282068"/>
            <a:ext cx="0" cy="2770909"/>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6248626" y="2282068"/>
            <a:ext cx="0" cy="2770909"/>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2244300" y="2041178"/>
            <a:ext cx="647485" cy="839391"/>
          </a:xfrm>
          <a:prstGeom prst="rect">
            <a:avLst/>
          </a:prstGeom>
          <a:noFill/>
        </p:spPr>
        <p:txBody>
          <a:bodyPr wrap="none" rtlCol="0">
            <a:spAutoFit/>
          </a:bodyPr>
          <a:lstStyle/>
          <a:p>
            <a:r>
              <a:rPr lang="en-US" dirty="0" smtClean="0">
                <a:latin typeface="Segoe UI Light" charset="0"/>
                <a:ea typeface="Segoe UI Light" charset="0"/>
                <a:cs typeface="Segoe UI Light" charset="0"/>
              </a:rPr>
              <a:t>Min,</a:t>
            </a:r>
          </a:p>
          <a:p>
            <a:r>
              <a:rPr lang="en-US" dirty="0" smtClean="0">
                <a:latin typeface="Segoe UI Light" charset="0"/>
                <a:ea typeface="Segoe UI Light" charset="0"/>
                <a:cs typeface="Segoe UI Light" charset="0"/>
              </a:rPr>
              <a:t>Max,</a:t>
            </a:r>
          </a:p>
          <a:p>
            <a:r>
              <a:rPr lang="is-IS" dirty="0" smtClean="0">
                <a:latin typeface="Segoe UI Light" charset="0"/>
                <a:ea typeface="Segoe UI Light" charset="0"/>
                <a:cs typeface="Segoe UI Light" charset="0"/>
              </a:rPr>
              <a:t>…</a:t>
            </a:r>
            <a:endParaRPr lang="en-US" dirty="0">
              <a:latin typeface="Segoe UI Light" charset="0"/>
              <a:ea typeface="Segoe UI Light" charset="0"/>
              <a:cs typeface="Segoe UI Light" charset="0"/>
            </a:endParaRPr>
          </a:p>
        </p:txBody>
      </p:sp>
      <p:sp>
        <p:nvSpPr>
          <p:cNvPr id="48" name="TextBox 47"/>
          <p:cNvSpPr txBox="1"/>
          <p:nvPr/>
        </p:nvSpPr>
        <p:spPr>
          <a:xfrm>
            <a:off x="7951363" y="2357120"/>
            <a:ext cx="2744662" cy="2308324"/>
          </a:xfrm>
          <a:prstGeom prst="rect">
            <a:avLst/>
          </a:prstGeom>
          <a:noFill/>
        </p:spPr>
        <p:txBody>
          <a:bodyPr wrap="none" rtlCol="0">
            <a:spAutoFit/>
          </a:bodyPr>
          <a:lstStyle/>
          <a:p>
            <a:r>
              <a:rPr lang="en-US" dirty="0" smtClean="0">
                <a:latin typeface="Segoe UI Light" charset="0"/>
                <a:ea typeface="Segoe UI Light" charset="0"/>
                <a:cs typeface="Segoe UI Light" charset="0"/>
              </a:rPr>
              <a:t>MIN = [min</a:t>
            </a:r>
            <a:r>
              <a:rPr lang="en-US" baseline="30000" dirty="0" smtClean="0">
                <a:latin typeface="Segoe UI Light" charset="0"/>
                <a:ea typeface="Segoe UI Light" charset="0"/>
                <a:cs typeface="Segoe UI Light" charset="0"/>
              </a:rPr>
              <a:t>1</a:t>
            </a:r>
            <a:r>
              <a:rPr lang="en-US" dirty="0" smtClean="0">
                <a:latin typeface="Segoe UI Light" charset="0"/>
                <a:ea typeface="Segoe UI Light" charset="0"/>
                <a:cs typeface="Segoe UI Light" charset="0"/>
              </a:rPr>
              <a:t>, min</a:t>
            </a:r>
            <a:r>
              <a:rPr lang="en-US" baseline="30000" dirty="0" smtClean="0">
                <a:latin typeface="Segoe UI Light" charset="0"/>
                <a:ea typeface="Segoe UI Light" charset="0"/>
                <a:cs typeface="Segoe UI Light" charset="0"/>
              </a:rPr>
              <a:t>2</a:t>
            </a:r>
            <a:r>
              <a:rPr lang="en-US" dirty="0" smtClean="0">
                <a:latin typeface="Segoe UI Light" charset="0"/>
                <a:ea typeface="Segoe UI Light" charset="0"/>
                <a:cs typeface="Segoe UI Light" charset="0"/>
              </a:rPr>
              <a:t>, </a:t>
            </a:r>
            <a:r>
              <a:rPr lang="is-IS" dirty="0" smtClean="0">
                <a:latin typeface="Segoe UI Light" charset="0"/>
                <a:ea typeface="Segoe UI Light" charset="0"/>
                <a:cs typeface="Segoe UI Light" charset="0"/>
              </a:rPr>
              <a:t>…, min</a:t>
            </a:r>
            <a:r>
              <a:rPr lang="is-IS" baseline="30000" dirty="0" smtClean="0">
                <a:latin typeface="Segoe UI Light" charset="0"/>
                <a:ea typeface="Segoe UI Light" charset="0"/>
                <a:cs typeface="Segoe UI Light" charset="0"/>
              </a:rPr>
              <a:t>N</a:t>
            </a:r>
            <a:r>
              <a:rPr lang="is-IS" dirty="0" smtClean="0">
                <a:latin typeface="Segoe UI Light" charset="0"/>
                <a:ea typeface="Segoe UI Light" charset="0"/>
                <a:cs typeface="Segoe UI Light" charset="0"/>
              </a:rPr>
              <a:t>]</a:t>
            </a:r>
            <a:endParaRPr lang="en-US" dirty="0" smtClean="0">
              <a:latin typeface="Segoe UI Light" charset="0"/>
              <a:ea typeface="Segoe UI Light" charset="0"/>
              <a:cs typeface="Segoe UI Light" charset="0"/>
            </a:endParaRPr>
          </a:p>
          <a:p>
            <a:endParaRPr lang="is-IS" dirty="0" smtClean="0">
              <a:latin typeface="Segoe UI Light" charset="0"/>
              <a:ea typeface="Segoe UI Light" charset="0"/>
              <a:cs typeface="Segoe UI Light" charset="0"/>
            </a:endParaRPr>
          </a:p>
          <a:p>
            <a:endParaRPr lang="is-IS" dirty="0">
              <a:latin typeface="Segoe UI Light" charset="0"/>
              <a:ea typeface="Segoe UI Light" charset="0"/>
              <a:cs typeface="Segoe UI Light" charset="0"/>
            </a:endParaRPr>
          </a:p>
          <a:p>
            <a:r>
              <a:rPr lang="is-IS" dirty="0" smtClean="0">
                <a:latin typeface="Segoe UI Light" charset="0"/>
                <a:ea typeface="Segoe UI Light" charset="0"/>
                <a:cs typeface="Segoe UI Light" charset="0"/>
              </a:rPr>
              <a:t>F = [</a:t>
            </a:r>
          </a:p>
          <a:p>
            <a:r>
              <a:rPr lang="is-IS" dirty="0" smtClean="0">
                <a:latin typeface="Segoe UI Light" charset="0"/>
                <a:ea typeface="Segoe UI Light" charset="0"/>
                <a:cs typeface="Segoe UI Light" charset="0"/>
              </a:rPr>
              <a:t>min(MIN)</a:t>
            </a:r>
            <a:r>
              <a:rPr lang="en-US" dirty="0" smtClean="0">
                <a:latin typeface="Segoe UI Light" charset="0"/>
                <a:ea typeface="Segoe UI Light" charset="0"/>
                <a:cs typeface="Segoe UI Light" charset="0"/>
              </a:rPr>
              <a:t>, max(MIN),</a:t>
            </a:r>
          </a:p>
          <a:p>
            <a:r>
              <a:rPr lang="en-US" dirty="0" smtClean="0">
                <a:latin typeface="Segoe UI Light" charset="0"/>
                <a:ea typeface="Segoe UI Light" charset="0"/>
                <a:cs typeface="Segoe UI Light" charset="0"/>
              </a:rPr>
              <a:t>median(MIN), </a:t>
            </a:r>
            <a:r>
              <a:rPr lang="en-US" dirty="0" err="1" smtClean="0">
                <a:latin typeface="Segoe UI Light" charset="0"/>
                <a:ea typeface="Segoe UI Light" charset="0"/>
                <a:cs typeface="Segoe UI Light" charset="0"/>
              </a:rPr>
              <a:t>var</a:t>
            </a:r>
            <a:r>
              <a:rPr lang="en-US" dirty="0" smtClean="0">
                <a:latin typeface="Segoe UI Light" charset="0"/>
                <a:ea typeface="Segoe UI Light" charset="0"/>
                <a:cs typeface="Segoe UI Light" charset="0"/>
              </a:rPr>
              <a:t>(MIN)</a:t>
            </a:r>
            <a:endParaRPr lang="is-IS" dirty="0" smtClean="0">
              <a:latin typeface="Segoe UI Light" charset="0"/>
              <a:ea typeface="Segoe UI Light" charset="0"/>
              <a:cs typeface="Segoe UI Light" charset="0"/>
            </a:endParaRPr>
          </a:p>
          <a:p>
            <a:r>
              <a:rPr lang="is-IS" dirty="0" smtClean="0">
                <a:latin typeface="Segoe UI Light" charset="0"/>
                <a:ea typeface="Segoe UI Light" charset="0"/>
                <a:cs typeface="Segoe UI Light" charset="0"/>
              </a:rPr>
              <a:t>...</a:t>
            </a:r>
          </a:p>
          <a:p>
            <a:r>
              <a:rPr lang="is-IS" dirty="0" smtClean="0">
                <a:latin typeface="Segoe UI Light" charset="0"/>
                <a:ea typeface="Segoe UI Light" charset="0"/>
                <a:cs typeface="Segoe UI Light" charset="0"/>
              </a:rPr>
              <a:t>]</a:t>
            </a:r>
          </a:p>
        </p:txBody>
      </p:sp>
      <p:sp>
        <p:nvSpPr>
          <p:cNvPr id="5" name="TextBox 4"/>
          <p:cNvSpPr txBox="1"/>
          <p:nvPr/>
        </p:nvSpPr>
        <p:spPr>
          <a:xfrm>
            <a:off x="2391859" y="5379244"/>
            <a:ext cx="301686" cy="335756"/>
          </a:xfrm>
          <a:prstGeom prst="rect">
            <a:avLst/>
          </a:prstGeom>
          <a:noFill/>
        </p:spPr>
        <p:txBody>
          <a:bodyPr wrap="none" rtlCol="0">
            <a:spAutoFit/>
          </a:bodyPr>
          <a:lstStyle/>
          <a:p>
            <a:r>
              <a:rPr lang="en-US" dirty="0" smtClean="0"/>
              <a:t>1</a:t>
            </a:r>
            <a:endParaRPr lang="en-US" dirty="0"/>
          </a:p>
        </p:txBody>
      </p:sp>
      <p:sp>
        <p:nvSpPr>
          <p:cNvPr id="6" name="TextBox 5"/>
          <p:cNvSpPr txBox="1"/>
          <p:nvPr/>
        </p:nvSpPr>
        <p:spPr>
          <a:xfrm>
            <a:off x="3514883" y="5379244"/>
            <a:ext cx="355600" cy="335756"/>
          </a:xfrm>
          <a:prstGeom prst="rect">
            <a:avLst/>
          </a:prstGeom>
          <a:noFill/>
        </p:spPr>
        <p:txBody>
          <a:bodyPr wrap="square" rtlCol="0">
            <a:spAutoFit/>
          </a:bodyPr>
          <a:lstStyle/>
          <a:p>
            <a:r>
              <a:rPr lang="en-US" dirty="0" smtClean="0"/>
              <a:t>2</a:t>
            </a:r>
            <a:endParaRPr lang="en-US" dirty="0"/>
          </a:p>
        </p:txBody>
      </p:sp>
      <p:sp>
        <p:nvSpPr>
          <p:cNvPr id="7" name="TextBox 6"/>
          <p:cNvSpPr txBox="1"/>
          <p:nvPr/>
        </p:nvSpPr>
        <p:spPr>
          <a:xfrm>
            <a:off x="4572226" y="5379244"/>
            <a:ext cx="343364" cy="335756"/>
          </a:xfrm>
          <a:prstGeom prst="rect">
            <a:avLst/>
          </a:prstGeom>
          <a:noFill/>
        </p:spPr>
        <p:txBody>
          <a:bodyPr wrap="none" rtlCol="0">
            <a:spAutoFit/>
          </a:bodyPr>
          <a:lstStyle/>
          <a:p>
            <a:r>
              <a:rPr lang="is-IS" dirty="0" smtClean="0"/>
              <a:t>…</a:t>
            </a:r>
            <a:endParaRPr lang="en-US" dirty="0"/>
          </a:p>
        </p:txBody>
      </p:sp>
      <p:sp>
        <p:nvSpPr>
          <p:cNvPr id="9" name="TextBox 8"/>
          <p:cNvSpPr txBox="1"/>
          <p:nvPr/>
        </p:nvSpPr>
        <p:spPr>
          <a:xfrm>
            <a:off x="5602445" y="5379244"/>
            <a:ext cx="333746" cy="335756"/>
          </a:xfrm>
          <a:prstGeom prst="rect">
            <a:avLst/>
          </a:prstGeom>
          <a:noFill/>
        </p:spPr>
        <p:txBody>
          <a:bodyPr wrap="none" rtlCol="0">
            <a:spAutoFit/>
          </a:bodyPr>
          <a:lstStyle/>
          <a:p>
            <a:r>
              <a:rPr lang="en-US" dirty="0" smtClean="0"/>
              <a:t>N</a:t>
            </a:r>
            <a:endParaRPr lang="en-US" dirty="0"/>
          </a:p>
        </p:txBody>
      </p:sp>
    </p:spTree>
    <p:extLst>
      <p:ext uri="{BB962C8B-B14F-4D97-AF65-F5344CB8AC3E}">
        <p14:creationId xmlns:p14="http://schemas.microsoft.com/office/powerpoint/2010/main" val="1254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txBox="1">
            <a:spLocks/>
          </p:cNvSpPr>
          <p:nvPr/>
        </p:nvSpPr>
        <p:spPr>
          <a:xfrm>
            <a:off x="1981200" y="609600"/>
            <a:ext cx="9067800" cy="1143000"/>
          </a:xfrm>
          <a:prstGeom prst="rect">
            <a:avLst/>
          </a:prstGeom>
        </p:spPr>
        <p:txBody>
          <a:bodyPr vert="horz" lIns="91440" tIns="45720" rIns="91440" bIns="45720" rtlCol="0" anchor="ctr">
            <a:normAutofit/>
          </a:bodyPr>
          <a:lstStyle/>
          <a:p>
            <a:pPr lvl="0">
              <a:spcBef>
                <a:spcPct val="0"/>
              </a:spcBef>
              <a:defRPr/>
            </a:pPr>
            <a:r>
              <a:rPr lang="en-US" sz="3600" b="1" dirty="0" smtClean="0">
                <a:latin typeface="Segoe UI Light" charset="0"/>
                <a:ea typeface="Segoe UI Light" charset="0"/>
                <a:cs typeface="Segoe UI Light" charset="0"/>
              </a:rPr>
              <a:t>Name Feature</a:t>
            </a:r>
            <a:endParaRPr lang="en-US" sz="3600" dirty="0">
              <a:latin typeface="Segoe UI Light" pitchFamily="34" charset="0"/>
              <a:ea typeface="+mj-ea"/>
              <a:cs typeface="+mj-cs"/>
            </a:endParaRPr>
          </a:p>
        </p:txBody>
      </p:sp>
      <p:sp>
        <p:nvSpPr>
          <p:cNvPr id="2" name="Slide Number Placeholder 1"/>
          <p:cNvSpPr>
            <a:spLocks noGrp="1"/>
          </p:cNvSpPr>
          <p:nvPr>
            <p:ph type="sldNum" sz="quarter" idx="12"/>
          </p:nvPr>
        </p:nvSpPr>
        <p:spPr/>
        <p:txBody>
          <a:bodyPr/>
          <a:lstStyle/>
          <a:p>
            <a:fld id="{7638A2C5-A4E2-4612-9BF7-8095FCDD3302}" type="slidenum">
              <a:rPr lang="en-US" smtClean="0"/>
              <a:pPr/>
              <a:t>18</a:t>
            </a:fld>
            <a:endParaRPr lang="en-US"/>
          </a:p>
        </p:txBody>
      </p:sp>
      <p:sp>
        <p:nvSpPr>
          <p:cNvPr id="18" name="Rectangle 17"/>
          <p:cNvSpPr/>
          <p:nvPr/>
        </p:nvSpPr>
        <p:spPr>
          <a:xfrm>
            <a:off x="4754992" y="2286000"/>
            <a:ext cx="2869760" cy="461665"/>
          </a:xfrm>
          <a:prstGeom prst="rect">
            <a:avLst/>
          </a:prstGeom>
        </p:spPr>
        <p:txBody>
          <a:bodyPr wrap="none">
            <a:spAutoFit/>
          </a:bodyPr>
          <a:lstStyle/>
          <a:p>
            <a:r>
              <a:rPr lang="en-US" sz="2400" dirty="0">
                <a:latin typeface="Segoe UI Light" charset="0"/>
                <a:ea typeface="Segoe UI Light" charset="0"/>
                <a:cs typeface="Segoe UI Light" charset="0"/>
              </a:rPr>
              <a:t>Zone Temp 2 RMI204 </a:t>
            </a:r>
          </a:p>
        </p:txBody>
      </p:sp>
      <p:cxnSp>
        <p:nvCxnSpPr>
          <p:cNvPr id="19" name="Straight Arrow Connector 18"/>
          <p:cNvCxnSpPr/>
          <p:nvPr/>
        </p:nvCxnSpPr>
        <p:spPr>
          <a:xfrm>
            <a:off x="5821792" y="2781360"/>
            <a:ext cx="0" cy="73683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4754992" y="3605666"/>
            <a:ext cx="2314544" cy="461665"/>
          </a:xfrm>
          <a:prstGeom prst="rect">
            <a:avLst/>
          </a:prstGeom>
        </p:spPr>
        <p:txBody>
          <a:bodyPr wrap="none">
            <a:spAutoFit/>
          </a:bodyPr>
          <a:lstStyle/>
          <a:p>
            <a:r>
              <a:rPr lang="en-US" sz="2400" dirty="0" smtClean="0">
                <a:latin typeface="Segoe UI Light" charset="0"/>
                <a:ea typeface="Segoe UI Light" charset="0"/>
                <a:cs typeface="Segoe UI Light" charset="0"/>
              </a:rPr>
              <a:t>{zone, temp, </a:t>
            </a:r>
            <a:r>
              <a:rPr lang="en-US" sz="2400" dirty="0" err="1" smtClean="0">
                <a:latin typeface="Segoe UI Light" charset="0"/>
                <a:ea typeface="Segoe UI Light" charset="0"/>
                <a:cs typeface="Segoe UI Light" charset="0"/>
              </a:rPr>
              <a:t>rmi</a:t>
            </a:r>
            <a:r>
              <a:rPr lang="en-US" sz="2400" dirty="0" smtClean="0">
                <a:latin typeface="Segoe UI Light" charset="0"/>
                <a:ea typeface="Segoe UI Light" charset="0"/>
                <a:cs typeface="Segoe UI Light" charset="0"/>
              </a:rPr>
              <a:t>}</a:t>
            </a:r>
            <a:endParaRPr lang="en-US" sz="2400" dirty="0">
              <a:latin typeface="Segoe UI Light" charset="0"/>
              <a:ea typeface="Segoe UI Light" charset="0"/>
              <a:cs typeface="Segoe UI Light" charset="0"/>
            </a:endParaRPr>
          </a:p>
        </p:txBody>
      </p:sp>
      <p:cxnSp>
        <p:nvCxnSpPr>
          <p:cNvPr id="21" name="Straight Arrow Connector 20"/>
          <p:cNvCxnSpPr/>
          <p:nvPr/>
        </p:nvCxnSpPr>
        <p:spPr>
          <a:xfrm>
            <a:off x="5821792" y="4145728"/>
            <a:ext cx="0" cy="71749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2" name="Rectangle 21"/>
          <p:cNvSpPr/>
          <p:nvPr/>
        </p:nvSpPr>
        <p:spPr>
          <a:xfrm>
            <a:off x="4754992" y="4918195"/>
            <a:ext cx="3319627" cy="461665"/>
          </a:xfrm>
          <a:prstGeom prst="rect">
            <a:avLst/>
          </a:prstGeom>
        </p:spPr>
        <p:txBody>
          <a:bodyPr wrap="none">
            <a:spAutoFit/>
          </a:bodyPr>
          <a:lstStyle/>
          <a:p>
            <a:r>
              <a:rPr lang="en-US" sz="2400" dirty="0">
                <a:latin typeface="Segoe UI Light" charset="0"/>
                <a:ea typeface="Segoe UI Light" charset="0"/>
                <a:cs typeface="Segoe UI Light" charset="0"/>
              </a:rPr>
              <a:t>{</a:t>
            </a:r>
            <a:r>
              <a:rPr lang="en-US" sz="2400" dirty="0" err="1" smtClean="0">
                <a:latin typeface="Segoe UI Light" charset="0"/>
                <a:ea typeface="Segoe UI Light" charset="0"/>
                <a:cs typeface="Segoe UI Light" charset="0"/>
              </a:rPr>
              <a:t>zon</a:t>
            </a:r>
            <a:r>
              <a:rPr lang="en-US" sz="2400" dirty="0" smtClean="0">
                <a:latin typeface="Segoe UI Light" charset="0"/>
                <a:ea typeface="Segoe UI Light" charset="0"/>
                <a:cs typeface="Segoe UI Light" charset="0"/>
              </a:rPr>
              <a:t>, one, tem, </a:t>
            </a:r>
            <a:r>
              <a:rPr lang="en-US" sz="2400" dirty="0" err="1" smtClean="0">
                <a:latin typeface="Segoe UI Light" charset="0"/>
                <a:ea typeface="Segoe UI Light" charset="0"/>
                <a:cs typeface="Segoe UI Light" charset="0"/>
              </a:rPr>
              <a:t>emp</a:t>
            </a:r>
            <a:r>
              <a:rPr lang="en-US" sz="2400" dirty="0">
                <a:latin typeface="Segoe UI Light" charset="0"/>
                <a:ea typeface="Segoe UI Light" charset="0"/>
                <a:cs typeface="Segoe UI Light" charset="0"/>
              </a:rPr>
              <a:t>, </a:t>
            </a:r>
            <a:r>
              <a:rPr lang="en-US" sz="2400" dirty="0" err="1">
                <a:latin typeface="Segoe UI Light" charset="0"/>
                <a:ea typeface="Segoe UI Light" charset="0"/>
                <a:cs typeface="Segoe UI Light" charset="0"/>
              </a:rPr>
              <a:t>rmi</a:t>
            </a:r>
            <a:r>
              <a:rPr lang="en-US" sz="2400" dirty="0">
                <a:latin typeface="Segoe UI Light" charset="0"/>
                <a:ea typeface="Segoe UI Light" charset="0"/>
                <a:cs typeface="Segoe UI Light" charset="0"/>
              </a:rPr>
              <a:t>}</a:t>
            </a:r>
          </a:p>
        </p:txBody>
      </p:sp>
      <p:sp>
        <p:nvSpPr>
          <p:cNvPr id="23" name="Rectangle 22"/>
          <p:cNvSpPr/>
          <p:nvPr/>
        </p:nvSpPr>
        <p:spPr>
          <a:xfrm>
            <a:off x="990600" y="4918195"/>
            <a:ext cx="2698816" cy="461665"/>
          </a:xfrm>
          <a:prstGeom prst="rect">
            <a:avLst/>
          </a:prstGeom>
        </p:spPr>
        <p:txBody>
          <a:bodyPr wrap="none">
            <a:spAutoFit/>
          </a:bodyPr>
          <a:lstStyle/>
          <a:p>
            <a:r>
              <a:rPr lang="en-US" sz="2400" dirty="0">
                <a:latin typeface="Segoe UI Light" charset="0"/>
                <a:ea typeface="Segoe UI Light" charset="0"/>
                <a:cs typeface="Segoe UI Light" charset="0"/>
              </a:rPr>
              <a:t>{</a:t>
            </a:r>
            <a:r>
              <a:rPr lang="en-US" sz="2400" dirty="0" err="1">
                <a:latin typeface="Segoe UI Light" charset="0"/>
                <a:ea typeface="Segoe UI Light" charset="0"/>
                <a:cs typeface="Segoe UI Light" charset="0"/>
              </a:rPr>
              <a:t>zon</a:t>
            </a:r>
            <a:r>
              <a:rPr lang="en-US" sz="2400" dirty="0">
                <a:latin typeface="Segoe UI Light" charset="0"/>
                <a:ea typeface="Segoe UI Light" charset="0"/>
                <a:cs typeface="Segoe UI Light" charset="0"/>
              </a:rPr>
              <a:t>, </a:t>
            </a:r>
            <a:r>
              <a:rPr lang="en-US" sz="2400" dirty="0" smtClean="0">
                <a:latin typeface="Segoe UI Light" charset="0"/>
                <a:ea typeface="Segoe UI Light" charset="0"/>
                <a:cs typeface="Segoe UI Light" charset="0"/>
              </a:rPr>
              <a:t>one, </a:t>
            </a:r>
            <a:r>
              <a:rPr lang="en-US" sz="2400" dirty="0" err="1" smtClean="0">
                <a:latin typeface="Segoe UI Light" charset="0"/>
                <a:ea typeface="Segoe UI Light" charset="0"/>
                <a:cs typeface="Segoe UI Light" charset="0"/>
              </a:rPr>
              <a:t>tmp</a:t>
            </a:r>
            <a:r>
              <a:rPr lang="en-US" sz="2400" dirty="0" smtClean="0">
                <a:latin typeface="Segoe UI Light" charset="0"/>
                <a:ea typeface="Segoe UI Light" charset="0"/>
                <a:cs typeface="Segoe UI Light" charset="0"/>
              </a:rPr>
              <a:t>, </a:t>
            </a:r>
            <a:r>
              <a:rPr lang="en-US" sz="2400" dirty="0" err="1" smtClean="0">
                <a:latin typeface="Segoe UI Light" charset="0"/>
                <a:ea typeface="Segoe UI Light" charset="0"/>
                <a:cs typeface="Segoe UI Light" charset="0"/>
              </a:rPr>
              <a:t>rmi</a:t>
            </a:r>
            <a:r>
              <a:rPr lang="en-US" sz="2400" dirty="0" smtClean="0">
                <a:latin typeface="Segoe UI Light" charset="0"/>
                <a:ea typeface="Segoe UI Light" charset="0"/>
                <a:cs typeface="Segoe UI Light" charset="0"/>
              </a:rPr>
              <a:t>}</a:t>
            </a:r>
            <a:endParaRPr lang="en-US" sz="2400" dirty="0">
              <a:latin typeface="Segoe UI Light" charset="0"/>
              <a:ea typeface="Segoe UI Light" charset="0"/>
              <a:cs typeface="Segoe UI Light" charset="0"/>
            </a:endParaRPr>
          </a:p>
        </p:txBody>
      </p:sp>
      <p:sp>
        <p:nvSpPr>
          <p:cNvPr id="24" name="Rectangle 23"/>
          <p:cNvSpPr/>
          <p:nvPr/>
        </p:nvSpPr>
        <p:spPr>
          <a:xfrm>
            <a:off x="8576772" y="4948535"/>
            <a:ext cx="1515158" cy="461665"/>
          </a:xfrm>
          <a:prstGeom prst="rect">
            <a:avLst/>
          </a:prstGeom>
        </p:spPr>
        <p:txBody>
          <a:bodyPr wrap="none">
            <a:spAutoFit/>
          </a:bodyPr>
          <a:lstStyle/>
          <a:p>
            <a:r>
              <a:rPr lang="en-US" sz="2400" dirty="0" smtClean="0">
                <a:latin typeface="Segoe UI Light" charset="0"/>
                <a:ea typeface="Segoe UI Light" charset="0"/>
                <a:cs typeface="Segoe UI Light" charset="0"/>
              </a:rPr>
              <a:t>(1,1,0,0,1) </a:t>
            </a:r>
            <a:endParaRPr lang="en-US" sz="2400" dirty="0">
              <a:latin typeface="Segoe UI Light" charset="0"/>
              <a:ea typeface="Segoe UI Light" charset="0"/>
              <a:cs typeface="Segoe UI Light" charset="0"/>
            </a:endParaRPr>
          </a:p>
        </p:txBody>
      </p:sp>
      <p:cxnSp>
        <p:nvCxnSpPr>
          <p:cNvPr id="25" name="Straight Arrow Connector 24"/>
          <p:cNvCxnSpPr/>
          <p:nvPr/>
        </p:nvCxnSpPr>
        <p:spPr>
          <a:xfrm>
            <a:off x="3653613" y="5164183"/>
            <a:ext cx="1051144"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8077200" y="5166372"/>
            <a:ext cx="452404"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5856863" y="2891135"/>
            <a:ext cx="2030236" cy="461665"/>
          </a:xfrm>
          <a:prstGeom prst="rect">
            <a:avLst/>
          </a:prstGeom>
          <a:noFill/>
        </p:spPr>
        <p:txBody>
          <a:bodyPr wrap="none" rtlCol="0">
            <a:spAutoFit/>
          </a:bodyPr>
          <a:lstStyle/>
          <a:p>
            <a:r>
              <a:rPr lang="en-US" sz="2400" i="1" dirty="0">
                <a:latin typeface="Segoe UI Light" charset="0"/>
                <a:ea typeface="Segoe UI Light" charset="0"/>
                <a:cs typeface="Segoe UI Light" charset="0"/>
              </a:rPr>
              <a:t>k</a:t>
            </a:r>
            <a:r>
              <a:rPr lang="en-US" sz="2400" i="1" dirty="0" smtClean="0">
                <a:latin typeface="Segoe UI Light" charset="0"/>
                <a:ea typeface="Segoe UI Light" charset="0"/>
                <a:cs typeface="Segoe UI Light" charset="0"/>
              </a:rPr>
              <a:t>eep alphabets</a:t>
            </a:r>
            <a:endParaRPr lang="en-US" sz="2400" dirty="0">
              <a:latin typeface="Segoe UI Light" charset="0"/>
              <a:ea typeface="Segoe UI Light" charset="0"/>
              <a:cs typeface="Segoe UI Light" charset="0"/>
            </a:endParaRPr>
          </a:p>
        </p:txBody>
      </p:sp>
      <p:sp>
        <p:nvSpPr>
          <p:cNvPr id="29" name="TextBox 28"/>
          <p:cNvSpPr txBox="1"/>
          <p:nvPr/>
        </p:nvSpPr>
        <p:spPr>
          <a:xfrm>
            <a:off x="5856863" y="4284549"/>
            <a:ext cx="5447453" cy="461665"/>
          </a:xfrm>
          <a:prstGeom prst="rect">
            <a:avLst/>
          </a:prstGeom>
          <a:noFill/>
        </p:spPr>
        <p:txBody>
          <a:bodyPr wrap="none" rtlCol="0">
            <a:spAutoFit/>
          </a:bodyPr>
          <a:lstStyle/>
          <a:p>
            <a:r>
              <a:rPr lang="en-US" sz="2400" i="1" dirty="0">
                <a:latin typeface="Segoe UI Light" charset="0"/>
                <a:ea typeface="Segoe UI Light" charset="0"/>
                <a:cs typeface="Segoe UI Light" charset="0"/>
              </a:rPr>
              <a:t>k</a:t>
            </a:r>
            <a:r>
              <a:rPr lang="en-US" sz="2400" dirty="0">
                <a:latin typeface="Segoe UI Light" charset="0"/>
                <a:ea typeface="Segoe UI Light" charset="0"/>
                <a:cs typeface="Segoe UI Light" charset="0"/>
              </a:rPr>
              <a:t>-</a:t>
            </a:r>
            <a:r>
              <a:rPr lang="en-US" sz="2400" dirty="0" err="1">
                <a:latin typeface="Segoe UI Light" charset="0"/>
                <a:ea typeface="Segoe UI Light" charset="0"/>
                <a:cs typeface="Segoe UI Light" charset="0"/>
              </a:rPr>
              <a:t>mers</a:t>
            </a:r>
            <a:r>
              <a:rPr lang="en-US" sz="2400" dirty="0">
                <a:latin typeface="Segoe UI Light" charset="0"/>
                <a:ea typeface="Segoe UI Light" charset="0"/>
                <a:cs typeface="Segoe UI Light" charset="0"/>
              </a:rPr>
              <a:t>: ABCDEFG -&gt; ABC, </a:t>
            </a:r>
            <a:r>
              <a:rPr lang="en-US" sz="2400" dirty="0" smtClean="0">
                <a:latin typeface="Segoe UI Light" charset="0"/>
                <a:ea typeface="Segoe UI Light" charset="0"/>
                <a:cs typeface="Segoe UI Light" charset="0"/>
              </a:rPr>
              <a:t>BCD, </a:t>
            </a:r>
            <a:r>
              <a:rPr lang="en-US" sz="2400" dirty="0">
                <a:latin typeface="Segoe UI Light" charset="0"/>
                <a:ea typeface="Segoe UI Light" charset="0"/>
                <a:cs typeface="Segoe UI Light" charset="0"/>
              </a:rPr>
              <a:t>CDE… (</a:t>
            </a:r>
            <a:r>
              <a:rPr lang="en-US" sz="2400" i="1" dirty="0">
                <a:latin typeface="Segoe UI Light" charset="0"/>
                <a:ea typeface="Segoe UI Light" charset="0"/>
                <a:cs typeface="Segoe UI Light" charset="0"/>
              </a:rPr>
              <a:t>k</a:t>
            </a:r>
            <a:r>
              <a:rPr lang="en-US" sz="2400" dirty="0">
                <a:latin typeface="Segoe UI Light" charset="0"/>
                <a:ea typeface="Segoe UI Light" charset="0"/>
                <a:cs typeface="Segoe UI Light" charset="0"/>
              </a:rPr>
              <a:t>=3</a:t>
            </a:r>
            <a:r>
              <a:rPr lang="en-US" sz="2400" dirty="0" smtClean="0">
                <a:latin typeface="Segoe UI Light" charset="0"/>
                <a:ea typeface="Segoe UI Light" charset="0"/>
                <a:cs typeface="Segoe UI Light" charset="0"/>
              </a:rPr>
              <a:t>)</a:t>
            </a:r>
            <a:endParaRPr lang="en-US" sz="2400" dirty="0">
              <a:latin typeface="Segoe UI Light" charset="0"/>
              <a:ea typeface="Segoe UI Light" charset="0"/>
              <a:cs typeface="Segoe UI Light" charset="0"/>
            </a:endParaRPr>
          </a:p>
        </p:txBody>
      </p:sp>
      <p:sp>
        <p:nvSpPr>
          <p:cNvPr id="3" name="TextBox 2"/>
          <p:cNvSpPr txBox="1"/>
          <p:nvPr/>
        </p:nvSpPr>
        <p:spPr>
          <a:xfrm>
            <a:off x="3577412" y="4838700"/>
            <a:ext cx="1215523" cy="646331"/>
          </a:xfrm>
          <a:prstGeom prst="rect">
            <a:avLst/>
          </a:prstGeom>
          <a:noFill/>
        </p:spPr>
        <p:txBody>
          <a:bodyPr wrap="square" rtlCol="0">
            <a:spAutoFit/>
          </a:bodyPr>
          <a:lstStyle/>
          <a:p>
            <a:pPr algn="ctr"/>
            <a:r>
              <a:rPr lang="en-US" dirty="0" smtClean="0">
                <a:latin typeface="Segoe UI Light" charset="0"/>
                <a:ea typeface="Segoe UI Light" charset="0"/>
                <a:cs typeface="Segoe UI Light" charset="0"/>
              </a:rPr>
              <a:t>frequency</a:t>
            </a:r>
          </a:p>
          <a:p>
            <a:pPr algn="ctr"/>
            <a:r>
              <a:rPr lang="en-US" dirty="0" smtClean="0">
                <a:latin typeface="Segoe UI Light" charset="0"/>
                <a:ea typeface="Segoe UI Light" charset="0"/>
                <a:cs typeface="Segoe UI Light" charset="0"/>
              </a:rPr>
              <a:t>count</a:t>
            </a:r>
            <a:endParaRPr lang="en-US" dirty="0">
              <a:latin typeface="Segoe UI Light" charset="0"/>
              <a:ea typeface="Segoe UI Light" charset="0"/>
              <a:cs typeface="Segoe UI Light" charset="0"/>
            </a:endParaRPr>
          </a:p>
        </p:txBody>
      </p:sp>
      <p:sp>
        <p:nvSpPr>
          <p:cNvPr id="27" name="Rectangle 26"/>
          <p:cNvSpPr/>
          <p:nvPr/>
        </p:nvSpPr>
        <p:spPr>
          <a:xfrm>
            <a:off x="990600" y="3708639"/>
            <a:ext cx="2689069" cy="461665"/>
          </a:xfrm>
          <a:prstGeom prst="rect">
            <a:avLst/>
          </a:prstGeom>
        </p:spPr>
        <p:txBody>
          <a:bodyPr wrap="none">
            <a:spAutoFit/>
          </a:bodyPr>
          <a:lstStyle/>
          <a:p>
            <a:r>
              <a:rPr lang="en-US" sz="2400" dirty="0">
                <a:latin typeface="Segoe UI Light" charset="0"/>
                <a:ea typeface="Segoe UI Light" charset="0"/>
                <a:cs typeface="Segoe UI Light" charset="0"/>
              </a:rPr>
              <a:t>Zone </a:t>
            </a:r>
            <a:r>
              <a:rPr lang="en-US" sz="2400" dirty="0" smtClean="0">
                <a:latin typeface="Segoe UI Light" charset="0"/>
                <a:ea typeface="Segoe UI Light" charset="0"/>
                <a:cs typeface="Segoe UI Light" charset="0"/>
              </a:rPr>
              <a:t>TMP 1 RMI328</a:t>
            </a:r>
            <a:endParaRPr lang="en-US" sz="2400" dirty="0">
              <a:latin typeface="Segoe UI Light" charset="0"/>
              <a:ea typeface="Segoe UI Light" charset="0"/>
              <a:cs typeface="Segoe UI Light" charset="0"/>
            </a:endParaRPr>
          </a:p>
        </p:txBody>
      </p:sp>
      <p:cxnSp>
        <p:nvCxnSpPr>
          <p:cNvPr id="30" name="Straight Arrow Connector 29"/>
          <p:cNvCxnSpPr/>
          <p:nvPr/>
        </p:nvCxnSpPr>
        <p:spPr>
          <a:xfrm>
            <a:off x="2206122" y="4265499"/>
            <a:ext cx="0" cy="60216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869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3" grpId="0"/>
      <p:bldP spid="24" grpId="0"/>
      <p:bldP spid="28" grpId="0"/>
      <p:bldP spid="29" grpId="0"/>
      <p:bldP spid="3"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txBox="1">
            <a:spLocks/>
          </p:cNvSpPr>
          <p:nvPr/>
        </p:nvSpPr>
        <p:spPr>
          <a:xfrm>
            <a:off x="1981200" y="609600"/>
            <a:ext cx="8229600" cy="1143000"/>
          </a:xfrm>
          <a:prstGeom prst="rect">
            <a:avLst/>
          </a:prstGeom>
        </p:spPr>
        <p:txBody>
          <a:bodyPr vert="horz" lIns="91440" tIns="45720" rIns="91440" bIns="45720" rtlCol="0" anchor="ctr">
            <a:normAutofit/>
          </a:bodyPr>
          <a:lstStyle/>
          <a:p>
            <a:pPr lvl="0">
              <a:spcBef>
                <a:spcPct val="0"/>
              </a:spcBef>
              <a:defRPr/>
            </a:pPr>
            <a:r>
              <a:rPr lang="en-US" sz="3600" b="1" dirty="0" smtClean="0">
                <a:latin typeface="Segoe UI Light" charset="0"/>
                <a:ea typeface="Segoe UI Light" charset="0"/>
                <a:cs typeface="Segoe UI Light" charset="0"/>
              </a:rPr>
              <a:t>Classifier Weighting</a:t>
            </a:r>
            <a:endParaRPr lang="en-US" sz="3600" dirty="0">
              <a:latin typeface="Segoe UI Light" charset="0"/>
              <a:ea typeface="Segoe UI Light" charset="0"/>
              <a:cs typeface="Segoe UI Light" charset="0"/>
            </a:endParaRPr>
          </a:p>
        </p:txBody>
      </p:sp>
      <p:sp>
        <p:nvSpPr>
          <p:cNvPr id="3" name="Slide Number Placeholder 2"/>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19</a:t>
            </a:fld>
            <a:endParaRPr lang="en-US">
              <a:latin typeface="Segoe UI Light" charset="0"/>
              <a:ea typeface="Segoe UI Light" charset="0"/>
              <a:cs typeface="Segoe UI Light" charset="0"/>
            </a:endParaRPr>
          </a:p>
        </p:txBody>
      </p:sp>
      <p:sp>
        <p:nvSpPr>
          <p:cNvPr id="16" name="Oval 15"/>
          <p:cNvSpPr/>
          <p:nvPr/>
        </p:nvSpPr>
        <p:spPr>
          <a:xfrm>
            <a:off x="2961120" y="3108776"/>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3097518" y="2727776"/>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3423222" y="2692853"/>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3348683" y="306604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3691116" y="3305372"/>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p:cNvSpPr/>
          <p:nvPr/>
        </p:nvSpPr>
        <p:spPr>
          <a:xfrm>
            <a:off x="3751314" y="288922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p:cNvSpPr/>
          <p:nvPr/>
        </p:nvSpPr>
        <p:spPr>
          <a:xfrm>
            <a:off x="3302822" y="3416723"/>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p:cNvSpPr/>
          <p:nvPr/>
        </p:nvSpPr>
        <p:spPr>
          <a:xfrm>
            <a:off x="3347224" y="3067865"/>
            <a:ext cx="184404" cy="184404"/>
          </a:xfrm>
          <a:prstGeom prst="ellipse">
            <a:avLst/>
          </a:prstGeom>
          <a:solidFill>
            <a:schemeClr val="bg1">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p:cNvSpPr/>
          <p:nvPr/>
        </p:nvSpPr>
        <p:spPr>
          <a:xfrm>
            <a:off x="5152824" y="3079323"/>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Oval 24"/>
          <p:cNvSpPr/>
          <p:nvPr/>
        </p:nvSpPr>
        <p:spPr>
          <a:xfrm>
            <a:off x="5289222" y="2698323"/>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p:cNvSpPr/>
          <p:nvPr/>
        </p:nvSpPr>
        <p:spPr>
          <a:xfrm>
            <a:off x="5614926" y="26634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Oval 26"/>
          <p:cNvSpPr/>
          <p:nvPr/>
        </p:nvSpPr>
        <p:spPr>
          <a:xfrm>
            <a:off x="5540387" y="303658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p:cNvSpPr/>
          <p:nvPr/>
        </p:nvSpPr>
        <p:spPr>
          <a:xfrm>
            <a:off x="5882820" y="3275919"/>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5943018" y="2859767"/>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5494526" y="338727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5538928" y="3038412"/>
            <a:ext cx="184404" cy="184404"/>
          </a:xfrm>
          <a:prstGeom prst="ellipse">
            <a:avLst/>
          </a:prstGeom>
          <a:solidFill>
            <a:schemeClr val="bg1">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rot="489391">
            <a:off x="3232917" y="2520087"/>
            <a:ext cx="782987" cy="1287766"/>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rot="1233746">
            <a:off x="2909493" y="2473822"/>
            <a:ext cx="386169" cy="1016969"/>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rot="489391">
            <a:off x="5407836" y="2520087"/>
            <a:ext cx="782987" cy="1287766"/>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rot="1233746">
            <a:off x="5084412" y="2473822"/>
            <a:ext cx="386169" cy="1016969"/>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p:cNvSpPr txBox="1"/>
          <p:nvPr/>
        </p:nvSpPr>
        <p:spPr>
          <a:xfrm>
            <a:off x="2828688" y="4212013"/>
            <a:ext cx="1346844" cy="400110"/>
          </a:xfrm>
          <a:prstGeom prst="rect">
            <a:avLst/>
          </a:prstGeom>
          <a:noFill/>
        </p:spPr>
        <p:txBody>
          <a:bodyPr wrap="none" rtlCol="0">
            <a:spAutoFit/>
          </a:bodyPr>
          <a:lstStyle/>
          <a:p>
            <a:r>
              <a:rPr lang="en-US" sz="2000" dirty="0" smtClean="0">
                <a:latin typeface="Segoe UI Light" charset="0"/>
                <a:ea typeface="Segoe UI Light" charset="0"/>
                <a:cs typeface="Segoe UI Light" charset="0"/>
              </a:rPr>
              <a:t>Classifier 1 </a:t>
            </a:r>
            <a:endParaRPr lang="en-US" sz="2000" dirty="0">
              <a:latin typeface="Segoe UI Light" charset="0"/>
              <a:ea typeface="Segoe UI Light" charset="0"/>
              <a:cs typeface="Segoe UI Light" charset="0"/>
            </a:endParaRPr>
          </a:p>
        </p:txBody>
      </p:sp>
      <p:sp>
        <p:nvSpPr>
          <p:cNvPr id="37" name="TextBox 36"/>
          <p:cNvSpPr txBox="1"/>
          <p:nvPr/>
        </p:nvSpPr>
        <p:spPr>
          <a:xfrm>
            <a:off x="5008203" y="4212013"/>
            <a:ext cx="1346844" cy="400110"/>
          </a:xfrm>
          <a:prstGeom prst="rect">
            <a:avLst/>
          </a:prstGeom>
          <a:noFill/>
        </p:spPr>
        <p:txBody>
          <a:bodyPr wrap="none" rtlCol="0">
            <a:spAutoFit/>
          </a:bodyPr>
          <a:lstStyle/>
          <a:p>
            <a:r>
              <a:rPr lang="en-US" sz="2000" dirty="0" smtClean="0">
                <a:latin typeface="Segoe UI Light" charset="0"/>
                <a:ea typeface="Segoe UI Light" charset="0"/>
                <a:cs typeface="Segoe UI Light" charset="0"/>
              </a:rPr>
              <a:t>Classifier 2 </a:t>
            </a:r>
            <a:endParaRPr lang="en-US" sz="2000" dirty="0">
              <a:latin typeface="Segoe UI Light" charset="0"/>
              <a:ea typeface="Segoe UI Light" charset="0"/>
              <a:cs typeface="Segoe UI Light" charset="0"/>
            </a:endParaRPr>
          </a:p>
        </p:txBody>
      </p:sp>
    </p:spTree>
    <p:extLst>
      <p:ext uri="{BB962C8B-B14F-4D97-AF65-F5344CB8AC3E}">
        <p14:creationId xmlns:p14="http://schemas.microsoft.com/office/powerpoint/2010/main" val="2120129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83904" y="2097297"/>
            <a:ext cx="2783141" cy="874503"/>
          </a:xfrm>
          <a:prstGeom prst="rect">
            <a:avLst/>
          </a:prstGeom>
        </p:spPr>
      </p:pic>
      <p:pic>
        <p:nvPicPr>
          <p:cNvPr id="43" name="Picture 42"/>
          <p:cNvPicPr>
            <a:picLocks noChangeAspect="1"/>
          </p:cNvPicPr>
          <p:nvPr/>
        </p:nvPicPr>
        <p:blipFill rotWithShape="1">
          <a:blip r:embed="rId4" cstate="print">
            <a:grayscl/>
            <a:extLst>
              <a:ext uri="{28A0092B-C50C-407E-A947-70E740481C1C}">
                <a14:useLocalDpi xmlns:a14="http://schemas.microsoft.com/office/drawing/2010/main"/>
              </a:ext>
            </a:extLst>
          </a:blip>
          <a:srcRect/>
          <a:stretch/>
        </p:blipFill>
        <p:spPr>
          <a:xfrm>
            <a:off x="3501127" y="3212467"/>
            <a:ext cx="1291301" cy="1160212"/>
          </a:xfrm>
          <a:prstGeom prst="roundRect">
            <a:avLst/>
          </a:prstGeom>
        </p:spPr>
      </p:pic>
      <p:pic>
        <p:nvPicPr>
          <p:cNvPr id="42" name="Picture 41"/>
          <p:cNvPicPr>
            <a:picLocks noChangeAspect="1"/>
          </p:cNvPicPr>
          <p:nvPr/>
        </p:nvPicPr>
        <p:blipFill rotWithShape="1">
          <a:blip r:embed="rId4" cstate="print">
            <a:grayscl/>
            <a:extLst>
              <a:ext uri="{28A0092B-C50C-407E-A947-70E740481C1C}">
                <a14:useLocalDpi xmlns:a14="http://schemas.microsoft.com/office/drawing/2010/main"/>
              </a:ext>
            </a:extLst>
          </a:blip>
          <a:srcRect/>
          <a:stretch/>
        </p:blipFill>
        <p:spPr>
          <a:xfrm>
            <a:off x="2860226" y="3605663"/>
            <a:ext cx="1291301" cy="1160212"/>
          </a:xfrm>
          <a:prstGeom prst="roundRect">
            <a:avLst/>
          </a:prstGeom>
        </p:spPr>
      </p:pic>
      <p:sp>
        <p:nvSpPr>
          <p:cNvPr id="10" name="Slide Number Placeholder 9"/>
          <p:cNvSpPr>
            <a:spLocks noGrp="1"/>
          </p:cNvSpPr>
          <p:nvPr>
            <p:ph type="sldNum" sz="quarter" idx="12"/>
          </p:nvPr>
        </p:nvSpPr>
        <p:spPr/>
        <p:txBody>
          <a:bodyPr/>
          <a:lstStyle/>
          <a:p>
            <a:fld id="{7638A2C5-A4E2-4612-9BF7-8095FCDD3302}" type="slidenum">
              <a:rPr lang="en-US" smtClean="0"/>
              <a:pPr/>
              <a:t>2</a:t>
            </a:fld>
            <a:endParaRPr lang="en-US" dirty="0"/>
          </a:p>
        </p:txBody>
      </p:sp>
      <p:pic>
        <p:nvPicPr>
          <p:cNvPr id="3" name="Picture 2"/>
          <p:cNvPicPr>
            <a:picLocks noChangeAspect="1"/>
          </p:cNvPicPr>
          <p:nvPr/>
        </p:nvPicPr>
        <p:blipFill rotWithShape="1">
          <a:blip r:embed="rId4" cstate="print">
            <a:grayscl/>
            <a:extLst>
              <a:ext uri="{28A0092B-C50C-407E-A947-70E740481C1C}">
                <a14:useLocalDpi xmlns:a14="http://schemas.microsoft.com/office/drawing/2010/main"/>
              </a:ext>
            </a:extLst>
          </a:blip>
          <a:srcRect/>
          <a:stretch/>
        </p:blipFill>
        <p:spPr>
          <a:xfrm>
            <a:off x="2222713" y="3962400"/>
            <a:ext cx="1291301" cy="1160212"/>
          </a:xfrm>
          <a:prstGeom prst="roundRect">
            <a:avLst/>
          </a:prstGeom>
        </p:spPr>
      </p:pic>
      <p:pic>
        <p:nvPicPr>
          <p:cNvPr id="24" name="Picture 23"/>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843623" y="2584849"/>
            <a:ext cx="2740047" cy="2181026"/>
          </a:xfrm>
          <a:prstGeom prst="rect">
            <a:avLst/>
          </a:prstGeom>
        </p:spPr>
      </p:pic>
      <p:pic>
        <p:nvPicPr>
          <p:cNvPr id="4" name="Picture 3"/>
          <p:cNvPicPr>
            <a:picLocks noChangeAspect="1"/>
          </p:cNvPicPr>
          <p:nvPr/>
        </p:nvPicPr>
        <p:blipFill>
          <a:blip r:embed="rId6"/>
          <a:stretch>
            <a:fillRect/>
          </a:stretch>
        </p:blipFill>
        <p:spPr>
          <a:xfrm flipH="1">
            <a:off x="5002344" y="2895600"/>
            <a:ext cx="2705980" cy="1491415"/>
          </a:xfrm>
          <a:prstGeom prst="rect">
            <a:avLst/>
          </a:prstGeom>
        </p:spPr>
      </p:pic>
    </p:spTree>
    <p:extLst>
      <p:ext uri="{BB962C8B-B14F-4D97-AF65-F5344CB8AC3E}">
        <p14:creationId xmlns:p14="http://schemas.microsoft.com/office/powerpoint/2010/main" val="139274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txBox="1">
            <a:spLocks/>
          </p:cNvSpPr>
          <p:nvPr/>
        </p:nvSpPr>
        <p:spPr>
          <a:xfrm>
            <a:off x="1981200" y="609600"/>
            <a:ext cx="8229600" cy="1143000"/>
          </a:xfrm>
          <a:prstGeom prst="rect">
            <a:avLst/>
          </a:prstGeom>
        </p:spPr>
        <p:txBody>
          <a:bodyPr vert="horz" lIns="91440" tIns="45720" rIns="91440" bIns="45720" rtlCol="0" anchor="ctr">
            <a:normAutofit/>
          </a:bodyPr>
          <a:lstStyle/>
          <a:p>
            <a:pPr lvl="0">
              <a:spcBef>
                <a:spcPct val="0"/>
              </a:spcBef>
              <a:defRPr/>
            </a:pPr>
            <a:r>
              <a:rPr lang="en-US" sz="3600" b="1" dirty="0" smtClean="0">
                <a:latin typeface="Segoe UI Light" charset="0"/>
                <a:ea typeface="Segoe UI Light" charset="0"/>
                <a:cs typeface="Segoe UI Light" charset="0"/>
              </a:rPr>
              <a:t>Classifier Weighting</a:t>
            </a:r>
            <a:endParaRPr lang="en-US" sz="3600" dirty="0">
              <a:latin typeface="Segoe UI Light" charset="0"/>
              <a:ea typeface="Segoe UI Light" charset="0"/>
              <a:cs typeface="Segoe UI Light" charset="0"/>
            </a:endParaRPr>
          </a:p>
        </p:txBody>
      </p:sp>
      <p:sp>
        <p:nvSpPr>
          <p:cNvPr id="3" name="Slide Number Placeholder 2"/>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20</a:t>
            </a:fld>
            <a:endParaRPr lang="en-US">
              <a:latin typeface="Segoe UI Light" charset="0"/>
              <a:ea typeface="Segoe UI Light" charset="0"/>
              <a:cs typeface="Segoe UI Light" charset="0"/>
            </a:endParaRPr>
          </a:p>
        </p:txBody>
      </p:sp>
      <p:sp>
        <p:nvSpPr>
          <p:cNvPr id="16" name="Oval 15"/>
          <p:cNvSpPr/>
          <p:nvPr/>
        </p:nvSpPr>
        <p:spPr>
          <a:xfrm>
            <a:off x="2961120" y="3108776"/>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3097518" y="2727776"/>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3423222" y="2692853"/>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3348683" y="306604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3691116" y="3305372"/>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p:cNvSpPr/>
          <p:nvPr/>
        </p:nvSpPr>
        <p:spPr>
          <a:xfrm>
            <a:off x="3751314" y="288922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p:cNvSpPr/>
          <p:nvPr/>
        </p:nvSpPr>
        <p:spPr>
          <a:xfrm>
            <a:off x="3302822" y="3416723"/>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p:cNvSpPr/>
          <p:nvPr/>
        </p:nvSpPr>
        <p:spPr>
          <a:xfrm>
            <a:off x="3312041" y="2998176"/>
            <a:ext cx="332651" cy="332651"/>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p:cNvSpPr/>
          <p:nvPr/>
        </p:nvSpPr>
        <p:spPr>
          <a:xfrm>
            <a:off x="5152824" y="3079323"/>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Oval 24"/>
          <p:cNvSpPr/>
          <p:nvPr/>
        </p:nvSpPr>
        <p:spPr>
          <a:xfrm>
            <a:off x="5289222" y="2698323"/>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p:cNvSpPr/>
          <p:nvPr/>
        </p:nvSpPr>
        <p:spPr>
          <a:xfrm>
            <a:off x="5614926" y="26634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Oval 26"/>
          <p:cNvSpPr/>
          <p:nvPr/>
        </p:nvSpPr>
        <p:spPr>
          <a:xfrm>
            <a:off x="5540387" y="303658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p:cNvSpPr/>
          <p:nvPr/>
        </p:nvSpPr>
        <p:spPr>
          <a:xfrm>
            <a:off x="5882820" y="3275919"/>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5943018" y="2859767"/>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5494526" y="338727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5486400" y="2971800"/>
            <a:ext cx="316173" cy="316173"/>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rot="489391">
            <a:off x="3232917" y="2520087"/>
            <a:ext cx="782987" cy="1287766"/>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rot="1233746">
            <a:off x="2909493" y="2473822"/>
            <a:ext cx="386169" cy="1016969"/>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rot="489391">
            <a:off x="5407836" y="2520087"/>
            <a:ext cx="782987" cy="1287766"/>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rot="1233746">
            <a:off x="5084412" y="2473822"/>
            <a:ext cx="386169" cy="1016969"/>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p:cNvSpPr txBox="1"/>
          <p:nvPr/>
        </p:nvSpPr>
        <p:spPr>
          <a:xfrm>
            <a:off x="8431593" y="2979003"/>
            <a:ext cx="3511539" cy="830997"/>
          </a:xfrm>
          <a:prstGeom prst="rect">
            <a:avLst/>
          </a:prstGeom>
          <a:noFill/>
        </p:spPr>
        <p:txBody>
          <a:bodyPr wrap="none" rtlCol="0">
            <a:spAutoFit/>
          </a:bodyPr>
          <a:lstStyle/>
          <a:p>
            <a:pPr algn="ctr"/>
            <a:r>
              <a:rPr lang="en-US" sz="2400" dirty="0" smtClean="0">
                <a:latin typeface="Segoe UI Light" charset="0"/>
                <a:ea typeface="Segoe UI Light" charset="0"/>
                <a:cs typeface="Segoe UI Light" charset="0"/>
              </a:rPr>
              <a:t># of Common Examples</a:t>
            </a:r>
          </a:p>
          <a:p>
            <a:pPr algn="ctr"/>
            <a:r>
              <a:rPr lang="en-US" sz="2400" dirty="0" smtClean="0">
                <a:latin typeface="Segoe UI Light" charset="0"/>
                <a:ea typeface="Segoe UI Light" charset="0"/>
                <a:cs typeface="Segoe UI Light" charset="0"/>
              </a:rPr>
              <a:t>Total # of Unique Examples</a:t>
            </a:r>
            <a:endParaRPr lang="en-US" sz="2400" dirty="0">
              <a:latin typeface="Segoe UI Light" charset="0"/>
              <a:ea typeface="Segoe UI Light" charset="0"/>
              <a:cs typeface="Segoe UI Light" charset="0"/>
            </a:endParaRPr>
          </a:p>
        </p:txBody>
      </p:sp>
      <p:sp>
        <p:nvSpPr>
          <p:cNvPr id="36" name="TextBox 35"/>
          <p:cNvSpPr txBox="1"/>
          <p:nvPr/>
        </p:nvSpPr>
        <p:spPr>
          <a:xfrm>
            <a:off x="2828688" y="4212013"/>
            <a:ext cx="1346844" cy="400110"/>
          </a:xfrm>
          <a:prstGeom prst="rect">
            <a:avLst/>
          </a:prstGeom>
          <a:noFill/>
        </p:spPr>
        <p:txBody>
          <a:bodyPr wrap="none" rtlCol="0">
            <a:spAutoFit/>
          </a:bodyPr>
          <a:lstStyle/>
          <a:p>
            <a:r>
              <a:rPr lang="en-US" sz="2000" dirty="0" smtClean="0">
                <a:latin typeface="Segoe UI Light" charset="0"/>
                <a:ea typeface="Segoe UI Light" charset="0"/>
                <a:cs typeface="Segoe UI Light" charset="0"/>
              </a:rPr>
              <a:t>Classifier 1 </a:t>
            </a:r>
            <a:endParaRPr lang="en-US" sz="2000" dirty="0">
              <a:latin typeface="Segoe UI Light" charset="0"/>
              <a:ea typeface="Segoe UI Light" charset="0"/>
              <a:cs typeface="Segoe UI Light" charset="0"/>
            </a:endParaRPr>
          </a:p>
        </p:txBody>
      </p:sp>
      <p:sp>
        <p:nvSpPr>
          <p:cNvPr id="38" name="TextBox 37"/>
          <p:cNvSpPr txBox="1"/>
          <p:nvPr/>
        </p:nvSpPr>
        <p:spPr>
          <a:xfrm>
            <a:off x="5008203" y="4212013"/>
            <a:ext cx="1346844" cy="400110"/>
          </a:xfrm>
          <a:prstGeom prst="rect">
            <a:avLst/>
          </a:prstGeom>
          <a:noFill/>
        </p:spPr>
        <p:txBody>
          <a:bodyPr wrap="none" rtlCol="0">
            <a:spAutoFit/>
          </a:bodyPr>
          <a:lstStyle/>
          <a:p>
            <a:r>
              <a:rPr lang="en-US" sz="2000" dirty="0" smtClean="0">
                <a:latin typeface="Segoe UI Light" charset="0"/>
                <a:ea typeface="Segoe UI Light" charset="0"/>
                <a:cs typeface="Segoe UI Light" charset="0"/>
              </a:rPr>
              <a:t>Classifier 2 </a:t>
            </a:r>
            <a:endParaRPr lang="en-US" sz="2000" dirty="0">
              <a:latin typeface="Segoe UI Light" charset="0"/>
              <a:ea typeface="Segoe UI Light" charset="0"/>
              <a:cs typeface="Segoe UI Light" charset="0"/>
            </a:endParaRPr>
          </a:p>
        </p:txBody>
      </p:sp>
      <p:cxnSp>
        <p:nvCxnSpPr>
          <p:cNvPr id="39" name="Straight Connector 38"/>
          <p:cNvCxnSpPr/>
          <p:nvPr/>
        </p:nvCxnSpPr>
        <p:spPr>
          <a:xfrm>
            <a:off x="8517109" y="3391633"/>
            <a:ext cx="3305601"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6963977" y="3046870"/>
            <a:ext cx="471604" cy="531614"/>
          </a:xfrm>
          <a:prstGeom prst="rect">
            <a:avLst/>
          </a:prstGeom>
          <a:noFill/>
        </p:spPr>
        <p:txBody>
          <a:bodyPr wrap="none" rtlCol="0">
            <a:spAutoFit/>
          </a:bodyPr>
          <a:lstStyle/>
          <a:p>
            <a:r>
              <a:rPr lang="en-US" sz="3200" i="1" smtClean="0">
                <a:latin typeface="Segoe UI Light" charset="0"/>
                <a:ea typeface="Segoe UI Light" charset="0"/>
                <a:cs typeface="Segoe UI Light" charset="0"/>
              </a:rPr>
              <a:t>w</a:t>
            </a:r>
            <a:endParaRPr lang="en-US" sz="3200" dirty="0">
              <a:latin typeface="Segoe UI Light" charset="0"/>
              <a:ea typeface="Segoe UI Light" charset="0"/>
              <a:cs typeface="Segoe UI Light"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402279" y="3284271"/>
            <a:ext cx="247616" cy="198092"/>
          </a:xfrm>
          <a:prstGeom prst="rect">
            <a:avLst/>
          </a:prstGeom>
        </p:spPr>
      </p:pic>
      <p:sp>
        <p:nvSpPr>
          <p:cNvPr id="2" name="TextBox 1"/>
          <p:cNvSpPr txBox="1"/>
          <p:nvPr/>
        </p:nvSpPr>
        <p:spPr>
          <a:xfrm>
            <a:off x="7643401" y="3138055"/>
            <a:ext cx="926857" cy="461665"/>
          </a:xfrm>
          <a:prstGeom prst="rect">
            <a:avLst/>
          </a:prstGeom>
          <a:noFill/>
        </p:spPr>
        <p:txBody>
          <a:bodyPr wrap="none" rtlCol="0">
            <a:spAutoFit/>
          </a:bodyPr>
          <a:lstStyle/>
          <a:p>
            <a:r>
              <a:rPr lang="en-US" sz="2400" dirty="0" err="1" smtClean="0">
                <a:latin typeface="Segoe UI Light" charset="0"/>
                <a:ea typeface="Segoe UI Light" charset="0"/>
                <a:cs typeface="Segoe UI Light" charset="0"/>
              </a:rPr>
              <a:t>Sim</a:t>
            </a:r>
            <a:r>
              <a:rPr lang="en-US" sz="2400" dirty="0" smtClean="0">
                <a:latin typeface="Segoe UI Light" charset="0"/>
                <a:ea typeface="Segoe UI Light" charset="0"/>
                <a:cs typeface="Segoe UI Light" charset="0"/>
              </a:rPr>
              <a:t> = </a:t>
            </a:r>
            <a:endParaRPr lang="en-US" sz="2400" dirty="0">
              <a:latin typeface="Segoe UI Light" charset="0"/>
              <a:ea typeface="Segoe UI Light" charset="0"/>
              <a:cs typeface="Segoe UI Light" charset="0"/>
            </a:endParaRPr>
          </a:p>
        </p:txBody>
      </p:sp>
      <p:sp>
        <p:nvSpPr>
          <p:cNvPr id="7" name="TextBox 6"/>
          <p:cNvSpPr txBox="1"/>
          <p:nvPr/>
        </p:nvSpPr>
        <p:spPr>
          <a:xfrm>
            <a:off x="3091094" y="1919405"/>
            <a:ext cx="607859"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5/5</a:t>
            </a:r>
            <a:endParaRPr lang="en-US" sz="2400" dirty="0">
              <a:latin typeface="Segoe UI Light" charset="0"/>
              <a:ea typeface="Segoe UI Light" charset="0"/>
              <a:cs typeface="Segoe UI Light" charset="0"/>
            </a:endParaRPr>
          </a:p>
        </p:txBody>
      </p:sp>
      <p:sp>
        <p:nvSpPr>
          <p:cNvPr id="37" name="TextBox 36"/>
          <p:cNvSpPr txBox="1"/>
          <p:nvPr/>
        </p:nvSpPr>
        <p:spPr>
          <a:xfrm>
            <a:off x="5372677" y="1920155"/>
            <a:ext cx="607859" cy="461665"/>
          </a:xfrm>
          <a:prstGeom prst="rect">
            <a:avLst/>
          </a:prstGeom>
          <a:noFill/>
        </p:spPr>
        <p:txBody>
          <a:bodyPr wrap="none" rtlCol="0">
            <a:spAutoFit/>
          </a:bodyPr>
          <a:lstStyle/>
          <a:p>
            <a:r>
              <a:rPr lang="en-US" sz="2400" dirty="0">
                <a:latin typeface="Segoe UI Light" charset="0"/>
                <a:ea typeface="Segoe UI Light" charset="0"/>
                <a:cs typeface="Segoe UI Light" charset="0"/>
              </a:rPr>
              <a:t>2</a:t>
            </a:r>
            <a:r>
              <a:rPr lang="en-US" sz="2400" dirty="0" smtClean="0">
                <a:latin typeface="Segoe UI Light" charset="0"/>
                <a:ea typeface="Segoe UI Light" charset="0"/>
                <a:cs typeface="Segoe UI Light" charset="0"/>
              </a:rPr>
              <a:t>/5</a:t>
            </a:r>
            <a:endParaRPr lang="en-US" sz="2400" dirty="0">
              <a:latin typeface="Segoe UI Light" charset="0"/>
              <a:ea typeface="Segoe UI Light" charset="0"/>
              <a:cs typeface="Segoe UI Light" charset="0"/>
            </a:endParaRPr>
          </a:p>
        </p:txBody>
      </p:sp>
    </p:spTree>
    <p:extLst>
      <p:ext uri="{BB962C8B-B14F-4D97-AF65-F5344CB8AC3E}">
        <p14:creationId xmlns:p14="http://schemas.microsoft.com/office/powerpoint/2010/main" val="142583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7"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txBox="1">
            <a:spLocks/>
          </p:cNvSpPr>
          <p:nvPr/>
        </p:nvSpPr>
        <p:spPr>
          <a:xfrm>
            <a:off x="1981200" y="609600"/>
            <a:ext cx="8229600" cy="1143000"/>
          </a:xfrm>
          <a:prstGeom prst="rect">
            <a:avLst/>
          </a:prstGeom>
        </p:spPr>
        <p:txBody>
          <a:bodyPr vert="horz" lIns="91440" tIns="45720" rIns="91440" bIns="45720" rtlCol="0" anchor="ctr">
            <a:normAutofit/>
          </a:bodyPr>
          <a:lstStyle/>
          <a:p>
            <a:pPr lvl="0">
              <a:spcBef>
                <a:spcPct val="0"/>
              </a:spcBef>
              <a:defRPr/>
            </a:pPr>
            <a:r>
              <a:rPr lang="en-US" sz="3600" b="1" dirty="0" err="1" smtClean="0">
                <a:latin typeface="Segoe UI Light" charset="0"/>
                <a:ea typeface="Segoe UI Light" charset="0"/>
                <a:cs typeface="Segoe UI Light" charset="0"/>
              </a:rPr>
              <a:t>Thresholding</a:t>
            </a:r>
            <a:r>
              <a:rPr lang="en-US" sz="3600" b="1" dirty="0" smtClean="0">
                <a:latin typeface="Segoe UI Light" charset="0"/>
                <a:ea typeface="Segoe UI Light" charset="0"/>
                <a:cs typeface="Segoe UI Light" charset="0"/>
              </a:rPr>
              <a:t> on Weight</a:t>
            </a:r>
            <a:endParaRPr lang="en-US" sz="3600" dirty="0">
              <a:latin typeface="Segoe UI Light" charset="0"/>
              <a:ea typeface="Segoe UI Light" charset="0"/>
              <a:cs typeface="Segoe UI Light" charset="0"/>
            </a:endParaRPr>
          </a:p>
        </p:txBody>
      </p:sp>
      <p:sp>
        <p:nvSpPr>
          <p:cNvPr id="3" name="Slide Number Placeholder 2"/>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21</a:t>
            </a:fld>
            <a:endParaRPr lang="en-US">
              <a:latin typeface="Segoe UI Light" charset="0"/>
              <a:ea typeface="Segoe UI Light" charset="0"/>
              <a:cs typeface="Segoe UI Light" charset="0"/>
            </a:endParaRPr>
          </a:p>
        </p:txBody>
      </p:sp>
      <p:sp>
        <p:nvSpPr>
          <p:cNvPr id="16" name="Oval 15"/>
          <p:cNvSpPr/>
          <p:nvPr/>
        </p:nvSpPr>
        <p:spPr>
          <a:xfrm>
            <a:off x="2961120" y="3108776"/>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3097518" y="2727776"/>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3423222" y="2692853"/>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3348683" y="3066042"/>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3691116" y="3305372"/>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p:cNvSpPr/>
          <p:nvPr/>
        </p:nvSpPr>
        <p:spPr>
          <a:xfrm>
            <a:off x="3751314" y="2889220"/>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p:cNvSpPr/>
          <p:nvPr/>
        </p:nvSpPr>
        <p:spPr>
          <a:xfrm>
            <a:off x="3302822" y="3416723"/>
            <a:ext cx="184404" cy="184404"/>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p:cNvSpPr/>
          <p:nvPr/>
        </p:nvSpPr>
        <p:spPr>
          <a:xfrm>
            <a:off x="3312458" y="2998176"/>
            <a:ext cx="332651" cy="332651"/>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p:cNvSpPr/>
          <p:nvPr/>
        </p:nvSpPr>
        <p:spPr>
          <a:xfrm>
            <a:off x="5152824" y="3079323"/>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Oval 24"/>
          <p:cNvSpPr/>
          <p:nvPr/>
        </p:nvSpPr>
        <p:spPr>
          <a:xfrm>
            <a:off x="5289222" y="2698323"/>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p:cNvSpPr/>
          <p:nvPr/>
        </p:nvSpPr>
        <p:spPr>
          <a:xfrm>
            <a:off x="5614926" y="266340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Oval 26"/>
          <p:cNvSpPr/>
          <p:nvPr/>
        </p:nvSpPr>
        <p:spPr>
          <a:xfrm>
            <a:off x="5540387" y="3036589"/>
            <a:ext cx="184404" cy="184404"/>
          </a:xfrm>
          <a:prstGeom prst="ellipse">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p:cNvSpPr/>
          <p:nvPr/>
        </p:nvSpPr>
        <p:spPr>
          <a:xfrm>
            <a:off x="5882820" y="3275919"/>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5943018" y="2859767"/>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5494526" y="3387270"/>
            <a:ext cx="184404" cy="184404"/>
          </a:xfrm>
          <a:prstGeom prst="ellipse">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5486400" y="2971800"/>
            <a:ext cx="316173" cy="316173"/>
          </a:xfrm>
          <a:prstGeom prst="ellipse">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rot="489391">
            <a:off x="3232917" y="2520087"/>
            <a:ext cx="782987" cy="1287766"/>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rot="1233746">
            <a:off x="2909493" y="2473822"/>
            <a:ext cx="386169" cy="1016969"/>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rot="489391">
            <a:off x="5407836" y="2520087"/>
            <a:ext cx="782987" cy="1287766"/>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rot="1233746">
            <a:off x="5084412" y="2473822"/>
            <a:ext cx="386169" cy="1016969"/>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p:cNvSpPr txBox="1"/>
          <p:nvPr/>
        </p:nvSpPr>
        <p:spPr>
          <a:xfrm>
            <a:off x="8162888" y="2979003"/>
            <a:ext cx="3511539" cy="830997"/>
          </a:xfrm>
          <a:prstGeom prst="rect">
            <a:avLst/>
          </a:prstGeom>
          <a:noFill/>
        </p:spPr>
        <p:txBody>
          <a:bodyPr wrap="none" rtlCol="0">
            <a:spAutoFit/>
          </a:bodyPr>
          <a:lstStyle/>
          <a:p>
            <a:pPr algn="ctr"/>
            <a:r>
              <a:rPr lang="en-US" sz="2400" dirty="0" smtClean="0">
                <a:latin typeface="Segoe UI Light" charset="0"/>
                <a:ea typeface="Segoe UI Light" charset="0"/>
                <a:cs typeface="Segoe UI Light" charset="0"/>
              </a:rPr>
              <a:t># of Common Examples</a:t>
            </a:r>
          </a:p>
          <a:p>
            <a:pPr algn="ctr"/>
            <a:r>
              <a:rPr lang="en-US" sz="2400" dirty="0" smtClean="0">
                <a:latin typeface="Segoe UI Light" charset="0"/>
                <a:ea typeface="Segoe UI Light" charset="0"/>
                <a:cs typeface="Segoe UI Light" charset="0"/>
              </a:rPr>
              <a:t>Total # of Unique Examples</a:t>
            </a:r>
            <a:endParaRPr lang="en-US" sz="2400" dirty="0">
              <a:latin typeface="Segoe UI Light" charset="0"/>
              <a:ea typeface="Segoe UI Light" charset="0"/>
              <a:cs typeface="Segoe UI Light" charset="0"/>
            </a:endParaRPr>
          </a:p>
        </p:txBody>
      </p:sp>
      <p:sp>
        <p:nvSpPr>
          <p:cNvPr id="36" name="TextBox 35"/>
          <p:cNvSpPr txBox="1"/>
          <p:nvPr/>
        </p:nvSpPr>
        <p:spPr>
          <a:xfrm>
            <a:off x="2828688" y="4212013"/>
            <a:ext cx="1346844" cy="400110"/>
          </a:xfrm>
          <a:prstGeom prst="rect">
            <a:avLst/>
          </a:prstGeom>
          <a:noFill/>
        </p:spPr>
        <p:txBody>
          <a:bodyPr wrap="none" rtlCol="0">
            <a:spAutoFit/>
          </a:bodyPr>
          <a:lstStyle/>
          <a:p>
            <a:r>
              <a:rPr lang="en-US" sz="2000" dirty="0" smtClean="0">
                <a:latin typeface="Segoe UI Light" charset="0"/>
                <a:ea typeface="Segoe UI Light" charset="0"/>
                <a:cs typeface="Segoe UI Light" charset="0"/>
              </a:rPr>
              <a:t>Classifier 1 </a:t>
            </a:r>
            <a:endParaRPr lang="en-US" sz="2000" dirty="0">
              <a:latin typeface="Segoe UI Light" charset="0"/>
              <a:ea typeface="Segoe UI Light" charset="0"/>
              <a:cs typeface="Segoe UI Light" charset="0"/>
            </a:endParaRPr>
          </a:p>
        </p:txBody>
      </p:sp>
      <p:sp>
        <p:nvSpPr>
          <p:cNvPr id="38" name="TextBox 37"/>
          <p:cNvSpPr txBox="1"/>
          <p:nvPr/>
        </p:nvSpPr>
        <p:spPr>
          <a:xfrm>
            <a:off x="5008203" y="4212013"/>
            <a:ext cx="1346844" cy="400110"/>
          </a:xfrm>
          <a:prstGeom prst="rect">
            <a:avLst/>
          </a:prstGeom>
          <a:noFill/>
        </p:spPr>
        <p:txBody>
          <a:bodyPr wrap="none" rtlCol="0">
            <a:spAutoFit/>
          </a:bodyPr>
          <a:lstStyle/>
          <a:p>
            <a:r>
              <a:rPr lang="en-US" sz="2000" dirty="0" smtClean="0">
                <a:latin typeface="Segoe UI Light" charset="0"/>
                <a:ea typeface="Segoe UI Light" charset="0"/>
                <a:cs typeface="Segoe UI Light" charset="0"/>
              </a:rPr>
              <a:t>Classifier 2 </a:t>
            </a:r>
            <a:endParaRPr lang="en-US" sz="2000" dirty="0">
              <a:latin typeface="Segoe UI Light" charset="0"/>
              <a:ea typeface="Segoe UI Light" charset="0"/>
              <a:cs typeface="Segoe UI Light" charset="0"/>
            </a:endParaRPr>
          </a:p>
        </p:txBody>
      </p:sp>
      <p:cxnSp>
        <p:nvCxnSpPr>
          <p:cNvPr id="39" name="Straight Connector 38"/>
          <p:cNvCxnSpPr/>
          <p:nvPr/>
        </p:nvCxnSpPr>
        <p:spPr>
          <a:xfrm>
            <a:off x="8228526" y="3391633"/>
            <a:ext cx="3305601"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7361014" y="3138055"/>
            <a:ext cx="926857" cy="461665"/>
          </a:xfrm>
          <a:prstGeom prst="rect">
            <a:avLst/>
          </a:prstGeom>
          <a:noFill/>
        </p:spPr>
        <p:txBody>
          <a:bodyPr wrap="none" rtlCol="0">
            <a:spAutoFit/>
          </a:bodyPr>
          <a:lstStyle/>
          <a:p>
            <a:r>
              <a:rPr lang="en-US" sz="2400" dirty="0" err="1" smtClean="0">
                <a:latin typeface="Segoe UI Light" charset="0"/>
                <a:ea typeface="Segoe UI Light" charset="0"/>
                <a:cs typeface="Segoe UI Light" charset="0"/>
              </a:rPr>
              <a:t>Sim</a:t>
            </a:r>
            <a:r>
              <a:rPr lang="en-US" sz="2400" dirty="0" smtClean="0">
                <a:latin typeface="Segoe UI Light" charset="0"/>
                <a:ea typeface="Segoe UI Light" charset="0"/>
                <a:cs typeface="Segoe UI Light" charset="0"/>
              </a:rPr>
              <a:t> = </a:t>
            </a:r>
            <a:endParaRPr lang="en-US" sz="2400" dirty="0">
              <a:latin typeface="Segoe UI Light" charset="0"/>
              <a:ea typeface="Segoe UI Light" charset="0"/>
              <a:cs typeface="Segoe UI Light" charset="0"/>
            </a:endParaRPr>
          </a:p>
        </p:txBody>
      </p:sp>
      <p:sp>
        <p:nvSpPr>
          <p:cNvPr id="37" name="TextBox 36"/>
          <p:cNvSpPr txBox="1"/>
          <p:nvPr/>
        </p:nvSpPr>
        <p:spPr>
          <a:xfrm>
            <a:off x="4241690" y="5253335"/>
            <a:ext cx="635110" cy="461665"/>
          </a:xfrm>
          <a:prstGeom prst="rect">
            <a:avLst/>
          </a:prstGeom>
          <a:noFill/>
        </p:spPr>
        <p:txBody>
          <a:bodyPr wrap="none" rtlCol="0">
            <a:spAutoFit/>
          </a:bodyPr>
          <a:lstStyle/>
          <a:p>
            <a:r>
              <a:rPr lang="en-US" sz="2400" dirty="0" err="1" smtClean="0">
                <a:latin typeface="Segoe UI Light" charset="0"/>
                <a:ea typeface="Segoe UI Light" charset="0"/>
                <a:cs typeface="Segoe UI Light" charset="0"/>
              </a:rPr>
              <a:t>Sim</a:t>
            </a:r>
            <a:endParaRPr lang="en-US" sz="2400" dirty="0">
              <a:latin typeface="Segoe UI Light" charset="0"/>
              <a:ea typeface="Segoe UI Light" charset="0"/>
              <a:cs typeface="Segoe UI Light" charset="0"/>
            </a:endParaRPr>
          </a:p>
        </p:txBody>
      </p:sp>
      <p:cxnSp>
        <p:nvCxnSpPr>
          <p:cNvPr id="40" name="Straight Connector 39"/>
          <p:cNvCxnSpPr/>
          <p:nvPr/>
        </p:nvCxnSpPr>
        <p:spPr>
          <a:xfrm>
            <a:off x="4312418" y="5298142"/>
            <a:ext cx="446687"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4800600" y="5248853"/>
            <a:ext cx="1028358" cy="461665"/>
          </a:xfrm>
          <a:prstGeom prst="rect">
            <a:avLst/>
          </a:prstGeom>
          <a:noFill/>
        </p:spPr>
        <p:txBody>
          <a:bodyPr wrap="none" rtlCol="0">
            <a:spAutoFit/>
          </a:bodyPr>
          <a:lstStyle/>
          <a:p>
            <a:r>
              <a:rPr lang="en-US" sz="2400" dirty="0" smtClean="0">
                <a:latin typeface="Segoe UI Light" charset="0"/>
                <a:ea typeface="Segoe UI Light" charset="0"/>
                <a:cs typeface="Segoe UI Light" charset="0"/>
              </a:rPr>
              <a:t>&gt; delta</a:t>
            </a:r>
            <a:endParaRPr lang="en-US" sz="2400" dirty="0">
              <a:latin typeface="Segoe UI Light" charset="0"/>
              <a:ea typeface="Segoe UI Light" charset="0"/>
              <a:cs typeface="Segoe UI Light" charset="0"/>
            </a:endParaRPr>
          </a:p>
        </p:txBody>
      </p:sp>
    </p:spTree>
    <p:extLst>
      <p:ext uri="{BB962C8B-B14F-4D97-AF65-F5344CB8AC3E}">
        <p14:creationId xmlns:p14="http://schemas.microsoft.com/office/powerpoint/2010/main" val="18321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제목 1"/>
          <p:cNvSpPr txBox="1">
            <a:spLocks/>
          </p:cNvSpPr>
          <p:nvPr/>
        </p:nvSpPr>
        <p:spPr>
          <a:xfrm>
            <a:off x="1981200" y="609600"/>
            <a:ext cx="9067800" cy="1143000"/>
          </a:xfrm>
          <a:prstGeom prst="rect">
            <a:avLst/>
          </a:prstGeom>
        </p:spPr>
        <p:txBody>
          <a:bodyPr vert="horz" lIns="91440" tIns="45720" rIns="91440" bIns="45720" rtlCol="0" anchor="ctr">
            <a:normAutofit/>
          </a:bodyPr>
          <a:lstStyle/>
          <a:p>
            <a:pPr lvl="0">
              <a:spcBef>
                <a:spcPct val="0"/>
              </a:spcBef>
              <a:defRPr/>
            </a:pPr>
            <a:r>
              <a:rPr lang="en-US" sz="3600" b="1" smtClean="0">
                <a:latin typeface="Segoe UI Light" charset="0"/>
                <a:ea typeface="Segoe UI Light" charset="0"/>
                <a:cs typeface="Segoe UI Light" charset="0"/>
              </a:rPr>
              <a:t>Non-parametric </a:t>
            </a:r>
            <a:r>
              <a:rPr lang="en-US" sz="3600" b="1" dirty="0" smtClean="0">
                <a:latin typeface="Segoe UI Light" charset="0"/>
                <a:ea typeface="Segoe UI Light" charset="0"/>
                <a:cs typeface="Segoe UI Light" charset="0"/>
              </a:rPr>
              <a:t>Bayesian Clustering</a:t>
            </a:r>
            <a:endParaRPr lang="en-US" sz="3600" dirty="0">
              <a:latin typeface="Segoe UI Light" pitchFamily="34" charset="0"/>
              <a:ea typeface="+mj-ea"/>
              <a:cs typeface="+mj-cs"/>
            </a:endParaRPr>
          </a:p>
        </p:txBody>
      </p:sp>
      <p:sp>
        <p:nvSpPr>
          <p:cNvPr id="2" name="Slide Number Placeholder 1"/>
          <p:cNvSpPr>
            <a:spLocks noGrp="1"/>
          </p:cNvSpPr>
          <p:nvPr>
            <p:ph type="sldNum" sz="quarter" idx="12"/>
          </p:nvPr>
        </p:nvSpPr>
        <p:spPr/>
        <p:txBody>
          <a:bodyPr/>
          <a:lstStyle/>
          <a:p>
            <a:fld id="{7638A2C5-A4E2-4612-9BF7-8095FCDD3302}" type="slidenum">
              <a:rPr lang="en-US" smtClean="0"/>
              <a:pPr/>
              <a:t>22</a:t>
            </a:fld>
            <a:endParaRPr lang="en-US"/>
          </a:p>
        </p:txBody>
      </p:sp>
      <p:sp>
        <p:nvSpPr>
          <p:cNvPr id="31" name="Oval 30"/>
          <p:cNvSpPr/>
          <p:nvPr/>
        </p:nvSpPr>
        <p:spPr>
          <a:xfrm>
            <a:off x="5834463" y="2516287"/>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5410200" y="27873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Oval 32"/>
          <p:cNvSpPr/>
          <p:nvPr/>
        </p:nvSpPr>
        <p:spPr>
          <a:xfrm>
            <a:off x="5715000" y="27873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6140196" y="2743200"/>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6502983" y="3810000"/>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7130796" y="44637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p:cNvSpPr/>
          <p:nvPr/>
        </p:nvSpPr>
        <p:spPr>
          <a:xfrm>
            <a:off x="6915961" y="389610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Oval 37"/>
          <p:cNvSpPr/>
          <p:nvPr/>
        </p:nvSpPr>
        <p:spPr>
          <a:xfrm>
            <a:off x="6123487" y="4016502"/>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p:cNvSpPr/>
          <p:nvPr/>
        </p:nvSpPr>
        <p:spPr>
          <a:xfrm>
            <a:off x="6477000" y="421614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p:cNvSpPr/>
          <p:nvPr/>
        </p:nvSpPr>
        <p:spPr>
          <a:xfrm>
            <a:off x="4674942" y="3848324"/>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p:cNvSpPr/>
          <p:nvPr/>
        </p:nvSpPr>
        <p:spPr>
          <a:xfrm>
            <a:off x="4343400" y="4168140"/>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p:cNvSpPr/>
          <p:nvPr/>
        </p:nvSpPr>
        <p:spPr>
          <a:xfrm>
            <a:off x="4800600" y="45399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p:cNvSpPr/>
          <p:nvPr/>
        </p:nvSpPr>
        <p:spPr>
          <a:xfrm>
            <a:off x="4416806" y="4572351"/>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p:cNvSpPr/>
          <p:nvPr/>
        </p:nvSpPr>
        <p:spPr>
          <a:xfrm>
            <a:off x="5162787" y="4831929"/>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Oval 44"/>
          <p:cNvSpPr/>
          <p:nvPr/>
        </p:nvSpPr>
        <p:spPr>
          <a:xfrm>
            <a:off x="4851365" y="4181221"/>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Oval 45"/>
          <p:cNvSpPr/>
          <p:nvPr/>
        </p:nvSpPr>
        <p:spPr>
          <a:xfrm>
            <a:off x="5855862" y="3103082"/>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Oval 46"/>
          <p:cNvSpPr/>
          <p:nvPr/>
        </p:nvSpPr>
        <p:spPr>
          <a:xfrm>
            <a:off x="5181600" y="31683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Oval 47"/>
          <p:cNvSpPr/>
          <p:nvPr/>
        </p:nvSpPr>
        <p:spPr>
          <a:xfrm>
            <a:off x="6546631" y="46161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Oval 48"/>
          <p:cNvSpPr/>
          <p:nvPr/>
        </p:nvSpPr>
        <p:spPr>
          <a:xfrm>
            <a:off x="7010400" y="4191000"/>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Oval 49"/>
          <p:cNvSpPr/>
          <p:nvPr/>
        </p:nvSpPr>
        <p:spPr>
          <a:xfrm>
            <a:off x="6096000" y="43875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p:cNvSpPr/>
          <p:nvPr/>
        </p:nvSpPr>
        <p:spPr>
          <a:xfrm>
            <a:off x="6368796" y="31683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5638800" y="3179282"/>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Oval 52"/>
          <p:cNvSpPr/>
          <p:nvPr/>
        </p:nvSpPr>
        <p:spPr>
          <a:xfrm>
            <a:off x="5698998" y="35493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Oval 53"/>
          <p:cNvSpPr/>
          <p:nvPr/>
        </p:nvSpPr>
        <p:spPr>
          <a:xfrm>
            <a:off x="6140196" y="35493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Oval 54"/>
          <p:cNvSpPr/>
          <p:nvPr/>
        </p:nvSpPr>
        <p:spPr>
          <a:xfrm>
            <a:off x="5074321" y="3729038"/>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Oval 55"/>
          <p:cNvSpPr/>
          <p:nvPr/>
        </p:nvSpPr>
        <p:spPr>
          <a:xfrm>
            <a:off x="5353304" y="4000627"/>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p:cNvSpPr/>
          <p:nvPr/>
        </p:nvSpPr>
        <p:spPr>
          <a:xfrm>
            <a:off x="5188712" y="4447794"/>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p:cNvSpPr/>
          <p:nvPr/>
        </p:nvSpPr>
        <p:spPr>
          <a:xfrm>
            <a:off x="5530596" y="46923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p:cNvSpPr/>
          <p:nvPr/>
        </p:nvSpPr>
        <p:spPr>
          <a:xfrm>
            <a:off x="6924899" y="4800600"/>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Oval 59"/>
          <p:cNvSpPr/>
          <p:nvPr/>
        </p:nvSpPr>
        <p:spPr>
          <a:xfrm>
            <a:off x="6594177" y="49209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Oval 60"/>
          <p:cNvSpPr/>
          <p:nvPr/>
        </p:nvSpPr>
        <p:spPr>
          <a:xfrm>
            <a:off x="5682996" y="4267200"/>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Oval 61"/>
          <p:cNvSpPr/>
          <p:nvPr/>
        </p:nvSpPr>
        <p:spPr>
          <a:xfrm>
            <a:off x="5401310" y="50733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Oval 62"/>
          <p:cNvSpPr/>
          <p:nvPr/>
        </p:nvSpPr>
        <p:spPr>
          <a:xfrm>
            <a:off x="4692396" y="492099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Oval 63"/>
          <p:cNvSpPr/>
          <p:nvPr/>
        </p:nvSpPr>
        <p:spPr>
          <a:xfrm>
            <a:off x="6227881" y="4755799"/>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Oval 64"/>
          <p:cNvSpPr/>
          <p:nvPr/>
        </p:nvSpPr>
        <p:spPr>
          <a:xfrm>
            <a:off x="5031725" y="2358575"/>
            <a:ext cx="1699310" cy="1552529"/>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6" name="Oval 65"/>
          <p:cNvSpPr/>
          <p:nvPr/>
        </p:nvSpPr>
        <p:spPr>
          <a:xfrm>
            <a:off x="4226621" y="3654779"/>
            <a:ext cx="1790967" cy="1755421"/>
          </a:xfrm>
          <a:prstGeom prst="ellipse">
            <a:avLst/>
          </a:prstGeom>
          <a:noFill/>
          <a:ln w="28575">
            <a:solidFill>
              <a:srgbClr val="0070C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Oval 66"/>
          <p:cNvSpPr/>
          <p:nvPr/>
        </p:nvSpPr>
        <p:spPr>
          <a:xfrm>
            <a:off x="5935512" y="3602496"/>
            <a:ext cx="1510319" cy="1652483"/>
          </a:xfrm>
          <a:prstGeom prst="ellipse">
            <a:avLst/>
          </a:pr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Oval 67"/>
          <p:cNvSpPr/>
          <p:nvPr/>
        </p:nvSpPr>
        <p:spPr>
          <a:xfrm>
            <a:off x="4997196" y="4355592"/>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Oval 68"/>
          <p:cNvSpPr/>
          <p:nvPr/>
        </p:nvSpPr>
        <p:spPr>
          <a:xfrm>
            <a:off x="6019148" y="3255482"/>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Oval 69"/>
          <p:cNvSpPr/>
          <p:nvPr/>
        </p:nvSpPr>
        <p:spPr>
          <a:xfrm>
            <a:off x="6640885" y="4368546"/>
            <a:ext cx="184404" cy="184404"/>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7994780" y="4692396"/>
            <a:ext cx="3555417" cy="498102"/>
          </a:xfrm>
          <a:prstGeom prst="rect">
            <a:avLst/>
          </a:prstGeom>
        </p:spPr>
      </p:pic>
    </p:spTree>
    <p:extLst>
      <p:ext uri="{BB962C8B-B14F-4D97-AF65-F5344CB8AC3E}">
        <p14:creationId xmlns:p14="http://schemas.microsoft.com/office/powerpoint/2010/main" val="1660038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1981200" y="757534"/>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Segoe UI Light" charset="0"/>
                <a:ea typeface="Segoe UI Light" charset="0"/>
                <a:cs typeface="Segoe UI Light" charset="0"/>
              </a:rPr>
              <a:t>Evaluation Dataset</a:t>
            </a:r>
            <a:endParaRPr lang="en-US" sz="3600" b="1" dirty="0">
              <a:latin typeface="Segoe UI Light" charset="0"/>
              <a:ea typeface="Segoe UI Light" charset="0"/>
              <a:cs typeface="Segoe UI Light" charset="0"/>
            </a:endParaRPr>
          </a:p>
        </p:txBody>
      </p:sp>
      <p:sp>
        <p:nvSpPr>
          <p:cNvPr id="17" name="Content Placeholder 5"/>
          <p:cNvSpPr>
            <a:spLocks noGrp="1"/>
          </p:cNvSpPr>
          <p:nvPr>
            <p:ph idx="1"/>
          </p:nvPr>
        </p:nvSpPr>
        <p:spPr>
          <a:xfrm>
            <a:off x="1676400" y="1524000"/>
            <a:ext cx="4876800" cy="2306979"/>
          </a:xfrm>
        </p:spPr>
        <p:txBody>
          <a:bodyPr>
            <a:noAutofit/>
          </a:bodyPr>
          <a:lstStyle/>
          <a:p>
            <a:pPr>
              <a:lnSpc>
                <a:spcPct val="150000"/>
              </a:lnSpc>
              <a:spcBef>
                <a:spcPts val="0"/>
              </a:spcBef>
            </a:pPr>
            <a:r>
              <a:rPr lang="en-US" sz="2400" dirty="0" smtClean="0">
                <a:latin typeface="Segoe UI Light" charset="0"/>
                <a:ea typeface="Segoe UI Light" charset="0"/>
                <a:cs typeface="Segoe UI Light" charset="0"/>
              </a:rPr>
              <a:t>3 </a:t>
            </a:r>
            <a:r>
              <a:rPr lang="en-US" sz="2400" dirty="0">
                <a:latin typeface="Segoe UI Light" charset="0"/>
                <a:ea typeface="Segoe UI Light" charset="0"/>
                <a:cs typeface="Segoe UI Light" charset="0"/>
              </a:rPr>
              <a:t>buildings on 2 </a:t>
            </a:r>
            <a:r>
              <a:rPr lang="en-US" sz="2400" dirty="0" smtClean="0">
                <a:latin typeface="Segoe UI Light" charset="0"/>
                <a:ea typeface="Segoe UI Light" charset="0"/>
                <a:cs typeface="Segoe UI Light" charset="0"/>
              </a:rPr>
              <a:t>campuse</a:t>
            </a:r>
            <a:r>
              <a:rPr lang="en-US" altLang="zh-CN" sz="2400" dirty="0" smtClean="0">
                <a:latin typeface="Segoe UI Light" charset="0"/>
                <a:ea typeface="Segoe UI Light" charset="0"/>
                <a:cs typeface="Segoe UI Light" charset="0"/>
              </a:rPr>
              <a:t>s</a:t>
            </a:r>
          </a:p>
          <a:p>
            <a:pPr>
              <a:lnSpc>
                <a:spcPct val="150000"/>
              </a:lnSpc>
              <a:spcBef>
                <a:spcPts val="0"/>
              </a:spcBef>
            </a:pPr>
            <a:r>
              <a:rPr lang="en-US" sz="2400" dirty="0" smtClean="0">
                <a:latin typeface="Segoe UI Light" charset="0"/>
                <a:ea typeface="Segoe UI Light" charset="0"/>
                <a:cs typeface="Segoe UI Light" charset="0"/>
              </a:rPr>
              <a:t>2700+ points</a:t>
            </a:r>
          </a:p>
          <a:p>
            <a:pPr>
              <a:lnSpc>
                <a:spcPct val="150000"/>
              </a:lnSpc>
              <a:spcBef>
                <a:spcPts val="0"/>
              </a:spcBef>
            </a:pPr>
            <a:r>
              <a:rPr lang="en-US" sz="2400" dirty="0" smtClean="0">
                <a:latin typeface="Segoe UI Light" charset="0"/>
                <a:ea typeface="Segoe UI Light" charset="0"/>
                <a:cs typeface="Segoe UI Light" charset="0"/>
              </a:rPr>
              <a:t>22 types</a:t>
            </a:r>
          </a:p>
          <a:p>
            <a:pPr>
              <a:lnSpc>
                <a:spcPct val="150000"/>
              </a:lnSpc>
              <a:spcBef>
                <a:spcPts val="0"/>
              </a:spcBef>
            </a:pPr>
            <a:r>
              <a:rPr lang="en-US" sz="2400" dirty="0">
                <a:latin typeface="Segoe UI Light" charset="0"/>
                <a:ea typeface="Segoe UI Light" charset="0"/>
                <a:cs typeface="Segoe UI Light" charset="0"/>
              </a:rPr>
              <a:t>7 days </a:t>
            </a:r>
            <a:r>
              <a:rPr lang="en-US" sz="2400" dirty="0" smtClean="0">
                <a:latin typeface="Segoe UI Light" charset="0"/>
                <a:ea typeface="Segoe UI Light" charset="0"/>
                <a:cs typeface="Segoe UI Light" charset="0"/>
              </a:rPr>
              <a:t>data</a:t>
            </a:r>
          </a:p>
          <a:p>
            <a:pPr>
              <a:lnSpc>
                <a:spcPct val="150000"/>
              </a:lnSpc>
              <a:spcBef>
                <a:spcPts val="0"/>
              </a:spcBef>
            </a:pPr>
            <a:endParaRPr lang="en-US" sz="2400" dirty="0">
              <a:latin typeface="Segoe UI Light" charset="0"/>
              <a:ea typeface="Segoe UI Light" charset="0"/>
              <a:cs typeface="Segoe UI Light" charset="0"/>
            </a:endParaRPr>
          </a:p>
        </p:txBody>
      </p:sp>
      <p:sp>
        <p:nvSpPr>
          <p:cNvPr id="3" name="Slide Number Placeholder 2"/>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23</a:t>
            </a:fld>
            <a:endParaRPr lang="en-US">
              <a:latin typeface="Segoe UI Light" charset="0"/>
              <a:ea typeface="Segoe UI Light" charset="0"/>
              <a:cs typeface="Segoe UI Light" charset="0"/>
            </a:endParaRP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00200" y="3987846"/>
            <a:ext cx="2584734" cy="2057400"/>
          </a:xfrm>
          <a:prstGeom prst="rect">
            <a:avLst/>
          </a:prstGeom>
        </p:spPr>
      </p:pic>
      <p:pic>
        <p:nvPicPr>
          <p:cNvPr id="7" name="Picture 6"/>
          <p:cNvPicPr>
            <a:picLocks noChangeAspect="1"/>
          </p:cNvPicPr>
          <p:nvPr/>
        </p:nvPicPr>
        <p:blipFill>
          <a:blip r:embed="rId4" cstate="print"/>
          <a:stretch>
            <a:fillRect/>
          </a:stretch>
        </p:blipFill>
        <p:spPr>
          <a:xfrm>
            <a:off x="4923898" y="3987846"/>
            <a:ext cx="2743200" cy="2057400"/>
          </a:xfrm>
          <a:prstGeom prst="rect">
            <a:avLst/>
          </a:prstGeom>
        </p:spPr>
      </p:pic>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280681" y="3962400"/>
            <a:ext cx="2616199" cy="2082845"/>
          </a:xfrm>
          <a:prstGeom prst="rect">
            <a:avLst/>
          </a:prstGeom>
        </p:spPr>
      </p:pic>
      <p:sp>
        <p:nvSpPr>
          <p:cNvPr id="10" name="TextBox 9"/>
          <p:cNvSpPr txBox="1"/>
          <p:nvPr/>
        </p:nvSpPr>
        <p:spPr>
          <a:xfrm>
            <a:off x="2328149" y="6125913"/>
            <a:ext cx="1128835" cy="369332"/>
          </a:xfrm>
          <a:prstGeom prst="rect">
            <a:avLst/>
          </a:prstGeom>
          <a:noFill/>
        </p:spPr>
        <p:txBody>
          <a:bodyPr wrap="none" rtlCol="0">
            <a:spAutoFit/>
          </a:bodyPr>
          <a:lstStyle/>
          <a:p>
            <a:r>
              <a:rPr lang="en-US" dirty="0" smtClean="0">
                <a:latin typeface="Segoe UI Light" charset="0"/>
                <a:ea typeface="Segoe UI Light" charset="0"/>
                <a:cs typeface="Segoe UI Light" charset="0"/>
              </a:rPr>
              <a:t>Building A</a:t>
            </a:r>
            <a:endParaRPr lang="en-US" dirty="0">
              <a:latin typeface="Segoe UI Light" charset="0"/>
              <a:ea typeface="Segoe UI Light" charset="0"/>
              <a:cs typeface="Segoe UI Light" charset="0"/>
            </a:endParaRPr>
          </a:p>
        </p:txBody>
      </p:sp>
      <p:sp>
        <p:nvSpPr>
          <p:cNvPr id="11" name="TextBox 10"/>
          <p:cNvSpPr txBox="1"/>
          <p:nvPr/>
        </p:nvSpPr>
        <p:spPr>
          <a:xfrm>
            <a:off x="5735088" y="6125913"/>
            <a:ext cx="1120820" cy="369332"/>
          </a:xfrm>
          <a:prstGeom prst="rect">
            <a:avLst/>
          </a:prstGeom>
          <a:noFill/>
        </p:spPr>
        <p:txBody>
          <a:bodyPr wrap="none" rtlCol="0">
            <a:spAutoFit/>
          </a:bodyPr>
          <a:lstStyle/>
          <a:p>
            <a:r>
              <a:rPr lang="en-US" smtClean="0">
                <a:latin typeface="Segoe UI Light" charset="0"/>
                <a:ea typeface="Segoe UI Light" charset="0"/>
                <a:cs typeface="Segoe UI Light" charset="0"/>
              </a:rPr>
              <a:t>Building B</a:t>
            </a:r>
            <a:endParaRPr lang="en-US" dirty="0">
              <a:latin typeface="Segoe UI Light" charset="0"/>
              <a:ea typeface="Segoe UI Light" charset="0"/>
              <a:cs typeface="Segoe UI Light" charset="0"/>
            </a:endParaRPr>
          </a:p>
        </p:txBody>
      </p:sp>
      <p:sp>
        <p:nvSpPr>
          <p:cNvPr id="12" name="TextBox 11"/>
          <p:cNvSpPr txBox="1"/>
          <p:nvPr/>
        </p:nvSpPr>
        <p:spPr>
          <a:xfrm>
            <a:off x="9029171" y="6125913"/>
            <a:ext cx="1119217" cy="369332"/>
          </a:xfrm>
          <a:prstGeom prst="rect">
            <a:avLst/>
          </a:prstGeom>
          <a:noFill/>
        </p:spPr>
        <p:txBody>
          <a:bodyPr wrap="none" rtlCol="0">
            <a:spAutoFit/>
          </a:bodyPr>
          <a:lstStyle/>
          <a:p>
            <a:r>
              <a:rPr lang="en-US" smtClean="0">
                <a:latin typeface="Segoe UI Light" charset="0"/>
                <a:ea typeface="Segoe UI Light" charset="0"/>
                <a:cs typeface="Segoe UI Light" charset="0"/>
              </a:rPr>
              <a:t>Building C</a:t>
            </a:r>
            <a:endParaRPr lang="en-US" dirty="0">
              <a:latin typeface="Segoe UI Light" charset="0"/>
              <a:ea typeface="Segoe UI Light" charset="0"/>
              <a:cs typeface="Segoe UI Light" charset="0"/>
            </a:endParaRPr>
          </a:p>
        </p:txBody>
      </p:sp>
    </p:spTree>
    <p:extLst>
      <p:ext uri="{BB962C8B-B14F-4D97-AF65-F5344CB8AC3E}">
        <p14:creationId xmlns:p14="http://schemas.microsoft.com/office/powerpoint/2010/main" val="1353436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1981200" y="757534"/>
            <a:ext cx="8610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Segoe UI Light" pitchFamily="34" charset="0"/>
                <a:sym typeface="Calibri"/>
              </a:rPr>
              <a:t>Mapping </a:t>
            </a:r>
            <a:r>
              <a:rPr lang="en-US" sz="3600" b="1" dirty="0">
                <a:latin typeface="Segoe UI Light" pitchFamily="34" charset="0"/>
                <a:sym typeface="Calibri"/>
              </a:rPr>
              <a:t>Accuracy and </a:t>
            </a:r>
            <a:r>
              <a:rPr lang="en-US" sz="3600" b="1" dirty="0" smtClean="0">
                <a:latin typeface="Segoe UI Light" pitchFamily="34" charset="0"/>
                <a:sym typeface="Calibri"/>
              </a:rPr>
              <a:t>Coverage</a:t>
            </a:r>
            <a:endParaRPr lang="en-US" sz="3600" b="1" dirty="0">
              <a:latin typeface="Segoe UI Light" pitchFamily="34" charset="0"/>
              <a:sym typeface="Calibri"/>
            </a:endParaRPr>
          </a:p>
        </p:txBody>
      </p:sp>
      <p:sp>
        <p:nvSpPr>
          <p:cNvPr id="11" name="Content Placeholder 5"/>
          <p:cNvSpPr>
            <a:spLocks noGrp="1"/>
          </p:cNvSpPr>
          <p:nvPr>
            <p:ph idx="1"/>
          </p:nvPr>
        </p:nvSpPr>
        <p:spPr>
          <a:xfrm>
            <a:off x="1295400" y="1595734"/>
            <a:ext cx="8001000" cy="4525963"/>
          </a:xfrm>
        </p:spPr>
        <p:txBody>
          <a:bodyPr>
            <a:normAutofit/>
          </a:bodyPr>
          <a:lstStyle/>
          <a:p>
            <a:pPr lvl="1">
              <a:lnSpc>
                <a:spcPct val="150000"/>
              </a:lnSpc>
              <a:buFont typeface="Arial" charset="0"/>
              <a:buChar char="•"/>
            </a:pPr>
            <a:r>
              <a:rPr lang="en-US" sz="2400" dirty="0" smtClean="0">
                <a:latin typeface="Segoe UI Light" pitchFamily="34" charset="0"/>
              </a:rPr>
              <a:t>Train on building </a:t>
            </a:r>
            <a:r>
              <a:rPr lang="en-US" sz="2400" b="1" dirty="0" smtClean="0">
                <a:latin typeface="Segoe UI Light" pitchFamily="34" charset="0"/>
              </a:rPr>
              <a:t>A</a:t>
            </a:r>
            <a:r>
              <a:rPr lang="en-US" sz="2400" dirty="0" smtClean="0">
                <a:latin typeface="Segoe UI Light" pitchFamily="34" charset="0"/>
              </a:rPr>
              <a:t> and test on building </a:t>
            </a:r>
            <a:r>
              <a:rPr lang="en-US" sz="2400" b="1" dirty="0" smtClean="0">
                <a:latin typeface="Segoe UI Light" pitchFamily="34" charset="0"/>
              </a:rPr>
              <a:t>B</a:t>
            </a:r>
          </a:p>
          <a:p>
            <a:pPr lvl="1">
              <a:lnSpc>
                <a:spcPct val="150000"/>
              </a:lnSpc>
              <a:buFont typeface="Arial" charset="0"/>
              <a:buChar char="•"/>
            </a:pPr>
            <a:r>
              <a:rPr lang="en-US" sz="2400" dirty="0" smtClean="0">
                <a:latin typeface="Segoe UI Light" pitchFamily="34" charset="0"/>
              </a:rPr>
              <a:t>Run on three pairs of buildings</a:t>
            </a:r>
          </a:p>
          <a:p>
            <a:pPr lvl="1">
              <a:lnSpc>
                <a:spcPct val="150000"/>
              </a:lnSpc>
              <a:buFont typeface="Arial" charset="0"/>
              <a:buChar char="•"/>
            </a:pPr>
            <a:r>
              <a:rPr lang="en-US" sz="2400" dirty="0" smtClean="0">
                <a:latin typeface="Segoe UI Light" pitchFamily="34" charset="0"/>
              </a:rPr>
              <a:t>Repeat with different weight thresholds</a:t>
            </a:r>
          </a:p>
          <a:p>
            <a:pPr lvl="1">
              <a:lnSpc>
                <a:spcPct val="150000"/>
              </a:lnSpc>
              <a:buFont typeface="Arial" charset="0"/>
              <a:buChar char="•"/>
            </a:pPr>
            <a:r>
              <a:rPr lang="en-US" sz="2400" dirty="0" smtClean="0">
                <a:latin typeface="Segoe UI Light" pitchFamily="34" charset="0"/>
              </a:rPr>
              <a:t>Classifiers - Random Forest, Logistic Regression and SVM</a:t>
            </a:r>
          </a:p>
          <a:p>
            <a:pPr lvl="1">
              <a:lnSpc>
                <a:spcPct val="150000"/>
              </a:lnSpc>
              <a:buFont typeface="Arial" charset="0"/>
              <a:buChar char="•"/>
            </a:pPr>
            <a:r>
              <a:rPr lang="en-US" sz="2400" dirty="0" smtClean="0">
                <a:latin typeface="Segoe UI Light" pitchFamily="34" charset="0"/>
              </a:rPr>
              <a:t>Metrics </a:t>
            </a:r>
          </a:p>
          <a:p>
            <a:pPr marL="914400" lvl="2" indent="0">
              <a:lnSpc>
                <a:spcPct val="150000"/>
              </a:lnSpc>
              <a:buNone/>
            </a:pPr>
            <a:r>
              <a:rPr lang="en-US" sz="2000" dirty="0" smtClean="0">
                <a:latin typeface="Segoe UI Light" pitchFamily="34" charset="0"/>
              </a:rPr>
              <a:t>- Coverage</a:t>
            </a:r>
          </a:p>
          <a:p>
            <a:pPr marL="914400" lvl="2" indent="0">
              <a:lnSpc>
                <a:spcPct val="150000"/>
              </a:lnSpc>
              <a:buNone/>
            </a:pPr>
            <a:r>
              <a:rPr lang="en-US" sz="2000" dirty="0" smtClean="0">
                <a:latin typeface="Segoe UI Light" pitchFamily="34" charset="0"/>
              </a:rPr>
              <a:t>- Accuracy</a:t>
            </a:r>
            <a:endParaRPr lang="en-US" sz="1600" dirty="0">
              <a:latin typeface="Segoe UI Light" pitchFamily="34" charset="0"/>
            </a:endParaRPr>
          </a:p>
        </p:txBody>
      </p:sp>
      <p:sp>
        <p:nvSpPr>
          <p:cNvPr id="2" name="Slide Number Placeholder 1"/>
          <p:cNvSpPr>
            <a:spLocks noGrp="1"/>
          </p:cNvSpPr>
          <p:nvPr>
            <p:ph type="sldNum" sz="quarter" idx="12"/>
          </p:nvPr>
        </p:nvSpPr>
        <p:spPr/>
        <p:txBody>
          <a:bodyPr/>
          <a:lstStyle/>
          <a:p>
            <a:fld id="{7638A2C5-A4E2-4612-9BF7-8095FCDD3302}" type="slidenum">
              <a:rPr lang="en-US" smtClean="0"/>
              <a:pPr/>
              <a:t>24</a:t>
            </a:fld>
            <a:endParaRPr lang="en-US"/>
          </a:p>
        </p:txBody>
      </p:sp>
    </p:spTree>
    <p:extLst>
      <p:ext uri="{BB962C8B-B14F-4D97-AF65-F5344CB8AC3E}">
        <p14:creationId xmlns:p14="http://schemas.microsoft.com/office/powerpoint/2010/main" val="191216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118525" y="2133600"/>
            <a:ext cx="5932112" cy="3363422"/>
          </a:xfrm>
          <a:prstGeom prst="rect">
            <a:avLst/>
          </a:prstGeom>
        </p:spPr>
      </p:pic>
      <p:sp>
        <p:nvSpPr>
          <p:cNvPr id="7" name="TextBox 6"/>
          <p:cNvSpPr txBox="1"/>
          <p:nvPr/>
        </p:nvSpPr>
        <p:spPr>
          <a:xfrm>
            <a:off x="1600200" y="5829463"/>
            <a:ext cx="8314584" cy="430887"/>
          </a:xfrm>
          <a:prstGeom prst="rect">
            <a:avLst/>
          </a:prstGeom>
          <a:noFill/>
        </p:spPr>
        <p:txBody>
          <a:bodyPr wrap="none" rtlCol="0">
            <a:spAutoFit/>
          </a:bodyPr>
          <a:lstStyle/>
          <a:p>
            <a:r>
              <a:rPr lang="en-US" sz="2200" dirty="0" smtClean="0">
                <a:latin typeface="Segoe UI Light" charset="0"/>
                <a:ea typeface="Segoe UI Light" charset="0"/>
                <a:cs typeface="Segoe UI Light" charset="0"/>
              </a:rPr>
              <a:t>Empirically, a threshold around 0.4 can strike a balance btw </a:t>
            </a:r>
            <a:r>
              <a:rPr lang="en-US" sz="2200" dirty="0" err="1" smtClean="0">
                <a:latin typeface="Segoe UI Light" charset="0"/>
                <a:ea typeface="Segoe UI Light" charset="0"/>
                <a:cs typeface="Segoe UI Light" charset="0"/>
              </a:rPr>
              <a:t>Acc</a:t>
            </a:r>
            <a:r>
              <a:rPr lang="en-US" sz="2200" dirty="0" smtClean="0">
                <a:latin typeface="Segoe UI Light" charset="0"/>
                <a:ea typeface="Segoe UI Light" charset="0"/>
                <a:cs typeface="Segoe UI Light" charset="0"/>
              </a:rPr>
              <a:t> and </a:t>
            </a:r>
            <a:r>
              <a:rPr lang="en-US" sz="2200" dirty="0" err="1" smtClean="0">
                <a:latin typeface="Segoe UI Light" charset="0"/>
                <a:ea typeface="Segoe UI Light" charset="0"/>
                <a:cs typeface="Segoe UI Light" charset="0"/>
              </a:rPr>
              <a:t>Cov</a:t>
            </a:r>
            <a:endParaRPr lang="en-US" sz="2200" dirty="0">
              <a:latin typeface="Segoe UI Light" charset="0"/>
              <a:ea typeface="Segoe UI Light" charset="0"/>
              <a:cs typeface="Segoe UI Light" charset="0"/>
            </a:endParaRPr>
          </a:p>
        </p:txBody>
      </p:sp>
      <p:sp>
        <p:nvSpPr>
          <p:cNvPr id="5" name="Slide Number Placeholder 4"/>
          <p:cNvSpPr>
            <a:spLocks noGrp="1"/>
          </p:cNvSpPr>
          <p:nvPr>
            <p:ph type="sldNum" sz="quarter" idx="12"/>
          </p:nvPr>
        </p:nvSpPr>
        <p:spPr/>
        <p:txBody>
          <a:bodyPr/>
          <a:lstStyle/>
          <a:p>
            <a:fld id="{7638A2C5-A4E2-4612-9BF7-8095FCDD3302}" type="slidenum">
              <a:rPr lang="en-US" smtClean="0"/>
              <a:pPr/>
              <a:t>25</a:t>
            </a:fld>
            <a:endParaRPr lang="en-US"/>
          </a:p>
        </p:txBody>
      </p:sp>
      <p:sp>
        <p:nvSpPr>
          <p:cNvPr id="11" name="TextBox 10"/>
          <p:cNvSpPr txBox="1"/>
          <p:nvPr/>
        </p:nvSpPr>
        <p:spPr>
          <a:xfrm rot="16200000">
            <a:off x="1741272" y="3497155"/>
            <a:ext cx="1278588" cy="646331"/>
          </a:xfrm>
          <a:prstGeom prst="rect">
            <a:avLst/>
          </a:prstGeom>
          <a:noFill/>
        </p:spPr>
        <p:txBody>
          <a:bodyPr wrap="square" rtlCol="0">
            <a:spAutoFit/>
          </a:bodyPr>
          <a:lstStyle/>
          <a:p>
            <a:r>
              <a:rPr lang="en-US" smtClean="0">
                <a:latin typeface="Arial" charset="0"/>
                <a:ea typeface="Arial" charset="0"/>
                <a:cs typeface="Arial" charset="0"/>
              </a:rPr>
              <a:t>Percentage</a:t>
            </a:r>
            <a:endParaRPr lang="en-US" dirty="0">
              <a:latin typeface="Arial" charset="0"/>
              <a:ea typeface="Arial" charset="0"/>
              <a:cs typeface="Arial" charset="0"/>
            </a:endParaRPr>
          </a:p>
        </p:txBody>
      </p:sp>
      <p:sp>
        <p:nvSpPr>
          <p:cNvPr id="13" name="Title 6"/>
          <p:cNvSpPr txBox="1">
            <a:spLocks/>
          </p:cNvSpPr>
          <p:nvPr/>
        </p:nvSpPr>
        <p:spPr>
          <a:xfrm>
            <a:off x="1981200" y="757534"/>
            <a:ext cx="94488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Segoe UI Light" pitchFamily="34" charset="0"/>
                <a:sym typeface="Calibri"/>
              </a:rPr>
              <a:t>Mapping Accuracy (</a:t>
            </a:r>
            <a:r>
              <a:rPr lang="en-US" sz="3600" b="1" dirty="0" err="1" smtClean="0">
                <a:latin typeface="Segoe UI Light" pitchFamily="34" charset="0"/>
                <a:sym typeface="Calibri"/>
              </a:rPr>
              <a:t>Acc</a:t>
            </a:r>
            <a:r>
              <a:rPr lang="en-US" sz="3600" b="1" dirty="0" smtClean="0">
                <a:latin typeface="Segoe UI Light" pitchFamily="34" charset="0"/>
                <a:sym typeface="Calibri"/>
              </a:rPr>
              <a:t>) </a:t>
            </a:r>
            <a:r>
              <a:rPr lang="en-US" sz="3600" b="1" dirty="0">
                <a:latin typeface="Segoe UI Light" pitchFamily="34" charset="0"/>
                <a:sym typeface="Calibri"/>
              </a:rPr>
              <a:t>and </a:t>
            </a:r>
            <a:r>
              <a:rPr lang="en-US" sz="3600" b="1" dirty="0" smtClean="0">
                <a:latin typeface="Segoe UI Light" pitchFamily="34" charset="0"/>
                <a:sym typeface="Calibri"/>
              </a:rPr>
              <a:t>Coverage (</a:t>
            </a:r>
            <a:r>
              <a:rPr lang="en-US" sz="3600" b="1" dirty="0" err="1" smtClean="0">
                <a:latin typeface="Segoe UI Light" pitchFamily="34" charset="0"/>
                <a:sym typeface="Calibri"/>
              </a:rPr>
              <a:t>Cov</a:t>
            </a:r>
            <a:r>
              <a:rPr lang="en-US" sz="3600" b="1" dirty="0" smtClean="0">
                <a:latin typeface="Segoe UI Light" pitchFamily="34" charset="0"/>
                <a:sym typeface="Calibri"/>
              </a:rPr>
              <a:t>)</a:t>
            </a:r>
            <a:endParaRPr lang="en-US" sz="3600" b="1" dirty="0">
              <a:latin typeface="Segoe UI Light" pitchFamily="34" charset="0"/>
              <a:sym typeface="Calibri"/>
            </a:endParaRPr>
          </a:p>
        </p:txBody>
      </p:sp>
      <p:cxnSp>
        <p:nvCxnSpPr>
          <p:cNvPr id="18" name="Straight Arrow Connector 17"/>
          <p:cNvCxnSpPr/>
          <p:nvPr/>
        </p:nvCxnSpPr>
        <p:spPr>
          <a:xfrm>
            <a:off x="2703732" y="1752600"/>
            <a:ext cx="572868" cy="663900"/>
          </a:xfrm>
          <a:prstGeom prst="straightConnector1">
            <a:avLst/>
          </a:prstGeom>
          <a:ln w="28575">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11" idx="3"/>
          </p:cNvCxnSpPr>
          <p:nvPr/>
        </p:nvCxnSpPr>
        <p:spPr>
          <a:xfrm flipV="1">
            <a:off x="2380567" y="3033657"/>
            <a:ext cx="896033" cy="147370"/>
          </a:xfrm>
          <a:prstGeom prst="straightConnector1">
            <a:avLst/>
          </a:prstGeom>
          <a:ln w="28575">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H="1">
            <a:off x="7086601" y="4038600"/>
            <a:ext cx="964036" cy="0"/>
          </a:xfrm>
          <a:prstGeom prst="straightConnector1">
            <a:avLst/>
          </a:prstGeom>
          <a:ln w="28575">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H="1">
            <a:off x="7086600" y="1905000"/>
            <a:ext cx="685800" cy="685800"/>
          </a:xfrm>
          <a:prstGeom prst="straightConnector1">
            <a:avLst/>
          </a:prstGeom>
          <a:ln w="28575">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7086601" y="4648200"/>
            <a:ext cx="964036" cy="0"/>
          </a:xfrm>
          <a:prstGeom prst="straightConnector1">
            <a:avLst/>
          </a:prstGeom>
          <a:ln w="28575">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627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988344" y="228600"/>
            <a:ext cx="5943600" cy="5943600"/>
          </a:xfrm>
          <a:prstGeom prst="rect">
            <a:avLst/>
          </a:prstGeom>
        </p:spPr>
      </p:pic>
      <p:sp>
        <p:nvSpPr>
          <p:cNvPr id="8" name="Rectangle 7"/>
          <p:cNvSpPr/>
          <p:nvPr/>
        </p:nvSpPr>
        <p:spPr>
          <a:xfrm>
            <a:off x="3942045" y="5879068"/>
            <a:ext cx="2036198" cy="369332"/>
          </a:xfrm>
          <a:prstGeom prst="rect">
            <a:avLst/>
          </a:prstGeom>
        </p:spPr>
        <p:txBody>
          <a:bodyPr wrap="none">
            <a:spAutoFit/>
          </a:bodyPr>
          <a:lstStyle/>
          <a:p>
            <a:r>
              <a:rPr lang="en-US" smtClean="0">
                <a:latin typeface="Segoe UI Light" pitchFamily="34" charset="0"/>
                <a:sym typeface="Calibri"/>
              </a:rPr>
              <a:t>Transfer from A to C</a:t>
            </a:r>
            <a:endParaRPr lang="en-US" dirty="0" smtClean="0">
              <a:latin typeface="Segoe UI Light" pitchFamily="34" charset="0"/>
              <a:sym typeface="Calibri"/>
            </a:endParaRPr>
          </a:p>
        </p:txBody>
      </p:sp>
      <p:sp>
        <p:nvSpPr>
          <p:cNvPr id="2" name="Slide Number Placeholder 1"/>
          <p:cNvSpPr>
            <a:spLocks noGrp="1"/>
          </p:cNvSpPr>
          <p:nvPr>
            <p:ph type="sldNum" sz="quarter" idx="12"/>
          </p:nvPr>
        </p:nvSpPr>
        <p:spPr/>
        <p:txBody>
          <a:bodyPr/>
          <a:lstStyle/>
          <a:p>
            <a:fld id="{7638A2C5-A4E2-4612-9BF7-8095FCDD3302}" type="slidenum">
              <a:rPr lang="en-US" smtClean="0"/>
              <a:pPr/>
              <a:t>26</a:t>
            </a:fld>
            <a:endParaRPr lang="en-US"/>
          </a:p>
        </p:txBody>
      </p:sp>
    </p:spTree>
    <p:extLst>
      <p:ext uri="{BB962C8B-B14F-4D97-AF65-F5344CB8AC3E}">
        <p14:creationId xmlns:p14="http://schemas.microsoft.com/office/powerpoint/2010/main" val="492067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1981200" y="757534"/>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Segoe UI Light" pitchFamily="34" charset="0"/>
              </a:rPr>
              <a:t>Combining the two Approaches</a:t>
            </a:r>
            <a:endParaRPr lang="en-US" sz="3600" b="1" dirty="0">
              <a:latin typeface="Segoe UI Light" pitchFamily="34" charset="0"/>
            </a:endParaRPr>
          </a:p>
        </p:txBody>
      </p:sp>
      <p:sp>
        <p:nvSpPr>
          <p:cNvPr id="2" name="Slide Number Placeholder 1"/>
          <p:cNvSpPr>
            <a:spLocks noGrp="1"/>
          </p:cNvSpPr>
          <p:nvPr>
            <p:ph type="sldNum" sz="quarter" idx="12"/>
          </p:nvPr>
        </p:nvSpPr>
        <p:spPr/>
        <p:txBody>
          <a:bodyPr/>
          <a:lstStyle/>
          <a:p>
            <a:fld id="{7638A2C5-A4E2-4612-9BF7-8095FCDD3302}" type="slidenum">
              <a:rPr lang="en-US" smtClean="0"/>
              <a:pPr/>
              <a:t>27</a:t>
            </a:fld>
            <a:endParaRPr lang="en-US" dirty="0"/>
          </a:p>
        </p:txBody>
      </p:sp>
      <p:sp>
        <p:nvSpPr>
          <p:cNvPr id="4" name="TextBox 3"/>
          <p:cNvSpPr txBox="1"/>
          <p:nvPr/>
        </p:nvSpPr>
        <p:spPr>
          <a:xfrm>
            <a:off x="1676400" y="2187476"/>
            <a:ext cx="3429000" cy="2308324"/>
          </a:xfrm>
          <a:prstGeom prst="rect">
            <a:avLst/>
          </a:prstGeom>
          <a:noFill/>
        </p:spPr>
        <p:txBody>
          <a:bodyPr wrap="square" rtlCol="0">
            <a:spAutoFit/>
          </a:bodyPr>
          <a:lstStyle/>
          <a:p>
            <a:pPr marL="285750" indent="-285750">
              <a:buFont typeface="Arial" charset="0"/>
              <a:buChar char="•"/>
            </a:pPr>
            <a:r>
              <a:rPr lang="en-US" sz="2400" dirty="0" smtClean="0">
                <a:latin typeface="Segoe UI Light" charset="0"/>
                <a:ea typeface="Segoe UI Light" charset="0"/>
                <a:cs typeface="Segoe UI Light" charset="0"/>
              </a:rPr>
              <a:t>Combo: start with fully automated, then switch to active learning</a:t>
            </a:r>
          </a:p>
          <a:p>
            <a:endParaRPr lang="en-US" sz="2400" dirty="0" smtClean="0">
              <a:latin typeface="Segoe UI Light" charset="0"/>
              <a:ea typeface="Segoe UI Light" charset="0"/>
              <a:cs typeface="Segoe UI Light" charset="0"/>
            </a:endParaRPr>
          </a:p>
          <a:p>
            <a:pPr marL="285750" indent="-285750">
              <a:buFont typeface="Arial" charset="0"/>
              <a:buChar char="•"/>
            </a:pPr>
            <a:r>
              <a:rPr lang="en-US" sz="2400" dirty="0" smtClean="0">
                <a:latin typeface="Segoe UI Light" charset="0"/>
                <a:ea typeface="Segoe UI Light" charset="0"/>
                <a:cs typeface="Segoe UI Light" charset="0"/>
              </a:rPr>
              <a:t>AL Only: simply run active learning</a:t>
            </a:r>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334000" y="2013290"/>
            <a:ext cx="5531769" cy="3701710"/>
          </a:xfrm>
          <a:prstGeom prst="rect">
            <a:avLst/>
          </a:prstGeom>
        </p:spPr>
      </p:pic>
      <p:sp>
        <p:nvSpPr>
          <p:cNvPr id="3" name="TextBox 2"/>
          <p:cNvSpPr txBox="1"/>
          <p:nvPr/>
        </p:nvSpPr>
        <p:spPr>
          <a:xfrm>
            <a:off x="9260405" y="4780291"/>
            <a:ext cx="848783" cy="241643"/>
          </a:xfrm>
          <a:prstGeom prst="rect">
            <a:avLst/>
          </a:prstGeom>
          <a:solidFill>
            <a:schemeClr val="bg1"/>
          </a:solidFill>
        </p:spPr>
        <p:txBody>
          <a:bodyPr wrap="none" rtlCol="0">
            <a:spAutoFit/>
          </a:bodyPr>
          <a:lstStyle/>
          <a:p>
            <a:r>
              <a:rPr lang="en-US" sz="1300" dirty="0" smtClean="0">
                <a:latin typeface="Arial" charset="0"/>
                <a:ea typeface="Arial" charset="0"/>
                <a:cs typeface="Arial" charset="0"/>
              </a:rPr>
              <a:t>AL Only</a:t>
            </a:r>
            <a:endParaRPr lang="en-US" sz="1300" dirty="0">
              <a:latin typeface="Arial" charset="0"/>
              <a:ea typeface="Arial" charset="0"/>
              <a:cs typeface="Arial" charset="0"/>
            </a:endParaRPr>
          </a:p>
        </p:txBody>
      </p:sp>
      <p:sp>
        <p:nvSpPr>
          <p:cNvPr id="7" name="Oval 6"/>
          <p:cNvSpPr/>
          <p:nvPr/>
        </p:nvSpPr>
        <p:spPr>
          <a:xfrm flipH="1" flipV="1">
            <a:off x="5915891" y="4222960"/>
            <a:ext cx="484909" cy="426989"/>
          </a:xfrm>
          <a:prstGeom prst="ellipse">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169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1981200" y="757534"/>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Segoe UI Light" pitchFamily="34" charset="0"/>
                <a:sym typeface="Calibri"/>
              </a:rPr>
              <a:t>Combining </a:t>
            </a:r>
            <a:r>
              <a:rPr lang="en-US" sz="3200" b="1" dirty="0">
                <a:latin typeface="Segoe UI Light" pitchFamily="34" charset="0"/>
                <a:sym typeface="Calibri"/>
              </a:rPr>
              <a:t>Multiple Buildings as </a:t>
            </a:r>
            <a:r>
              <a:rPr lang="en-US" sz="3200" b="1" dirty="0" smtClean="0">
                <a:latin typeface="Segoe UI Light" pitchFamily="34" charset="0"/>
                <a:sym typeface="Calibri"/>
              </a:rPr>
              <a:t>Source</a:t>
            </a:r>
            <a:endParaRPr lang="en-US" sz="3200" b="1" dirty="0">
              <a:latin typeface="Segoe UI Light" pitchFamily="34" charset="0"/>
            </a:endParaRPr>
          </a:p>
        </p:txBody>
      </p:sp>
      <p:sp>
        <p:nvSpPr>
          <p:cNvPr id="5" name="TextBox 4"/>
          <p:cNvSpPr txBox="1"/>
          <p:nvPr/>
        </p:nvSpPr>
        <p:spPr>
          <a:xfrm>
            <a:off x="2845754" y="5939135"/>
            <a:ext cx="4112285" cy="461665"/>
          </a:xfrm>
          <a:prstGeom prst="rect">
            <a:avLst/>
          </a:prstGeom>
          <a:noFill/>
        </p:spPr>
        <p:txBody>
          <a:bodyPr wrap="square" rtlCol="0">
            <a:spAutoFit/>
          </a:bodyPr>
          <a:lstStyle/>
          <a:p>
            <a:r>
              <a:rPr lang="en-US" sz="2400" dirty="0" smtClean="0">
                <a:latin typeface="Segoe UI Light" charset="0"/>
                <a:ea typeface="Segoe UI Light" charset="0"/>
                <a:cs typeface="Segoe UI Light" charset="0"/>
              </a:rPr>
              <a:t>More Sources, More Promising!</a:t>
            </a:r>
            <a:endParaRPr lang="en-US" sz="2400" dirty="0">
              <a:latin typeface="Segoe UI Light" charset="0"/>
              <a:ea typeface="Segoe UI Light" charset="0"/>
              <a:cs typeface="Segoe UI Light" charset="0"/>
            </a:endParaRPr>
          </a:p>
        </p:txBody>
      </p:sp>
      <p:sp>
        <p:nvSpPr>
          <p:cNvPr id="3" name="Slide Number Placeholder 2"/>
          <p:cNvSpPr>
            <a:spLocks noGrp="1"/>
          </p:cNvSpPr>
          <p:nvPr>
            <p:ph type="sldNum" sz="quarter" idx="12"/>
          </p:nvPr>
        </p:nvSpPr>
        <p:spPr/>
        <p:txBody>
          <a:bodyPr/>
          <a:lstStyle/>
          <a:p>
            <a:fld id="{7638A2C5-A4E2-4612-9BF7-8095FCDD3302}" type="slidenum">
              <a:rPr lang="en-US" smtClean="0"/>
              <a:pPr/>
              <a:t>28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81200" y="1828800"/>
            <a:ext cx="6163939" cy="3777292"/>
          </a:xfrm>
          <a:prstGeom prst="rect">
            <a:avLst/>
          </a:prstGeom>
        </p:spPr>
      </p:pic>
      <p:sp>
        <p:nvSpPr>
          <p:cNvPr id="7" name="Oval 6"/>
          <p:cNvSpPr/>
          <p:nvPr/>
        </p:nvSpPr>
        <p:spPr>
          <a:xfrm>
            <a:off x="2931190" y="2575580"/>
            <a:ext cx="711806" cy="496489"/>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4545994" y="2439453"/>
            <a:ext cx="711806" cy="496489"/>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6113929" y="2115671"/>
            <a:ext cx="711806" cy="496489"/>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6705600" y="2499487"/>
            <a:ext cx="711806" cy="726910"/>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5123329" y="4304111"/>
            <a:ext cx="711806" cy="496489"/>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Oval 12"/>
          <p:cNvSpPr/>
          <p:nvPr/>
        </p:nvSpPr>
        <p:spPr>
          <a:xfrm>
            <a:off x="3523129" y="4590982"/>
            <a:ext cx="711806" cy="496489"/>
          </a:xfrm>
          <a:prstGeom prst="ellipse">
            <a:avLst/>
          </a:prstGeom>
          <a:noFill/>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466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P spid="8" grpId="0" animBg="1"/>
      <p:bldP spid="8" grpId="1" animBg="1"/>
      <p:bldP spid="10" grpId="0" animBg="1"/>
      <p:bldP spid="10" grpId="1" animBg="1"/>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676400" y="1676401"/>
            <a:ext cx="8001000" cy="3200400"/>
          </a:xfrm>
        </p:spPr>
        <p:txBody>
          <a:bodyPr>
            <a:normAutofit/>
          </a:bodyPr>
          <a:lstStyle/>
          <a:p>
            <a:pPr>
              <a:lnSpc>
                <a:spcPct val="150000"/>
              </a:lnSpc>
            </a:pPr>
            <a:r>
              <a:rPr lang="en-US" sz="2600" dirty="0">
                <a:latin typeface="Segoe UI Light" pitchFamily="34" charset="0"/>
              </a:rPr>
              <a:t>More buildings as source</a:t>
            </a:r>
          </a:p>
          <a:p>
            <a:pPr>
              <a:lnSpc>
                <a:spcPct val="150000"/>
              </a:lnSpc>
            </a:pPr>
            <a:r>
              <a:rPr lang="en-US" sz="2600" dirty="0" smtClean="0">
                <a:latin typeface="Segoe UI Light" pitchFamily="34" charset="0"/>
              </a:rPr>
              <a:t>Customized data features</a:t>
            </a:r>
            <a:endParaRPr lang="en-US" sz="2600" dirty="0">
              <a:latin typeface="Segoe UI Light" pitchFamily="34" charset="0"/>
            </a:endParaRPr>
          </a:p>
          <a:p>
            <a:pPr>
              <a:lnSpc>
                <a:spcPct val="150000"/>
              </a:lnSpc>
            </a:pPr>
            <a:r>
              <a:rPr lang="en-US" sz="2600" dirty="0">
                <a:latin typeface="Segoe UI Light" pitchFamily="34" charset="0"/>
              </a:rPr>
              <a:t>Better weighting </a:t>
            </a:r>
            <a:r>
              <a:rPr lang="en-US" sz="2600" dirty="0" smtClean="0">
                <a:latin typeface="Segoe UI Light" pitchFamily="34" charset="0"/>
              </a:rPr>
              <a:t>function</a:t>
            </a:r>
            <a:endParaRPr lang="en-US" sz="2600" dirty="0">
              <a:latin typeface="Segoe UI Light" pitchFamily="34" charset="0"/>
            </a:endParaRPr>
          </a:p>
          <a:p>
            <a:pPr>
              <a:lnSpc>
                <a:spcPct val="150000"/>
              </a:lnSpc>
            </a:pPr>
            <a:r>
              <a:rPr lang="en-US" sz="2600" dirty="0" smtClean="0">
                <a:latin typeface="Segoe UI Light" pitchFamily="34" charset="0"/>
              </a:rPr>
              <a:t>What level of accuracy needed for analytics</a:t>
            </a:r>
            <a:endParaRPr lang="en-US" sz="2600" dirty="0">
              <a:latin typeface="Segoe UI Light" pitchFamily="34" charset="0"/>
            </a:endParaRPr>
          </a:p>
        </p:txBody>
      </p:sp>
      <p:sp>
        <p:nvSpPr>
          <p:cNvPr id="4" name="제목 1"/>
          <p:cNvSpPr txBox="1">
            <a:spLocks/>
          </p:cNvSpPr>
          <p:nvPr/>
        </p:nvSpPr>
        <p:spPr>
          <a:xfrm>
            <a:off x="1981200" y="609600"/>
            <a:ext cx="8229600" cy="1143000"/>
          </a:xfrm>
          <a:prstGeom prst="rect">
            <a:avLst/>
          </a:prstGeom>
        </p:spPr>
        <p:txBody>
          <a:bodyPr vert="horz" lIns="91440" tIns="45720" rIns="91440" bIns="45720" rtlCol="0" anchor="ctr">
            <a:normAutofit/>
          </a:bodyPr>
          <a:lstStyle/>
          <a:p>
            <a:pPr lvl="0">
              <a:spcBef>
                <a:spcPct val="0"/>
              </a:spcBef>
              <a:defRPr/>
            </a:pPr>
            <a:r>
              <a:rPr lang="en-US" sz="3600" b="1" dirty="0" smtClean="0">
                <a:latin typeface="Segoe UI Light" pitchFamily="34" charset="0"/>
                <a:ea typeface="+mj-ea"/>
                <a:cs typeface="+mj-cs"/>
              </a:rPr>
              <a:t>Discussion</a:t>
            </a:r>
            <a:endParaRPr lang="en-US" sz="3600" dirty="0">
              <a:latin typeface="Segoe UI Light" pitchFamily="34" charset="0"/>
              <a:ea typeface="+mj-ea"/>
              <a:cs typeface="+mj-cs"/>
            </a:endParaRPr>
          </a:p>
        </p:txBody>
      </p:sp>
      <p:sp>
        <p:nvSpPr>
          <p:cNvPr id="2" name="Slide Number Placeholder 1"/>
          <p:cNvSpPr>
            <a:spLocks noGrp="1"/>
          </p:cNvSpPr>
          <p:nvPr>
            <p:ph type="sldNum" sz="quarter" idx="12"/>
          </p:nvPr>
        </p:nvSpPr>
        <p:spPr/>
        <p:txBody>
          <a:bodyPr/>
          <a:lstStyle/>
          <a:p>
            <a:fld id="{7638A2C5-A4E2-4612-9BF7-8095FCDD3302}" type="slidenum">
              <a:rPr lang="en-US" smtClean="0"/>
              <a:pPr/>
              <a:t>29</a:t>
            </a:fld>
            <a:endParaRPr lang="en-US"/>
          </a:p>
        </p:txBody>
      </p:sp>
    </p:spTree>
    <p:extLst>
      <p:ext uri="{BB962C8B-B14F-4D97-AF65-F5344CB8AC3E}">
        <p14:creationId xmlns:p14="http://schemas.microsoft.com/office/powerpoint/2010/main" val="518434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7638A2C5-A4E2-4612-9BF7-8095FCDD3302}" type="slidenum">
              <a:rPr lang="en-US" smtClean="0"/>
              <a:pPr/>
              <a:t>3</a:t>
            </a:fld>
            <a:endParaRPr lang="en-US" dirty="0"/>
          </a:p>
        </p:txBody>
      </p:sp>
      <p:sp>
        <p:nvSpPr>
          <p:cNvPr id="19" name="Title 6"/>
          <p:cNvSpPr txBox="1">
            <a:spLocks/>
          </p:cNvSpPr>
          <p:nvPr/>
        </p:nvSpPr>
        <p:spPr>
          <a:xfrm>
            <a:off x="2057400" y="6096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Segoe UI Light" pitchFamily="34" charset="0"/>
              </a:rPr>
              <a:t>Challenge to Running an Engine</a:t>
            </a:r>
            <a:endParaRPr lang="en-US" sz="4000" b="1" dirty="0">
              <a:latin typeface="Segoe UI Light" pitchFamily="34" charset="0"/>
            </a:endParaRPr>
          </a:p>
        </p:txBody>
      </p:sp>
      <p:cxnSp>
        <p:nvCxnSpPr>
          <p:cNvPr id="5" name="Curved Connector 4"/>
          <p:cNvCxnSpPr>
            <a:endCxn id="25" idx="1"/>
          </p:cNvCxnSpPr>
          <p:nvPr/>
        </p:nvCxnSpPr>
        <p:spPr>
          <a:xfrm>
            <a:off x="7490221" y="3210448"/>
            <a:ext cx="1804387" cy="82786"/>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cxnSp>
        <p:nvCxnSpPr>
          <p:cNvPr id="66" name="Curved Connector 65"/>
          <p:cNvCxnSpPr>
            <a:stCxn id="30" idx="3"/>
            <a:endCxn id="56" idx="1"/>
          </p:cNvCxnSpPr>
          <p:nvPr/>
        </p:nvCxnSpPr>
        <p:spPr>
          <a:xfrm flipV="1">
            <a:off x="7490221" y="3520510"/>
            <a:ext cx="1804387" cy="30288"/>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936042" y="2478298"/>
            <a:ext cx="2260491" cy="461665"/>
          </a:xfrm>
          <a:prstGeom prst="rect">
            <a:avLst/>
          </a:prstGeom>
          <a:noFill/>
        </p:spPr>
        <p:txBody>
          <a:bodyPr wrap="none" rtlCol="0">
            <a:spAutoFit/>
          </a:bodyPr>
          <a:lstStyle/>
          <a:p>
            <a:pPr>
              <a:lnSpc>
                <a:spcPct val="120000"/>
              </a:lnSpc>
            </a:pPr>
            <a:r>
              <a:rPr lang="en-US" sz="2000" dirty="0" smtClean="0">
                <a:latin typeface="Abadi MT Condensed Light" charset="0"/>
                <a:ea typeface="Abadi MT Condensed Light" charset="0"/>
                <a:cs typeface="Abadi MT Condensed Light" charset="0"/>
              </a:rPr>
              <a:t>Hot Water Temp RMI328</a:t>
            </a:r>
            <a:endParaRPr lang="en-US" sz="2000" dirty="0">
              <a:latin typeface="Abadi MT Condensed Light" charset="0"/>
              <a:ea typeface="Abadi MT Condensed Light" charset="0"/>
              <a:cs typeface="Abadi MT Condensed Light" charset="0"/>
            </a:endParaRPr>
          </a:p>
        </p:txBody>
      </p:sp>
      <p:sp>
        <p:nvSpPr>
          <p:cNvPr id="74" name="TextBox 73"/>
          <p:cNvSpPr txBox="1"/>
          <p:nvPr/>
        </p:nvSpPr>
        <p:spPr>
          <a:xfrm>
            <a:off x="2907737" y="3420990"/>
            <a:ext cx="2580322" cy="461665"/>
          </a:xfrm>
          <a:prstGeom prst="rect">
            <a:avLst/>
          </a:prstGeom>
          <a:noFill/>
        </p:spPr>
        <p:txBody>
          <a:bodyPr wrap="none" rtlCol="0">
            <a:spAutoFit/>
          </a:bodyPr>
          <a:lstStyle/>
          <a:p>
            <a:pPr>
              <a:lnSpc>
                <a:spcPct val="120000"/>
              </a:lnSpc>
            </a:pPr>
            <a:r>
              <a:rPr lang="en-US" sz="2000" dirty="0" smtClean="0">
                <a:latin typeface="Abadi MT Condensed Light" charset="0"/>
                <a:ea typeface="Abadi MT Condensed Light" charset="0"/>
                <a:cs typeface="Abadi MT Condensed Light" charset="0"/>
              </a:rPr>
              <a:t>RMI401 Space Temperature</a:t>
            </a:r>
            <a:endParaRPr lang="en-US" sz="2000" dirty="0">
              <a:latin typeface="Abadi MT Condensed Light" charset="0"/>
              <a:ea typeface="Abadi MT Condensed Light" charset="0"/>
              <a:cs typeface="Abadi MT Condensed Light" charset="0"/>
            </a:endParaRPr>
          </a:p>
        </p:txBody>
      </p:sp>
      <p:sp>
        <p:nvSpPr>
          <p:cNvPr id="31" name="TextBox 30"/>
          <p:cNvSpPr txBox="1"/>
          <p:nvPr/>
        </p:nvSpPr>
        <p:spPr>
          <a:xfrm>
            <a:off x="2897862" y="4368506"/>
            <a:ext cx="1929246" cy="553998"/>
          </a:xfrm>
          <a:prstGeom prst="rect">
            <a:avLst/>
          </a:prstGeom>
          <a:noFill/>
        </p:spPr>
        <p:txBody>
          <a:bodyPr wrap="none" rtlCol="0">
            <a:spAutoFit/>
          </a:bodyPr>
          <a:lstStyle/>
          <a:p>
            <a:pPr>
              <a:lnSpc>
                <a:spcPct val="150000"/>
              </a:lnSpc>
            </a:pPr>
            <a:r>
              <a:rPr lang="en-US" sz="2000" dirty="0" smtClean="0">
                <a:latin typeface="Abadi MT Condensed Light" charset="0"/>
                <a:ea typeface="Abadi MT Condensed Light" charset="0"/>
                <a:cs typeface="Abadi MT Condensed Light" charset="0"/>
              </a:rPr>
              <a:t>Zone 2 MAT RMI530</a:t>
            </a:r>
          </a:p>
        </p:txBody>
      </p:sp>
      <p:cxnSp>
        <p:nvCxnSpPr>
          <p:cNvPr id="32" name="Curved Connector 31"/>
          <p:cNvCxnSpPr>
            <a:endCxn id="57" idx="1"/>
          </p:cNvCxnSpPr>
          <p:nvPr/>
        </p:nvCxnSpPr>
        <p:spPr>
          <a:xfrm flipV="1">
            <a:off x="7490221" y="3749110"/>
            <a:ext cx="1809810" cy="128160"/>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8171582" y="3877270"/>
            <a:ext cx="1164250" cy="923330"/>
          </a:xfrm>
          <a:prstGeom prst="rect">
            <a:avLst/>
          </a:prstGeom>
          <a:noFill/>
        </p:spPr>
        <p:txBody>
          <a:bodyPr wrap="square" rtlCol="0">
            <a:spAutoFit/>
          </a:bodyPr>
          <a:lstStyle/>
          <a:p>
            <a:pPr algn="ctr"/>
            <a:r>
              <a:rPr lang="en-US" dirty="0" smtClean="0">
                <a:latin typeface="Abadi MT Condensed Light" charset="0"/>
                <a:ea typeface="Abadi MT Condensed Light" charset="0"/>
                <a:cs typeface="Abadi MT Condensed Light" charset="0"/>
              </a:rPr>
              <a:t>Room 530</a:t>
            </a:r>
          </a:p>
          <a:p>
            <a:pPr algn="ctr"/>
            <a:r>
              <a:rPr lang="en-US" dirty="0" smtClean="0">
                <a:latin typeface="Abadi MT Condensed Light" charset="0"/>
                <a:ea typeface="Abadi MT Condensed Light" charset="0"/>
                <a:cs typeface="Abadi MT Condensed Light" charset="0"/>
              </a:rPr>
              <a:t>Mixed Air Temperature</a:t>
            </a:r>
            <a:endParaRPr lang="en-US" dirty="0">
              <a:latin typeface="Abadi MT Condensed Light" charset="0"/>
              <a:ea typeface="Abadi MT Condensed Light" charset="0"/>
              <a:cs typeface="Abadi MT Condensed Light" charset="0"/>
            </a:endParaRPr>
          </a:p>
        </p:txBody>
      </p:sp>
      <p:grpSp>
        <p:nvGrpSpPr>
          <p:cNvPr id="26" name="Group 25"/>
          <p:cNvGrpSpPr/>
          <p:nvPr/>
        </p:nvGrpSpPr>
        <p:grpSpPr>
          <a:xfrm>
            <a:off x="9294608" y="2939963"/>
            <a:ext cx="1489078" cy="1160212"/>
            <a:chOff x="9067800" y="2728846"/>
            <a:chExt cx="1489078" cy="1160212"/>
          </a:xfrm>
        </p:grpSpPr>
        <p:pic>
          <p:nvPicPr>
            <p:cNvPr id="3" name="Picture 2"/>
            <p:cNvPicPr>
              <a:picLocks noChangeAspect="1"/>
            </p:cNvPicPr>
            <p:nvPr/>
          </p:nvPicPr>
          <p:blipFill rotWithShape="1">
            <a:blip r:embed="rId3" cstate="print">
              <a:grayscl/>
              <a:extLst>
                <a:ext uri="{28A0092B-C50C-407E-A947-70E740481C1C}">
                  <a14:useLocalDpi xmlns:a14="http://schemas.microsoft.com/office/drawing/2010/main"/>
                </a:ext>
              </a:extLst>
            </a:blip>
            <a:srcRect/>
            <a:stretch/>
          </p:blipFill>
          <p:spPr>
            <a:xfrm>
              <a:off x="9265577" y="2728846"/>
              <a:ext cx="1291301" cy="1160212"/>
            </a:xfrm>
            <a:prstGeom prst="roundRect">
              <a:avLst/>
            </a:prstGeom>
          </p:spPr>
        </p:pic>
        <p:sp>
          <p:nvSpPr>
            <p:cNvPr id="25" name="Rectangle 24"/>
            <p:cNvSpPr/>
            <p:nvPr/>
          </p:nvSpPr>
          <p:spPr>
            <a:xfrm>
              <a:off x="9067800" y="3028550"/>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ectangle 55"/>
            <p:cNvSpPr/>
            <p:nvPr/>
          </p:nvSpPr>
          <p:spPr>
            <a:xfrm>
              <a:off x="9067800" y="3255826"/>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p:cNvSpPr/>
            <p:nvPr/>
          </p:nvSpPr>
          <p:spPr>
            <a:xfrm>
              <a:off x="9073223" y="3484426"/>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63" name="TextBox 62"/>
          <p:cNvSpPr txBox="1"/>
          <p:nvPr/>
        </p:nvSpPr>
        <p:spPr>
          <a:xfrm>
            <a:off x="8177448" y="2362200"/>
            <a:ext cx="1164250" cy="923330"/>
          </a:xfrm>
          <a:prstGeom prst="rect">
            <a:avLst/>
          </a:prstGeom>
          <a:noFill/>
        </p:spPr>
        <p:txBody>
          <a:bodyPr wrap="square" rtlCol="0">
            <a:spAutoFit/>
          </a:bodyPr>
          <a:lstStyle/>
          <a:p>
            <a:pPr algn="ctr"/>
            <a:r>
              <a:rPr lang="en-US" dirty="0" smtClean="0">
                <a:latin typeface="Abadi MT Condensed Light" charset="0"/>
                <a:ea typeface="Abadi MT Condensed Light" charset="0"/>
                <a:cs typeface="Abadi MT Condensed Light" charset="0"/>
              </a:rPr>
              <a:t>Room328</a:t>
            </a:r>
          </a:p>
          <a:p>
            <a:pPr algn="ctr"/>
            <a:r>
              <a:rPr lang="en-US" dirty="0" smtClean="0">
                <a:latin typeface="Abadi MT Condensed Light" charset="0"/>
                <a:ea typeface="Abadi MT Condensed Light" charset="0"/>
                <a:cs typeface="Abadi MT Condensed Light" charset="0"/>
              </a:rPr>
              <a:t>Hot Water</a:t>
            </a:r>
          </a:p>
          <a:p>
            <a:pPr algn="ctr"/>
            <a:r>
              <a:rPr lang="en-US" dirty="0" smtClean="0">
                <a:latin typeface="Abadi MT Condensed Light" charset="0"/>
                <a:ea typeface="Abadi MT Condensed Light" charset="0"/>
                <a:cs typeface="Abadi MT Condensed Light" charset="0"/>
              </a:rPr>
              <a:t>Temperature</a:t>
            </a:r>
            <a:endParaRPr lang="en-US" dirty="0">
              <a:latin typeface="Abadi MT Condensed Light" charset="0"/>
              <a:ea typeface="Abadi MT Condensed Light" charset="0"/>
              <a:cs typeface="Abadi MT Condensed Light" charset="0"/>
            </a:endParaRPr>
          </a:p>
        </p:txBody>
      </p:sp>
      <p:sp>
        <p:nvSpPr>
          <p:cNvPr id="29" name="TextBox 28"/>
          <p:cNvSpPr txBox="1"/>
          <p:nvPr/>
        </p:nvSpPr>
        <p:spPr>
          <a:xfrm>
            <a:off x="8236199" y="3210448"/>
            <a:ext cx="1058409" cy="400110"/>
          </a:xfrm>
          <a:prstGeom prst="rect">
            <a:avLst/>
          </a:prstGeom>
          <a:noFill/>
        </p:spPr>
        <p:txBody>
          <a:bodyPr wrap="square" rtlCol="0">
            <a:spAutoFit/>
          </a:bodyPr>
          <a:lstStyle/>
          <a:p>
            <a:pPr algn="ctr"/>
            <a:r>
              <a:rPr lang="is-IS" sz="2000" b="1" dirty="0" smtClean="0">
                <a:latin typeface="Abadi MT Condensed Light" charset="0"/>
                <a:ea typeface="Abadi MT Condensed Light" charset="0"/>
                <a:cs typeface="Abadi MT Condensed Light" charset="0"/>
              </a:rPr>
              <a:t>......</a:t>
            </a:r>
            <a:endParaRPr lang="en-US" sz="2000" b="1" dirty="0">
              <a:latin typeface="Abadi MT Condensed Light" charset="0"/>
              <a:ea typeface="Abadi MT Condensed Light" charset="0"/>
              <a:cs typeface="Abadi MT Condensed Light" charset="0"/>
            </a:endParaRPr>
          </a:p>
        </p:txBody>
      </p:sp>
      <p:pic>
        <p:nvPicPr>
          <p:cNvPr id="24" name="Picture 2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0600" y="2848320"/>
            <a:ext cx="1797898" cy="1431093"/>
          </a:xfrm>
          <a:prstGeom prst="rect">
            <a:avLst/>
          </a:prstGeom>
        </p:spPr>
      </p:pic>
      <p:cxnSp>
        <p:nvCxnSpPr>
          <p:cNvPr id="23" name="Straight Connector 22"/>
          <p:cNvCxnSpPr/>
          <p:nvPr/>
        </p:nvCxnSpPr>
        <p:spPr>
          <a:xfrm>
            <a:off x="3869812" y="2884860"/>
            <a:ext cx="54049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4238994" y="3838884"/>
            <a:ext cx="115859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3584349" y="4829125"/>
            <a:ext cx="44668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0" name="Picture 29"/>
          <p:cNvPicPr>
            <a:picLocks noChangeAspect="1"/>
          </p:cNvPicPr>
          <p:nvPr/>
        </p:nvPicPr>
        <p:blipFill>
          <a:blip r:embed="rId5" cstate="print">
            <a:alphaModFix/>
            <a:grayscl/>
            <a:extLst>
              <a:ext uri="{28A0092B-C50C-407E-A947-70E740481C1C}">
                <a14:useLocalDpi xmlns:a14="http://schemas.microsoft.com/office/drawing/2010/main"/>
              </a:ext>
            </a:extLst>
          </a:blip>
          <a:stretch>
            <a:fillRect/>
          </a:stretch>
        </p:blipFill>
        <p:spPr>
          <a:xfrm>
            <a:off x="6069584" y="3001182"/>
            <a:ext cx="1420637" cy="1099231"/>
          </a:xfrm>
          <a:prstGeom prst="rect">
            <a:avLst/>
          </a:prstGeom>
        </p:spPr>
      </p:pic>
      <p:cxnSp>
        <p:nvCxnSpPr>
          <p:cNvPr id="33" name="Straight Arrow Connector 32"/>
          <p:cNvCxnSpPr>
            <a:stCxn id="73" idx="3"/>
          </p:cNvCxnSpPr>
          <p:nvPr/>
        </p:nvCxnSpPr>
        <p:spPr>
          <a:xfrm>
            <a:off x="5196533" y="2709131"/>
            <a:ext cx="793020" cy="434860"/>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74" idx="3"/>
          </p:cNvCxnSpPr>
          <p:nvPr/>
        </p:nvCxnSpPr>
        <p:spPr>
          <a:xfrm flipV="1">
            <a:off x="5488059" y="3574077"/>
            <a:ext cx="501494" cy="77746"/>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31" idx="3"/>
          </p:cNvCxnSpPr>
          <p:nvPr/>
        </p:nvCxnSpPr>
        <p:spPr>
          <a:xfrm flipV="1">
            <a:off x="4827108" y="3970461"/>
            <a:ext cx="1162445" cy="675044"/>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350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100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100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100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31" grpId="0"/>
      <p:bldP spid="55" grpId="0"/>
      <p:bldP spid="63"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7638A2C5-A4E2-4612-9BF7-8095FCDD3302}" type="slidenum">
              <a:rPr lang="en-US" smtClean="0"/>
              <a:pPr/>
              <a:t>30</a:t>
            </a:fld>
            <a:endParaRPr lang="en-US"/>
          </a:p>
        </p:txBody>
      </p:sp>
      <p:sp>
        <p:nvSpPr>
          <p:cNvPr id="19" name="Title 6"/>
          <p:cNvSpPr txBox="1">
            <a:spLocks/>
          </p:cNvSpPr>
          <p:nvPr/>
        </p:nvSpPr>
        <p:spPr>
          <a:xfrm>
            <a:off x="1981200" y="757534"/>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latin typeface="Segoe UI Light" pitchFamily="34" charset="0"/>
              </a:rPr>
              <a:t>Related Work</a:t>
            </a:r>
            <a:endParaRPr lang="en-US" sz="3600" b="1" dirty="0">
              <a:latin typeface="Segoe UI Light" pitchFamily="34" charset="0"/>
            </a:endParaRPr>
          </a:p>
        </p:txBody>
      </p:sp>
      <p:sp>
        <p:nvSpPr>
          <p:cNvPr id="40" name="TextBox 39"/>
          <p:cNvSpPr txBox="1"/>
          <p:nvPr/>
        </p:nvSpPr>
        <p:spPr>
          <a:xfrm>
            <a:off x="7467600" y="2362200"/>
            <a:ext cx="3682675" cy="1384995"/>
          </a:xfrm>
          <a:prstGeom prst="rect">
            <a:avLst/>
          </a:prstGeom>
          <a:noFill/>
        </p:spPr>
        <p:txBody>
          <a:bodyPr wrap="none" rtlCol="0">
            <a:spAutoFit/>
          </a:bodyPr>
          <a:lstStyle/>
          <a:p>
            <a:pPr>
              <a:lnSpc>
                <a:spcPct val="150000"/>
              </a:lnSpc>
            </a:pPr>
            <a:r>
              <a:rPr lang="en-US" sz="2800" dirty="0" smtClean="0">
                <a:solidFill>
                  <a:srgbClr val="FF0000"/>
                </a:solidFill>
                <a:latin typeface="Segoe UI Light" charset="0"/>
                <a:ea typeface="Segoe UI Light" charset="0"/>
                <a:cs typeface="Segoe UI Light" charset="0"/>
              </a:rPr>
              <a:t>Minimizes manual </a:t>
            </a:r>
            <a:r>
              <a:rPr lang="en-US" sz="2800" dirty="0">
                <a:solidFill>
                  <a:srgbClr val="FF0000"/>
                </a:solidFill>
                <a:latin typeface="Segoe UI Light" charset="0"/>
                <a:ea typeface="Segoe UI Light" charset="0"/>
                <a:cs typeface="Segoe UI Light" charset="0"/>
              </a:rPr>
              <a:t>e</a:t>
            </a:r>
            <a:r>
              <a:rPr lang="en-US" sz="2800" dirty="0" smtClean="0">
                <a:solidFill>
                  <a:srgbClr val="FF0000"/>
                </a:solidFill>
                <a:latin typeface="Segoe UI Light" charset="0"/>
                <a:ea typeface="Segoe UI Light" charset="0"/>
                <a:cs typeface="Segoe UI Light" charset="0"/>
              </a:rPr>
              <a:t>ffort</a:t>
            </a:r>
          </a:p>
          <a:p>
            <a:pPr>
              <a:lnSpc>
                <a:spcPct val="150000"/>
              </a:lnSpc>
            </a:pPr>
            <a:r>
              <a:rPr lang="en-US" sz="2800" dirty="0" smtClean="0">
                <a:solidFill>
                  <a:srgbClr val="FF0000"/>
                </a:solidFill>
                <a:latin typeface="Segoe UI Light" charset="0"/>
                <a:ea typeface="Segoe UI Light" charset="0"/>
                <a:cs typeface="Segoe UI Light" charset="0"/>
              </a:rPr>
              <a:t>within a building</a:t>
            </a:r>
            <a:endParaRPr lang="en-US" sz="2800" dirty="0">
              <a:solidFill>
                <a:srgbClr val="FF0000"/>
              </a:solidFill>
              <a:latin typeface="Segoe UI Light" charset="0"/>
              <a:ea typeface="Segoe UI Light" charset="0"/>
              <a:cs typeface="Segoe UI Light" charset="0"/>
            </a:endParaRPr>
          </a:p>
        </p:txBody>
      </p:sp>
      <p:sp>
        <p:nvSpPr>
          <p:cNvPr id="46" name="Content Placeholder 5"/>
          <p:cNvSpPr>
            <a:spLocks noGrp="1"/>
          </p:cNvSpPr>
          <p:nvPr>
            <p:ph idx="1"/>
          </p:nvPr>
        </p:nvSpPr>
        <p:spPr>
          <a:xfrm>
            <a:off x="1676400" y="1676400"/>
            <a:ext cx="8001000" cy="3428999"/>
          </a:xfrm>
        </p:spPr>
        <p:txBody>
          <a:bodyPr>
            <a:normAutofit/>
          </a:bodyPr>
          <a:lstStyle/>
          <a:p>
            <a:pPr>
              <a:lnSpc>
                <a:spcPct val="150000"/>
              </a:lnSpc>
            </a:pPr>
            <a:r>
              <a:rPr lang="en-US" sz="2600" dirty="0" err="1" smtClean="0">
                <a:latin typeface="Segoe UI Light" pitchFamily="34" charset="0"/>
              </a:rPr>
              <a:t>Bharttacharya</a:t>
            </a:r>
            <a:r>
              <a:rPr lang="en-US" sz="2600" dirty="0" smtClean="0">
                <a:latin typeface="Segoe UI Light" pitchFamily="34" charset="0"/>
              </a:rPr>
              <a:t> et. al – BuildSys’15</a:t>
            </a:r>
          </a:p>
          <a:p>
            <a:pPr>
              <a:lnSpc>
                <a:spcPct val="150000"/>
              </a:lnSpc>
            </a:pPr>
            <a:r>
              <a:rPr lang="en-US" sz="2600" dirty="0" smtClean="0">
                <a:latin typeface="Segoe UI Light" pitchFamily="34" charset="0"/>
              </a:rPr>
              <a:t>Gao et. al – BuildSys’15</a:t>
            </a:r>
          </a:p>
          <a:p>
            <a:pPr>
              <a:lnSpc>
                <a:spcPct val="150000"/>
              </a:lnSpc>
            </a:pPr>
            <a:r>
              <a:rPr lang="en-US" sz="2600" dirty="0" smtClean="0">
                <a:latin typeface="Segoe UI Light" pitchFamily="34" charset="0"/>
              </a:rPr>
              <a:t>Schumann et. a</a:t>
            </a:r>
            <a:r>
              <a:rPr lang="en-US" sz="2600" dirty="0">
                <a:latin typeface="Segoe UI Light" pitchFamily="34" charset="0"/>
              </a:rPr>
              <a:t>l – </a:t>
            </a:r>
            <a:r>
              <a:rPr lang="en-US" sz="2600" dirty="0" smtClean="0">
                <a:latin typeface="Segoe UI Light" pitchFamily="34" charset="0"/>
              </a:rPr>
              <a:t>BuildSys’14</a:t>
            </a:r>
          </a:p>
          <a:p>
            <a:pPr>
              <a:lnSpc>
                <a:spcPct val="150000"/>
              </a:lnSpc>
            </a:pPr>
            <a:r>
              <a:rPr lang="en-US" sz="2600" dirty="0" smtClean="0">
                <a:latin typeface="Segoe UI Light" pitchFamily="34" charset="0"/>
              </a:rPr>
              <a:t>Hong et. al – CIKM’15</a:t>
            </a:r>
          </a:p>
        </p:txBody>
      </p:sp>
    </p:spTree>
    <p:extLst>
      <p:ext uri="{BB962C8B-B14F-4D97-AF65-F5344CB8AC3E}">
        <p14:creationId xmlns:p14="http://schemas.microsoft.com/office/powerpoint/2010/main" val="41040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676400" y="1676401"/>
            <a:ext cx="8153400" cy="4191000"/>
          </a:xfrm>
        </p:spPr>
        <p:txBody>
          <a:bodyPr>
            <a:normAutofit/>
          </a:bodyPr>
          <a:lstStyle/>
          <a:p>
            <a:pPr>
              <a:lnSpc>
                <a:spcPct val="150000"/>
              </a:lnSpc>
            </a:pPr>
            <a:r>
              <a:rPr lang="en-US" sz="2600" dirty="0">
                <a:latin typeface="Segoe UI Light" pitchFamily="34" charset="0"/>
              </a:rPr>
              <a:t>Leveraged the complementary attributes of sensors </a:t>
            </a:r>
            <a:endParaRPr lang="en-US" sz="2600" dirty="0" smtClean="0">
              <a:latin typeface="Segoe UI Light" pitchFamily="34" charset="0"/>
            </a:endParaRPr>
          </a:p>
          <a:p>
            <a:pPr>
              <a:lnSpc>
                <a:spcPct val="150000"/>
              </a:lnSpc>
            </a:pPr>
            <a:r>
              <a:rPr lang="en-US" sz="2600" dirty="0" smtClean="0">
                <a:latin typeface="Segoe UI Light" pitchFamily="34" charset="0"/>
              </a:rPr>
              <a:t>Developed techniques to automatically map point names</a:t>
            </a:r>
          </a:p>
          <a:p>
            <a:pPr>
              <a:lnSpc>
                <a:spcPct val="150000"/>
              </a:lnSpc>
            </a:pPr>
            <a:r>
              <a:rPr lang="en-US" sz="2600" dirty="0" smtClean="0">
                <a:latin typeface="Segoe UI Light" pitchFamily="34" charset="0"/>
              </a:rPr>
              <a:t>Experimental results </a:t>
            </a:r>
            <a:r>
              <a:rPr lang="en-US" sz="2600" dirty="0">
                <a:latin typeface="Segoe UI Light" pitchFamily="34" charset="0"/>
              </a:rPr>
              <a:t>on three buildings </a:t>
            </a:r>
            <a:r>
              <a:rPr lang="en-US" sz="2600" dirty="0" smtClean="0">
                <a:latin typeface="Segoe UI Light" pitchFamily="34" charset="0"/>
              </a:rPr>
              <a:t>show the promise of approach</a:t>
            </a:r>
          </a:p>
        </p:txBody>
      </p:sp>
      <p:sp>
        <p:nvSpPr>
          <p:cNvPr id="4" name="제목 1"/>
          <p:cNvSpPr txBox="1">
            <a:spLocks/>
          </p:cNvSpPr>
          <p:nvPr/>
        </p:nvSpPr>
        <p:spPr>
          <a:xfrm>
            <a:off x="1981200" y="609600"/>
            <a:ext cx="8229600" cy="1143000"/>
          </a:xfrm>
          <a:prstGeom prst="rect">
            <a:avLst/>
          </a:prstGeom>
        </p:spPr>
        <p:txBody>
          <a:bodyPr vert="horz" lIns="91440" tIns="45720" rIns="91440" bIns="45720" rtlCol="0" anchor="ctr">
            <a:normAutofit/>
          </a:bodyPr>
          <a:lstStyle/>
          <a:p>
            <a:pPr lvl="0">
              <a:spcBef>
                <a:spcPct val="0"/>
              </a:spcBef>
              <a:defRPr/>
            </a:pPr>
            <a:r>
              <a:rPr lang="en-US" sz="3600" b="1" dirty="0" smtClean="0">
                <a:latin typeface="Segoe UI Light" pitchFamily="34" charset="0"/>
                <a:ea typeface="+mj-ea"/>
                <a:cs typeface="+mj-cs"/>
              </a:rPr>
              <a:t>Conclusion</a:t>
            </a:r>
            <a:endParaRPr lang="en-US" sz="3600" dirty="0">
              <a:latin typeface="Segoe UI Light" pitchFamily="34" charset="0"/>
              <a:ea typeface="+mj-ea"/>
              <a:cs typeface="+mj-cs"/>
            </a:endParaRPr>
          </a:p>
        </p:txBody>
      </p:sp>
      <p:sp>
        <p:nvSpPr>
          <p:cNvPr id="2" name="Slide Number Placeholder 1"/>
          <p:cNvSpPr>
            <a:spLocks noGrp="1"/>
          </p:cNvSpPr>
          <p:nvPr>
            <p:ph type="sldNum" sz="quarter" idx="12"/>
          </p:nvPr>
        </p:nvSpPr>
        <p:spPr/>
        <p:txBody>
          <a:bodyPr/>
          <a:lstStyle/>
          <a:p>
            <a:fld id="{7638A2C5-A4E2-4612-9BF7-8095FCDD3302}" type="slidenum">
              <a:rPr lang="en-US" smtClean="0"/>
              <a:pPr/>
              <a:t>31</a:t>
            </a:fld>
            <a:endParaRPr lang="en-US"/>
          </a:p>
        </p:txBody>
      </p:sp>
    </p:spTree>
    <p:extLst>
      <p:ext uri="{BB962C8B-B14F-4D97-AF65-F5344CB8AC3E}">
        <p14:creationId xmlns:p14="http://schemas.microsoft.com/office/powerpoint/2010/main" val="1554725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1965" y="2209800"/>
            <a:ext cx="2721834" cy="2123658"/>
          </a:xfrm>
          <a:prstGeom prst="rect">
            <a:avLst/>
          </a:prstGeom>
          <a:noFill/>
        </p:spPr>
        <p:txBody>
          <a:bodyPr wrap="none" rtlCol="0">
            <a:spAutoFit/>
          </a:bodyPr>
          <a:lstStyle/>
          <a:p>
            <a:pPr algn="ctr"/>
            <a:r>
              <a:rPr lang="en-US" sz="4400" dirty="0" smtClean="0">
                <a:latin typeface="Segoe UI Light" charset="0"/>
                <a:ea typeface="Segoe UI Light" charset="0"/>
                <a:cs typeface="Segoe UI Light" charset="0"/>
              </a:rPr>
              <a:t>Thanks</a:t>
            </a:r>
          </a:p>
          <a:p>
            <a:pPr algn="ctr"/>
            <a:endParaRPr lang="en-US" sz="4400" dirty="0" smtClean="0">
              <a:latin typeface="Segoe UI Light" charset="0"/>
              <a:ea typeface="Segoe UI Light" charset="0"/>
              <a:cs typeface="Segoe UI Light" charset="0"/>
            </a:endParaRPr>
          </a:p>
          <a:p>
            <a:pPr algn="ctr"/>
            <a:r>
              <a:rPr lang="en-US" sz="4400" dirty="0" smtClean="0">
                <a:latin typeface="Segoe UI Light" charset="0"/>
                <a:ea typeface="Segoe UI Light" charset="0"/>
                <a:cs typeface="Segoe UI Light" charset="0"/>
              </a:rPr>
              <a:t>Questions?</a:t>
            </a:r>
            <a:endParaRPr lang="en-US" sz="4400" dirty="0">
              <a:latin typeface="Segoe UI Light" charset="0"/>
              <a:ea typeface="Segoe UI Light" charset="0"/>
              <a:cs typeface="Segoe UI Light" charset="0"/>
            </a:endParaRPr>
          </a:p>
        </p:txBody>
      </p:sp>
      <p:sp>
        <p:nvSpPr>
          <p:cNvPr id="2" name="Slide Number Placeholder 1"/>
          <p:cNvSpPr>
            <a:spLocks noGrp="1"/>
          </p:cNvSpPr>
          <p:nvPr>
            <p:ph type="sldNum" sz="quarter" idx="12"/>
          </p:nvPr>
        </p:nvSpPr>
        <p:spPr/>
        <p:txBody>
          <a:bodyPr/>
          <a:lstStyle/>
          <a:p>
            <a:fld id="{7638A2C5-A4E2-4612-9BF7-8095FCDD3302}" type="slidenum">
              <a:rPr lang="en-US" smtClean="0"/>
              <a:pPr/>
              <a:t>32</a:t>
            </a:fld>
            <a:endParaRPr lang="en-US"/>
          </a:p>
        </p:txBody>
      </p:sp>
    </p:spTree>
    <p:extLst>
      <p:ext uri="{BB962C8B-B14F-4D97-AF65-F5344CB8AC3E}">
        <p14:creationId xmlns:p14="http://schemas.microsoft.com/office/powerpoint/2010/main" val="997276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7638A2C5-A4E2-4612-9BF7-8095FCDD3302}" type="slidenum">
              <a:rPr lang="en-US" smtClean="0"/>
              <a:pPr/>
              <a:t>4</a:t>
            </a:fld>
            <a:endParaRPr lang="en-US" dirty="0"/>
          </a:p>
        </p:txBody>
      </p:sp>
      <p:sp>
        <p:nvSpPr>
          <p:cNvPr id="19" name="Title 6"/>
          <p:cNvSpPr txBox="1">
            <a:spLocks/>
          </p:cNvSpPr>
          <p:nvPr/>
        </p:nvSpPr>
        <p:spPr>
          <a:xfrm>
            <a:off x="2057400" y="6096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Segoe UI Light" pitchFamily="34" charset="0"/>
              </a:rPr>
              <a:t>Challenge to Running an Engine</a:t>
            </a:r>
            <a:endParaRPr lang="en-US" sz="4000" b="1" dirty="0">
              <a:latin typeface="Segoe UI Light" pitchFamily="34" charset="0"/>
            </a:endParaRPr>
          </a:p>
        </p:txBody>
      </p:sp>
      <p:cxnSp>
        <p:nvCxnSpPr>
          <p:cNvPr id="5" name="Curved Connector 4"/>
          <p:cNvCxnSpPr>
            <a:endCxn id="25" idx="1"/>
          </p:cNvCxnSpPr>
          <p:nvPr/>
        </p:nvCxnSpPr>
        <p:spPr>
          <a:xfrm>
            <a:off x="7490221" y="3210448"/>
            <a:ext cx="1804387" cy="82786"/>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cxnSp>
        <p:nvCxnSpPr>
          <p:cNvPr id="66" name="Curved Connector 65"/>
          <p:cNvCxnSpPr>
            <a:stCxn id="30" idx="3"/>
            <a:endCxn id="56" idx="1"/>
          </p:cNvCxnSpPr>
          <p:nvPr/>
        </p:nvCxnSpPr>
        <p:spPr>
          <a:xfrm flipV="1">
            <a:off x="7490221" y="3520510"/>
            <a:ext cx="1804387" cy="30288"/>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936042" y="2478298"/>
            <a:ext cx="2260491" cy="461665"/>
          </a:xfrm>
          <a:prstGeom prst="rect">
            <a:avLst/>
          </a:prstGeom>
          <a:noFill/>
        </p:spPr>
        <p:txBody>
          <a:bodyPr wrap="none" rtlCol="0">
            <a:spAutoFit/>
          </a:bodyPr>
          <a:lstStyle/>
          <a:p>
            <a:pPr>
              <a:lnSpc>
                <a:spcPct val="120000"/>
              </a:lnSpc>
            </a:pPr>
            <a:r>
              <a:rPr lang="en-US" sz="2000" dirty="0" smtClean="0">
                <a:latin typeface="Abadi MT Condensed Light" charset="0"/>
                <a:ea typeface="Abadi MT Condensed Light" charset="0"/>
                <a:cs typeface="Abadi MT Condensed Light" charset="0"/>
              </a:rPr>
              <a:t>Hot Water Temp RMI328</a:t>
            </a:r>
            <a:endParaRPr lang="en-US" sz="2000" dirty="0">
              <a:latin typeface="Abadi MT Condensed Light" charset="0"/>
              <a:ea typeface="Abadi MT Condensed Light" charset="0"/>
              <a:cs typeface="Abadi MT Condensed Light" charset="0"/>
            </a:endParaRPr>
          </a:p>
        </p:txBody>
      </p:sp>
      <p:sp>
        <p:nvSpPr>
          <p:cNvPr id="74" name="TextBox 73"/>
          <p:cNvSpPr txBox="1"/>
          <p:nvPr/>
        </p:nvSpPr>
        <p:spPr>
          <a:xfrm>
            <a:off x="2907737" y="3420990"/>
            <a:ext cx="2580322" cy="461665"/>
          </a:xfrm>
          <a:prstGeom prst="rect">
            <a:avLst/>
          </a:prstGeom>
          <a:noFill/>
        </p:spPr>
        <p:txBody>
          <a:bodyPr wrap="none" rtlCol="0">
            <a:spAutoFit/>
          </a:bodyPr>
          <a:lstStyle/>
          <a:p>
            <a:pPr>
              <a:lnSpc>
                <a:spcPct val="120000"/>
              </a:lnSpc>
            </a:pPr>
            <a:r>
              <a:rPr lang="en-US" sz="2000" dirty="0" smtClean="0">
                <a:latin typeface="Abadi MT Condensed Light" charset="0"/>
                <a:ea typeface="Abadi MT Condensed Light" charset="0"/>
                <a:cs typeface="Abadi MT Condensed Light" charset="0"/>
              </a:rPr>
              <a:t>RMI401 Space Temperature</a:t>
            </a:r>
            <a:endParaRPr lang="en-US" sz="2000" dirty="0">
              <a:latin typeface="Abadi MT Condensed Light" charset="0"/>
              <a:ea typeface="Abadi MT Condensed Light" charset="0"/>
              <a:cs typeface="Abadi MT Condensed Light" charset="0"/>
            </a:endParaRPr>
          </a:p>
        </p:txBody>
      </p:sp>
      <p:sp>
        <p:nvSpPr>
          <p:cNvPr id="31" name="TextBox 30"/>
          <p:cNvSpPr txBox="1"/>
          <p:nvPr/>
        </p:nvSpPr>
        <p:spPr>
          <a:xfrm>
            <a:off x="2897862" y="4368506"/>
            <a:ext cx="1929246" cy="553998"/>
          </a:xfrm>
          <a:prstGeom prst="rect">
            <a:avLst/>
          </a:prstGeom>
          <a:noFill/>
        </p:spPr>
        <p:txBody>
          <a:bodyPr wrap="none" rtlCol="0">
            <a:spAutoFit/>
          </a:bodyPr>
          <a:lstStyle/>
          <a:p>
            <a:pPr>
              <a:lnSpc>
                <a:spcPct val="150000"/>
              </a:lnSpc>
            </a:pPr>
            <a:r>
              <a:rPr lang="en-US" sz="2000" dirty="0" smtClean="0">
                <a:latin typeface="Abadi MT Condensed Light" charset="0"/>
                <a:ea typeface="Abadi MT Condensed Light" charset="0"/>
                <a:cs typeface="Abadi MT Condensed Light" charset="0"/>
              </a:rPr>
              <a:t>Zone 2 MAT RMI530</a:t>
            </a:r>
          </a:p>
        </p:txBody>
      </p:sp>
      <p:cxnSp>
        <p:nvCxnSpPr>
          <p:cNvPr id="32" name="Curved Connector 31"/>
          <p:cNvCxnSpPr>
            <a:endCxn id="57" idx="1"/>
          </p:cNvCxnSpPr>
          <p:nvPr/>
        </p:nvCxnSpPr>
        <p:spPr>
          <a:xfrm flipV="1">
            <a:off x="7490221" y="3749110"/>
            <a:ext cx="1809810" cy="128160"/>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8171582" y="3877270"/>
            <a:ext cx="1164250" cy="923330"/>
          </a:xfrm>
          <a:prstGeom prst="rect">
            <a:avLst/>
          </a:prstGeom>
          <a:noFill/>
        </p:spPr>
        <p:txBody>
          <a:bodyPr wrap="square" rtlCol="0">
            <a:spAutoFit/>
          </a:bodyPr>
          <a:lstStyle/>
          <a:p>
            <a:pPr algn="ctr"/>
            <a:r>
              <a:rPr lang="en-US" dirty="0" smtClean="0">
                <a:latin typeface="Abadi MT Condensed Light" charset="0"/>
                <a:ea typeface="Abadi MT Condensed Light" charset="0"/>
                <a:cs typeface="Abadi MT Condensed Light" charset="0"/>
              </a:rPr>
              <a:t>Room 530</a:t>
            </a:r>
          </a:p>
          <a:p>
            <a:pPr algn="ctr"/>
            <a:r>
              <a:rPr lang="en-US" dirty="0" smtClean="0">
                <a:latin typeface="Abadi MT Condensed Light" charset="0"/>
                <a:ea typeface="Abadi MT Condensed Light" charset="0"/>
                <a:cs typeface="Abadi MT Condensed Light" charset="0"/>
              </a:rPr>
              <a:t>Mixed Air Temperature</a:t>
            </a:r>
            <a:endParaRPr lang="en-US" dirty="0">
              <a:latin typeface="Abadi MT Condensed Light" charset="0"/>
              <a:ea typeface="Abadi MT Condensed Light" charset="0"/>
              <a:cs typeface="Abadi MT Condensed Light" charset="0"/>
            </a:endParaRPr>
          </a:p>
        </p:txBody>
      </p:sp>
      <p:grpSp>
        <p:nvGrpSpPr>
          <p:cNvPr id="26" name="Group 25"/>
          <p:cNvGrpSpPr/>
          <p:nvPr/>
        </p:nvGrpSpPr>
        <p:grpSpPr>
          <a:xfrm>
            <a:off x="9294608" y="2939963"/>
            <a:ext cx="1489078" cy="1160212"/>
            <a:chOff x="9067800" y="2728846"/>
            <a:chExt cx="1489078" cy="1160212"/>
          </a:xfrm>
        </p:grpSpPr>
        <p:pic>
          <p:nvPicPr>
            <p:cNvPr id="3" name="Picture 2"/>
            <p:cNvPicPr>
              <a:picLocks noChangeAspect="1"/>
            </p:cNvPicPr>
            <p:nvPr/>
          </p:nvPicPr>
          <p:blipFill rotWithShape="1">
            <a:blip r:embed="rId3" cstate="print">
              <a:grayscl/>
              <a:extLst>
                <a:ext uri="{28A0092B-C50C-407E-A947-70E740481C1C}">
                  <a14:useLocalDpi xmlns:a14="http://schemas.microsoft.com/office/drawing/2010/main"/>
                </a:ext>
              </a:extLst>
            </a:blip>
            <a:srcRect/>
            <a:stretch/>
          </p:blipFill>
          <p:spPr>
            <a:xfrm>
              <a:off x="9265577" y="2728846"/>
              <a:ext cx="1291301" cy="1160212"/>
            </a:xfrm>
            <a:prstGeom prst="roundRect">
              <a:avLst/>
            </a:prstGeom>
          </p:spPr>
        </p:pic>
        <p:sp>
          <p:nvSpPr>
            <p:cNvPr id="25" name="Rectangle 24"/>
            <p:cNvSpPr/>
            <p:nvPr/>
          </p:nvSpPr>
          <p:spPr>
            <a:xfrm>
              <a:off x="9067800" y="3028550"/>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ectangle 55"/>
            <p:cNvSpPr/>
            <p:nvPr/>
          </p:nvSpPr>
          <p:spPr>
            <a:xfrm>
              <a:off x="9067800" y="3255826"/>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p:cNvSpPr/>
            <p:nvPr/>
          </p:nvSpPr>
          <p:spPr>
            <a:xfrm>
              <a:off x="9073223" y="3484426"/>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63" name="TextBox 62"/>
          <p:cNvSpPr txBox="1"/>
          <p:nvPr/>
        </p:nvSpPr>
        <p:spPr>
          <a:xfrm>
            <a:off x="8177448" y="2362200"/>
            <a:ext cx="1164250" cy="923330"/>
          </a:xfrm>
          <a:prstGeom prst="rect">
            <a:avLst/>
          </a:prstGeom>
          <a:noFill/>
        </p:spPr>
        <p:txBody>
          <a:bodyPr wrap="square" rtlCol="0">
            <a:spAutoFit/>
          </a:bodyPr>
          <a:lstStyle/>
          <a:p>
            <a:pPr algn="ctr"/>
            <a:r>
              <a:rPr lang="en-US" dirty="0" smtClean="0">
                <a:latin typeface="Abadi MT Condensed Light" charset="0"/>
                <a:ea typeface="Abadi MT Condensed Light" charset="0"/>
                <a:cs typeface="Abadi MT Condensed Light" charset="0"/>
              </a:rPr>
              <a:t>Room328</a:t>
            </a:r>
          </a:p>
          <a:p>
            <a:pPr algn="ctr"/>
            <a:r>
              <a:rPr lang="en-US" dirty="0" smtClean="0">
                <a:latin typeface="Abadi MT Condensed Light" charset="0"/>
                <a:ea typeface="Abadi MT Condensed Light" charset="0"/>
                <a:cs typeface="Abadi MT Condensed Light" charset="0"/>
              </a:rPr>
              <a:t>Hot Water</a:t>
            </a:r>
          </a:p>
          <a:p>
            <a:pPr algn="ctr"/>
            <a:r>
              <a:rPr lang="en-US" dirty="0" smtClean="0">
                <a:latin typeface="Abadi MT Condensed Light" charset="0"/>
                <a:ea typeface="Abadi MT Condensed Light" charset="0"/>
                <a:cs typeface="Abadi MT Condensed Light" charset="0"/>
              </a:rPr>
              <a:t>Temperature</a:t>
            </a:r>
            <a:endParaRPr lang="en-US" dirty="0">
              <a:latin typeface="Abadi MT Condensed Light" charset="0"/>
              <a:ea typeface="Abadi MT Condensed Light" charset="0"/>
              <a:cs typeface="Abadi MT Condensed Light" charset="0"/>
            </a:endParaRPr>
          </a:p>
        </p:txBody>
      </p:sp>
      <p:sp>
        <p:nvSpPr>
          <p:cNvPr id="29" name="TextBox 28"/>
          <p:cNvSpPr txBox="1"/>
          <p:nvPr/>
        </p:nvSpPr>
        <p:spPr>
          <a:xfrm>
            <a:off x="8236199" y="3210448"/>
            <a:ext cx="1058409" cy="400110"/>
          </a:xfrm>
          <a:prstGeom prst="rect">
            <a:avLst/>
          </a:prstGeom>
          <a:noFill/>
        </p:spPr>
        <p:txBody>
          <a:bodyPr wrap="square" rtlCol="0">
            <a:spAutoFit/>
          </a:bodyPr>
          <a:lstStyle/>
          <a:p>
            <a:pPr algn="ctr"/>
            <a:r>
              <a:rPr lang="is-IS" sz="2000" b="1" dirty="0" smtClean="0">
                <a:latin typeface="Abadi MT Condensed Light" charset="0"/>
                <a:ea typeface="Abadi MT Condensed Light" charset="0"/>
                <a:cs typeface="Abadi MT Condensed Light" charset="0"/>
              </a:rPr>
              <a:t>......</a:t>
            </a:r>
            <a:endParaRPr lang="en-US" sz="2000" b="1" dirty="0">
              <a:latin typeface="Abadi MT Condensed Light" charset="0"/>
              <a:ea typeface="Abadi MT Condensed Light" charset="0"/>
              <a:cs typeface="Abadi MT Condensed Light" charset="0"/>
            </a:endParaRPr>
          </a:p>
        </p:txBody>
      </p:sp>
      <p:pic>
        <p:nvPicPr>
          <p:cNvPr id="24" name="Picture 2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0600" y="2848320"/>
            <a:ext cx="1797898" cy="1431093"/>
          </a:xfrm>
          <a:prstGeom prst="rect">
            <a:avLst/>
          </a:prstGeom>
        </p:spPr>
      </p:pic>
      <p:cxnSp>
        <p:nvCxnSpPr>
          <p:cNvPr id="23" name="Straight Connector 22"/>
          <p:cNvCxnSpPr/>
          <p:nvPr/>
        </p:nvCxnSpPr>
        <p:spPr>
          <a:xfrm>
            <a:off x="3869812" y="2884860"/>
            <a:ext cx="54049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4238994" y="3838884"/>
            <a:ext cx="115859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3584349" y="4829125"/>
            <a:ext cx="44668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0" name="Picture 29"/>
          <p:cNvPicPr>
            <a:picLocks noChangeAspect="1"/>
          </p:cNvPicPr>
          <p:nvPr/>
        </p:nvPicPr>
        <p:blipFill>
          <a:blip r:embed="rId5" cstate="print">
            <a:alphaModFix/>
            <a:grayscl/>
            <a:extLst>
              <a:ext uri="{28A0092B-C50C-407E-A947-70E740481C1C}">
                <a14:useLocalDpi xmlns:a14="http://schemas.microsoft.com/office/drawing/2010/main"/>
              </a:ext>
            </a:extLst>
          </a:blip>
          <a:stretch>
            <a:fillRect/>
          </a:stretch>
        </p:blipFill>
        <p:spPr>
          <a:xfrm>
            <a:off x="6069584" y="3001182"/>
            <a:ext cx="1420637" cy="1099231"/>
          </a:xfrm>
          <a:prstGeom prst="rect">
            <a:avLst/>
          </a:prstGeom>
        </p:spPr>
      </p:pic>
      <p:cxnSp>
        <p:nvCxnSpPr>
          <p:cNvPr id="33" name="Straight Arrow Connector 32"/>
          <p:cNvCxnSpPr>
            <a:stCxn id="73" idx="3"/>
          </p:cNvCxnSpPr>
          <p:nvPr/>
        </p:nvCxnSpPr>
        <p:spPr>
          <a:xfrm>
            <a:off x="5196533" y="2709131"/>
            <a:ext cx="793020" cy="434860"/>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74" idx="3"/>
          </p:cNvCxnSpPr>
          <p:nvPr/>
        </p:nvCxnSpPr>
        <p:spPr>
          <a:xfrm flipV="1">
            <a:off x="5488059" y="3574077"/>
            <a:ext cx="501494" cy="77746"/>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31" idx="3"/>
          </p:cNvCxnSpPr>
          <p:nvPr/>
        </p:nvCxnSpPr>
        <p:spPr>
          <a:xfrm flipV="1">
            <a:off x="4827108" y="3970461"/>
            <a:ext cx="1162445" cy="675044"/>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150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7638A2C5-A4E2-4612-9BF7-8095FCDD3302}" type="slidenum">
              <a:rPr lang="en-US" smtClean="0"/>
              <a:pPr/>
              <a:t>5</a:t>
            </a:fld>
            <a:endParaRPr lang="en-US" dirty="0"/>
          </a:p>
        </p:txBody>
      </p:sp>
      <p:sp>
        <p:nvSpPr>
          <p:cNvPr id="19" name="Title 6"/>
          <p:cNvSpPr txBox="1">
            <a:spLocks/>
          </p:cNvSpPr>
          <p:nvPr/>
        </p:nvSpPr>
        <p:spPr>
          <a:xfrm>
            <a:off x="2057400" y="6096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Segoe UI Light" pitchFamily="34" charset="0"/>
              </a:rPr>
              <a:t>Challenge to Running an Engine</a:t>
            </a:r>
            <a:endParaRPr lang="en-US" sz="4000" b="1" dirty="0">
              <a:latin typeface="Segoe UI Light" pitchFamily="34" charset="0"/>
            </a:endParaRPr>
          </a:p>
        </p:txBody>
      </p:sp>
      <p:cxnSp>
        <p:nvCxnSpPr>
          <p:cNvPr id="5" name="Curved Connector 4"/>
          <p:cNvCxnSpPr>
            <a:endCxn id="25" idx="1"/>
          </p:cNvCxnSpPr>
          <p:nvPr/>
        </p:nvCxnSpPr>
        <p:spPr>
          <a:xfrm>
            <a:off x="7490221" y="3210448"/>
            <a:ext cx="1804387" cy="82786"/>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cxnSp>
        <p:nvCxnSpPr>
          <p:cNvPr id="66" name="Curved Connector 65"/>
          <p:cNvCxnSpPr>
            <a:stCxn id="30" idx="3"/>
            <a:endCxn id="56" idx="1"/>
          </p:cNvCxnSpPr>
          <p:nvPr/>
        </p:nvCxnSpPr>
        <p:spPr>
          <a:xfrm flipV="1">
            <a:off x="7490221" y="3520510"/>
            <a:ext cx="1804387" cy="30288"/>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936042" y="2478298"/>
            <a:ext cx="2260491" cy="461665"/>
          </a:xfrm>
          <a:prstGeom prst="rect">
            <a:avLst/>
          </a:prstGeom>
          <a:noFill/>
        </p:spPr>
        <p:txBody>
          <a:bodyPr wrap="none" rtlCol="0">
            <a:spAutoFit/>
          </a:bodyPr>
          <a:lstStyle/>
          <a:p>
            <a:pPr>
              <a:lnSpc>
                <a:spcPct val="120000"/>
              </a:lnSpc>
            </a:pPr>
            <a:r>
              <a:rPr lang="en-US" sz="2000" dirty="0" smtClean="0">
                <a:latin typeface="Abadi MT Condensed Light" charset="0"/>
                <a:ea typeface="Abadi MT Condensed Light" charset="0"/>
                <a:cs typeface="Abadi MT Condensed Light" charset="0"/>
              </a:rPr>
              <a:t>Hot Water Temp RMI328</a:t>
            </a:r>
            <a:endParaRPr lang="en-US" sz="2000" dirty="0">
              <a:latin typeface="Abadi MT Condensed Light" charset="0"/>
              <a:ea typeface="Abadi MT Condensed Light" charset="0"/>
              <a:cs typeface="Abadi MT Condensed Light" charset="0"/>
            </a:endParaRPr>
          </a:p>
        </p:txBody>
      </p:sp>
      <p:sp>
        <p:nvSpPr>
          <p:cNvPr id="74" name="TextBox 73"/>
          <p:cNvSpPr txBox="1"/>
          <p:nvPr/>
        </p:nvSpPr>
        <p:spPr>
          <a:xfrm>
            <a:off x="2907737" y="3420990"/>
            <a:ext cx="2580322" cy="461665"/>
          </a:xfrm>
          <a:prstGeom prst="rect">
            <a:avLst/>
          </a:prstGeom>
          <a:noFill/>
        </p:spPr>
        <p:txBody>
          <a:bodyPr wrap="none" rtlCol="0">
            <a:spAutoFit/>
          </a:bodyPr>
          <a:lstStyle/>
          <a:p>
            <a:pPr>
              <a:lnSpc>
                <a:spcPct val="120000"/>
              </a:lnSpc>
            </a:pPr>
            <a:r>
              <a:rPr lang="en-US" sz="2000" dirty="0" smtClean="0">
                <a:latin typeface="Abadi MT Condensed Light" charset="0"/>
                <a:ea typeface="Abadi MT Condensed Light" charset="0"/>
                <a:cs typeface="Abadi MT Condensed Light" charset="0"/>
              </a:rPr>
              <a:t>RMI401 Space Temperature</a:t>
            </a:r>
            <a:endParaRPr lang="en-US" sz="2000" dirty="0">
              <a:latin typeface="Abadi MT Condensed Light" charset="0"/>
              <a:ea typeface="Abadi MT Condensed Light" charset="0"/>
              <a:cs typeface="Abadi MT Condensed Light" charset="0"/>
            </a:endParaRPr>
          </a:p>
        </p:txBody>
      </p:sp>
      <p:sp>
        <p:nvSpPr>
          <p:cNvPr id="31" name="TextBox 30"/>
          <p:cNvSpPr txBox="1"/>
          <p:nvPr/>
        </p:nvSpPr>
        <p:spPr>
          <a:xfrm>
            <a:off x="2897862" y="4368506"/>
            <a:ext cx="1929246" cy="553998"/>
          </a:xfrm>
          <a:prstGeom prst="rect">
            <a:avLst/>
          </a:prstGeom>
          <a:noFill/>
        </p:spPr>
        <p:txBody>
          <a:bodyPr wrap="none" rtlCol="0">
            <a:spAutoFit/>
          </a:bodyPr>
          <a:lstStyle/>
          <a:p>
            <a:pPr>
              <a:lnSpc>
                <a:spcPct val="150000"/>
              </a:lnSpc>
            </a:pPr>
            <a:r>
              <a:rPr lang="en-US" sz="2000" dirty="0" smtClean="0">
                <a:latin typeface="Abadi MT Condensed Light" charset="0"/>
                <a:ea typeface="Abadi MT Condensed Light" charset="0"/>
                <a:cs typeface="Abadi MT Condensed Light" charset="0"/>
              </a:rPr>
              <a:t>Zone 2 MAT RMI530</a:t>
            </a:r>
          </a:p>
        </p:txBody>
      </p:sp>
      <p:cxnSp>
        <p:nvCxnSpPr>
          <p:cNvPr id="32" name="Curved Connector 31"/>
          <p:cNvCxnSpPr>
            <a:endCxn id="57" idx="1"/>
          </p:cNvCxnSpPr>
          <p:nvPr/>
        </p:nvCxnSpPr>
        <p:spPr>
          <a:xfrm flipV="1">
            <a:off x="7490221" y="3749110"/>
            <a:ext cx="1809810" cy="128160"/>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8171582" y="3877270"/>
            <a:ext cx="1164250" cy="923330"/>
          </a:xfrm>
          <a:prstGeom prst="rect">
            <a:avLst/>
          </a:prstGeom>
          <a:noFill/>
        </p:spPr>
        <p:txBody>
          <a:bodyPr wrap="square" rtlCol="0">
            <a:spAutoFit/>
          </a:bodyPr>
          <a:lstStyle/>
          <a:p>
            <a:pPr algn="ctr"/>
            <a:r>
              <a:rPr lang="en-US" dirty="0" smtClean="0">
                <a:latin typeface="Abadi MT Condensed Light" charset="0"/>
                <a:ea typeface="Abadi MT Condensed Light" charset="0"/>
                <a:cs typeface="Abadi MT Condensed Light" charset="0"/>
              </a:rPr>
              <a:t>Room 530</a:t>
            </a:r>
          </a:p>
          <a:p>
            <a:pPr algn="ctr"/>
            <a:r>
              <a:rPr lang="en-US" dirty="0" smtClean="0">
                <a:latin typeface="Abadi MT Condensed Light" charset="0"/>
                <a:ea typeface="Abadi MT Condensed Light" charset="0"/>
                <a:cs typeface="Abadi MT Condensed Light" charset="0"/>
              </a:rPr>
              <a:t>Mixed Air Temperature</a:t>
            </a:r>
            <a:endParaRPr lang="en-US" dirty="0">
              <a:latin typeface="Abadi MT Condensed Light" charset="0"/>
              <a:ea typeface="Abadi MT Condensed Light" charset="0"/>
              <a:cs typeface="Abadi MT Condensed Light" charset="0"/>
            </a:endParaRPr>
          </a:p>
        </p:txBody>
      </p:sp>
      <p:grpSp>
        <p:nvGrpSpPr>
          <p:cNvPr id="26" name="Group 25"/>
          <p:cNvGrpSpPr/>
          <p:nvPr/>
        </p:nvGrpSpPr>
        <p:grpSpPr>
          <a:xfrm>
            <a:off x="9294608" y="2939963"/>
            <a:ext cx="1489078" cy="1160212"/>
            <a:chOff x="9067800" y="2728846"/>
            <a:chExt cx="1489078" cy="1160212"/>
          </a:xfrm>
        </p:grpSpPr>
        <p:pic>
          <p:nvPicPr>
            <p:cNvPr id="3" name="Picture 2"/>
            <p:cNvPicPr>
              <a:picLocks noChangeAspect="1"/>
            </p:cNvPicPr>
            <p:nvPr/>
          </p:nvPicPr>
          <p:blipFill rotWithShape="1">
            <a:blip r:embed="rId3" cstate="print">
              <a:grayscl/>
              <a:extLst>
                <a:ext uri="{28A0092B-C50C-407E-A947-70E740481C1C}">
                  <a14:useLocalDpi xmlns:a14="http://schemas.microsoft.com/office/drawing/2010/main"/>
                </a:ext>
              </a:extLst>
            </a:blip>
            <a:srcRect/>
            <a:stretch/>
          </p:blipFill>
          <p:spPr>
            <a:xfrm>
              <a:off x="9265577" y="2728846"/>
              <a:ext cx="1291301" cy="1160212"/>
            </a:xfrm>
            <a:prstGeom prst="roundRect">
              <a:avLst/>
            </a:prstGeom>
          </p:spPr>
        </p:pic>
        <p:sp>
          <p:nvSpPr>
            <p:cNvPr id="25" name="Rectangle 24"/>
            <p:cNvSpPr/>
            <p:nvPr/>
          </p:nvSpPr>
          <p:spPr>
            <a:xfrm>
              <a:off x="9067800" y="3028550"/>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ectangle 55"/>
            <p:cNvSpPr/>
            <p:nvPr/>
          </p:nvSpPr>
          <p:spPr>
            <a:xfrm>
              <a:off x="9067800" y="3255826"/>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p:cNvSpPr/>
            <p:nvPr/>
          </p:nvSpPr>
          <p:spPr>
            <a:xfrm>
              <a:off x="9073223" y="3484426"/>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63" name="TextBox 62"/>
          <p:cNvSpPr txBox="1"/>
          <p:nvPr/>
        </p:nvSpPr>
        <p:spPr>
          <a:xfrm>
            <a:off x="8177448" y="2362200"/>
            <a:ext cx="1164250" cy="923330"/>
          </a:xfrm>
          <a:prstGeom prst="rect">
            <a:avLst/>
          </a:prstGeom>
          <a:noFill/>
        </p:spPr>
        <p:txBody>
          <a:bodyPr wrap="square" rtlCol="0">
            <a:spAutoFit/>
          </a:bodyPr>
          <a:lstStyle/>
          <a:p>
            <a:pPr algn="ctr"/>
            <a:r>
              <a:rPr lang="en-US" dirty="0" smtClean="0">
                <a:latin typeface="Abadi MT Condensed Light" charset="0"/>
                <a:ea typeface="Abadi MT Condensed Light" charset="0"/>
                <a:cs typeface="Abadi MT Condensed Light" charset="0"/>
              </a:rPr>
              <a:t>Room328</a:t>
            </a:r>
          </a:p>
          <a:p>
            <a:pPr algn="ctr"/>
            <a:r>
              <a:rPr lang="en-US" dirty="0" smtClean="0">
                <a:latin typeface="Abadi MT Condensed Light" charset="0"/>
                <a:ea typeface="Abadi MT Condensed Light" charset="0"/>
                <a:cs typeface="Abadi MT Condensed Light" charset="0"/>
              </a:rPr>
              <a:t>Hot Water</a:t>
            </a:r>
          </a:p>
          <a:p>
            <a:pPr algn="ctr"/>
            <a:r>
              <a:rPr lang="en-US" dirty="0" smtClean="0">
                <a:latin typeface="Abadi MT Condensed Light" charset="0"/>
                <a:ea typeface="Abadi MT Condensed Light" charset="0"/>
                <a:cs typeface="Abadi MT Condensed Light" charset="0"/>
              </a:rPr>
              <a:t>Temperature</a:t>
            </a:r>
            <a:endParaRPr lang="en-US" dirty="0">
              <a:latin typeface="Abadi MT Condensed Light" charset="0"/>
              <a:ea typeface="Abadi MT Condensed Light" charset="0"/>
              <a:cs typeface="Abadi MT Condensed Light" charset="0"/>
            </a:endParaRPr>
          </a:p>
        </p:txBody>
      </p:sp>
      <p:sp>
        <p:nvSpPr>
          <p:cNvPr id="29" name="TextBox 28"/>
          <p:cNvSpPr txBox="1"/>
          <p:nvPr/>
        </p:nvSpPr>
        <p:spPr>
          <a:xfrm>
            <a:off x="8236199" y="3210448"/>
            <a:ext cx="1058409" cy="400110"/>
          </a:xfrm>
          <a:prstGeom prst="rect">
            <a:avLst/>
          </a:prstGeom>
          <a:noFill/>
        </p:spPr>
        <p:txBody>
          <a:bodyPr wrap="square" rtlCol="0">
            <a:spAutoFit/>
          </a:bodyPr>
          <a:lstStyle/>
          <a:p>
            <a:pPr algn="ctr"/>
            <a:r>
              <a:rPr lang="is-IS" sz="2000" b="1" dirty="0" smtClean="0">
                <a:latin typeface="Abadi MT Condensed Light" charset="0"/>
                <a:ea typeface="Abadi MT Condensed Light" charset="0"/>
                <a:cs typeface="Abadi MT Condensed Light" charset="0"/>
              </a:rPr>
              <a:t>......</a:t>
            </a:r>
            <a:endParaRPr lang="en-US" sz="2000" b="1" dirty="0">
              <a:latin typeface="Abadi MT Condensed Light" charset="0"/>
              <a:ea typeface="Abadi MT Condensed Light" charset="0"/>
              <a:cs typeface="Abadi MT Condensed Light" charset="0"/>
            </a:endParaRPr>
          </a:p>
        </p:txBody>
      </p:sp>
      <p:pic>
        <p:nvPicPr>
          <p:cNvPr id="24" name="Picture 2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0600" y="2848320"/>
            <a:ext cx="1797898" cy="1431093"/>
          </a:xfrm>
          <a:prstGeom prst="rect">
            <a:avLst/>
          </a:prstGeom>
        </p:spPr>
      </p:pic>
      <p:cxnSp>
        <p:nvCxnSpPr>
          <p:cNvPr id="23" name="Straight Connector 22"/>
          <p:cNvCxnSpPr/>
          <p:nvPr/>
        </p:nvCxnSpPr>
        <p:spPr>
          <a:xfrm>
            <a:off x="3869812" y="2884860"/>
            <a:ext cx="54049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4238994" y="3838884"/>
            <a:ext cx="115859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3584349" y="4829125"/>
            <a:ext cx="44668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0" name="Picture 29"/>
          <p:cNvPicPr>
            <a:picLocks noChangeAspect="1"/>
          </p:cNvPicPr>
          <p:nvPr/>
        </p:nvPicPr>
        <p:blipFill>
          <a:blip r:embed="rId5" cstate="print">
            <a:alphaModFix/>
            <a:grayscl/>
            <a:extLst>
              <a:ext uri="{28A0092B-C50C-407E-A947-70E740481C1C}">
                <a14:useLocalDpi xmlns:a14="http://schemas.microsoft.com/office/drawing/2010/main"/>
              </a:ext>
            </a:extLst>
          </a:blip>
          <a:stretch>
            <a:fillRect/>
          </a:stretch>
        </p:blipFill>
        <p:spPr>
          <a:xfrm>
            <a:off x="6069584" y="3001182"/>
            <a:ext cx="1420637" cy="1099231"/>
          </a:xfrm>
          <a:prstGeom prst="rect">
            <a:avLst/>
          </a:prstGeom>
        </p:spPr>
      </p:pic>
      <p:cxnSp>
        <p:nvCxnSpPr>
          <p:cNvPr id="33" name="Straight Arrow Connector 32"/>
          <p:cNvCxnSpPr>
            <a:stCxn id="73" idx="3"/>
          </p:cNvCxnSpPr>
          <p:nvPr/>
        </p:nvCxnSpPr>
        <p:spPr>
          <a:xfrm>
            <a:off x="5196533" y="2709131"/>
            <a:ext cx="793020" cy="434860"/>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74" idx="3"/>
          </p:cNvCxnSpPr>
          <p:nvPr/>
        </p:nvCxnSpPr>
        <p:spPr>
          <a:xfrm flipV="1">
            <a:off x="5488059" y="3574077"/>
            <a:ext cx="501494" cy="77746"/>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31" idx="3"/>
          </p:cNvCxnSpPr>
          <p:nvPr/>
        </p:nvCxnSpPr>
        <p:spPr>
          <a:xfrm flipV="1">
            <a:off x="4827108" y="3970461"/>
            <a:ext cx="1162445" cy="675044"/>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97657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83904" y="1524000"/>
            <a:ext cx="2783141" cy="874503"/>
          </a:xfrm>
          <a:prstGeom prst="rect">
            <a:avLst/>
          </a:prstGeom>
        </p:spPr>
      </p:pic>
      <p:pic>
        <p:nvPicPr>
          <p:cNvPr id="43" name="Picture 42"/>
          <p:cNvPicPr>
            <a:picLocks noChangeAspect="1"/>
          </p:cNvPicPr>
          <p:nvPr/>
        </p:nvPicPr>
        <p:blipFill rotWithShape="1">
          <a:blip r:embed="rId4" cstate="print">
            <a:grayscl/>
            <a:extLst>
              <a:ext uri="{28A0092B-C50C-407E-A947-70E740481C1C}">
                <a14:useLocalDpi xmlns:a14="http://schemas.microsoft.com/office/drawing/2010/main"/>
              </a:ext>
            </a:extLst>
          </a:blip>
          <a:srcRect/>
          <a:stretch/>
        </p:blipFill>
        <p:spPr>
          <a:xfrm>
            <a:off x="3596922" y="2639170"/>
            <a:ext cx="1291301" cy="1160212"/>
          </a:xfrm>
          <a:prstGeom prst="roundRect">
            <a:avLst/>
          </a:prstGeom>
        </p:spPr>
      </p:pic>
      <p:pic>
        <p:nvPicPr>
          <p:cNvPr id="42" name="Picture 41"/>
          <p:cNvPicPr>
            <a:picLocks noChangeAspect="1"/>
          </p:cNvPicPr>
          <p:nvPr/>
        </p:nvPicPr>
        <p:blipFill rotWithShape="1">
          <a:blip r:embed="rId4" cstate="print">
            <a:grayscl/>
            <a:extLst>
              <a:ext uri="{28A0092B-C50C-407E-A947-70E740481C1C}">
                <a14:useLocalDpi xmlns:a14="http://schemas.microsoft.com/office/drawing/2010/main"/>
              </a:ext>
            </a:extLst>
          </a:blip>
          <a:srcRect/>
          <a:stretch/>
        </p:blipFill>
        <p:spPr>
          <a:xfrm>
            <a:off x="2956021" y="3032366"/>
            <a:ext cx="1291301" cy="1160212"/>
          </a:xfrm>
          <a:prstGeom prst="roundRect">
            <a:avLst/>
          </a:prstGeom>
        </p:spPr>
      </p:pic>
      <p:sp>
        <p:nvSpPr>
          <p:cNvPr id="10" name="Slide Number Placeholder 9"/>
          <p:cNvSpPr>
            <a:spLocks noGrp="1"/>
          </p:cNvSpPr>
          <p:nvPr>
            <p:ph type="sldNum" sz="quarter" idx="12"/>
          </p:nvPr>
        </p:nvSpPr>
        <p:spPr/>
        <p:txBody>
          <a:bodyPr/>
          <a:lstStyle/>
          <a:p>
            <a:fld id="{7638A2C5-A4E2-4612-9BF7-8095FCDD3302}" type="slidenum">
              <a:rPr lang="en-US" smtClean="0"/>
              <a:pPr/>
              <a:t>6</a:t>
            </a:fld>
            <a:endParaRPr lang="en-US" dirty="0"/>
          </a:p>
        </p:txBody>
      </p:sp>
      <p:pic>
        <p:nvPicPr>
          <p:cNvPr id="3" name="Picture 2"/>
          <p:cNvPicPr>
            <a:picLocks noChangeAspect="1"/>
          </p:cNvPicPr>
          <p:nvPr/>
        </p:nvPicPr>
        <p:blipFill rotWithShape="1">
          <a:blip r:embed="rId4" cstate="print">
            <a:grayscl/>
            <a:extLst>
              <a:ext uri="{28A0092B-C50C-407E-A947-70E740481C1C}">
                <a14:useLocalDpi xmlns:a14="http://schemas.microsoft.com/office/drawing/2010/main"/>
              </a:ext>
            </a:extLst>
          </a:blip>
          <a:srcRect/>
          <a:stretch/>
        </p:blipFill>
        <p:spPr>
          <a:xfrm>
            <a:off x="2318508" y="3389103"/>
            <a:ext cx="1291301" cy="1160212"/>
          </a:xfrm>
          <a:prstGeom prst="roundRect">
            <a:avLst/>
          </a:prstGeom>
        </p:spPr>
      </p:pic>
      <p:pic>
        <p:nvPicPr>
          <p:cNvPr id="4" name="Picture 3"/>
          <p:cNvPicPr>
            <a:picLocks noChangeAspect="1"/>
          </p:cNvPicPr>
          <p:nvPr/>
        </p:nvPicPr>
        <p:blipFill>
          <a:blip r:embed="rId5"/>
          <a:stretch>
            <a:fillRect/>
          </a:stretch>
        </p:blipFill>
        <p:spPr>
          <a:xfrm>
            <a:off x="4896678" y="1170535"/>
            <a:ext cx="2067536" cy="1951182"/>
          </a:xfrm>
          <a:prstGeom prst="rect">
            <a:avLst/>
          </a:prstGeom>
        </p:spPr>
      </p:pic>
      <p:pic>
        <p:nvPicPr>
          <p:cNvPr id="11" name="Picture 10"/>
          <p:cNvPicPr>
            <a:picLocks noChangeAspect="1"/>
          </p:cNvPicPr>
          <p:nvPr/>
        </p:nvPicPr>
        <p:blipFill>
          <a:blip r:embed="rId6" cstate="print"/>
          <a:stretch>
            <a:fillRect/>
          </a:stretch>
        </p:blipFill>
        <p:spPr>
          <a:xfrm>
            <a:off x="7131748" y="2864089"/>
            <a:ext cx="2022372" cy="1516779"/>
          </a:xfrm>
          <a:prstGeom prst="rect">
            <a:avLst/>
          </a:prstGeom>
        </p:spPr>
      </p:pic>
      <p:pic>
        <p:nvPicPr>
          <p:cNvPr id="12" name="Picture 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60180" y="4725096"/>
            <a:ext cx="2009089" cy="1599504"/>
          </a:xfrm>
          <a:prstGeom prst="rect">
            <a:avLst/>
          </a:prstGeom>
        </p:spPr>
      </p:pic>
      <p:pic>
        <p:nvPicPr>
          <p:cNvPr id="24" name="Picture 23"/>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7131748" y="910092"/>
            <a:ext cx="2022372" cy="1609770"/>
          </a:xfrm>
          <a:prstGeom prst="rect">
            <a:avLst/>
          </a:prstGeom>
        </p:spPr>
      </p:pic>
    </p:spTree>
    <p:extLst>
      <p:ext uri="{BB962C8B-B14F-4D97-AF65-F5344CB8AC3E}">
        <p14:creationId xmlns:p14="http://schemas.microsoft.com/office/powerpoint/2010/main" val="87030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7638A2C5-A4E2-4612-9BF7-8095FCDD3302}" type="slidenum">
              <a:rPr lang="en-US" smtClean="0"/>
              <a:pPr/>
              <a:t>7</a:t>
            </a:fld>
            <a:endParaRPr lang="en-US" dirty="0"/>
          </a:p>
        </p:txBody>
      </p:sp>
      <p:cxnSp>
        <p:nvCxnSpPr>
          <p:cNvPr id="5" name="Curved Connector 4"/>
          <p:cNvCxnSpPr>
            <a:endCxn id="25" idx="1"/>
          </p:cNvCxnSpPr>
          <p:nvPr/>
        </p:nvCxnSpPr>
        <p:spPr>
          <a:xfrm>
            <a:off x="7490221" y="3210448"/>
            <a:ext cx="1804387" cy="82786"/>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cxnSp>
        <p:nvCxnSpPr>
          <p:cNvPr id="66" name="Curved Connector 65"/>
          <p:cNvCxnSpPr>
            <a:stCxn id="30" idx="3"/>
            <a:endCxn id="56" idx="1"/>
          </p:cNvCxnSpPr>
          <p:nvPr/>
        </p:nvCxnSpPr>
        <p:spPr>
          <a:xfrm flipV="1">
            <a:off x="7490221" y="3520510"/>
            <a:ext cx="1804387" cy="30288"/>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936042" y="2478298"/>
            <a:ext cx="2260491" cy="461665"/>
          </a:xfrm>
          <a:prstGeom prst="rect">
            <a:avLst/>
          </a:prstGeom>
          <a:noFill/>
        </p:spPr>
        <p:txBody>
          <a:bodyPr wrap="none" rtlCol="0">
            <a:spAutoFit/>
          </a:bodyPr>
          <a:lstStyle/>
          <a:p>
            <a:pPr>
              <a:lnSpc>
                <a:spcPct val="120000"/>
              </a:lnSpc>
            </a:pPr>
            <a:r>
              <a:rPr lang="en-US" sz="2000" dirty="0" smtClean="0">
                <a:latin typeface="Abadi MT Condensed Light" charset="0"/>
                <a:ea typeface="Abadi MT Condensed Light" charset="0"/>
                <a:cs typeface="Abadi MT Condensed Light" charset="0"/>
              </a:rPr>
              <a:t>Hot Water Temp RMI328</a:t>
            </a:r>
            <a:endParaRPr lang="en-US" sz="2000" dirty="0">
              <a:latin typeface="Abadi MT Condensed Light" charset="0"/>
              <a:ea typeface="Abadi MT Condensed Light" charset="0"/>
              <a:cs typeface="Abadi MT Condensed Light" charset="0"/>
            </a:endParaRPr>
          </a:p>
        </p:txBody>
      </p:sp>
      <p:sp>
        <p:nvSpPr>
          <p:cNvPr id="74" name="TextBox 73"/>
          <p:cNvSpPr txBox="1"/>
          <p:nvPr/>
        </p:nvSpPr>
        <p:spPr>
          <a:xfrm>
            <a:off x="2907737" y="3420990"/>
            <a:ext cx="2580322" cy="461665"/>
          </a:xfrm>
          <a:prstGeom prst="rect">
            <a:avLst/>
          </a:prstGeom>
          <a:noFill/>
        </p:spPr>
        <p:txBody>
          <a:bodyPr wrap="none" rtlCol="0">
            <a:spAutoFit/>
          </a:bodyPr>
          <a:lstStyle/>
          <a:p>
            <a:pPr>
              <a:lnSpc>
                <a:spcPct val="120000"/>
              </a:lnSpc>
            </a:pPr>
            <a:r>
              <a:rPr lang="en-US" sz="2000" dirty="0" smtClean="0">
                <a:latin typeface="Abadi MT Condensed Light" charset="0"/>
                <a:ea typeface="Abadi MT Condensed Light" charset="0"/>
                <a:cs typeface="Abadi MT Condensed Light" charset="0"/>
              </a:rPr>
              <a:t>RMI401 Space Temperature</a:t>
            </a:r>
            <a:endParaRPr lang="en-US" sz="2000" dirty="0">
              <a:latin typeface="Abadi MT Condensed Light" charset="0"/>
              <a:ea typeface="Abadi MT Condensed Light" charset="0"/>
              <a:cs typeface="Abadi MT Condensed Light" charset="0"/>
            </a:endParaRPr>
          </a:p>
        </p:txBody>
      </p:sp>
      <p:sp>
        <p:nvSpPr>
          <p:cNvPr id="31" name="TextBox 30"/>
          <p:cNvSpPr txBox="1"/>
          <p:nvPr/>
        </p:nvSpPr>
        <p:spPr>
          <a:xfrm>
            <a:off x="2897862" y="4368506"/>
            <a:ext cx="1929246" cy="553998"/>
          </a:xfrm>
          <a:prstGeom prst="rect">
            <a:avLst/>
          </a:prstGeom>
          <a:noFill/>
        </p:spPr>
        <p:txBody>
          <a:bodyPr wrap="none" rtlCol="0">
            <a:spAutoFit/>
          </a:bodyPr>
          <a:lstStyle/>
          <a:p>
            <a:pPr>
              <a:lnSpc>
                <a:spcPct val="150000"/>
              </a:lnSpc>
            </a:pPr>
            <a:r>
              <a:rPr lang="en-US" sz="2000" dirty="0" smtClean="0">
                <a:latin typeface="Abadi MT Condensed Light" charset="0"/>
                <a:ea typeface="Abadi MT Condensed Light" charset="0"/>
                <a:cs typeface="Abadi MT Condensed Light" charset="0"/>
              </a:rPr>
              <a:t>Zone 2 MAT RMI530</a:t>
            </a:r>
          </a:p>
        </p:txBody>
      </p:sp>
      <p:cxnSp>
        <p:nvCxnSpPr>
          <p:cNvPr id="32" name="Curved Connector 31"/>
          <p:cNvCxnSpPr>
            <a:endCxn id="57" idx="1"/>
          </p:cNvCxnSpPr>
          <p:nvPr/>
        </p:nvCxnSpPr>
        <p:spPr>
          <a:xfrm flipV="1">
            <a:off x="7490221" y="3749110"/>
            <a:ext cx="1809810" cy="128160"/>
          </a:xfrm>
          <a:prstGeom prst="curvedConnector3">
            <a:avLst>
              <a:gd name="adj1" fmla="val 50000"/>
            </a:avLst>
          </a:prstGeom>
          <a:ln w="12700">
            <a:tailEnd type="triangl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8171582" y="3877270"/>
            <a:ext cx="1164250" cy="923330"/>
          </a:xfrm>
          <a:prstGeom prst="rect">
            <a:avLst/>
          </a:prstGeom>
          <a:noFill/>
        </p:spPr>
        <p:txBody>
          <a:bodyPr wrap="square" rtlCol="0">
            <a:spAutoFit/>
          </a:bodyPr>
          <a:lstStyle/>
          <a:p>
            <a:pPr algn="ctr"/>
            <a:r>
              <a:rPr lang="en-US" dirty="0" smtClean="0">
                <a:latin typeface="Abadi MT Condensed Light" charset="0"/>
                <a:ea typeface="Abadi MT Condensed Light" charset="0"/>
                <a:cs typeface="Abadi MT Condensed Light" charset="0"/>
              </a:rPr>
              <a:t>Room 530</a:t>
            </a:r>
          </a:p>
          <a:p>
            <a:pPr algn="ctr"/>
            <a:r>
              <a:rPr lang="en-US" dirty="0" smtClean="0">
                <a:latin typeface="Abadi MT Condensed Light" charset="0"/>
                <a:ea typeface="Abadi MT Condensed Light" charset="0"/>
                <a:cs typeface="Abadi MT Condensed Light" charset="0"/>
              </a:rPr>
              <a:t>Mixed Air Temperature</a:t>
            </a:r>
            <a:endParaRPr lang="en-US" dirty="0">
              <a:latin typeface="Abadi MT Condensed Light" charset="0"/>
              <a:ea typeface="Abadi MT Condensed Light" charset="0"/>
              <a:cs typeface="Abadi MT Condensed Light" charset="0"/>
            </a:endParaRPr>
          </a:p>
        </p:txBody>
      </p:sp>
      <p:grpSp>
        <p:nvGrpSpPr>
          <p:cNvPr id="26" name="Group 25"/>
          <p:cNvGrpSpPr/>
          <p:nvPr/>
        </p:nvGrpSpPr>
        <p:grpSpPr>
          <a:xfrm>
            <a:off x="9294608" y="2939963"/>
            <a:ext cx="1489078" cy="1160212"/>
            <a:chOff x="9067800" y="2728846"/>
            <a:chExt cx="1489078" cy="1160212"/>
          </a:xfrm>
        </p:grpSpPr>
        <p:pic>
          <p:nvPicPr>
            <p:cNvPr id="3" name="Picture 2"/>
            <p:cNvPicPr>
              <a:picLocks noChangeAspect="1"/>
            </p:cNvPicPr>
            <p:nvPr/>
          </p:nvPicPr>
          <p:blipFill rotWithShape="1">
            <a:blip r:embed="rId3" cstate="print">
              <a:grayscl/>
              <a:extLst>
                <a:ext uri="{28A0092B-C50C-407E-A947-70E740481C1C}">
                  <a14:useLocalDpi xmlns:a14="http://schemas.microsoft.com/office/drawing/2010/main"/>
                </a:ext>
              </a:extLst>
            </a:blip>
            <a:srcRect/>
            <a:stretch/>
          </p:blipFill>
          <p:spPr>
            <a:xfrm>
              <a:off x="9265577" y="2728846"/>
              <a:ext cx="1291301" cy="1160212"/>
            </a:xfrm>
            <a:prstGeom prst="roundRect">
              <a:avLst/>
            </a:prstGeom>
          </p:spPr>
        </p:pic>
        <p:sp>
          <p:nvSpPr>
            <p:cNvPr id="25" name="Rectangle 24"/>
            <p:cNvSpPr/>
            <p:nvPr/>
          </p:nvSpPr>
          <p:spPr>
            <a:xfrm>
              <a:off x="9067800" y="3028550"/>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ectangle 55"/>
            <p:cNvSpPr/>
            <p:nvPr/>
          </p:nvSpPr>
          <p:spPr>
            <a:xfrm>
              <a:off x="9067800" y="3255826"/>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p:cNvSpPr/>
            <p:nvPr/>
          </p:nvSpPr>
          <p:spPr>
            <a:xfrm>
              <a:off x="9073223" y="3484426"/>
              <a:ext cx="197777" cy="10713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63" name="TextBox 62"/>
          <p:cNvSpPr txBox="1"/>
          <p:nvPr/>
        </p:nvSpPr>
        <p:spPr>
          <a:xfrm>
            <a:off x="8177448" y="2362200"/>
            <a:ext cx="1164250" cy="923330"/>
          </a:xfrm>
          <a:prstGeom prst="rect">
            <a:avLst/>
          </a:prstGeom>
          <a:noFill/>
        </p:spPr>
        <p:txBody>
          <a:bodyPr wrap="square" rtlCol="0">
            <a:spAutoFit/>
          </a:bodyPr>
          <a:lstStyle/>
          <a:p>
            <a:pPr algn="ctr"/>
            <a:r>
              <a:rPr lang="en-US" dirty="0" smtClean="0">
                <a:latin typeface="Abadi MT Condensed Light" charset="0"/>
                <a:ea typeface="Abadi MT Condensed Light" charset="0"/>
                <a:cs typeface="Abadi MT Condensed Light" charset="0"/>
              </a:rPr>
              <a:t>Room328</a:t>
            </a:r>
          </a:p>
          <a:p>
            <a:pPr algn="ctr"/>
            <a:r>
              <a:rPr lang="en-US" dirty="0" smtClean="0">
                <a:latin typeface="Abadi MT Condensed Light" charset="0"/>
                <a:ea typeface="Abadi MT Condensed Light" charset="0"/>
                <a:cs typeface="Abadi MT Condensed Light" charset="0"/>
              </a:rPr>
              <a:t>Hot Water</a:t>
            </a:r>
          </a:p>
          <a:p>
            <a:pPr algn="ctr"/>
            <a:r>
              <a:rPr lang="en-US" dirty="0" smtClean="0">
                <a:latin typeface="Abadi MT Condensed Light" charset="0"/>
                <a:ea typeface="Abadi MT Condensed Light" charset="0"/>
                <a:cs typeface="Abadi MT Condensed Light" charset="0"/>
              </a:rPr>
              <a:t>Temperature</a:t>
            </a:r>
            <a:endParaRPr lang="en-US" dirty="0">
              <a:latin typeface="Abadi MT Condensed Light" charset="0"/>
              <a:ea typeface="Abadi MT Condensed Light" charset="0"/>
              <a:cs typeface="Abadi MT Condensed Light" charset="0"/>
            </a:endParaRPr>
          </a:p>
        </p:txBody>
      </p:sp>
      <p:sp>
        <p:nvSpPr>
          <p:cNvPr id="29" name="TextBox 28"/>
          <p:cNvSpPr txBox="1"/>
          <p:nvPr/>
        </p:nvSpPr>
        <p:spPr>
          <a:xfrm>
            <a:off x="8236199" y="3210448"/>
            <a:ext cx="1058409" cy="400110"/>
          </a:xfrm>
          <a:prstGeom prst="rect">
            <a:avLst/>
          </a:prstGeom>
          <a:noFill/>
        </p:spPr>
        <p:txBody>
          <a:bodyPr wrap="square" rtlCol="0">
            <a:spAutoFit/>
          </a:bodyPr>
          <a:lstStyle/>
          <a:p>
            <a:pPr algn="ctr"/>
            <a:r>
              <a:rPr lang="is-IS" sz="2000" b="1" dirty="0" smtClean="0">
                <a:latin typeface="Abadi MT Condensed Light" charset="0"/>
                <a:ea typeface="Abadi MT Condensed Light" charset="0"/>
                <a:cs typeface="Abadi MT Condensed Light" charset="0"/>
              </a:rPr>
              <a:t>......</a:t>
            </a:r>
            <a:endParaRPr lang="en-US" sz="2000" b="1" dirty="0">
              <a:latin typeface="Abadi MT Condensed Light" charset="0"/>
              <a:ea typeface="Abadi MT Condensed Light" charset="0"/>
              <a:cs typeface="Abadi MT Condensed Light" charset="0"/>
            </a:endParaRPr>
          </a:p>
        </p:txBody>
      </p:sp>
      <p:pic>
        <p:nvPicPr>
          <p:cNvPr id="24" name="Picture 2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0600" y="2848320"/>
            <a:ext cx="1797898" cy="1431093"/>
          </a:xfrm>
          <a:prstGeom prst="rect">
            <a:avLst/>
          </a:prstGeom>
        </p:spPr>
      </p:pic>
      <p:cxnSp>
        <p:nvCxnSpPr>
          <p:cNvPr id="23" name="Straight Connector 22"/>
          <p:cNvCxnSpPr/>
          <p:nvPr/>
        </p:nvCxnSpPr>
        <p:spPr>
          <a:xfrm>
            <a:off x="3869812" y="2884860"/>
            <a:ext cx="54049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4238994" y="3838884"/>
            <a:ext cx="115859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3584349" y="4829125"/>
            <a:ext cx="44668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0" name="Picture 29"/>
          <p:cNvPicPr>
            <a:picLocks noChangeAspect="1"/>
          </p:cNvPicPr>
          <p:nvPr/>
        </p:nvPicPr>
        <p:blipFill>
          <a:blip r:embed="rId5" cstate="print">
            <a:alphaModFix/>
            <a:grayscl/>
            <a:extLst>
              <a:ext uri="{28A0092B-C50C-407E-A947-70E740481C1C}">
                <a14:useLocalDpi xmlns:a14="http://schemas.microsoft.com/office/drawing/2010/main"/>
              </a:ext>
            </a:extLst>
          </a:blip>
          <a:stretch>
            <a:fillRect/>
          </a:stretch>
        </p:blipFill>
        <p:spPr>
          <a:xfrm>
            <a:off x="6069584" y="3001182"/>
            <a:ext cx="1420637" cy="1099231"/>
          </a:xfrm>
          <a:prstGeom prst="rect">
            <a:avLst/>
          </a:prstGeom>
        </p:spPr>
      </p:pic>
      <p:cxnSp>
        <p:nvCxnSpPr>
          <p:cNvPr id="33" name="Straight Arrow Connector 32"/>
          <p:cNvCxnSpPr>
            <a:stCxn id="73" idx="3"/>
          </p:cNvCxnSpPr>
          <p:nvPr/>
        </p:nvCxnSpPr>
        <p:spPr>
          <a:xfrm>
            <a:off x="5196533" y="2709131"/>
            <a:ext cx="793020" cy="434860"/>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74" idx="3"/>
          </p:cNvCxnSpPr>
          <p:nvPr/>
        </p:nvCxnSpPr>
        <p:spPr>
          <a:xfrm flipV="1">
            <a:off x="5488059" y="3574077"/>
            <a:ext cx="501494" cy="77746"/>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31" idx="3"/>
          </p:cNvCxnSpPr>
          <p:nvPr/>
        </p:nvCxnSpPr>
        <p:spPr>
          <a:xfrm flipV="1">
            <a:off x="4827108" y="3970461"/>
            <a:ext cx="1162445" cy="675044"/>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pic>
        <p:nvPicPr>
          <p:cNvPr id="35" name="Picture 34"/>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091240" y="2919575"/>
            <a:ext cx="1288582" cy="1288582"/>
          </a:xfrm>
          <a:prstGeom prst="rect">
            <a:avLst/>
          </a:prstGeom>
        </p:spPr>
      </p:pic>
    </p:spTree>
    <p:extLst>
      <p:ext uri="{BB962C8B-B14F-4D97-AF65-F5344CB8AC3E}">
        <p14:creationId xmlns:p14="http://schemas.microsoft.com/office/powerpoint/2010/main" val="59245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30"/>
                                        </p:tgtEl>
                                        <p:attrNameLst>
                                          <p:attrName>ppt_x</p:attrName>
                                        </p:attrNameLst>
                                      </p:cBhvr>
                                      <p:tavLst>
                                        <p:tav tm="0">
                                          <p:val>
                                            <p:strVal val="ppt_x"/>
                                          </p:val>
                                        </p:tav>
                                        <p:tav tm="100000">
                                          <p:val>
                                            <p:strVal val="ppt_x"/>
                                          </p:val>
                                        </p:tav>
                                      </p:tavLst>
                                    </p:anim>
                                    <p:anim calcmode="lin" valueType="num">
                                      <p:cBhvr additive="base">
                                        <p:cTn id="7" dur="500"/>
                                        <p:tgtEl>
                                          <p:spTgt spid="30"/>
                                        </p:tgtEl>
                                        <p:attrNameLst>
                                          <p:attrName>ppt_y</p:attrName>
                                        </p:attrNameLst>
                                      </p:cBhvr>
                                      <p:tavLst>
                                        <p:tav tm="0">
                                          <p:val>
                                            <p:strVal val="ppt_y"/>
                                          </p:val>
                                        </p:tav>
                                        <p:tav tm="100000">
                                          <p:val>
                                            <p:strVal val="0-ppt_h/2"/>
                                          </p:val>
                                        </p:tav>
                                      </p:tavLst>
                                    </p:anim>
                                    <p:set>
                                      <p:cBhvr>
                                        <p:cTn id="8" dur="1" fill="hold">
                                          <p:stCondLst>
                                            <p:cond delay="499"/>
                                          </p:stCondLst>
                                        </p:cTn>
                                        <p:tgtEl>
                                          <p:spTgt spid="30"/>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8</a:t>
            </a:fld>
            <a:endParaRPr lang="en-US">
              <a:latin typeface="Segoe UI Light" charset="0"/>
              <a:ea typeface="Segoe UI Light" charset="0"/>
              <a:cs typeface="Segoe UI Light" charset="0"/>
            </a:endParaRPr>
          </a:p>
        </p:txBody>
      </p:sp>
      <p:pic>
        <p:nvPicPr>
          <p:cNvPr id="21" name="Picture 4" descr="http://vector-magz.com/wp-content/uploads/2013/07/building-icon.jpg"/>
          <p:cNvPicPr>
            <a:picLocks noChangeAspect="1" noChangeArrowheads="1"/>
          </p:cNvPicPr>
          <p:nvPr/>
        </p:nvPicPr>
        <p:blipFill>
          <a:blip r:embed="rId3"/>
          <a:srcRect/>
          <a:stretch>
            <a:fillRect/>
          </a:stretch>
        </p:blipFill>
        <p:spPr bwMode="auto">
          <a:xfrm>
            <a:off x="2362200" y="2002410"/>
            <a:ext cx="3048000" cy="3048000"/>
          </a:xfrm>
          <a:prstGeom prst="rect">
            <a:avLst/>
          </a:prstGeom>
          <a:noFill/>
        </p:spPr>
      </p:pic>
      <p:pic>
        <p:nvPicPr>
          <p:cNvPr id="22" name="Picture 4" descr="http://vector-magz.com/wp-content/uploads/2013/07/building-icon.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bwMode="auto">
          <a:xfrm>
            <a:off x="8458200" y="2831125"/>
            <a:ext cx="1066800" cy="1390569"/>
          </a:xfrm>
          <a:prstGeom prst="rect">
            <a:avLst/>
          </a:prstGeom>
          <a:noFill/>
        </p:spPr>
      </p:pic>
      <p:cxnSp>
        <p:nvCxnSpPr>
          <p:cNvPr id="4" name="Straight Arrow Connector 3"/>
          <p:cNvCxnSpPr/>
          <p:nvPr/>
        </p:nvCxnSpPr>
        <p:spPr>
          <a:xfrm>
            <a:off x="5410200" y="2513386"/>
            <a:ext cx="3048000" cy="838200"/>
          </a:xfrm>
          <a:prstGeom prst="straightConnector1">
            <a:avLst/>
          </a:prstGeom>
          <a:ln>
            <a:prstDash val="dash"/>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22" idx="1"/>
          </p:cNvCxnSpPr>
          <p:nvPr/>
        </p:nvCxnSpPr>
        <p:spPr>
          <a:xfrm flipV="1">
            <a:off x="5410200" y="3526410"/>
            <a:ext cx="3048000" cy="695284"/>
          </a:xfrm>
          <a:prstGeom prst="straightConnector1">
            <a:avLst/>
          </a:prstGeom>
          <a:ln>
            <a:prstDash val="dash"/>
            <a:headEnd type="triangle"/>
            <a:tailEnd type="triangle"/>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741488" y="989386"/>
            <a:ext cx="2385423" cy="1587797"/>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5738175" y="4201816"/>
            <a:ext cx="2492001" cy="1665584"/>
          </a:xfrm>
          <a:prstGeom prst="rect">
            <a:avLst/>
          </a:prstGeom>
        </p:spPr>
      </p:pic>
    </p:spTree>
    <p:extLst>
      <p:ext uri="{BB962C8B-B14F-4D97-AF65-F5344CB8AC3E}">
        <p14:creationId xmlns:p14="http://schemas.microsoft.com/office/powerpoint/2010/main" val="45480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7638A2C5-A4E2-4612-9BF7-8095FCDD3302}" type="slidenum">
              <a:rPr lang="en-US" smtClean="0">
                <a:latin typeface="Segoe UI Light" charset="0"/>
                <a:ea typeface="Segoe UI Light" charset="0"/>
                <a:cs typeface="Segoe UI Light" charset="0"/>
              </a:rPr>
              <a:pPr/>
              <a:t>9</a:t>
            </a:fld>
            <a:endParaRPr lang="en-US">
              <a:latin typeface="Segoe UI Light" charset="0"/>
              <a:ea typeface="Segoe UI Light" charset="0"/>
              <a:cs typeface="Segoe UI Light" charset="0"/>
            </a:endParaRPr>
          </a:p>
        </p:txBody>
      </p:sp>
      <p:pic>
        <p:nvPicPr>
          <p:cNvPr id="21" name="Picture 4" descr="http://vector-magz.com/wp-content/uploads/2013/07/building-icon.jpg"/>
          <p:cNvPicPr>
            <a:picLocks noChangeAspect="1" noChangeArrowheads="1"/>
          </p:cNvPicPr>
          <p:nvPr/>
        </p:nvPicPr>
        <p:blipFill>
          <a:blip r:embed="rId3"/>
          <a:srcRect/>
          <a:stretch>
            <a:fillRect/>
          </a:stretch>
        </p:blipFill>
        <p:spPr bwMode="auto">
          <a:xfrm>
            <a:off x="2362200" y="2002410"/>
            <a:ext cx="3048000" cy="3048000"/>
          </a:xfrm>
          <a:prstGeom prst="rect">
            <a:avLst/>
          </a:prstGeom>
          <a:noFill/>
        </p:spPr>
      </p:pic>
      <p:pic>
        <p:nvPicPr>
          <p:cNvPr id="22" name="Picture 4" descr="http://vector-magz.com/wp-content/uploads/2013/07/building-icon.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bwMode="auto">
          <a:xfrm>
            <a:off x="8458200" y="2831125"/>
            <a:ext cx="1066800" cy="1390569"/>
          </a:xfrm>
          <a:prstGeom prst="rect">
            <a:avLst/>
          </a:prstGeom>
          <a:noFill/>
        </p:spPr>
      </p:pic>
      <p:cxnSp>
        <p:nvCxnSpPr>
          <p:cNvPr id="4" name="Straight Arrow Connector 3"/>
          <p:cNvCxnSpPr/>
          <p:nvPr/>
        </p:nvCxnSpPr>
        <p:spPr>
          <a:xfrm>
            <a:off x="5410200" y="2513386"/>
            <a:ext cx="3048000" cy="838200"/>
          </a:xfrm>
          <a:prstGeom prst="straightConnector1">
            <a:avLst/>
          </a:prstGeom>
          <a:ln>
            <a:prstDash val="dash"/>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22" idx="1"/>
          </p:cNvCxnSpPr>
          <p:nvPr/>
        </p:nvCxnSpPr>
        <p:spPr>
          <a:xfrm flipV="1">
            <a:off x="5410200" y="3526410"/>
            <a:ext cx="3048000" cy="695284"/>
          </a:xfrm>
          <a:prstGeom prst="straightConnector1">
            <a:avLst/>
          </a:prstGeom>
          <a:ln>
            <a:prstDash val="dash"/>
            <a:headEnd type="triangle"/>
            <a:tailEnd type="triangle"/>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741488" y="989386"/>
            <a:ext cx="2385423" cy="1587797"/>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5738175" y="4201816"/>
            <a:ext cx="2492001" cy="1665584"/>
          </a:xfrm>
          <a:prstGeom prst="rect">
            <a:avLst/>
          </a:prstGeom>
        </p:spPr>
      </p:pic>
    </p:spTree>
    <p:extLst>
      <p:ext uri="{BB962C8B-B14F-4D97-AF65-F5344CB8AC3E}">
        <p14:creationId xmlns:p14="http://schemas.microsoft.com/office/powerpoint/2010/main" val="2020432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58359</TotalTime>
  <Words>1231</Words>
  <Application>Microsoft Macintosh PowerPoint</Application>
  <PresentationFormat>Widescreen</PresentationFormat>
  <Paragraphs>296</Paragraphs>
  <Slides>32</Slides>
  <Notes>31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Abadi MT Condensed Light</vt:lpstr>
      <vt:lpstr>Arial</vt:lpstr>
      <vt:lpstr>Calibri</vt:lpstr>
      <vt:lpstr>Segoe UI</vt:lpstr>
      <vt:lpstr>Segoe UI Light</vt:lpstr>
      <vt:lpstr>宋体</vt:lpstr>
      <vt:lpstr>Office Theme</vt:lpstr>
      <vt:lpstr>The Building Adapter: Towards Quickly Applying  Building Analytics at Scale  Dezhi Hong, Hongning Wang, *Jorge Ortiz, Kamin Whitehouse University of Virginia, *IBM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 can eliminate manual labeling from mapping the point names to their types in buildings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Dept. of Computer Science, University of Virginia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Relationship</dc:title>
  <dc:creator>Dezhi</dc:creator>
  <cp:lastModifiedBy>Microsoft Office User</cp:lastModifiedBy>
  <cp:revision>1805</cp:revision>
  <cp:lastPrinted>2015-09-17T17:40:22Z</cp:lastPrinted>
  <dcterms:created xsi:type="dcterms:W3CDTF">2015-04-03T17:25:42Z</dcterms:created>
  <dcterms:modified xsi:type="dcterms:W3CDTF">2015-11-05T21:45:30Z</dcterms:modified>
</cp:coreProperties>
</file>