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58" r:id="rId3"/>
    <p:sldId id="365" r:id="rId4"/>
    <p:sldId id="360" r:id="rId5"/>
    <p:sldId id="359" r:id="rId6"/>
    <p:sldId id="364" r:id="rId7"/>
    <p:sldId id="363" r:id="rId8"/>
    <p:sldId id="334" r:id="rId9"/>
    <p:sldId id="356" r:id="rId10"/>
    <p:sldId id="335" r:id="rId11"/>
    <p:sldId id="333" r:id="rId12"/>
    <p:sldId id="331" r:id="rId13"/>
    <p:sldId id="336" r:id="rId14"/>
    <p:sldId id="366" r:id="rId15"/>
    <p:sldId id="357" r:id="rId16"/>
    <p:sldId id="343" r:id="rId17"/>
    <p:sldId id="293" r:id="rId18"/>
    <p:sldId id="338" r:id="rId19"/>
    <p:sldId id="341" r:id="rId20"/>
    <p:sldId id="34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A1B6E-9A8E-F84C-AFA9-D921EE3B8400}">
          <p14:sldIdLst>
            <p14:sldId id="256"/>
            <p14:sldId id="358"/>
            <p14:sldId id="365"/>
            <p14:sldId id="360"/>
            <p14:sldId id="359"/>
            <p14:sldId id="364"/>
            <p14:sldId id="363"/>
            <p14:sldId id="334"/>
            <p14:sldId id="356"/>
            <p14:sldId id="335"/>
            <p14:sldId id="333"/>
            <p14:sldId id="331"/>
            <p14:sldId id="336"/>
            <p14:sldId id="366"/>
            <p14:sldId id="357"/>
            <p14:sldId id="343"/>
            <p14:sldId id="293"/>
            <p14:sldId id="338"/>
            <p14:sldId id="341"/>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autoAdjust="0"/>
    <p:restoredTop sz="95031" autoAdjust="0"/>
  </p:normalViewPr>
  <p:slideViewPr>
    <p:cSldViewPr>
      <p:cViewPr varScale="1">
        <p:scale>
          <a:sx n="70" d="100"/>
          <a:sy n="70" d="100"/>
        </p:scale>
        <p:origin x="82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8B153B-DF9E-4210-97B7-333444192B16}" type="datetimeFigureOut">
              <a:rPr lang="en-US" smtClean="0"/>
              <a:t>11/13/2013</a:t>
            </a:fld>
            <a:endParaRPr 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829D7-F158-4779-B94F-98A44D8A111E}" type="slidenum">
              <a:rPr lang="en-US" smtClean="0"/>
              <a:t>‹#›</a:t>
            </a:fld>
            <a:endParaRPr lang="en-US"/>
          </a:p>
        </p:txBody>
      </p:sp>
    </p:spTree>
    <p:extLst>
      <p:ext uri="{BB962C8B-B14F-4D97-AF65-F5344CB8AC3E}">
        <p14:creationId xmlns:p14="http://schemas.microsoft.com/office/powerpoint/2010/main" val="380422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a:t>
            </a:fld>
            <a:endParaRPr lang="en-US"/>
          </a:p>
        </p:txBody>
      </p:sp>
    </p:spTree>
    <p:extLst>
      <p:ext uri="{BB962C8B-B14F-4D97-AF65-F5344CB8AC3E}">
        <p14:creationId xmlns:p14="http://schemas.microsoft.com/office/powerpoint/2010/main" val="579880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16</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829D7-F158-4779-B94F-98A44D8A111E}" type="slidenum">
              <a:rPr lang="en-US" smtClean="0"/>
              <a:t>17</a:t>
            </a:fld>
            <a:endParaRPr lang="en-US"/>
          </a:p>
        </p:txBody>
      </p:sp>
    </p:spTree>
    <p:extLst>
      <p:ext uri="{BB962C8B-B14F-4D97-AF65-F5344CB8AC3E}">
        <p14:creationId xmlns:p14="http://schemas.microsoft.com/office/powerpoint/2010/main" val="272765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18</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sz="1400" dirty="0" smtClean="0"/>
              <a:t>New results from a larger data set expose some challenges (204 traces in 51 rooms)</a:t>
            </a:r>
            <a:endParaRPr lang="en-US" altLang="ko-KR" sz="1400" dirty="0" smtClean="0"/>
          </a:p>
          <a:p>
            <a:r>
              <a:rPr lang="en-US" altLang="ko-KR" sz="1400" dirty="0" smtClean="0"/>
              <a:t>Humidity and temperature in</a:t>
            </a:r>
            <a:r>
              <a:rPr lang="en-US" altLang="ko-KR" sz="1400" baseline="0" dirty="0" smtClean="0"/>
              <a:t> diff rooms across different floors are highly correlated in the mid-frequency IMF band, which poses barriers to the threshold-based clustering approach.</a:t>
            </a:r>
          </a:p>
          <a:p>
            <a:endParaRPr lang="ko-KR" altLang="en-US" sz="1400"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19</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400" dirty="0" smtClean="0"/>
              <a:t>To show that humidity and temperature in</a:t>
            </a:r>
            <a:r>
              <a:rPr lang="en-US" altLang="ko-KR" sz="1400" baseline="0" dirty="0" smtClean="0"/>
              <a:t> diff rooms across diff floors are highly correlated in the mid-frequency IMF band, which poses difficulty on the threshold-based clustering approach</a:t>
            </a:r>
            <a:endParaRPr lang="ko-KR" altLang="en-US" sz="1400"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20</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3829D7-F158-4779-B94F-98A44D8A111E}" type="slidenum">
              <a:rPr lang="en-US" smtClean="0"/>
              <a:t>2</a:t>
            </a:fld>
            <a:endParaRPr lang="en-US"/>
          </a:p>
        </p:txBody>
      </p:sp>
    </p:spTree>
    <p:extLst>
      <p:ext uri="{BB962C8B-B14F-4D97-AF65-F5344CB8AC3E}">
        <p14:creationId xmlns:p14="http://schemas.microsoft.com/office/powerpoint/2010/main" val="117728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8</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For each</a:t>
            </a:r>
            <a:r>
              <a:rPr lang="en-US" altLang="ko-KR" baseline="0" dirty="0" smtClean="0"/>
              <a:t> room, </a:t>
            </a:r>
            <a:r>
              <a:rPr lang="en-US" altLang="ko-KR" dirty="0" smtClean="0"/>
              <a:t>compute</a:t>
            </a:r>
            <a:r>
              <a:rPr lang="en-US" altLang="ko-KR" baseline="0" dirty="0" smtClean="0"/>
              <a:t> the pairwise </a:t>
            </a:r>
            <a:r>
              <a:rPr lang="en-US" altLang="ko-KR" baseline="0" dirty="0" err="1" smtClean="0"/>
              <a:t>corrcoefs</a:t>
            </a:r>
            <a:r>
              <a:rPr lang="en-US" altLang="ko-KR" baseline="0" dirty="0" smtClean="0"/>
              <a:t> over different time spans, and accumulate to get two distributions for the two population, aka, intra and inter</a:t>
            </a:r>
          </a:p>
          <a:p>
            <a:endParaRPr lang="en-US" altLang="ko-KR" baseline="0" dirty="0" smtClean="0"/>
          </a:p>
          <a:p>
            <a:r>
              <a:rPr lang="en-US" altLang="ko-KR" baseline="0" dirty="0" smtClean="0"/>
              <a:t>An arbitrary cut-off threshold will split the distribution: the part on the right of the threshold will be considered as in the “same” room, likewise, the part on the left of the line will be clustered as in different rooms.</a:t>
            </a:r>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9</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10</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11</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A-B-C-D-E</a:t>
            </a:r>
            <a:r>
              <a:rPr lang="en-US" altLang="ko-KR" baseline="0" dirty="0" smtClean="0"/>
              <a:t> denotes the ground truth -- where each sensor is</a:t>
            </a:r>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12</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13</a:t>
            </a:fld>
            <a:endParaRPr lang="en-US"/>
          </a:p>
        </p:txBody>
      </p:sp>
    </p:spTree>
    <p:extLst>
      <p:ext uri="{BB962C8B-B14F-4D97-AF65-F5344CB8AC3E}">
        <p14:creationId xmlns:p14="http://schemas.microsoft.com/office/powerpoint/2010/main" val="311580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IPSN’13 work</a:t>
            </a:r>
            <a:r>
              <a:rPr lang="en-US" altLang="ko-KR" baseline="0" dirty="0" smtClean="0"/>
              <a:t> takes the advantages of EMD and re-aggregate the IMFs based on separated bins. They build a reference model out of the EMD+IMF analysis and raise an alert when sensor readings deviate from the norm.</a:t>
            </a:r>
          </a:p>
          <a:p>
            <a:endParaRPr lang="en-US" altLang="ko-KR" baseline="0" dirty="0" smtClean="0"/>
          </a:p>
          <a:p>
            <a:r>
              <a:rPr lang="en-US" altLang="ko-KR" baseline="0" dirty="0" smtClean="0"/>
              <a:t>Pervasive’12 work (Lu) proposes a solution to constructing the sensor map in a home setting: first figure out the room arrangement with motion sensor data and then assign each sensor into a room.</a:t>
            </a:r>
          </a:p>
          <a:p>
            <a:endParaRPr lang="en-US" altLang="ko-KR" baseline="0" dirty="0" smtClean="0"/>
          </a:p>
          <a:p>
            <a:r>
              <a:rPr lang="en-US" altLang="ko-KR" baseline="0" dirty="0" smtClean="0"/>
              <a:t>Ubicomp’13 work (</a:t>
            </a:r>
            <a:r>
              <a:rPr lang="en-US" altLang="ko-KR" baseline="0" dirty="0" err="1" smtClean="0"/>
              <a:t>Kapitanova</a:t>
            </a:r>
            <a:r>
              <a:rPr lang="en-US" altLang="ko-KR" baseline="0" dirty="0" smtClean="0"/>
              <a:t>) formulates an approach by training the classifiers on historical sensor data and is able to detect sensor failure or movement.</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883829D7-F158-4779-B94F-98A44D8A111E}" type="slidenum">
              <a:rPr lang="en-US" smtClean="0"/>
              <a:t>15</a:t>
            </a:fld>
            <a:endParaRPr lang="en-US"/>
          </a:p>
        </p:txBody>
      </p:sp>
    </p:spTree>
    <p:extLst>
      <p:ext uri="{BB962C8B-B14F-4D97-AF65-F5344CB8AC3E}">
        <p14:creationId xmlns:p14="http://schemas.microsoft.com/office/powerpoint/2010/main" val="3115809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7"/>
            <a:ext cx="7772400" cy="1470025"/>
          </a:xfrm>
        </p:spPr>
        <p:txBody>
          <a:bodyPr/>
          <a:lstStyle/>
          <a:p>
            <a:r>
              <a:rPr lang="ko-KR" altLang="en-US" smtClean="0"/>
              <a:t>마스터 제목 스타일 편집</a:t>
            </a:r>
            <a:endParaRPr 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a:p>
        </p:txBody>
      </p:sp>
      <p:sp>
        <p:nvSpPr>
          <p:cNvPr id="4" name="날짜 개체 틀 3"/>
          <p:cNvSpPr>
            <a:spLocks noGrp="1"/>
          </p:cNvSpPr>
          <p:nvPr>
            <p:ph type="dt" sz="half" idx="10"/>
          </p:nvPr>
        </p:nvSpPr>
        <p:spPr/>
        <p:txBody>
          <a:bodyPr/>
          <a:lstStyle/>
          <a:p>
            <a:fld id="{F355A331-EE30-4D7F-9D25-02AEF3533B52}" type="datetimeFigureOut">
              <a:rPr lang="en-US" smtClean="0"/>
              <a:t>11/13/2013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152061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F355A331-EE30-4D7F-9D25-02AEF3533B52}" type="datetimeFigureOut">
              <a:rPr lang="en-US" smtClean="0"/>
              <a:t>11/13/2013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88266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40"/>
            <a:ext cx="2057400" cy="5851525"/>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457200" y="274640"/>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F355A331-EE30-4D7F-9D25-02AEF3533B52}" type="datetimeFigureOut">
              <a:rPr lang="en-US" smtClean="0"/>
              <a:t>11/13/2013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357123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F355A331-EE30-4D7F-9D25-02AEF3533B52}" type="datetimeFigureOut">
              <a:rPr lang="en-US" smtClean="0"/>
              <a:t>11/13/2013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379138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en-US"/>
          </a:p>
        </p:txBody>
      </p:sp>
      <p:sp>
        <p:nvSpPr>
          <p:cNvPr id="3" name="텍스트 개체 틀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355A331-EE30-4D7F-9D25-02AEF3533B52}" type="datetimeFigureOut">
              <a:rPr lang="en-US" smtClean="0"/>
              <a:t>11/13/2013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333184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p>
            <a:fld id="{F355A331-EE30-4D7F-9D25-02AEF3533B52}" type="datetimeFigureOut">
              <a:rPr lang="en-US" smtClean="0"/>
              <a:t>11/13/2013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176482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텍스트 개체 틀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p>
            <a:fld id="{F355A331-EE30-4D7F-9D25-02AEF3533B52}" type="datetimeFigureOut">
              <a:rPr lang="en-US" smtClean="0"/>
              <a:t>11/13/2013</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399809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p>
            <a:fld id="{F355A331-EE30-4D7F-9D25-02AEF3533B52}" type="datetimeFigureOut">
              <a:rPr lang="en-US" smtClean="0"/>
              <a:t>11/13/2013</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292796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355A331-EE30-4D7F-9D25-02AEF3533B52}" type="datetimeFigureOut">
              <a:rPr lang="en-US" smtClean="0"/>
              <a:t>11/13/2013</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231512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2" y="273050"/>
            <a:ext cx="3008313" cy="1162050"/>
          </a:xfrm>
        </p:spPr>
        <p:txBody>
          <a:bodyPr anchor="b"/>
          <a:lstStyle>
            <a:lvl1pPr algn="l">
              <a:defRPr sz="2000" b="1"/>
            </a:lvl1pPr>
          </a:lstStyle>
          <a:p>
            <a:r>
              <a:rPr lang="ko-KR" altLang="en-US" smtClean="0"/>
              <a:t>마스터 제목 스타일 편집</a:t>
            </a:r>
            <a:endParaRPr lang="en-US"/>
          </a:p>
        </p:txBody>
      </p:sp>
      <p:sp>
        <p:nvSpPr>
          <p:cNvPr id="3" name="내용 개체 틀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55A331-EE30-4D7F-9D25-02AEF3533B52}" type="datetimeFigureOut">
              <a:rPr lang="en-US" smtClean="0"/>
              <a:t>11/13/2013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312742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1"/>
            <a:ext cx="5486400" cy="566738"/>
          </a:xfrm>
        </p:spPr>
        <p:txBody>
          <a:bodyPr anchor="b"/>
          <a:lstStyle>
            <a:lvl1pPr algn="l">
              <a:defRPr sz="2000" b="1"/>
            </a:lvl1pPr>
          </a:lstStyle>
          <a:p>
            <a:r>
              <a:rPr lang="ko-KR" altLang="en-US" smtClean="0"/>
              <a:t>마스터 제목 스타일 편집</a:t>
            </a:r>
            <a:endParaRPr 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355A331-EE30-4D7F-9D25-02AEF3533B52}" type="datetimeFigureOut">
              <a:rPr lang="en-US" smtClean="0"/>
              <a:t>11/13/2013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DE776798-D7B1-4F9E-8E5B-ADE4A354CE77}" type="slidenum">
              <a:rPr lang="en-US" smtClean="0"/>
              <a:t>‹#›</a:t>
            </a:fld>
            <a:endParaRPr lang="en-US"/>
          </a:p>
        </p:txBody>
      </p:sp>
    </p:spTree>
    <p:extLst>
      <p:ext uri="{BB962C8B-B14F-4D97-AF65-F5344CB8AC3E}">
        <p14:creationId xmlns:p14="http://schemas.microsoft.com/office/powerpoint/2010/main" val="221424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3" name="텍스트 개체 틀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5A331-EE30-4D7F-9D25-02AEF3533B52}" type="datetimeFigureOut">
              <a:rPr lang="en-US" smtClean="0"/>
              <a:t>11/13/2013</a:t>
            </a:fld>
            <a:endParaRPr lang="en-US"/>
          </a:p>
        </p:txBody>
      </p:sp>
      <p:sp>
        <p:nvSpPr>
          <p:cNvPr id="5" name="바닥글 개체 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76798-D7B1-4F9E-8E5B-ADE4A354CE77}" type="slidenum">
              <a:rPr lang="en-US" smtClean="0"/>
              <a:t>‹#›</a:t>
            </a:fld>
            <a:endParaRPr lang="en-US"/>
          </a:p>
        </p:txBody>
      </p:sp>
    </p:spTree>
    <p:extLst>
      <p:ext uri="{BB962C8B-B14F-4D97-AF65-F5344CB8AC3E}">
        <p14:creationId xmlns:p14="http://schemas.microsoft.com/office/powerpoint/2010/main" val="260008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 y="1600200"/>
            <a:ext cx="8458200" cy="1470025"/>
          </a:xfrm>
        </p:spPr>
        <p:txBody>
          <a:bodyPr>
            <a:normAutofit fontScale="90000"/>
          </a:bodyPr>
          <a:lstStyle/>
          <a:p>
            <a:r>
              <a:rPr lang="en-US" altLang="zh-CN" sz="5000" b="1" dirty="0" smtClean="0"/>
              <a:t>Towards Automatic Spatial Verification of Sensor Placement</a:t>
            </a:r>
            <a:endParaRPr lang="en-US" sz="5000" b="1" dirty="0"/>
          </a:p>
        </p:txBody>
      </p:sp>
      <p:sp>
        <p:nvSpPr>
          <p:cNvPr id="5" name="부제목 2"/>
          <p:cNvSpPr txBox="1">
            <a:spLocks/>
          </p:cNvSpPr>
          <p:nvPr/>
        </p:nvSpPr>
        <p:spPr>
          <a:xfrm>
            <a:off x="762000" y="4114800"/>
            <a:ext cx="7239000" cy="2057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800" dirty="0" err="1" smtClean="0">
                <a:solidFill>
                  <a:schemeClr val="tx1">
                    <a:lumMod val="65000"/>
                    <a:lumOff val="35000"/>
                  </a:schemeClr>
                </a:solidFill>
                <a:latin typeface="+mj-lt"/>
              </a:rPr>
              <a:t>Dezhi</a:t>
            </a:r>
            <a:r>
              <a:rPr lang="en-US" sz="2800" dirty="0" smtClean="0">
                <a:solidFill>
                  <a:schemeClr val="tx1">
                    <a:lumMod val="65000"/>
                    <a:lumOff val="35000"/>
                  </a:schemeClr>
                </a:solidFill>
                <a:latin typeface="+mj-lt"/>
              </a:rPr>
              <a:t> </a:t>
            </a:r>
            <a:r>
              <a:rPr lang="en-US" sz="2800" dirty="0" smtClean="0">
                <a:solidFill>
                  <a:schemeClr val="tx1">
                    <a:lumMod val="65000"/>
                    <a:lumOff val="35000"/>
                  </a:schemeClr>
                </a:solidFill>
                <a:latin typeface="+mj-lt"/>
              </a:rPr>
              <a:t>Hong</a:t>
            </a:r>
            <a:r>
              <a:rPr lang="en-US" sz="2800" baseline="30000" dirty="0"/>
              <a:t> * </a:t>
            </a:r>
            <a:r>
              <a:rPr lang="en-US" sz="2800" baseline="30000" dirty="0" smtClean="0"/>
              <a:t>+</a:t>
            </a:r>
            <a:endParaRPr lang="en-US" sz="2800" dirty="0" smtClean="0">
              <a:solidFill>
                <a:schemeClr val="tx1">
                  <a:lumMod val="65000"/>
                  <a:lumOff val="35000"/>
                </a:schemeClr>
              </a:solidFill>
              <a:latin typeface="+mj-lt"/>
            </a:endParaRPr>
          </a:p>
          <a:p>
            <a:pPr>
              <a:spcBef>
                <a:spcPts val="0"/>
              </a:spcBef>
            </a:pPr>
            <a:r>
              <a:rPr lang="en-US" sz="2800" dirty="0" smtClean="0">
                <a:solidFill>
                  <a:schemeClr val="tx1">
                    <a:lumMod val="65000"/>
                    <a:lumOff val="35000"/>
                  </a:schemeClr>
                </a:solidFill>
                <a:latin typeface="+mj-lt"/>
              </a:rPr>
              <a:t>Jorge Ortiz</a:t>
            </a:r>
            <a:r>
              <a:rPr lang="en-US" sz="2800" baseline="30000" dirty="0"/>
              <a:t> +</a:t>
            </a:r>
            <a:endParaRPr lang="en-US" sz="2800" dirty="0">
              <a:solidFill>
                <a:schemeClr val="tx1">
                  <a:lumMod val="65000"/>
                  <a:lumOff val="35000"/>
                </a:schemeClr>
              </a:solidFill>
              <a:latin typeface="+mj-lt"/>
            </a:endParaRPr>
          </a:p>
          <a:p>
            <a:pPr>
              <a:spcBef>
                <a:spcPts val="0"/>
              </a:spcBef>
            </a:pPr>
            <a:r>
              <a:rPr lang="en-US" sz="2800" dirty="0" err="1" smtClean="0">
                <a:solidFill>
                  <a:schemeClr val="tx1">
                    <a:lumMod val="65000"/>
                    <a:lumOff val="35000"/>
                  </a:schemeClr>
                </a:solidFill>
                <a:latin typeface="+mj-lt"/>
              </a:rPr>
              <a:t>Kamin</a:t>
            </a:r>
            <a:r>
              <a:rPr lang="en-US" sz="2800" dirty="0" smtClean="0">
                <a:solidFill>
                  <a:schemeClr val="tx1">
                    <a:lumMod val="65000"/>
                    <a:lumOff val="35000"/>
                  </a:schemeClr>
                </a:solidFill>
                <a:latin typeface="+mj-lt"/>
              </a:rPr>
              <a:t> </a:t>
            </a:r>
            <a:r>
              <a:rPr lang="en-US" sz="2800" dirty="0" smtClean="0">
                <a:solidFill>
                  <a:schemeClr val="tx1">
                    <a:lumMod val="65000"/>
                    <a:lumOff val="35000"/>
                  </a:schemeClr>
                </a:solidFill>
                <a:latin typeface="+mj-lt"/>
              </a:rPr>
              <a:t>Whitehouse</a:t>
            </a:r>
            <a:r>
              <a:rPr lang="en-US" sz="2800" baseline="30000" dirty="0"/>
              <a:t> </a:t>
            </a:r>
            <a:r>
              <a:rPr lang="en-US" sz="2800" baseline="30000" dirty="0" smtClean="0"/>
              <a:t>*</a:t>
            </a:r>
            <a:r>
              <a:rPr lang="en-US" sz="2800" baseline="30000" dirty="0"/>
              <a:t> ^</a:t>
            </a:r>
            <a:endParaRPr lang="en-US" sz="2800" dirty="0">
              <a:solidFill>
                <a:schemeClr val="tx1">
                  <a:lumMod val="65000"/>
                  <a:lumOff val="35000"/>
                </a:schemeClr>
              </a:solidFill>
              <a:latin typeface="+mj-lt"/>
            </a:endParaRPr>
          </a:p>
          <a:p>
            <a:pPr>
              <a:spcBef>
                <a:spcPts val="0"/>
              </a:spcBef>
            </a:pPr>
            <a:r>
              <a:rPr lang="en-US" sz="2800" dirty="0" smtClean="0">
                <a:solidFill>
                  <a:schemeClr val="tx1">
                    <a:lumMod val="65000"/>
                    <a:lumOff val="35000"/>
                  </a:schemeClr>
                </a:solidFill>
                <a:latin typeface="+mj-lt"/>
              </a:rPr>
              <a:t>David </a:t>
            </a:r>
            <a:r>
              <a:rPr lang="en-US" sz="2800" dirty="0" smtClean="0">
                <a:solidFill>
                  <a:schemeClr val="tx1">
                    <a:lumMod val="65000"/>
                    <a:lumOff val="35000"/>
                  </a:schemeClr>
                </a:solidFill>
                <a:latin typeface="+mj-lt"/>
              </a:rPr>
              <a:t>Culler</a:t>
            </a:r>
            <a:r>
              <a:rPr lang="en-US" sz="2800" baseline="30000" dirty="0"/>
              <a:t> +</a:t>
            </a:r>
            <a:endParaRPr lang="en-US" sz="2800" dirty="0" smtClean="0">
              <a:solidFill>
                <a:schemeClr val="tx1">
                  <a:lumMod val="65000"/>
                  <a:lumOff val="35000"/>
                </a:schemeClr>
              </a:solidFill>
              <a:latin typeface="+mj-lt"/>
            </a:endParaRPr>
          </a:p>
          <a:p>
            <a:pPr>
              <a:spcBef>
                <a:spcPts val="0"/>
              </a:spcBef>
            </a:pPr>
            <a:endParaRPr lang="en-US" sz="2800" dirty="0">
              <a:solidFill>
                <a:schemeClr val="tx1">
                  <a:lumMod val="65000"/>
                  <a:lumOff val="35000"/>
                </a:schemeClr>
              </a:solidFill>
              <a:latin typeface="+mj-lt"/>
            </a:endParaRPr>
          </a:p>
          <a:p>
            <a:r>
              <a:rPr lang="en-US" sz="2800" baseline="30000" dirty="0"/>
              <a:t>*</a:t>
            </a:r>
            <a:r>
              <a:rPr lang="en-US" sz="2800" dirty="0"/>
              <a:t>University of Virginia</a:t>
            </a:r>
          </a:p>
          <a:p>
            <a:r>
              <a:rPr lang="en-US" sz="2800" baseline="30000" dirty="0" smtClean="0"/>
              <a:t>+</a:t>
            </a:r>
            <a:r>
              <a:rPr lang="en-US" sz="2800" dirty="0" smtClean="0"/>
              <a:t>UC Berkeley</a:t>
            </a:r>
          </a:p>
          <a:p>
            <a:r>
              <a:rPr lang="en-US" sz="2800" baseline="30000" dirty="0" smtClean="0"/>
              <a:t>^ </a:t>
            </a:r>
            <a:r>
              <a:rPr lang="en-US" sz="2800" dirty="0" smtClean="0"/>
              <a:t>Microsoft Research</a:t>
            </a:r>
            <a:endParaRPr lang="en-US" sz="2800" dirty="0"/>
          </a:p>
          <a:p>
            <a:endParaRPr lang="en-US" sz="2800" dirty="0"/>
          </a:p>
          <a:p>
            <a:pPr>
              <a:spcBef>
                <a:spcPts val="0"/>
              </a:spcBef>
            </a:pPr>
            <a:endParaRPr lang="en-US" sz="2800" dirty="0" smtClean="0">
              <a:solidFill>
                <a:schemeClr val="tx1">
                  <a:lumMod val="65000"/>
                  <a:lumOff val="35000"/>
                </a:schemeClr>
              </a:solidFill>
              <a:latin typeface="+mj-lt"/>
            </a:endParaRPr>
          </a:p>
        </p:txBody>
      </p:sp>
    </p:spTree>
    <p:extLst>
      <p:ext uri="{BB962C8B-B14F-4D97-AF65-F5344CB8AC3E}">
        <p14:creationId xmlns:p14="http://schemas.microsoft.com/office/powerpoint/2010/main" val="428102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C_bsl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382" y="2294378"/>
            <a:ext cx="4564218" cy="3118129"/>
          </a:xfrm>
          <a:prstGeom prst="rect">
            <a:avLst/>
          </a:prstGeom>
        </p:spPr>
      </p:pic>
      <p:pic>
        <p:nvPicPr>
          <p:cNvPr id="7" name="Picture 6" descr="ROC_new.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294378"/>
            <a:ext cx="4564218" cy="3125866"/>
          </a:xfrm>
          <a:prstGeom prst="rect">
            <a:avLst/>
          </a:prstGeom>
        </p:spPr>
      </p:pic>
      <p:cxnSp>
        <p:nvCxnSpPr>
          <p:cNvPr id="9" name="Straight Connector 8"/>
          <p:cNvCxnSpPr/>
          <p:nvPr/>
        </p:nvCxnSpPr>
        <p:spPr>
          <a:xfrm>
            <a:off x="1497567" y="2514600"/>
            <a:ext cx="0" cy="2590800"/>
          </a:xfrm>
          <a:prstGeom prst="line">
            <a:avLst/>
          </a:prstGeom>
          <a:ln w="19050" cmpd="sng">
            <a:solidFill>
              <a:srgbClr val="FF6600"/>
            </a:solidFill>
            <a:prstDash val="sysDash"/>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1497567" y="2057400"/>
            <a:ext cx="2209800" cy="338554"/>
          </a:xfrm>
          <a:prstGeom prst="rect">
            <a:avLst/>
          </a:prstGeom>
          <a:noFill/>
        </p:spPr>
        <p:txBody>
          <a:bodyPr wrap="square" rtlCol="0">
            <a:spAutoFit/>
          </a:bodyPr>
          <a:lstStyle/>
          <a:p>
            <a:pPr algn="ctr"/>
            <a:r>
              <a:rPr lang="en-US" sz="1600" dirty="0" smtClean="0"/>
              <a:t>Mid band correlation</a:t>
            </a:r>
            <a:endParaRPr lang="en-US" sz="1600" dirty="0"/>
          </a:p>
        </p:txBody>
      </p:sp>
      <p:sp>
        <p:nvSpPr>
          <p:cNvPr id="10" name="TextBox 9"/>
          <p:cNvSpPr txBox="1"/>
          <p:nvPr/>
        </p:nvSpPr>
        <p:spPr>
          <a:xfrm>
            <a:off x="5605911" y="2057400"/>
            <a:ext cx="2209800" cy="338554"/>
          </a:xfrm>
          <a:prstGeom prst="rect">
            <a:avLst/>
          </a:prstGeom>
          <a:noFill/>
        </p:spPr>
        <p:txBody>
          <a:bodyPr wrap="square" rtlCol="0">
            <a:spAutoFit/>
          </a:bodyPr>
          <a:lstStyle/>
          <a:p>
            <a:pPr algn="ctr"/>
            <a:r>
              <a:rPr lang="en-US" sz="1600" dirty="0" smtClean="0"/>
              <a:t>Raw </a:t>
            </a:r>
            <a:r>
              <a:rPr lang="en-US" sz="1600" dirty="0" smtClean="0"/>
              <a:t>data </a:t>
            </a:r>
            <a:r>
              <a:rPr lang="en-US" sz="1600" dirty="0" smtClean="0"/>
              <a:t>traces</a:t>
            </a:r>
            <a:endParaRPr lang="en-US" sz="1600" dirty="0"/>
          </a:p>
        </p:txBody>
      </p:sp>
      <p:sp>
        <p:nvSpPr>
          <p:cNvPr id="12"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Threshold Analysis</a:t>
            </a:r>
            <a:endParaRPr lang="en-US" dirty="0"/>
          </a:p>
        </p:txBody>
      </p:sp>
    </p:spTree>
    <p:extLst>
      <p:ext uri="{BB962C8B-B14F-4D97-AF65-F5344CB8AC3E}">
        <p14:creationId xmlns:p14="http://schemas.microsoft.com/office/powerpoint/2010/main" val="182658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ngtheffect-eps-converted-t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152" y="1447800"/>
            <a:ext cx="6913048" cy="4767618"/>
          </a:xfrm>
          <a:prstGeom prst="rect">
            <a:avLst/>
          </a:prstGeom>
        </p:spPr>
      </p:pic>
      <p:sp>
        <p:nvSpPr>
          <p:cNvPr id="5" name="Oval 4"/>
          <p:cNvSpPr/>
          <p:nvPr/>
        </p:nvSpPr>
        <p:spPr>
          <a:xfrm>
            <a:off x="7183952" y="5072418"/>
            <a:ext cx="381000" cy="533400"/>
          </a:xfrm>
          <a:prstGeom prst="ellipse">
            <a:avLst/>
          </a:prstGeom>
          <a:noFill/>
          <a:ln w="38100" cmpd="sng">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7"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Convergence</a:t>
            </a:r>
            <a:endParaRPr lang="en-US" dirty="0"/>
          </a:p>
        </p:txBody>
      </p:sp>
    </p:spTree>
    <p:extLst>
      <p:ext uri="{BB962C8B-B14F-4D97-AF65-F5344CB8AC3E}">
        <p14:creationId xmlns:p14="http://schemas.microsoft.com/office/powerpoint/2010/main" val="33512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137052" y="2133600"/>
            <a:ext cx="4454248" cy="4122999"/>
          </a:xfrm>
          <a:prstGeom prst="rect">
            <a:avLst/>
          </a:prstGeom>
        </p:spPr>
      </p:pic>
      <p:sp>
        <p:nvSpPr>
          <p:cNvPr id="8" name="TextBox 7"/>
          <p:cNvSpPr txBox="1"/>
          <p:nvPr/>
        </p:nvSpPr>
        <p:spPr>
          <a:xfrm>
            <a:off x="6449704" y="2286000"/>
            <a:ext cx="2667000" cy="400110"/>
          </a:xfrm>
          <a:prstGeom prst="rect">
            <a:avLst/>
          </a:prstGeom>
          <a:noFill/>
        </p:spPr>
        <p:txBody>
          <a:bodyPr wrap="square" rtlCol="0">
            <a:spAutoFit/>
          </a:bodyPr>
          <a:lstStyle/>
          <a:p>
            <a:r>
              <a:rPr lang="en-US" sz="2000" dirty="0" smtClean="0"/>
              <a:t>14/15 correct = 93.3%</a:t>
            </a:r>
            <a:endParaRPr lang="en-US" sz="2000" dirty="0"/>
          </a:p>
        </p:txBody>
      </p:sp>
      <p:sp>
        <p:nvSpPr>
          <p:cNvPr id="4" name="Rectangle 3"/>
          <p:cNvSpPr/>
          <p:nvPr/>
        </p:nvSpPr>
        <p:spPr>
          <a:xfrm>
            <a:off x="3581400" y="5029200"/>
            <a:ext cx="2743200" cy="228600"/>
          </a:xfrm>
          <a:prstGeom prst="rect">
            <a:avLst/>
          </a:prstGeom>
          <a:noFill/>
          <a:ln w="28575" cmpd="sng">
            <a:solidFill>
              <a:srgbClr val="FF66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9" name="TextBox 8"/>
          <p:cNvSpPr txBox="1"/>
          <p:nvPr/>
        </p:nvSpPr>
        <p:spPr>
          <a:xfrm>
            <a:off x="4114800" y="6477000"/>
            <a:ext cx="4959736" cy="307777"/>
          </a:xfrm>
          <a:prstGeom prst="rect">
            <a:avLst/>
          </a:prstGeom>
          <a:noFill/>
        </p:spPr>
        <p:txBody>
          <a:bodyPr wrap="none" rtlCol="0">
            <a:spAutoFit/>
          </a:bodyPr>
          <a:lstStyle/>
          <a:p>
            <a:r>
              <a:rPr lang="en-US" sz="1400" dirty="0" smtClean="0"/>
              <a:t>*A-B-C-D-E is used to denote the ground truth location of sensors</a:t>
            </a:r>
            <a:endParaRPr lang="en-US" sz="1400" dirty="0"/>
          </a:p>
        </p:txBody>
      </p:sp>
      <p:sp>
        <p:nvSpPr>
          <p:cNvPr id="10"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Clustering</a:t>
            </a:r>
            <a:endParaRPr lang="en-US" dirty="0"/>
          </a:p>
        </p:txBody>
      </p:sp>
    </p:spTree>
    <p:extLst>
      <p:ext uri="{BB962C8B-B14F-4D97-AF65-F5344CB8AC3E}">
        <p14:creationId xmlns:p14="http://schemas.microsoft.com/office/powerpoint/2010/main" val="218604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0" y="5334000"/>
            <a:ext cx="3276600" cy="1015663"/>
          </a:xfrm>
          <a:prstGeom prst="rect">
            <a:avLst/>
          </a:prstGeom>
          <a:noFill/>
        </p:spPr>
        <p:txBody>
          <a:bodyPr wrap="square" rtlCol="0">
            <a:spAutoFit/>
          </a:bodyPr>
          <a:lstStyle/>
          <a:p>
            <a:pPr algn="ctr"/>
            <a:r>
              <a:rPr lang="en-US" dirty="0" smtClean="0"/>
              <a:t>Mid-band Frequencies</a:t>
            </a:r>
            <a:endParaRPr lang="en-US" dirty="0" smtClean="0"/>
          </a:p>
          <a:p>
            <a:r>
              <a:rPr lang="en-US" sz="2000" dirty="0" smtClean="0"/>
              <a:t> </a:t>
            </a:r>
          </a:p>
          <a:p>
            <a:pPr algn="ctr"/>
            <a:r>
              <a:rPr lang="en-US" sz="2000" dirty="0" smtClean="0"/>
              <a:t>12/15 correct = 80%</a:t>
            </a:r>
            <a:endParaRPr lang="en-US" sz="2000" dirty="0"/>
          </a:p>
        </p:txBody>
      </p:sp>
      <p:sp>
        <p:nvSpPr>
          <p:cNvPr id="10" name="TextBox 9"/>
          <p:cNvSpPr txBox="1"/>
          <p:nvPr/>
        </p:nvSpPr>
        <p:spPr>
          <a:xfrm>
            <a:off x="5105400" y="5334000"/>
            <a:ext cx="3200400" cy="984885"/>
          </a:xfrm>
          <a:prstGeom prst="rect">
            <a:avLst/>
          </a:prstGeom>
          <a:noFill/>
        </p:spPr>
        <p:txBody>
          <a:bodyPr wrap="square" rtlCol="0">
            <a:spAutoFit/>
          </a:bodyPr>
          <a:lstStyle/>
          <a:p>
            <a:pPr algn="ctr"/>
            <a:r>
              <a:rPr lang="en-US" dirty="0" smtClean="0"/>
              <a:t>Raw data traces</a:t>
            </a:r>
            <a:endParaRPr lang="en-US" dirty="0" smtClean="0"/>
          </a:p>
          <a:p>
            <a:pPr algn="ctr"/>
            <a:endParaRPr lang="en-US" sz="2000" dirty="0" smtClean="0"/>
          </a:p>
          <a:p>
            <a:pPr algn="ctr"/>
            <a:r>
              <a:rPr lang="en-US" sz="2000" dirty="0" smtClean="0"/>
              <a:t>8/15 correct = 53.3%</a:t>
            </a:r>
            <a:endParaRPr lang="en-US" sz="2000" dirty="0"/>
          </a:p>
        </p:txBody>
      </p:sp>
      <p:pic>
        <p:nvPicPr>
          <p:cNvPr id="6" name="Picture 5" descr="res_emd_new.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51" y="1906792"/>
            <a:ext cx="4077749" cy="3481524"/>
          </a:xfrm>
          <a:prstGeom prst="rect">
            <a:avLst/>
          </a:prstGeom>
        </p:spPr>
      </p:pic>
      <p:pic>
        <p:nvPicPr>
          <p:cNvPr id="7" name="Picture 6" descr="res_bsln_new.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2037755"/>
            <a:ext cx="3962400" cy="3374231"/>
          </a:xfrm>
          <a:prstGeom prst="rect">
            <a:avLst/>
          </a:prstGeom>
        </p:spPr>
      </p:pic>
      <p:sp>
        <p:nvSpPr>
          <p:cNvPr id="11"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Clustering</a:t>
            </a:r>
            <a:endParaRPr lang="en-US" dirty="0"/>
          </a:p>
        </p:txBody>
      </p:sp>
    </p:spTree>
    <p:extLst>
      <p:ext uri="{BB962C8B-B14F-4D97-AF65-F5344CB8AC3E}">
        <p14:creationId xmlns:p14="http://schemas.microsoft.com/office/powerpoint/2010/main" val="22190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90"/>
            <a:ext cx="8229600" cy="1143000"/>
          </a:xfrm>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Extended from 5 rooms to ~100 rooms</a:t>
            </a:r>
          </a:p>
          <a:p>
            <a:pPr lvl="1"/>
            <a:r>
              <a:rPr lang="en-US" dirty="0" smtClean="0"/>
              <a:t>It didn’t work </a:t>
            </a:r>
            <a:r>
              <a:rPr lang="en-US" dirty="0" smtClean="0">
                <a:sym typeface="Wingdings" panose="05000000000000000000" pitchFamily="2" charset="2"/>
              </a:rPr>
              <a:t></a:t>
            </a:r>
          </a:p>
          <a:p>
            <a:r>
              <a:rPr lang="en-US" dirty="0" smtClean="0"/>
              <a:t>Open questions: </a:t>
            </a:r>
          </a:p>
          <a:p>
            <a:pPr lvl="1"/>
            <a:r>
              <a:rPr lang="en-US" dirty="0" smtClean="0"/>
              <a:t>What new techniques can improve results?</a:t>
            </a:r>
          </a:p>
          <a:p>
            <a:pPr lvl="1"/>
            <a:r>
              <a:rPr lang="en-US" dirty="0"/>
              <a:t>W</a:t>
            </a:r>
            <a:r>
              <a:rPr lang="en-US" dirty="0" smtClean="0"/>
              <a:t>hat is the boundary that can be found?</a:t>
            </a:r>
          </a:p>
        </p:txBody>
      </p:sp>
    </p:spTree>
    <p:extLst>
      <p:ext uri="{BB962C8B-B14F-4D97-AF65-F5344CB8AC3E}">
        <p14:creationId xmlns:p14="http://schemas.microsoft.com/office/powerpoint/2010/main" val="366342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sz="4000" b="1" dirty="0" smtClean="0">
                <a:latin typeface="+mn-lt"/>
              </a:rPr>
              <a:t>Related Work</a:t>
            </a:r>
            <a:endParaRPr lang="en-US" sz="4000" b="1" dirty="0">
              <a:latin typeface="+mn-lt"/>
            </a:endParaRPr>
          </a:p>
        </p:txBody>
      </p:sp>
      <p:sp>
        <p:nvSpPr>
          <p:cNvPr id="3" name="내용 개체 틀 2"/>
          <p:cNvSpPr>
            <a:spLocks noGrp="1"/>
          </p:cNvSpPr>
          <p:nvPr>
            <p:ph idx="1"/>
          </p:nvPr>
        </p:nvSpPr>
        <p:spPr/>
        <p:txBody>
          <a:bodyPr>
            <a:normAutofit/>
          </a:bodyPr>
          <a:lstStyle/>
          <a:p>
            <a:r>
              <a:rPr lang="en-US" dirty="0" smtClean="0"/>
              <a:t>Strip, Bind, Search - IPSN’13</a:t>
            </a:r>
          </a:p>
          <a:p>
            <a:pPr lvl="1"/>
            <a:r>
              <a:rPr lang="en-US" sz="2400" dirty="0" err="1" smtClean="0"/>
              <a:t>Fontugne</a:t>
            </a:r>
            <a:r>
              <a:rPr lang="en-US" sz="2400" dirty="0" smtClean="0"/>
              <a:t>, </a:t>
            </a:r>
            <a:r>
              <a:rPr lang="en-US" sz="2400" dirty="0" smtClean="0"/>
              <a:t>et </a:t>
            </a:r>
            <a:r>
              <a:rPr lang="en-US" sz="2400" dirty="0" smtClean="0"/>
              <a:t>al</a:t>
            </a:r>
            <a:endParaRPr lang="en-US" sz="2400" dirty="0" smtClean="0"/>
          </a:p>
          <a:p>
            <a:r>
              <a:rPr lang="en-US" dirty="0" smtClean="0"/>
              <a:t>Smart Blueprints - Pervasive’12</a:t>
            </a:r>
          </a:p>
          <a:p>
            <a:pPr lvl="1"/>
            <a:r>
              <a:rPr lang="en-US" sz="2400" dirty="0" smtClean="0"/>
              <a:t>Lu, </a:t>
            </a:r>
            <a:r>
              <a:rPr lang="en-US" sz="2400" dirty="0" smtClean="0"/>
              <a:t>et </a:t>
            </a:r>
            <a:r>
              <a:rPr lang="en-US" sz="2400" dirty="0" smtClean="0"/>
              <a:t>al</a:t>
            </a:r>
            <a:endParaRPr lang="en-US" sz="2400" dirty="0" smtClean="0"/>
          </a:p>
          <a:p>
            <a:r>
              <a:rPr lang="en-US" dirty="0" smtClean="0"/>
              <a:t>SMART - Ubicomp</a:t>
            </a:r>
            <a:r>
              <a:rPr lang="en-US" dirty="0"/>
              <a:t>’</a:t>
            </a:r>
            <a:r>
              <a:rPr lang="en-US" dirty="0" smtClean="0"/>
              <a:t>12</a:t>
            </a:r>
          </a:p>
          <a:p>
            <a:pPr lvl="1"/>
            <a:r>
              <a:rPr lang="en-US" sz="2400" dirty="0" err="1" smtClean="0"/>
              <a:t>Kapitanova</a:t>
            </a:r>
            <a:r>
              <a:rPr lang="en-US" sz="2400" dirty="0" smtClean="0"/>
              <a:t>, </a:t>
            </a:r>
            <a:r>
              <a:rPr lang="en-US" sz="2400" dirty="0" smtClean="0"/>
              <a:t>et </a:t>
            </a:r>
            <a:r>
              <a:rPr lang="en-US" sz="2400" dirty="0" smtClean="0"/>
              <a:t>al</a:t>
            </a:r>
          </a:p>
          <a:p>
            <a:r>
              <a:rPr lang="en-US" dirty="0" smtClean="0"/>
              <a:t>Wireless </a:t>
            </a:r>
            <a:r>
              <a:rPr lang="en-US" dirty="0"/>
              <a:t>Snooping </a:t>
            </a:r>
            <a:r>
              <a:rPr lang="en-US" dirty="0" smtClean="0"/>
              <a:t>Attack – UbiComp’08</a:t>
            </a:r>
          </a:p>
          <a:p>
            <a:pPr lvl="1"/>
            <a:r>
              <a:rPr lang="en-US" dirty="0" smtClean="0"/>
              <a:t>Srinivasan, et al</a:t>
            </a:r>
            <a:endParaRPr lang="en-US" dirty="0" smtClean="0"/>
          </a:p>
          <a:p>
            <a:pPr marL="457200" lvl="1" indent="0">
              <a:buNone/>
            </a:pPr>
            <a:endParaRPr lang="en-US" dirty="0" smtClean="0"/>
          </a:p>
          <a:p>
            <a:pPr lvl="1"/>
            <a:endParaRPr lang="en-US" dirty="0"/>
          </a:p>
          <a:p>
            <a:pPr marL="0" indent="0">
              <a:buNone/>
            </a:pPr>
            <a:endParaRPr lang="en-US" dirty="0"/>
          </a:p>
        </p:txBody>
      </p:sp>
    </p:spTree>
    <p:extLst>
      <p:ext uri="{BB962C8B-B14F-4D97-AF65-F5344CB8AC3E}">
        <p14:creationId xmlns:p14="http://schemas.microsoft.com/office/powerpoint/2010/main" val="2078000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sz="4000" b="1" smtClean="0">
                <a:latin typeface="+mn-lt"/>
              </a:rPr>
              <a:t>Summary</a:t>
            </a:r>
            <a:endParaRPr lang="en-US" sz="4000" b="1" dirty="0">
              <a:latin typeface="+mn-lt"/>
            </a:endParaRPr>
          </a:p>
        </p:txBody>
      </p:sp>
      <p:sp>
        <p:nvSpPr>
          <p:cNvPr id="3" name="내용 개체 틀 2"/>
          <p:cNvSpPr>
            <a:spLocks noGrp="1"/>
          </p:cNvSpPr>
          <p:nvPr>
            <p:ph idx="1"/>
          </p:nvPr>
        </p:nvSpPr>
        <p:spPr>
          <a:xfrm>
            <a:off x="457200" y="1447800"/>
            <a:ext cx="8229600" cy="4495800"/>
          </a:xfrm>
        </p:spPr>
        <p:txBody>
          <a:bodyPr>
            <a:normAutofit/>
          </a:bodyPr>
          <a:lstStyle/>
          <a:p>
            <a:pPr>
              <a:lnSpc>
                <a:spcPct val="110000"/>
              </a:lnSpc>
            </a:pPr>
            <a:r>
              <a:rPr lang="en-US" dirty="0" smtClean="0"/>
              <a:t>A statistical boundary</a:t>
            </a:r>
            <a:r>
              <a:rPr lang="zh-CN" altLang="en-US" dirty="0" smtClean="0"/>
              <a:t> </a:t>
            </a:r>
            <a:r>
              <a:rPr lang="en-US" altLang="zh-CN" dirty="0" smtClean="0"/>
              <a:t>emerges in the early study on a small data set</a:t>
            </a:r>
            <a:endParaRPr lang="en-US" dirty="0" smtClean="0"/>
          </a:p>
          <a:p>
            <a:pPr>
              <a:lnSpc>
                <a:spcPct val="110000"/>
              </a:lnSpc>
            </a:pPr>
            <a:r>
              <a:rPr lang="en-US" dirty="0" smtClean="0"/>
              <a:t>The method may be empirically generalizable</a:t>
            </a:r>
          </a:p>
          <a:p>
            <a:pPr>
              <a:lnSpc>
                <a:spcPct val="110000"/>
              </a:lnSpc>
            </a:pPr>
            <a:r>
              <a:rPr lang="en-US" dirty="0" smtClean="0"/>
              <a:t>Extensions and modifications to the solution are needed to verify the generalizability</a:t>
            </a:r>
          </a:p>
          <a:p>
            <a:pPr marL="0" indent="0">
              <a:lnSpc>
                <a:spcPct val="110000"/>
              </a:lnSpc>
              <a:buNone/>
            </a:pPr>
            <a:endParaRPr lang="en-US" dirty="0"/>
          </a:p>
        </p:txBody>
      </p:sp>
      <p:sp>
        <p:nvSpPr>
          <p:cNvPr id="6" name="TextBox 5"/>
          <p:cNvSpPr txBox="1"/>
          <p:nvPr/>
        </p:nvSpPr>
        <p:spPr>
          <a:xfrm>
            <a:off x="6625132" y="452906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61898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3581400"/>
            <a:ext cx="8229600" cy="1143000"/>
          </a:xfrm>
        </p:spPr>
        <p:txBody>
          <a:bodyPr>
            <a:normAutofit/>
          </a:bodyPr>
          <a:lstStyle/>
          <a:p>
            <a:r>
              <a:rPr lang="en-US" altLang="ko-KR" sz="5400" b="1" dirty="0" smtClean="0"/>
              <a:t>Questions?</a:t>
            </a:r>
            <a:endParaRPr lang="ko-KR" altLang="en-US" sz="5400" b="1" dirty="0"/>
          </a:p>
        </p:txBody>
      </p:sp>
      <p:sp>
        <p:nvSpPr>
          <p:cNvPr id="3" name="내용 개체 틀 2"/>
          <p:cNvSpPr>
            <a:spLocks noGrp="1"/>
          </p:cNvSpPr>
          <p:nvPr>
            <p:ph idx="1"/>
          </p:nvPr>
        </p:nvSpPr>
        <p:spPr>
          <a:xfrm>
            <a:off x="2057400" y="1905000"/>
            <a:ext cx="4876800" cy="1143000"/>
          </a:xfrm>
        </p:spPr>
        <p:txBody>
          <a:bodyPr>
            <a:noAutofit/>
          </a:bodyPr>
          <a:lstStyle/>
          <a:p>
            <a:pPr marL="0" indent="0" algn="ctr">
              <a:buNone/>
            </a:pPr>
            <a:r>
              <a:rPr lang="en-US" altLang="ko-KR" sz="5400" b="1" dirty="0" smtClean="0"/>
              <a:t>Thank You</a:t>
            </a:r>
            <a:endParaRPr lang="ko-KR" altLang="en-US" sz="5400" b="1" dirty="0"/>
          </a:p>
        </p:txBody>
      </p:sp>
    </p:spTree>
    <p:extLst>
      <p:ext uri="{BB962C8B-B14F-4D97-AF65-F5344CB8AC3E}">
        <p14:creationId xmlns:p14="http://schemas.microsoft.com/office/powerpoint/2010/main" val="3869533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sz="4000" b="1" dirty="0" smtClean="0">
                <a:latin typeface="+mn-lt"/>
              </a:rPr>
              <a:t>Well…</a:t>
            </a:r>
            <a:endParaRPr lang="en-US" sz="4000" b="1" dirty="0">
              <a:latin typeface="+mn-lt"/>
            </a:endParaRPr>
          </a:p>
        </p:txBody>
      </p:sp>
      <p:sp>
        <p:nvSpPr>
          <p:cNvPr id="3" name="내용 개체 틀 2"/>
          <p:cNvSpPr>
            <a:spLocks noGrp="1"/>
          </p:cNvSpPr>
          <p:nvPr>
            <p:ph idx="1"/>
          </p:nvPr>
        </p:nvSpPr>
        <p:spPr/>
        <p:txBody>
          <a:bodyPr>
            <a:normAutofit/>
          </a:bodyPr>
          <a:lstStyle/>
          <a:p>
            <a:r>
              <a:rPr lang="en-US" dirty="0" smtClean="0"/>
              <a:t>The early promising results from a small data set are not conclusive due to</a:t>
            </a:r>
          </a:p>
          <a:p>
            <a:pPr lvl="1"/>
            <a:r>
              <a:rPr lang="en-US" dirty="0" smtClean="0"/>
              <a:t>Location of the room</a:t>
            </a:r>
          </a:p>
          <a:p>
            <a:pPr lvl="1"/>
            <a:r>
              <a:rPr lang="en-US" dirty="0" smtClean="0"/>
              <a:t>Usage of the room</a:t>
            </a:r>
          </a:p>
          <a:p>
            <a:pPr lvl="1"/>
            <a:r>
              <a:rPr lang="en-US" dirty="0" smtClean="0"/>
              <a:t># of rooms</a:t>
            </a:r>
          </a:p>
          <a:p>
            <a:endParaRPr lang="en-US" dirty="0" smtClean="0"/>
          </a:p>
          <a:p>
            <a:endParaRPr lang="en-US" dirty="0"/>
          </a:p>
        </p:txBody>
      </p:sp>
    </p:spTree>
    <p:extLst>
      <p:ext uri="{BB962C8B-B14F-4D97-AF65-F5344CB8AC3E}">
        <p14:creationId xmlns:p14="http://schemas.microsoft.com/office/powerpoint/2010/main" val="1653458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sz="4000" b="1" dirty="0" err="1" smtClean="0">
                <a:latin typeface="+mn-lt"/>
              </a:rPr>
              <a:t>Questions@a</a:t>
            </a:r>
            <a:r>
              <a:rPr lang="en-US" sz="4000" b="1" dirty="0" smtClean="0">
                <a:latin typeface="+mn-lt"/>
              </a:rPr>
              <a:t> large scale</a:t>
            </a:r>
            <a:endParaRPr lang="en-US" sz="4000" b="1" dirty="0">
              <a:latin typeface="+mn-lt"/>
            </a:endParaRPr>
          </a:p>
        </p:txBody>
      </p:sp>
      <p:sp>
        <p:nvSpPr>
          <p:cNvPr id="3" name="내용 개체 틀 2"/>
          <p:cNvSpPr>
            <a:spLocks noGrp="1"/>
          </p:cNvSpPr>
          <p:nvPr>
            <p:ph idx="1"/>
          </p:nvPr>
        </p:nvSpPr>
        <p:spPr/>
        <p:txBody>
          <a:bodyPr>
            <a:normAutofit/>
          </a:bodyPr>
          <a:lstStyle/>
          <a:p>
            <a:r>
              <a:rPr lang="en-US" dirty="0" smtClean="0"/>
              <a:t>“Noise” from the same type of sensor</a:t>
            </a:r>
            <a:r>
              <a:rPr lang="en-US" altLang="zh-CN" dirty="0" smtClean="0"/>
              <a:t>s</a:t>
            </a:r>
            <a:endParaRPr lang="en-US" dirty="0" smtClean="0"/>
          </a:p>
          <a:p>
            <a:pPr lvl="1"/>
            <a:r>
              <a:rPr lang="en-US" sz="2400" dirty="0" smtClean="0"/>
              <a:t>Same type of sensors correlate highly</a:t>
            </a:r>
            <a:endParaRPr lang="en-US" dirty="0" smtClean="0"/>
          </a:p>
          <a:p>
            <a:endParaRPr lang="en-US" dirty="0"/>
          </a:p>
        </p:txBody>
      </p:sp>
      <p:pic>
        <p:nvPicPr>
          <p:cNvPr id="7" name="Picture 6" descr="heat_hum.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124200"/>
            <a:ext cx="3955324" cy="2971800"/>
          </a:xfrm>
          <a:prstGeom prst="rect">
            <a:avLst/>
          </a:prstGeom>
        </p:spPr>
      </p:pic>
      <p:pic>
        <p:nvPicPr>
          <p:cNvPr id="8" name="Picture 7" descr="heat_temp.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0475" y="3124200"/>
            <a:ext cx="3955325" cy="2971800"/>
          </a:xfrm>
          <a:prstGeom prst="rect">
            <a:avLst/>
          </a:prstGeom>
        </p:spPr>
      </p:pic>
      <p:sp>
        <p:nvSpPr>
          <p:cNvPr id="9" name="TextBox 8"/>
          <p:cNvSpPr txBox="1"/>
          <p:nvPr/>
        </p:nvSpPr>
        <p:spPr>
          <a:xfrm>
            <a:off x="1752600" y="6019800"/>
            <a:ext cx="1043876" cy="369332"/>
          </a:xfrm>
          <a:prstGeom prst="rect">
            <a:avLst/>
          </a:prstGeom>
          <a:noFill/>
        </p:spPr>
        <p:txBody>
          <a:bodyPr wrap="none" rtlCol="0">
            <a:spAutoFit/>
          </a:bodyPr>
          <a:lstStyle/>
          <a:p>
            <a:r>
              <a:rPr lang="en-US" dirty="0" smtClean="0"/>
              <a:t>Humidity</a:t>
            </a:r>
            <a:endParaRPr lang="en-US" dirty="0"/>
          </a:p>
        </p:txBody>
      </p:sp>
      <p:sp>
        <p:nvSpPr>
          <p:cNvPr id="10" name="TextBox 9"/>
          <p:cNvSpPr txBox="1"/>
          <p:nvPr/>
        </p:nvSpPr>
        <p:spPr>
          <a:xfrm>
            <a:off x="6103075" y="6019800"/>
            <a:ext cx="1417500" cy="369332"/>
          </a:xfrm>
          <a:prstGeom prst="rect">
            <a:avLst/>
          </a:prstGeom>
          <a:noFill/>
        </p:spPr>
        <p:txBody>
          <a:bodyPr wrap="none" rtlCol="0">
            <a:spAutoFit/>
          </a:bodyPr>
          <a:lstStyle/>
          <a:p>
            <a:r>
              <a:rPr lang="en-US" dirty="0" smtClean="0"/>
              <a:t>Temperature</a:t>
            </a:r>
            <a:endParaRPr lang="en-US" dirty="0"/>
          </a:p>
        </p:txBody>
      </p:sp>
      <p:sp>
        <p:nvSpPr>
          <p:cNvPr id="4" name="TextBox 3"/>
          <p:cNvSpPr txBox="1"/>
          <p:nvPr/>
        </p:nvSpPr>
        <p:spPr>
          <a:xfrm>
            <a:off x="92361" y="5721930"/>
            <a:ext cx="690614" cy="246221"/>
          </a:xfrm>
          <a:prstGeom prst="rect">
            <a:avLst/>
          </a:prstGeom>
          <a:noFill/>
        </p:spPr>
        <p:txBody>
          <a:bodyPr wrap="none" rtlCol="0">
            <a:spAutoFit/>
          </a:bodyPr>
          <a:lstStyle/>
          <a:p>
            <a:r>
              <a:rPr lang="en-US" sz="1000" dirty="0" smtClean="0">
                <a:latin typeface="Helvetica"/>
                <a:cs typeface="Helvetica"/>
              </a:rPr>
              <a:t>Room ID </a:t>
            </a:r>
            <a:endParaRPr lang="en-US" sz="1000" dirty="0">
              <a:latin typeface="Helvetica"/>
              <a:cs typeface="Helvetica"/>
            </a:endParaRPr>
          </a:p>
        </p:txBody>
      </p:sp>
      <p:cxnSp>
        <p:nvCxnSpPr>
          <p:cNvPr id="6" name="Straight Arrow Connector 5"/>
          <p:cNvCxnSpPr/>
          <p:nvPr/>
        </p:nvCxnSpPr>
        <p:spPr>
          <a:xfrm flipV="1">
            <a:off x="651165" y="3368964"/>
            <a:ext cx="0" cy="23526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50455" y="5873986"/>
            <a:ext cx="3267363" cy="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198075" y="5715000"/>
            <a:ext cx="690614" cy="246221"/>
          </a:xfrm>
          <a:prstGeom prst="rect">
            <a:avLst/>
          </a:prstGeom>
          <a:noFill/>
        </p:spPr>
        <p:txBody>
          <a:bodyPr wrap="none" rtlCol="0">
            <a:spAutoFit/>
          </a:bodyPr>
          <a:lstStyle/>
          <a:p>
            <a:r>
              <a:rPr lang="en-US" sz="1000" dirty="0" smtClean="0">
                <a:latin typeface="Helvetica"/>
                <a:cs typeface="Helvetica"/>
              </a:rPr>
              <a:t>Room ID </a:t>
            </a:r>
            <a:endParaRPr lang="en-US" sz="1000" dirty="0">
              <a:latin typeface="Helvetica"/>
              <a:cs typeface="Helvetica"/>
            </a:endParaRPr>
          </a:p>
        </p:txBody>
      </p:sp>
      <p:cxnSp>
        <p:nvCxnSpPr>
          <p:cNvPr id="17" name="Straight Arrow Connector 16"/>
          <p:cNvCxnSpPr/>
          <p:nvPr/>
        </p:nvCxnSpPr>
        <p:spPr>
          <a:xfrm flipV="1">
            <a:off x="4770732" y="3364345"/>
            <a:ext cx="0" cy="235262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870022" y="5869367"/>
            <a:ext cx="3267363" cy="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296037" y="2873391"/>
            <a:ext cx="2121093" cy="338554"/>
          </a:xfrm>
          <a:prstGeom prst="rect">
            <a:avLst/>
          </a:prstGeom>
          <a:noFill/>
        </p:spPr>
        <p:txBody>
          <a:bodyPr wrap="none" rtlCol="0">
            <a:spAutoFit/>
          </a:bodyPr>
          <a:lstStyle/>
          <a:p>
            <a:r>
              <a:rPr lang="en-US" sz="1600" dirty="0" err="1" smtClean="0"/>
              <a:t>Corrcoef</a:t>
            </a:r>
            <a:r>
              <a:rPr lang="en-US" sz="1600" dirty="0" smtClean="0"/>
              <a:t> across rooms</a:t>
            </a:r>
            <a:endParaRPr lang="en-US" sz="1600" dirty="0"/>
          </a:p>
        </p:txBody>
      </p:sp>
      <p:sp>
        <p:nvSpPr>
          <p:cNvPr id="20" name="TextBox 19"/>
          <p:cNvSpPr txBox="1"/>
          <p:nvPr/>
        </p:nvSpPr>
        <p:spPr>
          <a:xfrm>
            <a:off x="4126345" y="6527133"/>
            <a:ext cx="4968027" cy="307777"/>
          </a:xfrm>
          <a:prstGeom prst="rect">
            <a:avLst/>
          </a:prstGeom>
          <a:noFill/>
        </p:spPr>
        <p:txBody>
          <a:bodyPr wrap="none" rtlCol="0">
            <a:spAutoFit/>
          </a:bodyPr>
          <a:lstStyle/>
          <a:p>
            <a:r>
              <a:rPr lang="en-US" sz="1400" dirty="0" smtClean="0"/>
              <a:t>*Both the X and Y axes are arranged by room ID in the same order </a:t>
            </a:r>
            <a:endParaRPr lang="en-US" sz="1400" dirty="0"/>
          </a:p>
        </p:txBody>
      </p:sp>
    </p:spTree>
    <p:extLst>
      <p:ext uri="{BB962C8B-B14F-4D97-AF65-F5344CB8AC3E}">
        <p14:creationId xmlns:p14="http://schemas.microsoft.com/office/powerpoint/2010/main" val="1608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p:bldP spid="16"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Buildings</a:t>
            </a:r>
            <a:endParaRPr lang="en-US" dirty="0"/>
          </a:p>
        </p:txBody>
      </p:sp>
      <p:pic>
        <p:nvPicPr>
          <p:cNvPr id="1028" name="Picture 4" descr="https://encrypted-tbn0.gstatic.com/images?q=tbn:ANd9GcTRe_n4-5HoISe2WEXjjXgwdRq9dlCBuqul8gMikk_RgUxLqpY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39624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3.gstatic.com/images?q=tbn:ANd9GcSfoygNY7llTpGcC7Y6ubOzyAEvmqLNfXCbuQzkVf7rimYGYPv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417638"/>
            <a:ext cx="1386315" cy="14954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ac.450f.edgecastcdn.net/80450F/kisselpaso.com/files/2012/06/cold-office_flickr_transformgrace-630x47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1890" y="3229682"/>
            <a:ext cx="1606133" cy="12033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www.nationofchange.org/sites/default/files/NuclearRenaissance083013.jpeg"/>
          <p:cNvPicPr>
            <a:picLocks noChangeAspect="1" noChangeArrowheads="1"/>
          </p:cNvPicPr>
          <p:nvPr/>
        </p:nvPicPr>
        <p:blipFill rotWithShape="1">
          <a:blip r:embed="rId6">
            <a:extLst>
              <a:ext uri="{28A0092B-C50C-407E-A947-70E740481C1C}">
                <a14:useLocalDpi xmlns:a14="http://schemas.microsoft.com/office/drawing/2010/main" val="0"/>
              </a:ext>
            </a:extLst>
          </a:blip>
          <a:srcRect r="19922"/>
          <a:stretch/>
        </p:blipFill>
        <p:spPr bwMode="auto">
          <a:xfrm>
            <a:off x="6470392" y="4749627"/>
            <a:ext cx="2009127" cy="1668463"/>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19508784">
            <a:off x="4518545" y="2907773"/>
            <a:ext cx="2362200" cy="351718"/>
          </a:xfrm>
          <a:prstGeom prst="rightArrow">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ight Arrow 8"/>
          <p:cNvSpPr/>
          <p:nvPr/>
        </p:nvSpPr>
        <p:spPr>
          <a:xfrm>
            <a:off x="4717812" y="3771900"/>
            <a:ext cx="1808266" cy="318207"/>
          </a:xfrm>
          <a:prstGeom prst="rightArrow">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ight Arrow 9"/>
          <p:cNvSpPr/>
          <p:nvPr/>
        </p:nvSpPr>
        <p:spPr>
          <a:xfrm rot="2264963">
            <a:off x="4507254" y="4586637"/>
            <a:ext cx="2081483" cy="325006"/>
          </a:xfrm>
          <a:prstGeom prst="rightArrow">
            <a:avLst/>
          </a:prstGeom>
          <a:solidFill>
            <a:srgbClr val="0070C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284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500"/>
                                        <p:tgtEl>
                                          <p:spTgt spid="10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042"/>
                                        </p:tgtEl>
                                        <p:attrNameLst>
                                          <p:attrName>style.visibility</p:attrName>
                                        </p:attrNameLst>
                                      </p:cBhvr>
                                      <p:to>
                                        <p:strVal val="visible"/>
                                      </p:to>
                                    </p:set>
                                    <p:animEffect transition="in" filter="fade">
                                      <p:cBhvr>
                                        <p:cTn id="26"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l"/>
            <a:r>
              <a:rPr lang="en-US" sz="4000" b="1" dirty="0" err="1" smtClean="0">
                <a:latin typeface="+mn-lt"/>
              </a:rPr>
              <a:t>Questions@a</a:t>
            </a:r>
            <a:r>
              <a:rPr lang="en-US" sz="4000" b="1" dirty="0" smtClean="0">
                <a:latin typeface="+mn-lt"/>
              </a:rPr>
              <a:t> large scale</a:t>
            </a:r>
            <a:endParaRPr lang="en-US" sz="4000" b="1" dirty="0">
              <a:latin typeface="+mn-lt"/>
            </a:endParaRPr>
          </a:p>
        </p:txBody>
      </p:sp>
      <p:sp>
        <p:nvSpPr>
          <p:cNvPr id="3" name="내용 개체 틀 2"/>
          <p:cNvSpPr>
            <a:spLocks noGrp="1"/>
          </p:cNvSpPr>
          <p:nvPr>
            <p:ph idx="1"/>
          </p:nvPr>
        </p:nvSpPr>
        <p:spPr/>
        <p:txBody>
          <a:bodyPr>
            <a:normAutofit/>
          </a:bodyPr>
          <a:lstStyle/>
          <a:p>
            <a:r>
              <a:rPr lang="en-US" dirty="0" smtClean="0"/>
              <a:t>Some “light” on light</a:t>
            </a:r>
          </a:p>
          <a:p>
            <a:endParaRPr lang="en-US" dirty="0"/>
          </a:p>
        </p:txBody>
      </p:sp>
      <p:pic>
        <p:nvPicPr>
          <p:cNvPr id="4" name="Picture 3" descr="light_by_room.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286000"/>
            <a:ext cx="4584700" cy="3444676"/>
          </a:xfrm>
          <a:prstGeom prst="rect">
            <a:avLst/>
          </a:prstGeom>
        </p:spPr>
      </p:pic>
      <p:pic>
        <p:nvPicPr>
          <p:cNvPr id="5" name="Picture 4" descr="light_by_orientation.ep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2286000"/>
            <a:ext cx="4563835" cy="3429000"/>
          </a:xfrm>
          <a:prstGeom prst="rect">
            <a:avLst/>
          </a:prstGeom>
        </p:spPr>
      </p:pic>
      <p:sp>
        <p:nvSpPr>
          <p:cNvPr id="11" name="TextBox 10"/>
          <p:cNvSpPr txBox="1"/>
          <p:nvPr/>
        </p:nvSpPr>
        <p:spPr>
          <a:xfrm>
            <a:off x="1752600" y="5791200"/>
            <a:ext cx="1274708" cy="369332"/>
          </a:xfrm>
          <a:prstGeom prst="rect">
            <a:avLst/>
          </a:prstGeom>
          <a:noFill/>
        </p:spPr>
        <p:txBody>
          <a:bodyPr wrap="none" rtlCol="0">
            <a:spAutoFit/>
          </a:bodyPr>
          <a:lstStyle/>
          <a:p>
            <a:r>
              <a:rPr lang="en-US" dirty="0" smtClean="0"/>
              <a:t>By Room ID</a:t>
            </a:r>
            <a:endParaRPr lang="en-US" dirty="0"/>
          </a:p>
        </p:txBody>
      </p:sp>
      <p:sp>
        <p:nvSpPr>
          <p:cNvPr id="12" name="TextBox 11"/>
          <p:cNvSpPr txBox="1"/>
          <p:nvPr/>
        </p:nvSpPr>
        <p:spPr>
          <a:xfrm>
            <a:off x="5867400" y="5715000"/>
            <a:ext cx="1548809" cy="369332"/>
          </a:xfrm>
          <a:prstGeom prst="rect">
            <a:avLst/>
          </a:prstGeom>
          <a:noFill/>
        </p:spPr>
        <p:txBody>
          <a:bodyPr wrap="none" rtlCol="0">
            <a:spAutoFit/>
          </a:bodyPr>
          <a:lstStyle/>
          <a:p>
            <a:r>
              <a:rPr lang="en-US" dirty="0" smtClean="0"/>
              <a:t>By Orientation</a:t>
            </a:r>
            <a:endParaRPr lang="en-US" dirty="0"/>
          </a:p>
        </p:txBody>
      </p:sp>
      <p:sp>
        <p:nvSpPr>
          <p:cNvPr id="13" name="Oval 12"/>
          <p:cNvSpPr/>
          <p:nvPr/>
        </p:nvSpPr>
        <p:spPr>
          <a:xfrm>
            <a:off x="685800" y="4876800"/>
            <a:ext cx="609600" cy="6096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4" name="Oval 13"/>
          <p:cNvSpPr/>
          <p:nvPr/>
        </p:nvSpPr>
        <p:spPr>
          <a:xfrm>
            <a:off x="1727698" y="4089896"/>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5" name="Oval 14"/>
          <p:cNvSpPr/>
          <p:nvPr/>
        </p:nvSpPr>
        <p:spPr>
          <a:xfrm>
            <a:off x="2401047" y="3568948"/>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6" name="Oval 15"/>
          <p:cNvSpPr/>
          <p:nvPr/>
        </p:nvSpPr>
        <p:spPr>
          <a:xfrm>
            <a:off x="3377702" y="2806948"/>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7" name="Oval 16"/>
          <p:cNvSpPr/>
          <p:nvPr/>
        </p:nvSpPr>
        <p:spPr>
          <a:xfrm>
            <a:off x="1752600" y="4903192"/>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8" name="Oval 17"/>
          <p:cNvSpPr/>
          <p:nvPr/>
        </p:nvSpPr>
        <p:spPr>
          <a:xfrm>
            <a:off x="2388596" y="4903192"/>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9" name="Oval 18"/>
          <p:cNvSpPr/>
          <p:nvPr/>
        </p:nvSpPr>
        <p:spPr>
          <a:xfrm>
            <a:off x="2399553" y="4089896"/>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0" name="Oval 19"/>
          <p:cNvSpPr/>
          <p:nvPr/>
        </p:nvSpPr>
        <p:spPr>
          <a:xfrm>
            <a:off x="3391647" y="3556496"/>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1" name="Oval 20"/>
          <p:cNvSpPr/>
          <p:nvPr/>
        </p:nvSpPr>
        <p:spPr>
          <a:xfrm>
            <a:off x="3404098" y="4088408"/>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2" name="Oval 21"/>
          <p:cNvSpPr/>
          <p:nvPr/>
        </p:nvSpPr>
        <p:spPr>
          <a:xfrm>
            <a:off x="3404098" y="4901704"/>
            <a:ext cx="533400" cy="5334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3" name="Oval 22"/>
          <p:cNvSpPr/>
          <p:nvPr/>
        </p:nvSpPr>
        <p:spPr>
          <a:xfrm>
            <a:off x="2718298" y="3187948"/>
            <a:ext cx="685800" cy="685800"/>
          </a:xfrm>
          <a:prstGeom prst="ellipse">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4" name="Rectangle 23"/>
          <p:cNvSpPr/>
          <p:nvPr/>
        </p:nvSpPr>
        <p:spPr>
          <a:xfrm>
            <a:off x="4876800" y="4267200"/>
            <a:ext cx="1371600" cy="1143000"/>
          </a:xfrm>
          <a:prstGeom prst="rect">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5" name="Rectangle 24"/>
          <p:cNvSpPr/>
          <p:nvPr/>
        </p:nvSpPr>
        <p:spPr>
          <a:xfrm>
            <a:off x="6133353" y="3894972"/>
            <a:ext cx="572247" cy="533400"/>
          </a:xfrm>
          <a:prstGeom prst="rect">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6" name="Rectangle 25"/>
          <p:cNvSpPr/>
          <p:nvPr/>
        </p:nvSpPr>
        <p:spPr>
          <a:xfrm>
            <a:off x="6629400" y="3810000"/>
            <a:ext cx="228600" cy="1600200"/>
          </a:xfrm>
          <a:prstGeom prst="rect">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7" name="Rectangle 26"/>
          <p:cNvSpPr/>
          <p:nvPr/>
        </p:nvSpPr>
        <p:spPr>
          <a:xfrm>
            <a:off x="7861051" y="3009156"/>
            <a:ext cx="195008" cy="2362200"/>
          </a:xfrm>
          <a:prstGeom prst="rect">
            <a:avLst/>
          </a:prstGeom>
          <a:noFill/>
          <a:ln w="38100" cmpd="sng">
            <a:solidFill>
              <a:srgbClr val="FFFF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6" name="TextBox 5"/>
          <p:cNvSpPr txBox="1"/>
          <p:nvPr/>
        </p:nvSpPr>
        <p:spPr>
          <a:xfrm>
            <a:off x="6629400" y="2590800"/>
            <a:ext cx="1617563" cy="369332"/>
          </a:xfrm>
          <a:prstGeom prst="rect">
            <a:avLst/>
          </a:prstGeom>
          <a:noFill/>
        </p:spPr>
        <p:txBody>
          <a:bodyPr wrap="none" rtlCol="0">
            <a:spAutoFit/>
          </a:bodyPr>
          <a:lstStyle/>
          <a:p>
            <a:r>
              <a:rPr lang="en-US" dirty="0" smtClean="0">
                <a:solidFill>
                  <a:srgbClr val="FFFF00"/>
                </a:solidFill>
              </a:rPr>
              <a:t>False Negative!</a:t>
            </a:r>
            <a:endParaRPr lang="en-US" dirty="0">
              <a:solidFill>
                <a:srgbClr val="FFFF00"/>
              </a:solidFill>
            </a:endParaRPr>
          </a:p>
        </p:txBody>
      </p:sp>
    </p:spTree>
    <p:extLst>
      <p:ext uri="{BB962C8B-B14F-4D97-AF65-F5344CB8AC3E}">
        <p14:creationId xmlns:p14="http://schemas.microsoft.com/office/powerpoint/2010/main" val="12080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4"/>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encrypted-tbn3.gstatic.com/images?q=tbn:ANd9GcSQxV3x4PuBhYdy3qhvp3oAo4_q9c5yKR-H9j0NO6mNflmOXGs-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720" y="1431925"/>
            <a:ext cx="3267075" cy="30832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goodmart.com/images/prodimages/senswitch/cm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075" y="980482"/>
            <a:ext cx="28194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cpd.fpm.wisc.edu/sustainability/open_sun_window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3770312"/>
            <a:ext cx="3730625" cy="279796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panasonic-electric-works.com/peweu/en/images/news/news_20120915_grideye_rdax_404x20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724400"/>
            <a:ext cx="3848100" cy="19240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Evolution of Buildings</a:t>
            </a:r>
            <a:endParaRPr lang="en-US" dirty="0"/>
          </a:p>
        </p:txBody>
      </p:sp>
    </p:spTree>
    <p:extLst>
      <p:ext uri="{BB962C8B-B14F-4D97-AF65-F5344CB8AC3E}">
        <p14:creationId xmlns:p14="http://schemas.microsoft.com/office/powerpoint/2010/main" val="429186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8"/>
                                        </p:tgtEl>
                                        <p:attrNameLst>
                                          <p:attrName>style.visibility</p:attrName>
                                        </p:attrNameLst>
                                      </p:cBhvr>
                                      <p:to>
                                        <p:strVal val="visible"/>
                                      </p:to>
                                    </p:set>
                                    <p:animEffect transition="in" filter="fade">
                                      <p:cBhvr>
                                        <p:cTn id="12" dur="500"/>
                                        <p:tgtEl>
                                          <p:spTgt spid="20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0"/>
                                        </p:tgtEl>
                                        <p:attrNameLst>
                                          <p:attrName>style.visibility</p:attrName>
                                        </p:attrNameLst>
                                      </p:cBhvr>
                                      <p:to>
                                        <p:strVal val="visible"/>
                                      </p:to>
                                    </p:set>
                                    <p:animEffect transition="in" filter="fade">
                                      <p:cBhvr>
                                        <p:cTn id="17"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Hypothesis</a:t>
            </a:r>
            <a:endParaRPr lang="en-US" dirty="0"/>
          </a:p>
        </p:txBody>
      </p:sp>
      <p:sp>
        <p:nvSpPr>
          <p:cNvPr id="8" name="Content Placeholder 7"/>
          <p:cNvSpPr>
            <a:spLocks noGrp="1"/>
          </p:cNvSpPr>
          <p:nvPr>
            <p:ph idx="1"/>
          </p:nvPr>
        </p:nvSpPr>
        <p:spPr/>
        <p:txBody>
          <a:bodyPr/>
          <a:lstStyle/>
          <a:p>
            <a:pPr marL="0" indent="0" algn="ctr">
              <a:buNone/>
            </a:pPr>
            <a:r>
              <a:rPr lang="en-US" dirty="0" smtClean="0"/>
              <a:t>The physical boundary between rooms</a:t>
            </a:r>
          </a:p>
          <a:p>
            <a:pPr marL="0" indent="0" algn="ctr">
              <a:buNone/>
            </a:pPr>
            <a:r>
              <a:rPr lang="en-US" dirty="0"/>
              <a:t>i</a:t>
            </a:r>
            <a:r>
              <a:rPr lang="en-US" dirty="0" smtClean="0"/>
              <a:t>s detectable </a:t>
            </a:r>
            <a:br>
              <a:rPr lang="en-US" dirty="0" smtClean="0"/>
            </a:br>
            <a:r>
              <a:rPr lang="en-US" dirty="0" smtClean="0"/>
              <a:t>as a statistical boundary in the data.</a:t>
            </a:r>
            <a:endParaRPr lang="en-US" dirty="0"/>
          </a:p>
        </p:txBody>
      </p:sp>
      <p:pic>
        <p:nvPicPr>
          <p:cNvPr id="9" name="Picture 8" descr="Inter_intra_relationship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81400"/>
            <a:ext cx="6477000" cy="2928938"/>
          </a:xfrm>
          <a:prstGeom prst="rect">
            <a:avLst/>
          </a:prstGeom>
        </p:spPr>
      </p:pic>
    </p:spTree>
    <p:extLst>
      <p:ext uri="{BB962C8B-B14F-4D97-AF65-F5344CB8AC3E}">
        <p14:creationId xmlns:p14="http://schemas.microsoft.com/office/powerpoint/2010/main" val="16897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pic>
        <p:nvPicPr>
          <p:cNvPr id="4" name="Picture 3" descr="imf_aggr1.eps"/>
          <p:cNvPicPr>
            <a:picLocks noChangeAspect="1"/>
          </p:cNvPicPr>
          <p:nvPr/>
        </p:nvPicPr>
        <p:blipFill rotWithShape="1">
          <a:blip r:embed="rId2">
            <a:extLst>
              <a:ext uri="{28A0092B-C50C-407E-A947-70E740481C1C}">
                <a14:useLocalDpi xmlns:a14="http://schemas.microsoft.com/office/drawing/2010/main" val="0"/>
              </a:ext>
            </a:extLst>
          </a:blip>
          <a:srcRect t="5961" b="73176"/>
          <a:stretch/>
        </p:blipFill>
        <p:spPr>
          <a:xfrm>
            <a:off x="0" y="2286000"/>
            <a:ext cx="4471200" cy="1600200"/>
          </a:xfrm>
          <a:prstGeom prst="rect">
            <a:avLst/>
          </a:prstGeom>
        </p:spPr>
      </p:pic>
      <p:pic>
        <p:nvPicPr>
          <p:cNvPr id="5" name="Picture 4" descr="imf_aggr2.eps"/>
          <p:cNvPicPr>
            <a:picLocks noChangeAspect="1"/>
          </p:cNvPicPr>
          <p:nvPr/>
        </p:nvPicPr>
        <p:blipFill rotWithShape="1">
          <a:blip r:embed="rId3">
            <a:extLst>
              <a:ext uri="{28A0092B-C50C-407E-A947-70E740481C1C}">
                <a14:useLocalDpi xmlns:a14="http://schemas.microsoft.com/office/drawing/2010/main" val="0"/>
              </a:ext>
            </a:extLst>
          </a:blip>
          <a:srcRect t="7865" b="76059"/>
          <a:stretch/>
        </p:blipFill>
        <p:spPr>
          <a:xfrm>
            <a:off x="4269388" y="2362200"/>
            <a:ext cx="5041621" cy="1401762"/>
          </a:xfrm>
          <a:prstGeom prst="rect">
            <a:avLst/>
          </a:prstGeom>
        </p:spPr>
      </p:pic>
      <p:pic>
        <p:nvPicPr>
          <p:cNvPr id="6" name="Picture 5" descr="imf_aggr1.eps"/>
          <p:cNvPicPr>
            <a:picLocks noChangeAspect="1"/>
          </p:cNvPicPr>
          <p:nvPr/>
        </p:nvPicPr>
        <p:blipFill rotWithShape="1">
          <a:blip r:embed="rId2">
            <a:extLst>
              <a:ext uri="{28A0092B-C50C-407E-A947-70E740481C1C}">
                <a14:useLocalDpi xmlns:a14="http://schemas.microsoft.com/office/drawing/2010/main" val="0"/>
              </a:ext>
            </a:extLst>
          </a:blip>
          <a:srcRect l="10225" t="90403" r="6267" b="656"/>
          <a:stretch/>
        </p:blipFill>
        <p:spPr>
          <a:xfrm>
            <a:off x="447018" y="3792022"/>
            <a:ext cx="3733800" cy="685800"/>
          </a:xfrm>
          <a:prstGeom prst="rect">
            <a:avLst/>
          </a:prstGeom>
        </p:spPr>
      </p:pic>
      <p:pic>
        <p:nvPicPr>
          <p:cNvPr id="7" name="Picture 6" descr="imf_aggr2.eps"/>
          <p:cNvPicPr>
            <a:picLocks noChangeAspect="1"/>
          </p:cNvPicPr>
          <p:nvPr/>
        </p:nvPicPr>
        <p:blipFill rotWithShape="1">
          <a:blip r:embed="rId3">
            <a:extLst>
              <a:ext uri="{28A0092B-C50C-407E-A947-70E740481C1C}">
                <a14:useLocalDpi xmlns:a14="http://schemas.microsoft.com/office/drawing/2010/main" val="0"/>
              </a:ext>
            </a:extLst>
          </a:blip>
          <a:srcRect l="7" t="89575" r="-7" b="673"/>
          <a:stretch/>
        </p:blipFill>
        <p:spPr>
          <a:xfrm>
            <a:off x="4333218" y="3763962"/>
            <a:ext cx="5041624" cy="850295"/>
          </a:xfrm>
          <a:prstGeom prst="rect">
            <a:avLst/>
          </a:prstGeom>
        </p:spPr>
      </p:pic>
      <p:sp>
        <p:nvSpPr>
          <p:cNvPr id="8" name="Text Placeholder 7"/>
          <p:cNvSpPr>
            <a:spLocks noGrp="1"/>
          </p:cNvSpPr>
          <p:nvPr>
            <p:ph type="body" idx="1"/>
          </p:nvPr>
        </p:nvSpPr>
        <p:spPr>
          <a:xfrm>
            <a:off x="457202" y="1676400"/>
            <a:ext cx="4040188" cy="639762"/>
          </a:xfrm>
        </p:spPr>
        <p:txBody>
          <a:bodyPr>
            <a:normAutofit/>
          </a:bodyPr>
          <a:lstStyle/>
          <a:p>
            <a:r>
              <a:rPr lang="en-US" dirty="0" smtClean="0"/>
              <a:t>Temp </a:t>
            </a:r>
            <a:r>
              <a:rPr lang="en-US" dirty="0"/>
              <a:t>from </a:t>
            </a:r>
            <a:r>
              <a:rPr lang="en-US" dirty="0" smtClean="0"/>
              <a:t>different rooms</a:t>
            </a:r>
            <a:endParaRPr lang="en-US" dirty="0"/>
          </a:p>
        </p:txBody>
      </p:sp>
      <p:sp>
        <p:nvSpPr>
          <p:cNvPr id="10" name="Text Placeholder 9"/>
          <p:cNvSpPr>
            <a:spLocks noGrp="1"/>
          </p:cNvSpPr>
          <p:nvPr>
            <p:ph type="body" sz="quarter" idx="3"/>
          </p:nvPr>
        </p:nvSpPr>
        <p:spPr>
          <a:xfrm>
            <a:off x="4645027" y="1646238"/>
            <a:ext cx="4041775" cy="639762"/>
          </a:xfrm>
        </p:spPr>
        <p:txBody>
          <a:bodyPr>
            <a:normAutofit fontScale="92500"/>
          </a:bodyPr>
          <a:lstStyle/>
          <a:p>
            <a:r>
              <a:rPr lang="en-US" dirty="0" smtClean="0"/>
              <a:t>Humidity/CO2 from same room</a:t>
            </a:r>
            <a:endParaRPr lang="en-US" dirty="0"/>
          </a:p>
        </p:txBody>
      </p:sp>
    </p:spTree>
    <p:extLst>
      <p:ext uri="{BB962C8B-B14F-4D97-AF65-F5344CB8AC3E}">
        <p14:creationId xmlns:p14="http://schemas.microsoft.com/office/powerpoint/2010/main" val="2274785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pic>
        <p:nvPicPr>
          <p:cNvPr id="9" name="Picture 8" descr="imf_aggr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399"/>
            <a:ext cx="2935237" cy="5035241"/>
          </a:xfrm>
          <a:prstGeom prst="rect">
            <a:avLst/>
          </a:prstGeom>
        </p:spPr>
      </p:pic>
      <p:pic>
        <p:nvPicPr>
          <p:cNvPr id="11" name="Picture 10" descr="imf_aggr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38461"/>
            <a:ext cx="2935237" cy="5076517"/>
          </a:xfrm>
          <a:prstGeom prst="rect">
            <a:avLst/>
          </a:prstGeom>
        </p:spPr>
      </p:pic>
      <p:sp>
        <p:nvSpPr>
          <p:cNvPr id="8" name="Text Placeholder 7"/>
          <p:cNvSpPr>
            <a:spLocks noGrp="1"/>
          </p:cNvSpPr>
          <p:nvPr>
            <p:ph type="body" idx="1"/>
          </p:nvPr>
        </p:nvSpPr>
        <p:spPr>
          <a:xfrm>
            <a:off x="457202" y="1173162"/>
            <a:ext cx="4040188" cy="639762"/>
          </a:xfrm>
        </p:spPr>
        <p:txBody>
          <a:bodyPr>
            <a:normAutofit/>
          </a:bodyPr>
          <a:lstStyle/>
          <a:p>
            <a:r>
              <a:rPr lang="en-US" dirty="0" smtClean="0"/>
              <a:t>Temp </a:t>
            </a:r>
            <a:r>
              <a:rPr lang="en-US" dirty="0"/>
              <a:t>from </a:t>
            </a:r>
            <a:r>
              <a:rPr lang="en-US" dirty="0" smtClean="0"/>
              <a:t>different rooms</a:t>
            </a:r>
            <a:endParaRPr lang="en-US" dirty="0"/>
          </a:p>
        </p:txBody>
      </p:sp>
      <p:sp>
        <p:nvSpPr>
          <p:cNvPr id="10" name="Text Placeholder 9"/>
          <p:cNvSpPr>
            <a:spLocks noGrp="1"/>
          </p:cNvSpPr>
          <p:nvPr>
            <p:ph type="body" sz="quarter" idx="3"/>
          </p:nvPr>
        </p:nvSpPr>
        <p:spPr>
          <a:xfrm>
            <a:off x="4645027" y="1189038"/>
            <a:ext cx="4041775" cy="639762"/>
          </a:xfrm>
        </p:spPr>
        <p:txBody>
          <a:bodyPr>
            <a:normAutofit fontScale="92500"/>
          </a:bodyPr>
          <a:lstStyle/>
          <a:p>
            <a:r>
              <a:rPr lang="en-US" dirty="0" smtClean="0"/>
              <a:t>Humidity/CO2 from same room</a:t>
            </a:r>
            <a:endParaRPr lang="en-US" dirty="0"/>
          </a:p>
        </p:txBody>
      </p:sp>
      <p:sp>
        <p:nvSpPr>
          <p:cNvPr id="3" name="Rectangle 2"/>
          <p:cNvSpPr/>
          <p:nvPr/>
        </p:nvSpPr>
        <p:spPr>
          <a:xfrm>
            <a:off x="838200" y="5181600"/>
            <a:ext cx="7239000" cy="153004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877890" y="4038600"/>
            <a:ext cx="7239000" cy="109552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838200" y="2971800"/>
            <a:ext cx="7239000" cy="109552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21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pic>
        <p:nvPicPr>
          <p:cNvPr id="9" name="Picture 8" descr="imf_aggr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76399"/>
            <a:ext cx="2935237" cy="5035241"/>
          </a:xfrm>
          <a:prstGeom prst="rect">
            <a:avLst/>
          </a:prstGeom>
        </p:spPr>
      </p:pic>
      <p:pic>
        <p:nvPicPr>
          <p:cNvPr id="11" name="Picture 10" descr="imf_aggr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38461"/>
            <a:ext cx="2935237" cy="5076517"/>
          </a:xfrm>
          <a:prstGeom prst="rect">
            <a:avLst/>
          </a:prstGeom>
        </p:spPr>
      </p:pic>
      <p:sp>
        <p:nvSpPr>
          <p:cNvPr id="12" name="Oval 11"/>
          <p:cNvSpPr/>
          <p:nvPr/>
        </p:nvSpPr>
        <p:spPr>
          <a:xfrm>
            <a:off x="152400" y="1735538"/>
            <a:ext cx="8110590" cy="1351679"/>
          </a:xfrm>
          <a:prstGeom prst="ellipse">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 Placeholder 7"/>
          <p:cNvSpPr>
            <a:spLocks noGrp="1"/>
          </p:cNvSpPr>
          <p:nvPr>
            <p:ph type="body" idx="1"/>
          </p:nvPr>
        </p:nvSpPr>
        <p:spPr>
          <a:xfrm>
            <a:off x="457202" y="1173162"/>
            <a:ext cx="4040188" cy="639762"/>
          </a:xfrm>
        </p:spPr>
        <p:txBody>
          <a:bodyPr>
            <a:normAutofit/>
          </a:bodyPr>
          <a:lstStyle/>
          <a:p>
            <a:r>
              <a:rPr lang="en-US" dirty="0" smtClean="0"/>
              <a:t>Temp </a:t>
            </a:r>
            <a:r>
              <a:rPr lang="en-US" dirty="0"/>
              <a:t>from </a:t>
            </a:r>
            <a:r>
              <a:rPr lang="en-US" dirty="0" smtClean="0"/>
              <a:t>different rooms</a:t>
            </a:r>
            <a:endParaRPr lang="en-US" dirty="0"/>
          </a:p>
        </p:txBody>
      </p:sp>
      <p:sp>
        <p:nvSpPr>
          <p:cNvPr id="10" name="Text Placeholder 9"/>
          <p:cNvSpPr>
            <a:spLocks noGrp="1"/>
          </p:cNvSpPr>
          <p:nvPr>
            <p:ph type="body" sz="quarter" idx="3"/>
          </p:nvPr>
        </p:nvSpPr>
        <p:spPr>
          <a:xfrm>
            <a:off x="4645027" y="1189038"/>
            <a:ext cx="4041775" cy="639762"/>
          </a:xfrm>
        </p:spPr>
        <p:txBody>
          <a:bodyPr>
            <a:normAutofit fontScale="92500"/>
          </a:bodyPr>
          <a:lstStyle/>
          <a:p>
            <a:r>
              <a:rPr lang="en-US" dirty="0" smtClean="0"/>
              <a:t>Humidity/CO2 from same room</a:t>
            </a:r>
            <a:endParaRPr lang="en-US" dirty="0"/>
          </a:p>
        </p:txBody>
      </p:sp>
      <p:sp>
        <p:nvSpPr>
          <p:cNvPr id="15" name="Oval 14"/>
          <p:cNvSpPr/>
          <p:nvPr/>
        </p:nvSpPr>
        <p:spPr>
          <a:xfrm>
            <a:off x="228600" y="3908235"/>
            <a:ext cx="8110590" cy="1351679"/>
          </a:xfrm>
          <a:prstGeom prst="ellipse">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940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xit" presetSubtype="0" fill="hold" grpId="1" nodeType="with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ormAutofit/>
          </a:bodyPr>
          <a:lstStyle/>
          <a:p>
            <a:r>
              <a:rPr lang="en-US" sz="2800" dirty="0" smtClean="0"/>
              <a:t>5 rooms, 3 sensors/room</a:t>
            </a:r>
          </a:p>
          <a:p>
            <a:r>
              <a:rPr lang="en-US" sz="2800" dirty="0" smtClean="0"/>
              <a:t>Sensor type: temperature, humidity, CO</a:t>
            </a:r>
            <a:r>
              <a:rPr lang="en-US" sz="2800" baseline="-25000" dirty="0" smtClean="0"/>
              <a:t>2</a:t>
            </a:r>
            <a:endParaRPr lang="en-US" sz="2800" baseline="-25000" dirty="0"/>
          </a:p>
          <a:p>
            <a:r>
              <a:rPr lang="en-US" sz="2800" dirty="0" smtClean="0"/>
              <a:t>Over a one-month period</a:t>
            </a:r>
          </a:p>
        </p:txBody>
      </p:sp>
      <p:pic>
        <p:nvPicPr>
          <p:cNvPr id="5" name="Picture 4" descr="sd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123" y="3581400"/>
            <a:ext cx="3357073" cy="3134178"/>
          </a:xfrm>
          <a:prstGeom prst="rect">
            <a:avLst/>
          </a:prstGeom>
        </p:spPr>
      </p:pic>
      <p:pic>
        <p:nvPicPr>
          <p:cNvPr id="6" name="Picture 5" descr="sensor_top.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5029200"/>
            <a:ext cx="2286000" cy="1714500"/>
          </a:xfrm>
          <a:prstGeom prst="rect">
            <a:avLst/>
          </a:prstGeom>
        </p:spPr>
      </p:pic>
      <p:pic>
        <p:nvPicPr>
          <p:cNvPr id="7" name="Picture 6" descr="rm_b.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3276600"/>
            <a:ext cx="2286000" cy="1714500"/>
          </a:xfrm>
          <a:prstGeom prst="rect">
            <a:avLst/>
          </a:prstGeom>
        </p:spPr>
      </p:pic>
      <p:pic>
        <p:nvPicPr>
          <p:cNvPr id="8" name="Picture 7" descr="rm_e.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3581400"/>
            <a:ext cx="2362200" cy="3149600"/>
          </a:xfrm>
          <a:prstGeom prst="rect">
            <a:avLst/>
          </a:prstGeom>
        </p:spPr>
      </p:pic>
      <p:sp>
        <p:nvSpPr>
          <p:cNvPr id="9"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Data Set</a:t>
            </a:r>
            <a:endParaRPr lang="en-US" dirty="0"/>
          </a:p>
        </p:txBody>
      </p:sp>
    </p:spTree>
    <p:extLst>
      <p:ext uri="{BB962C8B-B14F-4D97-AF65-F5344CB8AC3E}">
        <p14:creationId xmlns:p14="http://schemas.microsoft.com/office/powerpoint/2010/main" val="1748979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er_intra_relationship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4428226"/>
            <a:ext cx="3454400" cy="1562100"/>
          </a:xfrm>
          <a:prstGeom prst="rect">
            <a:avLst/>
          </a:prstGeom>
        </p:spPr>
      </p:pic>
      <p:pic>
        <p:nvPicPr>
          <p:cNvPr id="5" name="Picture 4" descr="corrcoeff_cdf_in_ou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600200"/>
            <a:ext cx="4572000" cy="4428226"/>
          </a:xfrm>
          <a:prstGeom prst="rect">
            <a:avLst/>
          </a:prstGeom>
        </p:spPr>
      </p:pic>
      <p:pic>
        <p:nvPicPr>
          <p:cNvPr id="6" name="Picture 5" descr="cdf_intra-eps-converted-to.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0" y="1989826"/>
            <a:ext cx="2209800" cy="3733800"/>
          </a:xfrm>
          <a:prstGeom prst="rect">
            <a:avLst/>
          </a:prstGeom>
        </p:spPr>
      </p:pic>
      <p:pic>
        <p:nvPicPr>
          <p:cNvPr id="7" name="Picture 6" descr="cdf_inter-eps-converted-to.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9000" y="1989826"/>
            <a:ext cx="2219325" cy="3733800"/>
          </a:xfrm>
          <a:prstGeom prst="rect">
            <a:avLst/>
          </a:prstGeom>
        </p:spPr>
      </p:pic>
      <p:sp>
        <p:nvSpPr>
          <p:cNvPr id="15" name="Oval 14"/>
          <p:cNvSpPr/>
          <p:nvPr/>
        </p:nvSpPr>
        <p:spPr>
          <a:xfrm rot="5400000">
            <a:off x="8574088" y="4819147"/>
            <a:ext cx="381000" cy="533400"/>
          </a:xfrm>
          <a:prstGeom prst="ellipse">
            <a:avLst/>
          </a:prstGeom>
          <a:noFill/>
          <a:ln w="38100" cmpd="sng">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6" name="Oval 15"/>
          <p:cNvSpPr/>
          <p:nvPr/>
        </p:nvSpPr>
        <p:spPr>
          <a:xfrm rot="5400000">
            <a:off x="7020322" y="5637505"/>
            <a:ext cx="381000" cy="533400"/>
          </a:xfrm>
          <a:prstGeom prst="ellipse">
            <a:avLst/>
          </a:prstGeom>
          <a:noFill/>
          <a:ln w="38100" cmpd="sng">
            <a:solidFill>
              <a:schemeClr val="tx1"/>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5" name="Oval 24"/>
          <p:cNvSpPr/>
          <p:nvPr/>
        </p:nvSpPr>
        <p:spPr>
          <a:xfrm rot="5400000">
            <a:off x="6667500" y="4923526"/>
            <a:ext cx="533400" cy="304800"/>
          </a:xfrm>
          <a:prstGeom prst="ellipse">
            <a:avLst/>
          </a:prstGeom>
          <a:noFill/>
          <a:ln w="38100" cmpd="sng">
            <a:solidFill>
              <a:schemeClr val="accent2"/>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26" name="Oval 25"/>
          <p:cNvSpPr/>
          <p:nvPr/>
        </p:nvSpPr>
        <p:spPr>
          <a:xfrm rot="5400000">
            <a:off x="6910786" y="4885426"/>
            <a:ext cx="533400" cy="381000"/>
          </a:xfrm>
          <a:prstGeom prst="ellipse">
            <a:avLst/>
          </a:prstGeom>
          <a:noFill/>
          <a:ln w="38100" cmpd="sng">
            <a:solidFill>
              <a:schemeClr val="tx1"/>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8" name="TextBox 7"/>
          <p:cNvSpPr txBox="1"/>
          <p:nvPr/>
        </p:nvSpPr>
        <p:spPr>
          <a:xfrm>
            <a:off x="3131338" y="1628042"/>
            <a:ext cx="597063" cy="400110"/>
          </a:xfrm>
          <a:prstGeom prst="rect">
            <a:avLst/>
          </a:prstGeom>
          <a:noFill/>
        </p:spPr>
        <p:txBody>
          <a:bodyPr wrap="none" rtlCol="0">
            <a:spAutoFit/>
          </a:bodyPr>
          <a:lstStyle/>
          <a:p>
            <a:r>
              <a:rPr lang="en-US" sz="2000" dirty="0" smtClean="0"/>
              <a:t>CDF</a:t>
            </a:r>
            <a:endParaRPr lang="en-US" sz="2000" dirty="0"/>
          </a:p>
        </p:txBody>
      </p:sp>
      <p:sp>
        <p:nvSpPr>
          <p:cNvPr id="13" name="Rectangle 12"/>
          <p:cNvSpPr/>
          <p:nvPr/>
        </p:nvSpPr>
        <p:spPr>
          <a:xfrm>
            <a:off x="1905000" y="2306068"/>
            <a:ext cx="1309844" cy="3054006"/>
          </a:xfrm>
          <a:prstGeom prst="rect">
            <a:avLst/>
          </a:prstGeom>
          <a:noFill/>
          <a:ln w="38100" cmpd="sng">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4" name="Rectangle 13"/>
          <p:cNvSpPr/>
          <p:nvPr/>
        </p:nvSpPr>
        <p:spPr>
          <a:xfrm>
            <a:off x="4528858" y="2317510"/>
            <a:ext cx="934660" cy="3054006"/>
          </a:xfrm>
          <a:prstGeom prst="rect">
            <a:avLst/>
          </a:prstGeom>
          <a:noFill/>
          <a:ln w="38100" cmpd="sng">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7" name="Rectangle 16"/>
          <p:cNvSpPr/>
          <p:nvPr/>
        </p:nvSpPr>
        <p:spPr>
          <a:xfrm>
            <a:off x="1315682" y="2306068"/>
            <a:ext cx="474243" cy="3054006"/>
          </a:xfrm>
          <a:prstGeom prst="rect">
            <a:avLst/>
          </a:prstGeom>
          <a:noFill/>
          <a:ln w="38100" cmpd="sng">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18" name="Rectangle 17"/>
          <p:cNvSpPr/>
          <p:nvPr/>
        </p:nvSpPr>
        <p:spPr>
          <a:xfrm>
            <a:off x="3532910" y="2317510"/>
            <a:ext cx="876514" cy="3054006"/>
          </a:xfrm>
          <a:prstGeom prst="rect">
            <a:avLst/>
          </a:prstGeom>
          <a:noFill/>
          <a:ln w="38100" cmpd="sng">
            <a:solidFill>
              <a:srgbClr val="FF000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tx1"/>
              </a:solidFill>
            </a:endParaRPr>
          </a:p>
        </p:txBody>
      </p:sp>
      <p:sp>
        <p:nvSpPr>
          <p:cNvPr id="9" name="TextBox 8"/>
          <p:cNvSpPr txBox="1"/>
          <p:nvPr/>
        </p:nvSpPr>
        <p:spPr>
          <a:xfrm>
            <a:off x="5701266" y="1837426"/>
            <a:ext cx="2026742" cy="400110"/>
          </a:xfrm>
          <a:prstGeom prst="rect">
            <a:avLst/>
          </a:prstGeom>
          <a:noFill/>
        </p:spPr>
        <p:txBody>
          <a:bodyPr wrap="none" rtlCol="0">
            <a:spAutoFit/>
          </a:bodyPr>
          <a:lstStyle/>
          <a:p>
            <a:r>
              <a:rPr lang="en-US" sz="2000" dirty="0" smtClean="0"/>
              <a:t>In the same room</a:t>
            </a:r>
            <a:endParaRPr lang="en-US" sz="2000" dirty="0"/>
          </a:p>
        </p:txBody>
      </p:sp>
      <p:sp>
        <p:nvSpPr>
          <p:cNvPr id="19" name="TextBox 18"/>
          <p:cNvSpPr txBox="1"/>
          <p:nvPr/>
        </p:nvSpPr>
        <p:spPr>
          <a:xfrm>
            <a:off x="5638800" y="2523226"/>
            <a:ext cx="2157236" cy="400110"/>
          </a:xfrm>
          <a:prstGeom prst="rect">
            <a:avLst/>
          </a:prstGeom>
          <a:noFill/>
        </p:spPr>
        <p:txBody>
          <a:bodyPr wrap="none" rtlCol="0">
            <a:spAutoFit/>
          </a:bodyPr>
          <a:lstStyle/>
          <a:p>
            <a:r>
              <a:rPr lang="en-US" sz="2000" dirty="0" smtClean="0"/>
              <a:t>In different rooms!</a:t>
            </a:r>
            <a:endParaRPr lang="en-US" sz="2000" dirty="0"/>
          </a:p>
        </p:txBody>
      </p:sp>
      <p:sp>
        <p:nvSpPr>
          <p:cNvPr id="10" name="TextBox 9"/>
          <p:cNvSpPr txBox="1"/>
          <p:nvPr/>
        </p:nvSpPr>
        <p:spPr>
          <a:xfrm>
            <a:off x="1725363" y="5430371"/>
            <a:ext cx="1154082" cy="215444"/>
          </a:xfrm>
          <a:prstGeom prst="rect">
            <a:avLst/>
          </a:prstGeom>
          <a:noFill/>
        </p:spPr>
        <p:txBody>
          <a:bodyPr wrap="none" rtlCol="0">
            <a:spAutoFit/>
          </a:bodyPr>
          <a:lstStyle/>
          <a:p>
            <a:r>
              <a:rPr lang="en-US" sz="800" dirty="0" smtClean="0">
                <a:latin typeface="Helvetica"/>
                <a:cs typeface="Helvetica"/>
              </a:rPr>
              <a:t>correlation coefficient</a:t>
            </a:r>
            <a:endParaRPr lang="en-US" sz="800" dirty="0">
              <a:latin typeface="Helvetica"/>
              <a:cs typeface="Helvetica"/>
            </a:endParaRPr>
          </a:p>
        </p:txBody>
      </p:sp>
      <p:sp>
        <p:nvSpPr>
          <p:cNvPr id="20" name="TextBox 19"/>
          <p:cNvSpPr txBox="1"/>
          <p:nvPr/>
        </p:nvSpPr>
        <p:spPr>
          <a:xfrm>
            <a:off x="4027518" y="5418826"/>
            <a:ext cx="1154082" cy="215444"/>
          </a:xfrm>
          <a:prstGeom prst="rect">
            <a:avLst/>
          </a:prstGeom>
          <a:noFill/>
        </p:spPr>
        <p:txBody>
          <a:bodyPr wrap="none" rtlCol="0">
            <a:spAutoFit/>
          </a:bodyPr>
          <a:lstStyle/>
          <a:p>
            <a:r>
              <a:rPr lang="en-US" sz="800" dirty="0" smtClean="0">
                <a:latin typeface="Helvetica"/>
                <a:cs typeface="Helvetica"/>
              </a:rPr>
              <a:t>correlation coefficient</a:t>
            </a:r>
            <a:endParaRPr lang="en-US" sz="800" dirty="0">
              <a:latin typeface="Helvetica"/>
              <a:cs typeface="Helvetica"/>
            </a:endParaRPr>
          </a:p>
        </p:txBody>
      </p:sp>
      <p:sp>
        <p:nvSpPr>
          <p:cNvPr id="21"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Inter/Intra Correlation</a:t>
            </a:r>
            <a:endParaRPr lang="en-US" dirty="0"/>
          </a:p>
        </p:txBody>
      </p:sp>
    </p:spTree>
    <p:extLst>
      <p:ext uri="{BB962C8B-B14F-4D97-AF65-F5344CB8AC3E}">
        <p14:creationId xmlns:p14="http://schemas.microsoft.com/office/powerpoint/2010/main" val="309873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2"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2"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xit" presetSubtype="0" fill="hold" grpId="3"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9"/>
                                        </p:tgtEl>
                                        <p:attrNameLst>
                                          <p:attrName>style.visibility</p:attrName>
                                        </p:attrNameLst>
                                      </p:cBhvr>
                                      <p:to>
                                        <p:strVal val="hidden"/>
                                      </p:to>
                                    </p:set>
                                  </p:childTnLst>
                                </p:cTn>
                              </p:par>
                              <p:par>
                                <p:cTn id="79" presetID="10" presetClass="entr" presetSubtype="0" fill="hold" grpId="1"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500"/>
                                        <p:tgtEl>
                                          <p:spTgt spid="1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25" grpId="0" animBg="1"/>
      <p:bldP spid="25" grpId="1" animBg="1"/>
      <p:bldP spid="26" grpId="0" animBg="1"/>
      <p:bldP spid="26" grpId="1" animBg="1"/>
      <p:bldP spid="8" grpId="0"/>
      <p:bldP spid="13" grpId="2" animBg="1"/>
      <p:bldP spid="13" grpId="3" animBg="1"/>
      <p:bldP spid="14" grpId="2" animBg="1"/>
      <p:bldP spid="14" grpId="3" animBg="1"/>
      <p:bldP spid="17" grpId="1" animBg="1"/>
      <p:bldP spid="18" grpId="1" animBg="1"/>
      <p:bldP spid="9" grpId="0"/>
      <p:bldP spid="9" grpId="1"/>
      <p:bldP spid="19" grpId="0"/>
      <p:bldP spid="10" grpId="0"/>
      <p:bldP spid="20"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tx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4979</TotalTime>
  <Words>616</Words>
  <Application>Microsoft Office PowerPoint</Application>
  <PresentationFormat>On-screen Show (4:3)</PresentationFormat>
  <Paragraphs>114</Paragraphs>
  <Slides>20</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맑은 고딕</vt:lpstr>
      <vt:lpstr>宋体</vt:lpstr>
      <vt:lpstr>Arial</vt:lpstr>
      <vt:lpstr>Calibri</vt:lpstr>
      <vt:lpstr>Helvetica</vt:lpstr>
      <vt:lpstr>Wingdings</vt:lpstr>
      <vt:lpstr>Office 테마</vt:lpstr>
      <vt:lpstr>Towards Automatic Spatial Verification of Sensor Placement</vt:lpstr>
      <vt:lpstr>Evolution of Buildings</vt:lpstr>
      <vt:lpstr>Evolution of Buildings</vt:lpstr>
      <vt:lpstr>Hypothesis</vt:lpstr>
      <vt:lpstr>Challenge</vt:lpstr>
      <vt:lpstr>Approach</vt:lpstr>
      <vt:lpstr>Approach</vt:lpstr>
      <vt:lpstr>PowerPoint Presentation</vt:lpstr>
      <vt:lpstr>PowerPoint Presentation</vt:lpstr>
      <vt:lpstr>PowerPoint Presentation</vt:lpstr>
      <vt:lpstr>PowerPoint Presentation</vt:lpstr>
      <vt:lpstr>PowerPoint Presentation</vt:lpstr>
      <vt:lpstr>PowerPoint Presentation</vt:lpstr>
      <vt:lpstr>Future Work</vt:lpstr>
      <vt:lpstr>Related Work</vt:lpstr>
      <vt:lpstr>Summary</vt:lpstr>
      <vt:lpstr>Questions?</vt:lpstr>
      <vt:lpstr>Well…</vt:lpstr>
      <vt:lpstr>Questions@a large scale</vt:lpstr>
      <vt:lpstr>Questions@a large scale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A6 Processor</dc:title>
  <dc:creator>InkeeKim</dc:creator>
  <cp:lastModifiedBy>Kamin Whitehouse</cp:lastModifiedBy>
  <cp:revision>435</cp:revision>
  <dcterms:created xsi:type="dcterms:W3CDTF">2013-04-14T21:17:01Z</dcterms:created>
  <dcterms:modified xsi:type="dcterms:W3CDTF">2013-11-14T10:10:55Z</dcterms:modified>
</cp:coreProperties>
</file>