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sldIdLst>
    <p:sldId id="298" r:id="rId2"/>
    <p:sldId id="263" r:id="rId3"/>
    <p:sldId id="299" r:id="rId4"/>
    <p:sldId id="300" r:id="rId5"/>
    <p:sldId id="301" r:id="rId6"/>
  </p:sldIdLst>
  <p:sldSz cx="9144000" cy="5143500" type="screen16x9"/>
  <p:notesSz cx="6858000" cy="9144000"/>
  <p:embeddedFontLst>
    <p:embeddedFont>
      <p:font typeface="Aldrich" panose="020B0604020202020204" charset="0"/>
      <p:regular r:id="rId8"/>
    </p:embeddedFont>
    <p:embeddedFont>
      <p:font typeface="Bebas Neue" panose="020B0606020202050201" pitchFamily="3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Poppins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CDA4E3-E363-4A19-8EB1-AF71B233A4D2}">
  <a:tblStyle styleId="{DBCDA4E3-E363-4A19-8EB1-AF71B233A4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026ED3-FDF4-4383-850E-99A3904307E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18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97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362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96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55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72" name="Google Shape;72;p8"/>
          <p:cNvPicPr preferRelativeResize="0"/>
          <p:nvPr/>
        </p:nvPicPr>
        <p:blipFill>
          <a:blip r:embed="rId2">
            <a:alphaModFix amt="26000"/>
          </a:blip>
          <a:stretch>
            <a:fillRect/>
          </a:stretch>
        </p:blipFill>
        <p:spPr>
          <a:xfrm>
            <a:off x="-1287764" y="3005113"/>
            <a:ext cx="2104774" cy="3197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3825" y="328400"/>
            <a:ext cx="1133952" cy="113395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"/>
          <p:cNvSpPr/>
          <p:nvPr/>
        </p:nvSpPr>
        <p:spPr>
          <a:xfrm>
            <a:off x="188350" y="2103388"/>
            <a:ext cx="260700" cy="260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7083" y="-357855"/>
            <a:ext cx="1009050" cy="100906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"/>
          <p:cNvSpPr/>
          <p:nvPr/>
        </p:nvSpPr>
        <p:spPr>
          <a:xfrm>
            <a:off x="8673950" y="832063"/>
            <a:ext cx="126600" cy="1266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" name="Google Shape;77;p8"/>
          <p:cNvPicPr preferRelativeResize="0"/>
          <p:nvPr/>
        </p:nvPicPr>
        <p:blipFill>
          <a:blip r:embed="rId2">
            <a:alphaModFix amt="26000"/>
          </a:blip>
          <a:stretch>
            <a:fillRect/>
          </a:stretch>
        </p:blipFill>
        <p:spPr>
          <a:xfrm>
            <a:off x="8596136" y="1119163"/>
            <a:ext cx="2104774" cy="3197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4633" y="4709445"/>
            <a:ext cx="1009050" cy="100906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/>
          <p:nvPr/>
        </p:nvSpPr>
        <p:spPr>
          <a:xfrm>
            <a:off x="1217050" y="4709438"/>
            <a:ext cx="260700" cy="260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367475" y="4603988"/>
            <a:ext cx="126600" cy="1266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9"/>
          <p:cNvPicPr preferRelativeResize="0"/>
          <p:nvPr/>
        </p:nvPicPr>
        <p:blipFill>
          <a:blip r:embed="rId2">
            <a:alphaModFix amt="26000"/>
          </a:blip>
          <a:stretch>
            <a:fillRect/>
          </a:stretch>
        </p:blipFill>
        <p:spPr>
          <a:xfrm>
            <a:off x="-105027" y="4603988"/>
            <a:ext cx="2104774" cy="3197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1975" y="4037025"/>
            <a:ext cx="1133952" cy="113395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9"/>
          <p:cNvSpPr/>
          <p:nvPr/>
        </p:nvSpPr>
        <p:spPr>
          <a:xfrm>
            <a:off x="252225" y="743675"/>
            <a:ext cx="260700" cy="260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7083" y="-357855"/>
            <a:ext cx="1009050" cy="100906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8663175" y="810713"/>
            <a:ext cx="126600" cy="1266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775" y="1503375"/>
            <a:ext cx="1133952" cy="1133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56817" y="1909095"/>
            <a:ext cx="1009050" cy="10090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9"/>
          <p:cNvSpPr/>
          <p:nvPr/>
        </p:nvSpPr>
        <p:spPr>
          <a:xfrm>
            <a:off x="8596125" y="3776325"/>
            <a:ext cx="260700" cy="260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8"/>
          <p:cNvPicPr preferRelativeResize="0"/>
          <p:nvPr/>
        </p:nvPicPr>
        <p:blipFill>
          <a:blip r:embed="rId2">
            <a:alphaModFix amt="26000"/>
          </a:blip>
          <a:stretch>
            <a:fillRect/>
          </a:stretch>
        </p:blipFill>
        <p:spPr>
          <a:xfrm>
            <a:off x="-1662064" y="1800688"/>
            <a:ext cx="2104774" cy="3197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5400" y="4410700"/>
            <a:ext cx="1133952" cy="113395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/>
          <p:nvPr/>
        </p:nvSpPr>
        <p:spPr>
          <a:xfrm>
            <a:off x="389075" y="1371700"/>
            <a:ext cx="260700" cy="260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2">
            <a:alphaModFix amt="26000"/>
          </a:blip>
          <a:stretch>
            <a:fillRect/>
          </a:stretch>
        </p:blipFill>
        <p:spPr>
          <a:xfrm rot="5400000">
            <a:off x="6456611" y="-2206243"/>
            <a:ext cx="2104774" cy="3197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2833" y="226845"/>
            <a:ext cx="1009050" cy="100906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/>
          <p:nvPr/>
        </p:nvSpPr>
        <p:spPr>
          <a:xfrm>
            <a:off x="8809200" y="1235888"/>
            <a:ext cx="126600" cy="1266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1"/>
          </p:nvPr>
        </p:nvSpPr>
        <p:spPr>
          <a:xfrm>
            <a:off x="825463" y="2503625"/>
            <a:ext cx="22425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2"/>
          </p:nvPr>
        </p:nvSpPr>
        <p:spPr>
          <a:xfrm>
            <a:off x="3450747" y="2503625"/>
            <a:ext cx="22425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3"/>
          </p:nvPr>
        </p:nvSpPr>
        <p:spPr>
          <a:xfrm>
            <a:off x="6076037" y="2503625"/>
            <a:ext cx="22425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4"/>
          </p:nvPr>
        </p:nvSpPr>
        <p:spPr>
          <a:xfrm>
            <a:off x="825463" y="2029300"/>
            <a:ext cx="2242500" cy="4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5"/>
          </p:nvPr>
        </p:nvSpPr>
        <p:spPr>
          <a:xfrm>
            <a:off x="3450749" y="2029300"/>
            <a:ext cx="2242500" cy="4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6"/>
          </p:nvPr>
        </p:nvSpPr>
        <p:spPr>
          <a:xfrm>
            <a:off x="6076034" y="2029300"/>
            <a:ext cx="2242500" cy="4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3"/>
          <p:cNvPicPr preferRelativeResize="0"/>
          <p:nvPr/>
        </p:nvPicPr>
        <p:blipFill>
          <a:blip r:embed="rId2">
            <a:alphaModFix amt="26000"/>
          </a:blip>
          <a:stretch>
            <a:fillRect/>
          </a:stretch>
        </p:blipFill>
        <p:spPr>
          <a:xfrm>
            <a:off x="-902600" y="-932799"/>
            <a:ext cx="2104774" cy="3197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>
          <a:blip r:embed="rId2">
            <a:alphaModFix amt="26000"/>
          </a:blip>
          <a:stretch>
            <a:fillRect/>
          </a:stretch>
        </p:blipFill>
        <p:spPr>
          <a:xfrm>
            <a:off x="7186975" y="-2221524"/>
            <a:ext cx="2104774" cy="3197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775" y="748971"/>
            <a:ext cx="1280952" cy="12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02600" y="1856400"/>
            <a:ext cx="1676227" cy="167622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3"/>
          <p:cNvSpPr/>
          <p:nvPr/>
        </p:nvSpPr>
        <p:spPr>
          <a:xfrm>
            <a:off x="406200" y="4392400"/>
            <a:ext cx="211500" cy="211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6649150" y="185800"/>
            <a:ext cx="211500" cy="2115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4"/>
          <p:cNvPicPr preferRelativeResize="0"/>
          <p:nvPr/>
        </p:nvPicPr>
        <p:blipFill>
          <a:blip r:embed="rId2">
            <a:alphaModFix amt="26000"/>
          </a:blip>
          <a:stretch>
            <a:fillRect/>
          </a:stretch>
        </p:blipFill>
        <p:spPr>
          <a:xfrm>
            <a:off x="-1576775" y="1573463"/>
            <a:ext cx="2104774" cy="3197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4"/>
          <p:cNvPicPr preferRelativeResize="0"/>
          <p:nvPr/>
        </p:nvPicPr>
        <p:blipFill>
          <a:blip r:embed="rId2">
            <a:alphaModFix amt="26000"/>
          </a:blip>
          <a:stretch>
            <a:fillRect/>
          </a:stretch>
        </p:blipFill>
        <p:spPr>
          <a:xfrm>
            <a:off x="8490900" y="2284126"/>
            <a:ext cx="2104774" cy="3197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1850" y="1151571"/>
            <a:ext cx="1280952" cy="12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7750" y="4631337"/>
            <a:ext cx="1220326" cy="12203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4"/>
          <p:cNvSpPr/>
          <p:nvPr/>
        </p:nvSpPr>
        <p:spPr>
          <a:xfrm>
            <a:off x="465825" y="2295975"/>
            <a:ext cx="260700" cy="260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" name="Google Shape;2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05950" y="377271"/>
            <a:ext cx="1833948" cy="183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4"/>
          <p:cNvSpPr/>
          <p:nvPr/>
        </p:nvSpPr>
        <p:spPr>
          <a:xfrm>
            <a:off x="205125" y="4176100"/>
            <a:ext cx="260700" cy="260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4"/>
          <p:cNvSpPr/>
          <p:nvPr/>
        </p:nvSpPr>
        <p:spPr>
          <a:xfrm flipH="1">
            <a:off x="1171520" y="4812463"/>
            <a:ext cx="108000" cy="1266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4"/>
          <p:cNvSpPr/>
          <p:nvPr/>
        </p:nvSpPr>
        <p:spPr>
          <a:xfrm flipH="1">
            <a:off x="8543995" y="843088"/>
            <a:ext cx="108000" cy="1266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8" r:id="rId4"/>
    <p:sldLayoutId id="2147483664" r:id="rId5"/>
    <p:sldLayoutId id="2147483669" r:id="rId6"/>
    <p:sldLayoutId id="214748367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datasets (données de 1995 à 2020)</a:t>
            </a:r>
            <a:endParaRPr dirty="0"/>
          </a:p>
        </p:txBody>
      </p:sp>
      <p:sp>
        <p:nvSpPr>
          <p:cNvPr id="374" name="Google Shape;374;p35"/>
          <p:cNvSpPr txBox="1">
            <a:spLocks noGrp="1"/>
          </p:cNvSpPr>
          <p:nvPr>
            <p:ph type="subTitle" idx="4"/>
          </p:nvPr>
        </p:nvSpPr>
        <p:spPr>
          <a:xfrm>
            <a:off x="825463" y="2029300"/>
            <a:ext cx="2242500" cy="212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Évolution des températures dans le monde</a:t>
            </a:r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5"/>
          </p:nvPr>
        </p:nvSpPr>
        <p:spPr>
          <a:xfrm>
            <a:off x="3450749" y="2029299"/>
            <a:ext cx="2242500" cy="157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Concentration de CO2 dans l’atmosphère</a:t>
            </a:r>
          </a:p>
        </p:txBody>
      </p:sp>
      <p:sp>
        <p:nvSpPr>
          <p:cNvPr id="379" name="Google Shape;379;p35"/>
          <p:cNvSpPr txBox="1">
            <a:spLocks noGrp="1"/>
          </p:cNvSpPr>
          <p:nvPr>
            <p:ph type="subTitle" idx="6"/>
          </p:nvPr>
        </p:nvSpPr>
        <p:spPr>
          <a:xfrm>
            <a:off x="6076034" y="2029299"/>
            <a:ext cx="2242500" cy="693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Catastrophes dues aux phénomènes climatiques dans le monde</a:t>
            </a:r>
          </a:p>
        </p:txBody>
      </p:sp>
    </p:spTree>
    <p:extLst>
      <p:ext uri="{BB962C8B-B14F-4D97-AF65-F5344CB8AC3E}">
        <p14:creationId xmlns:p14="http://schemas.microsoft.com/office/powerpoint/2010/main" val="31261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datasets (données de 1995 à 2020)</a:t>
            </a:r>
            <a:endParaRPr dirty="0"/>
          </a:p>
        </p:txBody>
      </p:sp>
      <p:sp>
        <p:nvSpPr>
          <p:cNvPr id="374" name="Google Shape;374;p35"/>
          <p:cNvSpPr txBox="1">
            <a:spLocks noGrp="1"/>
          </p:cNvSpPr>
          <p:nvPr>
            <p:ph type="subTitle" idx="4"/>
          </p:nvPr>
        </p:nvSpPr>
        <p:spPr>
          <a:xfrm>
            <a:off x="825463" y="2029300"/>
            <a:ext cx="2242500" cy="212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Évolution des températures dans le monde</a:t>
            </a:r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5"/>
          </p:nvPr>
        </p:nvSpPr>
        <p:spPr>
          <a:xfrm>
            <a:off x="3450749" y="2029299"/>
            <a:ext cx="2242500" cy="157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Concentration de CO2 dans l’atmosphère</a:t>
            </a:r>
          </a:p>
        </p:txBody>
      </p:sp>
      <p:sp>
        <p:nvSpPr>
          <p:cNvPr id="379" name="Google Shape;379;p35"/>
          <p:cNvSpPr txBox="1">
            <a:spLocks noGrp="1"/>
          </p:cNvSpPr>
          <p:nvPr>
            <p:ph type="subTitle" idx="6"/>
          </p:nvPr>
        </p:nvSpPr>
        <p:spPr>
          <a:xfrm>
            <a:off x="6076034" y="2029299"/>
            <a:ext cx="2242500" cy="693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Catastrophes dues aux phénomènes climatiques dans le monde</a:t>
            </a:r>
          </a:p>
        </p:txBody>
      </p:sp>
      <p:sp>
        <p:nvSpPr>
          <p:cNvPr id="8" name="Google Shape;354;p34">
            <a:extLst>
              <a:ext uri="{FF2B5EF4-FFF2-40B4-BE49-F238E27FC236}">
                <a16:creationId xmlns:a16="http://schemas.microsoft.com/office/drawing/2014/main" id="{88A881C0-8C00-5240-F2F6-06B1E0CE08AF}"/>
              </a:ext>
            </a:extLst>
          </p:cNvPr>
          <p:cNvSpPr txBox="1">
            <a:spLocks/>
          </p:cNvSpPr>
          <p:nvPr/>
        </p:nvSpPr>
        <p:spPr>
          <a:xfrm>
            <a:off x="1342214" y="3069866"/>
            <a:ext cx="6459569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Le jeu se </a:t>
            </a:r>
            <a:r>
              <a:rPr lang="en-US" dirty="0" err="1"/>
              <a:t>déroule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1995. </a:t>
            </a:r>
            <a:r>
              <a:rPr lang="en-US" dirty="0" err="1"/>
              <a:t>Chaque</a:t>
            </a:r>
            <a:r>
              <a:rPr lang="en-US" dirty="0"/>
              <a:t> cycle jour/</a:t>
            </a:r>
            <a:r>
              <a:rPr lang="en-US" dirty="0" err="1"/>
              <a:t>nuit</a:t>
            </a:r>
            <a:r>
              <a:rPr lang="en-US" dirty="0"/>
              <a:t> correspond à 1 </a:t>
            </a:r>
            <a:r>
              <a:rPr lang="en-US" dirty="0" err="1"/>
              <a:t>année</a:t>
            </a:r>
            <a:r>
              <a:rPr lang="en-US" dirty="0"/>
              <a:t>.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La </a:t>
            </a:r>
            <a:r>
              <a:rPr lang="en-US" dirty="0" err="1"/>
              <a:t>partie</a:t>
            </a:r>
            <a:r>
              <a:rPr lang="en-US" dirty="0"/>
              <a:t> se </a:t>
            </a:r>
            <a:r>
              <a:rPr lang="en-US" dirty="0" err="1"/>
              <a:t>déroule</a:t>
            </a:r>
            <a:r>
              <a:rPr lang="en-US" dirty="0"/>
              <a:t> sur 25 cycles (de 1995 à 2020).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datasets (données de 1995 à 2020)</a:t>
            </a:r>
            <a:endParaRPr dirty="0"/>
          </a:p>
        </p:txBody>
      </p:sp>
      <p:sp>
        <p:nvSpPr>
          <p:cNvPr id="374" name="Google Shape;374;p35"/>
          <p:cNvSpPr txBox="1">
            <a:spLocks noGrp="1"/>
          </p:cNvSpPr>
          <p:nvPr>
            <p:ph type="subTitle" idx="4"/>
          </p:nvPr>
        </p:nvSpPr>
        <p:spPr>
          <a:xfrm>
            <a:off x="825463" y="2029300"/>
            <a:ext cx="2242500" cy="212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Évolution des températures dans le monde</a:t>
            </a:r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5"/>
          </p:nvPr>
        </p:nvSpPr>
        <p:spPr>
          <a:xfrm>
            <a:off x="3450749" y="2029299"/>
            <a:ext cx="2242500" cy="157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Concentration de CO2 dans l’atmosphère</a:t>
            </a:r>
          </a:p>
        </p:txBody>
      </p:sp>
      <p:sp>
        <p:nvSpPr>
          <p:cNvPr id="379" name="Google Shape;379;p35"/>
          <p:cNvSpPr txBox="1">
            <a:spLocks noGrp="1"/>
          </p:cNvSpPr>
          <p:nvPr>
            <p:ph type="subTitle" idx="6"/>
          </p:nvPr>
        </p:nvSpPr>
        <p:spPr>
          <a:xfrm>
            <a:off x="6076034" y="2029299"/>
            <a:ext cx="2242500" cy="693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Catastrophes dues aux phénomènes climatiques dans le monde</a:t>
            </a:r>
          </a:p>
        </p:txBody>
      </p:sp>
      <p:sp>
        <p:nvSpPr>
          <p:cNvPr id="8" name="Google Shape;354;p34">
            <a:extLst>
              <a:ext uri="{FF2B5EF4-FFF2-40B4-BE49-F238E27FC236}">
                <a16:creationId xmlns:a16="http://schemas.microsoft.com/office/drawing/2014/main" id="{88A881C0-8C00-5240-F2F6-06B1E0CE08AF}"/>
              </a:ext>
            </a:extLst>
          </p:cNvPr>
          <p:cNvSpPr txBox="1">
            <a:spLocks/>
          </p:cNvSpPr>
          <p:nvPr/>
        </p:nvSpPr>
        <p:spPr>
          <a:xfrm>
            <a:off x="936836" y="3018208"/>
            <a:ext cx="2019753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 err="1"/>
              <a:t>Influe</a:t>
            </a:r>
            <a:r>
              <a:rPr lang="en-US" dirty="0"/>
              <a:t> sur la </a:t>
            </a:r>
            <a:r>
              <a:rPr lang="en-US" dirty="0" err="1"/>
              <a:t>vitesse</a:t>
            </a:r>
            <a:r>
              <a:rPr lang="en-US" dirty="0"/>
              <a:t> de </a:t>
            </a:r>
            <a:r>
              <a:rPr lang="en-US" dirty="0" err="1"/>
              <a:t>consommation</a:t>
            </a:r>
            <a:r>
              <a:rPr lang="en-US" dirty="0"/>
              <a:t> de carburant</a:t>
            </a:r>
          </a:p>
        </p:txBody>
      </p:sp>
      <p:sp>
        <p:nvSpPr>
          <p:cNvPr id="2" name="Google Shape;354;p34">
            <a:extLst>
              <a:ext uri="{FF2B5EF4-FFF2-40B4-BE49-F238E27FC236}">
                <a16:creationId xmlns:a16="http://schemas.microsoft.com/office/drawing/2014/main" id="{2A52562C-60EF-E85D-E1D1-43B78C613AF1}"/>
              </a:ext>
            </a:extLst>
          </p:cNvPr>
          <p:cNvSpPr txBox="1">
            <a:spLocks/>
          </p:cNvSpPr>
          <p:nvPr/>
        </p:nvSpPr>
        <p:spPr>
          <a:xfrm>
            <a:off x="3562122" y="2957191"/>
            <a:ext cx="2019753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 err="1"/>
              <a:t>Influe</a:t>
            </a:r>
            <a:r>
              <a:rPr lang="en-US" dirty="0"/>
              <a:t> sur la </a:t>
            </a:r>
            <a:r>
              <a:rPr lang="en-US" dirty="0" err="1"/>
              <a:t>visibilité</a:t>
            </a:r>
            <a:r>
              <a:rPr lang="en-US" dirty="0"/>
              <a:t> dans le jeu</a:t>
            </a:r>
          </a:p>
        </p:txBody>
      </p:sp>
      <p:sp>
        <p:nvSpPr>
          <p:cNvPr id="3" name="Google Shape;354;p34">
            <a:extLst>
              <a:ext uri="{FF2B5EF4-FFF2-40B4-BE49-F238E27FC236}">
                <a16:creationId xmlns:a16="http://schemas.microsoft.com/office/drawing/2014/main" id="{A9C4DE05-5A9B-259F-F979-FACA81D3AF72}"/>
              </a:ext>
            </a:extLst>
          </p:cNvPr>
          <p:cNvSpPr txBox="1">
            <a:spLocks/>
          </p:cNvSpPr>
          <p:nvPr/>
        </p:nvSpPr>
        <p:spPr>
          <a:xfrm>
            <a:off x="6187411" y="2957191"/>
            <a:ext cx="2019753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 err="1"/>
              <a:t>Influe</a:t>
            </a:r>
            <a:r>
              <a:rPr lang="en-US" dirty="0"/>
              <a:t> sur la </a:t>
            </a:r>
            <a:r>
              <a:rPr lang="en-US" dirty="0" err="1"/>
              <a:t>fréquence</a:t>
            </a:r>
            <a:r>
              <a:rPr lang="en-US" dirty="0"/>
              <a:t> </a:t>
            </a:r>
            <a:r>
              <a:rPr lang="en-US" dirty="0" err="1"/>
              <a:t>d’apparition</a:t>
            </a:r>
            <a:r>
              <a:rPr lang="en-US" dirty="0"/>
              <a:t> des </a:t>
            </a:r>
            <a:r>
              <a:rPr lang="en-US" dirty="0" err="1"/>
              <a:t>aléas</a:t>
            </a:r>
            <a:r>
              <a:rPr lang="en-US" dirty="0"/>
              <a:t> (</a:t>
            </a:r>
            <a:r>
              <a:rPr lang="en-US" dirty="0" err="1"/>
              <a:t>tornades</a:t>
            </a:r>
            <a:r>
              <a:rPr lang="en-US" dirty="0"/>
              <a:t>, etc.)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CBB4CC-EBC2-4EB0-1400-ED00E8E240F4}"/>
              </a:ext>
            </a:extLst>
          </p:cNvPr>
          <p:cNvSpPr txBox="1"/>
          <p:nvPr/>
        </p:nvSpPr>
        <p:spPr>
          <a:xfrm>
            <a:off x="1946712" y="4390698"/>
            <a:ext cx="5589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dirty="0">
                <a:solidFill>
                  <a:schemeClr val="accent6"/>
                </a:solidFill>
              </a:rPr>
              <a:t>Le but </a:t>
            </a:r>
            <a:r>
              <a:rPr lang="en-US" dirty="0" err="1">
                <a:solidFill>
                  <a:schemeClr val="accent6"/>
                </a:solidFill>
              </a:rPr>
              <a:t>est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d’utiliser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ces</a:t>
            </a:r>
            <a:r>
              <a:rPr lang="en-US" dirty="0">
                <a:solidFill>
                  <a:schemeClr val="accent6"/>
                </a:solidFill>
              </a:rPr>
              <a:t> 3 datasets pour </a:t>
            </a:r>
            <a:r>
              <a:rPr lang="en-US" dirty="0" err="1">
                <a:solidFill>
                  <a:schemeClr val="accent6"/>
                </a:solidFill>
              </a:rPr>
              <a:t>gérer</a:t>
            </a:r>
            <a:r>
              <a:rPr lang="en-US" dirty="0">
                <a:solidFill>
                  <a:schemeClr val="accent6"/>
                </a:solidFill>
              </a:rPr>
              <a:t> la </a:t>
            </a:r>
            <a:r>
              <a:rPr lang="en-US" dirty="0" err="1">
                <a:solidFill>
                  <a:schemeClr val="accent6"/>
                </a:solidFill>
              </a:rPr>
              <a:t>difficulté</a:t>
            </a:r>
            <a:r>
              <a:rPr lang="en-US" dirty="0">
                <a:solidFill>
                  <a:schemeClr val="accent6"/>
                </a:solidFill>
              </a:rPr>
              <a:t> du jeu.</a:t>
            </a:r>
          </a:p>
        </p:txBody>
      </p:sp>
    </p:spTree>
    <p:extLst>
      <p:ext uri="{BB962C8B-B14F-4D97-AF65-F5344CB8AC3E}">
        <p14:creationId xmlns:p14="http://schemas.microsoft.com/office/powerpoint/2010/main" val="419160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Phasage</a:t>
            </a:r>
            <a:endParaRPr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D968AF5-BA8A-7628-1875-5EA727FB9099}"/>
              </a:ext>
            </a:extLst>
          </p:cNvPr>
          <p:cNvSpPr txBox="1"/>
          <p:nvPr/>
        </p:nvSpPr>
        <p:spPr>
          <a:xfrm>
            <a:off x="2046515" y="1628586"/>
            <a:ext cx="55895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1 : Nettoyage des </a:t>
            </a:r>
            <a:r>
              <a:rPr lang="fr-FR" sz="1400" dirty="0" err="1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</a:t>
            </a:r>
            <a:r>
              <a:rPr lang="fr-FR" sz="14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récupération des données essentielles (par exemple la moyenne des température chaque année) ; accès via API.</a:t>
            </a:r>
          </a:p>
        </p:txBody>
      </p:sp>
      <p:sp>
        <p:nvSpPr>
          <p:cNvPr id="15" name="Google Shape;342;p33">
            <a:extLst>
              <a:ext uri="{FF2B5EF4-FFF2-40B4-BE49-F238E27FC236}">
                <a16:creationId xmlns:a16="http://schemas.microsoft.com/office/drawing/2014/main" id="{9FB14CD6-72EB-1ED6-4C6D-F575B7292B76}"/>
              </a:ext>
            </a:extLst>
          </p:cNvPr>
          <p:cNvSpPr txBox="1">
            <a:spLocks/>
          </p:cNvSpPr>
          <p:nvPr/>
        </p:nvSpPr>
        <p:spPr>
          <a:xfrm>
            <a:off x="865298" y="1469526"/>
            <a:ext cx="1310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en" sz="6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6" name="Google Shape;342;p33">
            <a:extLst>
              <a:ext uri="{FF2B5EF4-FFF2-40B4-BE49-F238E27FC236}">
                <a16:creationId xmlns:a16="http://schemas.microsoft.com/office/drawing/2014/main" id="{C891C803-FA50-C650-B879-E3FDC2BC7190}"/>
              </a:ext>
            </a:extLst>
          </p:cNvPr>
          <p:cNvSpPr txBox="1">
            <a:spLocks/>
          </p:cNvSpPr>
          <p:nvPr/>
        </p:nvSpPr>
        <p:spPr>
          <a:xfrm>
            <a:off x="865298" y="2411275"/>
            <a:ext cx="1310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en" sz="6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7" name="Google Shape;342;p33">
            <a:extLst>
              <a:ext uri="{FF2B5EF4-FFF2-40B4-BE49-F238E27FC236}">
                <a16:creationId xmlns:a16="http://schemas.microsoft.com/office/drawing/2014/main" id="{10E0B318-C9E8-2598-18F1-6513C1842E21}"/>
              </a:ext>
            </a:extLst>
          </p:cNvPr>
          <p:cNvSpPr txBox="1">
            <a:spLocks/>
          </p:cNvSpPr>
          <p:nvPr/>
        </p:nvSpPr>
        <p:spPr>
          <a:xfrm>
            <a:off x="865298" y="3353024"/>
            <a:ext cx="1310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en" sz="60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2F6263B-DA76-DE35-B266-D9F8487D481E}"/>
              </a:ext>
            </a:extLst>
          </p:cNvPr>
          <p:cNvSpPr txBox="1"/>
          <p:nvPr/>
        </p:nvSpPr>
        <p:spPr>
          <a:xfrm>
            <a:off x="2046515" y="2678286"/>
            <a:ext cx="5589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2 : Intégration des paramètres au jeu et analyse du gameplay.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16DD0E4-3C65-9CD3-AE4A-30029D4A061A}"/>
              </a:ext>
            </a:extLst>
          </p:cNvPr>
          <p:cNvSpPr txBox="1"/>
          <p:nvPr/>
        </p:nvSpPr>
        <p:spPr>
          <a:xfrm>
            <a:off x="2046515" y="3484755"/>
            <a:ext cx="55895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3 : Amélioration en trouvant des corrélations entre les paramètres et en y ajoutant d’autres.</a:t>
            </a:r>
          </a:p>
        </p:txBody>
      </p:sp>
    </p:spTree>
    <p:extLst>
      <p:ext uri="{BB962C8B-B14F-4D97-AF65-F5344CB8AC3E}">
        <p14:creationId xmlns:p14="http://schemas.microsoft.com/office/powerpoint/2010/main" val="312375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Partie graphique</a:t>
            </a:r>
            <a:endParaRPr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D968AF5-BA8A-7628-1875-5EA727FB9099}"/>
              </a:ext>
            </a:extLst>
          </p:cNvPr>
          <p:cNvSpPr txBox="1"/>
          <p:nvPr/>
        </p:nvSpPr>
        <p:spPr>
          <a:xfrm>
            <a:off x="1416289" y="1724839"/>
            <a:ext cx="624954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Concepteurs 3D : </a:t>
            </a:r>
            <a:r>
              <a:rPr lang="fr-FR" sz="20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…..</a:t>
            </a:r>
            <a:endParaRPr lang="fr-FR" sz="200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20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Levels designers : …..</a:t>
            </a:r>
          </a:p>
          <a:p>
            <a:r>
              <a:rPr lang="fr-FR" sz="20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Scénaristes : …..</a:t>
            </a:r>
          </a:p>
          <a:p>
            <a:endParaRPr lang="fr-FR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90662"/>
      </p:ext>
    </p:extLst>
  </p:cSld>
  <p:clrMapOvr>
    <a:masterClrMapping/>
  </p:clrMapOvr>
</p:sld>
</file>

<file path=ppt/theme/theme1.xml><?xml version="1.0" encoding="utf-8"?>
<a:theme xmlns:a="http://schemas.openxmlformats.org/drawingml/2006/main" name="Mobile Gaming Trigger Pitch Deck by Slidesgo">
  <a:themeElements>
    <a:clrScheme name="Simple Light">
      <a:dk1>
        <a:srgbClr val="FFFFFF"/>
      </a:dk1>
      <a:lt1>
        <a:srgbClr val="00003D"/>
      </a:lt1>
      <a:dk2>
        <a:srgbClr val="161671"/>
      </a:dk2>
      <a:lt2>
        <a:srgbClr val="E91970"/>
      </a:lt2>
      <a:accent1>
        <a:srgbClr val="7EC7FB"/>
      </a:accent1>
      <a:accent2>
        <a:srgbClr val="00A8F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Affichage à l'écran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Calibri</vt:lpstr>
      <vt:lpstr>Aldrich</vt:lpstr>
      <vt:lpstr>Bebas Neue</vt:lpstr>
      <vt:lpstr>Poppins</vt:lpstr>
      <vt:lpstr>Arial</vt:lpstr>
      <vt:lpstr>Mobile Gaming Trigger Pitch Deck by Slidesgo</vt:lpstr>
      <vt:lpstr>3 datasets (données de 1995 à 2020)</vt:lpstr>
      <vt:lpstr>3 datasets (données de 1995 à 2020)</vt:lpstr>
      <vt:lpstr>3 datasets (données de 1995 à 2020)</vt:lpstr>
      <vt:lpstr>Phasage</vt:lpstr>
      <vt:lpstr>Partie graphique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datasets (données de 1995 à 2020)</dc:title>
  <cp:lastModifiedBy>PC</cp:lastModifiedBy>
  <cp:revision>2</cp:revision>
  <dcterms:modified xsi:type="dcterms:W3CDTF">2023-06-12T10:02:20Z</dcterms:modified>
</cp:coreProperties>
</file>