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9EADC9-CC4C-46BD-9CEB-A74494CBFED1}" v="31" dt="2025-02-04T06:43:24.3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12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2/3/2025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948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2/3/2025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031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2/3/2025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46010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2/3/2025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65541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2/3/2025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2723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2/3/2025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3464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2/3/2025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8421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2/3/2025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644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2/3/2025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110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2/3/2025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829282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2/3/2025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7358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lIns="109728" tIns="109728" rIns="109728" bIns="91440" anchor="b"/>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lIns="109728" tIns="109728" rIns="109728"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lIns="109728" tIns="109728" rIns="109728" bIns="91440" anchor="ctr"/>
          <a:lstStyle>
            <a:lvl1pPr algn="r">
              <a:defRPr sz="900" spc="100">
                <a:solidFill>
                  <a:srgbClr val="FFFFFF"/>
                </a:solidFill>
              </a:defRPr>
            </a:lvl1pPr>
          </a:lstStyle>
          <a:p>
            <a:fld id="{62D6E202-B606-4609-B914-27C9371A1F6D}" type="datetime1">
              <a:rPr lang="en-US" smtClean="0"/>
              <a:t>2/3/2025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lIns="109728" tIns="109728" rIns="109728" bIns="91440" anchor="ctr"/>
          <a:lstStyle>
            <a:lvl1pPr algn="l">
              <a:defRPr sz="900" cap="none" spc="100"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lIns="109728" tIns="109728" rIns="109728" bIns="91440" anchor="ctr"/>
          <a:lstStyle>
            <a:lvl1pPr algn="l">
              <a:defRPr sz="1050" spc="1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2782476"/>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914400" rtl="0" eaLnBrk="1" latinLnBrk="0" hangingPunct="1">
        <a:lnSpc>
          <a:spcPct val="105000"/>
        </a:lnSpc>
        <a:spcBef>
          <a:spcPct val="0"/>
        </a:spcBef>
        <a:buNone/>
        <a:defRPr sz="4800" b="1" kern="1200" spc="13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4000"/>
        </a:lnSpc>
        <a:spcBef>
          <a:spcPts val="1200"/>
        </a:spcBef>
        <a:spcAft>
          <a:spcPts val="200"/>
        </a:spcAft>
        <a:buClr>
          <a:schemeClr val="accent1"/>
        </a:buClr>
        <a:buSzPct val="100000"/>
        <a:buFont typeface="Calibri" panose="020F0502020204030204" pitchFamily="34" charset="0"/>
        <a:buChar char=" "/>
        <a:defRPr sz="2000" kern="1200" spc="100">
          <a:solidFill>
            <a:schemeClr val="tx1">
              <a:lumMod val="75000"/>
              <a:lumOff val="25000"/>
            </a:schemeClr>
          </a:solidFill>
          <a:latin typeface="+mn-lt"/>
          <a:ea typeface="+mn-ea"/>
          <a:cs typeface="+mn-cs"/>
        </a:defRPr>
      </a:lvl1pPr>
      <a:lvl2pPr marL="384048" indent="-182880" algn="l" defTabSz="914400" rtl="0" eaLnBrk="1" latinLnBrk="0" hangingPunct="1">
        <a:lnSpc>
          <a:spcPct val="114000"/>
        </a:lnSpc>
        <a:spcBef>
          <a:spcPts val="200"/>
        </a:spcBef>
        <a:spcAft>
          <a:spcPts val="400"/>
        </a:spcAft>
        <a:buClrTx/>
        <a:buFont typeface="Calibri" pitchFamily="34" charset="0"/>
        <a:buChar char="◦"/>
        <a:defRPr sz="1800" kern="1200" spc="100">
          <a:solidFill>
            <a:schemeClr val="tx1">
              <a:lumMod val="75000"/>
              <a:lumOff val="25000"/>
            </a:schemeClr>
          </a:solidFill>
          <a:latin typeface="+mn-lt"/>
          <a:ea typeface="+mn-ea"/>
          <a:cs typeface="+mn-cs"/>
        </a:defRPr>
      </a:lvl2pPr>
      <a:lvl3pPr marL="566928" indent="-182880" algn="l" defTabSz="914400" rtl="0" eaLnBrk="1" latinLnBrk="0" hangingPunct="1">
        <a:lnSpc>
          <a:spcPct val="114000"/>
        </a:lnSpc>
        <a:spcBef>
          <a:spcPts val="200"/>
        </a:spcBef>
        <a:spcAft>
          <a:spcPts val="400"/>
        </a:spcAft>
        <a:buClrTx/>
        <a:buFont typeface="Calibri" pitchFamily="34" charset="0"/>
        <a:buChar char="◦"/>
        <a:defRPr sz="1400" kern="1200" spc="100">
          <a:solidFill>
            <a:schemeClr val="tx1">
              <a:lumMod val="75000"/>
              <a:lumOff val="25000"/>
            </a:schemeClr>
          </a:solidFill>
          <a:latin typeface="+mn-lt"/>
          <a:ea typeface="+mn-ea"/>
          <a:cs typeface="+mn-cs"/>
        </a:defRPr>
      </a:lvl3pPr>
      <a:lvl4pPr marL="749808" indent="-182880" algn="l" defTabSz="914400" rtl="0" eaLnBrk="1" latinLnBrk="0" hangingPunct="1">
        <a:lnSpc>
          <a:spcPct val="114000"/>
        </a:lnSpc>
        <a:spcBef>
          <a:spcPts val="200"/>
        </a:spcBef>
        <a:spcAft>
          <a:spcPts val="400"/>
        </a:spcAft>
        <a:buClrTx/>
        <a:buFont typeface="Calibri" pitchFamily="34" charset="0"/>
        <a:buChar char="◦"/>
        <a:defRPr sz="1400" kern="1200" spc="100">
          <a:solidFill>
            <a:schemeClr val="tx1">
              <a:lumMod val="75000"/>
              <a:lumOff val="25000"/>
            </a:schemeClr>
          </a:solidFill>
          <a:latin typeface="+mn-lt"/>
          <a:ea typeface="+mn-ea"/>
          <a:cs typeface="+mn-cs"/>
        </a:defRPr>
      </a:lvl4pPr>
      <a:lvl5pPr marL="932688" indent="-182880" algn="l" defTabSz="914400" rtl="0" eaLnBrk="1" latinLnBrk="0" hangingPunct="1">
        <a:lnSpc>
          <a:spcPct val="114000"/>
        </a:lnSpc>
        <a:spcBef>
          <a:spcPts val="200"/>
        </a:spcBef>
        <a:spcAft>
          <a:spcPts val="400"/>
        </a:spcAft>
        <a:buClrTx/>
        <a:buFont typeface="Calibri" pitchFamily="34" charset="0"/>
        <a:buChar char="◦"/>
        <a:defRPr sz="1400" kern="1200" spc="1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www.sciencedirect.com/science/article/pii/S0921889024000137" TargetMode="External"/><Relationship Id="rId3" Type="http://schemas.openxmlformats.org/officeDocument/2006/relationships/hyperlink" Target="https://www.cdstm.cn/theme/khsj/khzx/khcb/201704/t20170427_483884.html" TargetMode="External"/><Relationship Id="rId7" Type="http://schemas.openxmlformats.org/officeDocument/2006/relationships/hyperlink" Target="https://www.linkedin.com/pulse/how-path-planning-works-self-driving-cars-david-silver" TargetMode="External"/><Relationship Id="rId2" Type="http://schemas.openxmlformats.org/officeDocument/2006/relationships/hyperlink" Target="https://www.opendatasoft.com/en/glossary/artificial-intelligence-ai/" TargetMode="External"/><Relationship Id="rId1" Type="http://schemas.openxmlformats.org/officeDocument/2006/relationships/slideLayout" Target="../slideLayouts/slideLayout2.xml"/><Relationship Id="rId6" Type="http://schemas.openxmlformats.org/officeDocument/2006/relationships/hyperlink" Target="https://cloud.google.com/discover/ai-applications" TargetMode="External"/><Relationship Id="rId11" Type="http://schemas.openxmlformats.org/officeDocument/2006/relationships/hyperlink" Target="https://onlinelibrary.wiley.com/doi/10.1155/2021/8893795" TargetMode="External"/><Relationship Id="rId5" Type="http://schemas.openxmlformats.org/officeDocument/2006/relationships/hyperlink" Target="https://en.wikipedia.org/wiki/Machine_learning" TargetMode="External"/><Relationship Id="rId10" Type="http://schemas.openxmlformats.org/officeDocument/2006/relationships/hyperlink" Target="https://www.simplilearn.com/advantages-and-disadvantages-of-artificial-intelligence-article" TargetMode="External"/><Relationship Id="rId4" Type="http://schemas.openxmlformats.org/officeDocument/2006/relationships/hyperlink" Target="https://en.wikipedia.org/wiki/Turing_test" TargetMode="External"/><Relationship Id="rId9" Type="http://schemas.openxmlformats.org/officeDocument/2006/relationships/hyperlink" Target="https://dataprivacymanager.net/security-vs-privacy/"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图标&#10;&#10;描述已自动生成">
            <a:extLst>
              <a:ext uri="{FF2B5EF4-FFF2-40B4-BE49-F238E27FC236}">
                <a16:creationId xmlns:a16="http://schemas.microsoft.com/office/drawing/2014/main" id="{C6E0961F-FB85-59D9-86FA-A699184D50F6}"/>
              </a:ext>
            </a:extLst>
          </p:cNvPr>
          <p:cNvPicPr>
            <a:picLocks noChangeAspect="1"/>
          </p:cNvPicPr>
          <p:nvPr/>
        </p:nvPicPr>
        <p:blipFill>
          <a:blip r:embed="rId2"/>
          <a:srcRect t="25000"/>
          <a:stretch/>
        </p:blipFill>
        <p:spPr>
          <a:xfrm>
            <a:off x="20" y="975"/>
            <a:ext cx="12191980" cy="6858000"/>
          </a:xfrm>
          <a:prstGeom prst="rect">
            <a:avLst/>
          </a:prstGeom>
        </p:spPr>
      </p:pic>
      <p:sp>
        <p:nvSpPr>
          <p:cNvPr id="11" name="Rectangle 10">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1238442"/>
            <a:ext cx="3635926" cy="43557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E288C9B-2FAC-1110-56E1-2F3D40CD0945}"/>
              </a:ext>
            </a:extLst>
          </p:cNvPr>
          <p:cNvSpPr>
            <a:spLocks noGrp="1"/>
          </p:cNvSpPr>
          <p:nvPr>
            <p:ph type="ctrTitle"/>
          </p:nvPr>
        </p:nvSpPr>
        <p:spPr>
          <a:xfrm>
            <a:off x="854277" y="1475234"/>
            <a:ext cx="3214307" cy="2901694"/>
          </a:xfrm>
        </p:spPr>
        <p:txBody>
          <a:bodyPr anchor="b">
            <a:normAutofit fontScale="90000"/>
          </a:bodyPr>
          <a:lstStyle/>
          <a:p>
            <a:r>
              <a:rPr lang="en-US" altLang="zh-CN" sz="4000" b="0" i="0" dirty="0">
                <a:solidFill>
                  <a:srgbClr val="000000"/>
                </a:solidFill>
                <a:effectLst/>
                <a:latin typeface="Times New Roman" panose="02020603050405020304" pitchFamily="18" charset="0"/>
                <a:cs typeface="Times New Roman" panose="02020603050405020304" pitchFamily="18" charset="0"/>
              </a:rPr>
              <a:t>Artificial Intelligence and its applications</a:t>
            </a:r>
            <a:br>
              <a:rPr lang="en-US" altLang="zh-CN" sz="1000" b="0" i="0" dirty="0">
                <a:solidFill>
                  <a:srgbClr val="000000"/>
                </a:solidFill>
                <a:effectLst/>
                <a:latin typeface="Lato Extended"/>
              </a:rPr>
            </a:br>
            <a:endParaRPr lang="zh-CN" altLang="en-US" sz="4400" dirty="0">
              <a:solidFill>
                <a:schemeClr val="tx1"/>
              </a:solidFill>
            </a:endParaRPr>
          </a:p>
        </p:txBody>
      </p:sp>
      <p:sp>
        <p:nvSpPr>
          <p:cNvPr id="3" name="副标题 2">
            <a:extLst>
              <a:ext uri="{FF2B5EF4-FFF2-40B4-BE49-F238E27FC236}">
                <a16:creationId xmlns:a16="http://schemas.microsoft.com/office/drawing/2014/main" id="{9AC12361-BC3D-08BE-A294-909195ECC592}"/>
              </a:ext>
            </a:extLst>
          </p:cNvPr>
          <p:cNvSpPr>
            <a:spLocks noGrp="1"/>
          </p:cNvSpPr>
          <p:nvPr>
            <p:ph type="subTitle" idx="1"/>
          </p:nvPr>
        </p:nvSpPr>
        <p:spPr>
          <a:xfrm>
            <a:off x="858610" y="4608576"/>
            <a:ext cx="3205640" cy="774186"/>
          </a:xfrm>
        </p:spPr>
        <p:txBody>
          <a:bodyPr anchor="t">
            <a:normAutofit fontScale="77500" lnSpcReduction="20000"/>
          </a:bodyPr>
          <a:lstStyle/>
          <a:p>
            <a:r>
              <a:rPr lang="en-US" altLang="zh-CN" sz="1600" dirty="0"/>
              <a:t>Exploring AI Technologies &amp; Their Impact</a:t>
            </a:r>
            <a:endParaRPr lang="zh-CN" altLang="en-US" sz="2000" dirty="0"/>
          </a:p>
        </p:txBody>
      </p:sp>
      <p:cxnSp>
        <p:nvCxnSpPr>
          <p:cNvPr id="13" name="!!Straight Connector">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950" y="4508519"/>
            <a:ext cx="3108960" cy="0"/>
          </a:xfrm>
          <a:prstGeom prst="line">
            <a:avLst/>
          </a:prstGeom>
          <a:ln w="12700">
            <a:solidFill>
              <a:schemeClr val="tx1">
                <a:lumMod val="75000"/>
                <a:lumOff val="25000"/>
                <a:alpha val="90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239D8CC-16F4-4B2B-80F0-203C56D0D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5" name="文本框 4">
            <a:extLst>
              <a:ext uri="{FF2B5EF4-FFF2-40B4-BE49-F238E27FC236}">
                <a16:creationId xmlns:a16="http://schemas.microsoft.com/office/drawing/2014/main" id="{D59F6556-98B5-3EAE-07F8-5511F46B0938}"/>
              </a:ext>
            </a:extLst>
          </p:cNvPr>
          <p:cNvSpPr txBox="1"/>
          <p:nvPr/>
        </p:nvSpPr>
        <p:spPr>
          <a:xfrm>
            <a:off x="7934632" y="5619558"/>
            <a:ext cx="4100052" cy="369332"/>
          </a:xfrm>
          <a:prstGeom prst="rect">
            <a:avLst/>
          </a:prstGeom>
          <a:noFill/>
        </p:spPr>
        <p:txBody>
          <a:bodyPr wrap="square" rtlCol="0">
            <a:spAutoFit/>
          </a:bodyPr>
          <a:lstStyle/>
          <a:p>
            <a:r>
              <a:rPr lang="en-US" altLang="zh-CN" dirty="0"/>
              <a:t>By Alex Deng &amp; Thor Birch</a:t>
            </a:r>
            <a:endParaRPr lang="zh-CN" altLang="en-US" dirty="0"/>
          </a:p>
        </p:txBody>
      </p:sp>
    </p:spTree>
    <p:extLst>
      <p:ext uri="{BB962C8B-B14F-4D97-AF65-F5344CB8AC3E}">
        <p14:creationId xmlns:p14="http://schemas.microsoft.com/office/powerpoint/2010/main" val="51275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BE6482-7A15-521A-1870-F78AB8B49FA8}"/>
              </a:ext>
            </a:extLst>
          </p:cNvPr>
          <p:cNvSpPr>
            <a:spLocks noGrp="1"/>
          </p:cNvSpPr>
          <p:nvPr>
            <p:ph type="title"/>
          </p:nvPr>
        </p:nvSpPr>
        <p:spPr/>
        <p:txBody>
          <a:bodyPr/>
          <a:lstStyle/>
          <a:p>
            <a:r>
              <a:rPr lang="en-US" altLang="zh-CN" b="0" i="0" dirty="0">
                <a:solidFill>
                  <a:srgbClr val="000000"/>
                </a:solidFill>
                <a:effectLst/>
                <a:latin typeface="Lato Extended"/>
              </a:rPr>
              <a:t>References:</a:t>
            </a:r>
            <a:endParaRPr lang="zh-CN" altLang="en-US" dirty="0"/>
          </a:p>
        </p:txBody>
      </p:sp>
      <p:sp>
        <p:nvSpPr>
          <p:cNvPr id="3" name="内容占位符 2">
            <a:extLst>
              <a:ext uri="{FF2B5EF4-FFF2-40B4-BE49-F238E27FC236}">
                <a16:creationId xmlns:a16="http://schemas.microsoft.com/office/drawing/2014/main" id="{EC7A315E-B443-5B39-4A90-915AF6C4910C}"/>
              </a:ext>
            </a:extLst>
          </p:cNvPr>
          <p:cNvSpPr>
            <a:spLocks noGrp="1"/>
          </p:cNvSpPr>
          <p:nvPr>
            <p:ph idx="1"/>
          </p:nvPr>
        </p:nvSpPr>
        <p:spPr>
          <a:xfrm>
            <a:off x="1097280" y="1907458"/>
            <a:ext cx="3877843" cy="4395019"/>
          </a:xfrm>
        </p:spPr>
        <p:txBody>
          <a:bodyPr/>
          <a:lstStyle/>
          <a:p>
            <a:r>
              <a:rPr lang="en-US" altLang="zh-CN" sz="800" dirty="0"/>
              <a:t>Slide2:</a:t>
            </a:r>
            <a:endParaRPr lang="en-US" altLang="zh-CN" sz="800" dirty="0">
              <a:hlinkClick r:id="rId2"/>
            </a:endParaRPr>
          </a:p>
          <a:p>
            <a:r>
              <a:rPr lang="en-US" altLang="zh-CN" sz="800" dirty="0">
                <a:hlinkClick r:id="rId2"/>
              </a:rPr>
              <a:t>https://www.opendatasoft.com/en/glossary/artificial-intelligence-ai/</a:t>
            </a:r>
            <a:endParaRPr lang="en-US" altLang="zh-CN" sz="800" dirty="0"/>
          </a:p>
          <a:p>
            <a:r>
              <a:rPr lang="en-US" altLang="zh-CN" sz="800" dirty="0">
                <a:hlinkClick r:id="rId3"/>
              </a:rPr>
              <a:t>https://www.cdstm.cn/theme/khsj/khzx/khcb/201704/t20170427_483884.html</a:t>
            </a:r>
            <a:endParaRPr lang="en-US" altLang="zh-CN" sz="800" dirty="0"/>
          </a:p>
          <a:p>
            <a:r>
              <a:rPr lang="en-US" altLang="zh-CN" sz="800" dirty="0"/>
              <a:t>Slide3:</a:t>
            </a:r>
          </a:p>
          <a:p>
            <a:r>
              <a:rPr lang="en-US" altLang="zh-CN" sz="800" dirty="0">
                <a:hlinkClick r:id="rId4"/>
              </a:rPr>
              <a:t>https://en.wikipedia.org/wiki/Turing_test</a:t>
            </a:r>
            <a:endParaRPr lang="en-US" altLang="zh-CN" sz="800" dirty="0"/>
          </a:p>
          <a:p>
            <a:r>
              <a:rPr lang="en-US" altLang="zh-CN" sz="800" dirty="0"/>
              <a:t>Slide4:</a:t>
            </a:r>
          </a:p>
          <a:p>
            <a:r>
              <a:rPr lang="en-US" altLang="zh-CN" sz="800" dirty="0">
                <a:hlinkClick r:id="rId5"/>
              </a:rPr>
              <a:t>https://en.wikipedia.org/wiki/Machine_learning</a:t>
            </a:r>
            <a:endParaRPr lang="en-US" altLang="zh-CN" sz="800" dirty="0"/>
          </a:p>
          <a:p>
            <a:r>
              <a:rPr lang="en-US" altLang="zh-CN" sz="800" dirty="0"/>
              <a:t>Slide5:</a:t>
            </a:r>
          </a:p>
          <a:p>
            <a:r>
              <a:rPr lang="en-US" altLang="zh-CN" sz="800" dirty="0">
                <a:hlinkClick r:id="rId6"/>
              </a:rPr>
              <a:t>https://cloud.google.com/discover/ai-applications</a:t>
            </a:r>
            <a:endParaRPr lang="en-US" altLang="zh-CN" sz="800" dirty="0"/>
          </a:p>
          <a:p>
            <a:r>
              <a:rPr lang="en-US" altLang="zh-CN" sz="800" dirty="0"/>
              <a:t>Slide6:</a:t>
            </a:r>
          </a:p>
          <a:p>
            <a:r>
              <a:rPr lang="en-US" altLang="zh-CN" sz="800" dirty="0">
                <a:hlinkClick r:id="rId7"/>
              </a:rPr>
              <a:t>https://www.linkedin.com/pulse/how-path-planning-works-self-driving-cars-david-silver</a:t>
            </a:r>
            <a:endParaRPr lang="en-US" altLang="zh-CN" sz="800" dirty="0"/>
          </a:p>
          <a:p>
            <a:r>
              <a:rPr lang="en-US" altLang="zh-CN" sz="800" dirty="0">
                <a:hlinkClick r:id="rId8"/>
              </a:rPr>
              <a:t>https://www.sciencedirect.com/science/article/pii/S0921889024000137</a:t>
            </a:r>
            <a:endParaRPr lang="en-US" altLang="zh-CN" sz="800" dirty="0"/>
          </a:p>
          <a:p>
            <a:endParaRPr lang="en-US" altLang="zh-CN" sz="800" dirty="0"/>
          </a:p>
          <a:p>
            <a:endParaRPr lang="en-US" altLang="zh-CN" sz="900" dirty="0"/>
          </a:p>
          <a:p>
            <a:endParaRPr lang="zh-CN" altLang="en-US" sz="900" dirty="0"/>
          </a:p>
        </p:txBody>
      </p:sp>
      <p:sp>
        <p:nvSpPr>
          <p:cNvPr id="6" name="文本框 5">
            <a:extLst>
              <a:ext uri="{FF2B5EF4-FFF2-40B4-BE49-F238E27FC236}">
                <a16:creationId xmlns:a16="http://schemas.microsoft.com/office/drawing/2014/main" id="{22D5ECAA-B0F8-65CA-CC12-043E4203F75D}"/>
              </a:ext>
            </a:extLst>
          </p:cNvPr>
          <p:cNvSpPr txBox="1"/>
          <p:nvPr/>
        </p:nvSpPr>
        <p:spPr>
          <a:xfrm>
            <a:off x="6096000" y="1907458"/>
            <a:ext cx="5059680" cy="6694140"/>
          </a:xfrm>
          <a:prstGeom prst="rect">
            <a:avLst/>
          </a:prstGeom>
          <a:noFill/>
        </p:spPr>
        <p:txBody>
          <a:bodyPr wrap="square" rtlCol="0">
            <a:spAutoFit/>
          </a:bodyPr>
          <a:lstStyle/>
          <a:p>
            <a:pPr>
              <a:lnSpc>
                <a:spcPct val="150000"/>
              </a:lnSpc>
            </a:pPr>
            <a:r>
              <a:rPr lang="en-US" altLang="zh-CN" sz="1000" dirty="0">
                <a:latin typeface="+mn-ea"/>
              </a:rPr>
              <a:t>Slide7:</a:t>
            </a:r>
          </a:p>
          <a:p>
            <a:pPr>
              <a:lnSpc>
                <a:spcPct val="150000"/>
              </a:lnSpc>
            </a:pPr>
            <a:r>
              <a:rPr lang="en-US" altLang="zh-CN" sz="1000" dirty="0">
                <a:latin typeface="+mn-ea"/>
                <a:hlinkClick r:id="rId9"/>
              </a:rPr>
              <a:t>https://dataprivacymanager.net/security-vs-privacy/</a:t>
            </a:r>
            <a:endParaRPr lang="en-US" altLang="zh-CN" sz="1000" dirty="0">
              <a:latin typeface="+mn-ea"/>
            </a:endParaRPr>
          </a:p>
          <a:p>
            <a:pPr>
              <a:lnSpc>
                <a:spcPct val="150000"/>
              </a:lnSpc>
            </a:pPr>
            <a:endParaRPr lang="en-US" altLang="zh-CN" sz="1000" dirty="0">
              <a:latin typeface="+mn-ea"/>
            </a:endParaRPr>
          </a:p>
          <a:p>
            <a:pPr>
              <a:lnSpc>
                <a:spcPct val="150000"/>
              </a:lnSpc>
            </a:pPr>
            <a:r>
              <a:rPr lang="en-US" altLang="zh-CN" sz="1000" dirty="0">
                <a:latin typeface="+mn-ea"/>
              </a:rPr>
              <a:t>Slide8:</a:t>
            </a:r>
          </a:p>
          <a:p>
            <a:pPr>
              <a:lnSpc>
                <a:spcPct val="150000"/>
              </a:lnSpc>
            </a:pPr>
            <a:r>
              <a:rPr lang="en-US" altLang="zh-CN" sz="1000" dirty="0">
                <a:latin typeface="+mn-ea"/>
                <a:hlinkClick r:id="rId10"/>
              </a:rPr>
              <a:t>https://www.simplilearn.com/advantages-and-disadvantages-of-artificial-intelligence-article</a:t>
            </a:r>
            <a:endParaRPr lang="en-US" altLang="zh-CN" sz="1000" dirty="0">
              <a:latin typeface="+mn-ea"/>
            </a:endParaRPr>
          </a:p>
          <a:p>
            <a:pPr>
              <a:lnSpc>
                <a:spcPct val="150000"/>
              </a:lnSpc>
            </a:pPr>
            <a:endParaRPr lang="en-US" altLang="zh-CN" sz="1000" dirty="0">
              <a:latin typeface="+mn-ea"/>
            </a:endParaRPr>
          </a:p>
          <a:p>
            <a:pPr>
              <a:lnSpc>
                <a:spcPct val="150000"/>
              </a:lnSpc>
            </a:pPr>
            <a:r>
              <a:rPr lang="en-US" altLang="zh-CN" sz="1000" dirty="0">
                <a:latin typeface="+mn-ea"/>
              </a:rPr>
              <a:t>Slide9:</a:t>
            </a:r>
          </a:p>
          <a:p>
            <a:pPr>
              <a:lnSpc>
                <a:spcPct val="150000"/>
              </a:lnSpc>
            </a:pPr>
            <a:r>
              <a:rPr lang="en-US" altLang="zh-CN" sz="1000">
                <a:latin typeface="+mn-ea"/>
                <a:hlinkClick r:id="rId11"/>
              </a:rPr>
              <a:t>https://onlinelibrary.wiley.com/doi/10.1155/2021/8893795</a:t>
            </a:r>
            <a:endParaRPr lang="en-US" altLang="zh-CN" sz="1000">
              <a:latin typeface="+mn-ea"/>
            </a:endParaRPr>
          </a:p>
          <a:p>
            <a:pPr>
              <a:lnSpc>
                <a:spcPct val="150000"/>
              </a:lnSpc>
            </a:pPr>
            <a:endParaRPr lang="en-US" altLang="zh-CN" sz="1000" dirty="0">
              <a:latin typeface="+mn-ea"/>
            </a:endParaRPr>
          </a:p>
          <a:p>
            <a:pPr>
              <a:lnSpc>
                <a:spcPct val="150000"/>
              </a:lnSpc>
            </a:pPr>
            <a:endParaRPr lang="en-US" altLang="zh-CN" sz="1000" dirty="0">
              <a:latin typeface="+mn-ea"/>
            </a:endParaRPr>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en-US" altLang="zh-CN" sz="800" dirty="0"/>
          </a:p>
          <a:p>
            <a:endParaRPr lang="zh-CN" altLang="en-US" sz="800" dirty="0"/>
          </a:p>
        </p:txBody>
      </p:sp>
    </p:spTree>
    <p:extLst>
      <p:ext uri="{BB962C8B-B14F-4D97-AF65-F5344CB8AC3E}">
        <p14:creationId xmlns:p14="http://schemas.microsoft.com/office/powerpoint/2010/main" val="403317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6D5AD-8C3D-AE21-9937-7AECA6E81910}"/>
              </a:ext>
            </a:extLst>
          </p:cNvPr>
          <p:cNvSpPr>
            <a:spLocks noGrp="1"/>
          </p:cNvSpPr>
          <p:nvPr>
            <p:ph type="title"/>
          </p:nvPr>
        </p:nvSpPr>
        <p:spPr>
          <a:xfrm>
            <a:off x="1097280" y="286603"/>
            <a:ext cx="10058400" cy="1443874"/>
          </a:xfrm>
        </p:spPr>
        <p:txBody>
          <a:bodyPr/>
          <a:lstStyle/>
          <a:p>
            <a:r>
              <a:rPr lang="en-US" altLang="zh-CN" dirty="0"/>
              <a:t>What is AI?</a:t>
            </a:r>
            <a:endParaRPr lang="zh-CN" altLang="en-US" dirty="0"/>
          </a:p>
        </p:txBody>
      </p:sp>
      <p:sp>
        <p:nvSpPr>
          <p:cNvPr id="3" name="内容占位符 2">
            <a:extLst>
              <a:ext uri="{FF2B5EF4-FFF2-40B4-BE49-F238E27FC236}">
                <a16:creationId xmlns:a16="http://schemas.microsoft.com/office/drawing/2014/main" id="{D1AB3C80-0402-E4B4-9050-EE26362E2786}"/>
              </a:ext>
            </a:extLst>
          </p:cNvPr>
          <p:cNvSpPr>
            <a:spLocks noGrp="1"/>
          </p:cNvSpPr>
          <p:nvPr>
            <p:ph idx="1"/>
          </p:nvPr>
        </p:nvSpPr>
        <p:spPr>
          <a:xfrm>
            <a:off x="5270090" y="2163097"/>
            <a:ext cx="5885590" cy="3705995"/>
          </a:xfrm>
        </p:spPr>
        <p:txBody>
          <a:bodyPr/>
          <a:lstStyle/>
          <a:p>
            <a:r>
              <a:rPr lang="en-US" altLang="zh-CN" b="0" i="0" dirty="0">
                <a:solidFill>
                  <a:srgbClr val="040C28"/>
                </a:solidFill>
                <a:effectLst/>
                <a:latin typeface="Arial" panose="020B0604020202020204" pitchFamily="34" charset="0"/>
              </a:rPr>
              <a:t>Artificial intelligence (AI) is the simulation of human intelligence processes by machines, especially computer systems</a:t>
            </a:r>
            <a:r>
              <a:rPr lang="en-US" altLang="zh-CN" b="0" i="0" dirty="0">
                <a:solidFill>
                  <a:srgbClr val="1F1F1F"/>
                </a:solidFill>
                <a:effectLst/>
                <a:latin typeface="Arial" panose="020B0604020202020204" pitchFamily="34" charset="0"/>
              </a:rPr>
              <a:t>. Essentially it involves computer programs to reason on the same model as a human brain, by focusing on three cognitive skills – reasoning, learning and self-correction.</a:t>
            </a:r>
            <a:endParaRPr lang="zh-CN" altLang="en-US" dirty="0"/>
          </a:p>
        </p:txBody>
      </p:sp>
      <p:pic>
        <p:nvPicPr>
          <p:cNvPr id="5" name="图片 4" descr="图片包含 游戏机, 电子, 电路&#10;&#10;描述已自动生成">
            <a:extLst>
              <a:ext uri="{FF2B5EF4-FFF2-40B4-BE49-F238E27FC236}">
                <a16:creationId xmlns:a16="http://schemas.microsoft.com/office/drawing/2014/main" id="{54A36D02-D99E-B5B7-079A-3E45B4C86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6320" y="2163097"/>
            <a:ext cx="4290297" cy="2659984"/>
          </a:xfrm>
          <a:prstGeom prst="rect">
            <a:avLst/>
          </a:prstGeom>
        </p:spPr>
      </p:pic>
    </p:spTree>
    <p:extLst>
      <p:ext uri="{BB962C8B-B14F-4D97-AF65-F5344CB8AC3E}">
        <p14:creationId xmlns:p14="http://schemas.microsoft.com/office/powerpoint/2010/main" val="387583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AB6E427-3F73-4C06-A5D5-AE52C3883B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8C9BDAA-0390-4B39-9B5C-BC95E5120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9919" cy="6858000"/>
          </a:xfrm>
          <a:prstGeom prst="rect">
            <a:avLst/>
          </a:prstGeom>
          <a:solidFill>
            <a:srgbClr val="AAA18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2" name="标题 1">
            <a:extLst>
              <a:ext uri="{FF2B5EF4-FFF2-40B4-BE49-F238E27FC236}">
                <a16:creationId xmlns:a16="http://schemas.microsoft.com/office/drawing/2014/main" id="{668BF59A-66B6-43F6-434E-E10FEC00DA41}"/>
              </a:ext>
            </a:extLst>
          </p:cNvPr>
          <p:cNvSpPr>
            <a:spLocks noGrp="1"/>
          </p:cNvSpPr>
          <p:nvPr>
            <p:ph type="title"/>
          </p:nvPr>
        </p:nvSpPr>
        <p:spPr>
          <a:xfrm>
            <a:off x="492370" y="516836"/>
            <a:ext cx="3084844" cy="1961086"/>
          </a:xfrm>
        </p:spPr>
        <p:txBody>
          <a:bodyPr>
            <a:normAutofit/>
          </a:bodyPr>
          <a:lstStyle/>
          <a:p>
            <a:pPr>
              <a:lnSpc>
                <a:spcPct val="95000"/>
              </a:lnSpc>
            </a:pPr>
            <a:r>
              <a:rPr lang="en-US" altLang="zh-CN" sz="4000" dirty="0">
                <a:solidFill>
                  <a:srgbClr val="FFFFFF"/>
                </a:solidFill>
              </a:rPr>
              <a:t>The prototype of AI</a:t>
            </a:r>
            <a:endParaRPr lang="zh-CN" altLang="en-US" sz="4000" dirty="0">
              <a:solidFill>
                <a:srgbClr val="FFFFFF"/>
              </a:solidFill>
            </a:endParaRPr>
          </a:p>
        </p:txBody>
      </p:sp>
      <p:cxnSp>
        <p:nvCxnSpPr>
          <p:cNvPr id="14" name="Straight Connector 13">
            <a:extLst>
              <a:ext uri="{FF2B5EF4-FFF2-40B4-BE49-F238E27FC236}">
                <a16:creationId xmlns:a16="http://schemas.microsoft.com/office/drawing/2014/main" id="{E04A321A-A039-4720-87B4-66A4210E0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1752" y="2638787"/>
            <a:ext cx="274320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DD9ADE5B-B65F-6533-B2B5-E591CC0F0770}"/>
              </a:ext>
            </a:extLst>
          </p:cNvPr>
          <p:cNvSpPr>
            <a:spLocks noGrp="1"/>
          </p:cNvSpPr>
          <p:nvPr>
            <p:ph idx="1"/>
          </p:nvPr>
        </p:nvSpPr>
        <p:spPr>
          <a:xfrm>
            <a:off x="571752" y="2799654"/>
            <a:ext cx="3005462" cy="3189665"/>
          </a:xfrm>
        </p:spPr>
        <p:txBody>
          <a:bodyPr>
            <a:normAutofit/>
          </a:bodyPr>
          <a:lstStyle/>
          <a:p>
            <a:pPr>
              <a:lnSpc>
                <a:spcPct val="104000"/>
              </a:lnSpc>
            </a:pPr>
            <a:r>
              <a:rPr lang="en-US" altLang="zh-CN" sz="1500" b="0" i="0" dirty="0">
                <a:solidFill>
                  <a:srgbClr val="FFFFFF"/>
                </a:solidFill>
                <a:effectLst/>
                <a:latin typeface="Arial" panose="020B0604020202020204" pitchFamily="34" charset="0"/>
              </a:rPr>
              <a:t>The Turing test, originally called the imitation game by Alan Turing in 1949, is a test of a machine's ability to exhibit intelligent behavior equivalent to that of a human. In the test, a human evaluator judges a text transcript of a natural-language conversation between a human and a machine.</a:t>
            </a:r>
            <a:endParaRPr lang="zh-CN" altLang="en-US" sz="1500" dirty="0">
              <a:solidFill>
                <a:srgbClr val="FFFFFF"/>
              </a:solidFill>
            </a:endParaRPr>
          </a:p>
        </p:txBody>
      </p:sp>
      <p:pic>
        <p:nvPicPr>
          <p:cNvPr id="5" name="图片 4" descr="图示, 示意图&#10;&#10;描述已自动生成">
            <a:extLst>
              <a:ext uri="{FF2B5EF4-FFF2-40B4-BE49-F238E27FC236}">
                <a16:creationId xmlns:a16="http://schemas.microsoft.com/office/drawing/2014/main" id="{086781C6-D83A-D675-88ED-7E8403A44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2017" y="837296"/>
            <a:ext cx="6798082" cy="5183408"/>
          </a:xfrm>
          <a:prstGeom prst="rect">
            <a:avLst/>
          </a:prstGeom>
        </p:spPr>
      </p:pic>
    </p:spTree>
    <p:extLst>
      <p:ext uri="{BB962C8B-B14F-4D97-AF65-F5344CB8AC3E}">
        <p14:creationId xmlns:p14="http://schemas.microsoft.com/office/powerpoint/2010/main" val="203584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18886986-CC31-3B24-EE58-270D77133172}"/>
              </a:ext>
            </a:extLst>
          </p:cNvPr>
          <p:cNvSpPr>
            <a:spLocks noGrp="1"/>
          </p:cNvSpPr>
          <p:nvPr>
            <p:ph type="title"/>
          </p:nvPr>
        </p:nvSpPr>
        <p:spPr>
          <a:xfrm>
            <a:off x="6411685" y="634946"/>
            <a:ext cx="5127171" cy="1450757"/>
          </a:xfrm>
        </p:spPr>
        <p:txBody>
          <a:bodyPr>
            <a:normAutofit/>
          </a:bodyPr>
          <a:lstStyle/>
          <a:p>
            <a:pPr>
              <a:lnSpc>
                <a:spcPct val="95000"/>
              </a:lnSpc>
            </a:pPr>
            <a:r>
              <a:rPr lang="en-US" altLang="zh-CN" sz="4100"/>
              <a:t>Key Technologies in AI</a:t>
            </a:r>
            <a:endParaRPr lang="zh-CN" altLang="en-US" sz="4100"/>
          </a:p>
        </p:txBody>
      </p:sp>
      <p:pic>
        <p:nvPicPr>
          <p:cNvPr id="6" name="图片 5" descr="徽标, 公司名称&#10;&#10;描述已自动生成">
            <a:extLst>
              <a:ext uri="{FF2B5EF4-FFF2-40B4-BE49-F238E27FC236}">
                <a16:creationId xmlns:a16="http://schemas.microsoft.com/office/drawing/2014/main" id="{062168F5-8EDC-BD4F-B18A-4C7A314E74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192" y="1702404"/>
            <a:ext cx="5115347" cy="3133150"/>
          </a:xfrm>
          <a:prstGeom prst="rect">
            <a:avLst/>
          </a:prstGeom>
        </p:spPr>
      </p:pic>
      <p:cxnSp>
        <p:nvCxnSpPr>
          <p:cNvPr id="13" name="Straight Connector 12">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A0D75E8E-8EDB-0CBD-2BD4-0A557C40CAA0}"/>
              </a:ext>
            </a:extLst>
          </p:cNvPr>
          <p:cNvSpPr>
            <a:spLocks noGrp="1"/>
          </p:cNvSpPr>
          <p:nvPr>
            <p:ph idx="1"/>
          </p:nvPr>
        </p:nvSpPr>
        <p:spPr>
          <a:xfrm>
            <a:off x="6411684" y="2407436"/>
            <a:ext cx="5127172" cy="3461658"/>
          </a:xfrm>
        </p:spPr>
        <p:txBody>
          <a:bodyPr>
            <a:normAutofit lnSpcReduction="10000"/>
          </a:bodyPr>
          <a:lstStyle/>
          <a:p>
            <a:pPr>
              <a:lnSpc>
                <a:spcPct val="104000"/>
              </a:lnSpc>
            </a:pPr>
            <a:r>
              <a:rPr lang="en-US" altLang="zh-CN" sz="1600" b="1" dirty="0"/>
              <a:t>Machine learning</a:t>
            </a:r>
            <a:r>
              <a:rPr lang="en-US" altLang="zh-CN" sz="1600" dirty="0"/>
              <a:t> is a field of study in artificial intelligence concerned with the development and study of statistical algorithms that can learn from data and generalize to unseen data and thus perform tasks without explicit instructions. </a:t>
            </a:r>
          </a:p>
          <a:p>
            <a:pPr>
              <a:lnSpc>
                <a:spcPct val="104000"/>
              </a:lnSpc>
            </a:pPr>
            <a:r>
              <a:rPr lang="en-US" altLang="zh-CN" sz="1600" b="1" i="0" dirty="0">
                <a:solidFill>
                  <a:srgbClr val="1F1F1F"/>
                </a:solidFill>
                <a:effectLst/>
                <a:latin typeface="Arial" panose="020B0604020202020204" pitchFamily="34" charset="0"/>
              </a:rPr>
              <a:t>Deep learning </a:t>
            </a:r>
            <a:r>
              <a:rPr lang="en-US" altLang="zh-CN" sz="1600" b="0" i="0" dirty="0">
                <a:solidFill>
                  <a:srgbClr val="1F1F1F"/>
                </a:solidFill>
                <a:effectLst/>
                <a:latin typeface="Arial" panose="020B0604020202020204" pitchFamily="34" charset="0"/>
              </a:rPr>
              <a:t>is </a:t>
            </a:r>
            <a:r>
              <a:rPr lang="en-US" altLang="zh-CN" sz="1600" b="0" i="0" dirty="0">
                <a:solidFill>
                  <a:srgbClr val="040C28"/>
                </a:solidFill>
                <a:effectLst/>
                <a:latin typeface="Arial" panose="020B0604020202020204" pitchFamily="34" charset="0"/>
              </a:rPr>
              <a:t>a type of machine learning that uses artificial neural networks to learn from data</a:t>
            </a:r>
            <a:r>
              <a:rPr lang="en-US" altLang="zh-CN" sz="1600" b="0" i="0" dirty="0">
                <a:solidFill>
                  <a:srgbClr val="1F1F1F"/>
                </a:solidFill>
                <a:effectLst/>
                <a:latin typeface="Arial" panose="020B0604020202020204" pitchFamily="34" charset="0"/>
              </a:rPr>
              <a:t>. Artificial neural networks are inspired by the human brain, and they can be used to solve a wide variety of problems, including image recognition, natural language processing, and speech recognition.</a:t>
            </a:r>
            <a:endParaRPr lang="zh-CN" altLang="en-US" sz="1700" dirty="0"/>
          </a:p>
        </p:txBody>
      </p:sp>
      <p:sp>
        <p:nvSpPr>
          <p:cNvPr id="15" name="Rectangle 14">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167340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E853AB-FF06-E9F8-35D1-8609B91C54EC}"/>
              </a:ext>
            </a:extLst>
          </p:cNvPr>
          <p:cNvSpPr>
            <a:spLocks noGrp="1"/>
          </p:cNvSpPr>
          <p:nvPr>
            <p:ph type="title"/>
          </p:nvPr>
        </p:nvSpPr>
        <p:spPr/>
        <p:txBody>
          <a:bodyPr/>
          <a:lstStyle/>
          <a:p>
            <a:r>
              <a:rPr lang="en-US" altLang="zh-CN" dirty="0"/>
              <a:t>Applications of AI</a:t>
            </a:r>
            <a:endParaRPr lang="zh-CN" altLang="en-US" dirty="0"/>
          </a:p>
        </p:txBody>
      </p:sp>
      <p:sp>
        <p:nvSpPr>
          <p:cNvPr id="3" name="内容占位符 2">
            <a:extLst>
              <a:ext uri="{FF2B5EF4-FFF2-40B4-BE49-F238E27FC236}">
                <a16:creationId xmlns:a16="http://schemas.microsoft.com/office/drawing/2014/main" id="{FD99A041-6BF2-357B-9566-1347518C10E6}"/>
              </a:ext>
            </a:extLst>
          </p:cNvPr>
          <p:cNvSpPr>
            <a:spLocks noGrp="1"/>
          </p:cNvSpPr>
          <p:nvPr>
            <p:ph idx="1"/>
          </p:nvPr>
        </p:nvSpPr>
        <p:spPr>
          <a:xfrm>
            <a:off x="462116" y="1737361"/>
            <a:ext cx="5633884" cy="4131732"/>
          </a:xfrm>
        </p:spPr>
        <p:txBody>
          <a:bodyPr/>
          <a:lstStyle/>
          <a:p>
            <a:pPr marL="0" indent="0">
              <a:lnSpc>
                <a:spcPts val="2700"/>
              </a:lnSpc>
              <a:buNone/>
            </a:pPr>
            <a:r>
              <a:rPr lang="en-US" altLang="zh-CN" b="1" dirty="0">
                <a:solidFill>
                  <a:srgbClr val="202124"/>
                </a:solidFill>
                <a:latin typeface="Calibri" panose="020F0502020204030204" pitchFamily="34" charset="0"/>
                <a:ea typeface="Calibri" panose="020F0502020204030204" pitchFamily="34" charset="0"/>
                <a:cs typeface="Calibri" panose="020F0502020204030204" pitchFamily="34" charset="0"/>
              </a:rPr>
              <a:t>AI in healthcare</a:t>
            </a:r>
          </a:p>
          <a:p>
            <a:pPr>
              <a:lnSpc>
                <a:spcPct val="150000"/>
              </a:lnSpc>
              <a:buClr>
                <a:schemeClr val="tx1"/>
              </a:buClr>
              <a:buFont typeface="Wingdings" panose="05000000000000000000" pitchFamily="2" charset="2"/>
              <a:buChar char="l"/>
            </a:pPr>
            <a:r>
              <a:rPr lang="en-US" altLang="zh-CN" sz="1400" dirty="0">
                <a:solidFill>
                  <a:srgbClr val="202124"/>
                </a:solidFill>
                <a:latin typeface="Calibri" panose="020F0502020204030204" pitchFamily="34" charset="0"/>
                <a:ea typeface="Calibri" panose="020F0502020204030204" pitchFamily="34" charset="0"/>
                <a:cs typeface="Calibri" panose="020F0502020204030204" pitchFamily="34" charset="0"/>
              </a:rPr>
              <a:t>Disease diagnosis: AI can be used to analyze patient data and discover patterns that may indicate disease. This helps doctors diagnose diseases earlier and more accurately.</a:t>
            </a:r>
          </a:p>
          <a:p>
            <a:pPr>
              <a:lnSpc>
                <a:spcPct val="150000"/>
              </a:lnSpc>
              <a:buClr>
                <a:schemeClr val="tx1"/>
              </a:buClr>
              <a:buFont typeface="Wingdings" panose="05000000000000000000" pitchFamily="2" charset="2"/>
              <a:buChar char="l"/>
            </a:pPr>
            <a:r>
              <a:rPr lang="en-US" altLang="zh-CN" sz="1400" dirty="0">
                <a:solidFill>
                  <a:srgbClr val="202124"/>
                </a:solidFill>
                <a:latin typeface="Calibri" panose="020F0502020204030204" pitchFamily="34" charset="0"/>
                <a:ea typeface="Calibri" panose="020F0502020204030204" pitchFamily="34" charset="0"/>
                <a:cs typeface="Calibri" panose="020F0502020204030204" pitchFamily="34" charset="0"/>
              </a:rPr>
              <a:t>Therapeutic development: By analyzing large datasets containing patient data, AI may discover new models and relationships that can be used to develop new drugs and therapies.</a:t>
            </a:r>
          </a:p>
          <a:p>
            <a:pPr>
              <a:lnSpc>
                <a:spcPct val="150000"/>
              </a:lnSpc>
              <a:buClr>
                <a:schemeClr val="tx1"/>
              </a:buClr>
              <a:buFont typeface="Wingdings" panose="05000000000000000000" pitchFamily="2" charset="2"/>
              <a:buChar char="l"/>
            </a:pPr>
            <a:r>
              <a:rPr lang="en-US" altLang="zh-CN" sz="1400" dirty="0">
                <a:solidFill>
                  <a:srgbClr val="202124"/>
                </a:solidFill>
                <a:latin typeface="Calibri" panose="020F0502020204030204" pitchFamily="34" charset="0"/>
                <a:ea typeface="Calibri" panose="020F0502020204030204" pitchFamily="34" charset="0"/>
                <a:cs typeface="Calibri" panose="020F0502020204030204" pitchFamily="34" charset="0"/>
              </a:rPr>
              <a:t>Personalized care: By analyzing a patient's data, AI can help doctors tailor treatment to the patient's specific needs.</a:t>
            </a:r>
          </a:p>
          <a:p>
            <a:pPr marL="0" indent="0">
              <a:lnSpc>
                <a:spcPts val="2700"/>
              </a:lnSpc>
              <a:buNone/>
            </a:pPr>
            <a:endParaRPr lang="en-US" altLang="zh-CN" b="1" dirty="0">
              <a:solidFill>
                <a:srgbClr val="202124"/>
              </a:solidFill>
              <a:latin typeface="Google Sans"/>
            </a:endParaRPr>
          </a:p>
        </p:txBody>
      </p:sp>
      <p:sp>
        <p:nvSpPr>
          <p:cNvPr id="4" name="文本框 3">
            <a:extLst>
              <a:ext uri="{FF2B5EF4-FFF2-40B4-BE49-F238E27FC236}">
                <a16:creationId xmlns:a16="http://schemas.microsoft.com/office/drawing/2014/main" id="{E6E7C4D2-19B7-B2D5-0B6A-B5F51D94C748}"/>
              </a:ext>
            </a:extLst>
          </p:cNvPr>
          <p:cNvSpPr txBox="1"/>
          <p:nvPr/>
        </p:nvSpPr>
        <p:spPr>
          <a:xfrm>
            <a:off x="6126480" y="1816665"/>
            <a:ext cx="5142271" cy="2249462"/>
          </a:xfrm>
          <a:prstGeom prst="rect">
            <a:avLst/>
          </a:prstGeom>
          <a:noFill/>
        </p:spPr>
        <p:txBody>
          <a:bodyPr wrap="square" rtlCol="0">
            <a:spAutoFit/>
          </a:bodyPr>
          <a:lstStyle/>
          <a:p>
            <a:pPr>
              <a:lnSpc>
                <a:spcPct val="150000"/>
              </a:lnSpc>
            </a:pPr>
            <a:r>
              <a:rPr lang="en-US" altLang="zh-CN" sz="2000" b="1" dirty="0">
                <a:solidFill>
                  <a:srgbClr val="202124"/>
                </a:solidFill>
                <a:latin typeface="Google Sans"/>
              </a:rPr>
              <a:t>AI in manufacturing</a:t>
            </a:r>
          </a:p>
          <a:p>
            <a:pPr marL="285750" indent="-285750">
              <a:lnSpc>
                <a:spcPct val="150000"/>
              </a:lnSpc>
              <a:buFont typeface="Wingdings" panose="05000000000000000000" pitchFamily="2" charset="2"/>
              <a:buChar char="l"/>
            </a:pPr>
            <a:r>
              <a:rPr lang="en-US" altLang="zh-CN" sz="1500" dirty="0">
                <a:solidFill>
                  <a:srgbClr val="202124"/>
                </a:solidFill>
                <a:latin typeface="Calibri" panose="020F0502020204030204" pitchFamily="34" charset="0"/>
                <a:ea typeface="Calibri" panose="020F0502020204030204" pitchFamily="34" charset="0"/>
                <a:cs typeface="Calibri" panose="020F0502020204030204" pitchFamily="34" charset="0"/>
              </a:rPr>
              <a:t>Increase efficiency: Automate tasks such as assembly and inspection
Increase productivity: Optimize production processes
Improve quality: AI can be used to detect defects and improve quality control</a:t>
            </a:r>
            <a:endParaRPr lang="zh-CN" altLang="en-US" sz="1500" b="0" i="0" dirty="0">
              <a:solidFill>
                <a:srgbClr val="5F6368"/>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2221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E0A8391-2737-4F1C-B27A-C44629DB4D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863740D-4A84-9AE3-F795-EC8F09AC5B39}"/>
              </a:ext>
            </a:extLst>
          </p:cNvPr>
          <p:cNvSpPr>
            <a:spLocks noGrp="1"/>
          </p:cNvSpPr>
          <p:nvPr>
            <p:ph type="title"/>
          </p:nvPr>
        </p:nvSpPr>
        <p:spPr>
          <a:xfrm>
            <a:off x="642256" y="642257"/>
            <a:ext cx="3417677" cy="5226837"/>
          </a:xfrm>
        </p:spPr>
        <p:txBody>
          <a:bodyPr anchor="t">
            <a:normAutofit/>
          </a:bodyPr>
          <a:lstStyle/>
          <a:p>
            <a:r>
              <a:rPr lang="en-US" altLang="zh-CN" dirty="0"/>
              <a:t>Case Studies and Examples</a:t>
            </a:r>
            <a:endParaRPr lang="zh-CN" altLang="en-US" dirty="0"/>
          </a:p>
        </p:txBody>
      </p:sp>
      <p:sp>
        <p:nvSpPr>
          <p:cNvPr id="9" name="Content Placeholder 8">
            <a:extLst>
              <a:ext uri="{FF2B5EF4-FFF2-40B4-BE49-F238E27FC236}">
                <a16:creationId xmlns:a16="http://schemas.microsoft.com/office/drawing/2014/main" id="{4808B07E-E830-AB67-0FDE-A0A146C6FEB7}"/>
              </a:ext>
            </a:extLst>
          </p:cNvPr>
          <p:cNvSpPr>
            <a:spLocks noGrp="1"/>
          </p:cNvSpPr>
          <p:nvPr>
            <p:ph idx="1"/>
          </p:nvPr>
        </p:nvSpPr>
        <p:spPr>
          <a:xfrm>
            <a:off x="4713512" y="642258"/>
            <a:ext cx="6847117" cy="2537672"/>
          </a:xfrm>
        </p:spPr>
        <p:txBody>
          <a:bodyPr>
            <a:normAutofit/>
          </a:bodyPr>
          <a:lstStyle/>
          <a:p>
            <a:r>
              <a:rPr lang="en-US" sz="1400" dirty="0"/>
              <a:t>The history of autonomous driving systems (ADS) dates back nearly a hundred years. The early concepts of self-driving cars have evolved into today’s sophisticated ADS due to technological advancements. Significant developments in computing, artificial intelligence, and sensor technology have marked this evolution. Initially, the progress in ADS could have been faster, constrained by the limitations of early technology. However, the last few decades have seen a rapid transformation in this field, bringing us closer to the goal of fully autonomous vehicles.</a:t>
            </a:r>
          </a:p>
        </p:txBody>
      </p:sp>
      <p:pic>
        <p:nvPicPr>
          <p:cNvPr id="5" name="内容占位符 4" descr="公路上的汽车&#10;&#10;描述已自动生成">
            <a:extLst>
              <a:ext uri="{FF2B5EF4-FFF2-40B4-BE49-F238E27FC236}">
                <a16:creationId xmlns:a16="http://schemas.microsoft.com/office/drawing/2014/main" id="{4D8E055F-F9B0-A7EA-65E5-B8917F04B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3512" y="3617796"/>
            <a:ext cx="6847117" cy="2345138"/>
          </a:xfrm>
          <a:prstGeom prst="rect">
            <a:avLst/>
          </a:prstGeom>
        </p:spPr>
      </p:pic>
      <p:sp>
        <p:nvSpPr>
          <p:cNvPr id="14" name="Rectangle 13">
            <a:extLst>
              <a:ext uri="{FF2B5EF4-FFF2-40B4-BE49-F238E27FC236}">
                <a16:creationId xmlns:a16="http://schemas.microsoft.com/office/drawing/2014/main" id="{ED5EC01C-B438-4398-919E-A345C83ED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1926501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
        <p:nvSpPr>
          <p:cNvPr id="2" name="标题 1">
            <a:extLst>
              <a:ext uri="{FF2B5EF4-FFF2-40B4-BE49-F238E27FC236}">
                <a16:creationId xmlns:a16="http://schemas.microsoft.com/office/drawing/2014/main" id="{759C6AD9-E3BB-ACEC-C6B7-E66310CFFD0F}"/>
              </a:ext>
            </a:extLst>
          </p:cNvPr>
          <p:cNvSpPr>
            <a:spLocks noGrp="1"/>
          </p:cNvSpPr>
          <p:nvPr>
            <p:ph type="title"/>
          </p:nvPr>
        </p:nvSpPr>
        <p:spPr>
          <a:xfrm>
            <a:off x="643467" y="516835"/>
            <a:ext cx="3448259" cy="1666501"/>
          </a:xfrm>
        </p:spPr>
        <p:txBody>
          <a:bodyPr>
            <a:normAutofit/>
          </a:bodyPr>
          <a:lstStyle/>
          <a:p>
            <a:r>
              <a:rPr lang="en-US" altLang="zh-CN" sz="3700">
                <a:solidFill>
                  <a:srgbClr val="FFFFFF"/>
                </a:solidFill>
              </a:rPr>
              <a:t>Data Privacy &amp; Security</a:t>
            </a:r>
            <a:endParaRPr lang="zh-CN" altLang="en-US" sz="3700">
              <a:solidFill>
                <a:srgbClr val="FFFFFF"/>
              </a:solidFill>
            </a:endParaRPr>
          </a:p>
        </p:txBody>
      </p:sp>
      <p:cxnSp>
        <p:nvCxnSpPr>
          <p:cNvPr id="12" name="Straight Connector 11">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C6383D18-7015-823E-2251-ACA1CD6DE530}"/>
              </a:ext>
            </a:extLst>
          </p:cNvPr>
          <p:cNvSpPr>
            <a:spLocks noGrp="1"/>
          </p:cNvSpPr>
          <p:nvPr>
            <p:ph idx="1"/>
          </p:nvPr>
        </p:nvSpPr>
        <p:spPr>
          <a:xfrm>
            <a:off x="643467" y="2546224"/>
            <a:ext cx="3448259" cy="3884072"/>
          </a:xfrm>
        </p:spPr>
        <p:txBody>
          <a:bodyPr>
            <a:normAutofit fontScale="47500" lnSpcReduction="20000"/>
          </a:bodyPr>
          <a:lstStyle/>
          <a:p>
            <a:pPr>
              <a:lnSpc>
                <a:spcPct val="104000"/>
              </a:lnSpc>
              <a:spcAft>
                <a:spcPts val="1500"/>
              </a:spcAft>
            </a:pPr>
            <a:r>
              <a:rPr lang="en-US" altLang="zh-CN" sz="2500" b="0" i="0" dirty="0">
                <a:solidFill>
                  <a:srgbClr val="FFFFFF"/>
                </a:solidFill>
                <a:effectLst/>
                <a:latin typeface="Fira Sans Condensed" panose="020F0502020204030204" pitchFamily="34" charset="0"/>
              </a:rPr>
              <a:t>The three pillars of information security</a:t>
            </a:r>
          </a:p>
          <a:p>
            <a:pPr>
              <a:lnSpc>
                <a:spcPct val="104000"/>
              </a:lnSpc>
              <a:spcAft>
                <a:spcPts val="1500"/>
              </a:spcAft>
              <a:buFont typeface="+mj-lt"/>
              <a:buAutoNum type="arabicPeriod"/>
            </a:pPr>
            <a:r>
              <a:rPr lang="en-US" altLang="zh-CN" sz="2500" b="1" i="0" dirty="0">
                <a:solidFill>
                  <a:srgbClr val="FFFFFF"/>
                </a:solidFill>
                <a:effectLst/>
                <a:latin typeface="Karla" panose="020F0502020204030204" pitchFamily="2" charset="0"/>
              </a:rPr>
              <a:t>Confidentiality</a:t>
            </a:r>
            <a:r>
              <a:rPr lang="en-US" altLang="zh-CN" sz="2500" b="0" i="0" dirty="0">
                <a:solidFill>
                  <a:srgbClr val="FFFFFF"/>
                </a:solidFill>
                <a:effectLst/>
                <a:latin typeface="Karla" panose="020F0502020204030204" pitchFamily="2" charset="0"/>
              </a:rPr>
              <a:t> – prevents sensitive information from reaching the wrong people while making sure that the right people can use it;</a:t>
            </a:r>
          </a:p>
          <a:p>
            <a:pPr>
              <a:lnSpc>
                <a:spcPct val="104000"/>
              </a:lnSpc>
              <a:spcAft>
                <a:spcPts val="1500"/>
              </a:spcAft>
              <a:buFont typeface="+mj-lt"/>
              <a:buAutoNum type="arabicPeriod"/>
            </a:pPr>
            <a:r>
              <a:rPr lang="en-US" altLang="zh-CN" sz="2500" b="1" i="0" dirty="0">
                <a:solidFill>
                  <a:srgbClr val="FFFFFF"/>
                </a:solidFill>
                <a:effectLst/>
                <a:latin typeface="Karla" panose="020F0502020204030204" pitchFamily="2" charset="0"/>
              </a:rPr>
              <a:t>Integrity</a:t>
            </a:r>
            <a:r>
              <a:rPr lang="en-US" altLang="zh-CN" sz="2500" b="0" i="0" dirty="0">
                <a:solidFill>
                  <a:srgbClr val="FFFFFF"/>
                </a:solidFill>
                <a:effectLst/>
                <a:latin typeface="Karla" panose="020F0502020204030204" pitchFamily="2" charset="0"/>
              </a:rPr>
              <a:t> – maintains the consistency, accuracy, and trustworthiness of information over its lifecycle;</a:t>
            </a:r>
          </a:p>
          <a:p>
            <a:pPr>
              <a:lnSpc>
                <a:spcPct val="104000"/>
              </a:lnSpc>
              <a:spcAft>
                <a:spcPts val="1500"/>
              </a:spcAft>
              <a:buFont typeface="+mj-lt"/>
              <a:buAutoNum type="arabicPeriod"/>
            </a:pPr>
            <a:r>
              <a:rPr lang="en-US" altLang="zh-CN" sz="2500" b="1" i="0" dirty="0">
                <a:solidFill>
                  <a:srgbClr val="FFFFFF"/>
                </a:solidFill>
                <a:effectLst/>
                <a:latin typeface="Karla" panose="020F0502020204030204" pitchFamily="2" charset="0"/>
              </a:rPr>
              <a:t>Availability</a:t>
            </a:r>
            <a:r>
              <a:rPr lang="en-US" altLang="zh-CN" sz="2500" b="0" i="0" dirty="0">
                <a:solidFill>
                  <a:srgbClr val="FFFFFF"/>
                </a:solidFill>
                <a:effectLst/>
                <a:latin typeface="Karla" panose="020F0502020204030204" pitchFamily="2" charset="0"/>
              </a:rPr>
              <a:t> – ensures that the information is available when it is needed.</a:t>
            </a:r>
          </a:p>
          <a:p>
            <a:pPr>
              <a:lnSpc>
                <a:spcPct val="104000"/>
              </a:lnSpc>
            </a:pPr>
            <a:endParaRPr lang="zh-CN" altLang="en-US" sz="1100" dirty="0">
              <a:solidFill>
                <a:srgbClr val="FFFFFF"/>
              </a:solidFill>
            </a:endParaRPr>
          </a:p>
        </p:txBody>
      </p:sp>
      <p:pic>
        <p:nvPicPr>
          <p:cNvPr id="5" name="图片 4" descr="图形用户界面, 网站&#10;&#10;描述已自动生成">
            <a:extLst>
              <a:ext uri="{FF2B5EF4-FFF2-40B4-BE49-F238E27FC236}">
                <a16:creationId xmlns:a16="http://schemas.microsoft.com/office/drawing/2014/main" id="{7C381608-2C9F-EFA4-8D7C-0D23AAA27EED}"/>
              </a:ext>
            </a:extLst>
          </p:cNvPr>
          <p:cNvPicPr>
            <a:picLocks noChangeAspect="1"/>
          </p:cNvPicPr>
          <p:nvPr/>
        </p:nvPicPr>
        <p:blipFill>
          <a:blip r:embed="rId2">
            <a:extLst>
              <a:ext uri="{28A0092B-C50C-407E-A947-70E740481C1C}">
                <a14:useLocalDpi xmlns:a14="http://schemas.microsoft.com/office/drawing/2010/main" val="0"/>
              </a:ext>
            </a:extLst>
          </a:blip>
          <a:srcRect l="20347" r="22224" b="-1"/>
          <a:stretch/>
        </p:blipFill>
        <p:spPr>
          <a:xfrm>
            <a:off x="4654296" y="10"/>
            <a:ext cx="7537703" cy="6857990"/>
          </a:xfrm>
          <a:prstGeom prst="rect">
            <a:avLst/>
          </a:prstGeom>
        </p:spPr>
      </p:pic>
    </p:spTree>
    <p:extLst>
      <p:ext uri="{BB962C8B-B14F-4D97-AF65-F5344CB8AC3E}">
        <p14:creationId xmlns:p14="http://schemas.microsoft.com/office/powerpoint/2010/main" val="337960384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4BBAA4-C62B-4146-B49F-FE4CC4655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33C4042-6564-EA8A-29A8-FE03756C3F81}"/>
              </a:ext>
            </a:extLst>
          </p:cNvPr>
          <p:cNvSpPr>
            <a:spLocks noGrp="1"/>
          </p:cNvSpPr>
          <p:nvPr>
            <p:ph type="title"/>
          </p:nvPr>
        </p:nvSpPr>
        <p:spPr>
          <a:xfrm>
            <a:off x="878911" y="643468"/>
            <a:ext cx="3177847" cy="1674180"/>
          </a:xfrm>
        </p:spPr>
        <p:txBody>
          <a:bodyPr>
            <a:normAutofit/>
          </a:bodyPr>
          <a:lstStyle/>
          <a:p>
            <a:pPr>
              <a:lnSpc>
                <a:spcPct val="95000"/>
              </a:lnSpc>
            </a:pPr>
            <a:r>
              <a:rPr lang="en-US" altLang="zh-CN" sz="3100"/>
              <a:t>Benefits &amp; Shortage of AI</a:t>
            </a:r>
            <a:endParaRPr lang="zh-CN" altLang="en-US" sz="3100"/>
          </a:p>
        </p:txBody>
      </p:sp>
      <p:cxnSp>
        <p:nvCxnSpPr>
          <p:cNvPr id="12" name="Straight Connector 11">
            <a:extLst>
              <a:ext uri="{FF2B5EF4-FFF2-40B4-BE49-F238E27FC236}">
                <a16:creationId xmlns:a16="http://schemas.microsoft.com/office/drawing/2014/main" id="{EEB57AA8-F021-480C-A9E2-F899133136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62164" y="2478513"/>
            <a:ext cx="292608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内容占位符 2">
            <a:extLst>
              <a:ext uri="{FF2B5EF4-FFF2-40B4-BE49-F238E27FC236}">
                <a16:creationId xmlns:a16="http://schemas.microsoft.com/office/drawing/2014/main" id="{C69EE83F-6057-DEDA-0600-E82747571199}"/>
              </a:ext>
            </a:extLst>
          </p:cNvPr>
          <p:cNvSpPr>
            <a:spLocks noGrp="1"/>
          </p:cNvSpPr>
          <p:nvPr>
            <p:ph idx="1"/>
          </p:nvPr>
        </p:nvSpPr>
        <p:spPr>
          <a:xfrm>
            <a:off x="858064" y="2639380"/>
            <a:ext cx="3205049" cy="3229714"/>
          </a:xfrm>
        </p:spPr>
        <p:txBody>
          <a:bodyPr>
            <a:normAutofit/>
          </a:bodyPr>
          <a:lstStyle/>
          <a:p>
            <a:pPr>
              <a:lnSpc>
                <a:spcPct val="104000"/>
              </a:lnSpc>
            </a:pPr>
            <a:r>
              <a:rPr lang="en-US" altLang="zh-CN" sz="1400"/>
              <a:t>Artificial intelligence provides numerous benefits such as reducing human errors, time saving capabilities, digital assistance, and unbiased decisions. However, the disadvantages include emotional intelligence, encouraging human laziness, and job displacement.</a:t>
            </a:r>
          </a:p>
          <a:p>
            <a:pPr>
              <a:lnSpc>
                <a:spcPct val="104000"/>
              </a:lnSpc>
            </a:pPr>
            <a:endParaRPr lang="en-US" altLang="zh-CN" sz="1400"/>
          </a:p>
        </p:txBody>
      </p:sp>
      <p:pic>
        <p:nvPicPr>
          <p:cNvPr id="5" name="图片 4" descr="形状, 多边形&#10;&#10;描述已自动生成">
            <a:extLst>
              <a:ext uri="{FF2B5EF4-FFF2-40B4-BE49-F238E27FC236}">
                <a16:creationId xmlns:a16="http://schemas.microsoft.com/office/drawing/2014/main" id="{0E5E8217-0AB0-5DE2-C592-52A51B9DC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447" y="1326360"/>
            <a:ext cx="6892560" cy="3859833"/>
          </a:xfrm>
          <a:prstGeom prst="rect">
            <a:avLst/>
          </a:prstGeom>
        </p:spPr>
      </p:pic>
      <p:sp>
        <p:nvSpPr>
          <p:cNvPr id="14" name="Rectangle 13">
            <a:extLst>
              <a:ext uri="{FF2B5EF4-FFF2-40B4-BE49-F238E27FC236}">
                <a16:creationId xmlns:a16="http://schemas.microsoft.com/office/drawing/2014/main" id="{6BF36B24-6632-4516-9692-731462896C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zh-CN" altLang="en-US"/>
          </a:p>
        </p:txBody>
      </p:sp>
    </p:spTree>
    <p:extLst>
      <p:ext uri="{BB962C8B-B14F-4D97-AF65-F5344CB8AC3E}">
        <p14:creationId xmlns:p14="http://schemas.microsoft.com/office/powerpoint/2010/main" val="28206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B68D4-D4DE-665A-8F7F-D8F62EB87B19}"/>
              </a:ext>
            </a:extLst>
          </p:cNvPr>
          <p:cNvSpPr>
            <a:spLocks noGrp="1"/>
          </p:cNvSpPr>
          <p:nvPr>
            <p:ph type="title"/>
          </p:nvPr>
        </p:nvSpPr>
        <p:spPr/>
        <p:txBody>
          <a:bodyPr/>
          <a:lstStyle/>
          <a:p>
            <a:r>
              <a:rPr lang="en-US" altLang="zh-CN" dirty="0"/>
              <a:t>Future Scope</a:t>
            </a:r>
            <a:endParaRPr lang="zh-CN" altLang="en-US" dirty="0"/>
          </a:p>
        </p:txBody>
      </p:sp>
      <p:sp>
        <p:nvSpPr>
          <p:cNvPr id="3" name="内容占位符 2">
            <a:extLst>
              <a:ext uri="{FF2B5EF4-FFF2-40B4-BE49-F238E27FC236}">
                <a16:creationId xmlns:a16="http://schemas.microsoft.com/office/drawing/2014/main" id="{051C0491-3CE6-92E3-226C-7FA28D2B656A}"/>
              </a:ext>
            </a:extLst>
          </p:cNvPr>
          <p:cNvSpPr>
            <a:spLocks noGrp="1"/>
          </p:cNvSpPr>
          <p:nvPr>
            <p:ph idx="1"/>
          </p:nvPr>
        </p:nvSpPr>
        <p:spPr/>
        <p:txBody>
          <a:bodyPr/>
          <a:lstStyle/>
          <a:p>
            <a:r>
              <a:rPr lang="en-US" altLang="zh-CN" b="1" dirty="0">
                <a:latin typeface="Calibri" panose="020F0502020204030204" pitchFamily="34" charset="0"/>
                <a:ea typeface="Calibri" panose="020F0502020204030204" pitchFamily="34" charset="0"/>
                <a:cs typeface="Calibri" panose="020F0502020204030204" pitchFamily="34" charset="0"/>
              </a:rPr>
              <a:t>Future Trends: Human-AI collaboration, advanced AI systems, cross-disciplinary integration</a:t>
            </a:r>
          </a:p>
          <a:p>
            <a:r>
              <a:rPr lang="en-US" altLang="zh-CN" b="0" i="0" dirty="0">
                <a:solidFill>
                  <a:srgbClr val="000000"/>
                </a:solidFill>
                <a:effectLst/>
                <a:latin typeface="Open Sans" panose="020B0606030504020204" pitchFamily="34" charset="0"/>
              </a:rPr>
              <a:t>Progress and even breakthroughs in AI have typically demonstrated that AI systems have the ability to perform at solving specific problems or tasks such as recognition, classification, ranking, prediction, clustering, segmentation, playing games, like Go/Jeopardy, and even creation of artwork, like music or paintings.</a:t>
            </a:r>
            <a:endParaRPr lang="zh-CN" alt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1256324"/>
      </p:ext>
    </p:extLst>
  </p:cSld>
  <p:clrMapOvr>
    <a:masterClrMapping/>
  </p:clrMapOvr>
</p:sld>
</file>

<file path=ppt/theme/theme1.xml><?xml version="1.0" encoding="utf-8"?>
<a:theme xmlns:a="http://schemas.openxmlformats.org/drawingml/2006/main" name="Retrospect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Retrospect">
      <a:majorFont>
        <a:latin typeface="Microsoft YaHei"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crosoft YaHe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363</TotalTime>
  <Words>758</Words>
  <Application>Microsoft Office PowerPoint</Application>
  <PresentationFormat>宽屏</PresentationFormat>
  <Paragraphs>84</Paragraphs>
  <Slides>10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10</vt:i4>
      </vt:variant>
    </vt:vector>
  </HeadingPairs>
  <TitlesOfParts>
    <vt:vector size="21" baseType="lpstr">
      <vt:lpstr>Google Sans</vt:lpstr>
      <vt:lpstr>Lato Extended</vt:lpstr>
      <vt:lpstr>Microsoft YaHei</vt:lpstr>
      <vt:lpstr>Arial</vt:lpstr>
      <vt:lpstr>Calibri</vt:lpstr>
      <vt:lpstr>Fira Sans Condensed</vt:lpstr>
      <vt:lpstr>Karla</vt:lpstr>
      <vt:lpstr>Open Sans</vt:lpstr>
      <vt:lpstr>Times New Roman</vt:lpstr>
      <vt:lpstr>Wingdings</vt:lpstr>
      <vt:lpstr>RetrospectVTI</vt:lpstr>
      <vt:lpstr>Artificial Intelligence and its applications </vt:lpstr>
      <vt:lpstr>What is AI?</vt:lpstr>
      <vt:lpstr>The prototype of AI</vt:lpstr>
      <vt:lpstr>Key Technologies in AI</vt:lpstr>
      <vt:lpstr>Applications of AI</vt:lpstr>
      <vt:lpstr>Case Studies and Examples</vt:lpstr>
      <vt:lpstr>Data Privacy &amp; Security</vt:lpstr>
      <vt:lpstr>Benefits &amp; Shortage of AI</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 Ruiwen Deng</dc:creator>
  <cp:lastModifiedBy>Alex Ruiwen Deng</cp:lastModifiedBy>
  <cp:revision>2</cp:revision>
  <dcterms:created xsi:type="dcterms:W3CDTF">2025-01-28T17:13:47Z</dcterms:created>
  <dcterms:modified xsi:type="dcterms:W3CDTF">2025-02-04T06:58:46Z</dcterms:modified>
</cp:coreProperties>
</file>