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embeddedFontLst>
    <p:embeddedFont>
      <p:font typeface="Arial Black" panose="020B0A04020102020204" pitchFamily="34" charset="0"/>
      <p:regular r:id="rId50"/>
      <p:bold r:id="rId51"/>
    </p:embeddedFont>
    <p:embeddedFont>
      <p:font typeface="Calibri" panose="020F0502020204030204" pitchFamily="34" charset="0"/>
      <p:regular r:id="rId52"/>
      <p:bold r:id="rId53"/>
      <p:italic r:id="rId54"/>
      <p:boldItalic r:id="rId55"/>
    </p:embeddedFont>
    <p:embeddedFont>
      <p:font typeface="Overlock" panose="020B0604020202020204" charset="0"/>
      <p:regular r:id="rId56"/>
      <p:bold r:id="rId57"/>
      <p:italic r:id="rId58"/>
      <p:boldItalic r:id="rId59"/>
    </p:embeddedFont>
    <p:embeddedFont>
      <p:font typeface="Tahoma" panose="020B0604030504040204" pitchFamily="34" charset="0"/>
      <p:regular r:id="rId60"/>
      <p:bold r:id="rId61"/>
    </p:embeddedFont>
    <p:embeddedFont>
      <p:font typeface="Trebuchet MS" panose="020B060302020202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6" roundtripDataSignature="AMtx7mj+mitwqUd+WJl/mIPL/w5WN5sNl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DBEF3C-AEDF-4767-9E5B-AEF760D1E21E}">
  <a:tblStyle styleId="{D7DBEF3C-AEDF-4767-9E5B-AEF760D1E21E}" styleName="Table_0">
    <a:wholeTbl>
      <a:tcTxStyle b="off" i="off">
        <a:font>
          <a:latin typeface="Trebuchet MS"/>
          <a:ea typeface="Trebuchet MS"/>
          <a:cs typeface="Trebuchet MS"/>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EDEBF9"/>
          </a:solidFill>
        </a:fill>
      </a:tcStyle>
    </a:wholeTbl>
    <a:band1H>
      <a:tcTxStyle/>
      <a:tcStyle>
        <a:tcBdr/>
        <a:fill>
          <a:solidFill>
            <a:srgbClr val="D9D4F4"/>
          </a:solidFill>
        </a:fill>
      </a:tcStyle>
    </a:band1H>
    <a:band2H>
      <a:tcTxStyle/>
      <a:tcStyle>
        <a:tcBdr/>
      </a:tcStyle>
    </a:band2H>
    <a:band1V>
      <a:tcTxStyle/>
      <a:tcStyle>
        <a:tcBdr/>
        <a:fill>
          <a:solidFill>
            <a:srgbClr val="D9D4F4"/>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5"/>
              </a:solidFill>
              <a:prstDash val="solid"/>
              <a:round/>
              <a:headEnd type="none" w="sm" len="sm"/>
              <a:tailEnd type="none" w="sm" len="sm"/>
            </a:ln>
          </a:top>
        </a:tcBdr>
        <a:fill>
          <a:solidFill>
            <a:srgbClr val="EDEBF9"/>
          </a:solidFill>
        </a:fill>
      </a:tcStyle>
    </a:lastRow>
    <a:seCell>
      <a:tcTxStyle/>
      <a:tcStyle>
        <a:tcBdr/>
      </a:tcStyle>
    </a:seCell>
    <a:swCell>
      <a:tcTxStyle/>
      <a:tcStyle>
        <a:tcBdr/>
      </a:tcStyle>
    </a:swCell>
    <a:firstRow>
      <a:tcTxStyle b="on" i="off"/>
      <a:tcStyle>
        <a:tcBdr/>
        <a:fill>
          <a:solidFill>
            <a:srgbClr val="EDEBF9"/>
          </a:solidFill>
        </a:fill>
      </a:tcStyle>
    </a:firstRow>
    <a:neCell>
      <a:tcTxStyle/>
      <a:tcStyle>
        <a:tcBdr/>
      </a:tcStyle>
    </a:neCell>
    <a:nwCell>
      <a:tcTxStyle/>
      <a:tcStyle>
        <a:tcBdr/>
      </a:tcStyle>
    </a:nwCell>
  </a:tblStyle>
  <a:tblStyle styleId="{8BCB1B54-4ABE-4EBA-817B-F27A344D0B5C}"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4.fntdata"/><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66" Type="http://customschemas.google.com/relationships/presentationmetadata" Target="meta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1.fntdata"/><Relationship Id="rId55"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adah harun" userId="b670081c330b7907" providerId="LiveId" clId="{742A1117-95B7-4422-874C-FDEF5028B854}"/>
    <pc:docChg chg="modSld">
      <pc:chgData name="ziadah harun" userId="b670081c330b7907" providerId="LiveId" clId="{742A1117-95B7-4422-874C-FDEF5028B854}" dt="2023-10-11T01:42:29.071" v="5" actId="207"/>
      <pc:docMkLst>
        <pc:docMk/>
      </pc:docMkLst>
      <pc:sldChg chg="modSp mod">
        <pc:chgData name="ziadah harun" userId="b670081c330b7907" providerId="LiveId" clId="{742A1117-95B7-4422-874C-FDEF5028B854}" dt="2023-10-11T01:42:29.071" v="5" actId="207"/>
        <pc:sldMkLst>
          <pc:docMk/>
          <pc:sldMk cId="0" sldId="274"/>
        </pc:sldMkLst>
        <pc:spChg chg="mod">
          <ac:chgData name="ziadah harun" userId="b670081c330b7907" providerId="LiveId" clId="{742A1117-95B7-4422-874C-FDEF5028B854}" dt="2023-10-11T01:42:15.939" v="0" actId="207"/>
          <ac:spMkLst>
            <pc:docMk/>
            <pc:sldMk cId="0" sldId="274"/>
            <ac:spMk id="469" creationId="{00000000-0000-0000-0000-000000000000}"/>
          </ac:spMkLst>
        </pc:spChg>
        <pc:spChg chg="mod">
          <ac:chgData name="ziadah harun" userId="b670081c330b7907" providerId="LiveId" clId="{742A1117-95B7-4422-874C-FDEF5028B854}" dt="2023-10-11T01:42:18.710" v="1" actId="207"/>
          <ac:spMkLst>
            <pc:docMk/>
            <pc:sldMk cId="0" sldId="274"/>
            <ac:spMk id="471" creationId="{00000000-0000-0000-0000-000000000000}"/>
          </ac:spMkLst>
        </pc:spChg>
        <pc:spChg chg="mod">
          <ac:chgData name="ziadah harun" userId="b670081c330b7907" providerId="LiveId" clId="{742A1117-95B7-4422-874C-FDEF5028B854}" dt="2023-10-11T01:42:21.153" v="2" actId="207"/>
          <ac:spMkLst>
            <pc:docMk/>
            <pc:sldMk cId="0" sldId="274"/>
            <ac:spMk id="473" creationId="{00000000-0000-0000-0000-000000000000}"/>
          </ac:spMkLst>
        </pc:spChg>
        <pc:spChg chg="mod">
          <ac:chgData name="ziadah harun" userId="b670081c330b7907" providerId="LiveId" clId="{742A1117-95B7-4422-874C-FDEF5028B854}" dt="2023-10-11T01:42:23.704" v="3" actId="207"/>
          <ac:spMkLst>
            <pc:docMk/>
            <pc:sldMk cId="0" sldId="274"/>
            <ac:spMk id="475" creationId="{00000000-0000-0000-0000-000000000000}"/>
          </ac:spMkLst>
        </pc:spChg>
        <pc:spChg chg="mod">
          <ac:chgData name="ziadah harun" userId="b670081c330b7907" providerId="LiveId" clId="{742A1117-95B7-4422-874C-FDEF5028B854}" dt="2023-10-11T01:42:26.108" v="4" actId="207"/>
          <ac:spMkLst>
            <pc:docMk/>
            <pc:sldMk cId="0" sldId="274"/>
            <ac:spMk id="477" creationId="{00000000-0000-0000-0000-000000000000}"/>
          </ac:spMkLst>
        </pc:spChg>
        <pc:spChg chg="mod">
          <ac:chgData name="ziadah harun" userId="b670081c330b7907" providerId="LiveId" clId="{742A1117-95B7-4422-874C-FDEF5028B854}" dt="2023-10-11T01:42:29.071" v="5" actId="207"/>
          <ac:spMkLst>
            <pc:docMk/>
            <pc:sldMk cId="0" sldId="274"/>
            <ac:spMk id="4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6" name="Google Shape;34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5" name="Google Shape;365;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5" name="Google Shape;415;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9" name="Google Shape;45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2" name="Google Shape;482;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6" name="Google Shape;49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8" name="Google Shape;50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0" name="Google Shape;52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4" name="Google Shape;54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6" name="Google Shape;556;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1" name="Google Shape;61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1" name="Google Shape;631;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1" name="Google Shape;671;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9" name="Google Shape;689;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7" name="Google Shape;697;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6" name="Google Shape;706;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4" name="Google Shape;714;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3" name="Google Shape;723;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9"/>
        <p:cNvGrpSpPr/>
        <p:nvPr/>
      </p:nvGrpSpPr>
      <p:grpSpPr>
        <a:xfrm>
          <a:off x="0" y="0"/>
          <a:ext cx="0" cy="0"/>
          <a:chOff x="0" y="0"/>
          <a:chExt cx="0" cy="0"/>
        </a:xfrm>
      </p:grpSpPr>
      <p:sp>
        <p:nvSpPr>
          <p:cNvPr id="730" name="Google Shape;730;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1" name="Google Shape;731;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0" name="Google Shape;740;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8" name="Google Shape;748;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7" name="Google Shape;757;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65" name="Google Shape;765;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4" name="Google Shape;774;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2" name="Google Shape;782;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1" name="Google Shape;791;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9" name="Google Shape;799;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8" name="Google Shape;808;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49"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4" name="Google Shape;14;p49"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5" name="Google Shape;15;p49"/>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9"/>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9"/>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9"/>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 name="Google Shape;19;p4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9"/>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3"/>
        <p:cNvGrpSpPr/>
        <p:nvPr/>
      </p:nvGrpSpPr>
      <p:grpSpPr>
        <a:xfrm>
          <a:off x="0" y="0"/>
          <a:ext cx="0" cy="0"/>
          <a:chOff x="0" y="0"/>
          <a:chExt cx="0" cy="0"/>
        </a:xfrm>
      </p:grpSpPr>
      <p:pic>
        <p:nvPicPr>
          <p:cNvPr id="104" name="Google Shape;104;p5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5" name="Google Shape;105;p5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6" name="Google Shape;106;p5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8"/>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58"/>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110" name="Google Shape;110;p58"/>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1" name="Google Shape;111;p5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8"/>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4"/>
        <p:cNvGrpSpPr/>
        <p:nvPr/>
      </p:nvGrpSpPr>
      <p:grpSpPr>
        <a:xfrm>
          <a:off x="0" y="0"/>
          <a:ext cx="0" cy="0"/>
          <a:chOff x="0" y="0"/>
          <a:chExt cx="0" cy="0"/>
        </a:xfrm>
      </p:grpSpPr>
      <p:pic>
        <p:nvPicPr>
          <p:cNvPr id="115" name="Google Shape;115;p59"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6" name="Google Shape;116;p59"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7" name="Google Shape;117;p59"/>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9"/>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9"/>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59"/>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1" name="Google Shape;121;p5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9"/>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4"/>
        <p:cNvGrpSpPr/>
        <p:nvPr/>
      </p:nvGrpSpPr>
      <p:grpSpPr>
        <a:xfrm>
          <a:off x="0" y="0"/>
          <a:ext cx="0" cy="0"/>
          <a:chOff x="0" y="0"/>
          <a:chExt cx="0" cy="0"/>
        </a:xfrm>
      </p:grpSpPr>
      <p:pic>
        <p:nvPicPr>
          <p:cNvPr id="125" name="Google Shape;125;p6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6" name="Google Shape;126;p6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7" name="Google Shape;127;p6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0"/>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60"/>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1" name="Google Shape;131;p60"/>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2" name="Google Shape;132;p6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6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5" name="Google Shape;135;p60"/>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
        <p:nvSpPr>
          <p:cNvPr id="136" name="Google Shape;136;p60"/>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7"/>
        <p:cNvGrpSpPr/>
        <p:nvPr/>
      </p:nvGrpSpPr>
      <p:grpSpPr>
        <a:xfrm>
          <a:off x="0" y="0"/>
          <a:ext cx="0" cy="0"/>
          <a:chOff x="0" y="0"/>
          <a:chExt cx="0" cy="0"/>
        </a:xfrm>
      </p:grpSpPr>
      <p:pic>
        <p:nvPicPr>
          <p:cNvPr id="138" name="Google Shape;138;p61"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9" name="Google Shape;139;p61"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0" name="Google Shape;140;p61"/>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1"/>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1"/>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61"/>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4" name="Google Shape;144;p6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6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61"/>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7"/>
        <p:cNvGrpSpPr/>
        <p:nvPr/>
      </p:nvGrpSpPr>
      <p:grpSpPr>
        <a:xfrm>
          <a:off x="0" y="0"/>
          <a:ext cx="0" cy="0"/>
          <a:chOff x="0" y="0"/>
          <a:chExt cx="0" cy="0"/>
        </a:xfrm>
      </p:grpSpPr>
      <p:pic>
        <p:nvPicPr>
          <p:cNvPr id="148" name="Google Shape;148;p6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9" name="Google Shape;149;p6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0" name="Google Shape;150;p6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2"/>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62"/>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4" name="Google Shape;154;p62"/>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5" name="Google Shape;155;p62"/>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6" name="Google Shape;156;p62"/>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7" name="Google Shape;157;p62"/>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62"/>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6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6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2"/>
        <p:cNvGrpSpPr/>
        <p:nvPr/>
      </p:nvGrpSpPr>
      <p:grpSpPr>
        <a:xfrm>
          <a:off x="0" y="0"/>
          <a:ext cx="0" cy="0"/>
          <a:chOff x="0" y="0"/>
          <a:chExt cx="0" cy="0"/>
        </a:xfrm>
      </p:grpSpPr>
      <p:pic>
        <p:nvPicPr>
          <p:cNvPr id="163" name="Google Shape;163;p6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4" name="Google Shape;164;p6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5" name="Google Shape;165;p6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3"/>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63"/>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9" name="Google Shape;169;p63"/>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0" name="Google Shape;170;p63"/>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1" name="Google Shape;171;p63"/>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63"/>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3" name="Google Shape;173;p63"/>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4" name="Google Shape;174;p63"/>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5" name="Google Shape;175;p63"/>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6" name="Google Shape;176;p63"/>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7" name="Google Shape;177;p6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6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6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6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2" name="Google Shape;182;p6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3" name="Google Shape;183;p6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64"/>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6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6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6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0"/>
        <p:cNvGrpSpPr/>
        <p:nvPr/>
      </p:nvGrpSpPr>
      <p:grpSpPr>
        <a:xfrm>
          <a:off x="0" y="0"/>
          <a:ext cx="0" cy="0"/>
          <a:chOff x="0" y="0"/>
          <a:chExt cx="0" cy="0"/>
        </a:xfrm>
      </p:grpSpPr>
      <p:sp>
        <p:nvSpPr>
          <p:cNvPr id="191" name="Google Shape;191;p65"/>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5"/>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5"/>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65"/>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65"/>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65"/>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65"/>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a:solidFill>
                  <a:schemeClr val="lt1"/>
                </a:solidFill>
                <a:latin typeface="Trebuchet MS"/>
                <a:ea typeface="Trebuchet MS"/>
                <a:cs typeface="Trebuchet MS"/>
                <a:sym typeface="Trebuchet MS"/>
              </a:defRPr>
            </a:lvl1pPr>
            <a:lvl2pPr marL="0" lvl="1" indent="0" algn="ctr">
              <a:spcBef>
                <a:spcPts val="0"/>
              </a:spcBef>
              <a:buNone/>
              <a:defRPr sz="3600">
                <a:solidFill>
                  <a:schemeClr val="lt1"/>
                </a:solidFill>
                <a:latin typeface="Trebuchet MS"/>
                <a:ea typeface="Trebuchet MS"/>
                <a:cs typeface="Trebuchet MS"/>
                <a:sym typeface="Trebuchet MS"/>
              </a:defRPr>
            </a:lvl2pPr>
            <a:lvl3pPr marL="0" lvl="2" indent="0" algn="ctr">
              <a:spcBef>
                <a:spcPts val="0"/>
              </a:spcBef>
              <a:buNone/>
              <a:defRPr sz="3600">
                <a:solidFill>
                  <a:schemeClr val="lt1"/>
                </a:solidFill>
                <a:latin typeface="Trebuchet MS"/>
                <a:ea typeface="Trebuchet MS"/>
                <a:cs typeface="Trebuchet MS"/>
                <a:sym typeface="Trebuchet MS"/>
              </a:defRPr>
            </a:lvl3pPr>
            <a:lvl4pPr marL="0" lvl="3" indent="0" algn="ctr">
              <a:spcBef>
                <a:spcPts val="0"/>
              </a:spcBef>
              <a:buNone/>
              <a:defRPr sz="3600">
                <a:solidFill>
                  <a:schemeClr val="lt1"/>
                </a:solidFill>
                <a:latin typeface="Trebuchet MS"/>
                <a:ea typeface="Trebuchet MS"/>
                <a:cs typeface="Trebuchet MS"/>
                <a:sym typeface="Trebuchet MS"/>
              </a:defRPr>
            </a:lvl4pPr>
            <a:lvl5pPr marL="0" lvl="4" indent="0" algn="ctr">
              <a:spcBef>
                <a:spcPts val="0"/>
              </a:spcBef>
              <a:buNone/>
              <a:defRPr sz="3600">
                <a:solidFill>
                  <a:schemeClr val="lt1"/>
                </a:solidFill>
                <a:latin typeface="Trebuchet MS"/>
                <a:ea typeface="Trebuchet MS"/>
                <a:cs typeface="Trebuchet MS"/>
                <a:sym typeface="Trebuchet MS"/>
              </a:defRPr>
            </a:lvl5pPr>
            <a:lvl6pPr marL="0" lvl="5" indent="0" algn="ctr">
              <a:spcBef>
                <a:spcPts val="0"/>
              </a:spcBef>
              <a:buNone/>
              <a:defRPr sz="3600">
                <a:solidFill>
                  <a:schemeClr val="lt1"/>
                </a:solidFill>
                <a:latin typeface="Trebuchet MS"/>
                <a:ea typeface="Trebuchet MS"/>
                <a:cs typeface="Trebuchet MS"/>
                <a:sym typeface="Trebuchet MS"/>
              </a:defRPr>
            </a:lvl6pPr>
            <a:lvl7pPr marL="0" lvl="6" indent="0" algn="ctr">
              <a:spcBef>
                <a:spcPts val="0"/>
              </a:spcBef>
              <a:buNone/>
              <a:defRPr sz="3600">
                <a:solidFill>
                  <a:schemeClr val="lt1"/>
                </a:solidFill>
                <a:latin typeface="Trebuchet MS"/>
                <a:ea typeface="Trebuchet MS"/>
                <a:cs typeface="Trebuchet MS"/>
                <a:sym typeface="Trebuchet MS"/>
              </a:defRPr>
            </a:lvl7pPr>
            <a:lvl8pPr marL="0" lvl="7" indent="0" algn="ctr">
              <a:spcBef>
                <a:spcPts val="0"/>
              </a:spcBef>
              <a:buNone/>
              <a:defRPr sz="3600">
                <a:solidFill>
                  <a:schemeClr val="lt1"/>
                </a:solidFill>
                <a:latin typeface="Trebuchet MS"/>
                <a:ea typeface="Trebuchet MS"/>
                <a:cs typeface="Trebuchet MS"/>
                <a:sym typeface="Trebuchet MS"/>
              </a:defRPr>
            </a:lvl8pPr>
            <a:lvl9pPr marL="0" lvl="8" indent="0" algn="ctr">
              <a:spcBef>
                <a:spcPts val="0"/>
              </a:spcBef>
              <a:buNone/>
              <a:defRPr sz="3600">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50"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4" name="Google Shape;24;p50"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 name="Google Shape;25;p50"/>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0"/>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0"/>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5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0"/>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pic>
        <p:nvPicPr>
          <p:cNvPr id="33" name="Google Shape;33;p51"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34" name="Google Shape;34;p5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pic>
        <p:nvPicPr>
          <p:cNvPr id="39" name="Google Shape;39;p52"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40" name="Google Shape;40;p52"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41" name="Google Shape;41;p52"/>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2"/>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2"/>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2"/>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45" name="Google Shape;45;p5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2"/>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pic>
        <p:nvPicPr>
          <p:cNvPr id="49" name="Google Shape;49;p5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0" name="Google Shape;50;p5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1" name="Google Shape;51;p5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3"/>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5" name="Google Shape;55;p53"/>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6" name="Google Shape;56;p5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pic>
        <p:nvPicPr>
          <p:cNvPr id="60" name="Google Shape;60;p54"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1" name="Google Shape;61;p54"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2" name="Google Shape;62;p54"/>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4"/>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54"/>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6" name="Google Shape;66;p54"/>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7" name="Google Shape;67;p54"/>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8" name="Google Shape;68;p54"/>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9" name="Google Shape;69;p5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2"/>
        <p:cNvGrpSpPr/>
        <p:nvPr/>
      </p:nvGrpSpPr>
      <p:grpSpPr>
        <a:xfrm>
          <a:off x="0" y="0"/>
          <a:ext cx="0" cy="0"/>
          <a:chOff x="0" y="0"/>
          <a:chExt cx="0" cy="0"/>
        </a:xfrm>
      </p:grpSpPr>
      <p:pic>
        <p:nvPicPr>
          <p:cNvPr id="73" name="Google Shape;73;p5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74" name="Google Shape;74;p5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75" name="Google Shape;75;p5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5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5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pic>
        <p:nvPicPr>
          <p:cNvPr id="82" name="Google Shape;82;p5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3" name="Google Shape;83;p5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4" name="Google Shape;84;p5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5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6"/>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56"/>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56"/>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5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5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pic>
        <p:nvPicPr>
          <p:cNvPr id="93" name="Google Shape;93;p5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4" name="Google Shape;94;p5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5" name="Google Shape;95;p5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7"/>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57"/>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99" name="Google Shape;99;p57"/>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0" name="Google Shape;100;p5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5"/>
        <p:cNvGrpSpPr/>
        <p:nvPr/>
      </p:nvGrpSpPr>
      <p:grpSpPr>
        <a:xfrm>
          <a:off x="0" y="0"/>
          <a:ext cx="0" cy="0"/>
          <a:chOff x="0" y="0"/>
          <a:chExt cx="0" cy="0"/>
        </a:xfrm>
      </p:grpSpPr>
      <p:pic>
        <p:nvPicPr>
          <p:cNvPr id="6" name="Google Shape;6;p48"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7" name="Google Shape;7;p4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4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4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4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48"/>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a:t>Chapter 2</a:t>
            </a:r>
            <a:endParaRPr/>
          </a:p>
        </p:txBody>
      </p:sp>
      <p:sp>
        <p:nvSpPr>
          <p:cNvPr id="203" name="Google Shape;203;p1"/>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a:t>Problem Solving and Algorithm</a:t>
            </a:r>
            <a:endParaRPr/>
          </a:p>
        </p:txBody>
      </p:sp>
      <p:sp>
        <p:nvSpPr>
          <p:cNvPr id="204" name="Google Shape;204;p1"/>
          <p:cNvSpPr txBox="1"/>
          <p:nvPr/>
        </p:nvSpPr>
        <p:spPr>
          <a:xfrm>
            <a:off x="133668" y="6308275"/>
            <a:ext cx="789902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a:solidFill>
                  <a:srgbClr val="F6D9E2"/>
                </a:solidFill>
                <a:latin typeface="Arial Black"/>
                <a:ea typeface="Arial Black"/>
                <a:cs typeface="Arial Black"/>
                <a:sym typeface="Arial Black"/>
              </a:rPr>
              <a:t>BIC 10204 : ALGORITHM AND PROGRAMMING</a:t>
            </a:r>
            <a:endParaRPr sz="2400" b="0" i="0" u="none" strike="noStrike" cap="none">
              <a:solidFill>
                <a:srgbClr val="F6D9E2"/>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0"/>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3</a:t>
            </a:r>
            <a:endParaRPr sz="4800" b="1">
              <a:solidFill>
                <a:schemeClr val="lt1"/>
              </a:solidFill>
              <a:latin typeface="Trebuchet MS"/>
              <a:ea typeface="Trebuchet MS"/>
              <a:cs typeface="Trebuchet MS"/>
              <a:sym typeface="Trebuchet MS"/>
            </a:endParaRPr>
          </a:p>
        </p:txBody>
      </p:sp>
      <p:sp>
        <p:nvSpPr>
          <p:cNvPr id="336" name="Google Shape;336;p10"/>
          <p:cNvSpPr txBox="1"/>
          <p:nvPr/>
        </p:nvSpPr>
        <p:spPr>
          <a:xfrm>
            <a:off x="338585" y="692170"/>
            <a:ext cx="6094562" cy="11695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Madam Sue needs to determine her students grade for programming subject based on the mark scored during final examination. The ‘A’ grade will be given if the mark scored is between 85 to 100. If a student has scored 90 marks, what is the grade should Madam Sue give to the student?</a:t>
            </a:r>
            <a:endParaRPr/>
          </a:p>
        </p:txBody>
      </p:sp>
      <p:graphicFrame>
        <p:nvGraphicFramePr>
          <p:cNvPr id="337" name="Google Shape;337;p10"/>
          <p:cNvGraphicFramePr/>
          <p:nvPr/>
        </p:nvGraphicFramePr>
        <p:xfrm>
          <a:off x="1026543" y="2902148"/>
          <a:ext cx="8986800" cy="29059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gridCol w="2246700">
                  <a:extLst>
                    <a:ext uri="{9D8B030D-6E8A-4147-A177-3AD203B41FA5}">
                      <a16:colId xmlns:a16="http://schemas.microsoft.com/office/drawing/2014/main" val="20002"/>
                    </a:ext>
                  </a:extLst>
                </a:gridCol>
                <a:gridCol w="2246700">
                  <a:extLst>
                    <a:ext uri="{9D8B030D-6E8A-4147-A177-3AD203B41FA5}">
                      <a16:colId xmlns:a16="http://schemas.microsoft.com/office/drawing/2014/main" val="20003"/>
                    </a:ext>
                  </a:extLst>
                </a:gridCol>
              </a:tblGrid>
              <a:tr h="444900">
                <a:tc gridSpan="2">
                  <a:txBody>
                    <a:bodyPr/>
                    <a:lstStyle/>
                    <a:p>
                      <a:pPr marL="0" marR="0" lvl="0" indent="0" algn="ctr" rtl="0">
                        <a:spcBef>
                          <a:spcPts val="0"/>
                        </a:spcBef>
                        <a:spcAft>
                          <a:spcPts val="0"/>
                        </a:spcAft>
                        <a:buNone/>
                      </a:pPr>
                      <a:r>
                        <a:rPr lang="en-US" sz="1800"/>
                        <a:t>PROBLEM</a:t>
                      </a:r>
                      <a:endParaRPr/>
                    </a:p>
                  </a:txBody>
                  <a:tcPr marL="91450" marR="91450" marT="45725" marB="45725"/>
                </a:tc>
                <a:tc hMerge="1">
                  <a:txBody>
                    <a:bodyPr/>
                    <a:lstStyle/>
                    <a:p>
                      <a:endParaRPr lang="en-US"/>
                    </a:p>
                  </a:txBody>
                  <a:tcPr/>
                </a:tc>
                <a:tc gridSpan="2">
                  <a:txBody>
                    <a:bodyPr/>
                    <a:lstStyle/>
                    <a:p>
                      <a:pPr marL="0" marR="0" lvl="0" indent="0" algn="ctr" rtl="0">
                        <a:spcBef>
                          <a:spcPts val="0"/>
                        </a:spcBef>
                        <a:spcAft>
                          <a:spcPts val="0"/>
                        </a:spcAft>
                        <a:buNone/>
                      </a:pPr>
                      <a:r>
                        <a:rPr lang="en-US" sz="1800"/>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a:t>Problem</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Data</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spcBef>
                          <a:spcPts val="0"/>
                        </a:spcBef>
                        <a:spcAft>
                          <a:spcPts val="0"/>
                        </a:spcAft>
                        <a:buNone/>
                      </a:pPr>
                      <a:r>
                        <a:rPr lang="en-US" sz="1800"/>
                        <a:t>Solution</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38" name="Google Shape;338;p10"/>
          <p:cNvSpPr txBox="1"/>
          <p:nvPr/>
        </p:nvSpPr>
        <p:spPr>
          <a:xfrm>
            <a:off x="3226279" y="3321170"/>
            <a:ext cx="224286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What is the grade for student who scored 90 marks</a:t>
            </a:r>
            <a:endParaRPr/>
          </a:p>
        </p:txBody>
      </p:sp>
      <p:sp>
        <p:nvSpPr>
          <p:cNvPr id="339" name="Google Shape;339;p10"/>
          <p:cNvSpPr txBox="1"/>
          <p:nvPr/>
        </p:nvSpPr>
        <p:spPr>
          <a:xfrm>
            <a:off x="3342735" y="4373890"/>
            <a:ext cx="196682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Student marks</a:t>
            </a:r>
            <a:endParaRPr/>
          </a:p>
        </p:txBody>
      </p:sp>
      <p:sp>
        <p:nvSpPr>
          <p:cNvPr id="340" name="Google Shape;340;p10"/>
          <p:cNvSpPr txBox="1"/>
          <p:nvPr/>
        </p:nvSpPr>
        <p:spPr>
          <a:xfrm>
            <a:off x="3342735" y="5026276"/>
            <a:ext cx="196682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Determine grade based on marks</a:t>
            </a:r>
            <a:endParaRPr/>
          </a:p>
        </p:txBody>
      </p:sp>
      <p:sp>
        <p:nvSpPr>
          <p:cNvPr id="341" name="Google Shape;341;p10"/>
          <p:cNvSpPr txBox="1"/>
          <p:nvPr/>
        </p:nvSpPr>
        <p:spPr>
          <a:xfrm>
            <a:off x="7894606" y="3357717"/>
            <a:ext cx="196682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Mark = 90</a:t>
            </a:r>
            <a:endParaRPr/>
          </a:p>
        </p:txBody>
      </p:sp>
      <p:sp>
        <p:nvSpPr>
          <p:cNvPr id="342" name="Google Shape;342;p10"/>
          <p:cNvSpPr txBox="1"/>
          <p:nvPr/>
        </p:nvSpPr>
        <p:spPr>
          <a:xfrm>
            <a:off x="7772399" y="4313278"/>
            <a:ext cx="2240951"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A = if 85 &lt; mark &lt; 100 </a:t>
            </a:r>
            <a:endParaRPr/>
          </a:p>
        </p:txBody>
      </p:sp>
      <p:sp>
        <p:nvSpPr>
          <p:cNvPr id="343" name="Google Shape;343;p10"/>
          <p:cNvSpPr txBox="1"/>
          <p:nvPr/>
        </p:nvSpPr>
        <p:spPr>
          <a:xfrm>
            <a:off x="7832785" y="5045846"/>
            <a:ext cx="211347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Grade for students with 90 marks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500"/>
                                        <p:tgtEl>
                                          <p:spTgt spid="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9"/>
                                        </p:tgtEl>
                                        <p:attrNameLst>
                                          <p:attrName>style.visibility</p:attrName>
                                        </p:attrNameLst>
                                      </p:cBhvr>
                                      <p:to>
                                        <p:strVal val="visible"/>
                                      </p:to>
                                    </p:set>
                                    <p:animEffect transition="in" filter="fade">
                                      <p:cBhvr>
                                        <p:cTn id="12" dur="500"/>
                                        <p:tgtEl>
                                          <p:spTgt spid="3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0"/>
                                        </p:tgtEl>
                                        <p:attrNameLst>
                                          <p:attrName>style.visibility</p:attrName>
                                        </p:attrNameLst>
                                      </p:cBhvr>
                                      <p:to>
                                        <p:strVal val="visible"/>
                                      </p:to>
                                    </p:set>
                                    <p:animEffect transition="in" filter="fade">
                                      <p:cBhvr>
                                        <p:cTn id="17" dur="500"/>
                                        <p:tgtEl>
                                          <p:spTgt spid="3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1"/>
                                        </p:tgtEl>
                                        <p:attrNameLst>
                                          <p:attrName>style.visibility</p:attrName>
                                        </p:attrNameLst>
                                      </p:cBhvr>
                                      <p:to>
                                        <p:strVal val="visible"/>
                                      </p:to>
                                    </p:set>
                                    <p:animEffect transition="in" filter="fade">
                                      <p:cBhvr>
                                        <p:cTn id="22" dur="500"/>
                                        <p:tgtEl>
                                          <p:spTgt spid="3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2"/>
                                        </p:tgtEl>
                                        <p:attrNameLst>
                                          <p:attrName>style.visibility</p:attrName>
                                        </p:attrNameLst>
                                      </p:cBhvr>
                                      <p:to>
                                        <p:strVal val="visible"/>
                                      </p:to>
                                    </p:set>
                                    <p:animEffect transition="in" filter="fade">
                                      <p:cBhvr>
                                        <p:cTn id="27" dur="500"/>
                                        <p:tgtEl>
                                          <p:spTgt spid="34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3"/>
                                        </p:tgtEl>
                                        <p:attrNameLst>
                                          <p:attrName>style.visibility</p:attrName>
                                        </p:attrNameLst>
                                      </p:cBhvr>
                                      <p:to>
                                        <p:strVal val="visible"/>
                                      </p:to>
                                    </p:set>
                                    <p:animEffect transition="in" filter="fade">
                                      <p:cBhvr>
                                        <p:cTn id="32"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11"/>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1</a:t>
            </a:r>
            <a:endParaRPr sz="4800" b="1">
              <a:solidFill>
                <a:schemeClr val="lt1"/>
              </a:solidFill>
              <a:latin typeface="Trebuchet MS"/>
              <a:ea typeface="Trebuchet MS"/>
              <a:cs typeface="Trebuchet MS"/>
              <a:sym typeface="Trebuchet MS"/>
            </a:endParaRPr>
          </a:p>
        </p:txBody>
      </p:sp>
      <p:sp>
        <p:nvSpPr>
          <p:cNvPr id="349" name="Google Shape;349;p11"/>
          <p:cNvSpPr txBox="1"/>
          <p:nvPr/>
        </p:nvSpPr>
        <p:spPr>
          <a:xfrm>
            <a:off x="828039" y="2925078"/>
            <a:ext cx="10215881" cy="230832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lt1"/>
                </a:solidFill>
                <a:latin typeface="Arial Black"/>
                <a:ea typeface="Arial Black"/>
                <a:cs typeface="Arial Black"/>
                <a:sym typeface="Arial Black"/>
              </a:rPr>
              <a:t>Given the following formula, calculate the porosity of rock pure volume = 12.5 while total rock volume = 55:</a:t>
            </a:r>
            <a:endParaRPr/>
          </a:p>
          <a:p>
            <a:pPr marL="0" marR="0" lvl="0" indent="0" algn="just" rtl="0">
              <a:spcBef>
                <a:spcPts val="0"/>
              </a:spcBef>
              <a:spcAft>
                <a:spcPts val="0"/>
              </a:spcAft>
              <a:buClr>
                <a:schemeClr val="lt1"/>
              </a:buClr>
              <a:buSzPts val="2400"/>
              <a:buFont typeface="Trebuchet MS"/>
              <a:buNone/>
            </a:pPr>
            <a:endParaRPr sz="2400">
              <a:solidFill>
                <a:schemeClr val="lt1"/>
              </a:solidFill>
              <a:latin typeface="Arial Black"/>
              <a:ea typeface="Arial Black"/>
              <a:cs typeface="Arial Black"/>
              <a:sym typeface="Arial Black"/>
            </a:endParaRPr>
          </a:p>
          <a:p>
            <a:pPr marL="0" marR="0" lvl="0" indent="0" algn="just" rtl="0">
              <a:spcBef>
                <a:spcPts val="0"/>
              </a:spcBef>
              <a:spcAft>
                <a:spcPts val="0"/>
              </a:spcAft>
              <a:buClr>
                <a:srgbClr val="F5D3F5"/>
              </a:buClr>
              <a:buSzPts val="2400"/>
              <a:buFont typeface="Arial Black"/>
              <a:buNone/>
            </a:pPr>
            <a:r>
              <a:rPr lang="en-US" sz="2400">
                <a:solidFill>
                  <a:srgbClr val="F5D3F5"/>
                </a:solidFill>
                <a:latin typeface="Arial Black"/>
                <a:ea typeface="Arial Black"/>
                <a:cs typeface="Arial Black"/>
                <a:sym typeface="Arial Black"/>
              </a:rPr>
              <a:t>       porosity = (pure volume /total rock volume) x 100%</a:t>
            </a:r>
            <a:endParaRPr/>
          </a:p>
          <a:p>
            <a:pPr marL="0" marR="0" lvl="0" indent="0" algn="just" rtl="0">
              <a:spcBef>
                <a:spcPts val="0"/>
              </a:spcBef>
              <a:spcAft>
                <a:spcPts val="0"/>
              </a:spcAft>
              <a:buClr>
                <a:schemeClr val="lt1"/>
              </a:buClr>
              <a:buSzPts val="2400"/>
              <a:buFont typeface="Arial Black"/>
              <a:buNone/>
            </a:pPr>
            <a:r>
              <a:rPr lang="en-US" sz="2400">
                <a:solidFill>
                  <a:schemeClr val="lt1"/>
                </a:solidFill>
                <a:latin typeface="Arial Black"/>
                <a:ea typeface="Arial Black"/>
                <a:cs typeface="Arial Black"/>
                <a:sym typeface="Arial Black"/>
              </a:rPr>
              <a:t>   </a:t>
            </a:r>
            <a:endParaRPr/>
          </a:p>
          <a:p>
            <a:pPr marL="0" marR="0" lvl="0" indent="0" algn="just" rtl="0">
              <a:spcBef>
                <a:spcPts val="0"/>
              </a:spcBef>
              <a:spcAft>
                <a:spcPts val="0"/>
              </a:spcAft>
              <a:buClr>
                <a:schemeClr val="lt1"/>
              </a:buClr>
              <a:buSzPts val="2400"/>
              <a:buFont typeface="Arial Black"/>
              <a:buNone/>
            </a:pPr>
            <a:r>
              <a:rPr lang="en-US" sz="2400">
                <a:solidFill>
                  <a:schemeClr val="lt1"/>
                </a:solidFill>
                <a:latin typeface="Arial Black"/>
                <a:ea typeface="Arial Black"/>
                <a:cs typeface="Arial Black"/>
                <a:sym typeface="Arial Black"/>
              </a:rPr>
              <a:t> Specify and analyze the problem</a:t>
            </a:r>
            <a:endParaRPr sz="2400">
              <a:solidFill>
                <a:schemeClr val="lt1"/>
              </a:solidFill>
              <a:latin typeface="Arial Black"/>
              <a:ea typeface="Arial Black"/>
              <a:cs typeface="Arial Black"/>
              <a:sym typeface="Arial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353"/>
        <p:cNvGrpSpPr/>
        <p:nvPr/>
      </p:nvGrpSpPr>
      <p:grpSpPr>
        <a:xfrm>
          <a:off x="0" y="0"/>
          <a:ext cx="0" cy="0"/>
          <a:chOff x="0" y="0"/>
          <a:chExt cx="0" cy="0"/>
        </a:xfrm>
      </p:grpSpPr>
      <p:sp>
        <p:nvSpPr>
          <p:cNvPr id="354" name="Google Shape;354;p12"/>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1</a:t>
            </a:r>
            <a:endParaRPr sz="4800" b="1">
              <a:solidFill>
                <a:schemeClr val="lt1"/>
              </a:solidFill>
              <a:latin typeface="Trebuchet MS"/>
              <a:ea typeface="Trebuchet MS"/>
              <a:cs typeface="Trebuchet MS"/>
              <a:sym typeface="Trebuchet MS"/>
            </a:endParaRPr>
          </a:p>
        </p:txBody>
      </p:sp>
      <p:graphicFrame>
        <p:nvGraphicFramePr>
          <p:cNvPr id="355" name="Google Shape;355;p12"/>
          <p:cNvGraphicFramePr/>
          <p:nvPr/>
        </p:nvGraphicFramePr>
        <p:xfrm>
          <a:off x="1026543" y="2902148"/>
          <a:ext cx="8986800" cy="29059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gridCol w="2246700">
                  <a:extLst>
                    <a:ext uri="{9D8B030D-6E8A-4147-A177-3AD203B41FA5}">
                      <a16:colId xmlns:a16="http://schemas.microsoft.com/office/drawing/2014/main" val="20002"/>
                    </a:ext>
                  </a:extLst>
                </a:gridCol>
                <a:gridCol w="2246700">
                  <a:extLst>
                    <a:ext uri="{9D8B030D-6E8A-4147-A177-3AD203B41FA5}">
                      <a16:colId xmlns:a16="http://schemas.microsoft.com/office/drawing/2014/main" val="20003"/>
                    </a:ext>
                  </a:extLst>
                </a:gridCol>
              </a:tblGrid>
              <a:tr h="444900">
                <a:tc gridSpan="2">
                  <a:txBody>
                    <a:bodyPr/>
                    <a:lstStyle/>
                    <a:p>
                      <a:pPr marL="0" marR="0" lvl="0" indent="0" algn="ctr" rtl="0">
                        <a:spcBef>
                          <a:spcPts val="0"/>
                        </a:spcBef>
                        <a:spcAft>
                          <a:spcPts val="0"/>
                        </a:spcAft>
                        <a:buNone/>
                      </a:pPr>
                      <a:r>
                        <a:rPr lang="en-US" sz="1800"/>
                        <a:t>PROBLEM</a:t>
                      </a:r>
                      <a:endParaRPr/>
                    </a:p>
                  </a:txBody>
                  <a:tcPr marL="91450" marR="91450" marT="45725" marB="45725"/>
                </a:tc>
                <a:tc hMerge="1">
                  <a:txBody>
                    <a:bodyPr/>
                    <a:lstStyle/>
                    <a:p>
                      <a:endParaRPr lang="en-US"/>
                    </a:p>
                  </a:txBody>
                  <a:tcPr/>
                </a:tc>
                <a:tc gridSpan="2">
                  <a:txBody>
                    <a:bodyPr/>
                    <a:lstStyle/>
                    <a:p>
                      <a:pPr marL="0" marR="0" lvl="0" indent="0" algn="ctr" rtl="0">
                        <a:spcBef>
                          <a:spcPts val="0"/>
                        </a:spcBef>
                        <a:spcAft>
                          <a:spcPts val="0"/>
                        </a:spcAft>
                        <a:buNone/>
                      </a:pPr>
                      <a:r>
                        <a:rPr lang="en-US" sz="1800"/>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a:t>Problem</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Data</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spcBef>
                          <a:spcPts val="0"/>
                        </a:spcBef>
                        <a:spcAft>
                          <a:spcPts val="0"/>
                        </a:spcAft>
                        <a:buNone/>
                      </a:pPr>
                      <a:r>
                        <a:rPr lang="en-US" sz="1800"/>
                        <a:t>Solution</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56" name="Google Shape;356;p12"/>
          <p:cNvSpPr txBox="1"/>
          <p:nvPr/>
        </p:nvSpPr>
        <p:spPr>
          <a:xfrm>
            <a:off x="3204712" y="3433991"/>
            <a:ext cx="2242868"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How to know the porosity of rock?</a:t>
            </a:r>
            <a:endParaRPr/>
          </a:p>
        </p:txBody>
      </p:sp>
      <p:sp>
        <p:nvSpPr>
          <p:cNvPr id="357" name="Google Shape;357;p12"/>
          <p:cNvSpPr txBox="1"/>
          <p:nvPr/>
        </p:nvSpPr>
        <p:spPr>
          <a:xfrm>
            <a:off x="3316472" y="4262130"/>
            <a:ext cx="2104845"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Pure volume and total rock volume</a:t>
            </a:r>
            <a:endParaRPr/>
          </a:p>
        </p:txBody>
      </p:sp>
      <p:sp>
        <p:nvSpPr>
          <p:cNvPr id="358" name="Google Shape;358;p12"/>
          <p:cNvSpPr txBox="1"/>
          <p:nvPr/>
        </p:nvSpPr>
        <p:spPr>
          <a:xfrm>
            <a:off x="3342735" y="5066916"/>
            <a:ext cx="196682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Determine the porosity of rock</a:t>
            </a:r>
            <a:endParaRPr/>
          </a:p>
        </p:txBody>
      </p:sp>
      <p:sp>
        <p:nvSpPr>
          <p:cNvPr id="359" name="Google Shape;359;p12"/>
          <p:cNvSpPr txBox="1"/>
          <p:nvPr/>
        </p:nvSpPr>
        <p:spPr>
          <a:xfrm>
            <a:off x="7792718" y="3345645"/>
            <a:ext cx="222063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Pure volume = 12.5 total rock volume = 55</a:t>
            </a:r>
            <a:endParaRPr/>
          </a:p>
        </p:txBody>
      </p:sp>
      <p:sp>
        <p:nvSpPr>
          <p:cNvPr id="360" name="Google Shape;360;p12"/>
          <p:cNvSpPr txBox="1"/>
          <p:nvPr/>
        </p:nvSpPr>
        <p:spPr>
          <a:xfrm>
            <a:off x="7772399" y="4211678"/>
            <a:ext cx="22409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rebuchet MS"/>
                <a:ea typeface="Trebuchet MS"/>
                <a:cs typeface="Trebuchet MS"/>
                <a:sym typeface="Trebuchet MS"/>
              </a:rPr>
              <a:t>Porosity = (pure volume/total rock volume) x 100%</a:t>
            </a:r>
            <a:endParaRPr/>
          </a:p>
        </p:txBody>
      </p:sp>
      <p:sp>
        <p:nvSpPr>
          <p:cNvPr id="361" name="Google Shape;361;p12"/>
          <p:cNvSpPr txBox="1"/>
          <p:nvPr/>
        </p:nvSpPr>
        <p:spPr>
          <a:xfrm>
            <a:off x="7832785" y="5045846"/>
            <a:ext cx="2113472"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Trebuchet MS"/>
                <a:ea typeface="Trebuchet MS"/>
                <a:cs typeface="Trebuchet MS"/>
                <a:sym typeface="Trebuchet MS"/>
              </a:rPr>
              <a:t>Porosity of the given pure volume and total rock volume</a:t>
            </a:r>
            <a:endParaRPr/>
          </a:p>
        </p:txBody>
      </p:sp>
      <p:sp>
        <p:nvSpPr>
          <p:cNvPr id="362" name="Google Shape;362;p12"/>
          <p:cNvSpPr txBox="1"/>
          <p:nvPr/>
        </p:nvSpPr>
        <p:spPr>
          <a:xfrm>
            <a:off x="208807" y="620672"/>
            <a:ext cx="6903194"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Given the following formula, calculate the porosity of rock if the pure volume = 12.5 while total rock volume = 55:</a:t>
            </a:r>
            <a:endParaRPr/>
          </a:p>
          <a:p>
            <a:pPr marL="0" marR="0" lvl="0" indent="0" algn="just" rtl="0">
              <a:spcBef>
                <a:spcPts val="0"/>
              </a:spcBef>
              <a:spcAft>
                <a:spcPts val="0"/>
              </a:spcAft>
              <a:buClr>
                <a:schemeClr val="lt1"/>
              </a:buClr>
              <a:buSzPts val="1400"/>
              <a:buFont typeface="Trebuchet MS"/>
              <a:buNone/>
            </a:pPr>
            <a:endParaRPr sz="1400">
              <a:solidFill>
                <a:schemeClr val="lt1"/>
              </a:solidFill>
              <a:latin typeface="Arial Black"/>
              <a:ea typeface="Arial Black"/>
              <a:cs typeface="Arial Black"/>
              <a:sym typeface="Arial Black"/>
            </a:endParaRPr>
          </a:p>
          <a:p>
            <a:pPr marL="0" marR="0" lvl="0" indent="0" algn="just" rtl="0">
              <a:spcBef>
                <a:spcPts val="0"/>
              </a:spcBef>
              <a:spcAft>
                <a:spcPts val="0"/>
              </a:spcAft>
              <a:buClr>
                <a:srgbClr val="F5D3F5"/>
              </a:buClr>
              <a:buSzPts val="1400"/>
              <a:buFont typeface="Arial Black"/>
              <a:buNone/>
            </a:pPr>
            <a:r>
              <a:rPr lang="en-US" sz="1400">
                <a:solidFill>
                  <a:srgbClr val="F5D3F5"/>
                </a:solidFill>
                <a:latin typeface="Arial Black"/>
                <a:ea typeface="Arial Black"/>
                <a:cs typeface="Arial Black"/>
                <a:sym typeface="Arial Black"/>
              </a:rPr>
              <a:t>       porosity = (pure volume /total rock volume) x 100%</a:t>
            </a:r>
            <a:endParaRPr/>
          </a:p>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   </a:t>
            </a:r>
            <a:endParaRPr/>
          </a:p>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 Specify and analyze the problem</a:t>
            </a:r>
            <a:endParaRPr sz="1400">
              <a:solidFill>
                <a:schemeClr val="lt1"/>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500"/>
                                        <p:tgtEl>
                                          <p:spTgt spid="3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7"/>
                                        </p:tgtEl>
                                        <p:attrNameLst>
                                          <p:attrName>style.visibility</p:attrName>
                                        </p:attrNameLst>
                                      </p:cBhvr>
                                      <p:to>
                                        <p:strVal val="visible"/>
                                      </p:to>
                                    </p:set>
                                    <p:animEffect transition="in" filter="fade">
                                      <p:cBhvr>
                                        <p:cTn id="12" dur="500"/>
                                        <p:tgtEl>
                                          <p:spTgt spid="3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8"/>
                                        </p:tgtEl>
                                        <p:attrNameLst>
                                          <p:attrName>style.visibility</p:attrName>
                                        </p:attrNameLst>
                                      </p:cBhvr>
                                      <p:to>
                                        <p:strVal val="visible"/>
                                      </p:to>
                                    </p:set>
                                    <p:animEffect transition="in" filter="fade">
                                      <p:cBhvr>
                                        <p:cTn id="17" dur="500"/>
                                        <p:tgtEl>
                                          <p:spTgt spid="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9"/>
                                        </p:tgtEl>
                                        <p:attrNameLst>
                                          <p:attrName>style.visibility</p:attrName>
                                        </p:attrNameLst>
                                      </p:cBhvr>
                                      <p:to>
                                        <p:strVal val="visible"/>
                                      </p:to>
                                    </p:set>
                                    <p:animEffect transition="in" filter="fade">
                                      <p:cBhvr>
                                        <p:cTn id="22" dur="500"/>
                                        <p:tgtEl>
                                          <p:spTgt spid="3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0"/>
                                        </p:tgtEl>
                                        <p:attrNameLst>
                                          <p:attrName>style.visibility</p:attrName>
                                        </p:attrNameLst>
                                      </p:cBhvr>
                                      <p:to>
                                        <p:strVal val="visible"/>
                                      </p:to>
                                    </p:set>
                                    <p:animEffect transition="in" filter="fade">
                                      <p:cBhvr>
                                        <p:cTn id="27" dur="500"/>
                                        <p:tgtEl>
                                          <p:spTgt spid="36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1"/>
                                        </p:tgtEl>
                                        <p:attrNameLst>
                                          <p:attrName>style.visibility</p:attrName>
                                        </p:attrNameLst>
                                      </p:cBhvr>
                                      <p:to>
                                        <p:strVal val="visible"/>
                                      </p:to>
                                    </p:set>
                                    <p:animEffect transition="in" filter="fade">
                                      <p:cBhvr>
                                        <p:cTn id="32" dur="5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13"/>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2</a:t>
            </a:r>
            <a:endParaRPr sz="4800" b="1">
              <a:solidFill>
                <a:schemeClr val="lt1"/>
              </a:solidFill>
              <a:latin typeface="Trebuchet MS"/>
              <a:ea typeface="Trebuchet MS"/>
              <a:cs typeface="Trebuchet MS"/>
              <a:sym typeface="Trebuchet MS"/>
            </a:endParaRPr>
          </a:p>
        </p:txBody>
      </p:sp>
      <p:sp>
        <p:nvSpPr>
          <p:cNvPr id="368" name="Google Shape;368;p13"/>
          <p:cNvSpPr txBox="1"/>
          <p:nvPr/>
        </p:nvSpPr>
        <p:spPr>
          <a:xfrm>
            <a:off x="858519" y="2518678"/>
            <a:ext cx="10215881" cy="206210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200">
                <a:solidFill>
                  <a:schemeClr val="lt1"/>
                </a:solidFill>
                <a:latin typeface="Arial Black"/>
                <a:ea typeface="Arial Black"/>
                <a:cs typeface="Arial Black"/>
                <a:sym typeface="Arial Black"/>
              </a:rPr>
              <a:t>Compute and display the total cost of apples, </a:t>
            </a:r>
            <a:endParaRPr/>
          </a:p>
          <a:p>
            <a:pPr marL="0" marR="0" lvl="0" indent="0" algn="just" rtl="0">
              <a:spcBef>
                <a:spcPts val="0"/>
              </a:spcBef>
              <a:spcAft>
                <a:spcPts val="0"/>
              </a:spcAft>
              <a:buNone/>
            </a:pPr>
            <a:r>
              <a:rPr lang="en-US" sz="3200">
                <a:solidFill>
                  <a:schemeClr val="lt1"/>
                </a:solidFill>
                <a:latin typeface="Arial Black"/>
                <a:ea typeface="Arial Black"/>
                <a:cs typeface="Arial Black"/>
                <a:sym typeface="Arial Black"/>
              </a:rPr>
              <a:t>if given the </a:t>
            </a:r>
            <a:r>
              <a:rPr lang="en-US" sz="3200" u="sng">
                <a:solidFill>
                  <a:srgbClr val="F9D4E8"/>
                </a:solidFill>
                <a:latin typeface="Arial Black"/>
                <a:ea typeface="Arial Black"/>
                <a:cs typeface="Arial Black"/>
                <a:sym typeface="Arial Black"/>
              </a:rPr>
              <a:t>number of pounds of apples </a:t>
            </a:r>
            <a:r>
              <a:rPr lang="en-US" sz="3200">
                <a:solidFill>
                  <a:schemeClr val="lt1"/>
                </a:solidFill>
                <a:latin typeface="Arial Black"/>
                <a:ea typeface="Arial Black"/>
                <a:cs typeface="Arial Black"/>
                <a:sym typeface="Arial Black"/>
              </a:rPr>
              <a:t>purchased and the </a:t>
            </a:r>
            <a:r>
              <a:rPr lang="en-US" sz="3200" u="sng">
                <a:solidFill>
                  <a:srgbClr val="F9D4E8"/>
                </a:solidFill>
                <a:latin typeface="Arial Black"/>
                <a:ea typeface="Arial Black"/>
                <a:cs typeface="Arial Black"/>
                <a:sym typeface="Arial Black"/>
              </a:rPr>
              <a:t>cost of apples per pound</a:t>
            </a:r>
            <a:endParaRPr sz="3200">
              <a:solidFill>
                <a:schemeClr val="lt1"/>
              </a:solidFill>
              <a:latin typeface="Arial Black"/>
              <a:ea typeface="Arial Black"/>
              <a:cs typeface="Arial Black"/>
              <a:sym typeface="Arial Black"/>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372"/>
        <p:cNvGrpSpPr/>
        <p:nvPr/>
      </p:nvGrpSpPr>
      <p:grpSpPr>
        <a:xfrm>
          <a:off x="0" y="0"/>
          <a:ext cx="0" cy="0"/>
          <a:chOff x="0" y="0"/>
          <a:chExt cx="0" cy="0"/>
        </a:xfrm>
      </p:grpSpPr>
      <p:sp>
        <p:nvSpPr>
          <p:cNvPr id="373" name="Google Shape;373;p14"/>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2</a:t>
            </a:r>
            <a:endParaRPr sz="4800" b="1">
              <a:solidFill>
                <a:schemeClr val="lt1"/>
              </a:solidFill>
              <a:latin typeface="Trebuchet MS"/>
              <a:ea typeface="Trebuchet MS"/>
              <a:cs typeface="Trebuchet MS"/>
              <a:sym typeface="Trebuchet MS"/>
            </a:endParaRPr>
          </a:p>
        </p:txBody>
      </p:sp>
      <p:graphicFrame>
        <p:nvGraphicFramePr>
          <p:cNvPr id="374" name="Google Shape;374;p14"/>
          <p:cNvGraphicFramePr/>
          <p:nvPr/>
        </p:nvGraphicFramePr>
        <p:xfrm>
          <a:off x="1026543" y="2902148"/>
          <a:ext cx="8986800" cy="29059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gridCol w="2246700">
                  <a:extLst>
                    <a:ext uri="{9D8B030D-6E8A-4147-A177-3AD203B41FA5}">
                      <a16:colId xmlns:a16="http://schemas.microsoft.com/office/drawing/2014/main" val="20002"/>
                    </a:ext>
                  </a:extLst>
                </a:gridCol>
                <a:gridCol w="2246700">
                  <a:extLst>
                    <a:ext uri="{9D8B030D-6E8A-4147-A177-3AD203B41FA5}">
                      <a16:colId xmlns:a16="http://schemas.microsoft.com/office/drawing/2014/main" val="20003"/>
                    </a:ext>
                  </a:extLst>
                </a:gridCol>
              </a:tblGrid>
              <a:tr h="444900">
                <a:tc gridSpan="2">
                  <a:txBody>
                    <a:bodyPr/>
                    <a:lstStyle/>
                    <a:p>
                      <a:pPr marL="0" marR="0" lvl="0" indent="0" algn="ctr" rtl="0">
                        <a:spcBef>
                          <a:spcPts val="0"/>
                        </a:spcBef>
                        <a:spcAft>
                          <a:spcPts val="0"/>
                        </a:spcAft>
                        <a:buNone/>
                      </a:pPr>
                      <a:r>
                        <a:rPr lang="en-US" sz="1800"/>
                        <a:t>PROBLEM</a:t>
                      </a:r>
                      <a:endParaRPr/>
                    </a:p>
                  </a:txBody>
                  <a:tcPr marL="91450" marR="91450" marT="45725" marB="45725"/>
                </a:tc>
                <a:tc hMerge="1">
                  <a:txBody>
                    <a:bodyPr/>
                    <a:lstStyle/>
                    <a:p>
                      <a:endParaRPr lang="en-US"/>
                    </a:p>
                  </a:txBody>
                  <a:tcPr/>
                </a:tc>
                <a:tc gridSpan="2">
                  <a:txBody>
                    <a:bodyPr/>
                    <a:lstStyle/>
                    <a:p>
                      <a:pPr marL="0" marR="0" lvl="0" indent="0" algn="ctr" rtl="0">
                        <a:spcBef>
                          <a:spcPts val="0"/>
                        </a:spcBef>
                        <a:spcAft>
                          <a:spcPts val="0"/>
                        </a:spcAft>
                        <a:buNone/>
                      </a:pPr>
                      <a:r>
                        <a:rPr lang="en-US" sz="1800"/>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a:t>Problem</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Data</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spcBef>
                          <a:spcPts val="0"/>
                        </a:spcBef>
                        <a:spcAft>
                          <a:spcPts val="0"/>
                        </a:spcAft>
                        <a:buNone/>
                      </a:pPr>
                      <a:r>
                        <a:rPr lang="en-US" sz="1800"/>
                        <a:t>Solution</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75" name="Google Shape;375;p14"/>
          <p:cNvSpPr txBox="1"/>
          <p:nvPr/>
        </p:nvSpPr>
        <p:spPr>
          <a:xfrm>
            <a:off x="3247842" y="3339105"/>
            <a:ext cx="2242868"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What is the total cost of apples purchased?</a:t>
            </a:r>
            <a:endParaRPr/>
          </a:p>
        </p:txBody>
      </p:sp>
      <p:sp>
        <p:nvSpPr>
          <p:cNvPr id="376" name="Google Shape;376;p14"/>
          <p:cNvSpPr txBox="1"/>
          <p:nvPr/>
        </p:nvSpPr>
        <p:spPr>
          <a:xfrm>
            <a:off x="3290594" y="4149992"/>
            <a:ext cx="2240951"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No. of pounds of apples purchased and cost per pound</a:t>
            </a:r>
            <a:endParaRPr/>
          </a:p>
        </p:txBody>
      </p:sp>
      <p:sp>
        <p:nvSpPr>
          <p:cNvPr id="377" name="Google Shape;377;p14"/>
          <p:cNvSpPr txBox="1"/>
          <p:nvPr/>
        </p:nvSpPr>
        <p:spPr>
          <a:xfrm>
            <a:off x="3290594" y="5066916"/>
            <a:ext cx="2240951"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Determine the total cost of apples</a:t>
            </a:r>
            <a:endParaRPr/>
          </a:p>
        </p:txBody>
      </p:sp>
      <p:sp>
        <p:nvSpPr>
          <p:cNvPr id="378" name="Google Shape;378;p14"/>
          <p:cNvSpPr txBox="1"/>
          <p:nvPr/>
        </p:nvSpPr>
        <p:spPr>
          <a:xfrm>
            <a:off x="7795596" y="3295491"/>
            <a:ext cx="215066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No. of pounds of apples purchased and cost per pound</a:t>
            </a:r>
            <a:endParaRPr/>
          </a:p>
        </p:txBody>
      </p:sp>
      <p:sp>
        <p:nvSpPr>
          <p:cNvPr id="379" name="Google Shape;379;p14"/>
          <p:cNvSpPr txBox="1"/>
          <p:nvPr/>
        </p:nvSpPr>
        <p:spPr>
          <a:xfrm>
            <a:off x="7772399" y="4211678"/>
            <a:ext cx="22409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rebuchet MS"/>
                <a:ea typeface="Trebuchet MS"/>
                <a:cs typeface="Trebuchet MS"/>
                <a:sym typeface="Trebuchet MS"/>
              </a:rPr>
              <a:t>Total cost of apples = no. of pounds x cos per pound</a:t>
            </a:r>
            <a:endParaRPr/>
          </a:p>
        </p:txBody>
      </p:sp>
      <p:sp>
        <p:nvSpPr>
          <p:cNvPr id="380" name="Google Shape;380;p14"/>
          <p:cNvSpPr txBox="1"/>
          <p:nvPr/>
        </p:nvSpPr>
        <p:spPr>
          <a:xfrm>
            <a:off x="7795596" y="5045846"/>
            <a:ext cx="221775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Total cost of apples for the given no. of pounds of apples and the cost per pounds</a:t>
            </a:r>
            <a:endParaRPr/>
          </a:p>
        </p:txBody>
      </p:sp>
      <p:sp>
        <p:nvSpPr>
          <p:cNvPr id="381" name="Google Shape;381;p14"/>
          <p:cNvSpPr txBox="1"/>
          <p:nvPr/>
        </p:nvSpPr>
        <p:spPr>
          <a:xfrm>
            <a:off x="208807" y="774560"/>
            <a:ext cx="6545676"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Compute and display the total cost of apples, </a:t>
            </a:r>
            <a:endParaRPr/>
          </a:p>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if given the </a:t>
            </a:r>
            <a:r>
              <a:rPr lang="en-US" sz="2000" u="sng">
                <a:solidFill>
                  <a:srgbClr val="F9D4E8"/>
                </a:solidFill>
                <a:latin typeface="Arial Black"/>
                <a:ea typeface="Arial Black"/>
                <a:cs typeface="Arial Black"/>
                <a:sym typeface="Arial Black"/>
              </a:rPr>
              <a:t>number of pounds of apples </a:t>
            </a:r>
            <a:endParaRPr/>
          </a:p>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purchased and the </a:t>
            </a:r>
            <a:r>
              <a:rPr lang="en-US" sz="2000" u="sng">
                <a:solidFill>
                  <a:srgbClr val="F9D4E8"/>
                </a:solidFill>
                <a:latin typeface="Arial Black"/>
                <a:ea typeface="Arial Black"/>
                <a:cs typeface="Arial Black"/>
                <a:sym typeface="Arial Black"/>
              </a:rPr>
              <a:t>cost of apples per pound</a:t>
            </a:r>
            <a:endParaRPr sz="2000">
              <a:solidFill>
                <a:schemeClr val="lt1"/>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5"/>
                                        </p:tgtEl>
                                        <p:attrNameLst>
                                          <p:attrName>style.visibility</p:attrName>
                                        </p:attrNameLst>
                                      </p:cBhvr>
                                      <p:to>
                                        <p:strVal val="visible"/>
                                      </p:to>
                                    </p:set>
                                    <p:animEffect transition="in" filter="fade">
                                      <p:cBhvr>
                                        <p:cTn id="7" dur="500"/>
                                        <p:tgtEl>
                                          <p:spTgt spid="3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6"/>
                                        </p:tgtEl>
                                        <p:attrNameLst>
                                          <p:attrName>style.visibility</p:attrName>
                                        </p:attrNameLst>
                                      </p:cBhvr>
                                      <p:to>
                                        <p:strVal val="visible"/>
                                      </p:to>
                                    </p:set>
                                    <p:animEffect transition="in" filter="fade">
                                      <p:cBhvr>
                                        <p:cTn id="12" dur="500"/>
                                        <p:tgtEl>
                                          <p:spTgt spid="3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7"/>
                                        </p:tgtEl>
                                        <p:attrNameLst>
                                          <p:attrName>style.visibility</p:attrName>
                                        </p:attrNameLst>
                                      </p:cBhvr>
                                      <p:to>
                                        <p:strVal val="visible"/>
                                      </p:to>
                                    </p:set>
                                    <p:animEffect transition="in" filter="fade">
                                      <p:cBhvr>
                                        <p:cTn id="17" dur="500"/>
                                        <p:tgtEl>
                                          <p:spTgt spid="3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
                                        </p:tgtEl>
                                        <p:attrNameLst>
                                          <p:attrName>style.visibility</p:attrName>
                                        </p:attrNameLst>
                                      </p:cBhvr>
                                      <p:to>
                                        <p:strVal val="visible"/>
                                      </p:to>
                                    </p:set>
                                    <p:animEffect transition="in" filter="fade">
                                      <p:cBhvr>
                                        <p:cTn id="22" dur="500"/>
                                        <p:tgtEl>
                                          <p:spTgt spid="3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9"/>
                                        </p:tgtEl>
                                        <p:attrNameLst>
                                          <p:attrName>style.visibility</p:attrName>
                                        </p:attrNameLst>
                                      </p:cBhvr>
                                      <p:to>
                                        <p:strVal val="visible"/>
                                      </p:to>
                                    </p:set>
                                    <p:animEffect transition="in" filter="fade">
                                      <p:cBhvr>
                                        <p:cTn id="27" dur="500"/>
                                        <p:tgtEl>
                                          <p:spTgt spid="37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80"/>
                                        </p:tgtEl>
                                        <p:attrNameLst>
                                          <p:attrName>style.visibility</p:attrName>
                                        </p:attrNameLst>
                                      </p:cBhvr>
                                      <p:to>
                                        <p:strVal val="visible"/>
                                      </p:to>
                                    </p:set>
                                    <p:animEffect transition="in" filter="fade">
                                      <p:cBhvr>
                                        <p:cTn id="32" dur="500"/>
                                        <p:tgtEl>
                                          <p:spTgt spid="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15"/>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Design</a:t>
            </a:r>
            <a:endParaRPr sz="4800" b="1">
              <a:solidFill>
                <a:schemeClr val="lt1"/>
              </a:solidFill>
              <a:latin typeface="Trebuchet MS"/>
              <a:ea typeface="Trebuchet MS"/>
              <a:cs typeface="Trebuchet MS"/>
              <a:sym typeface="Trebuchet MS"/>
            </a:endParaRPr>
          </a:p>
        </p:txBody>
      </p:sp>
      <p:grpSp>
        <p:nvGrpSpPr>
          <p:cNvPr id="387" name="Google Shape;387;p15"/>
          <p:cNvGrpSpPr/>
          <p:nvPr/>
        </p:nvGrpSpPr>
        <p:grpSpPr>
          <a:xfrm>
            <a:off x="304800" y="2133600"/>
            <a:ext cx="1741488" cy="3624263"/>
            <a:chOff x="304800" y="2133600"/>
            <a:chExt cx="1741351" cy="3623733"/>
          </a:xfrm>
        </p:grpSpPr>
        <p:grpSp>
          <p:nvGrpSpPr>
            <p:cNvPr id="388" name="Google Shape;388;p15"/>
            <p:cNvGrpSpPr/>
            <p:nvPr/>
          </p:nvGrpSpPr>
          <p:grpSpPr>
            <a:xfrm>
              <a:off x="304800" y="2133600"/>
              <a:ext cx="1741351" cy="3623733"/>
              <a:chOff x="3587314" y="0"/>
              <a:chExt cx="1741351" cy="3623733"/>
            </a:xfrm>
          </p:grpSpPr>
          <p:sp>
            <p:nvSpPr>
              <p:cNvPr id="389" name="Google Shape;389;p15"/>
              <p:cNvSpPr/>
              <p:nvPr/>
            </p:nvSpPr>
            <p:spPr>
              <a:xfrm>
                <a:off x="3587314" y="0"/>
                <a:ext cx="1741351" cy="3623733"/>
              </a:xfrm>
              <a:prstGeom prst="roundRect">
                <a:avLst>
                  <a:gd name="adj" fmla="val 10000"/>
                </a:avLst>
              </a:prstGeom>
              <a:solidFill>
                <a:srgbClr val="504160"/>
              </a:solidFill>
              <a:ln w="3810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90" name="Google Shape;390;p15"/>
              <p:cNvSpPr/>
              <p:nvPr/>
            </p:nvSpPr>
            <p:spPr>
              <a:xfrm>
                <a:off x="3587314" y="1449176"/>
                <a:ext cx="1741351" cy="1449175"/>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None/>
                </a:pPr>
                <a:r>
                  <a:rPr lang="en-US" sz="2800" b="1">
                    <a:solidFill>
                      <a:srgbClr val="FFFFFF"/>
                    </a:solidFill>
                    <a:latin typeface="Calibri"/>
                    <a:ea typeface="Calibri"/>
                    <a:cs typeface="Calibri"/>
                    <a:sym typeface="Calibri"/>
                  </a:rPr>
                  <a:t>Design algorithm</a:t>
                </a:r>
                <a:endParaRPr sz="2800" b="1">
                  <a:solidFill>
                    <a:schemeClr val="lt1"/>
                  </a:solidFill>
                  <a:latin typeface="Trebuchet MS"/>
                  <a:ea typeface="Trebuchet MS"/>
                  <a:cs typeface="Trebuchet MS"/>
                  <a:sym typeface="Trebuchet MS"/>
                </a:endParaRPr>
              </a:p>
            </p:txBody>
          </p:sp>
        </p:grpSp>
        <p:sp>
          <p:nvSpPr>
            <p:cNvPr id="391" name="Google Shape;391;p15"/>
            <p:cNvSpPr/>
            <p:nvPr/>
          </p:nvSpPr>
          <p:spPr>
            <a:xfrm>
              <a:off x="572123" y="2450897"/>
              <a:ext cx="1206703" cy="1206703"/>
            </a:xfrm>
            <a:prstGeom prst="ellipse">
              <a:avLst/>
            </a:prstGeom>
            <a:blipFill rotWithShape="1">
              <a:blip r:embed="rId3">
                <a:alphaModFix/>
              </a:blip>
              <a:stretch>
                <a:fillRect/>
              </a:stretch>
            </a:blipFill>
            <a:ln w="38100" cap="flat" cmpd="sng">
              <a:solidFill>
                <a:srgbClr val="FFFFF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grpSp>
      <p:grpSp>
        <p:nvGrpSpPr>
          <p:cNvPr id="392" name="Google Shape;392;p15"/>
          <p:cNvGrpSpPr/>
          <p:nvPr/>
        </p:nvGrpSpPr>
        <p:grpSpPr>
          <a:xfrm>
            <a:off x="5949950" y="3144838"/>
            <a:ext cx="2673350" cy="720725"/>
            <a:chOff x="5937926" y="3212811"/>
            <a:chExt cx="2672674" cy="720864"/>
          </a:xfrm>
        </p:grpSpPr>
        <p:sp>
          <p:nvSpPr>
            <p:cNvPr id="393" name="Google Shape;393;p15"/>
            <p:cNvSpPr/>
            <p:nvPr/>
          </p:nvSpPr>
          <p:spPr>
            <a:xfrm>
              <a:off x="5937926" y="3232511"/>
              <a:ext cx="2672674" cy="701164"/>
            </a:xfrm>
            <a:prstGeom prst="homePlate">
              <a:avLst>
                <a:gd name="adj" fmla="val 49994"/>
              </a:avLst>
            </a:prstGeom>
            <a:solidFill>
              <a:srgbClr val="F69C2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394" name="Google Shape;394;p15"/>
            <p:cNvSpPr/>
            <p:nvPr/>
          </p:nvSpPr>
          <p:spPr>
            <a:xfrm>
              <a:off x="6051657" y="3212811"/>
              <a:ext cx="2181816"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chemeClr val="dk1"/>
                  </a:solidFill>
                  <a:latin typeface="Trebuchet MS"/>
                  <a:ea typeface="Trebuchet MS"/>
                  <a:cs typeface="Trebuchet MS"/>
                  <a:sym typeface="Trebuchet MS"/>
                </a:rPr>
                <a:t>List of steps</a:t>
              </a:r>
              <a:endParaRPr/>
            </a:p>
          </p:txBody>
        </p:sp>
      </p:grpSp>
      <p:grpSp>
        <p:nvGrpSpPr>
          <p:cNvPr id="395" name="Google Shape;395;p15"/>
          <p:cNvGrpSpPr/>
          <p:nvPr/>
        </p:nvGrpSpPr>
        <p:grpSpPr>
          <a:xfrm>
            <a:off x="2057400" y="4240213"/>
            <a:ext cx="2152650" cy="677862"/>
            <a:chOff x="2057400" y="4240794"/>
            <a:chExt cx="2152418" cy="678452"/>
          </a:xfrm>
        </p:grpSpPr>
        <p:cxnSp>
          <p:nvCxnSpPr>
            <p:cNvPr id="396" name="Google Shape;396;p15"/>
            <p:cNvCxnSpPr/>
            <p:nvPr/>
          </p:nvCxnSpPr>
          <p:spPr>
            <a:xfrm>
              <a:off x="2057400" y="4919246"/>
              <a:ext cx="1828800" cy="0"/>
            </a:xfrm>
            <a:prstGeom prst="straightConnector1">
              <a:avLst/>
            </a:prstGeom>
            <a:noFill/>
            <a:ln w="50800" cap="flat" cmpd="sng">
              <a:solidFill>
                <a:srgbClr val="DCD5E3"/>
              </a:solidFill>
              <a:prstDash val="solid"/>
              <a:round/>
              <a:headEnd type="none" w="sm" len="sm"/>
              <a:tailEnd type="none" w="sm" len="sm"/>
            </a:ln>
          </p:spPr>
        </p:cxnSp>
        <p:cxnSp>
          <p:nvCxnSpPr>
            <p:cNvPr id="397" name="Google Shape;397;p15"/>
            <p:cNvCxnSpPr/>
            <p:nvPr/>
          </p:nvCxnSpPr>
          <p:spPr>
            <a:xfrm rot="10800000" flipH="1">
              <a:off x="3886200" y="4240794"/>
              <a:ext cx="323618" cy="678452"/>
            </a:xfrm>
            <a:prstGeom prst="straightConnector1">
              <a:avLst/>
            </a:prstGeom>
            <a:noFill/>
            <a:ln w="50800" cap="flat" cmpd="sng">
              <a:solidFill>
                <a:srgbClr val="DCD5E3"/>
              </a:solidFill>
              <a:prstDash val="solid"/>
              <a:round/>
              <a:headEnd type="none" w="sm" len="sm"/>
              <a:tailEnd type="none" w="sm" len="sm"/>
            </a:ln>
          </p:spPr>
        </p:cxnSp>
      </p:grpSp>
      <p:grpSp>
        <p:nvGrpSpPr>
          <p:cNvPr id="398" name="Google Shape;398;p15"/>
          <p:cNvGrpSpPr/>
          <p:nvPr/>
        </p:nvGrpSpPr>
        <p:grpSpPr>
          <a:xfrm>
            <a:off x="3886200" y="2552700"/>
            <a:ext cx="2209800" cy="1978025"/>
            <a:chOff x="3124200" y="2552177"/>
            <a:chExt cx="2209800" cy="1978338"/>
          </a:xfrm>
        </p:grpSpPr>
        <p:sp>
          <p:nvSpPr>
            <p:cNvPr id="399" name="Google Shape;399;p15"/>
            <p:cNvSpPr/>
            <p:nvPr/>
          </p:nvSpPr>
          <p:spPr>
            <a:xfrm>
              <a:off x="3124200" y="2552177"/>
              <a:ext cx="2209800" cy="1978338"/>
            </a:xfrm>
            <a:prstGeom prst="ellipse">
              <a:avLst/>
            </a:prstGeom>
            <a:solidFill>
              <a:srgbClr val="B9ACC7"/>
            </a:solidFill>
            <a:ln>
              <a:noFill/>
            </a:ln>
            <a:effectLst>
              <a:outerShdw blurRad="50800" dist="38100" dir="54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rgbClr val="1A4CC8"/>
                </a:solidFill>
                <a:latin typeface="Trebuchet MS"/>
                <a:ea typeface="Trebuchet MS"/>
                <a:cs typeface="Trebuchet MS"/>
                <a:sym typeface="Trebuchet MS"/>
              </a:endParaRPr>
            </a:p>
          </p:txBody>
        </p:sp>
        <p:sp>
          <p:nvSpPr>
            <p:cNvPr id="400" name="Google Shape;400;p15"/>
            <p:cNvSpPr/>
            <p:nvPr/>
          </p:nvSpPr>
          <p:spPr>
            <a:xfrm>
              <a:off x="3397250" y="2698250"/>
              <a:ext cx="1663700" cy="1613155"/>
            </a:xfrm>
            <a:prstGeom prst="ellipse">
              <a:avLst/>
            </a:prstGeom>
            <a:solidFill>
              <a:srgbClr val="DCD5E3"/>
            </a:solidFill>
            <a:ln>
              <a:noFill/>
            </a:ln>
            <a:effectLst>
              <a:outerShdw blurRad="50800" dist="38100" dir="54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rgbClr val="1A4CC8"/>
                </a:solidFill>
                <a:latin typeface="Trebuchet MS"/>
                <a:ea typeface="Trebuchet MS"/>
                <a:cs typeface="Trebuchet MS"/>
                <a:sym typeface="Trebuchet MS"/>
              </a:endParaRPr>
            </a:p>
          </p:txBody>
        </p:sp>
        <p:sp>
          <p:nvSpPr>
            <p:cNvPr id="401" name="Google Shape;401;p15"/>
            <p:cNvSpPr/>
            <p:nvPr/>
          </p:nvSpPr>
          <p:spPr>
            <a:xfrm>
              <a:off x="3327195" y="3263670"/>
              <a:ext cx="1827744" cy="5233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chemeClr val="dk1"/>
                  </a:solidFill>
                  <a:latin typeface="Trebuchet MS"/>
                  <a:ea typeface="Trebuchet MS"/>
                  <a:cs typeface="Trebuchet MS"/>
                  <a:sym typeface="Trebuchet MS"/>
                </a:rPr>
                <a:t>Algorithm</a:t>
              </a:r>
              <a:endParaRPr/>
            </a:p>
          </p:txBody>
        </p:sp>
      </p:grpSp>
      <p:sp>
        <p:nvSpPr>
          <p:cNvPr id="402" name="Google Shape;402;p15"/>
          <p:cNvSpPr/>
          <p:nvPr/>
        </p:nvSpPr>
        <p:spPr>
          <a:xfrm>
            <a:off x="8716963" y="2566988"/>
            <a:ext cx="2027237" cy="1855787"/>
          </a:xfrm>
          <a:prstGeom prst="ellipse">
            <a:avLst/>
          </a:prstGeom>
          <a:solidFill>
            <a:srgbClr val="9682AA"/>
          </a:solidFill>
          <a:ln>
            <a:noFill/>
          </a:ln>
          <a:effectLst>
            <a:outerShdw blurRad="50800" dist="114300" dir="540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a:solidFill>
                  <a:srgbClr val="FFFFFF"/>
                </a:solidFill>
                <a:latin typeface="Calibri"/>
                <a:ea typeface="Calibri"/>
                <a:cs typeface="Calibri"/>
                <a:sym typeface="Calibri"/>
              </a:rPr>
              <a:t>Solve problem</a:t>
            </a:r>
            <a:endParaRPr sz="2400" b="1">
              <a:solidFill>
                <a:schemeClr val="dk1"/>
              </a:solidFill>
              <a:latin typeface="Trebuchet MS"/>
              <a:ea typeface="Trebuchet MS"/>
              <a:cs typeface="Trebuchet MS"/>
              <a:sym typeface="Trebuchet MS"/>
            </a:endParaRPr>
          </a:p>
        </p:txBody>
      </p:sp>
      <p:sp>
        <p:nvSpPr>
          <p:cNvPr id="403" name="Google Shape;403;p15"/>
          <p:cNvSpPr/>
          <p:nvPr/>
        </p:nvSpPr>
        <p:spPr>
          <a:xfrm>
            <a:off x="8072437" y="5217768"/>
            <a:ext cx="3316287" cy="911225"/>
          </a:xfrm>
          <a:prstGeom prst="rect">
            <a:avLst/>
          </a:prstGeom>
          <a:solidFill>
            <a:srgbClr val="FBD7AA"/>
          </a:solidFill>
          <a:ln>
            <a:noFill/>
          </a:ln>
          <a:effectLst>
            <a:outerShdw blurRad="50800" dist="190500" dir="2640000" algn="ctr" rotWithShape="0">
              <a:srgbClr val="000000">
                <a:alpha val="4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000000"/>
                </a:solidFill>
                <a:latin typeface="Calibri"/>
                <a:ea typeface="Calibri"/>
                <a:cs typeface="Calibri"/>
                <a:sym typeface="Calibri"/>
              </a:rPr>
              <a:t>Verify it solves the problem</a:t>
            </a:r>
            <a:endParaRPr sz="2800" b="1">
              <a:solidFill>
                <a:schemeClr val="lt1"/>
              </a:solidFill>
              <a:latin typeface="Trebuchet MS"/>
              <a:ea typeface="Trebuchet MS"/>
              <a:cs typeface="Trebuchet MS"/>
              <a:sym typeface="Trebuchet MS"/>
            </a:endParaRPr>
          </a:p>
        </p:txBody>
      </p:sp>
      <p:sp>
        <p:nvSpPr>
          <p:cNvPr id="404" name="Google Shape;404;p15"/>
          <p:cNvSpPr txBox="1"/>
          <p:nvPr/>
        </p:nvSpPr>
        <p:spPr>
          <a:xfrm>
            <a:off x="2197991" y="5032375"/>
            <a:ext cx="1547813" cy="584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FFFFFF"/>
                </a:solidFill>
                <a:latin typeface="Trebuchet MS"/>
                <a:ea typeface="Trebuchet MS"/>
                <a:cs typeface="Trebuchet MS"/>
                <a:sym typeface="Trebuchet MS"/>
              </a:rPr>
              <a:t>develop</a:t>
            </a:r>
            <a:endParaRPr sz="3200" b="1">
              <a:solidFill>
                <a:schemeClr val="dk1"/>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09" name="Google Shape;409;p16"/>
          <p:cNvPicPr preferRelativeResize="0"/>
          <p:nvPr/>
        </p:nvPicPr>
        <p:blipFill rotWithShape="1">
          <a:blip r:embed="rId3">
            <a:alphaModFix/>
          </a:blip>
          <a:srcRect/>
          <a:stretch/>
        </p:blipFill>
        <p:spPr>
          <a:xfrm>
            <a:off x="2659063" y="2270125"/>
            <a:ext cx="5667375" cy="3902075"/>
          </a:xfrm>
          <a:prstGeom prst="rect">
            <a:avLst/>
          </a:prstGeom>
          <a:noFill/>
          <a:ln w="9525" cap="flat" cmpd="sng">
            <a:solidFill>
              <a:schemeClr val="dk1"/>
            </a:solidFill>
            <a:prstDash val="solid"/>
            <a:miter lim="800000"/>
            <a:headEnd type="none" w="sm" len="sm"/>
            <a:tailEnd type="none" w="sm" len="sm"/>
          </a:ln>
          <a:effectLst>
            <a:outerShdw blurRad="50800" dist="228600" dir="3120000" algn="ctr" rotWithShape="0">
              <a:srgbClr val="000000">
                <a:alpha val="42745"/>
              </a:srgbClr>
            </a:outerShdw>
          </a:effectLst>
        </p:spPr>
      </p:pic>
      <p:sp>
        <p:nvSpPr>
          <p:cNvPr id="410" name="Google Shape;410;p16"/>
          <p:cNvSpPr/>
          <p:nvPr/>
        </p:nvSpPr>
        <p:spPr>
          <a:xfrm>
            <a:off x="2057138" y="895350"/>
            <a:ext cx="8866188" cy="654050"/>
          </a:xfrm>
          <a:prstGeom prst="homePlate">
            <a:avLst>
              <a:gd name="adj" fmla="val 50018"/>
            </a:avLst>
          </a:prstGeom>
          <a:solidFill>
            <a:srgbClr val="F69C2A">
              <a:alpha val="74509"/>
            </a:srgbClr>
          </a:solidFill>
          <a:ln w="762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chemeClr val="lt1"/>
                </a:solidFill>
                <a:latin typeface="Trebuchet MS"/>
                <a:ea typeface="Trebuchet MS"/>
                <a:cs typeface="Trebuchet MS"/>
                <a:sym typeface="Trebuchet MS"/>
              </a:rPr>
              <a:t>Real System Example</a:t>
            </a:r>
            <a:endParaRPr/>
          </a:p>
        </p:txBody>
      </p:sp>
      <p:sp>
        <p:nvSpPr>
          <p:cNvPr id="411" name="Google Shape;411;p16"/>
          <p:cNvSpPr txBox="1"/>
          <p:nvPr/>
        </p:nvSpPr>
        <p:spPr>
          <a:xfrm>
            <a:off x="477838" y="3124200"/>
            <a:ext cx="1820863" cy="2032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a:solidFill>
                  <a:schemeClr val="dk1"/>
                </a:solidFill>
                <a:latin typeface="Trebuchet MS"/>
                <a:ea typeface="Trebuchet MS"/>
                <a:cs typeface="Trebuchet MS"/>
                <a:sym typeface="Trebuchet MS"/>
              </a:rPr>
              <a:t>BANK</a:t>
            </a:r>
            <a:endParaRPr/>
          </a:p>
          <a:p>
            <a:pPr marL="0" marR="0" lvl="0" indent="0" algn="ctr" rtl="0">
              <a:spcBef>
                <a:spcPts val="0"/>
              </a:spcBef>
              <a:spcAft>
                <a:spcPts val="0"/>
              </a:spcAft>
              <a:buNone/>
            </a:pPr>
            <a:r>
              <a:rPr lang="en-US" sz="5400" b="1">
                <a:solidFill>
                  <a:schemeClr val="dk1"/>
                </a:solidFill>
                <a:latin typeface="Trebuchet MS"/>
                <a:ea typeface="Trebuchet MS"/>
                <a:cs typeface="Trebuchet MS"/>
                <a:sym typeface="Trebuchet MS"/>
              </a:rPr>
              <a:t>ATM</a:t>
            </a:r>
            <a:endParaRPr/>
          </a:p>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12" name="Google Shape;412;p16"/>
          <p:cNvSpPr txBox="1"/>
          <p:nvPr/>
        </p:nvSpPr>
        <p:spPr>
          <a:xfrm>
            <a:off x="8626415" y="2143670"/>
            <a:ext cx="3251200" cy="4154984"/>
          </a:xfrm>
          <a:prstGeom prst="rect">
            <a:avLst/>
          </a:prstGeom>
          <a:solidFill>
            <a:srgbClr val="EAAAEB">
              <a:alpha val="87843"/>
            </a:srgb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000000"/>
                </a:solidFill>
                <a:latin typeface="Trebuchet MS"/>
                <a:ea typeface="Trebuchet MS"/>
                <a:cs typeface="Trebuchet MS"/>
                <a:sym typeface="Trebuchet MS"/>
              </a:rPr>
              <a:t>List of steps</a:t>
            </a:r>
            <a:endParaRPr/>
          </a:p>
          <a:p>
            <a:pPr marL="285750" marR="0" lvl="0" indent="-285750" algn="l" rtl="0">
              <a:spcBef>
                <a:spcPts val="0"/>
              </a:spcBef>
              <a:spcAft>
                <a:spcPts val="0"/>
              </a:spcAft>
              <a:buClr>
                <a:srgbClr val="000000"/>
              </a:buClr>
              <a:buSzPts val="2400"/>
              <a:buFont typeface="Arial"/>
              <a:buChar char="•"/>
            </a:pPr>
            <a:r>
              <a:rPr lang="en-US" sz="2400" b="1">
                <a:solidFill>
                  <a:srgbClr val="000000"/>
                </a:solidFill>
                <a:latin typeface="Trebuchet MS"/>
                <a:ea typeface="Trebuchet MS"/>
                <a:cs typeface="Trebuchet MS"/>
                <a:sym typeface="Trebuchet MS"/>
              </a:rPr>
              <a:t>Insert ATM card</a:t>
            </a:r>
            <a:endParaRPr/>
          </a:p>
          <a:p>
            <a:pPr marL="285750" marR="0" lvl="0" indent="-285750" algn="l" rtl="0">
              <a:spcBef>
                <a:spcPts val="0"/>
              </a:spcBef>
              <a:spcAft>
                <a:spcPts val="0"/>
              </a:spcAft>
              <a:buClr>
                <a:srgbClr val="000000"/>
              </a:buClr>
              <a:buSzPts val="2400"/>
              <a:buFont typeface="Arial"/>
              <a:buChar char="•"/>
            </a:pPr>
            <a:r>
              <a:rPr lang="en-US" sz="2400" b="1">
                <a:solidFill>
                  <a:srgbClr val="000000"/>
                </a:solidFill>
                <a:latin typeface="Trebuchet MS"/>
                <a:ea typeface="Trebuchet MS"/>
                <a:cs typeface="Trebuchet MS"/>
                <a:sym typeface="Trebuchet MS"/>
              </a:rPr>
              <a:t>Select language</a:t>
            </a:r>
            <a:endParaRPr/>
          </a:p>
          <a:p>
            <a:pPr marL="285750" marR="0" lvl="0" indent="-285750" algn="l" rtl="0">
              <a:spcBef>
                <a:spcPts val="0"/>
              </a:spcBef>
              <a:spcAft>
                <a:spcPts val="0"/>
              </a:spcAft>
              <a:buClr>
                <a:srgbClr val="000000"/>
              </a:buClr>
              <a:buSzPts val="2400"/>
              <a:buFont typeface="Arial"/>
              <a:buChar char="•"/>
            </a:pPr>
            <a:r>
              <a:rPr lang="en-US" sz="2400" b="1">
                <a:solidFill>
                  <a:srgbClr val="000000"/>
                </a:solidFill>
                <a:latin typeface="Trebuchet MS"/>
                <a:ea typeface="Trebuchet MS"/>
                <a:cs typeface="Trebuchet MS"/>
                <a:sym typeface="Trebuchet MS"/>
              </a:rPr>
              <a:t>Enter pin number</a:t>
            </a:r>
            <a:endParaRPr/>
          </a:p>
          <a:p>
            <a:pPr marL="285750" marR="0" lvl="0" indent="-285750" algn="l" rtl="0">
              <a:spcBef>
                <a:spcPts val="0"/>
              </a:spcBef>
              <a:spcAft>
                <a:spcPts val="0"/>
              </a:spcAft>
              <a:buClr>
                <a:srgbClr val="000000"/>
              </a:buClr>
              <a:buSzPts val="2400"/>
              <a:buFont typeface="Arial"/>
              <a:buChar char="•"/>
            </a:pPr>
            <a:r>
              <a:rPr lang="en-US" sz="2400" b="1">
                <a:solidFill>
                  <a:srgbClr val="000000"/>
                </a:solidFill>
                <a:latin typeface="Trebuchet MS"/>
                <a:ea typeface="Trebuchet MS"/>
                <a:cs typeface="Trebuchet MS"/>
                <a:sym typeface="Trebuchet MS"/>
              </a:rPr>
              <a:t>Select withdrawal</a:t>
            </a:r>
            <a:endParaRPr/>
          </a:p>
          <a:p>
            <a:pPr marL="285750" marR="0" lvl="0" indent="-285750" algn="l" rtl="0">
              <a:spcBef>
                <a:spcPts val="0"/>
              </a:spcBef>
              <a:spcAft>
                <a:spcPts val="0"/>
              </a:spcAft>
              <a:buClr>
                <a:srgbClr val="000000"/>
              </a:buClr>
              <a:buSzPts val="2400"/>
              <a:buFont typeface="Arial"/>
              <a:buChar char="•"/>
            </a:pPr>
            <a:r>
              <a:rPr lang="en-US" sz="2400" b="1">
                <a:solidFill>
                  <a:srgbClr val="000000"/>
                </a:solidFill>
                <a:latin typeface="Trebuchet MS"/>
                <a:ea typeface="Trebuchet MS"/>
                <a:cs typeface="Trebuchet MS"/>
                <a:sym typeface="Trebuchet MS"/>
              </a:rPr>
              <a:t>Enter amount of money to withdraw</a:t>
            </a:r>
            <a:endParaRPr/>
          </a:p>
          <a:p>
            <a:pPr marL="285750" marR="0" lvl="0" indent="-285750" algn="l" rtl="0">
              <a:spcBef>
                <a:spcPts val="0"/>
              </a:spcBef>
              <a:spcAft>
                <a:spcPts val="0"/>
              </a:spcAft>
              <a:buClr>
                <a:srgbClr val="000000"/>
              </a:buClr>
              <a:buSzPts val="2400"/>
              <a:buFont typeface="Arial"/>
              <a:buChar char="•"/>
            </a:pPr>
            <a:r>
              <a:rPr lang="en-US" sz="2400" b="1">
                <a:solidFill>
                  <a:srgbClr val="000000"/>
                </a:solidFill>
                <a:latin typeface="Trebuchet MS"/>
                <a:ea typeface="Trebuchet MS"/>
                <a:cs typeface="Trebuchet MS"/>
                <a:sym typeface="Trebuchet MS"/>
              </a:rPr>
              <a:t>Get returning bank </a:t>
            </a:r>
            <a:endParaRPr/>
          </a:p>
          <a:p>
            <a:pPr marL="0" marR="0" lvl="0" indent="0" algn="l" rtl="0">
              <a:spcBef>
                <a:spcPts val="0"/>
              </a:spcBef>
              <a:spcAft>
                <a:spcPts val="0"/>
              </a:spcAft>
              <a:buNone/>
            </a:pPr>
            <a:r>
              <a:rPr lang="en-US" sz="2400" b="1">
                <a:solidFill>
                  <a:srgbClr val="000000"/>
                </a:solidFill>
                <a:latin typeface="Trebuchet MS"/>
                <a:ea typeface="Trebuchet MS"/>
                <a:cs typeface="Trebuchet MS"/>
                <a:sym typeface="Trebuchet MS"/>
              </a:rPr>
              <a:t>    card</a:t>
            </a:r>
            <a:endParaRPr/>
          </a:p>
          <a:p>
            <a:pPr marL="342900" marR="0" lvl="0" indent="-342900" algn="l" rtl="0">
              <a:spcBef>
                <a:spcPts val="0"/>
              </a:spcBef>
              <a:spcAft>
                <a:spcPts val="0"/>
              </a:spcAft>
              <a:buClr>
                <a:srgbClr val="000000"/>
              </a:buClr>
              <a:buSzPts val="2400"/>
              <a:buFont typeface="Arial"/>
              <a:buChar char="•"/>
            </a:pPr>
            <a:r>
              <a:rPr lang="en-US" sz="2400" b="1">
                <a:solidFill>
                  <a:srgbClr val="000000"/>
                </a:solidFill>
                <a:latin typeface="Trebuchet MS"/>
                <a:ea typeface="Trebuchet MS"/>
                <a:cs typeface="Trebuchet MS"/>
                <a:sym typeface="Trebuchet MS"/>
              </a:rPr>
              <a:t>Obtain receipt/money</a:t>
            </a:r>
            <a:endParaRPr sz="2400" b="1">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2"/>
                                        </p:tgtEl>
                                        <p:attrNameLst>
                                          <p:attrName>style.visibility</p:attrName>
                                        </p:attrNameLst>
                                      </p:cBhvr>
                                      <p:to>
                                        <p:strVal val="visible"/>
                                      </p:to>
                                    </p:set>
                                    <p:animEffect transition="in" filter="fade">
                                      <p:cBhvr>
                                        <p:cTn id="7" dur="50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416"/>
        <p:cNvGrpSpPr/>
        <p:nvPr/>
      </p:nvGrpSpPr>
      <p:grpSpPr>
        <a:xfrm>
          <a:off x="0" y="0"/>
          <a:ext cx="0" cy="0"/>
          <a:chOff x="0" y="0"/>
          <a:chExt cx="0" cy="0"/>
        </a:xfrm>
      </p:grpSpPr>
      <p:sp>
        <p:nvSpPr>
          <p:cNvPr id="417" name="Google Shape;417;p17"/>
          <p:cNvSpPr/>
          <p:nvPr/>
        </p:nvSpPr>
        <p:spPr>
          <a:xfrm>
            <a:off x="0" y="-1"/>
            <a:ext cx="12188824" cy="6858001"/>
          </a:xfrm>
          <a:prstGeom prst="rect">
            <a:avLst/>
          </a:prstGeom>
          <a:gradFill>
            <a:gsLst>
              <a:gs pos="0">
                <a:srgbClr val="6A6F7E"/>
              </a:gs>
              <a:gs pos="50000">
                <a:srgbClr val="575769"/>
              </a:gs>
              <a:gs pos="100000">
                <a:srgbClr val="2E2832"/>
              </a:gs>
            </a:gsLst>
            <a:lin ang="2520000" scaled="0"/>
          </a:gradFill>
          <a:ln w="12700" cap="flat" cmpd="sng">
            <a:solidFill>
              <a:srgbClr val="A5206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18" name="Google Shape;418;p17"/>
          <p:cNvPicPr preferRelativeResize="0"/>
          <p:nvPr/>
        </p:nvPicPr>
        <p:blipFill rotWithShape="1">
          <a:blip r:embed="rId3">
            <a:alphaModFix amt="10000"/>
          </a:blip>
          <a:srcRect/>
          <a:stretch/>
        </p:blipFill>
        <p:spPr>
          <a:xfrm>
            <a:off x="0" y="0"/>
            <a:ext cx="12192000" cy="6858000"/>
          </a:xfrm>
          <a:prstGeom prst="rect">
            <a:avLst/>
          </a:prstGeom>
          <a:noFill/>
          <a:ln>
            <a:noFill/>
          </a:ln>
        </p:spPr>
      </p:pic>
      <p:sp>
        <p:nvSpPr>
          <p:cNvPr id="419" name="Google Shape;419;p17"/>
          <p:cNvSpPr/>
          <p:nvPr/>
        </p:nvSpPr>
        <p:spPr>
          <a:xfrm>
            <a:off x="0" y="609600"/>
            <a:ext cx="10437812" cy="1368198"/>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txBox="1"/>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None/>
            </a:pPr>
            <a:r>
              <a:rPr lang="en-US" sz="3600" b="1">
                <a:solidFill>
                  <a:schemeClr val="lt1"/>
                </a:solidFill>
                <a:latin typeface="Trebuchet MS"/>
                <a:ea typeface="Trebuchet MS"/>
                <a:cs typeface="Trebuchet MS"/>
                <a:sym typeface="Trebuchet MS"/>
              </a:rPr>
              <a:t>Techniques to Design</a:t>
            </a:r>
            <a:endParaRPr sz="3600" b="1">
              <a:solidFill>
                <a:schemeClr val="lt1"/>
              </a:solidFill>
              <a:latin typeface="Trebuchet MS"/>
              <a:ea typeface="Trebuchet MS"/>
              <a:cs typeface="Trebuchet MS"/>
              <a:sym typeface="Trebuchet MS"/>
            </a:endParaRPr>
          </a:p>
        </p:txBody>
      </p:sp>
      <p:sp>
        <p:nvSpPr>
          <p:cNvPr id="421" name="Google Shape;421;p1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0" y="2116667"/>
            <a:ext cx="10439400" cy="3793206"/>
          </a:xfrm>
          <a:prstGeom prst="rect">
            <a:avLst/>
          </a:prstGeom>
          <a:solidFill>
            <a:srgbClr val="0C0C0C">
              <a:alpha val="84705"/>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3" name="Google Shape;423;p17"/>
          <p:cNvPicPr preferRelativeResize="0"/>
          <p:nvPr/>
        </p:nvPicPr>
        <p:blipFill rotWithShape="1">
          <a:blip r:embed="rId4">
            <a:alphaModFix/>
          </a:blip>
          <a:srcRect/>
          <a:stretch/>
        </p:blipFill>
        <p:spPr>
          <a:xfrm>
            <a:off x="1" y="1970240"/>
            <a:ext cx="10437812" cy="321164"/>
          </a:xfrm>
          <a:prstGeom prst="rect">
            <a:avLst/>
          </a:prstGeom>
          <a:noFill/>
          <a:ln>
            <a:noFill/>
          </a:ln>
        </p:spPr>
      </p:pic>
      <p:pic>
        <p:nvPicPr>
          <p:cNvPr id="424" name="Google Shape;424;p17"/>
          <p:cNvPicPr preferRelativeResize="0"/>
          <p:nvPr/>
        </p:nvPicPr>
        <p:blipFill rotWithShape="1">
          <a:blip r:embed="rId5">
            <a:alphaModFix/>
          </a:blip>
          <a:srcRect/>
          <a:stretch/>
        </p:blipFill>
        <p:spPr>
          <a:xfrm>
            <a:off x="10585826" y="1971234"/>
            <a:ext cx="1602997" cy="144270"/>
          </a:xfrm>
          <a:prstGeom prst="rect">
            <a:avLst/>
          </a:prstGeom>
          <a:noFill/>
          <a:ln>
            <a:noFill/>
          </a:ln>
        </p:spPr>
      </p:pic>
      <p:grpSp>
        <p:nvGrpSpPr>
          <p:cNvPr id="425" name="Google Shape;425;p17"/>
          <p:cNvGrpSpPr/>
          <p:nvPr/>
        </p:nvGrpSpPr>
        <p:grpSpPr>
          <a:xfrm>
            <a:off x="699047" y="2546201"/>
            <a:ext cx="9396000" cy="2815049"/>
            <a:chOff x="18726" y="589296"/>
            <a:chExt cx="9396000" cy="2815049"/>
          </a:xfrm>
        </p:grpSpPr>
        <p:sp>
          <p:nvSpPr>
            <p:cNvPr id="426" name="Google Shape;426;p17"/>
            <p:cNvSpPr/>
            <p:nvPr/>
          </p:nvSpPr>
          <p:spPr>
            <a:xfrm>
              <a:off x="1422726" y="589296"/>
              <a:ext cx="1512000" cy="1512000"/>
            </a:xfrm>
            <a:prstGeom prst="rect">
              <a:avLst/>
            </a:prstGeom>
            <a:blipFill rotWithShape="1">
              <a:blip r:embed="rId6">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18726" y="2222343"/>
              <a:ext cx="4320000" cy="6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txBox="1"/>
            <p:nvPr/>
          </p:nvSpPr>
          <p:spPr>
            <a:xfrm>
              <a:off x="18726" y="2222343"/>
              <a:ext cx="4320000" cy="648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3600"/>
                <a:buFont typeface="Calibri"/>
                <a:buNone/>
              </a:pPr>
              <a:r>
                <a:rPr lang="en-US" sz="3600" b="1">
                  <a:solidFill>
                    <a:schemeClr val="lt1"/>
                  </a:solidFill>
                  <a:latin typeface="Calibri"/>
                  <a:ea typeface="Calibri"/>
                  <a:cs typeface="Calibri"/>
                  <a:sym typeface="Calibri"/>
                </a:rPr>
                <a:t>Pseudocode</a:t>
              </a:r>
              <a:endParaRPr sz="3600">
                <a:solidFill>
                  <a:schemeClr val="lt1"/>
                </a:solidFill>
                <a:latin typeface="Trebuchet MS"/>
                <a:ea typeface="Trebuchet MS"/>
                <a:cs typeface="Trebuchet MS"/>
                <a:sym typeface="Trebuchet MS"/>
              </a:endParaRPr>
            </a:p>
          </p:txBody>
        </p:sp>
        <p:sp>
          <p:nvSpPr>
            <p:cNvPr id="429" name="Google Shape;429;p17"/>
            <p:cNvSpPr/>
            <p:nvPr/>
          </p:nvSpPr>
          <p:spPr>
            <a:xfrm>
              <a:off x="18726" y="2926644"/>
              <a:ext cx="4320000" cy="4777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a:off x="6498726" y="589296"/>
              <a:ext cx="1512000" cy="1512000"/>
            </a:xfrm>
            <a:prstGeom prst="rect">
              <a:avLst/>
            </a:prstGeom>
            <a:blipFill rotWithShape="1">
              <a:blip r:embed="rId7">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5094726" y="2222343"/>
              <a:ext cx="4320000" cy="64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txBox="1"/>
            <p:nvPr/>
          </p:nvSpPr>
          <p:spPr>
            <a:xfrm>
              <a:off x="5094726" y="2222343"/>
              <a:ext cx="4320000" cy="648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3600"/>
                <a:buFont typeface="Calibri"/>
                <a:buNone/>
              </a:pPr>
              <a:r>
                <a:rPr lang="en-US" sz="3600" b="1">
                  <a:solidFill>
                    <a:schemeClr val="lt1"/>
                  </a:solidFill>
                  <a:latin typeface="Calibri"/>
                  <a:ea typeface="Calibri"/>
                  <a:cs typeface="Calibri"/>
                  <a:sym typeface="Calibri"/>
                </a:rPr>
                <a:t>Flowchart</a:t>
              </a:r>
              <a:endParaRPr sz="3600">
                <a:solidFill>
                  <a:schemeClr val="lt1"/>
                </a:solidFill>
                <a:latin typeface="Trebuchet MS"/>
                <a:ea typeface="Trebuchet MS"/>
                <a:cs typeface="Trebuchet MS"/>
                <a:sym typeface="Trebuchet MS"/>
              </a:endParaRPr>
            </a:p>
          </p:txBody>
        </p:sp>
        <p:sp>
          <p:nvSpPr>
            <p:cNvPr id="433" name="Google Shape;433;p17"/>
            <p:cNvSpPr/>
            <p:nvPr/>
          </p:nvSpPr>
          <p:spPr>
            <a:xfrm>
              <a:off x="5094726" y="2926644"/>
              <a:ext cx="4320000" cy="477701"/>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437"/>
        <p:cNvGrpSpPr/>
        <p:nvPr/>
      </p:nvGrpSpPr>
      <p:grpSpPr>
        <a:xfrm>
          <a:off x="0" y="0"/>
          <a:ext cx="0" cy="0"/>
          <a:chOff x="0" y="0"/>
          <a:chExt cx="0" cy="0"/>
        </a:xfrm>
      </p:grpSpPr>
      <p:sp>
        <p:nvSpPr>
          <p:cNvPr id="438" name="Google Shape;438;p18"/>
          <p:cNvSpPr/>
          <p:nvPr/>
        </p:nvSpPr>
        <p:spPr>
          <a:xfrm>
            <a:off x="0" y="0"/>
            <a:ext cx="12188824" cy="6858000"/>
          </a:xfrm>
          <a:prstGeom prst="rect">
            <a:avLst/>
          </a:prstGeom>
          <a:gradFill>
            <a:gsLst>
              <a:gs pos="0">
                <a:srgbClr val="6A6F7E"/>
              </a:gs>
              <a:gs pos="50000">
                <a:srgbClr val="575769"/>
              </a:gs>
              <a:gs pos="100000">
                <a:srgbClr val="2E2832"/>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39" name="Google Shape;439;p18"/>
          <p:cNvPicPr preferRelativeResize="0"/>
          <p:nvPr/>
        </p:nvPicPr>
        <p:blipFill rotWithShape="1">
          <a:blip r:embed="rId3">
            <a:alphaModFix amt="10000"/>
          </a:blip>
          <a:srcRect/>
          <a:stretch/>
        </p:blipFill>
        <p:spPr>
          <a:xfrm>
            <a:off x="0" y="0"/>
            <a:ext cx="12192000" cy="6858000"/>
          </a:xfrm>
          <a:prstGeom prst="rect">
            <a:avLst/>
          </a:prstGeom>
          <a:noFill/>
          <a:ln>
            <a:noFill/>
          </a:ln>
        </p:spPr>
      </p:pic>
      <p:sp>
        <p:nvSpPr>
          <p:cNvPr id="440" name="Google Shape;440;p18"/>
          <p:cNvSpPr/>
          <p:nvPr/>
        </p:nvSpPr>
        <p:spPr>
          <a:xfrm>
            <a:off x="0" y="4557357"/>
            <a:ext cx="8978671" cy="1660332"/>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txBox="1"/>
          <p:nvPr/>
        </p:nvSpPr>
        <p:spPr>
          <a:xfrm>
            <a:off x="680321" y="4714194"/>
            <a:ext cx="8129353"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Pseudocode</a:t>
            </a:r>
            <a:endParaRPr sz="4800" b="1">
              <a:solidFill>
                <a:schemeClr val="lt1"/>
              </a:solidFill>
              <a:latin typeface="Trebuchet MS"/>
              <a:ea typeface="Trebuchet MS"/>
              <a:cs typeface="Trebuchet MS"/>
              <a:sym typeface="Trebuchet MS"/>
            </a:endParaRPr>
          </a:p>
        </p:txBody>
      </p:sp>
      <p:sp>
        <p:nvSpPr>
          <p:cNvPr id="442" name="Google Shape;442;p18"/>
          <p:cNvSpPr/>
          <p:nvPr/>
        </p:nvSpPr>
        <p:spPr>
          <a:xfrm>
            <a:off x="9122301" y="4557357"/>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10586" y="6210130"/>
            <a:ext cx="8968085" cy="27594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44" name="Google Shape;444;p18"/>
          <p:cNvSpPr/>
          <p:nvPr/>
        </p:nvSpPr>
        <p:spPr>
          <a:xfrm>
            <a:off x="0" y="6218940"/>
            <a:ext cx="8968085" cy="27594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445" name="Google Shape;445;p18"/>
          <p:cNvSpPr/>
          <p:nvPr/>
        </p:nvSpPr>
        <p:spPr>
          <a:xfrm>
            <a:off x="9122301" y="6210130"/>
            <a:ext cx="3080285" cy="275942"/>
          </a:xfrm>
          <a:prstGeom prst="rect">
            <a:avLst/>
          </a:prstGeom>
          <a:blipFill rotWithShape="1">
            <a:blip r:embed="rId5">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446" name="Google Shape;446;p18"/>
          <p:cNvGrpSpPr/>
          <p:nvPr/>
        </p:nvGrpSpPr>
        <p:grpSpPr>
          <a:xfrm>
            <a:off x="634422" y="1311507"/>
            <a:ext cx="10904105" cy="1890885"/>
            <a:chOff x="13709" y="1047346"/>
            <a:chExt cx="10904105" cy="1890885"/>
          </a:xfrm>
        </p:grpSpPr>
        <p:sp>
          <p:nvSpPr>
            <p:cNvPr id="447" name="Google Shape;447;p18"/>
            <p:cNvSpPr/>
            <p:nvPr/>
          </p:nvSpPr>
          <p:spPr>
            <a:xfrm>
              <a:off x="3163385" y="1947069"/>
              <a:ext cx="694239" cy="91440"/>
            </a:xfrm>
            <a:custGeom>
              <a:avLst/>
              <a:gdLst/>
              <a:ahLst/>
              <a:cxnLst/>
              <a:rect l="l" t="t" r="r" b="b"/>
              <a:pathLst>
                <a:path w="120000" h="120000" extrusionOk="0">
                  <a:moveTo>
                    <a:pt x="0" y="60000"/>
                  </a:moveTo>
                  <a:lnTo>
                    <a:pt x="120000" y="60000"/>
                  </a:lnTo>
                </a:path>
              </a:pathLst>
            </a:custGeom>
            <a:noFill/>
            <a:ln w="9525" cap="flat" cmpd="sng">
              <a:solidFill>
                <a:srgbClr val="C82DCC"/>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txBox="1"/>
            <p:nvPr/>
          </p:nvSpPr>
          <p:spPr>
            <a:xfrm>
              <a:off x="3492383" y="1989161"/>
              <a:ext cx="36241" cy="7255"/>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2000"/>
                <a:buFont typeface="Trebuchet MS"/>
                <a:buNone/>
              </a:pPr>
              <a:endParaRPr sz="2000">
                <a:solidFill>
                  <a:schemeClr val="dk1"/>
                </a:solidFill>
                <a:latin typeface="Trebuchet MS"/>
                <a:ea typeface="Trebuchet MS"/>
                <a:cs typeface="Trebuchet MS"/>
                <a:sym typeface="Trebuchet MS"/>
              </a:endParaRPr>
            </a:p>
          </p:txBody>
        </p:sp>
        <p:sp>
          <p:nvSpPr>
            <p:cNvPr id="449" name="Google Shape;449;p18"/>
            <p:cNvSpPr/>
            <p:nvPr/>
          </p:nvSpPr>
          <p:spPr>
            <a:xfrm>
              <a:off x="13709" y="1047346"/>
              <a:ext cx="3151475" cy="1890885"/>
            </a:xfrm>
            <a:prstGeom prst="rect">
              <a:avLst/>
            </a:prstGeom>
            <a:gradFill>
              <a:gsLst>
                <a:gs pos="0">
                  <a:srgbClr val="CE53D1"/>
                </a:gs>
                <a:gs pos="50000">
                  <a:srgbClr val="CE24D3"/>
                </a:gs>
                <a:gs pos="100000">
                  <a:srgbClr val="BD18C2"/>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txBox="1"/>
            <p:nvPr/>
          </p:nvSpPr>
          <p:spPr>
            <a:xfrm>
              <a:off x="13709" y="1047346"/>
              <a:ext cx="3151475" cy="1890885"/>
            </a:xfrm>
            <a:prstGeom prst="rect">
              <a:avLst/>
            </a:prstGeom>
            <a:noFill/>
            <a:ln>
              <a:noFill/>
            </a:ln>
          </p:spPr>
          <p:txBody>
            <a:bodyPr spcFirstLastPara="1" wrap="square" lIns="154425" tIns="162075" rIns="154425" bIns="162075" anchor="ctr" anchorCtr="0">
              <a:noAutofit/>
            </a:bodyPr>
            <a:lstStyle/>
            <a:p>
              <a:pPr marL="0" marR="0" lvl="0" indent="0" algn="ctr" rtl="0">
                <a:lnSpc>
                  <a:spcPct val="90000"/>
                </a:lnSpc>
                <a:spcBef>
                  <a:spcPts val="0"/>
                </a:spcBef>
                <a:spcAft>
                  <a:spcPts val="0"/>
                </a:spcAft>
                <a:buClr>
                  <a:srgbClr val="3333CC"/>
                </a:buClr>
                <a:buSzPts val="2000"/>
                <a:buFont typeface="Arial"/>
                <a:buNone/>
              </a:pPr>
              <a:r>
                <a:rPr lang="en-US" sz="2000" b="1">
                  <a:solidFill>
                    <a:srgbClr val="3333CC"/>
                  </a:solidFill>
                  <a:latin typeface="Arial"/>
                  <a:ea typeface="Arial"/>
                  <a:cs typeface="Arial"/>
                  <a:sym typeface="Arial"/>
                </a:rPr>
                <a:t>Simple codes which resembles program code that will be written during implementation phase (program coding)</a:t>
              </a:r>
              <a:endParaRPr sz="2000">
                <a:solidFill>
                  <a:schemeClr val="dk1"/>
                </a:solidFill>
                <a:latin typeface="Trebuchet MS"/>
                <a:ea typeface="Trebuchet MS"/>
                <a:cs typeface="Trebuchet MS"/>
                <a:sym typeface="Trebuchet MS"/>
              </a:endParaRPr>
            </a:p>
          </p:txBody>
        </p:sp>
        <p:sp>
          <p:nvSpPr>
            <p:cNvPr id="451" name="Google Shape;451;p18"/>
            <p:cNvSpPr/>
            <p:nvPr/>
          </p:nvSpPr>
          <p:spPr>
            <a:xfrm>
              <a:off x="7039700" y="1947069"/>
              <a:ext cx="694239" cy="91440"/>
            </a:xfrm>
            <a:custGeom>
              <a:avLst/>
              <a:gdLst/>
              <a:ahLst/>
              <a:cxnLst/>
              <a:rect l="l" t="t" r="r" b="b"/>
              <a:pathLst>
                <a:path w="120000" h="120000" extrusionOk="0">
                  <a:moveTo>
                    <a:pt x="0" y="60000"/>
                  </a:moveTo>
                  <a:lnTo>
                    <a:pt x="120000" y="60000"/>
                  </a:lnTo>
                </a:path>
              </a:pathLst>
            </a:custGeom>
            <a:noFill/>
            <a:ln w="9525" cap="flat" cmpd="sng">
              <a:solidFill>
                <a:srgbClr val="4DA6DB"/>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txBox="1"/>
            <p:nvPr/>
          </p:nvSpPr>
          <p:spPr>
            <a:xfrm>
              <a:off x="7368699" y="1989161"/>
              <a:ext cx="36241" cy="7255"/>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2000"/>
                <a:buFont typeface="Trebuchet MS"/>
                <a:buNone/>
              </a:pPr>
              <a:endParaRPr sz="2000">
                <a:solidFill>
                  <a:schemeClr val="dk1"/>
                </a:solidFill>
                <a:latin typeface="Trebuchet MS"/>
                <a:ea typeface="Trebuchet MS"/>
                <a:cs typeface="Trebuchet MS"/>
                <a:sym typeface="Trebuchet MS"/>
              </a:endParaRPr>
            </a:p>
          </p:txBody>
        </p:sp>
        <p:sp>
          <p:nvSpPr>
            <p:cNvPr id="453" name="Google Shape;453;p18"/>
            <p:cNvSpPr/>
            <p:nvPr/>
          </p:nvSpPr>
          <p:spPr>
            <a:xfrm>
              <a:off x="3890024" y="1047346"/>
              <a:ext cx="3151475" cy="1890885"/>
            </a:xfrm>
            <a:prstGeom prst="rect">
              <a:avLst/>
            </a:prstGeom>
            <a:gradFill>
              <a:gsLst>
                <a:gs pos="0">
                  <a:srgbClr val="67AFDF"/>
                </a:gs>
                <a:gs pos="50000">
                  <a:srgbClr val="44A6E2"/>
                </a:gs>
                <a:gs pos="100000">
                  <a:srgbClr val="3495CE"/>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8"/>
            <p:cNvSpPr txBox="1"/>
            <p:nvPr/>
          </p:nvSpPr>
          <p:spPr>
            <a:xfrm>
              <a:off x="3890024" y="1047346"/>
              <a:ext cx="3151475" cy="1890885"/>
            </a:xfrm>
            <a:prstGeom prst="rect">
              <a:avLst/>
            </a:prstGeom>
            <a:noFill/>
            <a:ln>
              <a:noFill/>
            </a:ln>
          </p:spPr>
          <p:txBody>
            <a:bodyPr spcFirstLastPara="1" wrap="square" lIns="154425" tIns="162075" rIns="154425" bIns="162075"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b="1">
                  <a:solidFill>
                    <a:schemeClr val="dk1"/>
                  </a:solidFill>
                  <a:latin typeface="Calibri"/>
                  <a:ea typeface="Calibri"/>
                  <a:cs typeface="Calibri"/>
                  <a:sym typeface="Calibri"/>
                </a:rPr>
                <a:t>Natural Language</a:t>
              </a:r>
              <a:endParaRPr sz="2000">
                <a:solidFill>
                  <a:schemeClr val="dk1"/>
                </a:solidFill>
                <a:latin typeface="Trebuchet MS"/>
                <a:ea typeface="Trebuchet MS"/>
                <a:cs typeface="Trebuchet MS"/>
                <a:sym typeface="Trebuchet MS"/>
              </a:endParaRPr>
            </a:p>
          </p:txBody>
        </p:sp>
        <p:sp>
          <p:nvSpPr>
            <p:cNvPr id="455" name="Google Shape;455;p18"/>
            <p:cNvSpPr/>
            <p:nvPr/>
          </p:nvSpPr>
          <p:spPr>
            <a:xfrm>
              <a:off x="7766339" y="1047346"/>
              <a:ext cx="3151475" cy="1890885"/>
            </a:xfrm>
            <a:prstGeom prst="rect">
              <a:avLst/>
            </a:prstGeom>
            <a:gradFill>
              <a:gsLst>
                <a:gs pos="0">
                  <a:srgbClr val="6083EB"/>
                </a:gs>
                <a:gs pos="50000">
                  <a:srgbClr val="3B6FEF"/>
                </a:gs>
                <a:gs pos="100000">
                  <a:srgbClr val="2A5DDB"/>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8"/>
            <p:cNvSpPr txBox="1"/>
            <p:nvPr/>
          </p:nvSpPr>
          <p:spPr>
            <a:xfrm>
              <a:off x="7766339" y="1047346"/>
              <a:ext cx="3151475" cy="1890885"/>
            </a:xfrm>
            <a:prstGeom prst="rect">
              <a:avLst/>
            </a:prstGeom>
            <a:noFill/>
            <a:ln>
              <a:noFill/>
            </a:ln>
          </p:spPr>
          <p:txBody>
            <a:bodyPr spcFirstLastPara="1" wrap="square" lIns="154425" tIns="162075" rIns="154425" bIns="162075" anchor="ctr" anchorCtr="0">
              <a:noAutofit/>
            </a:bodyPr>
            <a:lstStyle/>
            <a:p>
              <a:pPr marL="0" marR="0" lvl="0" indent="0" algn="ctr" rtl="0">
                <a:lnSpc>
                  <a:spcPct val="90000"/>
                </a:lnSpc>
                <a:spcBef>
                  <a:spcPts val="0"/>
                </a:spcBef>
                <a:spcAft>
                  <a:spcPts val="0"/>
                </a:spcAft>
                <a:buClr>
                  <a:srgbClr val="F9D4E8"/>
                </a:buClr>
                <a:buSzPts val="2000"/>
                <a:buFont typeface="Overlock"/>
                <a:buNone/>
              </a:pPr>
              <a:r>
                <a:rPr lang="en-US" sz="2000" b="1">
                  <a:solidFill>
                    <a:srgbClr val="F9D4E8"/>
                  </a:solidFill>
                  <a:latin typeface="Overlock"/>
                  <a:ea typeface="Overlock"/>
                  <a:cs typeface="Overlock"/>
                  <a:sym typeface="Overlock"/>
                </a:rPr>
                <a:t>A text-based design tool that helps programmers to develop algorithm</a:t>
              </a:r>
              <a:endParaRPr sz="2000">
                <a:solidFill>
                  <a:srgbClr val="F9D4E8"/>
                </a:solidFill>
                <a:latin typeface="Trebuchet MS"/>
                <a:ea typeface="Trebuchet MS"/>
                <a:cs typeface="Trebuchet MS"/>
                <a:sym typeface="Trebuchet M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460"/>
        <p:cNvGrpSpPr/>
        <p:nvPr/>
      </p:nvGrpSpPr>
      <p:grpSpPr>
        <a:xfrm>
          <a:off x="0" y="0"/>
          <a:ext cx="0" cy="0"/>
          <a:chOff x="0" y="0"/>
          <a:chExt cx="0" cy="0"/>
        </a:xfrm>
      </p:grpSpPr>
      <p:sp>
        <p:nvSpPr>
          <p:cNvPr id="461" name="Google Shape;461;p19"/>
          <p:cNvSpPr/>
          <p:nvPr/>
        </p:nvSpPr>
        <p:spPr>
          <a:xfrm>
            <a:off x="0" y="0"/>
            <a:ext cx="12188824" cy="6858000"/>
          </a:xfrm>
          <a:prstGeom prst="rect">
            <a:avLst/>
          </a:prstGeom>
          <a:gradFill>
            <a:gsLst>
              <a:gs pos="0">
                <a:srgbClr val="6A6F7E"/>
              </a:gs>
              <a:gs pos="50000">
                <a:srgbClr val="575769"/>
              </a:gs>
              <a:gs pos="100000">
                <a:srgbClr val="2E2832"/>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62" name="Google Shape;462;p19"/>
          <p:cNvPicPr preferRelativeResize="0"/>
          <p:nvPr/>
        </p:nvPicPr>
        <p:blipFill rotWithShape="1">
          <a:blip r:embed="rId3">
            <a:alphaModFix amt="10000"/>
          </a:blip>
          <a:srcRect/>
          <a:stretch/>
        </p:blipFill>
        <p:spPr>
          <a:xfrm>
            <a:off x="0" y="0"/>
            <a:ext cx="12192000" cy="6858000"/>
          </a:xfrm>
          <a:prstGeom prst="rect">
            <a:avLst/>
          </a:prstGeom>
          <a:noFill/>
          <a:ln>
            <a:noFill/>
          </a:ln>
        </p:spPr>
      </p:pic>
      <p:sp>
        <p:nvSpPr>
          <p:cNvPr id="463" name="Google Shape;463;p19"/>
          <p:cNvSpPr/>
          <p:nvPr/>
        </p:nvSpPr>
        <p:spPr>
          <a:xfrm>
            <a:off x="4644527" y="0"/>
            <a:ext cx="7552944" cy="68580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464" name="Google Shape;464;p19"/>
          <p:cNvPicPr preferRelativeResize="0"/>
          <p:nvPr/>
        </p:nvPicPr>
        <p:blipFill rotWithShape="1">
          <a:blip r:embed="rId4">
            <a:alphaModFix/>
          </a:blip>
          <a:srcRect/>
          <a:stretch/>
        </p:blipFill>
        <p:spPr>
          <a:xfrm>
            <a:off x="1" y="5006045"/>
            <a:ext cx="4965192" cy="144668"/>
          </a:xfrm>
          <a:prstGeom prst="rect">
            <a:avLst/>
          </a:prstGeom>
          <a:noFill/>
          <a:ln>
            <a:noFill/>
          </a:ln>
        </p:spPr>
      </p:pic>
      <p:sp>
        <p:nvSpPr>
          <p:cNvPr id="465" name="Google Shape;465;p19"/>
          <p:cNvSpPr/>
          <p:nvPr/>
        </p:nvSpPr>
        <p:spPr>
          <a:xfrm>
            <a:off x="-1" y="1838764"/>
            <a:ext cx="4964567" cy="3180473"/>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txBox="1"/>
          <p:nvPr/>
        </p:nvSpPr>
        <p:spPr>
          <a:xfrm>
            <a:off x="680321" y="2063262"/>
            <a:ext cx="3739279" cy="2661052"/>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None/>
            </a:pPr>
            <a:r>
              <a:rPr lang="en-US" sz="4400" b="1">
                <a:solidFill>
                  <a:schemeClr val="lt1"/>
                </a:solidFill>
                <a:latin typeface="Trebuchet MS"/>
                <a:ea typeface="Trebuchet MS"/>
                <a:cs typeface="Trebuchet MS"/>
                <a:sym typeface="Trebuchet MS"/>
              </a:rPr>
              <a:t>Pseudocode Rules</a:t>
            </a:r>
            <a:endParaRPr sz="4400" b="1">
              <a:solidFill>
                <a:schemeClr val="lt1"/>
              </a:solidFill>
              <a:latin typeface="Trebuchet MS"/>
              <a:ea typeface="Trebuchet MS"/>
              <a:cs typeface="Trebuchet MS"/>
              <a:sym typeface="Trebuchet MS"/>
            </a:endParaRPr>
          </a:p>
        </p:txBody>
      </p:sp>
      <p:grpSp>
        <p:nvGrpSpPr>
          <p:cNvPr id="467" name="Google Shape;467;p19"/>
          <p:cNvGrpSpPr/>
          <p:nvPr/>
        </p:nvGrpSpPr>
        <p:grpSpPr>
          <a:xfrm>
            <a:off x="5290449" y="1136280"/>
            <a:ext cx="6261100" cy="4442400"/>
            <a:chOff x="0" y="851608"/>
            <a:chExt cx="6261100" cy="4442400"/>
          </a:xfrm>
        </p:grpSpPr>
        <p:sp>
          <p:nvSpPr>
            <p:cNvPr id="468" name="Google Shape;468;p19"/>
            <p:cNvSpPr/>
            <p:nvPr/>
          </p:nvSpPr>
          <p:spPr>
            <a:xfrm>
              <a:off x="0" y="851608"/>
              <a:ext cx="6261100" cy="702000"/>
            </a:xfrm>
            <a:prstGeom prst="roundRect">
              <a:avLst>
                <a:gd name="adj" fmla="val 16667"/>
              </a:avLst>
            </a:prstGeom>
            <a:gradFill>
              <a:gsLst>
                <a:gs pos="0">
                  <a:schemeClr val="lt1"/>
                </a:gs>
                <a:gs pos="50000">
                  <a:schemeClr val="lt1"/>
                </a:gs>
                <a:gs pos="100000">
                  <a:srgbClr val="E0E0E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txBox="1"/>
            <p:nvPr/>
          </p:nvSpPr>
          <p:spPr>
            <a:xfrm>
              <a:off x="34269" y="885877"/>
              <a:ext cx="6192562" cy="633462"/>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3333CC"/>
                </a:buClr>
                <a:buSzPts val="1600"/>
                <a:buFont typeface="Arial"/>
                <a:buNone/>
              </a:pPr>
              <a:r>
                <a:rPr lang="en-US" sz="1600" b="1" dirty="0">
                  <a:solidFill>
                    <a:schemeClr val="tx1"/>
                  </a:solidFill>
                  <a:latin typeface="Arial"/>
                  <a:ea typeface="Arial"/>
                  <a:cs typeface="Arial"/>
                  <a:sym typeface="Arial"/>
                </a:rPr>
                <a:t>Consists of a statement of instructions in sequence.</a:t>
              </a:r>
              <a:endParaRPr sz="1600" dirty="0">
                <a:solidFill>
                  <a:schemeClr val="tx1"/>
                </a:solidFill>
                <a:latin typeface="Trebuchet MS"/>
                <a:ea typeface="Trebuchet MS"/>
                <a:cs typeface="Trebuchet MS"/>
                <a:sym typeface="Trebuchet MS"/>
              </a:endParaRPr>
            </a:p>
          </p:txBody>
        </p:sp>
        <p:sp>
          <p:nvSpPr>
            <p:cNvPr id="470" name="Google Shape;470;p19"/>
            <p:cNvSpPr/>
            <p:nvPr/>
          </p:nvSpPr>
          <p:spPr>
            <a:xfrm>
              <a:off x="0" y="1599688"/>
              <a:ext cx="6261100" cy="702000"/>
            </a:xfrm>
            <a:prstGeom prst="roundRect">
              <a:avLst>
                <a:gd name="adj" fmla="val 16667"/>
              </a:avLst>
            </a:prstGeom>
            <a:gradFill>
              <a:gsLst>
                <a:gs pos="0">
                  <a:schemeClr val="lt1"/>
                </a:gs>
                <a:gs pos="50000">
                  <a:schemeClr val="lt1"/>
                </a:gs>
                <a:gs pos="100000">
                  <a:srgbClr val="E0E0E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txBox="1"/>
            <p:nvPr/>
          </p:nvSpPr>
          <p:spPr>
            <a:xfrm>
              <a:off x="34269" y="1633957"/>
              <a:ext cx="6192562" cy="633462"/>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3333CC"/>
                </a:buClr>
                <a:buSzPts val="1600"/>
                <a:buFont typeface="Arial"/>
                <a:buNone/>
              </a:pPr>
              <a:r>
                <a:rPr lang="en-US" sz="1600" b="1" dirty="0">
                  <a:solidFill>
                    <a:schemeClr val="tx1"/>
                  </a:solidFill>
                  <a:latin typeface="Arial"/>
                  <a:ea typeface="Arial"/>
                  <a:cs typeface="Arial"/>
                  <a:sym typeface="Arial"/>
                </a:rPr>
                <a:t>Every steps consists of keyword which explain the actions/</a:t>
              </a:r>
              <a:endParaRPr dirty="0">
                <a:solidFill>
                  <a:schemeClr val="tx1"/>
                </a:solidFill>
              </a:endParaRPr>
            </a:p>
            <a:p>
              <a:pPr marL="0" marR="0" lvl="0" indent="0" algn="l" rtl="0">
                <a:lnSpc>
                  <a:spcPct val="90000"/>
                </a:lnSpc>
                <a:spcBef>
                  <a:spcPts val="560"/>
                </a:spcBef>
                <a:spcAft>
                  <a:spcPts val="0"/>
                </a:spcAft>
                <a:buClr>
                  <a:srgbClr val="3333CC"/>
                </a:buClr>
                <a:buSzPts val="1600"/>
                <a:buFont typeface="Arial"/>
                <a:buNone/>
              </a:pPr>
              <a:r>
                <a:rPr lang="en-US" sz="1600" b="1" dirty="0">
                  <a:solidFill>
                    <a:schemeClr val="tx1"/>
                  </a:solidFill>
                  <a:latin typeface="Arial"/>
                  <a:ea typeface="Arial"/>
                  <a:cs typeface="Arial"/>
                  <a:sym typeface="Arial"/>
                </a:rPr>
                <a:t>operation/process to be executed by computers</a:t>
              </a:r>
              <a:endParaRPr sz="1600" dirty="0">
                <a:solidFill>
                  <a:schemeClr val="tx1"/>
                </a:solidFill>
                <a:latin typeface="Trebuchet MS"/>
                <a:ea typeface="Trebuchet MS"/>
                <a:cs typeface="Trebuchet MS"/>
                <a:sym typeface="Trebuchet MS"/>
              </a:endParaRPr>
            </a:p>
          </p:txBody>
        </p:sp>
        <p:sp>
          <p:nvSpPr>
            <p:cNvPr id="472" name="Google Shape;472;p19"/>
            <p:cNvSpPr/>
            <p:nvPr/>
          </p:nvSpPr>
          <p:spPr>
            <a:xfrm>
              <a:off x="0" y="2347768"/>
              <a:ext cx="6261100" cy="702000"/>
            </a:xfrm>
            <a:prstGeom prst="roundRect">
              <a:avLst>
                <a:gd name="adj" fmla="val 16667"/>
              </a:avLst>
            </a:prstGeom>
            <a:gradFill>
              <a:gsLst>
                <a:gs pos="0">
                  <a:schemeClr val="lt1"/>
                </a:gs>
                <a:gs pos="50000">
                  <a:schemeClr val="lt1"/>
                </a:gs>
                <a:gs pos="100000">
                  <a:srgbClr val="E0E0E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txBox="1"/>
            <p:nvPr/>
          </p:nvSpPr>
          <p:spPr>
            <a:xfrm>
              <a:off x="34269" y="2382037"/>
              <a:ext cx="6192562" cy="633462"/>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3333CC"/>
                </a:buClr>
                <a:buSzPts val="1600"/>
                <a:buFont typeface="Arial"/>
                <a:buNone/>
              </a:pPr>
              <a:r>
                <a:rPr lang="en-US" sz="1600" b="1" dirty="0">
                  <a:solidFill>
                    <a:schemeClr val="tx1"/>
                  </a:solidFill>
                  <a:latin typeface="Arial"/>
                  <a:ea typeface="Arial"/>
                  <a:cs typeface="Arial"/>
                  <a:sym typeface="Arial"/>
                </a:rPr>
                <a:t>Every steps should be written in different steps, if continued, the next row must be indented.</a:t>
              </a:r>
              <a:endParaRPr sz="1600" dirty="0">
                <a:solidFill>
                  <a:schemeClr val="tx1"/>
                </a:solidFill>
                <a:latin typeface="Trebuchet MS"/>
                <a:ea typeface="Trebuchet MS"/>
                <a:cs typeface="Trebuchet MS"/>
                <a:sym typeface="Trebuchet MS"/>
              </a:endParaRPr>
            </a:p>
          </p:txBody>
        </p:sp>
        <p:sp>
          <p:nvSpPr>
            <p:cNvPr id="474" name="Google Shape;474;p19"/>
            <p:cNvSpPr/>
            <p:nvPr/>
          </p:nvSpPr>
          <p:spPr>
            <a:xfrm>
              <a:off x="0" y="3095848"/>
              <a:ext cx="6261100" cy="702000"/>
            </a:xfrm>
            <a:prstGeom prst="roundRect">
              <a:avLst>
                <a:gd name="adj" fmla="val 16667"/>
              </a:avLst>
            </a:prstGeom>
            <a:gradFill>
              <a:gsLst>
                <a:gs pos="0">
                  <a:schemeClr val="lt1"/>
                </a:gs>
                <a:gs pos="50000">
                  <a:schemeClr val="lt1"/>
                </a:gs>
                <a:gs pos="100000">
                  <a:srgbClr val="E0E0E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txBox="1"/>
            <p:nvPr/>
          </p:nvSpPr>
          <p:spPr>
            <a:xfrm>
              <a:off x="34269" y="3130117"/>
              <a:ext cx="6192562" cy="633462"/>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3333CC"/>
                </a:buClr>
                <a:buSzPts val="1600"/>
                <a:buFont typeface="Arial"/>
                <a:buNone/>
              </a:pPr>
              <a:r>
                <a:rPr lang="en-US" sz="1600" b="1" dirty="0">
                  <a:solidFill>
                    <a:schemeClr val="tx1"/>
                  </a:solidFill>
                  <a:latin typeface="Arial"/>
                  <a:ea typeface="Arial"/>
                  <a:cs typeface="Arial"/>
                  <a:sym typeface="Arial"/>
                </a:rPr>
                <a:t>Can use if/else for conditional statement and while, do/while and for repetition statement</a:t>
              </a:r>
              <a:endParaRPr sz="1600" dirty="0">
                <a:solidFill>
                  <a:schemeClr val="tx1"/>
                </a:solidFill>
                <a:latin typeface="Trebuchet MS"/>
                <a:ea typeface="Trebuchet MS"/>
                <a:cs typeface="Trebuchet MS"/>
                <a:sym typeface="Trebuchet MS"/>
              </a:endParaRPr>
            </a:p>
          </p:txBody>
        </p:sp>
        <p:sp>
          <p:nvSpPr>
            <p:cNvPr id="476" name="Google Shape;476;p19"/>
            <p:cNvSpPr/>
            <p:nvPr/>
          </p:nvSpPr>
          <p:spPr>
            <a:xfrm>
              <a:off x="0" y="3843928"/>
              <a:ext cx="6261100" cy="702000"/>
            </a:xfrm>
            <a:prstGeom prst="roundRect">
              <a:avLst>
                <a:gd name="adj" fmla="val 16667"/>
              </a:avLst>
            </a:prstGeom>
            <a:gradFill>
              <a:gsLst>
                <a:gs pos="0">
                  <a:schemeClr val="lt1"/>
                </a:gs>
                <a:gs pos="50000">
                  <a:schemeClr val="lt1"/>
                </a:gs>
                <a:gs pos="100000">
                  <a:srgbClr val="E0E0E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txBox="1"/>
            <p:nvPr/>
          </p:nvSpPr>
          <p:spPr>
            <a:xfrm>
              <a:off x="34269" y="3878197"/>
              <a:ext cx="6192562" cy="633462"/>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3333CC"/>
                </a:buClr>
                <a:buSzPts val="1600"/>
                <a:buFont typeface="Arial"/>
                <a:buNone/>
              </a:pPr>
              <a:r>
                <a:rPr lang="en-US" sz="1600" b="1" dirty="0">
                  <a:solidFill>
                    <a:schemeClr val="tx1"/>
                  </a:solidFill>
                  <a:latin typeface="Arial"/>
                  <a:ea typeface="Arial"/>
                  <a:cs typeface="Arial"/>
                  <a:sym typeface="Arial"/>
                </a:rPr>
                <a:t>Every steps should use clear statements and easy to understand.</a:t>
              </a:r>
              <a:endParaRPr sz="1600" dirty="0">
                <a:solidFill>
                  <a:schemeClr val="tx1"/>
                </a:solidFill>
                <a:latin typeface="Trebuchet MS"/>
                <a:ea typeface="Trebuchet MS"/>
                <a:cs typeface="Trebuchet MS"/>
                <a:sym typeface="Trebuchet MS"/>
              </a:endParaRPr>
            </a:p>
          </p:txBody>
        </p:sp>
        <p:sp>
          <p:nvSpPr>
            <p:cNvPr id="478" name="Google Shape;478;p19"/>
            <p:cNvSpPr/>
            <p:nvPr/>
          </p:nvSpPr>
          <p:spPr>
            <a:xfrm>
              <a:off x="0" y="4592008"/>
              <a:ext cx="6261100" cy="702000"/>
            </a:xfrm>
            <a:prstGeom prst="roundRect">
              <a:avLst>
                <a:gd name="adj" fmla="val 16667"/>
              </a:avLst>
            </a:prstGeom>
            <a:gradFill>
              <a:gsLst>
                <a:gs pos="0">
                  <a:schemeClr val="lt1"/>
                </a:gs>
                <a:gs pos="50000">
                  <a:schemeClr val="lt1"/>
                </a:gs>
                <a:gs pos="100000">
                  <a:srgbClr val="E0E0E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txBox="1"/>
            <p:nvPr/>
          </p:nvSpPr>
          <p:spPr>
            <a:xfrm>
              <a:off x="34269" y="4626277"/>
              <a:ext cx="6192562" cy="633462"/>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rgbClr val="3333CC"/>
                </a:buClr>
                <a:buSzPts val="1600"/>
                <a:buFont typeface="Arial"/>
                <a:buNone/>
              </a:pPr>
              <a:r>
                <a:rPr lang="en-US" sz="1600" b="1" dirty="0">
                  <a:solidFill>
                    <a:schemeClr val="tx1"/>
                  </a:solidFill>
                  <a:latin typeface="Arial"/>
                  <a:ea typeface="Arial"/>
                  <a:cs typeface="Arial"/>
                  <a:sym typeface="Arial"/>
                </a:rPr>
                <a:t>Use </a:t>
              </a:r>
              <a:r>
                <a:rPr lang="en-US" sz="1600" b="1" i="1" dirty="0">
                  <a:solidFill>
                    <a:schemeClr val="tx1"/>
                  </a:solidFill>
                  <a:latin typeface="Arial"/>
                  <a:ea typeface="Arial"/>
                  <a:cs typeface="Arial"/>
                  <a:sym typeface="Arial"/>
                </a:rPr>
                <a:t>start </a:t>
              </a:r>
              <a:r>
                <a:rPr lang="en-US" sz="1600" b="1" dirty="0">
                  <a:solidFill>
                    <a:schemeClr val="tx1"/>
                  </a:solidFill>
                  <a:latin typeface="Arial"/>
                  <a:ea typeface="Arial"/>
                  <a:cs typeface="Arial"/>
                  <a:sym typeface="Arial"/>
                </a:rPr>
                <a:t>to represent the beginning of the operation and</a:t>
              </a:r>
              <a:r>
                <a:rPr lang="en-US" sz="1600" b="1" i="1" dirty="0">
                  <a:solidFill>
                    <a:schemeClr val="tx1"/>
                  </a:solidFill>
                  <a:latin typeface="Arial"/>
                  <a:ea typeface="Arial"/>
                  <a:cs typeface="Arial"/>
                  <a:sym typeface="Arial"/>
                </a:rPr>
                <a:t> end </a:t>
              </a:r>
              <a:r>
                <a:rPr lang="en-US" sz="1600" b="1" dirty="0">
                  <a:solidFill>
                    <a:schemeClr val="tx1"/>
                  </a:solidFill>
                  <a:latin typeface="Arial"/>
                  <a:ea typeface="Arial"/>
                  <a:cs typeface="Arial"/>
                  <a:sym typeface="Arial"/>
                </a:rPr>
                <a:t>to show the end of the operation.</a:t>
              </a:r>
              <a:endParaRPr sz="1600" dirty="0">
                <a:solidFill>
                  <a:schemeClr val="tx1"/>
                </a:solidFill>
                <a:latin typeface="Trebuchet MS"/>
                <a:ea typeface="Trebuchet MS"/>
                <a:cs typeface="Trebuchet MS"/>
                <a:sym typeface="Trebuchet MS"/>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
          <p:cNvPicPr preferRelativeResize="0"/>
          <p:nvPr/>
        </p:nvPicPr>
        <p:blipFill rotWithShape="1">
          <a:blip r:embed="rId3">
            <a:alphaModFix/>
          </a:blip>
          <a:srcRect/>
          <a:stretch/>
        </p:blipFill>
        <p:spPr>
          <a:xfrm>
            <a:off x="826640" y="3159443"/>
            <a:ext cx="1189037" cy="1189037"/>
          </a:xfrm>
          <a:prstGeom prst="rect">
            <a:avLst/>
          </a:prstGeom>
          <a:noFill/>
          <a:ln>
            <a:noFill/>
          </a:ln>
        </p:spPr>
      </p:pic>
      <p:pic>
        <p:nvPicPr>
          <p:cNvPr id="210" name="Google Shape;210;p2"/>
          <p:cNvPicPr preferRelativeResize="0"/>
          <p:nvPr/>
        </p:nvPicPr>
        <p:blipFill rotWithShape="1">
          <a:blip r:embed="rId4">
            <a:alphaModFix/>
          </a:blip>
          <a:srcRect/>
          <a:stretch/>
        </p:blipFill>
        <p:spPr>
          <a:xfrm>
            <a:off x="2498753" y="4169093"/>
            <a:ext cx="1847850" cy="1847850"/>
          </a:xfrm>
          <a:prstGeom prst="rect">
            <a:avLst/>
          </a:prstGeom>
          <a:noFill/>
          <a:ln>
            <a:noFill/>
          </a:ln>
        </p:spPr>
      </p:pic>
      <p:pic>
        <p:nvPicPr>
          <p:cNvPr id="211" name="Google Shape;211;p2"/>
          <p:cNvPicPr preferRelativeResize="0"/>
          <p:nvPr/>
        </p:nvPicPr>
        <p:blipFill rotWithShape="1">
          <a:blip r:embed="rId5">
            <a:alphaModFix/>
          </a:blip>
          <a:srcRect/>
          <a:stretch/>
        </p:blipFill>
        <p:spPr>
          <a:xfrm>
            <a:off x="5419753" y="3546316"/>
            <a:ext cx="1987550" cy="1987550"/>
          </a:xfrm>
          <a:prstGeom prst="rect">
            <a:avLst/>
          </a:prstGeom>
          <a:noFill/>
          <a:ln>
            <a:noFill/>
          </a:ln>
        </p:spPr>
      </p:pic>
      <p:pic>
        <p:nvPicPr>
          <p:cNvPr id="212" name="Google Shape;212;p2"/>
          <p:cNvPicPr preferRelativeResize="0"/>
          <p:nvPr/>
        </p:nvPicPr>
        <p:blipFill rotWithShape="1">
          <a:blip r:embed="rId6">
            <a:alphaModFix/>
          </a:blip>
          <a:srcRect/>
          <a:stretch/>
        </p:blipFill>
        <p:spPr>
          <a:xfrm>
            <a:off x="8608723" y="3261043"/>
            <a:ext cx="2287588" cy="2287587"/>
          </a:xfrm>
          <a:prstGeom prst="rect">
            <a:avLst/>
          </a:prstGeom>
          <a:noFill/>
          <a:ln>
            <a:noFill/>
          </a:ln>
        </p:spPr>
      </p:pic>
      <p:sp>
        <p:nvSpPr>
          <p:cNvPr id="213" name="Google Shape;213;p2"/>
          <p:cNvSpPr/>
          <p:nvPr/>
        </p:nvSpPr>
        <p:spPr>
          <a:xfrm>
            <a:off x="690908" y="4562792"/>
            <a:ext cx="1460500"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lt1"/>
                </a:solidFill>
                <a:latin typeface="Arial Black"/>
                <a:ea typeface="Arial Black"/>
                <a:cs typeface="Arial Black"/>
                <a:sym typeface="Arial Black"/>
              </a:rPr>
              <a:t>HISTORY</a:t>
            </a:r>
            <a:endParaRPr/>
          </a:p>
        </p:txBody>
      </p:sp>
      <p:sp>
        <p:nvSpPr>
          <p:cNvPr id="214" name="Google Shape;214;p2"/>
          <p:cNvSpPr/>
          <p:nvPr/>
        </p:nvSpPr>
        <p:spPr>
          <a:xfrm>
            <a:off x="1290666" y="6066155"/>
            <a:ext cx="4264025"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lt1"/>
                </a:solidFill>
                <a:latin typeface="Arial Black"/>
                <a:ea typeface="Arial Black"/>
                <a:cs typeface="Arial Black"/>
                <a:sym typeface="Arial Black"/>
              </a:rPr>
              <a:t>PROGRAMMING LANGUAGES</a:t>
            </a:r>
            <a:endParaRPr/>
          </a:p>
        </p:txBody>
      </p:sp>
      <p:sp>
        <p:nvSpPr>
          <p:cNvPr id="215" name="Google Shape;215;p2"/>
          <p:cNvSpPr/>
          <p:nvPr/>
        </p:nvSpPr>
        <p:spPr>
          <a:xfrm>
            <a:off x="7753061" y="6057901"/>
            <a:ext cx="3998912"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lt1"/>
                </a:solidFill>
                <a:latin typeface="Arial Black"/>
                <a:ea typeface="Arial Black"/>
                <a:cs typeface="Arial Black"/>
                <a:sym typeface="Arial Black"/>
              </a:rPr>
              <a:t>DEVELOPMENT LIFECYCLE</a:t>
            </a:r>
            <a:endParaRPr/>
          </a:p>
        </p:txBody>
      </p:sp>
      <p:sp>
        <p:nvSpPr>
          <p:cNvPr id="216" name="Google Shape;216;p2"/>
          <p:cNvSpPr txBox="1"/>
          <p:nvPr/>
        </p:nvSpPr>
        <p:spPr>
          <a:xfrm>
            <a:off x="690908" y="748083"/>
            <a:ext cx="9448772" cy="940240"/>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r" rtl="0">
              <a:lnSpc>
                <a:spcPct val="90000"/>
              </a:lnSpc>
              <a:spcBef>
                <a:spcPts val="0"/>
              </a:spcBef>
              <a:spcAft>
                <a:spcPts val="0"/>
              </a:spcAft>
              <a:buNone/>
            </a:pPr>
            <a:r>
              <a:rPr lang="en-US" sz="4800" b="1" i="0" u="none" strike="noStrike" cap="none">
                <a:solidFill>
                  <a:schemeClr val="lt1"/>
                </a:solidFill>
                <a:latin typeface="Trebuchet MS"/>
                <a:ea typeface="Trebuchet MS"/>
                <a:cs typeface="Trebuchet MS"/>
                <a:sym typeface="Trebuchet MS"/>
              </a:rPr>
              <a:t>Introduction to Computer Programming</a:t>
            </a:r>
            <a:endParaRPr sz="4800" b="1" i="0" u="none" strike="noStrike" cap="none">
              <a:solidFill>
                <a:schemeClr val="lt1"/>
              </a:solidFill>
              <a:latin typeface="Trebuchet MS"/>
              <a:ea typeface="Trebuchet MS"/>
              <a:cs typeface="Trebuchet MS"/>
              <a:sym typeface="Trebuchet MS"/>
            </a:endParaRPr>
          </a:p>
        </p:txBody>
      </p:sp>
      <p:sp>
        <p:nvSpPr>
          <p:cNvPr id="217" name="Google Shape;217;p2"/>
          <p:cNvSpPr/>
          <p:nvPr/>
        </p:nvSpPr>
        <p:spPr>
          <a:xfrm>
            <a:off x="4245884" y="3028791"/>
            <a:ext cx="433528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lt1"/>
                </a:solidFill>
                <a:latin typeface="Arial Black"/>
                <a:ea typeface="Arial Black"/>
                <a:cs typeface="Arial Black"/>
                <a:sym typeface="Arial Black"/>
              </a:rPr>
              <a:t>PROGRAMMING COMPONENT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20"/>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1</a:t>
            </a:r>
            <a:endParaRPr sz="4800" b="1">
              <a:solidFill>
                <a:schemeClr val="lt1"/>
              </a:solidFill>
              <a:latin typeface="Trebuchet MS"/>
              <a:ea typeface="Trebuchet MS"/>
              <a:cs typeface="Trebuchet MS"/>
              <a:sym typeface="Trebuchet MS"/>
            </a:endParaRPr>
          </a:p>
        </p:txBody>
      </p:sp>
      <p:sp>
        <p:nvSpPr>
          <p:cNvPr id="485" name="Google Shape;485;p20"/>
          <p:cNvSpPr/>
          <p:nvPr/>
        </p:nvSpPr>
        <p:spPr>
          <a:xfrm>
            <a:off x="1078302" y="2518260"/>
            <a:ext cx="1759788" cy="491224"/>
          </a:xfrm>
          <a:prstGeom prst="rect">
            <a:avLst/>
          </a:prstGeom>
          <a:solidFill>
            <a:srgbClr val="002060"/>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Trebuchet MS"/>
                <a:ea typeface="Trebuchet MS"/>
                <a:cs typeface="Trebuchet MS"/>
                <a:sym typeface="Trebuchet MS"/>
              </a:rPr>
              <a:t>Input               </a:t>
            </a:r>
            <a:endParaRPr/>
          </a:p>
          <a:p>
            <a:pPr marL="0" marR="0" lvl="0" indent="0" algn="ctr" rtl="0">
              <a:spcBef>
                <a:spcPts val="0"/>
              </a:spcBef>
              <a:spcAft>
                <a:spcPts val="0"/>
              </a:spcAft>
              <a:buNone/>
            </a:pPr>
            <a:r>
              <a:rPr lang="en-US" sz="1600" i="1">
                <a:solidFill>
                  <a:schemeClr val="lt1"/>
                </a:solidFill>
                <a:latin typeface="Trebuchet MS"/>
                <a:ea typeface="Trebuchet MS"/>
                <a:cs typeface="Trebuchet MS"/>
                <a:sym typeface="Trebuchet MS"/>
              </a:rPr>
              <a:t>data</a:t>
            </a:r>
            <a:endParaRPr/>
          </a:p>
        </p:txBody>
      </p:sp>
      <p:sp>
        <p:nvSpPr>
          <p:cNvPr id="486" name="Google Shape;486;p20"/>
          <p:cNvSpPr/>
          <p:nvPr/>
        </p:nvSpPr>
        <p:spPr>
          <a:xfrm>
            <a:off x="1078302" y="3873191"/>
            <a:ext cx="2682815" cy="491224"/>
          </a:xfrm>
          <a:prstGeom prst="rect">
            <a:avLst/>
          </a:prstGeom>
          <a:solidFill>
            <a:srgbClr val="002060"/>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Trebuchet MS"/>
                <a:ea typeface="Trebuchet MS"/>
                <a:cs typeface="Trebuchet MS"/>
                <a:sym typeface="Trebuchet MS"/>
              </a:rPr>
              <a:t>Process              </a:t>
            </a:r>
            <a:endParaRPr/>
          </a:p>
          <a:p>
            <a:pPr marL="0" marR="0" lvl="0" indent="0" algn="ctr" rtl="0">
              <a:spcBef>
                <a:spcPts val="0"/>
              </a:spcBef>
              <a:spcAft>
                <a:spcPts val="0"/>
              </a:spcAft>
              <a:buNone/>
            </a:pPr>
            <a:r>
              <a:rPr lang="en-US" sz="1600" i="1">
                <a:solidFill>
                  <a:schemeClr val="lt1"/>
                </a:solidFill>
                <a:latin typeface="Trebuchet MS"/>
                <a:ea typeface="Trebuchet MS"/>
                <a:cs typeface="Trebuchet MS"/>
                <a:sym typeface="Trebuchet MS"/>
              </a:rPr>
              <a:t>Requirements/constraints</a:t>
            </a:r>
            <a:endParaRPr/>
          </a:p>
        </p:txBody>
      </p:sp>
      <p:sp>
        <p:nvSpPr>
          <p:cNvPr id="487" name="Google Shape;487;p20"/>
          <p:cNvSpPr/>
          <p:nvPr/>
        </p:nvSpPr>
        <p:spPr>
          <a:xfrm>
            <a:off x="1078302" y="5228123"/>
            <a:ext cx="1992702" cy="686332"/>
          </a:xfrm>
          <a:prstGeom prst="rect">
            <a:avLst/>
          </a:prstGeom>
          <a:solidFill>
            <a:srgbClr val="002060"/>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Trebuchet MS"/>
                <a:ea typeface="Trebuchet MS"/>
                <a:cs typeface="Trebuchet MS"/>
                <a:sym typeface="Trebuchet MS"/>
              </a:rPr>
              <a:t>Output               </a:t>
            </a:r>
            <a:endParaRPr/>
          </a:p>
          <a:p>
            <a:pPr marL="0" marR="0" lvl="0" indent="0" algn="ctr" rtl="0">
              <a:spcBef>
                <a:spcPts val="0"/>
              </a:spcBef>
              <a:spcAft>
                <a:spcPts val="0"/>
              </a:spcAft>
              <a:buNone/>
            </a:pPr>
            <a:r>
              <a:rPr lang="en-US" sz="1600" i="1">
                <a:solidFill>
                  <a:schemeClr val="lt1"/>
                </a:solidFill>
                <a:latin typeface="Trebuchet MS"/>
                <a:ea typeface="Trebuchet MS"/>
                <a:cs typeface="Trebuchet MS"/>
                <a:sym typeface="Trebuchet MS"/>
              </a:rPr>
              <a:t>Desired results</a:t>
            </a:r>
            <a:endParaRPr/>
          </a:p>
        </p:txBody>
      </p:sp>
      <p:sp>
        <p:nvSpPr>
          <p:cNvPr id="488" name="Google Shape;488;p20"/>
          <p:cNvSpPr txBox="1"/>
          <p:nvPr/>
        </p:nvSpPr>
        <p:spPr>
          <a:xfrm>
            <a:off x="813039" y="970162"/>
            <a:ext cx="609456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Given the value of </a:t>
            </a:r>
            <a:r>
              <a:rPr lang="en-US" sz="1800" b="1" i="1">
                <a:solidFill>
                  <a:schemeClr val="lt1"/>
                </a:solidFill>
                <a:latin typeface="Arial Black"/>
                <a:ea typeface="Arial Black"/>
                <a:cs typeface="Arial Black"/>
                <a:sym typeface="Arial Black"/>
              </a:rPr>
              <a:t>x</a:t>
            </a:r>
            <a:r>
              <a:rPr lang="en-US" sz="1800">
                <a:solidFill>
                  <a:schemeClr val="lt1"/>
                </a:solidFill>
                <a:latin typeface="Arial Black"/>
                <a:ea typeface="Arial Black"/>
                <a:cs typeface="Arial Black"/>
                <a:sym typeface="Arial Black"/>
              </a:rPr>
              <a:t> is 10 and </a:t>
            </a:r>
            <a:r>
              <a:rPr lang="en-US" sz="1800" b="1" i="1">
                <a:solidFill>
                  <a:schemeClr val="lt1"/>
                </a:solidFill>
                <a:latin typeface="Arial Black"/>
                <a:ea typeface="Arial Black"/>
                <a:cs typeface="Arial Black"/>
                <a:sym typeface="Arial Black"/>
              </a:rPr>
              <a:t>a</a:t>
            </a:r>
            <a:r>
              <a:rPr lang="en-US" sz="1800">
                <a:solidFill>
                  <a:schemeClr val="lt1"/>
                </a:solidFill>
                <a:latin typeface="Arial Black"/>
                <a:ea typeface="Arial Black"/>
                <a:cs typeface="Arial Black"/>
                <a:sym typeface="Arial Black"/>
              </a:rPr>
              <a:t> is 12, </a:t>
            </a:r>
            <a:endParaRPr/>
          </a:p>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find the result of the following equation:</a:t>
            </a:r>
            <a:endParaRPr/>
          </a:p>
          <a:p>
            <a:pPr marL="0" marR="0" lvl="0" indent="0" algn="ctr" rtl="0">
              <a:spcBef>
                <a:spcPts val="0"/>
              </a:spcBef>
              <a:spcAft>
                <a:spcPts val="0"/>
              </a:spcAft>
              <a:buNone/>
            </a:pPr>
            <a:r>
              <a:rPr lang="en-US" sz="1800">
                <a:solidFill>
                  <a:schemeClr val="lt1"/>
                </a:solidFill>
                <a:latin typeface="Arial Black"/>
                <a:ea typeface="Arial Black"/>
                <a:cs typeface="Arial Black"/>
                <a:sym typeface="Arial Black"/>
              </a:rPr>
              <a:t>y = 2x + a - 6</a:t>
            </a:r>
            <a:endParaRPr/>
          </a:p>
        </p:txBody>
      </p:sp>
      <p:sp>
        <p:nvSpPr>
          <p:cNvPr id="489" name="Google Shape;489;p20"/>
          <p:cNvSpPr txBox="1"/>
          <p:nvPr/>
        </p:nvSpPr>
        <p:spPr>
          <a:xfrm>
            <a:off x="1037327" y="3220396"/>
            <a:ext cx="328487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a:solidFill>
                  <a:schemeClr val="lt1"/>
                </a:solidFill>
                <a:latin typeface="Trebuchet MS"/>
                <a:ea typeface="Trebuchet MS"/>
                <a:cs typeface="Trebuchet MS"/>
                <a:sym typeface="Trebuchet MS"/>
              </a:rPr>
              <a:t>x</a:t>
            </a:r>
            <a:r>
              <a:rPr lang="en-US" sz="1600">
                <a:solidFill>
                  <a:schemeClr val="lt1"/>
                </a:solidFill>
                <a:latin typeface="Trebuchet MS"/>
                <a:ea typeface="Trebuchet MS"/>
                <a:cs typeface="Trebuchet MS"/>
                <a:sym typeface="Trebuchet MS"/>
              </a:rPr>
              <a:t> = 10, </a:t>
            </a:r>
            <a:r>
              <a:rPr lang="en-US" sz="1600" i="1">
                <a:solidFill>
                  <a:schemeClr val="lt1"/>
                </a:solidFill>
                <a:latin typeface="Trebuchet MS"/>
                <a:ea typeface="Trebuchet MS"/>
                <a:cs typeface="Trebuchet MS"/>
                <a:sym typeface="Trebuchet MS"/>
              </a:rPr>
              <a:t>a</a:t>
            </a:r>
            <a:r>
              <a:rPr lang="en-US" sz="1600">
                <a:solidFill>
                  <a:schemeClr val="lt1"/>
                </a:solidFill>
                <a:latin typeface="Trebuchet MS"/>
                <a:ea typeface="Trebuchet MS"/>
                <a:cs typeface="Trebuchet MS"/>
                <a:sym typeface="Trebuchet MS"/>
              </a:rPr>
              <a:t> = 12</a:t>
            </a:r>
            <a:endParaRPr/>
          </a:p>
        </p:txBody>
      </p:sp>
      <p:sp>
        <p:nvSpPr>
          <p:cNvPr id="490" name="Google Shape;490;p20"/>
          <p:cNvSpPr txBox="1"/>
          <p:nvPr/>
        </p:nvSpPr>
        <p:spPr>
          <a:xfrm>
            <a:off x="1037328" y="4503881"/>
            <a:ext cx="27237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Trebuchet MS"/>
                <a:ea typeface="Trebuchet MS"/>
                <a:cs typeface="Trebuchet MS"/>
                <a:sym typeface="Trebuchet MS"/>
              </a:rPr>
              <a:t>Replace x and a</a:t>
            </a:r>
            <a:endParaRPr/>
          </a:p>
          <a:p>
            <a:pPr marL="0" marR="0" lvl="0" indent="0" algn="l" rtl="0">
              <a:spcBef>
                <a:spcPts val="0"/>
              </a:spcBef>
              <a:spcAft>
                <a:spcPts val="0"/>
              </a:spcAft>
              <a:buNone/>
            </a:pPr>
            <a:r>
              <a:rPr lang="en-US" sz="1600" i="1">
                <a:solidFill>
                  <a:schemeClr val="lt1"/>
                </a:solidFill>
                <a:latin typeface="Trebuchet MS"/>
                <a:ea typeface="Trebuchet MS"/>
                <a:cs typeface="Trebuchet MS"/>
                <a:sym typeface="Trebuchet MS"/>
              </a:rPr>
              <a:t>y = 2x + a - 6</a:t>
            </a:r>
            <a:endParaRPr/>
          </a:p>
        </p:txBody>
      </p:sp>
      <p:sp>
        <p:nvSpPr>
          <p:cNvPr id="491" name="Google Shape;491;p20"/>
          <p:cNvSpPr txBox="1"/>
          <p:nvPr/>
        </p:nvSpPr>
        <p:spPr>
          <a:xfrm>
            <a:off x="1078302" y="6089311"/>
            <a:ext cx="2489143"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lt1"/>
                </a:solidFill>
                <a:latin typeface="Trebuchet MS"/>
                <a:ea typeface="Trebuchet MS"/>
                <a:cs typeface="Trebuchet MS"/>
                <a:sym typeface="Trebuchet MS"/>
              </a:rPr>
              <a:t>Value of </a:t>
            </a:r>
            <a:r>
              <a:rPr lang="en-US" sz="1600" i="1">
                <a:solidFill>
                  <a:schemeClr val="lt1"/>
                </a:solidFill>
                <a:latin typeface="Trebuchet MS"/>
                <a:ea typeface="Trebuchet MS"/>
                <a:cs typeface="Trebuchet MS"/>
                <a:sym typeface="Trebuchet MS"/>
              </a:rPr>
              <a:t>y</a:t>
            </a:r>
            <a:endParaRPr sz="1600">
              <a:solidFill>
                <a:schemeClr val="lt1"/>
              </a:solidFill>
              <a:latin typeface="Trebuchet MS"/>
              <a:ea typeface="Trebuchet MS"/>
              <a:cs typeface="Trebuchet MS"/>
              <a:sym typeface="Trebuchet MS"/>
            </a:endParaRPr>
          </a:p>
        </p:txBody>
      </p:sp>
      <p:sp>
        <p:nvSpPr>
          <p:cNvPr id="492" name="Google Shape;492;p20"/>
          <p:cNvSpPr txBox="1"/>
          <p:nvPr/>
        </p:nvSpPr>
        <p:spPr>
          <a:xfrm>
            <a:off x="5995358" y="2382095"/>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493" name="Google Shape;493;p20"/>
          <p:cNvSpPr/>
          <p:nvPr/>
        </p:nvSpPr>
        <p:spPr>
          <a:xfrm>
            <a:off x="4414921" y="3373238"/>
            <a:ext cx="6902936"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read the value of </a:t>
            </a:r>
            <a:r>
              <a:rPr lang="en-US" sz="2400">
                <a:solidFill>
                  <a:srgbClr val="3333CC"/>
                </a:solidFill>
                <a:latin typeface="Arial Black"/>
                <a:ea typeface="Arial Black"/>
                <a:cs typeface="Arial Black"/>
                <a:sym typeface="Arial Black"/>
              </a:rPr>
              <a:t>x</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read the value of </a:t>
            </a:r>
            <a:r>
              <a:rPr lang="en-US" sz="2400">
                <a:solidFill>
                  <a:srgbClr val="3333CC"/>
                </a:solidFill>
                <a:latin typeface="Arial Black"/>
                <a:ea typeface="Arial Black"/>
                <a:cs typeface="Arial Black"/>
                <a:sym typeface="Arial Black"/>
              </a:rPr>
              <a:t>a</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compute the value of </a:t>
            </a:r>
            <a:r>
              <a:rPr lang="en-US" sz="2400">
                <a:solidFill>
                  <a:srgbClr val="3333CC"/>
                </a:solidFill>
                <a:latin typeface="Arial Black"/>
                <a:ea typeface="Arial Black"/>
                <a:cs typeface="Arial Black"/>
                <a:sym typeface="Arial Black"/>
              </a:rPr>
              <a:t>y</a:t>
            </a:r>
            <a:r>
              <a:rPr lang="en-US" sz="2400">
                <a:solidFill>
                  <a:srgbClr val="663300"/>
                </a:solidFill>
                <a:latin typeface="Arial Black"/>
                <a:ea typeface="Arial Black"/>
                <a:cs typeface="Arial Black"/>
                <a:sym typeface="Arial Black"/>
              </a:rPr>
              <a:t> as y = 2x + a -6</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display/print  the value of </a:t>
            </a:r>
            <a:r>
              <a:rPr lang="en-US" sz="2400">
                <a:solidFill>
                  <a:srgbClr val="3333CC"/>
                </a:solidFill>
                <a:latin typeface="Arial Black"/>
                <a:ea typeface="Arial Black"/>
                <a:cs typeface="Arial Black"/>
                <a:sym typeface="Arial Black"/>
              </a:rPr>
              <a:t>y</a:t>
            </a:r>
            <a:endParaRPr sz="24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end</a:t>
            </a:r>
            <a:endParaRPr sz="32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3"/>
                                        </p:tgtEl>
                                        <p:attrNameLst>
                                          <p:attrName>style.visibility</p:attrName>
                                        </p:attrNameLst>
                                      </p:cBhvr>
                                      <p:to>
                                        <p:strVal val="visible"/>
                                      </p:to>
                                    </p:set>
                                    <p:animEffect transition="in" filter="fade">
                                      <p:cBhvr>
                                        <p:cTn id="7" dur="50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21"/>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2</a:t>
            </a:r>
            <a:endParaRPr sz="4800" b="1">
              <a:solidFill>
                <a:schemeClr val="lt1"/>
              </a:solidFill>
              <a:latin typeface="Trebuchet MS"/>
              <a:ea typeface="Trebuchet MS"/>
              <a:cs typeface="Trebuchet MS"/>
              <a:sym typeface="Trebuchet MS"/>
            </a:endParaRPr>
          </a:p>
        </p:txBody>
      </p:sp>
      <p:sp>
        <p:nvSpPr>
          <p:cNvPr id="499" name="Google Shape;499;p21"/>
          <p:cNvSpPr txBox="1"/>
          <p:nvPr/>
        </p:nvSpPr>
        <p:spPr>
          <a:xfrm>
            <a:off x="295454" y="718049"/>
            <a:ext cx="6094562"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Uncle Chen wants to buy 5 cans of paint from </a:t>
            </a:r>
            <a:endParaRPr sz="1800">
              <a:solidFill>
                <a:schemeClr val="lt1"/>
              </a:solidFill>
              <a:latin typeface="Arial Black"/>
              <a:ea typeface="Arial Black"/>
              <a:cs typeface="Arial Black"/>
              <a:sym typeface="Arial Black"/>
            </a:endParaRPr>
          </a:p>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Linda’s shop. The price for each of the paint can is RM 15.60. Calculate the total price of all </a:t>
            </a:r>
            <a:endParaRPr/>
          </a:p>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the paint cans.</a:t>
            </a:r>
            <a:endParaRPr sz="1800">
              <a:solidFill>
                <a:schemeClr val="lt1"/>
              </a:solidFill>
              <a:latin typeface="Arial Black"/>
              <a:ea typeface="Arial Black"/>
              <a:cs typeface="Arial Black"/>
              <a:sym typeface="Arial Black"/>
            </a:endParaRPr>
          </a:p>
        </p:txBody>
      </p:sp>
      <p:graphicFrame>
        <p:nvGraphicFramePr>
          <p:cNvPr id="500" name="Google Shape;500;p21"/>
          <p:cNvGraphicFramePr/>
          <p:nvPr/>
        </p:nvGraphicFramePr>
        <p:xfrm>
          <a:off x="1026543" y="2902148"/>
          <a:ext cx="4493400" cy="29059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tblGrid>
              <a:tr h="444900">
                <a:tc gridSpan="2">
                  <a:txBody>
                    <a:bodyPr/>
                    <a:lstStyle/>
                    <a:p>
                      <a:pPr marL="0" marR="0" lvl="0" indent="0" algn="ctr" rtl="0">
                        <a:spcBef>
                          <a:spcPts val="0"/>
                        </a:spcBef>
                        <a:spcAft>
                          <a:spcPts val="0"/>
                        </a:spcAft>
                        <a:buNone/>
                      </a:pPr>
                      <a:r>
                        <a:rPr lang="en-US" sz="1800"/>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501" name="Google Shape;501;p21"/>
          <p:cNvSpPr txBox="1"/>
          <p:nvPr/>
        </p:nvSpPr>
        <p:spPr>
          <a:xfrm>
            <a:off x="3401203" y="3351366"/>
            <a:ext cx="196682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1 can paint = RM 15.60</a:t>
            </a:r>
            <a:endParaRPr/>
          </a:p>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No. of cans = 5</a:t>
            </a:r>
            <a:endParaRPr/>
          </a:p>
        </p:txBody>
      </p:sp>
      <p:sp>
        <p:nvSpPr>
          <p:cNvPr id="502" name="Google Shape;502;p21"/>
          <p:cNvSpPr txBox="1"/>
          <p:nvPr/>
        </p:nvSpPr>
        <p:spPr>
          <a:xfrm>
            <a:off x="3278996" y="4384561"/>
            <a:ext cx="2240951"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rebuchet MS"/>
                <a:ea typeface="Trebuchet MS"/>
                <a:cs typeface="Trebuchet MS"/>
                <a:sym typeface="Trebuchet MS"/>
              </a:rPr>
              <a:t>Total price cans of paint = RM 15.60 x 5</a:t>
            </a:r>
            <a:endParaRPr/>
          </a:p>
        </p:txBody>
      </p:sp>
      <p:sp>
        <p:nvSpPr>
          <p:cNvPr id="503" name="Google Shape;503;p21"/>
          <p:cNvSpPr txBox="1"/>
          <p:nvPr/>
        </p:nvSpPr>
        <p:spPr>
          <a:xfrm>
            <a:off x="3401203" y="5117129"/>
            <a:ext cx="196682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Total price 5 cans of paint</a:t>
            </a:r>
            <a:endParaRPr/>
          </a:p>
        </p:txBody>
      </p:sp>
      <p:sp>
        <p:nvSpPr>
          <p:cNvPr id="504" name="Google Shape;504;p21"/>
          <p:cNvSpPr txBox="1"/>
          <p:nvPr/>
        </p:nvSpPr>
        <p:spPr>
          <a:xfrm>
            <a:off x="7737893" y="2378928"/>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505" name="Google Shape;505;p21"/>
          <p:cNvSpPr/>
          <p:nvPr/>
        </p:nvSpPr>
        <p:spPr>
          <a:xfrm>
            <a:off x="5796844" y="3293453"/>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set price as 15.60</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number of cans</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total price</a:t>
            </a:r>
            <a:r>
              <a:rPr lang="en-US" sz="2000">
                <a:solidFill>
                  <a:srgbClr val="663300"/>
                </a:solidFill>
                <a:latin typeface="Arial Black"/>
                <a:ea typeface="Arial Black"/>
                <a:cs typeface="Arial Black"/>
                <a:sym typeface="Arial Black"/>
              </a:rPr>
              <a:t> as </a:t>
            </a:r>
            <a:r>
              <a:rPr lang="en-US" sz="2000">
                <a:solidFill>
                  <a:srgbClr val="3333CC"/>
                </a:solidFill>
                <a:latin typeface="Arial Black"/>
                <a:ea typeface="Arial Black"/>
                <a:cs typeface="Arial Black"/>
                <a:sym typeface="Arial Black"/>
              </a:rPr>
              <a:t>price per can</a:t>
            </a:r>
            <a:r>
              <a:rPr lang="en-US" sz="2000">
                <a:solidFill>
                  <a:srgbClr val="663300"/>
                </a:solidFill>
                <a:latin typeface="Arial Black"/>
                <a:ea typeface="Arial Black"/>
                <a:cs typeface="Arial Black"/>
                <a:sym typeface="Arial Black"/>
              </a:rPr>
              <a:t> </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number of cans</a:t>
            </a:r>
            <a:endParaRPr sz="2000">
              <a:solidFill>
                <a:srgbClr val="3333CC"/>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price</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p:cTn id="7" dur="500"/>
                                        <p:tgtEl>
                                          <p:spTgt spid="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22"/>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3</a:t>
            </a:r>
            <a:endParaRPr sz="4800" b="1">
              <a:solidFill>
                <a:schemeClr val="lt1"/>
              </a:solidFill>
              <a:latin typeface="Trebuchet MS"/>
              <a:ea typeface="Trebuchet MS"/>
              <a:cs typeface="Trebuchet MS"/>
              <a:sym typeface="Trebuchet MS"/>
            </a:endParaRPr>
          </a:p>
        </p:txBody>
      </p:sp>
      <p:sp>
        <p:nvSpPr>
          <p:cNvPr id="511" name="Google Shape;511;p22"/>
          <p:cNvSpPr txBox="1"/>
          <p:nvPr/>
        </p:nvSpPr>
        <p:spPr>
          <a:xfrm>
            <a:off x="338585" y="692170"/>
            <a:ext cx="6094562" cy="11695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Madam Sue needs to determine her students grade for programming subject based on the mark scored during final examination. The ‘A’ grade will be given if the mark scored is between 85 to 100. If a student has scored 90 marks, what is the grade should Madam Sue give to the student?</a:t>
            </a:r>
            <a:endParaRPr/>
          </a:p>
        </p:txBody>
      </p:sp>
      <p:graphicFrame>
        <p:nvGraphicFramePr>
          <p:cNvPr id="512" name="Google Shape;512;p22"/>
          <p:cNvGraphicFramePr/>
          <p:nvPr/>
        </p:nvGraphicFramePr>
        <p:xfrm>
          <a:off x="1026543" y="2902148"/>
          <a:ext cx="3000000" cy="30000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tblGrid>
              <a:tr h="444900">
                <a:tc gridSpan="2">
                  <a:txBody>
                    <a:bodyPr/>
                    <a:lstStyle/>
                    <a:p>
                      <a:pPr marL="0" marR="0" lvl="0" indent="0" algn="ctr" rtl="0">
                        <a:spcBef>
                          <a:spcPts val="0"/>
                        </a:spcBef>
                        <a:spcAft>
                          <a:spcPts val="0"/>
                        </a:spcAft>
                        <a:buNone/>
                      </a:pPr>
                      <a:r>
                        <a:rPr lang="en-US" sz="1800"/>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513" name="Google Shape;513;p22"/>
          <p:cNvSpPr txBox="1"/>
          <p:nvPr/>
        </p:nvSpPr>
        <p:spPr>
          <a:xfrm>
            <a:off x="3401203" y="3429000"/>
            <a:ext cx="196682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Mark = 90</a:t>
            </a:r>
            <a:endParaRPr/>
          </a:p>
        </p:txBody>
      </p:sp>
      <p:sp>
        <p:nvSpPr>
          <p:cNvPr id="514" name="Google Shape;514;p22"/>
          <p:cNvSpPr txBox="1"/>
          <p:nvPr/>
        </p:nvSpPr>
        <p:spPr>
          <a:xfrm>
            <a:off x="3278996" y="4384561"/>
            <a:ext cx="2240951"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A = if 85 &lt; mark &lt; 100 </a:t>
            </a:r>
            <a:endParaRPr/>
          </a:p>
        </p:txBody>
      </p:sp>
      <p:sp>
        <p:nvSpPr>
          <p:cNvPr id="515" name="Google Shape;515;p22"/>
          <p:cNvSpPr txBox="1"/>
          <p:nvPr/>
        </p:nvSpPr>
        <p:spPr>
          <a:xfrm>
            <a:off x="3339382" y="5117129"/>
            <a:ext cx="211347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Grade for students with 90 marks</a:t>
            </a:r>
            <a:endParaRPr/>
          </a:p>
        </p:txBody>
      </p:sp>
      <p:sp>
        <p:nvSpPr>
          <p:cNvPr id="516" name="Google Shape;516;p22"/>
          <p:cNvSpPr txBox="1"/>
          <p:nvPr/>
        </p:nvSpPr>
        <p:spPr>
          <a:xfrm>
            <a:off x="7737893" y="2378928"/>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517" name="Google Shape;517;p22"/>
          <p:cNvSpPr/>
          <p:nvPr/>
        </p:nvSpPr>
        <p:spPr>
          <a:xfrm>
            <a:off x="5925046" y="3097800"/>
            <a:ext cx="5838158" cy="306803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student </a:t>
            </a:r>
            <a:r>
              <a:rPr lang="en-US" sz="2000">
                <a:solidFill>
                  <a:srgbClr val="3333CC"/>
                </a:solidFill>
                <a:latin typeface="Arial Black"/>
                <a:ea typeface="Arial Black"/>
                <a:cs typeface="Arial Black"/>
                <a:sym typeface="Arial Black"/>
              </a:rPr>
              <a:t>mark</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a:t>
            </a:r>
            <a:r>
              <a:rPr lang="en-US" sz="2000">
                <a:solidFill>
                  <a:srgbClr val="C00000"/>
                </a:solidFill>
                <a:latin typeface="Arial Black"/>
                <a:ea typeface="Arial Black"/>
                <a:cs typeface="Arial Black"/>
                <a:sym typeface="Arial Black"/>
              </a:rPr>
              <a:t>if mark is greater than 85 and mark </a:t>
            </a:r>
            <a:endParaRPr/>
          </a:p>
          <a:p>
            <a:pPr marL="0" marR="0" lvl="0" indent="0" algn="l" rtl="0">
              <a:spcBef>
                <a:spcPts val="0"/>
              </a:spcBef>
              <a:spcAft>
                <a:spcPts val="0"/>
              </a:spcAft>
              <a:buClr>
                <a:srgbClr val="C00000"/>
              </a:buClr>
              <a:buSzPts val="2000"/>
              <a:buFont typeface="Arial"/>
              <a:buNone/>
            </a:pPr>
            <a:r>
              <a:rPr lang="en-US" sz="2000">
                <a:solidFill>
                  <a:srgbClr val="C00000"/>
                </a:solidFill>
                <a:latin typeface="Arial Black"/>
                <a:ea typeface="Arial Black"/>
                <a:cs typeface="Arial Black"/>
                <a:sym typeface="Arial Black"/>
              </a:rPr>
              <a:t>  is less than 100, then</a:t>
            </a:r>
            <a:endParaRPr/>
          </a:p>
          <a:p>
            <a:pPr marL="0" marR="0" lvl="0" indent="0" algn="l" rtl="0">
              <a:spcBef>
                <a:spcPts val="0"/>
              </a:spcBef>
              <a:spcAft>
                <a:spcPts val="0"/>
              </a:spcAft>
              <a:buClr>
                <a:srgbClr val="C00000"/>
              </a:buClr>
              <a:buSzPts val="2000"/>
              <a:buFont typeface="Arial"/>
              <a:buNone/>
            </a:pPr>
            <a:r>
              <a:rPr lang="en-US" sz="2000">
                <a:solidFill>
                  <a:srgbClr val="C00000"/>
                </a:solidFill>
                <a:latin typeface="Arial Black"/>
                <a:ea typeface="Arial Black"/>
                <a:cs typeface="Arial Black"/>
                <a:sym typeface="Arial Black"/>
              </a:rPr>
              <a:t>  set grade as A</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grade</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
                                        </p:tgtEl>
                                        <p:attrNameLst>
                                          <p:attrName>style.visibility</p:attrName>
                                        </p:attrNameLst>
                                      </p:cBhvr>
                                      <p:to>
                                        <p:strVal val="visible"/>
                                      </p:to>
                                    </p:set>
                                    <p:animEffect transition="in" filter="fade">
                                      <p:cBhvr>
                                        <p:cTn id="7" dur="5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23"/>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1</a:t>
            </a:r>
            <a:endParaRPr sz="4800" b="1">
              <a:solidFill>
                <a:schemeClr val="lt1"/>
              </a:solidFill>
              <a:latin typeface="Trebuchet MS"/>
              <a:ea typeface="Trebuchet MS"/>
              <a:cs typeface="Trebuchet MS"/>
              <a:sym typeface="Trebuchet MS"/>
            </a:endParaRPr>
          </a:p>
        </p:txBody>
      </p:sp>
      <p:graphicFrame>
        <p:nvGraphicFramePr>
          <p:cNvPr id="523" name="Google Shape;523;p23"/>
          <p:cNvGraphicFramePr/>
          <p:nvPr/>
        </p:nvGraphicFramePr>
        <p:xfrm>
          <a:off x="1026543" y="2902148"/>
          <a:ext cx="3000000" cy="30000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tblGrid>
              <a:tr h="444900">
                <a:tc gridSpan="2">
                  <a:txBody>
                    <a:bodyPr/>
                    <a:lstStyle/>
                    <a:p>
                      <a:pPr marL="0" marR="0" lvl="0" indent="0" algn="ctr" rtl="0">
                        <a:spcBef>
                          <a:spcPts val="0"/>
                        </a:spcBef>
                        <a:spcAft>
                          <a:spcPts val="0"/>
                        </a:spcAft>
                        <a:buNone/>
                      </a:pPr>
                      <a:r>
                        <a:rPr lang="en-US" sz="1800"/>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524" name="Google Shape;524;p23"/>
          <p:cNvSpPr txBox="1"/>
          <p:nvPr/>
        </p:nvSpPr>
        <p:spPr>
          <a:xfrm>
            <a:off x="3299315" y="3369188"/>
            <a:ext cx="222063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Pure volume = 12.5 total rock volume = 55</a:t>
            </a:r>
            <a:endParaRPr/>
          </a:p>
        </p:txBody>
      </p:sp>
      <p:sp>
        <p:nvSpPr>
          <p:cNvPr id="525" name="Google Shape;525;p23"/>
          <p:cNvSpPr txBox="1"/>
          <p:nvPr/>
        </p:nvSpPr>
        <p:spPr>
          <a:xfrm>
            <a:off x="3278996" y="4235221"/>
            <a:ext cx="22409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rebuchet MS"/>
                <a:ea typeface="Trebuchet MS"/>
                <a:cs typeface="Trebuchet MS"/>
                <a:sym typeface="Trebuchet MS"/>
              </a:rPr>
              <a:t>Porosity = (pure volume/total rock volume) x 100%</a:t>
            </a:r>
            <a:endParaRPr/>
          </a:p>
        </p:txBody>
      </p:sp>
      <p:sp>
        <p:nvSpPr>
          <p:cNvPr id="526" name="Google Shape;526;p23"/>
          <p:cNvSpPr txBox="1"/>
          <p:nvPr/>
        </p:nvSpPr>
        <p:spPr>
          <a:xfrm>
            <a:off x="3339382" y="5069389"/>
            <a:ext cx="2113472"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a:solidFill>
                  <a:schemeClr val="dk1"/>
                </a:solidFill>
                <a:latin typeface="Trebuchet MS"/>
                <a:ea typeface="Trebuchet MS"/>
                <a:cs typeface="Trebuchet MS"/>
                <a:sym typeface="Trebuchet MS"/>
              </a:rPr>
              <a:t>Porosity of the given pure volume and total rock volume</a:t>
            </a:r>
            <a:endParaRPr/>
          </a:p>
        </p:txBody>
      </p:sp>
      <p:sp>
        <p:nvSpPr>
          <p:cNvPr id="527" name="Google Shape;527;p23"/>
          <p:cNvSpPr txBox="1"/>
          <p:nvPr/>
        </p:nvSpPr>
        <p:spPr>
          <a:xfrm>
            <a:off x="208807" y="620672"/>
            <a:ext cx="6903194"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Given the following formula, calculate the porosity of rock if the pure volume = 12.5 while total rock volume = 55:</a:t>
            </a:r>
            <a:endParaRPr/>
          </a:p>
          <a:p>
            <a:pPr marL="0" marR="0" lvl="0" indent="0" algn="just" rtl="0">
              <a:spcBef>
                <a:spcPts val="0"/>
              </a:spcBef>
              <a:spcAft>
                <a:spcPts val="0"/>
              </a:spcAft>
              <a:buClr>
                <a:schemeClr val="lt1"/>
              </a:buClr>
              <a:buSzPts val="1400"/>
              <a:buFont typeface="Trebuchet MS"/>
              <a:buNone/>
            </a:pPr>
            <a:endParaRPr sz="1400">
              <a:solidFill>
                <a:schemeClr val="lt1"/>
              </a:solidFill>
              <a:latin typeface="Arial Black"/>
              <a:ea typeface="Arial Black"/>
              <a:cs typeface="Arial Black"/>
              <a:sym typeface="Arial Black"/>
            </a:endParaRPr>
          </a:p>
          <a:p>
            <a:pPr marL="0" marR="0" lvl="0" indent="0" algn="just" rtl="0">
              <a:spcBef>
                <a:spcPts val="0"/>
              </a:spcBef>
              <a:spcAft>
                <a:spcPts val="0"/>
              </a:spcAft>
              <a:buClr>
                <a:srgbClr val="F5D3F5"/>
              </a:buClr>
              <a:buSzPts val="1400"/>
              <a:buFont typeface="Arial Black"/>
              <a:buNone/>
            </a:pPr>
            <a:r>
              <a:rPr lang="en-US" sz="1400">
                <a:solidFill>
                  <a:srgbClr val="F5D3F5"/>
                </a:solidFill>
                <a:latin typeface="Arial Black"/>
                <a:ea typeface="Arial Black"/>
                <a:cs typeface="Arial Black"/>
                <a:sym typeface="Arial Black"/>
              </a:rPr>
              <a:t>       porosity = (pure volume /total rock volume) x 100%</a:t>
            </a:r>
            <a:endParaRPr/>
          </a:p>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   </a:t>
            </a:r>
            <a:endParaRPr/>
          </a:p>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 Specify and analyze the problem</a:t>
            </a:r>
            <a:endParaRPr sz="1400">
              <a:solidFill>
                <a:schemeClr val="lt1"/>
              </a:solidFill>
              <a:latin typeface="Arial Black"/>
              <a:ea typeface="Arial Black"/>
              <a:cs typeface="Arial Black"/>
              <a:sym typeface="Arial Black"/>
            </a:endParaRPr>
          </a:p>
        </p:txBody>
      </p:sp>
      <p:sp>
        <p:nvSpPr>
          <p:cNvPr id="528" name="Google Shape;528;p23"/>
          <p:cNvSpPr txBox="1"/>
          <p:nvPr/>
        </p:nvSpPr>
        <p:spPr>
          <a:xfrm>
            <a:off x="7737893" y="2378928"/>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529" name="Google Shape;529;p23"/>
          <p:cNvSpPr/>
          <p:nvPr/>
        </p:nvSpPr>
        <p:spPr>
          <a:xfrm>
            <a:off x="5796844" y="3293453"/>
            <a:ext cx="6094562" cy="2761118"/>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number of pure volume</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total rock volume</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value of </a:t>
            </a:r>
            <a:r>
              <a:rPr lang="en-US" sz="2000">
                <a:solidFill>
                  <a:srgbClr val="3333CC"/>
                </a:solidFill>
                <a:latin typeface="Arial Black"/>
                <a:ea typeface="Arial Black"/>
                <a:cs typeface="Arial Black"/>
                <a:sym typeface="Arial Black"/>
              </a:rPr>
              <a:t>total porosity</a:t>
            </a:r>
            <a:r>
              <a:rPr lang="en-US" sz="2000">
                <a:solidFill>
                  <a:srgbClr val="663300"/>
                </a:solidFill>
                <a:latin typeface="Arial Black"/>
                <a:ea typeface="Arial Black"/>
                <a:cs typeface="Arial Black"/>
                <a:sym typeface="Arial Black"/>
              </a:rPr>
              <a:t> as </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total porosity = (</a:t>
            </a:r>
            <a:r>
              <a:rPr lang="en-US" sz="2000">
                <a:solidFill>
                  <a:srgbClr val="3333CC"/>
                </a:solidFill>
                <a:latin typeface="Arial Black"/>
                <a:ea typeface="Arial Black"/>
                <a:cs typeface="Arial Black"/>
                <a:sym typeface="Arial Black"/>
              </a:rPr>
              <a:t>number of </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pure volume</a:t>
            </a:r>
            <a:r>
              <a:rPr lang="en-US" sz="2000">
                <a:solidFill>
                  <a:srgbClr val="663300"/>
                </a:solidFill>
                <a:latin typeface="Arial Black"/>
                <a:ea typeface="Arial Black"/>
                <a:cs typeface="Arial Black"/>
                <a:sym typeface="Arial Black"/>
              </a:rPr>
              <a:t> divided by </a:t>
            </a:r>
            <a:r>
              <a:rPr lang="en-US" sz="2000">
                <a:solidFill>
                  <a:srgbClr val="3333CC"/>
                </a:solidFill>
                <a:latin typeface="Arial Black"/>
                <a:ea typeface="Arial Black"/>
                <a:cs typeface="Arial Black"/>
                <a:sym typeface="Arial Black"/>
              </a:rPr>
              <a:t>total rock volume)</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times by </a:t>
            </a:r>
            <a:r>
              <a:rPr lang="en-US" sz="2000">
                <a:solidFill>
                  <a:srgbClr val="3333CC"/>
                </a:solidFill>
                <a:latin typeface="Arial Black"/>
                <a:ea typeface="Arial Black"/>
                <a:cs typeface="Arial Black"/>
                <a:sym typeface="Arial Black"/>
              </a:rPr>
              <a:t>100%</a:t>
            </a:r>
            <a:endParaRPr sz="2000">
              <a:solidFill>
                <a:srgbClr val="3333CC"/>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porosity</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Effect transition="in" filter="fade">
                                      <p:cBhvr>
                                        <p:cTn id="7" dur="500"/>
                                        <p:tgtEl>
                                          <p:spTgt spid="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24"/>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2</a:t>
            </a:r>
            <a:endParaRPr sz="4800" b="1">
              <a:solidFill>
                <a:schemeClr val="lt1"/>
              </a:solidFill>
              <a:latin typeface="Trebuchet MS"/>
              <a:ea typeface="Trebuchet MS"/>
              <a:cs typeface="Trebuchet MS"/>
              <a:sym typeface="Trebuchet MS"/>
            </a:endParaRPr>
          </a:p>
        </p:txBody>
      </p:sp>
      <p:graphicFrame>
        <p:nvGraphicFramePr>
          <p:cNvPr id="535" name="Google Shape;535;p24"/>
          <p:cNvGraphicFramePr/>
          <p:nvPr/>
        </p:nvGraphicFramePr>
        <p:xfrm>
          <a:off x="1026543" y="2902148"/>
          <a:ext cx="3000000" cy="30000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tblGrid>
              <a:tr h="444900">
                <a:tc gridSpan="2">
                  <a:txBody>
                    <a:bodyPr/>
                    <a:lstStyle/>
                    <a:p>
                      <a:pPr marL="0" marR="0" lvl="0" indent="0" algn="ctr" rtl="0">
                        <a:spcBef>
                          <a:spcPts val="0"/>
                        </a:spcBef>
                        <a:spcAft>
                          <a:spcPts val="0"/>
                        </a:spcAft>
                        <a:buNone/>
                      </a:pPr>
                      <a:r>
                        <a:rPr lang="en-US" sz="1800"/>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536" name="Google Shape;536;p24"/>
          <p:cNvSpPr txBox="1"/>
          <p:nvPr/>
        </p:nvSpPr>
        <p:spPr>
          <a:xfrm>
            <a:off x="3302193" y="3331002"/>
            <a:ext cx="215066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No. of pounds of apples purchased and cost per pound</a:t>
            </a:r>
            <a:endParaRPr/>
          </a:p>
        </p:txBody>
      </p:sp>
      <p:sp>
        <p:nvSpPr>
          <p:cNvPr id="537" name="Google Shape;537;p24"/>
          <p:cNvSpPr txBox="1"/>
          <p:nvPr/>
        </p:nvSpPr>
        <p:spPr>
          <a:xfrm>
            <a:off x="3278996" y="4247189"/>
            <a:ext cx="22409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rebuchet MS"/>
                <a:ea typeface="Trebuchet MS"/>
                <a:cs typeface="Trebuchet MS"/>
                <a:sym typeface="Trebuchet MS"/>
              </a:rPr>
              <a:t>Total cost of apples = no. of pounds x cos per pound</a:t>
            </a:r>
            <a:endParaRPr/>
          </a:p>
        </p:txBody>
      </p:sp>
      <p:sp>
        <p:nvSpPr>
          <p:cNvPr id="538" name="Google Shape;538;p24"/>
          <p:cNvSpPr txBox="1"/>
          <p:nvPr/>
        </p:nvSpPr>
        <p:spPr>
          <a:xfrm>
            <a:off x="3302193" y="5081357"/>
            <a:ext cx="2217753"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a:solidFill>
                  <a:schemeClr val="dk1"/>
                </a:solidFill>
                <a:latin typeface="Trebuchet MS"/>
                <a:ea typeface="Trebuchet MS"/>
                <a:cs typeface="Trebuchet MS"/>
                <a:sym typeface="Trebuchet MS"/>
              </a:rPr>
              <a:t>Total cost of apples for the given no. of pounds of apples and the cost per pounds</a:t>
            </a:r>
            <a:endParaRPr/>
          </a:p>
        </p:txBody>
      </p:sp>
      <p:sp>
        <p:nvSpPr>
          <p:cNvPr id="539" name="Google Shape;539;p24"/>
          <p:cNvSpPr txBox="1"/>
          <p:nvPr/>
        </p:nvSpPr>
        <p:spPr>
          <a:xfrm>
            <a:off x="208807" y="774560"/>
            <a:ext cx="6545676"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Compute and display the total cost of apples, </a:t>
            </a:r>
            <a:endParaRPr/>
          </a:p>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if given the </a:t>
            </a:r>
            <a:r>
              <a:rPr lang="en-US" sz="2000" u="sng">
                <a:solidFill>
                  <a:srgbClr val="F9D4E8"/>
                </a:solidFill>
                <a:latin typeface="Arial Black"/>
                <a:ea typeface="Arial Black"/>
                <a:cs typeface="Arial Black"/>
                <a:sym typeface="Arial Black"/>
              </a:rPr>
              <a:t>number of pounds of apples </a:t>
            </a:r>
            <a:endParaRPr/>
          </a:p>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purchased and the </a:t>
            </a:r>
            <a:r>
              <a:rPr lang="en-US" sz="2000" u="sng">
                <a:solidFill>
                  <a:srgbClr val="F9D4E8"/>
                </a:solidFill>
                <a:latin typeface="Arial Black"/>
                <a:ea typeface="Arial Black"/>
                <a:cs typeface="Arial Black"/>
                <a:sym typeface="Arial Black"/>
              </a:rPr>
              <a:t>cost of apples per pound</a:t>
            </a:r>
            <a:endParaRPr sz="2000">
              <a:solidFill>
                <a:schemeClr val="lt1"/>
              </a:solidFill>
              <a:latin typeface="Arial Black"/>
              <a:ea typeface="Arial Black"/>
              <a:cs typeface="Arial Black"/>
              <a:sym typeface="Arial Black"/>
            </a:endParaRPr>
          </a:p>
        </p:txBody>
      </p:sp>
      <p:sp>
        <p:nvSpPr>
          <p:cNvPr id="540" name="Google Shape;540;p24"/>
          <p:cNvSpPr txBox="1"/>
          <p:nvPr/>
        </p:nvSpPr>
        <p:spPr>
          <a:xfrm>
            <a:off x="7737893" y="2378928"/>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541" name="Google Shape;541;p24"/>
          <p:cNvSpPr/>
          <p:nvPr/>
        </p:nvSpPr>
        <p:spPr>
          <a:xfrm>
            <a:off x="5796844" y="3293453"/>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number of apples purchased</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cost of apples per pound</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total cost</a:t>
            </a:r>
            <a:r>
              <a:rPr lang="en-US" sz="2000">
                <a:solidFill>
                  <a:srgbClr val="663300"/>
                </a:solidFill>
                <a:latin typeface="Arial Black"/>
                <a:ea typeface="Arial Black"/>
                <a:cs typeface="Arial Black"/>
                <a:sym typeface="Arial Black"/>
              </a:rPr>
              <a:t> as </a:t>
            </a:r>
            <a:r>
              <a:rPr lang="en-US" sz="2000">
                <a:solidFill>
                  <a:srgbClr val="3333CC"/>
                </a:solidFill>
                <a:latin typeface="Arial Black"/>
                <a:ea typeface="Arial Black"/>
                <a:cs typeface="Arial Black"/>
                <a:sym typeface="Arial Black"/>
              </a:rPr>
              <a:t>number of </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apples purchased</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cost of apples per pound</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cost</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1"/>
                                        </p:tgtEl>
                                        <p:attrNameLst>
                                          <p:attrName>style.visibility</p:attrName>
                                        </p:attrNameLst>
                                      </p:cBhvr>
                                      <p:to>
                                        <p:strVal val="visible"/>
                                      </p:to>
                                    </p:set>
                                    <p:animEffect transition="in" filter="fade">
                                      <p:cBhvr>
                                        <p:cTn id="7" dur="500"/>
                                        <p:tgtEl>
                                          <p:spTgt spid="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25"/>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3</a:t>
            </a:r>
            <a:endParaRPr sz="4800" b="1">
              <a:solidFill>
                <a:schemeClr val="lt1"/>
              </a:solidFill>
              <a:latin typeface="Trebuchet MS"/>
              <a:ea typeface="Trebuchet MS"/>
              <a:cs typeface="Trebuchet MS"/>
              <a:sym typeface="Trebuchet MS"/>
            </a:endParaRPr>
          </a:p>
        </p:txBody>
      </p:sp>
      <p:graphicFrame>
        <p:nvGraphicFramePr>
          <p:cNvPr id="547" name="Google Shape;547;p25"/>
          <p:cNvGraphicFramePr/>
          <p:nvPr/>
        </p:nvGraphicFramePr>
        <p:xfrm>
          <a:off x="1026543" y="2902148"/>
          <a:ext cx="3000000" cy="30000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tblGrid>
              <a:tr h="444900">
                <a:tc gridSpan="2">
                  <a:txBody>
                    <a:bodyPr/>
                    <a:lstStyle/>
                    <a:p>
                      <a:pPr marL="0" marR="0" lvl="0" indent="0" algn="ctr" rtl="0">
                        <a:spcBef>
                          <a:spcPts val="0"/>
                        </a:spcBef>
                        <a:spcAft>
                          <a:spcPts val="0"/>
                        </a:spcAft>
                        <a:buNone/>
                      </a:pPr>
                      <a:r>
                        <a:rPr lang="en-US" sz="1800"/>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548" name="Google Shape;548;p25"/>
          <p:cNvSpPr txBox="1"/>
          <p:nvPr/>
        </p:nvSpPr>
        <p:spPr>
          <a:xfrm>
            <a:off x="3302193" y="3331002"/>
            <a:ext cx="215066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height</a:t>
            </a:r>
            <a:endParaRPr/>
          </a:p>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width</a:t>
            </a:r>
            <a:endParaRPr/>
          </a:p>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length </a:t>
            </a:r>
            <a:endParaRPr/>
          </a:p>
        </p:txBody>
      </p:sp>
      <p:sp>
        <p:nvSpPr>
          <p:cNvPr id="549" name="Google Shape;549;p25"/>
          <p:cNvSpPr txBox="1"/>
          <p:nvPr/>
        </p:nvSpPr>
        <p:spPr>
          <a:xfrm>
            <a:off x="3278996" y="4247189"/>
            <a:ext cx="2240951"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rebuchet MS"/>
                <a:ea typeface="Trebuchet MS"/>
                <a:cs typeface="Trebuchet MS"/>
                <a:sym typeface="Trebuchet MS"/>
              </a:rPr>
              <a:t>Box volume = height x width x length</a:t>
            </a:r>
            <a:endParaRPr/>
          </a:p>
        </p:txBody>
      </p:sp>
      <p:sp>
        <p:nvSpPr>
          <p:cNvPr id="550" name="Google Shape;550;p25"/>
          <p:cNvSpPr txBox="1"/>
          <p:nvPr/>
        </p:nvSpPr>
        <p:spPr>
          <a:xfrm>
            <a:off x="3302193" y="5081357"/>
            <a:ext cx="22177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Total volume of box</a:t>
            </a:r>
            <a:endParaRPr/>
          </a:p>
        </p:txBody>
      </p:sp>
      <p:sp>
        <p:nvSpPr>
          <p:cNvPr id="551" name="Google Shape;551;p25"/>
          <p:cNvSpPr txBox="1"/>
          <p:nvPr/>
        </p:nvSpPr>
        <p:spPr>
          <a:xfrm>
            <a:off x="208807" y="774560"/>
            <a:ext cx="6545676"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A box has </a:t>
            </a:r>
            <a:r>
              <a:rPr lang="en-US" sz="2000">
                <a:solidFill>
                  <a:srgbClr val="F9D4E8"/>
                </a:solidFill>
                <a:latin typeface="Arial Black"/>
                <a:ea typeface="Arial Black"/>
                <a:cs typeface="Arial Black"/>
                <a:sym typeface="Arial Black"/>
              </a:rPr>
              <a:t>height</a:t>
            </a:r>
            <a:r>
              <a:rPr lang="en-US" sz="2000">
                <a:solidFill>
                  <a:schemeClr val="lt1"/>
                </a:solidFill>
                <a:latin typeface="Arial Black"/>
                <a:ea typeface="Arial Black"/>
                <a:cs typeface="Arial Black"/>
                <a:sym typeface="Arial Black"/>
              </a:rPr>
              <a:t>, </a:t>
            </a:r>
            <a:r>
              <a:rPr lang="en-US" sz="2000">
                <a:solidFill>
                  <a:srgbClr val="F9D4E8"/>
                </a:solidFill>
                <a:latin typeface="Arial Black"/>
                <a:ea typeface="Arial Black"/>
                <a:cs typeface="Arial Black"/>
                <a:sym typeface="Arial Black"/>
              </a:rPr>
              <a:t>width</a:t>
            </a:r>
            <a:r>
              <a:rPr lang="en-US" sz="2000">
                <a:solidFill>
                  <a:schemeClr val="lt1"/>
                </a:solidFill>
                <a:latin typeface="Arial Black"/>
                <a:ea typeface="Arial Black"/>
                <a:cs typeface="Arial Black"/>
                <a:sym typeface="Arial Black"/>
              </a:rPr>
              <a:t> and </a:t>
            </a:r>
            <a:r>
              <a:rPr lang="en-US" sz="2000">
                <a:solidFill>
                  <a:srgbClr val="F9D4E8"/>
                </a:solidFill>
                <a:latin typeface="Arial Black"/>
                <a:ea typeface="Arial Black"/>
                <a:cs typeface="Arial Black"/>
                <a:sym typeface="Arial Black"/>
              </a:rPr>
              <a:t>length</a:t>
            </a:r>
            <a:r>
              <a:rPr lang="en-US" sz="2000">
                <a:solidFill>
                  <a:schemeClr val="lt1"/>
                </a:solidFill>
                <a:latin typeface="Arial Black"/>
                <a:ea typeface="Arial Black"/>
                <a:cs typeface="Arial Black"/>
                <a:sym typeface="Arial Black"/>
              </a:rPr>
              <a:t>. </a:t>
            </a:r>
            <a:endParaRPr/>
          </a:p>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Write the  pseudo code to calculate the volume of a box.</a:t>
            </a:r>
            <a:endParaRPr sz="2000">
              <a:solidFill>
                <a:schemeClr val="lt1"/>
              </a:solidFill>
              <a:latin typeface="Arial Black"/>
              <a:ea typeface="Arial Black"/>
              <a:cs typeface="Arial Black"/>
              <a:sym typeface="Arial Black"/>
            </a:endParaRPr>
          </a:p>
        </p:txBody>
      </p:sp>
      <p:sp>
        <p:nvSpPr>
          <p:cNvPr id="552" name="Google Shape;552;p25"/>
          <p:cNvSpPr txBox="1"/>
          <p:nvPr/>
        </p:nvSpPr>
        <p:spPr>
          <a:xfrm>
            <a:off x="7737893" y="2378928"/>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553" name="Google Shape;553;p25"/>
          <p:cNvSpPr/>
          <p:nvPr/>
        </p:nvSpPr>
        <p:spPr>
          <a:xfrm>
            <a:off x="5796844" y="3293453"/>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height</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width</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length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box volume </a:t>
            </a:r>
            <a:r>
              <a:rPr lang="en-US" sz="2000">
                <a:solidFill>
                  <a:srgbClr val="663300"/>
                </a:solidFill>
                <a:latin typeface="Arial Black"/>
                <a:ea typeface="Arial Black"/>
                <a:cs typeface="Arial Black"/>
                <a:sym typeface="Arial Black"/>
              </a:rPr>
              <a:t>as </a:t>
            </a:r>
            <a:r>
              <a:rPr lang="en-US" sz="2000">
                <a:solidFill>
                  <a:srgbClr val="3333CC"/>
                </a:solidFill>
                <a:latin typeface="Arial Black"/>
                <a:ea typeface="Arial Black"/>
                <a:cs typeface="Arial Black"/>
                <a:sym typeface="Arial Black"/>
              </a:rPr>
              <a:t>height</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width </a:t>
            </a:r>
            <a:r>
              <a:rPr lang="en-US" sz="2000">
                <a:solidFill>
                  <a:srgbClr val="663300"/>
                </a:solidFill>
                <a:latin typeface="Arial Black"/>
                <a:ea typeface="Arial Black"/>
                <a:cs typeface="Arial Black"/>
                <a:sym typeface="Arial Black"/>
              </a:rPr>
              <a:t>times by </a:t>
            </a:r>
            <a:r>
              <a:rPr lang="en-US" sz="2000">
                <a:solidFill>
                  <a:srgbClr val="3333CC"/>
                </a:solidFill>
                <a:latin typeface="Arial Black"/>
                <a:ea typeface="Arial Black"/>
                <a:cs typeface="Arial Black"/>
                <a:sym typeface="Arial Black"/>
              </a:rPr>
              <a:t>length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volume of box</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animEffect transition="in" filter="fade">
                                      <p:cBhvr>
                                        <p:cTn id="7" dur="500"/>
                                        <p:tgtEl>
                                          <p:spTgt spid="5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9"/>
                                        </p:tgtEl>
                                        <p:attrNameLst>
                                          <p:attrName>style.visibility</p:attrName>
                                        </p:attrNameLst>
                                      </p:cBhvr>
                                      <p:to>
                                        <p:strVal val="visible"/>
                                      </p:to>
                                    </p:set>
                                    <p:animEffect transition="in" filter="fade">
                                      <p:cBhvr>
                                        <p:cTn id="12" dur="500"/>
                                        <p:tgtEl>
                                          <p:spTgt spid="54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0"/>
                                        </p:tgtEl>
                                        <p:attrNameLst>
                                          <p:attrName>style.visibility</p:attrName>
                                        </p:attrNameLst>
                                      </p:cBhvr>
                                      <p:to>
                                        <p:strVal val="visible"/>
                                      </p:to>
                                    </p:set>
                                    <p:animEffect transition="in" filter="fade">
                                      <p:cBhvr>
                                        <p:cTn id="17" dur="500"/>
                                        <p:tgtEl>
                                          <p:spTgt spid="55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3"/>
                                        </p:tgtEl>
                                        <p:attrNameLst>
                                          <p:attrName>style.visibility</p:attrName>
                                        </p:attrNameLst>
                                      </p:cBhvr>
                                      <p:to>
                                        <p:strVal val="visible"/>
                                      </p:to>
                                    </p:set>
                                    <p:animEffect transition="in" filter="fade">
                                      <p:cBhvr>
                                        <p:cTn id="22" dur="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26"/>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4</a:t>
            </a:r>
            <a:endParaRPr sz="4800" b="1">
              <a:solidFill>
                <a:schemeClr val="lt1"/>
              </a:solidFill>
              <a:latin typeface="Trebuchet MS"/>
              <a:ea typeface="Trebuchet MS"/>
              <a:cs typeface="Trebuchet MS"/>
              <a:sym typeface="Trebuchet MS"/>
            </a:endParaRPr>
          </a:p>
        </p:txBody>
      </p:sp>
      <p:graphicFrame>
        <p:nvGraphicFramePr>
          <p:cNvPr id="559" name="Google Shape;559;p26"/>
          <p:cNvGraphicFramePr/>
          <p:nvPr/>
        </p:nvGraphicFramePr>
        <p:xfrm>
          <a:off x="1026543" y="2902148"/>
          <a:ext cx="3000000" cy="30000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tblGrid>
              <a:tr h="444900">
                <a:tc gridSpan="2">
                  <a:txBody>
                    <a:bodyPr/>
                    <a:lstStyle/>
                    <a:p>
                      <a:pPr marL="0" marR="0" lvl="0" indent="0" algn="ctr" rtl="0">
                        <a:spcBef>
                          <a:spcPts val="0"/>
                        </a:spcBef>
                        <a:spcAft>
                          <a:spcPts val="0"/>
                        </a:spcAft>
                        <a:buNone/>
                      </a:pPr>
                      <a:r>
                        <a:rPr lang="en-US" sz="1800"/>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560" name="Google Shape;560;p26"/>
          <p:cNvSpPr txBox="1"/>
          <p:nvPr/>
        </p:nvSpPr>
        <p:spPr>
          <a:xfrm>
            <a:off x="3302193" y="3331002"/>
            <a:ext cx="215066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Salary per day</a:t>
            </a:r>
            <a:endParaRPr/>
          </a:p>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No of day per month</a:t>
            </a:r>
            <a:endParaRPr/>
          </a:p>
        </p:txBody>
      </p:sp>
      <p:sp>
        <p:nvSpPr>
          <p:cNvPr id="561" name="Google Shape;561;p26"/>
          <p:cNvSpPr txBox="1"/>
          <p:nvPr/>
        </p:nvSpPr>
        <p:spPr>
          <a:xfrm>
            <a:off x="3278996" y="4247189"/>
            <a:ext cx="2240951"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rebuchet MS"/>
                <a:ea typeface="Trebuchet MS"/>
                <a:cs typeface="Trebuchet MS"/>
                <a:sym typeface="Trebuchet MS"/>
              </a:rPr>
              <a:t>Salary = salary per day x no. of day per month</a:t>
            </a:r>
            <a:endParaRPr/>
          </a:p>
        </p:txBody>
      </p:sp>
      <p:sp>
        <p:nvSpPr>
          <p:cNvPr id="562" name="Google Shape;562;p26"/>
          <p:cNvSpPr txBox="1"/>
          <p:nvPr/>
        </p:nvSpPr>
        <p:spPr>
          <a:xfrm>
            <a:off x="3302193" y="5081357"/>
            <a:ext cx="22177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Total salary</a:t>
            </a:r>
            <a:endParaRPr/>
          </a:p>
        </p:txBody>
      </p:sp>
      <p:sp>
        <p:nvSpPr>
          <p:cNvPr id="563" name="Google Shape;563;p26"/>
          <p:cNvSpPr txBox="1"/>
          <p:nvPr/>
        </p:nvSpPr>
        <p:spPr>
          <a:xfrm>
            <a:off x="208807" y="774560"/>
            <a:ext cx="654567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Write the pseudo code to calculate </a:t>
            </a:r>
            <a:r>
              <a:rPr lang="en-US" sz="2000">
                <a:solidFill>
                  <a:srgbClr val="F9D4E8"/>
                </a:solidFill>
                <a:latin typeface="Arial Black"/>
                <a:ea typeface="Arial Black"/>
                <a:cs typeface="Arial Black"/>
                <a:sym typeface="Arial Black"/>
              </a:rPr>
              <a:t>salary</a:t>
            </a:r>
            <a:r>
              <a:rPr lang="en-US" sz="2000">
                <a:solidFill>
                  <a:schemeClr val="lt1"/>
                </a:solidFill>
                <a:latin typeface="Arial Black"/>
                <a:ea typeface="Arial Black"/>
                <a:cs typeface="Arial Black"/>
                <a:sym typeface="Arial Black"/>
              </a:rPr>
              <a:t> of </a:t>
            </a:r>
            <a:endParaRPr/>
          </a:p>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an employee for a </a:t>
            </a:r>
            <a:r>
              <a:rPr lang="en-US" sz="2000">
                <a:solidFill>
                  <a:srgbClr val="F9D4E8"/>
                </a:solidFill>
                <a:latin typeface="Arial Black"/>
                <a:ea typeface="Arial Black"/>
                <a:cs typeface="Arial Black"/>
                <a:sym typeface="Arial Black"/>
              </a:rPr>
              <a:t>month</a:t>
            </a:r>
            <a:r>
              <a:rPr lang="en-US" sz="2000">
                <a:solidFill>
                  <a:schemeClr val="lt1"/>
                </a:solidFill>
                <a:latin typeface="Arial Black"/>
                <a:ea typeface="Arial Black"/>
                <a:cs typeface="Arial Black"/>
                <a:sym typeface="Arial Black"/>
              </a:rPr>
              <a:t>.</a:t>
            </a:r>
            <a:endParaRPr sz="2000">
              <a:solidFill>
                <a:schemeClr val="lt1"/>
              </a:solidFill>
              <a:latin typeface="Arial Black"/>
              <a:ea typeface="Arial Black"/>
              <a:cs typeface="Arial Black"/>
              <a:sym typeface="Arial Black"/>
            </a:endParaRPr>
          </a:p>
        </p:txBody>
      </p:sp>
      <p:sp>
        <p:nvSpPr>
          <p:cNvPr id="564" name="Google Shape;564;p26"/>
          <p:cNvSpPr txBox="1"/>
          <p:nvPr/>
        </p:nvSpPr>
        <p:spPr>
          <a:xfrm>
            <a:off x="7737893" y="2378928"/>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565" name="Google Shape;565;p26"/>
          <p:cNvSpPr/>
          <p:nvPr/>
        </p:nvSpPr>
        <p:spPr>
          <a:xfrm>
            <a:off x="5796844" y="3293453"/>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salary per day</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no. of day per month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total salary </a:t>
            </a:r>
            <a:r>
              <a:rPr lang="en-US" sz="2000">
                <a:solidFill>
                  <a:srgbClr val="663300"/>
                </a:solidFill>
                <a:latin typeface="Arial Black"/>
                <a:ea typeface="Arial Black"/>
                <a:cs typeface="Arial Black"/>
                <a:sym typeface="Arial Black"/>
              </a:rPr>
              <a:t>as </a:t>
            </a:r>
            <a:r>
              <a:rPr lang="en-US" sz="2000">
                <a:solidFill>
                  <a:srgbClr val="3333CC"/>
                </a:solidFill>
                <a:latin typeface="Arial Black"/>
                <a:ea typeface="Arial Black"/>
                <a:cs typeface="Arial Black"/>
                <a:sym typeface="Arial Black"/>
              </a:rPr>
              <a:t>salary per day</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no. of day per month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salary</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0"/>
                                        </p:tgtEl>
                                        <p:attrNameLst>
                                          <p:attrName>style.visibility</p:attrName>
                                        </p:attrNameLst>
                                      </p:cBhvr>
                                      <p:to>
                                        <p:strVal val="visible"/>
                                      </p:to>
                                    </p:set>
                                    <p:animEffect transition="in" filter="fade">
                                      <p:cBhvr>
                                        <p:cTn id="7" dur="500"/>
                                        <p:tgtEl>
                                          <p:spTgt spid="5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1"/>
                                        </p:tgtEl>
                                        <p:attrNameLst>
                                          <p:attrName>style.visibility</p:attrName>
                                        </p:attrNameLst>
                                      </p:cBhvr>
                                      <p:to>
                                        <p:strVal val="visible"/>
                                      </p:to>
                                    </p:set>
                                    <p:animEffect transition="in" filter="fade">
                                      <p:cBhvr>
                                        <p:cTn id="12" dur="500"/>
                                        <p:tgtEl>
                                          <p:spTgt spid="5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2"/>
                                        </p:tgtEl>
                                        <p:attrNameLst>
                                          <p:attrName>style.visibility</p:attrName>
                                        </p:attrNameLst>
                                      </p:cBhvr>
                                      <p:to>
                                        <p:strVal val="visible"/>
                                      </p:to>
                                    </p:set>
                                    <p:animEffect transition="in" filter="fade">
                                      <p:cBhvr>
                                        <p:cTn id="17" dur="500"/>
                                        <p:tgtEl>
                                          <p:spTgt spid="5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5"/>
                                        </p:tgtEl>
                                        <p:attrNameLst>
                                          <p:attrName>style.visibility</p:attrName>
                                        </p:attrNameLst>
                                      </p:cBhvr>
                                      <p:to>
                                        <p:strVal val="visible"/>
                                      </p:to>
                                    </p:set>
                                    <p:animEffect transition="in" filter="fade">
                                      <p:cBhvr>
                                        <p:cTn id="22" dur="500"/>
                                        <p:tgtEl>
                                          <p:spTgt spid="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569"/>
        <p:cNvGrpSpPr/>
        <p:nvPr/>
      </p:nvGrpSpPr>
      <p:grpSpPr>
        <a:xfrm>
          <a:off x="0" y="0"/>
          <a:ext cx="0" cy="0"/>
          <a:chOff x="0" y="0"/>
          <a:chExt cx="0" cy="0"/>
        </a:xfrm>
      </p:grpSpPr>
      <p:sp>
        <p:nvSpPr>
          <p:cNvPr id="570" name="Google Shape;570;p27"/>
          <p:cNvSpPr/>
          <p:nvPr/>
        </p:nvSpPr>
        <p:spPr>
          <a:xfrm>
            <a:off x="0" y="0"/>
            <a:ext cx="12188824" cy="6858000"/>
          </a:xfrm>
          <a:prstGeom prst="rect">
            <a:avLst/>
          </a:prstGeom>
          <a:gradFill>
            <a:gsLst>
              <a:gs pos="0">
                <a:srgbClr val="6A6F7E"/>
              </a:gs>
              <a:gs pos="50000">
                <a:srgbClr val="575769"/>
              </a:gs>
              <a:gs pos="100000">
                <a:srgbClr val="2E2832"/>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571" name="Google Shape;571;p27"/>
          <p:cNvPicPr preferRelativeResize="0"/>
          <p:nvPr/>
        </p:nvPicPr>
        <p:blipFill rotWithShape="1">
          <a:blip r:embed="rId3">
            <a:alphaModFix amt="10000"/>
          </a:blip>
          <a:srcRect/>
          <a:stretch/>
        </p:blipFill>
        <p:spPr>
          <a:xfrm>
            <a:off x="0" y="0"/>
            <a:ext cx="12192000" cy="6858000"/>
          </a:xfrm>
          <a:prstGeom prst="rect">
            <a:avLst/>
          </a:prstGeom>
          <a:noFill/>
          <a:ln>
            <a:noFill/>
          </a:ln>
        </p:spPr>
      </p:pic>
      <p:sp>
        <p:nvSpPr>
          <p:cNvPr id="572" name="Google Shape;572;p27"/>
          <p:cNvSpPr/>
          <p:nvPr/>
        </p:nvSpPr>
        <p:spPr>
          <a:xfrm>
            <a:off x="0" y="4557357"/>
            <a:ext cx="8978671" cy="1660332"/>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txBox="1"/>
          <p:nvPr/>
        </p:nvSpPr>
        <p:spPr>
          <a:xfrm>
            <a:off x="680321" y="4714194"/>
            <a:ext cx="8129353"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Flowchart</a:t>
            </a:r>
            <a:endParaRPr sz="4800" b="1">
              <a:solidFill>
                <a:schemeClr val="lt1"/>
              </a:solidFill>
              <a:latin typeface="Trebuchet MS"/>
              <a:ea typeface="Trebuchet MS"/>
              <a:cs typeface="Trebuchet MS"/>
              <a:sym typeface="Trebuchet MS"/>
            </a:endParaRPr>
          </a:p>
        </p:txBody>
      </p:sp>
      <p:sp>
        <p:nvSpPr>
          <p:cNvPr id="574" name="Google Shape;574;p27"/>
          <p:cNvSpPr/>
          <p:nvPr/>
        </p:nvSpPr>
        <p:spPr>
          <a:xfrm>
            <a:off x="9122301" y="4557357"/>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10586" y="6210130"/>
            <a:ext cx="8968085" cy="27594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76" name="Google Shape;576;p27"/>
          <p:cNvSpPr/>
          <p:nvPr/>
        </p:nvSpPr>
        <p:spPr>
          <a:xfrm>
            <a:off x="0" y="6218940"/>
            <a:ext cx="8968085" cy="275942"/>
          </a:xfrm>
          <a:prstGeom prst="rect">
            <a:avLst/>
          </a:prstGeom>
          <a:blipFill rotWithShape="1">
            <a:blip r:embed="rId4">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577" name="Google Shape;577;p27"/>
          <p:cNvSpPr/>
          <p:nvPr/>
        </p:nvSpPr>
        <p:spPr>
          <a:xfrm>
            <a:off x="9122301" y="6210130"/>
            <a:ext cx="3080285" cy="275942"/>
          </a:xfrm>
          <a:prstGeom prst="rect">
            <a:avLst/>
          </a:prstGeom>
          <a:blipFill rotWithShape="1">
            <a:blip r:embed="rId5">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grpSp>
        <p:nvGrpSpPr>
          <p:cNvPr id="578" name="Google Shape;578;p27"/>
          <p:cNvGrpSpPr/>
          <p:nvPr/>
        </p:nvGrpSpPr>
        <p:grpSpPr>
          <a:xfrm>
            <a:off x="634422" y="1311507"/>
            <a:ext cx="10904105" cy="1890885"/>
            <a:chOff x="13709" y="1047346"/>
            <a:chExt cx="10904105" cy="1890885"/>
          </a:xfrm>
        </p:grpSpPr>
        <p:sp>
          <p:nvSpPr>
            <p:cNvPr id="579" name="Google Shape;579;p27"/>
            <p:cNvSpPr/>
            <p:nvPr/>
          </p:nvSpPr>
          <p:spPr>
            <a:xfrm>
              <a:off x="3163385" y="1947069"/>
              <a:ext cx="694239" cy="91440"/>
            </a:xfrm>
            <a:custGeom>
              <a:avLst/>
              <a:gdLst/>
              <a:ahLst/>
              <a:cxnLst/>
              <a:rect l="l" t="t" r="r" b="b"/>
              <a:pathLst>
                <a:path w="120000" h="120000" extrusionOk="0">
                  <a:moveTo>
                    <a:pt x="0" y="60000"/>
                  </a:moveTo>
                  <a:lnTo>
                    <a:pt x="120000" y="60000"/>
                  </a:lnTo>
                </a:path>
              </a:pathLst>
            </a:custGeom>
            <a:noFill/>
            <a:ln w="9525" cap="flat" cmpd="sng">
              <a:solidFill>
                <a:srgbClr val="C82DCC"/>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txBox="1"/>
            <p:nvPr/>
          </p:nvSpPr>
          <p:spPr>
            <a:xfrm>
              <a:off x="3492383" y="1989161"/>
              <a:ext cx="36241" cy="7255"/>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2000"/>
                <a:buFont typeface="Trebuchet MS"/>
                <a:buNone/>
              </a:pPr>
              <a:endParaRPr sz="2000">
                <a:solidFill>
                  <a:schemeClr val="dk1"/>
                </a:solidFill>
                <a:latin typeface="Trebuchet MS"/>
                <a:ea typeface="Trebuchet MS"/>
                <a:cs typeface="Trebuchet MS"/>
                <a:sym typeface="Trebuchet MS"/>
              </a:endParaRPr>
            </a:p>
          </p:txBody>
        </p:sp>
        <p:sp>
          <p:nvSpPr>
            <p:cNvPr id="581" name="Google Shape;581;p27"/>
            <p:cNvSpPr/>
            <p:nvPr/>
          </p:nvSpPr>
          <p:spPr>
            <a:xfrm>
              <a:off x="13709" y="1047346"/>
              <a:ext cx="3151475" cy="1890885"/>
            </a:xfrm>
            <a:prstGeom prst="rect">
              <a:avLst/>
            </a:prstGeom>
            <a:gradFill>
              <a:gsLst>
                <a:gs pos="0">
                  <a:srgbClr val="CE53D1"/>
                </a:gs>
                <a:gs pos="50000">
                  <a:srgbClr val="CE24D3"/>
                </a:gs>
                <a:gs pos="100000">
                  <a:srgbClr val="BD18C2"/>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txBox="1"/>
            <p:nvPr/>
          </p:nvSpPr>
          <p:spPr>
            <a:xfrm>
              <a:off x="13709" y="1047346"/>
              <a:ext cx="3151475" cy="1890885"/>
            </a:xfrm>
            <a:prstGeom prst="rect">
              <a:avLst/>
            </a:prstGeom>
            <a:noFill/>
            <a:ln>
              <a:noFill/>
            </a:ln>
          </p:spPr>
          <p:txBody>
            <a:bodyPr spcFirstLastPara="1" wrap="square" lIns="154425" tIns="162075" rIns="154425" bIns="162075"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a:solidFill>
                    <a:srgbClr val="000000"/>
                  </a:solidFill>
                  <a:latin typeface="Arial"/>
                  <a:ea typeface="Arial"/>
                  <a:cs typeface="Arial"/>
                  <a:sym typeface="Arial"/>
                </a:rPr>
                <a:t>1. Helps to visualize the content/steps better or to find flaws in process</a:t>
              </a:r>
              <a:endParaRPr/>
            </a:p>
            <a:p>
              <a:pPr marL="0" marR="0" lvl="0" indent="0" algn="ctr" rtl="0">
                <a:lnSpc>
                  <a:spcPct val="90000"/>
                </a:lnSpc>
                <a:spcBef>
                  <a:spcPts val="700"/>
                </a:spcBef>
                <a:spcAft>
                  <a:spcPts val="0"/>
                </a:spcAft>
                <a:buClr>
                  <a:srgbClr val="000000"/>
                </a:buClr>
                <a:buSzPts val="2000"/>
                <a:buFont typeface="Noto Sans Symbols"/>
                <a:buNone/>
              </a:pPr>
              <a:r>
                <a:rPr lang="en-US" sz="2000" b="1">
                  <a:solidFill>
                    <a:srgbClr val="000000"/>
                  </a:solidFill>
                  <a:latin typeface="Arial"/>
                  <a:ea typeface="Arial"/>
                  <a:cs typeface="Arial"/>
                  <a:sym typeface="Arial"/>
                </a:rPr>
                <a:t>2. Illustrate the steps in the process</a:t>
              </a:r>
              <a:endParaRPr sz="2000">
                <a:solidFill>
                  <a:schemeClr val="dk1"/>
                </a:solidFill>
                <a:latin typeface="Trebuchet MS"/>
                <a:ea typeface="Trebuchet MS"/>
                <a:cs typeface="Trebuchet MS"/>
                <a:sym typeface="Trebuchet MS"/>
              </a:endParaRPr>
            </a:p>
          </p:txBody>
        </p:sp>
        <p:sp>
          <p:nvSpPr>
            <p:cNvPr id="583" name="Google Shape;583;p27"/>
            <p:cNvSpPr/>
            <p:nvPr/>
          </p:nvSpPr>
          <p:spPr>
            <a:xfrm>
              <a:off x="7039700" y="1947069"/>
              <a:ext cx="694239" cy="91440"/>
            </a:xfrm>
            <a:custGeom>
              <a:avLst/>
              <a:gdLst/>
              <a:ahLst/>
              <a:cxnLst/>
              <a:rect l="l" t="t" r="r" b="b"/>
              <a:pathLst>
                <a:path w="120000" h="120000" extrusionOk="0">
                  <a:moveTo>
                    <a:pt x="0" y="60000"/>
                  </a:moveTo>
                  <a:lnTo>
                    <a:pt x="120000" y="60000"/>
                  </a:lnTo>
                </a:path>
              </a:pathLst>
            </a:custGeom>
            <a:noFill/>
            <a:ln w="9525" cap="flat" cmpd="sng">
              <a:solidFill>
                <a:srgbClr val="4DA6DB"/>
              </a:solidFill>
              <a:prstDash val="solid"/>
              <a:round/>
              <a:headEnd type="none" w="sm" len="sm"/>
              <a:tailEnd type="stealth" w="med" len="med"/>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txBox="1"/>
            <p:nvPr/>
          </p:nvSpPr>
          <p:spPr>
            <a:xfrm>
              <a:off x="7368699" y="1989161"/>
              <a:ext cx="36241" cy="7255"/>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lt1"/>
                </a:buClr>
                <a:buSzPts val="2000"/>
                <a:buFont typeface="Trebuchet MS"/>
                <a:buNone/>
              </a:pPr>
              <a:endParaRPr sz="2000">
                <a:solidFill>
                  <a:schemeClr val="dk1"/>
                </a:solidFill>
                <a:latin typeface="Trebuchet MS"/>
                <a:ea typeface="Trebuchet MS"/>
                <a:cs typeface="Trebuchet MS"/>
                <a:sym typeface="Trebuchet MS"/>
              </a:endParaRPr>
            </a:p>
          </p:txBody>
        </p:sp>
        <p:sp>
          <p:nvSpPr>
            <p:cNvPr id="585" name="Google Shape;585;p27"/>
            <p:cNvSpPr/>
            <p:nvPr/>
          </p:nvSpPr>
          <p:spPr>
            <a:xfrm>
              <a:off x="3890024" y="1047346"/>
              <a:ext cx="3151475" cy="1890885"/>
            </a:xfrm>
            <a:prstGeom prst="rect">
              <a:avLst/>
            </a:prstGeom>
            <a:gradFill>
              <a:gsLst>
                <a:gs pos="0">
                  <a:srgbClr val="67AFDF"/>
                </a:gs>
                <a:gs pos="50000">
                  <a:srgbClr val="44A6E2"/>
                </a:gs>
                <a:gs pos="100000">
                  <a:srgbClr val="3495CE"/>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txBox="1"/>
            <p:nvPr/>
          </p:nvSpPr>
          <p:spPr>
            <a:xfrm>
              <a:off x="3890024" y="1047346"/>
              <a:ext cx="3151475" cy="1890885"/>
            </a:xfrm>
            <a:prstGeom prst="rect">
              <a:avLst/>
            </a:prstGeom>
            <a:noFill/>
            <a:ln>
              <a:noFill/>
            </a:ln>
          </p:spPr>
          <p:txBody>
            <a:bodyPr spcFirstLastPara="1" wrap="square" lIns="154425" tIns="162075" rIns="154425" bIns="162075"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000" b="1">
                  <a:solidFill>
                    <a:schemeClr val="dk1"/>
                  </a:solidFill>
                  <a:latin typeface="Calibri"/>
                  <a:ea typeface="Calibri"/>
                  <a:cs typeface="Calibri"/>
                  <a:sym typeface="Calibri"/>
                </a:rPr>
                <a:t>Symbol</a:t>
              </a:r>
              <a:endParaRPr sz="2000">
                <a:solidFill>
                  <a:schemeClr val="dk1"/>
                </a:solidFill>
                <a:latin typeface="Trebuchet MS"/>
                <a:ea typeface="Trebuchet MS"/>
                <a:cs typeface="Trebuchet MS"/>
                <a:sym typeface="Trebuchet MS"/>
              </a:endParaRPr>
            </a:p>
          </p:txBody>
        </p:sp>
        <p:sp>
          <p:nvSpPr>
            <p:cNvPr id="587" name="Google Shape;587;p27"/>
            <p:cNvSpPr/>
            <p:nvPr/>
          </p:nvSpPr>
          <p:spPr>
            <a:xfrm>
              <a:off x="7766339" y="1047346"/>
              <a:ext cx="3151475" cy="1890885"/>
            </a:xfrm>
            <a:prstGeom prst="rect">
              <a:avLst/>
            </a:prstGeom>
            <a:gradFill>
              <a:gsLst>
                <a:gs pos="0">
                  <a:srgbClr val="6083EB"/>
                </a:gs>
                <a:gs pos="50000">
                  <a:srgbClr val="3B6FEF"/>
                </a:gs>
                <a:gs pos="100000">
                  <a:srgbClr val="2A5DDB"/>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txBox="1"/>
            <p:nvPr/>
          </p:nvSpPr>
          <p:spPr>
            <a:xfrm>
              <a:off x="7766339" y="1047346"/>
              <a:ext cx="3151475" cy="1890885"/>
            </a:xfrm>
            <a:prstGeom prst="rect">
              <a:avLst/>
            </a:prstGeom>
            <a:noFill/>
            <a:ln>
              <a:noFill/>
            </a:ln>
          </p:spPr>
          <p:txBody>
            <a:bodyPr spcFirstLastPara="1" wrap="square" lIns="154425" tIns="162075" rIns="154425" bIns="162075" anchor="ctr" anchorCtr="0">
              <a:noAutofit/>
            </a:bodyPr>
            <a:lstStyle/>
            <a:p>
              <a:pPr marL="0" marR="0" lvl="0" indent="0" algn="ctr" rtl="0">
                <a:lnSpc>
                  <a:spcPct val="90000"/>
                </a:lnSpc>
                <a:spcBef>
                  <a:spcPts val="0"/>
                </a:spcBef>
                <a:spcAft>
                  <a:spcPts val="0"/>
                </a:spcAft>
                <a:buClr>
                  <a:srgbClr val="F9D4E8"/>
                </a:buClr>
                <a:buSzPts val="2000"/>
                <a:buFont typeface="Arial"/>
                <a:buNone/>
              </a:pPr>
              <a:r>
                <a:rPr lang="en-US" sz="2000" b="1">
                  <a:solidFill>
                    <a:srgbClr val="F9D4E8"/>
                  </a:solidFill>
                  <a:latin typeface="Arial"/>
                  <a:ea typeface="Arial"/>
                  <a:cs typeface="Arial"/>
                  <a:sym typeface="Arial"/>
                </a:rPr>
                <a:t>Schematic representation of an algorithm or process</a:t>
              </a:r>
              <a:endParaRPr sz="2000">
                <a:solidFill>
                  <a:srgbClr val="F9D4E8"/>
                </a:solidFill>
                <a:latin typeface="Trebuchet MS"/>
                <a:ea typeface="Trebuchet MS"/>
                <a:cs typeface="Trebuchet MS"/>
                <a:sym typeface="Trebuchet MS"/>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592"/>
        <p:cNvGrpSpPr/>
        <p:nvPr/>
      </p:nvGrpSpPr>
      <p:grpSpPr>
        <a:xfrm>
          <a:off x="0" y="0"/>
          <a:ext cx="0" cy="0"/>
          <a:chOff x="0" y="0"/>
          <a:chExt cx="0" cy="0"/>
        </a:xfrm>
      </p:grpSpPr>
      <p:pic>
        <p:nvPicPr>
          <p:cNvPr id="593" name="Google Shape;593;p28"/>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594" name="Google Shape;594;p28"/>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595" name="Google Shape;595;p28"/>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596" name="Google Shape;596;p28"/>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0" y="0"/>
            <a:ext cx="12188824" cy="6858000"/>
          </a:xfrm>
          <a:prstGeom prst="rect">
            <a:avLst/>
          </a:prstGeom>
          <a:gradFill>
            <a:gsLst>
              <a:gs pos="0">
                <a:srgbClr val="6A6F7E"/>
              </a:gs>
              <a:gs pos="50000">
                <a:srgbClr val="575769"/>
              </a:gs>
              <a:gs pos="100000">
                <a:srgbClr val="2E2832"/>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599" name="Google Shape;599;p28"/>
          <p:cNvPicPr preferRelativeResize="0"/>
          <p:nvPr/>
        </p:nvPicPr>
        <p:blipFill rotWithShape="1">
          <a:blip r:embed="rId3">
            <a:alphaModFix amt="10000"/>
          </a:blip>
          <a:srcRect/>
          <a:stretch/>
        </p:blipFill>
        <p:spPr>
          <a:xfrm>
            <a:off x="10586" y="0"/>
            <a:ext cx="12192000" cy="6858000"/>
          </a:xfrm>
          <a:prstGeom prst="rect">
            <a:avLst/>
          </a:prstGeom>
          <a:noFill/>
          <a:ln>
            <a:noFill/>
          </a:ln>
        </p:spPr>
      </p:pic>
      <p:sp>
        <p:nvSpPr>
          <p:cNvPr id="600" name="Google Shape;600;p28"/>
          <p:cNvSpPr/>
          <p:nvPr/>
        </p:nvSpPr>
        <p:spPr>
          <a:xfrm>
            <a:off x="0" y="0"/>
            <a:ext cx="12188952" cy="455703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01" name="Google Shape;601;p28"/>
          <p:cNvSpPr/>
          <p:nvPr/>
        </p:nvSpPr>
        <p:spPr>
          <a:xfrm>
            <a:off x="0" y="4557357"/>
            <a:ext cx="8978671" cy="1660332"/>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8"/>
          <p:cNvSpPr/>
          <p:nvPr/>
        </p:nvSpPr>
        <p:spPr>
          <a:xfrm>
            <a:off x="9122301" y="4557357"/>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a:off x="10586" y="6210130"/>
            <a:ext cx="8968085" cy="275942"/>
          </a:xfrm>
          <a:prstGeom prst="rect">
            <a:avLst/>
          </a:prstGeom>
          <a:blipFill rotWithShape="1">
            <a:blip r:embed="rId6">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04" name="Google Shape;604;p28"/>
          <p:cNvSpPr/>
          <p:nvPr/>
        </p:nvSpPr>
        <p:spPr>
          <a:xfrm>
            <a:off x="9122301" y="6210130"/>
            <a:ext cx="3080285" cy="275942"/>
          </a:xfrm>
          <a:prstGeom prst="rect">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05" name="Google Shape;605;p28"/>
          <p:cNvSpPr txBox="1"/>
          <p:nvPr/>
        </p:nvSpPr>
        <p:spPr>
          <a:xfrm>
            <a:off x="680321" y="4714194"/>
            <a:ext cx="8129353"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Flowchart Symbols</a:t>
            </a:r>
            <a:endParaRPr sz="4800" b="1">
              <a:solidFill>
                <a:schemeClr val="lt1"/>
              </a:solidFill>
              <a:latin typeface="Trebuchet MS"/>
              <a:ea typeface="Trebuchet MS"/>
              <a:cs typeface="Trebuchet MS"/>
              <a:sym typeface="Trebuchet MS"/>
            </a:endParaRPr>
          </a:p>
        </p:txBody>
      </p:sp>
      <p:graphicFrame>
        <p:nvGraphicFramePr>
          <p:cNvPr id="606" name="Google Shape;606;p28"/>
          <p:cNvGraphicFramePr/>
          <p:nvPr/>
        </p:nvGraphicFramePr>
        <p:xfrm>
          <a:off x="2171999" y="402774"/>
          <a:ext cx="3000000" cy="3000000"/>
        </p:xfrm>
        <a:graphic>
          <a:graphicData uri="http://schemas.openxmlformats.org/drawingml/2006/table">
            <a:tbl>
              <a:tblPr>
                <a:noFill/>
                <a:tableStyleId>{8BCB1B54-4ABE-4EBA-817B-F27A344D0B5C}</a:tableStyleId>
              </a:tblPr>
              <a:tblGrid>
                <a:gridCol w="3228975">
                  <a:extLst>
                    <a:ext uri="{9D8B030D-6E8A-4147-A177-3AD203B41FA5}">
                      <a16:colId xmlns:a16="http://schemas.microsoft.com/office/drawing/2014/main" val="20000"/>
                    </a:ext>
                  </a:extLst>
                </a:gridCol>
                <a:gridCol w="4959350">
                  <a:extLst>
                    <a:ext uri="{9D8B030D-6E8A-4147-A177-3AD203B41FA5}">
                      <a16:colId xmlns:a16="http://schemas.microsoft.com/office/drawing/2014/main" val="20001"/>
                    </a:ext>
                  </a:extLst>
                </a:gridCol>
              </a:tblGrid>
              <a:tr h="1978025">
                <a:tc>
                  <a:txBody>
                    <a:bodyPr/>
                    <a:lstStyle/>
                    <a:p>
                      <a:pPr marL="0" marR="0" lvl="0" indent="0" algn="l" rtl="0">
                        <a:lnSpc>
                          <a:spcPct val="100000"/>
                        </a:lnSpc>
                        <a:spcBef>
                          <a:spcPts val="0"/>
                        </a:spcBef>
                        <a:spcAft>
                          <a:spcPts val="0"/>
                        </a:spcAft>
                        <a:buClr>
                          <a:schemeClr val="lt1"/>
                        </a:buClr>
                        <a:buSzPts val="2400"/>
                        <a:buFont typeface="Trebuchet MS"/>
                        <a:buNone/>
                      </a:pPr>
                      <a:endParaRPr sz="2400" b="0" i="0" u="none" strike="noStrike" cap="none">
                        <a:solidFill>
                          <a:schemeClr val="lt1"/>
                        </a:solidFill>
                        <a:latin typeface="Tahoma"/>
                        <a:ea typeface="Tahoma"/>
                        <a:cs typeface="Tahoma"/>
                        <a:sym typeface="Tahoma"/>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folHlink"/>
                    </a:solidFill>
                  </a:tcPr>
                </a:tc>
                <a:tc>
                  <a:txBody>
                    <a:bodyPr/>
                    <a:lstStyle/>
                    <a:p>
                      <a:pPr marL="0" marR="0" lvl="0" indent="0" algn="l" rtl="0">
                        <a:lnSpc>
                          <a:spcPct val="100000"/>
                        </a:lnSpc>
                        <a:spcBef>
                          <a:spcPts val="0"/>
                        </a:spcBef>
                        <a:spcAft>
                          <a:spcPts val="0"/>
                        </a:spcAft>
                        <a:buClr>
                          <a:srgbClr val="3333CC"/>
                        </a:buClr>
                        <a:buSzPts val="2000"/>
                        <a:buFont typeface="Tahoma"/>
                        <a:buNone/>
                      </a:pPr>
                      <a:r>
                        <a:rPr lang="en-US" sz="2000" b="1" i="1" u="none" strike="noStrike" cap="none">
                          <a:solidFill>
                            <a:srgbClr val="3333CC"/>
                          </a:solidFill>
                          <a:latin typeface="Tahoma"/>
                          <a:ea typeface="Tahoma"/>
                          <a:cs typeface="Tahoma"/>
                          <a:sym typeface="Tahoma"/>
                        </a:rPr>
                        <a:t>Start/Stop</a:t>
                      </a:r>
                      <a:endParaRPr/>
                    </a:p>
                    <a:p>
                      <a:pPr marL="0" marR="0" lvl="0" indent="0" algn="l" rtl="0">
                        <a:lnSpc>
                          <a:spcPct val="100000"/>
                        </a:lnSpc>
                        <a:spcBef>
                          <a:spcPts val="400"/>
                        </a:spcBef>
                        <a:spcAft>
                          <a:spcPts val="0"/>
                        </a:spcAft>
                        <a:buClr>
                          <a:srgbClr val="000000"/>
                        </a:buClr>
                        <a:buSzPts val="2000"/>
                        <a:buFont typeface="Tahoma"/>
                        <a:buNone/>
                      </a:pPr>
                      <a:r>
                        <a:rPr lang="en-US" sz="2000" b="1" i="0" u="none" strike="noStrike" cap="none">
                          <a:solidFill>
                            <a:srgbClr val="000000"/>
                          </a:solidFill>
                          <a:latin typeface="Tahoma"/>
                          <a:ea typeface="Tahoma"/>
                          <a:cs typeface="Tahoma"/>
                          <a:sym typeface="Tahoma"/>
                        </a:rPr>
                        <a:t>The terminator symbol marks the starting or ending point of the system. It usually contains the word "Start" or "End."</a:t>
                      </a:r>
                      <a:r>
                        <a:rPr lang="en-US" sz="2000" b="0" i="0" u="none" strike="noStrike" cap="none">
                          <a:solidFill>
                            <a:srgbClr val="000000"/>
                          </a:solidFill>
                          <a:latin typeface="Tahoma"/>
                          <a:ea typeface="Tahoma"/>
                          <a:cs typeface="Tahoma"/>
                          <a:sym typeface="Tahoma"/>
                        </a:rPr>
                        <a:t> </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B9ACC7"/>
                    </a:solidFill>
                  </a:tcPr>
                </a:tc>
                <a:extLst>
                  <a:ext uri="{0D108BD9-81ED-4DB2-BD59-A6C34878D82A}">
                    <a16:rowId xmlns:a16="http://schemas.microsoft.com/office/drawing/2014/main" val="10000"/>
                  </a:ext>
                </a:extLst>
              </a:tr>
              <a:tr h="1908175">
                <a:tc>
                  <a:txBody>
                    <a:bodyPr/>
                    <a:lstStyle/>
                    <a:p>
                      <a:pPr marL="0" marR="0" lvl="0" indent="0" algn="l" rtl="0">
                        <a:lnSpc>
                          <a:spcPct val="100000"/>
                        </a:lnSpc>
                        <a:spcBef>
                          <a:spcPts val="0"/>
                        </a:spcBef>
                        <a:spcAft>
                          <a:spcPts val="0"/>
                        </a:spcAft>
                        <a:buClr>
                          <a:schemeClr val="lt1"/>
                        </a:buClr>
                        <a:buSzPts val="2400"/>
                        <a:buFont typeface="Trebuchet MS"/>
                        <a:buNone/>
                      </a:pPr>
                      <a:endParaRPr sz="2400" b="0" i="0" u="none" strike="noStrike" cap="none">
                        <a:solidFill>
                          <a:schemeClr val="lt1"/>
                        </a:solidFill>
                        <a:latin typeface="Tahoma"/>
                        <a:ea typeface="Tahoma"/>
                        <a:cs typeface="Tahoma"/>
                        <a:sym typeface="Tahoma"/>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folHlink"/>
                    </a:solidFill>
                  </a:tcPr>
                </a:tc>
                <a:tc>
                  <a:txBody>
                    <a:bodyPr/>
                    <a:lstStyle/>
                    <a:p>
                      <a:pPr marL="0" marR="0" lvl="0" indent="0" algn="l" rtl="0">
                        <a:lnSpc>
                          <a:spcPct val="100000"/>
                        </a:lnSpc>
                        <a:spcBef>
                          <a:spcPts val="0"/>
                        </a:spcBef>
                        <a:spcAft>
                          <a:spcPts val="0"/>
                        </a:spcAft>
                        <a:buClr>
                          <a:srgbClr val="3333CC"/>
                        </a:buClr>
                        <a:buSzPts val="2000"/>
                        <a:buFont typeface="Tahoma"/>
                        <a:buNone/>
                      </a:pPr>
                      <a:r>
                        <a:rPr lang="en-US" sz="2000" b="1" i="1" u="none" strike="noStrike" cap="none">
                          <a:solidFill>
                            <a:srgbClr val="3333CC"/>
                          </a:solidFill>
                          <a:latin typeface="Tahoma"/>
                          <a:ea typeface="Tahoma"/>
                          <a:cs typeface="Tahoma"/>
                          <a:sym typeface="Tahoma"/>
                        </a:rPr>
                        <a:t>Action or Process</a:t>
                      </a:r>
                      <a:br>
                        <a:rPr lang="en-US" sz="2000" b="1" i="1" u="none" strike="noStrike" cap="none">
                          <a:solidFill>
                            <a:srgbClr val="3333CC"/>
                          </a:solidFill>
                          <a:latin typeface="Tahoma"/>
                          <a:ea typeface="Tahoma"/>
                          <a:cs typeface="Tahoma"/>
                          <a:sym typeface="Tahoma"/>
                        </a:rPr>
                      </a:br>
                      <a:r>
                        <a:rPr lang="en-US" sz="2000" b="1" i="0" u="none" strike="noStrike" cap="none">
                          <a:solidFill>
                            <a:srgbClr val="000000"/>
                          </a:solidFill>
                          <a:latin typeface="Tahoma"/>
                          <a:ea typeface="Tahoma"/>
                          <a:cs typeface="Tahoma"/>
                          <a:sym typeface="Tahoma"/>
                        </a:rPr>
                        <a:t>A box can represent a single step ("add two cups of flour"), or and entire sub-process ("make bread") within a larger process.</a:t>
                      </a:r>
                      <a:r>
                        <a:rPr lang="en-US" sz="2000" b="0" i="0" u="none" strike="noStrike" cap="none">
                          <a:solidFill>
                            <a:schemeClr val="lt1"/>
                          </a:solidFill>
                          <a:latin typeface="Tahoma"/>
                          <a:ea typeface="Tahoma"/>
                          <a:cs typeface="Tahoma"/>
                          <a:sym typeface="Tahoma"/>
                        </a:rPr>
                        <a:t> </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B9ACC7"/>
                    </a:solidFill>
                  </a:tcPr>
                </a:tc>
                <a:extLst>
                  <a:ext uri="{0D108BD9-81ED-4DB2-BD59-A6C34878D82A}">
                    <a16:rowId xmlns:a16="http://schemas.microsoft.com/office/drawing/2014/main" val="10001"/>
                  </a:ext>
                </a:extLst>
              </a:tr>
            </a:tbl>
          </a:graphicData>
        </a:graphic>
      </p:graphicFrame>
      <p:sp>
        <p:nvSpPr>
          <p:cNvPr id="607" name="Google Shape;607;p28"/>
          <p:cNvSpPr/>
          <p:nvPr/>
        </p:nvSpPr>
        <p:spPr>
          <a:xfrm>
            <a:off x="3045124" y="917124"/>
            <a:ext cx="1066800" cy="533400"/>
          </a:xfrm>
          <a:prstGeom prst="flowChartTerminator">
            <a:avLst/>
          </a:prstGeom>
          <a:solidFill>
            <a:srgbClr val="FFFF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ahoma"/>
              <a:ea typeface="Tahoma"/>
              <a:cs typeface="Tahoma"/>
              <a:sym typeface="Tahoma"/>
            </a:endParaRPr>
          </a:p>
        </p:txBody>
      </p:sp>
      <p:sp>
        <p:nvSpPr>
          <p:cNvPr id="608" name="Google Shape;608;p28"/>
          <p:cNvSpPr/>
          <p:nvPr/>
        </p:nvSpPr>
        <p:spPr>
          <a:xfrm>
            <a:off x="2816524" y="2898324"/>
            <a:ext cx="1676400" cy="762000"/>
          </a:xfrm>
          <a:prstGeom prst="flowChartProcess">
            <a:avLst/>
          </a:prstGeom>
          <a:solidFill>
            <a:srgbClr val="FFFF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612"/>
        <p:cNvGrpSpPr/>
        <p:nvPr/>
      </p:nvGrpSpPr>
      <p:grpSpPr>
        <a:xfrm>
          <a:off x="0" y="0"/>
          <a:ext cx="0" cy="0"/>
          <a:chOff x="0" y="0"/>
          <a:chExt cx="0" cy="0"/>
        </a:xfrm>
      </p:grpSpPr>
      <p:pic>
        <p:nvPicPr>
          <p:cNvPr id="613" name="Google Shape;613;p29"/>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614" name="Google Shape;614;p29"/>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615" name="Google Shape;615;p29"/>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616" name="Google Shape;616;p29"/>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9"/>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9"/>
          <p:cNvSpPr/>
          <p:nvPr/>
        </p:nvSpPr>
        <p:spPr>
          <a:xfrm>
            <a:off x="0" y="0"/>
            <a:ext cx="12188824" cy="6858000"/>
          </a:xfrm>
          <a:prstGeom prst="rect">
            <a:avLst/>
          </a:prstGeom>
          <a:gradFill>
            <a:gsLst>
              <a:gs pos="0">
                <a:srgbClr val="6A6F7E"/>
              </a:gs>
              <a:gs pos="50000">
                <a:srgbClr val="575769"/>
              </a:gs>
              <a:gs pos="100000">
                <a:srgbClr val="2E2832"/>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619" name="Google Shape;619;p29"/>
          <p:cNvPicPr preferRelativeResize="0"/>
          <p:nvPr/>
        </p:nvPicPr>
        <p:blipFill rotWithShape="1">
          <a:blip r:embed="rId3">
            <a:alphaModFix amt="10000"/>
          </a:blip>
          <a:srcRect/>
          <a:stretch/>
        </p:blipFill>
        <p:spPr>
          <a:xfrm>
            <a:off x="10586" y="0"/>
            <a:ext cx="12192000" cy="6858000"/>
          </a:xfrm>
          <a:prstGeom prst="rect">
            <a:avLst/>
          </a:prstGeom>
          <a:noFill/>
          <a:ln>
            <a:noFill/>
          </a:ln>
        </p:spPr>
      </p:pic>
      <p:sp>
        <p:nvSpPr>
          <p:cNvPr id="620" name="Google Shape;620;p29"/>
          <p:cNvSpPr/>
          <p:nvPr/>
        </p:nvSpPr>
        <p:spPr>
          <a:xfrm>
            <a:off x="0" y="0"/>
            <a:ext cx="12188952" cy="455703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21" name="Google Shape;621;p29"/>
          <p:cNvSpPr/>
          <p:nvPr/>
        </p:nvSpPr>
        <p:spPr>
          <a:xfrm>
            <a:off x="0" y="4557357"/>
            <a:ext cx="8978671" cy="1660332"/>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9"/>
          <p:cNvSpPr/>
          <p:nvPr/>
        </p:nvSpPr>
        <p:spPr>
          <a:xfrm>
            <a:off x="9122301" y="4557357"/>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9"/>
          <p:cNvSpPr/>
          <p:nvPr/>
        </p:nvSpPr>
        <p:spPr>
          <a:xfrm>
            <a:off x="10586" y="6210130"/>
            <a:ext cx="8968085" cy="275942"/>
          </a:xfrm>
          <a:prstGeom prst="rect">
            <a:avLst/>
          </a:prstGeom>
          <a:blipFill rotWithShape="1">
            <a:blip r:embed="rId6">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24" name="Google Shape;624;p29"/>
          <p:cNvSpPr/>
          <p:nvPr/>
        </p:nvSpPr>
        <p:spPr>
          <a:xfrm>
            <a:off x="9122301" y="6210130"/>
            <a:ext cx="3080285" cy="275942"/>
          </a:xfrm>
          <a:prstGeom prst="rect">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25" name="Google Shape;625;p29"/>
          <p:cNvSpPr txBox="1"/>
          <p:nvPr/>
        </p:nvSpPr>
        <p:spPr>
          <a:xfrm>
            <a:off x="680321" y="4714194"/>
            <a:ext cx="8129353"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Flowchart Symbols</a:t>
            </a:r>
            <a:endParaRPr sz="4800" b="1">
              <a:solidFill>
                <a:schemeClr val="lt1"/>
              </a:solidFill>
              <a:latin typeface="Trebuchet MS"/>
              <a:ea typeface="Trebuchet MS"/>
              <a:cs typeface="Trebuchet MS"/>
              <a:sym typeface="Trebuchet MS"/>
            </a:endParaRPr>
          </a:p>
        </p:txBody>
      </p:sp>
      <p:graphicFrame>
        <p:nvGraphicFramePr>
          <p:cNvPr id="626" name="Google Shape;626;p29"/>
          <p:cNvGraphicFramePr/>
          <p:nvPr/>
        </p:nvGraphicFramePr>
        <p:xfrm>
          <a:off x="2247301" y="602075"/>
          <a:ext cx="3000000" cy="3000000"/>
        </p:xfrm>
        <a:graphic>
          <a:graphicData uri="http://schemas.openxmlformats.org/drawingml/2006/table">
            <a:tbl>
              <a:tblPr>
                <a:noFill/>
                <a:tableStyleId>{8BCB1B54-4ABE-4EBA-817B-F27A344D0B5C}</a:tableStyleId>
              </a:tblPr>
              <a:tblGrid>
                <a:gridCol w="3125800">
                  <a:extLst>
                    <a:ext uri="{9D8B030D-6E8A-4147-A177-3AD203B41FA5}">
                      <a16:colId xmlns:a16="http://schemas.microsoft.com/office/drawing/2014/main" val="20000"/>
                    </a:ext>
                  </a:extLst>
                </a:gridCol>
                <a:gridCol w="4799000">
                  <a:extLst>
                    <a:ext uri="{9D8B030D-6E8A-4147-A177-3AD203B41FA5}">
                      <a16:colId xmlns:a16="http://schemas.microsoft.com/office/drawing/2014/main" val="20001"/>
                    </a:ext>
                  </a:extLst>
                </a:gridCol>
              </a:tblGrid>
              <a:tr h="1616075">
                <a:tc>
                  <a:txBody>
                    <a:bodyPr/>
                    <a:lstStyle/>
                    <a:p>
                      <a:pPr marL="0" marR="0" lvl="0" indent="0" algn="l" rtl="0">
                        <a:lnSpc>
                          <a:spcPct val="100000"/>
                        </a:lnSpc>
                        <a:spcBef>
                          <a:spcPts val="0"/>
                        </a:spcBef>
                        <a:spcAft>
                          <a:spcPts val="0"/>
                        </a:spcAft>
                        <a:buClr>
                          <a:schemeClr val="lt1"/>
                        </a:buClr>
                        <a:buSzPts val="2800"/>
                        <a:buFont typeface="Trebuchet MS"/>
                        <a:buNone/>
                      </a:pPr>
                      <a:endParaRPr sz="2800" b="0" i="0" u="none" strike="noStrike" cap="none">
                        <a:solidFill>
                          <a:schemeClr val="lt1"/>
                        </a:solidFill>
                        <a:latin typeface="Tahoma"/>
                        <a:ea typeface="Tahoma"/>
                        <a:cs typeface="Tahoma"/>
                        <a:sym typeface="Tahoma"/>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folHlink"/>
                    </a:solidFill>
                  </a:tcPr>
                </a:tc>
                <a:tc>
                  <a:txBody>
                    <a:bodyPr/>
                    <a:lstStyle/>
                    <a:p>
                      <a:pPr marL="0" marR="0" lvl="0" indent="0" algn="l" rtl="0">
                        <a:lnSpc>
                          <a:spcPct val="100000"/>
                        </a:lnSpc>
                        <a:spcBef>
                          <a:spcPts val="0"/>
                        </a:spcBef>
                        <a:spcAft>
                          <a:spcPts val="0"/>
                        </a:spcAft>
                        <a:buClr>
                          <a:srgbClr val="3333CC"/>
                        </a:buClr>
                        <a:buSzPts val="2000"/>
                        <a:buFont typeface="Tahoma"/>
                        <a:buNone/>
                      </a:pPr>
                      <a:r>
                        <a:rPr lang="en-US" sz="2000" b="1" i="1" u="none" strike="noStrike" cap="none">
                          <a:solidFill>
                            <a:srgbClr val="3333CC"/>
                          </a:solidFill>
                          <a:latin typeface="Tahoma"/>
                          <a:ea typeface="Tahoma"/>
                          <a:cs typeface="Tahoma"/>
                          <a:sym typeface="Tahoma"/>
                        </a:rPr>
                        <a:t>Decision</a:t>
                      </a:r>
                      <a:br>
                        <a:rPr lang="en-US" sz="2000" b="1" i="1" u="none" strike="noStrike" cap="none">
                          <a:solidFill>
                            <a:srgbClr val="3333CC"/>
                          </a:solidFill>
                          <a:latin typeface="Tahoma"/>
                          <a:ea typeface="Tahoma"/>
                          <a:cs typeface="Tahoma"/>
                          <a:sym typeface="Tahoma"/>
                        </a:rPr>
                      </a:br>
                      <a:r>
                        <a:rPr lang="en-US" sz="2000" b="1" i="0" u="none" strike="noStrike" cap="none">
                          <a:solidFill>
                            <a:srgbClr val="000000"/>
                          </a:solidFill>
                          <a:latin typeface="Tahoma"/>
                          <a:ea typeface="Tahoma"/>
                          <a:cs typeface="Tahoma"/>
                          <a:sym typeface="Tahoma"/>
                        </a:rPr>
                        <a:t>A decision or branching point. Lines representing different decisions emerge from different points of the diamond.</a:t>
                      </a:r>
                      <a:r>
                        <a:rPr lang="en-US" sz="2000" b="0" i="0" u="none" strike="noStrike" cap="none">
                          <a:solidFill>
                            <a:schemeClr val="lt1"/>
                          </a:solidFill>
                          <a:latin typeface="Tahoma"/>
                          <a:ea typeface="Tahoma"/>
                          <a:cs typeface="Tahoma"/>
                          <a:sym typeface="Tahoma"/>
                        </a:rPr>
                        <a:t> </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B9ACC7"/>
                    </a:solidFill>
                  </a:tcPr>
                </a:tc>
                <a:extLst>
                  <a:ext uri="{0D108BD9-81ED-4DB2-BD59-A6C34878D82A}">
                    <a16:rowId xmlns:a16="http://schemas.microsoft.com/office/drawing/2014/main" val="10000"/>
                  </a:ext>
                </a:extLst>
              </a:tr>
              <a:tr h="1616075">
                <a:tc>
                  <a:txBody>
                    <a:bodyPr/>
                    <a:lstStyle/>
                    <a:p>
                      <a:pPr marL="0" marR="0" lvl="0" indent="0" algn="l" rtl="0">
                        <a:lnSpc>
                          <a:spcPct val="100000"/>
                        </a:lnSpc>
                        <a:spcBef>
                          <a:spcPts val="0"/>
                        </a:spcBef>
                        <a:spcAft>
                          <a:spcPts val="0"/>
                        </a:spcAft>
                        <a:buClr>
                          <a:schemeClr val="lt1"/>
                        </a:buClr>
                        <a:buSzPts val="2800"/>
                        <a:buFont typeface="Trebuchet MS"/>
                        <a:buNone/>
                      </a:pPr>
                      <a:endParaRPr sz="2800" b="0" i="0" u="none" strike="noStrike" cap="none">
                        <a:solidFill>
                          <a:schemeClr val="lt1"/>
                        </a:solidFill>
                        <a:latin typeface="Tahoma"/>
                        <a:ea typeface="Tahoma"/>
                        <a:cs typeface="Tahoma"/>
                        <a:sym typeface="Tahoma"/>
                      </a:endParaRPr>
                    </a:p>
                  </a:txBody>
                  <a:tcPr marL="91450" marR="91450" marT="45700" marB="45700">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folHlink"/>
                    </a:solidFill>
                  </a:tcPr>
                </a:tc>
                <a:tc>
                  <a:txBody>
                    <a:bodyPr/>
                    <a:lstStyle/>
                    <a:p>
                      <a:pPr marL="0" marR="0" lvl="0" indent="0" algn="l" rtl="0">
                        <a:lnSpc>
                          <a:spcPct val="100000"/>
                        </a:lnSpc>
                        <a:spcBef>
                          <a:spcPts val="0"/>
                        </a:spcBef>
                        <a:spcAft>
                          <a:spcPts val="0"/>
                        </a:spcAft>
                        <a:buClr>
                          <a:srgbClr val="3333CC"/>
                        </a:buClr>
                        <a:buSzPts val="2000"/>
                        <a:buFont typeface="Tahoma"/>
                        <a:buNone/>
                      </a:pPr>
                      <a:r>
                        <a:rPr lang="en-US" sz="2000" b="1" i="1" u="none" strike="noStrike" cap="none">
                          <a:solidFill>
                            <a:srgbClr val="3333CC"/>
                          </a:solidFill>
                          <a:latin typeface="Tahoma"/>
                          <a:ea typeface="Tahoma"/>
                          <a:cs typeface="Tahoma"/>
                          <a:sym typeface="Tahoma"/>
                        </a:rPr>
                        <a:t>Input/Output</a:t>
                      </a:r>
                      <a:br>
                        <a:rPr lang="en-US" sz="2000" b="1" i="1" u="none" strike="noStrike" cap="none">
                          <a:solidFill>
                            <a:srgbClr val="3333CC"/>
                          </a:solidFill>
                          <a:latin typeface="Tahoma"/>
                          <a:ea typeface="Tahoma"/>
                          <a:cs typeface="Tahoma"/>
                          <a:sym typeface="Tahoma"/>
                        </a:rPr>
                      </a:br>
                      <a:r>
                        <a:rPr lang="en-US" sz="2000" b="1" i="0" u="none" strike="noStrike" cap="none">
                          <a:solidFill>
                            <a:srgbClr val="000000"/>
                          </a:solidFill>
                          <a:latin typeface="Tahoma"/>
                          <a:ea typeface="Tahoma"/>
                          <a:cs typeface="Tahoma"/>
                          <a:sym typeface="Tahoma"/>
                        </a:rPr>
                        <a:t>Represents material or information entering or leaving the system, such as customer order (input) or a product (output).</a:t>
                      </a:r>
                      <a:r>
                        <a:rPr lang="en-US" sz="2000" b="1" i="0" u="none" strike="noStrike" cap="none">
                          <a:solidFill>
                            <a:schemeClr val="lt1"/>
                          </a:solidFill>
                          <a:latin typeface="Tahoma"/>
                          <a:ea typeface="Tahoma"/>
                          <a:cs typeface="Tahoma"/>
                          <a:sym typeface="Tahoma"/>
                        </a:rPr>
                        <a:t> </a:t>
                      </a:r>
                      <a:endParaRPr/>
                    </a:p>
                  </a:txBody>
                  <a:tcPr marL="91450" marR="91450" marT="45700" marB="45700">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B9ACC7"/>
                    </a:solidFill>
                  </a:tcPr>
                </a:tc>
                <a:extLst>
                  <a:ext uri="{0D108BD9-81ED-4DB2-BD59-A6C34878D82A}">
                    <a16:rowId xmlns:a16="http://schemas.microsoft.com/office/drawing/2014/main" val="10001"/>
                  </a:ext>
                </a:extLst>
              </a:tr>
            </a:tbl>
          </a:graphicData>
        </a:graphic>
      </p:graphicFrame>
      <p:sp>
        <p:nvSpPr>
          <p:cNvPr id="627" name="Google Shape;627;p29"/>
          <p:cNvSpPr/>
          <p:nvPr/>
        </p:nvSpPr>
        <p:spPr>
          <a:xfrm>
            <a:off x="2977551" y="1092612"/>
            <a:ext cx="1752600" cy="838200"/>
          </a:xfrm>
          <a:prstGeom prst="flowChartDecision">
            <a:avLst/>
          </a:prstGeom>
          <a:solidFill>
            <a:srgbClr val="FFFF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ahoma"/>
              <a:ea typeface="Tahoma"/>
              <a:cs typeface="Tahoma"/>
              <a:sym typeface="Tahoma"/>
            </a:endParaRPr>
          </a:p>
        </p:txBody>
      </p:sp>
      <p:sp>
        <p:nvSpPr>
          <p:cNvPr id="628" name="Google Shape;628;p29"/>
          <p:cNvSpPr/>
          <p:nvPr/>
        </p:nvSpPr>
        <p:spPr>
          <a:xfrm>
            <a:off x="2977551" y="2692812"/>
            <a:ext cx="2133600" cy="838200"/>
          </a:xfrm>
          <a:prstGeom prst="flowChartInputOutput">
            <a:avLst/>
          </a:prstGeom>
          <a:solidFill>
            <a:srgbClr val="FFFF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3"/>
          <p:cNvPicPr preferRelativeResize="0"/>
          <p:nvPr/>
        </p:nvPicPr>
        <p:blipFill rotWithShape="1">
          <a:blip r:embed="rId3">
            <a:alphaModFix/>
          </a:blip>
          <a:srcRect/>
          <a:stretch/>
        </p:blipFill>
        <p:spPr>
          <a:xfrm>
            <a:off x="1546570" y="2708952"/>
            <a:ext cx="2287588" cy="2287587"/>
          </a:xfrm>
          <a:prstGeom prst="rect">
            <a:avLst/>
          </a:prstGeom>
          <a:noFill/>
          <a:ln>
            <a:noFill/>
          </a:ln>
        </p:spPr>
      </p:pic>
      <p:sp>
        <p:nvSpPr>
          <p:cNvPr id="223" name="Google Shape;223;p3"/>
          <p:cNvSpPr/>
          <p:nvPr/>
        </p:nvSpPr>
        <p:spPr>
          <a:xfrm>
            <a:off x="690908" y="5505810"/>
            <a:ext cx="3998912" cy="4000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cap="none">
                <a:solidFill>
                  <a:schemeClr val="lt1"/>
                </a:solidFill>
                <a:latin typeface="Arial Black"/>
                <a:ea typeface="Arial Black"/>
                <a:cs typeface="Arial Black"/>
                <a:sym typeface="Arial Black"/>
              </a:rPr>
              <a:t>DEVELOPMENT LIFECYCLE</a:t>
            </a:r>
            <a:endParaRPr/>
          </a:p>
        </p:txBody>
      </p:sp>
      <p:sp>
        <p:nvSpPr>
          <p:cNvPr id="224" name="Google Shape;224;p3"/>
          <p:cNvSpPr txBox="1"/>
          <p:nvPr/>
        </p:nvSpPr>
        <p:spPr>
          <a:xfrm>
            <a:off x="690908" y="748083"/>
            <a:ext cx="9448772" cy="940240"/>
          </a:xfrm>
          <a:prstGeom prst="rect">
            <a:avLst/>
          </a:prstGeom>
          <a:noFill/>
          <a:ln>
            <a:noFill/>
          </a:ln>
        </p:spPr>
        <p:txBody>
          <a:bodyPr spcFirstLastPara="1" wrap="square" lIns="91425" tIns="45700" rIns="91425" bIns="45700" anchor="b" anchorCtr="0">
            <a:normAutofit fontScale="77500" lnSpcReduction="20000"/>
          </a:bodyPr>
          <a:lstStyle/>
          <a:p>
            <a:pPr marL="0" marR="0" lvl="0" indent="0" algn="r" rtl="0">
              <a:lnSpc>
                <a:spcPct val="90000"/>
              </a:lnSpc>
              <a:spcBef>
                <a:spcPts val="0"/>
              </a:spcBef>
              <a:spcAft>
                <a:spcPts val="0"/>
              </a:spcAft>
              <a:buNone/>
            </a:pPr>
            <a:r>
              <a:rPr lang="en-US" sz="4800" b="1" i="0" u="none" strike="noStrike" cap="none">
                <a:solidFill>
                  <a:schemeClr val="lt1"/>
                </a:solidFill>
                <a:latin typeface="Trebuchet MS"/>
                <a:ea typeface="Trebuchet MS"/>
                <a:cs typeface="Trebuchet MS"/>
                <a:sym typeface="Trebuchet MS"/>
              </a:rPr>
              <a:t>Introduction to Computer Programming</a:t>
            </a:r>
            <a:endParaRPr sz="4800" b="1" i="0" u="none" strike="noStrike" cap="none">
              <a:solidFill>
                <a:schemeClr val="lt1"/>
              </a:solidFill>
              <a:latin typeface="Trebuchet MS"/>
              <a:ea typeface="Trebuchet MS"/>
              <a:cs typeface="Trebuchet MS"/>
              <a:sym typeface="Trebuchet MS"/>
            </a:endParaRPr>
          </a:p>
        </p:txBody>
      </p:sp>
      <p:grpSp>
        <p:nvGrpSpPr>
          <p:cNvPr id="225" name="Google Shape;225;p3"/>
          <p:cNvGrpSpPr/>
          <p:nvPr/>
        </p:nvGrpSpPr>
        <p:grpSpPr>
          <a:xfrm>
            <a:off x="5989258" y="1725217"/>
            <a:ext cx="5047910" cy="5020521"/>
            <a:chOff x="2231401" y="36894"/>
            <a:chExt cx="5047910" cy="5020521"/>
          </a:xfrm>
        </p:grpSpPr>
        <p:sp>
          <p:nvSpPr>
            <p:cNvPr id="226" name="Google Shape;226;p3"/>
            <p:cNvSpPr/>
            <p:nvPr/>
          </p:nvSpPr>
          <p:spPr>
            <a:xfrm>
              <a:off x="2651929" y="303670"/>
              <a:ext cx="4309460" cy="4309460"/>
            </a:xfrm>
            <a:prstGeom prst="pie">
              <a:avLst>
                <a:gd name="adj1" fmla="val 16200000"/>
                <a:gd name="adj2" fmla="val 19800000"/>
              </a:avLst>
            </a:prstGeom>
            <a:gradFill>
              <a:gsLst>
                <a:gs pos="0">
                  <a:srgbClr val="CE53D1"/>
                </a:gs>
                <a:gs pos="50000">
                  <a:srgbClr val="CE24D3"/>
                </a:gs>
                <a:gs pos="100000">
                  <a:srgbClr val="BD18C2"/>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txBox="1"/>
            <p:nvPr/>
          </p:nvSpPr>
          <p:spPr>
            <a:xfrm>
              <a:off x="4909265" y="854152"/>
              <a:ext cx="1128668" cy="872152"/>
            </a:xfrm>
            <a:prstGeom prst="rect">
              <a:avLst/>
            </a:prstGeom>
            <a:noFill/>
            <a:ln>
              <a:noFill/>
            </a:ln>
          </p:spPr>
          <p:txBody>
            <a:bodyPr spcFirstLastPara="1" wrap="square" lIns="29200" tIns="29200" rIns="29200" bIns="29200" anchor="ctr" anchorCtr="0">
              <a:noAutofit/>
            </a:bodyPr>
            <a:lstStyle/>
            <a:p>
              <a:pPr marL="0" marR="0" lvl="0" indent="0" algn="ctr" rtl="0">
                <a:lnSpc>
                  <a:spcPct val="90000"/>
                </a:lnSpc>
                <a:spcBef>
                  <a:spcPts val="0"/>
                </a:spcBef>
                <a:spcAft>
                  <a:spcPts val="0"/>
                </a:spcAft>
                <a:buClr>
                  <a:schemeClr val="lt1"/>
                </a:buClr>
                <a:buSzPts val="2300"/>
                <a:buFont typeface="Trebuchet MS"/>
                <a:buNone/>
              </a:pPr>
              <a:r>
                <a:rPr lang="en-US" sz="2300" b="0" i="0" u="none" strike="noStrike" cap="none">
                  <a:solidFill>
                    <a:schemeClr val="lt1"/>
                  </a:solidFill>
                  <a:latin typeface="Trebuchet MS"/>
                  <a:ea typeface="Trebuchet MS"/>
                  <a:cs typeface="Trebuchet MS"/>
                  <a:sym typeface="Trebuchet MS"/>
                </a:rPr>
                <a:t>Problem</a:t>
              </a:r>
              <a:endParaRPr/>
            </a:p>
          </p:txBody>
        </p:sp>
        <p:sp>
          <p:nvSpPr>
            <p:cNvPr id="228" name="Google Shape;228;p3"/>
            <p:cNvSpPr/>
            <p:nvPr/>
          </p:nvSpPr>
          <p:spPr>
            <a:xfrm>
              <a:off x="2703232" y="392424"/>
              <a:ext cx="4309460" cy="4309460"/>
            </a:xfrm>
            <a:prstGeom prst="pie">
              <a:avLst>
                <a:gd name="adj1" fmla="val 19800000"/>
                <a:gd name="adj2" fmla="val 1800000"/>
              </a:avLst>
            </a:prstGeom>
            <a:gradFill>
              <a:gsLst>
                <a:gs pos="0">
                  <a:srgbClr val="67AFDF"/>
                </a:gs>
                <a:gs pos="50000">
                  <a:srgbClr val="44A6E2"/>
                </a:gs>
                <a:gs pos="100000">
                  <a:srgbClr val="3495CE"/>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txBox="1"/>
            <p:nvPr/>
          </p:nvSpPr>
          <p:spPr>
            <a:xfrm>
              <a:off x="5627509" y="2136730"/>
              <a:ext cx="1179971" cy="84650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2400"/>
                <a:buFont typeface="Trebuchet MS"/>
                <a:buNone/>
              </a:pPr>
              <a:r>
                <a:rPr lang="en-US" sz="2400" b="0" i="0" u="none" strike="noStrike" cap="none">
                  <a:solidFill>
                    <a:schemeClr val="lt1"/>
                  </a:solidFill>
                  <a:latin typeface="Trebuchet MS"/>
                  <a:ea typeface="Trebuchet MS"/>
                  <a:cs typeface="Trebuchet MS"/>
                  <a:sym typeface="Trebuchet MS"/>
                </a:rPr>
                <a:t>Analysis</a:t>
              </a:r>
              <a:endParaRPr/>
            </a:p>
          </p:txBody>
        </p:sp>
        <p:sp>
          <p:nvSpPr>
            <p:cNvPr id="230" name="Google Shape;230;p3"/>
            <p:cNvSpPr/>
            <p:nvPr/>
          </p:nvSpPr>
          <p:spPr>
            <a:xfrm>
              <a:off x="2651929" y="481179"/>
              <a:ext cx="4309460" cy="4309460"/>
            </a:xfrm>
            <a:prstGeom prst="pie">
              <a:avLst>
                <a:gd name="adj1" fmla="val 1800000"/>
                <a:gd name="adj2" fmla="val 5400000"/>
              </a:avLst>
            </a:prstGeom>
            <a:gradFill>
              <a:gsLst>
                <a:gs pos="0">
                  <a:srgbClr val="6083EB"/>
                </a:gs>
                <a:gs pos="50000">
                  <a:srgbClr val="3B6FEF"/>
                </a:gs>
                <a:gs pos="100000">
                  <a:srgbClr val="2A5DDB"/>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txBox="1"/>
            <p:nvPr/>
          </p:nvSpPr>
          <p:spPr>
            <a:xfrm>
              <a:off x="4909265" y="3393656"/>
              <a:ext cx="1128668" cy="872152"/>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2400"/>
                <a:buFont typeface="Trebuchet MS"/>
                <a:buNone/>
              </a:pPr>
              <a:r>
                <a:rPr lang="en-US" sz="2400" b="0" i="0" u="none" strike="noStrike" cap="none">
                  <a:solidFill>
                    <a:schemeClr val="lt1"/>
                  </a:solidFill>
                  <a:latin typeface="Trebuchet MS"/>
                  <a:ea typeface="Trebuchet MS"/>
                  <a:cs typeface="Trebuchet MS"/>
                  <a:sym typeface="Trebuchet MS"/>
                </a:rPr>
                <a:t>Design</a:t>
              </a:r>
              <a:endParaRPr/>
            </a:p>
          </p:txBody>
        </p:sp>
        <p:sp>
          <p:nvSpPr>
            <p:cNvPr id="232" name="Google Shape;232;p3"/>
            <p:cNvSpPr/>
            <p:nvPr/>
          </p:nvSpPr>
          <p:spPr>
            <a:xfrm>
              <a:off x="2549323" y="481179"/>
              <a:ext cx="4309460" cy="4309460"/>
            </a:xfrm>
            <a:prstGeom prst="pie">
              <a:avLst>
                <a:gd name="adj1" fmla="val 5400000"/>
                <a:gd name="adj2" fmla="val 9000000"/>
              </a:avLst>
            </a:prstGeom>
            <a:gradFill>
              <a:gsLst>
                <a:gs pos="0">
                  <a:srgbClr val="9582E5"/>
                </a:gs>
                <a:gs pos="50000">
                  <a:srgbClr val="826AE6"/>
                </a:gs>
                <a:gs pos="100000">
                  <a:srgbClr val="6E56D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txBox="1"/>
            <p:nvPr/>
          </p:nvSpPr>
          <p:spPr>
            <a:xfrm>
              <a:off x="3472778" y="3393656"/>
              <a:ext cx="1128668" cy="872152"/>
            </a:xfrm>
            <a:prstGeom prst="rect">
              <a:avLst/>
            </a:prstGeom>
            <a:noFill/>
            <a:ln>
              <a:noFill/>
            </a:ln>
          </p:spPr>
          <p:txBody>
            <a:bodyPr spcFirstLastPara="1" wrap="square" lIns="25400" tIns="25400" rIns="25400" bIns="25400" anchor="ctr" anchorCtr="0">
              <a:noAutofit/>
            </a:bodyPr>
            <a:lstStyle/>
            <a:p>
              <a:pPr marL="0" marR="0" lvl="0" indent="0" algn="ctr" rtl="0">
                <a:lnSpc>
                  <a:spcPct val="90000"/>
                </a:lnSpc>
                <a:spcBef>
                  <a:spcPts val="0"/>
                </a:spcBef>
                <a:spcAft>
                  <a:spcPts val="0"/>
                </a:spcAft>
                <a:buClr>
                  <a:schemeClr val="lt1"/>
                </a:buClr>
                <a:buSzPts val="2000"/>
                <a:buFont typeface="Trebuchet MS"/>
                <a:buNone/>
              </a:pPr>
              <a:r>
                <a:rPr lang="en-US" sz="2000" b="0" i="0" u="none" strike="noStrike" cap="none">
                  <a:solidFill>
                    <a:schemeClr val="lt1"/>
                  </a:solidFill>
                  <a:latin typeface="Trebuchet MS"/>
                  <a:ea typeface="Trebuchet MS"/>
                  <a:cs typeface="Trebuchet MS"/>
                  <a:sym typeface="Trebuchet MS"/>
                </a:rPr>
                <a:t>Implement</a:t>
              </a:r>
              <a:endParaRPr/>
            </a:p>
          </p:txBody>
        </p:sp>
        <p:sp>
          <p:nvSpPr>
            <p:cNvPr id="234" name="Google Shape;234;p3"/>
            <p:cNvSpPr/>
            <p:nvPr/>
          </p:nvSpPr>
          <p:spPr>
            <a:xfrm>
              <a:off x="2498020" y="392424"/>
              <a:ext cx="4309460" cy="4309460"/>
            </a:xfrm>
            <a:prstGeom prst="pie">
              <a:avLst>
                <a:gd name="adj1" fmla="val 9000000"/>
                <a:gd name="adj2" fmla="val 12600000"/>
              </a:avLst>
            </a:prstGeom>
            <a:gradFill>
              <a:gsLst>
                <a:gs pos="0">
                  <a:srgbClr val="DA6383"/>
                </a:gs>
                <a:gs pos="50000">
                  <a:srgbClr val="DC3E70"/>
                </a:gs>
                <a:gs pos="100000">
                  <a:srgbClr val="C7316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txBox="1"/>
            <p:nvPr/>
          </p:nvSpPr>
          <p:spPr>
            <a:xfrm>
              <a:off x="2703232" y="2136730"/>
              <a:ext cx="1179971" cy="846501"/>
            </a:xfrm>
            <a:prstGeom prst="rect">
              <a:avLst/>
            </a:prstGeom>
            <a:noFill/>
            <a:ln>
              <a:noFill/>
            </a:ln>
          </p:spPr>
          <p:txBody>
            <a:bodyPr spcFirstLastPara="1" wrap="square" lIns="30475" tIns="30475" rIns="30475" bIns="30475" anchor="ctr" anchorCtr="0">
              <a:noAutofit/>
            </a:bodyPr>
            <a:lstStyle/>
            <a:p>
              <a:pPr marL="0" marR="0" lvl="0" indent="0" algn="ctr" rtl="0">
                <a:lnSpc>
                  <a:spcPct val="90000"/>
                </a:lnSpc>
                <a:spcBef>
                  <a:spcPts val="0"/>
                </a:spcBef>
                <a:spcAft>
                  <a:spcPts val="0"/>
                </a:spcAft>
                <a:buClr>
                  <a:schemeClr val="lt1"/>
                </a:buClr>
                <a:buSzPts val="2400"/>
                <a:buFont typeface="Trebuchet MS"/>
                <a:buNone/>
              </a:pPr>
              <a:r>
                <a:rPr lang="en-US" sz="2400" b="0" i="0" u="none" strike="noStrike" cap="none">
                  <a:solidFill>
                    <a:schemeClr val="lt1"/>
                  </a:solidFill>
                  <a:latin typeface="Trebuchet MS"/>
                  <a:ea typeface="Trebuchet MS"/>
                  <a:cs typeface="Trebuchet MS"/>
                  <a:sym typeface="Trebuchet MS"/>
                </a:rPr>
                <a:t>Test &amp; Verify</a:t>
              </a:r>
              <a:endParaRPr/>
            </a:p>
          </p:txBody>
        </p:sp>
        <p:sp>
          <p:nvSpPr>
            <p:cNvPr id="236" name="Google Shape;236;p3"/>
            <p:cNvSpPr/>
            <p:nvPr/>
          </p:nvSpPr>
          <p:spPr>
            <a:xfrm>
              <a:off x="2549323" y="303670"/>
              <a:ext cx="4309460" cy="4309460"/>
            </a:xfrm>
            <a:prstGeom prst="pie">
              <a:avLst>
                <a:gd name="adj1" fmla="val 12600000"/>
                <a:gd name="adj2" fmla="val 16200000"/>
              </a:avLst>
            </a:prstGeom>
            <a:gradFill>
              <a:gsLst>
                <a:gs pos="0">
                  <a:srgbClr val="CE53D1"/>
                </a:gs>
                <a:gs pos="50000">
                  <a:srgbClr val="CE24D3"/>
                </a:gs>
                <a:gs pos="100000">
                  <a:srgbClr val="BD18C2"/>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txBox="1"/>
            <p:nvPr/>
          </p:nvSpPr>
          <p:spPr>
            <a:xfrm>
              <a:off x="3472778" y="854152"/>
              <a:ext cx="1128668" cy="872152"/>
            </a:xfrm>
            <a:prstGeom prst="rect">
              <a:avLst/>
            </a:prstGeom>
            <a:noFill/>
            <a:ln>
              <a:noFill/>
            </a:ln>
          </p:spPr>
          <p:txBody>
            <a:bodyPr spcFirstLastPara="1" wrap="square" lIns="27925" tIns="27925" rIns="27925" bIns="27925" anchor="ctr" anchorCtr="0">
              <a:noAutofit/>
            </a:bodyPr>
            <a:lstStyle/>
            <a:p>
              <a:pPr marL="0" marR="0" lvl="0" indent="0" algn="ctr" rtl="0">
                <a:lnSpc>
                  <a:spcPct val="90000"/>
                </a:lnSpc>
                <a:spcBef>
                  <a:spcPts val="0"/>
                </a:spcBef>
                <a:spcAft>
                  <a:spcPts val="0"/>
                </a:spcAft>
                <a:buClr>
                  <a:schemeClr val="lt1"/>
                </a:buClr>
                <a:buSzPts val="2200"/>
                <a:buFont typeface="Trebuchet MS"/>
                <a:buNone/>
              </a:pPr>
              <a:r>
                <a:rPr lang="en-US" sz="2200" b="0" i="0" u="none" strike="noStrike" cap="none">
                  <a:solidFill>
                    <a:schemeClr val="lt1"/>
                  </a:solidFill>
                  <a:latin typeface="Trebuchet MS"/>
                  <a:ea typeface="Trebuchet MS"/>
                  <a:cs typeface="Trebuchet MS"/>
                  <a:sym typeface="Trebuchet MS"/>
                </a:rPr>
                <a:t>Maintain &amp; Update</a:t>
              </a:r>
              <a:endParaRPr/>
            </a:p>
          </p:txBody>
        </p:sp>
        <p:sp>
          <p:nvSpPr>
            <p:cNvPr id="238" name="Google Shape;238;p3"/>
            <p:cNvSpPr/>
            <p:nvPr/>
          </p:nvSpPr>
          <p:spPr>
            <a:xfrm>
              <a:off x="2384995" y="36894"/>
              <a:ext cx="4843012" cy="4843012"/>
            </a:xfrm>
            <a:custGeom>
              <a:avLst/>
              <a:gdLst/>
              <a:ahLst/>
              <a:cxnLst/>
              <a:rect l="l" t="t" r="r" b="b"/>
              <a:pathLst>
                <a:path w="120000" h="120000" extrusionOk="0">
                  <a:moveTo>
                    <a:pt x="60004" y="4067"/>
                  </a:moveTo>
                  <a:lnTo>
                    <a:pt x="60004" y="4067"/>
                  </a:lnTo>
                  <a:cubicBezTo>
                    <a:pt x="78196" y="4069"/>
                    <a:pt x="95251" y="12917"/>
                    <a:pt x="105727" y="27790"/>
                  </a:cubicBezTo>
                  <a:lnTo>
                    <a:pt x="109239" y="25763"/>
                  </a:lnTo>
                  <a:lnTo>
                    <a:pt x="105797" y="33559"/>
                  </a:lnTo>
                  <a:lnTo>
                    <a:pt x="96909" y="32882"/>
                  </a:lnTo>
                  <a:lnTo>
                    <a:pt x="100419" y="30855"/>
                  </a:lnTo>
                  <a:cubicBezTo>
                    <a:pt x="91053" y="17867"/>
                    <a:pt x="76017" y="10171"/>
                    <a:pt x="60004" y="10169"/>
                  </a:cubicBezTo>
                  <a:close/>
                </a:path>
              </a:pathLst>
            </a:custGeom>
            <a:gradFill>
              <a:gsLst>
                <a:gs pos="0">
                  <a:srgbClr val="CE53D1"/>
                </a:gs>
                <a:gs pos="50000">
                  <a:srgbClr val="CE24D3"/>
                </a:gs>
                <a:gs pos="100000">
                  <a:srgbClr val="BD18C2"/>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2436299" y="125648"/>
              <a:ext cx="4843012" cy="4843012"/>
            </a:xfrm>
            <a:custGeom>
              <a:avLst/>
              <a:gdLst/>
              <a:ahLst/>
              <a:cxnLst/>
              <a:rect l="l" t="t" r="r" b="b"/>
              <a:pathLst>
                <a:path w="120000" h="120000" extrusionOk="0">
                  <a:moveTo>
                    <a:pt x="108439" y="32034"/>
                  </a:moveTo>
                  <a:lnTo>
                    <a:pt x="108439" y="32034"/>
                  </a:lnTo>
                  <a:cubicBezTo>
                    <a:pt x="117536" y="47790"/>
                    <a:pt x="118401" y="66986"/>
                    <a:pt x="110758" y="83496"/>
                  </a:cubicBezTo>
                  <a:lnTo>
                    <a:pt x="114269" y="85523"/>
                  </a:lnTo>
                  <a:lnTo>
                    <a:pt x="105797" y="86441"/>
                  </a:lnTo>
                  <a:lnTo>
                    <a:pt x="101940" y="78405"/>
                  </a:lnTo>
                  <a:lnTo>
                    <a:pt x="105449" y="80431"/>
                  </a:lnTo>
                  <a:cubicBezTo>
                    <a:pt x="112015" y="65825"/>
                    <a:pt x="111162" y="48953"/>
                    <a:pt x="103155" y="35085"/>
                  </a:cubicBezTo>
                  <a:close/>
                </a:path>
              </a:pathLst>
            </a:custGeom>
            <a:gradFill>
              <a:gsLst>
                <a:gs pos="0">
                  <a:srgbClr val="67AFDF"/>
                </a:gs>
                <a:gs pos="50000">
                  <a:srgbClr val="44A6E2"/>
                </a:gs>
                <a:gs pos="100000">
                  <a:srgbClr val="3495CE"/>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2384995" y="214403"/>
              <a:ext cx="4843012" cy="4843012"/>
            </a:xfrm>
            <a:custGeom>
              <a:avLst/>
              <a:gdLst/>
              <a:ahLst/>
              <a:cxnLst/>
              <a:rect l="l" t="t" r="r" b="b"/>
              <a:pathLst>
                <a:path w="120000" h="120000" extrusionOk="0">
                  <a:moveTo>
                    <a:pt x="108439" y="87966"/>
                  </a:moveTo>
                  <a:cubicBezTo>
                    <a:pt x="99343" y="103721"/>
                    <a:pt x="83153" y="114068"/>
                    <a:pt x="65035" y="115706"/>
                  </a:cubicBezTo>
                  <a:lnTo>
                    <a:pt x="65035" y="119760"/>
                  </a:lnTo>
                  <a:lnTo>
                    <a:pt x="60004" y="112882"/>
                  </a:lnTo>
                  <a:lnTo>
                    <a:pt x="65034" y="105523"/>
                  </a:lnTo>
                  <a:lnTo>
                    <a:pt x="65034" y="109576"/>
                  </a:lnTo>
                  <a:lnTo>
                    <a:pt x="65034" y="109576"/>
                  </a:lnTo>
                  <a:cubicBezTo>
                    <a:pt x="80965" y="107958"/>
                    <a:pt x="95148" y="98783"/>
                    <a:pt x="103155" y="84915"/>
                  </a:cubicBezTo>
                  <a:close/>
                </a:path>
              </a:pathLst>
            </a:custGeom>
            <a:gradFill>
              <a:gsLst>
                <a:gs pos="0">
                  <a:srgbClr val="6083EB"/>
                </a:gs>
                <a:gs pos="50000">
                  <a:srgbClr val="3B6FEF"/>
                </a:gs>
                <a:gs pos="100000">
                  <a:srgbClr val="2A5DDB"/>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2282704" y="214403"/>
              <a:ext cx="4843012" cy="4843012"/>
            </a:xfrm>
            <a:custGeom>
              <a:avLst/>
              <a:gdLst/>
              <a:ahLst/>
              <a:cxnLst/>
              <a:rect l="l" t="t" r="r" b="b"/>
              <a:pathLst>
                <a:path w="120000" h="120000" extrusionOk="0">
                  <a:moveTo>
                    <a:pt x="59996" y="115933"/>
                  </a:moveTo>
                  <a:lnTo>
                    <a:pt x="59996" y="115933"/>
                  </a:lnTo>
                  <a:cubicBezTo>
                    <a:pt x="41804" y="115931"/>
                    <a:pt x="24749" y="107083"/>
                    <a:pt x="14273" y="92210"/>
                  </a:cubicBezTo>
                  <a:lnTo>
                    <a:pt x="10761" y="94237"/>
                  </a:lnTo>
                  <a:lnTo>
                    <a:pt x="14203" y="86441"/>
                  </a:lnTo>
                  <a:lnTo>
                    <a:pt x="23091" y="87118"/>
                  </a:lnTo>
                  <a:lnTo>
                    <a:pt x="19581" y="89145"/>
                  </a:lnTo>
                  <a:lnTo>
                    <a:pt x="19581" y="89145"/>
                  </a:lnTo>
                  <a:cubicBezTo>
                    <a:pt x="28947" y="102133"/>
                    <a:pt x="43983" y="109829"/>
                    <a:pt x="59996" y="109831"/>
                  </a:cubicBezTo>
                  <a:close/>
                </a:path>
              </a:pathLst>
            </a:custGeom>
            <a:gradFill>
              <a:gsLst>
                <a:gs pos="0">
                  <a:srgbClr val="9582E5"/>
                </a:gs>
                <a:gs pos="50000">
                  <a:srgbClr val="826AE6"/>
                </a:gs>
                <a:gs pos="100000">
                  <a:srgbClr val="6E56D1"/>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2231401" y="125648"/>
              <a:ext cx="4843012" cy="4843012"/>
            </a:xfrm>
            <a:custGeom>
              <a:avLst/>
              <a:gdLst/>
              <a:ahLst/>
              <a:cxnLst/>
              <a:rect l="l" t="t" r="r" b="b"/>
              <a:pathLst>
                <a:path w="120000" h="120000" extrusionOk="0">
                  <a:moveTo>
                    <a:pt x="11561" y="87966"/>
                  </a:moveTo>
                  <a:cubicBezTo>
                    <a:pt x="2464" y="72210"/>
                    <a:pt x="1599" y="53014"/>
                    <a:pt x="9242" y="36504"/>
                  </a:cubicBezTo>
                  <a:lnTo>
                    <a:pt x="5731" y="34477"/>
                  </a:lnTo>
                  <a:lnTo>
                    <a:pt x="14203" y="33559"/>
                  </a:lnTo>
                  <a:lnTo>
                    <a:pt x="18060" y="41595"/>
                  </a:lnTo>
                  <a:lnTo>
                    <a:pt x="14551" y="39569"/>
                  </a:lnTo>
                  <a:cubicBezTo>
                    <a:pt x="7985" y="54175"/>
                    <a:pt x="8838" y="71047"/>
                    <a:pt x="16845" y="84915"/>
                  </a:cubicBezTo>
                  <a:close/>
                </a:path>
              </a:pathLst>
            </a:custGeom>
            <a:gradFill>
              <a:gsLst>
                <a:gs pos="0">
                  <a:srgbClr val="DA6383"/>
                </a:gs>
                <a:gs pos="50000">
                  <a:srgbClr val="DC3E70"/>
                </a:gs>
                <a:gs pos="100000">
                  <a:srgbClr val="C73160"/>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2282704" y="36894"/>
              <a:ext cx="4843012" cy="4843012"/>
            </a:xfrm>
            <a:custGeom>
              <a:avLst/>
              <a:gdLst/>
              <a:ahLst/>
              <a:cxnLst/>
              <a:rect l="l" t="t" r="r" b="b"/>
              <a:pathLst>
                <a:path w="120000" h="120000" extrusionOk="0">
                  <a:moveTo>
                    <a:pt x="11561" y="32034"/>
                  </a:moveTo>
                  <a:lnTo>
                    <a:pt x="11561" y="32034"/>
                  </a:lnTo>
                  <a:cubicBezTo>
                    <a:pt x="20657" y="16279"/>
                    <a:pt x="36847" y="5932"/>
                    <a:pt x="54965" y="4294"/>
                  </a:cubicBezTo>
                  <a:lnTo>
                    <a:pt x="54965" y="240"/>
                  </a:lnTo>
                  <a:lnTo>
                    <a:pt x="59996" y="7118"/>
                  </a:lnTo>
                  <a:lnTo>
                    <a:pt x="54966" y="14477"/>
                  </a:lnTo>
                  <a:lnTo>
                    <a:pt x="54966" y="10424"/>
                  </a:lnTo>
                  <a:lnTo>
                    <a:pt x="54966" y="10424"/>
                  </a:lnTo>
                  <a:cubicBezTo>
                    <a:pt x="39035" y="12042"/>
                    <a:pt x="24852" y="21217"/>
                    <a:pt x="16845" y="35085"/>
                  </a:cubicBezTo>
                  <a:close/>
                </a:path>
              </a:pathLst>
            </a:custGeom>
            <a:gradFill>
              <a:gsLst>
                <a:gs pos="0">
                  <a:srgbClr val="CE53D1"/>
                </a:gs>
                <a:gs pos="50000">
                  <a:srgbClr val="CE24D3"/>
                </a:gs>
                <a:gs pos="100000">
                  <a:srgbClr val="BD18C2"/>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632"/>
        <p:cNvGrpSpPr/>
        <p:nvPr/>
      </p:nvGrpSpPr>
      <p:grpSpPr>
        <a:xfrm>
          <a:off x="0" y="0"/>
          <a:ext cx="0" cy="0"/>
          <a:chOff x="0" y="0"/>
          <a:chExt cx="0" cy="0"/>
        </a:xfrm>
      </p:grpSpPr>
      <p:pic>
        <p:nvPicPr>
          <p:cNvPr id="633" name="Google Shape;633;p30"/>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634" name="Google Shape;634;p30"/>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635" name="Google Shape;635;p30"/>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636" name="Google Shape;636;p30"/>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0" y="0"/>
            <a:ext cx="12188824" cy="6858000"/>
          </a:xfrm>
          <a:prstGeom prst="rect">
            <a:avLst/>
          </a:prstGeom>
          <a:gradFill>
            <a:gsLst>
              <a:gs pos="0">
                <a:srgbClr val="6A6F7E"/>
              </a:gs>
              <a:gs pos="50000">
                <a:srgbClr val="575769"/>
              </a:gs>
              <a:gs pos="100000">
                <a:srgbClr val="2E2832"/>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639" name="Google Shape;639;p30"/>
          <p:cNvPicPr preferRelativeResize="0"/>
          <p:nvPr/>
        </p:nvPicPr>
        <p:blipFill rotWithShape="1">
          <a:blip r:embed="rId3">
            <a:alphaModFix amt="10000"/>
          </a:blip>
          <a:srcRect/>
          <a:stretch/>
        </p:blipFill>
        <p:spPr>
          <a:xfrm>
            <a:off x="10586" y="0"/>
            <a:ext cx="12192000" cy="6858000"/>
          </a:xfrm>
          <a:prstGeom prst="rect">
            <a:avLst/>
          </a:prstGeom>
          <a:noFill/>
          <a:ln>
            <a:noFill/>
          </a:ln>
        </p:spPr>
      </p:pic>
      <p:sp>
        <p:nvSpPr>
          <p:cNvPr id="640" name="Google Shape;640;p30"/>
          <p:cNvSpPr/>
          <p:nvPr/>
        </p:nvSpPr>
        <p:spPr>
          <a:xfrm>
            <a:off x="0" y="0"/>
            <a:ext cx="12188952" cy="455703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41" name="Google Shape;641;p30"/>
          <p:cNvSpPr/>
          <p:nvPr/>
        </p:nvSpPr>
        <p:spPr>
          <a:xfrm>
            <a:off x="0" y="4557357"/>
            <a:ext cx="8978671" cy="1660332"/>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0"/>
          <p:cNvSpPr/>
          <p:nvPr/>
        </p:nvSpPr>
        <p:spPr>
          <a:xfrm>
            <a:off x="9122301" y="4557357"/>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10586" y="6210130"/>
            <a:ext cx="8968085" cy="275942"/>
          </a:xfrm>
          <a:prstGeom prst="rect">
            <a:avLst/>
          </a:prstGeom>
          <a:blipFill rotWithShape="1">
            <a:blip r:embed="rId6">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44" name="Google Shape;644;p30"/>
          <p:cNvSpPr/>
          <p:nvPr/>
        </p:nvSpPr>
        <p:spPr>
          <a:xfrm>
            <a:off x="9122301" y="6210130"/>
            <a:ext cx="3080285" cy="275942"/>
          </a:xfrm>
          <a:prstGeom prst="rect">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45" name="Google Shape;645;p30"/>
          <p:cNvSpPr txBox="1"/>
          <p:nvPr/>
        </p:nvSpPr>
        <p:spPr>
          <a:xfrm>
            <a:off x="680321" y="4714194"/>
            <a:ext cx="8129353"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Flowchart Symbols</a:t>
            </a:r>
            <a:endParaRPr sz="4800" b="1">
              <a:solidFill>
                <a:schemeClr val="lt1"/>
              </a:solidFill>
              <a:latin typeface="Trebuchet MS"/>
              <a:ea typeface="Trebuchet MS"/>
              <a:cs typeface="Trebuchet MS"/>
              <a:sym typeface="Trebuchet MS"/>
            </a:endParaRPr>
          </a:p>
        </p:txBody>
      </p:sp>
      <p:graphicFrame>
        <p:nvGraphicFramePr>
          <p:cNvPr id="646" name="Google Shape;646;p30"/>
          <p:cNvGraphicFramePr/>
          <p:nvPr/>
        </p:nvGraphicFramePr>
        <p:xfrm>
          <a:off x="2356509" y="724949"/>
          <a:ext cx="3000000" cy="3000000"/>
        </p:xfrm>
        <a:graphic>
          <a:graphicData uri="http://schemas.openxmlformats.org/drawingml/2006/table">
            <a:tbl>
              <a:tblPr>
                <a:noFill/>
                <a:tableStyleId>{8BCB1B54-4ABE-4EBA-817B-F27A344D0B5C}</a:tableStyleId>
              </a:tblPr>
              <a:tblGrid>
                <a:gridCol w="3113100">
                  <a:extLst>
                    <a:ext uri="{9D8B030D-6E8A-4147-A177-3AD203B41FA5}">
                      <a16:colId xmlns:a16="http://schemas.microsoft.com/office/drawing/2014/main" val="20000"/>
                    </a:ext>
                  </a:extLst>
                </a:gridCol>
                <a:gridCol w="4779950">
                  <a:extLst>
                    <a:ext uri="{9D8B030D-6E8A-4147-A177-3AD203B41FA5}">
                      <a16:colId xmlns:a16="http://schemas.microsoft.com/office/drawing/2014/main" val="20001"/>
                    </a:ext>
                  </a:extLst>
                </a:gridCol>
              </a:tblGrid>
              <a:tr h="1543050">
                <a:tc>
                  <a:txBody>
                    <a:bodyPr/>
                    <a:lstStyle/>
                    <a:p>
                      <a:pPr marL="0" marR="0" lvl="0" indent="0" algn="l" rtl="0">
                        <a:lnSpc>
                          <a:spcPct val="100000"/>
                        </a:lnSpc>
                        <a:spcBef>
                          <a:spcPts val="0"/>
                        </a:spcBef>
                        <a:spcAft>
                          <a:spcPts val="0"/>
                        </a:spcAft>
                        <a:buClr>
                          <a:schemeClr val="lt1"/>
                        </a:buClr>
                        <a:buSzPts val="2000"/>
                        <a:buFont typeface="Trebuchet MS"/>
                        <a:buNone/>
                      </a:pPr>
                      <a:endParaRPr sz="2000" b="0" i="0" u="none" strike="noStrike" cap="none">
                        <a:solidFill>
                          <a:schemeClr val="lt1"/>
                        </a:solidFill>
                        <a:latin typeface="Tahoma"/>
                        <a:ea typeface="Tahoma"/>
                        <a:cs typeface="Tahoma"/>
                        <a:sym typeface="Tahoma"/>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folHlink"/>
                    </a:solidFill>
                  </a:tcPr>
                </a:tc>
                <a:tc>
                  <a:txBody>
                    <a:bodyPr/>
                    <a:lstStyle/>
                    <a:p>
                      <a:pPr marL="0" marR="0" lvl="0" indent="0" algn="l" rtl="0">
                        <a:lnSpc>
                          <a:spcPct val="100000"/>
                        </a:lnSpc>
                        <a:spcBef>
                          <a:spcPts val="0"/>
                        </a:spcBef>
                        <a:spcAft>
                          <a:spcPts val="0"/>
                        </a:spcAft>
                        <a:buClr>
                          <a:srgbClr val="3333CC"/>
                        </a:buClr>
                        <a:buSzPts val="2000"/>
                        <a:buFont typeface="Tahoma"/>
                        <a:buNone/>
                      </a:pPr>
                      <a:r>
                        <a:rPr lang="en-US" sz="2000" b="1" i="1" u="none" strike="noStrike" cap="none">
                          <a:solidFill>
                            <a:srgbClr val="3333CC"/>
                          </a:solidFill>
                          <a:latin typeface="Tahoma"/>
                          <a:ea typeface="Tahoma"/>
                          <a:cs typeface="Tahoma"/>
                          <a:sym typeface="Tahoma"/>
                        </a:rPr>
                        <a:t>Flow Line</a:t>
                      </a:r>
                      <a:br>
                        <a:rPr lang="en-US" sz="2000" b="0" i="1" u="none" strike="noStrike" cap="none">
                          <a:solidFill>
                            <a:srgbClr val="3333CC"/>
                          </a:solidFill>
                          <a:latin typeface="Tahoma"/>
                          <a:ea typeface="Tahoma"/>
                          <a:cs typeface="Tahoma"/>
                          <a:sym typeface="Tahoma"/>
                        </a:rPr>
                      </a:br>
                      <a:r>
                        <a:rPr lang="en-US" sz="2000" b="1" i="0" u="none" strike="noStrike" cap="none">
                          <a:solidFill>
                            <a:srgbClr val="000000"/>
                          </a:solidFill>
                          <a:latin typeface="Tahoma"/>
                          <a:ea typeface="Tahoma"/>
                          <a:cs typeface="Tahoma"/>
                          <a:sym typeface="Tahoma"/>
                        </a:rPr>
                        <a:t>Lines indicate the sequence of steps and the direction of flow. </a:t>
                      </a:r>
                      <a:endParaRPr/>
                    </a:p>
                    <a:p>
                      <a:pPr marL="0" marR="0" lvl="0" indent="0" algn="l" rtl="0">
                        <a:lnSpc>
                          <a:spcPct val="100000"/>
                        </a:lnSpc>
                        <a:spcBef>
                          <a:spcPts val="400"/>
                        </a:spcBef>
                        <a:spcAft>
                          <a:spcPts val="0"/>
                        </a:spcAft>
                        <a:buClr>
                          <a:schemeClr val="lt1"/>
                        </a:buClr>
                        <a:buSzPts val="2000"/>
                        <a:buFont typeface="Trebuchet MS"/>
                        <a:buNone/>
                      </a:pPr>
                      <a:endParaRPr sz="2000" b="1" i="0" u="none" strike="noStrike" cap="none">
                        <a:solidFill>
                          <a:srgbClr val="000000"/>
                        </a:solidFill>
                        <a:latin typeface="Tahoma"/>
                        <a:ea typeface="Tahoma"/>
                        <a:cs typeface="Tahoma"/>
                        <a:sym typeface="Tahoma"/>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B9ACC7"/>
                    </a:solidFill>
                  </a:tcPr>
                </a:tc>
                <a:extLst>
                  <a:ext uri="{0D108BD9-81ED-4DB2-BD59-A6C34878D82A}">
                    <a16:rowId xmlns:a16="http://schemas.microsoft.com/office/drawing/2014/main" val="10000"/>
                  </a:ext>
                </a:extLst>
              </a:tr>
              <a:tr h="1817675">
                <a:tc>
                  <a:txBody>
                    <a:bodyPr/>
                    <a:lstStyle/>
                    <a:p>
                      <a:pPr marL="0" marR="0" lvl="0" indent="0" algn="l" rtl="0">
                        <a:lnSpc>
                          <a:spcPct val="100000"/>
                        </a:lnSpc>
                        <a:spcBef>
                          <a:spcPts val="0"/>
                        </a:spcBef>
                        <a:spcAft>
                          <a:spcPts val="0"/>
                        </a:spcAft>
                        <a:buClr>
                          <a:schemeClr val="lt1"/>
                        </a:buClr>
                        <a:buSzPts val="2000"/>
                        <a:buFont typeface="Trebuchet MS"/>
                        <a:buNone/>
                      </a:pPr>
                      <a:endParaRPr sz="2000" b="0" i="0" u="none" strike="noStrike" cap="none">
                        <a:solidFill>
                          <a:schemeClr val="lt1"/>
                        </a:solidFill>
                        <a:latin typeface="Tahoma"/>
                        <a:ea typeface="Tahoma"/>
                        <a:cs typeface="Tahoma"/>
                        <a:sym typeface="Tahoma"/>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folHlink"/>
                    </a:solidFill>
                  </a:tcPr>
                </a:tc>
                <a:tc>
                  <a:txBody>
                    <a:bodyPr/>
                    <a:lstStyle/>
                    <a:p>
                      <a:pPr marL="0" marR="0" lvl="0" indent="0" algn="l" rtl="0">
                        <a:lnSpc>
                          <a:spcPct val="100000"/>
                        </a:lnSpc>
                        <a:spcBef>
                          <a:spcPts val="0"/>
                        </a:spcBef>
                        <a:spcAft>
                          <a:spcPts val="0"/>
                        </a:spcAft>
                        <a:buClr>
                          <a:srgbClr val="3333CC"/>
                        </a:buClr>
                        <a:buSzPts val="2000"/>
                        <a:buFont typeface="Tahoma"/>
                        <a:buNone/>
                      </a:pPr>
                      <a:r>
                        <a:rPr lang="en-US" sz="2000" b="1" i="1" u="none" strike="noStrike" cap="none">
                          <a:solidFill>
                            <a:srgbClr val="3333CC"/>
                          </a:solidFill>
                          <a:latin typeface="Tahoma"/>
                          <a:ea typeface="Tahoma"/>
                          <a:cs typeface="Tahoma"/>
                          <a:sym typeface="Tahoma"/>
                        </a:rPr>
                        <a:t>Connector</a:t>
                      </a:r>
                      <a:br>
                        <a:rPr lang="en-US" sz="2000" b="1" i="1" u="none" strike="noStrike" cap="none">
                          <a:solidFill>
                            <a:srgbClr val="3333CC"/>
                          </a:solidFill>
                          <a:latin typeface="Tahoma"/>
                          <a:ea typeface="Tahoma"/>
                          <a:cs typeface="Tahoma"/>
                          <a:sym typeface="Tahoma"/>
                        </a:rPr>
                      </a:br>
                      <a:r>
                        <a:rPr lang="en-US" sz="2000" b="1" i="0" u="none" strike="noStrike" cap="none">
                          <a:solidFill>
                            <a:srgbClr val="000000"/>
                          </a:solidFill>
                          <a:latin typeface="Tahoma"/>
                          <a:ea typeface="Tahoma"/>
                          <a:cs typeface="Tahoma"/>
                          <a:sym typeface="Tahoma"/>
                        </a:rPr>
                        <a:t>Indicates that the flow continues where a matching symbol (containing the same letter) has been placed. </a:t>
                      </a:r>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B9ACC7"/>
                    </a:solidFill>
                  </a:tcPr>
                </a:tc>
                <a:extLst>
                  <a:ext uri="{0D108BD9-81ED-4DB2-BD59-A6C34878D82A}">
                    <a16:rowId xmlns:a16="http://schemas.microsoft.com/office/drawing/2014/main" val="10001"/>
                  </a:ext>
                </a:extLst>
              </a:tr>
            </a:tbl>
          </a:graphicData>
        </a:graphic>
      </p:graphicFrame>
      <p:cxnSp>
        <p:nvCxnSpPr>
          <p:cNvPr id="647" name="Google Shape;647;p30"/>
          <p:cNvCxnSpPr/>
          <p:nvPr/>
        </p:nvCxnSpPr>
        <p:spPr>
          <a:xfrm>
            <a:off x="2966109" y="1258349"/>
            <a:ext cx="1966913" cy="0"/>
          </a:xfrm>
          <a:prstGeom prst="straightConnector1">
            <a:avLst/>
          </a:prstGeom>
          <a:noFill/>
          <a:ln w="38100" cap="flat" cmpd="sng">
            <a:solidFill>
              <a:schemeClr val="lt1"/>
            </a:solidFill>
            <a:prstDash val="solid"/>
            <a:round/>
            <a:headEnd type="none" w="med" len="med"/>
            <a:tailEnd type="triangle" w="med" len="med"/>
          </a:ln>
        </p:spPr>
      </p:cxnSp>
      <p:sp>
        <p:nvSpPr>
          <p:cNvPr id="648" name="Google Shape;648;p30"/>
          <p:cNvSpPr/>
          <p:nvPr/>
        </p:nvSpPr>
        <p:spPr>
          <a:xfrm>
            <a:off x="3347109" y="2553749"/>
            <a:ext cx="944563" cy="942975"/>
          </a:xfrm>
          <a:custGeom>
            <a:avLst/>
            <a:gdLst/>
            <a:ahLst/>
            <a:cxnLst/>
            <a:rect l="l" t="t" r="r" b="b"/>
            <a:pathLst>
              <a:path w="1606067" h="1603922" extrusionOk="0">
                <a:moveTo>
                  <a:pt x="0" y="801961"/>
                </a:moveTo>
                <a:cubicBezTo>
                  <a:pt x="0" y="359051"/>
                  <a:pt x="359530" y="0"/>
                  <a:pt x="803033" y="0"/>
                </a:cubicBezTo>
                <a:cubicBezTo>
                  <a:pt x="1246535" y="0"/>
                  <a:pt x="1606066" y="359050"/>
                  <a:pt x="1606066" y="801961"/>
                </a:cubicBezTo>
                <a:cubicBezTo>
                  <a:pt x="1606066" y="801961"/>
                  <a:pt x="1606066" y="801961"/>
                  <a:pt x="1606066" y="801961"/>
                </a:cubicBezTo>
                <a:cubicBezTo>
                  <a:pt x="1606066" y="1244872"/>
                  <a:pt x="1246536" y="1603922"/>
                  <a:pt x="803032" y="1603922"/>
                </a:cubicBezTo>
                <a:cubicBezTo>
                  <a:pt x="359529" y="1603922"/>
                  <a:pt x="-1" y="1244872"/>
                  <a:pt x="-2" y="801961"/>
                </a:cubicBezTo>
                <a:cubicBezTo>
                  <a:pt x="-2" y="801961"/>
                  <a:pt x="-2" y="801961"/>
                  <a:pt x="-2" y="801961"/>
                </a:cubicBezTo>
                <a:lnTo>
                  <a:pt x="0" y="801961"/>
                </a:lnTo>
                <a:close/>
              </a:path>
            </a:pathLst>
          </a:custGeom>
          <a:solidFill>
            <a:srgbClr val="FFFF99"/>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652"/>
        <p:cNvGrpSpPr/>
        <p:nvPr/>
      </p:nvGrpSpPr>
      <p:grpSpPr>
        <a:xfrm>
          <a:off x="0" y="0"/>
          <a:ext cx="0" cy="0"/>
          <a:chOff x="0" y="0"/>
          <a:chExt cx="0" cy="0"/>
        </a:xfrm>
      </p:grpSpPr>
      <p:pic>
        <p:nvPicPr>
          <p:cNvPr id="653" name="Google Shape;653;p31"/>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654" name="Google Shape;654;p31"/>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655" name="Google Shape;655;p31"/>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656" name="Google Shape;656;p31"/>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1"/>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1"/>
          <p:cNvSpPr/>
          <p:nvPr/>
        </p:nvSpPr>
        <p:spPr>
          <a:xfrm>
            <a:off x="0" y="0"/>
            <a:ext cx="12188824" cy="6858000"/>
          </a:xfrm>
          <a:prstGeom prst="rect">
            <a:avLst/>
          </a:prstGeom>
          <a:gradFill>
            <a:gsLst>
              <a:gs pos="0">
                <a:srgbClr val="6A6F7E"/>
              </a:gs>
              <a:gs pos="50000">
                <a:srgbClr val="575769"/>
              </a:gs>
              <a:gs pos="100000">
                <a:srgbClr val="2E2832"/>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659" name="Google Shape;659;p31"/>
          <p:cNvPicPr preferRelativeResize="0"/>
          <p:nvPr/>
        </p:nvPicPr>
        <p:blipFill rotWithShape="1">
          <a:blip r:embed="rId3">
            <a:alphaModFix amt="10000"/>
          </a:blip>
          <a:srcRect/>
          <a:stretch/>
        </p:blipFill>
        <p:spPr>
          <a:xfrm>
            <a:off x="10586" y="0"/>
            <a:ext cx="12192000" cy="6858000"/>
          </a:xfrm>
          <a:prstGeom prst="rect">
            <a:avLst/>
          </a:prstGeom>
          <a:noFill/>
          <a:ln>
            <a:noFill/>
          </a:ln>
        </p:spPr>
      </p:pic>
      <p:sp>
        <p:nvSpPr>
          <p:cNvPr id="660" name="Google Shape;660;p31"/>
          <p:cNvSpPr/>
          <p:nvPr/>
        </p:nvSpPr>
        <p:spPr>
          <a:xfrm>
            <a:off x="0" y="0"/>
            <a:ext cx="12188952" cy="455703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61" name="Google Shape;661;p31"/>
          <p:cNvSpPr/>
          <p:nvPr/>
        </p:nvSpPr>
        <p:spPr>
          <a:xfrm>
            <a:off x="0" y="4557357"/>
            <a:ext cx="8978671" cy="1660332"/>
          </a:xfrm>
          <a:prstGeom prst="rect">
            <a:avLst/>
          </a:prstGeom>
          <a:solidFill>
            <a:srgbClr val="0C0C0C">
              <a:alpha val="89803"/>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1"/>
          <p:cNvSpPr/>
          <p:nvPr/>
        </p:nvSpPr>
        <p:spPr>
          <a:xfrm>
            <a:off x="9122301" y="4557357"/>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1"/>
          <p:cNvSpPr/>
          <p:nvPr/>
        </p:nvSpPr>
        <p:spPr>
          <a:xfrm>
            <a:off x="10586" y="6210130"/>
            <a:ext cx="8968085" cy="275942"/>
          </a:xfrm>
          <a:prstGeom prst="rect">
            <a:avLst/>
          </a:prstGeom>
          <a:blipFill rotWithShape="1">
            <a:blip r:embed="rId6">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64" name="Google Shape;664;p31"/>
          <p:cNvSpPr/>
          <p:nvPr/>
        </p:nvSpPr>
        <p:spPr>
          <a:xfrm>
            <a:off x="9122301" y="6210130"/>
            <a:ext cx="3080285" cy="275942"/>
          </a:xfrm>
          <a:prstGeom prst="rect">
            <a:avLst/>
          </a:prstGeom>
          <a:blipFill rotWithShape="1">
            <a:blip r:embed="rId7">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sp>
        <p:nvSpPr>
          <p:cNvPr id="665" name="Google Shape;665;p31"/>
          <p:cNvSpPr txBox="1"/>
          <p:nvPr/>
        </p:nvSpPr>
        <p:spPr>
          <a:xfrm>
            <a:off x="680321" y="4714194"/>
            <a:ext cx="8129353"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Flowchart Symbols</a:t>
            </a:r>
            <a:endParaRPr sz="4800" b="1">
              <a:solidFill>
                <a:schemeClr val="lt1"/>
              </a:solidFill>
              <a:latin typeface="Trebuchet MS"/>
              <a:ea typeface="Trebuchet MS"/>
              <a:cs typeface="Trebuchet MS"/>
              <a:sym typeface="Trebuchet MS"/>
            </a:endParaRPr>
          </a:p>
        </p:txBody>
      </p:sp>
      <p:graphicFrame>
        <p:nvGraphicFramePr>
          <p:cNvPr id="666" name="Google Shape;666;p31"/>
          <p:cNvGraphicFramePr/>
          <p:nvPr/>
        </p:nvGraphicFramePr>
        <p:xfrm>
          <a:off x="2274093" y="830463"/>
          <a:ext cx="3000000" cy="3000000"/>
        </p:xfrm>
        <a:graphic>
          <a:graphicData uri="http://schemas.openxmlformats.org/drawingml/2006/table">
            <a:tbl>
              <a:tblPr>
                <a:noFill/>
                <a:tableStyleId>{8BCB1B54-4ABE-4EBA-817B-F27A344D0B5C}</a:tableStyleId>
              </a:tblPr>
              <a:tblGrid>
                <a:gridCol w="3014675">
                  <a:extLst>
                    <a:ext uri="{9D8B030D-6E8A-4147-A177-3AD203B41FA5}">
                      <a16:colId xmlns:a16="http://schemas.microsoft.com/office/drawing/2014/main" val="20000"/>
                    </a:ext>
                  </a:extLst>
                </a:gridCol>
                <a:gridCol w="4629150">
                  <a:extLst>
                    <a:ext uri="{9D8B030D-6E8A-4147-A177-3AD203B41FA5}">
                      <a16:colId xmlns:a16="http://schemas.microsoft.com/office/drawing/2014/main" val="20001"/>
                    </a:ext>
                  </a:extLst>
                </a:gridCol>
              </a:tblGrid>
              <a:tr h="1371600">
                <a:tc>
                  <a:txBody>
                    <a:bodyPr/>
                    <a:lstStyle/>
                    <a:p>
                      <a:pPr marL="0" marR="0" lvl="0" indent="0" algn="l" rtl="0">
                        <a:lnSpc>
                          <a:spcPct val="100000"/>
                        </a:lnSpc>
                        <a:spcBef>
                          <a:spcPts val="0"/>
                        </a:spcBef>
                        <a:spcAft>
                          <a:spcPts val="0"/>
                        </a:spcAft>
                        <a:buClr>
                          <a:schemeClr val="lt1"/>
                        </a:buClr>
                        <a:buSzPts val="2000"/>
                        <a:buFont typeface="Trebuchet MS"/>
                        <a:buNone/>
                      </a:pPr>
                      <a:endParaRPr sz="2000" b="0" i="0" u="none" strike="noStrike" cap="none">
                        <a:solidFill>
                          <a:schemeClr val="lt1"/>
                        </a:solidFill>
                        <a:latin typeface="Tahoma"/>
                        <a:ea typeface="Tahoma"/>
                        <a:cs typeface="Tahoma"/>
                        <a:sym typeface="Tahoma"/>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chemeClr val="folHlink"/>
                    </a:solidFill>
                  </a:tcPr>
                </a:tc>
                <a:tc>
                  <a:txBody>
                    <a:bodyPr/>
                    <a:lstStyle/>
                    <a:p>
                      <a:pPr marL="0" marR="0" lvl="0" indent="0" algn="l" rtl="0">
                        <a:lnSpc>
                          <a:spcPct val="100000"/>
                        </a:lnSpc>
                        <a:spcBef>
                          <a:spcPts val="0"/>
                        </a:spcBef>
                        <a:spcAft>
                          <a:spcPts val="0"/>
                        </a:spcAft>
                        <a:buClr>
                          <a:srgbClr val="3333CC"/>
                        </a:buClr>
                        <a:buSzPts val="2000"/>
                        <a:buFont typeface="Tahoma"/>
                        <a:buNone/>
                      </a:pPr>
                      <a:r>
                        <a:rPr lang="en-US" sz="2000" b="1" i="1" u="none" strike="noStrike" cap="none">
                          <a:solidFill>
                            <a:srgbClr val="3333CC"/>
                          </a:solidFill>
                          <a:latin typeface="Tahoma"/>
                          <a:ea typeface="Tahoma"/>
                          <a:cs typeface="Tahoma"/>
                          <a:sym typeface="Tahoma"/>
                        </a:rPr>
                        <a:t>Off Page</a:t>
                      </a:r>
                      <a:br>
                        <a:rPr lang="en-US" sz="2000" b="1" i="1" u="none" strike="noStrike" cap="none">
                          <a:solidFill>
                            <a:srgbClr val="3333CC"/>
                          </a:solidFill>
                          <a:latin typeface="Tahoma"/>
                          <a:ea typeface="Tahoma"/>
                          <a:cs typeface="Tahoma"/>
                          <a:sym typeface="Tahoma"/>
                        </a:rPr>
                      </a:br>
                      <a:r>
                        <a:rPr lang="en-US" sz="2000" b="0" i="0" u="none" strike="noStrike" cap="none">
                          <a:solidFill>
                            <a:srgbClr val="000000"/>
                          </a:solidFill>
                          <a:latin typeface="Tahoma"/>
                          <a:ea typeface="Tahoma"/>
                          <a:cs typeface="Tahoma"/>
                          <a:sym typeface="Tahoma"/>
                        </a:rPr>
                        <a:t>Indicates that the process continues off page. </a:t>
                      </a:r>
                      <a:endParaRPr/>
                    </a:p>
                    <a:p>
                      <a:pPr marL="0" marR="0" lvl="0" indent="0" algn="l" rtl="0">
                        <a:lnSpc>
                          <a:spcPct val="100000"/>
                        </a:lnSpc>
                        <a:spcBef>
                          <a:spcPts val="400"/>
                        </a:spcBef>
                        <a:spcAft>
                          <a:spcPts val="0"/>
                        </a:spcAft>
                        <a:buClr>
                          <a:schemeClr val="lt1"/>
                        </a:buClr>
                        <a:buSzPts val="2000"/>
                        <a:buFont typeface="Trebuchet MS"/>
                        <a:buNone/>
                      </a:pPr>
                      <a:endParaRPr sz="2000" b="0" i="0" u="none" strike="noStrike" cap="none">
                        <a:solidFill>
                          <a:srgbClr val="000000"/>
                        </a:solidFill>
                        <a:latin typeface="Tahoma"/>
                        <a:ea typeface="Tahoma"/>
                        <a:cs typeface="Tahoma"/>
                        <a:sym typeface="Tahoma"/>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B9ACC7"/>
                    </a:solidFill>
                  </a:tcPr>
                </a:tc>
                <a:extLst>
                  <a:ext uri="{0D108BD9-81ED-4DB2-BD59-A6C34878D82A}">
                    <a16:rowId xmlns:a16="http://schemas.microsoft.com/office/drawing/2014/main" val="10000"/>
                  </a:ext>
                </a:extLst>
              </a:tr>
              <a:tr h="1676400">
                <a:tc>
                  <a:txBody>
                    <a:bodyPr/>
                    <a:lstStyle/>
                    <a:p>
                      <a:pPr marL="0" marR="0" lvl="0" indent="0" algn="l" rtl="0">
                        <a:lnSpc>
                          <a:spcPct val="100000"/>
                        </a:lnSpc>
                        <a:spcBef>
                          <a:spcPts val="0"/>
                        </a:spcBef>
                        <a:spcAft>
                          <a:spcPts val="0"/>
                        </a:spcAft>
                        <a:buClr>
                          <a:schemeClr val="lt1"/>
                        </a:buClr>
                        <a:buSzPts val="2000"/>
                        <a:buFont typeface="Trebuchet MS"/>
                        <a:buNone/>
                      </a:pPr>
                      <a:endParaRPr sz="2000" b="0" i="0" u="none" strike="noStrike" cap="none">
                        <a:solidFill>
                          <a:schemeClr val="lt1"/>
                        </a:solidFill>
                        <a:latin typeface="Tahoma"/>
                        <a:ea typeface="Tahoma"/>
                        <a:cs typeface="Tahoma"/>
                        <a:sym typeface="Tahoma"/>
                      </a:endParaRPr>
                    </a:p>
                  </a:txBody>
                  <a:tcPr marL="91450" marR="91450" marT="45725" marB="45725">
                    <a:lnL w="28575"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folHlink"/>
                    </a:solidFill>
                  </a:tcPr>
                </a:tc>
                <a:tc>
                  <a:txBody>
                    <a:bodyPr/>
                    <a:lstStyle/>
                    <a:p>
                      <a:pPr marL="0" marR="0" lvl="0" indent="0" algn="l" rtl="0">
                        <a:lnSpc>
                          <a:spcPct val="100000"/>
                        </a:lnSpc>
                        <a:spcBef>
                          <a:spcPts val="0"/>
                        </a:spcBef>
                        <a:spcAft>
                          <a:spcPts val="0"/>
                        </a:spcAft>
                        <a:buClr>
                          <a:srgbClr val="3333CC"/>
                        </a:buClr>
                        <a:buSzPts val="2000"/>
                        <a:buFont typeface="Tahoma"/>
                        <a:buNone/>
                      </a:pPr>
                      <a:r>
                        <a:rPr lang="en-US" sz="2000" b="1" i="1" u="none" strike="noStrike" cap="none">
                          <a:solidFill>
                            <a:srgbClr val="3333CC"/>
                          </a:solidFill>
                          <a:latin typeface="Tahoma"/>
                          <a:ea typeface="Tahoma"/>
                          <a:cs typeface="Tahoma"/>
                          <a:sym typeface="Tahoma"/>
                        </a:rPr>
                        <a:t>Database</a:t>
                      </a:r>
                      <a:br>
                        <a:rPr lang="en-US" sz="2000" b="1" i="1" u="none" strike="noStrike" cap="none">
                          <a:solidFill>
                            <a:srgbClr val="3333CC"/>
                          </a:solidFill>
                          <a:latin typeface="Tahoma"/>
                          <a:ea typeface="Tahoma"/>
                          <a:cs typeface="Tahoma"/>
                          <a:sym typeface="Tahoma"/>
                        </a:rPr>
                      </a:br>
                      <a:r>
                        <a:rPr lang="en-US" sz="2000" b="0" i="0" u="none" strike="noStrike" cap="none">
                          <a:solidFill>
                            <a:srgbClr val="000000"/>
                          </a:solidFill>
                          <a:latin typeface="Tahoma"/>
                          <a:ea typeface="Tahoma"/>
                          <a:cs typeface="Tahoma"/>
                          <a:sym typeface="Tahoma"/>
                        </a:rPr>
                        <a:t>Indicates a list of information with a standard structure that allows for searching and sorting.</a:t>
                      </a:r>
                      <a:r>
                        <a:rPr lang="en-US" sz="2000" b="0" i="0" u="none" strike="noStrike" cap="none">
                          <a:solidFill>
                            <a:schemeClr val="lt1"/>
                          </a:solidFill>
                          <a:latin typeface="Tahoma"/>
                          <a:ea typeface="Tahoma"/>
                          <a:cs typeface="Tahoma"/>
                          <a:sym typeface="Tahoma"/>
                        </a:rPr>
                        <a:t> </a:t>
                      </a:r>
                      <a:endParaRPr/>
                    </a:p>
                    <a:p>
                      <a:pPr marL="0" marR="0" lvl="0" indent="0" algn="l" rtl="0">
                        <a:lnSpc>
                          <a:spcPct val="100000"/>
                        </a:lnSpc>
                        <a:spcBef>
                          <a:spcPts val="400"/>
                        </a:spcBef>
                        <a:spcAft>
                          <a:spcPts val="0"/>
                        </a:spcAft>
                        <a:buClr>
                          <a:schemeClr val="lt1"/>
                        </a:buClr>
                        <a:buSzPts val="2000"/>
                        <a:buFont typeface="Trebuchet MS"/>
                        <a:buNone/>
                      </a:pPr>
                      <a:endParaRPr sz="2000" b="0" i="0" u="none" strike="noStrike" cap="none">
                        <a:solidFill>
                          <a:schemeClr val="lt1"/>
                        </a:solidFill>
                        <a:latin typeface="Tahoma"/>
                        <a:ea typeface="Tahoma"/>
                        <a:cs typeface="Tahoma"/>
                        <a:sym typeface="Tahoma"/>
                      </a:endParaRPr>
                    </a:p>
                  </a:txBody>
                  <a:tcPr marL="91450" marR="91450" marT="45725" marB="45725">
                    <a:lnL w="12700"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rgbClr val="B9ACC7"/>
                    </a:solidFill>
                  </a:tcPr>
                </a:tc>
                <a:extLst>
                  <a:ext uri="{0D108BD9-81ED-4DB2-BD59-A6C34878D82A}">
                    <a16:rowId xmlns:a16="http://schemas.microsoft.com/office/drawing/2014/main" val="10001"/>
                  </a:ext>
                </a:extLst>
              </a:tr>
            </a:tbl>
          </a:graphicData>
        </a:graphic>
      </p:graphicFrame>
      <p:sp>
        <p:nvSpPr>
          <p:cNvPr id="667" name="Google Shape;667;p31"/>
          <p:cNvSpPr/>
          <p:nvPr/>
        </p:nvSpPr>
        <p:spPr>
          <a:xfrm>
            <a:off x="3264693" y="1059063"/>
            <a:ext cx="990600" cy="838200"/>
          </a:xfrm>
          <a:prstGeom prst="flowChartOffpageConnector">
            <a:avLst/>
          </a:prstGeom>
          <a:solidFill>
            <a:srgbClr val="FFFF99"/>
          </a:solidFill>
          <a:ln w="952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ahoma"/>
              <a:ea typeface="Tahoma"/>
              <a:cs typeface="Tahoma"/>
              <a:sym typeface="Tahoma"/>
            </a:endParaRPr>
          </a:p>
        </p:txBody>
      </p:sp>
      <p:sp>
        <p:nvSpPr>
          <p:cNvPr id="668" name="Google Shape;668;p31"/>
          <p:cNvSpPr/>
          <p:nvPr/>
        </p:nvSpPr>
        <p:spPr>
          <a:xfrm>
            <a:off x="3188493" y="2430663"/>
            <a:ext cx="1219200" cy="914400"/>
          </a:xfrm>
          <a:prstGeom prst="flowChartMagneticDisk">
            <a:avLst/>
          </a:prstGeom>
          <a:solidFill>
            <a:srgbClr val="FFFF99"/>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6A6F7E"/>
            </a:gs>
            <a:gs pos="50000">
              <a:srgbClr val="575769"/>
            </a:gs>
            <a:gs pos="100000">
              <a:srgbClr val="2E2832"/>
            </a:gs>
          </a:gsLst>
          <a:lin ang="2520000" scaled="0"/>
        </a:gradFill>
        <a:effectLst/>
      </p:bgPr>
    </p:bg>
    <p:spTree>
      <p:nvGrpSpPr>
        <p:cNvPr id="1" name="Shape 672"/>
        <p:cNvGrpSpPr/>
        <p:nvPr/>
      </p:nvGrpSpPr>
      <p:grpSpPr>
        <a:xfrm>
          <a:off x="0" y="0"/>
          <a:ext cx="0" cy="0"/>
          <a:chOff x="0" y="0"/>
          <a:chExt cx="0" cy="0"/>
        </a:xfrm>
      </p:grpSpPr>
      <p:pic>
        <p:nvPicPr>
          <p:cNvPr id="673" name="Google Shape;673;p32"/>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674" name="Google Shape;674;p32"/>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675" name="Google Shape;675;p32"/>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676" name="Google Shape;676;p3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2"/>
          <p:cNvSpPr/>
          <p:nvPr/>
        </p:nvSpPr>
        <p:spPr>
          <a:xfrm>
            <a:off x="0" y="0"/>
            <a:ext cx="12188824" cy="6858000"/>
          </a:xfrm>
          <a:prstGeom prst="rect">
            <a:avLst/>
          </a:prstGeom>
          <a:gradFill>
            <a:gsLst>
              <a:gs pos="0">
                <a:srgbClr val="6A6F7E"/>
              </a:gs>
              <a:gs pos="50000">
                <a:srgbClr val="575769"/>
              </a:gs>
              <a:gs pos="100000">
                <a:srgbClr val="2E2832"/>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679" name="Google Shape;679;p32"/>
          <p:cNvPicPr preferRelativeResize="0"/>
          <p:nvPr/>
        </p:nvPicPr>
        <p:blipFill rotWithShape="1">
          <a:blip r:embed="rId3">
            <a:alphaModFix amt="10000"/>
          </a:blip>
          <a:srcRect/>
          <a:stretch/>
        </p:blipFill>
        <p:spPr>
          <a:xfrm>
            <a:off x="0" y="-8207"/>
            <a:ext cx="12192000" cy="6858000"/>
          </a:xfrm>
          <a:prstGeom prst="rect">
            <a:avLst/>
          </a:prstGeom>
          <a:noFill/>
          <a:ln>
            <a:noFill/>
          </a:ln>
        </p:spPr>
      </p:pic>
      <p:sp>
        <p:nvSpPr>
          <p:cNvPr id="680" name="Google Shape;680;p32"/>
          <p:cNvSpPr/>
          <p:nvPr/>
        </p:nvSpPr>
        <p:spPr>
          <a:xfrm>
            <a:off x="4644527" y="0"/>
            <a:ext cx="7552944" cy="68580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681" name="Google Shape;681;p32"/>
          <p:cNvPicPr preferRelativeResize="0"/>
          <p:nvPr/>
        </p:nvPicPr>
        <p:blipFill rotWithShape="1">
          <a:blip r:embed="rId6">
            <a:alphaModFix/>
          </a:blip>
          <a:srcRect/>
          <a:stretch/>
        </p:blipFill>
        <p:spPr>
          <a:xfrm>
            <a:off x="1" y="5006045"/>
            <a:ext cx="4965192" cy="144049"/>
          </a:xfrm>
          <a:prstGeom prst="rect">
            <a:avLst/>
          </a:prstGeom>
          <a:noFill/>
          <a:ln>
            <a:noFill/>
          </a:ln>
        </p:spPr>
      </p:pic>
      <p:sp>
        <p:nvSpPr>
          <p:cNvPr id="682" name="Google Shape;682;p32"/>
          <p:cNvSpPr/>
          <p:nvPr/>
        </p:nvSpPr>
        <p:spPr>
          <a:xfrm>
            <a:off x="-1" y="1838764"/>
            <a:ext cx="4964567" cy="3180473"/>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2"/>
          <p:cNvSpPr txBox="1"/>
          <p:nvPr/>
        </p:nvSpPr>
        <p:spPr>
          <a:xfrm>
            <a:off x="680322" y="2063262"/>
            <a:ext cx="3739278" cy="2661138"/>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5400" b="1">
                <a:solidFill>
                  <a:schemeClr val="lt1"/>
                </a:solidFill>
                <a:latin typeface="Trebuchet MS"/>
                <a:ea typeface="Trebuchet MS"/>
                <a:cs typeface="Trebuchet MS"/>
                <a:sym typeface="Trebuchet MS"/>
              </a:rPr>
              <a:t>Example Flowchart</a:t>
            </a:r>
            <a:endParaRPr sz="5400" b="1">
              <a:solidFill>
                <a:schemeClr val="lt1"/>
              </a:solidFill>
              <a:latin typeface="Trebuchet MS"/>
              <a:ea typeface="Trebuchet MS"/>
              <a:cs typeface="Trebuchet MS"/>
              <a:sym typeface="Trebuchet MS"/>
            </a:endParaRPr>
          </a:p>
        </p:txBody>
      </p:sp>
      <p:sp>
        <p:nvSpPr>
          <p:cNvPr id="684" name="Google Shape;684;p32"/>
          <p:cNvSpPr/>
          <p:nvPr/>
        </p:nvSpPr>
        <p:spPr>
          <a:xfrm>
            <a:off x="5276090" y="642795"/>
            <a:ext cx="6272654" cy="5575126"/>
          </a:xfrm>
          <a:prstGeom prst="rect">
            <a:avLst/>
          </a:prstGeom>
          <a:solidFill>
            <a:schemeClr val="lt1"/>
          </a:solidFill>
          <a:ln>
            <a:noFill/>
          </a:ln>
          <a:effectLst>
            <a:outerShdw blurRad="76200" dist="63500" dir="5040000" algn="t" rotWithShape="0">
              <a:srgbClr val="000000">
                <a:alpha val="40784"/>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rebuchet MS"/>
              <a:ea typeface="Trebuchet MS"/>
              <a:cs typeface="Trebuchet MS"/>
              <a:sym typeface="Trebuchet MS"/>
            </a:endParaRPr>
          </a:p>
        </p:txBody>
      </p:sp>
      <p:pic>
        <p:nvPicPr>
          <p:cNvPr id="685" name="Google Shape;685;p32" descr="Basic Flowchart"/>
          <p:cNvPicPr preferRelativeResize="0"/>
          <p:nvPr/>
        </p:nvPicPr>
        <p:blipFill rotWithShape="1">
          <a:blip r:embed="rId7">
            <a:alphaModFix/>
          </a:blip>
          <a:srcRect/>
          <a:stretch/>
        </p:blipFill>
        <p:spPr>
          <a:xfrm>
            <a:off x="5593085" y="1528890"/>
            <a:ext cx="2658465" cy="3793425"/>
          </a:xfrm>
          <a:prstGeom prst="rect">
            <a:avLst/>
          </a:prstGeom>
          <a:noFill/>
          <a:ln>
            <a:noFill/>
          </a:ln>
        </p:spPr>
      </p:pic>
      <p:pic>
        <p:nvPicPr>
          <p:cNvPr id="686" name="Google Shape;686;p32" descr="Diagram&#10;&#10;Description automatically generated"/>
          <p:cNvPicPr preferRelativeResize="0"/>
          <p:nvPr/>
        </p:nvPicPr>
        <p:blipFill rotWithShape="1">
          <a:blip r:embed="rId8">
            <a:alphaModFix/>
          </a:blip>
          <a:srcRect/>
          <a:stretch/>
        </p:blipFill>
        <p:spPr>
          <a:xfrm>
            <a:off x="8251550" y="1690777"/>
            <a:ext cx="3007233" cy="31655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3"/>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1</a:t>
            </a:r>
            <a:endParaRPr sz="4800" b="1">
              <a:solidFill>
                <a:schemeClr val="lt1"/>
              </a:solidFill>
              <a:latin typeface="Trebuchet MS"/>
              <a:ea typeface="Trebuchet MS"/>
              <a:cs typeface="Trebuchet MS"/>
              <a:sym typeface="Trebuchet MS"/>
            </a:endParaRPr>
          </a:p>
        </p:txBody>
      </p:sp>
      <p:sp>
        <p:nvSpPr>
          <p:cNvPr id="692" name="Google Shape;692;p33"/>
          <p:cNvSpPr txBox="1"/>
          <p:nvPr/>
        </p:nvSpPr>
        <p:spPr>
          <a:xfrm>
            <a:off x="813039" y="970162"/>
            <a:ext cx="609456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Given the value of </a:t>
            </a:r>
            <a:r>
              <a:rPr lang="en-US" sz="1800" b="1" i="1">
                <a:solidFill>
                  <a:schemeClr val="lt1"/>
                </a:solidFill>
                <a:latin typeface="Arial Black"/>
                <a:ea typeface="Arial Black"/>
                <a:cs typeface="Arial Black"/>
                <a:sym typeface="Arial Black"/>
              </a:rPr>
              <a:t>x</a:t>
            </a:r>
            <a:r>
              <a:rPr lang="en-US" sz="1800">
                <a:solidFill>
                  <a:schemeClr val="lt1"/>
                </a:solidFill>
                <a:latin typeface="Arial Black"/>
                <a:ea typeface="Arial Black"/>
                <a:cs typeface="Arial Black"/>
                <a:sym typeface="Arial Black"/>
              </a:rPr>
              <a:t> is 10 and </a:t>
            </a:r>
            <a:r>
              <a:rPr lang="en-US" sz="1800" b="1" i="1">
                <a:solidFill>
                  <a:schemeClr val="lt1"/>
                </a:solidFill>
                <a:latin typeface="Arial Black"/>
                <a:ea typeface="Arial Black"/>
                <a:cs typeface="Arial Black"/>
                <a:sym typeface="Arial Black"/>
              </a:rPr>
              <a:t>a</a:t>
            </a:r>
            <a:r>
              <a:rPr lang="en-US" sz="1800">
                <a:solidFill>
                  <a:schemeClr val="lt1"/>
                </a:solidFill>
                <a:latin typeface="Arial Black"/>
                <a:ea typeface="Arial Black"/>
                <a:cs typeface="Arial Black"/>
                <a:sym typeface="Arial Black"/>
              </a:rPr>
              <a:t> is 12, </a:t>
            </a:r>
            <a:endParaRPr/>
          </a:p>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find the result of the following equation:</a:t>
            </a:r>
            <a:endParaRPr/>
          </a:p>
          <a:p>
            <a:pPr marL="0" marR="0" lvl="0" indent="0" algn="ctr" rtl="0">
              <a:spcBef>
                <a:spcPts val="0"/>
              </a:spcBef>
              <a:spcAft>
                <a:spcPts val="0"/>
              </a:spcAft>
              <a:buNone/>
            </a:pPr>
            <a:r>
              <a:rPr lang="en-US" sz="1800">
                <a:solidFill>
                  <a:schemeClr val="lt1"/>
                </a:solidFill>
                <a:latin typeface="Arial Black"/>
                <a:ea typeface="Arial Black"/>
                <a:cs typeface="Arial Black"/>
                <a:sym typeface="Arial Black"/>
              </a:rPr>
              <a:t>y = 2x + a - 6</a:t>
            </a:r>
            <a:endParaRPr/>
          </a:p>
        </p:txBody>
      </p:sp>
      <p:sp>
        <p:nvSpPr>
          <p:cNvPr id="693" name="Google Shape;693;p33"/>
          <p:cNvSpPr txBox="1"/>
          <p:nvPr/>
        </p:nvSpPr>
        <p:spPr>
          <a:xfrm>
            <a:off x="2087592" y="2470815"/>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694" name="Google Shape;694;p33"/>
          <p:cNvSpPr/>
          <p:nvPr/>
        </p:nvSpPr>
        <p:spPr>
          <a:xfrm>
            <a:off x="507155" y="3461958"/>
            <a:ext cx="6902936"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read the value of </a:t>
            </a:r>
            <a:r>
              <a:rPr lang="en-US" sz="2400">
                <a:solidFill>
                  <a:srgbClr val="3333CC"/>
                </a:solidFill>
                <a:latin typeface="Arial Black"/>
                <a:ea typeface="Arial Black"/>
                <a:cs typeface="Arial Black"/>
                <a:sym typeface="Arial Black"/>
              </a:rPr>
              <a:t>x</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read the value of </a:t>
            </a:r>
            <a:r>
              <a:rPr lang="en-US" sz="2400">
                <a:solidFill>
                  <a:srgbClr val="3333CC"/>
                </a:solidFill>
                <a:latin typeface="Arial Black"/>
                <a:ea typeface="Arial Black"/>
                <a:cs typeface="Arial Black"/>
                <a:sym typeface="Arial Black"/>
              </a:rPr>
              <a:t>a</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compute the value of </a:t>
            </a:r>
            <a:r>
              <a:rPr lang="en-US" sz="2400">
                <a:solidFill>
                  <a:srgbClr val="3333CC"/>
                </a:solidFill>
                <a:latin typeface="Arial Black"/>
                <a:ea typeface="Arial Black"/>
                <a:cs typeface="Arial Black"/>
                <a:sym typeface="Arial Black"/>
              </a:rPr>
              <a:t>y</a:t>
            </a:r>
            <a:r>
              <a:rPr lang="en-US" sz="2400">
                <a:solidFill>
                  <a:srgbClr val="663300"/>
                </a:solidFill>
                <a:latin typeface="Arial Black"/>
                <a:ea typeface="Arial Black"/>
                <a:cs typeface="Arial Black"/>
                <a:sym typeface="Arial Black"/>
              </a:rPr>
              <a:t> as y = 2x + a -6</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display/print  the value of </a:t>
            </a:r>
            <a:r>
              <a:rPr lang="en-US" sz="2400">
                <a:solidFill>
                  <a:srgbClr val="3333CC"/>
                </a:solidFill>
                <a:latin typeface="Arial Black"/>
                <a:ea typeface="Arial Black"/>
                <a:cs typeface="Arial Black"/>
                <a:sym typeface="Arial Black"/>
              </a:rPr>
              <a:t>y</a:t>
            </a:r>
            <a:endParaRPr sz="24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end</a:t>
            </a:r>
            <a:endParaRPr sz="3200">
              <a:solidFill>
                <a:srgbClr val="663300"/>
              </a:solidFill>
              <a:latin typeface="Arial Black"/>
              <a:ea typeface="Arial Black"/>
              <a:cs typeface="Arial Black"/>
              <a:sym typeface="Arial Blac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698"/>
        <p:cNvGrpSpPr/>
        <p:nvPr/>
      </p:nvGrpSpPr>
      <p:grpSpPr>
        <a:xfrm>
          <a:off x="0" y="0"/>
          <a:ext cx="0" cy="0"/>
          <a:chOff x="0" y="0"/>
          <a:chExt cx="0" cy="0"/>
        </a:xfrm>
      </p:grpSpPr>
      <p:sp>
        <p:nvSpPr>
          <p:cNvPr id="699" name="Google Shape;699;p34"/>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1</a:t>
            </a:r>
            <a:endParaRPr sz="4800" b="1">
              <a:solidFill>
                <a:schemeClr val="lt1"/>
              </a:solidFill>
              <a:latin typeface="Trebuchet MS"/>
              <a:ea typeface="Trebuchet MS"/>
              <a:cs typeface="Trebuchet MS"/>
              <a:sym typeface="Trebuchet MS"/>
            </a:endParaRPr>
          </a:p>
        </p:txBody>
      </p:sp>
      <p:sp>
        <p:nvSpPr>
          <p:cNvPr id="700" name="Google Shape;700;p34"/>
          <p:cNvSpPr txBox="1"/>
          <p:nvPr/>
        </p:nvSpPr>
        <p:spPr>
          <a:xfrm>
            <a:off x="813039" y="970162"/>
            <a:ext cx="609456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Given the value of </a:t>
            </a:r>
            <a:r>
              <a:rPr lang="en-US" sz="1800" b="1" i="1">
                <a:solidFill>
                  <a:schemeClr val="lt1"/>
                </a:solidFill>
                <a:latin typeface="Arial Black"/>
                <a:ea typeface="Arial Black"/>
                <a:cs typeface="Arial Black"/>
                <a:sym typeface="Arial Black"/>
              </a:rPr>
              <a:t>x</a:t>
            </a:r>
            <a:r>
              <a:rPr lang="en-US" sz="1800">
                <a:solidFill>
                  <a:schemeClr val="lt1"/>
                </a:solidFill>
                <a:latin typeface="Arial Black"/>
                <a:ea typeface="Arial Black"/>
                <a:cs typeface="Arial Black"/>
                <a:sym typeface="Arial Black"/>
              </a:rPr>
              <a:t> is 10 and </a:t>
            </a:r>
            <a:r>
              <a:rPr lang="en-US" sz="1800" b="1" i="1">
                <a:solidFill>
                  <a:schemeClr val="lt1"/>
                </a:solidFill>
                <a:latin typeface="Arial Black"/>
                <a:ea typeface="Arial Black"/>
                <a:cs typeface="Arial Black"/>
                <a:sym typeface="Arial Black"/>
              </a:rPr>
              <a:t>a</a:t>
            </a:r>
            <a:r>
              <a:rPr lang="en-US" sz="1800">
                <a:solidFill>
                  <a:schemeClr val="lt1"/>
                </a:solidFill>
                <a:latin typeface="Arial Black"/>
                <a:ea typeface="Arial Black"/>
                <a:cs typeface="Arial Black"/>
                <a:sym typeface="Arial Black"/>
              </a:rPr>
              <a:t> is 12, </a:t>
            </a:r>
            <a:endParaRPr/>
          </a:p>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find the result of the following equation:</a:t>
            </a:r>
            <a:endParaRPr/>
          </a:p>
          <a:p>
            <a:pPr marL="0" marR="0" lvl="0" indent="0" algn="ctr" rtl="0">
              <a:spcBef>
                <a:spcPts val="0"/>
              </a:spcBef>
              <a:spcAft>
                <a:spcPts val="0"/>
              </a:spcAft>
              <a:buNone/>
            </a:pPr>
            <a:r>
              <a:rPr lang="en-US" sz="1800">
                <a:solidFill>
                  <a:schemeClr val="lt1"/>
                </a:solidFill>
                <a:latin typeface="Arial Black"/>
                <a:ea typeface="Arial Black"/>
                <a:cs typeface="Arial Black"/>
                <a:sym typeface="Arial Black"/>
              </a:rPr>
              <a:t>y = 2x + a - 6</a:t>
            </a:r>
            <a:endParaRPr/>
          </a:p>
        </p:txBody>
      </p:sp>
      <p:sp>
        <p:nvSpPr>
          <p:cNvPr id="701" name="Google Shape;701;p34"/>
          <p:cNvSpPr txBox="1"/>
          <p:nvPr/>
        </p:nvSpPr>
        <p:spPr>
          <a:xfrm>
            <a:off x="2087592" y="2470815"/>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02" name="Google Shape;702;p34"/>
          <p:cNvSpPr/>
          <p:nvPr/>
        </p:nvSpPr>
        <p:spPr>
          <a:xfrm>
            <a:off x="507155" y="3461958"/>
            <a:ext cx="6902936"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read the value of </a:t>
            </a:r>
            <a:r>
              <a:rPr lang="en-US" sz="2400">
                <a:solidFill>
                  <a:srgbClr val="3333CC"/>
                </a:solidFill>
                <a:latin typeface="Arial Black"/>
                <a:ea typeface="Arial Black"/>
                <a:cs typeface="Arial Black"/>
                <a:sym typeface="Arial Black"/>
              </a:rPr>
              <a:t>x</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read the value of </a:t>
            </a:r>
            <a:r>
              <a:rPr lang="en-US" sz="2400">
                <a:solidFill>
                  <a:srgbClr val="3333CC"/>
                </a:solidFill>
                <a:latin typeface="Arial Black"/>
                <a:ea typeface="Arial Black"/>
                <a:cs typeface="Arial Black"/>
                <a:sym typeface="Arial Black"/>
              </a:rPr>
              <a:t>a</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compute the value of </a:t>
            </a:r>
            <a:r>
              <a:rPr lang="en-US" sz="2400">
                <a:solidFill>
                  <a:srgbClr val="3333CC"/>
                </a:solidFill>
                <a:latin typeface="Arial Black"/>
                <a:ea typeface="Arial Black"/>
                <a:cs typeface="Arial Black"/>
                <a:sym typeface="Arial Black"/>
              </a:rPr>
              <a:t>y</a:t>
            </a:r>
            <a:r>
              <a:rPr lang="en-US" sz="2400">
                <a:solidFill>
                  <a:srgbClr val="663300"/>
                </a:solidFill>
                <a:latin typeface="Arial Black"/>
                <a:ea typeface="Arial Black"/>
                <a:cs typeface="Arial Black"/>
                <a:sym typeface="Arial Black"/>
              </a:rPr>
              <a:t> as y = 2x + a -6</a:t>
            </a:r>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  display/print  the value of </a:t>
            </a:r>
            <a:r>
              <a:rPr lang="en-US" sz="2400">
                <a:solidFill>
                  <a:srgbClr val="3333CC"/>
                </a:solidFill>
                <a:latin typeface="Arial Black"/>
                <a:ea typeface="Arial Black"/>
                <a:cs typeface="Arial Black"/>
                <a:sym typeface="Arial Black"/>
              </a:rPr>
              <a:t>y</a:t>
            </a:r>
            <a:endParaRPr sz="24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400"/>
              <a:buFont typeface="Arial"/>
              <a:buNone/>
            </a:pPr>
            <a:r>
              <a:rPr lang="en-US" sz="2400">
                <a:solidFill>
                  <a:srgbClr val="663300"/>
                </a:solidFill>
                <a:latin typeface="Arial Black"/>
                <a:ea typeface="Arial Black"/>
                <a:cs typeface="Arial Black"/>
                <a:sym typeface="Arial Black"/>
              </a:rPr>
              <a:t>end</a:t>
            </a:r>
            <a:endParaRPr sz="3200">
              <a:solidFill>
                <a:srgbClr val="663300"/>
              </a:solidFill>
              <a:latin typeface="Arial Black"/>
              <a:ea typeface="Arial Black"/>
              <a:cs typeface="Arial Black"/>
              <a:sym typeface="Arial Black"/>
            </a:endParaRPr>
          </a:p>
        </p:txBody>
      </p:sp>
      <p:pic>
        <p:nvPicPr>
          <p:cNvPr id="703" name="Google Shape;703;p34"/>
          <p:cNvPicPr preferRelativeResize="0"/>
          <p:nvPr/>
        </p:nvPicPr>
        <p:blipFill rotWithShape="1">
          <a:blip r:embed="rId3">
            <a:alphaModFix/>
          </a:blip>
          <a:srcRect/>
          <a:stretch/>
        </p:blipFill>
        <p:spPr>
          <a:xfrm>
            <a:off x="8244157" y="1731698"/>
            <a:ext cx="2311519" cy="446427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35"/>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2</a:t>
            </a:r>
            <a:endParaRPr sz="4800" b="1">
              <a:solidFill>
                <a:schemeClr val="lt1"/>
              </a:solidFill>
              <a:latin typeface="Trebuchet MS"/>
              <a:ea typeface="Trebuchet MS"/>
              <a:cs typeface="Trebuchet MS"/>
              <a:sym typeface="Trebuchet MS"/>
            </a:endParaRPr>
          </a:p>
        </p:txBody>
      </p:sp>
      <p:sp>
        <p:nvSpPr>
          <p:cNvPr id="709" name="Google Shape;709;p35"/>
          <p:cNvSpPr txBox="1"/>
          <p:nvPr/>
        </p:nvSpPr>
        <p:spPr>
          <a:xfrm>
            <a:off x="295454" y="718049"/>
            <a:ext cx="6094562"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Uncle Chen wants to buy 5 cans of paint from </a:t>
            </a:r>
            <a:endParaRPr sz="1800">
              <a:solidFill>
                <a:schemeClr val="lt1"/>
              </a:solidFill>
              <a:latin typeface="Arial Black"/>
              <a:ea typeface="Arial Black"/>
              <a:cs typeface="Arial Black"/>
              <a:sym typeface="Arial Black"/>
            </a:endParaRPr>
          </a:p>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Linda’s shop. The price for each of the paint can is RM 15.60. Calculate the total price of all </a:t>
            </a:r>
            <a:endParaRPr/>
          </a:p>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the paint cans.</a:t>
            </a:r>
            <a:endParaRPr sz="1800">
              <a:solidFill>
                <a:schemeClr val="lt1"/>
              </a:solidFill>
              <a:latin typeface="Arial Black"/>
              <a:ea typeface="Arial Black"/>
              <a:cs typeface="Arial Black"/>
              <a:sym typeface="Arial Black"/>
            </a:endParaRPr>
          </a:p>
        </p:txBody>
      </p:sp>
      <p:sp>
        <p:nvSpPr>
          <p:cNvPr id="710" name="Google Shape;710;p35"/>
          <p:cNvSpPr txBox="1"/>
          <p:nvPr/>
        </p:nvSpPr>
        <p:spPr>
          <a:xfrm>
            <a:off x="2424021" y="2525577"/>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11" name="Google Shape;711;p35"/>
          <p:cNvSpPr/>
          <p:nvPr/>
        </p:nvSpPr>
        <p:spPr>
          <a:xfrm>
            <a:off x="482972" y="3440102"/>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set price as 15.60</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number of cans</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total price</a:t>
            </a:r>
            <a:r>
              <a:rPr lang="en-US" sz="2000">
                <a:solidFill>
                  <a:srgbClr val="663300"/>
                </a:solidFill>
                <a:latin typeface="Arial Black"/>
                <a:ea typeface="Arial Black"/>
                <a:cs typeface="Arial Black"/>
                <a:sym typeface="Arial Black"/>
              </a:rPr>
              <a:t> as </a:t>
            </a:r>
            <a:r>
              <a:rPr lang="en-US" sz="2000">
                <a:solidFill>
                  <a:srgbClr val="3333CC"/>
                </a:solidFill>
                <a:latin typeface="Arial Black"/>
                <a:ea typeface="Arial Black"/>
                <a:cs typeface="Arial Black"/>
                <a:sym typeface="Arial Black"/>
              </a:rPr>
              <a:t>price per can</a:t>
            </a:r>
            <a:r>
              <a:rPr lang="en-US" sz="2000">
                <a:solidFill>
                  <a:srgbClr val="663300"/>
                </a:solidFill>
                <a:latin typeface="Arial Black"/>
                <a:ea typeface="Arial Black"/>
                <a:cs typeface="Arial Black"/>
                <a:sym typeface="Arial Black"/>
              </a:rPr>
              <a:t> </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number of cans</a:t>
            </a:r>
            <a:endParaRPr sz="2000">
              <a:solidFill>
                <a:srgbClr val="3333CC"/>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price</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1"/>
                                        </p:tgtEl>
                                        <p:attrNameLst>
                                          <p:attrName>style.visibility</p:attrName>
                                        </p:attrNameLst>
                                      </p:cBhvr>
                                      <p:to>
                                        <p:strVal val="visible"/>
                                      </p:to>
                                    </p:set>
                                    <p:animEffect transition="in" filter="fade">
                                      <p:cBhvr>
                                        <p:cTn id="7" dur="500"/>
                                        <p:tgtEl>
                                          <p:spTgt spid="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715"/>
        <p:cNvGrpSpPr/>
        <p:nvPr/>
      </p:nvGrpSpPr>
      <p:grpSpPr>
        <a:xfrm>
          <a:off x="0" y="0"/>
          <a:ext cx="0" cy="0"/>
          <a:chOff x="0" y="0"/>
          <a:chExt cx="0" cy="0"/>
        </a:xfrm>
      </p:grpSpPr>
      <p:sp>
        <p:nvSpPr>
          <p:cNvPr id="716" name="Google Shape;716;p36"/>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2</a:t>
            </a:r>
            <a:endParaRPr sz="4800" b="1">
              <a:solidFill>
                <a:schemeClr val="lt1"/>
              </a:solidFill>
              <a:latin typeface="Trebuchet MS"/>
              <a:ea typeface="Trebuchet MS"/>
              <a:cs typeface="Trebuchet MS"/>
              <a:sym typeface="Trebuchet MS"/>
            </a:endParaRPr>
          </a:p>
        </p:txBody>
      </p:sp>
      <p:sp>
        <p:nvSpPr>
          <p:cNvPr id="717" name="Google Shape;717;p36"/>
          <p:cNvSpPr txBox="1"/>
          <p:nvPr/>
        </p:nvSpPr>
        <p:spPr>
          <a:xfrm>
            <a:off x="295454" y="718049"/>
            <a:ext cx="6094562"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Uncle Chen wants to buy 5 cans of paint from </a:t>
            </a:r>
            <a:endParaRPr sz="1800">
              <a:solidFill>
                <a:schemeClr val="lt1"/>
              </a:solidFill>
              <a:latin typeface="Arial Black"/>
              <a:ea typeface="Arial Black"/>
              <a:cs typeface="Arial Black"/>
              <a:sym typeface="Arial Black"/>
            </a:endParaRPr>
          </a:p>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Linda’s shop. The price for each of the paint can is RM 15.60. Calculate the total price of all </a:t>
            </a:r>
            <a:endParaRPr/>
          </a:p>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the paint cans.</a:t>
            </a:r>
            <a:endParaRPr sz="1800">
              <a:solidFill>
                <a:schemeClr val="lt1"/>
              </a:solidFill>
              <a:latin typeface="Arial Black"/>
              <a:ea typeface="Arial Black"/>
              <a:cs typeface="Arial Black"/>
              <a:sym typeface="Arial Black"/>
            </a:endParaRPr>
          </a:p>
        </p:txBody>
      </p:sp>
      <p:sp>
        <p:nvSpPr>
          <p:cNvPr id="718" name="Google Shape;718;p36"/>
          <p:cNvSpPr txBox="1"/>
          <p:nvPr/>
        </p:nvSpPr>
        <p:spPr>
          <a:xfrm>
            <a:off x="2424021" y="2525577"/>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19" name="Google Shape;719;p36"/>
          <p:cNvSpPr/>
          <p:nvPr/>
        </p:nvSpPr>
        <p:spPr>
          <a:xfrm>
            <a:off x="482972" y="3440102"/>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set price as 15.60</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number of cans</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total price</a:t>
            </a:r>
            <a:r>
              <a:rPr lang="en-US" sz="2000">
                <a:solidFill>
                  <a:srgbClr val="663300"/>
                </a:solidFill>
                <a:latin typeface="Arial Black"/>
                <a:ea typeface="Arial Black"/>
                <a:cs typeface="Arial Black"/>
                <a:sym typeface="Arial Black"/>
              </a:rPr>
              <a:t> as </a:t>
            </a:r>
            <a:r>
              <a:rPr lang="en-US" sz="2000">
                <a:solidFill>
                  <a:srgbClr val="3333CC"/>
                </a:solidFill>
                <a:latin typeface="Arial Black"/>
                <a:ea typeface="Arial Black"/>
                <a:cs typeface="Arial Black"/>
                <a:sym typeface="Arial Black"/>
              </a:rPr>
              <a:t>price per can</a:t>
            </a:r>
            <a:r>
              <a:rPr lang="en-US" sz="2000">
                <a:solidFill>
                  <a:srgbClr val="663300"/>
                </a:solidFill>
                <a:latin typeface="Arial Black"/>
                <a:ea typeface="Arial Black"/>
                <a:cs typeface="Arial Black"/>
                <a:sym typeface="Arial Black"/>
              </a:rPr>
              <a:t> </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number of cans</a:t>
            </a:r>
            <a:endParaRPr sz="2000">
              <a:solidFill>
                <a:srgbClr val="3333CC"/>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price</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pic>
        <p:nvPicPr>
          <p:cNvPr id="720" name="Google Shape;720;p36"/>
          <p:cNvPicPr preferRelativeResize="0"/>
          <p:nvPr/>
        </p:nvPicPr>
        <p:blipFill rotWithShape="1">
          <a:blip r:embed="rId3">
            <a:alphaModFix/>
          </a:blip>
          <a:srcRect/>
          <a:stretch/>
        </p:blipFill>
        <p:spPr>
          <a:xfrm>
            <a:off x="7845941" y="1772975"/>
            <a:ext cx="2324219" cy="4381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19"/>
                                        </p:tgtEl>
                                        <p:attrNameLst>
                                          <p:attrName>style.visibility</p:attrName>
                                        </p:attrNameLst>
                                      </p:cBhvr>
                                      <p:to>
                                        <p:strVal val="visible"/>
                                      </p:to>
                                    </p:set>
                                    <p:animEffect transition="in" filter="fade">
                                      <p:cBhvr>
                                        <p:cTn id="7" dur="500"/>
                                        <p:tgtEl>
                                          <p:spTgt spid="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37"/>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3</a:t>
            </a:r>
            <a:endParaRPr sz="4800" b="1">
              <a:solidFill>
                <a:schemeClr val="lt1"/>
              </a:solidFill>
              <a:latin typeface="Trebuchet MS"/>
              <a:ea typeface="Trebuchet MS"/>
              <a:cs typeface="Trebuchet MS"/>
              <a:sym typeface="Trebuchet MS"/>
            </a:endParaRPr>
          </a:p>
        </p:txBody>
      </p:sp>
      <p:sp>
        <p:nvSpPr>
          <p:cNvPr id="726" name="Google Shape;726;p37"/>
          <p:cNvSpPr txBox="1"/>
          <p:nvPr/>
        </p:nvSpPr>
        <p:spPr>
          <a:xfrm>
            <a:off x="338585" y="692170"/>
            <a:ext cx="6094562" cy="11695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Madam Sue needs to determine her students grade for programming subject based on the mark scored during final examination. The ‘A’ grade will be given if the mark scored is between 85 to 100. If a student has scored 90 marks, what is the grade should Madam Sue give to the student?</a:t>
            </a:r>
            <a:endParaRPr/>
          </a:p>
        </p:txBody>
      </p:sp>
      <p:sp>
        <p:nvSpPr>
          <p:cNvPr id="727" name="Google Shape;727;p37"/>
          <p:cNvSpPr txBox="1"/>
          <p:nvPr/>
        </p:nvSpPr>
        <p:spPr>
          <a:xfrm>
            <a:off x="2251493" y="2525577"/>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28" name="Google Shape;728;p37"/>
          <p:cNvSpPr/>
          <p:nvPr/>
        </p:nvSpPr>
        <p:spPr>
          <a:xfrm>
            <a:off x="438646" y="3244449"/>
            <a:ext cx="5838158" cy="306803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student </a:t>
            </a:r>
            <a:r>
              <a:rPr lang="en-US" sz="2000">
                <a:solidFill>
                  <a:srgbClr val="3333CC"/>
                </a:solidFill>
                <a:latin typeface="Arial Black"/>
                <a:ea typeface="Arial Black"/>
                <a:cs typeface="Arial Black"/>
                <a:sym typeface="Arial Black"/>
              </a:rPr>
              <a:t>mark</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a:t>
            </a:r>
            <a:r>
              <a:rPr lang="en-US" sz="2000">
                <a:solidFill>
                  <a:srgbClr val="C00000"/>
                </a:solidFill>
                <a:latin typeface="Arial Black"/>
                <a:ea typeface="Arial Black"/>
                <a:cs typeface="Arial Black"/>
                <a:sym typeface="Arial Black"/>
              </a:rPr>
              <a:t>if mark is greater than 85 and mark </a:t>
            </a:r>
            <a:endParaRPr/>
          </a:p>
          <a:p>
            <a:pPr marL="0" marR="0" lvl="0" indent="0" algn="l" rtl="0">
              <a:spcBef>
                <a:spcPts val="0"/>
              </a:spcBef>
              <a:spcAft>
                <a:spcPts val="0"/>
              </a:spcAft>
              <a:buClr>
                <a:srgbClr val="C00000"/>
              </a:buClr>
              <a:buSzPts val="2000"/>
              <a:buFont typeface="Arial"/>
              <a:buNone/>
            </a:pPr>
            <a:r>
              <a:rPr lang="en-US" sz="2000">
                <a:solidFill>
                  <a:srgbClr val="C00000"/>
                </a:solidFill>
                <a:latin typeface="Arial Black"/>
                <a:ea typeface="Arial Black"/>
                <a:cs typeface="Arial Black"/>
                <a:sym typeface="Arial Black"/>
              </a:rPr>
              <a:t>  is less than 100, then</a:t>
            </a:r>
            <a:endParaRPr/>
          </a:p>
          <a:p>
            <a:pPr marL="0" marR="0" lvl="0" indent="0" algn="l" rtl="0">
              <a:spcBef>
                <a:spcPts val="0"/>
              </a:spcBef>
              <a:spcAft>
                <a:spcPts val="0"/>
              </a:spcAft>
              <a:buClr>
                <a:srgbClr val="C00000"/>
              </a:buClr>
              <a:buSzPts val="2000"/>
              <a:buFont typeface="Arial"/>
              <a:buNone/>
            </a:pPr>
            <a:r>
              <a:rPr lang="en-US" sz="2000">
                <a:solidFill>
                  <a:srgbClr val="C00000"/>
                </a:solidFill>
                <a:latin typeface="Arial Black"/>
                <a:ea typeface="Arial Black"/>
                <a:cs typeface="Arial Black"/>
                <a:sym typeface="Arial Black"/>
              </a:rPr>
              <a:t>  set grade as A</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grade</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8"/>
                                        </p:tgtEl>
                                        <p:attrNameLst>
                                          <p:attrName>style.visibility</p:attrName>
                                        </p:attrNameLst>
                                      </p:cBhvr>
                                      <p:to>
                                        <p:strVal val="visible"/>
                                      </p:to>
                                    </p:set>
                                    <p:animEffect transition="in" filter="fade">
                                      <p:cBhvr>
                                        <p:cTn id="7" dur="500"/>
                                        <p:tgtEl>
                                          <p:spTgt spid="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732"/>
        <p:cNvGrpSpPr/>
        <p:nvPr/>
      </p:nvGrpSpPr>
      <p:grpSpPr>
        <a:xfrm>
          <a:off x="0" y="0"/>
          <a:ext cx="0" cy="0"/>
          <a:chOff x="0" y="0"/>
          <a:chExt cx="0" cy="0"/>
        </a:xfrm>
      </p:grpSpPr>
      <p:sp>
        <p:nvSpPr>
          <p:cNvPr id="733" name="Google Shape;733;p38"/>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3</a:t>
            </a:r>
            <a:endParaRPr sz="4800" b="1">
              <a:solidFill>
                <a:schemeClr val="lt1"/>
              </a:solidFill>
              <a:latin typeface="Trebuchet MS"/>
              <a:ea typeface="Trebuchet MS"/>
              <a:cs typeface="Trebuchet MS"/>
              <a:sym typeface="Trebuchet MS"/>
            </a:endParaRPr>
          </a:p>
        </p:txBody>
      </p:sp>
      <p:sp>
        <p:nvSpPr>
          <p:cNvPr id="734" name="Google Shape;734;p38"/>
          <p:cNvSpPr txBox="1"/>
          <p:nvPr/>
        </p:nvSpPr>
        <p:spPr>
          <a:xfrm>
            <a:off x="338585" y="692170"/>
            <a:ext cx="6094562" cy="116955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Madam Sue needs to determine her students grade for programming subject based on the mark scored during final examination. The ‘A’ grade will be given if the mark scored is between 85 to 100. If a student has scored 90 marks, what is the grade should Madam Sue give to the student?</a:t>
            </a:r>
            <a:endParaRPr/>
          </a:p>
        </p:txBody>
      </p:sp>
      <p:sp>
        <p:nvSpPr>
          <p:cNvPr id="735" name="Google Shape;735;p38"/>
          <p:cNvSpPr txBox="1"/>
          <p:nvPr/>
        </p:nvSpPr>
        <p:spPr>
          <a:xfrm>
            <a:off x="2251493" y="2525577"/>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36" name="Google Shape;736;p38"/>
          <p:cNvSpPr/>
          <p:nvPr/>
        </p:nvSpPr>
        <p:spPr>
          <a:xfrm>
            <a:off x="438646" y="3244449"/>
            <a:ext cx="5838158" cy="306803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student </a:t>
            </a:r>
            <a:r>
              <a:rPr lang="en-US" sz="2000">
                <a:solidFill>
                  <a:srgbClr val="3333CC"/>
                </a:solidFill>
                <a:latin typeface="Arial Black"/>
                <a:ea typeface="Arial Black"/>
                <a:cs typeface="Arial Black"/>
                <a:sym typeface="Arial Black"/>
              </a:rPr>
              <a:t>mark</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a:t>
            </a:r>
            <a:r>
              <a:rPr lang="en-US" sz="2000">
                <a:solidFill>
                  <a:srgbClr val="C00000"/>
                </a:solidFill>
                <a:latin typeface="Arial Black"/>
                <a:ea typeface="Arial Black"/>
                <a:cs typeface="Arial Black"/>
                <a:sym typeface="Arial Black"/>
              </a:rPr>
              <a:t>if mark is greater than 85 and mark </a:t>
            </a:r>
            <a:endParaRPr/>
          </a:p>
          <a:p>
            <a:pPr marL="0" marR="0" lvl="0" indent="0" algn="l" rtl="0">
              <a:spcBef>
                <a:spcPts val="0"/>
              </a:spcBef>
              <a:spcAft>
                <a:spcPts val="0"/>
              </a:spcAft>
              <a:buClr>
                <a:srgbClr val="C00000"/>
              </a:buClr>
              <a:buSzPts val="2000"/>
              <a:buFont typeface="Arial"/>
              <a:buNone/>
            </a:pPr>
            <a:r>
              <a:rPr lang="en-US" sz="2000">
                <a:solidFill>
                  <a:srgbClr val="C00000"/>
                </a:solidFill>
                <a:latin typeface="Arial Black"/>
                <a:ea typeface="Arial Black"/>
                <a:cs typeface="Arial Black"/>
                <a:sym typeface="Arial Black"/>
              </a:rPr>
              <a:t>  is less than 100, then</a:t>
            </a:r>
            <a:endParaRPr/>
          </a:p>
          <a:p>
            <a:pPr marL="0" marR="0" lvl="0" indent="0" algn="l" rtl="0">
              <a:spcBef>
                <a:spcPts val="0"/>
              </a:spcBef>
              <a:spcAft>
                <a:spcPts val="0"/>
              </a:spcAft>
              <a:buClr>
                <a:srgbClr val="C00000"/>
              </a:buClr>
              <a:buSzPts val="2000"/>
              <a:buFont typeface="Arial"/>
              <a:buNone/>
            </a:pPr>
            <a:r>
              <a:rPr lang="en-US" sz="2000">
                <a:solidFill>
                  <a:srgbClr val="C00000"/>
                </a:solidFill>
                <a:latin typeface="Arial Black"/>
                <a:ea typeface="Arial Black"/>
                <a:cs typeface="Arial Black"/>
                <a:sym typeface="Arial Black"/>
              </a:rPr>
              <a:t>  set grade as A</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grade</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a:t>
            </a:r>
            <a:endParaRPr sz="2000">
              <a:solidFill>
                <a:srgbClr val="663300"/>
              </a:solidFill>
              <a:latin typeface="Arial Black"/>
              <a:ea typeface="Arial Black"/>
              <a:cs typeface="Arial Black"/>
              <a:sym typeface="Arial Black"/>
            </a:endParaRPr>
          </a:p>
        </p:txBody>
      </p:sp>
      <p:pic>
        <p:nvPicPr>
          <p:cNvPr id="737" name="Google Shape;737;p38"/>
          <p:cNvPicPr preferRelativeResize="0"/>
          <p:nvPr/>
        </p:nvPicPr>
        <p:blipFill rotWithShape="1">
          <a:blip r:embed="rId3">
            <a:alphaModFix/>
          </a:blip>
          <a:srcRect/>
          <a:stretch/>
        </p:blipFill>
        <p:spPr>
          <a:xfrm>
            <a:off x="7199188" y="1934021"/>
            <a:ext cx="3676839" cy="457858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36"/>
                                        </p:tgtEl>
                                        <p:attrNameLst>
                                          <p:attrName>style.visibility</p:attrName>
                                        </p:attrNameLst>
                                      </p:cBhvr>
                                      <p:to>
                                        <p:strVal val="visible"/>
                                      </p:to>
                                    </p:set>
                                    <p:animEffect transition="in" filter="fade">
                                      <p:cBhvr>
                                        <p:cTn id="7" dur="500"/>
                                        <p:tgtEl>
                                          <p:spTgt spid="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39"/>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1</a:t>
            </a:r>
            <a:endParaRPr sz="4800" b="1">
              <a:solidFill>
                <a:schemeClr val="lt1"/>
              </a:solidFill>
              <a:latin typeface="Trebuchet MS"/>
              <a:ea typeface="Trebuchet MS"/>
              <a:cs typeface="Trebuchet MS"/>
              <a:sym typeface="Trebuchet MS"/>
            </a:endParaRPr>
          </a:p>
        </p:txBody>
      </p:sp>
      <p:sp>
        <p:nvSpPr>
          <p:cNvPr id="743" name="Google Shape;743;p39"/>
          <p:cNvSpPr txBox="1"/>
          <p:nvPr/>
        </p:nvSpPr>
        <p:spPr>
          <a:xfrm>
            <a:off x="208807" y="620672"/>
            <a:ext cx="6903194"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Given the following formula, calculate the porosity of rock if the pure volume = 12.5 while total rock volume = 55:</a:t>
            </a:r>
            <a:endParaRPr/>
          </a:p>
          <a:p>
            <a:pPr marL="0" marR="0" lvl="0" indent="0" algn="just" rtl="0">
              <a:spcBef>
                <a:spcPts val="0"/>
              </a:spcBef>
              <a:spcAft>
                <a:spcPts val="0"/>
              </a:spcAft>
              <a:buClr>
                <a:schemeClr val="lt1"/>
              </a:buClr>
              <a:buSzPts val="1400"/>
              <a:buFont typeface="Trebuchet MS"/>
              <a:buNone/>
            </a:pPr>
            <a:endParaRPr sz="1400">
              <a:solidFill>
                <a:schemeClr val="lt1"/>
              </a:solidFill>
              <a:latin typeface="Arial Black"/>
              <a:ea typeface="Arial Black"/>
              <a:cs typeface="Arial Black"/>
              <a:sym typeface="Arial Black"/>
            </a:endParaRPr>
          </a:p>
          <a:p>
            <a:pPr marL="0" marR="0" lvl="0" indent="0" algn="just" rtl="0">
              <a:spcBef>
                <a:spcPts val="0"/>
              </a:spcBef>
              <a:spcAft>
                <a:spcPts val="0"/>
              </a:spcAft>
              <a:buClr>
                <a:srgbClr val="F5D3F5"/>
              </a:buClr>
              <a:buSzPts val="1400"/>
              <a:buFont typeface="Arial Black"/>
              <a:buNone/>
            </a:pPr>
            <a:r>
              <a:rPr lang="en-US" sz="1400">
                <a:solidFill>
                  <a:srgbClr val="F5D3F5"/>
                </a:solidFill>
                <a:latin typeface="Arial Black"/>
                <a:ea typeface="Arial Black"/>
                <a:cs typeface="Arial Black"/>
                <a:sym typeface="Arial Black"/>
              </a:rPr>
              <a:t>       porosity = (pure volume /total rock volume) x 100%</a:t>
            </a:r>
            <a:endParaRPr/>
          </a:p>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   </a:t>
            </a:r>
            <a:endParaRPr/>
          </a:p>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 Specify and analyze the problem</a:t>
            </a:r>
            <a:endParaRPr sz="1400">
              <a:solidFill>
                <a:schemeClr val="lt1"/>
              </a:solidFill>
              <a:latin typeface="Arial Black"/>
              <a:ea typeface="Arial Black"/>
              <a:cs typeface="Arial Black"/>
              <a:sym typeface="Arial Black"/>
            </a:endParaRPr>
          </a:p>
        </p:txBody>
      </p:sp>
      <p:sp>
        <p:nvSpPr>
          <p:cNvPr id="744" name="Google Shape;744;p39"/>
          <p:cNvSpPr txBox="1"/>
          <p:nvPr/>
        </p:nvSpPr>
        <p:spPr>
          <a:xfrm>
            <a:off x="2493033" y="2561685"/>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45" name="Google Shape;745;p39"/>
          <p:cNvSpPr/>
          <p:nvPr/>
        </p:nvSpPr>
        <p:spPr>
          <a:xfrm>
            <a:off x="551984" y="3476210"/>
            <a:ext cx="6094562" cy="2761118"/>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number of pure volume</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total rock volume</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value of </a:t>
            </a:r>
            <a:r>
              <a:rPr lang="en-US" sz="2000">
                <a:solidFill>
                  <a:srgbClr val="3333CC"/>
                </a:solidFill>
                <a:latin typeface="Arial Black"/>
                <a:ea typeface="Arial Black"/>
                <a:cs typeface="Arial Black"/>
                <a:sym typeface="Arial Black"/>
              </a:rPr>
              <a:t>total porosity</a:t>
            </a:r>
            <a:r>
              <a:rPr lang="en-US" sz="2000">
                <a:solidFill>
                  <a:srgbClr val="663300"/>
                </a:solidFill>
                <a:latin typeface="Arial Black"/>
                <a:ea typeface="Arial Black"/>
                <a:cs typeface="Arial Black"/>
                <a:sym typeface="Arial Black"/>
              </a:rPr>
              <a:t> as </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total porosity = (</a:t>
            </a:r>
            <a:r>
              <a:rPr lang="en-US" sz="2000">
                <a:solidFill>
                  <a:srgbClr val="3333CC"/>
                </a:solidFill>
                <a:latin typeface="Arial Black"/>
                <a:ea typeface="Arial Black"/>
                <a:cs typeface="Arial Black"/>
                <a:sym typeface="Arial Black"/>
              </a:rPr>
              <a:t>number of </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pure volume</a:t>
            </a:r>
            <a:r>
              <a:rPr lang="en-US" sz="2000">
                <a:solidFill>
                  <a:srgbClr val="663300"/>
                </a:solidFill>
                <a:latin typeface="Arial Black"/>
                <a:ea typeface="Arial Black"/>
                <a:cs typeface="Arial Black"/>
                <a:sym typeface="Arial Black"/>
              </a:rPr>
              <a:t> divided by </a:t>
            </a:r>
            <a:r>
              <a:rPr lang="en-US" sz="2000">
                <a:solidFill>
                  <a:srgbClr val="3333CC"/>
                </a:solidFill>
                <a:latin typeface="Arial Black"/>
                <a:ea typeface="Arial Black"/>
                <a:cs typeface="Arial Black"/>
                <a:sym typeface="Arial Black"/>
              </a:rPr>
              <a:t>total rock volume)</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times by </a:t>
            </a:r>
            <a:r>
              <a:rPr lang="en-US" sz="2000">
                <a:solidFill>
                  <a:srgbClr val="3333CC"/>
                </a:solidFill>
                <a:latin typeface="Arial Black"/>
                <a:ea typeface="Arial Black"/>
                <a:cs typeface="Arial Black"/>
                <a:sym typeface="Arial Black"/>
              </a:rPr>
              <a:t>100%</a:t>
            </a:r>
            <a:endParaRPr sz="2000">
              <a:solidFill>
                <a:srgbClr val="3333CC"/>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porosity</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45"/>
                                        </p:tgtEl>
                                        <p:attrNameLst>
                                          <p:attrName>style.visibility</p:attrName>
                                        </p:attrNameLst>
                                      </p:cBhvr>
                                      <p:to>
                                        <p:strVal val="visible"/>
                                      </p:to>
                                    </p:set>
                                    <p:animEffect transition="in" filter="fade">
                                      <p:cBhvr>
                                        <p:cTn id="7" dur="500"/>
                                        <p:tgtEl>
                                          <p:spTgt spid="7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i="0" u="none" strike="noStrike" cap="none">
                <a:solidFill>
                  <a:schemeClr val="lt1"/>
                </a:solidFill>
                <a:latin typeface="Trebuchet MS"/>
                <a:ea typeface="Trebuchet MS"/>
                <a:cs typeface="Trebuchet MS"/>
                <a:sym typeface="Trebuchet MS"/>
              </a:rPr>
              <a:t>Problem</a:t>
            </a:r>
            <a:endParaRPr sz="4800" b="1" i="0" u="none" strike="noStrike" cap="none">
              <a:solidFill>
                <a:schemeClr val="lt1"/>
              </a:solidFill>
              <a:latin typeface="Trebuchet MS"/>
              <a:ea typeface="Trebuchet MS"/>
              <a:cs typeface="Trebuchet MS"/>
              <a:sym typeface="Trebuchet MS"/>
            </a:endParaRPr>
          </a:p>
        </p:txBody>
      </p:sp>
      <p:sp>
        <p:nvSpPr>
          <p:cNvPr id="249" name="Google Shape;249;p4"/>
          <p:cNvSpPr txBox="1"/>
          <p:nvPr/>
        </p:nvSpPr>
        <p:spPr>
          <a:xfrm>
            <a:off x="5824987" y="1552920"/>
            <a:ext cx="609456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accent1"/>
                </a:solidFill>
                <a:latin typeface="Trebuchet MS"/>
                <a:ea typeface="Trebuchet MS"/>
                <a:cs typeface="Trebuchet MS"/>
                <a:sym typeface="Trebuchet MS"/>
              </a:rPr>
              <a:t>State the problem clearly</a:t>
            </a:r>
            <a:endParaRPr/>
          </a:p>
        </p:txBody>
      </p:sp>
      <p:sp>
        <p:nvSpPr>
          <p:cNvPr id="250" name="Google Shape;250;p4"/>
          <p:cNvSpPr txBox="1"/>
          <p:nvPr/>
        </p:nvSpPr>
        <p:spPr>
          <a:xfrm>
            <a:off x="125082" y="660453"/>
            <a:ext cx="609456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accent1"/>
                </a:solidFill>
                <a:latin typeface="Trebuchet MS"/>
                <a:ea typeface="Trebuchet MS"/>
                <a:cs typeface="Trebuchet MS"/>
                <a:sym typeface="Trebuchet MS"/>
              </a:rPr>
              <a:t>Gain a clear understanding of what are required for its solution.</a:t>
            </a:r>
            <a:endParaRPr/>
          </a:p>
        </p:txBody>
      </p:sp>
      <p:sp>
        <p:nvSpPr>
          <p:cNvPr id="251" name="Google Shape;251;p4"/>
          <p:cNvSpPr/>
          <p:nvPr/>
        </p:nvSpPr>
        <p:spPr>
          <a:xfrm>
            <a:off x="1834071" y="3197968"/>
            <a:ext cx="3675063" cy="3403600"/>
          </a:xfrm>
          <a:prstGeom prst="ellipse">
            <a:avLst/>
          </a:prstGeom>
          <a:solidFill>
            <a:srgbClr val="558ED5">
              <a:alpha val="74509"/>
            </a:srgbClr>
          </a:solidFill>
          <a:ln w="666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Calibri"/>
              <a:ea typeface="Calibri"/>
              <a:cs typeface="Calibri"/>
              <a:sym typeface="Calibri"/>
            </a:endParaRPr>
          </a:p>
        </p:txBody>
      </p:sp>
      <p:pic>
        <p:nvPicPr>
          <p:cNvPr id="252" name="Google Shape;252;p4"/>
          <p:cNvPicPr preferRelativeResize="0"/>
          <p:nvPr/>
        </p:nvPicPr>
        <p:blipFill rotWithShape="1">
          <a:blip r:embed="rId3">
            <a:alphaModFix/>
          </a:blip>
          <a:srcRect/>
          <a:stretch/>
        </p:blipFill>
        <p:spPr>
          <a:xfrm>
            <a:off x="2672271" y="4612431"/>
            <a:ext cx="1836738" cy="1836737"/>
          </a:xfrm>
          <a:prstGeom prst="rect">
            <a:avLst/>
          </a:prstGeom>
          <a:noFill/>
          <a:ln>
            <a:noFill/>
          </a:ln>
        </p:spPr>
      </p:pic>
      <p:sp>
        <p:nvSpPr>
          <p:cNvPr id="253" name="Google Shape;253;p4"/>
          <p:cNvSpPr/>
          <p:nvPr/>
        </p:nvSpPr>
        <p:spPr>
          <a:xfrm>
            <a:off x="2710371" y="4147293"/>
            <a:ext cx="18542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u="none">
                <a:solidFill>
                  <a:schemeClr val="dk1"/>
                </a:solidFill>
                <a:latin typeface="Arial Black"/>
                <a:ea typeface="Arial Black"/>
                <a:cs typeface="Arial Black"/>
                <a:sym typeface="Arial Black"/>
              </a:rPr>
              <a:t>PROBLEM</a:t>
            </a:r>
            <a:endParaRPr/>
          </a:p>
        </p:txBody>
      </p:sp>
      <p:sp>
        <p:nvSpPr>
          <p:cNvPr id="254" name="Google Shape;254;p4"/>
          <p:cNvSpPr/>
          <p:nvPr/>
        </p:nvSpPr>
        <p:spPr>
          <a:xfrm>
            <a:off x="948187" y="1685692"/>
            <a:ext cx="4876800" cy="942975"/>
          </a:xfrm>
          <a:prstGeom prst="roundRect">
            <a:avLst>
              <a:gd name="adj" fmla="val 16667"/>
            </a:avLst>
          </a:prstGeom>
          <a:solidFill>
            <a:srgbClr val="DCD5E3">
              <a:alpha val="74509"/>
            </a:srgbClr>
          </a:solidFill>
          <a:ln w="762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u="none">
                <a:solidFill>
                  <a:srgbClr val="2B2E98"/>
                </a:solidFill>
                <a:latin typeface="Arial Black"/>
                <a:ea typeface="Arial Black"/>
                <a:cs typeface="Arial Black"/>
                <a:sym typeface="Arial Black"/>
              </a:rPr>
              <a:t>What is the problem?</a:t>
            </a:r>
            <a:endParaRPr/>
          </a:p>
        </p:txBody>
      </p:sp>
      <p:sp>
        <p:nvSpPr>
          <p:cNvPr id="255" name="Google Shape;255;p4"/>
          <p:cNvSpPr/>
          <p:nvPr/>
        </p:nvSpPr>
        <p:spPr>
          <a:xfrm>
            <a:off x="6957719" y="3805449"/>
            <a:ext cx="4876800" cy="2260600"/>
          </a:xfrm>
          <a:prstGeom prst="roundRect">
            <a:avLst>
              <a:gd name="adj" fmla="val 16667"/>
            </a:avLst>
          </a:prstGeom>
          <a:solidFill>
            <a:srgbClr val="B9ACC7">
              <a:alpha val="74509"/>
            </a:srgbClr>
          </a:solidFill>
          <a:ln w="762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u="none">
                <a:solidFill>
                  <a:srgbClr val="2B2E98"/>
                </a:solidFill>
                <a:latin typeface="Arial Black"/>
                <a:ea typeface="Arial Black"/>
                <a:cs typeface="Arial Black"/>
                <a:sym typeface="Arial Black"/>
              </a:rPr>
              <a:t>Is it possible to solve the problem with programming?</a:t>
            </a:r>
            <a:endParaRPr sz="2800" b="0" u="none">
              <a:solidFill>
                <a:srgbClr val="2B2E98"/>
              </a:solidFill>
              <a:latin typeface="Arial Black"/>
              <a:ea typeface="Arial Black"/>
              <a:cs typeface="Arial Black"/>
              <a:sym typeface="Arial Black"/>
            </a:endParaRPr>
          </a:p>
        </p:txBody>
      </p:sp>
      <p:grpSp>
        <p:nvGrpSpPr>
          <p:cNvPr id="256" name="Google Shape;256;p4"/>
          <p:cNvGrpSpPr/>
          <p:nvPr/>
        </p:nvGrpSpPr>
        <p:grpSpPr>
          <a:xfrm rot="-3861589">
            <a:off x="1636281" y="3015433"/>
            <a:ext cx="932778" cy="653618"/>
            <a:chOff x="3962400" y="2362200"/>
            <a:chExt cx="838200" cy="561946"/>
          </a:xfrm>
        </p:grpSpPr>
        <p:cxnSp>
          <p:nvCxnSpPr>
            <p:cNvPr id="257" name="Google Shape;257;p4"/>
            <p:cNvCxnSpPr/>
            <p:nvPr/>
          </p:nvCxnSpPr>
          <p:spPr>
            <a:xfrm rot="10800000" flipH="1">
              <a:off x="3962400" y="2424127"/>
              <a:ext cx="764088" cy="500019"/>
            </a:xfrm>
            <a:prstGeom prst="straightConnector1">
              <a:avLst/>
            </a:prstGeom>
            <a:noFill/>
            <a:ln w="76200" cap="flat" cmpd="sng">
              <a:solidFill>
                <a:srgbClr val="FFFFFF"/>
              </a:solidFill>
              <a:prstDash val="solid"/>
              <a:round/>
              <a:headEnd type="none" w="med" len="med"/>
              <a:tailEnd type="none" w="med" len="med"/>
            </a:ln>
          </p:spPr>
        </p:cxnSp>
        <p:sp>
          <p:nvSpPr>
            <p:cNvPr id="258" name="Google Shape;258;p4"/>
            <p:cNvSpPr/>
            <p:nvPr/>
          </p:nvSpPr>
          <p:spPr>
            <a:xfrm>
              <a:off x="4648200" y="2362200"/>
              <a:ext cx="152400" cy="126993"/>
            </a:xfrm>
            <a:prstGeom prst="ellipse">
              <a:avLst/>
            </a:prstGeom>
            <a:solidFill>
              <a:srgbClr val="FFFFFF"/>
            </a:solidFill>
            <a:ln w="762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Calibri"/>
                <a:ea typeface="Calibri"/>
                <a:cs typeface="Calibri"/>
                <a:sym typeface="Calibri"/>
              </a:endParaRPr>
            </a:p>
          </p:txBody>
        </p:sp>
      </p:grpSp>
      <p:grpSp>
        <p:nvGrpSpPr>
          <p:cNvPr id="259" name="Google Shape;259;p4"/>
          <p:cNvGrpSpPr/>
          <p:nvPr/>
        </p:nvGrpSpPr>
        <p:grpSpPr>
          <a:xfrm rot="1920000">
            <a:off x="5641284" y="4444391"/>
            <a:ext cx="1076991" cy="801299"/>
            <a:chOff x="3962400" y="2361358"/>
            <a:chExt cx="837483" cy="562788"/>
          </a:xfrm>
        </p:grpSpPr>
        <p:cxnSp>
          <p:nvCxnSpPr>
            <p:cNvPr id="260" name="Google Shape;260;p4"/>
            <p:cNvCxnSpPr/>
            <p:nvPr/>
          </p:nvCxnSpPr>
          <p:spPr>
            <a:xfrm rot="10800000" flipH="1">
              <a:off x="3962400" y="2424127"/>
              <a:ext cx="764088" cy="500019"/>
            </a:xfrm>
            <a:prstGeom prst="straightConnector1">
              <a:avLst/>
            </a:prstGeom>
            <a:noFill/>
            <a:ln w="76200" cap="flat" cmpd="sng">
              <a:solidFill>
                <a:srgbClr val="FFFFFF"/>
              </a:solidFill>
              <a:prstDash val="solid"/>
              <a:round/>
              <a:headEnd type="none" w="med" len="med"/>
              <a:tailEnd type="none" w="med" len="med"/>
            </a:ln>
          </p:spPr>
        </p:cxnSp>
        <p:sp>
          <p:nvSpPr>
            <p:cNvPr id="261" name="Google Shape;261;p4"/>
            <p:cNvSpPr/>
            <p:nvPr/>
          </p:nvSpPr>
          <p:spPr>
            <a:xfrm>
              <a:off x="4648045" y="2361358"/>
              <a:ext cx="151838" cy="127107"/>
            </a:xfrm>
            <a:prstGeom prst="ellipse">
              <a:avLst/>
            </a:prstGeom>
            <a:solidFill>
              <a:srgbClr val="FFFFFF"/>
            </a:solidFill>
            <a:ln w="762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Calibri"/>
                <a:ea typeface="Calibri"/>
                <a:cs typeface="Calibri"/>
                <a:sym typeface="Calibri"/>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749"/>
        <p:cNvGrpSpPr/>
        <p:nvPr/>
      </p:nvGrpSpPr>
      <p:grpSpPr>
        <a:xfrm>
          <a:off x="0" y="0"/>
          <a:ext cx="0" cy="0"/>
          <a:chOff x="0" y="0"/>
          <a:chExt cx="0" cy="0"/>
        </a:xfrm>
      </p:grpSpPr>
      <p:sp>
        <p:nvSpPr>
          <p:cNvPr id="750" name="Google Shape;750;p40"/>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1</a:t>
            </a:r>
            <a:endParaRPr sz="4800" b="1">
              <a:solidFill>
                <a:schemeClr val="lt1"/>
              </a:solidFill>
              <a:latin typeface="Trebuchet MS"/>
              <a:ea typeface="Trebuchet MS"/>
              <a:cs typeface="Trebuchet MS"/>
              <a:sym typeface="Trebuchet MS"/>
            </a:endParaRPr>
          </a:p>
        </p:txBody>
      </p:sp>
      <p:sp>
        <p:nvSpPr>
          <p:cNvPr id="751" name="Google Shape;751;p40"/>
          <p:cNvSpPr txBox="1"/>
          <p:nvPr/>
        </p:nvSpPr>
        <p:spPr>
          <a:xfrm>
            <a:off x="208807" y="620672"/>
            <a:ext cx="6903194"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Given the following formula, calculate the porosity of rock if the pure volume = 12.5 while total rock volume = 55:</a:t>
            </a:r>
            <a:endParaRPr/>
          </a:p>
          <a:p>
            <a:pPr marL="0" marR="0" lvl="0" indent="0" algn="just" rtl="0">
              <a:spcBef>
                <a:spcPts val="0"/>
              </a:spcBef>
              <a:spcAft>
                <a:spcPts val="0"/>
              </a:spcAft>
              <a:buClr>
                <a:schemeClr val="lt1"/>
              </a:buClr>
              <a:buSzPts val="1400"/>
              <a:buFont typeface="Trebuchet MS"/>
              <a:buNone/>
            </a:pPr>
            <a:endParaRPr sz="1400">
              <a:solidFill>
                <a:schemeClr val="lt1"/>
              </a:solidFill>
              <a:latin typeface="Arial Black"/>
              <a:ea typeface="Arial Black"/>
              <a:cs typeface="Arial Black"/>
              <a:sym typeface="Arial Black"/>
            </a:endParaRPr>
          </a:p>
          <a:p>
            <a:pPr marL="0" marR="0" lvl="0" indent="0" algn="just" rtl="0">
              <a:spcBef>
                <a:spcPts val="0"/>
              </a:spcBef>
              <a:spcAft>
                <a:spcPts val="0"/>
              </a:spcAft>
              <a:buClr>
                <a:srgbClr val="F5D3F5"/>
              </a:buClr>
              <a:buSzPts val="1400"/>
              <a:buFont typeface="Arial Black"/>
              <a:buNone/>
            </a:pPr>
            <a:r>
              <a:rPr lang="en-US" sz="1400">
                <a:solidFill>
                  <a:srgbClr val="F5D3F5"/>
                </a:solidFill>
                <a:latin typeface="Arial Black"/>
                <a:ea typeface="Arial Black"/>
                <a:cs typeface="Arial Black"/>
                <a:sym typeface="Arial Black"/>
              </a:rPr>
              <a:t>       porosity = (pure volume /total rock volume) x 100%</a:t>
            </a:r>
            <a:endParaRPr/>
          </a:p>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   </a:t>
            </a:r>
            <a:endParaRPr/>
          </a:p>
          <a:p>
            <a:pPr marL="0" marR="0" lvl="0" indent="0" algn="just" rtl="0">
              <a:spcBef>
                <a:spcPts val="0"/>
              </a:spcBef>
              <a:spcAft>
                <a:spcPts val="0"/>
              </a:spcAft>
              <a:buClr>
                <a:schemeClr val="lt1"/>
              </a:buClr>
              <a:buSzPts val="1400"/>
              <a:buFont typeface="Arial Black"/>
              <a:buNone/>
            </a:pPr>
            <a:r>
              <a:rPr lang="en-US" sz="1400">
                <a:solidFill>
                  <a:schemeClr val="lt1"/>
                </a:solidFill>
                <a:latin typeface="Arial Black"/>
                <a:ea typeface="Arial Black"/>
                <a:cs typeface="Arial Black"/>
                <a:sym typeface="Arial Black"/>
              </a:rPr>
              <a:t> Specify and analyze the problem</a:t>
            </a:r>
            <a:endParaRPr sz="1400">
              <a:solidFill>
                <a:schemeClr val="lt1"/>
              </a:solidFill>
              <a:latin typeface="Arial Black"/>
              <a:ea typeface="Arial Black"/>
              <a:cs typeface="Arial Black"/>
              <a:sym typeface="Arial Black"/>
            </a:endParaRPr>
          </a:p>
        </p:txBody>
      </p:sp>
      <p:sp>
        <p:nvSpPr>
          <p:cNvPr id="752" name="Google Shape;752;p40"/>
          <p:cNvSpPr txBox="1"/>
          <p:nvPr/>
        </p:nvSpPr>
        <p:spPr>
          <a:xfrm>
            <a:off x="2493033" y="2561685"/>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53" name="Google Shape;753;p40"/>
          <p:cNvSpPr/>
          <p:nvPr/>
        </p:nvSpPr>
        <p:spPr>
          <a:xfrm>
            <a:off x="551984" y="3476210"/>
            <a:ext cx="6094562" cy="2761118"/>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number of pure volume</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total rock volume</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value of </a:t>
            </a:r>
            <a:r>
              <a:rPr lang="en-US" sz="2000">
                <a:solidFill>
                  <a:srgbClr val="3333CC"/>
                </a:solidFill>
                <a:latin typeface="Arial Black"/>
                <a:ea typeface="Arial Black"/>
                <a:cs typeface="Arial Black"/>
                <a:sym typeface="Arial Black"/>
              </a:rPr>
              <a:t>total porosity</a:t>
            </a:r>
            <a:r>
              <a:rPr lang="en-US" sz="2000">
                <a:solidFill>
                  <a:srgbClr val="663300"/>
                </a:solidFill>
                <a:latin typeface="Arial Black"/>
                <a:ea typeface="Arial Black"/>
                <a:cs typeface="Arial Black"/>
                <a:sym typeface="Arial Black"/>
              </a:rPr>
              <a:t> as </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total porosity = (</a:t>
            </a:r>
            <a:r>
              <a:rPr lang="en-US" sz="2000">
                <a:solidFill>
                  <a:srgbClr val="3333CC"/>
                </a:solidFill>
                <a:latin typeface="Arial Black"/>
                <a:ea typeface="Arial Black"/>
                <a:cs typeface="Arial Black"/>
                <a:sym typeface="Arial Black"/>
              </a:rPr>
              <a:t>number of </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pure volume</a:t>
            </a:r>
            <a:r>
              <a:rPr lang="en-US" sz="2000">
                <a:solidFill>
                  <a:srgbClr val="663300"/>
                </a:solidFill>
                <a:latin typeface="Arial Black"/>
                <a:ea typeface="Arial Black"/>
                <a:cs typeface="Arial Black"/>
                <a:sym typeface="Arial Black"/>
              </a:rPr>
              <a:t> divided by </a:t>
            </a:r>
            <a:r>
              <a:rPr lang="en-US" sz="2000">
                <a:solidFill>
                  <a:srgbClr val="3333CC"/>
                </a:solidFill>
                <a:latin typeface="Arial Black"/>
                <a:ea typeface="Arial Black"/>
                <a:cs typeface="Arial Black"/>
                <a:sym typeface="Arial Black"/>
              </a:rPr>
              <a:t>total rock volume)</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times by </a:t>
            </a:r>
            <a:r>
              <a:rPr lang="en-US" sz="2000">
                <a:solidFill>
                  <a:srgbClr val="3333CC"/>
                </a:solidFill>
                <a:latin typeface="Arial Black"/>
                <a:ea typeface="Arial Black"/>
                <a:cs typeface="Arial Black"/>
                <a:sym typeface="Arial Black"/>
              </a:rPr>
              <a:t>100%</a:t>
            </a:r>
            <a:endParaRPr sz="2000">
              <a:solidFill>
                <a:srgbClr val="3333CC"/>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porosity</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pic>
        <p:nvPicPr>
          <p:cNvPr id="754" name="Google Shape;754;p40"/>
          <p:cNvPicPr preferRelativeResize="0"/>
          <p:nvPr/>
        </p:nvPicPr>
        <p:blipFill rotWithShape="1">
          <a:blip r:embed="rId3">
            <a:alphaModFix/>
          </a:blip>
          <a:srcRect/>
          <a:stretch/>
        </p:blipFill>
        <p:spPr>
          <a:xfrm>
            <a:off x="7583515" y="1656570"/>
            <a:ext cx="2197213" cy="443887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3"/>
                                        </p:tgtEl>
                                        <p:attrNameLst>
                                          <p:attrName>style.visibility</p:attrName>
                                        </p:attrNameLst>
                                      </p:cBhvr>
                                      <p:to>
                                        <p:strVal val="visible"/>
                                      </p:to>
                                    </p:set>
                                    <p:animEffect transition="in" filter="fade">
                                      <p:cBhvr>
                                        <p:cTn id="7" dur="500"/>
                                        <p:tgtEl>
                                          <p:spTgt spid="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41"/>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2</a:t>
            </a:r>
            <a:endParaRPr sz="4800" b="1">
              <a:solidFill>
                <a:schemeClr val="lt1"/>
              </a:solidFill>
              <a:latin typeface="Trebuchet MS"/>
              <a:ea typeface="Trebuchet MS"/>
              <a:cs typeface="Trebuchet MS"/>
              <a:sym typeface="Trebuchet MS"/>
            </a:endParaRPr>
          </a:p>
        </p:txBody>
      </p:sp>
      <p:sp>
        <p:nvSpPr>
          <p:cNvPr id="760" name="Google Shape;760;p41"/>
          <p:cNvSpPr txBox="1"/>
          <p:nvPr/>
        </p:nvSpPr>
        <p:spPr>
          <a:xfrm>
            <a:off x="208807" y="774560"/>
            <a:ext cx="6545676"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Compute and display the total cost of apples, </a:t>
            </a:r>
            <a:endParaRPr/>
          </a:p>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if given the </a:t>
            </a:r>
            <a:r>
              <a:rPr lang="en-US" sz="2000" u="sng">
                <a:solidFill>
                  <a:srgbClr val="F9D4E8"/>
                </a:solidFill>
                <a:latin typeface="Arial Black"/>
                <a:ea typeface="Arial Black"/>
                <a:cs typeface="Arial Black"/>
                <a:sym typeface="Arial Black"/>
              </a:rPr>
              <a:t>number of pounds of apples </a:t>
            </a:r>
            <a:endParaRPr/>
          </a:p>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purchased and the </a:t>
            </a:r>
            <a:r>
              <a:rPr lang="en-US" sz="2000" u="sng">
                <a:solidFill>
                  <a:srgbClr val="F9D4E8"/>
                </a:solidFill>
                <a:latin typeface="Arial Black"/>
                <a:ea typeface="Arial Black"/>
                <a:cs typeface="Arial Black"/>
                <a:sym typeface="Arial Black"/>
              </a:rPr>
              <a:t>cost of apples per pound</a:t>
            </a:r>
            <a:endParaRPr sz="2000">
              <a:solidFill>
                <a:schemeClr val="lt1"/>
              </a:solidFill>
              <a:latin typeface="Arial Black"/>
              <a:ea typeface="Arial Black"/>
              <a:cs typeface="Arial Black"/>
              <a:sym typeface="Arial Black"/>
            </a:endParaRPr>
          </a:p>
        </p:txBody>
      </p:sp>
      <p:sp>
        <p:nvSpPr>
          <p:cNvPr id="761" name="Google Shape;761;p41"/>
          <p:cNvSpPr txBox="1"/>
          <p:nvPr/>
        </p:nvSpPr>
        <p:spPr>
          <a:xfrm>
            <a:off x="2432647" y="2327169"/>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62" name="Google Shape;762;p41"/>
          <p:cNvSpPr/>
          <p:nvPr/>
        </p:nvSpPr>
        <p:spPr>
          <a:xfrm>
            <a:off x="491598" y="3241694"/>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number of apples purchased</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cost of apples per pound</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total cost</a:t>
            </a:r>
            <a:r>
              <a:rPr lang="en-US" sz="2000">
                <a:solidFill>
                  <a:srgbClr val="663300"/>
                </a:solidFill>
                <a:latin typeface="Arial Black"/>
                <a:ea typeface="Arial Black"/>
                <a:cs typeface="Arial Black"/>
                <a:sym typeface="Arial Black"/>
              </a:rPr>
              <a:t> as </a:t>
            </a:r>
            <a:r>
              <a:rPr lang="en-US" sz="2000">
                <a:solidFill>
                  <a:srgbClr val="3333CC"/>
                </a:solidFill>
                <a:latin typeface="Arial Black"/>
                <a:ea typeface="Arial Black"/>
                <a:cs typeface="Arial Black"/>
                <a:sym typeface="Arial Black"/>
              </a:rPr>
              <a:t>number of </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apples purchased</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cost of apples per pound</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cost</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62"/>
                                        </p:tgtEl>
                                        <p:attrNameLst>
                                          <p:attrName>style.visibility</p:attrName>
                                        </p:attrNameLst>
                                      </p:cBhvr>
                                      <p:to>
                                        <p:strVal val="visible"/>
                                      </p:to>
                                    </p:set>
                                    <p:animEffect transition="in" filter="fade">
                                      <p:cBhvr>
                                        <p:cTn id="7" dur="500"/>
                                        <p:tgtEl>
                                          <p:spTgt spid="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766"/>
        <p:cNvGrpSpPr/>
        <p:nvPr/>
      </p:nvGrpSpPr>
      <p:grpSpPr>
        <a:xfrm>
          <a:off x="0" y="0"/>
          <a:ext cx="0" cy="0"/>
          <a:chOff x="0" y="0"/>
          <a:chExt cx="0" cy="0"/>
        </a:xfrm>
      </p:grpSpPr>
      <p:sp>
        <p:nvSpPr>
          <p:cNvPr id="767" name="Google Shape;767;p42"/>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2</a:t>
            </a:r>
            <a:endParaRPr sz="4800" b="1">
              <a:solidFill>
                <a:schemeClr val="lt1"/>
              </a:solidFill>
              <a:latin typeface="Trebuchet MS"/>
              <a:ea typeface="Trebuchet MS"/>
              <a:cs typeface="Trebuchet MS"/>
              <a:sym typeface="Trebuchet MS"/>
            </a:endParaRPr>
          </a:p>
        </p:txBody>
      </p:sp>
      <p:sp>
        <p:nvSpPr>
          <p:cNvPr id="768" name="Google Shape;768;p42"/>
          <p:cNvSpPr txBox="1"/>
          <p:nvPr/>
        </p:nvSpPr>
        <p:spPr>
          <a:xfrm>
            <a:off x="208807" y="774560"/>
            <a:ext cx="6545676"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Compute and display the total cost of apples, </a:t>
            </a:r>
            <a:endParaRPr/>
          </a:p>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if given the </a:t>
            </a:r>
            <a:r>
              <a:rPr lang="en-US" sz="2000" u="sng">
                <a:solidFill>
                  <a:srgbClr val="F9D4E8"/>
                </a:solidFill>
                <a:latin typeface="Arial Black"/>
                <a:ea typeface="Arial Black"/>
                <a:cs typeface="Arial Black"/>
                <a:sym typeface="Arial Black"/>
              </a:rPr>
              <a:t>number of pounds of apples </a:t>
            </a:r>
            <a:endParaRPr/>
          </a:p>
          <a:p>
            <a:pPr marL="0" marR="0" lvl="0" indent="0" algn="just" rtl="0">
              <a:spcBef>
                <a:spcPts val="0"/>
              </a:spcBef>
              <a:spcAft>
                <a:spcPts val="0"/>
              </a:spcAft>
              <a:buNone/>
            </a:pPr>
            <a:r>
              <a:rPr lang="en-US" sz="2000">
                <a:solidFill>
                  <a:schemeClr val="lt1"/>
                </a:solidFill>
                <a:latin typeface="Arial Black"/>
                <a:ea typeface="Arial Black"/>
                <a:cs typeface="Arial Black"/>
                <a:sym typeface="Arial Black"/>
              </a:rPr>
              <a:t>purchased and the </a:t>
            </a:r>
            <a:r>
              <a:rPr lang="en-US" sz="2000" u="sng">
                <a:solidFill>
                  <a:srgbClr val="F9D4E8"/>
                </a:solidFill>
                <a:latin typeface="Arial Black"/>
                <a:ea typeface="Arial Black"/>
                <a:cs typeface="Arial Black"/>
                <a:sym typeface="Arial Black"/>
              </a:rPr>
              <a:t>cost of apples per pound</a:t>
            </a:r>
            <a:endParaRPr sz="2000">
              <a:solidFill>
                <a:schemeClr val="lt1"/>
              </a:solidFill>
              <a:latin typeface="Arial Black"/>
              <a:ea typeface="Arial Black"/>
              <a:cs typeface="Arial Black"/>
              <a:sym typeface="Arial Black"/>
            </a:endParaRPr>
          </a:p>
        </p:txBody>
      </p:sp>
      <p:sp>
        <p:nvSpPr>
          <p:cNvPr id="769" name="Google Shape;769;p42"/>
          <p:cNvSpPr txBox="1"/>
          <p:nvPr/>
        </p:nvSpPr>
        <p:spPr>
          <a:xfrm>
            <a:off x="2432647" y="2327169"/>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70" name="Google Shape;770;p42"/>
          <p:cNvSpPr/>
          <p:nvPr/>
        </p:nvSpPr>
        <p:spPr>
          <a:xfrm>
            <a:off x="491598" y="3241694"/>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number of apples purchased</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cost of apples per pound</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total cost</a:t>
            </a:r>
            <a:r>
              <a:rPr lang="en-US" sz="2000">
                <a:solidFill>
                  <a:srgbClr val="663300"/>
                </a:solidFill>
                <a:latin typeface="Arial Black"/>
                <a:ea typeface="Arial Black"/>
                <a:cs typeface="Arial Black"/>
                <a:sym typeface="Arial Black"/>
              </a:rPr>
              <a:t> as </a:t>
            </a:r>
            <a:r>
              <a:rPr lang="en-US" sz="2000">
                <a:solidFill>
                  <a:srgbClr val="3333CC"/>
                </a:solidFill>
                <a:latin typeface="Arial Black"/>
                <a:ea typeface="Arial Black"/>
                <a:cs typeface="Arial Black"/>
                <a:sym typeface="Arial Black"/>
              </a:rPr>
              <a:t>number of </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apples purchased</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cost of apples per pound</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cost</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pic>
        <p:nvPicPr>
          <p:cNvPr id="771" name="Google Shape;771;p42"/>
          <p:cNvPicPr preferRelativeResize="0"/>
          <p:nvPr/>
        </p:nvPicPr>
        <p:blipFill rotWithShape="1">
          <a:blip r:embed="rId3">
            <a:alphaModFix/>
          </a:blip>
          <a:srcRect/>
          <a:stretch/>
        </p:blipFill>
        <p:spPr>
          <a:xfrm>
            <a:off x="7546890" y="1771132"/>
            <a:ext cx="1886047" cy="43880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0"/>
                                        </p:tgtEl>
                                        <p:attrNameLst>
                                          <p:attrName>style.visibility</p:attrName>
                                        </p:attrNameLst>
                                      </p:cBhvr>
                                      <p:to>
                                        <p:strVal val="visible"/>
                                      </p:to>
                                    </p:set>
                                    <p:animEffect transition="in" filter="fade">
                                      <p:cBhvr>
                                        <p:cTn id="7" dur="500"/>
                                        <p:tgtEl>
                                          <p:spTgt spid="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43"/>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3</a:t>
            </a:r>
            <a:endParaRPr sz="4800" b="1">
              <a:solidFill>
                <a:schemeClr val="lt1"/>
              </a:solidFill>
              <a:latin typeface="Trebuchet MS"/>
              <a:ea typeface="Trebuchet MS"/>
              <a:cs typeface="Trebuchet MS"/>
              <a:sym typeface="Trebuchet MS"/>
            </a:endParaRPr>
          </a:p>
        </p:txBody>
      </p:sp>
      <p:sp>
        <p:nvSpPr>
          <p:cNvPr id="777" name="Google Shape;777;p43"/>
          <p:cNvSpPr txBox="1"/>
          <p:nvPr/>
        </p:nvSpPr>
        <p:spPr>
          <a:xfrm>
            <a:off x="208807" y="774560"/>
            <a:ext cx="6545676"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A box has </a:t>
            </a:r>
            <a:r>
              <a:rPr lang="en-US" sz="2000">
                <a:solidFill>
                  <a:srgbClr val="F9D4E8"/>
                </a:solidFill>
                <a:latin typeface="Arial Black"/>
                <a:ea typeface="Arial Black"/>
                <a:cs typeface="Arial Black"/>
                <a:sym typeface="Arial Black"/>
              </a:rPr>
              <a:t>height</a:t>
            </a:r>
            <a:r>
              <a:rPr lang="en-US" sz="2000">
                <a:solidFill>
                  <a:schemeClr val="lt1"/>
                </a:solidFill>
                <a:latin typeface="Arial Black"/>
                <a:ea typeface="Arial Black"/>
                <a:cs typeface="Arial Black"/>
                <a:sym typeface="Arial Black"/>
              </a:rPr>
              <a:t>, </a:t>
            </a:r>
            <a:r>
              <a:rPr lang="en-US" sz="2000">
                <a:solidFill>
                  <a:srgbClr val="F9D4E8"/>
                </a:solidFill>
                <a:latin typeface="Arial Black"/>
                <a:ea typeface="Arial Black"/>
                <a:cs typeface="Arial Black"/>
                <a:sym typeface="Arial Black"/>
              </a:rPr>
              <a:t>width</a:t>
            </a:r>
            <a:r>
              <a:rPr lang="en-US" sz="2000">
                <a:solidFill>
                  <a:schemeClr val="lt1"/>
                </a:solidFill>
                <a:latin typeface="Arial Black"/>
                <a:ea typeface="Arial Black"/>
                <a:cs typeface="Arial Black"/>
                <a:sym typeface="Arial Black"/>
              </a:rPr>
              <a:t> and </a:t>
            </a:r>
            <a:r>
              <a:rPr lang="en-US" sz="2000">
                <a:solidFill>
                  <a:srgbClr val="F9D4E8"/>
                </a:solidFill>
                <a:latin typeface="Arial Black"/>
                <a:ea typeface="Arial Black"/>
                <a:cs typeface="Arial Black"/>
                <a:sym typeface="Arial Black"/>
              </a:rPr>
              <a:t>length</a:t>
            </a:r>
            <a:r>
              <a:rPr lang="en-US" sz="2000">
                <a:solidFill>
                  <a:schemeClr val="lt1"/>
                </a:solidFill>
                <a:latin typeface="Arial Black"/>
                <a:ea typeface="Arial Black"/>
                <a:cs typeface="Arial Black"/>
                <a:sym typeface="Arial Black"/>
              </a:rPr>
              <a:t>. </a:t>
            </a:r>
            <a:endParaRPr/>
          </a:p>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Write the  pseudo code to calculate the volume of a box.</a:t>
            </a:r>
            <a:endParaRPr sz="2000">
              <a:solidFill>
                <a:schemeClr val="lt1"/>
              </a:solidFill>
              <a:latin typeface="Arial Black"/>
              <a:ea typeface="Arial Black"/>
              <a:cs typeface="Arial Black"/>
              <a:sym typeface="Arial Black"/>
            </a:endParaRPr>
          </a:p>
        </p:txBody>
      </p:sp>
      <p:sp>
        <p:nvSpPr>
          <p:cNvPr id="778" name="Google Shape;778;p43"/>
          <p:cNvSpPr txBox="1"/>
          <p:nvPr/>
        </p:nvSpPr>
        <p:spPr>
          <a:xfrm>
            <a:off x="2415395" y="2396181"/>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79" name="Google Shape;779;p43"/>
          <p:cNvSpPr/>
          <p:nvPr/>
        </p:nvSpPr>
        <p:spPr>
          <a:xfrm>
            <a:off x="474346" y="3310706"/>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height</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width</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length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box volume </a:t>
            </a:r>
            <a:r>
              <a:rPr lang="en-US" sz="2000">
                <a:solidFill>
                  <a:srgbClr val="663300"/>
                </a:solidFill>
                <a:latin typeface="Arial Black"/>
                <a:ea typeface="Arial Black"/>
                <a:cs typeface="Arial Black"/>
                <a:sym typeface="Arial Black"/>
              </a:rPr>
              <a:t>as </a:t>
            </a:r>
            <a:r>
              <a:rPr lang="en-US" sz="2000">
                <a:solidFill>
                  <a:srgbClr val="3333CC"/>
                </a:solidFill>
                <a:latin typeface="Arial Black"/>
                <a:ea typeface="Arial Black"/>
                <a:cs typeface="Arial Black"/>
                <a:sym typeface="Arial Black"/>
              </a:rPr>
              <a:t>height</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width </a:t>
            </a:r>
            <a:r>
              <a:rPr lang="en-US" sz="2000">
                <a:solidFill>
                  <a:srgbClr val="663300"/>
                </a:solidFill>
                <a:latin typeface="Arial Black"/>
                <a:ea typeface="Arial Black"/>
                <a:cs typeface="Arial Black"/>
                <a:sym typeface="Arial Black"/>
              </a:rPr>
              <a:t>times by </a:t>
            </a:r>
            <a:r>
              <a:rPr lang="en-US" sz="2000">
                <a:solidFill>
                  <a:srgbClr val="3333CC"/>
                </a:solidFill>
                <a:latin typeface="Arial Black"/>
                <a:ea typeface="Arial Black"/>
                <a:cs typeface="Arial Black"/>
                <a:sym typeface="Arial Black"/>
              </a:rPr>
              <a:t>length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volume of box</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79"/>
                                        </p:tgtEl>
                                        <p:attrNameLst>
                                          <p:attrName>style.visibility</p:attrName>
                                        </p:attrNameLst>
                                      </p:cBhvr>
                                      <p:to>
                                        <p:strVal val="visible"/>
                                      </p:to>
                                    </p:set>
                                    <p:animEffect transition="in" filter="fade">
                                      <p:cBhvr>
                                        <p:cTn id="7" dur="500"/>
                                        <p:tgtEl>
                                          <p:spTgt spid="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783"/>
        <p:cNvGrpSpPr/>
        <p:nvPr/>
      </p:nvGrpSpPr>
      <p:grpSpPr>
        <a:xfrm>
          <a:off x="0" y="0"/>
          <a:ext cx="0" cy="0"/>
          <a:chOff x="0" y="0"/>
          <a:chExt cx="0" cy="0"/>
        </a:xfrm>
      </p:grpSpPr>
      <p:sp>
        <p:nvSpPr>
          <p:cNvPr id="784" name="Google Shape;784;p44"/>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3</a:t>
            </a:r>
            <a:endParaRPr sz="4800" b="1">
              <a:solidFill>
                <a:schemeClr val="lt1"/>
              </a:solidFill>
              <a:latin typeface="Trebuchet MS"/>
              <a:ea typeface="Trebuchet MS"/>
              <a:cs typeface="Trebuchet MS"/>
              <a:sym typeface="Trebuchet MS"/>
            </a:endParaRPr>
          </a:p>
        </p:txBody>
      </p:sp>
      <p:sp>
        <p:nvSpPr>
          <p:cNvPr id="785" name="Google Shape;785;p44"/>
          <p:cNvSpPr txBox="1"/>
          <p:nvPr/>
        </p:nvSpPr>
        <p:spPr>
          <a:xfrm>
            <a:off x="208807" y="774560"/>
            <a:ext cx="6545676"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A box has </a:t>
            </a:r>
            <a:r>
              <a:rPr lang="en-US" sz="2000">
                <a:solidFill>
                  <a:srgbClr val="F9D4E8"/>
                </a:solidFill>
                <a:latin typeface="Arial Black"/>
                <a:ea typeface="Arial Black"/>
                <a:cs typeface="Arial Black"/>
                <a:sym typeface="Arial Black"/>
              </a:rPr>
              <a:t>height</a:t>
            </a:r>
            <a:r>
              <a:rPr lang="en-US" sz="2000">
                <a:solidFill>
                  <a:schemeClr val="lt1"/>
                </a:solidFill>
                <a:latin typeface="Arial Black"/>
                <a:ea typeface="Arial Black"/>
                <a:cs typeface="Arial Black"/>
                <a:sym typeface="Arial Black"/>
              </a:rPr>
              <a:t>, </a:t>
            </a:r>
            <a:r>
              <a:rPr lang="en-US" sz="2000">
                <a:solidFill>
                  <a:srgbClr val="F9D4E8"/>
                </a:solidFill>
                <a:latin typeface="Arial Black"/>
                <a:ea typeface="Arial Black"/>
                <a:cs typeface="Arial Black"/>
                <a:sym typeface="Arial Black"/>
              </a:rPr>
              <a:t>width</a:t>
            </a:r>
            <a:r>
              <a:rPr lang="en-US" sz="2000">
                <a:solidFill>
                  <a:schemeClr val="lt1"/>
                </a:solidFill>
                <a:latin typeface="Arial Black"/>
                <a:ea typeface="Arial Black"/>
                <a:cs typeface="Arial Black"/>
                <a:sym typeface="Arial Black"/>
              </a:rPr>
              <a:t> and </a:t>
            </a:r>
            <a:r>
              <a:rPr lang="en-US" sz="2000">
                <a:solidFill>
                  <a:srgbClr val="F9D4E8"/>
                </a:solidFill>
                <a:latin typeface="Arial Black"/>
                <a:ea typeface="Arial Black"/>
                <a:cs typeface="Arial Black"/>
                <a:sym typeface="Arial Black"/>
              </a:rPr>
              <a:t>length</a:t>
            </a:r>
            <a:r>
              <a:rPr lang="en-US" sz="2000">
                <a:solidFill>
                  <a:schemeClr val="lt1"/>
                </a:solidFill>
                <a:latin typeface="Arial Black"/>
                <a:ea typeface="Arial Black"/>
                <a:cs typeface="Arial Black"/>
                <a:sym typeface="Arial Black"/>
              </a:rPr>
              <a:t>. </a:t>
            </a:r>
            <a:endParaRPr/>
          </a:p>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Write the  pseudo code to calculate the volume of a box.</a:t>
            </a:r>
            <a:endParaRPr sz="2000">
              <a:solidFill>
                <a:schemeClr val="lt1"/>
              </a:solidFill>
              <a:latin typeface="Arial Black"/>
              <a:ea typeface="Arial Black"/>
              <a:cs typeface="Arial Black"/>
              <a:sym typeface="Arial Black"/>
            </a:endParaRPr>
          </a:p>
        </p:txBody>
      </p:sp>
      <p:sp>
        <p:nvSpPr>
          <p:cNvPr id="786" name="Google Shape;786;p44"/>
          <p:cNvSpPr txBox="1"/>
          <p:nvPr/>
        </p:nvSpPr>
        <p:spPr>
          <a:xfrm>
            <a:off x="2415395" y="2396181"/>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87" name="Google Shape;787;p44"/>
          <p:cNvSpPr/>
          <p:nvPr/>
        </p:nvSpPr>
        <p:spPr>
          <a:xfrm>
            <a:off x="474346" y="3310706"/>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height</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width</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length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box volume </a:t>
            </a:r>
            <a:r>
              <a:rPr lang="en-US" sz="2000">
                <a:solidFill>
                  <a:srgbClr val="663300"/>
                </a:solidFill>
                <a:latin typeface="Arial Black"/>
                <a:ea typeface="Arial Black"/>
                <a:cs typeface="Arial Black"/>
                <a:sym typeface="Arial Black"/>
              </a:rPr>
              <a:t>as </a:t>
            </a:r>
            <a:r>
              <a:rPr lang="en-US" sz="2000">
                <a:solidFill>
                  <a:srgbClr val="3333CC"/>
                </a:solidFill>
                <a:latin typeface="Arial Black"/>
                <a:ea typeface="Arial Black"/>
                <a:cs typeface="Arial Black"/>
                <a:sym typeface="Arial Black"/>
              </a:rPr>
              <a:t>height</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width </a:t>
            </a:r>
            <a:r>
              <a:rPr lang="en-US" sz="2000">
                <a:solidFill>
                  <a:srgbClr val="663300"/>
                </a:solidFill>
                <a:latin typeface="Arial Black"/>
                <a:ea typeface="Arial Black"/>
                <a:cs typeface="Arial Black"/>
                <a:sym typeface="Arial Black"/>
              </a:rPr>
              <a:t>times by </a:t>
            </a:r>
            <a:r>
              <a:rPr lang="en-US" sz="2000">
                <a:solidFill>
                  <a:srgbClr val="3333CC"/>
                </a:solidFill>
                <a:latin typeface="Arial Black"/>
                <a:ea typeface="Arial Black"/>
                <a:cs typeface="Arial Black"/>
                <a:sym typeface="Arial Black"/>
              </a:rPr>
              <a:t>length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volume of box</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pic>
        <p:nvPicPr>
          <p:cNvPr id="788" name="Google Shape;788;p44"/>
          <p:cNvPicPr preferRelativeResize="0"/>
          <p:nvPr/>
        </p:nvPicPr>
        <p:blipFill rotWithShape="1">
          <a:blip r:embed="rId3">
            <a:alphaModFix/>
          </a:blip>
          <a:srcRect/>
          <a:stretch/>
        </p:blipFill>
        <p:spPr>
          <a:xfrm>
            <a:off x="7827055" y="1793896"/>
            <a:ext cx="1949550" cy="419756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87"/>
                                        </p:tgtEl>
                                        <p:attrNameLst>
                                          <p:attrName>style.visibility</p:attrName>
                                        </p:attrNameLst>
                                      </p:cBhvr>
                                      <p:to>
                                        <p:strVal val="visible"/>
                                      </p:to>
                                    </p:set>
                                    <p:animEffect transition="in" filter="fade">
                                      <p:cBhvr>
                                        <p:cTn id="7" dur="500"/>
                                        <p:tgtEl>
                                          <p:spTgt spid="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45"/>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4</a:t>
            </a:r>
            <a:endParaRPr sz="4800" b="1">
              <a:solidFill>
                <a:schemeClr val="lt1"/>
              </a:solidFill>
              <a:latin typeface="Trebuchet MS"/>
              <a:ea typeface="Trebuchet MS"/>
              <a:cs typeface="Trebuchet MS"/>
              <a:sym typeface="Trebuchet MS"/>
            </a:endParaRPr>
          </a:p>
        </p:txBody>
      </p:sp>
      <p:sp>
        <p:nvSpPr>
          <p:cNvPr id="794" name="Google Shape;794;p45"/>
          <p:cNvSpPr txBox="1"/>
          <p:nvPr/>
        </p:nvSpPr>
        <p:spPr>
          <a:xfrm>
            <a:off x="208807" y="774560"/>
            <a:ext cx="654567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Write the pseudo code to calculate </a:t>
            </a:r>
            <a:r>
              <a:rPr lang="en-US" sz="2000">
                <a:solidFill>
                  <a:srgbClr val="F9D4E8"/>
                </a:solidFill>
                <a:latin typeface="Arial Black"/>
                <a:ea typeface="Arial Black"/>
                <a:cs typeface="Arial Black"/>
                <a:sym typeface="Arial Black"/>
              </a:rPr>
              <a:t>salary</a:t>
            </a:r>
            <a:r>
              <a:rPr lang="en-US" sz="2000">
                <a:solidFill>
                  <a:schemeClr val="lt1"/>
                </a:solidFill>
                <a:latin typeface="Arial Black"/>
                <a:ea typeface="Arial Black"/>
                <a:cs typeface="Arial Black"/>
                <a:sym typeface="Arial Black"/>
              </a:rPr>
              <a:t> of </a:t>
            </a:r>
            <a:endParaRPr/>
          </a:p>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an employee for a </a:t>
            </a:r>
            <a:r>
              <a:rPr lang="en-US" sz="2000">
                <a:solidFill>
                  <a:srgbClr val="F9D4E8"/>
                </a:solidFill>
                <a:latin typeface="Arial Black"/>
                <a:ea typeface="Arial Black"/>
                <a:cs typeface="Arial Black"/>
                <a:sym typeface="Arial Black"/>
              </a:rPr>
              <a:t>month</a:t>
            </a:r>
            <a:r>
              <a:rPr lang="en-US" sz="2000">
                <a:solidFill>
                  <a:schemeClr val="lt1"/>
                </a:solidFill>
                <a:latin typeface="Arial Black"/>
                <a:ea typeface="Arial Black"/>
                <a:cs typeface="Arial Black"/>
                <a:sym typeface="Arial Black"/>
              </a:rPr>
              <a:t>.</a:t>
            </a:r>
            <a:endParaRPr sz="2000">
              <a:solidFill>
                <a:schemeClr val="lt1"/>
              </a:solidFill>
              <a:latin typeface="Arial Black"/>
              <a:ea typeface="Arial Black"/>
              <a:cs typeface="Arial Black"/>
              <a:sym typeface="Arial Black"/>
            </a:endParaRPr>
          </a:p>
        </p:txBody>
      </p:sp>
      <p:sp>
        <p:nvSpPr>
          <p:cNvPr id="795" name="Google Shape;795;p45"/>
          <p:cNvSpPr txBox="1"/>
          <p:nvPr/>
        </p:nvSpPr>
        <p:spPr>
          <a:xfrm>
            <a:off x="2329131" y="2422060"/>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796" name="Google Shape;796;p45"/>
          <p:cNvSpPr/>
          <p:nvPr/>
        </p:nvSpPr>
        <p:spPr>
          <a:xfrm>
            <a:off x="388082" y="3336585"/>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salary per day</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no. of day per month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total salary </a:t>
            </a:r>
            <a:r>
              <a:rPr lang="en-US" sz="2000">
                <a:solidFill>
                  <a:srgbClr val="663300"/>
                </a:solidFill>
                <a:latin typeface="Arial Black"/>
                <a:ea typeface="Arial Black"/>
                <a:cs typeface="Arial Black"/>
                <a:sym typeface="Arial Black"/>
              </a:rPr>
              <a:t>as </a:t>
            </a:r>
            <a:r>
              <a:rPr lang="en-US" sz="2000">
                <a:solidFill>
                  <a:srgbClr val="3333CC"/>
                </a:solidFill>
                <a:latin typeface="Arial Black"/>
                <a:ea typeface="Arial Black"/>
                <a:cs typeface="Arial Black"/>
                <a:sym typeface="Arial Black"/>
              </a:rPr>
              <a:t>salary per day</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no. of day per month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salary</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6"/>
                                        </p:tgtEl>
                                        <p:attrNameLst>
                                          <p:attrName>style.visibility</p:attrName>
                                        </p:attrNameLst>
                                      </p:cBhvr>
                                      <p:to>
                                        <p:strVal val="visible"/>
                                      </p:to>
                                    </p:set>
                                    <p:animEffect transition="in" filter="fade">
                                      <p:cBhvr>
                                        <p:cTn id="7" dur="500"/>
                                        <p:tgtEl>
                                          <p:spTgt spid="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800"/>
        <p:cNvGrpSpPr/>
        <p:nvPr/>
      </p:nvGrpSpPr>
      <p:grpSpPr>
        <a:xfrm>
          <a:off x="0" y="0"/>
          <a:ext cx="0" cy="0"/>
          <a:chOff x="0" y="0"/>
          <a:chExt cx="0" cy="0"/>
        </a:xfrm>
      </p:grpSpPr>
      <p:sp>
        <p:nvSpPr>
          <p:cNvPr id="801" name="Google Shape;801;p46"/>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Exercise 4</a:t>
            </a:r>
            <a:endParaRPr sz="4800" b="1">
              <a:solidFill>
                <a:schemeClr val="lt1"/>
              </a:solidFill>
              <a:latin typeface="Trebuchet MS"/>
              <a:ea typeface="Trebuchet MS"/>
              <a:cs typeface="Trebuchet MS"/>
              <a:sym typeface="Trebuchet MS"/>
            </a:endParaRPr>
          </a:p>
        </p:txBody>
      </p:sp>
      <p:sp>
        <p:nvSpPr>
          <p:cNvPr id="802" name="Google Shape;802;p46"/>
          <p:cNvSpPr txBox="1"/>
          <p:nvPr/>
        </p:nvSpPr>
        <p:spPr>
          <a:xfrm>
            <a:off x="208807" y="774560"/>
            <a:ext cx="6545676"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Write the pseudo code to calculate </a:t>
            </a:r>
            <a:r>
              <a:rPr lang="en-US" sz="2000">
                <a:solidFill>
                  <a:srgbClr val="F9D4E8"/>
                </a:solidFill>
                <a:latin typeface="Arial Black"/>
                <a:ea typeface="Arial Black"/>
                <a:cs typeface="Arial Black"/>
                <a:sym typeface="Arial Black"/>
              </a:rPr>
              <a:t>salary</a:t>
            </a:r>
            <a:r>
              <a:rPr lang="en-US" sz="2000">
                <a:solidFill>
                  <a:schemeClr val="lt1"/>
                </a:solidFill>
                <a:latin typeface="Arial Black"/>
                <a:ea typeface="Arial Black"/>
                <a:cs typeface="Arial Black"/>
                <a:sym typeface="Arial Black"/>
              </a:rPr>
              <a:t> of </a:t>
            </a:r>
            <a:endParaRPr/>
          </a:p>
          <a:p>
            <a:pPr marL="0" marR="0" lvl="0" indent="0" algn="ctr" rtl="0">
              <a:spcBef>
                <a:spcPts val="0"/>
              </a:spcBef>
              <a:spcAft>
                <a:spcPts val="0"/>
              </a:spcAft>
              <a:buClr>
                <a:schemeClr val="lt1"/>
              </a:buClr>
              <a:buSzPts val="2000"/>
              <a:buFont typeface="Arial Black"/>
              <a:buNone/>
            </a:pPr>
            <a:r>
              <a:rPr lang="en-US" sz="2000">
                <a:solidFill>
                  <a:schemeClr val="lt1"/>
                </a:solidFill>
                <a:latin typeface="Arial Black"/>
                <a:ea typeface="Arial Black"/>
                <a:cs typeface="Arial Black"/>
                <a:sym typeface="Arial Black"/>
              </a:rPr>
              <a:t>an employee for a </a:t>
            </a:r>
            <a:r>
              <a:rPr lang="en-US" sz="2000">
                <a:solidFill>
                  <a:srgbClr val="F9D4E8"/>
                </a:solidFill>
                <a:latin typeface="Arial Black"/>
                <a:ea typeface="Arial Black"/>
                <a:cs typeface="Arial Black"/>
                <a:sym typeface="Arial Black"/>
              </a:rPr>
              <a:t>month</a:t>
            </a:r>
            <a:r>
              <a:rPr lang="en-US" sz="2000">
                <a:solidFill>
                  <a:schemeClr val="lt1"/>
                </a:solidFill>
                <a:latin typeface="Arial Black"/>
                <a:ea typeface="Arial Black"/>
                <a:cs typeface="Arial Black"/>
                <a:sym typeface="Arial Black"/>
              </a:rPr>
              <a:t>.</a:t>
            </a:r>
            <a:endParaRPr sz="2000">
              <a:solidFill>
                <a:schemeClr val="lt1"/>
              </a:solidFill>
              <a:latin typeface="Arial Black"/>
              <a:ea typeface="Arial Black"/>
              <a:cs typeface="Arial Black"/>
              <a:sym typeface="Arial Black"/>
            </a:endParaRPr>
          </a:p>
        </p:txBody>
      </p:sp>
      <p:sp>
        <p:nvSpPr>
          <p:cNvPr id="803" name="Google Shape;803;p46"/>
          <p:cNvSpPr txBox="1"/>
          <p:nvPr/>
        </p:nvSpPr>
        <p:spPr>
          <a:xfrm>
            <a:off x="2329131" y="2422060"/>
            <a:ext cx="2212465" cy="52322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lt1"/>
                </a:solidFill>
                <a:latin typeface="Trebuchet MS"/>
                <a:ea typeface="Trebuchet MS"/>
                <a:cs typeface="Trebuchet MS"/>
                <a:sym typeface="Trebuchet MS"/>
              </a:rPr>
              <a:t>Pseudocode?</a:t>
            </a:r>
            <a:endParaRPr/>
          </a:p>
        </p:txBody>
      </p:sp>
      <p:sp>
        <p:nvSpPr>
          <p:cNvPr id="804" name="Google Shape;804;p46"/>
          <p:cNvSpPr/>
          <p:nvPr/>
        </p:nvSpPr>
        <p:spPr>
          <a:xfrm>
            <a:off x="388082" y="3336585"/>
            <a:ext cx="6094562" cy="2514600"/>
          </a:xfrm>
          <a:prstGeom prst="rect">
            <a:avLst/>
          </a:prstGeom>
          <a:solidFill>
            <a:srgbClr val="FFFF99"/>
          </a:solidFill>
          <a:ln w="38100" cap="flat" cmpd="sng">
            <a:solidFill>
              <a:srgbClr val="0000FF"/>
            </a:solidFill>
            <a:prstDash val="dot"/>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start</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read the </a:t>
            </a:r>
            <a:r>
              <a:rPr lang="en-US" sz="2000">
                <a:solidFill>
                  <a:srgbClr val="3333CC"/>
                </a:solidFill>
                <a:latin typeface="Arial Black"/>
                <a:ea typeface="Arial Black"/>
                <a:cs typeface="Arial Black"/>
                <a:sym typeface="Arial Black"/>
              </a:rPr>
              <a:t>salary per day</a:t>
            </a:r>
            <a:endParaRPr/>
          </a:p>
          <a:p>
            <a:pPr marL="0" marR="0" lvl="0" indent="0" algn="l" rtl="0">
              <a:spcBef>
                <a:spcPts val="0"/>
              </a:spcBef>
              <a:spcAft>
                <a:spcPts val="0"/>
              </a:spcAft>
              <a:buClr>
                <a:srgbClr val="3333CC"/>
              </a:buClr>
              <a:buSzPts val="2000"/>
              <a:buFont typeface="Arial"/>
              <a:buNone/>
            </a:pPr>
            <a:r>
              <a:rPr lang="en-US" sz="2000">
                <a:solidFill>
                  <a:srgbClr val="3333CC"/>
                </a:solidFill>
                <a:latin typeface="Arial Black"/>
                <a:ea typeface="Arial Black"/>
                <a:cs typeface="Arial Black"/>
                <a:sym typeface="Arial Black"/>
              </a:rPr>
              <a:t>  </a:t>
            </a:r>
            <a:r>
              <a:rPr lang="en-US" sz="2000">
                <a:solidFill>
                  <a:srgbClr val="663300"/>
                </a:solidFill>
                <a:latin typeface="Arial Black"/>
                <a:ea typeface="Arial Black"/>
                <a:cs typeface="Arial Black"/>
                <a:sym typeface="Arial Black"/>
              </a:rPr>
              <a:t>read the </a:t>
            </a:r>
            <a:r>
              <a:rPr lang="en-US" sz="2000">
                <a:solidFill>
                  <a:srgbClr val="3333CC"/>
                </a:solidFill>
                <a:latin typeface="Arial Black"/>
                <a:ea typeface="Arial Black"/>
                <a:cs typeface="Arial Black"/>
                <a:sym typeface="Arial Black"/>
              </a:rPr>
              <a:t>no. of day per month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compute the </a:t>
            </a:r>
            <a:r>
              <a:rPr lang="en-US" sz="2000">
                <a:solidFill>
                  <a:srgbClr val="3333CC"/>
                </a:solidFill>
                <a:latin typeface="Arial Black"/>
                <a:ea typeface="Arial Black"/>
                <a:cs typeface="Arial Black"/>
                <a:sym typeface="Arial Black"/>
              </a:rPr>
              <a:t>total salary </a:t>
            </a:r>
            <a:r>
              <a:rPr lang="en-US" sz="2000">
                <a:solidFill>
                  <a:srgbClr val="663300"/>
                </a:solidFill>
                <a:latin typeface="Arial Black"/>
                <a:ea typeface="Arial Black"/>
                <a:cs typeface="Arial Black"/>
                <a:sym typeface="Arial Black"/>
              </a:rPr>
              <a:t>as </a:t>
            </a:r>
            <a:r>
              <a:rPr lang="en-US" sz="2000">
                <a:solidFill>
                  <a:srgbClr val="3333CC"/>
                </a:solidFill>
                <a:latin typeface="Arial Black"/>
                <a:ea typeface="Arial Black"/>
                <a:cs typeface="Arial Black"/>
                <a:sym typeface="Arial Black"/>
              </a:rPr>
              <a:t>salary per day</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times by </a:t>
            </a:r>
            <a:r>
              <a:rPr lang="en-US" sz="2000">
                <a:solidFill>
                  <a:srgbClr val="3333CC"/>
                </a:solidFill>
                <a:latin typeface="Arial Black"/>
                <a:ea typeface="Arial Black"/>
                <a:cs typeface="Arial Black"/>
                <a:sym typeface="Arial Black"/>
              </a:rPr>
              <a:t>no. of day per month</a:t>
            </a:r>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  display/print  the </a:t>
            </a:r>
            <a:r>
              <a:rPr lang="en-US" sz="2000">
                <a:solidFill>
                  <a:srgbClr val="3333CC"/>
                </a:solidFill>
                <a:latin typeface="Arial Black"/>
                <a:ea typeface="Arial Black"/>
                <a:cs typeface="Arial Black"/>
                <a:sym typeface="Arial Black"/>
              </a:rPr>
              <a:t>total salary</a:t>
            </a:r>
            <a:endParaRPr sz="2000">
              <a:solidFill>
                <a:srgbClr val="663300"/>
              </a:solidFill>
              <a:latin typeface="Arial Black"/>
              <a:ea typeface="Arial Black"/>
              <a:cs typeface="Arial Black"/>
              <a:sym typeface="Arial Black"/>
            </a:endParaRPr>
          </a:p>
          <a:p>
            <a:pPr marL="0" marR="0" lvl="0" indent="0" algn="l" rtl="0">
              <a:spcBef>
                <a:spcPts val="0"/>
              </a:spcBef>
              <a:spcAft>
                <a:spcPts val="0"/>
              </a:spcAft>
              <a:buClr>
                <a:srgbClr val="663300"/>
              </a:buClr>
              <a:buSzPts val="2000"/>
              <a:buFont typeface="Arial"/>
              <a:buNone/>
            </a:pPr>
            <a:r>
              <a:rPr lang="en-US" sz="2000">
                <a:solidFill>
                  <a:srgbClr val="663300"/>
                </a:solidFill>
                <a:latin typeface="Arial Black"/>
                <a:ea typeface="Arial Black"/>
                <a:cs typeface="Arial Black"/>
                <a:sym typeface="Arial Black"/>
              </a:rPr>
              <a:t>end	</a:t>
            </a:r>
            <a:endParaRPr sz="2000">
              <a:solidFill>
                <a:srgbClr val="663300"/>
              </a:solidFill>
              <a:latin typeface="Arial Black"/>
              <a:ea typeface="Arial Black"/>
              <a:cs typeface="Arial Black"/>
              <a:sym typeface="Arial Black"/>
            </a:endParaRPr>
          </a:p>
        </p:txBody>
      </p:sp>
      <p:pic>
        <p:nvPicPr>
          <p:cNvPr id="805" name="Google Shape;805;p46"/>
          <p:cNvPicPr preferRelativeResize="0"/>
          <p:nvPr/>
        </p:nvPicPr>
        <p:blipFill rotWithShape="1">
          <a:blip r:embed="rId3">
            <a:alphaModFix/>
          </a:blip>
          <a:srcRect/>
          <a:stretch/>
        </p:blipFill>
        <p:spPr>
          <a:xfrm>
            <a:off x="7307474" y="1656570"/>
            <a:ext cx="2235315" cy="45214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4"/>
                                        </p:tgtEl>
                                        <p:attrNameLst>
                                          <p:attrName>style.visibility</p:attrName>
                                        </p:attrNameLst>
                                      </p:cBhvr>
                                      <p:to>
                                        <p:strVal val="visible"/>
                                      </p:to>
                                    </p:set>
                                    <p:animEffect transition="in" filter="fade">
                                      <p:cBhvr>
                                        <p:cTn id="7" dur="500"/>
                                        <p:tgtEl>
                                          <p:spTgt spid="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47"/>
          <p:cNvSpPr/>
          <p:nvPr/>
        </p:nvSpPr>
        <p:spPr>
          <a:xfrm>
            <a:off x="1271270" y="2103120"/>
            <a:ext cx="8807450" cy="3886200"/>
          </a:xfrm>
          <a:prstGeom prst="rect">
            <a:avLst/>
          </a:prstGeom>
          <a:solidFill>
            <a:srgbClr val="B6DBF1"/>
          </a:solidFill>
          <a:ln>
            <a:noFill/>
          </a:ln>
        </p:spPr>
        <p:txBody>
          <a:bodyPr spcFirstLastPara="1" wrap="square" lIns="91425" tIns="45700" rIns="91425" bIns="45700" anchor="ctr" anchorCtr="0">
            <a:noAutofit/>
          </a:bodyPr>
          <a:lstStyle/>
          <a:p>
            <a:pPr marL="457200" marR="0" lvl="0" indent="-457200" algn="l" rtl="0">
              <a:spcBef>
                <a:spcPts val="0"/>
              </a:spcBef>
              <a:spcAft>
                <a:spcPts val="0"/>
              </a:spcAft>
              <a:buClr>
                <a:schemeClr val="dk1"/>
              </a:buClr>
              <a:buSzPts val="2000"/>
              <a:buFont typeface="Arial"/>
              <a:buAutoNum type="arabicPeriod"/>
            </a:pPr>
            <a:r>
              <a:rPr lang="en-US" sz="2000" b="1">
                <a:solidFill>
                  <a:schemeClr val="dk1"/>
                </a:solidFill>
                <a:latin typeface="Arial"/>
                <a:ea typeface="Arial"/>
                <a:cs typeface="Arial"/>
                <a:sym typeface="Arial"/>
              </a:rPr>
              <a:t>Tan, H.H. dan D’Orazio, T.B. 1999. “C Programming for Engineering &amp; Computer Science”. McGraw-Hill International Editions. Call number: QA76.73 .C15 .T36 1999.</a:t>
            </a:r>
            <a:endParaRPr sz="2000" b="1">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Arial"/>
              <a:buAutoNum type="arabicPeriod"/>
            </a:pPr>
            <a:r>
              <a:rPr lang="en-US" sz="2000" b="1">
                <a:solidFill>
                  <a:schemeClr val="dk1"/>
                </a:solidFill>
                <a:latin typeface="Arial"/>
                <a:ea typeface="Arial"/>
                <a:cs typeface="Arial"/>
                <a:sym typeface="Arial"/>
              </a:rPr>
              <a:t>Hanly, J. R. dan Koffman, E.B. 2010. “Problem Solving and Program Design in C</a:t>
            </a:r>
            <a:r>
              <a:rPr lang="en-US" sz="2000" b="1" i="1">
                <a:solidFill>
                  <a:schemeClr val="dk1"/>
                </a:solidFill>
                <a:latin typeface="Arial"/>
                <a:ea typeface="Arial"/>
                <a:cs typeface="Arial"/>
                <a:sym typeface="Arial"/>
              </a:rPr>
              <a:t> </a:t>
            </a:r>
            <a:r>
              <a:rPr lang="en-US" sz="2000" b="1">
                <a:solidFill>
                  <a:schemeClr val="dk1"/>
                </a:solidFill>
                <a:latin typeface="Arial"/>
                <a:ea typeface="Arial"/>
                <a:cs typeface="Arial"/>
                <a:sym typeface="Arial"/>
              </a:rPr>
              <a:t>”. Pearson Education.</a:t>
            </a:r>
            <a:endParaRPr sz="2000" b="1">
              <a:solidFill>
                <a:schemeClr val="dk1"/>
              </a:solidFill>
              <a:latin typeface="Arial"/>
              <a:ea typeface="Arial"/>
              <a:cs typeface="Arial"/>
              <a:sym typeface="Arial"/>
            </a:endParaRPr>
          </a:p>
          <a:p>
            <a:pPr marL="457200" marR="0" lvl="0" indent="-457200" algn="l" rtl="0">
              <a:spcBef>
                <a:spcPts val="0"/>
              </a:spcBef>
              <a:spcAft>
                <a:spcPts val="0"/>
              </a:spcAft>
              <a:buClr>
                <a:schemeClr val="dk1"/>
              </a:buClr>
              <a:buSzPts val="2000"/>
              <a:buFont typeface="Arial"/>
              <a:buAutoNum type="arabicPeriod"/>
            </a:pPr>
            <a:r>
              <a:rPr lang="en-US" sz="2000" b="1">
                <a:solidFill>
                  <a:schemeClr val="dk1"/>
                </a:solidFill>
                <a:latin typeface="Arial"/>
                <a:ea typeface="Arial"/>
                <a:cs typeface="Arial"/>
                <a:sym typeface="Arial"/>
              </a:rPr>
              <a:t>Deitel, P. J. &amp; Deitel H.M. 2010. “C How to Program”. 6th ed.. Pearson   Education Inc. Call number:  QA76.73.C15 .D45 2010.</a:t>
            </a:r>
            <a:endParaRPr/>
          </a:p>
          <a:p>
            <a:pPr marL="457200" marR="0" lvl="0" indent="-457200" algn="l" rtl="0">
              <a:spcBef>
                <a:spcPts val="0"/>
              </a:spcBef>
              <a:spcAft>
                <a:spcPts val="0"/>
              </a:spcAft>
              <a:buClr>
                <a:schemeClr val="dk1"/>
              </a:buClr>
              <a:buSzPts val="2000"/>
              <a:buFont typeface="Arial"/>
              <a:buAutoNum type="arabicPeriod"/>
            </a:pPr>
            <a:r>
              <a:rPr lang="en-US" sz="2000" b="1">
                <a:solidFill>
                  <a:schemeClr val="dk1"/>
                </a:solidFill>
                <a:latin typeface="Arial"/>
                <a:ea typeface="Arial"/>
                <a:cs typeface="Arial"/>
                <a:sym typeface="Arial"/>
              </a:rPr>
              <a:t>Goyal, A. K. 2008. “The C Programming Language”. Alpha Science. Call number: QA76.73.C15 .G69 2008. </a:t>
            </a:r>
            <a:endParaRPr/>
          </a:p>
        </p:txBody>
      </p:sp>
      <p:sp>
        <p:nvSpPr>
          <p:cNvPr id="811" name="Google Shape;811;p47"/>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REFERENCES</a:t>
            </a:r>
            <a:endParaRPr sz="4800" b="1">
              <a:solidFill>
                <a:schemeClr val="lt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Problem</a:t>
            </a:r>
            <a:endParaRPr sz="4800" b="1">
              <a:solidFill>
                <a:schemeClr val="lt1"/>
              </a:solidFill>
              <a:latin typeface="Trebuchet MS"/>
              <a:ea typeface="Trebuchet MS"/>
              <a:cs typeface="Trebuchet MS"/>
              <a:sym typeface="Trebuchet MS"/>
            </a:endParaRPr>
          </a:p>
        </p:txBody>
      </p:sp>
      <p:sp>
        <p:nvSpPr>
          <p:cNvPr id="267" name="Google Shape;267;p5"/>
          <p:cNvSpPr txBox="1"/>
          <p:nvPr/>
        </p:nvSpPr>
        <p:spPr>
          <a:xfrm>
            <a:off x="125082" y="660453"/>
            <a:ext cx="60945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1"/>
                </a:solidFill>
                <a:latin typeface="Trebuchet MS"/>
                <a:ea typeface="Trebuchet MS"/>
                <a:cs typeface="Trebuchet MS"/>
                <a:sym typeface="Trebuchet MS"/>
              </a:rPr>
              <a:t>EXAMPLE 1</a:t>
            </a:r>
            <a:endParaRPr/>
          </a:p>
        </p:txBody>
      </p:sp>
      <p:sp>
        <p:nvSpPr>
          <p:cNvPr id="268" name="Google Shape;268;p5"/>
          <p:cNvSpPr/>
          <p:nvPr/>
        </p:nvSpPr>
        <p:spPr>
          <a:xfrm>
            <a:off x="367581" y="2387085"/>
            <a:ext cx="3675063" cy="3403600"/>
          </a:xfrm>
          <a:prstGeom prst="ellipse">
            <a:avLst/>
          </a:prstGeom>
          <a:solidFill>
            <a:srgbClr val="558ED5">
              <a:alpha val="74509"/>
            </a:srgbClr>
          </a:solidFill>
          <a:ln w="666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69" name="Google Shape;269;p5"/>
          <p:cNvPicPr preferRelativeResize="0"/>
          <p:nvPr/>
        </p:nvPicPr>
        <p:blipFill rotWithShape="1">
          <a:blip r:embed="rId3">
            <a:alphaModFix/>
          </a:blip>
          <a:srcRect/>
          <a:stretch/>
        </p:blipFill>
        <p:spPr>
          <a:xfrm>
            <a:off x="1205781" y="3801548"/>
            <a:ext cx="1836738" cy="1836737"/>
          </a:xfrm>
          <a:prstGeom prst="rect">
            <a:avLst/>
          </a:prstGeom>
          <a:noFill/>
          <a:ln>
            <a:noFill/>
          </a:ln>
        </p:spPr>
      </p:pic>
      <p:sp>
        <p:nvSpPr>
          <p:cNvPr id="270" name="Google Shape;270;p5"/>
          <p:cNvSpPr/>
          <p:nvPr/>
        </p:nvSpPr>
        <p:spPr>
          <a:xfrm>
            <a:off x="1243881" y="3336410"/>
            <a:ext cx="1854200" cy="4619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Black"/>
                <a:ea typeface="Arial Black"/>
                <a:cs typeface="Arial Black"/>
                <a:sym typeface="Arial Black"/>
              </a:rPr>
              <a:t>PROBLEM</a:t>
            </a:r>
            <a:endParaRPr/>
          </a:p>
        </p:txBody>
      </p:sp>
      <p:sp>
        <p:nvSpPr>
          <p:cNvPr id="271" name="Google Shape;271;p5"/>
          <p:cNvSpPr/>
          <p:nvPr/>
        </p:nvSpPr>
        <p:spPr>
          <a:xfrm>
            <a:off x="8624728" y="2285999"/>
            <a:ext cx="3090863" cy="722762"/>
          </a:xfrm>
          <a:prstGeom prst="wedgeRoundRectCallout">
            <a:avLst>
              <a:gd name="adj1" fmla="val -40750"/>
              <a:gd name="adj2" fmla="val 99451"/>
              <a:gd name="adj3" fmla="val 16667"/>
            </a:avLst>
          </a:prstGeom>
          <a:solidFill>
            <a:srgbClr val="CC99FF"/>
          </a:solidFill>
          <a:ln w="76200" cap="flat" cmpd="sng">
            <a:solidFill>
              <a:schemeClr val="dk1"/>
            </a:solidFill>
            <a:prstDash val="solid"/>
            <a:miter lim="800000"/>
            <a:headEnd type="none" w="sm" len="sm"/>
            <a:tailEnd type="none" w="sm" len="sm"/>
          </a:ln>
          <a:effectLst>
            <a:outerShdw blurRad="508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Tahoma"/>
                <a:ea typeface="Tahoma"/>
                <a:cs typeface="Tahoma"/>
                <a:sym typeface="Tahoma"/>
              </a:rPr>
              <a:t>Identify the problem</a:t>
            </a:r>
            <a:endParaRPr/>
          </a:p>
        </p:txBody>
      </p:sp>
      <p:sp>
        <p:nvSpPr>
          <p:cNvPr id="272" name="Google Shape;272;p5"/>
          <p:cNvSpPr txBox="1"/>
          <p:nvPr/>
        </p:nvSpPr>
        <p:spPr>
          <a:xfrm>
            <a:off x="4746685" y="3475207"/>
            <a:ext cx="609456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Given the value of </a:t>
            </a:r>
            <a:r>
              <a:rPr lang="en-US" sz="1800" b="1" i="1">
                <a:solidFill>
                  <a:schemeClr val="lt1"/>
                </a:solidFill>
                <a:latin typeface="Arial Black"/>
                <a:ea typeface="Arial Black"/>
                <a:cs typeface="Arial Black"/>
                <a:sym typeface="Arial Black"/>
              </a:rPr>
              <a:t>x</a:t>
            </a:r>
            <a:r>
              <a:rPr lang="en-US" sz="1800">
                <a:solidFill>
                  <a:schemeClr val="lt1"/>
                </a:solidFill>
                <a:latin typeface="Arial Black"/>
                <a:ea typeface="Arial Black"/>
                <a:cs typeface="Arial Black"/>
                <a:sym typeface="Arial Black"/>
              </a:rPr>
              <a:t> is 10 and </a:t>
            </a:r>
            <a:r>
              <a:rPr lang="en-US" sz="1800" b="1" i="1">
                <a:solidFill>
                  <a:schemeClr val="lt1"/>
                </a:solidFill>
                <a:latin typeface="Arial Black"/>
                <a:ea typeface="Arial Black"/>
                <a:cs typeface="Arial Black"/>
                <a:sym typeface="Arial Black"/>
              </a:rPr>
              <a:t>a</a:t>
            </a:r>
            <a:r>
              <a:rPr lang="en-US" sz="1800">
                <a:solidFill>
                  <a:schemeClr val="lt1"/>
                </a:solidFill>
                <a:latin typeface="Arial Black"/>
                <a:ea typeface="Arial Black"/>
                <a:cs typeface="Arial Black"/>
                <a:sym typeface="Arial Black"/>
              </a:rPr>
              <a:t> is 12, </a:t>
            </a:r>
            <a:endParaRPr/>
          </a:p>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find the result of the following equation:</a:t>
            </a:r>
            <a:endParaRPr/>
          </a:p>
          <a:p>
            <a:pPr marL="0" marR="0" lvl="0" indent="0" algn="ctr" rtl="0">
              <a:spcBef>
                <a:spcPts val="0"/>
              </a:spcBef>
              <a:spcAft>
                <a:spcPts val="0"/>
              </a:spcAft>
              <a:buNone/>
            </a:pPr>
            <a:r>
              <a:rPr lang="en-US" sz="1800">
                <a:solidFill>
                  <a:schemeClr val="lt1"/>
                </a:solidFill>
                <a:latin typeface="Arial Black"/>
                <a:ea typeface="Arial Black"/>
                <a:cs typeface="Arial Black"/>
                <a:sym typeface="Arial Black"/>
              </a:rPr>
              <a:t>y = 2x + a - 6</a:t>
            </a:r>
            <a:endParaRPr/>
          </a:p>
        </p:txBody>
      </p:sp>
      <p:sp>
        <p:nvSpPr>
          <p:cNvPr id="273" name="Google Shape;273;p5"/>
          <p:cNvSpPr/>
          <p:nvPr/>
        </p:nvSpPr>
        <p:spPr>
          <a:xfrm>
            <a:off x="7517672" y="4864983"/>
            <a:ext cx="3090863" cy="722762"/>
          </a:xfrm>
          <a:prstGeom prst="wedgeRoundRectCallout">
            <a:avLst>
              <a:gd name="adj1" fmla="val -37680"/>
              <a:gd name="adj2" fmla="val -105837"/>
              <a:gd name="adj3" fmla="val 16667"/>
            </a:avLst>
          </a:prstGeom>
          <a:solidFill>
            <a:srgbClr val="CC99FF"/>
          </a:solidFill>
          <a:ln w="76200" cap="flat" cmpd="sng">
            <a:solidFill>
              <a:schemeClr val="dk1"/>
            </a:solidFill>
            <a:prstDash val="solid"/>
            <a:miter lim="800000"/>
            <a:headEnd type="none" w="sm" len="sm"/>
            <a:tailEnd type="none" w="sm" len="sm"/>
          </a:ln>
          <a:effectLst>
            <a:outerShdw blurRad="50800" dist="38100" dir="2700000" algn="tl" rotWithShape="0">
              <a:srgbClr val="000000">
                <a:alpha val="3960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Tahoma"/>
                <a:ea typeface="Tahoma"/>
                <a:cs typeface="Tahoma"/>
                <a:sym typeface="Tahoma"/>
              </a:rPr>
              <a:t>How to solve the problem?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6"/>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Problem</a:t>
            </a:r>
            <a:endParaRPr sz="4800" b="1">
              <a:solidFill>
                <a:schemeClr val="lt1"/>
              </a:solidFill>
              <a:latin typeface="Trebuchet MS"/>
              <a:ea typeface="Trebuchet MS"/>
              <a:cs typeface="Trebuchet MS"/>
              <a:sym typeface="Trebuchet MS"/>
            </a:endParaRPr>
          </a:p>
        </p:txBody>
      </p:sp>
      <p:sp>
        <p:nvSpPr>
          <p:cNvPr id="279" name="Google Shape;279;p6"/>
          <p:cNvSpPr txBox="1"/>
          <p:nvPr/>
        </p:nvSpPr>
        <p:spPr>
          <a:xfrm>
            <a:off x="125082" y="660453"/>
            <a:ext cx="60945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1"/>
                </a:solidFill>
                <a:latin typeface="Trebuchet MS"/>
                <a:ea typeface="Trebuchet MS"/>
                <a:cs typeface="Trebuchet MS"/>
                <a:sym typeface="Trebuchet MS"/>
              </a:rPr>
              <a:t>EXAMPLE 1</a:t>
            </a:r>
            <a:endParaRPr/>
          </a:p>
        </p:txBody>
      </p:sp>
      <p:sp>
        <p:nvSpPr>
          <p:cNvPr id="280" name="Google Shape;280;p6"/>
          <p:cNvSpPr/>
          <p:nvPr/>
        </p:nvSpPr>
        <p:spPr>
          <a:xfrm>
            <a:off x="367581" y="2387085"/>
            <a:ext cx="3675063" cy="3403600"/>
          </a:xfrm>
          <a:prstGeom prst="ellipse">
            <a:avLst/>
          </a:prstGeom>
          <a:solidFill>
            <a:srgbClr val="558ED5">
              <a:alpha val="74509"/>
            </a:srgbClr>
          </a:solidFill>
          <a:ln w="66675"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281" name="Google Shape;281;p6"/>
          <p:cNvPicPr preferRelativeResize="0"/>
          <p:nvPr/>
        </p:nvPicPr>
        <p:blipFill rotWithShape="1">
          <a:blip r:embed="rId3">
            <a:alphaModFix/>
          </a:blip>
          <a:srcRect/>
          <a:stretch/>
        </p:blipFill>
        <p:spPr>
          <a:xfrm>
            <a:off x="1205781" y="3801548"/>
            <a:ext cx="1836738" cy="1836737"/>
          </a:xfrm>
          <a:prstGeom prst="rect">
            <a:avLst/>
          </a:prstGeom>
          <a:noFill/>
          <a:ln>
            <a:noFill/>
          </a:ln>
        </p:spPr>
      </p:pic>
      <p:sp>
        <p:nvSpPr>
          <p:cNvPr id="282" name="Google Shape;282;p6"/>
          <p:cNvSpPr/>
          <p:nvPr/>
        </p:nvSpPr>
        <p:spPr>
          <a:xfrm>
            <a:off x="1243881" y="3336410"/>
            <a:ext cx="197368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Arial Black"/>
                <a:ea typeface="Arial Black"/>
                <a:cs typeface="Arial Black"/>
                <a:sym typeface="Arial Black"/>
              </a:rPr>
              <a:t>SOLUTION</a:t>
            </a:r>
            <a:endParaRPr/>
          </a:p>
        </p:txBody>
      </p:sp>
      <p:sp>
        <p:nvSpPr>
          <p:cNvPr id="283" name="Google Shape;283;p6"/>
          <p:cNvSpPr txBox="1"/>
          <p:nvPr/>
        </p:nvSpPr>
        <p:spPr>
          <a:xfrm>
            <a:off x="813039" y="970162"/>
            <a:ext cx="609456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Given the value of </a:t>
            </a:r>
            <a:r>
              <a:rPr lang="en-US" sz="1800" b="1" i="1">
                <a:solidFill>
                  <a:schemeClr val="lt1"/>
                </a:solidFill>
                <a:latin typeface="Arial Black"/>
                <a:ea typeface="Arial Black"/>
                <a:cs typeface="Arial Black"/>
                <a:sym typeface="Arial Black"/>
              </a:rPr>
              <a:t>x</a:t>
            </a:r>
            <a:r>
              <a:rPr lang="en-US" sz="1800">
                <a:solidFill>
                  <a:schemeClr val="lt1"/>
                </a:solidFill>
                <a:latin typeface="Arial Black"/>
                <a:ea typeface="Arial Black"/>
                <a:cs typeface="Arial Black"/>
                <a:sym typeface="Arial Black"/>
              </a:rPr>
              <a:t> is 10 and </a:t>
            </a:r>
            <a:r>
              <a:rPr lang="en-US" sz="1800" b="1" i="1">
                <a:solidFill>
                  <a:schemeClr val="lt1"/>
                </a:solidFill>
                <a:latin typeface="Arial Black"/>
                <a:ea typeface="Arial Black"/>
                <a:cs typeface="Arial Black"/>
                <a:sym typeface="Arial Black"/>
              </a:rPr>
              <a:t>a</a:t>
            </a:r>
            <a:r>
              <a:rPr lang="en-US" sz="1800">
                <a:solidFill>
                  <a:schemeClr val="lt1"/>
                </a:solidFill>
                <a:latin typeface="Arial Black"/>
                <a:ea typeface="Arial Black"/>
                <a:cs typeface="Arial Black"/>
                <a:sym typeface="Arial Black"/>
              </a:rPr>
              <a:t> is 12, </a:t>
            </a:r>
            <a:endParaRPr/>
          </a:p>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find the result of the following equation:</a:t>
            </a:r>
            <a:endParaRPr/>
          </a:p>
          <a:p>
            <a:pPr marL="0" marR="0" lvl="0" indent="0" algn="ctr" rtl="0">
              <a:spcBef>
                <a:spcPts val="0"/>
              </a:spcBef>
              <a:spcAft>
                <a:spcPts val="0"/>
              </a:spcAft>
              <a:buNone/>
            </a:pPr>
            <a:r>
              <a:rPr lang="en-US" sz="1800">
                <a:solidFill>
                  <a:schemeClr val="lt1"/>
                </a:solidFill>
                <a:latin typeface="Arial Black"/>
                <a:ea typeface="Arial Black"/>
                <a:cs typeface="Arial Black"/>
                <a:sym typeface="Arial Black"/>
              </a:rPr>
              <a:t>y = 2x + a - 6</a:t>
            </a:r>
            <a:endParaRPr/>
          </a:p>
        </p:txBody>
      </p:sp>
      <p:sp>
        <p:nvSpPr>
          <p:cNvPr id="284" name="Google Shape;284;p6"/>
          <p:cNvSpPr txBox="1"/>
          <p:nvPr/>
        </p:nvSpPr>
        <p:spPr>
          <a:xfrm>
            <a:off x="4432271" y="3025517"/>
            <a:ext cx="225254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Trebuchet MS"/>
                <a:ea typeface="Trebuchet MS"/>
                <a:cs typeface="Trebuchet MS"/>
                <a:sym typeface="Trebuchet MS"/>
              </a:rPr>
              <a:t>Problem:</a:t>
            </a:r>
            <a:endParaRPr/>
          </a:p>
          <a:p>
            <a:pPr marL="0" marR="0" lvl="0" indent="0" algn="l" rtl="0">
              <a:spcBef>
                <a:spcPts val="0"/>
              </a:spcBef>
              <a:spcAft>
                <a:spcPts val="0"/>
              </a:spcAft>
              <a:buNone/>
            </a:pPr>
            <a:r>
              <a:rPr lang="en-US" sz="4000">
                <a:solidFill>
                  <a:schemeClr val="lt1"/>
                </a:solidFill>
                <a:latin typeface="Trebuchet MS"/>
                <a:ea typeface="Trebuchet MS"/>
                <a:cs typeface="Trebuchet MS"/>
                <a:sym typeface="Trebuchet MS"/>
              </a:rPr>
              <a:t>Data:</a:t>
            </a:r>
            <a:endParaRPr/>
          </a:p>
          <a:p>
            <a:pPr marL="0" marR="0" lvl="0" indent="0" algn="l" rtl="0">
              <a:spcBef>
                <a:spcPts val="0"/>
              </a:spcBef>
              <a:spcAft>
                <a:spcPts val="0"/>
              </a:spcAft>
              <a:buNone/>
            </a:pPr>
            <a:r>
              <a:rPr lang="en-US" sz="4000">
                <a:solidFill>
                  <a:schemeClr val="lt1"/>
                </a:solidFill>
                <a:latin typeface="Trebuchet MS"/>
                <a:ea typeface="Trebuchet MS"/>
                <a:cs typeface="Trebuchet MS"/>
                <a:sym typeface="Trebuchet MS"/>
              </a:rPr>
              <a:t>Solution:</a:t>
            </a:r>
            <a:endParaRPr/>
          </a:p>
        </p:txBody>
      </p:sp>
      <p:sp>
        <p:nvSpPr>
          <p:cNvPr id="285" name="Google Shape;285;p6"/>
          <p:cNvSpPr txBox="1"/>
          <p:nvPr/>
        </p:nvSpPr>
        <p:spPr>
          <a:xfrm>
            <a:off x="6674894" y="3049042"/>
            <a:ext cx="4623253"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Trebuchet MS"/>
                <a:ea typeface="Trebuchet MS"/>
                <a:cs typeface="Trebuchet MS"/>
                <a:sym typeface="Trebuchet MS"/>
              </a:rPr>
              <a:t>Find the value of y.</a:t>
            </a:r>
            <a:endParaRPr/>
          </a:p>
          <a:p>
            <a:pPr marL="0" marR="0" lvl="0" indent="0" algn="l" rtl="0">
              <a:spcBef>
                <a:spcPts val="0"/>
              </a:spcBef>
              <a:spcAft>
                <a:spcPts val="0"/>
              </a:spcAft>
              <a:buNone/>
            </a:pPr>
            <a:r>
              <a:rPr lang="en-US" sz="4000" i="1">
                <a:solidFill>
                  <a:schemeClr val="lt1"/>
                </a:solidFill>
                <a:latin typeface="Trebuchet MS"/>
                <a:ea typeface="Trebuchet MS"/>
                <a:cs typeface="Trebuchet MS"/>
                <a:sym typeface="Trebuchet MS"/>
              </a:rPr>
              <a:t>x</a:t>
            </a:r>
            <a:r>
              <a:rPr lang="en-US" sz="4000">
                <a:solidFill>
                  <a:schemeClr val="lt1"/>
                </a:solidFill>
                <a:latin typeface="Trebuchet MS"/>
                <a:ea typeface="Trebuchet MS"/>
                <a:cs typeface="Trebuchet MS"/>
                <a:sym typeface="Trebuchet MS"/>
              </a:rPr>
              <a:t> = 10, </a:t>
            </a:r>
            <a:r>
              <a:rPr lang="en-US" sz="4000" i="1">
                <a:solidFill>
                  <a:schemeClr val="lt1"/>
                </a:solidFill>
                <a:latin typeface="Trebuchet MS"/>
                <a:ea typeface="Trebuchet MS"/>
                <a:cs typeface="Trebuchet MS"/>
                <a:sym typeface="Trebuchet MS"/>
              </a:rPr>
              <a:t>a</a:t>
            </a:r>
            <a:r>
              <a:rPr lang="en-US" sz="4000">
                <a:solidFill>
                  <a:schemeClr val="lt1"/>
                </a:solidFill>
                <a:latin typeface="Trebuchet MS"/>
                <a:ea typeface="Trebuchet MS"/>
                <a:cs typeface="Trebuchet MS"/>
                <a:sym typeface="Trebuchet MS"/>
              </a:rPr>
              <a:t> = 12</a:t>
            </a:r>
            <a:endParaRPr/>
          </a:p>
          <a:p>
            <a:pPr marL="0" marR="0" lvl="0" indent="0" algn="l" rtl="0">
              <a:spcBef>
                <a:spcPts val="0"/>
              </a:spcBef>
              <a:spcAft>
                <a:spcPts val="0"/>
              </a:spcAft>
              <a:buNone/>
            </a:pPr>
            <a:r>
              <a:rPr lang="en-US" sz="4000">
                <a:solidFill>
                  <a:schemeClr val="lt1"/>
                </a:solidFill>
                <a:latin typeface="Trebuchet MS"/>
                <a:ea typeface="Trebuchet MS"/>
                <a:cs typeface="Trebuchet MS"/>
                <a:sym typeface="Trebuchet MS"/>
              </a:rPr>
              <a:t>Calculate </a:t>
            </a:r>
            <a:r>
              <a:rPr lang="en-US" sz="4000" i="1">
                <a:solidFill>
                  <a:schemeClr val="lt1"/>
                </a:solidFill>
                <a:latin typeface="Trebuchet MS"/>
                <a:ea typeface="Trebuchet MS"/>
                <a:cs typeface="Trebuchet MS"/>
                <a:sym typeface="Trebuchet MS"/>
              </a:rPr>
              <a: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7"/>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Analysis</a:t>
            </a:r>
            <a:endParaRPr sz="4800" b="1">
              <a:solidFill>
                <a:schemeClr val="lt1"/>
              </a:solidFill>
              <a:latin typeface="Trebuchet MS"/>
              <a:ea typeface="Trebuchet MS"/>
              <a:cs typeface="Trebuchet MS"/>
              <a:sym typeface="Trebuchet MS"/>
            </a:endParaRPr>
          </a:p>
        </p:txBody>
      </p:sp>
      <p:grpSp>
        <p:nvGrpSpPr>
          <p:cNvPr id="291" name="Google Shape;291;p7"/>
          <p:cNvGrpSpPr/>
          <p:nvPr/>
        </p:nvGrpSpPr>
        <p:grpSpPr>
          <a:xfrm>
            <a:off x="916027" y="2438400"/>
            <a:ext cx="1741488" cy="3624263"/>
            <a:chOff x="5225324" y="1464733"/>
            <a:chExt cx="1741351" cy="3623733"/>
          </a:xfrm>
        </p:grpSpPr>
        <p:grpSp>
          <p:nvGrpSpPr>
            <p:cNvPr id="292" name="Google Shape;292;p7"/>
            <p:cNvGrpSpPr/>
            <p:nvPr/>
          </p:nvGrpSpPr>
          <p:grpSpPr>
            <a:xfrm>
              <a:off x="5225324" y="1464733"/>
              <a:ext cx="1741351" cy="3623733"/>
              <a:chOff x="1793722" y="-152400"/>
              <a:chExt cx="1741351" cy="3623733"/>
            </a:xfrm>
          </p:grpSpPr>
          <p:sp>
            <p:nvSpPr>
              <p:cNvPr id="293" name="Google Shape;293;p7"/>
              <p:cNvSpPr/>
              <p:nvPr/>
            </p:nvSpPr>
            <p:spPr>
              <a:xfrm>
                <a:off x="1793722" y="-152400"/>
                <a:ext cx="1741351" cy="3623733"/>
              </a:xfrm>
              <a:prstGeom prst="roundRect">
                <a:avLst>
                  <a:gd name="adj" fmla="val 10000"/>
                </a:avLst>
              </a:prstGeom>
              <a:solidFill>
                <a:srgbClr val="2F8CA4"/>
              </a:solidFill>
              <a:ln w="3810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294" name="Google Shape;294;p7"/>
              <p:cNvSpPr/>
              <p:nvPr/>
            </p:nvSpPr>
            <p:spPr>
              <a:xfrm>
                <a:off x="1793722" y="1449154"/>
                <a:ext cx="1741351" cy="1449175"/>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None/>
                </a:pPr>
                <a:r>
                  <a:rPr lang="en-US" sz="2800" b="1">
                    <a:solidFill>
                      <a:srgbClr val="FFFFFF"/>
                    </a:solidFill>
                    <a:latin typeface="Calibri"/>
                    <a:ea typeface="Calibri"/>
                    <a:cs typeface="Calibri"/>
                    <a:sym typeface="Calibri"/>
                  </a:rPr>
                  <a:t>Analyze problem</a:t>
                </a:r>
                <a:endParaRPr sz="2800" b="1">
                  <a:solidFill>
                    <a:schemeClr val="lt1"/>
                  </a:solidFill>
                  <a:latin typeface="Trebuchet MS"/>
                  <a:ea typeface="Trebuchet MS"/>
                  <a:cs typeface="Trebuchet MS"/>
                  <a:sym typeface="Trebuchet MS"/>
                </a:endParaRPr>
              </a:p>
            </p:txBody>
          </p:sp>
        </p:grpSp>
        <p:sp>
          <p:nvSpPr>
            <p:cNvPr id="295" name="Google Shape;295;p7"/>
            <p:cNvSpPr/>
            <p:nvPr/>
          </p:nvSpPr>
          <p:spPr>
            <a:xfrm>
              <a:off x="5492648" y="1765097"/>
              <a:ext cx="1206703" cy="1206703"/>
            </a:xfrm>
            <a:prstGeom prst="ellipse">
              <a:avLst/>
            </a:prstGeom>
            <a:blipFill rotWithShape="1">
              <a:blip r:embed="rId3">
                <a:alphaModFix/>
              </a:blip>
              <a:stretch>
                <a:fillRect/>
              </a:stretch>
            </a:blipFill>
            <a:ln w="38100" cap="flat" cmpd="sng">
              <a:solidFill>
                <a:srgbClr val="FFFFF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grpSp>
      <p:sp>
        <p:nvSpPr>
          <p:cNvPr id="296" name="Google Shape;296;p7"/>
          <p:cNvSpPr/>
          <p:nvPr/>
        </p:nvSpPr>
        <p:spPr>
          <a:xfrm>
            <a:off x="6885347" y="2438400"/>
            <a:ext cx="3509962" cy="10668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57161" y="100456"/>
                </a:lnTo>
              </a:path>
            </a:pathLst>
          </a:custGeom>
          <a:solidFill>
            <a:srgbClr val="17375E"/>
          </a:solidFill>
          <a:ln w="508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Trebuchet MS"/>
                <a:ea typeface="Trebuchet MS"/>
                <a:cs typeface="Trebuchet MS"/>
                <a:sym typeface="Trebuchet MS"/>
              </a:rPr>
              <a:t>Input               </a:t>
            </a:r>
            <a:endParaRPr/>
          </a:p>
          <a:p>
            <a:pPr marL="0" marR="0" lvl="0" indent="0" algn="ctr" rtl="0">
              <a:spcBef>
                <a:spcPts val="0"/>
              </a:spcBef>
              <a:spcAft>
                <a:spcPts val="0"/>
              </a:spcAft>
              <a:buNone/>
            </a:pPr>
            <a:r>
              <a:rPr lang="en-US" sz="2400" i="1">
                <a:solidFill>
                  <a:schemeClr val="lt1"/>
                </a:solidFill>
                <a:latin typeface="Trebuchet MS"/>
                <a:ea typeface="Trebuchet MS"/>
                <a:cs typeface="Trebuchet MS"/>
                <a:sym typeface="Trebuchet MS"/>
              </a:rPr>
              <a:t>data</a:t>
            </a:r>
            <a:endParaRPr/>
          </a:p>
        </p:txBody>
      </p:sp>
      <p:sp>
        <p:nvSpPr>
          <p:cNvPr id="297" name="Google Shape;297;p7"/>
          <p:cNvSpPr/>
          <p:nvPr/>
        </p:nvSpPr>
        <p:spPr>
          <a:xfrm>
            <a:off x="6560227" y="3912870"/>
            <a:ext cx="4160202" cy="1023937"/>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54533" y="60978"/>
                </a:lnTo>
              </a:path>
            </a:pathLst>
          </a:custGeom>
          <a:solidFill>
            <a:srgbClr val="17375E"/>
          </a:solidFill>
          <a:ln w="508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a:solidFill>
                  <a:schemeClr val="lt1"/>
                </a:solidFill>
                <a:latin typeface="Trebuchet MS"/>
                <a:ea typeface="Trebuchet MS"/>
                <a:cs typeface="Trebuchet MS"/>
                <a:sym typeface="Trebuchet MS"/>
              </a:rPr>
              <a:t>Process</a:t>
            </a:r>
            <a:endParaRPr/>
          </a:p>
          <a:p>
            <a:pPr marL="0" marR="0" lvl="0" indent="0" algn="ctr" rtl="0">
              <a:spcBef>
                <a:spcPts val="0"/>
              </a:spcBef>
              <a:spcAft>
                <a:spcPts val="0"/>
              </a:spcAft>
              <a:buNone/>
            </a:pPr>
            <a:r>
              <a:rPr lang="en-US" sz="2400" i="1">
                <a:solidFill>
                  <a:schemeClr val="lt1"/>
                </a:solidFill>
                <a:latin typeface="Trebuchet MS"/>
                <a:ea typeface="Trebuchet MS"/>
                <a:cs typeface="Trebuchet MS"/>
                <a:sym typeface="Trebuchet MS"/>
              </a:rPr>
              <a:t>requirements/constraints</a:t>
            </a:r>
            <a:endParaRPr/>
          </a:p>
        </p:txBody>
      </p:sp>
      <p:sp>
        <p:nvSpPr>
          <p:cNvPr id="298" name="Google Shape;298;p7"/>
          <p:cNvSpPr/>
          <p:nvPr/>
        </p:nvSpPr>
        <p:spPr>
          <a:xfrm>
            <a:off x="6818511" y="5344478"/>
            <a:ext cx="3505200" cy="96202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22500"/>
                </a:moveTo>
                <a:lnTo>
                  <a:pt x="-52567" y="19027"/>
                </a:lnTo>
              </a:path>
            </a:pathLst>
          </a:custGeom>
          <a:solidFill>
            <a:srgbClr val="17375E"/>
          </a:solidFill>
          <a:ln w="508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32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32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r>
              <a:rPr lang="en-US" sz="3200">
                <a:solidFill>
                  <a:schemeClr val="lt1"/>
                </a:solidFill>
                <a:latin typeface="Trebuchet MS"/>
                <a:ea typeface="Trebuchet MS"/>
                <a:cs typeface="Trebuchet MS"/>
                <a:sym typeface="Trebuchet MS"/>
              </a:rPr>
              <a:t>Output</a:t>
            </a:r>
            <a:endParaRPr/>
          </a:p>
          <a:p>
            <a:pPr marL="0" marR="0" lvl="0" indent="0" algn="ctr" rtl="0">
              <a:spcBef>
                <a:spcPts val="0"/>
              </a:spcBef>
              <a:spcAft>
                <a:spcPts val="0"/>
              </a:spcAft>
              <a:buNone/>
            </a:pPr>
            <a:r>
              <a:rPr lang="en-US" sz="2400" i="1">
                <a:solidFill>
                  <a:schemeClr val="lt1"/>
                </a:solidFill>
                <a:latin typeface="Trebuchet MS"/>
                <a:ea typeface="Trebuchet MS"/>
                <a:cs typeface="Trebuchet MS"/>
                <a:sym typeface="Trebuchet MS"/>
              </a:rPr>
              <a:t>desired results</a:t>
            </a:r>
            <a:endParaRPr/>
          </a:p>
          <a:p>
            <a:pPr marL="0" marR="0" lvl="0" indent="0" algn="ctr" rtl="0">
              <a:spcBef>
                <a:spcPts val="0"/>
              </a:spcBef>
              <a:spcAft>
                <a:spcPts val="0"/>
              </a:spcAft>
              <a:buNone/>
            </a:pPr>
            <a:endParaRPr sz="3200">
              <a:solidFill>
                <a:schemeClr val="lt1"/>
              </a:solidFill>
              <a:latin typeface="Trebuchet MS"/>
              <a:ea typeface="Trebuchet MS"/>
              <a:cs typeface="Trebuchet MS"/>
              <a:sym typeface="Trebuchet MS"/>
            </a:endParaRPr>
          </a:p>
          <a:p>
            <a:pPr marL="0" marR="0" lvl="0" indent="0" algn="ctr" rtl="0">
              <a:spcBef>
                <a:spcPts val="0"/>
              </a:spcBef>
              <a:spcAft>
                <a:spcPts val="0"/>
              </a:spcAft>
              <a:buNone/>
            </a:pPr>
            <a:endParaRPr sz="3200">
              <a:solidFill>
                <a:schemeClr val="lt1"/>
              </a:solidFill>
              <a:latin typeface="Trebuchet MS"/>
              <a:ea typeface="Trebuchet MS"/>
              <a:cs typeface="Trebuchet MS"/>
              <a:sym typeface="Trebuchet MS"/>
            </a:endParaRPr>
          </a:p>
        </p:txBody>
      </p:sp>
      <p:sp>
        <p:nvSpPr>
          <p:cNvPr id="299" name="Google Shape;299;p7"/>
          <p:cNvSpPr/>
          <p:nvPr/>
        </p:nvSpPr>
        <p:spPr>
          <a:xfrm>
            <a:off x="4204613" y="2633663"/>
            <a:ext cx="1066800" cy="3281363"/>
          </a:xfrm>
          <a:prstGeom prst="rect">
            <a:avLst/>
          </a:prstGeom>
          <a:solidFill>
            <a:srgbClr val="A2D7E4"/>
          </a:solidFill>
          <a:ln w="762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a:solidFill>
                  <a:srgbClr val="000000"/>
                </a:solidFill>
                <a:latin typeface="Calibri"/>
                <a:ea typeface="Calibri"/>
                <a:cs typeface="Calibri"/>
                <a:sym typeface="Calibri"/>
              </a:rPr>
              <a:t>IPO</a:t>
            </a:r>
            <a:endParaRPr sz="4400" b="1">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500"/>
                                        <p:tgtEl>
                                          <p:spTgt spid="296"/>
                                        </p:tgtEl>
                                      </p:cBhvr>
                                    </p:animEffect>
                                  </p:childTnLst>
                                </p:cTn>
                              </p:par>
                              <p:par>
                                <p:cTn id="8" presetID="10" presetClass="entr" presetSubtype="0" fill="hold" nodeType="withEffect">
                                  <p:stCondLst>
                                    <p:cond delay="0"/>
                                  </p:stCondLst>
                                  <p:childTnLst>
                                    <p:set>
                                      <p:cBhvr>
                                        <p:cTn id="9" dur="1" fill="hold">
                                          <p:stCondLst>
                                            <p:cond delay="0"/>
                                          </p:stCondLst>
                                        </p:cTn>
                                        <p:tgtEl>
                                          <p:spTgt spid="299"/>
                                        </p:tgtEl>
                                        <p:attrNameLst>
                                          <p:attrName>style.visibility</p:attrName>
                                        </p:attrNameLst>
                                      </p:cBhvr>
                                      <p:to>
                                        <p:strVal val="visible"/>
                                      </p:to>
                                    </p:set>
                                    <p:animEffect transition="in" filter="fade">
                                      <p:cBhvr>
                                        <p:cTn id="10" dur="500"/>
                                        <p:tgtEl>
                                          <p:spTgt spid="299"/>
                                        </p:tgtEl>
                                      </p:cBhvr>
                                    </p:animEffect>
                                  </p:childTnLst>
                                </p:cTn>
                              </p:par>
                              <p:par>
                                <p:cTn id="11" presetID="10" presetClass="entr" presetSubtype="0" fill="hold" nodeType="withEffect">
                                  <p:stCondLst>
                                    <p:cond delay="0"/>
                                  </p:stCondLst>
                                  <p:childTnLst>
                                    <p:set>
                                      <p:cBhvr>
                                        <p:cTn id="12" dur="1" fill="hold">
                                          <p:stCondLst>
                                            <p:cond delay="0"/>
                                          </p:stCondLst>
                                        </p:cTn>
                                        <p:tgtEl>
                                          <p:spTgt spid="297"/>
                                        </p:tgtEl>
                                        <p:attrNameLst>
                                          <p:attrName>style.visibility</p:attrName>
                                        </p:attrNameLst>
                                      </p:cBhvr>
                                      <p:to>
                                        <p:strVal val="visible"/>
                                      </p:to>
                                    </p:set>
                                    <p:animEffect transition="in" filter="fade">
                                      <p:cBhvr>
                                        <p:cTn id="13" dur="500"/>
                                        <p:tgtEl>
                                          <p:spTgt spid="297"/>
                                        </p:tgtEl>
                                      </p:cBhvr>
                                    </p:animEffect>
                                  </p:childTnLst>
                                </p:cTn>
                              </p:par>
                              <p:par>
                                <p:cTn id="14" presetID="10" presetClass="entr" presetSubtype="0" fill="hold" nodeType="withEffect">
                                  <p:stCondLst>
                                    <p:cond delay="0"/>
                                  </p:stCondLst>
                                  <p:childTnLst>
                                    <p:set>
                                      <p:cBhvr>
                                        <p:cTn id="15" dur="1" fill="hold">
                                          <p:stCondLst>
                                            <p:cond delay="0"/>
                                          </p:stCondLst>
                                        </p:cTn>
                                        <p:tgtEl>
                                          <p:spTgt spid="298"/>
                                        </p:tgtEl>
                                        <p:attrNameLst>
                                          <p:attrName>style.visibility</p:attrName>
                                        </p:attrNameLst>
                                      </p:cBhvr>
                                      <p:to>
                                        <p:strVal val="visible"/>
                                      </p:to>
                                    </p:set>
                                    <p:animEffect transition="in" filter="fade">
                                      <p:cBhvr>
                                        <p:cTn id="16" dur="500"/>
                                        <p:tgtEl>
                                          <p:spTgt spid="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8"/>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Analysis</a:t>
            </a:r>
            <a:endParaRPr sz="4800" b="1">
              <a:solidFill>
                <a:schemeClr val="lt1"/>
              </a:solidFill>
              <a:latin typeface="Trebuchet MS"/>
              <a:ea typeface="Trebuchet MS"/>
              <a:cs typeface="Trebuchet MS"/>
              <a:sym typeface="Trebuchet MS"/>
            </a:endParaRPr>
          </a:p>
        </p:txBody>
      </p:sp>
      <p:grpSp>
        <p:nvGrpSpPr>
          <p:cNvPr id="305" name="Google Shape;305;p8"/>
          <p:cNvGrpSpPr/>
          <p:nvPr/>
        </p:nvGrpSpPr>
        <p:grpSpPr>
          <a:xfrm>
            <a:off x="916027" y="2438400"/>
            <a:ext cx="1741488" cy="3624263"/>
            <a:chOff x="5225324" y="1464733"/>
            <a:chExt cx="1741351" cy="3623733"/>
          </a:xfrm>
        </p:grpSpPr>
        <p:grpSp>
          <p:nvGrpSpPr>
            <p:cNvPr id="306" name="Google Shape;306;p8"/>
            <p:cNvGrpSpPr/>
            <p:nvPr/>
          </p:nvGrpSpPr>
          <p:grpSpPr>
            <a:xfrm>
              <a:off x="5225324" y="1464733"/>
              <a:ext cx="1741351" cy="3623733"/>
              <a:chOff x="1793722" y="-152400"/>
              <a:chExt cx="1741351" cy="3623733"/>
            </a:xfrm>
          </p:grpSpPr>
          <p:sp>
            <p:nvSpPr>
              <p:cNvPr id="307" name="Google Shape;307;p8"/>
              <p:cNvSpPr/>
              <p:nvPr/>
            </p:nvSpPr>
            <p:spPr>
              <a:xfrm>
                <a:off x="1793722" y="-152400"/>
                <a:ext cx="1741351" cy="3623733"/>
              </a:xfrm>
              <a:prstGeom prst="roundRect">
                <a:avLst>
                  <a:gd name="adj" fmla="val 10000"/>
                </a:avLst>
              </a:prstGeom>
              <a:solidFill>
                <a:srgbClr val="2F8CA4"/>
              </a:solidFill>
              <a:ln w="38100" cap="flat" cmpd="sng">
                <a:solidFill>
                  <a:srgbClr val="FFFFF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FFFFFF"/>
                  </a:solidFill>
                  <a:latin typeface="Calibri"/>
                  <a:ea typeface="Calibri"/>
                  <a:cs typeface="Calibri"/>
                  <a:sym typeface="Calibri"/>
                </a:endParaRPr>
              </a:p>
            </p:txBody>
          </p:sp>
          <p:sp>
            <p:nvSpPr>
              <p:cNvPr id="308" name="Google Shape;308;p8"/>
              <p:cNvSpPr/>
              <p:nvPr/>
            </p:nvSpPr>
            <p:spPr>
              <a:xfrm>
                <a:off x="1793722" y="1449154"/>
                <a:ext cx="1741351" cy="1449175"/>
              </a:xfrm>
              <a:prstGeom prst="rect">
                <a:avLst/>
              </a:prstGeom>
              <a:noFill/>
              <a:ln>
                <a:noFill/>
              </a:ln>
            </p:spPr>
            <p:txBody>
              <a:bodyPr spcFirstLastPara="1" wrap="square" lIns="142225" tIns="142225" rIns="142225" bIns="142225" anchor="ctr" anchorCtr="0">
                <a:noAutofit/>
              </a:bodyPr>
              <a:lstStyle/>
              <a:p>
                <a:pPr marL="0" marR="0" lvl="0" indent="0" algn="ctr" rtl="0">
                  <a:lnSpc>
                    <a:spcPct val="90000"/>
                  </a:lnSpc>
                  <a:spcBef>
                    <a:spcPts val="0"/>
                  </a:spcBef>
                  <a:spcAft>
                    <a:spcPts val="0"/>
                  </a:spcAft>
                  <a:buNone/>
                </a:pPr>
                <a:r>
                  <a:rPr lang="en-US" sz="2800" b="1">
                    <a:solidFill>
                      <a:srgbClr val="FFFFFF"/>
                    </a:solidFill>
                    <a:latin typeface="Calibri"/>
                    <a:ea typeface="Calibri"/>
                    <a:cs typeface="Calibri"/>
                    <a:sym typeface="Calibri"/>
                  </a:rPr>
                  <a:t>Analyze problem</a:t>
                </a:r>
                <a:endParaRPr sz="2800" b="1">
                  <a:solidFill>
                    <a:schemeClr val="lt1"/>
                  </a:solidFill>
                  <a:latin typeface="Trebuchet MS"/>
                  <a:ea typeface="Trebuchet MS"/>
                  <a:cs typeface="Trebuchet MS"/>
                  <a:sym typeface="Trebuchet MS"/>
                </a:endParaRPr>
              </a:p>
            </p:txBody>
          </p:sp>
        </p:grpSp>
        <p:sp>
          <p:nvSpPr>
            <p:cNvPr id="309" name="Google Shape;309;p8"/>
            <p:cNvSpPr/>
            <p:nvPr/>
          </p:nvSpPr>
          <p:spPr>
            <a:xfrm>
              <a:off x="5492648" y="1765097"/>
              <a:ext cx="1206703" cy="1206703"/>
            </a:xfrm>
            <a:prstGeom prst="ellipse">
              <a:avLst/>
            </a:prstGeom>
            <a:blipFill rotWithShape="1">
              <a:blip r:embed="rId3">
                <a:alphaModFix/>
              </a:blip>
              <a:stretch>
                <a:fillRect/>
              </a:stretch>
            </a:blipFill>
            <a:ln w="38100" cap="flat" cmpd="sng">
              <a:solidFill>
                <a:srgbClr val="FFFFF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rebuchet MS"/>
                <a:ea typeface="Trebuchet MS"/>
                <a:cs typeface="Trebuchet MS"/>
                <a:sym typeface="Trebuchet MS"/>
              </a:endParaRPr>
            </a:p>
          </p:txBody>
        </p:sp>
      </p:grpSp>
      <p:sp>
        <p:nvSpPr>
          <p:cNvPr id="310" name="Google Shape;310;p8"/>
          <p:cNvSpPr/>
          <p:nvPr/>
        </p:nvSpPr>
        <p:spPr>
          <a:xfrm>
            <a:off x="3795623" y="2438400"/>
            <a:ext cx="2165230" cy="914400"/>
          </a:xfrm>
          <a:prstGeom prst="rect">
            <a:avLst/>
          </a:prstGeom>
          <a:solidFill>
            <a:srgbClr val="002060"/>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Trebuchet MS"/>
                <a:ea typeface="Trebuchet MS"/>
                <a:cs typeface="Trebuchet MS"/>
                <a:sym typeface="Trebuchet MS"/>
              </a:rPr>
              <a:t>Input               </a:t>
            </a:r>
            <a:endParaRPr/>
          </a:p>
          <a:p>
            <a:pPr marL="0" marR="0" lvl="0" indent="0" algn="ctr" rtl="0">
              <a:spcBef>
                <a:spcPts val="0"/>
              </a:spcBef>
              <a:spcAft>
                <a:spcPts val="0"/>
              </a:spcAft>
              <a:buNone/>
            </a:pPr>
            <a:r>
              <a:rPr lang="en-US" sz="2000" i="1">
                <a:solidFill>
                  <a:schemeClr val="lt1"/>
                </a:solidFill>
                <a:latin typeface="Trebuchet MS"/>
                <a:ea typeface="Trebuchet MS"/>
                <a:cs typeface="Trebuchet MS"/>
                <a:sym typeface="Trebuchet MS"/>
              </a:rPr>
              <a:t>data</a:t>
            </a:r>
            <a:endParaRPr/>
          </a:p>
        </p:txBody>
      </p:sp>
      <p:sp>
        <p:nvSpPr>
          <p:cNvPr id="311" name="Google Shape;311;p8"/>
          <p:cNvSpPr/>
          <p:nvPr/>
        </p:nvSpPr>
        <p:spPr>
          <a:xfrm>
            <a:off x="3795623" y="3793331"/>
            <a:ext cx="3265768" cy="914400"/>
          </a:xfrm>
          <a:prstGeom prst="rect">
            <a:avLst/>
          </a:prstGeom>
          <a:solidFill>
            <a:srgbClr val="002060"/>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Trebuchet MS"/>
                <a:ea typeface="Trebuchet MS"/>
                <a:cs typeface="Trebuchet MS"/>
                <a:sym typeface="Trebuchet MS"/>
              </a:rPr>
              <a:t>Process              </a:t>
            </a:r>
            <a:endParaRPr/>
          </a:p>
          <a:p>
            <a:pPr marL="0" marR="0" lvl="0" indent="0" algn="ctr" rtl="0">
              <a:spcBef>
                <a:spcPts val="0"/>
              </a:spcBef>
              <a:spcAft>
                <a:spcPts val="0"/>
              </a:spcAft>
              <a:buNone/>
            </a:pPr>
            <a:r>
              <a:rPr lang="en-US" sz="2000" i="1">
                <a:solidFill>
                  <a:schemeClr val="lt1"/>
                </a:solidFill>
                <a:latin typeface="Trebuchet MS"/>
                <a:ea typeface="Trebuchet MS"/>
                <a:cs typeface="Trebuchet MS"/>
                <a:sym typeface="Trebuchet MS"/>
              </a:rPr>
              <a:t>Requirements/constraints</a:t>
            </a:r>
            <a:endParaRPr/>
          </a:p>
        </p:txBody>
      </p:sp>
      <p:sp>
        <p:nvSpPr>
          <p:cNvPr id="312" name="Google Shape;312;p8"/>
          <p:cNvSpPr/>
          <p:nvPr/>
        </p:nvSpPr>
        <p:spPr>
          <a:xfrm>
            <a:off x="3795623" y="5148263"/>
            <a:ext cx="2165230" cy="914400"/>
          </a:xfrm>
          <a:prstGeom prst="rect">
            <a:avLst/>
          </a:prstGeom>
          <a:solidFill>
            <a:srgbClr val="002060"/>
          </a:solidFill>
          <a:ln w="1905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chemeClr val="lt1"/>
                </a:solidFill>
                <a:latin typeface="Trebuchet MS"/>
                <a:ea typeface="Trebuchet MS"/>
                <a:cs typeface="Trebuchet MS"/>
                <a:sym typeface="Trebuchet MS"/>
              </a:rPr>
              <a:t>Output               </a:t>
            </a:r>
            <a:endParaRPr/>
          </a:p>
          <a:p>
            <a:pPr marL="0" marR="0" lvl="0" indent="0" algn="ctr" rtl="0">
              <a:spcBef>
                <a:spcPts val="0"/>
              </a:spcBef>
              <a:spcAft>
                <a:spcPts val="0"/>
              </a:spcAft>
              <a:buNone/>
            </a:pPr>
            <a:r>
              <a:rPr lang="en-US" sz="2000" i="1">
                <a:solidFill>
                  <a:schemeClr val="lt1"/>
                </a:solidFill>
                <a:latin typeface="Trebuchet MS"/>
                <a:ea typeface="Trebuchet MS"/>
                <a:cs typeface="Trebuchet MS"/>
                <a:sym typeface="Trebuchet MS"/>
              </a:rPr>
              <a:t>Desired results</a:t>
            </a:r>
            <a:endParaRPr/>
          </a:p>
        </p:txBody>
      </p:sp>
      <p:sp>
        <p:nvSpPr>
          <p:cNvPr id="313" name="Google Shape;313;p8"/>
          <p:cNvSpPr txBox="1"/>
          <p:nvPr/>
        </p:nvSpPr>
        <p:spPr>
          <a:xfrm>
            <a:off x="125082" y="660453"/>
            <a:ext cx="609456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1"/>
                </a:solidFill>
                <a:latin typeface="Trebuchet MS"/>
                <a:ea typeface="Trebuchet MS"/>
                <a:cs typeface="Trebuchet MS"/>
                <a:sym typeface="Trebuchet MS"/>
              </a:rPr>
              <a:t>EXAMPLE 1</a:t>
            </a:r>
            <a:endParaRPr/>
          </a:p>
        </p:txBody>
      </p:sp>
      <p:sp>
        <p:nvSpPr>
          <p:cNvPr id="314" name="Google Shape;314;p8"/>
          <p:cNvSpPr txBox="1"/>
          <p:nvPr/>
        </p:nvSpPr>
        <p:spPr>
          <a:xfrm>
            <a:off x="813039" y="970162"/>
            <a:ext cx="609456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Given the value of </a:t>
            </a:r>
            <a:r>
              <a:rPr lang="en-US" sz="1800" b="1" i="1">
                <a:solidFill>
                  <a:schemeClr val="lt1"/>
                </a:solidFill>
                <a:latin typeface="Arial Black"/>
                <a:ea typeface="Arial Black"/>
                <a:cs typeface="Arial Black"/>
                <a:sym typeface="Arial Black"/>
              </a:rPr>
              <a:t>x</a:t>
            </a:r>
            <a:r>
              <a:rPr lang="en-US" sz="1800">
                <a:solidFill>
                  <a:schemeClr val="lt1"/>
                </a:solidFill>
                <a:latin typeface="Arial Black"/>
                <a:ea typeface="Arial Black"/>
                <a:cs typeface="Arial Black"/>
                <a:sym typeface="Arial Black"/>
              </a:rPr>
              <a:t> is 10 and </a:t>
            </a:r>
            <a:r>
              <a:rPr lang="en-US" sz="1800" b="1" i="1">
                <a:solidFill>
                  <a:schemeClr val="lt1"/>
                </a:solidFill>
                <a:latin typeface="Arial Black"/>
                <a:ea typeface="Arial Black"/>
                <a:cs typeface="Arial Black"/>
                <a:sym typeface="Arial Black"/>
              </a:rPr>
              <a:t>a</a:t>
            </a:r>
            <a:r>
              <a:rPr lang="en-US" sz="1800">
                <a:solidFill>
                  <a:schemeClr val="lt1"/>
                </a:solidFill>
                <a:latin typeface="Arial Black"/>
                <a:ea typeface="Arial Black"/>
                <a:cs typeface="Arial Black"/>
                <a:sym typeface="Arial Black"/>
              </a:rPr>
              <a:t> is 12, </a:t>
            </a:r>
            <a:endParaRPr/>
          </a:p>
          <a:p>
            <a:pPr marL="0" marR="0" lvl="0" indent="0" algn="ctr"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find the result of the following equation:</a:t>
            </a:r>
            <a:endParaRPr/>
          </a:p>
          <a:p>
            <a:pPr marL="0" marR="0" lvl="0" indent="0" algn="ctr" rtl="0">
              <a:spcBef>
                <a:spcPts val="0"/>
              </a:spcBef>
              <a:spcAft>
                <a:spcPts val="0"/>
              </a:spcAft>
              <a:buNone/>
            </a:pPr>
            <a:r>
              <a:rPr lang="en-US" sz="1800">
                <a:solidFill>
                  <a:schemeClr val="lt1"/>
                </a:solidFill>
                <a:latin typeface="Arial Black"/>
                <a:ea typeface="Arial Black"/>
                <a:cs typeface="Arial Black"/>
                <a:sym typeface="Arial Black"/>
              </a:rPr>
              <a:t>y = 2x + a - 6</a:t>
            </a:r>
            <a:endParaRPr/>
          </a:p>
        </p:txBody>
      </p:sp>
      <p:sp>
        <p:nvSpPr>
          <p:cNvPr id="315" name="Google Shape;315;p8"/>
          <p:cNvSpPr txBox="1"/>
          <p:nvPr/>
        </p:nvSpPr>
        <p:spPr>
          <a:xfrm>
            <a:off x="6588630" y="2469892"/>
            <a:ext cx="328487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i="1">
                <a:solidFill>
                  <a:schemeClr val="lt1"/>
                </a:solidFill>
                <a:latin typeface="Trebuchet MS"/>
                <a:ea typeface="Trebuchet MS"/>
                <a:cs typeface="Trebuchet MS"/>
                <a:sym typeface="Trebuchet MS"/>
              </a:rPr>
              <a:t>x</a:t>
            </a:r>
            <a:r>
              <a:rPr lang="en-US" sz="4000">
                <a:solidFill>
                  <a:schemeClr val="lt1"/>
                </a:solidFill>
                <a:latin typeface="Trebuchet MS"/>
                <a:ea typeface="Trebuchet MS"/>
                <a:cs typeface="Trebuchet MS"/>
                <a:sym typeface="Trebuchet MS"/>
              </a:rPr>
              <a:t> = 10, </a:t>
            </a:r>
            <a:r>
              <a:rPr lang="en-US" sz="4000" i="1">
                <a:solidFill>
                  <a:schemeClr val="lt1"/>
                </a:solidFill>
                <a:latin typeface="Trebuchet MS"/>
                <a:ea typeface="Trebuchet MS"/>
                <a:cs typeface="Trebuchet MS"/>
                <a:sym typeface="Trebuchet MS"/>
              </a:rPr>
              <a:t>a</a:t>
            </a:r>
            <a:r>
              <a:rPr lang="en-US" sz="4000">
                <a:solidFill>
                  <a:schemeClr val="lt1"/>
                </a:solidFill>
                <a:latin typeface="Trebuchet MS"/>
                <a:ea typeface="Trebuchet MS"/>
                <a:cs typeface="Trebuchet MS"/>
                <a:sym typeface="Trebuchet MS"/>
              </a:rPr>
              <a:t> = 12</a:t>
            </a:r>
            <a:endParaRPr/>
          </a:p>
        </p:txBody>
      </p:sp>
      <p:sp>
        <p:nvSpPr>
          <p:cNvPr id="316" name="Google Shape;316;p8"/>
          <p:cNvSpPr txBox="1"/>
          <p:nvPr/>
        </p:nvSpPr>
        <p:spPr>
          <a:xfrm>
            <a:off x="7429500" y="3588811"/>
            <a:ext cx="4276545" cy="132343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Trebuchet MS"/>
                <a:ea typeface="Trebuchet MS"/>
                <a:cs typeface="Trebuchet MS"/>
                <a:sym typeface="Trebuchet MS"/>
              </a:rPr>
              <a:t>Replace x and a</a:t>
            </a:r>
            <a:endParaRPr/>
          </a:p>
          <a:p>
            <a:pPr marL="0" marR="0" lvl="0" indent="0" algn="l" rtl="0">
              <a:spcBef>
                <a:spcPts val="0"/>
              </a:spcBef>
              <a:spcAft>
                <a:spcPts val="0"/>
              </a:spcAft>
              <a:buNone/>
            </a:pPr>
            <a:r>
              <a:rPr lang="en-US" sz="4000" i="1">
                <a:solidFill>
                  <a:schemeClr val="lt1"/>
                </a:solidFill>
                <a:latin typeface="Trebuchet MS"/>
                <a:ea typeface="Trebuchet MS"/>
                <a:cs typeface="Trebuchet MS"/>
                <a:sym typeface="Trebuchet MS"/>
              </a:rPr>
              <a:t>y = 2x + a - 6</a:t>
            </a:r>
            <a:endParaRPr/>
          </a:p>
        </p:txBody>
      </p:sp>
      <p:sp>
        <p:nvSpPr>
          <p:cNvPr id="317" name="Google Shape;317;p8"/>
          <p:cNvSpPr txBox="1"/>
          <p:nvPr/>
        </p:nvSpPr>
        <p:spPr>
          <a:xfrm>
            <a:off x="6588630" y="5183776"/>
            <a:ext cx="2489143"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lt1"/>
                </a:solidFill>
                <a:latin typeface="Trebuchet MS"/>
                <a:ea typeface="Trebuchet MS"/>
                <a:cs typeface="Trebuchet MS"/>
                <a:sym typeface="Trebuchet MS"/>
              </a:rPr>
              <a:t>Value of </a:t>
            </a:r>
            <a:r>
              <a:rPr lang="en-US" sz="4000" i="1">
                <a:solidFill>
                  <a:schemeClr val="lt1"/>
                </a:solidFill>
                <a:latin typeface="Trebuchet MS"/>
                <a:ea typeface="Trebuchet MS"/>
                <a:cs typeface="Trebuchet MS"/>
                <a:sym typeface="Trebuchet MS"/>
              </a:rPr>
              <a:t>y</a:t>
            </a:r>
            <a:endParaRPr sz="4000">
              <a:solidFill>
                <a:schemeClr val="lt1"/>
              </a:solidFill>
              <a:latin typeface="Trebuchet MS"/>
              <a:ea typeface="Trebuchet MS"/>
              <a:cs typeface="Trebuchet MS"/>
              <a:sym typeface="Trebuchet M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500"/>
                                        <p:tgtEl>
                                          <p:spTgt spid="3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6"/>
                                        </p:tgtEl>
                                        <p:attrNameLst>
                                          <p:attrName>style.visibility</p:attrName>
                                        </p:attrNameLst>
                                      </p:cBhvr>
                                      <p:to>
                                        <p:strVal val="visible"/>
                                      </p:to>
                                    </p:set>
                                    <p:animEffect transition="in" filter="fade">
                                      <p:cBhvr>
                                        <p:cTn id="12" dur="500"/>
                                        <p:tgtEl>
                                          <p:spTgt spid="3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7"/>
                                        </p:tgtEl>
                                        <p:attrNameLst>
                                          <p:attrName>style.visibility</p:attrName>
                                        </p:attrNameLst>
                                      </p:cBhvr>
                                      <p:to>
                                        <p:strVal val="visible"/>
                                      </p:to>
                                    </p:set>
                                    <p:animEffect transition="in" filter="fade">
                                      <p:cBhvr>
                                        <p:cTn id="17" dur="500"/>
                                        <p:tgtEl>
                                          <p:spTgt spid="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9"/>
          <p:cNvSpPr txBox="1"/>
          <p:nvPr/>
        </p:nvSpPr>
        <p:spPr>
          <a:xfrm>
            <a:off x="680321" y="345394"/>
            <a:ext cx="9489839" cy="1311176"/>
          </a:xfrm>
          <a:prstGeom prst="rect">
            <a:avLst/>
          </a:prstGeom>
          <a:noFill/>
          <a:ln>
            <a:noFill/>
          </a:ln>
        </p:spPr>
        <p:txBody>
          <a:bodyPr spcFirstLastPara="1" wrap="square" lIns="91425" tIns="45700" rIns="91425" bIns="45700" anchor="b" anchorCtr="0">
            <a:normAutofit/>
          </a:bodyPr>
          <a:lstStyle/>
          <a:p>
            <a:pPr marL="0" marR="0" lvl="0" indent="0" algn="r" rtl="0">
              <a:lnSpc>
                <a:spcPct val="90000"/>
              </a:lnSpc>
              <a:spcBef>
                <a:spcPts val="0"/>
              </a:spcBef>
              <a:spcAft>
                <a:spcPts val="0"/>
              </a:spcAft>
              <a:buNone/>
            </a:pPr>
            <a:r>
              <a:rPr lang="en-US" sz="4800" b="1">
                <a:solidFill>
                  <a:schemeClr val="lt1"/>
                </a:solidFill>
                <a:latin typeface="Trebuchet MS"/>
                <a:ea typeface="Trebuchet MS"/>
                <a:cs typeface="Trebuchet MS"/>
                <a:sym typeface="Trebuchet MS"/>
              </a:rPr>
              <a:t>Example 2</a:t>
            </a:r>
            <a:endParaRPr sz="4800" b="1">
              <a:solidFill>
                <a:schemeClr val="lt1"/>
              </a:solidFill>
              <a:latin typeface="Trebuchet MS"/>
              <a:ea typeface="Trebuchet MS"/>
              <a:cs typeface="Trebuchet MS"/>
              <a:sym typeface="Trebuchet MS"/>
            </a:endParaRPr>
          </a:p>
        </p:txBody>
      </p:sp>
      <p:sp>
        <p:nvSpPr>
          <p:cNvPr id="323" name="Google Shape;323;p9"/>
          <p:cNvSpPr txBox="1"/>
          <p:nvPr/>
        </p:nvSpPr>
        <p:spPr>
          <a:xfrm>
            <a:off x="295454" y="718049"/>
            <a:ext cx="6094562"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Uncle Chen wants to buy 5 cans of paint from </a:t>
            </a:r>
            <a:endParaRPr sz="1800">
              <a:solidFill>
                <a:schemeClr val="lt1"/>
              </a:solidFill>
              <a:latin typeface="Arial Black"/>
              <a:ea typeface="Arial Black"/>
              <a:cs typeface="Arial Black"/>
              <a:sym typeface="Arial Black"/>
            </a:endParaRPr>
          </a:p>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Linda’s shop. The price for each of the paint can is RM 15.60. Calculate the total price of all </a:t>
            </a:r>
            <a:endParaRPr/>
          </a:p>
          <a:p>
            <a:pPr marL="0" marR="0" lvl="0" indent="0" algn="just" rtl="0">
              <a:spcBef>
                <a:spcPts val="0"/>
              </a:spcBef>
              <a:spcAft>
                <a:spcPts val="0"/>
              </a:spcAft>
              <a:buClr>
                <a:schemeClr val="lt1"/>
              </a:buClr>
              <a:buSzPts val="1800"/>
              <a:buFont typeface="Arial Black"/>
              <a:buNone/>
            </a:pPr>
            <a:r>
              <a:rPr lang="en-US" sz="1800">
                <a:solidFill>
                  <a:schemeClr val="lt1"/>
                </a:solidFill>
                <a:latin typeface="Arial Black"/>
                <a:ea typeface="Arial Black"/>
                <a:cs typeface="Arial Black"/>
                <a:sym typeface="Arial Black"/>
              </a:rPr>
              <a:t>the paint cans.</a:t>
            </a:r>
            <a:endParaRPr sz="1800">
              <a:solidFill>
                <a:schemeClr val="lt1"/>
              </a:solidFill>
              <a:latin typeface="Arial Black"/>
              <a:ea typeface="Arial Black"/>
              <a:cs typeface="Arial Black"/>
              <a:sym typeface="Arial Black"/>
            </a:endParaRPr>
          </a:p>
        </p:txBody>
      </p:sp>
      <p:graphicFrame>
        <p:nvGraphicFramePr>
          <p:cNvPr id="324" name="Google Shape;324;p9"/>
          <p:cNvGraphicFramePr/>
          <p:nvPr/>
        </p:nvGraphicFramePr>
        <p:xfrm>
          <a:off x="1026543" y="2902148"/>
          <a:ext cx="8986800" cy="2905900"/>
        </p:xfrm>
        <a:graphic>
          <a:graphicData uri="http://schemas.openxmlformats.org/drawingml/2006/table">
            <a:tbl>
              <a:tblPr firstRow="1" bandRow="1">
                <a:noFill/>
                <a:tableStyleId>{D7DBEF3C-AEDF-4767-9E5B-AEF760D1E21E}</a:tableStyleId>
              </a:tblPr>
              <a:tblGrid>
                <a:gridCol w="2246700">
                  <a:extLst>
                    <a:ext uri="{9D8B030D-6E8A-4147-A177-3AD203B41FA5}">
                      <a16:colId xmlns:a16="http://schemas.microsoft.com/office/drawing/2014/main" val="20000"/>
                    </a:ext>
                  </a:extLst>
                </a:gridCol>
                <a:gridCol w="2246700">
                  <a:extLst>
                    <a:ext uri="{9D8B030D-6E8A-4147-A177-3AD203B41FA5}">
                      <a16:colId xmlns:a16="http://schemas.microsoft.com/office/drawing/2014/main" val="20001"/>
                    </a:ext>
                  </a:extLst>
                </a:gridCol>
                <a:gridCol w="2246700">
                  <a:extLst>
                    <a:ext uri="{9D8B030D-6E8A-4147-A177-3AD203B41FA5}">
                      <a16:colId xmlns:a16="http://schemas.microsoft.com/office/drawing/2014/main" val="20002"/>
                    </a:ext>
                  </a:extLst>
                </a:gridCol>
                <a:gridCol w="2246700">
                  <a:extLst>
                    <a:ext uri="{9D8B030D-6E8A-4147-A177-3AD203B41FA5}">
                      <a16:colId xmlns:a16="http://schemas.microsoft.com/office/drawing/2014/main" val="20003"/>
                    </a:ext>
                  </a:extLst>
                </a:gridCol>
              </a:tblGrid>
              <a:tr h="444900">
                <a:tc gridSpan="2">
                  <a:txBody>
                    <a:bodyPr/>
                    <a:lstStyle/>
                    <a:p>
                      <a:pPr marL="0" marR="0" lvl="0" indent="0" algn="ctr" rtl="0">
                        <a:spcBef>
                          <a:spcPts val="0"/>
                        </a:spcBef>
                        <a:spcAft>
                          <a:spcPts val="0"/>
                        </a:spcAft>
                        <a:buNone/>
                      </a:pPr>
                      <a:r>
                        <a:rPr lang="en-US" sz="1800" u="none" strike="noStrike" cap="none"/>
                        <a:t>PROBLEM</a:t>
                      </a:r>
                      <a:endParaRPr/>
                    </a:p>
                  </a:txBody>
                  <a:tcPr marL="91450" marR="91450" marT="45725" marB="45725"/>
                </a:tc>
                <a:tc hMerge="1">
                  <a:txBody>
                    <a:bodyPr/>
                    <a:lstStyle/>
                    <a:p>
                      <a:endParaRPr lang="en-US"/>
                    </a:p>
                  </a:txBody>
                  <a:tcPr/>
                </a:tc>
                <a:tc gridSpan="2">
                  <a:txBody>
                    <a:bodyPr/>
                    <a:lstStyle/>
                    <a:p>
                      <a:pPr marL="0" marR="0" lvl="0" indent="0" algn="ctr" rtl="0">
                        <a:spcBef>
                          <a:spcPts val="0"/>
                        </a:spcBef>
                        <a:spcAft>
                          <a:spcPts val="0"/>
                        </a:spcAft>
                        <a:buNone/>
                      </a:pPr>
                      <a:r>
                        <a:rPr lang="en-US" sz="1800" u="none" strike="noStrike" cap="none"/>
                        <a:t>ANALYSIS</a:t>
                      </a:r>
                      <a:endParaRPr/>
                    </a:p>
                  </a:txBody>
                  <a:tcPr marL="91450" marR="91450" marT="45725" marB="45725"/>
                </a:tc>
                <a:tc hMerge="1">
                  <a:txBody>
                    <a:bodyPr/>
                    <a:lstStyle/>
                    <a:p>
                      <a:endParaRPr lang="en-US"/>
                    </a:p>
                  </a:txBody>
                  <a:tcPr/>
                </a:tc>
                <a:extLst>
                  <a:ext uri="{0D108BD9-81ED-4DB2-BD59-A6C34878D82A}">
                    <a16:rowId xmlns:a16="http://schemas.microsoft.com/office/drawing/2014/main" val="10000"/>
                  </a:ext>
                </a:extLst>
              </a:tr>
              <a:tr h="879900">
                <a:tc>
                  <a:txBody>
                    <a:bodyPr/>
                    <a:lstStyle/>
                    <a:p>
                      <a:pPr marL="0" marR="0" lvl="0" indent="0" algn="l" rtl="0">
                        <a:spcBef>
                          <a:spcPts val="0"/>
                        </a:spcBef>
                        <a:spcAft>
                          <a:spcPts val="0"/>
                        </a:spcAft>
                        <a:buNone/>
                      </a:pPr>
                      <a:r>
                        <a:rPr lang="en-US" sz="1800" u="none" strike="noStrike" cap="none"/>
                        <a:t>Problem</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Input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r h="790550">
                <a:tc>
                  <a:txBody>
                    <a:bodyPr/>
                    <a:lstStyle/>
                    <a:p>
                      <a:pPr marL="0" marR="0" lvl="0" indent="0" algn="l" rtl="0">
                        <a:spcBef>
                          <a:spcPts val="0"/>
                        </a:spcBef>
                        <a:spcAft>
                          <a:spcPts val="0"/>
                        </a:spcAft>
                        <a:buNone/>
                      </a:pPr>
                      <a:r>
                        <a:rPr lang="en-US" sz="1800"/>
                        <a:t>Data</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Process</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2"/>
                  </a:ext>
                </a:extLst>
              </a:tr>
              <a:tr h="790550">
                <a:tc>
                  <a:txBody>
                    <a:bodyPr/>
                    <a:lstStyle/>
                    <a:p>
                      <a:pPr marL="0" marR="0" lvl="0" indent="0" algn="l" rtl="0">
                        <a:spcBef>
                          <a:spcPts val="0"/>
                        </a:spcBef>
                        <a:spcAft>
                          <a:spcPts val="0"/>
                        </a:spcAft>
                        <a:buNone/>
                      </a:pPr>
                      <a:r>
                        <a:rPr lang="en-US" sz="1800"/>
                        <a:t>Solution</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Clr>
                          <a:schemeClr val="lt1"/>
                        </a:buClr>
                        <a:buSzPts val="1800"/>
                        <a:buFont typeface="Trebuchet MS"/>
                        <a:buNone/>
                      </a:pPr>
                      <a:r>
                        <a:rPr lang="en-US" sz="1800"/>
                        <a:t>Output</a:t>
                      </a:r>
                      <a:endParaRPr/>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3"/>
                  </a:ext>
                </a:extLst>
              </a:tr>
            </a:tbl>
          </a:graphicData>
        </a:graphic>
      </p:graphicFrame>
      <p:sp>
        <p:nvSpPr>
          <p:cNvPr id="325" name="Google Shape;325;p9"/>
          <p:cNvSpPr txBox="1"/>
          <p:nvPr/>
        </p:nvSpPr>
        <p:spPr>
          <a:xfrm>
            <a:off x="3342735" y="3321170"/>
            <a:ext cx="196682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What is the price for 5 cans of paint?</a:t>
            </a:r>
            <a:endParaRPr/>
          </a:p>
        </p:txBody>
      </p:sp>
      <p:sp>
        <p:nvSpPr>
          <p:cNvPr id="326" name="Google Shape;326;p9"/>
          <p:cNvSpPr txBox="1"/>
          <p:nvPr/>
        </p:nvSpPr>
        <p:spPr>
          <a:xfrm>
            <a:off x="3342735" y="4244500"/>
            <a:ext cx="196682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1 can paint = RM 15.60</a:t>
            </a:r>
            <a:endParaRPr/>
          </a:p>
        </p:txBody>
      </p:sp>
      <p:sp>
        <p:nvSpPr>
          <p:cNvPr id="327" name="Google Shape;327;p9"/>
          <p:cNvSpPr txBox="1"/>
          <p:nvPr/>
        </p:nvSpPr>
        <p:spPr>
          <a:xfrm>
            <a:off x="3342735" y="5026276"/>
            <a:ext cx="196682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Calculate the total price</a:t>
            </a:r>
            <a:endParaRPr/>
          </a:p>
        </p:txBody>
      </p:sp>
      <p:sp>
        <p:nvSpPr>
          <p:cNvPr id="328" name="Google Shape;328;p9"/>
          <p:cNvSpPr txBox="1"/>
          <p:nvPr/>
        </p:nvSpPr>
        <p:spPr>
          <a:xfrm>
            <a:off x="7894606" y="3357717"/>
            <a:ext cx="196682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1 can paint = RM 15.60</a:t>
            </a:r>
            <a:endParaRPr/>
          </a:p>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No. of cans = 5</a:t>
            </a:r>
            <a:endParaRPr/>
          </a:p>
        </p:txBody>
      </p:sp>
      <p:sp>
        <p:nvSpPr>
          <p:cNvPr id="329" name="Google Shape;329;p9"/>
          <p:cNvSpPr txBox="1"/>
          <p:nvPr/>
        </p:nvSpPr>
        <p:spPr>
          <a:xfrm>
            <a:off x="7772399" y="4313278"/>
            <a:ext cx="2240951"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chemeClr val="dk1"/>
                </a:solidFill>
                <a:latin typeface="Trebuchet MS"/>
                <a:ea typeface="Trebuchet MS"/>
                <a:cs typeface="Trebuchet MS"/>
                <a:sym typeface="Trebuchet MS"/>
              </a:rPr>
              <a:t>Total price cans of paint = RM 15.60 x 5</a:t>
            </a:r>
            <a:endParaRPr/>
          </a:p>
        </p:txBody>
      </p:sp>
      <p:sp>
        <p:nvSpPr>
          <p:cNvPr id="330" name="Google Shape;330;p9"/>
          <p:cNvSpPr txBox="1"/>
          <p:nvPr/>
        </p:nvSpPr>
        <p:spPr>
          <a:xfrm>
            <a:off x="7894606" y="5045846"/>
            <a:ext cx="1966822"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Trebuchet MS"/>
                <a:ea typeface="Trebuchet MS"/>
                <a:cs typeface="Trebuchet MS"/>
                <a:sym typeface="Trebuchet MS"/>
              </a:rPr>
              <a:t>Total price 5 cans of paint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500"/>
                                        <p:tgtEl>
                                          <p:spTgt spid="3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6"/>
                                        </p:tgtEl>
                                        <p:attrNameLst>
                                          <p:attrName>style.visibility</p:attrName>
                                        </p:attrNameLst>
                                      </p:cBhvr>
                                      <p:to>
                                        <p:strVal val="visible"/>
                                      </p:to>
                                    </p:set>
                                    <p:animEffect transition="in" filter="fade">
                                      <p:cBhvr>
                                        <p:cTn id="12" dur="500"/>
                                        <p:tgtEl>
                                          <p:spTgt spid="3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7"/>
                                        </p:tgtEl>
                                        <p:attrNameLst>
                                          <p:attrName>style.visibility</p:attrName>
                                        </p:attrNameLst>
                                      </p:cBhvr>
                                      <p:to>
                                        <p:strVal val="visible"/>
                                      </p:to>
                                    </p:set>
                                    <p:animEffect transition="in" filter="fade">
                                      <p:cBhvr>
                                        <p:cTn id="17" dur="500"/>
                                        <p:tgtEl>
                                          <p:spTgt spid="3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8"/>
                                        </p:tgtEl>
                                        <p:attrNameLst>
                                          <p:attrName>style.visibility</p:attrName>
                                        </p:attrNameLst>
                                      </p:cBhvr>
                                      <p:to>
                                        <p:strVal val="visible"/>
                                      </p:to>
                                    </p:set>
                                    <p:animEffect transition="in" filter="fade">
                                      <p:cBhvr>
                                        <p:cTn id="22" dur="500"/>
                                        <p:tgtEl>
                                          <p:spTgt spid="3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9"/>
                                        </p:tgtEl>
                                        <p:attrNameLst>
                                          <p:attrName>style.visibility</p:attrName>
                                        </p:attrNameLst>
                                      </p:cBhvr>
                                      <p:to>
                                        <p:strVal val="visible"/>
                                      </p:to>
                                    </p:set>
                                    <p:animEffect transition="in" filter="fade">
                                      <p:cBhvr>
                                        <p:cTn id="27" dur="500"/>
                                        <p:tgtEl>
                                          <p:spTgt spid="3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30"/>
                                        </p:tgtEl>
                                        <p:attrNameLst>
                                          <p:attrName>style.visibility</p:attrName>
                                        </p:attrNameLst>
                                      </p:cBhvr>
                                      <p:to>
                                        <p:strVal val="visible"/>
                                      </p:to>
                                    </p:set>
                                    <p:animEffect transition="in" filter="fade">
                                      <p:cBhvr>
                                        <p:cTn id="32" dur="5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erlin">
  <a:themeElements>
    <a:clrScheme name="Red Violet">
      <a:dk1>
        <a:srgbClr val="000000"/>
      </a:dk1>
      <a:lt1>
        <a:srgbClr val="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3051</Words>
  <Application>Microsoft Office PowerPoint</Application>
  <PresentationFormat>Widescreen</PresentationFormat>
  <Paragraphs>520</Paragraphs>
  <Slides>47</Slides>
  <Notes>47</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 Black</vt:lpstr>
      <vt:lpstr>Arial</vt:lpstr>
      <vt:lpstr>Tahoma</vt:lpstr>
      <vt:lpstr>Calibri</vt:lpstr>
      <vt:lpstr>Trebuchet MS</vt:lpstr>
      <vt:lpstr>Overlock</vt:lpstr>
      <vt:lpstr>Noto Sans Symbols</vt:lpstr>
      <vt:lpstr>Berlin</vt:lpstr>
      <vt:lpstr>Chapter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Nor Bakiah Binti Abd Warif</dc:creator>
  <cp:lastModifiedBy>ziadah harun</cp:lastModifiedBy>
  <cp:revision>1</cp:revision>
  <dcterms:created xsi:type="dcterms:W3CDTF">2022-03-18T07:56:34Z</dcterms:created>
  <dcterms:modified xsi:type="dcterms:W3CDTF">2023-10-11T01:42:38Z</dcterms:modified>
</cp:coreProperties>
</file>