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44" r:id="rId2"/>
    <p:sldId id="403" r:id="rId3"/>
    <p:sldId id="296" r:id="rId4"/>
    <p:sldId id="409" r:id="rId5"/>
    <p:sldId id="410" r:id="rId6"/>
    <p:sldId id="369" r:id="rId7"/>
    <p:sldId id="370" r:id="rId8"/>
    <p:sldId id="389" r:id="rId9"/>
    <p:sldId id="346" r:id="rId10"/>
    <p:sldId id="347" r:id="rId11"/>
    <p:sldId id="352" r:id="rId12"/>
    <p:sldId id="313" r:id="rId13"/>
    <p:sldId id="353" r:id="rId14"/>
    <p:sldId id="355" r:id="rId15"/>
    <p:sldId id="356" r:id="rId16"/>
    <p:sldId id="357" r:id="rId17"/>
    <p:sldId id="360" r:id="rId18"/>
    <p:sldId id="350" r:id="rId19"/>
    <p:sldId id="373" r:id="rId20"/>
    <p:sldId id="378" r:id="rId21"/>
    <p:sldId id="377" r:id="rId22"/>
    <p:sldId id="379" r:id="rId23"/>
    <p:sldId id="376" r:id="rId24"/>
    <p:sldId id="411" r:id="rId25"/>
    <p:sldId id="380" r:id="rId26"/>
    <p:sldId id="396" r:id="rId27"/>
    <p:sldId id="404" r:id="rId28"/>
    <p:sldId id="359" r:id="rId29"/>
    <p:sldId id="399" r:id="rId30"/>
    <p:sldId id="361" r:id="rId31"/>
    <p:sldId id="362" r:id="rId32"/>
    <p:sldId id="405" r:id="rId33"/>
    <p:sldId id="406" r:id="rId34"/>
    <p:sldId id="366" r:id="rId35"/>
    <p:sldId id="363" r:id="rId36"/>
    <p:sldId id="387" r:id="rId37"/>
    <p:sldId id="390" r:id="rId38"/>
    <p:sldId id="386" r:id="rId39"/>
    <p:sldId id="349" r:id="rId40"/>
    <p:sldId id="391" r:id="rId41"/>
    <p:sldId id="407" r:id="rId42"/>
    <p:sldId id="394" r:id="rId43"/>
    <p:sldId id="395" r:id="rId44"/>
    <p:sldId id="388" r:id="rId45"/>
    <p:sldId id="402" r:id="rId46"/>
    <p:sldId id="383" r:id="rId47"/>
    <p:sldId id="393" r:id="rId48"/>
    <p:sldId id="384" r:id="rId49"/>
    <p:sldId id="412" r:id="rId50"/>
    <p:sldId id="367" r:id="rId51"/>
    <p:sldId id="408" r:id="rId5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4E4E4"/>
    <a:srgbClr val="C7C7C7"/>
    <a:srgbClr val="A21B24"/>
    <a:srgbClr val="B91E29"/>
    <a:srgbClr val="666666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26" y="-78"/>
      </p:cViewPr>
      <p:guideLst>
        <p:guide orient="horz" pos="1167"/>
        <p:guide orient="horz" pos="4230"/>
        <p:guide orient="horz" pos="168"/>
        <p:guide orient="horz" pos="662"/>
        <p:guide pos="350"/>
        <p:guide pos="3581"/>
        <p:guide pos="2893"/>
        <p:guide pos="35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363A-8A97-C34E-96D7-7B8909B579FC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0A5E-C41A-4F4F-9C87-35FF450A42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8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6825-A477-4298-A71B-B74196E3136A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B1CF-F4AA-4CA8-A8EA-CE6DDDDB33A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2B1CF-F4AA-4CA8-A8EA-CE6DDDDB33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05CC1B-0099-1A42-84CE-015761D4A0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  <p:sldLayoutId id="2147483655" r:id="rId6"/>
    <p:sldLayoutId id="2147483659" r:id="rId7"/>
    <p:sldLayoutId id="2147483658" r:id="rId8"/>
    <p:sldLayoutId id="2147483657" r:id="rId9"/>
    <p:sldLayoutId id="2147483656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ptsecurity.com/2012/09/intel-smep-overview-and-partial-bypas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ptsecurity.com/2012/09/bypassing-intel-smep-on-windows-8-x64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3P18M-shbwrNWZTa181ZWRCclk/edit?pli=1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-ionescu.com/infiltrate2015.pdf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mwrinfosecurity.com/blog/2014/08/15/windows-8-kernel-memory-protections-bypass" TargetMode="External"/><Relationship Id="rId2" Type="http://schemas.openxmlformats.org/officeDocument/2006/relationships/hyperlink" Target="http://www.alex-ionescu.com/infiltrate2015.pdf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-ionescu.com/infiltrate2015.pdf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resecurity.com/advisories/forticlient-antivirus-multiple-vulnerabiliti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Security/Agafi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1947333"/>
            <a:ext cx="7772400" cy="2221243"/>
          </a:xfrm>
        </p:spPr>
        <p:txBody>
          <a:bodyPr/>
          <a:lstStyle/>
          <a:p>
            <a:pPr algn="ctr"/>
            <a:r>
              <a:rPr lang="en-US" sz="6000" smtClean="0">
                <a:solidFill>
                  <a:schemeClr val="tx1"/>
                </a:solidFill>
              </a:rPr>
              <a:t>Windows SMEP Bypass</a:t>
            </a:r>
            <a:r>
              <a:rPr lang="en-US" sz="5400" smtClean="0">
                <a:solidFill>
                  <a:schemeClr val="tx1"/>
                </a:solidFill>
              </a:rPr>
              <a:t> </a:t>
            </a:r>
            <a:r>
              <a:rPr lang="en-US" sz="8000" smtClean="0">
                <a:solidFill>
                  <a:srgbClr val="FF0000"/>
                </a:solidFill>
              </a:rPr>
              <a:t>U=S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64788" y="4588933"/>
            <a:ext cx="5191345" cy="872067"/>
          </a:xfrm>
        </p:spPr>
        <p:txBody>
          <a:bodyPr/>
          <a:lstStyle/>
          <a:p>
            <a:pPr algn="r"/>
            <a:r>
              <a:rPr lang="es-AR" b="1" smtClean="0">
                <a:solidFill>
                  <a:schemeClr val="tx1"/>
                </a:solidFill>
              </a:rPr>
              <a:t>Nicolas </a:t>
            </a:r>
            <a:r>
              <a:rPr lang="es-AR" b="1" dirty="0" smtClean="0">
                <a:solidFill>
                  <a:schemeClr val="tx1"/>
                </a:solidFill>
              </a:rPr>
              <a:t>A</a:t>
            </a:r>
            <a:r>
              <a:rPr lang="es-AR" b="1" smtClean="0">
                <a:solidFill>
                  <a:schemeClr val="tx1"/>
                </a:solidFill>
              </a:rPr>
              <a:t>. Economou</a:t>
            </a:r>
          </a:p>
          <a:p>
            <a:pPr algn="r"/>
            <a:r>
              <a:rPr lang="es-AR" b="1" smtClean="0">
                <a:solidFill>
                  <a:schemeClr val="tx1"/>
                </a:solidFill>
              </a:rPr>
              <a:t>Enrique E. Nissim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SMEP </a:t>
            </a:r>
            <a:r>
              <a:rPr lang="es-AR" sz="4800" smtClean="0"/>
              <a:t>CPU support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_tradnl" sz="3000" smtClean="0">
                <a:solidFill>
                  <a:schemeClr val="tx1"/>
                </a:solidFill>
              </a:rPr>
              <a:t> Desktop processors</a:t>
            </a:r>
          </a:p>
          <a:p>
            <a:pPr lvl="1">
              <a:buFontTx/>
              <a:buChar char="-"/>
            </a:pPr>
            <a:r>
              <a:rPr lang="es-ES_tradnl" sz="2600" b="1" u="sng" smtClean="0">
                <a:solidFill>
                  <a:srgbClr val="0070C0"/>
                </a:solidFill>
              </a:rPr>
              <a:t>Intel Core</a:t>
            </a:r>
            <a:r>
              <a:rPr lang="es-ES_tradnl" sz="2600" smtClean="0">
                <a:solidFill>
                  <a:schemeClr val="tx1"/>
                </a:solidFill>
              </a:rPr>
              <a:t>: Lastest models of i3, i5, i7</a:t>
            </a:r>
            <a:endParaRPr lang="es-ES_tradnl" sz="2800" b="1" u="sng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_tradnl" sz="2600" b="1" u="sng" smtClean="0">
                <a:solidFill>
                  <a:srgbClr val="0070C0"/>
                </a:solidFill>
              </a:rPr>
              <a:t>Intel Pentium</a:t>
            </a:r>
            <a:r>
              <a:rPr lang="es-ES_tradnl" sz="2600" smtClean="0">
                <a:solidFill>
                  <a:schemeClr val="tx1"/>
                </a:solidFill>
              </a:rPr>
              <a:t>: G20X0(T) and G21X0(T)</a:t>
            </a:r>
            <a:endParaRPr lang="es-ES_tradnl" sz="2800" b="1" u="sng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_tradnl" sz="2600" b="1" u="sng" smtClean="0">
                <a:solidFill>
                  <a:srgbClr val="0070C0"/>
                </a:solidFill>
              </a:rPr>
              <a:t>Intel Celeron</a:t>
            </a:r>
            <a:r>
              <a:rPr lang="es-ES_tradnl" sz="2600" smtClean="0">
                <a:solidFill>
                  <a:schemeClr val="tx1"/>
                </a:solidFill>
              </a:rPr>
              <a:t>: G1610(T), G1620(T) and G1630</a:t>
            </a:r>
            <a:endParaRPr lang="es-ES_tradnl" sz="2800" b="1" u="sng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ES_tradnl" sz="30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sz="3000" smtClean="0">
                <a:solidFill>
                  <a:schemeClr val="tx1"/>
                </a:solidFill>
              </a:rPr>
              <a:t> Server processors</a:t>
            </a:r>
          </a:p>
          <a:p>
            <a:pPr lvl="1">
              <a:buFontTx/>
              <a:buChar char="-"/>
            </a:pPr>
            <a:r>
              <a:rPr lang="es-ES_tradnl" sz="2600" b="1" u="sng" smtClean="0">
                <a:solidFill>
                  <a:srgbClr val="0070C0"/>
                </a:solidFill>
              </a:rPr>
              <a:t>Intel Xeon</a:t>
            </a:r>
            <a:r>
              <a:rPr lang="es-ES_tradnl" sz="2600" smtClean="0">
                <a:solidFill>
                  <a:schemeClr val="tx1"/>
                </a:solidFill>
              </a:rPr>
              <a:t>: Lastest models of E3, E5, E7</a:t>
            </a:r>
            <a:endParaRPr lang="es-ES_tradnl" sz="2800" b="1" u="sng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_tradnl" sz="2600" b="1" u="sng" smtClean="0">
                <a:solidFill>
                  <a:srgbClr val="0070C0"/>
                </a:solidFill>
              </a:rPr>
              <a:t>Intel Pentium</a:t>
            </a:r>
            <a:r>
              <a:rPr lang="es-ES_tradnl" sz="2600" smtClean="0">
                <a:solidFill>
                  <a:schemeClr val="tx1"/>
                </a:solidFill>
              </a:rPr>
              <a:t>: 1403v3 and 1</a:t>
            </a:r>
            <a:r>
              <a:rPr lang="es-ES_tradnl" sz="2800" smtClean="0">
                <a:solidFill>
                  <a:schemeClr val="tx1"/>
                </a:solidFill>
              </a:rPr>
              <a:t>405v2</a:t>
            </a:r>
            <a:endParaRPr lang="es-ES_tradnl" sz="2800" b="1" u="sng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SMEP </a:t>
            </a:r>
            <a:r>
              <a:rPr lang="es-AR" sz="4800" dirty="0" err="1" smtClean="0"/>
              <a:t>Protection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smtClean="0">
                <a:solidFill>
                  <a:schemeClr val="tx1"/>
                </a:solidFill>
              </a:rPr>
              <a:t> We </a:t>
            </a:r>
            <a:r>
              <a:rPr lang="es-AR" sz="3200" dirty="0" smtClean="0">
                <a:solidFill>
                  <a:schemeClr val="tx1"/>
                </a:solidFill>
              </a:rPr>
              <a:t>control EIP/RIP = </a:t>
            </a:r>
            <a:r>
              <a:rPr lang="es-AR" sz="3200" b="1" dirty="0" smtClean="0">
                <a:solidFill>
                  <a:srgbClr val="FF0000"/>
                </a:solidFill>
              </a:rPr>
              <a:t>0x41414141 </a:t>
            </a:r>
            <a:r>
              <a:rPr lang="es-AR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Ring-0</a:t>
            </a:r>
            <a:endParaRPr lang="es-AR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</a:rPr>
              <a:t>So, we </a:t>
            </a:r>
            <a:r>
              <a:rPr lang="es-AR" sz="2800" dirty="0" smtClean="0">
                <a:solidFill>
                  <a:schemeClr val="tx1"/>
                </a:solidFill>
              </a:rPr>
              <a:t>can </a:t>
            </a:r>
            <a:r>
              <a:rPr lang="es-AR" sz="2800" b="1" dirty="0" err="1" smtClean="0">
                <a:solidFill>
                  <a:schemeClr val="tx1"/>
                </a:solidFill>
              </a:rPr>
              <a:t>jump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where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err="1" smtClean="0">
                <a:solidFill>
                  <a:schemeClr val="tx1"/>
                </a:solidFill>
              </a:rPr>
              <a:t>we</a:t>
            </a:r>
            <a:r>
              <a:rPr lang="es-AR" sz="2800" smtClean="0">
                <a:solidFill>
                  <a:schemeClr val="tx1"/>
                </a:solidFill>
              </a:rPr>
              <a:t> want to …</a:t>
            </a:r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2759" y="2980267"/>
            <a:ext cx="1447800" cy="1693333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54867" y="4673600"/>
            <a:ext cx="1693333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3051" y="370153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KERNEL</a:t>
            </a:r>
            <a:endParaRPr lang="en-US"/>
          </a:p>
        </p:txBody>
      </p:sp>
      <p:sp>
        <p:nvSpPr>
          <p:cNvPr id="10" name="Curved Left Arrow 9"/>
          <p:cNvSpPr/>
          <p:nvPr/>
        </p:nvSpPr>
        <p:spPr>
          <a:xfrm>
            <a:off x="4510559" y="3302000"/>
            <a:ext cx="857308" cy="2811463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2759" y="3357033"/>
            <a:ext cx="1447800" cy="110067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05608" y="6182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0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74776" y="279560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4GB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74776" y="448893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2GB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29673" y="407086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0" b="1" smtClean="0"/>
              <a:t>?</a:t>
            </a:r>
            <a:endParaRPr lang="en-US" sz="6000" b="1"/>
          </a:p>
        </p:txBody>
      </p:sp>
      <p:sp>
        <p:nvSpPr>
          <p:cNvPr id="21" name="Rectangle 20"/>
          <p:cNvSpPr/>
          <p:nvPr/>
        </p:nvSpPr>
        <p:spPr>
          <a:xfrm>
            <a:off x="3062759" y="4673600"/>
            <a:ext cx="1447800" cy="1762667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4651" y="529166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USER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62759" y="5842000"/>
            <a:ext cx="1447800" cy="110067"/>
          </a:xfrm>
          <a:prstGeom prst="rect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3640667"/>
            <a:ext cx="7772400" cy="612321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Windows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SMEP bypass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techniques – Part 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/>
              <a:t>Option</a:t>
            </a:r>
            <a:r>
              <a:rPr lang="es-AR" sz="4800" dirty="0"/>
              <a:t> 0: Jumping to </a:t>
            </a:r>
            <a:r>
              <a:rPr lang="es-AR" sz="4800" dirty="0" err="1"/>
              <a:t>user</a:t>
            </a:r>
            <a:r>
              <a:rPr lang="es-AR" sz="4800" dirty="0"/>
              <a:t> </a:t>
            </a:r>
            <a:r>
              <a:rPr lang="es-AR" sz="4800" dirty="0" err="1"/>
              <a:t>space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10922" y="1600200"/>
            <a:ext cx="8229600" cy="490677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Jump</a:t>
            </a:r>
            <a:r>
              <a:rPr lang="es-AR" sz="2800" dirty="0" smtClean="0">
                <a:solidFill>
                  <a:schemeClr val="tx1"/>
                </a:solidFill>
              </a:rPr>
              <a:t> to </a:t>
            </a:r>
            <a:r>
              <a:rPr lang="es-AR" sz="2800" b="1" dirty="0" err="1" smtClean="0">
                <a:solidFill>
                  <a:schemeClr val="tx1"/>
                </a:solidFill>
              </a:rPr>
              <a:t>user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chemeClr val="tx1"/>
                </a:solidFill>
              </a:rPr>
              <a:t>space</a:t>
            </a:r>
            <a:r>
              <a:rPr lang="es-AR" sz="2800" dirty="0" smtClean="0">
                <a:solidFill>
                  <a:schemeClr val="tx1"/>
                </a:solidFill>
              </a:rPr>
              <a:t> (to </a:t>
            </a:r>
            <a:r>
              <a:rPr lang="es-AR" sz="2800" dirty="0" err="1" smtClean="0">
                <a:solidFill>
                  <a:schemeClr val="tx1"/>
                </a:solidFill>
              </a:rPr>
              <a:t>my</a:t>
            </a:r>
            <a:r>
              <a:rPr lang="es-AR" sz="2800" dirty="0" smtClean="0">
                <a:solidFill>
                  <a:schemeClr val="tx1"/>
                </a:solidFill>
              </a:rPr>
              <a:t> “</a:t>
            </a:r>
            <a:r>
              <a:rPr lang="es-AR" sz="2800" dirty="0" err="1" smtClean="0">
                <a:solidFill>
                  <a:schemeClr val="tx1"/>
                </a:solidFill>
              </a:rPr>
              <a:t>code</a:t>
            </a:r>
            <a:r>
              <a:rPr lang="es-AR" sz="2800" dirty="0" smtClean="0">
                <a:solidFill>
                  <a:schemeClr val="tx1"/>
                </a:solidFill>
              </a:rPr>
              <a:t>”)</a:t>
            </a: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If</a:t>
            </a:r>
            <a:r>
              <a:rPr lang="es-AR" sz="2800" dirty="0" smtClean="0">
                <a:solidFill>
                  <a:schemeClr val="tx1"/>
                </a:solidFill>
              </a:rPr>
              <a:t> (</a:t>
            </a:r>
            <a:r>
              <a:rPr lang="es-AR" sz="2800" b="1" dirty="0" smtClean="0">
                <a:solidFill>
                  <a:schemeClr val="tx1"/>
                </a:solidFill>
              </a:rPr>
              <a:t>EIP/RIP</a:t>
            </a:r>
            <a:r>
              <a:rPr lang="es-AR" sz="2800" dirty="0" smtClean="0">
                <a:solidFill>
                  <a:schemeClr val="tx1"/>
                </a:solidFill>
              </a:rPr>
              <a:t> == </a:t>
            </a:r>
            <a:r>
              <a:rPr lang="es-AR" sz="2800" b="1" dirty="0" smtClean="0">
                <a:solidFill>
                  <a:schemeClr val="tx1"/>
                </a:solidFill>
              </a:rPr>
              <a:t>USER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memory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pages</a:t>
            </a:r>
            <a:r>
              <a:rPr lang="es-AR" sz="28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s-AR" sz="2600" b="1" smtClean="0">
                <a:solidFill>
                  <a:srgbClr val="FF0000"/>
                </a:solidFill>
              </a:rPr>
              <a:t>Page Fault </a:t>
            </a:r>
            <a:r>
              <a:rPr lang="es-AR" sz="2600" b="1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AR" sz="2600" b="1" smtClean="0">
                <a:solidFill>
                  <a:srgbClr val="0070C0"/>
                </a:solidFill>
              </a:rPr>
              <a:t>BSoD</a:t>
            </a: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b="1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r>
              <a:rPr lang="es-AR" sz="2600" b="1" u="sng" smtClean="0">
                <a:solidFill>
                  <a:schemeClr val="tx1"/>
                </a:solidFill>
              </a:rPr>
              <a:t>Error</a:t>
            </a:r>
            <a:r>
              <a:rPr lang="es-AR" sz="2600" b="1" smtClean="0">
                <a:solidFill>
                  <a:schemeClr val="tx1"/>
                </a:solidFill>
              </a:rPr>
              <a:t>:</a:t>
            </a:r>
            <a:r>
              <a:rPr lang="es-AR" sz="2600" b="1" smtClean="0">
                <a:solidFill>
                  <a:srgbClr val="FF0000"/>
                </a:solidFill>
              </a:rPr>
              <a:t>  ATTEMPTED_EXECUTE_OF_NOEXECUTE_MEMORY</a:t>
            </a:r>
            <a:endParaRPr lang="es-AR" sz="2600" b="1" dirty="0" smtClean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5670769" y="1600200"/>
            <a:ext cx="3177010" cy="4194664"/>
            <a:chOff x="5647431" y="2141034"/>
            <a:chExt cx="3177010" cy="4194664"/>
          </a:xfrm>
        </p:grpSpPr>
        <p:sp>
          <p:nvSpPr>
            <p:cNvPr id="9" name="Curved Left Arrow 8"/>
            <p:cNvSpPr/>
            <p:nvPr/>
          </p:nvSpPr>
          <p:spPr>
            <a:xfrm>
              <a:off x="7683214" y="2817799"/>
              <a:ext cx="857308" cy="2811463"/>
            </a:xfrm>
            <a:prstGeom prst="curved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&quot;No&quot; Symbol 17"/>
            <p:cNvSpPr/>
            <p:nvPr/>
          </p:nvSpPr>
          <p:spPr>
            <a:xfrm>
              <a:off x="8231775" y="3928533"/>
              <a:ext cx="592666" cy="521732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35414" y="2510366"/>
              <a:ext cx="1447800" cy="1693333"/>
            </a:xfrm>
            <a:prstGeom prst="rect">
              <a:avLst/>
            </a:prstGeom>
            <a:gradFill flip="none"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127522" y="4203699"/>
              <a:ext cx="169333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95706" y="3231633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KERNEL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5414" y="2887132"/>
              <a:ext cx="1447800" cy="110067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0408" y="59663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99898" y="2141034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4GB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47431" y="4019033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2GB</a:t>
              </a: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5414" y="4203699"/>
              <a:ext cx="1447800" cy="1762667"/>
            </a:xfrm>
            <a:prstGeom prst="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7306" y="48217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USER</a:t>
              </a: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35414" y="5372099"/>
              <a:ext cx="1447800" cy="110067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5279" y="411612"/>
            <a:ext cx="8879080" cy="634366"/>
          </a:xfrm>
        </p:spPr>
        <p:txBody>
          <a:bodyPr>
            <a:noAutofit/>
          </a:bodyPr>
          <a:lstStyle/>
          <a:p>
            <a:pPr algn="ctr"/>
            <a:r>
              <a:rPr lang="es-AR" sz="4300" err="1"/>
              <a:t>Option</a:t>
            </a:r>
            <a:r>
              <a:rPr lang="es-AR" sz="4300"/>
              <a:t> </a:t>
            </a:r>
            <a:r>
              <a:rPr lang="es-AR" sz="4300" smtClean="0"/>
              <a:t>1 - </a:t>
            </a:r>
            <a:r>
              <a:rPr lang="es-AR" sz="4300" dirty="0" smtClean="0"/>
              <a:t>x86: </a:t>
            </a:r>
            <a:r>
              <a:rPr lang="es-AR" sz="4300" dirty="0"/>
              <a:t>Jumping to </a:t>
            </a:r>
            <a:r>
              <a:rPr lang="es-AR" sz="4300" dirty="0" err="1"/>
              <a:t>kernel</a:t>
            </a:r>
            <a:r>
              <a:rPr lang="es-AR" sz="4300" dirty="0"/>
              <a:t> </a:t>
            </a:r>
            <a:r>
              <a:rPr lang="es-AR" sz="4300" dirty="0" err="1"/>
              <a:t>heap</a:t>
            </a:r>
            <a:endParaRPr lang="en-US" sz="43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413336" cy="45132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smtClean="0">
                <a:solidFill>
                  <a:schemeClr val="tx1"/>
                </a:solidFill>
              </a:rPr>
              <a:t> Jump </a:t>
            </a:r>
            <a:r>
              <a:rPr lang="es-AR" sz="3200" dirty="0" smtClean="0">
                <a:solidFill>
                  <a:schemeClr val="tx1"/>
                </a:solidFill>
              </a:rPr>
              <a:t>to </a:t>
            </a:r>
            <a:r>
              <a:rPr lang="es-AR" sz="3200" dirty="0" err="1" smtClean="0">
                <a:solidFill>
                  <a:schemeClr val="tx1"/>
                </a:solidFill>
              </a:rPr>
              <a:t>kernel</a:t>
            </a:r>
            <a:r>
              <a:rPr lang="es-AR" sz="3200" dirty="0" smtClean="0">
                <a:solidFill>
                  <a:schemeClr val="tx1"/>
                </a:solidFill>
              </a:rPr>
              <a:t> data (</a:t>
            </a:r>
            <a:r>
              <a:rPr lang="es-AR" sz="3200" dirty="0" err="1" smtClean="0">
                <a:solidFill>
                  <a:schemeClr val="tx1"/>
                </a:solidFill>
              </a:rPr>
              <a:t>Heap</a:t>
            </a:r>
            <a:r>
              <a:rPr lang="es-AR" sz="3200" dirty="0" smtClean="0">
                <a:solidFill>
                  <a:schemeClr val="tx1"/>
                </a:solidFill>
              </a:rPr>
              <a:t>):</a:t>
            </a: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E.g</a:t>
            </a:r>
            <a:r>
              <a:rPr lang="es-AR" sz="2600" dirty="0" smtClean="0">
                <a:solidFill>
                  <a:schemeClr val="tx1"/>
                </a:solidFill>
              </a:rPr>
              <a:t>: “Windows 8.1” </a:t>
            </a:r>
            <a:r>
              <a:rPr lang="es-AR" sz="2600" b="1" dirty="0" smtClean="0">
                <a:solidFill>
                  <a:srgbClr val="FF0000"/>
                </a:solidFill>
              </a:rPr>
              <a:t>32 bits</a:t>
            </a:r>
            <a:endParaRPr lang="es-AR" sz="2600" b="1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600" b="1" dirty="0" smtClean="0">
                <a:solidFill>
                  <a:schemeClr val="tx1"/>
                </a:solidFill>
              </a:rPr>
              <a:t>Data</a:t>
            </a:r>
            <a:r>
              <a:rPr lang="es-AR" sz="2600" b="1" dirty="0" smtClean="0">
                <a:solidFill>
                  <a:srgbClr val="FF0000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allocated</a:t>
            </a:r>
            <a:r>
              <a:rPr lang="es-AR" sz="2600" dirty="0" smtClean="0">
                <a:solidFill>
                  <a:schemeClr val="tx1"/>
                </a:solidFill>
              </a:rPr>
              <a:t> in </a:t>
            </a:r>
            <a:r>
              <a:rPr lang="es-AR" sz="2600" b="1" dirty="0" smtClean="0">
                <a:solidFill>
                  <a:srgbClr val="FF0000"/>
                </a:solidFill>
              </a:rPr>
              <a:t>POOL TYPE</a:t>
            </a:r>
            <a:r>
              <a:rPr lang="es-AR" sz="2600" dirty="0" smtClean="0">
                <a:solidFill>
                  <a:schemeClr val="tx1"/>
                </a:solidFill>
              </a:rPr>
              <a:t> = 0x21</a:t>
            </a:r>
          </a:p>
          <a:p>
            <a:pPr lvl="1">
              <a:buFontTx/>
              <a:buChar char="-"/>
            </a:pPr>
            <a:r>
              <a:rPr lang="es-AR" sz="2400" dirty="0" smtClean="0">
                <a:solidFill>
                  <a:schemeClr val="tx1"/>
                </a:solidFill>
              </a:rPr>
              <a:t>0x21 = </a:t>
            </a:r>
            <a:r>
              <a:rPr lang="en-US" sz="2400" dirty="0" err="1" smtClean="0"/>
              <a:t>NonPagedPoolSession</a:t>
            </a:r>
            <a:r>
              <a:rPr lang="en-US" sz="2400" dirty="0" smtClean="0"/>
              <a:t> + </a:t>
            </a:r>
            <a:r>
              <a:rPr lang="en-US" sz="2400" dirty="0" err="1" smtClean="0"/>
              <a:t>NonPagedPool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executable!</a:t>
            </a:r>
          </a:p>
          <a:p>
            <a:pPr lvl="1">
              <a:buFontTx/>
              <a:buChar char="-"/>
            </a:pPr>
            <a:r>
              <a:rPr lang="es-ES_tradnl" sz="2400" b="1" dirty="0" smtClean="0">
                <a:solidFill>
                  <a:srgbClr val="FF0000"/>
                </a:solidFill>
              </a:rPr>
              <a:t>SMEP bypass </a:t>
            </a:r>
            <a:r>
              <a:rPr lang="es-ES_tradnl" sz="2400" b="1" dirty="0" smtClean="0">
                <a:solidFill>
                  <a:srgbClr val="FF0000"/>
                </a:solidFill>
                <a:sym typeface="Wingdings" pitchFamily="2" charset="2"/>
              </a:rPr>
              <a:t>  </a:t>
            </a:r>
            <a:endParaRPr lang="es-AR" sz="1400" b="1" dirty="0" smtClean="0">
              <a:solidFill>
                <a:srgbClr val="0070C0"/>
              </a:solidFill>
              <a:hlinkClick r:id="rId2"/>
            </a:endParaRPr>
          </a:p>
          <a:p>
            <a:pPr marL="914400" lvl="2" indent="0">
              <a:buNone/>
            </a:pPr>
            <a:endParaRPr lang="es-AR" b="1" dirty="0" smtClean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937" y="4984707"/>
            <a:ext cx="790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  <a:hlinkClick r:id="rId2"/>
              </a:rPr>
              <a:t>http://blog.ptsecurity.com/2012/09/intel-smep-overview-and-partial-bypass.html</a:t>
            </a:r>
            <a:endParaRPr lang="es-AR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1095" y="411612"/>
            <a:ext cx="8870535" cy="634366"/>
          </a:xfrm>
        </p:spPr>
        <p:txBody>
          <a:bodyPr>
            <a:noAutofit/>
          </a:bodyPr>
          <a:lstStyle/>
          <a:p>
            <a:pPr algn="ctr"/>
            <a:r>
              <a:rPr lang="es-AR" sz="4300" dirty="0" err="1"/>
              <a:t>Option</a:t>
            </a:r>
            <a:r>
              <a:rPr lang="es-AR" sz="4300" dirty="0"/>
              <a:t> </a:t>
            </a:r>
            <a:r>
              <a:rPr lang="es-AR" sz="4300"/>
              <a:t>1 </a:t>
            </a:r>
            <a:r>
              <a:rPr lang="es-AR" sz="4300" smtClean="0"/>
              <a:t>- </a:t>
            </a:r>
            <a:r>
              <a:rPr lang="es-AR" sz="4300" dirty="0"/>
              <a:t>x64: Jumping to </a:t>
            </a:r>
            <a:r>
              <a:rPr lang="es-AR" sz="4300" dirty="0" err="1"/>
              <a:t>kernel</a:t>
            </a:r>
            <a:r>
              <a:rPr lang="es-AR" sz="4300" dirty="0"/>
              <a:t> </a:t>
            </a:r>
            <a:r>
              <a:rPr lang="es-AR" sz="4300" dirty="0" err="1"/>
              <a:t>heap</a:t>
            </a:r>
            <a:endParaRPr lang="es-AR" sz="43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370606" cy="45132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Jump</a:t>
            </a:r>
            <a:r>
              <a:rPr lang="es-AR" sz="3200" dirty="0" smtClean="0">
                <a:solidFill>
                  <a:schemeClr val="tx1"/>
                </a:solidFill>
              </a:rPr>
              <a:t> to </a:t>
            </a:r>
            <a:r>
              <a:rPr lang="es-AR" sz="3200" dirty="0" err="1" smtClean="0">
                <a:solidFill>
                  <a:schemeClr val="tx1"/>
                </a:solidFill>
              </a:rPr>
              <a:t>kernel</a:t>
            </a:r>
            <a:r>
              <a:rPr lang="es-AR" sz="3200" dirty="0" smtClean="0">
                <a:solidFill>
                  <a:schemeClr val="tx1"/>
                </a:solidFill>
              </a:rPr>
              <a:t> data (</a:t>
            </a:r>
            <a:r>
              <a:rPr lang="es-AR" sz="3200" dirty="0" err="1" smtClean="0">
                <a:solidFill>
                  <a:schemeClr val="tx1"/>
                </a:solidFill>
              </a:rPr>
              <a:t>Heap</a:t>
            </a:r>
            <a:r>
              <a:rPr lang="es-AR" sz="3200" dirty="0" smtClean="0">
                <a:solidFill>
                  <a:schemeClr val="tx1"/>
                </a:solidFill>
              </a:rPr>
              <a:t>):</a:t>
            </a: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E.g</a:t>
            </a:r>
            <a:r>
              <a:rPr lang="es-AR" sz="2600" dirty="0" smtClean="0">
                <a:solidFill>
                  <a:schemeClr val="tx1"/>
                </a:solidFill>
              </a:rPr>
              <a:t>: “Windows 8.1” </a:t>
            </a:r>
            <a:r>
              <a:rPr lang="es-AR" sz="2600" b="1" smtClean="0">
                <a:solidFill>
                  <a:srgbClr val="FF0000"/>
                </a:solidFill>
              </a:rPr>
              <a:t>64 bits</a:t>
            </a:r>
            <a:endParaRPr lang="es-AR" sz="2600" b="1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600" b="1" dirty="0" smtClean="0">
                <a:solidFill>
                  <a:schemeClr val="tx1"/>
                </a:solidFill>
              </a:rPr>
              <a:t>Data</a:t>
            </a:r>
            <a:r>
              <a:rPr lang="es-AR" sz="2600" b="1" dirty="0" smtClean="0">
                <a:solidFill>
                  <a:srgbClr val="FF0000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allocated</a:t>
            </a:r>
            <a:r>
              <a:rPr lang="es-AR" sz="2600" dirty="0" smtClean="0">
                <a:solidFill>
                  <a:schemeClr val="tx1"/>
                </a:solidFill>
              </a:rPr>
              <a:t> in </a:t>
            </a:r>
            <a:r>
              <a:rPr lang="es-AR" sz="2600" b="1" dirty="0" smtClean="0">
                <a:solidFill>
                  <a:srgbClr val="FF0000"/>
                </a:solidFill>
              </a:rPr>
              <a:t>POOL TYPE</a:t>
            </a:r>
            <a:r>
              <a:rPr lang="es-AR" sz="2600" dirty="0" smtClean="0">
                <a:solidFill>
                  <a:schemeClr val="tx1"/>
                </a:solidFill>
              </a:rPr>
              <a:t> = 0x21</a:t>
            </a:r>
          </a:p>
          <a:p>
            <a:pPr lvl="1">
              <a:buFontTx/>
              <a:buChar char="-"/>
            </a:pPr>
            <a:r>
              <a:rPr lang="es-AR" sz="2400" dirty="0" smtClean="0">
                <a:solidFill>
                  <a:schemeClr val="tx1"/>
                </a:solidFill>
              </a:rPr>
              <a:t>0x21 = </a:t>
            </a:r>
            <a:r>
              <a:rPr lang="en-US" sz="2400" dirty="0" err="1" smtClean="0"/>
              <a:t>NonPagedPoolSession</a:t>
            </a:r>
            <a:r>
              <a:rPr lang="en-US" sz="2400" dirty="0" smtClean="0"/>
              <a:t> + </a:t>
            </a:r>
            <a:r>
              <a:rPr lang="en-US" sz="2400" dirty="0" err="1" smtClean="0"/>
              <a:t>NonPagedPool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NO executable?</a:t>
            </a:r>
          </a:p>
          <a:p>
            <a:pPr lvl="1">
              <a:buFontTx/>
              <a:buChar char="-"/>
            </a:pPr>
            <a:endParaRPr lang="es-ES_tradnl" sz="24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ES_tradnl" sz="2400" b="1" dirty="0" smtClean="0">
                <a:solidFill>
                  <a:schemeClr val="tx1"/>
                </a:solidFill>
              </a:rPr>
              <a:t>No </a:t>
            </a:r>
            <a:r>
              <a:rPr lang="es-ES_tradnl" sz="2400" b="1" dirty="0" err="1" smtClean="0">
                <a:solidFill>
                  <a:schemeClr val="tx1"/>
                </a:solidFill>
              </a:rPr>
              <a:t>longer</a:t>
            </a:r>
            <a:r>
              <a:rPr lang="es-ES_tradnl" sz="2400" b="1" dirty="0" smtClean="0">
                <a:solidFill>
                  <a:schemeClr val="tx1"/>
                </a:solidFill>
              </a:rPr>
              <a:t> </a:t>
            </a:r>
            <a:r>
              <a:rPr lang="es-ES_tradnl" sz="2400" b="1" dirty="0" err="1" smtClean="0">
                <a:solidFill>
                  <a:schemeClr val="tx1"/>
                </a:solidFill>
              </a:rPr>
              <a:t>an</a:t>
            </a:r>
            <a:r>
              <a:rPr lang="es-ES_tradnl" sz="2400" b="1" dirty="0" smtClean="0">
                <a:solidFill>
                  <a:schemeClr val="tx1"/>
                </a:solidFill>
              </a:rPr>
              <a:t> </a:t>
            </a:r>
            <a:r>
              <a:rPr lang="es-ES_tradnl" sz="2400" b="1" dirty="0" err="1" smtClean="0">
                <a:solidFill>
                  <a:schemeClr val="tx1"/>
                </a:solidFill>
              </a:rPr>
              <a:t>option</a:t>
            </a:r>
            <a:r>
              <a:rPr lang="es-ES_tradnl" sz="2400" b="1" dirty="0" smtClean="0">
                <a:solidFill>
                  <a:schemeClr val="tx1"/>
                </a:solidFill>
              </a:rPr>
              <a:t> </a:t>
            </a:r>
            <a:r>
              <a:rPr lang="es-ES_tradnl" sz="2400" b="1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s-AR" sz="2400" b="1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3824" y="411612"/>
            <a:ext cx="8827806" cy="634366"/>
          </a:xfrm>
        </p:spPr>
        <p:txBody>
          <a:bodyPr>
            <a:noAutofit/>
          </a:bodyPr>
          <a:lstStyle/>
          <a:p>
            <a:pPr algn="ctr"/>
            <a:r>
              <a:rPr lang="es-AR" sz="4800" dirty="0" err="1"/>
              <a:t>Option</a:t>
            </a:r>
            <a:r>
              <a:rPr lang="es-AR" sz="4800" dirty="0"/>
              <a:t> 2: </a:t>
            </a:r>
            <a:r>
              <a:rPr lang="es-AR" sz="4800" dirty="0" err="1"/>
              <a:t>ROPing</a:t>
            </a:r>
            <a:r>
              <a:rPr lang="es-AR" sz="4800" dirty="0"/>
              <a:t> </a:t>
            </a:r>
            <a:r>
              <a:rPr lang="es-AR" sz="4800" dirty="0" smtClean="0"/>
              <a:t>in </a:t>
            </a:r>
            <a:r>
              <a:rPr lang="es-AR" sz="4800" dirty="0" err="1" smtClean="0"/>
              <a:t>kernel</a:t>
            </a:r>
            <a:r>
              <a:rPr lang="es-AR" sz="4800" dirty="0" smtClean="0"/>
              <a:t> </a:t>
            </a:r>
            <a:r>
              <a:rPr lang="es-AR" sz="4800" dirty="0" err="1" smtClean="0"/>
              <a:t>space</a:t>
            </a:r>
            <a:endParaRPr lang="es-AR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Jump</a:t>
            </a:r>
            <a:r>
              <a:rPr lang="es-AR" sz="3200" dirty="0" smtClean="0">
                <a:solidFill>
                  <a:schemeClr val="tx1"/>
                </a:solidFill>
              </a:rPr>
              <a:t> to </a:t>
            </a:r>
            <a:r>
              <a:rPr lang="es-AR" sz="3200" dirty="0" err="1" smtClean="0">
                <a:solidFill>
                  <a:schemeClr val="tx1"/>
                </a:solidFill>
              </a:rPr>
              <a:t>kernel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code</a:t>
            </a:r>
            <a:r>
              <a:rPr lang="es-AR" sz="3200" dirty="0" smtClean="0">
                <a:solidFill>
                  <a:schemeClr val="tx1"/>
                </a:solidFill>
              </a:rPr>
              <a:t> (win32k.sys):</a:t>
            </a: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Get</a:t>
            </a:r>
            <a:r>
              <a:rPr lang="es-AR" sz="2600" dirty="0" smtClean="0">
                <a:solidFill>
                  <a:schemeClr val="tx1"/>
                </a:solidFill>
              </a:rPr>
              <a:t> modules </a:t>
            </a:r>
            <a:r>
              <a:rPr lang="es-AR" sz="2600" dirty="0" err="1" smtClean="0">
                <a:solidFill>
                  <a:schemeClr val="tx1"/>
                </a:solidFill>
              </a:rPr>
              <a:t>addresses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with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b="1" dirty="0" err="1" smtClean="0">
                <a:solidFill>
                  <a:srgbClr val="0070C0"/>
                </a:solidFill>
              </a:rPr>
              <a:t>NtQuerySystemInformation</a:t>
            </a:r>
            <a:r>
              <a:rPr lang="es-AR" sz="2600" b="1" dirty="0" smtClean="0">
                <a:solidFill>
                  <a:srgbClr val="0070C0"/>
                </a:solidFill>
              </a:rPr>
              <a:t>()</a:t>
            </a:r>
            <a:r>
              <a:rPr lang="es-AR" sz="2600" b="1" dirty="0" smtClean="0">
                <a:solidFill>
                  <a:schemeClr val="tx1"/>
                </a:solidFill>
              </a:rPr>
              <a:t> </a:t>
            </a:r>
            <a:r>
              <a:rPr lang="es-AR" sz="2600" dirty="0" smtClean="0">
                <a:solidFill>
                  <a:schemeClr val="tx1"/>
                </a:solidFill>
              </a:rPr>
              <a:t>(</a:t>
            </a:r>
            <a:r>
              <a:rPr lang="es-AR" sz="2600" dirty="0" err="1" smtClean="0">
                <a:solidFill>
                  <a:schemeClr val="tx1"/>
                </a:solidFill>
              </a:rPr>
              <a:t>only</a:t>
            </a:r>
            <a:r>
              <a:rPr lang="es-AR" sz="2600" dirty="0" smtClean="0">
                <a:solidFill>
                  <a:schemeClr val="tx1"/>
                </a:solidFill>
              </a:rPr>
              <a:t> in Medium </a:t>
            </a:r>
            <a:r>
              <a:rPr lang="es-AR" sz="2600" dirty="0" err="1" smtClean="0">
                <a:solidFill>
                  <a:schemeClr val="tx1"/>
                </a:solidFill>
              </a:rPr>
              <a:t>Integrity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since</a:t>
            </a:r>
            <a:r>
              <a:rPr lang="es-AR" sz="2600" dirty="0" smtClean="0">
                <a:solidFill>
                  <a:schemeClr val="tx1"/>
                </a:solidFill>
              </a:rPr>
              <a:t> Windows 8.1)</a:t>
            </a:r>
            <a:endParaRPr lang="es-AR" sz="2600" dirty="0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s-AR" sz="26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If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running</a:t>
            </a:r>
            <a:r>
              <a:rPr lang="es-AR" sz="2600" dirty="0" smtClean="0">
                <a:solidFill>
                  <a:schemeClr val="tx1"/>
                </a:solidFill>
              </a:rPr>
              <a:t> in </a:t>
            </a:r>
            <a:r>
              <a:rPr lang="es-AR" sz="2600" b="1" dirty="0" err="1" smtClean="0">
                <a:solidFill>
                  <a:schemeClr val="tx1"/>
                </a:solidFill>
              </a:rPr>
              <a:t>Low</a:t>
            </a:r>
            <a:r>
              <a:rPr lang="es-AR" sz="2600" b="1" dirty="0" smtClean="0">
                <a:solidFill>
                  <a:schemeClr val="tx1"/>
                </a:solidFill>
              </a:rPr>
              <a:t> </a:t>
            </a:r>
            <a:r>
              <a:rPr lang="es-AR" sz="2600" b="1" dirty="0" err="1" smtClean="0">
                <a:solidFill>
                  <a:schemeClr val="tx1"/>
                </a:solidFill>
              </a:rPr>
              <a:t>Integrity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we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need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b="1" dirty="0" err="1" smtClean="0">
                <a:solidFill>
                  <a:srgbClr val="FF0000"/>
                </a:solidFill>
              </a:rPr>
              <a:t>memory</a:t>
            </a:r>
            <a:r>
              <a:rPr lang="es-AR" sz="2600" b="1" dirty="0" smtClean="0">
                <a:solidFill>
                  <a:srgbClr val="FF0000"/>
                </a:solidFill>
              </a:rPr>
              <a:t> </a:t>
            </a:r>
            <a:r>
              <a:rPr lang="es-AR" sz="2600" b="1" dirty="0" err="1" smtClean="0">
                <a:solidFill>
                  <a:srgbClr val="FF0000"/>
                </a:solidFill>
              </a:rPr>
              <a:t>leaks</a:t>
            </a:r>
            <a:endParaRPr lang="es-AR" sz="26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AR" sz="26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You</a:t>
            </a:r>
            <a:r>
              <a:rPr lang="es-AR" sz="2600" dirty="0" smtClean="0">
                <a:solidFill>
                  <a:schemeClr val="tx1"/>
                </a:solidFill>
              </a:rPr>
              <a:t> </a:t>
            </a:r>
            <a:r>
              <a:rPr lang="es-AR" sz="2600" dirty="0" err="1" smtClean="0">
                <a:solidFill>
                  <a:schemeClr val="tx1"/>
                </a:solidFill>
              </a:rPr>
              <a:t>need</a:t>
            </a:r>
            <a:r>
              <a:rPr lang="es-AR" sz="2600" dirty="0" smtClean="0">
                <a:solidFill>
                  <a:schemeClr val="tx1"/>
                </a:solidFill>
              </a:rPr>
              <a:t> to </a:t>
            </a:r>
            <a:r>
              <a:rPr lang="es-AR" sz="2600" dirty="0" err="1" smtClean="0">
                <a:solidFill>
                  <a:schemeClr val="tx1"/>
                </a:solidFill>
              </a:rPr>
              <a:t>write</a:t>
            </a:r>
            <a:r>
              <a:rPr lang="es-AR" sz="2600" dirty="0" smtClean="0">
                <a:solidFill>
                  <a:schemeClr val="tx1"/>
                </a:solidFill>
              </a:rPr>
              <a:t> a </a:t>
            </a:r>
            <a:r>
              <a:rPr lang="es-AR" sz="2600" b="1" dirty="0" smtClean="0">
                <a:solidFill>
                  <a:srgbClr val="FF0000"/>
                </a:solidFill>
              </a:rPr>
              <a:t>ROP </a:t>
            </a:r>
            <a:r>
              <a:rPr lang="es-AR" sz="2600" b="1" dirty="0" err="1" smtClean="0">
                <a:solidFill>
                  <a:srgbClr val="FF0000"/>
                </a:solidFill>
              </a:rPr>
              <a:t>chain</a:t>
            </a:r>
            <a:r>
              <a:rPr lang="es-AR" sz="2600" dirty="0" smtClean="0">
                <a:solidFill>
                  <a:schemeClr val="tx1"/>
                </a:solidFill>
              </a:rPr>
              <a:t> to </a:t>
            </a:r>
            <a:r>
              <a:rPr lang="es-AR" sz="2600" b="1" dirty="0" smtClean="0">
                <a:solidFill>
                  <a:srgbClr val="FF0000"/>
                </a:solidFill>
              </a:rPr>
              <a:t>bypass SMEP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500" dirty="0" err="1"/>
              <a:t>Option</a:t>
            </a:r>
            <a:r>
              <a:rPr lang="es-AR" sz="4500" dirty="0"/>
              <a:t> 2: </a:t>
            </a:r>
            <a:r>
              <a:rPr lang="es-AR" sz="4500" dirty="0" err="1"/>
              <a:t>ROPing</a:t>
            </a:r>
            <a:r>
              <a:rPr lang="es-AR" sz="4500" dirty="0"/>
              <a:t> to </a:t>
            </a:r>
            <a:r>
              <a:rPr lang="es-AR" sz="4500" dirty="0" err="1" smtClean="0"/>
              <a:t>Turn</a:t>
            </a:r>
            <a:r>
              <a:rPr lang="es-AR" sz="4500" dirty="0" smtClean="0"/>
              <a:t> </a:t>
            </a:r>
            <a:r>
              <a:rPr lang="es-AR" sz="4500" dirty="0"/>
              <a:t>off </a:t>
            </a:r>
            <a:r>
              <a:rPr lang="es-AR" sz="4500" dirty="0" smtClean="0"/>
              <a:t>SMEP</a:t>
            </a:r>
            <a:endParaRPr lang="es-AR" sz="45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447518" cy="45132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Turn</a:t>
            </a:r>
            <a:r>
              <a:rPr lang="es-AR" sz="3200" dirty="0" smtClean="0">
                <a:solidFill>
                  <a:schemeClr val="tx1"/>
                </a:solidFill>
              </a:rPr>
              <a:t> off </a:t>
            </a:r>
            <a:r>
              <a:rPr lang="es-AR" sz="3200" dirty="0" err="1" smtClean="0">
                <a:solidFill>
                  <a:schemeClr val="tx1"/>
                </a:solidFill>
              </a:rPr>
              <a:t>the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rgbClr val="FF0000"/>
                </a:solidFill>
              </a:rPr>
              <a:t>bit 20th </a:t>
            </a:r>
            <a:r>
              <a:rPr lang="es-AR" sz="3200" dirty="0" smtClean="0">
                <a:solidFill>
                  <a:schemeClr val="tx1"/>
                </a:solidFill>
              </a:rPr>
              <a:t>of </a:t>
            </a:r>
            <a:r>
              <a:rPr lang="es-AR" sz="3200" dirty="0" err="1" smtClean="0">
                <a:solidFill>
                  <a:schemeClr val="tx1"/>
                </a:solidFill>
              </a:rPr>
              <a:t>the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rgbClr val="FF0000"/>
                </a:solidFill>
              </a:rPr>
              <a:t>CR4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register</a:t>
            </a:r>
            <a:endParaRPr lang="es-AR" sz="32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600" dirty="0" err="1" smtClean="0">
                <a:solidFill>
                  <a:schemeClr val="tx1"/>
                </a:solidFill>
              </a:rPr>
              <a:t>E.g</a:t>
            </a:r>
            <a:r>
              <a:rPr lang="es-AR" sz="2600" dirty="0" smtClean="0">
                <a:solidFill>
                  <a:schemeClr val="tx1"/>
                </a:solidFill>
              </a:rPr>
              <a:t> “</a:t>
            </a:r>
            <a:r>
              <a:rPr lang="es-AR" sz="2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s-AR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rax,0xFFF</a:t>
            </a:r>
            <a:r>
              <a:rPr lang="es-AR" sz="2600" b="1" i="1" dirty="0" smtClean="0">
                <a:solidFill>
                  <a:schemeClr val="tx1"/>
                </a:solidFill>
              </a:rPr>
              <a:t>E</a:t>
            </a:r>
            <a:r>
              <a:rPr lang="es-AR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FFFFF</a:t>
            </a:r>
            <a:r>
              <a:rPr lang="es-AR" sz="2600" dirty="0" smtClean="0">
                <a:solidFill>
                  <a:schemeClr val="tx1"/>
                </a:solidFill>
              </a:rPr>
              <a:t>”/ “</a:t>
            </a:r>
            <a:r>
              <a:rPr lang="es-AR" sz="2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s-AR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cr4,rax</a:t>
            </a:r>
            <a:r>
              <a:rPr lang="es-AR" sz="2600" smtClean="0">
                <a:solidFill>
                  <a:schemeClr val="tx1"/>
                </a:solidFill>
              </a:rPr>
              <a:t>”/”</a:t>
            </a:r>
            <a:r>
              <a:rPr lang="es-AR" sz="26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</a:t>
            </a:r>
            <a:r>
              <a:rPr lang="es-AR" sz="2600" smtClean="0">
                <a:solidFill>
                  <a:schemeClr val="tx1"/>
                </a:solidFill>
              </a:rPr>
              <a:t>“</a:t>
            </a:r>
            <a:endParaRPr lang="es-AR" sz="32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</a:rPr>
              <a:t> Jump to USER SPACE </a:t>
            </a:r>
            <a:r>
              <a:rPr lang="es-AR" sz="2800" smtClean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s-AR" sz="2800" b="1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s-AR" sz="2800" b="1" u="sng" smtClean="0">
                <a:solidFill>
                  <a:schemeClr val="tx1"/>
                </a:solidFill>
                <a:sym typeface="Wingdings" pitchFamily="2" charset="2"/>
              </a:rPr>
              <a:t>Problem</a:t>
            </a:r>
            <a:r>
              <a:rPr lang="es-AR" sz="2800" b="1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  <a:sym typeface="Wingdings" pitchFamily="2" charset="2"/>
              </a:rPr>
              <a:t>Restore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  <a:sym typeface="Wingdings" pitchFamily="2" charset="2"/>
              </a:rPr>
              <a:t>the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 CR4 </a:t>
            </a:r>
            <a:r>
              <a:rPr lang="es-AR" sz="2800" dirty="0" err="1" smtClean="0">
                <a:solidFill>
                  <a:schemeClr val="tx1"/>
                </a:solidFill>
                <a:sym typeface="Wingdings" pitchFamily="2" charset="2"/>
              </a:rPr>
              <a:t>register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 (</a:t>
            </a:r>
            <a:r>
              <a:rPr lang="es-AR" sz="2800" b="1" dirty="0" err="1" smtClean="0">
                <a:solidFill>
                  <a:srgbClr val="FF0000"/>
                </a:solidFill>
                <a:sym typeface="Wingdings" pitchFamily="2" charset="2"/>
              </a:rPr>
              <a:t>PatchGuard</a:t>
            </a:r>
            <a:r>
              <a:rPr lang="es-AR" sz="2800" b="1" dirty="0" smtClean="0">
                <a:solidFill>
                  <a:srgbClr val="FF0000"/>
                </a:solidFill>
                <a:sym typeface="Wingdings" pitchFamily="2" charset="2"/>
              </a:rPr>
              <a:t>!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endParaRPr lang="es-AR" sz="320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3200" smtClean="0">
                <a:solidFill>
                  <a:schemeClr val="tx1"/>
                </a:solidFill>
                <a:sym typeface="Wingdings" pitchFamily="2" charset="2"/>
              </a:rPr>
              <a:t> The </a:t>
            </a:r>
            <a:r>
              <a:rPr lang="es-AR" sz="3200" dirty="0" err="1" smtClean="0">
                <a:solidFill>
                  <a:schemeClr val="tx1"/>
                </a:solidFill>
                <a:sym typeface="Wingdings" pitchFamily="2" charset="2"/>
              </a:rPr>
              <a:t>most</a:t>
            </a:r>
            <a:r>
              <a:rPr lang="es-AR" sz="3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  <a:sym typeface="Wingdings" pitchFamily="2" charset="2"/>
              </a:rPr>
              <a:t>well-known</a:t>
            </a:r>
            <a:r>
              <a:rPr lang="es-AR" sz="3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s-AR" sz="3200" err="1" smtClean="0">
                <a:solidFill>
                  <a:schemeClr val="tx1"/>
                </a:solidFill>
                <a:sym typeface="Wingdings" pitchFamily="2" charset="2"/>
              </a:rPr>
              <a:t>technique</a:t>
            </a:r>
            <a:r>
              <a:rPr lang="es-AR" sz="3200" smtClean="0">
                <a:solidFill>
                  <a:schemeClr val="tx1"/>
                </a:solidFill>
                <a:sym typeface="Wingdings" pitchFamily="2" charset="2"/>
              </a:rPr>
              <a:t> !</a:t>
            </a:r>
            <a:endParaRPr lang="es-AR" sz="3900" dirty="0" smtClean="0">
              <a:solidFill>
                <a:srgbClr val="0070C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678001" y="5071533"/>
            <a:ext cx="747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AR" sz="2000" dirty="0">
                <a:solidFill>
                  <a:srgbClr val="0070C0"/>
                </a:solidFill>
                <a:hlinkClick r:id="rId2"/>
              </a:rPr>
              <a:t>http://blog.ptsecurity.com/2012/09/bypassing-intel-smep-on-windows-8-x64.html</a:t>
            </a:r>
            <a:endParaRPr lang="es-AR" sz="2000" dirty="0">
              <a:solidFill>
                <a:srgbClr val="0070C0"/>
              </a:solidFill>
            </a:endParaRP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3268133"/>
            <a:ext cx="7772400" cy="612321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Windows Paging Mechanism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Paging 101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Paging is a functionality provided by the MMU and used by the processor to implement virtual memory.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virtual address is the one used in processor instructions; this must be translated into a physical address to actually refer a memory location.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5" descr="http://www.soopertutorials.com/wp-content/uploads/2010/05/clip-image002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08" y="3611371"/>
            <a:ext cx="4762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Schedule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Reviewing</a:t>
            </a:r>
            <a:r>
              <a:rPr lang="es-AR" sz="3200" dirty="0" smtClean="0">
                <a:solidFill>
                  <a:schemeClr val="tx1"/>
                </a:solidFill>
              </a:rPr>
              <a:t> Modern </a:t>
            </a:r>
            <a:r>
              <a:rPr lang="es-AR" sz="3200" dirty="0" err="1" smtClean="0">
                <a:solidFill>
                  <a:schemeClr val="tx1"/>
                </a:solidFill>
              </a:rPr>
              <a:t>Kernel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Protections</a:t>
            </a: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Introducing</a:t>
            </a:r>
            <a:r>
              <a:rPr lang="es-AR" sz="3200" dirty="0" smtClean="0">
                <a:solidFill>
                  <a:schemeClr val="tx1"/>
                </a:solidFill>
              </a:rPr>
              <a:t> SMEP</a:t>
            </a: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Windows SMEP bypass </a:t>
            </a:r>
            <a:r>
              <a:rPr lang="es-AR" sz="3200" dirty="0" err="1" smtClean="0">
                <a:solidFill>
                  <a:schemeClr val="tx1"/>
                </a:solidFill>
              </a:rPr>
              <a:t>techniques</a:t>
            </a:r>
            <a:r>
              <a:rPr lang="es-AR" sz="3200" dirty="0" smtClean="0">
                <a:solidFill>
                  <a:schemeClr val="tx1"/>
                </a:solidFill>
              </a:rPr>
              <a:t> – </a:t>
            </a:r>
            <a:r>
              <a:rPr lang="es-AR" sz="3200" dirty="0" err="1" smtClean="0">
                <a:solidFill>
                  <a:schemeClr val="tx1"/>
                </a:solidFill>
              </a:rPr>
              <a:t>Part</a:t>
            </a:r>
            <a:r>
              <a:rPr lang="es-AR" sz="3200" dirty="0" smtClean="0">
                <a:solidFill>
                  <a:schemeClr val="tx1"/>
                </a:solidFill>
              </a:rPr>
              <a:t> 1</a:t>
            </a:r>
          </a:p>
          <a:p>
            <a:pPr>
              <a:buFontTx/>
              <a:buChar char="-"/>
            </a:pPr>
            <a:r>
              <a:rPr lang="es-AR" sz="3200" dirty="0" smtClean="0">
                <a:solidFill>
                  <a:srgbClr val="FF0000"/>
                </a:solidFill>
              </a:rPr>
              <a:t> </a:t>
            </a:r>
            <a:r>
              <a:rPr lang="es-AR" sz="3200" dirty="0" smtClean="0">
                <a:solidFill>
                  <a:schemeClr val="tx1"/>
                </a:solidFill>
              </a:rPr>
              <a:t>Windows </a:t>
            </a:r>
            <a:r>
              <a:rPr lang="es-AR" sz="3200" dirty="0" err="1" smtClean="0">
                <a:solidFill>
                  <a:schemeClr val="tx1"/>
                </a:solidFill>
              </a:rPr>
              <a:t>Paging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Mechanism</a:t>
            </a: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Windows SMEP bypass </a:t>
            </a:r>
            <a:r>
              <a:rPr lang="es-AR" sz="3200" dirty="0" err="1" smtClean="0">
                <a:solidFill>
                  <a:schemeClr val="tx1"/>
                </a:solidFill>
              </a:rPr>
              <a:t>techniques</a:t>
            </a:r>
            <a:r>
              <a:rPr lang="es-AR" sz="3200" dirty="0" smtClean="0">
                <a:solidFill>
                  <a:schemeClr val="tx1"/>
                </a:solidFill>
              </a:rPr>
              <a:t> – </a:t>
            </a:r>
            <a:r>
              <a:rPr lang="es-AR" sz="3200" dirty="0" err="1" smtClean="0">
                <a:solidFill>
                  <a:schemeClr val="tx1"/>
                </a:solidFill>
              </a:rPr>
              <a:t>Part</a:t>
            </a:r>
            <a:r>
              <a:rPr lang="es-AR" sz="3200" dirty="0" smtClean="0">
                <a:solidFill>
                  <a:schemeClr val="tx1"/>
                </a:solidFill>
              </a:rPr>
              <a:t> 2</a:t>
            </a:r>
          </a:p>
          <a:p>
            <a:pPr>
              <a:buFontTx/>
              <a:buChar char="-"/>
            </a:pPr>
            <a:r>
              <a:rPr lang="es-AR" sz="3200" dirty="0" smtClean="0">
                <a:solidFill>
                  <a:srgbClr val="FF0000"/>
                </a:solidFill>
              </a:rPr>
              <a:t> </a:t>
            </a:r>
            <a:r>
              <a:rPr lang="es-AR" sz="3200" dirty="0" smtClean="0">
                <a:solidFill>
                  <a:schemeClr val="tx1"/>
                </a:solidFill>
              </a:rPr>
              <a:t>DEMO</a:t>
            </a: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Conclusions</a:t>
            </a:r>
            <a:endParaRPr lang="es-AR" sz="3200" dirty="0" smtClean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_tradnl" sz="4800" dirty="0" smtClean="0"/>
              <a:t>Windows </a:t>
            </a:r>
            <a:r>
              <a:rPr lang="es-ES_tradnl" sz="4800" dirty="0" err="1" smtClean="0"/>
              <a:t>Paging</a:t>
            </a:r>
            <a:r>
              <a:rPr lang="es-ES_tradnl" sz="4800" dirty="0" smtClean="0"/>
              <a:t> x64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https://upload.wikimedia.org/wikipedia/commons/thumb/9/9b/X86_Paging_64bit.svg/1110px-X86_Paging_64bi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6" y="1703963"/>
            <a:ext cx="8004045" cy="415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_tradnl" sz="4800" dirty="0" smtClean="0"/>
              <a:t>Canonical </a:t>
            </a:r>
            <a:r>
              <a:rPr lang="es-ES_tradnl" sz="4800" dirty="0" err="1" smtClean="0"/>
              <a:t>Addresses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64bits we can address 2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64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bytes of memory (16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Exabytes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 Current x64 processors however, limit the number of bits to 48, but instead of simply disallowing bits 48-63, they set them to be equal to bit 47.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Attempting to use a non-canonical address causes a Page Fault exception.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16" y="2918460"/>
            <a:ext cx="353314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_tradnl" sz="4800" dirty="0" err="1" smtClean="0"/>
              <a:t>PxE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Structure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506" y="1709871"/>
            <a:ext cx="8229600" cy="451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9C0000"/>
              </a:buClr>
              <a:buFont typeface="Arial"/>
              <a:buNone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C0000"/>
              </a:buClr>
              <a:buFont typeface="Arial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C0000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C0000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C0000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Interesting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fields to know for our purposes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R/W: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readonly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readwrite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U/S: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if set, the range mapped by the entry is accessible at CPL3. Otherwise it is only accessible at CPL0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if set, instruction fetching is not allowed for the region mapped by the entry.</a:t>
            </a:r>
          </a:p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99537"/>
              </p:ext>
            </p:extLst>
          </p:nvPr>
        </p:nvGraphicFramePr>
        <p:xfrm>
          <a:off x="1022565" y="1848198"/>
          <a:ext cx="7239482" cy="10093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3809"/>
                <a:gridCol w="1292765"/>
                <a:gridCol w="2245328"/>
                <a:gridCol w="340201"/>
                <a:gridCol w="340201"/>
                <a:gridCol w="272161"/>
                <a:gridCol w="272161"/>
                <a:gridCol w="272161"/>
                <a:gridCol w="272161"/>
                <a:gridCol w="272161"/>
                <a:gridCol w="272161"/>
                <a:gridCol w="272161"/>
                <a:gridCol w="272161"/>
                <a:gridCol w="272161"/>
                <a:gridCol w="217729"/>
              </a:tblGrid>
              <a:tr h="25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63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62:52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51:12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PFN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G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PAT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PCD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PWT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U/S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R/W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Self-ref Entry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Entry 0x1ED = 1 1110 1101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Since bit 47 is 1, all the bits 48-64 must be 1 to be a valid canonical address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/>
                </a:solidFill>
              </a:rPr>
              <a:t>Range: 0xFFFFF680’00000000 – 0xFFFFF6FF’FFFFFFFF</a:t>
            </a:r>
          </a:p>
          <a:p>
            <a:pPr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68259"/>
              </p:ext>
            </p:extLst>
          </p:nvPr>
        </p:nvGraphicFramePr>
        <p:xfrm>
          <a:off x="1754512" y="3472520"/>
          <a:ext cx="5669280" cy="688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7136"/>
                <a:gridCol w="707136"/>
                <a:gridCol w="707136"/>
                <a:gridCol w="707136"/>
                <a:gridCol w="707136"/>
                <a:gridCol w="707136"/>
                <a:gridCol w="712361"/>
                <a:gridCol w="714103"/>
              </a:tblGrid>
              <a:tr h="34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1111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1111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1111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1111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1111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0101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1800" b="1" dirty="0">
                          <a:effectLst/>
                        </a:rPr>
                        <a:t>XXX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XXXX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6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8-F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0-F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Self-ref</a:t>
            </a:r>
            <a:r>
              <a:rPr lang="es-AR" sz="4800" dirty="0" smtClean="0"/>
              <a:t> </a:t>
            </a:r>
            <a:r>
              <a:rPr lang="es-AR" sz="4800" dirty="0" err="1" smtClean="0"/>
              <a:t>Entry</a:t>
            </a:r>
            <a:endParaRPr lang="es-AR" sz="4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86" name="185 Grupo"/>
          <p:cNvGrpSpPr/>
          <p:nvPr/>
        </p:nvGrpSpPr>
        <p:grpSpPr>
          <a:xfrm>
            <a:off x="3230713" y="2830707"/>
            <a:ext cx="914400" cy="1583527"/>
            <a:chOff x="3230713" y="2830707"/>
            <a:chExt cx="914400" cy="1583527"/>
          </a:xfrm>
        </p:grpSpPr>
        <p:sp>
          <p:nvSpPr>
            <p:cNvPr id="10" name="Rectangle 18"/>
            <p:cNvSpPr/>
            <p:nvPr/>
          </p:nvSpPr>
          <p:spPr>
            <a:xfrm>
              <a:off x="3230713" y="3127300"/>
              <a:ext cx="914400" cy="1286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92"/>
            <p:cNvSpPr txBox="1"/>
            <p:nvPr/>
          </p:nvSpPr>
          <p:spPr>
            <a:xfrm>
              <a:off x="3398667" y="2830707"/>
              <a:ext cx="578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b="1" dirty="0" smtClean="0"/>
                <a:t>PDPT</a:t>
              </a:r>
              <a:endParaRPr lang="en-US" sz="1400" b="1" dirty="0"/>
            </a:p>
          </p:txBody>
        </p:sp>
      </p:grpSp>
      <p:grpSp>
        <p:nvGrpSpPr>
          <p:cNvPr id="185" name="184 Grupo"/>
          <p:cNvGrpSpPr/>
          <p:nvPr/>
        </p:nvGrpSpPr>
        <p:grpSpPr>
          <a:xfrm>
            <a:off x="1445167" y="2835942"/>
            <a:ext cx="914400" cy="1603178"/>
            <a:chOff x="1445167" y="2835942"/>
            <a:chExt cx="914400" cy="1603178"/>
          </a:xfrm>
        </p:grpSpPr>
        <p:sp>
          <p:nvSpPr>
            <p:cNvPr id="5" name="Rectangle 4"/>
            <p:cNvSpPr/>
            <p:nvPr/>
          </p:nvSpPr>
          <p:spPr>
            <a:xfrm>
              <a:off x="1445167" y="3152186"/>
              <a:ext cx="914400" cy="1286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91"/>
            <p:cNvSpPr txBox="1"/>
            <p:nvPr/>
          </p:nvSpPr>
          <p:spPr>
            <a:xfrm>
              <a:off x="1660019" y="2835942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b="1" dirty="0" smtClean="0"/>
                <a:t>PML4</a:t>
              </a:r>
              <a:endParaRPr lang="en-US" sz="1400" b="1" dirty="0"/>
            </a:p>
          </p:txBody>
        </p:sp>
      </p:grpSp>
      <p:cxnSp>
        <p:nvCxnSpPr>
          <p:cNvPr id="53" name="52 Conector angular"/>
          <p:cNvCxnSpPr>
            <a:stCxn id="6" idx="3"/>
            <a:endCxn id="5" idx="2"/>
          </p:cNvCxnSpPr>
          <p:nvPr/>
        </p:nvCxnSpPr>
        <p:spPr>
          <a:xfrm flipH="1">
            <a:off x="1902367" y="4102658"/>
            <a:ext cx="457200" cy="336462"/>
          </a:xfrm>
          <a:prstGeom prst="bentConnector4">
            <a:avLst>
              <a:gd name="adj1" fmla="val -50000"/>
              <a:gd name="adj2" fmla="val 167942"/>
            </a:avLst>
          </a:prstGeom>
          <a:ln w="38100" cmpd="sng">
            <a:solidFill>
              <a:srgbClr val="666666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62 Grupo"/>
          <p:cNvGrpSpPr/>
          <p:nvPr/>
        </p:nvGrpSpPr>
        <p:grpSpPr>
          <a:xfrm>
            <a:off x="1445167" y="3933381"/>
            <a:ext cx="914400" cy="338554"/>
            <a:chOff x="1253066" y="3766365"/>
            <a:chExt cx="914400" cy="338554"/>
          </a:xfrm>
        </p:grpSpPr>
        <p:sp>
          <p:nvSpPr>
            <p:cNvPr id="6" name="Rectangle 13"/>
            <p:cNvSpPr/>
            <p:nvPr/>
          </p:nvSpPr>
          <p:spPr>
            <a:xfrm>
              <a:off x="1253066" y="3854260"/>
              <a:ext cx="914400" cy="162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1421078" y="3766365"/>
              <a:ext cx="57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1ED</a:t>
              </a:r>
              <a:endParaRPr lang="es-AR" sz="1600" dirty="0"/>
            </a:p>
          </p:txBody>
        </p:sp>
      </p:grpSp>
      <p:sp>
        <p:nvSpPr>
          <p:cNvPr id="66" name="65 Rectángulo"/>
          <p:cNvSpPr/>
          <p:nvPr/>
        </p:nvSpPr>
        <p:spPr>
          <a:xfrm>
            <a:off x="683244" y="5363820"/>
            <a:ext cx="993503" cy="299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CR3</a:t>
            </a:r>
            <a:endParaRPr lang="es-AR" dirty="0"/>
          </a:p>
        </p:txBody>
      </p:sp>
      <p:cxnSp>
        <p:nvCxnSpPr>
          <p:cNvPr id="70" name="69 Conector angular"/>
          <p:cNvCxnSpPr>
            <a:stCxn id="66" idx="0"/>
          </p:cNvCxnSpPr>
          <p:nvPr/>
        </p:nvCxnSpPr>
        <p:spPr>
          <a:xfrm rot="5400000" flipH="1" flipV="1">
            <a:off x="850231" y="4768885"/>
            <a:ext cx="924700" cy="265171"/>
          </a:xfrm>
          <a:prstGeom prst="bentConnector3">
            <a:avLst>
              <a:gd name="adj1" fmla="val 99905"/>
            </a:avLst>
          </a:prstGeom>
          <a:ln w="38100" cmpd="sng">
            <a:solidFill>
              <a:srgbClr val="666666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07227"/>
              </p:ext>
            </p:extLst>
          </p:nvPr>
        </p:nvGraphicFramePr>
        <p:xfrm>
          <a:off x="358924" y="1660812"/>
          <a:ext cx="8327875" cy="688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7385"/>
                <a:gridCol w="517385"/>
                <a:gridCol w="517385"/>
                <a:gridCol w="517385"/>
                <a:gridCol w="517385"/>
                <a:gridCol w="517385"/>
                <a:gridCol w="521209"/>
                <a:gridCol w="522484"/>
                <a:gridCol w="522484"/>
                <a:gridCol w="522484"/>
                <a:gridCol w="522484"/>
                <a:gridCol w="522484"/>
                <a:gridCol w="522484"/>
                <a:gridCol w="522484"/>
                <a:gridCol w="522484"/>
                <a:gridCol w="522484"/>
              </a:tblGrid>
              <a:tr h="34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8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1111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0101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000</a:t>
                      </a:r>
                      <a:endParaRPr lang="en-US" sz="1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0000</a:t>
                      </a:r>
                      <a:endParaRPr lang="en-US" sz="1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00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00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0000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000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0000</a:t>
                      </a:r>
                      <a:endParaRPr lang="en-US" sz="1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</a:rPr>
                        <a:t>0000</a:t>
                      </a:r>
                      <a:endParaRPr lang="en-US" sz="1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0000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0000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0000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6" name="75 Conector angular"/>
          <p:cNvCxnSpPr>
            <a:endCxn id="6" idx="1"/>
          </p:cNvCxnSpPr>
          <p:nvPr/>
        </p:nvCxnSpPr>
        <p:spPr>
          <a:xfrm rot="5400000">
            <a:off x="1377163" y="2417062"/>
            <a:ext cx="1753600" cy="1617592"/>
          </a:xfrm>
          <a:prstGeom prst="bentConnector4">
            <a:avLst>
              <a:gd name="adj1" fmla="val 7719"/>
              <a:gd name="adj2" fmla="val 144774"/>
            </a:avLst>
          </a:prstGeom>
          <a:ln w="19050" cmpd="sng">
            <a:solidFill>
              <a:srgbClr val="FF0000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29"/>
          <p:cNvSpPr/>
          <p:nvPr/>
        </p:nvSpPr>
        <p:spPr>
          <a:xfrm>
            <a:off x="1445167" y="3158124"/>
            <a:ext cx="914400" cy="1603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9" name="138 Grupo"/>
          <p:cNvGrpSpPr/>
          <p:nvPr/>
        </p:nvGrpSpPr>
        <p:grpSpPr>
          <a:xfrm>
            <a:off x="1445167" y="2349058"/>
            <a:ext cx="2699946" cy="889235"/>
            <a:chOff x="1445167" y="2349058"/>
            <a:chExt cx="2699946" cy="889235"/>
          </a:xfrm>
        </p:grpSpPr>
        <p:cxnSp>
          <p:nvCxnSpPr>
            <p:cNvPr id="127" name="126 Conector angular"/>
            <p:cNvCxnSpPr>
              <a:endCxn id="119" idx="1"/>
            </p:cNvCxnSpPr>
            <p:nvPr/>
          </p:nvCxnSpPr>
          <p:spPr>
            <a:xfrm rot="10800000" flipV="1">
              <a:off x="1445167" y="2640649"/>
              <a:ext cx="2699946" cy="597644"/>
            </a:xfrm>
            <a:prstGeom prst="bentConnector3">
              <a:avLst>
                <a:gd name="adj1" fmla="val 108467"/>
              </a:avLst>
            </a:prstGeom>
            <a:ln w="19050" cmpd="sng">
              <a:solidFill>
                <a:srgbClr val="0070C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/>
            <p:nvPr/>
          </p:nvCxnSpPr>
          <p:spPr>
            <a:xfrm flipV="1">
              <a:off x="4145113" y="2349058"/>
              <a:ext cx="0" cy="291591"/>
            </a:xfrm>
            <a:prstGeom prst="line">
              <a:avLst/>
            </a:prstGeom>
            <a:ln w="19050" cmpd="sng">
              <a:solidFill>
                <a:srgbClr val="0070C0"/>
              </a:solidFill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140 Conector angular"/>
          <p:cNvCxnSpPr>
            <a:stCxn id="119" idx="3"/>
            <a:endCxn id="10" idx="2"/>
          </p:cNvCxnSpPr>
          <p:nvPr/>
        </p:nvCxnSpPr>
        <p:spPr>
          <a:xfrm>
            <a:off x="2359567" y="3238293"/>
            <a:ext cx="1328346" cy="1175941"/>
          </a:xfrm>
          <a:prstGeom prst="bentConnector4">
            <a:avLst>
              <a:gd name="adj1" fmla="val 32791"/>
              <a:gd name="adj2" fmla="val 119440"/>
            </a:avLst>
          </a:prstGeom>
          <a:ln w="28575" cmpd="sng">
            <a:solidFill>
              <a:srgbClr val="666666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159 Grupo"/>
          <p:cNvGrpSpPr/>
          <p:nvPr/>
        </p:nvGrpSpPr>
        <p:grpSpPr>
          <a:xfrm>
            <a:off x="3201715" y="2349058"/>
            <a:ext cx="2178881" cy="912836"/>
            <a:chOff x="3201715" y="2349058"/>
            <a:chExt cx="2178881" cy="912836"/>
          </a:xfrm>
        </p:grpSpPr>
        <p:cxnSp>
          <p:nvCxnSpPr>
            <p:cNvPr id="148" name="147 Conector angular"/>
            <p:cNvCxnSpPr/>
            <p:nvPr/>
          </p:nvCxnSpPr>
          <p:spPr>
            <a:xfrm rot="10800000" flipV="1">
              <a:off x="3201715" y="2780005"/>
              <a:ext cx="2178881" cy="481889"/>
            </a:xfrm>
            <a:prstGeom prst="bentConnector3">
              <a:avLst>
                <a:gd name="adj1" fmla="val 107263"/>
              </a:avLst>
            </a:prstGeom>
            <a:ln w="19050" cmpd="sng">
              <a:solidFill>
                <a:srgbClr val="FF000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48 Conector recto"/>
            <p:cNvCxnSpPr/>
            <p:nvPr/>
          </p:nvCxnSpPr>
          <p:spPr>
            <a:xfrm flipV="1">
              <a:off x="5380595" y="2349058"/>
              <a:ext cx="1" cy="430946"/>
            </a:xfrm>
            <a:prstGeom prst="line">
              <a:avLst/>
            </a:prstGeom>
            <a:ln w="19050" cmpd="sng">
              <a:solidFill>
                <a:srgbClr val="FF0000"/>
              </a:solidFill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29"/>
          <p:cNvSpPr/>
          <p:nvPr/>
        </p:nvSpPr>
        <p:spPr>
          <a:xfrm>
            <a:off x="3230713" y="3138484"/>
            <a:ext cx="914400" cy="1603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161 Conector angular"/>
          <p:cNvCxnSpPr/>
          <p:nvPr/>
        </p:nvCxnSpPr>
        <p:spPr>
          <a:xfrm>
            <a:off x="4145113" y="3225858"/>
            <a:ext cx="1328346" cy="1175941"/>
          </a:xfrm>
          <a:prstGeom prst="bentConnector4">
            <a:avLst>
              <a:gd name="adj1" fmla="val 32791"/>
              <a:gd name="adj2" fmla="val 119440"/>
            </a:avLst>
          </a:prstGeom>
          <a:ln w="28575" cmpd="sng">
            <a:solidFill>
              <a:srgbClr val="666666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186 Grupo"/>
          <p:cNvGrpSpPr/>
          <p:nvPr/>
        </p:nvGrpSpPr>
        <p:grpSpPr>
          <a:xfrm>
            <a:off x="5152992" y="2844409"/>
            <a:ext cx="914400" cy="1576210"/>
            <a:chOff x="5152992" y="2844409"/>
            <a:chExt cx="914400" cy="1576210"/>
          </a:xfrm>
        </p:grpSpPr>
        <p:sp>
          <p:nvSpPr>
            <p:cNvPr id="16" name="Rectangle 28"/>
            <p:cNvSpPr/>
            <p:nvPr/>
          </p:nvSpPr>
          <p:spPr>
            <a:xfrm>
              <a:off x="5152992" y="3133685"/>
              <a:ext cx="914400" cy="1286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93"/>
            <p:cNvSpPr txBox="1"/>
            <p:nvPr/>
          </p:nvSpPr>
          <p:spPr>
            <a:xfrm>
              <a:off x="5427476" y="2844409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b="1" dirty="0" smtClean="0"/>
                <a:t>PD</a:t>
              </a:r>
              <a:endParaRPr lang="en-US" sz="1400" b="1" dirty="0"/>
            </a:p>
          </p:txBody>
        </p:sp>
      </p:grpSp>
      <p:sp>
        <p:nvSpPr>
          <p:cNvPr id="164" name="Rectangle 29"/>
          <p:cNvSpPr/>
          <p:nvPr/>
        </p:nvSpPr>
        <p:spPr>
          <a:xfrm>
            <a:off x="5152992" y="3145689"/>
            <a:ext cx="914400" cy="1603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8" name="187 Grupo"/>
          <p:cNvGrpSpPr/>
          <p:nvPr/>
        </p:nvGrpSpPr>
        <p:grpSpPr>
          <a:xfrm>
            <a:off x="6831330" y="2867696"/>
            <a:ext cx="914400" cy="1552923"/>
            <a:chOff x="6831330" y="2867696"/>
            <a:chExt cx="914400" cy="1552923"/>
          </a:xfrm>
        </p:grpSpPr>
        <p:sp>
          <p:nvSpPr>
            <p:cNvPr id="43" name="TextBox 94"/>
            <p:cNvSpPr txBox="1"/>
            <p:nvPr/>
          </p:nvSpPr>
          <p:spPr>
            <a:xfrm>
              <a:off x="7104280" y="2867696"/>
              <a:ext cx="368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b="1" dirty="0" smtClean="0"/>
                <a:t>PT</a:t>
              </a:r>
              <a:endParaRPr lang="en-US" sz="1400" b="1" dirty="0"/>
            </a:p>
          </p:txBody>
        </p:sp>
        <p:sp>
          <p:nvSpPr>
            <p:cNvPr id="165" name="Rectangle 28"/>
            <p:cNvSpPr/>
            <p:nvPr/>
          </p:nvSpPr>
          <p:spPr>
            <a:xfrm>
              <a:off x="6831330" y="3133685"/>
              <a:ext cx="914400" cy="1286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188 Grupo"/>
          <p:cNvGrpSpPr/>
          <p:nvPr/>
        </p:nvGrpSpPr>
        <p:grpSpPr>
          <a:xfrm>
            <a:off x="5152992" y="2349058"/>
            <a:ext cx="1521273" cy="887363"/>
            <a:chOff x="5152992" y="2349058"/>
            <a:chExt cx="1521273" cy="887363"/>
          </a:xfrm>
        </p:grpSpPr>
        <p:cxnSp>
          <p:nvCxnSpPr>
            <p:cNvPr id="173" name="172 Conector angular"/>
            <p:cNvCxnSpPr/>
            <p:nvPr/>
          </p:nvCxnSpPr>
          <p:spPr>
            <a:xfrm rot="10800000" flipV="1">
              <a:off x="5152992" y="2868281"/>
              <a:ext cx="1521273" cy="368140"/>
            </a:xfrm>
            <a:prstGeom prst="bentConnector3">
              <a:avLst>
                <a:gd name="adj1" fmla="val 114004"/>
              </a:avLst>
            </a:prstGeom>
            <a:ln w="19050" cmpd="sng">
              <a:solidFill>
                <a:srgbClr val="0070C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82 Conector recto"/>
            <p:cNvCxnSpPr/>
            <p:nvPr/>
          </p:nvCxnSpPr>
          <p:spPr>
            <a:xfrm flipV="1">
              <a:off x="6674265" y="2349058"/>
              <a:ext cx="0" cy="518638"/>
            </a:xfrm>
            <a:prstGeom prst="line">
              <a:avLst/>
            </a:prstGeom>
            <a:ln w="19050" cmpd="sng">
              <a:solidFill>
                <a:srgbClr val="0070C0"/>
              </a:solidFill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183 Conector angular"/>
          <p:cNvCxnSpPr/>
          <p:nvPr/>
        </p:nvCxnSpPr>
        <p:spPr>
          <a:xfrm>
            <a:off x="6067392" y="3225857"/>
            <a:ext cx="1328346" cy="1175941"/>
          </a:xfrm>
          <a:prstGeom prst="bentConnector4">
            <a:avLst>
              <a:gd name="adj1" fmla="val 32791"/>
              <a:gd name="adj2" fmla="val 119440"/>
            </a:avLst>
          </a:prstGeom>
          <a:ln w="28575" cmpd="sng">
            <a:solidFill>
              <a:srgbClr val="666666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7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9" grpId="0" animBg="1"/>
      <p:bldP spid="161" grpId="0" animBg="1"/>
      <p:bldP spid="1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Quick Formula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517" y="3491831"/>
            <a:ext cx="61383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_int64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get_pxe_address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(_int64 address) 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_int64 result = address&gt;&gt;9;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result | 0xFFFFF68000000000;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result &amp; 0xFFFFF6FFFFFFFFF8;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result;</a:t>
            </a: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8899"/>
            <a:ext cx="8302322" cy="9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Quick </a:t>
            </a:r>
            <a:r>
              <a:rPr lang="en-US" sz="4800" dirty="0" smtClean="0"/>
              <a:t>Formula</a:t>
            </a:r>
            <a:endParaRPr lang="es-AR" sz="4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4"/>
          <p:cNvSpPr/>
          <p:nvPr/>
        </p:nvSpPr>
        <p:spPr>
          <a:xfrm>
            <a:off x="1598064" y="3814504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get_pxe_32(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address&gt;&gt;9;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result = result | 0xC0000000;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result &amp; 0xC07FFFF8;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2" y="1870417"/>
            <a:ext cx="66468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20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3640667"/>
            <a:ext cx="7772400" cy="612321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Windows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SMEP bypass</a:t>
            </a:r>
            <a:br>
              <a:rPr lang="en-US" sz="5400" smtClean="0">
                <a:solidFill>
                  <a:schemeClr val="tx1"/>
                </a:solidFill>
              </a:rPr>
            </a:br>
            <a:r>
              <a:rPr lang="en-US" sz="5400" smtClean="0">
                <a:solidFill>
                  <a:schemeClr val="tx1"/>
                </a:solidFill>
              </a:rPr>
              <a:t>techniques – Part 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1095" y="411612"/>
            <a:ext cx="8955993" cy="634366"/>
          </a:xfrm>
        </p:spPr>
        <p:txBody>
          <a:bodyPr>
            <a:noAutofit/>
          </a:bodyPr>
          <a:lstStyle/>
          <a:p>
            <a:pPr algn="ctr"/>
            <a:r>
              <a:rPr lang="es-AR" sz="4400" dirty="0" err="1"/>
              <a:t>Option</a:t>
            </a:r>
            <a:r>
              <a:rPr lang="es-AR" sz="4400" dirty="0"/>
              <a:t> 3: </a:t>
            </a:r>
            <a:r>
              <a:rPr lang="es-AR" sz="4400" dirty="0" err="1"/>
              <a:t>Unprotecting</a:t>
            </a:r>
            <a:r>
              <a:rPr lang="es-AR" sz="4400" dirty="0"/>
              <a:t> HAL.DLL </a:t>
            </a:r>
            <a:r>
              <a:rPr lang="es-AR" sz="4400" dirty="0" err="1"/>
              <a:t>heap</a:t>
            </a:r>
            <a:endParaRPr lang="es-AR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382000" cy="4513263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Char char="-"/>
            </a:pPr>
            <a:r>
              <a:rPr lang="es-AR" sz="5900" dirty="0" smtClean="0">
                <a:solidFill>
                  <a:schemeClr val="tx1"/>
                </a:solidFill>
              </a:rPr>
              <a:t> Using </a:t>
            </a:r>
            <a:r>
              <a:rPr lang="es-AR" sz="5900" b="1" dirty="0" err="1" smtClean="0">
                <a:solidFill>
                  <a:schemeClr val="tx1"/>
                </a:solidFill>
              </a:rPr>
              <a:t>multiple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arbitrary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writes</a:t>
            </a:r>
            <a:r>
              <a:rPr lang="es-AR" sz="5900" dirty="0" smtClean="0">
                <a:solidFill>
                  <a:schemeClr val="tx1"/>
                </a:solidFill>
              </a:rPr>
              <a:t> (</a:t>
            </a:r>
            <a:r>
              <a:rPr lang="es-AR" sz="5900" b="1" dirty="0" err="1" smtClean="0">
                <a:solidFill>
                  <a:schemeClr val="tx1"/>
                </a:solidFill>
              </a:rPr>
              <a:t>ROPing</a:t>
            </a:r>
            <a:r>
              <a:rPr lang="es-AR" sz="5900" b="1" dirty="0" smtClean="0">
                <a:solidFill>
                  <a:schemeClr val="tx1"/>
                </a:solidFill>
              </a:rPr>
              <a:t> </a:t>
            </a:r>
            <a:r>
              <a:rPr lang="es-AR" sz="5900" b="1" dirty="0" err="1" smtClean="0">
                <a:solidFill>
                  <a:schemeClr val="tx1"/>
                </a:solidFill>
              </a:rPr>
              <a:t>or</a:t>
            </a:r>
            <a:r>
              <a:rPr lang="es-AR" sz="5900" b="1" dirty="0" smtClean="0">
                <a:solidFill>
                  <a:schemeClr val="tx1"/>
                </a:solidFill>
              </a:rPr>
              <a:t> </a:t>
            </a:r>
            <a:r>
              <a:rPr lang="es-AR" sz="5900" b="1" dirty="0" err="1" smtClean="0">
                <a:solidFill>
                  <a:schemeClr val="tx1"/>
                </a:solidFill>
              </a:rPr>
              <a:t>not</a:t>
            </a:r>
            <a:r>
              <a:rPr lang="es-AR" sz="59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endParaRPr lang="es-AR" sz="59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Write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shellcode</a:t>
            </a:r>
            <a:r>
              <a:rPr lang="es-AR" sz="5900" dirty="0" smtClean="0">
                <a:solidFill>
                  <a:schemeClr val="tx1"/>
                </a:solidFill>
              </a:rPr>
              <a:t> in </a:t>
            </a:r>
            <a:r>
              <a:rPr lang="es-AR" sz="5900" dirty="0" err="1" smtClean="0">
                <a:solidFill>
                  <a:schemeClr val="tx1"/>
                </a:solidFill>
              </a:rPr>
              <a:t>this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area</a:t>
            </a:r>
            <a:r>
              <a:rPr lang="es-AR" sz="59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s-AR" sz="5900" dirty="0" err="1" smtClean="0">
                <a:solidFill>
                  <a:schemeClr val="tx1"/>
                </a:solidFill>
              </a:rPr>
              <a:t>Address</a:t>
            </a:r>
            <a:r>
              <a:rPr lang="es-AR" sz="5900" dirty="0" smtClean="0">
                <a:solidFill>
                  <a:schemeClr val="tx1"/>
                </a:solidFill>
              </a:rPr>
              <a:t> - 32 bits = </a:t>
            </a:r>
            <a:r>
              <a:rPr lang="es-AR" sz="5900" b="1" dirty="0" smtClean="0">
                <a:solidFill>
                  <a:schemeClr val="tx1"/>
                </a:solidFill>
              </a:rPr>
              <a:t>0xffd00000</a:t>
            </a:r>
            <a:r>
              <a:rPr lang="es-AR" sz="5900" dirty="0" smtClean="0">
                <a:solidFill>
                  <a:schemeClr val="tx1"/>
                </a:solidFill>
              </a:rPr>
              <a:t> (</a:t>
            </a:r>
            <a:r>
              <a:rPr lang="es-AR" sz="5900" b="1" dirty="0" smtClean="0">
                <a:solidFill>
                  <a:schemeClr val="tx1"/>
                </a:solidFill>
              </a:rPr>
              <a:t>no ASLR</a:t>
            </a:r>
            <a:r>
              <a:rPr lang="es-AR" sz="59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s-AR" sz="5900" dirty="0" err="1" smtClean="0">
                <a:solidFill>
                  <a:schemeClr val="tx1"/>
                </a:solidFill>
              </a:rPr>
              <a:t>Address</a:t>
            </a:r>
            <a:r>
              <a:rPr lang="es-AR" sz="5900" dirty="0" smtClean="0">
                <a:solidFill>
                  <a:schemeClr val="tx1"/>
                </a:solidFill>
              </a:rPr>
              <a:t> - 64 bits = </a:t>
            </a:r>
            <a:r>
              <a:rPr lang="es-AR" sz="5900" b="1" dirty="0" smtClean="0">
                <a:solidFill>
                  <a:schemeClr val="tx1"/>
                </a:solidFill>
              </a:rPr>
              <a:t>0xffffffff’ffd00000</a:t>
            </a:r>
            <a:r>
              <a:rPr lang="es-AR" sz="5900" dirty="0" smtClean="0">
                <a:solidFill>
                  <a:schemeClr val="tx1"/>
                </a:solidFill>
              </a:rPr>
              <a:t> (</a:t>
            </a:r>
            <a:r>
              <a:rPr lang="es-AR" sz="5900" b="1" dirty="0" smtClean="0">
                <a:solidFill>
                  <a:schemeClr val="tx1"/>
                </a:solidFill>
              </a:rPr>
              <a:t>no ASLR</a:t>
            </a:r>
            <a:r>
              <a:rPr lang="es-AR" sz="59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endParaRPr lang="es-AR" sz="59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Turn</a:t>
            </a:r>
            <a:r>
              <a:rPr lang="es-AR" sz="5900" dirty="0" smtClean="0">
                <a:solidFill>
                  <a:schemeClr val="tx1"/>
                </a:solidFill>
              </a:rPr>
              <a:t> off </a:t>
            </a:r>
            <a:r>
              <a:rPr lang="es-AR" sz="5900" dirty="0" err="1" smtClean="0">
                <a:solidFill>
                  <a:schemeClr val="tx1"/>
                </a:solidFill>
              </a:rPr>
              <a:t>the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b="1" dirty="0" smtClean="0">
                <a:solidFill>
                  <a:srgbClr val="FF0000"/>
                </a:solidFill>
              </a:rPr>
              <a:t>NX bit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HAL’s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heap</a:t>
            </a:r>
            <a:endParaRPr lang="es-AR" sz="59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Overwrite</a:t>
            </a:r>
            <a:r>
              <a:rPr lang="es-AR" sz="5900" dirty="0" smtClean="0">
                <a:solidFill>
                  <a:schemeClr val="tx1"/>
                </a:solidFill>
              </a:rPr>
              <a:t> a </a:t>
            </a:r>
            <a:r>
              <a:rPr lang="es-AR" sz="5900" dirty="0" err="1" smtClean="0">
                <a:solidFill>
                  <a:schemeClr val="tx1"/>
                </a:solidFill>
              </a:rPr>
              <a:t>HAL’s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heap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function</a:t>
            </a:r>
            <a:r>
              <a:rPr lang="es-AR" sz="5900" dirty="0" smtClean="0">
                <a:solidFill>
                  <a:schemeClr val="tx1"/>
                </a:solidFill>
              </a:rPr>
              <a:t> pointer</a:t>
            </a:r>
          </a:p>
          <a:p>
            <a:pPr>
              <a:buFontTx/>
              <a:buChar char="-"/>
            </a:pPr>
            <a:r>
              <a:rPr lang="es-AR" sz="5900" b="1" dirty="0">
                <a:solidFill>
                  <a:schemeClr val="tx1"/>
                </a:solidFill>
              </a:rPr>
              <a:t> </a:t>
            </a:r>
            <a:r>
              <a:rPr lang="es-AR" sz="5900" b="1" dirty="0" err="1" smtClean="0">
                <a:solidFill>
                  <a:srgbClr val="FF0000"/>
                </a:solidFill>
              </a:rPr>
              <a:t>Jump</a:t>
            </a:r>
            <a:r>
              <a:rPr lang="es-AR" sz="5900" dirty="0" smtClean="0">
                <a:solidFill>
                  <a:schemeClr val="tx1"/>
                </a:solidFill>
              </a:rPr>
              <a:t> to </a:t>
            </a:r>
            <a:r>
              <a:rPr lang="es-AR" sz="5900" dirty="0" err="1" smtClean="0">
                <a:solidFill>
                  <a:schemeClr val="tx1"/>
                </a:solidFill>
              </a:rPr>
              <a:t>HAL’s</a:t>
            </a:r>
            <a:r>
              <a:rPr lang="es-AR" sz="5900" dirty="0" smtClean="0">
                <a:solidFill>
                  <a:schemeClr val="tx1"/>
                </a:solidFill>
              </a:rPr>
              <a:t> </a:t>
            </a:r>
            <a:r>
              <a:rPr lang="es-AR" sz="5900" dirty="0" err="1" smtClean="0">
                <a:solidFill>
                  <a:schemeClr val="tx1"/>
                </a:solidFill>
              </a:rPr>
              <a:t>heap</a:t>
            </a:r>
            <a:r>
              <a:rPr lang="es-AR" sz="5900" dirty="0" smtClean="0">
                <a:solidFill>
                  <a:schemeClr val="tx1"/>
                </a:solidFill>
                <a:sym typeface="Wingdings" pitchFamily="2" charset="2"/>
              </a:rPr>
              <a:t> </a:t>
            </a:r>
            <a:endParaRPr lang="es-AR" sz="59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4300" dirty="0" smtClean="0">
              <a:solidFill>
                <a:schemeClr val="tx1"/>
              </a:solidFill>
            </a:endParaRPr>
          </a:p>
          <a:p>
            <a:r>
              <a:rPr lang="es-AR" sz="400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s-AR" sz="4000" dirty="0" smtClean="0">
                <a:solidFill>
                  <a:schemeClr val="tx1"/>
                </a:solidFill>
                <a:hlinkClick r:id="rId2"/>
              </a:rPr>
              <a:t>://drive.google.com/file/d/0B3P18M-shbwrNWZTa181ZWRCclk/edit?pli=1</a:t>
            </a:r>
            <a:endParaRPr lang="es-AR" sz="4000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s-AR" sz="3700" b="1" dirty="0" smtClean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endParaRPr lang="es-AR" sz="3700" b="1" dirty="0" smtClean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U = 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Reviewing</a:t>
            </a:r>
            <a:r>
              <a:rPr lang="es-AR" sz="4800" dirty="0" smtClean="0"/>
              <a:t> Modern </a:t>
            </a:r>
            <a:r>
              <a:rPr lang="es-AR" sz="4800" dirty="0" err="1" smtClean="0"/>
              <a:t>Protections</a:t>
            </a:r>
            <a:endParaRPr lang="en-US" sz="4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DEP/NX: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security feature included in modern operating systems. It marks areas of memory as either "executable" or "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nonexecutable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".</a:t>
            </a:r>
          </a:p>
          <a:p>
            <a:pPr marL="342900" indent="-342900">
              <a:buFontTx/>
              <a:buChar char="-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NonPagedPoolNX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type of pool introduced in Windows 8</a:t>
            </a:r>
          </a:p>
          <a:p>
            <a:pPr marL="342900" lvl="0" indent="-342900">
              <a:buFontTx/>
              <a:buChar char="-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KASLR: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Address-space layout randomization (ASLR) is a well-known technique to make exploits harder by placing various objects at random, rather than fixed, memory addresses.</a:t>
            </a:r>
          </a:p>
          <a:p>
            <a:pPr marL="342900" lvl="0" indent="-342900">
              <a:buFontTx/>
              <a:buChar char="-"/>
            </a:pPr>
            <a:endParaRPr lang="es-ES_tradnl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NULL Dereference Protection: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cannot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alloc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null page.</a:t>
            </a:r>
          </a:p>
          <a:p>
            <a:pPr marL="342900" lvl="0" indent="-342900">
              <a:buFontTx/>
              <a:buChar char="-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Tx/>
              <a:buChar char="-"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Tx/>
              <a:buChar char="-"/>
            </a:pPr>
            <a:endParaRPr lang="es-A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/>
              <a:t>Option</a:t>
            </a:r>
            <a:r>
              <a:rPr lang="es-AR" sz="4800" dirty="0"/>
              <a:t> 4: </a:t>
            </a:r>
            <a:r>
              <a:rPr lang="es-AR" sz="4800" dirty="0" err="1"/>
              <a:t>Deceiving</a:t>
            </a:r>
            <a:r>
              <a:rPr lang="es-AR" sz="4800" dirty="0"/>
              <a:t> SMEP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If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b="1" dirty="0" smtClean="0">
                <a:solidFill>
                  <a:srgbClr val="FF0000"/>
                </a:solidFill>
              </a:rPr>
              <a:t>SMEP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detects</a:t>
            </a:r>
            <a:r>
              <a:rPr lang="es-AR" sz="3400" dirty="0" smtClean="0">
                <a:solidFill>
                  <a:schemeClr val="tx1"/>
                </a:solidFill>
              </a:rPr>
              <a:t> ring-0 </a:t>
            </a:r>
            <a:r>
              <a:rPr lang="es-AR" sz="3400" dirty="0" err="1" smtClean="0">
                <a:solidFill>
                  <a:schemeClr val="tx1"/>
                </a:solidFill>
              </a:rPr>
              <a:t>code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running</a:t>
            </a:r>
            <a:r>
              <a:rPr lang="es-AR" sz="3400" dirty="0" smtClean="0">
                <a:solidFill>
                  <a:schemeClr val="tx1"/>
                </a:solidFill>
              </a:rPr>
              <a:t> in USER SPACE (USER PAGES)</a:t>
            </a:r>
          </a:p>
          <a:p>
            <a:pPr>
              <a:buFontTx/>
              <a:buChar char="-"/>
            </a:pPr>
            <a:endParaRPr lang="es-AR" sz="3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If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b="1" dirty="0" smtClean="0">
                <a:solidFill>
                  <a:srgbClr val="FF0000"/>
                </a:solidFill>
              </a:rPr>
              <a:t>PTE </a:t>
            </a:r>
            <a:r>
              <a:rPr lang="es-AR" sz="3400" b="1" dirty="0" err="1" smtClean="0">
                <a:solidFill>
                  <a:srgbClr val="FF0000"/>
                </a:solidFill>
              </a:rPr>
              <a:t>tables</a:t>
            </a:r>
            <a:r>
              <a:rPr lang="es-AR" sz="3400" dirty="0" smtClean="0">
                <a:solidFill>
                  <a:schemeClr val="tx1"/>
                </a:solidFill>
              </a:rPr>
              <a:t> are in </a:t>
            </a:r>
            <a:r>
              <a:rPr lang="es-AR" sz="3400" b="1" u="sng" dirty="0" err="1" smtClean="0">
                <a:solidFill>
                  <a:srgbClr val="FF0000"/>
                </a:solidFill>
              </a:rPr>
              <a:t>fixed</a:t>
            </a:r>
            <a:r>
              <a:rPr lang="es-AR" sz="3400" b="1" u="sng" dirty="0" smtClean="0">
                <a:solidFill>
                  <a:srgbClr val="FF0000"/>
                </a:solidFill>
              </a:rPr>
              <a:t> </a:t>
            </a:r>
            <a:r>
              <a:rPr lang="es-AR" sz="3400" b="1" u="sng" dirty="0" err="1" smtClean="0">
                <a:solidFill>
                  <a:srgbClr val="FF0000"/>
                </a:solidFill>
              </a:rPr>
              <a:t>addresses</a:t>
            </a:r>
            <a:endParaRPr lang="es-AR" sz="3400" b="1" u="sng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AR" sz="3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What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about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changing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dirty="0" err="1" smtClean="0">
                <a:solidFill>
                  <a:schemeClr val="tx1"/>
                </a:solidFill>
              </a:rPr>
              <a:t>our</a:t>
            </a:r>
            <a:r>
              <a:rPr lang="es-AR" sz="3400" dirty="0" smtClean="0">
                <a:solidFill>
                  <a:schemeClr val="tx1"/>
                </a:solidFill>
              </a:rPr>
              <a:t> </a:t>
            </a:r>
            <a:r>
              <a:rPr lang="es-AR" sz="3400" b="1" dirty="0" smtClean="0">
                <a:solidFill>
                  <a:srgbClr val="FF0000"/>
                </a:solidFill>
              </a:rPr>
              <a:t>USER PAGE</a:t>
            </a:r>
            <a:r>
              <a:rPr lang="es-AR" sz="3400" dirty="0" smtClean="0">
                <a:solidFill>
                  <a:schemeClr val="tx1"/>
                </a:solidFill>
              </a:rPr>
              <a:t> to </a:t>
            </a:r>
            <a:r>
              <a:rPr lang="es-AR" sz="3400" b="1" dirty="0" smtClean="0">
                <a:solidFill>
                  <a:srgbClr val="FF0000"/>
                </a:solidFill>
              </a:rPr>
              <a:t>SUPERVISOR PAGE</a:t>
            </a:r>
            <a:r>
              <a:rPr lang="es-AR" sz="3400" dirty="0" smtClean="0">
                <a:solidFill>
                  <a:schemeClr val="tx1"/>
                </a:solidFill>
              </a:rPr>
              <a:t>? … </a:t>
            </a:r>
            <a:r>
              <a:rPr lang="es-AR" sz="3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s-AR" sz="34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Flipping</a:t>
            </a:r>
            <a:r>
              <a:rPr lang="es-AR" sz="4800" dirty="0" smtClean="0"/>
              <a:t> U/S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Option</a:t>
            </a:r>
            <a:r>
              <a:rPr lang="es-AR" sz="3200" dirty="0" smtClean="0">
                <a:solidFill>
                  <a:schemeClr val="tx1"/>
                </a:solidFill>
              </a:rPr>
              <a:t> 4: “</a:t>
            </a:r>
            <a:r>
              <a:rPr lang="es-AR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es-AR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es-AR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somebody</a:t>
            </a:r>
            <a:r>
              <a:rPr lang="es-AR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mentioned</a:t>
            </a:r>
            <a:r>
              <a:rPr lang="es-AR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es-AR" sz="3200" dirty="0" smtClean="0">
                <a:solidFill>
                  <a:schemeClr val="tx1"/>
                </a:solidFill>
              </a:rPr>
              <a:t>”</a:t>
            </a:r>
            <a:endParaRPr lang="es-AR" sz="2800" dirty="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u="sng" dirty="0" err="1" smtClean="0">
                <a:solidFill>
                  <a:schemeClr val="tx1"/>
                </a:solidFill>
              </a:rPr>
              <a:t>Conference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b="1" dirty="0" smtClean="0">
                <a:solidFill>
                  <a:schemeClr val="tx1"/>
                </a:solidFill>
              </a:rPr>
              <a:t>NSA - </a:t>
            </a:r>
            <a:r>
              <a:rPr lang="es-AR" sz="2800" b="1" dirty="0" err="1" smtClean="0">
                <a:solidFill>
                  <a:schemeClr val="tx1"/>
                </a:solidFill>
              </a:rPr>
              <a:t>Trusted</a:t>
            </a:r>
            <a:r>
              <a:rPr lang="es-AR" sz="2800" b="1" dirty="0" smtClean="0">
                <a:solidFill>
                  <a:schemeClr val="tx1"/>
                </a:solidFill>
              </a:rPr>
              <a:t> Computing (2011)</a:t>
            </a:r>
          </a:p>
          <a:p>
            <a:pPr lvl="1">
              <a:buFontTx/>
              <a:buChar char="-"/>
            </a:pPr>
            <a:r>
              <a:rPr lang="es-AR" sz="2800" u="sng" dirty="0" smtClean="0">
                <a:solidFill>
                  <a:schemeClr val="tx1"/>
                </a:solidFill>
              </a:rPr>
              <a:t>Speaker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b="1" dirty="0" smtClean="0">
                <a:solidFill>
                  <a:schemeClr val="tx1"/>
                </a:solidFill>
              </a:rPr>
              <a:t>Stephen Fischer</a:t>
            </a:r>
          </a:p>
          <a:p>
            <a:pPr lvl="1">
              <a:buFontTx/>
              <a:buChar char="-"/>
            </a:pPr>
            <a:endParaRPr lang="es-AR" sz="2800" dirty="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  <a:hlinkClick r:id="rId2"/>
              </a:rPr>
              <a:t>https://www.ncsi.com/nsatc11/presentations/wednesday/emerging_technologies/fischer.pdf</a:t>
            </a:r>
            <a:endParaRPr lang="es-AR" sz="28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u="sng" dirty="0" err="1" smtClean="0">
                <a:solidFill>
                  <a:schemeClr val="tx1"/>
                </a:solidFill>
              </a:rPr>
              <a:t>Slide</a:t>
            </a:r>
            <a:r>
              <a:rPr lang="es-AR" sz="2800" dirty="0" smtClean="0">
                <a:solidFill>
                  <a:schemeClr val="tx1"/>
                </a:solidFill>
              </a:rPr>
              <a:t>: 9</a:t>
            </a: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Flipping</a:t>
            </a:r>
            <a:r>
              <a:rPr lang="es-AR" sz="4800" dirty="0" smtClean="0"/>
              <a:t> U/S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err="1" smtClean="0">
                <a:solidFill>
                  <a:schemeClr val="tx1"/>
                </a:solidFill>
              </a:rPr>
              <a:t>Option</a:t>
            </a:r>
            <a:r>
              <a:rPr lang="es-AR" sz="3200" smtClean="0">
                <a:solidFill>
                  <a:schemeClr val="tx1"/>
                </a:solidFill>
              </a:rPr>
              <a:t> 4: “</a:t>
            </a: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then …</a:t>
            </a:r>
            <a:r>
              <a:rPr lang="es-AR" sz="3200" smtClean="0">
                <a:solidFill>
                  <a:schemeClr val="tx1"/>
                </a:solidFill>
              </a:rPr>
              <a:t>”</a:t>
            </a:r>
            <a:endParaRPr lang="es-AR" sz="280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u="sng" smtClean="0">
                <a:solidFill>
                  <a:schemeClr val="tx1"/>
                </a:solidFill>
              </a:rPr>
              <a:t>Blog</a:t>
            </a:r>
            <a:r>
              <a:rPr lang="es-AR" sz="2800" smtClean="0">
                <a:solidFill>
                  <a:schemeClr val="tx1"/>
                </a:solidFill>
              </a:rPr>
              <a:t>: </a:t>
            </a:r>
            <a:r>
              <a:rPr lang="en-US" sz="2600" b="1" smtClean="0">
                <a:solidFill>
                  <a:schemeClr val="tx1"/>
                </a:solidFill>
              </a:rPr>
              <a:t>Windows 8 Kernel Memory Protections Bypass</a:t>
            </a:r>
          </a:p>
          <a:p>
            <a:pPr lvl="1">
              <a:buFontTx/>
              <a:buChar char="-"/>
            </a:pPr>
            <a:r>
              <a:rPr lang="es-AR" sz="2800" u="sng" smtClean="0">
                <a:solidFill>
                  <a:schemeClr val="tx1"/>
                </a:solidFill>
              </a:rPr>
              <a:t>Author</a:t>
            </a:r>
            <a:r>
              <a:rPr lang="es-AR" sz="2800" smtClean="0">
                <a:solidFill>
                  <a:schemeClr val="tx1"/>
                </a:solidFill>
              </a:rPr>
              <a:t>: </a:t>
            </a:r>
            <a:r>
              <a:rPr lang="es-AR" sz="2800" b="1" smtClean="0">
                <a:solidFill>
                  <a:schemeClr val="tx1"/>
                </a:solidFill>
              </a:rPr>
              <a:t>MWR LABS - </a:t>
            </a:r>
            <a:r>
              <a:rPr lang="en-US" sz="2800" b="1" smtClean="0">
                <a:solidFill>
                  <a:schemeClr val="tx1"/>
                </a:solidFill>
              </a:rPr>
              <a:t>Jérémy Fetiveau</a:t>
            </a:r>
            <a:endParaRPr lang="es-AR" sz="2800" b="1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AR" sz="280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  <a:hlinkClick r:id="rId3"/>
              </a:rPr>
              <a:t>https://labs.mwrinfosecurity.com/blog/2014/08/15/windows-8-kernel-memory-protections-bypass</a:t>
            </a:r>
            <a:endParaRPr lang="es-AR" sz="280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n-US" sz="2800" u="sng" smtClean="0">
                <a:solidFill>
                  <a:schemeClr val="tx1"/>
                </a:solidFill>
              </a:rPr>
              <a:t>Section</a:t>
            </a:r>
            <a:r>
              <a:rPr lang="en-US" sz="2800" smtClean="0">
                <a:solidFill>
                  <a:schemeClr val="tx1"/>
                </a:solidFill>
              </a:rPr>
              <a:t>: “Modifying Paging Structures“</a:t>
            </a: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Flipping</a:t>
            </a:r>
            <a:r>
              <a:rPr lang="es-AR" sz="4800" dirty="0" smtClean="0"/>
              <a:t> U/S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err="1" smtClean="0">
                <a:solidFill>
                  <a:schemeClr val="tx1"/>
                </a:solidFill>
              </a:rPr>
              <a:t>Option</a:t>
            </a:r>
            <a:r>
              <a:rPr lang="es-AR" sz="3200" smtClean="0">
                <a:solidFill>
                  <a:schemeClr val="tx1"/>
                </a:solidFill>
              </a:rPr>
              <a:t> 4: “</a:t>
            </a:r>
            <a:r>
              <a:rPr lang="es-AR" sz="3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finally</a:t>
            </a:r>
            <a:r>
              <a:rPr lang="es-AR" sz="3200" smtClean="0">
                <a:solidFill>
                  <a:schemeClr val="tx1"/>
                </a:solidFill>
              </a:rPr>
              <a:t>”</a:t>
            </a:r>
            <a:endParaRPr lang="es-AR" sz="280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u="sng" smtClean="0">
                <a:solidFill>
                  <a:schemeClr val="tx1"/>
                </a:solidFill>
              </a:rPr>
              <a:t>Conference</a:t>
            </a:r>
            <a:r>
              <a:rPr lang="es-AR" sz="2800" smtClean="0">
                <a:solidFill>
                  <a:schemeClr val="tx1"/>
                </a:solidFill>
              </a:rPr>
              <a:t>: </a:t>
            </a:r>
            <a:r>
              <a:rPr lang="es-AR" sz="2800" b="1" smtClean="0">
                <a:solidFill>
                  <a:schemeClr val="tx1"/>
                </a:solidFill>
              </a:rPr>
              <a:t>Infiltrate 2015</a:t>
            </a:r>
          </a:p>
          <a:p>
            <a:pPr lvl="1">
              <a:buFontTx/>
              <a:buChar char="-"/>
            </a:pPr>
            <a:r>
              <a:rPr lang="es-AR" sz="2800" u="sng" smtClean="0">
                <a:solidFill>
                  <a:schemeClr val="tx1"/>
                </a:solidFill>
              </a:rPr>
              <a:t>Speaker</a:t>
            </a:r>
            <a:r>
              <a:rPr lang="es-AR" sz="2800" smtClean="0">
                <a:solidFill>
                  <a:schemeClr val="tx1"/>
                </a:solidFill>
              </a:rPr>
              <a:t>: </a:t>
            </a:r>
            <a:r>
              <a:rPr lang="es-AR" sz="2800" b="1" smtClean="0">
                <a:solidFill>
                  <a:schemeClr val="tx1"/>
                </a:solidFill>
              </a:rPr>
              <a:t>Alex Ionescu</a:t>
            </a:r>
          </a:p>
          <a:p>
            <a:pPr lvl="1">
              <a:buFontTx/>
              <a:buChar char="-"/>
            </a:pPr>
            <a:endParaRPr lang="es-AR" sz="2800" smtClean="0">
              <a:solidFill>
                <a:schemeClr val="tx1"/>
              </a:solidFill>
              <a:hlinkClick r:id="rId2"/>
            </a:endParaRP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  <a:hlinkClick r:id="rId2"/>
              </a:rPr>
              <a:t>http://www.alex-ionescu.com/infiltrate2015.pdf</a:t>
            </a:r>
            <a:endParaRPr lang="es-AR" sz="280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u="sng" smtClean="0">
                <a:solidFill>
                  <a:schemeClr val="tx1"/>
                </a:solidFill>
              </a:rPr>
              <a:t>Slides</a:t>
            </a:r>
            <a:r>
              <a:rPr lang="es-AR" sz="2800" smtClean="0">
                <a:solidFill>
                  <a:schemeClr val="tx1"/>
                </a:solidFill>
              </a:rPr>
              <a:t>: 69 and 71 … </a:t>
            </a:r>
            <a:endParaRPr lang="es-AR" sz="28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A. </a:t>
            </a:r>
            <a:r>
              <a:rPr lang="es-AR" sz="4800" dirty="0" err="1" smtClean="0"/>
              <a:t>Ionescu</a:t>
            </a:r>
            <a:r>
              <a:rPr lang="es-AR" sz="4800" dirty="0" smtClean="0"/>
              <a:t> at </a:t>
            </a:r>
            <a:r>
              <a:rPr lang="es-AR" sz="4800" dirty="0" err="1" smtClean="0"/>
              <a:t>Infiltrate</a:t>
            </a:r>
            <a:r>
              <a:rPr lang="es-AR" sz="4800" dirty="0" smtClean="0"/>
              <a:t> 2015</a:t>
            </a:r>
            <a:endParaRPr lang="en-US" sz="4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Content Placeholder 8" descr="ionescu-critica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1684700"/>
            <a:ext cx="8229600" cy="3181434"/>
          </a:xfrm>
        </p:spPr>
      </p:pic>
      <p:cxnSp>
        <p:nvCxnSpPr>
          <p:cNvPr id="13" name="Straight Connector 12"/>
          <p:cNvCxnSpPr/>
          <p:nvPr/>
        </p:nvCxnSpPr>
        <p:spPr>
          <a:xfrm>
            <a:off x="7366000" y="4007519"/>
            <a:ext cx="753533" cy="1588"/>
          </a:xfrm>
          <a:prstGeom prst="line">
            <a:avLst/>
          </a:prstGeom>
          <a:ln w="38100" cmpd="sng">
            <a:solidFill>
              <a:srgbClr val="FF0000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5867" y="4285331"/>
            <a:ext cx="7323666" cy="1588"/>
          </a:xfrm>
          <a:prstGeom prst="line">
            <a:avLst/>
          </a:prstGeom>
          <a:ln w="38100" cmpd="sng">
            <a:solidFill>
              <a:srgbClr val="FF0000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867" y="4600186"/>
            <a:ext cx="1981200" cy="1588"/>
          </a:xfrm>
          <a:prstGeom prst="line">
            <a:avLst/>
          </a:prstGeom>
          <a:ln w="38100" cmpd="sng">
            <a:solidFill>
              <a:srgbClr val="FF0000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1 Grupo"/>
          <p:cNvGrpSpPr/>
          <p:nvPr/>
        </p:nvGrpSpPr>
        <p:grpSpPr>
          <a:xfrm>
            <a:off x="631104" y="4367366"/>
            <a:ext cx="6931449" cy="1924985"/>
            <a:chOff x="330200" y="4286922"/>
            <a:chExt cx="6931449" cy="192498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3581400" y="4286922"/>
              <a:ext cx="499534" cy="97087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200" y="5257800"/>
              <a:ext cx="69314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2800" b="1" i="1" dirty="0" err="1" smtClean="0">
                  <a:solidFill>
                    <a:srgbClr val="0070C0"/>
                  </a:solidFill>
                </a:rPr>
                <a:t>We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s-ES_tradnl" sz="2800" b="1" i="1" u="sng" dirty="0" err="1" smtClean="0">
                  <a:solidFill>
                    <a:srgbClr val="0070C0"/>
                  </a:solidFill>
                </a:rPr>
                <a:t>also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s-ES_tradnl" sz="2800" b="1" i="1" dirty="0" err="1" smtClean="0">
                  <a:solidFill>
                    <a:srgbClr val="0070C0"/>
                  </a:solidFill>
                </a:rPr>
                <a:t>found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s-ES_tradnl" sz="2800" b="1" i="1" dirty="0" err="1" smtClean="0">
                  <a:solidFill>
                    <a:srgbClr val="0070C0"/>
                  </a:solidFill>
                </a:rPr>
                <a:t>the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s-ES_tradnl" sz="2800" b="1" i="1" dirty="0" err="1" smtClean="0">
                  <a:solidFill>
                    <a:srgbClr val="0070C0"/>
                  </a:solidFill>
                </a:rPr>
                <a:t>same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s-ES_tradnl" sz="2800" b="1" i="1" dirty="0" err="1" smtClean="0">
                  <a:solidFill>
                    <a:srgbClr val="0070C0"/>
                  </a:solidFill>
                </a:rPr>
                <a:t>behavior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 </a:t>
              </a:r>
              <a:r>
                <a:rPr lang="en-US" sz="2800" b="1" i="1" dirty="0" smtClean="0">
                  <a:solidFill>
                    <a:srgbClr val="0070C0"/>
                  </a:solidFill>
                </a:rPr>
                <a:t>on our own</a:t>
              </a:r>
            </a:p>
            <a:p>
              <a:pPr algn="ctr"/>
              <a:r>
                <a:rPr lang="en-US" sz="2800" b="1" i="1" dirty="0" smtClean="0">
                  <a:solidFill>
                    <a:srgbClr val="0070C0"/>
                  </a:solidFill>
                </a:rPr>
                <a:t>so, it’s </a:t>
              </a:r>
              <a:r>
                <a:rPr lang="es-ES_tradnl" sz="2800" b="1" i="1" dirty="0" smtClean="0">
                  <a:solidFill>
                    <a:srgbClr val="0070C0"/>
                  </a:solidFill>
                </a:rPr>
                <a:t>FALSE !</a:t>
              </a:r>
              <a:endParaRPr lang="en-US" sz="2800" b="1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A. Ionescu at Infiltrate 2015</a:t>
            </a:r>
            <a:endParaRPr lang="en-US" sz="4800" dirty="0"/>
          </a:p>
        </p:txBody>
      </p:sp>
      <p:pic>
        <p:nvPicPr>
          <p:cNvPr id="5" name="Content Placeholder 4" descr="cr4-smep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9211" y="1676400"/>
            <a:ext cx="7485578" cy="4513263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Flipping</a:t>
            </a:r>
            <a:r>
              <a:rPr lang="es-AR" sz="4800" dirty="0" smtClean="0"/>
              <a:t> U/S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Breaking</a:t>
            </a:r>
            <a:r>
              <a:rPr lang="es-AR" sz="3200" b="1" dirty="0" smtClean="0">
                <a:solidFill>
                  <a:schemeClr val="tx1"/>
                </a:solidFill>
              </a:rPr>
              <a:t>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2733" y="3539067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733" y="3657600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30867" y="3657600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733" y="4512733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30867" y="4512733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70667" y="2895600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70667" y="3014133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8801" y="3014133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67" y="4334934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70667" y="5308600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98801" y="5308600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31733" y="2895600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31733" y="3014133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59867" y="3014133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1733" y="4334934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31733" y="5308600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59867" y="5308600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92799" y="2895600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92799" y="3014133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20933" y="3014133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92799" y="4334934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92799" y="5308600"/>
            <a:ext cx="728134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0933" y="5308600"/>
            <a:ext cx="186266" cy="135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53865" y="2895600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53865" y="4334934"/>
            <a:ext cx="914400" cy="12869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4" idx="2"/>
            <a:endCxn id="24" idx="1"/>
          </p:cNvCxnSpPr>
          <p:nvPr/>
        </p:nvCxnSpPr>
        <p:spPr>
          <a:xfrm>
            <a:off x="1066800" y="3793067"/>
            <a:ext cx="1303867" cy="118533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0"/>
            <a:endCxn id="34" idx="1"/>
          </p:cNvCxnSpPr>
          <p:nvPr/>
        </p:nvCxnSpPr>
        <p:spPr>
          <a:xfrm flipV="1">
            <a:off x="2734734" y="4978401"/>
            <a:ext cx="1396999" cy="33019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4" idx="1"/>
          </p:cNvCxnSpPr>
          <p:nvPr/>
        </p:nvCxnSpPr>
        <p:spPr>
          <a:xfrm flipV="1">
            <a:off x="4495800" y="4978401"/>
            <a:ext cx="1396999" cy="33019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4" idx="1"/>
          </p:cNvCxnSpPr>
          <p:nvPr/>
        </p:nvCxnSpPr>
        <p:spPr>
          <a:xfrm flipV="1">
            <a:off x="6256866" y="4978401"/>
            <a:ext cx="1396999" cy="33019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9" idx="1"/>
          </p:cNvCxnSpPr>
          <p:nvPr/>
        </p:nvCxnSpPr>
        <p:spPr>
          <a:xfrm flipV="1">
            <a:off x="1066800" y="3539067"/>
            <a:ext cx="1303867" cy="97366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2734734" y="3149600"/>
            <a:ext cx="1396999" cy="38946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495800" y="3149600"/>
            <a:ext cx="1396999" cy="38946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256866" y="3149600"/>
            <a:ext cx="1396999" cy="38946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17133" y="3530600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U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17133" y="4425891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85067" y="2895600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46133" y="2895600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07199" y="2895600"/>
            <a:ext cx="8466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S</a:t>
            </a:r>
            <a:r>
              <a:rPr lang="es-ES_tradnl" sz="2000" b="1" smtClean="0">
                <a:solidFill>
                  <a:srgbClr val="FF0000"/>
                </a:solidFill>
              </a:rPr>
              <a:t> </a:t>
            </a:r>
            <a:r>
              <a:rPr lang="es-ES_tradnl" sz="2000" smtClean="0">
                <a:sym typeface="Wingdings" pitchFamily="2" charset="2"/>
              </a:rPr>
              <a:t></a:t>
            </a:r>
            <a:r>
              <a:rPr lang="es-ES_tradnl" sz="2000" b="1" smtClean="0">
                <a:solidFill>
                  <a:srgbClr val="FF0000"/>
                </a:solidFill>
              </a:rPr>
              <a:t>U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5067" y="5221758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U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46133" y="5221758"/>
            <a:ext cx="2664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U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8" name="&quot;No&quot; Symbol 87"/>
          <p:cNvSpPr/>
          <p:nvPr/>
        </p:nvSpPr>
        <p:spPr>
          <a:xfrm flipH="1">
            <a:off x="7806266" y="3261614"/>
            <a:ext cx="601133" cy="554905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Smiley Face 89"/>
          <p:cNvSpPr/>
          <p:nvPr/>
        </p:nvSpPr>
        <p:spPr>
          <a:xfrm>
            <a:off x="7806266" y="4700948"/>
            <a:ext cx="580246" cy="554905"/>
          </a:xfrm>
          <a:prstGeom prst="smileyFac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807199" y="5221758"/>
            <a:ext cx="8466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smtClean="0">
                <a:solidFill>
                  <a:srgbClr val="0070C0"/>
                </a:solidFill>
              </a:rPr>
              <a:t>U </a:t>
            </a:r>
            <a:r>
              <a:rPr lang="es-ES_tradnl" sz="2000" smtClean="0">
                <a:sym typeface="Wingdings" pitchFamily="2" charset="2"/>
              </a:rPr>
              <a:t></a:t>
            </a:r>
            <a:r>
              <a:rPr lang="es-ES_tradnl" sz="2000" b="1" smtClean="0">
                <a:solidFill>
                  <a:srgbClr val="FF0000"/>
                </a:solidFill>
                <a:sym typeface="Wingdings" pitchFamily="2" charset="2"/>
              </a:rPr>
              <a:t>S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7585" y="322282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/>
              <a:t>PML4</a:t>
            </a:r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571919" y="2586334"/>
            <a:ext cx="70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/>
              <a:t>PDPT 1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33761" y="258633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PD 1</a:t>
            </a:r>
            <a:endParaRPr lang="en-US" sz="1400" b="1"/>
          </a:p>
        </p:txBody>
      </p:sp>
      <p:sp>
        <p:nvSpPr>
          <p:cNvPr id="95" name="TextBox 94"/>
          <p:cNvSpPr txBox="1"/>
          <p:nvPr/>
        </p:nvSpPr>
        <p:spPr>
          <a:xfrm>
            <a:off x="6120988" y="2587823"/>
            <a:ext cx="499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PT 1</a:t>
            </a:r>
            <a:endParaRPr lang="en-US" sz="1400" b="1"/>
          </a:p>
        </p:txBody>
      </p:sp>
      <p:sp>
        <p:nvSpPr>
          <p:cNvPr id="96" name="TextBox 95"/>
          <p:cNvSpPr txBox="1"/>
          <p:nvPr/>
        </p:nvSpPr>
        <p:spPr>
          <a:xfrm>
            <a:off x="7806266" y="2587823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PAGE 1</a:t>
            </a:r>
            <a:endParaRPr lang="en-US" sz="1400" b="1"/>
          </a:p>
        </p:txBody>
      </p:sp>
      <p:sp>
        <p:nvSpPr>
          <p:cNvPr id="97" name="TextBox 96"/>
          <p:cNvSpPr txBox="1"/>
          <p:nvPr/>
        </p:nvSpPr>
        <p:spPr>
          <a:xfrm>
            <a:off x="2476515" y="5621868"/>
            <a:ext cx="70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smtClean="0"/>
              <a:t>PDPT 2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3761" y="562186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PD 2</a:t>
            </a:r>
            <a:endParaRPr lang="en-US" sz="1400" b="1"/>
          </a:p>
        </p:txBody>
      </p:sp>
      <p:sp>
        <p:nvSpPr>
          <p:cNvPr id="99" name="TextBox 98"/>
          <p:cNvSpPr txBox="1"/>
          <p:nvPr/>
        </p:nvSpPr>
        <p:spPr>
          <a:xfrm>
            <a:off x="6120988" y="5621868"/>
            <a:ext cx="499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PT 2</a:t>
            </a:r>
            <a:endParaRPr lang="en-US" sz="1400" b="1"/>
          </a:p>
        </p:txBody>
      </p:sp>
      <p:sp>
        <p:nvSpPr>
          <p:cNvPr id="100" name="TextBox 99"/>
          <p:cNvSpPr txBox="1"/>
          <p:nvPr/>
        </p:nvSpPr>
        <p:spPr>
          <a:xfrm>
            <a:off x="7806266" y="5621868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PAGE 2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821" y="264920"/>
            <a:ext cx="8930355" cy="781058"/>
          </a:xfrm>
        </p:spPr>
        <p:txBody>
          <a:bodyPr>
            <a:noAutofit/>
          </a:bodyPr>
          <a:lstStyle/>
          <a:p>
            <a:pPr algn="ctr"/>
            <a:r>
              <a:rPr lang="es-AR" sz="4400" dirty="0" err="1" smtClean="0"/>
              <a:t>Mapping</a:t>
            </a:r>
            <a:r>
              <a:rPr lang="es-AR" sz="4400" dirty="0" smtClean="0"/>
              <a:t> a </a:t>
            </a:r>
            <a:r>
              <a:rPr lang="es-AR" sz="4400" dirty="0" err="1" smtClean="0"/>
              <a:t>Kernel</a:t>
            </a:r>
            <a:r>
              <a:rPr lang="es-AR" sz="4400" dirty="0" smtClean="0"/>
              <a:t> Page in </a:t>
            </a:r>
            <a:r>
              <a:rPr lang="es-AR" sz="4400" dirty="0" err="1" smtClean="0"/>
              <a:t>User</a:t>
            </a:r>
            <a:r>
              <a:rPr lang="es-AR" sz="4400" dirty="0" smtClean="0"/>
              <a:t> </a:t>
            </a:r>
            <a:r>
              <a:rPr lang="es-AR" sz="4400" dirty="0" err="1" smtClean="0"/>
              <a:t>Space</a:t>
            </a:r>
            <a:endParaRPr lang="en-US" sz="4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2643720" y="1757644"/>
            <a:ext cx="3989768" cy="3755998"/>
            <a:chOff x="2597027" y="2395034"/>
            <a:chExt cx="3989768" cy="3755998"/>
          </a:xfrm>
        </p:grpSpPr>
        <p:sp>
          <p:nvSpPr>
            <p:cNvPr id="16" name="Rectangle 15"/>
            <p:cNvSpPr/>
            <p:nvPr/>
          </p:nvSpPr>
          <p:spPr>
            <a:xfrm>
              <a:off x="3185010" y="2579700"/>
              <a:ext cx="1447800" cy="1693333"/>
            </a:xfrm>
            <a:prstGeom prst="rect">
              <a:avLst/>
            </a:prstGeom>
            <a:gradFill flip="none"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077118" y="4273033"/>
              <a:ext cx="169333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45302" y="3300967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KERNEL</a:t>
              </a:r>
              <a:endParaRPr lang="en-US"/>
            </a:p>
          </p:txBody>
        </p:sp>
        <p:sp>
          <p:nvSpPr>
            <p:cNvPr id="20" name="Curved Left Arrow 19"/>
            <p:cNvSpPr/>
            <p:nvPr/>
          </p:nvSpPr>
          <p:spPr>
            <a:xfrm>
              <a:off x="4632810" y="2901433"/>
              <a:ext cx="857308" cy="2811463"/>
            </a:xfrm>
            <a:prstGeom prst="curved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5010" y="2956466"/>
              <a:ext cx="1447800" cy="110067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27859" y="5781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0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7027" y="2395034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4GB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97027" y="4088367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2GB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51924" y="3670299"/>
              <a:ext cx="9348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6000" b="1" smtClean="0"/>
                <a:t>!!!</a:t>
              </a:r>
              <a:endParaRPr lang="en-US" sz="60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5010" y="4273033"/>
              <a:ext cx="1447800" cy="1762667"/>
            </a:xfrm>
            <a:prstGeom prst="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6902" y="4891100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USER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85010" y="5441433"/>
              <a:ext cx="1447800" cy="110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1038994" y="5619658"/>
            <a:ext cx="728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err="1" smtClean="0"/>
              <a:t>The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processor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will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not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generate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an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exception</a:t>
            </a:r>
            <a:r>
              <a:rPr lang="es-AR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Demo time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CVE-2015-5736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s-AR" sz="5100" dirty="0" smtClean="0">
                <a:solidFill>
                  <a:schemeClr val="tx1"/>
                </a:solidFill>
              </a:rPr>
              <a:t> </a:t>
            </a:r>
            <a:r>
              <a:rPr lang="es-AR" sz="5100" u="sng" dirty="0" err="1" smtClean="0">
                <a:solidFill>
                  <a:schemeClr val="tx1"/>
                </a:solidFill>
              </a:rPr>
              <a:t>Exploit</a:t>
            </a:r>
            <a:r>
              <a:rPr lang="es-AR" sz="51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n-US" sz="4500" b="1" dirty="0" smtClean="0"/>
              <a:t>“Fortinet Antivirus Multiple Vulnerabilities” </a:t>
            </a:r>
            <a:r>
              <a:rPr lang="es-AR" sz="4500" dirty="0" smtClean="0">
                <a:solidFill>
                  <a:schemeClr val="tx1"/>
                </a:solidFill>
              </a:rPr>
              <a:t>(</a:t>
            </a:r>
            <a:r>
              <a:rPr lang="en-US" sz="4500" dirty="0" smtClean="0">
                <a:solidFill>
                  <a:schemeClr val="tx1"/>
                </a:solidFill>
              </a:rPr>
              <a:t>CVE-2015-5736)</a:t>
            </a:r>
          </a:p>
          <a:p>
            <a:pPr lvl="1">
              <a:buFontTx/>
              <a:buChar char="-"/>
            </a:pPr>
            <a:endParaRPr lang="es-ES_tradnl" sz="45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ES_tradnl" sz="4500" b="1" dirty="0" err="1" smtClean="0">
                <a:solidFill>
                  <a:srgbClr val="FF0000"/>
                </a:solidFill>
              </a:rPr>
              <a:t>Arbitrary</a:t>
            </a:r>
            <a:r>
              <a:rPr lang="es-ES_tradnl" sz="4500" dirty="0" smtClean="0">
                <a:solidFill>
                  <a:schemeClr val="tx1"/>
                </a:solidFill>
              </a:rPr>
              <a:t> </a:t>
            </a:r>
            <a:r>
              <a:rPr lang="es-ES_tradnl" sz="4500" dirty="0" err="1" smtClean="0">
                <a:solidFill>
                  <a:schemeClr val="tx1"/>
                </a:solidFill>
              </a:rPr>
              <a:t>function</a:t>
            </a:r>
            <a:r>
              <a:rPr lang="es-ES_tradnl" sz="4500" dirty="0" smtClean="0">
                <a:solidFill>
                  <a:schemeClr val="tx1"/>
                </a:solidFill>
              </a:rPr>
              <a:t> </a:t>
            </a:r>
            <a:r>
              <a:rPr lang="es-ES_tradnl" sz="4500" dirty="0" err="1" smtClean="0">
                <a:solidFill>
                  <a:schemeClr val="tx1"/>
                </a:solidFill>
              </a:rPr>
              <a:t>callback</a:t>
            </a:r>
            <a:r>
              <a:rPr lang="es-ES_tradnl" sz="4500" dirty="0" smtClean="0">
                <a:solidFill>
                  <a:schemeClr val="tx1"/>
                </a:solidFill>
              </a:rPr>
              <a:t> </a:t>
            </a:r>
            <a:r>
              <a:rPr lang="es-ES_tradnl" sz="4500" dirty="0" err="1" smtClean="0">
                <a:solidFill>
                  <a:schemeClr val="tx1"/>
                </a:solidFill>
              </a:rPr>
              <a:t>feature</a:t>
            </a:r>
            <a:r>
              <a:rPr lang="es-ES_tradnl" sz="4500" dirty="0">
                <a:solidFill>
                  <a:schemeClr val="tx1"/>
                </a:solidFill>
              </a:rPr>
              <a:t>?</a:t>
            </a:r>
            <a:endParaRPr lang="es-ES_tradnl" sz="45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_tradnl" sz="45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_tradnl" sz="4500" dirty="0" smtClean="0">
                <a:solidFill>
                  <a:schemeClr val="tx1"/>
                </a:solidFill>
              </a:rPr>
              <a:t>Local </a:t>
            </a:r>
            <a:r>
              <a:rPr lang="es-ES_tradnl" sz="4500" dirty="0" err="1" smtClean="0">
                <a:solidFill>
                  <a:schemeClr val="tx1"/>
                </a:solidFill>
              </a:rPr>
              <a:t>Privilege</a:t>
            </a:r>
            <a:r>
              <a:rPr lang="es-ES_tradnl" sz="4500" dirty="0" smtClean="0">
                <a:solidFill>
                  <a:schemeClr val="tx1"/>
                </a:solidFill>
              </a:rPr>
              <a:t> </a:t>
            </a:r>
            <a:r>
              <a:rPr lang="es-ES_tradnl" sz="4500" dirty="0" err="1" smtClean="0">
                <a:solidFill>
                  <a:schemeClr val="tx1"/>
                </a:solidFill>
              </a:rPr>
              <a:t>escalation</a:t>
            </a:r>
            <a:endParaRPr lang="es-AR" sz="45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_tradnl" sz="45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ES_tradnl" sz="4500" dirty="0" smtClean="0">
                <a:solidFill>
                  <a:schemeClr val="tx1"/>
                </a:solidFill>
                <a:hlinkClick r:id="rId2"/>
              </a:rPr>
              <a:t>http://www.coresecurity.com/advisories/forticlient-antivirus-multiple-vulnerabilities</a:t>
            </a:r>
            <a:endParaRPr lang="es-ES_tradnl" sz="45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_tradnl" sz="44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Reviewing</a:t>
            </a:r>
            <a:r>
              <a:rPr lang="es-AR" sz="4800" dirty="0" smtClean="0"/>
              <a:t> Modern </a:t>
            </a:r>
            <a:r>
              <a:rPr lang="es-AR" sz="4800" dirty="0" err="1" smtClean="0"/>
              <a:t>Protections</a:t>
            </a:r>
            <a:endParaRPr lang="en-US" sz="4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Integrity Levels: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call restrictions for applications running in low integrity level – since Windows 8.1.</a:t>
            </a:r>
          </a:p>
          <a:p>
            <a:pPr marL="342900" lvl="0" indent="-342900">
              <a:buFontTx/>
              <a:buChar char="-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KMCS: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Kernel-mode software must be digitally signed to be loaded on x64-based versions of Windows Vista and later versions of the Windows family of operating systems. </a:t>
            </a:r>
          </a:p>
          <a:p>
            <a:pPr marL="342900" lvl="0" indent="-342900">
              <a:buFontTx/>
              <a:buChar char="-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KPP: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Kernel Patch Protection (informally known as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PatchGuard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): is a feature of x64 editions of Windows that prevents patching common structures of the kernel.(Hooking IDT, SSDT, GDT, LDT is out of the table).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Exploit for CVE-2015-5736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3800" u="sng" dirty="0" smtClean="0">
                <a:solidFill>
                  <a:schemeClr val="tx1"/>
                </a:solidFill>
              </a:rPr>
              <a:t>Target</a:t>
            </a:r>
            <a:r>
              <a:rPr lang="es-AR" sz="3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s-AR" sz="2800" b="1" dirty="0" smtClean="0">
                <a:solidFill>
                  <a:srgbClr val="0070C0"/>
                </a:solidFill>
              </a:rPr>
              <a:t>“Windows 10”</a:t>
            </a:r>
            <a:r>
              <a:rPr lang="es-AR" sz="2800" dirty="0" smtClean="0">
                <a:solidFill>
                  <a:srgbClr val="0070C0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64 bits + </a:t>
            </a:r>
            <a:r>
              <a:rPr lang="es-AR" sz="2800" b="1" dirty="0" smtClean="0">
                <a:solidFill>
                  <a:srgbClr val="0070C0"/>
                </a:solidFill>
              </a:rPr>
              <a:t>“</a:t>
            </a:r>
            <a:r>
              <a:rPr lang="es-AR" sz="2800" b="1" dirty="0" err="1" smtClean="0">
                <a:solidFill>
                  <a:srgbClr val="0070C0"/>
                </a:solidFill>
              </a:rPr>
              <a:t>Forticlient</a:t>
            </a:r>
            <a:r>
              <a:rPr lang="es-AR" sz="2800" b="1" dirty="0" smtClean="0">
                <a:solidFill>
                  <a:srgbClr val="0070C0"/>
                </a:solidFill>
              </a:rPr>
              <a:t> &lt;= 5.2.3”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installed</a:t>
            </a:r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3800" u="sng" dirty="0" err="1" smtClean="0">
                <a:solidFill>
                  <a:schemeClr val="tx1"/>
                </a:solidFill>
              </a:rPr>
              <a:t>Scenario</a:t>
            </a:r>
            <a:r>
              <a:rPr lang="es-AR" sz="3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s-AR" sz="2800" dirty="0" err="1" smtClean="0">
                <a:solidFill>
                  <a:schemeClr val="tx1"/>
                </a:solidFill>
              </a:rPr>
              <a:t>We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can’t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jump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directly</a:t>
            </a:r>
            <a:r>
              <a:rPr lang="es-AR" sz="2800" dirty="0" smtClean="0">
                <a:solidFill>
                  <a:schemeClr val="tx1"/>
                </a:solidFill>
              </a:rPr>
              <a:t> to USER SPACE (</a:t>
            </a:r>
            <a:r>
              <a:rPr lang="es-AR" sz="2800" b="1" dirty="0" smtClean="0">
                <a:solidFill>
                  <a:schemeClr val="tx1"/>
                </a:solidFill>
              </a:rPr>
              <a:t>SMEP!</a:t>
            </a:r>
            <a:r>
              <a:rPr lang="es-AR" sz="28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s-AR" sz="2800" b="1" dirty="0" smtClean="0">
                <a:solidFill>
                  <a:schemeClr val="tx1"/>
                </a:solidFill>
              </a:rPr>
              <a:t>No </a:t>
            </a:r>
            <a:r>
              <a:rPr lang="es-AR" sz="2800" b="1" dirty="0" err="1" smtClean="0">
                <a:solidFill>
                  <a:schemeClr val="tx1"/>
                </a:solidFill>
              </a:rPr>
              <a:t>registers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poiting</a:t>
            </a:r>
            <a:r>
              <a:rPr lang="es-AR" sz="2800" dirty="0" smtClean="0">
                <a:solidFill>
                  <a:schemeClr val="tx1"/>
                </a:solidFill>
              </a:rPr>
              <a:t> to </a:t>
            </a:r>
            <a:r>
              <a:rPr lang="es-AR" sz="2800" b="1" dirty="0" err="1" smtClean="0">
                <a:solidFill>
                  <a:schemeClr val="tx1"/>
                </a:solidFill>
              </a:rPr>
              <a:t>our</a:t>
            </a:r>
            <a:r>
              <a:rPr lang="es-AR" sz="2800" b="1" dirty="0" smtClean="0">
                <a:solidFill>
                  <a:schemeClr val="tx1"/>
                </a:solidFill>
              </a:rPr>
              <a:t> DATA</a:t>
            </a:r>
            <a:r>
              <a:rPr lang="es-AR" sz="2800" dirty="0" smtClean="0">
                <a:solidFill>
                  <a:schemeClr val="tx1"/>
                </a:solidFill>
              </a:rPr>
              <a:t>!</a:t>
            </a:r>
          </a:p>
          <a:p>
            <a:pPr lvl="1">
              <a:buFontTx/>
              <a:buChar char="-"/>
            </a:pPr>
            <a:r>
              <a:rPr lang="es-AR" sz="2800" dirty="0" err="1" smtClean="0">
                <a:solidFill>
                  <a:schemeClr val="tx1"/>
                </a:solidFill>
              </a:rPr>
              <a:t>The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only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way</a:t>
            </a:r>
            <a:r>
              <a:rPr lang="es-AR" sz="2800" dirty="0" smtClean="0">
                <a:solidFill>
                  <a:schemeClr val="tx1"/>
                </a:solidFill>
              </a:rPr>
              <a:t>, </a:t>
            </a:r>
            <a:r>
              <a:rPr lang="es-AR" sz="2800" b="1" dirty="0" err="1" smtClean="0">
                <a:solidFill>
                  <a:schemeClr val="tx1"/>
                </a:solidFill>
              </a:rPr>
              <a:t>Stack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chemeClr val="tx1"/>
                </a:solidFill>
              </a:rPr>
              <a:t>Pivoting</a:t>
            </a:r>
            <a:r>
              <a:rPr lang="es-AR" sz="2800" dirty="0" smtClean="0">
                <a:solidFill>
                  <a:schemeClr val="tx1"/>
                </a:solidFill>
              </a:rPr>
              <a:t> to </a:t>
            </a:r>
            <a:r>
              <a:rPr lang="es-AR" sz="2800" b="1" dirty="0" smtClean="0">
                <a:solidFill>
                  <a:schemeClr val="tx1"/>
                </a:solidFill>
              </a:rPr>
              <a:t>USER SPACE</a:t>
            </a:r>
          </a:p>
          <a:p>
            <a:pPr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3800" u="sng" dirty="0" err="1" smtClean="0">
                <a:solidFill>
                  <a:schemeClr val="tx1"/>
                </a:solidFill>
              </a:rPr>
              <a:t>Objective</a:t>
            </a:r>
            <a:r>
              <a:rPr lang="es-AR" sz="3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s-AR" sz="2800" b="1" dirty="0" err="1" smtClean="0">
                <a:solidFill>
                  <a:schemeClr val="tx1"/>
                </a:solidFill>
              </a:rPr>
              <a:t>Write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dirty="0" smtClean="0">
                <a:solidFill>
                  <a:schemeClr val="tx1"/>
                </a:solidFill>
              </a:rPr>
              <a:t>a</a:t>
            </a:r>
            <a:r>
              <a:rPr lang="es-AR" sz="2800" b="1" dirty="0" smtClean="0">
                <a:solidFill>
                  <a:schemeClr val="tx1"/>
                </a:solidFill>
              </a:rPr>
              <a:t> ROP </a:t>
            </a:r>
            <a:r>
              <a:rPr lang="es-AR" sz="2800" b="1" dirty="0" err="1" smtClean="0">
                <a:solidFill>
                  <a:schemeClr val="tx1"/>
                </a:solidFill>
              </a:rPr>
              <a:t>chain</a:t>
            </a:r>
            <a:r>
              <a:rPr lang="es-AR" sz="2800" dirty="0" smtClean="0">
                <a:solidFill>
                  <a:schemeClr val="tx1"/>
                </a:solidFill>
              </a:rPr>
              <a:t> to </a:t>
            </a:r>
            <a:r>
              <a:rPr lang="es-AR" sz="2800" b="1" dirty="0" err="1" smtClean="0">
                <a:solidFill>
                  <a:schemeClr val="tx1"/>
                </a:solidFill>
              </a:rPr>
              <a:t>avoid</a:t>
            </a:r>
            <a:r>
              <a:rPr lang="es-AR" sz="2800" b="1" dirty="0" smtClean="0">
                <a:solidFill>
                  <a:schemeClr val="tx1"/>
                </a:solidFill>
              </a:rPr>
              <a:t> SMEP!</a:t>
            </a:r>
          </a:p>
          <a:p>
            <a:pPr lvl="1">
              <a:buFontTx/>
              <a:buChar char="-"/>
            </a:pPr>
            <a:r>
              <a:rPr lang="es-AR" sz="2800" b="1" dirty="0" smtClean="0">
                <a:solidFill>
                  <a:schemeClr val="tx1"/>
                </a:solidFill>
              </a:rPr>
              <a:t>Run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our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b="1" dirty="0" smtClean="0">
                <a:solidFill>
                  <a:schemeClr val="tx1"/>
                </a:solidFill>
              </a:rPr>
              <a:t>RING-0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code</a:t>
            </a:r>
            <a:r>
              <a:rPr lang="es-AR" sz="2800" dirty="0" smtClean="0">
                <a:solidFill>
                  <a:schemeClr val="tx1"/>
                </a:solidFill>
              </a:rPr>
              <a:t> in </a:t>
            </a:r>
            <a:r>
              <a:rPr lang="es-AR" sz="2800" b="1" dirty="0" smtClean="0">
                <a:solidFill>
                  <a:schemeClr val="tx1"/>
                </a:solidFill>
              </a:rPr>
              <a:t>USER SPACE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Exploit for CVE-2015-5736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u="sng" dirty="0" smtClean="0">
                <a:solidFill>
                  <a:schemeClr val="tx1"/>
                </a:solidFill>
              </a:rPr>
              <a:t>Vulnerable Driver: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chemeClr val="accent1"/>
                </a:solidFill>
              </a:rPr>
              <a:t>FortiShield.sys</a:t>
            </a:r>
          </a:p>
          <a:p>
            <a:pPr lvl="1"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A </a:t>
            </a:r>
            <a:r>
              <a:rPr lang="es-AR" sz="2800" dirty="0" err="1" smtClean="0">
                <a:solidFill>
                  <a:schemeClr val="tx1"/>
                </a:solidFill>
              </a:rPr>
              <a:t>filesystem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filter</a:t>
            </a:r>
            <a:r>
              <a:rPr lang="es-AR" sz="2800" dirty="0" smtClean="0">
                <a:solidFill>
                  <a:schemeClr val="tx1"/>
                </a:solidFill>
              </a:rPr>
              <a:t> driver </a:t>
            </a:r>
            <a:r>
              <a:rPr lang="es-AR" sz="2800" dirty="0" err="1" smtClean="0">
                <a:solidFill>
                  <a:schemeClr val="tx1"/>
                </a:solidFill>
              </a:rPr>
              <a:t>that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hooks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several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operations</a:t>
            </a:r>
            <a:r>
              <a:rPr lang="es-AR" sz="2800" dirty="0">
                <a:solidFill>
                  <a:schemeClr val="tx1"/>
                </a:solidFill>
              </a:rPr>
              <a:t> -&gt; </a:t>
            </a:r>
            <a:r>
              <a:rPr lang="es-AR" sz="2800" dirty="0">
                <a:solidFill>
                  <a:srgbClr val="FF0000"/>
                </a:solidFill>
              </a:rPr>
              <a:t>IRP_MJ_SET_INFORMATION</a:t>
            </a:r>
            <a:endParaRPr lang="es-AR" sz="32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AR" sz="3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b="1" dirty="0" smtClean="0">
              <a:solidFill>
                <a:schemeClr val="tx1"/>
              </a:solidFill>
            </a:endParaRPr>
          </a:p>
          <a:p>
            <a:endParaRPr lang="es-AR" sz="3200" b="1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dirty="0" smtClean="0">
                <a:solidFill>
                  <a:schemeClr val="tx1"/>
                </a:solidFill>
              </a:rPr>
              <a:t> IOCTL: 220028h</a:t>
            </a:r>
          </a:p>
          <a:p>
            <a:pPr>
              <a:buFontTx/>
              <a:buChar char="-"/>
            </a:pPr>
            <a:endParaRPr lang="es-AR" sz="32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b="1" dirty="0" smtClean="0">
              <a:solidFill>
                <a:schemeClr val="tx1"/>
              </a:solidFill>
            </a:endParaRPr>
          </a:p>
          <a:p>
            <a:endParaRPr lang="es-AR" sz="3200" b="1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6" y="3594888"/>
            <a:ext cx="65992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5227692" y="4820652"/>
            <a:ext cx="2325380" cy="968596"/>
            <a:chOff x="5227692" y="4820652"/>
            <a:chExt cx="2325380" cy="968596"/>
          </a:xfrm>
        </p:grpSpPr>
        <p:cxnSp>
          <p:nvCxnSpPr>
            <p:cNvPr id="7" name="Straight Arrow Connector 13"/>
            <p:cNvCxnSpPr/>
            <p:nvPr/>
          </p:nvCxnSpPr>
          <p:spPr>
            <a:xfrm flipV="1">
              <a:off x="6622991" y="4820652"/>
              <a:ext cx="658026" cy="51572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27692" y="5327583"/>
              <a:ext cx="2325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smtClean="0"/>
                <a:t>RCX </a:t>
              </a:r>
              <a:r>
                <a:rPr lang="es-ES_tradnl" sz="2400" b="1" dirty="0" err="1" smtClean="0"/>
                <a:t>Controllable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22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Exploit for CVE-2015-5736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u="sng" dirty="0" err="1" smtClean="0">
                <a:solidFill>
                  <a:schemeClr val="tx1"/>
                </a:solidFill>
              </a:rPr>
              <a:t>Arbitrary</a:t>
            </a:r>
            <a:r>
              <a:rPr lang="es-AR" sz="3200" u="sng" dirty="0" smtClean="0">
                <a:solidFill>
                  <a:schemeClr val="tx1"/>
                </a:solidFill>
              </a:rPr>
              <a:t> </a:t>
            </a:r>
            <a:r>
              <a:rPr lang="es-AR" sz="3200" u="sng" dirty="0" err="1" smtClean="0">
                <a:solidFill>
                  <a:schemeClr val="tx1"/>
                </a:solidFill>
              </a:rPr>
              <a:t>Callback</a:t>
            </a:r>
            <a:r>
              <a:rPr lang="es-AR" sz="3200" dirty="0" smtClean="0">
                <a:solidFill>
                  <a:schemeClr val="tx1"/>
                </a:solidFill>
              </a:rPr>
              <a:t>: </a:t>
            </a:r>
            <a:r>
              <a:rPr lang="es-AR" sz="3100" dirty="0" err="1" smtClean="0">
                <a:solidFill>
                  <a:schemeClr val="tx1"/>
                </a:solidFill>
              </a:rPr>
              <a:t>Invoked</a:t>
            </a:r>
            <a:r>
              <a:rPr lang="es-AR" sz="3100" dirty="0" smtClean="0">
                <a:solidFill>
                  <a:schemeClr val="tx1"/>
                </a:solidFill>
              </a:rPr>
              <a:t> </a:t>
            </a:r>
            <a:r>
              <a:rPr lang="es-AR" sz="3100" dirty="0" err="1" smtClean="0">
                <a:solidFill>
                  <a:schemeClr val="tx1"/>
                </a:solidFill>
              </a:rPr>
              <a:t>via</a:t>
            </a:r>
            <a:r>
              <a:rPr lang="es-AR" sz="3100" dirty="0" smtClean="0">
                <a:solidFill>
                  <a:schemeClr val="tx1"/>
                </a:solidFill>
              </a:rPr>
              <a:t> </a:t>
            </a:r>
            <a:r>
              <a:rPr lang="es-AR" sz="3100" b="1" dirty="0" err="1" smtClean="0">
                <a:solidFill>
                  <a:srgbClr val="0070C0"/>
                </a:solidFill>
              </a:rPr>
              <a:t>MoveFileEx</a:t>
            </a:r>
            <a:r>
              <a:rPr lang="es-AR" sz="3100" b="1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14289"/>
            <a:ext cx="641826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929159" y="3349951"/>
            <a:ext cx="2691699" cy="2000982"/>
            <a:chOff x="929159" y="3349951"/>
            <a:chExt cx="2691699" cy="2000982"/>
          </a:xfrm>
        </p:grpSpPr>
        <p:sp>
          <p:nvSpPr>
            <p:cNvPr id="13" name="TextBox 12"/>
            <p:cNvSpPr txBox="1"/>
            <p:nvPr/>
          </p:nvSpPr>
          <p:spPr>
            <a:xfrm>
              <a:off x="929159" y="4889268"/>
              <a:ext cx="269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 smtClean="0"/>
                <a:t>We</a:t>
              </a:r>
              <a:r>
                <a:rPr lang="es-ES_tradnl" sz="2400" b="1" dirty="0" smtClean="0"/>
                <a:t> control </a:t>
              </a:r>
              <a:r>
                <a:rPr lang="es-ES_tradnl" sz="2400" b="1" dirty="0" err="1" smtClean="0"/>
                <a:t>this</a:t>
              </a:r>
              <a:r>
                <a:rPr lang="es-ES_tradnl" sz="2400" b="1" dirty="0" smtClean="0"/>
                <a:t> </a:t>
              </a:r>
              <a:r>
                <a:rPr lang="es-ES_tradnl" sz="2400" b="1" dirty="0" err="1" smtClean="0"/>
                <a:t>call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2275009" y="3349951"/>
              <a:ext cx="1211675" cy="1539317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Exploit for CVE-2015-5736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u="sng" dirty="0" smtClean="0">
                <a:solidFill>
                  <a:schemeClr val="tx1"/>
                </a:solidFill>
              </a:rPr>
              <a:t>Gadget </a:t>
            </a:r>
            <a:r>
              <a:rPr lang="es-AR" sz="3200" u="sng" dirty="0" err="1" smtClean="0">
                <a:solidFill>
                  <a:schemeClr val="tx1"/>
                </a:solidFill>
              </a:rPr>
              <a:t>finding</a:t>
            </a:r>
            <a:r>
              <a:rPr lang="es-AR" sz="32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es-AR" sz="2800" u="sng" dirty="0" err="1" smtClean="0">
                <a:solidFill>
                  <a:schemeClr val="tx1"/>
                </a:solidFill>
              </a:rPr>
              <a:t>Tool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b="1" dirty="0" err="1" smtClean="0">
                <a:solidFill>
                  <a:schemeClr val="tx1"/>
                </a:solidFill>
              </a:rPr>
              <a:t>Agafi</a:t>
            </a:r>
            <a:r>
              <a:rPr lang="es-AR" sz="2800" dirty="0" smtClean="0">
                <a:solidFill>
                  <a:schemeClr val="tx1"/>
                </a:solidFill>
              </a:rPr>
              <a:t> - </a:t>
            </a:r>
            <a:r>
              <a:rPr lang="es-AR" sz="2400" dirty="0" smtClean="0">
                <a:solidFill>
                  <a:schemeClr val="tx1"/>
                </a:solidFill>
                <a:hlinkClick r:id="rId2"/>
              </a:rPr>
              <a:t>https://github.com/CoreSecurity/Agafi</a:t>
            </a:r>
            <a:endParaRPr lang="es-AR" sz="24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u="sng" dirty="0" err="1" smtClean="0">
                <a:solidFill>
                  <a:schemeClr val="tx1"/>
                </a:solidFill>
              </a:rPr>
              <a:t>Trick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dirty="0" err="1" smtClean="0">
                <a:solidFill>
                  <a:schemeClr val="tx1"/>
                </a:solidFill>
              </a:rPr>
              <a:t>Many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b="1" dirty="0" smtClean="0">
                <a:solidFill>
                  <a:schemeClr val="tx1"/>
                </a:solidFill>
              </a:rPr>
              <a:t>64 bit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instr</a:t>
            </a:r>
            <a:r>
              <a:rPr lang="es-AR" sz="2800" dirty="0" smtClean="0">
                <a:solidFill>
                  <a:schemeClr val="tx1"/>
                </a:solidFill>
              </a:rPr>
              <a:t>. are </a:t>
            </a:r>
            <a:r>
              <a:rPr lang="es-AR" sz="2800" b="1" dirty="0" err="1" smtClean="0">
                <a:solidFill>
                  <a:schemeClr val="tx1"/>
                </a:solidFill>
              </a:rPr>
              <a:t>equal</a:t>
            </a:r>
            <a:r>
              <a:rPr lang="es-AR" sz="2800" dirty="0" smtClean="0">
                <a:solidFill>
                  <a:schemeClr val="tx1"/>
                </a:solidFill>
              </a:rPr>
              <a:t> to </a:t>
            </a:r>
            <a:r>
              <a:rPr lang="es-AR" sz="2800" b="1" dirty="0" smtClean="0">
                <a:solidFill>
                  <a:schemeClr val="tx1"/>
                </a:solidFill>
              </a:rPr>
              <a:t>32 bit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instr</a:t>
            </a:r>
            <a:r>
              <a:rPr lang="es-AR" sz="2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Tx/>
              <a:buChar char="-"/>
            </a:pPr>
            <a:endParaRPr lang="es-AR" sz="2800" u="sng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u="sng" dirty="0" smtClean="0">
                <a:solidFill>
                  <a:schemeClr val="tx1"/>
                </a:solidFill>
              </a:rPr>
              <a:t>Manual </a:t>
            </a:r>
            <a:r>
              <a:rPr lang="es-AR" sz="2800" u="sng" dirty="0" err="1" smtClean="0">
                <a:solidFill>
                  <a:schemeClr val="tx1"/>
                </a:solidFill>
              </a:rPr>
              <a:t>search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dirty="0" err="1" smtClean="0">
                <a:solidFill>
                  <a:schemeClr val="tx1"/>
                </a:solidFill>
              </a:rPr>
              <a:t>We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found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the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rest</a:t>
            </a:r>
            <a:r>
              <a:rPr lang="es-AR" sz="2800" dirty="0" smtClean="0">
                <a:solidFill>
                  <a:schemeClr val="tx1"/>
                </a:solidFill>
              </a:rPr>
              <a:t>!</a:t>
            </a:r>
          </a:p>
          <a:p>
            <a:pPr lvl="1">
              <a:buFontTx/>
              <a:buChar char="-"/>
            </a:pPr>
            <a:endParaRPr lang="es-AR" sz="2800" u="sng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u="sng" dirty="0" err="1" smtClean="0">
                <a:solidFill>
                  <a:schemeClr val="tx1"/>
                </a:solidFill>
              </a:rPr>
              <a:t>Result</a:t>
            </a:r>
            <a:r>
              <a:rPr lang="es-AR" sz="2800" dirty="0" smtClean="0">
                <a:solidFill>
                  <a:schemeClr val="tx1"/>
                </a:solidFill>
              </a:rPr>
              <a:t>: </a:t>
            </a:r>
            <a:r>
              <a:rPr lang="es-AR" sz="2800" b="1" dirty="0" smtClean="0">
                <a:solidFill>
                  <a:schemeClr val="tx1"/>
                </a:solidFill>
              </a:rPr>
              <a:t>ALL</a:t>
            </a:r>
            <a:r>
              <a:rPr lang="es-AR" sz="2800" dirty="0" smtClean="0">
                <a:solidFill>
                  <a:schemeClr val="tx1"/>
                </a:solidFill>
              </a:rPr>
              <a:t> gadgets </a:t>
            </a:r>
            <a:r>
              <a:rPr lang="es-AR" sz="2800" dirty="0" err="1" smtClean="0">
                <a:solidFill>
                  <a:schemeClr val="tx1"/>
                </a:solidFill>
              </a:rPr>
              <a:t>located</a:t>
            </a:r>
            <a:r>
              <a:rPr lang="es-AR" sz="2800" dirty="0" smtClean="0">
                <a:solidFill>
                  <a:schemeClr val="tx1"/>
                </a:solidFill>
              </a:rPr>
              <a:t> in </a:t>
            </a:r>
            <a:r>
              <a:rPr lang="es-AR" sz="2800" b="1" dirty="0" smtClean="0">
                <a:solidFill>
                  <a:schemeClr val="tx1"/>
                </a:solidFill>
              </a:rPr>
              <a:t>HAL.DLL</a:t>
            </a:r>
            <a:r>
              <a:rPr lang="es-AR" sz="2800" dirty="0" smtClean="0">
                <a:solidFill>
                  <a:schemeClr val="tx1"/>
                </a:solidFill>
              </a:rPr>
              <a:t> … </a:t>
            </a:r>
            <a:r>
              <a:rPr lang="es-AR" sz="28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ROP in KernelSpace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u="sng" dirty="0" err="1" smtClean="0">
                <a:solidFill>
                  <a:schemeClr val="tx1"/>
                </a:solidFill>
              </a:rPr>
              <a:t>Special</a:t>
            </a:r>
            <a:r>
              <a:rPr lang="es-AR" sz="3200" u="sng" dirty="0" smtClean="0">
                <a:solidFill>
                  <a:schemeClr val="tx1"/>
                </a:solidFill>
              </a:rPr>
              <a:t> gadget</a:t>
            </a:r>
            <a:r>
              <a:rPr lang="es-AR" sz="3200" dirty="0" smtClean="0">
                <a:solidFill>
                  <a:schemeClr val="tx1"/>
                </a:solidFill>
              </a:rPr>
              <a:t>: </a:t>
            </a:r>
            <a:r>
              <a:rPr lang="es-AR" sz="3200" b="1" dirty="0" err="1" smtClean="0">
                <a:solidFill>
                  <a:schemeClr val="tx1"/>
                </a:solidFill>
              </a:rPr>
              <a:t>Stack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Pivoting</a:t>
            </a:r>
            <a:r>
              <a:rPr lang="es-AR" sz="3200" dirty="0" smtClean="0">
                <a:solidFill>
                  <a:schemeClr val="tx1"/>
                </a:solidFill>
              </a:rPr>
              <a:t> to </a:t>
            </a:r>
            <a:r>
              <a:rPr lang="es-AR" sz="3200" b="1" dirty="0" err="1" smtClean="0">
                <a:solidFill>
                  <a:schemeClr val="tx1"/>
                </a:solidFill>
              </a:rPr>
              <a:t>user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space</a:t>
            </a:r>
            <a:endParaRPr lang="es-AR" sz="3200" b="1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stack_pivo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9" y="2495934"/>
            <a:ext cx="6525536" cy="2086266"/>
          </a:xfrm>
          <a:prstGeom prst="rect">
            <a:avLst/>
          </a:prstGeom>
        </p:spPr>
      </p:pic>
      <p:grpSp>
        <p:nvGrpSpPr>
          <p:cNvPr id="3" name="2 Grupo"/>
          <p:cNvGrpSpPr/>
          <p:nvPr/>
        </p:nvGrpSpPr>
        <p:grpSpPr>
          <a:xfrm>
            <a:off x="1529317" y="3843867"/>
            <a:ext cx="5325219" cy="2269596"/>
            <a:chOff x="1909390" y="3843867"/>
            <a:chExt cx="5325219" cy="2269596"/>
          </a:xfrm>
        </p:grpSpPr>
        <p:pic>
          <p:nvPicPr>
            <p:cNvPr id="6" name="Picture 5" descr="stack_pivoting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9390" y="5065567"/>
              <a:ext cx="5325219" cy="104789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302000" y="3843867"/>
              <a:ext cx="220133" cy="111760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Callout 8"/>
          <p:cNvSpPr/>
          <p:nvPr/>
        </p:nvSpPr>
        <p:spPr>
          <a:xfrm>
            <a:off x="7183762" y="4961467"/>
            <a:ext cx="1396409" cy="694266"/>
          </a:xfrm>
          <a:prstGeom prst="wedgeEllipseCallout">
            <a:avLst>
              <a:gd name="adj1" fmla="val -74398"/>
              <a:gd name="adj2" fmla="val 24696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83762" y="5157801"/>
            <a:ext cx="139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smtClean="0"/>
              <a:t>thanks AMD !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ROP in </a:t>
            </a:r>
            <a:r>
              <a:rPr lang="es-AR" sz="4800" dirty="0" err="1" smtClean="0"/>
              <a:t>KernelSpace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u="sng" dirty="0" err="1" smtClean="0">
                <a:solidFill>
                  <a:schemeClr val="tx1"/>
                </a:solidFill>
              </a:rPr>
              <a:t>Special</a:t>
            </a:r>
            <a:r>
              <a:rPr lang="es-AR" sz="3200" u="sng" dirty="0" smtClean="0">
                <a:solidFill>
                  <a:schemeClr val="tx1"/>
                </a:solidFill>
              </a:rPr>
              <a:t> gadget</a:t>
            </a:r>
            <a:r>
              <a:rPr lang="es-AR" sz="3200" dirty="0" smtClean="0">
                <a:solidFill>
                  <a:schemeClr val="tx1"/>
                </a:solidFill>
              </a:rPr>
              <a:t>: </a:t>
            </a:r>
            <a:r>
              <a:rPr lang="es-AR" sz="3200" b="1" dirty="0" err="1" smtClean="0">
                <a:solidFill>
                  <a:schemeClr val="tx1"/>
                </a:solidFill>
              </a:rPr>
              <a:t>Disabling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the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chemeClr val="tx1"/>
                </a:solidFill>
              </a:rPr>
              <a:t>CPU TLB cache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9" name="Picture 8" descr="disable_tl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2590801"/>
            <a:ext cx="7789333" cy="22521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489200" y="3928533"/>
            <a:ext cx="1871133" cy="1490134"/>
          </a:xfrm>
          <a:prstGeom prst="straightConnector1">
            <a:avLst/>
          </a:prstGeom>
          <a:ln w="22225" cmpd="sng">
            <a:solidFill>
              <a:srgbClr val="FF0000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4984" y="5418667"/>
            <a:ext cx="373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smtClean="0"/>
              <a:t>It refreshes the TLB cache !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/>
              <a:t>ROP in </a:t>
            </a:r>
            <a:r>
              <a:rPr lang="es-AR" sz="4800" dirty="0" err="1" smtClean="0"/>
              <a:t>KernelSpace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sz="3200" smtClean="0">
                <a:solidFill>
                  <a:schemeClr val="tx1"/>
                </a:solidFill>
              </a:rPr>
              <a:t> ROPing to “</a:t>
            </a:r>
            <a:r>
              <a:rPr lang="es-AR" sz="3200" b="1" smtClean="0">
                <a:solidFill>
                  <a:schemeClr val="tx1"/>
                </a:solidFill>
              </a:rPr>
              <a:t>hal.dll” </a:t>
            </a:r>
            <a:r>
              <a:rPr lang="es-AR" sz="3200" smtClean="0">
                <a:solidFill>
                  <a:schemeClr val="tx1"/>
                </a:solidFill>
              </a:rPr>
              <a:t>-</a:t>
            </a:r>
            <a:r>
              <a:rPr lang="es-AR" sz="3200" b="1" smtClean="0">
                <a:solidFill>
                  <a:schemeClr val="tx1"/>
                </a:solidFill>
              </a:rPr>
              <a:t> </a:t>
            </a:r>
            <a:r>
              <a:rPr lang="es-AR" sz="3200" smtClean="0">
                <a:solidFill>
                  <a:srgbClr val="0070C0"/>
                </a:solidFill>
              </a:rPr>
              <a:t>“Windows 10” 64 bits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3335867" y="2338745"/>
            <a:ext cx="1456266" cy="1193800"/>
          </a:xfrm>
          <a:prstGeom prst="flowChartDocumen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 flipH="1" flipV="1">
            <a:off x="3335864" y="3449822"/>
            <a:ext cx="1456266" cy="2891707"/>
          </a:xfrm>
          <a:prstGeom prst="flowChartDocumen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335867" y="2601210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35867" y="2863677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5867" y="3109210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5864" y="4042491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5864" y="4296491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35864" y="4550491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35864" y="4812957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5864" y="5058491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35864" y="5320957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35864" y="5574957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rved Left Arrow 23"/>
          <p:cNvSpPr/>
          <p:nvPr/>
        </p:nvSpPr>
        <p:spPr>
          <a:xfrm flipH="1">
            <a:off x="2779122" y="2338745"/>
            <a:ext cx="567267" cy="1957746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2819395" y="4157133"/>
            <a:ext cx="516467" cy="655824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flipH="1">
            <a:off x="2819390" y="4658609"/>
            <a:ext cx="516467" cy="662347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flipH="1">
            <a:off x="2819397" y="5124278"/>
            <a:ext cx="516465" cy="347132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335864" y="5812024"/>
            <a:ext cx="1456266" cy="0"/>
          </a:xfrm>
          <a:prstGeom prst="line">
            <a:avLst/>
          </a:prstGeom>
          <a:ln w="12700" cmpd="sng">
            <a:solidFill>
              <a:srgbClr val="666666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rved Left Arrow 30"/>
          <p:cNvSpPr/>
          <p:nvPr/>
        </p:nvSpPr>
        <p:spPr>
          <a:xfrm flipH="1">
            <a:off x="2829927" y="5404650"/>
            <a:ext cx="516465" cy="340614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2133" y="2321867"/>
            <a:ext cx="235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Stack Pivoting to USER SPACE</a:t>
            </a:r>
            <a:endParaRPr 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4792133" y="3988714"/>
            <a:ext cx="91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“pop rdx”</a:t>
            </a:r>
            <a:endParaRPr 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4792130" y="4504720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“pop rax”</a:t>
            </a:r>
            <a:endParaRPr lang="en-US" sz="1400" b="1"/>
          </a:p>
        </p:txBody>
      </p:sp>
      <p:sp>
        <p:nvSpPr>
          <p:cNvPr id="39" name="TextBox 38"/>
          <p:cNvSpPr txBox="1"/>
          <p:nvPr/>
        </p:nvSpPr>
        <p:spPr>
          <a:xfrm>
            <a:off x="4792133" y="5013180"/>
            <a:ext cx="140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“mov [rax], edx”</a:t>
            </a:r>
            <a:endParaRPr 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4792130" y="5267180"/>
            <a:ext cx="2208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“ret” to </a:t>
            </a:r>
            <a:r>
              <a:rPr lang="es-ES_tradnl" sz="1400" b="1" smtClean="0">
                <a:solidFill>
                  <a:srgbClr val="FF0000"/>
                </a:solidFill>
              </a:rPr>
              <a:t>Invalidate cache !!!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2133" y="5504247"/>
            <a:ext cx="243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smtClean="0"/>
              <a:t>“ret” to </a:t>
            </a:r>
            <a:r>
              <a:rPr lang="es-ES_tradnl" sz="1400" b="1" smtClean="0">
                <a:solidFill>
                  <a:srgbClr val="FF0000"/>
                </a:solidFill>
              </a:rPr>
              <a:t>new kernel address </a:t>
            </a:r>
            <a:r>
              <a:rPr lang="es-ES_tradnl" sz="1400" b="1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43" name="Curved Left Arrow 42"/>
          <p:cNvSpPr/>
          <p:nvPr/>
        </p:nvSpPr>
        <p:spPr>
          <a:xfrm flipH="1">
            <a:off x="2829927" y="5654870"/>
            <a:ext cx="516465" cy="1030013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6859" y="398871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smtClean="0"/>
              <a:t>HAL + 0x668e</a:t>
            </a:r>
            <a:endParaRPr 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3466859" y="450472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smtClean="0"/>
              <a:t>HAL + 0x987e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3524503" y="5013179"/>
            <a:ext cx="112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smtClean="0"/>
              <a:t>HAL + 0xe2cf</a:t>
            </a:r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3451599" y="526718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smtClean="0"/>
              <a:t>HAL + 0x15a50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524503" y="5535025"/>
            <a:ext cx="118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MY_ADDR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35867" y="4781492"/>
            <a:ext cx="147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PTE (MY_ADDR) - 3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35857" y="4273492"/>
            <a:ext cx="147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0x63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6859" y="2321867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smtClean="0"/>
              <a:t>HAL + 0x6bf0</a:t>
            </a:r>
            <a:endParaRPr lang="en-US" sz="1400"/>
          </a:p>
        </p:txBody>
      </p:sp>
      <p:sp>
        <p:nvSpPr>
          <p:cNvPr id="52" name="Left Brace 51"/>
          <p:cNvSpPr/>
          <p:nvPr/>
        </p:nvSpPr>
        <p:spPr>
          <a:xfrm>
            <a:off x="2148473" y="2321867"/>
            <a:ext cx="340727" cy="1210678"/>
          </a:xfrm>
          <a:prstGeom prst="leftBrace">
            <a:avLst/>
          </a:prstGeom>
          <a:ln w="19050" cmpd="sng">
            <a:solidFill>
              <a:schemeClr val="tx1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2130509" y="3988713"/>
            <a:ext cx="340727" cy="2352815"/>
          </a:xfrm>
          <a:prstGeom prst="leftBrace">
            <a:avLst/>
          </a:prstGeom>
          <a:ln w="19050" cmpd="sng">
            <a:solidFill>
              <a:schemeClr val="tx1"/>
            </a:solidFill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7881" y="2448178"/>
            <a:ext cx="1402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u="sng" smtClean="0"/>
              <a:t>STACK</a:t>
            </a:r>
          </a:p>
          <a:p>
            <a:pPr algn="ctr"/>
            <a:r>
              <a:rPr lang="es-ES_tradnl" sz="1600" b="1" u="sng" smtClean="0"/>
              <a:t>in</a:t>
            </a:r>
          </a:p>
          <a:p>
            <a:pPr algn="ctr"/>
            <a:r>
              <a:rPr lang="es-ES_tradnl" sz="1600" b="1" u="sng" smtClean="0">
                <a:solidFill>
                  <a:srgbClr val="FF0000"/>
                </a:solidFill>
              </a:rPr>
              <a:t>KERNEL SPACE</a:t>
            </a:r>
            <a:endParaRPr lang="en-US" sz="1600" b="1" u="sng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8069" y="4781492"/>
            <a:ext cx="120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u="sng" smtClean="0"/>
              <a:t>STACK</a:t>
            </a:r>
          </a:p>
          <a:p>
            <a:pPr algn="ctr"/>
            <a:r>
              <a:rPr lang="es-ES_tradnl" sz="1600" b="1" u="sng" smtClean="0"/>
              <a:t>in</a:t>
            </a:r>
          </a:p>
          <a:p>
            <a:pPr algn="ctr"/>
            <a:r>
              <a:rPr lang="es-ES_tradnl" sz="1600" b="1" u="sng" smtClean="0">
                <a:solidFill>
                  <a:srgbClr val="FF0000"/>
                </a:solidFill>
              </a:rPr>
              <a:t>USER SPACE</a:t>
            </a:r>
            <a:endParaRPr lang="en-US" sz="1600" b="1" u="sng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5164" y="4242714"/>
            <a:ext cx="289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smtClean="0"/>
              <a:t>DIRTY + ACCESSED + R/W + PRESENT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Demo time now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Conclusions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s-AR" sz="3100" b="1" smtClean="0">
                <a:solidFill>
                  <a:schemeClr val="tx1"/>
                </a:solidFill>
              </a:rPr>
              <a:t> </a:t>
            </a:r>
            <a:r>
              <a:rPr lang="es-AR" sz="3100" err="1" smtClean="0">
                <a:solidFill>
                  <a:schemeClr val="tx1"/>
                </a:solidFill>
              </a:rPr>
              <a:t>The</a:t>
            </a:r>
            <a:r>
              <a:rPr lang="es-AR" sz="3100" smtClean="0">
                <a:solidFill>
                  <a:schemeClr val="tx1"/>
                </a:solidFill>
              </a:rPr>
              <a:t> </a:t>
            </a:r>
            <a:r>
              <a:rPr lang="es-AR" sz="3100" b="1" smtClean="0">
                <a:solidFill>
                  <a:schemeClr val="tx1"/>
                </a:solidFill>
              </a:rPr>
              <a:t>PML</a:t>
            </a:r>
            <a:r>
              <a:rPr lang="es-AR" sz="3100" smtClean="0">
                <a:solidFill>
                  <a:schemeClr val="tx1"/>
                </a:solidFill>
              </a:rPr>
              <a:t> </a:t>
            </a:r>
            <a:r>
              <a:rPr lang="es-AR" sz="3200" b="1" smtClean="0">
                <a:solidFill>
                  <a:schemeClr val="tx1"/>
                </a:solidFill>
              </a:rPr>
              <a:t>entry </a:t>
            </a:r>
            <a:r>
              <a:rPr lang="es-AR" sz="3200" dirty="0" smtClean="0">
                <a:solidFill>
                  <a:schemeClr val="tx1"/>
                </a:solidFill>
              </a:rPr>
              <a:t>(</a:t>
            </a:r>
            <a:r>
              <a:rPr lang="es-AR" sz="3200" b="1" dirty="0" smtClean="0">
                <a:solidFill>
                  <a:srgbClr val="FF0000"/>
                </a:solidFill>
              </a:rPr>
              <a:t>0x1ed</a:t>
            </a:r>
            <a:r>
              <a:rPr lang="es-AR" sz="3200" dirty="0" smtClean="0">
                <a:solidFill>
                  <a:schemeClr val="tx1"/>
                </a:solidFill>
              </a:rPr>
              <a:t>) </a:t>
            </a:r>
            <a:r>
              <a:rPr lang="es-AR" sz="3200" dirty="0" err="1" smtClean="0">
                <a:solidFill>
                  <a:schemeClr val="tx1"/>
                </a:solidFill>
              </a:rPr>
              <a:t>should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smtClean="0">
                <a:solidFill>
                  <a:schemeClr val="tx1"/>
                </a:solidFill>
              </a:rPr>
              <a:t>be </a:t>
            </a:r>
            <a:r>
              <a:rPr lang="es-AR" sz="3200" b="1" smtClean="0">
                <a:solidFill>
                  <a:srgbClr val="FF0000"/>
                </a:solidFill>
              </a:rPr>
              <a:t>RANDOMIZED</a:t>
            </a:r>
            <a:endParaRPr lang="es-AR" sz="3200" b="1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b="1" dirty="0" smtClean="0">
                <a:solidFill>
                  <a:schemeClr val="tx1"/>
                </a:solidFill>
              </a:rPr>
              <a:t>256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entries</a:t>
            </a:r>
            <a:r>
              <a:rPr lang="es-AR" sz="2800" dirty="0" smtClean="0">
                <a:solidFill>
                  <a:schemeClr val="tx1"/>
                </a:solidFill>
              </a:rPr>
              <a:t> are </a:t>
            </a:r>
            <a:r>
              <a:rPr lang="es-AR" sz="2800" dirty="0" err="1" smtClean="0">
                <a:solidFill>
                  <a:schemeClr val="tx1"/>
                </a:solidFill>
              </a:rPr>
              <a:t>available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for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the</a:t>
            </a:r>
            <a:r>
              <a:rPr lang="es-AR" sz="2800" dirty="0" smtClean="0">
                <a:solidFill>
                  <a:schemeClr val="tx1"/>
                </a:solidFill>
              </a:rPr>
              <a:t> OS </a:t>
            </a:r>
            <a:r>
              <a:rPr lang="es-AR" sz="2800" dirty="0" err="1" smtClean="0">
                <a:solidFill>
                  <a:schemeClr val="tx1"/>
                </a:solidFill>
              </a:rPr>
              <a:t>kernel</a:t>
            </a:r>
            <a:endParaRPr lang="es-AR" sz="28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b="1" dirty="0" err="1" smtClean="0">
                <a:solidFill>
                  <a:schemeClr val="tx1"/>
                </a:solidFill>
              </a:rPr>
              <a:t>Only</a:t>
            </a:r>
            <a:r>
              <a:rPr lang="es-AR" sz="2800" b="1" dirty="0" smtClean="0">
                <a:solidFill>
                  <a:schemeClr val="tx1"/>
                </a:solidFill>
              </a:rPr>
              <a:t> ~20 </a:t>
            </a:r>
            <a:r>
              <a:rPr lang="es-AR" sz="2800" b="1" dirty="0" err="1" smtClean="0">
                <a:solidFill>
                  <a:schemeClr val="tx1"/>
                </a:solidFill>
              </a:rPr>
              <a:t>entries</a:t>
            </a:r>
            <a:r>
              <a:rPr lang="es-AR" sz="2800" dirty="0" smtClean="0">
                <a:solidFill>
                  <a:schemeClr val="tx1"/>
                </a:solidFill>
              </a:rPr>
              <a:t> are </a:t>
            </a:r>
            <a:r>
              <a:rPr lang="es-AR" sz="2800" dirty="0" err="1" smtClean="0">
                <a:solidFill>
                  <a:schemeClr val="tx1"/>
                </a:solidFill>
              </a:rPr>
              <a:t>used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by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b="1" dirty="0" smtClean="0">
                <a:solidFill>
                  <a:schemeClr val="tx1"/>
                </a:solidFill>
              </a:rPr>
              <a:t>Windows</a:t>
            </a:r>
          </a:p>
          <a:p>
            <a:pPr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100" b="1" smtClean="0">
                <a:solidFill>
                  <a:schemeClr val="tx1"/>
                </a:solidFill>
              </a:rPr>
              <a:t> Paging tables (PTs) </a:t>
            </a:r>
            <a:r>
              <a:rPr lang="es-AR" sz="3100" smtClean="0">
                <a:solidFill>
                  <a:schemeClr val="tx1"/>
                </a:solidFill>
              </a:rPr>
              <a:t>shouldn’t be in </a:t>
            </a:r>
            <a:r>
              <a:rPr lang="es-AR" sz="3100" b="1" smtClean="0">
                <a:solidFill>
                  <a:srgbClr val="FF0000"/>
                </a:solidFill>
              </a:rPr>
              <a:t>PREDICTABLE VAs</a:t>
            </a: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</a:rPr>
              <a:t>It can be </a:t>
            </a:r>
            <a:r>
              <a:rPr lang="es-AR" sz="2800" b="1" smtClean="0">
                <a:solidFill>
                  <a:schemeClr val="tx1"/>
                </a:solidFill>
              </a:rPr>
              <a:t>abused</a:t>
            </a:r>
            <a:r>
              <a:rPr lang="es-AR" sz="2800" smtClean="0">
                <a:solidFill>
                  <a:schemeClr val="tx1"/>
                </a:solidFill>
              </a:rPr>
              <a:t> by </a:t>
            </a:r>
            <a:r>
              <a:rPr lang="es-AR" sz="2800" b="1" smtClean="0">
                <a:solidFill>
                  <a:schemeClr val="tx1"/>
                </a:solidFill>
              </a:rPr>
              <a:t>LOCAL</a:t>
            </a:r>
            <a:r>
              <a:rPr lang="es-AR" sz="2800" smtClean="0">
                <a:solidFill>
                  <a:schemeClr val="tx1"/>
                </a:solidFill>
              </a:rPr>
              <a:t> and </a:t>
            </a:r>
            <a:r>
              <a:rPr lang="es-AR" sz="2800" b="1" smtClean="0">
                <a:solidFill>
                  <a:schemeClr val="tx1"/>
                </a:solidFill>
              </a:rPr>
              <a:t>REMOTE</a:t>
            </a:r>
            <a:r>
              <a:rPr lang="es-AR" sz="2800" smtClean="0">
                <a:solidFill>
                  <a:schemeClr val="tx1"/>
                </a:solidFill>
              </a:rPr>
              <a:t> kernel exploits </a:t>
            </a:r>
          </a:p>
          <a:p>
            <a:pPr>
              <a:buFontTx/>
              <a:buChar char="-"/>
            </a:pPr>
            <a:endParaRPr lang="es-AR" sz="3100" b="1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100" b="1" smtClean="0">
                <a:solidFill>
                  <a:schemeClr val="tx1"/>
                </a:solidFill>
              </a:rPr>
              <a:t> Virtualization ?</a:t>
            </a:r>
            <a:endParaRPr lang="es-AR" sz="3100" b="1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</a:rPr>
              <a:t>Enabled by </a:t>
            </a:r>
            <a:r>
              <a:rPr lang="es-AR" sz="2800" b="1" smtClean="0">
                <a:solidFill>
                  <a:schemeClr val="tx1"/>
                </a:solidFill>
              </a:rPr>
              <a:t>VSM</a:t>
            </a:r>
            <a:r>
              <a:rPr lang="es-AR" sz="2800" smtClean="0">
                <a:solidFill>
                  <a:schemeClr val="tx1"/>
                </a:solidFill>
              </a:rPr>
              <a:t> in </a:t>
            </a:r>
            <a:r>
              <a:rPr lang="es-AR" sz="2800" b="1" smtClean="0">
                <a:solidFill>
                  <a:schemeClr val="tx1"/>
                </a:solidFill>
              </a:rPr>
              <a:t>Windows 10</a:t>
            </a:r>
          </a:p>
          <a:p>
            <a:pPr lvl="1">
              <a:buFontTx/>
              <a:buChar char="-"/>
            </a:pPr>
            <a:r>
              <a:rPr lang="es-AR" sz="2800" smtClean="0">
                <a:solidFill>
                  <a:schemeClr val="tx1"/>
                </a:solidFill>
              </a:rPr>
              <a:t>Multiples </a:t>
            </a:r>
            <a:r>
              <a:rPr lang="es-AR" sz="2800" b="1" smtClean="0">
                <a:solidFill>
                  <a:schemeClr val="tx1"/>
                </a:solidFill>
              </a:rPr>
              <a:t>EPTs</a:t>
            </a:r>
            <a:r>
              <a:rPr lang="es-AR" sz="2800" smtClean="0">
                <a:solidFill>
                  <a:schemeClr val="tx1"/>
                </a:solidFill>
              </a:rPr>
              <a:t> (Extended Pages Tables - </a:t>
            </a:r>
            <a:r>
              <a:rPr lang="es-AR" sz="2800" b="1" smtClean="0">
                <a:solidFill>
                  <a:schemeClr val="tx1"/>
                </a:solidFill>
              </a:rPr>
              <a:t>SLAT</a:t>
            </a:r>
            <a:r>
              <a:rPr lang="es-AR" sz="2800" smtClean="0">
                <a:solidFill>
                  <a:schemeClr val="tx1"/>
                </a:solidFill>
              </a:rPr>
              <a:t>) could be a solution</a:t>
            </a: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smtClean="0"/>
              <a:t>Conclusions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s-AR" sz="32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smtClean="0">
                <a:solidFill>
                  <a:schemeClr val="tx1"/>
                </a:solidFill>
              </a:rPr>
              <a:t> This </a:t>
            </a:r>
            <a:r>
              <a:rPr lang="es-AR" sz="3200" b="1" dirty="0" smtClean="0">
                <a:solidFill>
                  <a:schemeClr val="tx1"/>
                </a:solidFill>
              </a:rPr>
              <a:t>bypass </a:t>
            </a:r>
            <a:r>
              <a:rPr lang="es-AR" sz="3200" b="1" dirty="0" err="1" smtClean="0">
                <a:solidFill>
                  <a:schemeClr val="tx1"/>
                </a:solidFill>
              </a:rPr>
              <a:t>technique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is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useful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when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2800" b="1" dirty="0" smtClean="0">
                <a:solidFill>
                  <a:schemeClr val="tx1"/>
                </a:solidFill>
              </a:rPr>
              <a:t>EIP/RIP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is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controllable</a:t>
            </a:r>
            <a:r>
              <a:rPr lang="es-AR" sz="2800" dirty="0" smtClean="0">
                <a:solidFill>
                  <a:schemeClr val="tx1"/>
                </a:solidFill>
              </a:rPr>
              <a:t> (</a:t>
            </a:r>
            <a:r>
              <a:rPr lang="es-AR" sz="2800" dirty="0" err="1" smtClean="0">
                <a:solidFill>
                  <a:schemeClr val="tx1"/>
                </a:solidFill>
              </a:rPr>
              <a:t>directly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or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via</a:t>
            </a:r>
            <a:r>
              <a:rPr lang="es-AR" sz="2800" dirty="0" smtClean="0">
                <a:solidFill>
                  <a:schemeClr val="tx1"/>
                </a:solidFill>
              </a:rPr>
              <a:t> ARB. WRITE)</a:t>
            </a: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chemeClr val="tx1"/>
                </a:solidFill>
              </a:rPr>
              <a:t>Windows SMEP </a:t>
            </a:r>
            <a:r>
              <a:rPr lang="es-AR" sz="3200" b="1" dirty="0" err="1" smtClean="0">
                <a:solidFill>
                  <a:schemeClr val="tx1"/>
                </a:solidFill>
              </a:rPr>
              <a:t>kernel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exploit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mitigation</a:t>
            </a:r>
            <a:endParaRPr lang="es-AR" sz="3200" b="1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b="1" dirty="0" err="1" smtClean="0">
                <a:solidFill>
                  <a:srgbClr val="FF0000"/>
                </a:solidFill>
              </a:rPr>
              <a:t>Easily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bypassable</a:t>
            </a:r>
            <a:endParaRPr lang="es-AR" sz="2800" dirty="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s-AR" sz="2800" b="1" dirty="0" err="1" smtClean="0">
                <a:solidFill>
                  <a:srgbClr val="FF0000"/>
                </a:solidFill>
              </a:rPr>
              <a:t>Only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useful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when</a:t>
            </a:r>
            <a:r>
              <a:rPr lang="es-AR" sz="2800" dirty="0" smtClean="0">
                <a:solidFill>
                  <a:schemeClr val="tx1"/>
                </a:solidFill>
              </a:rPr>
              <a:t> </a:t>
            </a:r>
            <a:r>
              <a:rPr lang="es-AR" sz="2800" dirty="0" err="1" smtClean="0">
                <a:solidFill>
                  <a:schemeClr val="tx1"/>
                </a:solidFill>
              </a:rPr>
              <a:t>we</a:t>
            </a:r>
            <a:r>
              <a:rPr lang="es-AR" sz="2800" dirty="0" smtClean="0">
                <a:solidFill>
                  <a:schemeClr val="tx1"/>
                </a:solidFill>
              </a:rPr>
              <a:t> are in </a:t>
            </a:r>
            <a:r>
              <a:rPr lang="es-AR" sz="2800" b="1" dirty="0" err="1" smtClean="0">
                <a:solidFill>
                  <a:schemeClr val="tx1"/>
                </a:solidFill>
              </a:rPr>
              <a:t>Low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chemeClr val="tx1"/>
                </a:solidFill>
              </a:rPr>
              <a:t>Integrity</a:t>
            </a:r>
            <a:r>
              <a:rPr lang="es-AR" sz="2800" b="1" dirty="0" smtClean="0">
                <a:solidFill>
                  <a:schemeClr val="tx1"/>
                </a:solidFill>
              </a:rPr>
              <a:t> </a:t>
            </a:r>
            <a:r>
              <a:rPr lang="es-AR" sz="2800" b="1" dirty="0" err="1" smtClean="0">
                <a:solidFill>
                  <a:schemeClr val="tx1"/>
                </a:solidFill>
              </a:rPr>
              <a:t>Level</a:t>
            </a:r>
            <a:endParaRPr lang="es-AR" sz="2800" b="1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Reviewing</a:t>
            </a:r>
            <a:r>
              <a:rPr lang="es-AR" sz="4800" dirty="0" smtClean="0"/>
              <a:t> Modern </a:t>
            </a:r>
            <a:r>
              <a:rPr lang="es-AR" sz="4800" dirty="0" err="1" smtClean="0"/>
              <a:t>Protections</a:t>
            </a:r>
            <a:endParaRPr lang="en-US" sz="4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s-ES_tradn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SMAP: </a:t>
            </a:r>
            <a:r>
              <a:rPr lang="en-US" dirty="0">
                <a:solidFill>
                  <a:schemeClr val="tx1"/>
                </a:solidFill>
              </a:rPr>
              <a:t>allows pages to be protected from supervisor-mode data accesses. If </a:t>
            </a:r>
            <a:r>
              <a:rPr lang="en-US" dirty="0" smtClean="0">
                <a:solidFill>
                  <a:schemeClr val="tx1"/>
                </a:solidFill>
              </a:rPr>
              <a:t>SMAP </a:t>
            </a:r>
            <a:r>
              <a:rPr lang="en-US" dirty="0">
                <a:solidFill>
                  <a:schemeClr val="tx1"/>
                </a:solidFill>
              </a:rPr>
              <a:t>= 1, software </a:t>
            </a:r>
            <a:r>
              <a:rPr lang="en-US" dirty="0" smtClean="0">
                <a:solidFill>
                  <a:schemeClr val="tx1"/>
                </a:solidFill>
              </a:rPr>
              <a:t>operating in </a:t>
            </a:r>
            <a:r>
              <a:rPr lang="en-US" dirty="0">
                <a:solidFill>
                  <a:schemeClr val="tx1"/>
                </a:solidFill>
              </a:rPr>
              <a:t>supervisor mode cannot access data at linear addresses that are accessible in user mode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s-ES_tradnl" dirty="0" smtClean="0">
              <a:solidFill>
                <a:schemeClr val="tx1"/>
              </a:solidFill>
            </a:endParaRPr>
          </a:p>
          <a:p>
            <a:pPr lvl="0"/>
            <a:endParaRPr lang="es-ES_tradnl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SMEP: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Supervisor Mode Execution Prevention </a:t>
            </a:r>
            <a:r>
              <a:rPr lang="en-US" dirty="0" smtClean="0">
                <a:solidFill>
                  <a:schemeClr val="tx1"/>
                </a:solidFill>
              </a:rPr>
              <a:t>allows pages to be protected from supervisor-mode instruction fetches. If SMEP = 1, software operating in supervisor mode cannot fetch instructions from linear addresses that are accessible in user mode.</a:t>
            </a:r>
          </a:p>
          <a:p>
            <a:pPr lvl="0"/>
            <a:endParaRPr lang="es-ES_tradnl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Questions?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92293" y="4391113"/>
            <a:ext cx="2717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Enrique </a:t>
            </a:r>
            <a:r>
              <a:rPr lang="es-AR" b="1" dirty="0" err="1" smtClean="0"/>
              <a:t>Nissim</a:t>
            </a:r>
            <a:endParaRPr lang="es-AR" b="1" dirty="0" smtClean="0"/>
          </a:p>
          <a:p>
            <a:r>
              <a:rPr lang="es-AR" b="1" dirty="0"/>
              <a:t>@</a:t>
            </a:r>
            <a:r>
              <a:rPr lang="es-AR" b="1" dirty="0" err="1" smtClean="0"/>
              <a:t>kiqueNissim</a:t>
            </a:r>
            <a:endParaRPr lang="es-AR" b="1" dirty="0" smtClean="0"/>
          </a:p>
          <a:p>
            <a:r>
              <a:rPr lang="es-AR" b="1" dirty="0" smtClean="0"/>
              <a:t>enissim@coresecurity.com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767355" y="4391113"/>
            <a:ext cx="322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Nicolas</a:t>
            </a:r>
            <a:r>
              <a:rPr lang="es-AR" b="1" dirty="0" smtClean="0"/>
              <a:t> </a:t>
            </a:r>
            <a:r>
              <a:rPr lang="es-AR" b="1" dirty="0" err="1" smtClean="0"/>
              <a:t>Economou</a:t>
            </a:r>
            <a:endParaRPr lang="es-AR" b="1" dirty="0" smtClean="0"/>
          </a:p>
          <a:p>
            <a:r>
              <a:rPr lang="es-AR" b="1" dirty="0"/>
              <a:t>@</a:t>
            </a:r>
            <a:r>
              <a:rPr lang="es-AR" b="1" dirty="0" err="1" smtClean="0"/>
              <a:t>NicoEconomou</a:t>
            </a:r>
            <a:endParaRPr lang="es-AR" b="1" dirty="0" smtClean="0"/>
          </a:p>
          <a:p>
            <a:r>
              <a:rPr lang="es-AR" b="1" dirty="0" smtClean="0"/>
              <a:t>neconomou@coresecurity.com</a:t>
            </a:r>
          </a:p>
        </p:txBody>
      </p:sp>
    </p:spTree>
    <p:extLst>
      <p:ext uri="{BB962C8B-B14F-4D97-AF65-F5344CB8AC3E}">
        <p14:creationId xmlns:p14="http://schemas.microsoft.com/office/powerpoint/2010/main" val="3598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0493" y="2810933"/>
            <a:ext cx="7772400" cy="612321"/>
          </a:xfrm>
        </p:spPr>
        <p:txBody>
          <a:bodyPr/>
          <a:lstStyle/>
          <a:p>
            <a:pPr algn="ctr"/>
            <a:r>
              <a:rPr lang="es-ES_tradnl" sz="5400" smtClean="0">
                <a:solidFill>
                  <a:schemeClr val="tx1"/>
                </a:solidFill>
              </a:rPr>
              <a:t>SMEP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5056" y="2553385"/>
            <a:ext cx="8229600" cy="12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/>
              <a:t>What</a:t>
            </a:r>
            <a:r>
              <a:rPr lang="es-AR" sz="4800" dirty="0"/>
              <a:t> </a:t>
            </a:r>
            <a:r>
              <a:rPr lang="es-AR" sz="4800" dirty="0" err="1"/>
              <a:t>is</a:t>
            </a:r>
            <a:r>
              <a:rPr lang="es-AR" sz="4800" dirty="0"/>
              <a:t> </a:t>
            </a:r>
            <a:r>
              <a:rPr lang="es-AR" sz="4800" dirty="0" smtClean="0"/>
              <a:t>SMEP?</a:t>
            </a:r>
            <a:endParaRPr lang="es-AR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Aka</a:t>
            </a:r>
            <a:r>
              <a:rPr lang="es-AR" sz="3200" dirty="0" smtClean="0">
                <a:solidFill>
                  <a:schemeClr val="tx1"/>
                </a:solidFill>
              </a:rPr>
              <a:t>: </a:t>
            </a:r>
            <a:r>
              <a:rPr lang="en-US" sz="3200" b="1" dirty="0" smtClean="0"/>
              <a:t>“Supervisor Mode Execution Prevention”</a:t>
            </a:r>
            <a:endParaRPr lang="es-ES_tradnl" sz="3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Detects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smtClean="0">
                <a:solidFill>
                  <a:schemeClr val="tx1"/>
                </a:solidFill>
              </a:rPr>
              <a:t>RING-0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code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running</a:t>
            </a:r>
            <a:r>
              <a:rPr lang="es-AR" sz="3200" dirty="0" smtClean="0">
                <a:solidFill>
                  <a:schemeClr val="tx1"/>
                </a:solidFill>
              </a:rPr>
              <a:t> in </a:t>
            </a:r>
            <a:r>
              <a:rPr lang="es-AR" sz="3200" b="1" dirty="0" smtClean="0">
                <a:solidFill>
                  <a:schemeClr val="tx1"/>
                </a:solidFill>
              </a:rPr>
              <a:t>USER SPACE</a:t>
            </a: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Introduced</a:t>
            </a:r>
            <a:r>
              <a:rPr lang="es-AR" sz="3200" dirty="0" smtClean="0">
                <a:solidFill>
                  <a:schemeClr val="tx1"/>
                </a:solidFill>
              </a:rPr>
              <a:t> at I</a:t>
            </a:r>
            <a:r>
              <a:rPr lang="en-US" sz="3200" dirty="0" err="1" smtClean="0">
                <a:solidFill>
                  <a:schemeClr val="tx1"/>
                </a:solidFill>
              </a:rPr>
              <a:t>ntel</a:t>
            </a:r>
            <a:r>
              <a:rPr lang="en-US" sz="3200" dirty="0" smtClean="0">
                <a:solidFill>
                  <a:schemeClr val="tx1"/>
                </a:solidFill>
              </a:rPr>
              <a:t> processors based on the </a:t>
            </a:r>
            <a:r>
              <a:rPr lang="en-US" sz="3200" b="1" dirty="0" smtClean="0">
                <a:solidFill>
                  <a:schemeClr val="tx1"/>
                </a:solidFill>
              </a:rPr>
              <a:t>Ivy Bridge</a:t>
            </a:r>
            <a:r>
              <a:rPr lang="en-US" sz="3200" dirty="0" smtClean="0">
                <a:solidFill>
                  <a:schemeClr val="tx1"/>
                </a:solidFill>
              </a:rPr>
              <a:t> architecture</a:t>
            </a: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b="1" dirty="0" smtClean="0">
                <a:solidFill>
                  <a:schemeClr val="tx1"/>
                </a:solidFill>
              </a:rPr>
              <a:t> Security </a:t>
            </a:r>
            <a:r>
              <a:rPr lang="es-AR" sz="3200" b="1" dirty="0" err="1" smtClean="0">
                <a:solidFill>
                  <a:schemeClr val="tx1"/>
                </a:solidFill>
              </a:rPr>
              <a:t>feature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launched</a:t>
            </a:r>
            <a:r>
              <a:rPr lang="es-AR" sz="3200" dirty="0" smtClean="0">
                <a:solidFill>
                  <a:schemeClr val="tx1"/>
                </a:solidFill>
              </a:rPr>
              <a:t> in </a:t>
            </a:r>
            <a:r>
              <a:rPr lang="es-AR" sz="3200" b="1" dirty="0" smtClean="0">
                <a:solidFill>
                  <a:schemeClr val="tx1"/>
                </a:solidFill>
              </a:rPr>
              <a:t>2011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/>
              <a:t>What</a:t>
            </a:r>
            <a:r>
              <a:rPr lang="es-AR" sz="4800" dirty="0"/>
              <a:t> </a:t>
            </a:r>
            <a:r>
              <a:rPr lang="es-AR" sz="4800" dirty="0" err="1"/>
              <a:t>is</a:t>
            </a:r>
            <a:r>
              <a:rPr lang="es-AR" sz="4800" dirty="0"/>
              <a:t> SMEP </a:t>
            </a:r>
            <a:r>
              <a:rPr lang="es-AR" sz="4800" dirty="0" err="1"/>
              <a:t>on</a:t>
            </a:r>
            <a:r>
              <a:rPr lang="es-AR" sz="4800" dirty="0"/>
              <a:t> Windows?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Enabled</a:t>
            </a:r>
            <a:r>
              <a:rPr lang="es-AR" sz="3200" b="1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by</a:t>
            </a:r>
            <a:r>
              <a:rPr lang="es-AR" sz="3200" b="1" dirty="0" smtClean="0">
                <a:solidFill>
                  <a:schemeClr val="tx1"/>
                </a:solidFill>
              </a:rPr>
              <a:t> default </a:t>
            </a:r>
            <a:r>
              <a:rPr lang="es-AR" sz="3200" b="1" dirty="0" err="1" smtClean="0">
                <a:solidFill>
                  <a:schemeClr val="tx1"/>
                </a:solidFill>
              </a:rPr>
              <a:t>since</a:t>
            </a:r>
            <a:r>
              <a:rPr lang="es-AR" sz="3200" b="1" dirty="0" smtClean="0">
                <a:solidFill>
                  <a:schemeClr val="tx1"/>
                </a:solidFill>
              </a:rPr>
              <a:t> Windows 8.0 </a:t>
            </a:r>
            <a:r>
              <a:rPr lang="es-AR" sz="3200" dirty="0" smtClean="0">
                <a:solidFill>
                  <a:schemeClr val="tx1"/>
                </a:solidFill>
              </a:rPr>
              <a:t>(32/64 bits)</a:t>
            </a:r>
          </a:p>
          <a:p>
            <a:pPr>
              <a:buFontTx/>
              <a:buChar char="-"/>
            </a:pPr>
            <a:endParaRPr lang="es-AR" sz="32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b="1" dirty="0" smtClean="0">
                <a:solidFill>
                  <a:srgbClr val="FF0000"/>
                </a:solidFill>
              </a:rPr>
              <a:t> </a:t>
            </a:r>
            <a:r>
              <a:rPr lang="es-AR" sz="3200" b="1" dirty="0" err="1" smtClean="0">
                <a:solidFill>
                  <a:srgbClr val="FF0000"/>
                </a:solidFill>
              </a:rPr>
              <a:t>Kernel</a:t>
            </a:r>
            <a:r>
              <a:rPr lang="es-AR" sz="3200" b="1" dirty="0" smtClean="0">
                <a:solidFill>
                  <a:srgbClr val="FF0000"/>
                </a:solidFill>
              </a:rPr>
              <a:t> </a:t>
            </a:r>
            <a:r>
              <a:rPr lang="es-AR" sz="3200" b="1" dirty="0" err="1" smtClean="0">
                <a:solidFill>
                  <a:srgbClr val="FF0000"/>
                </a:solidFill>
              </a:rPr>
              <a:t>exploit</a:t>
            </a:r>
            <a:r>
              <a:rPr lang="es-AR" sz="3200" b="1" dirty="0" smtClean="0">
                <a:solidFill>
                  <a:srgbClr val="FF0000"/>
                </a:solidFill>
              </a:rPr>
              <a:t> </a:t>
            </a:r>
            <a:r>
              <a:rPr lang="es-AR" sz="3200" b="1" dirty="0" err="1" smtClean="0">
                <a:solidFill>
                  <a:srgbClr val="FF0000"/>
                </a:solidFill>
              </a:rPr>
              <a:t>mitigation</a:t>
            </a:r>
            <a:endParaRPr lang="es-AR" sz="3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Specially</a:t>
            </a:r>
            <a:r>
              <a:rPr lang="es-AR" sz="3200" dirty="0" smtClean="0">
                <a:solidFill>
                  <a:schemeClr val="tx1"/>
                </a:solidFill>
              </a:rPr>
              <a:t> “</a:t>
            </a:r>
            <a:r>
              <a:rPr lang="es-AR" sz="3200" b="1" dirty="0" smtClean="0">
                <a:solidFill>
                  <a:schemeClr val="tx1"/>
                </a:solidFill>
              </a:rPr>
              <a:t>Local </a:t>
            </a:r>
            <a:r>
              <a:rPr lang="es-AR" sz="3200" b="1" dirty="0" err="1">
                <a:solidFill>
                  <a:schemeClr val="tx1"/>
                </a:solidFill>
              </a:rPr>
              <a:t>privilege</a:t>
            </a:r>
            <a:r>
              <a:rPr lang="es-AR" sz="3200" b="1" dirty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chemeClr val="tx1"/>
                </a:solidFill>
              </a:rPr>
              <a:t>escalation</a:t>
            </a:r>
            <a:r>
              <a:rPr lang="es-AR" sz="3200" dirty="0" smtClean="0">
                <a:solidFill>
                  <a:schemeClr val="tx1"/>
                </a:solidFill>
              </a:rPr>
              <a:t>” </a:t>
            </a:r>
            <a:r>
              <a:rPr lang="es-AR" sz="3200" dirty="0" err="1" smtClean="0">
                <a:solidFill>
                  <a:schemeClr val="tx1"/>
                </a:solidFill>
              </a:rPr>
              <a:t>exploits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must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now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b="1" dirty="0" err="1" smtClean="0">
                <a:solidFill>
                  <a:srgbClr val="FF0000"/>
                </a:solidFill>
              </a:rPr>
              <a:t>consider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this</a:t>
            </a:r>
            <a:r>
              <a:rPr lang="es-AR" sz="3200" dirty="0" smtClean="0">
                <a:solidFill>
                  <a:schemeClr val="tx1"/>
                </a:solidFill>
              </a:rPr>
              <a:t> </a:t>
            </a:r>
            <a:r>
              <a:rPr lang="es-AR" sz="3200" dirty="0" err="1" smtClean="0">
                <a:solidFill>
                  <a:schemeClr val="tx1"/>
                </a:solidFill>
              </a:rPr>
              <a:t>feature</a:t>
            </a:r>
            <a:r>
              <a:rPr lang="es-AR" sz="32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err="1" smtClean="0"/>
              <a:t>How</a:t>
            </a:r>
            <a:r>
              <a:rPr lang="es-AR" sz="4800" dirty="0" smtClean="0"/>
              <a:t> </a:t>
            </a:r>
            <a:r>
              <a:rPr lang="es-AR" sz="4800" dirty="0" err="1" smtClean="0"/>
              <a:t>does</a:t>
            </a:r>
            <a:r>
              <a:rPr lang="es-AR" sz="4800" dirty="0" smtClean="0"/>
              <a:t> </a:t>
            </a:r>
            <a:r>
              <a:rPr lang="es-AR" sz="4800" dirty="0" err="1" smtClean="0"/>
              <a:t>it</a:t>
            </a:r>
            <a:r>
              <a:rPr lang="es-AR" sz="4800" dirty="0" smtClean="0"/>
              <a:t> </a:t>
            </a:r>
            <a:r>
              <a:rPr lang="es-AR" sz="4800" dirty="0" err="1" smtClean="0"/>
              <a:t>work</a:t>
            </a:r>
            <a:r>
              <a:rPr lang="es-AR" sz="4800" dirty="0"/>
              <a:t>?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s-ES_tradnl" sz="2800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Feature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enabled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by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the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smtClean="0">
                <a:solidFill>
                  <a:schemeClr val="tx1"/>
                </a:solidFill>
              </a:rPr>
              <a:t>OS</a:t>
            </a:r>
            <a:endParaRPr lang="es-A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AR" sz="2800" dirty="0">
              <a:solidFill>
                <a:schemeClr val="tx1"/>
              </a:solidFill>
            </a:endParaRPr>
          </a:p>
          <a:p>
            <a:endParaRPr lang="es-AR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Detects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 smtClean="0">
                <a:solidFill>
                  <a:schemeClr val="tx1"/>
                </a:solidFill>
              </a:rPr>
              <a:t>ring-0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code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running</a:t>
            </a:r>
            <a:r>
              <a:rPr lang="es-ES_tradnl" dirty="0" smtClean="0">
                <a:solidFill>
                  <a:schemeClr val="tx1"/>
                </a:solidFill>
              </a:rPr>
              <a:t> in </a:t>
            </a:r>
            <a:r>
              <a:rPr lang="es-ES_tradnl" b="1" u="sng" dirty="0" err="1" smtClean="0">
                <a:solidFill>
                  <a:srgbClr val="FF0000"/>
                </a:solidFill>
              </a:rPr>
              <a:t>user</a:t>
            </a:r>
            <a:r>
              <a:rPr lang="es-ES_tradnl" b="1" u="sng" dirty="0" smtClean="0">
                <a:solidFill>
                  <a:srgbClr val="FF0000"/>
                </a:solidFill>
              </a:rPr>
              <a:t> </a:t>
            </a:r>
            <a:r>
              <a:rPr lang="es-ES_tradnl" b="1" u="sng" dirty="0" err="1" smtClean="0">
                <a:solidFill>
                  <a:srgbClr val="FF0000"/>
                </a:solidFill>
              </a:rPr>
              <a:t>space</a:t>
            </a:r>
            <a:endParaRPr lang="es-ES_tradnl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sz="2800" dirty="0" smtClean="0">
                <a:solidFill>
                  <a:schemeClr val="tx1"/>
                </a:solidFill>
              </a:rPr>
              <a:t> </a:t>
            </a:r>
            <a:r>
              <a:rPr lang="es-ES_tradnl" u="sng" dirty="0" err="1" smtClean="0">
                <a:solidFill>
                  <a:schemeClr val="tx1"/>
                </a:solidFill>
              </a:rPr>
              <a:t>User</a:t>
            </a:r>
            <a:r>
              <a:rPr lang="es-ES_tradnl" u="sng" dirty="0" smtClean="0">
                <a:solidFill>
                  <a:schemeClr val="tx1"/>
                </a:solidFill>
              </a:rPr>
              <a:t> </a:t>
            </a:r>
            <a:r>
              <a:rPr lang="es-ES_tradnl" u="sng" dirty="0" err="1" smtClean="0">
                <a:solidFill>
                  <a:schemeClr val="tx1"/>
                </a:solidFill>
              </a:rPr>
              <a:t>space</a:t>
            </a:r>
            <a:r>
              <a:rPr lang="es-ES_tradnl" dirty="0" smtClean="0">
                <a:solidFill>
                  <a:schemeClr val="tx1"/>
                </a:solidFill>
              </a:rPr>
              <a:t> = </a:t>
            </a:r>
            <a:r>
              <a:rPr lang="es-ES_tradnl" dirty="0" err="1" smtClean="0">
                <a:solidFill>
                  <a:schemeClr val="tx1"/>
                </a:solidFill>
              </a:rPr>
              <a:t>Memory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space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used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by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applications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programs</a:t>
            </a:r>
            <a:r>
              <a:rPr lang="es-ES_tradnl" dirty="0" smtClean="0">
                <a:solidFill>
                  <a:schemeClr val="tx1"/>
                </a:solidFill>
              </a:rPr>
              <a:t> (</a:t>
            </a:r>
            <a:r>
              <a:rPr lang="es-ES_tradnl" dirty="0" err="1" smtClean="0">
                <a:solidFill>
                  <a:schemeClr val="tx1"/>
                </a:solidFill>
              </a:rPr>
              <a:t>stack</a:t>
            </a:r>
            <a:r>
              <a:rPr lang="es-ES_tradnl" dirty="0" smtClean="0">
                <a:solidFill>
                  <a:schemeClr val="tx1"/>
                </a:solidFill>
              </a:rPr>
              <a:t>, </a:t>
            </a:r>
            <a:r>
              <a:rPr lang="es-ES_tradnl" dirty="0" err="1" smtClean="0">
                <a:solidFill>
                  <a:schemeClr val="tx1"/>
                </a:solidFill>
              </a:rPr>
              <a:t>heap</a:t>
            </a:r>
            <a:r>
              <a:rPr lang="es-ES_tradnl" dirty="0" smtClean="0">
                <a:solidFill>
                  <a:schemeClr val="tx1"/>
                </a:solidFill>
              </a:rPr>
              <a:t>, </a:t>
            </a:r>
            <a:r>
              <a:rPr lang="es-ES_tradnl" dirty="0" err="1" smtClean="0">
                <a:solidFill>
                  <a:schemeClr val="tx1"/>
                </a:solidFill>
              </a:rPr>
              <a:t>code</a:t>
            </a:r>
            <a:r>
              <a:rPr lang="es-ES_tradnl" dirty="0" smtClean="0">
                <a:solidFill>
                  <a:schemeClr val="tx1"/>
                </a:solidFill>
              </a:rPr>
              <a:t>, </a:t>
            </a:r>
            <a:r>
              <a:rPr lang="es-ES_tradnl" err="1" smtClean="0">
                <a:solidFill>
                  <a:schemeClr val="tx1"/>
                </a:solidFill>
              </a:rPr>
              <a:t>etc</a:t>
            </a:r>
            <a:r>
              <a:rPr lang="es-ES_tradnl" smtClean="0">
                <a:solidFill>
                  <a:schemeClr val="tx1"/>
                </a:solidFill>
              </a:rPr>
              <a:t>).</a:t>
            </a:r>
            <a:endParaRPr lang="es-ES_tradnl" sz="2800" dirty="0" smtClean="0">
              <a:solidFill>
                <a:schemeClr val="tx1"/>
              </a:solidFill>
            </a:endParaRPr>
          </a:p>
          <a:p>
            <a:endParaRPr lang="es-ES_tradnl" b="1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sz="2000" b="1" smtClean="0">
                <a:solidFill>
                  <a:schemeClr val="tx1"/>
                </a:solidFill>
              </a:rPr>
              <a:t> Ring-0</a:t>
            </a:r>
            <a:r>
              <a:rPr lang="es-ES_tradnl" sz="200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code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is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used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by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b="1" dirty="0" err="1" smtClean="0">
                <a:solidFill>
                  <a:srgbClr val="FF0000"/>
                </a:solidFill>
              </a:rPr>
              <a:t>kernel</a:t>
            </a:r>
            <a:r>
              <a:rPr lang="es-ES_tradnl" sz="2000" b="1" dirty="0" smtClean="0">
                <a:solidFill>
                  <a:srgbClr val="FF0000"/>
                </a:solidFill>
              </a:rPr>
              <a:t> </a:t>
            </a:r>
            <a:r>
              <a:rPr lang="es-ES_tradnl" sz="2000" b="1" dirty="0" err="1" smtClean="0">
                <a:solidFill>
                  <a:srgbClr val="FF0000"/>
                </a:solidFill>
              </a:rPr>
              <a:t>OSs</a:t>
            </a:r>
            <a:endParaRPr lang="es-AR" sz="20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s-ES_tradnl" sz="2000" b="1" dirty="0" smtClean="0">
                <a:solidFill>
                  <a:schemeClr val="tx1"/>
                </a:solidFill>
              </a:rPr>
              <a:t> Ring-3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code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is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used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dirty="0" err="1" smtClean="0">
                <a:solidFill>
                  <a:schemeClr val="tx1"/>
                </a:solidFill>
              </a:rPr>
              <a:t>by</a:t>
            </a:r>
            <a:r>
              <a:rPr lang="es-ES_tradnl" sz="2000" dirty="0" smtClean="0">
                <a:solidFill>
                  <a:schemeClr val="tx1"/>
                </a:solidFill>
              </a:rPr>
              <a:t> </a:t>
            </a:r>
            <a:r>
              <a:rPr lang="es-ES_tradnl" sz="2000" b="1" dirty="0" err="1" smtClean="0">
                <a:solidFill>
                  <a:srgbClr val="FF0000"/>
                </a:solidFill>
              </a:rPr>
              <a:t>applications</a:t>
            </a:r>
            <a:endParaRPr lang="es-AR" sz="2000" b="1" dirty="0" smtClean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7 Grupo"/>
          <p:cNvGrpSpPr/>
          <p:nvPr/>
        </p:nvGrpSpPr>
        <p:grpSpPr>
          <a:xfrm>
            <a:off x="1764071" y="2129594"/>
            <a:ext cx="5732147" cy="1387399"/>
            <a:chOff x="1764071" y="2129594"/>
            <a:chExt cx="5732147" cy="1387399"/>
          </a:xfrm>
        </p:grpSpPr>
        <p:pic>
          <p:nvPicPr>
            <p:cNvPr id="5" name="Picture 4" descr="cr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4071" y="2129594"/>
              <a:ext cx="5732147" cy="1387399"/>
            </a:xfrm>
            <a:prstGeom prst="rect">
              <a:avLst/>
            </a:prstGeom>
          </p:spPr>
        </p:pic>
        <p:sp>
          <p:nvSpPr>
            <p:cNvPr id="7" name="Oval 13"/>
            <p:cNvSpPr/>
            <p:nvPr/>
          </p:nvSpPr>
          <p:spPr>
            <a:xfrm>
              <a:off x="6996900" y="2590788"/>
              <a:ext cx="499318" cy="2794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151467" y="3005668"/>
            <a:ext cx="2455333" cy="702732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 w="lg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1749</Words>
  <Application>Microsoft Office PowerPoint</Application>
  <PresentationFormat>Presentación en pantalla (4:3)</PresentationFormat>
  <Paragraphs>468</Paragraphs>
  <Slides>51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Office Theme</vt:lpstr>
      <vt:lpstr>Windows SMEP Bypass U=S</vt:lpstr>
      <vt:lpstr>Schedule</vt:lpstr>
      <vt:lpstr>Reviewing Modern Protections</vt:lpstr>
      <vt:lpstr>Reviewing Modern Protections</vt:lpstr>
      <vt:lpstr>Reviewing Modern Protections</vt:lpstr>
      <vt:lpstr>SMEP</vt:lpstr>
      <vt:lpstr>What is SMEP?</vt:lpstr>
      <vt:lpstr>What is SMEP on Windows?</vt:lpstr>
      <vt:lpstr>How does it work?</vt:lpstr>
      <vt:lpstr>SMEP CPU support</vt:lpstr>
      <vt:lpstr>SMEP Protection</vt:lpstr>
      <vt:lpstr>Windows SMEP bypass techniques – Part 1</vt:lpstr>
      <vt:lpstr>Option 0: Jumping to user space</vt:lpstr>
      <vt:lpstr>Option 1 - x86: Jumping to kernel heap</vt:lpstr>
      <vt:lpstr>Option 1 - x64: Jumping to kernel heap</vt:lpstr>
      <vt:lpstr>Option 2: ROPing in kernel space</vt:lpstr>
      <vt:lpstr>Option 2: ROPing to Turn off SMEP</vt:lpstr>
      <vt:lpstr>Windows Paging Mechanism</vt:lpstr>
      <vt:lpstr>Paging 101</vt:lpstr>
      <vt:lpstr>Windows Paging x64</vt:lpstr>
      <vt:lpstr>Canonical Addresses</vt:lpstr>
      <vt:lpstr>PxE Structure</vt:lpstr>
      <vt:lpstr>Self-ref Entry</vt:lpstr>
      <vt:lpstr>Self-ref Entry</vt:lpstr>
      <vt:lpstr>Quick Formula</vt:lpstr>
      <vt:lpstr>Quick Formula</vt:lpstr>
      <vt:lpstr>Windows SMEP bypass techniques – Part 2</vt:lpstr>
      <vt:lpstr>Option 3: Unprotecting HAL.DLL heap</vt:lpstr>
      <vt:lpstr>U = S</vt:lpstr>
      <vt:lpstr>Option 4: Deceiving SMEP</vt:lpstr>
      <vt:lpstr>Flipping U/S</vt:lpstr>
      <vt:lpstr>Flipping U/S</vt:lpstr>
      <vt:lpstr>Flipping U/S</vt:lpstr>
      <vt:lpstr>A. Ionescu at Infiltrate 2015</vt:lpstr>
      <vt:lpstr>A. Ionescu at Infiltrate 2015</vt:lpstr>
      <vt:lpstr>Flipping U/S</vt:lpstr>
      <vt:lpstr>Mapping a Kernel Page in User Space</vt:lpstr>
      <vt:lpstr>Demo time</vt:lpstr>
      <vt:lpstr>CVE-2015-5736</vt:lpstr>
      <vt:lpstr>Exploit for CVE-2015-5736</vt:lpstr>
      <vt:lpstr>Exploit for CVE-2015-5736</vt:lpstr>
      <vt:lpstr>Exploit for CVE-2015-5736</vt:lpstr>
      <vt:lpstr>Exploit for CVE-2015-5736</vt:lpstr>
      <vt:lpstr>ROP in KernelSpace</vt:lpstr>
      <vt:lpstr>ROP in KernelSpace</vt:lpstr>
      <vt:lpstr>ROP in KernelSpace</vt:lpstr>
      <vt:lpstr>Demo time now</vt:lpstr>
      <vt:lpstr>Conclusions</vt:lpstr>
      <vt:lpstr>Conclusions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kique</cp:lastModifiedBy>
  <cp:revision>2325</cp:revision>
  <cp:lastPrinted>2011-12-28T19:55:21Z</cp:lastPrinted>
  <dcterms:created xsi:type="dcterms:W3CDTF">2011-12-22T13:54:45Z</dcterms:created>
  <dcterms:modified xsi:type="dcterms:W3CDTF">2015-11-07T06:38:28Z</dcterms:modified>
</cp:coreProperties>
</file>