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67" r:id="rId6"/>
    <p:sldId id="265" r:id="rId7"/>
    <p:sldId id="270" r:id="rId8"/>
    <p:sldId id="266" r:id="rId9"/>
    <p:sldId id="259" r:id="rId10"/>
    <p:sldId id="268" r:id="rId11"/>
    <p:sldId id="276" r:id="rId12"/>
    <p:sldId id="260" r:id="rId13"/>
    <p:sldId id="271" r:id="rId14"/>
    <p:sldId id="272" r:id="rId15"/>
    <p:sldId id="262" r:id="rId16"/>
    <p:sldId id="263" r:id="rId17"/>
    <p:sldId id="261" r:id="rId18"/>
    <p:sldId id="273" r:id="rId19"/>
    <p:sldId id="264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00A2FE5-3FDA-48AF-9141-45A8B46A8B05}" type="datetimeFigureOut">
              <a:rPr lang="en-US" smtClean="0"/>
              <a:t>4/25/2013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76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00A2FE5-3FDA-48AF-9141-45A8B46A8B05}" type="datetimeFigureOut">
              <a:rPr lang="en-US" smtClean="0"/>
              <a:t>4/25/2013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3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2FE5-3FDA-48AF-9141-45A8B46A8B05}" type="datetimeFigureOut">
              <a:rPr lang="en-US" smtClean="0"/>
              <a:t>4/25/2013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08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F5B9-6956-4FD4-8E7B-5BB3E7442F68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7380-937D-485B-9F62-A00A67403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F5B9-6956-4FD4-8E7B-5BB3E7442F68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7380-937D-485B-9F62-A00A67403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F5B9-6956-4FD4-8E7B-5BB3E7442F68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7380-937D-485B-9F62-A00A67403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F5B9-6956-4FD4-8E7B-5BB3E7442F68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7380-937D-485B-9F62-A00A67403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F5B9-6956-4FD4-8E7B-5BB3E7442F68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7380-937D-485B-9F62-A00A67403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F5B9-6956-4FD4-8E7B-5BB3E7442F68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7380-937D-485B-9F62-A00A67403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F5B9-6956-4FD4-8E7B-5BB3E7442F68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7380-937D-485B-9F62-A00A67403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F5B9-6956-4FD4-8E7B-5BB3E7442F68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7380-937D-485B-9F62-A00A67403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00A2FE5-3FDA-48AF-9141-45A8B46A8B05}" type="datetimeFigureOut">
              <a:rPr lang="en-US" smtClean="0"/>
              <a:t>4/25/2013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14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F5B9-6956-4FD4-8E7B-5BB3E7442F68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7380-937D-485B-9F62-A00A67403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F5B9-6956-4FD4-8E7B-5BB3E7442F68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7380-937D-485B-9F62-A00A67403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F5B9-6956-4FD4-8E7B-5BB3E7442F68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7380-937D-485B-9F62-A00A67403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F5B9-6956-4FD4-8E7B-5BB3E7442F68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7380-937D-485B-9F62-A00A67403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3733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00A2FE5-3FDA-48AF-9141-45A8B46A8B05}" type="datetimeFigureOut">
              <a:rPr lang="en-US" smtClean="0"/>
              <a:t>4/25/2013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6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858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00A2FE5-3FDA-48AF-9141-45A8B46A8B05}" type="datetimeFigureOut">
              <a:rPr lang="en-US" smtClean="0"/>
              <a:t>4/25/2013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00A2FE5-3FDA-48AF-9141-45A8B46A8B05}" type="datetimeFigureOut">
              <a:rPr lang="en-US" smtClean="0"/>
              <a:t>4/25/2013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4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00A2FE5-3FDA-48AF-9141-45A8B46A8B05}" type="datetimeFigureOut">
              <a:rPr lang="en-US" smtClean="0"/>
              <a:t>4/25/2013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5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00A2FE5-3FDA-48AF-9141-45A8B46A8B05}" type="datetimeFigureOut">
              <a:rPr lang="en-US" smtClean="0"/>
              <a:t>4/25/2013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46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00A2FE5-3FDA-48AF-9141-45A8B46A8B05}" type="datetimeFigureOut">
              <a:rPr lang="en-US" smtClean="0"/>
              <a:t>4/25/2013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44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00A2FE5-3FDA-48AF-9141-45A8B46A8B05}" type="datetimeFigureOut">
              <a:rPr lang="en-US" smtClean="0"/>
              <a:t>4/25/2013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6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-1" y="0"/>
            <a:ext cx="8075673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  <p:custDataLst>
              <p:tags r:id="rId15"/>
            </p:custDataLst>
          </p:nvPr>
        </p:nvSpPr>
        <p:spPr bwMode="auto">
          <a:xfrm>
            <a:off x="3886200" y="6287906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900A2FE5-3FDA-48AF-9141-45A8B46A8B05}" type="datetimeFigureOut">
              <a:rPr lang="en-US" smtClean="0"/>
              <a:t>4/25/2013</a:t>
            </a:fld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4325" y="6287906"/>
            <a:ext cx="1120775" cy="4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5672" y="0"/>
            <a:ext cx="1068328" cy="103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emrul\Downloads\Logo.png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76199" y="6019800"/>
            <a:ext cx="1499550" cy="762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70000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70000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8700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870000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70000"/>
        </a:buClr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70000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70000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70000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70000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3F5B9-6956-4FD4-8E7B-5BB3E7442F68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380-937D-485B-9F62-A00A67403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Middleware Implementation for a Novel Vertical Cloud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Gabriel </a:t>
            </a:r>
            <a:r>
              <a:rPr lang="en-US" dirty="0" err="1" smtClean="0"/>
              <a:t>Loewen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0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structure uses TCP socket connections</a:t>
            </a:r>
          </a:p>
          <a:p>
            <a:pPr lvl="1"/>
            <a:r>
              <a:rPr lang="en-US" dirty="0" smtClean="0"/>
              <a:t>Controller node uses predefined port known by all legitimate nodes</a:t>
            </a:r>
          </a:p>
          <a:p>
            <a:pPr lvl="1"/>
            <a:r>
              <a:rPr lang="en-US" dirty="0" smtClean="0"/>
              <a:t>Each non-controller node uses random port</a:t>
            </a:r>
          </a:p>
          <a:p>
            <a:pPr lvl="1"/>
            <a:endParaRPr lang="en-US" dirty="0"/>
          </a:p>
          <a:p>
            <a:r>
              <a:rPr lang="en-US" dirty="0" smtClean="0"/>
              <a:t>Controller can send messages to individual nodes or to logical groups of nodes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950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NetEvent</a:t>
            </a:r>
            <a:r>
              <a:rPr lang="en-US" dirty="0" smtClean="0"/>
              <a:t> API – triggering events over a private network</a:t>
            </a:r>
          </a:p>
          <a:p>
            <a:pPr lvl="1"/>
            <a:r>
              <a:rPr lang="en-US" dirty="0" smtClean="0"/>
              <a:t>Started and finished development of API this semester</a:t>
            </a:r>
          </a:p>
          <a:p>
            <a:pPr lvl="1"/>
            <a:r>
              <a:rPr lang="en-US" dirty="0" smtClean="0"/>
              <a:t>Not fully implemented.  Requires services to be built</a:t>
            </a:r>
          </a:p>
          <a:p>
            <a:pPr lvl="1"/>
            <a:endParaRPr lang="en-US" dirty="0"/>
          </a:p>
          <a:p>
            <a:r>
              <a:rPr lang="en-US" dirty="0" smtClean="0"/>
              <a:t>Utilizes TCP connections between controller and slave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5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API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1624548"/>
            <a:ext cx="415290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from </a:t>
            </a:r>
            <a:r>
              <a:rPr lang="en-US" sz="1200" b="1" dirty="0" err="1"/>
              <a:t>NetEvent</a:t>
            </a:r>
            <a:r>
              <a:rPr lang="en-US" sz="1200" b="1" dirty="0"/>
              <a:t> import </a:t>
            </a:r>
            <a:r>
              <a:rPr lang="en-US" sz="1200" b="1" dirty="0" smtClean="0"/>
              <a:t>*</a:t>
            </a:r>
          </a:p>
          <a:p>
            <a:endParaRPr lang="en-US" sz="1200" b="1" dirty="0"/>
          </a:p>
          <a:p>
            <a:r>
              <a:rPr lang="en-US" sz="1200" b="1" dirty="0" err="1" smtClean="0"/>
              <a:t>def</a:t>
            </a:r>
            <a:r>
              <a:rPr lang="en-US" sz="1200" b="1" dirty="0" smtClean="0"/>
              <a:t> </a:t>
            </a:r>
            <a:r>
              <a:rPr lang="en-US" sz="1200" b="1" dirty="0"/>
              <a:t>main() :</a:t>
            </a:r>
          </a:p>
          <a:p>
            <a:r>
              <a:rPr lang="en-US" sz="1200" b="1" dirty="0" smtClean="0"/>
              <a:t>   # </a:t>
            </a:r>
            <a:r>
              <a:rPr lang="en-US" sz="1200" b="1" dirty="0"/>
              <a:t>Create </a:t>
            </a:r>
            <a:r>
              <a:rPr lang="en-US" sz="1200" b="1" dirty="0" err="1"/>
              <a:t>NetEvent</a:t>
            </a:r>
            <a:r>
              <a:rPr lang="en-US" sz="1200" b="1" dirty="0"/>
              <a:t> </a:t>
            </a:r>
            <a:r>
              <a:rPr lang="en-US" sz="1200" b="1" dirty="0" smtClean="0"/>
              <a:t>object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</a:t>
            </a:r>
            <a:r>
              <a:rPr lang="en-US" sz="1200" b="1" dirty="0" err="1" smtClean="0"/>
              <a:t>netEvent</a:t>
            </a:r>
            <a:r>
              <a:rPr lang="en-US" sz="1200" b="1" dirty="0" smtClean="0"/>
              <a:t> </a:t>
            </a:r>
            <a:r>
              <a:rPr lang="en-US" sz="1200" b="1" dirty="0"/>
              <a:t>= </a:t>
            </a:r>
            <a:r>
              <a:rPr lang="en-US" sz="1200" b="1" dirty="0" err="1"/>
              <a:t>NetEvent</a:t>
            </a:r>
            <a:r>
              <a:rPr lang="en-US" sz="1200" b="1" dirty="0"/>
              <a:t>()</a:t>
            </a:r>
          </a:p>
          <a:p>
            <a:endParaRPr lang="en-US" sz="1200" b="1" dirty="0"/>
          </a:p>
          <a:p>
            <a:r>
              <a:rPr lang="en-US" sz="1200" b="1" dirty="0" smtClean="0"/>
              <a:t>   # </a:t>
            </a:r>
            <a:r>
              <a:rPr lang="en-US" sz="1200" b="1" dirty="0"/>
              <a:t>Register </a:t>
            </a:r>
            <a:r>
              <a:rPr lang="en-US" sz="1200" b="1" dirty="0" smtClean="0"/>
              <a:t>events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</a:t>
            </a:r>
            <a:r>
              <a:rPr lang="en-US" sz="1200" b="1" dirty="0" err="1" smtClean="0"/>
              <a:t>netEvent</a:t>
            </a:r>
            <a:r>
              <a:rPr lang="en-US" sz="1200" b="1" dirty="0" smtClean="0"/>
              <a:t> </a:t>
            </a:r>
            <a:r>
              <a:rPr lang="en-US" sz="1200" b="1" dirty="0"/>
              <a:t>. </a:t>
            </a:r>
            <a:r>
              <a:rPr lang="en-US" sz="1200" b="1" dirty="0" err="1"/>
              <a:t>registerEvent</a:t>
            </a:r>
            <a:r>
              <a:rPr lang="en-US" sz="1200" b="1" dirty="0"/>
              <a:t> </a:t>
            </a:r>
            <a:r>
              <a:rPr lang="en-US" sz="1200" b="1" dirty="0" smtClean="0"/>
              <a:t>(‘MYEVENT’, </a:t>
            </a:r>
            <a:r>
              <a:rPr lang="en-US" sz="1200" b="1" dirty="0" err="1" smtClean="0"/>
              <a:t>myEvent</a:t>
            </a:r>
            <a:r>
              <a:rPr lang="en-US" sz="1200" b="1" dirty="0" smtClean="0"/>
              <a:t>)   </a:t>
            </a:r>
            <a:endParaRPr lang="en-US" sz="1200" b="1" dirty="0"/>
          </a:p>
          <a:p>
            <a:r>
              <a:rPr lang="en-US" sz="1200" b="1" dirty="0"/>
              <a:t> </a:t>
            </a:r>
            <a:r>
              <a:rPr lang="en-US" sz="1200" b="1" dirty="0" smtClean="0"/>
              <a:t>  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# </a:t>
            </a:r>
            <a:r>
              <a:rPr lang="en-US" sz="1200" b="1" dirty="0"/>
              <a:t>Set the logical group name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</a:t>
            </a:r>
            <a:r>
              <a:rPr lang="en-US" sz="1200" b="1" dirty="0" err="1" smtClean="0"/>
              <a:t>netEvent</a:t>
            </a:r>
            <a:r>
              <a:rPr lang="en-US" sz="1200" b="1" dirty="0" smtClean="0"/>
              <a:t> </a:t>
            </a:r>
            <a:r>
              <a:rPr lang="en-US" sz="1200" b="1" dirty="0"/>
              <a:t>. </a:t>
            </a:r>
            <a:r>
              <a:rPr lang="en-US" sz="1200" b="1" dirty="0" err="1"/>
              <a:t>associateGroup</a:t>
            </a:r>
            <a:r>
              <a:rPr lang="en-US" sz="1200" b="1" dirty="0"/>
              <a:t> ('COMPUTE')</a:t>
            </a:r>
          </a:p>
          <a:p>
            <a:endParaRPr lang="en-US" sz="1200" b="1" dirty="0"/>
          </a:p>
          <a:p>
            <a:r>
              <a:rPr lang="en-US" sz="1200" b="1" dirty="0"/>
              <a:t> </a:t>
            </a:r>
            <a:r>
              <a:rPr lang="en-US" sz="1200" b="1" dirty="0" smtClean="0"/>
              <a:t>  # </a:t>
            </a:r>
            <a:r>
              <a:rPr lang="en-US" sz="1200" b="1" dirty="0"/>
              <a:t>Find and connect to controller node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</a:t>
            </a:r>
            <a:r>
              <a:rPr lang="en-US" sz="1200" b="1" dirty="0" err="1" smtClean="0"/>
              <a:t>netEvent</a:t>
            </a:r>
            <a:r>
              <a:rPr lang="en-US" sz="1200" b="1" dirty="0" smtClean="0"/>
              <a:t> </a:t>
            </a:r>
            <a:r>
              <a:rPr lang="en-US" sz="1200" b="1" dirty="0"/>
              <a:t>. </a:t>
            </a:r>
            <a:r>
              <a:rPr lang="en-US" sz="1200" b="1" dirty="0" err="1"/>
              <a:t>findController</a:t>
            </a:r>
            <a:r>
              <a:rPr lang="en-US" sz="1200" b="1" dirty="0"/>
              <a:t> </a:t>
            </a:r>
            <a:r>
              <a:rPr lang="en-US" sz="1200" b="1" dirty="0" smtClean="0"/>
              <a:t>()</a:t>
            </a:r>
          </a:p>
          <a:p>
            <a:endParaRPr lang="en-US" sz="1200" b="1" dirty="0"/>
          </a:p>
          <a:p>
            <a:r>
              <a:rPr lang="en-US" sz="1200" b="1" dirty="0" err="1" smtClean="0"/>
              <a:t>def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myEvent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params</a:t>
            </a:r>
            <a:r>
              <a:rPr lang="en-US" sz="1200" b="1" dirty="0" smtClean="0"/>
              <a:t>):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# Do something</a:t>
            </a:r>
            <a:endParaRPr lang="en-US" sz="1200" b="1" dirty="0"/>
          </a:p>
          <a:p>
            <a:r>
              <a:rPr lang="en-US" sz="1200" b="1" dirty="0" smtClean="0"/>
              <a:t>   return -1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main</a:t>
            </a:r>
            <a:r>
              <a:rPr lang="en-US" sz="1200" b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624548"/>
            <a:ext cx="403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Written as a Python module</a:t>
            </a:r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 err="1" smtClean="0"/>
              <a:t>NetEvent</a:t>
            </a:r>
            <a:r>
              <a:rPr lang="en-US" dirty="0" smtClean="0"/>
              <a:t> service</a:t>
            </a:r>
          </a:p>
          <a:p>
            <a:endParaRPr lang="en-US" dirty="0"/>
          </a:p>
          <a:p>
            <a:r>
              <a:rPr lang="en-US" dirty="0" smtClean="0"/>
              <a:t>Register events</a:t>
            </a:r>
          </a:p>
          <a:p>
            <a:endParaRPr lang="en-US" dirty="0"/>
          </a:p>
          <a:p>
            <a:r>
              <a:rPr lang="en-US" dirty="0" smtClean="0"/>
              <a:t>Join a logical group</a:t>
            </a:r>
          </a:p>
          <a:p>
            <a:endParaRPr lang="en-US" dirty="0"/>
          </a:p>
          <a:p>
            <a:r>
              <a:rPr lang="en-US" dirty="0" smtClean="0"/>
              <a:t>Locate the controller node</a:t>
            </a:r>
          </a:p>
          <a:p>
            <a:endParaRPr lang="en-US" dirty="0"/>
          </a:p>
          <a:p>
            <a:r>
              <a:rPr lang="en-US" dirty="0" smtClean="0"/>
              <a:t>Implement event functions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819400" y="2386548"/>
            <a:ext cx="16764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905000" y="2917209"/>
            <a:ext cx="2590800" cy="155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2286000" y="3517374"/>
            <a:ext cx="2209800" cy="883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971800" y="4062948"/>
            <a:ext cx="15240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3276600" y="4520148"/>
            <a:ext cx="11430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12304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API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r>
              <a:rPr lang="en-US" dirty="0" smtClean="0"/>
              <a:t>Locating controller node:</a:t>
            </a:r>
          </a:p>
          <a:p>
            <a:pPr lvl="1"/>
            <a:r>
              <a:rPr lang="en-US" dirty="0" smtClean="0"/>
              <a:t>Linear search on fourth octet of predetermined subnet address range</a:t>
            </a:r>
          </a:p>
          <a:p>
            <a:pPr lvl="2"/>
            <a:r>
              <a:rPr lang="en-US" dirty="0" smtClean="0"/>
              <a:t>Example: 10.10.1.1 to 10.10.1.255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Query each host with challenge/response</a:t>
            </a:r>
          </a:p>
          <a:p>
            <a:pPr lvl="2"/>
            <a:r>
              <a:rPr lang="en-US" dirty="0" smtClean="0"/>
              <a:t>Unavailable hosts are ignored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First successful response establishes connection</a:t>
            </a:r>
          </a:p>
        </p:txBody>
      </p:sp>
    </p:spTree>
    <p:extLst>
      <p:ext uri="{BB962C8B-B14F-4D97-AF65-F5344CB8AC3E}">
        <p14:creationId xmlns:p14="http://schemas.microsoft.com/office/powerpoint/2010/main" val="2050516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Compute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ibvirt</a:t>
            </a:r>
            <a:r>
              <a:rPr lang="en-US" dirty="0" smtClean="0"/>
              <a:t> provides interface with KVM or </a:t>
            </a:r>
            <a:r>
              <a:rPr lang="en-US" dirty="0" err="1" smtClean="0"/>
              <a:t>Xen</a:t>
            </a:r>
            <a:r>
              <a:rPr lang="en-US" dirty="0" smtClean="0"/>
              <a:t> hypervisor</a:t>
            </a:r>
          </a:p>
          <a:p>
            <a:pPr lvl="1"/>
            <a:r>
              <a:rPr lang="en-US" dirty="0" smtClean="0"/>
              <a:t>Python bindings allow compute node service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46763" y="2856237"/>
            <a:ext cx="41529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from </a:t>
            </a:r>
            <a:r>
              <a:rPr lang="en-US" sz="1200" b="1" dirty="0" err="1"/>
              <a:t>NetEvent</a:t>
            </a:r>
            <a:r>
              <a:rPr lang="en-US" sz="1200" b="1" dirty="0"/>
              <a:t> import </a:t>
            </a:r>
            <a:r>
              <a:rPr lang="en-US" sz="1200" b="1" dirty="0" smtClean="0"/>
              <a:t>*</a:t>
            </a:r>
          </a:p>
          <a:p>
            <a:r>
              <a:rPr lang="en-US" sz="1200" b="1" dirty="0" smtClean="0"/>
              <a:t>Import </a:t>
            </a:r>
            <a:r>
              <a:rPr lang="en-US" sz="1200" b="1" dirty="0" err="1" smtClean="0"/>
              <a:t>libvirt</a:t>
            </a:r>
            <a:endParaRPr lang="en-US" sz="1200" b="1" dirty="0" smtClean="0"/>
          </a:p>
          <a:p>
            <a:r>
              <a:rPr lang="en-US" sz="1200" b="1" dirty="0" smtClean="0"/>
              <a:t>...</a:t>
            </a:r>
          </a:p>
          <a:p>
            <a:r>
              <a:rPr lang="en-US" sz="1200" b="1" dirty="0" err="1" smtClean="0"/>
              <a:t>def</a:t>
            </a:r>
            <a:r>
              <a:rPr lang="en-US" sz="1200" b="1" dirty="0" smtClean="0"/>
              <a:t> instantiate(</a:t>
            </a:r>
            <a:r>
              <a:rPr lang="en-US" sz="1200" b="1" dirty="0" err="1" smtClean="0"/>
              <a:t>params</a:t>
            </a:r>
            <a:r>
              <a:rPr lang="en-US" sz="1200" b="1" dirty="0" smtClean="0"/>
              <a:t>):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</a:t>
            </a:r>
            <a:r>
              <a:rPr lang="en-US" sz="1200" b="1" dirty="0" err="1" smtClean="0"/>
              <a:t>vmName</a:t>
            </a:r>
            <a:r>
              <a:rPr lang="en-US" sz="1200" b="1" dirty="0" smtClean="0"/>
              <a:t> </a:t>
            </a:r>
            <a:r>
              <a:rPr lang="en-US" sz="1200" b="1" dirty="0"/>
              <a:t>= </a:t>
            </a:r>
            <a:r>
              <a:rPr lang="en-US" sz="1200" b="1" dirty="0" err="1" smtClean="0"/>
              <a:t>params</a:t>
            </a:r>
            <a:r>
              <a:rPr lang="en-US" sz="1200" b="1" dirty="0" smtClean="0"/>
              <a:t>[0]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conn </a:t>
            </a:r>
            <a:r>
              <a:rPr lang="en-US" sz="1200" b="1" dirty="0"/>
              <a:t>= </a:t>
            </a:r>
            <a:r>
              <a:rPr lang="en-US" sz="1200" b="1" dirty="0" err="1" smtClean="0"/>
              <a:t>libvirt.open</a:t>
            </a:r>
            <a:r>
              <a:rPr lang="en-US" sz="1200" b="1" dirty="0"/>
              <a:t>("</a:t>
            </a:r>
            <a:r>
              <a:rPr lang="en-US" sz="1200" b="1" dirty="0" err="1"/>
              <a:t>qemu</a:t>
            </a:r>
            <a:r>
              <a:rPr lang="en-US" sz="1200" b="1" dirty="0"/>
              <a:t>:///system")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if </a:t>
            </a:r>
            <a:r>
              <a:rPr lang="en-US" sz="1200" b="1" dirty="0"/>
              <a:t>(conn == None):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   return  -1</a:t>
            </a:r>
            <a:endParaRPr lang="en-US" sz="1200" b="1" dirty="0"/>
          </a:p>
          <a:p>
            <a:endParaRPr lang="en-US" sz="1200" b="1" dirty="0" smtClean="0"/>
          </a:p>
          <a:p>
            <a:r>
              <a:rPr lang="en-US" sz="1200" b="1" dirty="0"/>
              <a:t> </a:t>
            </a:r>
            <a:r>
              <a:rPr lang="en-US" sz="1200" b="1" dirty="0" smtClean="0"/>
              <a:t>  try </a:t>
            </a:r>
            <a:r>
              <a:rPr lang="en-US" sz="1200" b="1" dirty="0"/>
              <a:t>: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   </a:t>
            </a:r>
            <a:r>
              <a:rPr lang="en-US" sz="1200" b="1" dirty="0" err="1" smtClean="0"/>
              <a:t>vm</a:t>
            </a:r>
            <a:r>
              <a:rPr lang="en-US" sz="1200" b="1" dirty="0" smtClean="0"/>
              <a:t> </a:t>
            </a:r>
            <a:r>
              <a:rPr lang="en-US" sz="1200" b="1" dirty="0"/>
              <a:t>= </a:t>
            </a:r>
            <a:r>
              <a:rPr lang="en-US" sz="1200" b="1" dirty="0" err="1"/>
              <a:t>conn.lookupByName</a:t>
            </a:r>
            <a:r>
              <a:rPr lang="en-US" sz="1200" b="1" dirty="0"/>
              <a:t>(</a:t>
            </a:r>
            <a:r>
              <a:rPr lang="en-US" sz="1200" b="1" dirty="0" err="1"/>
              <a:t>vmName</a:t>
            </a:r>
            <a:r>
              <a:rPr lang="en-US" sz="1200" b="1" dirty="0"/>
              <a:t>)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   </a:t>
            </a:r>
            <a:r>
              <a:rPr lang="en-US" sz="1200" b="1" dirty="0" err="1" smtClean="0"/>
              <a:t>vm.create</a:t>
            </a:r>
            <a:r>
              <a:rPr lang="en-US" sz="1200" b="1" dirty="0" smtClean="0"/>
              <a:t> </a:t>
            </a:r>
            <a:r>
              <a:rPr lang="en-US" sz="1200" b="1" dirty="0"/>
              <a:t>()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except</a:t>
            </a:r>
            <a:r>
              <a:rPr lang="en-US" sz="1200" b="1" dirty="0"/>
              <a:t>: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   return  -1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 </a:t>
            </a:r>
            <a:r>
              <a:rPr lang="en-US" sz="1200" b="1" dirty="0" smtClean="0"/>
              <a:t>  # </a:t>
            </a:r>
            <a:r>
              <a:rPr lang="en-US" sz="1200" b="1" dirty="0"/>
              <a:t>Parse the MAC address from the virtual </a:t>
            </a:r>
            <a:r>
              <a:rPr lang="en-US" sz="1200" b="1" dirty="0" smtClean="0"/>
              <a:t>machine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# </a:t>
            </a:r>
            <a:r>
              <a:rPr lang="en-US" sz="1200" b="1" dirty="0"/>
              <a:t>connection and then use ARP to get the IP address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return </a:t>
            </a:r>
            <a:r>
              <a:rPr lang="en-US" sz="1200" b="1" dirty="0" err="1"/>
              <a:t>getIPAddr</a:t>
            </a:r>
            <a:r>
              <a:rPr lang="en-US" sz="1200" b="1" dirty="0"/>
              <a:t>(</a:t>
            </a:r>
            <a:r>
              <a:rPr lang="en-US" sz="1200" b="1" dirty="0" err="1"/>
              <a:t>vm</a:t>
            </a:r>
            <a:r>
              <a:rPr lang="en-US" sz="1200" b="1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3287778"/>
            <a:ext cx="2667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Connect to hypervisor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Lookup virtual machine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Instantiate </a:t>
            </a:r>
            <a:r>
              <a:rPr lang="en-US" sz="1600" dirty="0" err="1" smtClean="0"/>
              <a:t>vm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Return IP address of </a:t>
            </a:r>
            <a:r>
              <a:rPr lang="en-US" sz="1600" dirty="0" err="1" smtClean="0"/>
              <a:t>vm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590800" y="3429000"/>
            <a:ext cx="11430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743200" y="4267200"/>
            <a:ext cx="10668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981200" y="4895850"/>
            <a:ext cx="1905000" cy="133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933700" y="5715000"/>
            <a:ext cx="8001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48633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Metadata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1447800"/>
          </a:xfrm>
        </p:spPr>
        <p:txBody>
          <a:bodyPr/>
          <a:lstStyle/>
          <a:p>
            <a:r>
              <a:rPr lang="en-US" dirty="0" smtClean="0"/>
              <a:t>Retrieve information from nodes and groups</a:t>
            </a:r>
          </a:p>
          <a:p>
            <a:pPr lvl="1"/>
            <a:r>
              <a:rPr lang="en-US" dirty="0" smtClean="0"/>
              <a:t>IP address, Operating System, Kernel</a:t>
            </a:r>
          </a:p>
          <a:p>
            <a:pPr lvl="1"/>
            <a:r>
              <a:rPr lang="en-US" dirty="0" smtClean="0"/>
              <a:t>Total RAM, Free RAM, CPU Utilization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2819400"/>
            <a:ext cx="6248400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def</a:t>
            </a:r>
            <a:r>
              <a:rPr lang="en-US" sz="1200" b="1" dirty="0"/>
              <a:t> utilization(</a:t>
            </a:r>
            <a:r>
              <a:rPr lang="en-US" sz="1200" b="1" dirty="0" err="1"/>
              <a:t>params</a:t>
            </a:r>
            <a:r>
              <a:rPr lang="en-US" sz="1200" b="1" dirty="0"/>
              <a:t>):</a:t>
            </a:r>
          </a:p>
          <a:p>
            <a:r>
              <a:rPr lang="en-US" sz="1200" b="1" dirty="0"/>
              <a:t>   # Get memory utilization</a:t>
            </a:r>
          </a:p>
          <a:p>
            <a:r>
              <a:rPr lang="en-US" sz="1200" b="1" dirty="0"/>
              <a:t>   </a:t>
            </a:r>
            <a:r>
              <a:rPr lang="en-US" sz="1200" b="1" dirty="0" err="1"/>
              <a:t>memInfo</a:t>
            </a:r>
            <a:r>
              <a:rPr lang="en-US" sz="1200" b="1" dirty="0"/>
              <a:t> = open('/</a:t>
            </a:r>
            <a:r>
              <a:rPr lang="en-US" sz="1200" b="1" dirty="0" err="1"/>
              <a:t>proc</a:t>
            </a:r>
            <a:r>
              <a:rPr lang="en-US" sz="1200" b="1" dirty="0"/>
              <a:t>/</a:t>
            </a:r>
            <a:r>
              <a:rPr lang="en-US" sz="1200" b="1" dirty="0" err="1"/>
              <a:t>meminfo</a:t>
            </a:r>
            <a:r>
              <a:rPr lang="en-US" sz="1200" b="1" dirty="0"/>
              <a:t>','r')</a:t>
            </a:r>
          </a:p>
          <a:p>
            <a:r>
              <a:rPr lang="en-US" sz="1200" b="1" dirty="0"/>
              <a:t>   </a:t>
            </a:r>
            <a:r>
              <a:rPr lang="en-US" sz="1200" b="1" dirty="0" err="1"/>
              <a:t>memtotal</a:t>
            </a:r>
            <a:r>
              <a:rPr lang="en-US" sz="1200" b="1" dirty="0"/>
              <a:t> = </a:t>
            </a:r>
            <a:r>
              <a:rPr lang="en-US" sz="1200" b="1" dirty="0" err="1"/>
              <a:t>memInfo.readline</a:t>
            </a:r>
            <a:r>
              <a:rPr lang="en-US" sz="1200" b="1" dirty="0"/>
              <a:t>().split(':')[1].strip().split()[0]</a:t>
            </a:r>
          </a:p>
          <a:p>
            <a:r>
              <a:rPr lang="en-US" sz="1200" b="1" dirty="0"/>
              <a:t>   </a:t>
            </a:r>
            <a:r>
              <a:rPr lang="en-US" sz="1200" b="1" dirty="0" err="1"/>
              <a:t>memfree</a:t>
            </a:r>
            <a:r>
              <a:rPr lang="en-US" sz="1200" b="1" dirty="0"/>
              <a:t> = </a:t>
            </a:r>
            <a:r>
              <a:rPr lang="en-US" sz="1200" b="1" dirty="0" err="1"/>
              <a:t>memInfo.readline</a:t>
            </a:r>
            <a:r>
              <a:rPr lang="en-US" sz="1200" b="1" dirty="0"/>
              <a:t>().split(':')[1].strip().split()[0]</a:t>
            </a:r>
          </a:p>
          <a:p>
            <a:r>
              <a:rPr lang="en-US" sz="1200" b="1" dirty="0"/>
              <a:t>   </a:t>
            </a:r>
            <a:r>
              <a:rPr lang="en-US" sz="1200" b="1" dirty="0" err="1"/>
              <a:t>memInfo.close</a:t>
            </a:r>
            <a:r>
              <a:rPr lang="en-US" sz="1200" b="1" dirty="0"/>
              <a:t>()</a:t>
            </a:r>
          </a:p>
          <a:p>
            <a:endParaRPr lang="en-US" sz="1200" b="1" dirty="0"/>
          </a:p>
          <a:p>
            <a:r>
              <a:rPr lang="en-US" sz="1200" b="1" dirty="0"/>
              <a:t>   # Get CPU load averages</a:t>
            </a:r>
          </a:p>
          <a:p>
            <a:r>
              <a:rPr lang="en-US" sz="1200" b="1" dirty="0"/>
              <a:t>   </a:t>
            </a:r>
            <a:r>
              <a:rPr lang="en-US" sz="1200" b="1" dirty="0" err="1"/>
              <a:t>loadAvg</a:t>
            </a:r>
            <a:r>
              <a:rPr lang="en-US" sz="1200" b="1" dirty="0"/>
              <a:t> = open('/</a:t>
            </a:r>
            <a:r>
              <a:rPr lang="en-US" sz="1200" b="1" dirty="0" err="1"/>
              <a:t>proc</a:t>
            </a:r>
            <a:r>
              <a:rPr lang="en-US" sz="1200" b="1" dirty="0"/>
              <a:t>/</a:t>
            </a:r>
            <a:r>
              <a:rPr lang="en-US" sz="1200" b="1" dirty="0" err="1"/>
              <a:t>loadavg</a:t>
            </a:r>
            <a:r>
              <a:rPr lang="en-US" sz="1200" b="1" dirty="0"/>
              <a:t>', 'r')</a:t>
            </a:r>
          </a:p>
          <a:p>
            <a:r>
              <a:rPr lang="en-US" sz="1200" b="1" dirty="0"/>
              <a:t>   data = </a:t>
            </a:r>
            <a:r>
              <a:rPr lang="en-US" sz="1200" b="1" dirty="0" err="1"/>
              <a:t>loadAvg.readline</a:t>
            </a:r>
            <a:r>
              <a:rPr lang="en-US" sz="1200" b="1" dirty="0"/>
              <a:t>().split()</a:t>
            </a:r>
          </a:p>
          <a:p>
            <a:r>
              <a:rPr lang="en-US" sz="1200" b="1" dirty="0"/>
              <a:t>   </a:t>
            </a:r>
            <a:r>
              <a:rPr lang="en-US" sz="1200" b="1" dirty="0" err="1"/>
              <a:t>loadAvg.close</a:t>
            </a:r>
            <a:r>
              <a:rPr lang="en-US" sz="1200" b="1" dirty="0"/>
              <a:t>()</a:t>
            </a:r>
          </a:p>
          <a:p>
            <a:r>
              <a:rPr lang="en-US" sz="1200" b="1" dirty="0"/>
              <a:t>   </a:t>
            </a:r>
            <a:r>
              <a:rPr lang="en-US" sz="1200" b="1" dirty="0" err="1"/>
              <a:t>oneMin</a:t>
            </a:r>
            <a:r>
              <a:rPr lang="en-US" sz="1200" b="1" dirty="0"/>
              <a:t> = data[0]</a:t>
            </a:r>
          </a:p>
          <a:p>
            <a:r>
              <a:rPr lang="en-US" sz="1200" b="1" dirty="0"/>
              <a:t>   </a:t>
            </a:r>
            <a:r>
              <a:rPr lang="en-US" sz="1200" b="1" dirty="0" err="1"/>
              <a:t>fiveMin</a:t>
            </a:r>
            <a:r>
              <a:rPr lang="en-US" sz="1200" b="1" dirty="0"/>
              <a:t> = data[1]</a:t>
            </a:r>
          </a:p>
          <a:p>
            <a:r>
              <a:rPr lang="en-US" sz="1200" b="1" dirty="0"/>
              <a:t>   </a:t>
            </a:r>
            <a:r>
              <a:rPr lang="en-US" sz="1200" b="1" dirty="0" err="1"/>
              <a:t>fifteenMin</a:t>
            </a:r>
            <a:r>
              <a:rPr lang="en-US" sz="1200" b="1" dirty="0"/>
              <a:t> = data[2]</a:t>
            </a:r>
          </a:p>
          <a:p>
            <a:endParaRPr lang="en-US" sz="1200" b="1" dirty="0"/>
          </a:p>
          <a:p>
            <a:r>
              <a:rPr lang="en-US" sz="1200" b="1" dirty="0"/>
              <a:t>   </a:t>
            </a:r>
            <a:r>
              <a:rPr lang="en-US" sz="1200" b="1" dirty="0" err="1"/>
              <a:t>retVal</a:t>
            </a:r>
            <a:r>
              <a:rPr lang="en-US" sz="1200" b="1" dirty="0"/>
              <a:t> = </a:t>
            </a:r>
            <a:r>
              <a:rPr lang="en-US" sz="1200" b="1" dirty="0" err="1"/>
              <a:t>memtotal</a:t>
            </a:r>
            <a:r>
              <a:rPr lang="en-US" sz="1200" b="1" dirty="0"/>
              <a:t> + ":" + </a:t>
            </a:r>
            <a:r>
              <a:rPr lang="en-US" sz="1200" b="1" dirty="0" err="1"/>
              <a:t>memfree</a:t>
            </a:r>
            <a:r>
              <a:rPr lang="en-US" sz="1200" b="1" dirty="0"/>
              <a:t> + ":" + </a:t>
            </a:r>
            <a:r>
              <a:rPr lang="en-US" sz="1200" b="1" dirty="0" err="1"/>
              <a:t>oneMin</a:t>
            </a:r>
            <a:r>
              <a:rPr lang="en-US" sz="1200" b="1" dirty="0"/>
              <a:t> + ":" + </a:t>
            </a:r>
            <a:r>
              <a:rPr lang="en-US" sz="1200" b="1" dirty="0" err="1"/>
              <a:t>fiveMin</a:t>
            </a:r>
            <a:r>
              <a:rPr lang="en-US" sz="1200" b="1" dirty="0"/>
              <a:t> + ":" + </a:t>
            </a:r>
            <a:r>
              <a:rPr lang="en-US" sz="1200" b="1" dirty="0" err="1"/>
              <a:t>fifteenMin</a:t>
            </a:r>
            <a:endParaRPr lang="en-US" sz="1200" b="1" dirty="0"/>
          </a:p>
          <a:p>
            <a:r>
              <a:rPr lang="en-US" sz="1200" b="1" dirty="0" smtClean="0"/>
              <a:t>   return </a:t>
            </a:r>
            <a:r>
              <a:rPr lang="en-US" sz="1200" b="1" dirty="0" err="1" smtClean="0"/>
              <a:t>retVal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03840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 node hosts PHP server</a:t>
            </a:r>
          </a:p>
          <a:p>
            <a:endParaRPr lang="en-US" dirty="0"/>
          </a:p>
          <a:p>
            <a:r>
              <a:rPr lang="en-US" dirty="0" smtClean="0"/>
              <a:t>PHP script communicates with </a:t>
            </a:r>
            <a:r>
              <a:rPr lang="en-US" dirty="0" err="1" smtClean="0"/>
              <a:t>NetEvent</a:t>
            </a:r>
            <a:r>
              <a:rPr lang="en-US" dirty="0" smtClean="0"/>
              <a:t> locally</a:t>
            </a:r>
          </a:p>
          <a:p>
            <a:endParaRPr lang="en-US" dirty="0"/>
          </a:p>
          <a:p>
            <a:r>
              <a:rPr lang="en-US" dirty="0" smtClean="0"/>
              <a:t>Webserver renders content</a:t>
            </a:r>
          </a:p>
          <a:p>
            <a:pPr lvl="1"/>
            <a:r>
              <a:rPr lang="en-US" dirty="0" smtClean="0"/>
              <a:t>Relays information and provides interface with resources in cloud</a:t>
            </a:r>
          </a:p>
        </p:txBody>
      </p:sp>
    </p:spTree>
    <p:extLst>
      <p:ext uri="{BB962C8B-B14F-4D97-AF65-F5344CB8AC3E}">
        <p14:creationId xmlns:p14="http://schemas.microsoft.com/office/powerpoint/2010/main" val="3496788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14600"/>
            <a:ext cx="7772400" cy="3426950"/>
          </a:xfrm>
        </p:spPr>
      </p:pic>
      <p:sp>
        <p:nvSpPr>
          <p:cNvPr id="5" name="TextBox 4"/>
          <p:cNvSpPr txBox="1"/>
          <p:nvPr/>
        </p:nvSpPr>
        <p:spPr>
          <a:xfrm>
            <a:off x="533400" y="9906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 Metadata aggregation interface.</a:t>
            </a:r>
          </a:p>
          <a:p>
            <a:endParaRPr lang="en-US" dirty="0"/>
          </a:p>
          <a:p>
            <a:r>
              <a:rPr lang="en-US" dirty="0" smtClean="0"/>
              <a:t>Each node in the ‘</a:t>
            </a:r>
            <a:r>
              <a:rPr lang="en-US" dirty="0" err="1" smtClean="0"/>
              <a:t>Primary_Compute</a:t>
            </a:r>
            <a:r>
              <a:rPr lang="en-US" dirty="0" smtClean="0"/>
              <a:t>’ cluster is polled for data and displayed for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221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NetEvent</a:t>
            </a:r>
            <a:r>
              <a:rPr lang="en-US" dirty="0" smtClean="0"/>
              <a:t> API allows for the implementation of middleware services</a:t>
            </a:r>
          </a:p>
          <a:p>
            <a:endParaRPr lang="en-US" dirty="0"/>
          </a:p>
          <a:p>
            <a:r>
              <a:rPr lang="en-US" dirty="0" smtClean="0"/>
              <a:t>Supports compute services, storage services, metadata aggregation, and more</a:t>
            </a:r>
          </a:p>
          <a:p>
            <a:endParaRPr lang="en-US" dirty="0"/>
          </a:p>
          <a:p>
            <a:r>
              <a:rPr lang="en-US" dirty="0" smtClean="0"/>
              <a:t>Utilizes publisher/subscribe event-driven model</a:t>
            </a:r>
          </a:p>
          <a:p>
            <a:pPr lvl="1"/>
            <a:r>
              <a:rPr lang="en-US" dirty="0" smtClean="0"/>
              <a:t>Current solutions use remote process </a:t>
            </a:r>
            <a:r>
              <a:rPr lang="en-US" dirty="0" smtClean="0"/>
              <a:t>execution over </a:t>
            </a:r>
            <a:r>
              <a:rPr lang="en-US" dirty="0" smtClean="0"/>
              <a:t>SSH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01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benchmark</a:t>
            </a:r>
          </a:p>
          <a:p>
            <a:pPr lvl="1"/>
            <a:r>
              <a:rPr lang="en-US" dirty="0" smtClean="0"/>
              <a:t>Average time duration for authentication mechanism</a:t>
            </a:r>
          </a:p>
          <a:p>
            <a:pPr lvl="1"/>
            <a:r>
              <a:rPr lang="en-US" dirty="0" smtClean="0"/>
              <a:t>Average turnaround time for triggering events</a:t>
            </a:r>
          </a:p>
          <a:p>
            <a:endParaRPr lang="en-US" dirty="0" smtClean="0"/>
          </a:p>
          <a:p>
            <a:r>
              <a:rPr lang="en-US" dirty="0" smtClean="0"/>
              <a:t>Investigate other authentication mechanisms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Algorithm for load balancing of virtual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8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Middleware API</a:t>
            </a:r>
          </a:p>
          <a:p>
            <a:r>
              <a:rPr lang="en-US" dirty="0" smtClean="0"/>
              <a:t>Supporting Compute Services</a:t>
            </a:r>
          </a:p>
          <a:p>
            <a:r>
              <a:rPr lang="en-US" dirty="0" smtClean="0"/>
              <a:t>Supporting Metadata Aggregation</a:t>
            </a:r>
          </a:p>
          <a:p>
            <a:r>
              <a:rPr lang="en-US" dirty="0" smtClean="0"/>
              <a:t>Interfacing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97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524125"/>
            <a:ext cx="7772400" cy="1362075"/>
          </a:xfrm>
        </p:spPr>
        <p:txBody>
          <a:bodyPr anchor="ctr" anchorCtr="0"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2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computing is defined as a set of architectures that provide resources to users in a way that is scalable, on-demand, and elastic</a:t>
            </a:r>
          </a:p>
          <a:p>
            <a:endParaRPr lang="en-US" dirty="0" smtClean="0"/>
          </a:p>
          <a:p>
            <a:r>
              <a:rPr lang="en-US" dirty="0" smtClean="0"/>
              <a:t>General purpose architectures can be adapted to many different organizations</a:t>
            </a:r>
          </a:p>
          <a:p>
            <a:endParaRPr lang="en-US" dirty="0"/>
          </a:p>
          <a:p>
            <a:r>
              <a:rPr lang="en-US" dirty="0" smtClean="0"/>
              <a:t>Vertical cloud architectures focus on a subset of </a:t>
            </a:r>
            <a:r>
              <a:rPr lang="en-US" dirty="0" smtClean="0"/>
              <a:t>services in </a:t>
            </a:r>
            <a:r>
              <a:rPr lang="en-US" smtClean="0"/>
              <a:t>a specific market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003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 bwMode="auto">
          <a:xfrm>
            <a:off x="957580" y="2738120"/>
            <a:ext cx="1295400" cy="121920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Network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30200" y="4414520"/>
            <a:ext cx="76200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Client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224280" y="4409440"/>
            <a:ext cx="76200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138680" y="4414520"/>
            <a:ext cx="76200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Client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711200" y="3804920"/>
            <a:ext cx="4572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>
            <a:stCxn id="6" idx="0"/>
            <a:endCxn id="4" idx="1"/>
          </p:cNvCxnSpPr>
          <p:nvPr/>
        </p:nvCxnSpPr>
        <p:spPr bwMode="auto">
          <a:xfrm flipV="1">
            <a:off x="1605280" y="3956022"/>
            <a:ext cx="0" cy="4534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stCxn id="7" idx="0"/>
          </p:cNvCxnSpPr>
          <p:nvPr/>
        </p:nvCxnSpPr>
        <p:spPr bwMode="auto">
          <a:xfrm flipH="1" flipV="1">
            <a:off x="1986280" y="3728720"/>
            <a:ext cx="5334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 bwMode="auto">
          <a:xfrm>
            <a:off x="1148080" y="1442720"/>
            <a:ext cx="91440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Server</a:t>
            </a:r>
          </a:p>
        </p:txBody>
      </p:sp>
      <p:cxnSp>
        <p:nvCxnSpPr>
          <p:cNvPr id="12" name="Straight Connector 11"/>
          <p:cNvCxnSpPr>
            <a:stCxn id="4" idx="3"/>
            <a:endCxn id="11" idx="2"/>
          </p:cNvCxnSpPr>
          <p:nvPr/>
        </p:nvCxnSpPr>
        <p:spPr bwMode="auto">
          <a:xfrm flipV="1">
            <a:off x="1605280" y="2052320"/>
            <a:ext cx="0" cy="7555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Cloud 12"/>
          <p:cNvSpPr/>
          <p:nvPr/>
        </p:nvSpPr>
        <p:spPr bwMode="auto">
          <a:xfrm>
            <a:off x="4744720" y="2766060"/>
            <a:ext cx="1295400" cy="121920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Network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008880" y="4437380"/>
            <a:ext cx="76200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Client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923280" y="4442460"/>
            <a:ext cx="76200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Client</a:t>
            </a:r>
          </a:p>
        </p:txBody>
      </p:sp>
      <p:cxnSp>
        <p:nvCxnSpPr>
          <p:cNvPr id="16" name="Straight Arrow Connector 15"/>
          <p:cNvCxnSpPr>
            <a:stCxn id="14" idx="0"/>
            <a:endCxn id="13" idx="1"/>
          </p:cNvCxnSpPr>
          <p:nvPr/>
        </p:nvCxnSpPr>
        <p:spPr bwMode="auto">
          <a:xfrm flipV="1">
            <a:off x="5389880" y="3983962"/>
            <a:ext cx="2540" cy="4534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15" idx="0"/>
          </p:cNvCxnSpPr>
          <p:nvPr/>
        </p:nvCxnSpPr>
        <p:spPr bwMode="auto">
          <a:xfrm flipH="1" flipV="1">
            <a:off x="5770880" y="3756660"/>
            <a:ext cx="5334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/>
          <p:cNvSpPr/>
          <p:nvPr/>
        </p:nvSpPr>
        <p:spPr bwMode="auto">
          <a:xfrm>
            <a:off x="4813300" y="1447800"/>
            <a:ext cx="115824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Cloud Interface</a:t>
            </a:r>
          </a:p>
        </p:txBody>
      </p:sp>
      <p:cxnSp>
        <p:nvCxnSpPr>
          <p:cNvPr id="19" name="Straight Connector 18"/>
          <p:cNvCxnSpPr>
            <a:stCxn id="18" idx="2"/>
            <a:endCxn id="13" idx="3"/>
          </p:cNvCxnSpPr>
          <p:nvPr/>
        </p:nvCxnSpPr>
        <p:spPr bwMode="auto">
          <a:xfrm>
            <a:off x="5392420" y="2057400"/>
            <a:ext cx="0" cy="7783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9"/>
          <p:cNvSpPr/>
          <p:nvPr/>
        </p:nvSpPr>
        <p:spPr bwMode="auto">
          <a:xfrm>
            <a:off x="3183890" y="1981200"/>
            <a:ext cx="115824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Storage Controller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757160" y="1908951"/>
            <a:ext cx="115824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"/>
              </a:rPr>
              <a:t>Node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 Controller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757160" y="2667000"/>
            <a:ext cx="115824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"/>
              </a:rPr>
              <a:t>Compute Node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757160" y="3429000"/>
            <a:ext cx="115824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"/>
              </a:rPr>
              <a:t>Compute Node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619240" y="3172601"/>
            <a:ext cx="855980" cy="4025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Switch</a:t>
            </a:r>
          </a:p>
        </p:txBody>
      </p:sp>
      <p:cxnSp>
        <p:nvCxnSpPr>
          <p:cNvPr id="25" name="Straight Arrow Connector 24"/>
          <p:cNvCxnSpPr>
            <a:stCxn id="22" idx="1"/>
            <a:endCxn id="24" idx="3"/>
          </p:cNvCxnSpPr>
          <p:nvPr/>
        </p:nvCxnSpPr>
        <p:spPr bwMode="auto">
          <a:xfrm flipH="1">
            <a:off x="7475220" y="2971800"/>
            <a:ext cx="281940" cy="402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23" idx="1"/>
            <a:endCxn id="24" idx="3"/>
          </p:cNvCxnSpPr>
          <p:nvPr/>
        </p:nvCxnSpPr>
        <p:spPr bwMode="auto">
          <a:xfrm flipH="1" flipV="1">
            <a:off x="7475220" y="3373896"/>
            <a:ext cx="281940" cy="3599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Elbow Connector 26"/>
          <p:cNvCxnSpPr>
            <a:stCxn id="21" idx="1"/>
            <a:endCxn id="24" idx="0"/>
          </p:cNvCxnSpPr>
          <p:nvPr/>
        </p:nvCxnSpPr>
        <p:spPr bwMode="auto">
          <a:xfrm rot="10800000" flipV="1">
            <a:off x="7047230" y="2213751"/>
            <a:ext cx="709930" cy="95885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stCxn id="13" idx="0"/>
            <a:endCxn id="24" idx="1"/>
          </p:cNvCxnSpPr>
          <p:nvPr/>
        </p:nvCxnSpPr>
        <p:spPr bwMode="auto">
          <a:xfrm flipV="1">
            <a:off x="6039041" y="3373896"/>
            <a:ext cx="580199" cy="1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tangle 28"/>
          <p:cNvSpPr/>
          <p:nvPr/>
        </p:nvSpPr>
        <p:spPr bwMode="auto">
          <a:xfrm>
            <a:off x="3324860" y="3169673"/>
            <a:ext cx="855980" cy="4117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Switch</a:t>
            </a:r>
          </a:p>
        </p:txBody>
      </p:sp>
      <p:cxnSp>
        <p:nvCxnSpPr>
          <p:cNvPr id="30" name="Straight Arrow Connector 29"/>
          <p:cNvCxnSpPr>
            <a:stCxn id="20" idx="2"/>
            <a:endCxn id="29" idx="0"/>
          </p:cNvCxnSpPr>
          <p:nvPr/>
        </p:nvCxnSpPr>
        <p:spPr bwMode="auto">
          <a:xfrm flipH="1">
            <a:off x="3752850" y="2590800"/>
            <a:ext cx="10160" cy="5788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9" idx="3"/>
            <a:endCxn id="13" idx="2"/>
          </p:cNvCxnSpPr>
          <p:nvPr/>
        </p:nvCxnSpPr>
        <p:spPr bwMode="auto">
          <a:xfrm>
            <a:off x="4180840" y="3375537"/>
            <a:ext cx="567898" cy="1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>
            <a:off x="3048000" y="1143000"/>
            <a:ext cx="0" cy="472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2"/>
          <p:cNvSpPr/>
          <p:nvPr/>
        </p:nvSpPr>
        <p:spPr bwMode="auto">
          <a:xfrm>
            <a:off x="3168650" y="4114800"/>
            <a:ext cx="115824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"/>
              </a:rPr>
              <a:t>Storage Node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cxnSp>
        <p:nvCxnSpPr>
          <p:cNvPr id="34" name="Straight Arrow Connector 33"/>
          <p:cNvCxnSpPr>
            <a:stCxn id="33" idx="0"/>
            <a:endCxn id="29" idx="2"/>
          </p:cNvCxnSpPr>
          <p:nvPr/>
        </p:nvCxnSpPr>
        <p:spPr bwMode="auto">
          <a:xfrm flipV="1">
            <a:off x="3747770" y="3581400"/>
            <a:ext cx="508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76200" y="54980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Client/Server Architecture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048000" y="54980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Cloud Architecture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76200" y="1442720"/>
            <a:ext cx="89789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"/>
              </a:rPr>
              <a:t>Storage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cxnSp>
        <p:nvCxnSpPr>
          <p:cNvPr id="38" name="Straight Arrow Connector 37"/>
          <p:cNvCxnSpPr>
            <a:stCxn id="37" idx="3"/>
            <a:endCxn id="11" idx="1"/>
          </p:cNvCxnSpPr>
          <p:nvPr/>
        </p:nvCxnSpPr>
        <p:spPr bwMode="auto">
          <a:xfrm>
            <a:off x="974090" y="1747520"/>
            <a:ext cx="1739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6064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middleware allows for ease of resource </a:t>
            </a:r>
            <a:r>
              <a:rPr lang="en-US" dirty="0" smtClean="0"/>
              <a:t>management</a:t>
            </a:r>
          </a:p>
          <a:p>
            <a:endParaRPr lang="en-US" dirty="0"/>
          </a:p>
          <a:p>
            <a:r>
              <a:rPr lang="en-US" dirty="0" smtClean="0"/>
              <a:t>The middleware interacts with the resources available in each node by making them accessible to users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736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for vertical cloud middleware</a:t>
            </a:r>
          </a:p>
          <a:p>
            <a:pPr lvl="1"/>
            <a:r>
              <a:rPr lang="en-US" dirty="0"/>
              <a:t>Simplified communication structure</a:t>
            </a:r>
          </a:p>
          <a:p>
            <a:pPr lvl="1"/>
            <a:r>
              <a:rPr lang="en-US" dirty="0"/>
              <a:t>Event-driven mechanism</a:t>
            </a:r>
          </a:p>
          <a:p>
            <a:pPr lvl="1"/>
            <a:r>
              <a:rPr lang="en-US" dirty="0"/>
              <a:t>Low </a:t>
            </a:r>
            <a:r>
              <a:rPr lang="en-US" dirty="0" smtClean="0"/>
              <a:t>overhead</a:t>
            </a:r>
          </a:p>
          <a:p>
            <a:pPr lvl="1"/>
            <a:endParaRPr lang="en-US" dirty="0"/>
          </a:p>
          <a:p>
            <a:r>
              <a:rPr lang="en-US" dirty="0"/>
              <a:t>Currently available general purpose middleware solutions typically utilize SSH for managing processes remotely</a:t>
            </a:r>
          </a:p>
          <a:p>
            <a:pPr lvl="1"/>
            <a:r>
              <a:rPr lang="en-US" dirty="0" smtClean="0"/>
              <a:t>Increased overhead</a:t>
            </a:r>
          </a:p>
          <a:p>
            <a:pPr lvl="1"/>
            <a:r>
              <a:rPr lang="en-US" dirty="0" smtClean="0"/>
              <a:t>Manual RSA </a:t>
            </a:r>
            <a:r>
              <a:rPr lang="en-US" dirty="0" err="1" smtClean="0"/>
              <a:t>keysharing</a:t>
            </a:r>
            <a:r>
              <a:rPr lang="en-US" dirty="0" smtClean="0"/>
              <a:t>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5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Middleware services are executed on each node</a:t>
            </a:r>
          </a:p>
          <a:p>
            <a:r>
              <a:rPr lang="en-US" dirty="0" smtClean="0"/>
              <a:t>Users interact solely with controller interface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916709" y="3733800"/>
            <a:ext cx="1295400" cy="22098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"/>
              </a:rPr>
              <a:t>Controller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solidFill>
                <a:schemeClr val="tx1"/>
              </a:solidFill>
              <a:latin typeface="Time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chemeClr val="tx1"/>
              </a:solidFill>
              <a:latin typeface="Time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Times"/>
              </a:rPr>
              <a:t>Aggregator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364509" y="3733800"/>
            <a:ext cx="1295400" cy="22098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Compute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chemeClr val="tx1"/>
              </a:solidFill>
              <a:latin typeface="Time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chemeClr val="tx1"/>
              </a:solidFill>
              <a:latin typeface="Time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Times"/>
              </a:rPr>
              <a:t>CPU and memory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812309" y="3733800"/>
            <a:ext cx="1295400" cy="22098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Compute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chemeClr val="tx1"/>
              </a:solidFill>
              <a:latin typeface="Time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chemeClr val="tx1"/>
              </a:solidFill>
              <a:latin typeface="Time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Times"/>
              </a:rPr>
              <a:t>CPU and memory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chemeClr val="tx1"/>
              </a:solidFill>
              <a:latin typeface="Times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260109" y="3733800"/>
            <a:ext cx="1295400" cy="220980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Storage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chemeClr val="tx1"/>
              </a:solidFill>
              <a:latin typeface="Time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chemeClr val="tx1"/>
              </a:solidFill>
              <a:latin typeface="Time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Times"/>
              </a:rPr>
              <a:t>Storage Volumes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05600" y="3733800"/>
            <a:ext cx="1295400" cy="220980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Storage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chemeClr val="tx1"/>
              </a:solidFill>
              <a:latin typeface="Time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chemeClr val="tx1"/>
              </a:solidFill>
              <a:latin typeface="Time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Times"/>
              </a:rPr>
              <a:t>Storage Volumes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16709" y="4343400"/>
            <a:ext cx="7084291" cy="838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Times"/>
              </a:rPr>
              <a:t>Middleware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16709" y="3276600"/>
            <a:ext cx="1295400" cy="3048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rPr>
              <a:t>Users</a:t>
            </a:r>
          </a:p>
        </p:txBody>
      </p:sp>
      <p:cxnSp>
        <p:nvCxnSpPr>
          <p:cNvPr id="14" name="Straight Arrow Connector 13"/>
          <p:cNvCxnSpPr>
            <a:stCxn id="12" idx="2"/>
            <a:endCxn id="4" idx="0"/>
          </p:cNvCxnSpPr>
          <p:nvPr/>
        </p:nvCxnSpPr>
        <p:spPr bwMode="auto">
          <a:xfrm>
            <a:off x="1564409" y="3581400"/>
            <a:ext cx="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7052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Publisher/Subscriber model using logical groups</a:t>
            </a:r>
          </a:p>
          <a:p>
            <a:endParaRPr lang="en-US" dirty="0"/>
          </a:p>
          <a:p>
            <a:r>
              <a:rPr lang="en-US" dirty="0" smtClean="0"/>
              <a:t>Compute, Storage, and Image repo servers register with controller or head node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10000"/>
            <a:ext cx="4768606" cy="224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5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registration with authentication</a:t>
            </a:r>
          </a:p>
          <a:p>
            <a:pPr lvl="1"/>
            <a:r>
              <a:rPr lang="en-US" dirty="0" smtClean="0"/>
              <a:t>Prevents unauthorized intruders from posing as cloud servers</a:t>
            </a:r>
          </a:p>
          <a:p>
            <a:pPr lvl="1"/>
            <a:r>
              <a:rPr lang="en-US" dirty="0" smtClean="0"/>
              <a:t>Challenge/Response mechanism with nonce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48000"/>
            <a:ext cx="4039164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312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i4PlA5JPZSsIK0msEPx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yQgBWb7WKlbZeyJyS0Ph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RabrTyucRYokihkRZ5Jg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rjesuNaOIlM2yAtmNYU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qUVQweWyaBSpIO9ZzwWo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Iovqt9wBTqtI1ojBYydf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9hbNhSMqd01qGQZzHgVy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e0ru4XSbhZLQvzSGEBJ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W4cKHfr7vU3cHXMPoItl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VZu0OzgXoyshWfKnHr4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93iZZ9sOwx730zVghDyv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zrst5ggvi6nenMiQXyh8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gg2pxQVPfUx85CxAEbi5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ak6trrmuBlAN2WzCBTHi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vRujJHYnc4lR1R4qntnTp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NvOvD4yHcw72FsCaIJn6p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W04vbepjpNA4Zue3UPv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3zJCJulr34B2K7dbxhX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6PGtGF0q9xNJ1PU3Kb8P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zm07unsndoKVeDhU0OVZ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qZVYuAjFy1LlwE3IQXh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z4RmaZ2eJ6n4FNGVUPdl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9YqY0TQ26skJCnSuOsj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HtVu5wgVdw39RV3BkBhrP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nhQRnNW84L2ImnqFTvXO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ziM1FmuOOoJqMca7QUh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Myojiwwlr0zYrYooC1pZc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8wT8pLwMxqFGNJoInPYt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cjwidIdEITZ8A38Iieh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MDuYmWL15OB5SYktCqRN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Snjc7Q5gqgMMpG2jRLrD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M22Gs44sGHtp4u3JWh9M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3jm4nOwcGfHOHjcn9DbM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IfMJxy7wA3HtnwQndYSl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oakt4LWWQ3zI8YdR0LdM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PwlMxj2YBEhhRCp4tmz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rQ7BsWhRc29bCGoF9H0tw"/>
</p:tagLst>
</file>

<file path=ppt/theme/theme1.xml><?xml version="1.0" encoding="utf-8"?>
<a:theme xmlns:a="http://schemas.openxmlformats.org/drawingml/2006/main" name="UA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8700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C3AAAA"/>
      </a:accent5>
      <a:accent6>
        <a:srgbClr val="00005C"/>
      </a:accent6>
      <a:hlink>
        <a:srgbClr val="009999"/>
      </a:hlink>
      <a:folHlink>
        <a:srgbClr val="99CC00"/>
      </a:folHlink>
    </a:clrScheme>
    <a:fontScheme name="Blank Presentatio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</Template>
  <TotalTime>380</TotalTime>
  <Words>792</Words>
  <Application>Microsoft Office PowerPoint</Application>
  <PresentationFormat>On-screen Show (4:3)</PresentationFormat>
  <Paragraphs>230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UA</vt:lpstr>
      <vt:lpstr>Custom Design</vt:lpstr>
      <vt:lpstr>A Middleware Implementation for a Novel Vertical Cloud Architecture</vt:lpstr>
      <vt:lpstr>Outline</vt:lpstr>
      <vt:lpstr>Introduction</vt:lpstr>
      <vt:lpstr>Introduction</vt:lpstr>
      <vt:lpstr>Introduction</vt:lpstr>
      <vt:lpstr>Introduction</vt:lpstr>
      <vt:lpstr>Introduction</vt:lpstr>
      <vt:lpstr>Architecture</vt:lpstr>
      <vt:lpstr>Architecture</vt:lpstr>
      <vt:lpstr>Architecture</vt:lpstr>
      <vt:lpstr>Middleware API</vt:lpstr>
      <vt:lpstr>Middleware API</vt:lpstr>
      <vt:lpstr>Middleware API</vt:lpstr>
      <vt:lpstr>Supporting Compute Services</vt:lpstr>
      <vt:lpstr>Supporting Metadata Aggregation</vt:lpstr>
      <vt:lpstr>Interfacing</vt:lpstr>
      <vt:lpstr>Interfacing</vt:lpstr>
      <vt:lpstr>Conclusion</vt:lpstr>
      <vt:lpstr>Future Work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Middleware Implementation for a Novel Vertical Cloud Architecture</dc:title>
  <dc:creator>Gabriel Loewen</dc:creator>
  <cp:lastModifiedBy>Gabriel Loewen</cp:lastModifiedBy>
  <cp:revision>19</cp:revision>
  <dcterms:created xsi:type="dcterms:W3CDTF">2013-04-24T22:58:10Z</dcterms:created>
  <dcterms:modified xsi:type="dcterms:W3CDTF">2013-04-25T15:24:29Z</dcterms:modified>
</cp:coreProperties>
</file>