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embeddedFontLst>
    <p:embeddedFont>
      <p:font typeface="Fira Sans" panose="020B0503050000020004" pitchFamily="34" charset="0"/>
      <p:regular r:id="rId5"/>
      <p:bold r:id="rId6"/>
      <p:italic r:id="rId7"/>
      <p:boldItalic r:id="rId8"/>
    </p:embeddedFont>
    <p:embeddedFont>
      <p:font typeface="Fira Sans Extra Condensed" panose="020B0503050000020004" pitchFamily="34" charset="0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Fira Sans SemiBold" panose="020B0603050000020004" pitchFamily="34" charset="0"/>
      <p:regular r:id="rId21"/>
      <p:bold r:id="rId22"/>
      <p:italic r:id="rId23"/>
      <p:boldItalic r:id="rId24"/>
    </p:embeddedFont>
    <p:embeddedFont>
      <p:font typeface="Josefin Sans SemiBold" pitchFamily="2" charset="0"/>
      <p:regular r:id="rId25"/>
      <p:bold r:id="rId26"/>
      <p:italic r:id="rId27"/>
      <p:boldItalic r:id="rId28"/>
    </p:embeddedFont>
    <p:embeddedFont>
      <p:font typeface="Palatino Linotype" panose="02040502050505030304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345">
          <p15:clr>
            <a:srgbClr val="747775"/>
          </p15:clr>
        </p15:guide>
        <p15:guide id="2" pos="227">
          <p15:clr>
            <a:srgbClr val="747775"/>
          </p15:clr>
        </p15:guide>
        <p15:guide id="3" pos="3231">
          <p15:clr>
            <a:srgbClr val="747775"/>
          </p15:clr>
        </p15:guide>
        <p15:guide id="4" orient="horz" pos="227">
          <p15:clr>
            <a:srgbClr val="747775"/>
          </p15:clr>
        </p15:guide>
        <p15:guide id="5" orient="horz" pos="650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6" y="-1872"/>
      </p:cViewPr>
      <p:guideLst>
        <p:guide pos="3345"/>
        <p:guide pos="227"/>
        <p:guide pos="3231"/>
        <p:guide orient="horz" pos="227"/>
        <p:guide orient="horz" pos="65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font" Target="fonts/font22.fntdata"/><Relationship Id="rId21" Type="http://schemas.openxmlformats.org/officeDocument/2006/relationships/font" Target="fonts/font17.fntdata"/><Relationship Id="rId34" Type="http://schemas.openxmlformats.org/officeDocument/2006/relationships/viewProps" Target="view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font" Target="fonts/font2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32" Type="http://schemas.openxmlformats.org/officeDocument/2006/relationships/font" Target="fonts/font28.fntdata"/><Relationship Id="rId37" Type="http://schemas.microsoft.com/office/2016/11/relationships/changesInfo" Target="changesInfos/changesInfo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font" Target="fonts/font24.fntdata"/><Relationship Id="rId36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31" Type="http://schemas.openxmlformats.org/officeDocument/2006/relationships/font" Target="fonts/font27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font" Target="fonts/font23.fntdata"/><Relationship Id="rId30" Type="http://schemas.openxmlformats.org/officeDocument/2006/relationships/font" Target="fonts/font26.fntdata"/><Relationship Id="rId35" Type="http://schemas.openxmlformats.org/officeDocument/2006/relationships/theme" Target="theme/theme1.xml"/><Relationship Id="rId8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ILESH SHANKAR" userId="81bf08f8bea9c549" providerId="LiveId" clId="{AF8CDD18-DE3C-46B4-8AE8-091222150D0F}"/>
    <pc:docChg chg="modSld">
      <pc:chgData name="AHILESH SHANKAR" userId="81bf08f8bea9c549" providerId="LiveId" clId="{AF8CDD18-DE3C-46B4-8AE8-091222150D0F}" dt="2025-08-27T01:01:44.205" v="5" actId="15"/>
      <pc:docMkLst>
        <pc:docMk/>
      </pc:docMkLst>
      <pc:sldChg chg="modSp mod">
        <pc:chgData name="AHILESH SHANKAR" userId="81bf08f8bea9c549" providerId="LiveId" clId="{AF8CDD18-DE3C-46B4-8AE8-091222150D0F}" dt="2025-08-27T01:01:44.205" v="5" actId="15"/>
        <pc:sldMkLst>
          <pc:docMk/>
          <pc:sldMk cId="0" sldId="256"/>
        </pc:sldMkLst>
        <pc:spChg chg="mod">
          <ac:chgData name="AHILESH SHANKAR" userId="81bf08f8bea9c549" providerId="LiveId" clId="{AF8CDD18-DE3C-46B4-8AE8-091222150D0F}" dt="2025-08-27T01:01:44.205" v="5" actId="15"/>
          <ac:spMkLst>
            <pc:docMk/>
            <pc:sldMk cId="0" sldId="256"/>
            <ac:spMk id="63" creationId="{00000000-0000-0000-0000-000000000000}"/>
          </ac:spMkLst>
        </pc:spChg>
      </pc:sldChg>
    </pc:docChg>
  </pc:docChgLst>
  <pc:docChgLst>
    <pc:chgData name="AHILESH SHANKAR" userId="81bf08f8bea9c549" providerId="LiveId" clId="{B17EBD6A-B993-42AC-8E1F-6E8EBBCFB110}"/>
    <pc:docChg chg="modSld">
      <pc:chgData name="AHILESH SHANKAR" userId="81bf08f8bea9c549" providerId="LiveId" clId="{B17EBD6A-B993-42AC-8E1F-6E8EBBCFB110}" dt="2025-07-23T01:29:57.389" v="47" actId="6549"/>
      <pc:docMkLst>
        <pc:docMk/>
      </pc:docMkLst>
      <pc:sldChg chg="modSp mod">
        <pc:chgData name="AHILESH SHANKAR" userId="81bf08f8bea9c549" providerId="LiveId" clId="{B17EBD6A-B993-42AC-8E1F-6E8EBBCFB110}" dt="2025-07-23T01:29:57.389" v="47" actId="6549"/>
        <pc:sldMkLst>
          <pc:docMk/>
          <pc:sldMk cId="0" sldId="256"/>
        </pc:sldMkLst>
        <pc:spChg chg="mod">
          <ac:chgData name="AHILESH SHANKAR" userId="81bf08f8bea9c549" providerId="LiveId" clId="{B17EBD6A-B993-42AC-8E1F-6E8EBBCFB110}" dt="2025-07-23T01:29:57.389" v="47" actId="6549"/>
          <ac:spMkLst>
            <pc:docMk/>
            <pc:sldMk cId="0" sldId="256"/>
            <ac:spMk id="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2d998954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2d9989541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linkedin.com/in/ahileshshank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rvindshankar1984@gmail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dentials.databricks.com/59e16147-770d-45b5-84c9-3be6854dd2ca#gs.bar9df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certification.wallstreetprep.com/2b21e3b1-ed6a-4fac-aba1-dc5e83fe185d#gs.bar52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redly.com/badges/a25ebe9d-4228-4c2e-a525-0917de7745a4/linked_in_profile" TargetMode="External"/><Relationship Id="rId11" Type="http://schemas.openxmlformats.org/officeDocument/2006/relationships/hyperlink" Target="https://learn.microsoft.com/en-us/users/ahileshshankar-9503/credentials/certification/d365-fundamentals-customer-engagement-apps-crm" TargetMode="External"/><Relationship Id="rId5" Type="http://schemas.openxmlformats.org/officeDocument/2006/relationships/hyperlink" Target="https://www.credly.com/earner/earned/badge/2af6394e-b666-41c0-8742-e194f2e1c0c1" TargetMode="External"/><Relationship Id="rId10" Type="http://schemas.openxmlformats.org/officeDocument/2006/relationships/hyperlink" Target="https://learn.microsoft.com/en-us/users/ahileshshankar-9503/credentials/certification/power-platform-fundamentals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coursera.org/account/accomplishments/verify/DATD9WQNWS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>
            <a:off x="1054175" y="1460975"/>
            <a:ext cx="5700" cy="9075000"/>
          </a:xfrm>
          <a:prstGeom prst="straightConnector1">
            <a:avLst/>
          </a:prstGeom>
          <a:noFill/>
          <a:ln w="19050" cap="flat" cmpd="sng">
            <a:solidFill>
              <a:srgbClr val="87878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3"/>
          <p:cNvSpPr/>
          <p:nvPr/>
        </p:nvSpPr>
        <p:spPr>
          <a:xfrm>
            <a:off x="1025800" y="3261865"/>
            <a:ext cx="68100" cy="68100"/>
          </a:xfrm>
          <a:prstGeom prst="ellipse">
            <a:avLst/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15355" y="9238015"/>
            <a:ext cx="68100" cy="68100"/>
          </a:xfrm>
          <a:prstGeom prst="ellipse">
            <a:avLst/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360000" y="139650"/>
            <a:ext cx="4672690" cy="738900"/>
            <a:chOff x="565749" y="139650"/>
            <a:chExt cx="4466772" cy="738900"/>
          </a:xfrm>
        </p:grpSpPr>
        <p:sp>
          <p:nvSpPr>
            <p:cNvPr id="58" name="Google Shape;58;p13"/>
            <p:cNvSpPr txBox="1"/>
            <p:nvPr/>
          </p:nvSpPr>
          <p:spPr>
            <a:xfrm>
              <a:off x="565749" y="139650"/>
              <a:ext cx="4466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800">
                  <a:solidFill>
                    <a:srgbClr val="1D1D1B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Ahilesh Shankar</a:t>
              </a:r>
              <a:endParaRPr sz="3800">
                <a:solidFill>
                  <a:srgbClr val="1D1D1B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565820" y="724650"/>
              <a:ext cx="4466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171717"/>
                  </a:solidFill>
                  <a:highlight>
                    <a:srgbClr val="FFFFFF"/>
                  </a:highlight>
                </a:rPr>
                <a:t>PROGRAM MANAGEMENT | MBA </a:t>
              </a:r>
              <a:r>
                <a:rPr lang="ru" sz="1000">
                  <a:solidFill>
                    <a:srgbClr val="171717"/>
                  </a:solidFill>
                  <a:highlight>
                    <a:schemeClr val="lt1"/>
                  </a:highlight>
                </a:rPr>
                <a:t>| </a:t>
              </a:r>
              <a:r>
                <a:rPr lang="ru" sz="1000">
                  <a:solidFill>
                    <a:srgbClr val="171717"/>
                  </a:solidFill>
                  <a:highlight>
                    <a:srgbClr val="FFFFFF"/>
                  </a:highlight>
                </a:rPr>
                <a:t>PMP | SAFe Agile SSM</a:t>
              </a:r>
              <a:endParaRPr sz="1000">
                <a:solidFill>
                  <a:srgbClr val="1D1D1B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endParaRPr>
            </a:p>
          </p:txBody>
        </p:sp>
      </p:grpSp>
      <p:sp>
        <p:nvSpPr>
          <p:cNvPr id="60" name="Google Shape;60;p13"/>
          <p:cNvSpPr txBox="1"/>
          <p:nvPr/>
        </p:nvSpPr>
        <p:spPr>
          <a:xfrm>
            <a:off x="1308014" y="1351008"/>
            <a:ext cx="3104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D1D1B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Summary</a:t>
            </a:r>
            <a:endParaRPr>
              <a:solidFill>
                <a:srgbClr val="1D1D1B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292300" y="1623350"/>
            <a:ext cx="37650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Seasoned Project and Program Management Professional, with diverse industry experience spanning Retail, AI, Energy, Automotive and Technology consulting. Adept at strategic critical thinking and possess a passion for building high performance distributed teams. Demonstrates strong will, enthusiasm, and team leadership skills, consistently emulating a customer-centric attitude to achieve business objectives. </a:t>
            </a:r>
            <a:endParaRPr sz="900" dirty="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283964" y="2919073"/>
            <a:ext cx="3104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D1D1B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Work Experience</a:t>
            </a:r>
            <a:endParaRPr>
              <a:solidFill>
                <a:srgbClr val="1D1D1B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188725" y="3183194"/>
            <a:ext cx="37650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>
              <a:lnSpc>
                <a:spcPct val="115000"/>
              </a:lnSpc>
            </a:pPr>
            <a:r>
              <a:rPr lang="ru" sz="1000" b="1" dirty="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Program Manager- Deloitte Consulting</a:t>
            </a:r>
            <a:endParaRPr sz="1000" b="1" dirty="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lvl="1">
              <a:lnSpc>
                <a:spcPct val="115000"/>
              </a:lnSpc>
            </a:pPr>
            <a:r>
              <a:rPr lang="ru" sz="1000" b="1" dirty="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Role:   </a:t>
            </a:r>
            <a:endParaRPr sz="1200" b="1" i="1" dirty="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273" y="3226590"/>
            <a:ext cx="1033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878787"/>
                </a:solidFill>
                <a:latin typeface="Fira Sans"/>
                <a:ea typeface="Fira Sans"/>
                <a:cs typeface="Fira Sans"/>
                <a:sym typeface="Fira Sans"/>
              </a:rPr>
              <a:t>2022 - Present</a:t>
            </a:r>
            <a:endParaRPr sz="1000">
              <a:solidFill>
                <a:srgbClr val="87878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18173" y="8970770"/>
            <a:ext cx="735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78787"/>
                </a:solidFill>
                <a:latin typeface="Fira Sans"/>
                <a:ea typeface="Fira Sans"/>
                <a:cs typeface="Fira Sans"/>
                <a:sym typeface="Fira Sans"/>
              </a:rPr>
              <a:t>2019 - 2021</a:t>
            </a:r>
            <a:endParaRPr sz="1000">
              <a:solidFill>
                <a:srgbClr val="87878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931025" y="1335650"/>
            <a:ext cx="257700" cy="257700"/>
            <a:chOff x="931025" y="1335650"/>
            <a:chExt cx="257700" cy="257700"/>
          </a:xfrm>
        </p:grpSpPr>
        <p:sp>
          <p:nvSpPr>
            <p:cNvPr id="67" name="Google Shape;67;p13"/>
            <p:cNvSpPr/>
            <p:nvPr/>
          </p:nvSpPr>
          <p:spPr>
            <a:xfrm>
              <a:off x="931025" y="1335650"/>
              <a:ext cx="257700" cy="2577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8" name="Google Shape;6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7295" y="1380388"/>
              <a:ext cx="186645" cy="15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Google Shape;69;p13"/>
          <p:cNvGrpSpPr/>
          <p:nvPr/>
        </p:nvGrpSpPr>
        <p:grpSpPr>
          <a:xfrm>
            <a:off x="931025" y="2897565"/>
            <a:ext cx="257700" cy="257700"/>
            <a:chOff x="931025" y="2653400"/>
            <a:chExt cx="257700" cy="257700"/>
          </a:xfrm>
        </p:grpSpPr>
        <p:sp>
          <p:nvSpPr>
            <p:cNvPr id="70" name="Google Shape;70;p13"/>
            <p:cNvSpPr/>
            <p:nvPr/>
          </p:nvSpPr>
          <p:spPr>
            <a:xfrm>
              <a:off x="931025" y="2653400"/>
              <a:ext cx="257700" cy="2577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1" name="Google Shape;7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81363" y="2705300"/>
              <a:ext cx="157024" cy="15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oogle Shape;72;p13"/>
          <p:cNvGrpSpPr/>
          <p:nvPr/>
        </p:nvGrpSpPr>
        <p:grpSpPr>
          <a:xfrm>
            <a:off x="5247088" y="7782722"/>
            <a:ext cx="3386827" cy="2641912"/>
            <a:chOff x="5299713" y="8146012"/>
            <a:chExt cx="3386827" cy="2641912"/>
          </a:xfrm>
        </p:grpSpPr>
        <p:sp>
          <p:nvSpPr>
            <p:cNvPr id="73" name="Google Shape;73;p13"/>
            <p:cNvSpPr txBox="1"/>
            <p:nvPr/>
          </p:nvSpPr>
          <p:spPr>
            <a:xfrm>
              <a:off x="5581839" y="8156236"/>
              <a:ext cx="3104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1D1D1B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Education</a:t>
              </a:r>
              <a:endParaRPr>
                <a:solidFill>
                  <a:srgbClr val="1D1D1B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5327726" y="8506124"/>
              <a:ext cx="2232300" cy="228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1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MASTER OF BUSINESS ADMINISTRATION (MBA)</a:t>
              </a:r>
              <a:r>
                <a:rPr lang="ru" sz="10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 sz="1000">
                <a:solidFill>
                  <a:srgbClr val="1D1D1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1D1D1B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University of Alberta, Canada</a:t>
              </a:r>
              <a:endParaRPr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1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MASTER OF SCIENCE </a:t>
              </a:r>
              <a:endParaRPr sz="11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Computer Integrated Manufacturing (CIM)</a:t>
              </a:r>
              <a:endParaRPr sz="1000">
                <a:solidFill>
                  <a:srgbClr val="1D1D1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1D1D1B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Nanyang Technological University, Singapore</a:t>
              </a:r>
              <a:endParaRPr sz="1000">
                <a:solidFill>
                  <a:srgbClr val="1D1D1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1D1D1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1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BACHELOR OF TECHNOLOGY</a:t>
              </a:r>
              <a:endParaRPr sz="11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Mechatronics</a:t>
              </a:r>
              <a:r>
                <a:rPr lang="ru" sz="11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endParaRPr sz="1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000">
                  <a:solidFill>
                    <a:srgbClr val="1D1D1B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SASTRA University, India</a:t>
              </a:r>
              <a:endParaRPr sz="1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1D1D1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75" name="Google Shape;75;p13"/>
            <p:cNvGrpSpPr/>
            <p:nvPr/>
          </p:nvGrpSpPr>
          <p:grpSpPr>
            <a:xfrm>
              <a:off x="5299713" y="8146012"/>
              <a:ext cx="257700" cy="257700"/>
              <a:chOff x="931025" y="7680925"/>
              <a:chExt cx="257700" cy="257700"/>
            </a:xfrm>
          </p:grpSpPr>
          <p:sp>
            <p:nvSpPr>
              <p:cNvPr id="76" name="Google Shape;76;p13"/>
              <p:cNvSpPr/>
              <p:nvPr/>
            </p:nvSpPr>
            <p:spPr>
              <a:xfrm>
                <a:off x="931025" y="7680925"/>
                <a:ext cx="257700" cy="257700"/>
              </a:xfrm>
              <a:prstGeom prst="ellipse">
                <a:avLst/>
              </a:pr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77" name="Google Shape;77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61825" y="7743875"/>
                <a:ext cx="196100" cy="131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78" name="Google Shape;78;p13"/>
          <p:cNvCxnSpPr/>
          <p:nvPr/>
        </p:nvCxnSpPr>
        <p:spPr>
          <a:xfrm>
            <a:off x="5082739" y="448600"/>
            <a:ext cx="0" cy="9969000"/>
          </a:xfrm>
          <a:prstGeom prst="straightConnector1">
            <a:avLst/>
          </a:prstGeom>
          <a:noFill/>
          <a:ln w="19050" cap="flat" cmpd="sng">
            <a:solidFill>
              <a:srgbClr val="EDEDE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/>
          <p:nvPr/>
        </p:nvSpPr>
        <p:spPr>
          <a:xfrm>
            <a:off x="1123021" y="3601852"/>
            <a:ext cx="3822000" cy="4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Spearheaded and developed a comprehensive product roadmap covering a 6-month to 1-year horizon, ensuring alignment with business objectives and market needs.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Successfully launched a series of product enhancements thereby increasing the consumer footprint by </a:t>
            </a:r>
            <a:r>
              <a:rPr lang="ru" sz="900" b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26%</a:t>
            </a: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 in 1 year. 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Grew revenue by </a:t>
            </a:r>
            <a:r>
              <a:rPr lang="ru" sz="900" b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35% YoY</a:t>
            </a: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 through upselling additional services and identifying new business opportunities within existing accounts.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Closed a $10M multi-year deal with a Fortune 500 client by developing tailored solutions and delivering persuasive presentations to C-suite executives.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Successfully managed a globally distributed team of 80 resources, across 6 product workstreams, fostering a collaborative and high-performance culture across multiple time zones.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Played a pivotal role in the successful launch of omni-channel buying channels, which resulted in a </a:t>
            </a:r>
            <a:r>
              <a:rPr lang="ru" sz="900" b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25%</a:t>
            </a: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 increase in customer engagement and satisfaction.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Delivered high-value initiatives that led to a </a:t>
            </a:r>
            <a:r>
              <a:rPr lang="ru" sz="900" b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12%</a:t>
            </a: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 market expansion in the Alberta region and a revenue increase of </a:t>
            </a:r>
            <a:r>
              <a:rPr lang="ru" sz="900" b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$200M</a:t>
            </a: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 for the previous fiscal year, demonstrating a strong impact on business growth.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Collaborated closely with engineering teams to ensure a clear understanding of user outcomes, acceptance criteria, business benefits, and priority of initiatives, driving alignment and successful project execution.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Developed and articulated project intent, scope, timelines, and deliverables, ensuring clarity and alignment across all stakeholders.</a:t>
            </a:r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Engaged with Senior Leadership and Senior Management teams during OpCo meetings, roadmap definition, IT solutions discussions, and market strategy planning. Provided expertise in setting up delivery strategies for Scrum/Agile and Hybrid programs. Utilized Jira and Confluence for project management and collaboration with engineering teams.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60100" y="923375"/>
            <a:ext cx="4770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ru" sz="900" u="sng">
                <a:solidFill>
                  <a:srgbClr val="0097A7"/>
                </a:solidFill>
                <a:latin typeface="Fira Sans"/>
                <a:ea typeface="Fira Sans"/>
                <a:cs typeface="Fira Sans"/>
                <a:sym typeface="Fira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ahileshshankar@gmail.com</a:t>
            </a: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 | (780) 220 -7835</a:t>
            </a:r>
            <a:r>
              <a:rPr lang="ru" sz="9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| </a:t>
            </a:r>
            <a:r>
              <a:rPr lang="ru" sz="900" u="sng">
                <a:solidFill>
                  <a:schemeClr val="hlink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  <a:hlinkClick r:id="rId7"/>
              </a:rPr>
              <a:t>Linkedin</a:t>
            </a:r>
            <a:r>
              <a:rPr lang="ru" sz="9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7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5310424" y="2659205"/>
            <a:ext cx="1074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SQL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2" name="Google Shape;82;p13"/>
          <p:cNvGrpSpPr/>
          <p:nvPr/>
        </p:nvGrpSpPr>
        <p:grpSpPr>
          <a:xfrm>
            <a:off x="6862614" y="2693055"/>
            <a:ext cx="591975" cy="93000"/>
            <a:chOff x="6680792" y="4852397"/>
            <a:chExt cx="591975" cy="93000"/>
          </a:xfrm>
        </p:grpSpPr>
        <p:sp>
          <p:nvSpPr>
            <p:cNvPr id="83" name="Google Shape;83;p13"/>
            <p:cNvSpPr/>
            <p:nvPr/>
          </p:nvSpPr>
          <p:spPr>
            <a:xfrm>
              <a:off x="6680792" y="485239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805536" y="485239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930280" y="485239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179767" y="4852397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7055024" y="4852397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5310419" y="6291823"/>
            <a:ext cx="1074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Team Building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310419" y="6908520"/>
            <a:ext cx="10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Cross Functional Collaboration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6865809" y="6602445"/>
            <a:ext cx="601500" cy="93000"/>
            <a:chOff x="6711484" y="9373151"/>
            <a:chExt cx="601500" cy="93000"/>
          </a:xfrm>
        </p:grpSpPr>
        <p:sp>
          <p:nvSpPr>
            <p:cNvPr id="91" name="Google Shape;91;p13"/>
            <p:cNvSpPr/>
            <p:nvPr/>
          </p:nvSpPr>
          <p:spPr>
            <a:xfrm>
              <a:off x="6711484" y="9373151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838609" y="9373151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965734" y="9373151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092859" y="9373151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219984" y="9373151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96" name="Google Shape;96;p13"/>
          <p:cNvSpPr txBox="1"/>
          <p:nvPr/>
        </p:nvSpPr>
        <p:spPr>
          <a:xfrm>
            <a:off x="5310419" y="6044931"/>
            <a:ext cx="1074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Problem Solving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7" name="Google Shape;97;p13"/>
          <p:cNvGrpSpPr/>
          <p:nvPr/>
        </p:nvGrpSpPr>
        <p:grpSpPr>
          <a:xfrm>
            <a:off x="6860709" y="5496236"/>
            <a:ext cx="601500" cy="93000"/>
            <a:chOff x="6721009" y="7278037"/>
            <a:chExt cx="601500" cy="93000"/>
          </a:xfrm>
        </p:grpSpPr>
        <p:sp>
          <p:nvSpPr>
            <p:cNvPr id="98" name="Google Shape;98;p13"/>
            <p:cNvSpPr/>
            <p:nvPr/>
          </p:nvSpPr>
          <p:spPr>
            <a:xfrm>
              <a:off x="6721009" y="727803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848134" y="727803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975259" y="727803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102384" y="727803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229509" y="7278037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103" name="Google Shape;103;p13"/>
          <p:cNvSpPr txBox="1"/>
          <p:nvPr/>
        </p:nvSpPr>
        <p:spPr>
          <a:xfrm>
            <a:off x="5310419" y="5450366"/>
            <a:ext cx="10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Operational Analytics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6849934" y="7020620"/>
            <a:ext cx="601500" cy="93000"/>
            <a:chOff x="6721009" y="6790349"/>
            <a:chExt cx="601500" cy="93000"/>
          </a:xfrm>
        </p:grpSpPr>
        <p:sp>
          <p:nvSpPr>
            <p:cNvPr id="105" name="Google Shape;105;p13"/>
            <p:cNvSpPr/>
            <p:nvPr/>
          </p:nvSpPr>
          <p:spPr>
            <a:xfrm>
              <a:off x="6721009" y="679034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848134" y="679034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6975259" y="679034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102384" y="679034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229509" y="6790349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110" name="Google Shape;110;p13"/>
          <p:cNvSpPr txBox="1"/>
          <p:nvPr/>
        </p:nvSpPr>
        <p:spPr>
          <a:xfrm>
            <a:off x="5310419" y="5824598"/>
            <a:ext cx="1074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Business Acumen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5310424" y="3226245"/>
            <a:ext cx="1338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Azure Cloud 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6853089" y="3260095"/>
            <a:ext cx="601500" cy="93000"/>
            <a:chOff x="6703017" y="5456700"/>
            <a:chExt cx="601500" cy="93000"/>
          </a:xfrm>
        </p:grpSpPr>
        <p:sp>
          <p:nvSpPr>
            <p:cNvPr id="113" name="Google Shape;113;p13"/>
            <p:cNvSpPr/>
            <p:nvPr/>
          </p:nvSpPr>
          <p:spPr>
            <a:xfrm>
              <a:off x="6703017" y="5456700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830142" y="5456700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6957267" y="5456700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7084392" y="5456700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7211517" y="5456700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118" name="Google Shape;118;p13"/>
          <p:cNvSpPr txBox="1"/>
          <p:nvPr/>
        </p:nvSpPr>
        <p:spPr>
          <a:xfrm>
            <a:off x="5310424" y="3954400"/>
            <a:ext cx="1166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Figma Prototyping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9" name="Google Shape;119;p13"/>
          <p:cNvGrpSpPr/>
          <p:nvPr/>
        </p:nvGrpSpPr>
        <p:grpSpPr>
          <a:xfrm>
            <a:off x="5290425" y="2129808"/>
            <a:ext cx="2126296" cy="257700"/>
            <a:chOff x="5310000" y="3206550"/>
            <a:chExt cx="2126296" cy="257700"/>
          </a:xfrm>
        </p:grpSpPr>
        <p:sp>
          <p:nvSpPr>
            <p:cNvPr id="120" name="Google Shape;120;p13"/>
            <p:cNvSpPr txBox="1"/>
            <p:nvPr/>
          </p:nvSpPr>
          <p:spPr>
            <a:xfrm>
              <a:off x="5610796" y="3227800"/>
              <a:ext cx="18255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rgbClr val="1D1D1B"/>
                  </a:solidFill>
                  <a:latin typeface="Josefin Sans SemiBold"/>
                  <a:ea typeface="Josefin Sans SemiBold"/>
                  <a:cs typeface="Josefin Sans SemiBold"/>
                  <a:sym typeface="Josefin Sans SemiBold"/>
                </a:rPr>
                <a:t>Key Skills</a:t>
              </a:r>
              <a:endParaRPr>
                <a:solidFill>
                  <a:srgbClr val="1D1D1B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5310000" y="3206550"/>
              <a:ext cx="257700" cy="2577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Google Shape;122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67400" y="3255101"/>
              <a:ext cx="157025" cy="1605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3"/>
          <p:cNvSpPr txBox="1"/>
          <p:nvPr/>
        </p:nvSpPr>
        <p:spPr>
          <a:xfrm>
            <a:off x="5310424" y="2467133"/>
            <a:ext cx="1074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Agile &amp; SCRUM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24" name="Google Shape;124;p13"/>
          <p:cNvGrpSpPr/>
          <p:nvPr/>
        </p:nvGrpSpPr>
        <p:grpSpPr>
          <a:xfrm>
            <a:off x="6853089" y="2497583"/>
            <a:ext cx="601500" cy="93000"/>
            <a:chOff x="6667034" y="1735500"/>
            <a:chExt cx="601500" cy="93000"/>
          </a:xfrm>
        </p:grpSpPr>
        <p:sp>
          <p:nvSpPr>
            <p:cNvPr id="125" name="Google Shape;125;p13"/>
            <p:cNvSpPr/>
            <p:nvPr/>
          </p:nvSpPr>
          <p:spPr>
            <a:xfrm>
              <a:off x="6667034" y="1735500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794159" y="1735500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921284" y="1735500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048409" y="1735500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7175534" y="1735500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130" name="Google Shape;130;p13"/>
          <p:cNvSpPr txBox="1"/>
          <p:nvPr/>
        </p:nvSpPr>
        <p:spPr>
          <a:xfrm>
            <a:off x="5310424" y="2843138"/>
            <a:ext cx="1074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R for Statistics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1" name="Google Shape;131;p13"/>
          <p:cNvGrpSpPr/>
          <p:nvPr/>
        </p:nvGrpSpPr>
        <p:grpSpPr>
          <a:xfrm>
            <a:off x="6853089" y="5148388"/>
            <a:ext cx="601500" cy="93000"/>
            <a:chOff x="6679734" y="4486586"/>
            <a:chExt cx="601500" cy="93000"/>
          </a:xfrm>
        </p:grpSpPr>
        <p:sp>
          <p:nvSpPr>
            <p:cNvPr id="132" name="Google Shape;132;p13"/>
            <p:cNvSpPr/>
            <p:nvPr/>
          </p:nvSpPr>
          <p:spPr>
            <a:xfrm>
              <a:off x="6679734" y="4486586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806859" y="4486586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933984" y="4486586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061109" y="4486586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188234" y="4486586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137" name="Google Shape;137;p13"/>
          <p:cNvSpPr txBox="1"/>
          <p:nvPr/>
        </p:nvSpPr>
        <p:spPr>
          <a:xfrm>
            <a:off x="5310424" y="3410287"/>
            <a:ext cx="1074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ITIL 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8" name="Google Shape;138;p13"/>
          <p:cNvGrpSpPr/>
          <p:nvPr/>
        </p:nvGrpSpPr>
        <p:grpSpPr>
          <a:xfrm>
            <a:off x="6853089" y="3444137"/>
            <a:ext cx="601500" cy="93000"/>
            <a:chOff x="6701959" y="5989359"/>
            <a:chExt cx="601500" cy="93000"/>
          </a:xfrm>
        </p:grpSpPr>
        <p:sp>
          <p:nvSpPr>
            <p:cNvPr id="139" name="Google Shape;139;p13"/>
            <p:cNvSpPr/>
            <p:nvPr/>
          </p:nvSpPr>
          <p:spPr>
            <a:xfrm>
              <a:off x="6701959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829084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956209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083334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210459" y="5989359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6849934" y="5816206"/>
            <a:ext cx="601500" cy="93000"/>
            <a:chOff x="6721009" y="7456913"/>
            <a:chExt cx="601500" cy="93000"/>
          </a:xfrm>
        </p:grpSpPr>
        <p:sp>
          <p:nvSpPr>
            <p:cNvPr id="145" name="Google Shape;145;p13"/>
            <p:cNvSpPr/>
            <p:nvPr/>
          </p:nvSpPr>
          <p:spPr>
            <a:xfrm>
              <a:off x="6721009" y="7456913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848134" y="7456913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975259" y="7456913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102384" y="7456913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7229509" y="7456913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150" name="Google Shape;150;p13"/>
          <p:cNvSpPr txBox="1"/>
          <p:nvPr/>
        </p:nvSpPr>
        <p:spPr>
          <a:xfrm>
            <a:off x="5310424" y="3583534"/>
            <a:ext cx="127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Product Roadmapping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1" name="Google Shape;151;p13"/>
          <p:cNvGrpSpPr/>
          <p:nvPr/>
        </p:nvGrpSpPr>
        <p:grpSpPr>
          <a:xfrm>
            <a:off x="6853089" y="3694334"/>
            <a:ext cx="601500" cy="93000"/>
            <a:chOff x="6701959" y="5989359"/>
            <a:chExt cx="601500" cy="93000"/>
          </a:xfrm>
        </p:grpSpPr>
        <p:sp>
          <p:nvSpPr>
            <p:cNvPr id="152" name="Google Shape;152;p13"/>
            <p:cNvSpPr/>
            <p:nvPr/>
          </p:nvSpPr>
          <p:spPr>
            <a:xfrm>
              <a:off x="6701959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829084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956209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083334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210459" y="5989359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157" name="Google Shape;157;p13"/>
          <p:cNvSpPr txBox="1"/>
          <p:nvPr/>
        </p:nvSpPr>
        <p:spPr>
          <a:xfrm>
            <a:off x="5310424" y="3042150"/>
            <a:ext cx="1074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Power BI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8" name="Google Shape;158;p13"/>
          <p:cNvGrpSpPr/>
          <p:nvPr/>
        </p:nvGrpSpPr>
        <p:grpSpPr>
          <a:xfrm>
            <a:off x="6862614" y="3076000"/>
            <a:ext cx="591975" cy="93000"/>
            <a:chOff x="6680792" y="4852397"/>
            <a:chExt cx="591975" cy="93000"/>
          </a:xfrm>
        </p:grpSpPr>
        <p:sp>
          <p:nvSpPr>
            <p:cNvPr id="159" name="Google Shape;159;p13"/>
            <p:cNvSpPr/>
            <p:nvPr/>
          </p:nvSpPr>
          <p:spPr>
            <a:xfrm>
              <a:off x="6680792" y="485239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805536" y="485239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930280" y="485239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179767" y="4852397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7055024" y="4852397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164" name="Google Shape;164;p13"/>
          <p:cNvGrpSpPr/>
          <p:nvPr/>
        </p:nvGrpSpPr>
        <p:grpSpPr>
          <a:xfrm>
            <a:off x="6862614" y="2884529"/>
            <a:ext cx="607850" cy="93000"/>
            <a:chOff x="6667034" y="4075437"/>
            <a:chExt cx="607850" cy="93000"/>
          </a:xfrm>
        </p:grpSpPr>
        <p:sp>
          <p:nvSpPr>
            <p:cNvPr id="165" name="Google Shape;165;p13"/>
            <p:cNvSpPr/>
            <p:nvPr/>
          </p:nvSpPr>
          <p:spPr>
            <a:xfrm>
              <a:off x="6667034" y="407543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795746" y="407543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933984" y="407543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053171" y="407543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7181884" y="4075437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170" name="Google Shape;170;p13"/>
          <p:cNvSpPr txBox="1"/>
          <p:nvPr/>
        </p:nvSpPr>
        <p:spPr>
          <a:xfrm>
            <a:off x="5323782" y="5079948"/>
            <a:ext cx="116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Project Management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71" name="Google Shape;171;p13"/>
          <p:cNvGrpSpPr/>
          <p:nvPr/>
        </p:nvGrpSpPr>
        <p:grpSpPr>
          <a:xfrm>
            <a:off x="6853089" y="3994054"/>
            <a:ext cx="601500" cy="93000"/>
            <a:chOff x="6701959" y="5989359"/>
            <a:chExt cx="601500" cy="93000"/>
          </a:xfrm>
        </p:grpSpPr>
        <p:sp>
          <p:nvSpPr>
            <p:cNvPr id="172" name="Google Shape;172;p13"/>
            <p:cNvSpPr/>
            <p:nvPr/>
          </p:nvSpPr>
          <p:spPr>
            <a:xfrm>
              <a:off x="6701959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6829084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956209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7083334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7210459" y="5989359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177" name="Google Shape;177;p13"/>
          <p:cNvGrpSpPr/>
          <p:nvPr/>
        </p:nvGrpSpPr>
        <p:grpSpPr>
          <a:xfrm>
            <a:off x="6853089" y="4562622"/>
            <a:ext cx="601500" cy="93000"/>
            <a:chOff x="6701959" y="5989359"/>
            <a:chExt cx="601500" cy="93000"/>
          </a:xfrm>
        </p:grpSpPr>
        <p:sp>
          <p:nvSpPr>
            <p:cNvPr id="178" name="Google Shape;178;p13"/>
            <p:cNvSpPr/>
            <p:nvPr/>
          </p:nvSpPr>
          <p:spPr>
            <a:xfrm>
              <a:off x="6701959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6829084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6956209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7083334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7210459" y="5989359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183" name="Google Shape;183;p13"/>
          <p:cNvGrpSpPr/>
          <p:nvPr/>
        </p:nvGrpSpPr>
        <p:grpSpPr>
          <a:xfrm>
            <a:off x="6849934" y="6062798"/>
            <a:ext cx="601500" cy="93000"/>
            <a:chOff x="6711484" y="9142581"/>
            <a:chExt cx="601500" cy="93000"/>
          </a:xfrm>
        </p:grpSpPr>
        <p:sp>
          <p:nvSpPr>
            <p:cNvPr id="184" name="Google Shape;184;p13"/>
            <p:cNvSpPr/>
            <p:nvPr/>
          </p:nvSpPr>
          <p:spPr>
            <a:xfrm>
              <a:off x="6711484" y="9142581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838609" y="9142581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965734" y="9142581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092859" y="9142581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219984" y="9142581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189" name="Google Shape;189;p13"/>
          <p:cNvGrpSpPr/>
          <p:nvPr/>
        </p:nvGrpSpPr>
        <p:grpSpPr>
          <a:xfrm>
            <a:off x="6862614" y="4899297"/>
            <a:ext cx="591975" cy="93000"/>
            <a:chOff x="6680792" y="4852397"/>
            <a:chExt cx="591975" cy="93000"/>
          </a:xfrm>
        </p:grpSpPr>
        <p:sp>
          <p:nvSpPr>
            <p:cNvPr id="190" name="Google Shape;190;p13"/>
            <p:cNvSpPr/>
            <p:nvPr/>
          </p:nvSpPr>
          <p:spPr>
            <a:xfrm>
              <a:off x="6680792" y="485239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805536" y="485239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930280" y="4852397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179767" y="4852397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7055024" y="4852397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195" name="Google Shape;195;p13"/>
          <p:cNvSpPr txBox="1"/>
          <p:nvPr/>
        </p:nvSpPr>
        <p:spPr>
          <a:xfrm>
            <a:off x="5310424" y="4171352"/>
            <a:ext cx="11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SalesForce - Marketing Cloud, Service Cloud and Commerce Cloud 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96" name="Google Shape;196;p13"/>
          <p:cNvGrpSpPr/>
          <p:nvPr/>
        </p:nvGrpSpPr>
        <p:grpSpPr>
          <a:xfrm>
            <a:off x="6853089" y="4302365"/>
            <a:ext cx="601500" cy="93000"/>
            <a:chOff x="6701959" y="5989359"/>
            <a:chExt cx="601500" cy="93000"/>
          </a:xfrm>
        </p:grpSpPr>
        <p:sp>
          <p:nvSpPr>
            <p:cNvPr id="197" name="Google Shape;197;p13"/>
            <p:cNvSpPr/>
            <p:nvPr/>
          </p:nvSpPr>
          <p:spPr>
            <a:xfrm>
              <a:off x="6701959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6829084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956209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083334" y="5989359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210459" y="5989359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202" name="Google Shape;202;p13"/>
          <p:cNvSpPr txBox="1"/>
          <p:nvPr/>
        </p:nvSpPr>
        <p:spPr>
          <a:xfrm>
            <a:off x="5310419" y="6523220"/>
            <a:ext cx="10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Change Management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03" name="Google Shape;203;p13"/>
          <p:cNvGrpSpPr/>
          <p:nvPr/>
        </p:nvGrpSpPr>
        <p:grpSpPr>
          <a:xfrm>
            <a:off x="6849934" y="6332595"/>
            <a:ext cx="601500" cy="93000"/>
            <a:chOff x="6711484" y="9373151"/>
            <a:chExt cx="601500" cy="93000"/>
          </a:xfrm>
        </p:grpSpPr>
        <p:sp>
          <p:nvSpPr>
            <p:cNvPr id="204" name="Google Shape;204;p13"/>
            <p:cNvSpPr/>
            <p:nvPr/>
          </p:nvSpPr>
          <p:spPr>
            <a:xfrm>
              <a:off x="6711484" y="9373151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6838609" y="9373151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965734" y="9373151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092859" y="9373151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219984" y="9373151"/>
              <a:ext cx="93000" cy="93000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209" name="Google Shape;209;p13"/>
          <p:cNvSpPr txBox="1"/>
          <p:nvPr/>
        </p:nvSpPr>
        <p:spPr>
          <a:xfrm>
            <a:off x="5624625" y="1414225"/>
            <a:ext cx="1708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D1D1B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Work Authorization</a:t>
            </a:r>
            <a:endParaRPr>
              <a:solidFill>
                <a:srgbClr val="1D1D1B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pic>
        <p:nvPicPr>
          <p:cNvPr id="210" name="Google Shape;21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7088" y="1322150"/>
            <a:ext cx="410752" cy="41075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1" name="Google Shape;211;p13"/>
          <p:cNvSpPr txBox="1"/>
          <p:nvPr/>
        </p:nvSpPr>
        <p:spPr>
          <a:xfrm>
            <a:off x="5323775" y="1722735"/>
            <a:ext cx="2126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Canadian Citizen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1160265" y="8882275"/>
            <a:ext cx="38004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Senior Business Solutions Consultant </a:t>
            </a:r>
            <a:endParaRPr sz="1000" b="1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AltaML</a:t>
            </a:r>
            <a:endParaRPr sz="1200" i="1">
              <a:solidFill>
                <a:srgbClr val="1D1D1B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13" name="Google Shape;213;p13"/>
          <p:cNvSpPr txBox="1"/>
          <p:nvPr/>
        </p:nvSpPr>
        <p:spPr>
          <a:xfrm>
            <a:off x="1123021" y="9367075"/>
            <a:ext cx="3822000" cy="10944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Achieved a </a:t>
            </a:r>
            <a:r>
              <a:rPr lang="ru" sz="900" b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$30M</a:t>
            </a: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 - 5-year contract with the Alberta Government in developing an AI strategy and further developed MVP’s through collaborative use case development, PoC, prototyping and pilot development.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Developed current state and future state value stream maps, identified ROI’s and mapped user journeys and customer personas.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5323769" y="4871123"/>
            <a:ext cx="1166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Product Engineering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5310419" y="7271645"/>
            <a:ext cx="10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D1D1B"/>
                </a:solidFill>
                <a:latin typeface="Fira Sans"/>
                <a:ea typeface="Fira Sans"/>
                <a:cs typeface="Fira Sans"/>
                <a:sym typeface="Fira Sans"/>
              </a:rPr>
              <a:t>Waterfall, Project Planning </a:t>
            </a:r>
            <a:endParaRPr sz="1000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6" name="Google Shape;216;p13"/>
          <p:cNvGrpSpPr/>
          <p:nvPr/>
        </p:nvGrpSpPr>
        <p:grpSpPr>
          <a:xfrm>
            <a:off x="6849914" y="7330063"/>
            <a:ext cx="601500" cy="93000"/>
            <a:chOff x="6679734" y="4486586"/>
            <a:chExt cx="601500" cy="93000"/>
          </a:xfrm>
        </p:grpSpPr>
        <p:sp>
          <p:nvSpPr>
            <p:cNvPr id="217" name="Google Shape;217;p13"/>
            <p:cNvSpPr/>
            <p:nvPr/>
          </p:nvSpPr>
          <p:spPr>
            <a:xfrm>
              <a:off x="6679734" y="4486586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6806859" y="4486586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6933984" y="4486586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7061109" y="4486586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7188234" y="4486586"/>
              <a:ext cx="93000" cy="93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/>
        </p:nvSpPr>
        <p:spPr>
          <a:xfrm>
            <a:off x="1129325" y="3216825"/>
            <a:ext cx="38220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spAutoFit/>
          </a:bodyPr>
          <a:lstStyle/>
          <a:p>
            <a:pPr marL="180975" marR="0" lvl="0" indent="-1481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Orchestrated complex projects fraught with changing customer requirements, strict timeframes, and budget constraints and still achieved the targeted key project performance metrics through diligent prioritization and organization skills.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80975" marR="0" lvl="0" indent="-1481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Functioned as a conduit between clients, product owners and BU managers to moderate and manage technical/commercial clarifications and improved cross-channel communication &amp; response time.  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80975" marR="0" lvl="0" indent="-1481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Aided the Senior Leadership team and Portfolio Managers to design winning proposals through margin analysis, variance analysis, revenue projections, and options assessment.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27" name="Google Shape;227;p14"/>
          <p:cNvCxnSpPr/>
          <p:nvPr/>
        </p:nvCxnSpPr>
        <p:spPr>
          <a:xfrm flipH="1">
            <a:off x="1077335" y="1044697"/>
            <a:ext cx="27000" cy="8234700"/>
          </a:xfrm>
          <a:prstGeom prst="straightConnector1">
            <a:avLst/>
          </a:prstGeom>
          <a:noFill/>
          <a:ln w="19050" cap="flat" cmpd="sng">
            <a:solidFill>
              <a:srgbClr val="87878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14"/>
          <p:cNvSpPr txBox="1"/>
          <p:nvPr/>
        </p:nvSpPr>
        <p:spPr>
          <a:xfrm>
            <a:off x="340950" y="263625"/>
            <a:ext cx="473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1D1D1B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Ahilesh Shankar</a:t>
            </a:r>
            <a:endParaRPr sz="3800">
              <a:solidFill>
                <a:srgbClr val="1D1D1B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cxnSp>
        <p:nvCxnSpPr>
          <p:cNvPr id="229" name="Google Shape;229;p14"/>
          <p:cNvCxnSpPr/>
          <p:nvPr/>
        </p:nvCxnSpPr>
        <p:spPr>
          <a:xfrm flipH="1">
            <a:off x="5038864" y="372400"/>
            <a:ext cx="15300" cy="9619200"/>
          </a:xfrm>
          <a:prstGeom prst="straightConnector1">
            <a:avLst/>
          </a:prstGeom>
          <a:noFill/>
          <a:ln w="19050" cap="flat" cmpd="sng">
            <a:solidFill>
              <a:srgbClr val="EDEDE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14"/>
          <p:cNvSpPr txBox="1"/>
          <p:nvPr/>
        </p:nvSpPr>
        <p:spPr>
          <a:xfrm>
            <a:off x="80875" y="5494530"/>
            <a:ext cx="9621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878787"/>
                </a:solidFill>
                <a:latin typeface="Fira Sans"/>
                <a:ea typeface="Fira Sans"/>
                <a:cs typeface="Fira Sans"/>
                <a:sym typeface="Fira Sans"/>
              </a:rPr>
              <a:t>2011 - 2014</a:t>
            </a:r>
            <a:endParaRPr sz="1000">
              <a:solidFill>
                <a:srgbClr val="87878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31" name="Google Shape;231;p14"/>
          <p:cNvGrpSpPr/>
          <p:nvPr/>
        </p:nvGrpSpPr>
        <p:grpSpPr>
          <a:xfrm>
            <a:off x="962150" y="992797"/>
            <a:ext cx="257700" cy="257700"/>
            <a:chOff x="931025" y="2653400"/>
            <a:chExt cx="257700" cy="257700"/>
          </a:xfrm>
        </p:grpSpPr>
        <p:sp>
          <p:nvSpPr>
            <p:cNvPr id="232" name="Google Shape;232;p14"/>
            <p:cNvSpPr/>
            <p:nvPr/>
          </p:nvSpPr>
          <p:spPr>
            <a:xfrm>
              <a:off x="931025" y="2653400"/>
              <a:ext cx="257700" cy="2577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3" name="Google Shape;23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81363" y="2705300"/>
              <a:ext cx="157024" cy="15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14"/>
          <p:cNvSpPr txBox="1"/>
          <p:nvPr/>
        </p:nvSpPr>
        <p:spPr>
          <a:xfrm>
            <a:off x="1186495" y="5466293"/>
            <a:ext cx="38004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Product Lead - Control Systems - Topside Hydraulics</a:t>
            </a:r>
            <a:endParaRPr sz="1000" b="1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 b="1">
                <a:solidFill>
                  <a:srgbClr val="171717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TechnipFMC </a:t>
            </a:r>
            <a:r>
              <a:rPr lang="ru" sz="1000" b="1" i="1">
                <a:solidFill>
                  <a:srgbClr val="171717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(formerly FMC Technologies)</a:t>
            </a:r>
            <a:endParaRPr sz="1000" b="1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5503446" y="918697"/>
            <a:ext cx="2018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D1D1B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Professional Development</a:t>
            </a:r>
            <a:endParaRPr>
              <a:solidFill>
                <a:srgbClr val="1D1D1B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grpSp>
        <p:nvGrpSpPr>
          <p:cNvPr id="236" name="Google Shape;236;p14"/>
          <p:cNvGrpSpPr/>
          <p:nvPr/>
        </p:nvGrpSpPr>
        <p:grpSpPr>
          <a:xfrm>
            <a:off x="5191775" y="935647"/>
            <a:ext cx="257700" cy="257700"/>
            <a:chOff x="931025" y="9578756"/>
            <a:chExt cx="257700" cy="257700"/>
          </a:xfrm>
        </p:grpSpPr>
        <p:sp>
          <p:nvSpPr>
            <p:cNvPr id="237" name="Google Shape;237;p14"/>
            <p:cNvSpPr/>
            <p:nvPr/>
          </p:nvSpPr>
          <p:spPr>
            <a:xfrm>
              <a:off x="931025" y="9578756"/>
              <a:ext cx="257700" cy="2577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8" name="Google Shape;23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79651" y="9630656"/>
              <a:ext cx="160449" cy="15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14"/>
          <p:cNvSpPr txBox="1"/>
          <p:nvPr/>
        </p:nvSpPr>
        <p:spPr>
          <a:xfrm>
            <a:off x="5143392" y="4178700"/>
            <a:ext cx="2386800" cy="1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Honor and Awards  </a:t>
            </a:r>
            <a:endParaRPr sz="1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Recipient of the Ovintiv MBA Scholarship – July 2021 &amp; MBA Entrance Scholarship Award- Sep 2020.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Winner- 1st Place of Fall &amp; Winter Internal MBA Case Competition – Oct 2020 &amp; Jan 2021.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Recipient of the project innovation award for the development of the “Assembly &amp; Test cell – IoT Internet of Things” – 2017 (TechnipFMC).</a:t>
            </a:r>
            <a:endParaRPr sz="1000">
              <a:solidFill>
                <a:srgbClr val="1D1D1B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5122225" y="1445067"/>
            <a:ext cx="2386800" cy="24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PROFESSIONAL CERTIFICATIONS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3600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Char char="❖"/>
            </a:pPr>
            <a:r>
              <a:rPr lang="ru" sz="10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5"/>
              </a:rPr>
              <a:t>Certified SAFe Scrum Master 6- Scaled Agile</a:t>
            </a:r>
            <a:endParaRPr sz="1000" u="sng">
              <a:solidFill>
                <a:schemeClr val="hlink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3600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Char char="❖"/>
            </a:pPr>
            <a:r>
              <a:rPr lang="ru" sz="10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6"/>
              </a:rPr>
              <a:t>Project Management Professional -PMP</a:t>
            </a:r>
            <a:endParaRPr sz="1000" u="sng">
              <a:solidFill>
                <a:schemeClr val="hlink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3600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Char char="❖"/>
            </a:pPr>
            <a:r>
              <a:rPr lang="ru" sz="10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7"/>
              </a:rPr>
              <a:t>Financial and Valuation Modelling- WallStreet Prep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3600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Char char="❖"/>
            </a:pPr>
            <a:r>
              <a:rPr lang="ru" sz="10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8"/>
              </a:rPr>
              <a:t>Databricks - Lakehouse Fundamentals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3600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Char char="❖"/>
            </a:pPr>
            <a:r>
              <a:rPr lang="ru" sz="10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9"/>
              </a:rPr>
              <a:t>Operation Analytics- Wharton Online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3600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Char char="❖"/>
            </a:pPr>
            <a:r>
              <a:rPr lang="ru" sz="10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10"/>
              </a:rPr>
              <a:t>Microsoft Certified- Power Platform Fundamentals</a:t>
            </a:r>
            <a:endParaRPr/>
          </a:p>
          <a:p>
            <a:pPr marL="3600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Char char="❖"/>
            </a:pPr>
            <a:r>
              <a:rPr lang="ru" sz="10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11"/>
              </a:rPr>
              <a:t>Microsoft Certified- Dynamics 365 Fundamentals (CRM)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3600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❖"/>
            </a:pPr>
            <a:r>
              <a:rPr lang="ru" sz="1000" u="sng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Certified- Azure Cloud Fundamentals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1057807" y="5560278"/>
            <a:ext cx="68100" cy="68100"/>
          </a:xfrm>
          <a:prstGeom prst="ellipse">
            <a:avLst/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1204270" y="2953683"/>
            <a:ext cx="38220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Manager - ProJects and Tenders </a:t>
            </a:r>
            <a:endParaRPr sz="1000" b="1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TechnipFMC </a:t>
            </a:r>
            <a:r>
              <a:rPr lang="ru" sz="1000" b="1" i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(formerly FMC Technologies)</a:t>
            </a:r>
            <a:endParaRPr sz="1200" i="1">
              <a:solidFill>
                <a:srgbClr val="1D1D1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3" name="Google Shape;243;p14"/>
          <p:cNvSpPr/>
          <p:nvPr/>
        </p:nvSpPr>
        <p:spPr>
          <a:xfrm>
            <a:off x="1061295" y="3023365"/>
            <a:ext cx="68100" cy="68100"/>
          </a:xfrm>
          <a:prstGeom prst="ellipse">
            <a:avLst/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67975" y="2980465"/>
            <a:ext cx="9621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878787"/>
                </a:solidFill>
                <a:latin typeface="Fira Sans"/>
                <a:ea typeface="Fira Sans"/>
                <a:cs typeface="Fira Sans"/>
                <a:sym typeface="Fira Sans"/>
              </a:rPr>
              <a:t>2014 - 2020</a:t>
            </a:r>
            <a:endParaRPr sz="1000">
              <a:solidFill>
                <a:srgbClr val="87878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1261639" y="1004422"/>
            <a:ext cx="3104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D1D1B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Work Experience</a:t>
            </a:r>
            <a:endParaRPr>
              <a:solidFill>
                <a:srgbClr val="1D1D1B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5143700" y="6508227"/>
            <a:ext cx="2386800" cy="21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New Venture Analyst - Innovation Masterminds Program </a:t>
            </a:r>
            <a:endParaRPr sz="1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Brass Dome Ventures (Internship) </a:t>
            </a:r>
            <a:endParaRPr sz="1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Supported to commercialize new ventures and Innovations from post secondary institutions and aided to identify the venture’s market potential.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Developed financial valuations through revenue projections and other financial modelling methods.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Authored a detailed “Go to Market” strategy report and created business model canvas for the venture.</a:t>
            </a:r>
            <a:r>
              <a:rPr lang="ru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sz="1000">
              <a:solidFill>
                <a:srgbClr val="1D1D1B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5120125" y="6292814"/>
            <a:ext cx="238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D1D1B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MBA Projects and Internship</a:t>
            </a:r>
            <a:r>
              <a:rPr lang="ru" sz="1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endParaRPr>
              <a:solidFill>
                <a:srgbClr val="1D1D1B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1168075" y="5086518"/>
            <a:ext cx="37197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171717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Client: </a:t>
            </a:r>
            <a:r>
              <a:rPr lang="ru" sz="900" i="1">
                <a:solidFill>
                  <a:srgbClr val="171717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Dubai Petroleum, Shell, ConocoPhillips, Chevron, Suncor, CNOOC, Cenovus, CNRL, Husky</a:t>
            </a:r>
            <a:endParaRPr sz="900" i="1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49" name="Google Shape;249;p14"/>
          <p:cNvCxnSpPr/>
          <p:nvPr/>
        </p:nvCxnSpPr>
        <p:spPr>
          <a:xfrm>
            <a:off x="5191775" y="4083327"/>
            <a:ext cx="22758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0" name="Google Shape;250;p14"/>
          <p:cNvSpPr txBox="1"/>
          <p:nvPr/>
        </p:nvSpPr>
        <p:spPr>
          <a:xfrm>
            <a:off x="1150925" y="1300600"/>
            <a:ext cx="3862800" cy="15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Identified key customer requirements and crafted Product roadmaps through ruthless prioritizations.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Found additional opportunities for growth and expansion of product capabilities, improved CX and customer engagement.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Assisted in preparing feasibility reports, business case documents and product roadmap presentations.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Assisted Product Managers in prioritizing features for end users and segmented users and their value for the product.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Developed wireframe prototypes in Figma to show end state development and identified UX and other requirements. 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1150930" y="5746715"/>
            <a:ext cx="3822000" cy="1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spAutoFit/>
          </a:bodyPr>
          <a:lstStyle/>
          <a:p>
            <a:pPr marL="180975" marR="0" lvl="0" indent="-152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Functioned as the Technical Authority for Topside and Subsea Electrohydraulic Products and authored four Master Specification procedures thereby reducing engineering time by </a:t>
            </a:r>
            <a:r>
              <a:rPr lang="ru" sz="900" b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20%</a:t>
            </a: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. 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80975" marR="0" lvl="0" indent="-152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Modelled reservoir capacity and accumulator sizing calculations using hydraulic analysis tools and analyzed the Electro- hydraulic control system for subsea emergency shutdown functionality.</a:t>
            </a:r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180975" marR="0" lvl="0" indent="-152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Spearheaded engineering gate review meetings and solved numerous designs &amp; production issues through Root Cause analysis and Design of Experiments (DOE).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1196020" y="7351098"/>
            <a:ext cx="38004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New Product Introduction -Engineer- Common Rail</a:t>
            </a:r>
            <a:endParaRPr sz="1000" b="1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171717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DelphiTVS - Automotive Equipment Manufacturing</a:t>
            </a:r>
            <a:endParaRPr sz="1000" b="1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3" name="Google Shape;253;p14"/>
          <p:cNvSpPr/>
          <p:nvPr/>
        </p:nvSpPr>
        <p:spPr>
          <a:xfrm>
            <a:off x="1051472" y="7408238"/>
            <a:ext cx="68100" cy="68100"/>
          </a:xfrm>
          <a:prstGeom prst="ellipse">
            <a:avLst/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"/>
          <p:cNvSpPr txBox="1"/>
          <p:nvPr/>
        </p:nvSpPr>
        <p:spPr>
          <a:xfrm>
            <a:off x="86650" y="7371065"/>
            <a:ext cx="9621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878787"/>
                </a:solidFill>
                <a:latin typeface="Fira Sans"/>
                <a:ea typeface="Fira Sans"/>
                <a:cs typeface="Fira Sans"/>
                <a:sym typeface="Fira Sans"/>
              </a:rPr>
              <a:t>2008- 2010</a:t>
            </a:r>
            <a:endParaRPr sz="1000">
              <a:solidFill>
                <a:srgbClr val="87878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1150930" y="7651970"/>
            <a:ext cx="38220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spAutoFit/>
          </a:bodyPr>
          <a:lstStyle/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Designed and formulated the manufacturing process of Common Rail Unit Pump in SUV's and LMV for India's prominent auto manufacturers.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179999" marR="0" lvl="0" indent="-147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900"/>
              <a:buFont typeface="Fira Sans"/>
              <a:buChar char="●"/>
            </a:pPr>
            <a:r>
              <a:rPr lang="ru" sz="900">
                <a:solidFill>
                  <a:srgbClr val="171717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Responsible for equipment selection, qualification, installation and achieving the desired process capability index.</a:t>
            </a:r>
            <a:endParaRPr sz="900">
              <a:solidFill>
                <a:srgbClr val="171717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1047</Words>
  <Application>Microsoft Office PowerPoint</Application>
  <PresentationFormat>Custom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Fira Sans Extra Condensed Medium</vt:lpstr>
      <vt:lpstr>Fira Sans SemiBold</vt:lpstr>
      <vt:lpstr>Palatino Linotype</vt:lpstr>
      <vt:lpstr>Fira Sans</vt:lpstr>
      <vt:lpstr>Fira Sans Extra Condensed SemiBold</vt:lpstr>
      <vt:lpstr>Fira Sans Extra Condensed</vt:lpstr>
      <vt:lpstr>Josefin Sans SemiBold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AHILESH SHANKAR</cp:lastModifiedBy>
  <cp:revision>1</cp:revision>
  <dcterms:modified xsi:type="dcterms:W3CDTF">2025-08-27T01:01:51Z</dcterms:modified>
</cp:coreProperties>
</file>