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8" r:id="rId3"/>
    <p:sldId id="260" r:id="rId4"/>
    <p:sldId id="261" r:id="rId5"/>
    <p:sldId id="257" r:id="rId6"/>
    <p:sldId id="259" r:id="rId7"/>
    <p:sldId id="262" r:id="rId8"/>
    <p:sldId id="263" r:id="rId9"/>
    <p:sldId id="264" r:id="rId10"/>
    <p:sldId id="268" r:id="rId11"/>
    <p:sldId id="269"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5915"/>
  </p:normalViewPr>
  <p:slideViewPr>
    <p:cSldViewPr snapToGrid="0">
      <p:cViewPr varScale="1">
        <p:scale>
          <a:sx n="110" d="100"/>
          <a:sy n="110" d="100"/>
        </p:scale>
        <p:origin x="632" y="168"/>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7EBF91-AAB5-7B4C-BF72-42A7EC52B343}" type="datetimeFigureOut">
              <a:rPr lang="en-US" smtClean="0"/>
              <a:t>10/4/23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9B326C-AA95-EB4E-9577-787060571202}" type="slidenum">
              <a:rPr lang="en-US" smtClean="0"/>
              <a:t>‹#›</a:t>
            </a:fld>
            <a:endParaRPr lang="en-US"/>
          </a:p>
        </p:txBody>
      </p:sp>
    </p:spTree>
    <p:extLst>
      <p:ext uri="{BB962C8B-B14F-4D97-AF65-F5344CB8AC3E}">
        <p14:creationId xmlns:p14="http://schemas.microsoft.com/office/powerpoint/2010/main" val="2569576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usatoday.com/story/tech/2014/09/03/goodwill-stores-hacked/15037199/"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incident, while scary for credit card issues, was not the most severe of the two attacks. It was only a precursor for the second attack.</a:t>
            </a:r>
          </a:p>
        </p:txBody>
      </p:sp>
      <p:sp>
        <p:nvSpPr>
          <p:cNvPr id="4" name="Slide Number Placeholder 3"/>
          <p:cNvSpPr>
            <a:spLocks noGrp="1"/>
          </p:cNvSpPr>
          <p:nvPr>
            <p:ph type="sldNum" sz="quarter" idx="5"/>
          </p:nvPr>
        </p:nvSpPr>
        <p:spPr/>
        <p:txBody>
          <a:bodyPr/>
          <a:lstStyle/>
          <a:p>
            <a:fld id="{279B326C-AA95-EB4E-9577-787060571202}" type="slidenum">
              <a:rPr lang="en-US" smtClean="0"/>
              <a:t>2</a:t>
            </a:fld>
            <a:endParaRPr lang="en-US"/>
          </a:p>
        </p:txBody>
      </p:sp>
    </p:spTree>
    <p:extLst>
      <p:ext uri="{BB962C8B-B14F-4D97-AF65-F5344CB8AC3E}">
        <p14:creationId xmlns:p14="http://schemas.microsoft.com/office/powerpoint/2010/main" val="2084972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Quote is from </a:t>
            </a:r>
            <a:r>
              <a:rPr lang="en-US" b="0" i="0" dirty="0" err="1">
                <a:solidFill>
                  <a:srgbClr val="070707"/>
                </a:solidFill>
                <a:effectLst/>
                <a:latin typeface="Georgia" panose="02040502050405020303" pitchFamily="18" charset="0"/>
              </a:rPr>
              <a:t>ShopGoodwill's</a:t>
            </a:r>
            <a:r>
              <a:rPr lang="en-US" b="0" i="0" dirty="0">
                <a:solidFill>
                  <a:srgbClr val="070707"/>
                </a:solidFill>
                <a:effectLst/>
                <a:latin typeface="Georgia" panose="02040502050405020303" pitchFamily="18" charset="0"/>
              </a:rPr>
              <a:t> Vice President Ryan Smith</a:t>
            </a:r>
            <a:endParaRPr lang="en-US" dirty="0"/>
          </a:p>
        </p:txBody>
      </p:sp>
      <p:sp>
        <p:nvSpPr>
          <p:cNvPr id="4" name="Slide Number Placeholder 3"/>
          <p:cNvSpPr>
            <a:spLocks noGrp="1"/>
          </p:cNvSpPr>
          <p:nvPr>
            <p:ph type="sldNum" sz="quarter" idx="5"/>
          </p:nvPr>
        </p:nvSpPr>
        <p:spPr/>
        <p:txBody>
          <a:bodyPr/>
          <a:lstStyle/>
          <a:p>
            <a:fld id="{279B326C-AA95-EB4E-9577-787060571202}" type="slidenum">
              <a:rPr lang="en-US" smtClean="0"/>
              <a:t>3</a:t>
            </a:fld>
            <a:endParaRPr lang="en-US"/>
          </a:p>
        </p:txBody>
      </p:sp>
    </p:spTree>
    <p:extLst>
      <p:ext uri="{BB962C8B-B14F-4D97-AF65-F5344CB8AC3E}">
        <p14:creationId xmlns:p14="http://schemas.microsoft.com/office/powerpoint/2010/main" val="137449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documentation detailing how the breach occurred or how long it took Goodwill to find and resolve the issue. This is the second time this had occurred. 2014 saw </a:t>
            </a:r>
            <a:r>
              <a:rPr lang="en-US" b="0" i="0" dirty="0">
                <a:solidFill>
                  <a:srgbClr val="000000"/>
                </a:solidFill>
                <a:effectLst/>
                <a:latin typeface="Graphik Web"/>
              </a:rPr>
              <a:t>868,000 credit and debit cards were </a:t>
            </a:r>
            <a:r>
              <a:rPr lang="en-US" b="0" i="0" dirty="0">
                <a:solidFill>
                  <a:srgbClr val="2669BA"/>
                </a:solidFill>
                <a:effectLst/>
                <a:latin typeface="Graphik Web"/>
                <a:hlinkClick r:id="rId3"/>
              </a:rPr>
              <a:t>compromised</a:t>
            </a:r>
            <a:r>
              <a:rPr lang="en-US" b="0" i="0" dirty="0">
                <a:solidFill>
                  <a:srgbClr val="000000"/>
                </a:solidFill>
                <a:effectLst/>
                <a:latin typeface="Graphik Web"/>
              </a:rPr>
              <a:t> when the company’s computer network was infected with malware (Guthrie).</a:t>
            </a:r>
            <a:endParaRPr lang="en-US" dirty="0"/>
          </a:p>
        </p:txBody>
      </p:sp>
      <p:sp>
        <p:nvSpPr>
          <p:cNvPr id="4" name="Slide Number Placeholder 3"/>
          <p:cNvSpPr>
            <a:spLocks noGrp="1"/>
          </p:cNvSpPr>
          <p:nvPr>
            <p:ph type="sldNum" sz="quarter" idx="5"/>
          </p:nvPr>
        </p:nvSpPr>
        <p:spPr/>
        <p:txBody>
          <a:bodyPr/>
          <a:lstStyle/>
          <a:p>
            <a:fld id="{279B326C-AA95-EB4E-9577-787060571202}" type="slidenum">
              <a:rPr lang="en-US" smtClean="0"/>
              <a:t>4</a:t>
            </a:fld>
            <a:endParaRPr lang="en-US"/>
          </a:p>
        </p:txBody>
      </p:sp>
    </p:spTree>
    <p:extLst>
      <p:ext uri="{BB962C8B-B14F-4D97-AF65-F5344CB8AC3E}">
        <p14:creationId xmlns:p14="http://schemas.microsoft.com/office/powerpoint/2010/main" val="2973823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Constangy</a:t>
            </a:r>
            <a:r>
              <a:rPr lang="en-US" dirty="0"/>
              <a:t> Brooks Smith &amp; </a:t>
            </a:r>
            <a:r>
              <a:rPr lang="en-US" dirty="0" err="1"/>
              <a:t>Prophete</a:t>
            </a:r>
            <a:r>
              <a:rPr lang="en-US" dirty="0"/>
              <a:t> LLP wrote to NH </a:t>
            </a:r>
            <a:r>
              <a:rPr lang="en-US" dirty="0" err="1"/>
              <a:t>Attoney</a:t>
            </a:r>
            <a:r>
              <a:rPr lang="en-US" dirty="0"/>
              <a:t> General John </a:t>
            </a:r>
            <a:r>
              <a:rPr lang="en-US" dirty="0" err="1"/>
              <a:t>Formella</a:t>
            </a:r>
            <a:r>
              <a:rPr lang="en-US" dirty="0"/>
              <a:t> as the representatives of Goodwill. The attack happened on May 11, Goodwill discovered it on Oct 28</a:t>
            </a:r>
            <a:r>
              <a:rPr lang="en-US" baseline="30000" dirty="0"/>
              <a:t>th</a:t>
            </a:r>
            <a:r>
              <a:rPr lang="en-US" dirty="0"/>
              <a:t>. They isolated the affected parties on March 20th and notified the parties on March 24</a:t>
            </a:r>
            <a:r>
              <a:rPr lang="en-US" baseline="30000" dirty="0"/>
              <a:t>th</a:t>
            </a:r>
            <a:r>
              <a:rPr lang="en-US" dirty="0"/>
              <a:t> </a:t>
            </a:r>
          </a:p>
        </p:txBody>
      </p:sp>
      <p:sp>
        <p:nvSpPr>
          <p:cNvPr id="4" name="Slide Number Placeholder 3"/>
          <p:cNvSpPr>
            <a:spLocks noGrp="1"/>
          </p:cNvSpPr>
          <p:nvPr>
            <p:ph type="sldNum" sz="quarter" idx="5"/>
          </p:nvPr>
        </p:nvSpPr>
        <p:spPr/>
        <p:txBody>
          <a:bodyPr/>
          <a:lstStyle/>
          <a:p>
            <a:fld id="{279B326C-AA95-EB4E-9577-787060571202}" type="slidenum">
              <a:rPr lang="en-US" smtClean="0"/>
              <a:t>5</a:t>
            </a:fld>
            <a:endParaRPr lang="en-US"/>
          </a:p>
        </p:txBody>
      </p:sp>
    </p:spTree>
    <p:extLst>
      <p:ext uri="{BB962C8B-B14F-4D97-AF65-F5344CB8AC3E}">
        <p14:creationId xmlns:p14="http://schemas.microsoft.com/office/powerpoint/2010/main" val="3095395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414042"/>
                </a:solidFill>
                <a:effectLst/>
                <a:latin typeface="Open Sans" panose="020B0606030504020204" pitchFamily="34" charset="0"/>
              </a:rPr>
              <a:t>Turke</a:t>
            </a:r>
            <a:r>
              <a:rPr lang="en-US" b="0" i="0" dirty="0">
                <a:solidFill>
                  <a:srgbClr val="414042"/>
                </a:solidFill>
                <a:effectLst/>
                <a:latin typeface="Open Sans" panose="020B0606030504020204" pitchFamily="34" charset="0"/>
              </a:rPr>
              <a:t> &amp; Strauss LLP is a data breach law firm that was investigating the Goodwill incident</a:t>
            </a:r>
            <a:endParaRPr lang="en-US" dirty="0"/>
          </a:p>
        </p:txBody>
      </p:sp>
      <p:sp>
        <p:nvSpPr>
          <p:cNvPr id="4" name="Slide Number Placeholder 3"/>
          <p:cNvSpPr>
            <a:spLocks noGrp="1"/>
          </p:cNvSpPr>
          <p:nvPr>
            <p:ph type="sldNum" sz="quarter" idx="5"/>
          </p:nvPr>
        </p:nvSpPr>
        <p:spPr/>
        <p:txBody>
          <a:bodyPr/>
          <a:lstStyle/>
          <a:p>
            <a:fld id="{279B326C-AA95-EB4E-9577-787060571202}" type="slidenum">
              <a:rPr lang="en-US" smtClean="0"/>
              <a:t>6</a:t>
            </a:fld>
            <a:endParaRPr lang="en-US"/>
          </a:p>
        </p:txBody>
      </p:sp>
    </p:spTree>
    <p:extLst>
      <p:ext uri="{BB962C8B-B14F-4D97-AF65-F5344CB8AC3E}">
        <p14:creationId xmlns:p14="http://schemas.microsoft.com/office/powerpoint/2010/main" val="4013317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information was given as to how the breach occurred or what exact measures were taking in fixing the problem</a:t>
            </a:r>
          </a:p>
        </p:txBody>
      </p:sp>
      <p:sp>
        <p:nvSpPr>
          <p:cNvPr id="4" name="Slide Number Placeholder 3"/>
          <p:cNvSpPr>
            <a:spLocks noGrp="1"/>
          </p:cNvSpPr>
          <p:nvPr>
            <p:ph type="sldNum" sz="quarter" idx="5"/>
          </p:nvPr>
        </p:nvSpPr>
        <p:spPr/>
        <p:txBody>
          <a:bodyPr/>
          <a:lstStyle/>
          <a:p>
            <a:fld id="{279B326C-AA95-EB4E-9577-787060571202}" type="slidenum">
              <a:rPr lang="en-US" smtClean="0"/>
              <a:t>7</a:t>
            </a:fld>
            <a:endParaRPr lang="en-US"/>
          </a:p>
        </p:txBody>
      </p:sp>
    </p:spTree>
    <p:extLst>
      <p:ext uri="{BB962C8B-B14F-4D97-AF65-F5344CB8AC3E}">
        <p14:creationId xmlns:p14="http://schemas.microsoft.com/office/powerpoint/2010/main" val="1136748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currently no resolution to this class-action lawsuit</a:t>
            </a:r>
          </a:p>
        </p:txBody>
      </p:sp>
      <p:sp>
        <p:nvSpPr>
          <p:cNvPr id="4" name="Slide Number Placeholder 3"/>
          <p:cNvSpPr>
            <a:spLocks noGrp="1"/>
          </p:cNvSpPr>
          <p:nvPr>
            <p:ph type="sldNum" sz="quarter" idx="5"/>
          </p:nvPr>
        </p:nvSpPr>
        <p:spPr/>
        <p:txBody>
          <a:bodyPr/>
          <a:lstStyle/>
          <a:p>
            <a:fld id="{279B326C-AA95-EB4E-9577-787060571202}" type="slidenum">
              <a:rPr lang="en-US" smtClean="0"/>
              <a:t>8</a:t>
            </a:fld>
            <a:endParaRPr lang="en-US"/>
          </a:p>
        </p:txBody>
      </p:sp>
    </p:spTree>
    <p:extLst>
      <p:ext uri="{BB962C8B-B14F-4D97-AF65-F5344CB8AC3E}">
        <p14:creationId xmlns:p14="http://schemas.microsoft.com/office/powerpoint/2010/main" val="2036688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9B326C-AA95-EB4E-9577-787060571202}" type="slidenum">
              <a:rPr lang="en-US" smtClean="0"/>
              <a:t>11</a:t>
            </a:fld>
            <a:endParaRPr lang="en-US"/>
          </a:p>
        </p:txBody>
      </p:sp>
    </p:spTree>
    <p:extLst>
      <p:ext uri="{BB962C8B-B14F-4D97-AF65-F5344CB8AC3E}">
        <p14:creationId xmlns:p14="http://schemas.microsoft.com/office/powerpoint/2010/main" val="38679116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10/3/23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10/3/23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10/3/23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10/3/23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10/3/23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10/3/23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10/3/23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5841A-0FB4-E19B-B78B-BF905432814F}"/>
              </a:ext>
            </a:extLst>
          </p:cNvPr>
          <p:cNvSpPr>
            <a:spLocks noGrp="1"/>
          </p:cNvSpPr>
          <p:nvPr>
            <p:ph type="ctrTitle"/>
          </p:nvPr>
        </p:nvSpPr>
        <p:spPr/>
        <p:txBody>
          <a:bodyPr/>
          <a:lstStyle/>
          <a:p>
            <a:r>
              <a:rPr lang="en-US" dirty="0"/>
              <a:t>CSCI 405 PRESENTATION:</a:t>
            </a:r>
            <a:br>
              <a:rPr lang="en-US" dirty="0"/>
            </a:br>
            <a:r>
              <a:rPr lang="en-US" dirty="0"/>
              <a:t>GOODWILL INDUSTIRES BREACH</a:t>
            </a:r>
          </a:p>
        </p:txBody>
      </p:sp>
      <p:sp>
        <p:nvSpPr>
          <p:cNvPr id="3" name="Subtitle 2">
            <a:extLst>
              <a:ext uri="{FF2B5EF4-FFF2-40B4-BE49-F238E27FC236}">
                <a16:creationId xmlns:a16="http://schemas.microsoft.com/office/drawing/2014/main" id="{1E922BAD-FE11-EA05-D8BF-B7CCFF444D1E}"/>
              </a:ext>
            </a:extLst>
          </p:cNvPr>
          <p:cNvSpPr>
            <a:spLocks noGrp="1"/>
          </p:cNvSpPr>
          <p:nvPr>
            <p:ph type="subTitle" idx="1"/>
          </p:nvPr>
        </p:nvSpPr>
        <p:spPr/>
        <p:txBody>
          <a:bodyPr/>
          <a:lstStyle/>
          <a:p>
            <a:r>
              <a:rPr lang="en-US" dirty="0"/>
              <a:t>PRESENTED BY: JOSHUA INGALLS</a:t>
            </a:r>
          </a:p>
        </p:txBody>
      </p:sp>
    </p:spTree>
    <p:extLst>
      <p:ext uri="{BB962C8B-B14F-4D97-AF65-F5344CB8AC3E}">
        <p14:creationId xmlns:p14="http://schemas.microsoft.com/office/powerpoint/2010/main" val="2482720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DAC00-A7B7-EF01-1B26-08B3EF9B788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5AFAA1E-1BA8-37BB-551A-E110C7A7EC01}"/>
              </a:ext>
            </a:extLst>
          </p:cNvPr>
          <p:cNvSpPr>
            <a:spLocks noGrp="1"/>
          </p:cNvSpPr>
          <p:nvPr>
            <p:ph idx="1"/>
          </p:nvPr>
        </p:nvSpPr>
        <p:spPr/>
        <p:txBody>
          <a:bodyPr/>
          <a:lstStyle/>
          <a:p>
            <a:r>
              <a:rPr lang="en-US" dirty="0" err="1">
                <a:effectLst/>
              </a:rPr>
              <a:t>Gatlan</a:t>
            </a:r>
            <a:r>
              <a:rPr lang="en-US" dirty="0">
                <a:effectLst/>
              </a:rPr>
              <a:t>, S. (2022a, January 14). </a:t>
            </a:r>
            <a:r>
              <a:rPr lang="en-US" i="1" dirty="0">
                <a:effectLst/>
              </a:rPr>
              <a:t>Goodwill discloses data breach on its </a:t>
            </a:r>
            <a:r>
              <a:rPr lang="en-US" i="1" dirty="0" err="1">
                <a:effectLst/>
              </a:rPr>
              <a:t>ShopGoodwill</a:t>
            </a:r>
            <a:r>
              <a:rPr lang="en-US" i="1" dirty="0">
                <a:effectLst/>
              </a:rPr>
              <a:t> platform</a:t>
            </a:r>
            <a:r>
              <a:rPr lang="en-US" dirty="0">
                <a:effectLst/>
              </a:rPr>
              <a:t>. </a:t>
            </a:r>
            <a:r>
              <a:rPr lang="en-US" dirty="0" err="1">
                <a:effectLst/>
              </a:rPr>
              <a:t>BleepingComputer</a:t>
            </a:r>
            <a:r>
              <a:rPr lang="en-US" dirty="0">
                <a:effectLst/>
              </a:rPr>
              <a:t>. https://</a:t>
            </a:r>
            <a:r>
              <a:rPr lang="en-US" dirty="0" err="1">
                <a:effectLst/>
              </a:rPr>
              <a:t>www.bleepingcomputer.com</a:t>
            </a:r>
            <a:r>
              <a:rPr lang="en-US" dirty="0">
                <a:effectLst/>
              </a:rPr>
              <a:t>/news/security/goodwill-discloses-data-breach-on-its-</a:t>
            </a:r>
            <a:r>
              <a:rPr lang="en-US" dirty="0" err="1">
                <a:effectLst/>
              </a:rPr>
              <a:t>shopgoodwill</a:t>
            </a:r>
            <a:r>
              <a:rPr lang="en-US" dirty="0">
                <a:effectLst/>
              </a:rPr>
              <a:t>-platform/ </a:t>
            </a:r>
          </a:p>
          <a:p>
            <a:r>
              <a:rPr lang="en-US" dirty="0">
                <a:effectLst/>
              </a:rPr>
              <a:t>Guthrie, G. (2022, January 18). </a:t>
            </a:r>
            <a:r>
              <a:rPr lang="en-US" i="1" dirty="0">
                <a:effectLst/>
              </a:rPr>
              <a:t>Goodwill suffers another customer data hack</a:t>
            </a:r>
            <a:r>
              <a:rPr lang="en-US" dirty="0">
                <a:effectLst/>
              </a:rPr>
              <a:t>. </a:t>
            </a:r>
            <a:r>
              <a:rPr lang="en-US" dirty="0" err="1">
                <a:effectLst/>
              </a:rPr>
              <a:t>ConsumerAffairs</a:t>
            </a:r>
            <a:r>
              <a:rPr lang="en-US" dirty="0">
                <a:effectLst/>
              </a:rPr>
              <a:t>. https://</a:t>
            </a:r>
            <a:r>
              <a:rPr lang="en-US" dirty="0" err="1">
                <a:effectLst/>
              </a:rPr>
              <a:t>www.consumeraffairs.com</a:t>
            </a:r>
            <a:r>
              <a:rPr lang="en-US" dirty="0">
                <a:effectLst/>
              </a:rPr>
              <a:t>/news/goodwill-suffers-another-customer-data-hack-011822.html </a:t>
            </a:r>
          </a:p>
          <a:p>
            <a:endParaRPr lang="en-US" dirty="0"/>
          </a:p>
        </p:txBody>
      </p:sp>
    </p:spTree>
    <p:extLst>
      <p:ext uri="{BB962C8B-B14F-4D97-AF65-F5344CB8AC3E}">
        <p14:creationId xmlns:p14="http://schemas.microsoft.com/office/powerpoint/2010/main" val="196117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CBC6D-C0E0-5A75-0E08-15BDAAC7AD2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CDED19D-FA60-4BF9-8A4F-716716FCBFDF}"/>
              </a:ext>
            </a:extLst>
          </p:cNvPr>
          <p:cNvSpPr>
            <a:spLocks noGrp="1"/>
          </p:cNvSpPr>
          <p:nvPr>
            <p:ph idx="1"/>
          </p:nvPr>
        </p:nvSpPr>
        <p:spPr/>
        <p:txBody>
          <a:bodyPr>
            <a:normAutofit lnSpcReduction="10000"/>
          </a:bodyPr>
          <a:lstStyle/>
          <a:p>
            <a:r>
              <a:rPr lang="en-US" dirty="0">
                <a:effectLst/>
              </a:rPr>
              <a:t>Johns, M. (2023, July 11). </a:t>
            </a:r>
            <a:r>
              <a:rPr lang="en-US" i="1" dirty="0">
                <a:effectLst/>
              </a:rPr>
              <a:t>Goodwill faces suit over 2022 data breach of employee, Applicant Personal Information</a:t>
            </a:r>
            <a:r>
              <a:rPr lang="en-US" dirty="0">
                <a:effectLst/>
              </a:rPr>
              <a:t>. Legal Newsline. https://</a:t>
            </a:r>
            <a:r>
              <a:rPr lang="en-US" dirty="0" err="1">
                <a:effectLst/>
              </a:rPr>
              <a:t>legalnewsline.com</a:t>
            </a:r>
            <a:r>
              <a:rPr lang="en-US" dirty="0">
                <a:effectLst/>
              </a:rPr>
              <a:t>/stories/645497795-goodwill-faces-suit-over-2022-data-breach-of-employee-applicant-personal-information </a:t>
            </a:r>
          </a:p>
          <a:p>
            <a:r>
              <a:rPr lang="en-US" dirty="0">
                <a:effectLst/>
              </a:rPr>
              <a:t>Rowe, T. (2023, March 24). </a:t>
            </a:r>
            <a:r>
              <a:rPr lang="en-US" i="1" dirty="0">
                <a:effectLst/>
              </a:rPr>
              <a:t>Via email attorney general John </a:t>
            </a:r>
            <a:r>
              <a:rPr lang="en-US" i="1" dirty="0" err="1">
                <a:effectLst/>
              </a:rPr>
              <a:t>Formella</a:t>
            </a:r>
            <a:r>
              <a:rPr lang="en-US" i="1" dirty="0">
                <a:effectLst/>
              </a:rPr>
              <a:t> consumer protection bureau 33 ...</a:t>
            </a:r>
            <a:r>
              <a:rPr lang="en-US" dirty="0">
                <a:effectLst/>
              </a:rPr>
              <a:t> Notification of Data Security Incident. https://</a:t>
            </a:r>
            <a:r>
              <a:rPr lang="en-US" dirty="0" err="1">
                <a:effectLst/>
              </a:rPr>
              <a:t>www.doj.nh.gov</a:t>
            </a:r>
            <a:r>
              <a:rPr lang="en-US" dirty="0">
                <a:effectLst/>
              </a:rPr>
              <a:t>/consumer/security-breaches/documents/goodwill-industries-southern-piedmont-20230324.pdf </a:t>
            </a:r>
          </a:p>
          <a:p>
            <a:endParaRPr lang="en-US" dirty="0"/>
          </a:p>
        </p:txBody>
      </p:sp>
    </p:spTree>
    <p:extLst>
      <p:ext uri="{BB962C8B-B14F-4D97-AF65-F5344CB8AC3E}">
        <p14:creationId xmlns:p14="http://schemas.microsoft.com/office/powerpoint/2010/main" val="456339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077DA-0E38-48E2-78D0-9D59BFF9D9B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FC4D8C8-B153-0125-F678-086382C11848}"/>
              </a:ext>
            </a:extLst>
          </p:cNvPr>
          <p:cNvSpPr>
            <a:spLocks noGrp="1"/>
          </p:cNvSpPr>
          <p:nvPr>
            <p:ph idx="1"/>
          </p:nvPr>
        </p:nvSpPr>
        <p:spPr/>
        <p:txBody>
          <a:bodyPr>
            <a:normAutofit/>
          </a:bodyPr>
          <a:lstStyle/>
          <a:p>
            <a:r>
              <a:rPr lang="en-US" dirty="0">
                <a:effectLst/>
              </a:rPr>
              <a:t>Strauss, T. &amp;. (2023, May 27). </a:t>
            </a:r>
            <a:r>
              <a:rPr lang="en-US" i="1" dirty="0">
                <a:effectLst/>
              </a:rPr>
              <a:t>Goodwill Industries Data Breach Investigation – </a:t>
            </a:r>
            <a:r>
              <a:rPr lang="en-US" i="1" dirty="0" err="1">
                <a:effectLst/>
              </a:rPr>
              <a:t>Turke</a:t>
            </a:r>
            <a:r>
              <a:rPr lang="en-US" i="1" dirty="0">
                <a:effectLst/>
              </a:rPr>
              <a:t> &amp; Strauss LLP</a:t>
            </a:r>
            <a:r>
              <a:rPr lang="en-US" dirty="0">
                <a:effectLst/>
              </a:rPr>
              <a:t>. </a:t>
            </a:r>
            <a:r>
              <a:rPr lang="en-US" dirty="0" err="1">
                <a:effectLst/>
              </a:rPr>
              <a:t>Turke</a:t>
            </a:r>
            <a:r>
              <a:rPr lang="en-US" dirty="0">
                <a:effectLst/>
              </a:rPr>
              <a:t> &amp; Strauss LLP – Not a typical law firm. https://</a:t>
            </a:r>
            <a:r>
              <a:rPr lang="en-US" dirty="0" err="1">
                <a:effectLst/>
              </a:rPr>
              <a:t>www.turkestrauss.com</a:t>
            </a:r>
            <a:r>
              <a:rPr lang="en-US" dirty="0">
                <a:effectLst/>
              </a:rPr>
              <a:t>/2023/05/26/goodwill-industries-data-breach-investigation/ </a:t>
            </a:r>
          </a:p>
          <a:p>
            <a:endParaRPr lang="en-US" dirty="0"/>
          </a:p>
        </p:txBody>
      </p:sp>
    </p:spTree>
    <p:extLst>
      <p:ext uri="{BB962C8B-B14F-4D97-AF65-F5344CB8AC3E}">
        <p14:creationId xmlns:p14="http://schemas.microsoft.com/office/powerpoint/2010/main" val="3094536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2788F-1EF1-86BC-4246-61F7643181A1}"/>
              </a:ext>
            </a:extLst>
          </p:cNvPr>
          <p:cNvSpPr>
            <a:spLocks noGrp="1"/>
          </p:cNvSpPr>
          <p:nvPr>
            <p:ph type="title"/>
          </p:nvPr>
        </p:nvSpPr>
        <p:spPr/>
        <p:txBody>
          <a:bodyPr/>
          <a:lstStyle/>
          <a:p>
            <a:r>
              <a:rPr lang="en-US" dirty="0"/>
              <a:t>Goodwill industries breach</a:t>
            </a:r>
          </a:p>
        </p:txBody>
      </p:sp>
      <p:sp>
        <p:nvSpPr>
          <p:cNvPr id="3" name="Content Placeholder 2">
            <a:extLst>
              <a:ext uri="{FF2B5EF4-FFF2-40B4-BE49-F238E27FC236}">
                <a16:creationId xmlns:a16="http://schemas.microsoft.com/office/drawing/2014/main" id="{0AB1EE0F-F32C-F45A-37EA-EA4CC5CE0C5B}"/>
              </a:ext>
            </a:extLst>
          </p:cNvPr>
          <p:cNvSpPr>
            <a:spLocks noGrp="1"/>
          </p:cNvSpPr>
          <p:nvPr>
            <p:ph idx="1"/>
          </p:nvPr>
        </p:nvSpPr>
        <p:spPr/>
        <p:txBody>
          <a:bodyPr/>
          <a:lstStyle/>
          <a:p>
            <a:r>
              <a:rPr lang="en-US" dirty="0"/>
              <a:t>In 2022, Goodwill Industries had two separate data breaches</a:t>
            </a:r>
          </a:p>
          <a:p>
            <a:r>
              <a:rPr lang="en-US" dirty="0"/>
              <a:t>The first breach was pertaining to their e-commerce auction site </a:t>
            </a:r>
            <a:r>
              <a:rPr lang="en-US" dirty="0" err="1"/>
              <a:t>ShopGoodwill.com</a:t>
            </a:r>
            <a:endParaRPr lang="en-US" dirty="0"/>
          </a:p>
          <a:p>
            <a:r>
              <a:rPr lang="en-US" dirty="0"/>
              <a:t>The second breach was from Goodwill Industries of Greater New York and Northern NJ</a:t>
            </a:r>
          </a:p>
          <a:p>
            <a:endParaRPr lang="en-US" dirty="0"/>
          </a:p>
        </p:txBody>
      </p:sp>
    </p:spTree>
    <p:extLst>
      <p:ext uri="{BB962C8B-B14F-4D97-AF65-F5344CB8AC3E}">
        <p14:creationId xmlns:p14="http://schemas.microsoft.com/office/powerpoint/2010/main" val="1592054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ECB68-2FFE-DA31-E809-0608BB5952FD}"/>
              </a:ext>
            </a:extLst>
          </p:cNvPr>
          <p:cNvSpPr>
            <a:spLocks noGrp="1"/>
          </p:cNvSpPr>
          <p:nvPr>
            <p:ph type="title"/>
          </p:nvPr>
        </p:nvSpPr>
        <p:spPr/>
        <p:txBody>
          <a:bodyPr/>
          <a:lstStyle/>
          <a:p>
            <a:r>
              <a:rPr lang="en-US" dirty="0" err="1"/>
              <a:t>Shopgoodwill.com</a:t>
            </a:r>
            <a:endParaRPr lang="en-US" dirty="0"/>
          </a:p>
        </p:txBody>
      </p:sp>
      <p:sp>
        <p:nvSpPr>
          <p:cNvPr id="3" name="Content Placeholder 2">
            <a:extLst>
              <a:ext uri="{FF2B5EF4-FFF2-40B4-BE49-F238E27FC236}">
                <a16:creationId xmlns:a16="http://schemas.microsoft.com/office/drawing/2014/main" id="{3C8CE199-44A7-2B91-D182-7DD317C374CD}"/>
              </a:ext>
            </a:extLst>
          </p:cNvPr>
          <p:cNvSpPr>
            <a:spLocks noGrp="1"/>
          </p:cNvSpPr>
          <p:nvPr>
            <p:ph idx="1"/>
          </p:nvPr>
        </p:nvSpPr>
        <p:spPr/>
        <p:txBody>
          <a:bodyPr/>
          <a:lstStyle/>
          <a:p>
            <a:r>
              <a:rPr lang="en-US" dirty="0"/>
              <a:t>An unauthorized user gained control of Goodwill’s E-commerce site in January 2022.</a:t>
            </a:r>
          </a:p>
          <a:p>
            <a:r>
              <a:rPr lang="en-US" dirty="0"/>
              <a:t>"We were recently alerted to an issue on our website which resulted in the exposure of some of your personal contact information to an unauthorized third party. This contact information includes your first and last name, email address, phone number, and mailing address (</a:t>
            </a:r>
            <a:r>
              <a:rPr lang="en-US" dirty="0" err="1"/>
              <a:t>Gatlan</a:t>
            </a:r>
            <a:r>
              <a:rPr lang="en-US" dirty="0"/>
              <a:t>).”</a:t>
            </a:r>
          </a:p>
        </p:txBody>
      </p:sp>
    </p:spTree>
    <p:extLst>
      <p:ext uri="{BB962C8B-B14F-4D97-AF65-F5344CB8AC3E}">
        <p14:creationId xmlns:p14="http://schemas.microsoft.com/office/powerpoint/2010/main" val="887686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2313F-BB8F-9BA1-CF4C-BE1987A5668A}"/>
              </a:ext>
            </a:extLst>
          </p:cNvPr>
          <p:cNvSpPr>
            <a:spLocks noGrp="1"/>
          </p:cNvSpPr>
          <p:nvPr>
            <p:ph type="title"/>
          </p:nvPr>
        </p:nvSpPr>
        <p:spPr/>
        <p:txBody>
          <a:bodyPr/>
          <a:lstStyle/>
          <a:p>
            <a:r>
              <a:rPr lang="en-US" dirty="0" err="1"/>
              <a:t>Shopgoodwill.com</a:t>
            </a:r>
            <a:endParaRPr lang="en-US" dirty="0"/>
          </a:p>
        </p:txBody>
      </p:sp>
      <p:sp>
        <p:nvSpPr>
          <p:cNvPr id="3" name="Content Placeholder 2">
            <a:extLst>
              <a:ext uri="{FF2B5EF4-FFF2-40B4-BE49-F238E27FC236}">
                <a16:creationId xmlns:a16="http://schemas.microsoft.com/office/drawing/2014/main" id="{6E73DD17-4B36-4D5D-ACF8-CEFA7348BFD3}"/>
              </a:ext>
            </a:extLst>
          </p:cNvPr>
          <p:cNvSpPr>
            <a:spLocks noGrp="1"/>
          </p:cNvSpPr>
          <p:nvPr>
            <p:ph idx="1"/>
          </p:nvPr>
        </p:nvSpPr>
        <p:spPr/>
        <p:txBody>
          <a:bodyPr/>
          <a:lstStyle/>
          <a:p>
            <a:r>
              <a:rPr lang="en-US" dirty="0"/>
              <a:t>The expected target of the attack was the credit card details of users.</a:t>
            </a:r>
          </a:p>
          <a:p>
            <a:r>
              <a:rPr lang="en-US" dirty="0"/>
              <a:t>The site does not store that type of data.</a:t>
            </a:r>
          </a:p>
          <a:p>
            <a:r>
              <a:rPr lang="en-US" dirty="0"/>
              <a:t>"No payment card information was exposed; </a:t>
            </a:r>
            <a:r>
              <a:rPr lang="en-US" dirty="0" err="1"/>
              <a:t>ShopGoodwill</a:t>
            </a:r>
            <a:r>
              <a:rPr lang="en-US" dirty="0"/>
              <a:t> does not store payment card information. While the third party accessed buyer contact information, they did not access your </a:t>
            </a:r>
            <a:r>
              <a:rPr lang="en-US" dirty="0" err="1"/>
              <a:t>ShopGoodwill</a:t>
            </a:r>
            <a:r>
              <a:rPr lang="en-US" dirty="0"/>
              <a:t> account (Gatlin).”</a:t>
            </a:r>
          </a:p>
          <a:p>
            <a:r>
              <a:rPr lang="en-US" dirty="0"/>
              <a:t>Goodwill stated that the issue was patched and apologized for any frustration or concern about the incident.</a:t>
            </a:r>
          </a:p>
        </p:txBody>
      </p:sp>
    </p:spTree>
    <p:extLst>
      <p:ext uri="{BB962C8B-B14F-4D97-AF65-F5344CB8AC3E}">
        <p14:creationId xmlns:p14="http://schemas.microsoft.com/office/powerpoint/2010/main" val="2889858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BC3A4-38CC-F590-CD61-0B769258238A}"/>
              </a:ext>
            </a:extLst>
          </p:cNvPr>
          <p:cNvSpPr>
            <a:spLocks noGrp="1"/>
          </p:cNvSpPr>
          <p:nvPr>
            <p:ph type="title"/>
          </p:nvPr>
        </p:nvSpPr>
        <p:spPr/>
        <p:txBody>
          <a:bodyPr/>
          <a:lstStyle/>
          <a:p>
            <a:r>
              <a:rPr lang="en-US" dirty="0"/>
              <a:t>Goodwill Industries of Greater New York and Northern NJ</a:t>
            </a:r>
          </a:p>
        </p:txBody>
      </p:sp>
      <p:sp>
        <p:nvSpPr>
          <p:cNvPr id="3" name="Content Placeholder 2">
            <a:extLst>
              <a:ext uri="{FF2B5EF4-FFF2-40B4-BE49-F238E27FC236}">
                <a16:creationId xmlns:a16="http://schemas.microsoft.com/office/drawing/2014/main" id="{E22115CD-71D7-CBFA-5C83-5E4C75E03533}"/>
              </a:ext>
            </a:extLst>
          </p:cNvPr>
          <p:cNvSpPr>
            <a:spLocks noGrp="1"/>
          </p:cNvSpPr>
          <p:nvPr>
            <p:ph idx="1"/>
          </p:nvPr>
        </p:nvSpPr>
        <p:spPr>
          <a:xfrm>
            <a:off x="1141412" y="2249486"/>
            <a:ext cx="9905999" cy="3989995"/>
          </a:xfrm>
        </p:spPr>
        <p:txBody>
          <a:bodyPr>
            <a:normAutofit/>
          </a:bodyPr>
          <a:lstStyle/>
          <a:p>
            <a:r>
              <a:rPr lang="en-US" sz="1800" dirty="0">
                <a:effectLst/>
                <a:latin typeface="ArialMT"/>
              </a:rPr>
              <a:t>On May 11, 2022, Goodwill experienced an incident involving unauthorized access to its network (Rowe).</a:t>
            </a:r>
          </a:p>
          <a:p>
            <a:r>
              <a:rPr lang="en-US" sz="1800" dirty="0"/>
              <a:t>“On October 28, 2022, Goodwill Industries of Greater New York and Northern NJ discovered that it had experienced a data breach in which the sensitive personal identifiable information and protected health information in its systems may have been accessed (</a:t>
            </a:r>
            <a:r>
              <a:rPr lang="en-US" sz="1800" dirty="0" err="1"/>
              <a:t>Turke</a:t>
            </a:r>
            <a:r>
              <a:rPr lang="en-US" sz="1800" dirty="0"/>
              <a:t> &amp; Strauss).”</a:t>
            </a:r>
          </a:p>
          <a:p>
            <a:r>
              <a:rPr lang="en-US" sz="1800" dirty="0"/>
              <a:t>Over 10,500 individuals possibly affected (</a:t>
            </a:r>
            <a:r>
              <a:rPr lang="en-US" sz="1800" dirty="0" err="1"/>
              <a:t>Turke</a:t>
            </a:r>
            <a:r>
              <a:rPr lang="en-US" sz="1800" dirty="0"/>
              <a:t> &amp; Strauss).</a:t>
            </a:r>
          </a:p>
          <a:p>
            <a:r>
              <a:rPr lang="en-US" sz="1800" dirty="0">
                <a:effectLst/>
                <a:latin typeface="ArialMT"/>
              </a:rPr>
              <a:t>On March 20, 2023, Goodwill determined that the Personal Information of certain individuals may have been affected by this incident (Rowe).</a:t>
            </a:r>
          </a:p>
          <a:p>
            <a:r>
              <a:rPr lang="en-US" sz="1800" dirty="0">
                <a:effectLst/>
                <a:latin typeface="ArialMT"/>
              </a:rPr>
              <a:t>On March 24, 2023, Goodwill notified seven (7) New Hampshire residents of this incident via first class U.S. mail (Rowe).</a:t>
            </a:r>
            <a:endParaRPr lang="en-US" dirty="0"/>
          </a:p>
          <a:p>
            <a:pPr marL="0" indent="0">
              <a:buNone/>
            </a:pPr>
            <a:endParaRPr lang="en-US" dirty="0"/>
          </a:p>
          <a:p>
            <a:endParaRPr lang="en-US" dirty="0"/>
          </a:p>
        </p:txBody>
      </p:sp>
    </p:spTree>
    <p:extLst>
      <p:ext uri="{BB962C8B-B14F-4D97-AF65-F5344CB8AC3E}">
        <p14:creationId xmlns:p14="http://schemas.microsoft.com/office/powerpoint/2010/main" val="2223386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F9E60-C669-79C5-1FB2-DFC12BEFEC63}"/>
              </a:ext>
            </a:extLst>
          </p:cNvPr>
          <p:cNvSpPr>
            <a:spLocks noGrp="1"/>
          </p:cNvSpPr>
          <p:nvPr>
            <p:ph type="title"/>
          </p:nvPr>
        </p:nvSpPr>
        <p:spPr/>
        <p:txBody>
          <a:bodyPr/>
          <a:lstStyle/>
          <a:p>
            <a:r>
              <a:rPr lang="en-US" dirty="0"/>
              <a:t>Compromised data</a:t>
            </a:r>
          </a:p>
        </p:txBody>
      </p:sp>
      <p:sp>
        <p:nvSpPr>
          <p:cNvPr id="3" name="Content Placeholder 2">
            <a:extLst>
              <a:ext uri="{FF2B5EF4-FFF2-40B4-BE49-F238E27FC236}">
                <a16:creationId xmlns:a16="http://schemas.microsoft.com/office/drawing/2014/main" id="{B1A3E79F-EF31-0FCE-4654-3990A096B6E2}"/>
              </a:ext>
            </a:extLst>
          </p:cNvPr>
          <p:cNvSpPr>
            <a:spLocks noGrp="1"/>
          </p:cNvSpPr>
          <p:nvPr>
            <p:ph idx="1"/>
          </p:nvPr>
        </p:nvSpPr>
        <p:spPr>
          <a:xfrm>
            <a:off x="1141412" y="1828800"/>
            <a:ext cx="9905999" cy="4861367"/>
          </a:xfrm>
        </p:spPr>
        <p:txBody>
          <a:bodyPr>
            <a:normAutofit fontScale="85000" lnSpcReduction="20000"/>
          </a:bodyPr>
          <a:lstStyle/>
          <a:p>
            <a:pPr marL="0" indent="0">
              <a:buNone/>
            </a:pPr>
            <a:r>
              <a:rPr lang="en-US" dirty="0"/>
              <a:t>As reported by </a:t>
            </a:r>
            <a:r>
              <a:rPr lang="en-US" dirty="0" err="1"/>
              <a:t>Turke</a:t>
            </a:r>
            <a:r>
              <a:rPr lang="en-US" dirty="0"/>
              <a:t> &amp; Strauss LLP:</a:t>
            </a:r>
          </a:p>
          <a:p>
            <a:r>
              <a:rPr lang="en-US" dirty="0"/>
              <a:t>Name</a:t>
            </a:r>
          </a:p>
          <a:p>
            <a:r>
              <a:rPr lang="en-US" dirty="0"/>
              <a:t>Social Security number</a:t>
            </a:r>
          </a:p>
          <a:p>
            <a:r>
              <a:rPr lang="en-US" dirty="0"/>
              <a:t>Driver’s license number</a:t>
            </a:r>
          </a:p>
          <a:p>
            <a:r>
              <a:rPr lang="en-US" dirty="0"/>
              <a:t>Date of birth</a:t>
            </a:r>
          </a:p>
          <a:p>
            <a:r>
              <a:rPr lang="en-US" dirty="0"/>
              <a:t>Financial account information</a:t>
            </a:r>
          </a:p>
          <a:p>
            <a:r>
              <a:rPr lang="en-US" dirty="0"/>
              <a:t>Medical information (e.g., treatment information, medical diagnosis)</a:t>
            </a:r>
          </a:p>
          <a:p>
            <a:r>
              <a:rPr lang="en-US" dirty="0"/>
              <a:t>Health insurance information</a:t>
            </a:r>
          </a:p>
          <a:p>
            <a:r>
              <a:rPr lang="en-US" dirty="0"/>
              <a:t>Passport number</a:t>
            </a:r>
          </a:p>
          <a:p>
            <a:r>
              <a:rPr lang="en-US" dirty="0"/>
              <a:t>Tax identification number</a:t>
            </a:r>
          </a:p>
          <a:p>
            <a:r>
              <a:rPr lang="en-US" dirty="0"/>
              <a:t>Username/password</a:t>
            </a:r>
          </a:p>
          <a:p>
            <a:endParaRPr lang="en-US" dirty="0"/>
          </a:p>
        </p:txBody>
      </p:sp>
    </p:spTree>
    <p:extLst>
      <p:ext uri="{BB962C8B-B14F-4D97-AF65-F5344CB8AC3E}">
        <p14:creationId xmlns:p14="http://schemas.microsoft.com/office/powerpoint/2010/main" val="3813916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40D20-C1B5-073F-82FD-310619D32386}"/>
              </a:ext>
            </a:extLst>
          </p:cNvPr>
          <p:cNvSpPr>
            <a:spLocks noGrp="1"/>
          </p:cNvSpPr>
          <p:nvPr>
            <p:ph type="title"/>
          </p:nvPr>
        </p:nvSpPr>
        <p:spPr/>
        <p:txBody>
          <a:bodyPr/>
          <a:lstStyle/>
          <a:p>
            <a:r>
              <a:rPr lang="en-US" dirty="0"/>
              <a:t>Goodwill’s next steps</a:t>
            </a:r>
          </a:p>
        </p:txBody>
      </p:sp>
      <p:sp>
        <p:nvSpPr>
          <p:cNvPr id="3" name="Content Placeholder 2">
            <a:extLst>
              <a:ext uri="{FF2B5EF4-FFF2-40B4-BE49-F238E27FC236}">
                <a16:creationId xmlns:a16="http://schemas.microsoft.com/office/drawing/2014/main" id="{2E52DBE0-77B8-EB21-F22B-340E5B92852C}"/>
              </a:ext>
            </a:extLst>
          </p:cNvPr>
          <p:cNvSpPr>
            <a:spLocks noGrp="1"/>
          </p:cNvSpPr>
          <p:nvPr>
            <p:ph idx="1"/>
          </p:nvPr>
        </p:nvSpPr>
        <p:spPr/>
        <p:txBody>
          <a:bodyPr/>
          <a:lstStyle/>
          <a:p>
            <a:r>
              <a:rPr lang="en-US" dirty="0"/>
              <a:t>Implementing additional technical security measures</a:t>
            </a:r>
          </a:p>
          <a:p>
            <a:r>
              <a:rPr lang="en-US" dirty="0"/>
              <a:t>Increase employee cybersecurity training</a:t>
            </a:r>
          </a:p>
          <a:p>
            <a:r>
              <a:rPr lang="en-US" dirty="0"/>
              <a:t>Offered affected parties with complimentary credit and identity protection monitoring (</a:t>
            </a:r>
            <a:r>
              <a:rPr lang="en-US" sz="2400" dirty="0">
                <a:effectLst/>
                <a:latin typeface="ArialMT"/>
              </a:rPr>
              <a:t>Rowe).</a:t>
            </a:r>
            <a:endParaRPr lang="en-US" dirty="0"/>
          </a:p>
        </p:txBody>
      </p:sp>
    </p:spTree>
    <p:extLst>
      <p:ext uri="{BB962C8B-B14F-4D97-AF65-F5344CB8AC3E}">
        <p14:creationId xmlns:p14="http://schemas.microsoft.com/office/powerpoint/2010/main" val="21612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A5CB7-0D6D-85E6-BCF0-8D2F2F8BC7FF}"/>
              </a:ext>
            </a:extLst>
          </p:cNvPr>
          <p:cNvSpPr>
            <a:spLocks noGrp="1"/>
          </p:cNvSpPr>
          <p:nvPr>
            <p:ph type="title"/>
          </p:nvPr>
        </p:nvSpPr>
        <p:spPr/>
        <p:txBody>
          <a:bodyPr/>
          <a:lstStyle/>
          <a:p>
            <a:r>
              <a:rPr lang="en-US" dirty="0"/>
              <a:t>Class-action lawsuit</a:t>
            </a:r>
          </a:p>
        </p:txBody>
      </p:sp>
      <p:sp>
        <p:nvSpPr>
          <p:cNvPr id="3" name="Content Placeholder 2">
            <a:extLst>
              <a:ext uri="{FF2B5EF4-FFF2-40B4-BE49-F238E27FC236}">
                <a16:creationId xmlns:a16="http://schemas.microsoft.com/office/drawing/2014/main" id="{B0F71E36-A5D1-8C5B-C207-1606CD83D9D7}"/>
              </a:ext>
            </a:extLst>
          </p:cNvPr>
          <p:cNvSpPr>
            <a:spLocks noGrp="1"/>
          </p:cNvSpPr>
          <p:nvPr>
            <p:ph idx="1"/>
          </p:nvPr>
        </p:nvSpPr>
        <p:spPr/>
        <p:txBody>
          <a:bodyPr/>
          <a:lstStyle/>
          <a:p>
            <a:r>
              <a:rPr lang="en-US" dirty="0"/>
              <a:t>“Wendy Booker and Francis Mascaro on behalf of themselves and all others similarly situated, filed a complaint June 26 in the U.S. District Court for the Eastern District of New York against Goodwill Industries of Greater New York and Northern New Jersey Inc., alleging negligence and other claims (Johns).”</a:t>
            </a:r>
          </a:p>
          <a:p>
            <a:r>
              <a:rPr lang="en-US" dirty="0"/>
              <a:t>They allege damages from the breach and negligence from Goodwill for not notifying them until seven months later (Johns).</a:t>
            </a:r>
          </a:p>
        </p:txBody>
      </p:sp>
    </p:spTree>
    <p:extLst>
      <p:ext uri="{BB962C8B-B14F-4D97-AF65-F5344CB8AC3E}">
        <p14:creationId xmlns:p14="http://schemas.microsoft.com/office/powerpoint/2010/main" val="3966976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3F7D5-27C4-7B8D-119E-6A706A47B3B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9925B9A-B1F2-1F32-02A7-D9F4FCAB7CD2}"/>
              </a:ext>
            </a:extLst>
          </p:cNvPr>
          <p:cNvSpPr>
            <a:spLocks noGrp="1"/>
          </p:cNvSpPr>
          <p:nvPr>
            <p:ph idx="1"/>
          </p:nvPr>
        </p:nvSpPr>
        <p:spPr/>
        <p:txBody>
          <a:bodyPr/>
          <a:lstStyle/>
          <a:p>
            <a:r>
              <a:rPr lang="en-US" dirty="0"/>
              <a:t>After the attack on the E-commerce website, Goodwill should have taken an initiative to determine if any flaws were accessible in more secure networks.</a:t>
            </a:r>
          </a:p>
          <a:p>
            <a:r>
              <a:rPr lang="en-US" dirty="0"/>
              <a:t>The seven month waiting period to notify affected parties seems egregious, considering social security number, bank information, and medical records were all compromised.</a:t>
            </a:r>
          </a:p>
        </p:txBody>
      </p:sp>
    </p:spTree>
    <p:extLst>
      <p:ext uri="{BB962C8B-B14F-4D97-AF65-F5344CB8AC3E}">
        <p14:creationId xmlns:p14="http://schemas.microsoft.com/office/powerpoint/2010/main" val="36006487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1264</TotalTime>
  <Words>934</Words>
  <Application>Microsoft Macintosh PowerPoint</Application>
  <PresentationFormat>Widescreen</PresentationFormat>
  <Paragraphs>65</Paragraphs>
  <Slides>12</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ArialMT</vt:lpstr>
      <vt:lpstr>Calibri</vt:lpstr>
      <vt:lpstr>Georgia</vt:lpstr>
      <vt:lpstr>Graphik Web</vt:lpstr>
      <vt:lpstr>Open Sans</vt:lpstr>
      <vt:lpstr>Tw Cen MT</vt:lpstr>
      <vt:lpstr>Circuit</vt:lpstr>
      <vt:lpstr>CSCI 405 PRESENTATION: GOODWILL INDUSTIRES BREACH</vt:lpstr>
      <vt:lpstr>Goodwill industries breach</vt:lpstr>
      <vt:lpstr>Shopgoodwill.com</vt:lpstr>
      <vt:lpstr>Shopgoodwill.com</vt:lpstr>
      <vt:lpstr>Goodwill Industries of Greater New York and Northern NJ</vt:lpstr>
      <vt:lpstr>Compromised data</vt:lpstr>
      <vt:lpstr>Goodwill’s next steps</vt:lpstr>
      <vt:lpstr>Class-action lawsuit</vt:lpstr>
      <vt:lpstr>Conclusion</vt:lpstr>
      <vt:lpstr>References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405 PRESENTATION: GOODWILL INDUSTIRES BREACH</dc:title>
  <dc:creator>Joshua Ingalls</dc:creator>
  <cp:lastModifiedBy>Joshua Ingalls</cp:lastModifiedBy>
  <cp:revision>3</cp:revision>
  <dcterms:created xsi:type="dcterms:W3CDTF">2023-10-04T01:53:07Z</dcterms:created>
  <dcterms:modified xsi:type="dcterms:W3CDTF">2023-10-04T22:57:57Z</dcterms:modified>
</cp:coreProperties>
</file>