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4"/>
  </p:notesMasterIdLst>
  <p:sldIdLst>
    <p:sldId id="290" r:id="rId2"/>
    <p:sldId id="295" r:id="rId3"/>
    <p:sldId id="297" r:id="rId4"/>
    <p:sldId id="298" r:id="rId5"/>
    <p:sldId id="299" r:id="rId6"/>
    <p:sldId id="304" r:id="rId7"/>
    <p:sldId id="301" r:id="rId8"/>
    <p:sldId id="302" r:id="rId9"/>
    <p:sldId id="303" r:id="rId10"/>
    <p:sldId id="293" r:id="rId11"/>
    <p:sldId id="294" r:id="rId12"/>
    <p:sldId id="292" r:id="rId13"/>
  </p:sldIdLst>
  <p:sldSz cx="9144000" cy="6858000" type="screen4x3"/>
  <p:notesSz cx="6858000" cy="9144000"/>
  <p:photoAlbum showCaptions="1" layout="1pic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246" autoAdjust="0"/>
    <p:restoredTop sz="90698" autoAdjust="0"/>
  </p:normalViewPr>
  <p:slideViewPr>
    <p:cSldViewPr>
      <p:cViewPr>
        <p:scale>
          <a:sx n="100" d="100"/>
          <a:sy n="100" d="100"/>
        </p:scale>
        <p:origin x="-122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5413A-75E2-4BD5-82E3-0CBEC3EB353B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A7AD5-6466-4442-87F1-0686389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7AD5-6466-4442-87F1-0686389975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A6E4E-C73B-4C4A-9172-FE5C3359EF07}" type="datetimeFigureOut">
              <a:rPr lang="en-CA" smtClean="0"/>
              <a:pPr>
                <a:defRPr/>
              </a:pPr>
              <a:t>14/11/2012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1107C-F1AE-4EAF-9182-7EBA95F71A1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8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883427-DF3A-4E98-87A8-0D5CFEDB0974}" type="datetimeFigureOut">
              <a:rPr lang="en-CA" smtClean="0"/>
              <a:pPr>
                <a:defRPr/>
              </a:pPr>
              <a:t>14/11/2012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BABCE-69D0-46FA-9599-CE6DA4C1923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80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C21187-973F-42CE-9F68-F881E751418A}" type="datetimeFigureOut">
              <a:rPr lang="en-CA" smtClean="0"/>
              <a:pPr>
                <a:defRPr/>
              </a:pPr>
              <a:t>14/11/2012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4CDF4-8712-4431-87F0-994AD1F4AF8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16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B96A16-47B0-4F50-BA07-F8F754E9C050}" type="datetimeFigureOut">
              <a:rPr lang="en-CA" smtClean="0"/>
              <a:pPr>
                <a:defRPr/>
              </a:pPr>
              <a:t>14/11/2012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2BA2B-E5B5-42CA-8368-8B4B7D9996D2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8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21BDD4-B956-4029-BE11-CE3AA6A5FB5F}" type="datetimeFigureOut">
              <a:rPr lang="en-CA" smtClean="0"/>
              <a:pPr>
                <a:defRPr/>
              </a:pPr>
              <a:t>14/11/2012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3BCC4-0556-46F8-8B77-5758A7A3262D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3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2865CE-B6C7-48CD-8B31-8E7BC76572D4}" type="datetimeFigureOut">
              <a:rPr lang="en-CA" smtClean="0"/>
              <a:pPr>
                <a:defRPr/>
              </a:pPr>
              <a:t>14/11/2012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7CD54-CE68-4FEC-8868-7E120993E3EB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02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AE93E1-511E-4554-BE6A-C5AB06AB9215}" type="datetimeFigureOut">
              <a:rPr lang="en-CA" smtClean="0"/>
              <a:pPr>
                <a:defRPr/>
              </a:pPr>
              <a:t>14/11/2012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47BC3-A9F8-4A66-BC8C-0B3ED44A2D7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79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564E7C-51E6-4425-B293-73AD55BBBFC8}" type="datetimeFigureOut">
              <a:rPr lang="en-CA" smtClean="0"/>
              <a:pPr>
                <a:defRPr/>
              </a:pPr>
              <a:t>14/11/2012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7DCFE-8065-42BA-8546-D67FC497D5D9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88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B68DFB-4F78-4995-BA9C-43629099213E}" type="datetimeFigureOut">
              <a:rPr lang="en-CA" smtClean="0"/>
              <a:pPr>
                <a:defRPr/>
              </a:pPr>
              <a:t>14/11/2012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4DEE1-55BB-4DBC-B10D-93CCB4CD6A0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75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09AD8-6B3A-45A6-8F25-784F46DDEBBB}" type="datetimeFigureOut">
              <a:rPr lang="en-CA" smtClean="0"/>
              <a:pPr>
                <a:defRPr/>
              </a:pPr>
              <a:t>14/11/2012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3678-1244-4C86-9D56-A3CC3B002BD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79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ED7EB-F79E-4A9D-904E-568CE94C56B4}" type="datetimeFigureOut">
              <a:rPr lang="en-CA" smtClean="0"/>
              <a:pPr>
                <a:defRPr/>
              </a:pPr>
              <a:t>14/11/2012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FFF56-0697-403B-A518-2A50DC93B3C0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8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7584" y="44624"/>
            <a:ext cx="8136904" cy="11430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1340768"/>
            <a:ext cx="8136904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ECFF0D-B7D6-470B-B992-0C46282BDEE3}" type="datetimeFigureOut">
              <a:rPr lang="en-CA" smtClean="0"/>
              <a:pPr>
                <a:defRPr/>
              </a:pPr>
              <a:t>14/11/2012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2584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B67378-9C1C-4FB7-8C4B-4034DA39D836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7" name="TextBox 6"/>
          <p:cNvSpPr txBox="1"/>
          <p:nvPr userDrawn="1"/>
        </p:nvSpPr>
        <p:spPr>
          <a:xfrm>
            <a:off x="35496" y="0"/>
            <a:ext cx="615553" cy="68580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ECE</a:t>
            </a:r>
            <a:r>
              <a:rPr lang="en-US" sz="2800" baseline="0" dirty="0" smtClean="0"/>
              <a:t> 421/521 </a:t>
            </a:r>
            <a:r>
              <a:rPr lang="en-US" sz="2800" dirty="0" smtClean="0"/>
              <a:t>Analog</a:t>
            </a:r>
            <a:r>
              <a:rPr lang="en-US" sz="2800" baseline="0" dirty="0" smtClean="0"/>
              <a:t> IC Design 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48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832048" y="404664"/>
            <a:ext cx="7772400" cy="147002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000" dirty="0" err="1" smtClean="0"/>
              <a:t>Bandgap</a:t>
            </a:r>
            <a:r>
              <a:rPr lang="en-CA" sz="4000" dirty="0" smtClean="0"/>
              <a:t> Voltage Reference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9712" y="2420888"/>
            <a:ext cx="5616624" cy="22322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CA" sz="4000" dirty="0" smtClean="0"/>
              <a:t>Marc Christiansen</a:t>
            </a:r>
            <a:r>
              <a:rPr lang="en-US" sz="4000" dirty="0" smtClean="0"/>
              <a:t> </a:t>
            </a:r>
            <a:endParaRPr lang="en-CA" sz="4000" dirty="0" smtClean="0"/>
          </a:p>
          <a:p>
            <a:pPr>
              <a:defRPr/>
            </a:pPr>
            <a:r>
              <a:rPr lang="en-CA" sz="4000" dirty="0" smtClean="0"/>
              <a:t>Jackson Pugh</a:t>
            </a:r>
          </a:p>
          <a:p>
            <a:pPr>
              <a:defRPr/>
            </a:pPr>
            <a:r>
              <a:rPr lang="en-US" sz="4000" dirty="0" err="1" smtClean="0"/>
              <a:t>Krish</a:t>
            </a:r>
            <a:r>
              <a:rPr lang="en-US" sz="4000" dirty="0" smtClean="0"/>
              <a:t> </a:t>
            </a:r>
            <a:r>
              <a:rPr lang="en-US" sz="4000" dirty="0" err="1"/>
              <a:t>Ramkumar</a:t>
            </a:r>
            <a:endParaRPr lang="en-CA" sz="4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28" y="5877272"/>
            <a:ext cx="2133600" cy="650240"/>
          </a:xfrm>
          <a:prstGeom prst="rect">
            <a:avLst/>
          </a:pr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063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 smtClean="0"/>
              <a:t>See Table 1.5 (further research required)</a:t>
            </a:r>
          </a:p>
          <a:p>
            <a:pPr lvl="1"/>
            <a:r>
              <a:rPr lang="en-US" dirty="0" smtClean="0"/>
              <a:t>Vertical CMOS well transistors (parasitic BJTs)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Simulation and Design Tools</a:t>
            </a:r>
          </a:p>
          <a:p>
            <a:pPr lvl="1"/>
            <a:r>
              <a:rPr lang="en-US" dirty="0" err="1" smtClean="0"/>
              <a:t>LTSpice</a:t>
            </a:r>
            <a:r>
              <a:rPr lang="en-US" dirty="0" smtClean="0"/>
              <a:t> </a:t>
            </a:r>
            <a:r>
              <a:rPr lang="en-US" dirty="0" smtClean="0"/>
              <a:t>IV (</a:t>
            </a:r>
            <a:r>
              <a:rPr lang="en-US" dirty="0" err="1" smtClean="0"/>
              <a:t>SwitcherCAD</a:t>
            </a:r>
            <a:r>
              <a:rPr lang="en-US" dirty="0" smtClean="0"/>
              <a:t> </a:t>
            </a:r>
            <a:r>
              <a:rPr lang="en-US" dirty="0" smtClean="0"/>
              <a:t>III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MATLAB R2011b</a:t>
            </a:r>
            <a:endParaRPr lang="en-US" dirty="0" smtClean="0"/>
          </a:p>
          <a:p>
            <a:pPr lvl="1"/>
            <a:r>
              <a:rPr lang="en-US" dirty="0" smtClean="0"/>
              <a:t>Electric </a:t>
            </a:r>
            <a:r>
              <a:rPr lang="en-US" dirty="0" err="1" smtClean="0"/>
              <a:t>VSLI</a:t>
            </a:r>
            <a:r>
              <a:rPr lang="en-US" dirty="0" smtClean="0"/>
              <a:t> Design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354289"/>
              </p:ext>
            </p:extLst>
          </p:nvPr>
        </p:nvGraphicFramePr>
        <p:xfrm>
          <a:off x="1177032" y="1780024"/>
          <a:ext cx="706737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746"/>
                <a:gridCol w="5581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Task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Week 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Project assigned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Study</a:t>
                      </a:r>
                      <a:r>
                        <a:rPr lang="en-US" sz="2400" baseline="0" dirty="0" smtClean="0"/>
                        <a:t> the design options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Week 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Schematic</a:t>
                      </a:r>
                      <a:r>
                        <a:rPr lang="en-US" sz="2400" baseline="0" dirty="0" smtClean="0"/>
                        <a:t> entry and simulation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Week 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Final write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/>
                        <a:t>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Week 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Final </a:t>
                      </a:r>
                      <a:r>
                        <a:rPr lang="en-US" sz="2400" dirty="0" smtClean="0"/>
                        <a:t>Presentation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7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8136904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Overview: </a:t>
            </a:r>
          </a:p>
          <a:p>
            <a:pPr lvl="1"/>
            <a:r>
              <a:rPr lang="en-US" dirty="0" smtClean="0"/>
              <a:t>Provide a fixed output voltage</a:t>
            </a:r>
          </a:p>
          <a:p>
            <a:pPr lvl="1"/>
            <a:r>
              <a:rPr lang="en-US" dirty="0" smtClean="0"/>
              <a:t>Supply constant voltage to the analog interface and biasing </a:t>
            </a:r>
            <a:r>
              <a:rPr lang="en-US" dirty="0" smtClean="0"/>
              <a:t>circuitry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Applications: </a:t>
            </a:r>
          </a:p>
          <a:p>
            <a:pPr lvl="1"/>
            <a:r>
              <a:rPr lang="en-US" dirty="0" smtClean="0"/>
              <a:t>ADC/</a:t>
            </a:r>
            <a:r>
              <a:rPr lang="en-US" dirty="0" err="1" smtClean="0"/>
              <a:t>DAC</a:t>
            </a:r>
            <a:endParaRPr lang="en-US" dirty="0" smtClean="0"/>
          </a:p>
          <a:p>
            <a:pPr lvl="1"/>
            <a:r>
              <a:rPr lang="en-US" dirty="0" smtClean="0"/>
              <a:t>Voltage Regulator</a:t>
            </a:r>
          </a:p>
          <a:p>
            <a:pPr lvl="1"/>
            <a:r>
              <a:rPr lang="en-US" dirty="0" smtClean="0"/>
              <a:t>Measurement and Control Systems</a:t>
            </a:r>
          </a:p>
          <a:p>
            <a:endParaRPr lang="en-US" dirty="0"/>
          </a:p>
        </p:txBody>
      </p:sp>
      <p:pic>
        <p:nvPicPr>
          <p:cNvPr id="1026" name="Picture 2" descr="C:\Users\ion\Desktop\voltager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3449864"/>
            <a:ext cx="4464495" cy="242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72000" y="5013176"/>
            <a:ext cx="720080" cy="40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953" y="1268760"/>
            <a:ext cx="3700543" cy="27488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design goals:</a:t>
            </a:r>
          </a:p>
          <a:p>
            <a:pPr lvl="1"/>
            <a:r>
              <a:rPr lang="en-US" dirty="0" smtClean="0"/>
              <a:t>Minimize reference voltage TC</a:t>
            </a:r>
          </a:p>
          <a:p>
            <a:pPr lvl="1"/>
            <a:r>
              <a:rPr lang="en-US" dirty="0" smtClean="0"/>
              <a:t>Minimize VDD dependence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C:\Users\ion\Desktop\bandgapvolt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722" y="4050819"/>
            <a:ext cx="3954774" cy="269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khensu\Home05\japugh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49663"/>
            <a:ext cx="3816704" cy="193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005064"/>
            <a:ext cx="3637555" cy="2808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Challenges:</a:t>
            </a:r>
          </a:p>
          <a:p>
            <a:pPr lvl="1"/>
            <a:r>
              <a:rPr lang="en-US" sz="2000" dirty="0" smtClean="0"/>
              <a:t>TC </a:t>
            </a:r>
            <a:r>
              <a:rPr lang="en-US" sz="2000" dirty="0" smtClean="0"/>
              <a:t>cannot be made very low by first order design</a:t>
            </a:r>
            <a:endParaRPr lang="en-US" sz="2000" dirty="0"/>
          </a:p>
          <a:p>
            <a:pPr lvl="2"/>
            <a:r>
              <a:rPr lang="en-US" sz="1800" dirty="0" smtClean="0"/>
              <a:t>Curvature Compensation Effect</a:t>
            </a:r>
          </a:p>
          <a:p>
            <a:pPr lvl="1"/>
            <a:r>
              <a:rPr lang="en-US" sz="2000" dirty="0" smtClean="0"/>
              <a:t>Op Amp offset voltage</a:t>
            </a:r>
          </a:p>
          <a:p>
            <a:pPr lvl="1"/>
            <a:r>
              <a:rPr lang="en-US" sz="2000" dirty="0"/>
              <a:t>Input base </a:t>
            </a:r>
            <a:r>
              <a:rPr lang="en-US" sz="2000" dirty="0" smtClean="0"/>
              <a:t>current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79022"/>
            <a:ext cx="3377191" cy="293435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43186"/>
            <a:ext cx="7581601" cy="6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58627"/>
            <a:ext cx="9098838" cy="52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9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Different Designs:</a:t>
            </a:r>
          </a:p>
          <a:p>
            <a:pPr lvl="1"/>
            <a:r>
              <a:rPr lang="en-US" dirty="0" smtClean="0"/>
              <a:t>Basic </a:t>
            </a:r>
            <a:r>
              <a:rPr lang="en-US" dirty="0" smtClean="0"/>
              <a:t>Voltage Divider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63" y="3140968"/>
            <a:ext cx="2391109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8316416" cy="4896544"/>
          </a:xfrm>
        </p:spPr>
        <p:txBody>
          <a:bodyPr/>
          <a:lstStyle/>
          <a:p>
            <a:pPr lvl="1"/>
            <a:r>
              <a:rPr lang="en-US" dirty="0" smtClean="0"/>
              <a:t>Current-Resistor Voltage Reference (IRVR)</a:t>
            </a:r>
            <a:endParaRPr lang="en-US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32856"/>
            <a:ext cx="5652120" cy="422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CMOS </a:t>
            </a:r>
            <a:r>
              <a:rPr lang="en-US" dirty="0" err="1" smtClean="0"/>
              <a:t>Bandgap</a:t>
            </a:r>
            <a:r>
              <a:rPr lang="en-US" dirty="0" smtClean="0"/>
              <a:t> Voltage Reference</a:t>
            </a: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80928"/>
            <a:ext cx="7854598" cy="30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SC-based Voltage Reference</a:t>
            </a: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45298"/>
            <a:ext cx="7596336" cy="399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9956</TotalTime>
  <Words>174</Words>
  <Application>Microsoft Office PowerPoint</Application>
  <PresentationFormat>On-screen Show (4:3)</PresentationFormat>
  <Paragraphs>58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Bandgap Voltage Reference</vt:lpstr>
      <vt:lpstr>Project Description</vt:lpstr>
      <vt:lpstr>Project Objectives</vt:lpstr>
      <vt:lpstr>Design challenges</vt:lpstr>
      <vt:lpstr>Methodology</vt:lpstr>
      <vt:lpstr>Topology</vt:lpstr>
      <vt:lpstr>Topology (cont.)</vt:lpstr>
      <vt:lpstr>Topology (cont.)</vt:lpstr>
      <vt:lpstr>Topology (cont.)</vt:lpstr>
      <vt:lpstr>Process and Tools</vt:lpstr>
      <vt:lpstr>Planning</vt:lpstr>
      <vt:lpstr>Questions/Comments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Integrated Circuit Design 2nd Edition</dc:title>
  <dc:creator>Tony Chan Carusone</dc:creator>
  <cp:lastModifiedBy>japugh</cp:lastModifiedBy>
  <cp:revision>286</cp:revision>
  <dcterms:created xsi:type="dcterms:W3CDTF">2012-01-03T18:56:03Z</dcterms:created>
  <dcterms:modified xsi:type="dcterms:W3CDTF">2012-11-15T02:29:26Z</dcterms:modified>
</cp:coreProperties>
</file>