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90" r:id="rId2"/>
    <p:sldId id="299" r:id="rId3"/>
    <p:sldId id="293" r:id="rId4"/>
    <p:sldId id="302" r:id="rId5"/>
    <p:sldId id="297" r:id="rId6"/>
    <p:sldId id="300" r:id="rId7"/>
    <p:sldId id="298" r:id="rId8"/>
    <p:sldId id="292" r:id="rId9"/>
  </p:sldIdLst>
  <p:sldSz cx="9144000" cy="6858000" type="screen4x3"/>
  <p:notesSz cx="6858000" cy="9144000"/>
  <p:photoAlbum showCaptions="1" layout="1pic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0" autoAdjust="0"/>
    <p:restoredTop sz="86957" autoAdjust="0"/>
  </p:normalViewPr>
  <p:slideViewPr>
    <p:cSldViewPr>
      <p:cViewPr varScale="1">
        <p:scale>
          <a:sx n="68" d="100"/>
          <a:sy n="68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5413A-75E2-4BD5-82E3-0CBEC3EB353B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A7AD5-6466-4442-87F1-0686389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A6E4E-C73B-4C4A-9172-FE5C3359EF07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1107C-F1AE-4EAF-9182-7EBA95F71A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883427-DF3A-4E98-87A8-0D5CFEDB0974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BABCE-69D0-46FA-9599-CE6DA4C1923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8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C21187-973F-42CE-9F68-F881E751418A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4CDF4-8712-4431-87F0-994AD1F4AF8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16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96A16-47B0-4F50-BA07-F8F754E9C050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2BA2B-E5B5-42CA-8368-8B4B7D9996D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8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21BDD4-B956-4029-BE11-CE3AA6A5FB5F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BCC4-0556-46F8-8B77-5758A7A3262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865CE-B6C7-48CD-8B31-8E7BC76572D4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7CD54-CE68-4FEC-8868-7E120993E3E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AE93E1-511E-4554-BE6A-C5AB06AB9215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47BC3-A9F8-4A66-BC8C-0B3ED44A2D7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7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64E7C-51E6-4425-B293-73AD55BBBFC8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7DCFE-8065-42BA-8546-D67FC497D5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8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68DFB-4F78-4995-BA9C-43629099213E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4DEE1-55BB-4DBC-B10D-93CCB4CD6A0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7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9AD8-6B3A-45A6-8F25-784F46DDEBBB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3678-1244-4C86-9D56-A3CC3B002BD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79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ED7EB-F79E-4A9D-904E-568CE94C56B4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FFF56-0697-403B-A518-2A50DC93B3C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ECFF0D-B7D6-470B-B992-0C46282BDEE3}" type="datetimeFigureOut">
              <a:rPr lang="en-CA" smtClean="0"/>
              <a:pPr>
                <a:defRPr/>
              </a:pPr>
              <a:t>04/12/2012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B67378-9C1C-4FB7-8C4B-4034DA39D83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6" y="0"/>
            <a:ext cx="615553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ECE</a:t>
            </a:r>
            <a:r>
              <a:rPr lang="en-US" sz="2800" baseline="0" dirty="0" smtClean="0"/>
              <a:t> 421/521 </a:t>
            </a:r>
            <a:r>
              <a:rPr lang="en-US" sz="2800" dirty="0" smtClean="0"/>
              <a:t>Analog</a:t>
            </a:r>
            <a:r>
              <a:rPr lang="en-US" sz="2800" baseline="0" dirty="0" smtClean="0"/>
              <a:t> IC Design 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4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027223" y="116632"/>
            <a:ext cx="7772400" cy="147002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000" dirty="0" err="1" smtClean="0"/>
              <a:t>Bandgap</a:t>
            </a:r>
            <a:r>
              <a:rPr lang="en-CA" sz="4000" dirty="0" smtClean="0"/>
              <a:t> Voltage Reference</a:t>
            </a:r>
            <a:endParaRPr lang="en-CA" sz="40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0975" y="2154108"/>
            <a:ext cx="8064896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sz="3200" dirty="0"/>
              <a:t>Marc </a:t>
            </a:r>
            <a:r>
              <a:rPr lang="en-CA" sz="3200" dirty="0" smtClean="0"/>
              <a:t>Christiansen (Undergrad)</a:t>
            </a:r>
            <a:r>
              <a:rPr lang="en-US" sz="3200" dirty="0" smtClean="0"/>
              <a:t> </a:t>
            </a:r>
            <a:endParaRPr lang="en-CA" sz="3200" dirty="0"/>
          </a:p>
          <a:p>
            <a:pPr>
              <a:defRPr/>
            </a:pPr>
            <a:r>
              <a:rPr lang="en-CA" sz="3200" dirty="0"/>
              <a:t>Jackson </a:t>
            </a:r>
            <a:r>
              <a:rPr lang="en-CA" sz="3200" dirty="0" smtClean="0"/>
              <a:t>Pugh (Undergrad)</a:t>
            </a:r>
            <a:endParaRPr lang="en-CA" sz="3200" dirty="0"/>
          </a:p>
          <a:p>
            <a:pPr>
              <a:defRPr/>
            </a:pPr>
            <a:r>
              <a:rPr lang="en-US" sz="3200" dirty="0" err="1"/>
              <a:t>Krish</a:t>
            </a:r>
            <a:r>
              <a:rPr lang="en-US" sz="3200" dirty="0"/>
              <a:t> </a:t>
            </a:r>
            <a:r>
              <a:rPr lang="en-US" sz="3200" dirty="0" err="1" smtClean="0"/>
              <a:t>Ramkumar</a:t>
            </a:r>
            <a:r>
              <a:rPr lang="en-US" sz="3200" dirty="0" smtClean="0"/>
              <a:t> (Grad)</a:t>
            </a:r>
            <a:endParaRPr lang="en-CA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28" y="6159631"/>
            <a:ext cx="2133600" cy="650240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sp>
        <p:nvSpPr>
          <p:cNvPr id="5" name="Title 1"/>
          <p:cNvSpPr txBox="1">
            <a:spLocks/>
          </p:cNvSpPr>
          <p:nvPr/>
        </p:nvSpPr>
        <p:spPr>
          <a:xfrm>
            <a:off x="1475656" y="4293096"/>
            <a:ext cx="6895256" cy="1404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sz="2800" dirty="0" smtClean="0"/>
              <a:t>Project Final Presentation</a:t>
            </a:r>
          </a:p>
          <a:p>
            <a:pPr>
              <a:defRPr/>
            </a:pPr>
            <a:r>
              <a:rPr lang="en-CA" sz="2800" dirty="0" smtClean="0"/>
              <a:t>Fall 2012</a:t>
            </a:r>
          </a:p>
          <a:p>
            <a:pPr>
              <a:defRPr/>
            </a:pPr>
            <a:r>
              <a:rPr lang="en-CA" sz="2800" dirty="0" smtClean="0"/>
              <a:t>Dec 5, 2012</a:t>
            </a:r>
          </a:p>
        </p:txBody>
      </p:sp>
    </p:spTree>
    <p:extLst>
      <p:ext uri="{BB962C8B-B14F-4D97-AF65-F5344CB8AC3E}">
        <p14:creationId xmlns:p14="http://schemas.microsoft.com/office/powerpoint/2010/main" val="7063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the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Show the overall project components and their connectivity at a high level </a:t>
            </a:r>
          </a:p>
          <a:p>
            <a:pPr lvl="1"/>
            <a:r>
              <a:rPr lang="en-US" dirty="0" smtClean="0"/>
              <a:t>Using block diagram only</a:t>
            </a:r>
          </a:p>
          <a:p>
            <a:pPr lvl="1"/>
            <a:r>
              <a:rPr lang="en-US" dirty="0" smtClean="0"/>
              <a:t>Not at device level</a:t>
            </a:r>
          </a:p>
          <a:p>
            <a:pPr lvl="1"/>
            <a:endParaRPr lang="en-US" dirty="0"/>
          </a:p>
        </p:txBody>
      </p:sp>
      <p:pic>
        <p:nvPicPr>
          <p:cNvPr id="5" name="Picture 2" descr="C:\Users\ion\ece421project\images\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24353"/>
            <a:ext cx="5564927" cy="25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8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 err="1"/>
              <a:t>0.18µm</a:t>
            </a:r>
            <a:r>
              <a:rPr lang="en-US" dirty="0"/>
              <a:t> </a:t>
            </a:r>
            <a:r>
              <a:rPr lang="en-US" dirty="0" err="1"/>
              <a:t>CMOS</a:t>
            </a:r>
            <a:r>
              <a:rPr lang="en-US" dirty="0"/>
              <a:t> technology</a:t>
            </a:r>
          </a:p>
          <a:p>
            <a:pPr lvl="1"/>
            <a:r>
              <a:rPr lang="en-US" dirty="0"/>
              <a:t>Vertical </a:t>
            </a:r>
            <a:r>
              <a:rPr lang="en-US" dirty="0" err="1"/>
              <a:t>CMOS</a:t>
            </a:r>
            <a:r>
              <a:rPr lang="en-US" dirty="0"/>
              <a:t> well transistors (parasitic </a:t>
            </a:r>
            <a:r>
              <a:rPr lang="en-US" dirty="0" err="1"/>
              <a:t>BJTs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Simulation and Design Tools</a:t>
            </a:r>
          </a:p>
          <a:p>
            <a:pPr lvl="1"/>
            <a:r>
              <a:rPr lang="en-US" dirty="0" err="1"/>
              <a:t>LTSpice</a:t>
            </a:r>
            <a:r>
              <a:rPr lang="en-US" dirty="0"/>
              <a:t> IV (</a:t>
            </a:r>
            <a:r>
              <a:rPr lang="en-US" dirty="0" err="1"/>
              <a:t>SwitcherCAD</a:t>
            </a:r>
            <a:r>
              <a:rPr lang="en-US" dirty="0"/>
              <a:t> III)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R2011b</a:t>
            </a:r>
            <a:endParaRPr lang="en-US" dirty="0"/>
          </a:p>
          <a:p>
            <a:pPr lvl="1"/>
            <a:r>
              <a:rPr lang="en-US" dirty="0"/>
              <a:t>Electric </a:t>
            </a:r>
            <a:r>
              <a:rPr lang="en-US" dirty="0" err="1"/>
              <a:t>VSLI</a:t>
            </a:r>
            <a:r>
              <a:rPr lang="en-US" dirty="0"/>
              <a:t> Design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Steps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work flow on different design options in addition to the final design (Op Amp Design has only 1 option):</a:t>
            </a:r>
          </a:p>
          <a:p>
            <a:endParaRPr lang="en-US" sz="1100" dirty="0" smtClean="0"/>
          </a:p>
          <a:p>
            <a:pPr lvl="1"/>
            <a:r>
              <a:rPr lang="en-US" dirty="0" smtClean="0"/>
              <a:t>EX: For BGR, starting with basic voltage divider, it will be shown how Vout depends on Vss and Temperature</a:t>
            </a:r>
          </a:p>
          <a:p>
            <a:pPr lvl="1"/>
            <a:r>
              <a:rPr lang="en-US" dirty="0" smtClean="0"/>
              <a:t>This item may need more than one page/foil; add as you need to describe the major design 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show live simulation results from simulation tool for each design type/step:</a:t>
            </a:r>
          </a:p>
          <a:p>
            <a:pPr lvl="1"/>
            <a:r>
              <a:rPr lang="en-US" dirty="0" smtClean="0"/>
              <a:t>EX: from LTSpice, show the schematics and then run the simulation and show the waveforms</a:t>
            </a:r>
          </a:p>
          <a:p>
            <a:pPr lvl="1"/>
            <a:r>
              <a:rPr lang="en-US" dirty="0" smtClean="0"/>
              <a:t>EX: from Electric, show the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Summarize/list the output </a:t>
            </a:r>
          </a:p>
          <a:p>
            <a:r>
              <a:rPr lang="en-US" dirty="0" smtClean="0"/>
              <a:t>Discuss the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6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the challenges that were faced during design of the project:</a:t>
            </a:r>
          </a:p>
          <a:p>
            <a:pPr lvl="1"/>
            <a:r>
              <a:rPr lang="en-US" dirty="0" smtClean="0"/>
              <a:t>And how you resolved them</a:t>
            </a:r>
          </a:p>
          <a:p>
            <a:pPr lvl="1"/>
            <a:r>
              <a:rPr lang="en-US" dirty="0" smtClean="0"/>
              <a:t>EX: Tool issue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5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9929</TotalTime>
  <Words>226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Bandgap Voltage Reference</vt:lpstr>
      <vt:lpstr>Block Diagram of the Project Setup</vt:lpstr>
      <vt:lpstr>Process and Tools used</vt:lpstr>
      <vt:lpstr>Design Steps Followed</vt:lpstr>
      <vt:lpstr>Live Demonstration</vt:lpstr>
      <vt:lpstr>Results/Discussion</vt:lpstr>
      <vt:lpstr>Design challenges Faced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Integrated Circuit Design 2nd Edition</dc:title>
  <dc:creator>Tony Chan Carusone</dc:creator>
  <cp:lastModifiedBy>ion</cp:lastModifiedBy>
  <cp:revision>254</cp:revision>
  <dcterms:created xsi:type="dcterms:W3CDTF">2012-01-03T18:56:03Z</dcterms:created>
  <dcterms:modified xsi:type="dcterms:W3CDTF">2012-12-04T17:44:32Z</dcterms:modified>
</cp:coreProperties>
</file>