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bookmarkIdSeed="2">
  <p:sldMasterIdLst>
    <p:sldMasterId id="2147483648" r:id="rId1"/>
  </p:sldMasterIdLst>
  <p:sldIdLst>
    <p:sldId id="256" r:id="rId2"/>
    <p:sldId id="268" r:id="rId3"/>
    <p:sldId id="259" r:id="rId4"/>
    <p:sldId id="269" r:id="rId5"/>
    <p:sldId id="27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50"/>
    <p:restoredTop sz="94784"/>
  </p:normalViewPr>
  <p:slideViewPr>
    <p:cSldViewPr snapToGrid="0" snapToObjects="1">
      <p:cViewPr varScale="1">
        <p:scale>
          <a:sx n="90" d="100"/>
          <a:sy n="90" d="100"/>
        </p:scale>
        <p:origin x="1184"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 Id="rId1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11/9/18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11/9/18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11/9/18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11/9/18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11/9/18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11/9/18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11/9/18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11/9/18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smtClean="0"/>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11/9/18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11/9/18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11/9/18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11/9/18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11/9/18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11/9/18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dirty="0"/>
              <a:t>11/9/18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smtClean="0"/>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11/9/18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11/9/18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dirty="0"/>
              <a:pPr/>
              <a:t>11/9/18</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 Id="rId3"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96776" y="1488071"/>
            <a:ext cx="8689976" cy="803437"/>
          </a:xfrm>
        </p:spPr>
        <p:txBody>
          <a:bodyPr/>
          <a:lstStyle/>
          <a:p>
            <a:r>
              <a:rPr lang="zh-CN" altLang="en-US" dirty="0"/>
              <a:t>准妈妈孕期信息管理服务系统</a:t>
            </a:r>
            <a:endParaRPr lang="en-US" dirty="0"/>
          </a:p>
        </p:txBody>
      </p:sp>
      <p:graphicFrame>
        <p:nvGraphicFramePr>
          <p:cNvPr id="22" name="Table 21"/>
          <p:cNvGraphicFramePr>
            <a:graphicFrameLocks noGrp="1"/>
          </p:cNvGraphicFramePr>
          <p:nvPr>
            <p:extLst>
              <p:ext uri="{D42A27DB-BD31-4B8C-83A1-F6EECF244321}">
                <p14:modId xmlns:p14="http://schemas.microsoft.com/office/powerpoint/2010/main" val="98247743"/>
              </p:ext>
            </p:extLst>
          </p:nvPr>
        </p:nvGraphicFramePr>
        <p:xfrm>
          <a:off x="1877764" y="3363714"/>
          <a:ext cx="8128000" cy="1854200"/>
        </p:xfrm>
        <a:graphic>
          <a:graphicData uri="http://schemas.openxmlformats.org/drawingml/2006/table">
            <a:tbl>
              <a:tblPr firstRow="1" bandRow="1">
                <a:tableStyleId>{9D7B26C5-4107-4FEC-AEDC-1716B250A1EF}</a:tableStyleId>
              </a:tblPr>
              <a:tblGrid>
                <a:gridCol w="4064000">
                  <a:extLst>
                    <a:ext uri="{9D8B030D-6E8A-4147-A177-3AD203B41FA5}">
                      <a16:colId xmlns:a16="http://schemas.microsoft.com/office/drawing/2014/main" xmlns="" val="2419921925"/>
                    </a:ext>
                  </a:extLst>
                </a:gridCol>
                <a:gridCol w="4064000">
                  <a:extLst>
                    <a:ext uri="{9D8B030D-6E8A-4147-A177-3AD203B41FA5}">
                      <a16:colId xmlns:a16="http://schemas.microsoft.com/office/drawing/2014/main" xmlns="" val="2243509427"/>
                    </a:ext>
                  </a:extLst>
                </a:gridCol>
              </a:tblGrid>
              <a:tr h="370840">
                <a:tc>
                  <a:txBody>
                    <a:bodyPr/>
                    <a:lstStyle/>
                    <a:p>
                      <a:pPr marL="0" algn="ctr" defTabSz="914400" rtl="0" eaLnBrk="1" latinLnBrk="0" hangingPunct="1"/>
                      <a:r>
                        <a:rPr lang="zh-CN" altLang="en-US" sz="1800" b="0" kern="1200" dirty="0" smtClean="0"/>
                        <a:t>类别</a:t>
                      </a:r>
                      <a:endParaRPr lang="en-US" sz="1800" b="0" kern="1200" dirty="0">
                        <a:solidFill>
                          <a:schemeClr val="tx1"/>
                        </a:solidFill>
                        <a:latin typeface="+mn-lt"/>
                        <a:ea typeface="+mn-ea"/>
                        <a:cs typeface="+mn-cs"/>
                      </a:endParaRPr>
                    </a:p>
                  </a:txBody>
                  <a:tcPr/>
                </a:tc>
                <a:tc>
                  <a:txBody>
                    <a:bodyPr/>
                    <a:lstStyle/>
                    <a:p>
                      <a:pPr algn="ctr"/>
                      <a:r>
                        <a:rPr lang="zh-CN" altLang="en-US" b="0" dirty="0" smtClean="0"/>
                        <a:t>专升本</a:t>
                      </a:r>
                      <a:endParaRPr lang="en-US" b="0" dirty="0"/>
                    </a:p>
                  </a:txBody>
                  <a:tcPr/>
                </a:tc>
                <a:extLst>
                  <a:ext uri="{0D108BD9-81ED-4DB2-BD59-A6C34878D82A}">
                    <a16:rowId xmlns:a16="http://schemas.microsoft.com/office/drawing/2014/main" xmlns="" val="4147310124"/>
                  </a:ext>
                </a:extLst>
              </a:tr>
              <a:tr h="370840">
                <a:tc>
                  <a:txBody>
                    <a:bodyPr/>
                    <a:lstStyle/>
                    <a:p>
                      <a:pPr algn="ctr"/>
                      <a:r>
                        <a:rPr lang="zh-CN" altLang="en-US" dirty="0" smtClean="0"/>
                        <a:t>专业</a:t>
                      </a:r>
                      <a:endParaRPr lang="en-US" dirty="0"/>
                    </a:p>
                  </a:txBody>
                  <a:tcPr/>
                </a:tc>
                <a:tc>
                  <a:txBody>
                    <a:bodyPr/>
                    <a:lstStyle/>
                    <a:p>
                      <a:pPr algn="ctr"/>
                      <a:r>
                        <a:rPr lang="zh-CN" altLang="en-US" dirty="0" smtClean="0"/>
                        <a:t>计算机科学与技术</a:t>
                      </a:r>
                      <a:endParaRPr lang="en-US" dirty="0"/>
                    </a:p>
                  </a:txBody>
                  <a:tcPr/>
                </a:tc>
                <a:extLst>
                  <a:ext uri="{0D108BD9-81ED-4DB2-BD59-A6C34878D82A}">
                    <a16:rowId xmlns:a16="http://schemas.microsoft.com/office/drawing/2014/main" xmlns="" val="1090463524"/>
                  </a:ext>
                </a:extLst>
              </a:tr>
              <a:tr h="370840">
                <a:tc>
                  <a:txBody>
                    <a:bodyPr/>
                    <a:lstStyle/>
                    <a:p>
                      <a:pPr algn="ctr"/>
                      <a:r>
                        <a:rPr lang="zh-CN" altLang="en-US" dirty="0" smtClean="0"/>
                        <a:t>班级</a:t>
                      </a:r>
                      <a:endParaRPr lang="en-US" dirty="0"/>
                    </a:p>
                  </a:txBody>
                  <a:tcPr/>
                </a:tc>
                <a:tc>
                  <a:txBody>
                    <a:bodyPr/>
                    <a:lstStyle/>
                    <a:p>
                      <a:pPr algn="ctr"/>
                      <a:r>
                        <a:rPr lang="zh-CN" altLang="en-US" dirty="0" smtClean="0"/>
                        <a:t>北京理工大学校本部</a:t>
                      </a:r>
                      <a:endParaRPr lang="en-US" dirty="0"/>
                    </a:p>
                  </a:txBody>
                  <a:tcPr/>
                </a:tc>
                <a:extLst>
                  <a:ext uri="{0D108BD9-81ED-4DB2-BD59-A6C34878D82A}">
                    <a16:rowId xmlns:a16="http://schemas.microsoft.com/office/drawing/2014/main" xmlns="" val="363472524"/>
                  </a:ext>
                </a:extLst>
              </a:tr>
              <a:tr h="370840">
                <a:tc>
                  <a:txBody>
                    <a:bodyPr/>
                    <a:lstStyle/>
                    <a:p>
                      <a:pPr algn="ctr"/>
                      <a:r>
                        <a:rPr lang="zh-CN" altLang="en-US" dirty="0" smtClean="0"/>
                        <a:t>姓名</a:t>
                      </a:r>
                      <a:endParaRPr lang="en-US" dirty="0"/>
                    </a:p>
                  </a:txBody>
                  <a:tcPr/>
                </a:tc>
                <a:tc>
                  <a:txBody>
                    <a:bodyPr/>
                    <a:lstStyle/>
                    <a:p>
                      <a:pPr algn="ctr"/>
                      <a:r>
                        <a:rPr lang="zh-CN" altLang="en-US" dirty="0" smtClean="0"/>
                        <a:t>雷明</a:t>
                      </a:r>
                      <a:endParaRPr lang="en-US" dirty="0"/>
                    </a:p>
                  </a:txBody>
                  <a:tcPr/>
                </a:tc>
                <a:extLst>
                  <a:ext uri="{0D108BD9-81ED-4DB2-BD59-A6C34878D82A}">
                    <a16:rowId xmlns:a16="http://schemas.microsoft.com/office/drawing/2014/main" xmlns="" val="232697873"/>
                  </a:ext>
                </a:extLst>
              </a:tr>
              <a:tr h="370840">
                <a:tc>
                  <a:txBody>
                    <a:bodyPr/>
                    <a:lstStyle/>
                    <a:p>
                      <a:pPr algn="ctr"/>
                      <a:r>
                        <a:rPr lang="zh-CN" altLang="en-US" dirty="0" smtClean="0"/>
                        <a:t>学号</a:t>
                      </a:r>
                      <a:endParaRPr lang="en-US" dirty="0"/>
                    </a:p>
                  </a:txBody>
                  <a:tcPr/>
                </a:tc>
                <a:tc>
                  <a:txBody>
                    <a:bodyPr/>
                    <a:lstStyle/>
                    <a:p>
                      <a:pPr algn="ctr"/>
                      <a:r>
                        <a:rPr lang="en-US" altLang="zh-CN" dirty="0" smtClean="0"/>
                        <a:t>201600030110090</a:t>
                      </a:r>
                      <a:endParaRPr lang="en-US" dirty="0"/>
                    </a:p>
                  </a:txBody>
                  <a:tcPr/>
                </a:tc>
              </a:tr>
            </a:tbl>
          </a:graphicData>
        </a:graphic>
      </p:graphicFrame>
    </p:spTree>
    <p:extLst>
      <p:ext uri="{BB962C8B-B14F-4D97-AF65-F5344CB8AC3E}">
        <p14:creationId xmlns:p14="http://schemas.microsoft.com/office/powerpoint/2010/main" val="5315305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10364451" cy="571305"/>
          </a:xfrm>
        </p:spPr>
        <p:txBody>
          <a:bodyPr>
            <a:normAutofit fontScale="90000"/>
          </a:bodyPr>
          <a:lstStyle/>
          <a:p>
            <a:r>
              <a:rPr lang="zh-CN" altLang="en-US" dirty="0" smtClean="0"/>
              <a:t>发展前景</a:t>
            </a:r>
            <a:endParaRPr lang="en-US" dirty="0"/>
          </a:p>
        </p:txBody>
      </p:sp>
      <p:sp>
        <p:nvSpPr>
          <p:cNvPr id="3" name="Content Placeholder 2"/>
          <p:cNvSpPr>
            <a:spLocks noGrp="1"/>
          </p:cNvSpPr>
          <p:nvPr>
            <p:ph sz="quarter" idx="13"/>
          </p:nvPr>
        </p:nvSpPr>
        <p:spPr>
          <a:xfrm>
            <a:off x="913774" y="1463710"/>
            <a:ext cx="10363826" cy="4162649"/>
          </a:xfrm>
        </p:spPr>
        <p:txBody>
          <a:bodyPr>
            <a:normAutofit/>
          </a:bodyPr>
          <a:lstStyle/>
          <a:p>
            <a:r>
              <a:rPr lang="zh-CN" altLang="en-US" dirty="0" smtClean="0"/>
              <a:t>一、</a:t>
            </a:r>
            <a:r>
              <a:rPr lang="zh-CN" altLang="en-US" dirty="0"/>
              <a:t>建立以医疗大数据应用技术为基础的准妈妈孕检创新研发</a:t>
            </a:r>
            <a:r>
              <a:rPr lang="zh-CN" altLang="en-US" dirty="0" smtClean="0"/>
              <a:t>平台</a:t>
            </a:r>
            <a:endParaRPr lang="en-US" altLang="zh-CN" dirty="0" smtClean="0"/>
          </a:p>
          <a:p>
            <a:endParaRPr lang="en-US" altLang="zh-CN" dirty="0" smtClean="0"/>
          </a:p>
          <a:p>
            <a:r>
              <a:rPr lang="zh-CN" altLang="en-US" dirty="0" smtClean="0"/>
              <a:t>二、</a:t>
            </a:r>
            <a:r>
              <a:rPr lang="zh-CN" altLang="en-US" dirty="0"/>
              <a:t>建立微服务、大数据和机器学习应用技术的人才培养</a:t>
            </a:r>
            <a:r>
              <a:rPr lang="zh-CN" altLang="en-US" dirty="0" smtClean="0"/>
              <a:t>平台</a:t>
            </a:r>
            <a:endParaRPr lang="en-US" altLang="zh-CN" dirty="0" smtClean="0"/>
          </a:p>
          <a:p>
            <a:endParaRPr lang="en-US" altLang="zh-CN" dirty="0" smtClean="0"/>
          </a:p>
          <a:p>
            <a:r>
              <a:rPr lang="zh-CN" altLang="en-US" dirty="0" smtClean="0"/>
              <a:t>三、</a:t>
            </a:r>
            <a:r>
              <a:rPr lang="zh-CN" altLang="en-US" dirty="0"/>
              <a:t>利用微服务、大数据和机器学习技术，面向行业共性问题和需求，研发一系列医疗服务产品</a:t>
            </a:r>
            <a:endParaRPr lang="en-US" altLang="zh-CN" dirty="0" smtClean="0"/>
          </a:p>
        </p:txBody>
      </p:sp>
    </p:spTree>
    <p:extLst>
      <p:ext uri="{BB962C8B-B14F-4D97-AF65-F5344CB8AC3E}">
        <p14:creationId xmlns:p14="http://schemas.microsoft.com/office/powerpoint/2010/main" val="64850807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10364451" cy="571305"/>
          </a:xfrm>
        </p:spPr>
        <p:txBody>
          <a:bodyPr>
            <a:normAutofit fontScale="90000"/>
          </a:bodyPr>
          <a:lstStyle/>
          <a:p>
            <a:r>
              <a:rPr lang="zh-CN" altLang="en-US" dirty="0"/>
              <a:t>结论</a:t>
            </a:r>
            <a:endParaRPr lang="en-US" dirty="0"/>
          </a:p>
        </p:txBody>
      </p:sp>
      <p:sp>
        <p:nvSpPr>
          <p:cNvPr id="3" name="Content Placeholder 2"/>
          <p:cNvSpPr>
            <a:spLocks noGrp="1"/>
          </p:cNvSpPr>
          <p:nvPr>
            <p:ph sz="quarter" idx="13"/>
          </p:nvPr>
        </p:nvSpPr>
        <p:spPr>
          <a:xfrm>
            <a:off x="913774" y="1463710"/>
            <a:ext cx="10363826" cy="4442568"/>
          </a:xfrm>
        </p:spPr>
        <p:txBody>
          <a:bodyPr>
            <a:normAutofit/>
          </a:bodyPr>
          <a:lstStyle/>
          <a:p>
            <a:r>
              <a:rPr lang="zh-CN" altLang="en-US" dirty="0" smtClean="0"/>
              <a:t>一、</a:t>
            </a:r>
            <a:r>
              <a:rPr lang="zh-CN" altLang="en-US" dirty="0"/>
              <a:t>深入地接触微服务架构的搭建、大数据平台环境的搭建和机器学习的深入学习。最终，设计并制件出本服务系统，体验到移动互联网技术应用于医疗行业所带给我们的便利</a:t>
            </a:r>
            <a:r>
              <a:rPr lang="zh-CN" altLang="en-US" dirty="0" smtClean="0"/>
              <a:t>。</a:t>
            </a:r>
            <a:endParaRPr lang="en-US" altLang="zh-CN" dirty="0" smtClean="0"/>
          </a:p>
          <a:p>
            <a:endParaRPr lang="en-US" altLang="zh-CN" dirty="0" smtClean="0"/>
          </a:p>
          <a:p>
            <a:r>
              <a:rPr lang="zh-CN" altLang="en-US" dirty="0" smtClean="0"/>
              <a:t>二、孕</a:t>
            </a:r>
            <a:r>
              <a:rPr lang="zh-CN" altLang="en-US" dirty="0"/>
              <a:t>期检查是国内各大妇产医院面临的最大问题，而以互联网化为手段，优化就诊流程，提升患者的就医体验，将会成为</a:t>
            </a:r>
            <a:r>
              <a:rPr lang="zh-CN" altLang="en-US" dirty="0" smtClean="0"/>
              <a:t>未来“互联网</a:t>
            </a:r>
            <a:r>
              <a:rPr lang="en-US" dirty="0"/>
              <a:t>+</a:t>
            </a:r>
            <a:r>
              <a:rPr lang="zh-CN" altLang="en-US" dirty="0" smtClean="0"/>
              <a:t>医疗</a:t>
            </a:r>
            <a:r>
              <a:rPr lang="zh-CN" altLang="en-US" dirty="0"/>
              <a:t>”</a:t>
            </a:r>
            <a:r>
              <a:rPr lang="zh-CN" altLang="en-US" dirty="0" smtClean="0"/>
              <a:t>一直</a:t>
            </a:r>
            <a:r>
              <a:rPr lang="zh-CN" altLang="en-US" dirty="0"/>
              <a:t>关注的问题</a:t>
            </a:r>
            <a:r>
              <a:rPr lang="zh-CN" altLang="en-US" dirty="0" smtClean="0"/>
              <a:t>。</a:t>
            </a:r>
            <a:endParaRPr lang="en-US" altLang="zh-CN" dirty="0" smtClean="0"/>
          </a:p>
          <a:p>
            <a:endParaRPr lang="en-US" altLang="zh-CN" dirty="0" smtClean="0"/>
          </a:p>
          <a:p>
            <a:r>
              <a:rPr lang="zh-CN" altLang="en-US" dirty="0" smtClean="0"/>
              <a:t>三、在</a:t>
            </a:r>
            <a:r>
              <a:rPr lang="zh-CN" altLang="en-US" dirty="0"/>
              <a:t>“</a:t>
            </a:r>
            <a:r>
              <a:rPr lang="zh-CN" altLang="en-US" dirty="0" smtClean="0"/>
              <a:t>互联网</a:t>
            </a:r>
            <a:r>
              <a:rPr lang="en-US" dirty="0"/>
              <a:t>+</a:t>
            </a:r>
            <a:r>
              <a:rPr lang="zh-CN" altLang="en-US" dirty="0" smtClean="0"/>
              <a:t>医疗</a:t>
            </a:r>
            <a:r>
              <a:rPr lang="zh-CN" altLang="en-US" dirty="0"/>
              <a:t>”</a:t>
            </a:r>
            <a:r>
              <a:rPr lang="zh-CN" altLang="en-US" dirty="0" smtClean="0"/>
              <a:t>的</a:t>
            </a:r>
            <a:r>
              <a:rPr lang="zh-CN" altLang="en-US" dirty="0"/>
              <a:t>驱动下，医疗机构将建立起以患者为中心的全新医疗服务模式，以改善就医体验为目的，逐步实现医疗诊治精准化、医疗组织协同化、医疗服务个性化，将医疗服务扩展到更大范围</a:t>
            </a:r>
            <a:r>
              <a:rPr lang="zh-CN" altLang="en-US" dirty="0" smtClean="0"/>
              <a:t>。</a:t>
            </a:r>
            <a:endParaRPr lang="en-US" altLang="zh-CN" dirty="0" smtClean="0"/>
          </a:p>
          <a:p>
            <a:pPr marL="0" indent="0">
              <a:buNone/>
            </a:pPr>
            <a:endParaRPr lang="en-US" altLang="zh-CN" dirty="0" smtClean="0"/>
          </a:p>
        </p:txBody>
      </p:sp>
    </p:spTree>
    <p:extLst>
      <p:ext uri="{BB962C8B-B14F-4D97-AF65-F5344CB8AC3E}">
        <p14:creationId xmlns:p14="http://schemas.microsoft.com/office/powerpoint/2010/main" val="206119268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10364451" cy="571305"/>
          </a:xfrm>
        </p:spPr>
        <p:txBody>
          <a:bodyPr>
            <a:normAutofit fontScale="90000"/>
          </a:bodyPr>
          <a:lstStyle/>
          <a:p>
            <a:r>
              <a:rPr lang="zh-CN" altLang="en-US" dirty="0" smtClean="0"/>
              <a:t>致谢</a:t>
            </a:r>
            <a:endParaRPr lang="en-US" dirty="0"/>
          </a:p>
        </p:txBody>
      </p:sp>
      <p:sp>
        <p:nvSpPr>
          <p:cNvPr id="3" name="Content Placeholder 2"/>
          <p:cNvSpPr>
            <a:spLocks noGrp="1"/>
          </p:cNvSpPr>
          <p:nvPr>
            <p:ph sz="quarter" idx="13"/>
          </p:nvPr>
        </p:nvSpPr>
        <p:spPr>
          <a:xfrm>
            <a:off x="913774" y="1463710"/>
            <a:ext cx="10363826" cy="3985368"/>
          </a:xfrm>
        </p:spPr>
        <p:txBody>
          <a:bodyPr>
            <a:normAutofit/>
          </a:bodyPr>
          <a:lstStyle/>
          <a:p>
            <a:r>
              <a:rPr lang="zh-CN" altLang="en-US" dirty="0" smtClean="0"/>
              <a:t>一、</a:t>
            </a:r>
            <a:r>
              <a:rPr lang="zh-CN" altLang="en-US" dirty="0"/>
              <a:t>衷</a:t>
            </a:r>
            <a:r>
              <a:rPr lang="zh-CN" altLang="en-US" dirty="0" smtClean="0"/>
              <a:t>心感谢我</a:t>
            </a:r>
            <a:r>
              <a:rPr lang="zh-CN" altLang="en-US" dirty="0"/>
              <a:t>的指导老师张丽</a:t>
            </a:r>
            <a:r>
              <a:rPr lang="zh-CN" altLang="en-US" dirty="0" smtClean="0"/>
              <a:t>娜，</a:t>
            </a:r>
            <a:r>
              <a:rPr lang="zh-CN" altLang="en-US" dirty="0"/>
              <a:t>课题的设计以及论文的撰写自始至终都是在张丽娜老师的悉心指导下进行。张丽娜老师在学习和科研过程中给予我无微不至的关怀和指导，使我能够迅速地掌握本专业知识，并解决一个个实际的工程问题，能够迅速地给</a:t>
            </a:r>
            <a:r>
              <a:rPr lang="zh-CN" altLang="en-US" dirty="0" smtClean="0"/>
              <a:t>出合理地分</a:t>
            </a:r>
            <a:r>
              <a:rPr lang="zh-CN" altLang="en-US" dirty="0"/>
              <a:t>析思</a:t>
            </a:r>
            <a:r>
              <a:rPr lang="zh-CN" altLang="en-US" dirty="0" smtClean="0"/>
              <a:t>路，指出处理流程中的问题，并指导我对</a:t>
            </a:r>
            <a:r>
              <a:rPr lang="zh-CN" altLang="en-US" dirty="0"/>
              <a:t>各方向知识</a:t>
            </a:r>
            <a:r>
              <a:rPr lang="zh-CN" altLang="en-US" dirty="0" smtClean="0"/>
              <a:t>的涉</a:t>
            </a:r>
            <a:r>
              <a:rPr lang="zh-CN" altLang="en-US" dirty="0"/>
              <a:t>猎</a:t>
            </a:r>
            <a:r>
              <a:rPr lang="zh-CN" altLang="en-US" dirty="0" smtClean="0"/>
              <a:t>。</a:t>
            </a:r>
            <a:endParaRPr lang="en-US" altLang="zh-CN" dirty="0" smtClean="0"/>
          </a:p>
          <a:p>
            <a:endParaRPr lang="en-US" dirty="0"/>
          </a:p>
          <a:p>
            <a:r>
              <a:rPr lang="zh-CN" altLang="en-US" dirty="0" smtClean="0"/>
              <a:t>二、特别感</a:t>
            </a:r>
            <a:r>
              <a:rPr lang="zh-CN" altLang="en-US" dirty="0"/>
              <a:t>谢我的家人，尤其是我的爱人宋晓鹏能够提供孕期数据，并抽出时间给予我在论文上的帮助。</a:t>
            </a:r>
            <a:endParaRPr lang="en-US" dirty="0"/>
          </a:p>
        </p:txBody>
      </p:sp>
    </p:spTree>
    <p:extLst>
      <p:ext uri="{BB962C8B-B14F-4D97-AF65-F5344CB8AC3E}">
        <p14:creationId xmlns:p14="http://schemas.microsoft.com/office/powerpoint/2010/main" val="187302587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10364451" cy="648423"/>
          </a:xfrm>
        </p:spPr>
        <p:txBody>
          <a:bodyPr/>
          <a:lstStyle/>
          <a:p>
            <a:pPr lvl="0"/>
            <a:r>
              <a:rPr lang="zh-CN" altLang="en-US" b="1" dirty="0"/>
              <a:t>系统技术架构设计与层次分析</a:t>
            </a:r>
            <a:endParaRPr lang="en-US" b="1" dirty="0"/>
          </a:p>
        </p:txBody>
      </p:sp>
      <p:sp>
        <p:nvSpPr>
          <p:cNvPr id="3" name="Content Placeholder 2"/>
          <p:cNvSpPr>
            <a:spLocks noGrp="1"/>
          </p:cNvSpPr>
          <p:nvPr>
            <p:ph sz="quarter" idx="13"/>
          </p:nvPr>
        </p:nvSpPr>
        <p:spPr>
          <a:xfrm>
            <a:off x="913774" y="1474726"/>
            <a:ext cx="10363826" cy="3424107"/>
          </a:xfrm>
        </p:spPr>
        <p:txBody>
          <a:bodyPr>
            <a:normAutofit/>
          </a:bodyPr>
          <a:lstStyle/>
          <a:p>
            <a:pPr lvl="0"/>
            <a:r>
              <a:rPr lang="zh-CN" altLang="en-US" sz="2400" dirty="0" smtClean="0"/>
              <a:t>一、</a:t>
            </a:r>
            <a:r>
              <a:rPr lang="zh-CN" altLang="en-US" sz="2400" dirty="0"/>
              <a:t>系统技术架构</a:t>
            </a:r>
            <a:r>
              <a:rPr lang="zh-CN" altLang="en-US" sz="2400" dirty="0" smtClean="0"/>
              <a:t>设计与分析</a:t>
            </a:r>
            <a:endParaRPr lang="en-US" altLang="zh-CN" sz="2400" dirty="0" smtClean="0"/>
          </a:p>
          <a:p>
            <a:pPr lvl="0"/>
            <a:endParaRPr lang="en-US" sz="2400" b="1" dirty="0"/>
          </a:p>
          <a:p>
            <a:r>
              <a:rPr lang="zh-CN" altLang="en-US" sz="2400" dirty="0" smtClean="0"/>
              <a:t>二、</a:t>
            </a:r>
            <a:r>
              <a:rPr lang="zh-CN" altLang="en-US" sz="2400" dirty="0"/>
              <a:t>核心技术在系统中应</a:t>
            </a:r>
            <a:r>
              <a:rPr lang="zh-CN" altLang="en-US" sz="2400" dirty="0" smtClean="0"/>
              <a:t>用</a:t>
            </a:r>
            <a:endParaRPr lang="en-US" sz="2400" dirty="0"/>
          </a:p>
        </p:txBody>
      </p:sp>
    </p:spTree>
    <p:extLst>
      <p:ext uri="{BB962C8B-B14F-4D97-AF65-F5344CB8AC3E}">
        <p14:creationId xmlns:p14="http://schemas.microsoft.com/office/powerpoint/2010/main" val="45645955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8"/>
            <a:ext cx="10364451" cy="538254"/>
          </a:xfrm>
        </p:spPr>
        <p:txBody>
          <a:bodyPr>
            <a:normAutofit fontScale="90000"/>
          </a:bodyPr>
          <a:lstStyle/>
          <a:p>
            <a:r>
              <a:rPr lang="zh-CN" altLang="en-US" b="1" dirty="0"/>
              <a:t>系统技术架构</a:t>
            </a:r>
            <a:r>
              <a:rPr lang="zh-CN" altLang="en-US" b="1" dirty="0" smtClean="0"/>
              <a:t>设计与分析</a:t>
            </a:r>
            <a:endParaRPr lang="en-US" dirty="0"/>
          </a:p>
        </p:txBody>
      </p:sp>
      <p:pic>
        <p:nvPicPr>
          <p:cNvPr id="4" name="Content Placeholder 3"/>
          <p:cNvPicPr>
            <a:picLocks noGrp="1"/>
          </p:cNvPicPr>
          <p:nvPr>
            <p:ph sz="quarter" idx="13"/>
          </p:nvPr>
        </p:nvPicPr>
        <p:blipFill>
          <a:blip r:embed="rId2"/>
          <a:stretch>
            <a:fillRect/>
          </a:stretch>
        </p:blipFill>
        <p:spPr>
          <a:xfrm>
            <a:off x="2478791" y="1388121"/>
            <a:ext cx="7271131" cy="4880472"/>
          </a:xfrm>
          <a:prstGeom prst="rect">
            <a:avLst/>
          </a:prstGeom>
        </p:spPr>
      </p:pic>
    </p:spTree>
    <p:extLst>
      <p:ext uri="{BB962C8B-B14F-4D97-AF65-F5344CB8AC3E}">
        <p14:creationId xmlns:p14="http://schemas.microsoft.com/office/powerpoint/2010/main" val="411105219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8"/>
            <a:ext cx="10364451" cy="538254"/>
          </a:xfrm>
        </p:spPr>
        <p:txBody>
          <a:bodyPr>
            <a:normAutofit fontScale="90000"/>
          </a:bodyPr>
          <a:lstStyle/>
          <a:p>
            <a:r>
              <a:rPr lang="zh-CN" altLang="en-US" b="1" dirty="0"/>
              <a:t>系统技术架构</a:t>
            </a:r>
            <a:r>
              <a:rPr lang="zh-CN" altLang="en-US" b="1" dirty="0" smtClean="0"/>
              <a:t>设计与分析</a:t>
            </a:r>
            <a:endParaRPr lang="en-US" dirty="0"/>
          </a:p>
        </p:txBody>
      </p:sp>
      <p:sp>
        <p:nvSpPr>
          <p:cNvPr id="3" name="Content Placeholder 2"/>
          <p:cNvSpPr>
            <a:spLocks noGrp="1"/>
          </p:cNvSpPr>
          <p:nvPr>
            <p:ph sz="quarter" idx="13"/>
          </p:nvPr>
        </p:nvSpPr>
        <p:spPr>
          <a:xfrm>
            <a:off x="914400" y="1452691"/>
            <a:ext cx="10363826" cy="3987056"/>
          </a:xfrm>
        </p:spPr>
        <p:txBody>
          <a:bodyPr>
            <a:noAutofit/>
          </a:bodyPr>
          <a:lstStyle/>
          <a:p>
            <a:r>
              <a:rPr lang="zh-CN" altLang="en-US" sz="2400" dirty="0">
                <a:latin typeface="SimSun" charset="-122"/>
                <a:ea typeface="SimSun" charset="-122"/>
                <a:cs typeface="SimSun" charset="-122"/>
              </a:rPr>
              <a:t>网络</a:t>
            </a:r>
            <a:r>
              <a:rPr lang="zh-CN" altLang="en-US" sz="2400" dirty="0" smtClean="0">
                <a:latin typeface="SimSun" charset="-122"/>
                <a:ea typeface="SimSun" charset="-122"/>
                <a:cs typeface="SimSun" charset="-122"/>
              </a:rPr>
              <a:t>层</a:t>
            </a:r>
            <a:endParaRPr lang="en-US" altLang="zh-CN" sz="2400" dirty="0" smtClean="0">
              <a:latin typeface="SimSun" charset="-122"/>
              <a:ea typeface="SimSun" charset="-122"/>
              <a:cs typeface="SimSun" charset="-122"/>
            </a:endParaRPr>
          </a:p>
          <a:p>
            <a:pPr lvl="1"/>
            <a:r>
              <a:rPr lang="en-US" altLang="zh-CN" sz="2000" dirty="0" err="1" smtClean="0">
                <a:latin typeface="SimSun" charset="-122"/>
                <a:ea typeface="SimSun" charset="-122"/>
                <a:cs typeface="SimSun" charset="-122"/>
              </a:rPr>
              <a:t>Nginx</a:t>
            </a:r>
            <a:r>
              <a:rPr lang="zh-CN" altLang="en-US" sz="2000" dirty="0" smtClean="0">
                <a:latin typeface="SimSun" charset="-122"/>
                <a:ea typeface="SimSun" charset="-122"/>
                <a:cs typeface="SimSun" charset="-122"/>
              </a:rPr>
              <a:t>：实现</a:t>
            </a:r>
            <a:r>
              <a:rPr lang="zh-CN" altLang="en-US" sz="2000" dirty="0">
                <a:latin typeface="SimSun" charset="-122"/>
                <a:ea typeface="SimSun" charset="-122"/>
                <a:cs typeface="SimSun" charset="-122"/>
              </a:rPr>
              <a:t>负载均衡</a:t>
            </a:r>
            <a:r>
              <a:rPr lang="zh-CN" altLang="en-US" sz="2000" dirty="0" smtClean="0">
                <a:latin typeface="SimSun" charset="-122"/>
                <a:ea typeface="SimSun" charset="-122"/>
                <a:cs typeface="SimSun" charset="-122"/>
              </a:rPr>
              <a:t>，实现</a:t>
            </a:r>
            <a:r>
              <a:rPr lang="zh-CN" altLang="en-US" sz="2000" dirty="0">
                <a:latin typeface="SimSun" charset="-122"/>
                <a:ea typeface="SimSun" charset="-122"/>
                <a:cs typeface="SimSun" charset="-122"/>
              </a:rPr>
              <a:t>反向代理，平均分担负载</a:t>
            </a:r>
            <a:r>
              <a:rPr lang="en-US" sz="2000" dirty="0">
                <a:latin typeface="SimSun" charset="-122"/>
                <a:ea typeface="SimSun" charset="-122"/>
                <a:cs typeface="SimSun" charset="-122"/>
              </a:rPr>
              <a:t> </a:t>
            </a:r>
            <a:endParaRPr lang="en-US" sz="2400" dirty="0" smtClean="0">
              <a:latin typeface="SimSun" charset="-122"/>
              <a:ea typeface="SimSun" charset="-122"/>
              <a:cs typeface="SimSun" charset="-122"/>
            </a:endParaRPr>
          </a:p>
          <a:p>
            <a:pPr marL="457200" lvl="1" indent="0">
              <a:buNone/>
            </a:pPr>
            <a:endParaRPr lang="en-US" sz="2000" dirty="0">
              <a:latin typeface="SimSun" charset="-122"/>
              <a:ea typeface="SimSun" charset="-122"/>
              <a:cs typeface="SimSun" charset="-122"/>
            </a:endParaRPr>
          </a:p>
          <a:p>
            <a:r>
              <a:rPr lang="zh-CN" altLang="en-US" sz="2400" dirty="0">
                <a:latin typeface="SimSun" charset="-122"/>
                <a:ea typeface="SimSun" charset="-122"/>
                <a:cs typeface="SimSun" charset="-122"/>
              </a:rPr>
              <a:t>缓存</a:t>
            </a:r>
            <a:r>
              <a:rPr lang="zh-CN" altLang="en-US" sz="2400" dirty="0" smtClean="0">
                <a:latin typeface="SimSun" charset="-122"/>
                <a:ea typeface="SimSun" charset="-122"/>
                <a:cs typeface="SimSun" charset="-122"/>
              </a:rPr>
              <a:t>层</a:t>
            </a:r>
            <a:endParaRPr lang="en-US" altLang="zh-CN" sz="2400" dirty="0" smtClean="0">
              <a:latin typeface="SimSun" charset="-122"/>
              <a:ea typeface="SimSun" charset="-122"/>
              <a:cs typeface="SimSun" charset="-122"/>
            </a:endParaRPr>
          </a:p>
          <a:p>
            <a:pPr lvl="1"/>
            <a:r>
              <a:rPr lang="en-US" altLang="zh-CN" sz="2000" dirty="0" err="1" smtClean="0">
                <a:latin typeface="SimSun" charset="-122"/>
                <a:ea typeface="SimSun" charset="-122"/>
                <a:cs typeface="SimSun" charset="-122"/>
              </a:rPr>
              <a:t>Redis</a:t>
            </a:r>
            <a:r>
              <a:rPr lang="zh-CN" altLang="en-US" sz="2000" dirty="0" smtClean="0">
                <a:latin typeface="SimSun" charset="-122"/>
                <a:ea typeface="SimSun" charset="-122"/>
                <a:cs typeface="SimSun" charset="-122"/>
              </a:rPr>
              <a:t>：存储</a:t>
            </a:r>
            <a:r>
              <a:rPr lang="zh-CN" altLang="en-US" sz="2000" dirty="0">
                <a:latin typeface="SimSun" charset="-122"/>
                <a:ea typeface="SimSun" charset="-122"/>
                <a:cs typeface="SimSun" charset="-122"/>
              </a:rPr>
              <a:t>热</a:t>
            </a:r>
            <a:r>
              <a:rPr lang="zh-CN" altLang="en-US" sz="2000" dirty="0" smtClean="0">
                <a:latin typeface="SimSun" charset="-122"/>
                <a:ea typeface="SimSun" charset="-122"/>
                <a:cs typeface="SimSun" charset="-122"/>
              </a:rPr>
              <a:t>点数据，防数据穿透，对缓存查询加锁</a:t>
            </a:r>
            <a:r>
              <a:rPr lang="en-US" sz="2000" dirty="0" smtClean="0">
                <a:latin typeface="SimSun" charset="-122"/>
                <a:ea typeface="SimSun" charset="-122"/>
                <a:cs typeface="SimSun" charset="-122"/>
              </a:rPr>
              <a:t> </a:t>
            </a:r>
            <a:endParaRPr lang="en-US" sz="2400" dirty="0" smtClean="0">
              <a:latin typeface="SimSun" charset="-122"/>
              <a:ea typeface="SimSun" charset="-122"/>
              <a:cs typeface="SimSun" charset="-122"/>
            </a:endParaRPr>
          </a:p>
          <a:p>
            <a:pPr marL="457200" lvl="1" indent="0">
              <a:buNone/>
            </a:pPr>
            <a:endParaRPr lang="en-US" sz="2400" dirty="0">
              <a:latin typeface="SimSun" charset="-122"/>
              <a:ea typeface="SimSun" charset="-122"/>
              <a:cs typeface="SimSun" charset="-122"/>
            </a:endParaRPr>
          </a:p>
          <a:p>
            <a:r>
              <a:rPr lang="zh-CN" altLang="en-US" sz="2400" dirty="0">
                <a:latin typeface="SimSun" charset="-122"/>
                <a:ea typeface="SimSun" charset="-122"/>
                <a:cs typeface="SimSun" charset="-122"/>
              </a:rPr>
              <a:t>应用</a:t>
            </a:r>
            <a:r>
              <a:rPr lang="zh-CN" altLang="en-US" sz="2400" dirty="0" smtClean="0">
                <a:latin typeface="SimSun" charset="-122"/>
                <a:ea typeface="SimSun" charset="-122"/>
                <a:cs typeface="SimSun" charset="-122"/>
              </a:rPr>
              <a:t>层</a:t>
            </a:r>
            <a:endParaRPr lang="en-US" altLang="zh-CN" sz="2400" dirty="0">
              <a:latin typeface="SimSun" charset="-122"/>
              <a:ea typeface="SimSun" charset="-122"/>
              <a:cs typeface="SimSun" charset="-122"/>
            </a:endParaRPr>
          </a:p>
          <a:p>
            <a:pPr lvl="1"/>
            <a:r>
              <a:rPr lang="en-US" altLang="zh-CN" sz="2000" dirty="0" smtClean="0">
                <a:latin typeface="SimSun" charset="-122"/>
                <a:ea typeface="SimSun" charset="-122"/>
                <a:cs typeface="SimSun" charset="-122"/>
              </a:rPr>
              <a:t>Spring BOOT / CLOUD</a:t>
            </a:r>
            <a:r>
              <a:rPr lang="zh-CN" altLang="en-US" sz="2000" dirty="0" smtClean="0">
                <a:latin typeface="SimSun" charset="-122"/>
                <a:ea typeface="SimSun" charset="-122"/>
                <a:cs typeface="SimSun" charset="-122"/>
              </a:rPr>
              <a:t>：独立</a:t>
            </a:r>
            <a:r>
              <a:rPr lang="zh-CN" altLang="en-US" sz="2000" dirty="0">
                <a:latin typeface="SimSun" charset="-122"/>
                <a:ea typeface="SimSun" charset="-122"/>
                <a:cs typeface="SimSun" charset="-122"/>
              </a:rPr>
              <a:t>部署、独立维护、独立扩展</a:t>
            </a:r>
            <a:r>
              <a:rPr lang="en-US" sz="2000" dirty="0">
                <a:latin typeface="SimSun" charset="-122"/>
                <a:ea typeface="SimSun" charset="-122"/>
                <a:cs typeface="SimSun" charset="-122"/>
              </a:rPr>
              <a:t> </a:t>
            </a:r>
            <a:endParaRPr lang="en-US" sz="2400" dirty="0">
              <a:latin typeface="SimSun" charset="-122"/>
              <a:ea typeface="SimSun" charset="-122"/>
              <a:cs typeface="SimSun" charset="-122"/>
            </a:endParaRPr>
          </a:p>
        </p:txBody>
      </p:sp>
    </p:spTree>
    <p:extLst>
      <p:ext uri="{BB962C8B-B14F-4D97-AF65-F5344CB8AC3E}">
        <p14:creationId xmlns:p14="http://schemas.microsoft.com/office/powerpoint/2010/main" val="82402191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8"/>
            <a:ext cx="10364451" cy="538254"/>
          </a:xfrm>
        </p:spPr>
        <p:txBody>
          <a:bodyPr>
            <a:normAutofit fontScale="90000"/>
          </a:bodyPr>
          <a:lstStyle/>
          <a:p>
            <a:r>
              <a:rPr lang="zh-CN" altLang="en-US" b="1" dirty="0"/>
              <a:t>系统技术架构</a:t>
            </a:r>
            <a:r>
              <a:rPr lang="zh-CN" altLang="en-US" b="1" dirty="0" smtClean="0"/>
              <a:t>设计与分析</a:t>
            </a:r>
            <a:endParaRPr lang="en-US" dirty="0"/>
          </a:p>
        </p:txBody>
      </p:sp>
      <p:sp>
        <p:nvSpPr>
          <p:cNvPr id="3" name="Content Placeholder 2"/>
          <p:cNvSpPr>
            <a:spLocks noGrp="1"/>
          </p:cNvSpPr>
          <p:nvPr>
            <p:ph sz="quarter" idx="13"/>
          </p:nvPr>
        </p:nvSpPr>
        <p:spPr>
          <a:xfrm>
            <a:off x="914400" y="1452691"/>
            <a:ext cx="10363826" cy="4981160"/>
          </a:xfrm>
        </p:spPr>
        <p:txBody>
          <a:bodyPr>
            <a:noAutofit/>
          </a:bodyPr>
          <a:lstStyle/>
          <a:p>
            <a:r>
              <a:rPr lang="zh-CN" altLang="en-US" sz="2400" dirty="0" smtClean="0">
                <a:latin typeface="SimSun" charset="-122"/>
                <a:ea typeface="SimSun" charset="-122"/>
                <a:cs typeface="SimSun" charset="-122"/>
              </a:rPr>
              <a:t>数据计算层</a:t>
            </a:r>
            <a:endParaRPr lang="en-US" altLang="zh-CN" sz="2400" dirty="0" smtClean="0">
              <a:latin typeface="SimSun" charset="-122"/>
              <a:ea typeface="SimSun" charset="-122"/>
              <a:cs typeface="SimSun" charset="-122"/>
            </a:endParaRPr>
          </a:p>
          <a:p>
            <a:pPr lvl="1"/>
            <a:r>
              <a:rPr lang="en-US" altLang="zh-CN" sz="2000" dirty="0" smtClean="0">
                <a:latin typeface="SimSun" charset="-122"/>
                <a:ea typeface="SimSun" charset="-122"/>
                <a:cs typeface="SimSun" charset="-122"/>
              </a:rPr>
              <a:t>KAFKA</a:t>
            </a:r>
            <a:r>
              <a:rPr lang="zh-CN" altLang="en-US" sz="2000" dirty="0" smtClean="0">
                <a:latin typeface="SimSun" charset="-122"/>
                <a:ea typeface="SimSun" charset="-122"/>
                <a:cs typeface="SimSun" charset="-122"/>
              </a:rPr>
              <a:t>：数据持久性、高扩展、高吞吐、高可用、低延迟</a:t>
            </a:r>
            <a:r>
              <a:rPr lang="en-US" sz="2000" dirty="0" smtClean="0">
                <a:latin typeface="SimSun" charset="-122"/>
                <a:ea typeface="SimSun" charset="-122"/>
                <a:cs typeface="SimSun" charset="-122"/>
              </a:rPr>
              <a:t> </a:t>
            </a:r>
            <a:endParaRPr lang="en-US" altLang="zh-CN" sz="2000" dirty="0" smtClean="0">
              <a:latin typeface="SimSun" charset="-122"/>
              <a:ea typeface="SimSun" charset="-122"/>
              <a:cs typeface="SimSun" charset="-122"/>
            </a:endParaRPr>
          </a:p>
          <a:p>
            <a:pPr lvl="1"/>
            <a:r>
              <a:rPr lang="en-US" altLang="zh-CN" sz="2000" dirty="0" smtClean="0">
                <a:latin typeface="SimSun" charset="-122"/>
                <a:ea typeface="SimSun" charset="-122"/>
                <a:cs typeface="SimSun" charset="-122"/>
              </a:rPr>
              <a:t>STORM</a:t>
            </a:r>
            <a:r>
              <a:rPr lang="zh-CN" altLang="en-US" sz="2000" dirty="0" smtClean="0">
                <a:latin typeface="SimSun" charset="-122"/>
                <a:ea typeface="SimSun" charset="-122"/>
                <a:cs typeface="SimSun" charset="-122"/>
              </a:rPr>
              <a:t>：实时处理，实现低延迟的处理效果</a:t>
            </a:r>
            <a:r>
              <a:rPr lang="en-US" sz="2000" dirty="0" smtClean="0">
                <a:latin typeface="SimSun" charset="-122"/>
                <a:ea typeface="SimSun" charset="-122"/>
                <a:cs typeface="SimSun" charset="-122"/>
              </a:rPr>
              <a:t> </a:t>
            </a:r>
            <a:endParaRPr lang="en-US" altLang="zh-CN" sz="2000" dirty="0" smtClean="0">
              <a:latin typeface="SimSun" charset="-122"/>
              <a:ea typeface="SimSun" charset="-122"/>
              <a:cs typeface="SimSun" charset="-122"/>
            </a:endParaRPr>
          </a:p>
          <a:p>
            <a:pPr marL="457200" lvl="1" indent="0">
              <a:buNone/>
            </a:pPr>
            <a:endParaRPr lang="en-US" altLang="zh-CN" sz="2000" dirty="0" smtClean="0">
              <a:latin typeface="SimSun" charset="-122"/>
              <a:ea typeface="SimSun" charset="-122"/>
              <a:cs typeface="SimSun" charset="-122"/>
            </a:endParaRPr>
          </a:p>
          <a:p>
            <a:r>
              <a:rPr lang="zh-CN" altLang="en-US" sz="2400" dirty="0" smtClean="0">
                <a:latin typeface="SimSun" charset="-122"/>
                <a:ea typeface="SimSun" charset="-122"/>
                <a:cs typeface="SimSun" charset="-122"/>
              </a:rPr>
              <a:t>算法模型层</a:t>
            </a:r>
            <a:endParaRPr lang="en-US" altLang="zh-CN" sz="2400" dirty="0" smtClean="0">
              <a:latin typeface="SimSun" charset="-122"/>
              <a:ea typeface="SimSun" charset="-122"/>
              <a:cs typeface="SimSun" charset="-122"/>
            </a:endParaRPr>
          </a:p>
          <a:p>
            <a:pPr lvl="1"/>
            <a:r>
              <a:rPr lang="zh-CN" altLang="en-US" sz="2000" dirty="0" smtClean="0">
                <a:latin typeface="SimSun" charset="-122"/>
                <a:ea typeface="SimSun" charset="-122"/>
                <a:cs typeface="SimSun" charset="-122"/>
              </a:rPr>
              <a:t>特点：</a:t>
            </a:r>
            <a:r>
              <a:rPr lang="zh-CN" altLang="en-US" sz="2000" dirty="0">
                <a:latin typeface="SimSun" charset="-122"/>
                <a:ea typeface="SimSun" charset="-122"/>
                <a:cs typeface="SimSun" charset="-122"/>
              </a:rPr>
              <a:t>挖</a:t>
            </a:r>
            <a:r>
              <a:rPr lang="zh-CN" altLang="en-US" sz="2000" dirty="0" smtClean="0">
                <a:latin typeface="SimSun" charset="-122"/>
                <a:ea typeface="SimSun" charset="-122"/>
                <a:cs typeface="SimSun" charset="-122"/>
              </a:rPr>
              <a:t>掘数据中潜在价值，在数据挖掘中起着很大的作用，而且也是整个数据架构的关键点</a:t>
            </a:r>
            <a:r>
              <a:rPr lang="en-US" sz="2000" dirty="0" smtClean="0">
                <a:latin typeface="SimSun" charset="-122"/>
                <a:ea typeface="SimSun" charset="-122"/>
                <a:cs typeface="SimSun" charset="-122"/>
              </a:rPr>
              <a:t> </a:t>
            </a:r>
            <a:endParaRPr lang="en-US" altLang="zh-CN" sz="2000" dirty="0" smtClean="0">
              <a:latin typeface="SimSun" charset="-122"/>
              <a:ea typeface="SimSun" charset="-122"/>
              <a:cs typeface="SimSun" charset="-122"/>
            </a:endParaRPr>
          </a:p>
          <a:p>
            <a:pPr marL="457200" lvl="1" indent="0">
              <a:buNone/>
            </a:pPr>
            <a:endParaRPr lang="en-US" altLang="zh-CN" sz="2000" dirty="0" smtClean="0">
              <a:latin typeface="SimSun" charset="-122"/>
              <a:ea typeface="SimSun" charset="-122"/>
              <a:cs typeface="SimSun" charset="-122"/>
            </a:endParaRPr>
          </a:p>
          <a:p>
            <a:r>
              <a:rPr lang="zh-CN" altLang="en-US" sz="2400" dirty="0" smtClean="0">
                <a:latin typeface="SimSun" charset="-122"/>
                <a:ea typeface="SimSun" charset="-122"/>
                <a:cs typeface="SimSun" charset="-122"/>
              </a:rPr>
              <a:t>数据存储层</a:t>
            </a:r>
            <a:endParaRPr lang="en-US" altLang="zh-CN" sz="2400" dirty="0" smtClean="0">
              <a:latin typeface="SimSun" charset="-122"/>
              <a:ea typeface="SimSun" charset="-122"/>
              <a:cs typeface="SimSun" charset="-122"/>
            </a:endParaRPr>
          </a:p>
          <a:p>
            <a:pPr lvl="1"/>
            <a:r>
              <a:rPr lang="en-US" sz="2000" dirty="0" smtClean="0">
                <a:latin typeface="SimSun" charset="-122"/>
                <a:ea typeface="SimSun" charset="-122"/>
                <a:cs typeface="SimSun" charset="-122"/>
              </a:rPr>
              <a:t>MySQL</a:t>
            </a:r>
            <a:r>
              <a:rPr lang="zh-CN" altLang="en-US" sz="2000" dirty="0" smtClean="0">
                <a:latin typeface="SimSun" charset="-122"/>
                <a:ea typeface="SimSun" charset="-122"/>
                <a:cs typeface="SimSun" charset="-122"/>
              </a:rPr>
              <a:t>：体积小 、使用成本低 、可移植性强 、适用用户范围广</a:t>
            </a:r>
            <a:endParaRPr lang="en-US" sz="2000" dirty="0" smtClean="0">
              <a:latin typeface="SimSun" charset="-122"/>
              <a:ea typeface="SimSun" charset="-122"/>
              <a:cs typeface="SimSun" charset="-122"/>
            </a:endParaRPr>
          </a:p>
          <a:p>
            <a:pPr lvl="1"/>
            <a:r>
              <a:rPr lang="en-US" sz="2000" dirty="0" smtClean="0">
                <a:latin typeface="SimSun" charset="-122"/>
                <a:ea typeface="SimSun" charset="-122"/>
                <a:cs typeface="SimSun" charset="-122"/>
              </a:rPr>
              <a:t>ELASTIC SEARCH</a:t>
            </a:r>
            <a:r>
              <a:rPr lang="zh-CN" altLang="en-US" sz="2000" dirty="0" smtClean="0">
                <a:latin typeface="SimSun" charset="-122"/>
                <a:ea typeface="SimSun" charset="-122"/>
                <a:cs typeface="SimSun" charset="-122"/>
              </a:rPr>
              <a:t>：实时分析的分布式搜索引擎，使用分片技术实现负载</a:t>
            </a:r>
            <a:endParaRPr lang="en-US" sz="2000" dirty="0">
              <a:latin typeface="SimSun" charset="-122"/>
              <a:ea typeface="SimSun" charset="-122"/>
              <a:cs typeface="SimSun" charset="-122"/>
            </a:endParaRPr>
          </a:p>
        </p:txBody>
      </p:sp>
    </p:spTree>
    <p:extLst>
      <p:ext uri="{BB962C8B-B14F-4D97-AF65-F5344CB8AC3E}">
        <p14:creationId xmlns:p14="http://schemas.microsoft.com/office/powerpoint/2010/main" val="205952924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10364451" cy="571305"/>
          </a:xfrm>
        </p:spPr>
        <p:txBody>
          <a:bodyPr>
            <a:normAutofit fontScale="90000"/>
          </a:bodyPr>
          <a:lstStyle/>
          <a:p>
            <a:r>
              <a:rPr lang="zh-CN" altLang="en-US" b="1" dirty="0"/>
              <a:t>核心技术在系统中应</a:t>
            </a:r>
            <a:r>
              <a:rPr lang="zh-CN" altLang="en-US" b="1" dirty="0" smtClean="0"/>
              <a:t>用</a:t>
            </a:r>
            <a:endParaRPr lang="en-US" dirty="0"/>
          </a:p>
        </p:txBody>
      </p:sp>
      <p:sp>
        <p:nvSpPr>
          <p:cNvPr id="3" name="Content Placeholder 2"/>
          <p:cNvSpPr>
            <a:spLocks noGrp="1"/>
          </p:cNvSpPr>
          <p:nvPr>
            <p:ph sz="quarter" idx="13"/>
          </p:nvPr>
        </p:nvSpPr>
        <p:spPr>
          <a:xfrm>
            <a:off x="913775" y="1441677"/>
            <a:ext cx="10363826" cy="1427216"/>
          </a:xfrm>
        </p:spPr>
        <p:txBody>
          <a:bodyPr>
            <a:noAutofit/>
          </a:bodyPr>
          <a:lstStyle/>
          <a:p>
            <a:r>
              <a:rPr lang="zh-CN" altLang="en-US" sz="2400" dirty="0" smtClean="0"/>
              <a:t>微服务</a:t>
            </a:r>
            <a:endParaRPr lang="en-US" altLang="zh-CN" sz="2400" dirty="0" smtClean="0"/>
          </a:p>
          <a:p>
            <a:pPr lvl="1"/>
            <a:r>
              <a:rPr lang="zh-CN" altLang="en-US" sz="2000" dirty="0"/>
              <a:t>技</a:t>
            </a:r>
            <a:r>
              <a:rPr lang="zh-CN" altLang="en-US" sz="2000" dirty="0" smtClean="0"/>
              <a:t>术特点</a:t>
            </a:r>
            <a:endParaRPr lang="en-US" altLang="zh-CN" sz="2000" dirty="0" smtClean="0"/>
          </a:p>
          <a:p>
            <a:pPr lvl="1"/>
            <a:r>
              <a:rPr lang="zh-CN" altLang="en-US" sz="2000" dirty="0"/>
              <a:t>实战</a:t>
            </a:r>
            <a:endParaRPr lang="en-US" sz="2000" dirty="0"/>
          </a:p>
        </p:txBody>
      </p:sp>
      <p:pic>
        <p:nvPicPr>
          <p:cNvPr id="4" name="Picture 3"/>
          <p:cNvPicPr/>
          <p:nvPr/>
        </p:nvPicPr>
        <p:blipFill>
          <a:blip r:embed="rId2"/>
          <a:stretch>
            <a:fillRect/>
          </a:stretch>
        </p:blipFill>
        <p:spPr>
          <a:xfrm>
            <a:off x="1450086" y="3027509"/>
            <a:ext cx="9324409" cy="2837026"/>
          </a:xfrm>
          <a:prstGeom prst="rect">
            <a:avLst/>
          </a:prstGeom>
        </p:spPr>
      </p:pic>
    </p:spTree>
    <p:extLst>
      <p:ext uri="{BB962C8B-B14F-4D97-AF65-F5344CB8AC3E}">
        <p14:creationId xmlns:p14="http://schemas.microsoft.com/office/powerpoint/2010/main" val="219946140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10364451" cy="571305"/>
          </a:xfrm>
        </p:spPr>
        <p:txBody>
          <a:bodyPr>
            <a:normAutofit fontScale="90000"/>
          </a:bodyPr>
          <a:lstStyle/>
          <a:p>
            <a:r>
              <a:rPr lang="zh-CN" altLang="en-US" b="1" dirty="0"/>
              <a:t>核心技术在系统中应</a:t>
            </a:r>
            <a:r>
              <a:rPr lang="zh-CN" altLang="en-US" b="1" dirty="0" smtClean="0"/>
              <a:t>用</a:t>
            </a:r>
            <a:endParaRPr lang="en-US" dirty="0"/>
          </a:p>
        </p:txBody>
      </p:sp>
      <p:sp>
        <p:nvSpPr>
          <p:cNvPr id="3" name="Content Placeholder 2"/>
          <p:cNvSpPr>
            <a:spLocks noGrp="1"/>
          </p:cNvSpPr>
          <p:nvPr>
            <p:ph sz="quarter" idx="13"/>
          </p:nvPr>
        </p:nvSpPr>
        <p:spPr>
          <a:xfrm>
            <a:off x="913775" y="1430659"/>
            <a:ext cx="10363826" cy="1405847"/>
          </a:xfrm>
        </p:spPr>
        <p:txBody>
          <a:bodyPr>
            <a:noAutofit/>
          </a:bodyPr>
          <a:lstStyle/>
          <a:p>
            <a:r>
              <a:rPr lang="zh-CN" altLang="en-US" sz="2400" dirty="0" smtClean="0"/>
              <a:t>大数据</a:t>
            </a:r>
            <a:endParaRPr lang="en-US" altLang="zh-CN" sz="2400" dirty="0" smtClean="0"/>
          </a:p>
          <a:p>
            <a:pPr lvl="1"/>
            <a:r>
              <a:rPr lang="en-US" sz="2000" dirty="0" smtClean="0">
                <a:latin typeface="SimSun" charset="-122"/>
                <a:ea typeface="SimSun" charset="-122"/>
                <a:cs typeface="SimSun" charset="-122"/>
              </a:rPr>
              <a:t>Kafka</a:t>
            </a:r>
            <a:r>
              <a:rPr lang="zh-CN" altLang="en-US" sz="2000" dirty="0" smtClean="0">
                <a:latin typeface="SimSun" charset="-122"/>
                <a:ea typeface="SimSun" charset="-122"/>
                <a:cs typeface="SimSun" charset="-122"/>
              </a:rPr>
              <a:t> </a:t>
            </a:r>
            <a:r>
              <a:rPr lang="zh-CN" altLang="en-US" sz="2000" dirty="0" smtClean="0"/>
              <a:t>和 </a:t>
            </a:r>
            <a:r>
              <a:rPr lang="en-US" sz="2000" dirty="0" smtClean="0">
                <a:latin typeface="SimSun" charset="-122"/>
                <a:ea typeface="SimSun" charset="-122"/>
                <a:cs typeface="SimSun" charset="-122"/>
              </a:rPr>
              <a:t>Storm</a:t>
            </a:r>
            <a:r>
              <a:rPr lang="zh-CN" altLang="en-US" sz="2000" dirty="0"/>
              <a:t>技术</a:t>
            </a:r>
            <a:r>
              <a:rPr lang="zh-CN" altLang="en-US" sz="2000" dirty="0" smtClean="0"/>
              <a:t>特点</a:t>
            </a:r>
            <a:endParaRPr lang="en-US" altLang="zh-CN" sz="2000" dirty="0" smtClean="0"/>
          </a:p>
          <a:p>
            <a:pPr lvl="1"/>
            <a:r>
              <a:rPr lang="zh-CN" altLang="en-US" sz="2000" dirty="0"/>
              <a:t>实</a:t>
            </a:r>
            <a:r>
              <a:rPr lang="zh-CN" altLang="en-US" sz="2000" dirty="0" smtClean="0"/>
              <a:t>践应用</a:t>
            </a:r>
            <a:endParaRPr lang="en-US" sz="2000" dirty="0"/>
          </a:p>
        </p:txBody>
      </p:sp>
      <p:pic>
        <p:nvPicPr>
          <p:cNvPr id="4" name="Picture 3"/>
          <p:cNvPicPr/>
          <p:nvPr/>
        </p:nvPicPr>
        <p:blipFill>
          <a:blip r:embed="rId2"/>
          <a:stretch>
            <a:fillRect/>
          </a:stretch>
        </p:blipFill>
        <p:spPr>
          <a:xfrm>
            <a:off x="5913146" y="2962663"/>
            <a:ext cx="4504170" cy="2443292"/>
          </a:xfrm>
          <a:prstGeom prst="rect">
            <a:avLst/>
          </a:prstGeom>
        </p:spPr>
      </p:pic>
      <p:pic>
        <p:nvPicPr>
          <p:cNvPr id="5" name="Picture 4"/>
          <p:cNvPicPr/>
          <p:nvPr/>
        </p:nvPicPr>
        <p:blipFill>
          <a:blip r:embed="rId3"/>
          <a:stretch>
            <a:fillRect/>
          </a:stretch>
        </p:blipFill>
        <p:spPr>
          <a:xfrm>
            <a:off x="1431937" y="2962663"/>
            <a:ext cx="4481209" cy="1948089"/>
          </a:xfrm>
          <a:prstGeom prst="rect">
            <a:avLst/>
          </a:prstGeom>
        </p:spPr>
      </p:pic>
    </p:spTree>
    <p:extLst>
      <p:ext uri="{BB962C8B-B14F-4D97-AF65-F5344CB8AC3E}">
        <p14:creationId xmlns:p14="http://schemas.microsoft.com/office/powerpoint/2010/main" val="198702357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10364451" cy="571305"/>
          </a:xfrm>
        </p:spPr>
        <p:txBody>
          <a:bodyPr>
            <a:normAutofit fontScale="90000"/>
          </a:bodyPr>
          <a:lstStyle/>
          <a:p>
            <a:r>
              <a:rPr lang="zh-CN" altLang="en-US" b="1" dirty="0"/>
              <a:t>核心技术在系统中应</a:t>
            </a:r>
            <a:r>
              <a:rPr lang="zh-CN" altLang="en-US" b="1" dirty="0" smtClean="0"/>
              <a:t>用</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sz="quarter" idx="13"/>
              </p:nvPr>
            </p:nvSpPr>
            <p:spPr>
              <a:xfrm>
                <a:off x="913774" y="1452692"/>
                <a:ext cx="10363826" cy="4500239"/>
              </a:xfrm>
            </p:spPr>
            <p:txBody>
              <a:bodyPr>
                <a:normAutofit/>
              </a:bodyPr>
              <a:lstStyle/>
              <a:p>
                <a:r>
                  <a:rPr lang="zh-CN" altLang="en-US" sz="2400" dirty="0" smtClean="0"/>
                  <a:t>三、机器学习</a:t>
                </a:r>
                <a:endParaRPr lang="en-US" altLang="zh-CN" sz="2400" dirty="0" smtClean="0"/>
              </a:p>
              <a:p>
                <a:pPr marL="457200" lvl="1" indent="0">
                  <a:buNone/>
                </a:pPr>
                <a:r>
                  <a:rPr lang="zh-CN" altLang="en-US" sz="2000" dirty="0" smtClean="0"/>
                  <a:t>主成分分析法</a:t>
                </a:r>
                <a:endParaRPr lang="en-US" altLang="zh-CN" sz="2000" dirty="0" smtClean="0"/>
              </a:p>
              <a:p>
                <a:pPr marL="457200" lvl="1" indent="0">
                  <a:buNone/>
                </a:pPr>
                <a14:m>
                  <m:oMathPara xmlns:m="http://schemas.openxmlformats.org/officeDocument/2006/math">
                    <m:oMathParaPr>
                      <m:jc m:val="centerGroup"/>
                    </m:oMathParaPr>
                    <m:oMath xmlns:m="http://schemas.openxmlformats.org/officeDocument/2006/math">
                      <m:r>
                        <a:rPr lang="en-US" sz="2000" i="1">
                          <a:latin typeface="Cambria Math" charset="0"/>
                        </a:rPr>
                        <m:t>𝑃</m:t>
                      </m:r>
                      <m:d>
                        <m:dPr>
                          <m:ctrlPr>
                            <a:rPr lang="en-US" sz="2000" i="1">
                              <a:latin typeface="Cambria Math" charset="0"/>
                            </a:rPr>
                          </m:ctrlPr>
                        </m:dPr>
                        <m:e>
                          <m:sSub>
                            <m:sSubPr>
                              <m:ctrlPr>
                                <a:rPr lang="en-US" sz="2000" i="1">
                                  <a:latin typeface="Cambria Math" charset="0"/>
                                </a:rPr>
                              </m:ctrlPr>
                            </m:sSubPr>
                            <m:e>
                              <m:r>
                                <a:rPr lang="en-US" sz="2000" i="1">
                                  <a:latin typeface="Cambria Math" charset="0"/>
                                </a:rPr>
                                <m:t>𝑥</m:t>
                              </m:r>
                            </m:e>
                            <m:sub>
                              <m:r>
                                <a:rPr lang="en-US" sz="2000" i="1">
                                  <a:latin typeface="Cambria Math" charset="0"/>
                                </a:rPr>
                                <m:t>𝑖</m:t>
                              </m:r>
                            </m:sub>
                          </m:sSub>
                        </m:e>
                      </m:d>
                      <m:r>
                        <a:rPr lang="en-US" sz="2000" i="1">
                          <a:latin typeface="Cambria Math" charset="0"/>
                        </a:rPr>
                        <m:t>=</m:t>
                      </m:r>
                      <m:nary>
                        <m:naryPr>
                          <m:chr m:val="∑"/>
                          <m:limLoc m:val="undOvr"/>
                          <m:ctrlPr>
                            <a:rPr lang="en-US" sz="2000" i="1">
                              <a:latin typeface="Cambria Math" charset="0"/>
                            </a:rPr>
                          </m:ctrlPr>
                        </m:naryPr>
                        <m:sub>
                          <m:r>
                            <a:rPr lang="en-US" sz="2000" i="1">
                              <a:latin typeface="Cambria Math" charset="0"/>
                            </a:rPr>
                            <m:t>𝑖</m:t>
                          </m:r>
                          <m:r>
                            <a:rPr lang="en-US" sz="2000" i="1">
                              <a:latin typeface="Cambria Math" charset="0"/>
                            </a:rPr>
                            <m:t>=1</m:t>
                          </m:r>
                        </m:sub>
                        <m:sup>
                          <m:r>
                            <a:rPr lang="en-US" sz="2000" i="1">
                              <a:latin typeface="Cambria Math" charset="0"/>
                            </a:rPr>
                            <m:t>𝑛</m:t>
                          </m:r>
                        </m:sup>
                        <m:e>
                          <m:sSub>
                            <m:sSubPr>
                              <m:ctrlPr>
                                <a:rPr lang="en-US" sz="2000" i="1">
                                  <a:latin typeface="Cambria Math" charset="0"/>
                                </a:rPr>
                              </m:ctrlPr>
                            </m:sSubPr>
                            <m:e>
                              <m:r>
                                <a:rPr lang="en-US" sz="2000" i="1">
                                  <a:latin typeface="Cambria Math" charset="0"/>
                                </a:rPr>
                                <m:t>𝑊</m:t>
                              </m:r>
                            </m:e>
                            <m:sub>
                              <m:r>
                                <a:rPr lang="en-US" sz="2000" i="1">
                                  <a:latin typeface="Cambria Math" charset="0"/>
                                </a:rPr>
                                <m:t>𝑖</m:t>
                              </m:r>
                            </m:sub>
                          </m:sSub>
                          <m:r>
                            <a:rPr lang="en-US" sz="2000" i="1">
                              <a:latin typeface="Cambria Math" charset="0"/>
                            </a:rPr>
                            <m:t>∗(</m:t>
                          </m:r>
                          <m:sSub>
                            <m:sSubPr>
                              <m:ctrlPr>
                                <a:rPr lang="en-US" sz="2000" i="1">
                                  <a:latin typeface="Cambria Math" charset="0"/>
                                </a:rPr>
                              </m:ctrlPr>
                            </m:sSubPr>
                            <m:e>
                              <m:r>
                                <a:rPr lang="en-US" sz="2000" i="1">
                                  <a:latin typeface="Cambria Math" charset="0"/>
                                </a:rPr>
                                <m:t>𝑋</m:t>
                              </m:r>
                            </m:e>
                            <m:sub>
                              <m:r>
                                <a:rPr lang="en-US" sz="2000" i="1">
                                  <a:latin typeface="Cambria Math" charset="0"/>
                                </a:rPr>
                                <m:t>𝑖</m:t>
                              </m:r>
                            </m:sub>
                          </m:sSub>
                          <m:r>
                            <a:rPr lang="en-US" sz="2000" i="1">
                              <a:latin typeface="Cambria Math" charset="0"/>
                            </a:rPr>
                            <m:t>−</m:t>
                          </m:r>
                          <m:sSub>
                            <m:sSubPr>
                              <m:ctrlPr>
                                <a:rPr lang="en-US" sz="2000" i="1">
                                  <a:latin typeface="Cambria Math" charset="0"/>
                                </a:rPr>
                              </m:ctrlPr>
                            </m:sSubPr>
                            <m:e>
                              <m:r>
                                <a:rPr lang="en-US" sz="2000" i="1">
                                  <a:latin typeface="Cambria Math" charset="0"/>
                                </a:rPr>
                                <m:t>𝑌</m:t>
                              </m:r>
                            </m:e>
                            <m:sub>
                              <m:r>
                                <a:rPr lang="en-US" sz="2000" i="1">
                                  <a:latin typeface="Cambria Math" charset="0"/>
                                </a:rPr>
                                <m:t>𝑖</m:t>
                              </m:r>
                            </m:sub>
                          </m:sSub>
                        </m:e>
                      </m:nary>
                      <m:r>
                        <a:rPr lang="en-US" sz="2000" i="1">
                          <a:latin typeface="Cambria Math" charset="0"/>
                        </a:rPr>
                        <m:t>)</m:t>
                      </m:r>
                    </m:oMath>
                  </m:oMathPara>
                </a14:m>
                <a:endParaRPr lang="en-US" sz="2000" dirty="0"/>
              </a:p>
              <a:p>
                <a:pPr marL="457200" lvl="1" indent="0">
                  <a:buNone/>
                </a:pPr>
                <a:r>
                  <a:rPr lang="zh-CN" altLang="en-US" sz="2000" dirty="0">
                    <a:latin typeface="SimSun" charset="-122"/>
                    <a:ea typeface="SimSun" charset="-122"/>
                    <a:cs typeface="SimSun" charset="-122"/>
                  </a:rPr>
                  <a:t>参数说明如下：</a:t>
                </a:r>
                <a:endParaRPr lang="en-US" sz="2000" dirty="0">
                  <a:latin typeface="SimSun" charset="-122"/>
                  <a:ea typeface="SimSun" charset="-122"/>
                  <a:cs typeface="SimSun" charset="-122"/>
                </a:endParaRPr>
              </a:p>
              <a:p>
                <a:pPr marL="457200" lvl="1" indent="0">
                  <a:buNone/>
                </a:pPr>
                <a14:m>
                  <m:oMath xmlns:m="http://schemas.openxmlformats.org/officeDocument/2006/math">
                    <m:sSub>
                      <m:sSubPr>
                        <m:ctrlPr>
                          <a:rPr lang="en-US" sz="2000" i="1">
                            <a:latin typeface="Cambria Math" charset="0"/>
                            <a:ea typeface="SimSun" charset="-122"/>
                            <a:cs typeface="SimSun" charset="-122"/>
                          </a:rPr>
                        </m:ctrlPr>
                      </m:sSubPr>
                      <m:e>
                        <m:r>
                          <a:rPr lang="en-US" sz="2000" i="1">
                            <a:latin typeface="Cambria Math" panose="02040503050406030204" pitchFamily="18" charset="0"/>
                            <a:ea typeface="SimSun" charset="-122"/>
                            <a:cs typeface="SimSun" charset="-122"/>
                          </a:rPr>
                          <m:t>𝑥</m:t>
                        </m:r>
                      </m:e>
                      <m:sub>
                        <m:r>
                          <a:rPr lang="en-US" sz="2000" i="1">
                            <a:latin typeface="Cambria Math" panose="02040503050406030204" pitchFamily="18" charset="0"/>
                            <a:ea typeface="SimSun" charset="-122"/>
                            <a:cs typeface="SimSun" charset="-122"/>
                          </a:rPr>
                          <m:t>𝑖</m:t>
                        </m:r>
                      </m:sub>
                    </m:sSub>
                  </m:oMath>
                </a14:m>
                <a:r>
                  <a:rPr lang="zh-CN" altLang="en-US" sz="2000" dirty="0">
                    <a:latin typeface="SimSun" charset="-122"/>
                    <a:ea typeface="SimSun" charset="-122"/>
                    <a:cs typeface="SimSun" charset="-122"/>
                  </a:rPr>
                  <a:t>为</a:t>
                </a:r>
                <a:r>
                  <a:rPr lang="zh-CN" altLang="en-US" sz="2000" dirty="0" smtClean="0">
                    <a:latin typeface="SimSun" charset="-122"/>
                    <a:ea typeface="SimSun" charset="-122"/>
                    <a:cs typeface="SimSun" charset="-122"/>
                  </a:rPr>
                  <a:t>第</a:t>
                </a:r>
                <a14:m>
                  <m:oMath xmlns:m="http://schemas.openxmlformats.org/officeDocument/2006/math">
                    <m:r>
                      <a:rPr lang="en-US" altLang="zh-CN" sz="2000" i="1" smtClean="0">
                        <a:latin typeface="Cambria Math" charset="0"/>
                        <a:ea typeface="SimSun" charset="-122"/>
                        <a:cs typeface="SimSun" charset="-122"/>
                      </a:rPr>
                      <m:t>𝑖</m:t>
                    </m:r>
                  </m:oMath>
                </a14:m>
                <a:r>
                  <a:rPr lang="zh-CN" altLang="en-US" sz="2000" dirty="0" smtClean="0">
                    <a:latin typeface="SimSun" charset="-122"/>
                    <a:ea typeface="SimSun" charset="-122"/>
                    <a:cs typeface="SimSun" charset="-122"/>
                  </a:rPr>
                  <a:t>个</a:t>
                </a:r>
                <a:r>
                  <a:rPr lang="zh-CN" altLang="en-US" sz="2000" dirty="0">
                    <a:latin typeface="SimSun" charset="-122"/>
                    <a:ea typeface="SimSun" charset="-122"/>
                    <a:cs typeface="SimSun" charset="-122"/>
                  </a:rPr>
                  <a:t>检测样本</a:t>
                </a:r>
                <a:r>
                  <a:rPr lang="zh-CN" altLang="en-US" sz="2000" dirty="0" smtClean="0">
                    <a:latin typeface="SimSun" charset="-122"/>
                    <a:ea typeface="SimSun" charset="-122"/>
                    <a:cs typeface="SimSun" charset="-122"/>
                  </a:rPr>
                  <a:t>报告</a:t>
                </a:r>
                <a:endParaRPr lang="en-US" sz="2000" dirty="0">
                  <a:latin typeface="SimSun" charset="-122"/>
                  <a:ea typeface="SimSun" charset="-122"/>
                  <a:cs typeface="SimSun" charset="-122"/>
                </a:endParaRPr>
              </a:p>
              <a:p>
                <a:pPr marL="457200" lvl="1" indent="0">
                  <a:buNone/>
                </a:pPr>
                <a14:m>
                  <m:oMath xmlns:m="http://schemas.openxmlformats.org/officeDocument/2006/math">
                    <m:sSub>
                      <m:sSubPr>
                        <m:ctrlPr>
                          <a:rPr lang="en-US" sz="2000" i="1">
                            <a:latin typeface="Cambria Math" charset="0"/>
                            <a:ea typeface="SimSun" charset="-122"/>
                            <a:cs typeface="SimSun" charset="-122"/>
                          </a:rPr>
                        </m:ctrlPr>
                      </m:sSubPr>
                      <m:e>
                        <m:r>
                          <a:rPr lang="en-US" sz="2000" i="1">
                            <a:latin typeface="Cambria Math" panose="02040503050406030204" pitchFamily="18" charset="0"/>
                            <a:ea typeface="SimSun" charset="-122"/>
                            <a:cs typeface="SimSun" charset="-122"/>
                          </a:rPr>
                          <m:t>𝑊</m:t>
                        </m:r>
                      </m:e>
                      <m:sub>
                        <m:r>
                          <a:rPr lang="en-US" sz="2000" i="1">
                            <a:latin typeface="Cambria Math" panose="02040503050406030204" pitchFamily="18" charset="0"/>
                            <a:ea typeface="SimSun" charset="-122"/>
                            <a:cs typeface="SimSun" charset="-122"/>
                          </a:rPr>
                          <m:t>𝑖</m:t>
                        </m:r>
                      </m:sub>
                    </m:sSub>
                  </m:oMath>
                </a14:m>
                <a:r>
                  <a:rPr lang="zh-CN" altLang="en-US" sz="2000" dirty="0">
                    <a:latin typeface="SimSun" charset="-122"/>
                    <a:ea typeface="SimSun" charset="-122"/>
                    <a:cs typeface="SimSun" charset="-122"/>
                  </a:rPr>
                  <a:t>为</a:t>
                </a:r>
                <a:r>
                  <a:rPr lang="zh-CN" altLang="en-US" sz="2000" dirty="0" smtClean="0">
                    <a:latin typeface="SimSun" charset="-122"/>
                    <a:ea typeface="SimSun" charset="-122"/>
                    <a:cs typeface="SimSun" charset="-122"/>
                  </a:rPr>
                  <a:t>第</a:t>
                </a:r>
                <a14:m>
                  <m:oMath xmlns:m="http://schemas.openxmlformats.org/officeDocument/2006/math">
                    <m:r>
                      <a:rPr lang="en-US" altLang="zh-CN" sz="2000" i="1">
                        <a:latin typeface="Cambria Math" charset="0"/>
                        <a:ea typeface="SimSun" charset="-122"/>
                        <a:cs typeface="SimSun" charset="-122"/>
                      </a:rPr>
                      <m:t>𝑖</m:t>
                    </m:r>
                  </m:oMath>
                </a14:m>
                <a:r>
                  <a:rPr lang="zh-CN" altLang="en-US" sz="2000" dirty="0" smtClean="0">
                    <a:latin typeface="SimSun" charset="-122"/>
                    <a:ea typeface="SimSun" charset="-122"/>
                    <a:cs typeface="SimSun" charset="-122"/>
                  </a:rPr>
                  <a:t>个</a:t>
                </a:r>
                <a:r>
                  <a:rPr lang="zh-CN" altLang="en-US" sz="2000" dirty="0">
                    <a:latin typeface="SimSun" charset="-122"/>
                    <a:ea typeface="SimSun" charset="-122"/>
                    <a:cs typeface="SimSun" charset="-122"/>
                  </a:rPr>
                  <a:t>测试项的权重，取值范围为</a:t>
                </a:r>
                <a:r>
                  <a:rPr lang="en-US" sz="2000" dirty="0">
                    <a:latin typeface="SimSun" charset="-122"/>
                    <a:ea typeface="SimSun" charset="-122"/>
                    <a:cs typeface="SimSun" charset="-122"/>
                  </a:rPr>
                  <a:t>0–1</a:t>
                </a:r>
                <a:r>
                  <a:rPr lang="zh-CN" altLang="en-US" sz="2000" dirty="0">
                    <a:latin typeface="SimSun" charset="-122"/>
                    <a:ea typeface="SimSun" charset="-122"/>
                    <a:cs typeface="SimSun" charset="-122"/>
                  </a:rPr>
                  <a:t>，即所有测试项权重总和为</a:t>
                </a:r>
                <a:r>
                  <a:rPr lang="en-US" sz="2000" dirty="0">
                    <a:latin typeface="SimSun" charset="-122"/>
                    <a:ea typeface="SimSun" charset="-122"/>
                    <a:cs typeface="SimSun" charset="-122"/>
                  </a:rPr>
                  <a:t>1</a:t>
                </a:r>
                <a:r>
                  <a:rPr lang="zh-CN" altLang="en-US" sz="2000" dirty="0">
                    <a:latin typeface="SimSun" charset="-122"/>
                    <a:ea typeface="SimSun" charset="-122"/>
                    <a:cs typeface="SimSun" charset="-122"/>
                  </a:rPr>
                  <a:t>。</a:t>
                </a:r>
                <a:endParaRPr lang="en-US" sz="2000" dirty="0">
                  <a:latin typeface="SimSun" charset="-122"/>
                  <a:ea typeface="SimSun" charset="-122"/>
                  <a:cs typeface="SimSun" charset="-122"/>
                </a:endParaRPr>
              </a:p>
              <a:p>
                <a:pPr marL="457200" lvl="1" indent="0">
                  <a:buNone/>
                </a:pPr>
                <a14:m>
                  <m:oMath xmlns:m="http://schemas.openxmlformats.org/officeDocument/2006/math">
                    <m:sSub>
                      <m:sSubPr>
                        <m:ctrlPr>
                          <a:rPr lang="en-US" sz="2000" i="1">
                            <a:latin typeface="Cambria Math" charset="0"/>
                            <a:ea typeface="SimSun" charset="-122"/>
                            <a:cs typeface="SimSun" charset="-122"/>
                          </a:rPr>
                        </m:ctrlPr>
                      </m:sSubPr>
                      <m:e>
                        <m:r>
                          <a:rPr lang="en-US" sz="2000" i="1">
                            <a:latin typeface="Cambria Math" panose="02040503050406030204" pitchFamily="18" charset="0"/>
                            <a:ea typeface="SimSun" charset="-122"/>
                            <a:cs typeface="SimSun" charset="-122"/>
                          </a:rPr>
                          <m:t>𝑋</m:t>
                        </m:r>
                      </m:e>
                      <m:sub>
                        <m:r>
                          <a:rPr lang="en-US" sz="2000" i="1">
                            <a:latin typeface="Cambria Math" panose="02040503050406030204" pitchFamily="18" charset="0"/>
                            <a:ea typeface="SimSun" charset="-122"/>
                            <a:cs typeface="SimSun" charset="-122"/>
                          </a:rPr>
                          <m:t>𝑖</m:t>
                        </m:r>
                      </m:sub>
                    </m:sSub>
                  </m:oMath>
                </a14:m>
                <a:r>
                  <a:rPr lang="zh-CN" altLang="en-US" sz="2000" dirty="0">
                    <a:latin typeface="SimSun" charset="-122"/>
                    <a:ea typeface="SimSun" charset="-122"/>
                    <a:cs typeface="SimSun" charset="-122"/>
                  </a:rPr>
                  <a:t>为第</a:t>
                </a:r>
                <a14:m>
                  <m:oMath xmlns:m="http://schemas.openxmlformats.org/officeDocument/2006/math">
                    <m:r>
                      <a:rPr lang="en-US" altLang="zh-CN" sz="2000" i="1">
                        <a:latin typeface="Cambria Math" charset="0"/>
                        <a:ea typeface="SimSun" charset="-122"/>
                        <a:cs typeface="SimSun" charset="-122"/>
                      </a:rPr>
                      <m:t>𝑖</m:t>
                    </m:r>
                  </m:oMath>
                </a14:m>
                <a:r>
                  <a:rPr lang="zh-CN" altLang="en-US" sz="2000" dirty="0">
                    <a:latin typeface="SimSun" charset="-122"/>
                    <a:ea typeface="SimSun" charset="-122"/>
                    <a:cs typeface="SimSun" charset="-122"/>
                  </a:rPr>
                  <a:t>个测试项的标准值，即为正常范围</a:t>
                </a:r>
                <a:endParaRPr lang="en-US" sz="2000" dirty="0">
                  <a:latin typeface="SimSun" charset="-122"/>
                  <a:ea typeface="SimSun" charset="-122"/>
                  <a:cs typeface="SimSun" charset="-122"/>
                </a:endParaRPr>
              </a:p>
              <a:p>
                <a:pPr marL="457200" lvl="1" indent="0">
                  <a:buNone/>
                </a:pPr>
                <a14:m>
                  <m:oMath xmlns:m="http://schemas.openxmlformats.org/officeDocument/2006/math">
                    <m:sSub>
                      <m:sSubPr>
                        <m:ctrlPr>
                          <a:rPr lang="en-US" sz="2000" i="1">
                            <a:latin typeface="Cambria Math" charset="0"/>
                            <a:ea typeface="SimSun" charset="-122"/>
                            <a:cs typeface="SimSun" charset="-122"/>
                          </a:rPr>
                        </m:ctrlPr>
                      </m:sSubPr>
                      <m:e>
                        <m:r>
                          <a:rPr lang="en-US" sz="2000" i="1">
                            <a:latin typeface="Cambria Math" panose="02040503050406030204" pitchFamily="18" charset="0"/>
                            <a:ea typeface="SimSun" charset="-122"/>
                            <a:cs typeface="SimSun" charset="-122"/>
                          </a:rPr>
                          <m:t>𝑌</m:t>
                        </m:r>
                      </m:e>
                      <m:sub>
                        <m:r>
                          <a:rPr lang="en-US" sz="2000" i="1">
                            <a:latin typeface="Cambria Math" panose="02040503050406030204" pitchFamily="18" charset="0"/>
                            <a:ea typeface="SimSun" charset="-122"/>
                            <a:cs typeface="SimSun" charset="-122"/>
                          </a:rPr>
                          <m:t>𝑖</m:t>
                        </m:r>
                      </m:sub>
                    </m:sSub>
                  </m:oMath>
                </a14:m>
                <a:r>
                  <a:rPr lang="zh-CN" altLang="en-US" sz="2000" dirty="0">
                    <a:latin typeface="SimSun" charset="-122"/>
                    <a:ea typeface="SimSun" charset="-122"/>
                    <a:cs typeface="SimSun" charset="-122"/>
                  </a:rPr>
                  <a:t>为第</a:t>
                </a:r>
                <a14:m>
                  <m:oMath xmlns:m="http://schemas.openxmlformats.org/officeDocument/2006/math">
                    <m:r>
                      <a:rPr lang="en-US" altLang="zh-CN" sz="2000" i="1">
                        <a:latin typeface="Cambria Math" charset="0"/>
                        <a:ea typeface="SimSun" charset="-122"/>
                        <a:cs typeface="SimSun" charset="-122"/>
                      </a:rPr>
                      <m:t>𝑖</m:t>
                    </m:r>
                  </m:oMath>
                </a14:m>
                <a:r>
                  <a:rPr lang="zh-CN" altLang="en-US" sz="2000" dirty="0">
                    <a:latin typeface="SimSun" charset="-122"/>
                    <a:ea typeface="SimSun" charset="-122"/>
                    <a:cs typeface="SimSun" charset="-122"/>
                  </a:rPr>
                  <a:t>个测试项的结果值，即为实际检查结果</a:t>
                </a:r>
                <a:endParaRPr lang="en-US" sz="2000" dirty="0">
                  <a:latin typeface="SimSun" charset="-122"/>
                  <a:ea typeface="SimSun" charset="-122"/>
                  <a:cs typeface="SimSun" charset="-122"/>
                </a:endParaRPr>
              </a:p>
              <a:p>
                <a:pPr marL="457200" lvl="1" indent="0">
                  <a:buNone/>
                </a:pPr>
                <a:endParaRPr lang="en-US" altLang="zh-CN" sz="2000" dirty="0" smtClean="0"/>
              </a:p>
            </p:txBody>
          </p:sp>
        </mc:Choice>
        <mc:Fallback xmlns="">
          <p:sp>
            <p:nvSpPr>
              <p:cNvPr id="3" name="Content Placeholder 2"/>
              <p:cNvSpPr>
                <a:spLocks noGrp="1" noRot="1" noChangeAspect="1" noMove="1" noResize="1" noEditPoints="1" noAdjustHandles="1" noChangeArrowheads="1" noChangeShapeType="1" noTextEdit="1"/>
              </p:cNvSpPr>
              <p:nvPr>
                <p:ph sz="quarter" idx="13"/>
              </p:nvPr>
            </p:nvSpPr>
            <p:spPr>
              <a:xfrm>
                <a:off x="913774" y="1452692"/>
                <a:ext cx="10363826" cy="4500239"/>
              </a:xfrm>
              <a:blipFill rotWithShape="0">
                <a:blip r:embed="rId2"/>
                <a:stretch>
                  <a:fillRect l="-824" t="-812"/>
                </a:stretch>
              </a:blipFill>
            </p:spPr>
            <p:txBody>
              <a:bodyPr/>
              <a:lstStyle/>
              <a:p>
                <a:r>
                  <a:rPr lang="en-US">
                    <a:noFill/>
                  </a:rPr>
                  <a:t> </a:t>
                </a:r>
              </a:p>
            </p:txBody>
          </p:sp>
        </mc:Fallback>
      </mc:AlternateContent>
    </p:spTree>
    <p:extLst>
      <p:ext uri="{BB962C8B-B14F-4D97-AF65-F5344CB8AC3E}">
        <p14:creationId xmlns:p14="http://schemas.microsoft.com/office/powerpoint/2010/main" val="75823147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10364451" cy="571305"/>
          </a:xfrm>
        </p:spPr>
        <p:txBody>
          <a:bodyPr>
            <a:normAutofit fontScale="90000"/>
          </a:bodyPr>
          <a:lstStyle/>
          <a:p>
            <a:r>
              <a:rPr lang="zh-CN" altLang="en-US" b="1" dirty="0"/>
              <a:t>核心技术在系统中应</a:t>
            </a:r>
            <a:r>
              <a:rPr lang="zh-CN" altLang="en-US" b="1" dirty="0" smtClean="0"/>
              <a:t>用</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sz="quarter" idx="13"/>
              </p:nvPr>
            </p:nvSpPr>
            <p:spPr>
              <a:xfrm>
                <a:off x="913774" y="1463709"/>
                <a:ext cx="4917859" cy="4161709"/>
              </a:xfrm>
            </p:spPr>
            <p:txBody>
              <a:bodyPr>
                <a:normAutofit/>
              </a:bodyPr>
              <a:lstStyle/>
              <a:p>
                <a:r>
                  <a:rPr lang="zh-CN" altLang="en-US" sz="2400" dirty="0" smtClean="0"/>
                  <a:t>机器学习</a:t>
                </a:r>
                <a:endParaRPr lang="en-US" altLang="zh-CN" sz="2400" dirty="0" smtClean="0"/>
              </a:p>
              <a:p>
                <a:pPr marL="457200" lvl="1" indent="0">
                  <a:buNone/>
                </a:pPr>
                <a:r>
                  <a:rPr lang="zh-CN" altLang="en-US" sz="2000" dirty="0" smtClean="0"/>
                  <a:t>实践</a:t>
                </a:r>
                <a14:m>
                  <m:oMath xmlns:m="http://schemas.openxmlformats.org/officeDocument/2006/math">
                    <m:r>
                      <a:rPr lang="zh-CN" altLang="en-US" sz="2000" i="1" dirty="0">
                        <a:latin typeface="Cambria Math" panose="02040503050406030204" pitchFamily="18" charset="0"/>
                      </a:rPr>
                      <m:t>应用</m:t>
                    </m:r>
                  </m:oMath>
                </a14:m>
                <a:endParaRPr lang="en-US" altLang="zh-CN" sz="2000" dirty="0" smtClean="0"/>
              </a:p>
              <a:p>
                <a:pPr marL="457200" lvl="1" indent="0">
                  <a:buNone/>
                </a:pPr>
                <a:r>
                  <a:rPr lang="zh-CN" altLang="en-US" sz="2000" dirty="0" smtClean="0"/>
                  <a:t>显示</a:t>
                </a:r>
                <a:r>
                  <a:rPr lang="zh-CN" altLang="en-US" sz="2000" dirty="0"/>
                  <a:t>为我爱人从怀孕</a:t>
                </a:r>
                <a:r>
                  <a:rPr lang="en-US" sz="2000" dirty="0"/>
                  <a:t>4.5</a:t>
                </a:r>
                <a:r>
                  <a:rPr lang="zh-CN" altLang="en-US" sz="2000" dirty="0"/>
                  <a:t>个月至</a:t>
                </a:r>
                <a:r>
                  <a:rPr lang="en-US" sz="2000" dirty="0"/>
                  <a:t>6</a:t>
                </a:r>
                <a:r>
                  <a:rPr lang="zh-CN" altLang="en-US" sz="2000" dirty="0"/>
                  <a:t>个月每次血常规检查报告结果的综合值趋势</a:t>
                </a:r>
                <a:endParaRPr lang="en-US" altLang="zh-CN" sz="2000" dirty="0" smtClean="0"/>
              </a:p>
            </p:txBody>
          </p:sp>
        </mc:Choice>
        <mc:Fallback xmlns="">
          <p:sp>
            <p:nvSpPr>
              <p:cNvPr id="3" name="Content Placeholder 2"/>
              <p:cNvSpPr>
                <a:spLocks noGrp="1" noRot="1" noChangeAspect="1" noMove="1" noResize="1" noEditPoints="1" noAdjustHandles="1" noChangeArrowheads="1" noChangeShapeType="1" noTextEdit="1"/>
              </p:cNvSpPr>
              <p:nvPr>
                <p:ph sz="quarter" idx="13"/>
              </p:nvPr>
            </p:nvSpPr>
            <p:spPr>
              <a:xfrm>
                <a:off x="913774" y="1463709"/>
                <a:ext cx="4917859" cy="4161709"/>
              </a:xfrm>
              <a:blipFill rotWithShape="0">
                <a:blip r:embed="rId2"/>
                <a:stretch>
                  <a:fillRect l="-1735" t="-878"/>
                </a:stretch>
              </a:blipFill>
            </p:spPr>
            <p:txBody>
              <a:bodyPr/>
              <a:lstStyle/>
              <a:p>
                <a:r>
                  <a:rPr lang="en-US">
                    <a:noFill/>
                  </a:rPr>
                  <a:t> </a:t>
                </a:r>
              </a:p>
            </p:txBody>
          </p:sp>
        </mc:Fallback>
      </mc:AlternateContent>
      <p:pic>
        <p:nvPicPr>
          <p:cNvPr id="4" name="Picture 3"/>
          <p:cNvPicPr/>
          <p:nvPr/>
        </p:nvPicPr>
        <p:blipFill>
          <a:blip r:embed="rId3"/>
          <a:stretch>
            <a:fillRect/>
          </a:stretch>
        </p:blipFill>
        <p:spPr>
          <a:xfrm>
            <a:off x="6096000" y="1463710"/>
            <a:ext cx="4219927" cy="4161709"/>
          </a:xfrm>
          <a:prstGeom prst="rect">
            <a:avLst/>
          </a:prstGeom>
        </p:spPr>
      </p:pic>
    </p:spTree>
    <p:extLst>
      <p:ext uri="{BB962C8B-B14F-4D97-AF65-F5344CB8AC3E}">
        <p14:creationId xmlns:p14="http://schemas.microsoft.com/office/powerpoint/2010/main" val="1934513238"/>
      </p:ext>
    </p:extLst>
  </p:cSld>
  <p:clrMapOvr>
    <a:masterClrMapping/>
  </p:clrMapOvr>
  <p:timing>
    <p:tnLst>
      <p:par>
        <p:cTn id="1" dur="indefinite" restart="never" nodeType="tmRoot"/>
      </p:par>
    </p:tnLst>
  </p:timing>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Droplet</Template>
  <TotalTime>203</TotalTime>
  <Words>627</Words>
  <Application>Microsoft Macintosh PowerPoint</Application>
  <PresentationFormat>Widescreen</PresentationFormat>
  <Paragraphs>73</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Cambria Math</vt:lpstr>
      <vt:lpstr>SimSun</vt:lpstr>
      <vt:lpstr>Tw Cen MT</vt:lpstr>
      <vt:lpstr>宋体</vt:lpstr>
      <vt:lpstr>Droplet</vt:lpstr>
      <vt:lpstr>准妈妈孕期信息管理服务系统</vt:lpstr>
      <vt:lpstr>系统技术架构设计与层次分析</vt:lpstr>
      <vt:lpstr>系统技术架构设计与分析</vt:lpstr>
      <vt:lpstr>系统技术架构设计与分析</vt:lpstr>
      <vt:lpstr>系统技术架构设计与分析</vt:lpstr>
      <vt:lpstr>核心技术在系统中应用</vt:lpstr>
      <vt:lpstr>核心技术在系统中应用</vt:lpstr>
      <vt:lpstr>核心技术在系统中应用</vt:lpstr>
      <vt:lpstr>核心技术在系统中应用</vt:lpstr>
      <vt:lpstr>发展前景</vt:lpstr>
      <vt:lpstr>结论</vt:lpstr>
      <vt:lpstr>致谢</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Microsoft Office User</cp:lastModifiedBy>
  <cp:revision>26</cp:revision>
  <dcterms:created xsi:type="dcterms:W3CDTF">2018-10-29T23:16:16Z</dcterms:created>
  <dcterms:modified xsi:type="dcterms:W3CDTF">2018-11-09T03:16:38Z</dcterms:modified>
</cp:coreProperties>
</file>