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2" r:id="rId3"/>
    <p:sldId id="322" r:id="rId4"/>
    <p:sldId id="313" r:id="rId5"/>
    <p:sldId id="314" r:id="rId6"/>
    <p:sldId id="323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10" r:id="rId15"/>
    <p:sldId id="324" r:id="rId16"/>
    <p:sldId id="311" r:id="rId17"/>
  </p:sldIdLst>
  <p:sldSz cx="9906000" cy="6858000" type="A4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F92"/>
    <a:srgbClr val="D60093"/>
    <a:srgbClr val="990099"/>
    <a:srgbClr val="27F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 autoAdjust="0"/>
  </p:normalViewPr>
  <p:slideViewPr>
    <p:cSldViewPr>
      <p:cViewPr varScale="1">
        <p:scale>
          <a:sx n="64" d="100"/>
          <a:sy n="64" d="100"/>
        </p:scale>
        <p:origin x="1208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0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0.wmf"/><Relationship Id="rId1" Type="http://schemas.openxmlformats.org/officeDocument/2006/relationships/image" Target="../media/image21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2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C25769-2A63-4C88-AEA4-BAA9F75EF822}" type="datetime10">
              <a:rPr lang="vi-VN" smtClean="0"/>
              <a:t>7:05 CH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CA026B-C725-4157-89FA-D752582B7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E8B0EF-67D3-4AD9-BAAE-58B8DD90F1F9}" type="datetime10">
              <a:rPr lang="vi-VN" smtClean="0"/>
              <a:t>7:05 CH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AF1DA6-8506-4107-AE6D-1FF34086CB7B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250px-Logo_hcmu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2607369"/>
            <a:ext cx="2567780" cy="2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092" y="1082328"/>
            <a:ext cx="9420232" cy="1525041"/>
          </a:xfrm>
        </p:spPr>
        <p:txBody>
          <a:bodyPr anchor="t">
            <a:normAutofit/>
          </a:bodyPr>
          <a:lstStyle>
            <a:lvl1pPr>
              <a:defRPr sz="450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1620" y="44451"/>
            <a:ext cx="7955716" cy="545298"/>
          </a:xfrm>
        </p:spPr>
        <p:txBody>
          <a:bodyPr/>
          <a:lstStyle>
            <a:lvl1pPr marL="0" indent="0">
              <a:buNone/>
              <a:defRPr sz="2800" b="1" i="0" u="sng" baseline="0">
                <a:solidFill>
                  <a:srgbClr val="00B050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054665" y="596550"/>
            <a:ext cx="3730724" cy="485777"/>
          </a:xfrm>
        </p:spPr>
        <p:txBody>
          <a:bodyPr/>
          <a:lstStyle>
            <a:lvl1pPr marL="0" indent="0" algn="ctr">
              <a:buNone/>
              <a:defRPr sz="2400" b="1" u="sng" baseline="0">
                <a:solidFill>
                  <a:srgbClr val="D60093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21621" y="6265488"/>
            <a:ext cx="2123068" cy="611187"/>
          </a:xfrm>
          <a:prstGeom prst="rect">
            <a:avLst/>
          </a:prstGeom>
        </p:spPr>
        <p:txBody>
          <a:bodyPr/>
          <a:lstStyle>
            <a:lvl1pPr algn="l" eaLnBrk="1" hangingPunct="1">
              <a:defRPr sz="3500" b="1">
                <a:solidFill>
                  <a:srgbClr val="D600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56996E-1EFB-4807-A7D1-801520972721}" type="datetime12">
              <a:rPr lang="en-US" smtClean="0"/>
              <a:t>7:05 PM</a:t>
            </a:fld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779083" y="5301208"/>
            <a:ext cx="5065364" cy="504056"/>
          </a:xfrm>
        </p:spPr>
        <p:txBody>
          <a:bodyPr/>
          <a:lstStyle>
            <a:lvl1pPr marL="0" indent="0">
              <a:buNone/>
              <a:defRPr sz="2600" b="1"/>
            </a:lvl1pPr>
          </a:lstStyle>
          <a:p>
            <a:pPr lvl="0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4780521" y="5982905"/>
            <a:ext cx="5047022" cy="470431"/>
          </a:xfrm>
        </p:spPr>
        <p:txBody>
          <a:bodyPr/>
          <a:lstStyle>
            <a:lvl1pPr marL="0" indent="0">
              <a:buNone/>
              <a:defRPr sz="2600" b="1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4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0176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28426" y="25400"/>
            <a:ext cx="2447925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Trịnh Hoàng Hơn (ICA Lab)</a:t>
            </a:r>
          </a:p>
          <a:p>
            <a:pPr eaLnBrk="1" hangingPunct="1">
              <a:defRPr/>
            </a:pPr>
            <a:r>
              <a:rPr lang="en-US" altLang="vi-VN" smtClean="0"/>
              <a:t>Web: icalabhcmut.edu.vn</a:t>
            </a:r>
          </a:p>
          <a:p>
            <a:pPr algn="ctr" eaLnBrk="1" hangingPunct="1">
              <a:defRPr/>
            </a:pPr>
            <a:r>
              <a:rPr lang="en-US" smtClean="0"/>
              <a:t>0903767041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88813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0176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28426" y="25400"/>
            <a:ext cx="2447925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Trịnh Hoàng Hơn (ICA Lab)</a:t>
            </a:r>
          </a:p>
          <a:p>
            <a:pPr eaLnBrk="1" hangingPunct="1">
              <a:defRPr/>
            </a:pPr>
            <a:r>
              <a:rPr lang="en-US" altLang="vi-VN" smtClean="0"/>
              <a:t>Web: icalabhcmut.edu.vn</a:t>
            </a:r>
          </a:p>
          <a:p>
            <a:pPr algn="ctr" eaLnBrk="1" hangingPunct="1">
              <a:defRPr/>
            </a:pPr>
            <a:r>
              <a:rPr lang="en-US" smtClean="0"/>
              <a:t>0903767041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7283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0176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28426" y="25400"/>
            <a:ext cx="2447925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Trịnh Hoàng Hơn (ICA Lab)</a:t>
            </a:r>
          </a:p>
          <a:p>
            <a:pPr eaLnBrk="1" hangingPunct="1">
              <a:defRPr/>
            </a:pPr>
            <a:r>
              <a:rPr lang="en-US" altLang="vi-VN" smtClean="0"/>
              <a:t>Web: icalabhcmut.edu.vn</a:t>
            </a:r>
          </a:p>
          <a:p>
            <a:pPr algn="ctr" eaLnBrk="1" hangingPunct="1">
              <a:defRPr/>
            </a:pPr>
            <a:r>
              <a:rPr lang="en-US" smtClean="0"/>
              <a:t>0903767041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76047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0176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28426" y="25400"/>
            <a:ext cx="2447925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Trịnh Hoàng Hơn (ICA Lab)</a:t>
            </a:r>
          </a:p>
          <a:p>
            <a:pPr eaLnBrk="1" hangingPunct="1">
              <a:defRPr/>
            </a:pPr>
            <a:r>
              <a:rPr lang="en-US" altLang="vi-VN" smtClean="0"/>
              <a:t>Web: icalabhcmut.edu.vn</a:t>
            </a:r>
          </a:p>
          <a:p>
            <a:pPr algn="ctr" eaLnBrk="1" hangingPunct="1">
              <a:defRPr/>
            </a:pPr>
            <a:r>
              <a:rPr lang="en-US" smtClean="0"/>
              <a:t>0903767041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69579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0176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28426" y="25400"/>
            <a:ext cx="2447925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Trịnh Hoàng Hơn (ICA Lab)</a:t>
            </a:r>
          </a:p>
          <a:p>
            <a:pPr eaLnBrk="1" hangingPunct="1">
              <a:defRPr/>
            </a:pPr>
            <a:r>
              <a:rPr lang="en-US" altLang="vi-VN" smtClean="0"/>
              <a:t>Web: icalabhcmut.edu.vn</a:t>
            </a:r>
          </a:p>
          <a:p>
            <a:pPr algn="ctr" eaLnBrk="1" hangingPunct="1">
              <a:defRPr/>
            </a:pPr>
            <a:r>
              <a:rPr lang="en-US" smtClean="0"/>
              <a:t>0903767041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74030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0176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28426" y="25400"/>
            <a:ext cx="2447925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Trịnh Hoàng Hơn (ICA Lab)</a:t>
            </a:r>
          </a:p>
          <a:p>
            <a:pPr eaLnBrk="1" hangingPunct="1">
              <a:defRPr/>
            </a:pPr>
            <a:r>
              <a:rPr lang="en-US" altLang="vi-VN" smtClean="0"/>
              <a:t>Web: icalabhcmut.edu.vn</a:t>
            </a:r>
          </a:p>
          <a:p>
            <a:pPr algn="ctr" eaLnBrk="1" hangingPunct="1">
              <a:defRPr/>
            </a:pPr>
            <a:r>
              <a:rPr lang="en-US" smtClean="0"/>
              <a:t>0903767041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88041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66688" y="6815909"/>
            <a:ext cx="9429750" cy="1588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257239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253281" y="14288"/>
            <a:ext cx="1836942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/>
              <a:t>Nguyễn</a:t>
            </a:r>
            <a:r>
              <a:rPr lang="en-US" baseline="0" smtClean="0"/>
              <a:t> Hữu Phúc</a:t>
            </a:r>
          </a:p>
          <a:p>
            <a:pPr algn="l" eaLnBrk="1" hangingPunct="1">
              <a:defRPr/>
            </a:pPr>
            <a:r>
              <a:rPr lang="en-US" smtClean="0"/>
              <a:t>Trịnh Hoàng Hơn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975660E-298E-439D-88EF-4B355CCEA0FC}" type="datetime12">
              <a:rPr lang="en-US" altLang="vi-VN" smtClean="0"/>
              <a:t>7:05 PM</a:t>
            </a:fld>
            <a:endParaRPr lang="vi-VN" altLang="vi-VN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808141" y="23524"/>
            <a:ext cx="576539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/>
              <a:t>GV: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2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66688" y="6815909"/>
            <a:ext cx="9429750" cy="1588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257239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253281" y="14288"/>
            <a:ext cx="1836942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/>
              <a:t>Nguyễn</a:t>
            </a:r>
            <a:r>
              <a:rPr lang="en-US" baseline="0" smtClean="0"/>
              <a:t> Hữu Phúc</a:t>
            </a:r>
          </a:p>
          <a:p>
            <a:pPr algn="l" eaLnBrk="1" hangingPunct="1">
              <a:defRPr/>
            </a:pPr>
            <a:r>
              <a:rPr lang="en-US" smtClean="0"/>
              <a:t>Trịnh Hoàng Hơn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975660E-298E-439D-88EF-4B355CCEA0FC}" type="datetime12">
              <a:rPr lang="en-US" altLang="vi-VN" smtClean="0"/>
              <a:t>7:05 PM</a:t>
            </a:fld>
            <a:endParaRPr lang="vi-VN" altLang="vi-VN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808141" y="23524"/>
            <a:ext cx="576539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/>
              <a:t>GV: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364" y="0"/>
            <a:ext cx="479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rgbClr val="D60093"/>
                </a:solidFill>
              </a:rPr>
              <a:t>CHƯƠNG IV: PHÂN TÍCH HỆ CƠ ĐIỆN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8324" y="423326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Tổng Quan</a:t>
            </a:r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7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66688" y="6815909"/>
            <a:ext cx="9429750" cy="1588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257239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253281" y="14288"/>
            <a:ext cx="1836942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/>
              <a:t>Nguyễn</a:t>
            </a:r>
            <a:r>
              <a:rPr lang="en-US" baseline="0" smtClean="0"/>
              <a:t> Hữu Phúc</a:t>
            </a:r>
          </a:p>
          <a:p>
            <a:pPr algn="l" eaLnBrk="1" hangingPunct="1">
              <a:defRPr/>
            </a:pPr>
            <a:r>
              <a:rPr lang="en-US" smtClean="0"/>
              <a:t>Trịnh Hoàng Hơn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975660E-298E-439D-88EF-4B355CCEA0FC}" type="datetime12">
              <a:rPr lang="en-US" altLang="vi-VN" smtClean="0"/>
              <a:t>7:05 PM</a:t>
            </a:fld>
            <a:endParaRPr lang="vi-VN" altLang="vi-VN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808141" y="23524"/>
            <a:ext cx="576539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/>
              <a:t>GV: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364" y="0"/>
            <a:ext cx="479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rgbClr val="D60093"/>
                </a:solidFill>
              </a:rPr>
              <a:t>CHƯƠNG IV: PHÂN TÍCH HỆ CƠ ĐIỆN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8324" y="423326"/>
            <a:ext cx="50337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smtClean="0">
                <a:solidFill>
                  <a:srgbClr val="FF0000"/>
                </a:solidFill>
              </a:rPr>
              <a:t>Phương</a:t>
            </a:r>
            <a:r>
              <a:rPr lang="en-US" sz="2200" b="1" baseline="0" smtClean="0">
                <a:solidFill>
                  <a:srgbClr val="FF0000"/>
                </a:solidFill>
              </a:rPr>
              <a:t> pháp cân bằng năng lượng</a:t>
            </a:r>
            <a:endParaRPr lang="en-US" sz="2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66688" y="6815909"/>
            <a:ext cx="9429750" cy="1588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257239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253281" y="14288"/>
            <a:ext cx="1836942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/>
              <a:t>Nguyễn</a:t>
            </a:r>
            <a:r>
              <a:rPr lang="en-US" baseline="0" smtClean="0"/>
              <a:t> Hữu Phúc</a:t>
            </a:r>
          </a:p>
          <a:p>
            <a:pPr algn="l" eaLnBrk="1" hangingPunct="1">
              <a:defRPr/>
            </a:pPr>
            <a:r>
              <a:rPr lang="en-US" smtClean="0"/>
              <a:t>Trịnh Hoàng Hơn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975660E-298E-439D-88EF-4B355CCEA0FC}" type="datetime12">
              <a:rPr lang="en-US" altLang="vi-VN" smtClean="0"/>
              <a:t>7:05 PM</a:t>
            </a:fld>
            <a:endParaRPr lang="vi-VN" altLang="vi-VN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808141" y="23524"/>
            <a:ext cx="576539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/>
              <a:t>GV: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364" y="0"/>
            <a:ext cx="479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rgbClr val="D60093"/>
                </a:solidFill>
              </a:rPr>
              <a:t>CHƯƠNG IV: PHÂN TÍCH HỆ CƠ ĐIỆN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8324" y="423326"/>
            <a:ext cx="4376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smtClean="0">
                <a:solidFill>
                  <a:srgbClr val="FF0000"/>
                </a:solidFill>
              </a:rPr>
              <a:t>Phân</a:t>
            </a:r>
            <a:r>
              <a:rPr lang="en-US" sz="2200" b="1" baseline="0" smtClean="0">
                <a:solidFill>
                  <a:srgbClr val="FF0000"/>
                </a:solidFill>
              </a:rPr>
              <a:t> tích năng lượng cửa điện</a:t>
            </a:r>
            <a:endParaRPr lang="en-US" sz="2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9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0176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28426" y="25400"/>
            <a:ext cx="2447925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Trịnh Hoàng Hơn (ICA Lab)</a:t>
            </a:r>
          </a:p>
          <a:p>
            <a:pPr eaLnBrk="1" hangingPunct="1">
              <a:defRPr/>
            </a:pPr>
            <a:r>
              <a:rPr lang="en-US" altLang="vi-VN" smtClean="0"/>
              <a:t>Web: icalabhcmut.edu.vn</a:t>
            </a:r>
          </a:p>
          <a:p>
            <a:pPr algn="ctr" eaLnBrk="1" hangingPunct="1">
              <a:defRPr/>
            </a:pPr>
            <a:r>
              <a:rPr lang="en-US" smtClean="0"/>
              <a:t>0903767041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57429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0176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28426" y="25400"/>
            <a:ext cx="2447925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Trịnh Hoàng Hơn (ICA Lab)</a:t>
            </a:r>
          </a:p>
          <a:p>
            <a:pPr eaLnBrk="1" hangingPunct="1">
              <a:defRPr/>
            </a:pPr>
            <a:r>
              <a:rPr lang="en-US" altLang="vi-VN" smtClean="0"/>
              <a:t>Web: icalabhcmut.edu.vn</a:t>
            </a:r>
          </a:p>
          <a:p>
            <a:pPr algn="ctr" eaLnBrk="1" hangingPunct="1">
              <a:defRPr/>
            </a:pPr>
            <a:r>
              <a:rPr lang="en-US" smtClean="0"/>
              <a:t>0903767041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74392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0176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28426" y="25400"/>
            <a:ext cx="2447925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Trịnh Hoàng Hơn (ICA Lab)</a:t>
            </a:r>
          </a:p>
          <a:p>
            <a:pPr eaLnBrk="1" hangingPunct="1">
              <a:defRPr/>
            </a:pPr>
            <a:r>
              <a:rPr lang="en-US" altLang="vi-VN" smtClean="0"/>
              <a:t>Web: icalabhcmut.edu.vn</a:t>
            </a:r>
          </a:p>
          <a:p>
            <a:pPr algn="ctr" eaLnBrk="1" hangingPunct="1">
              <a:defRPr/>
            </a:pPr>
            <a:r>
              <a:rPr lang="en-US" smtClean="0"/>
              <a:t>0903767041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602549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0176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28426" y="25400"/>
            <a:ext cx="2447925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Trịnh Hoàng Hơn (ICA Lab)</a:t>
            </a:r>
          </a:p>
          <a:p>
            <a:pPr eaLnBrk="1" hangingPunct="1">
              <a:defRPr/>
            </a:pPr>
            <a:r>
              <a:rPr lang="en-US" altLang="vi-VN" smtClean="0"/>
              <a:t>Web: icalabhcmut.edu.vn</a:t>
            </a:r>
          </a:p>
          <a:p>
            <a:pPr algn="ctr" eaLnBrk="1" hangingPunct="1">
              <a:defRPr/>
            </a:pPr>
            <a:r>
              <a:rPr lang="en-US" smtClean="0"/>
              <a:t>0903767041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413765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  <a:endParaRPr lang="vi-VN" altLang="vi-V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1963" y="1557338"/>
            <a:ext cx="89154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  <a:endParaRPr lang="vi-VN" altLang="vi-V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7" r:id="rId2"/>
    <p:sldLayoutId id="2147484216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  <p:sldLayoutId id="2147484226" r:id="rId12"/>
    <p:sldLayoutId id="2147484227" r:id="rId13"/>
    <p:sldLayoutId id="2147484228" r:id="rId14"/>
    <p:sldLayoutId id="2147484229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4.hcmut.edu.vn/~thietbidien/trangchu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oleObject" Target="../embeddings/oleObject26.bin"/><Relationship Id="rId3" Type="http://schemas.openxmlformats.org/officeDocument/2006/relationships/image" Target="../media/image18.png"/><Relationship Id="rId7" Type="http://schemas.openxmlformats.org/officeDocument/2006/relationships/image" Target="../media/image25.wmf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32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3.png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3.png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0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4.jpeg"/><Relationship Id="rId4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14.e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38125" y="1124744"/>
            <a:ext cx="9420225" cy="909588"/>
          </a:xfrm>
        </p:spPr>
        <p:txBody>
          <a:bodyPr>
            <a:normAutofit fontScale="90000"/>
          </a:bodyPr>
          <a:lstStyle/>
          <a:p>
            <a:r>
              <a:rPr lang="en-US" alt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 CƠ ĐIỆN DÙNG KHÁI NIỆM NĂNG LƯỢNG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225" y="44450"/>
            <a:ext cx="7954963" cy="544513"/>
          </a:xfrm>
        </p:spPr>
        <p:txBody>
          <a:bodyPr/>
          <a:lstStyle/>
          <a:p>
            <a:r>
              <a:rPr lang="en-US" altLang="en-US" smtClean="0"/>
              <a:t>CƠ SỞ KỸ THUẬT ĐIỆN</a:t>
            </a:r>
            <a:endParaRPr lang="cy-GB" altLang="en-US" smtClean="0"/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054350" y="596900"/>
            <a:ext cx="3730625" cy="485775"/>
          </a:xfrm>
        </p:spPr>
        <p:txBody>
          <a:bodyPr/>
          <a:lstStyle/>
          <a:p>
            <a:r>
              <a:rPr lang="en-US" altLang="en-US" smtClean="0"/>
              <a:t>Chương 04</a:t>
            </a:r>
          </a:p>
        </p:txBody>
      </p:sp>
      <p:sp>
        <p:nvSpPr>
          <p:cNvPr id="614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722556" y="5013176"/>
            <a:ext cx="5183444" cy="108012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600" b="1" smtClean="0"/>
              <a:t>Giảng Viên: Nguyễn Hữu Phúc </a:t>
            </a:r>
          </a:p>
          <a:p>
            <a:pPr marL="0" indent="0">
              <a:buNone/>
            </a:pPr>
            <a:r>
              <a:rPr lang="en-US" altLang="en-US" sz="2600" b="1" smtClean="0"/>
              <a:t>                     Trịnh Hoàng Hơn</a:t>
            </a:r>
          </a:p>
        </p:txBody>
      </p:sp>
      <p:sp>
        <p:nvSpPr>
          <p:cNvPr id="6150" name="Date Placeholder 5"/>
          <p:cNvSpPr>
            <a:spLocks noGrp="1"/>
          </p:cNvSpPr>
          <p:nvPr>
            <p:ph type="dt" sz="quarter" idx="14"/>
          </p:nvPr>
        </p:nvSpPr>
        <p:spPr bwMode="auto">
          <a:xfrm>
            <a:off x="22225" y="6246813"/>
            <a:ext cx="1906439" cy="611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CE81C1-1059-4A63-A5C5-3A2FACC56AAE}" type="datetime12">
              <a:rPr lang="en-US" altLang="en-US" sz="3000" smtClean="0">
                <a:solidFill>
                  <a:srgbClr val="D60093"/>
                </a:solidFill>
              </a:rPr>
              <a:t>7:05 PM</a:t>
            </a:fld>
            <a:endParaRPr lang="vi-VN" altLang="en-US" sz="3000" smtClean="0">
              <a:solidFill>
                <a:srgbClr val="D60093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5282" y="5027111"/>
            <a:ext cx="3792256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2600" b="1" smtClean="0"/>
              <a:t>Trường</a:t>
            </a:r>
            <a:r>
              <a:rPr lang="en-US" altLang="vi-VN" sz="2600" b="1" baseline="0" smtClean="0"/>
              <a:t> ĐHBK Tp.HCM</a:t>
            </a:r>
          </a:p>
          <a:p>
            <a:pPr algn="ctr" eaLnBrk="1" hangingPunct="1">
              <a:defRPr/>
            </a:pPr>
            <a:r>
              <a:rPr lang="en-US" altLang="vi-VN" sz="2600" b="1"/>
              <a:t>Bộ Môn Thiết Bị </a:t>
            </a:r>
            <a:r>
              <a:rPr lang="en-US" altLang="vi-VN" sz="2600" b="1" smtClean="0"/>
              <a:t>Điện</a:t>
            </a:r>
          </a:p>
          <a:p>
            <a:pPr algn="ctr" eaLnBrk="1" hangingPunct="1">
              <a:defRPr/>
            </a:pPr>
            <a:r>
              <a:rPr lang="en-US" sz="1500">
                <a:hlinkClick r:id="rId2"/>
              </a:rPr>
              <a:t>http://www4.hcmut.edu.vn/~</a:t>
            </a:r>
            <a:r>
              <a:rPr lang="en-US" sz="1500" smtClean="0">
                <a:hlinkClick r:id="rId2"/>
              </a:rPr>
              <a:t>thietbidien</a:t>
            </a:r>
            <a:br>
              <a:rPr lang="en-US" sz="1500" smtClean="0">
                <a:hlinkClick r:id="rId2"/>
              </a:rPr>
            </a:br>
            <a:r>
              <a:rPr lang="en-US" sz="1500" smtClean="0">
                <a:hlinkClick r:id="rId2"/>
              </a:rPr>
              <a:t>/</a:t>
            </a:r>
            <a:r>
              <a:rPr lang="en-US" sz="1500">
                <a:hlinkClick r:id="rId2"/>
              </a:rPr>
              <a:t>trangchu/index.html</a:t>
            </a:r>
            <a:endParaRPr lang="vi-VN" altLang="vi-VN"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  <p:bldP spid="6148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C061ED0-9610-4E4E-9FF2-1546498A56AD}" type="datetime10">
              <a:rPr lang="vi-VN" altLang="vi-VN" smtClean="0"/>
              <a:t>7:05 CH</a:t>
            </a:fld>
            <a:endParaRPr lang="vi-VN" altLang="vi-VN"/>
          </a:p>
        </p:txBody>
      </p:sp>
      <p:grpSp>
        <p:nvGrpSpPr>
          <p:cNvPr id="6" name="Group 5"/>
          <p:cNvGrpSpPr/>
          <p:nvPr/>
        </p:nvGrpSpPr>
        <p:grpSpPr>
          <a:xfrm>
            <a:off x="71884" y="2909665"/>
            <a:ext cx="4737100" cy="3917950"/>
            <a:chOff x="5240338" y="2852936"/>
            <a:chExt cx="4737100" cy="3917950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000" y="2852936"/>
              <a:ext cx="4117975" cy="391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8262938" y="3945136"/>
              <a:ext cx="274637" cy="2730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62" name="Group 44"/>
            <p:cNvGrpSpPr>
              <a:grpSpLocks/>
            </p:cNvGrpSpPr>
            <p:nvPr/>
          </p:nvGrpSpPr>
          <p:grpSpPr bwMode="auto">
            <a:xfrm>
              <a:off x="6769100" y="5400874"/>
              <a:ext cx="274638" cy="274637"/>
              <a:chOff x="5541096" y="3237799"/>
              <a:chExt cx="274320" cy="274320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5541096" y="3237799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5639407" y="3332939"/>
                <a:ext cx="90383" cy="919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8843963" y="4640461"/>
              <a:ext cx="274637" cy="2730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6161088" y="4667449"/>
              <a:ext cx="274637" cy="27463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6254750" y="4756349"/>
              <a:ext cx="92075" cy="920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>
              <a:off x="5240338" y="4802386"/>
              <a:ext cx="4572000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 bwMode="auto">
            <a:xfrm>
              <a:off x="8697913" y="3330774"/>
              <a:ext cx="1065212" cy="2733675"/>
            </a:xfrm>
            <a:prstGeom prst="arc">
              <a:avLst>
                <a:gd name="adj1" fmla="val 16284636"/>
                <a:gd name="adj2" fmla="val 338919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graphicFrame>
          <p:nvGraphicFramePr>
            <p:cNvPr id="70" name="Object 26"/>
            <p:cNvGraphicFramePr>
              <a:graphicFrameLocks noChangeAspect="1"/>
            </p:cNvGraphicFramePr>
            <p:nvPr>
              <p:extLst/>
            </p:nvPr>
          </p:nvGraphicFramePr>
          <p:xfrm>
            <a:off x="9529763" y="3140274"/>
            <a:ext cx="3524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4" name="Equation" r:id="rId4" imgW="126725" imgH="177415" progId="Equation.DSMT4">
                    <p:embed/>
                  </p:oleObj>
                </mc:Choice>
                <mc:Fallback>
                  <p:oleObj name="Equation" r:id="rId4" imgW="126725" imgH="177415" progId="Equation.DSMT4">
                    <p:embed/>
                    <p:pic>
                      <p:nvPicPr>
                        <p:cNvPr id="7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9763" y="3140274"/>
                          <a:ext cx="35242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Straight Connector 70"/>
            <p:cNvCxnSpPr/>
            <p:nvPr/>
          </p:nvCxnSpPr>
          <p:spPr bwMode="auto">
            <a:xfrm rot="18960000">
              <a:off x="5405438" y="4765874"/>
              <a:ext cx="4572000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49"/>
            <p:cNvSpPr txBox="1">
              <a:spLocks noChangeArrowheads="1"/>
            </p:cNvSpPr>
            <p:nvPr/>
          </p:nvSpPr>
          <p:spPr bwMode="auto">
            <a:xfrm>
              <a:off x="8769350" y="3945136"/>
              <a:ext cx="10461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1</a:t>
              </a:r>
            </a:p>
          </p:txBody>
        </p:sp>
        <p:sp>
          <p:nvSpPr>
            <p:cNvPr id="73" name="TextBox 63"/>
            <p:cNvSpPr txBox="1">
              <a:spLocks noChangeArrowheads="1"/>
            </p:cNvSpPr>
            <p:nvPr/>
          </p:nvSpPr>
          <p:spPr bwMode="auto">
            <a:xfrm>
              <a:off x="6753225" y="3027561"/>
              <a:ext cx="10477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2</a:t>
              </a:r>
            </a:p>
          </p:txBody>
        </p:sp>
        <p:sp>
          <p:nvSpPr>
            <p:cNvPr id="74" name="TextBox 64"/>
            <p:cNvSpPr txBox="1">
              <a:spLocks noChangeArrowheads="1"/>
            </p:cNvSpPr>
            <p:nvPr/>
          </p:nvSpPr>
          <p:spPr bwMode="auto">
            <a:xfrm>
              <a:off x="5384800" y="5188149"/>
              <a:ext cx="104775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3</a:t>
              </a:r>
            </a:p>
          </p:txBody>
        </p:sp>
        <p:sp>
          <p:nvSpPr>
            <p:cNvPr id="75" name="TextBox 65"/>
            <p:cNvSpPr txBox="1">
              <a:spLocks noChangeArrowheads="1"/>
            </p:cNvSpPr>
            <p:nvPr/>
          </p:nvSpPr>
          <p:spPr bwMode="auto">
            <a:xfrm>
              <a:off x="7362825" y="6196211"/>
              <a:ext cx="10461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4</a:t>
              </a:r>
            </a:p>
          </p:txBody>
        </p:sp>
      </p:grpSp>
      <p:sp>
        <p:nvSpPr>
          <p:cNvPr id="81" name="TextBox 6"/>
          <p:cNvSpPr txBox="1">
            <a:spLocks noChangeArrowheads="1"/>
          </p:cNvSpPr>
          <p:nvPr/>
        </p:nvSpPr>
        <p:spPr bwMode="auto">
          <a:xfrm>
            <a:off x="72180" y="1007978"/>
            <a:ext cx="2659702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Từ mối quan hệ, </a:t>
            </a:r>
            <a:endParaRPr lang="en-US" altLang="en-US" sz="2400" b="1"/>
          </a:p>
        </p:txBody>
      </p:sp>
      <p:graphicFrame>
        <p:nvGraphicFramePr>
          <p:cNvPr id="82" name="Object 6"/>
          <p:cNvGraphicFramePr>
            <a:graphicFrameLocks noChangeAspect="1"/>
          </p:cNvGraphicFramePr>
          <p:nvPr>
            <p:extLst/>
          </p:nvPr>
        </p:nvGraphicFramePr>
        <p:xfrm>
          <a:off x="2742251" y="991291"/>
          <a:ext cx="24876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6" imgW="965160" imgH="203040" progId="Equation.DSMT4">
                  <p:embed/>
                </p:oleObj>
              </mc:Choice>
              <mc:Fallback>
                <p:oleObj name="Equation" r:id="rId6" imgW="965160" imgH="203040" progId="Equation.DSMT4">
                  <p:embed/>
                  <p:pic>
                    <p:nvPicPr>
                      <p:cNvPr id="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251" y="991291"/>
                        <a:ext cx="2487612" cy="5238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6"/>
          <p:cNvSpPr txBox="1">
            <a:spLocks noChangeArrowheads="1"/>
          </p:cNvSpPr>
          <p:nvPr/>
        </p:nvSpPr>
        <p:spPr bwMode="auto">
          <a:xfrm>
            <a:off x="72180" y="1731900"/>
            <a:ext cx="4641014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Để tính từ thông của mỗi vùng</a:t>
            </a:r>
            <a:endParaRPr lang="en-US" altLang="en-US" sz="2400" b="1"/>
          </a:p>
        </p:txBody>
      </p:sp>
      <p:sp>
        <p:nvSpPr>
          <p:cNvPr id="3" name="Right Arrow 2"/>
          <p:cNvSpPr/>
          <p:nvPr/>
        </p:nvSpPr>
        <p:spPr>
          <a:xfrm>
            <a:off x="5486760" y="1432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6"/>
          <p:cNvSpPr txBox="1">
            <a:spLocks noChangeArrowheads="1"/>
          </p:cNvSpPr>
          <p:nvPr/>
        </p:nvSpPr>
        <p:spPr bwMode="auto">
          <a:xfrm>
            <a:off x="6669726" y="1052736"/>
            <a:ext cx="2896947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Tính diện tích mỗi </a:t>
            </a:r>
            <a:br>
              <a:rPr lang="en-US" altLang="en-US" sz="2400" b="1" smtClean="0"/>
            </a:br>
            <a:r>
              <a:rPr lang="en-US" altLang="en-US" sz="2400" b="1" smtClean="0"/>
              <a:t>vùng dưới các </a:t>
            </a:r>
            <a:br>
              <a:rPr lang="en-US" altLang="en-US" sz="2400" b="1" smtClean="0"/>
            </a:br>
            <a:r>
              <a:rPr lang="en-US" altLang="en-US" sz="2400" b="1" smtClean="0"/>
              <a:t>cực từ</a:t>
            </a:r>
            <a:endParaRPr lang="en-US" altLang="en-US" sz="2400" b="1"/>
          </a:p>
        </p:txBody>
      </p:sp>
      <p:grpSp>
        <p:nvGrpSpPr>
          <p:cNvPr id="78" name="Group 77"/>
          <p:cNvGrpSpPr/>
          <p:nvPr/>
        </p:nvGrpSpPr>
        <p:grpSpPr>
          <a:xfrm>
            <a:off x="5064333" y="2473102"/>
            <a:ext cx="4679950" cy="4354513"/>
            <a:chOff x="5168900" y="981075"/>
            <a:chExt cx="4679950" cy="4354513"/>
          </a:xfrm>
        </p:grpSpPr>
        <p:pic>
          <p:nvPicPr>
            <p:cNvPr id="79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8900" y="981075"/>
              <a:ext cx="4295775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0" name="Object 42"/>
            <p:cNvGraphicFramePr>
              <a:graphicFrameLocks noChangeAspect="1"/>
            </p:cNvGraphicFramePr>
            <p:nvPr>
              <p:extLst/>
            </p:nvPr>
          </p:nvGraphicFramePr>
          <p:xfrm>
            <a:off x="8294688" y="3722688"/>
            <a:ext cx="1554162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6" name="Equation" r:id="rId9" imgW="558800" imgH="228600" progId="Equation.DSMT4">
                    <p:embed/>
                  </p:oleObj>
                </mc:Choice>
                <mc:Fallback>
                  <p:oleObj name="Equation" r:id="rId9" imgW="558800" imgH="228600" progId="Equation.DSMT4">
                    <p:embed/>
                    <p:pic>
                      <p:nvPicPr>
                        <p:cNvPr id="8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4688" y="3722688"/>
                          <a:ext cx="1554162" cy="6667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Freeform 83"/>
            <p:cNvSpPr/>
            <p:nvPr/>
          </p:nvSpPr>
          <p:spPr>
            <a:xfrm>
              <a:off x="8509000" y="2281238"/>
              <a:ext cx="520700" cy="1600200"/>
            </a:xfrm>
            <a:custGeom>
              <a:avLst/>
              <a:gdLst>
                <a:gd name="connsiteX0" fmla="*/ 520700 w 520700"/>
                <a:gd name="connsiteY0" fmla="*/ 1600200 h 1600200"/>
                <a:gd name="connsiteX1" fmla="*/ 431800 w 520700"/>
                <a:gd name="connsiteY1" fmla="*/ 812800 h 1600200"/>
                <a:gd name="connsiteX2" fmla="*/ 0 w 520700"/>
                <a:gd name="connsiteY2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700" h="1600200">
                  <a:moveTo>
                    <a:pt x="520700" y="1600200"/>
                  </a:moveTo>
                  <a:cubicBezTo>
                    <a:pt x="519641" y="1339850"/>
                    <a:pt x="518583" y="1079500"/>
                    <a:pt x="431800" y="812800"/>
                  </a:cubicBezTo>
                  <a:cubicBezTo>
                    <a:pt x="345017" y="546100"/>
                    <a:pt x="172508" y="273050"/>
                    <a:pt x="0" y="0"/>
                  </a:cubicBez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85" name="Object 44"/>
            <p:cNvGraphicFramePr>
              <a:graphicFrameLocks noChangeAspect="1"/>
            </p:cNvGraphicFramePr>
            <p:nvPr>
              <p:extLst/>
            </p:nvPr>
          </p:nvGraphicFramePr>
          <p:xfrm>
            <a:off x="7761288" y="2386013"/>
            <a:ext cx="388937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7" name="Equation" r:id="rId11" imgW="165028" imgH="228501" progId="Equation.DSMT4">
                    <p:embed/>
                  </p:oleObj>
                </mc:Choice>
                <mc:Fallback>
                  <p:oleObj name="Equation" r:id="rId11" imgW="165028" imgH="228501" progId="Equation.DSMT4">
                    <p:embed/>
                    <p:pic>
                      <p:nvPicPr>
                        <p:cNvPr id="85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1288" y="2386013"/>
                          <a:ext cx="388937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Box 1"/>
            <p:cNvSpPr txBox="1">
              <a:spLocks noChangeArrowheads="1"/>
            </p:cNvSpPr>
            <p:nvPr/>
          </p:nvSpPr>
          <p:spPr bwMode="auto">
            <a:xfrm>
              <a:off x="5168900" y="4873625"/>
              <a:ext cx="2306638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Rotor surface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5340350" y="1201738"/>
              <a:ext cx="2349500" cy="19129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8" name="Object 48"/>
            <p:cNvGraphicFramePr>
              <a:graphicFrameLocks noChangeAspect="1"/>
            </p:cNvGraphicFramePr>
            <p:nvPr>
              <p:extLst/>
            </p:nvPr>
          </p:nvGraphicFramePr>
          <p:xfrm>
            <a:off x="6650038" y="1546225"/>
            <a:ext cx="2476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8" name="Equation" r:id="rId13" imgW="88669" imgH="177338" progId="Equation.DSMT4">
                    <p:embed/>
                  </p:oleObj>
                </mc:Choice>
                <mc:Fallback>
                  <p:oleObj name="Equation" r:id="rId13" imgW="88669" imgH="177338" progId="Equation.DSMT4">
                    <p:embed/>
                    <p:pic>
                      <p:nvPicPr>
                        <p:cNvPr id="8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0038" y="1546225"/>
                          <a:ext cx="24765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" name="Object 36"/>
          <p:cNvGraphicFramePr>
            <a:graphicFrameLocks noChangeAspect="1"/>
          </p:cNvGraphicFramePr>
          <p:nvPr>
            <p:extLst/>
          </p:nvPr>
        </p:nvGraphicFramePr>
        <p:xfrm>
          <a:off x="71884" y="4071715"/>
          <a:ext cx="369887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15" imgW="1270000" imgH="508000" progId="Equation.DSMT4">
                  <p:embed/>
                </p:oleObj>
              </mc:Choice>
              <mc:Fallback>
                <p:oleObj name="Equation" r:id="rId15" imgW="1270000" imgH="508000" progId="Equation.DSMT4">
                  <p:embed/>
                  <p:pic>
                    <p:nvPicPr>
                      <p:cNvPr id="89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4" y="4071715"/>
                        <a:ext cx="3698875" cy="1482725"/>
                      </a:xfrm>
                      <a:prstGeom prst="rect">
                        <a:avLst/>
                      </a:prstGeom>
                      <a:solidFill>
                        <a:srgbClr val="D6009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 flipH="1">
            <a:off x="3834687" y="4573365"/>
            <a:ext cx="1334337" cy="583827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Tương tự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5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6" grpId="0" animBg="1"/>
      <p:bldP spid="3" grpId="0" animBg="1"/>
      <p:bldP spid="7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458" y="929572"/>
            <a:ext cx="6531875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Từ thông mỗi vùng được tính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736EA93-EA90-43F9-B5D2-7318D1C4198B}" type="datetime10">
              <a:rPr lang="vi-VN" altLang="vi-VN" smtClean="0"/>
              <a:t>7:05 CH</a:t>
            </a:fld>
            <a:endParaRPr lang="vi-VN" altLang="vi-VN"/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32" y="1606922"/>
            <a:ext cx="301466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606922"/>
            <a:ext cx="2386012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00025" y="4115519"/>
          <a:ext cx="9586913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5" imgW="3543300" imgH="889000" progId="Equation.DSMT4">
                  <p:embed/>
                </p:oleObj>
              </mc:Choice>
              <mc:Fallback>
                <p:oleObj name="Equation" r:id="rId5" imgW="3543300" imgH="8890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115519"/>
                        <a:ext cx="9586913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6"/>
          <p:cNvGraphicFramePr>
            <a:graphicFrameLocks noChangeAspect="1"/>
          </p:cNvGraphicFramePr>
          <p:nvPr>
            <p:extLst/>
          </p:nvPr>
        </p:nvGraphicFramePr>
        <p:xfrm>
          <a:off x="6058011" y="1874888"/>
          <a:ext cx="369887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7" imgW="1270000" imgH="508000" progId="Equation.DSMT4">
                  <p:embed/>
                </p:oleObj>
              </mc:Choice>
              <mc:Fallback>
                <p:oleObj name="Equation" r:id="rId7" imgW="1270000" imgH="508000" progId="Equation.DSMT4">
                  <p:embed/>
                  <p:pic>
                    <p:nvPicPr>
                      <p:cNvPr id="9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011" y="1874888"/>
                        <a:ext cx="3698875" cy="14827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56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4458" y="929572"/>
            <a:ext cx="7624846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916832"/>
            <a:ext cx="2386012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Từ thông xuyên qua cuộn dây Stator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8AB249C-3A27-4176-A82F-0903882D11D4}" type="datetime10">
              <a:rPr lang="vi-VN" altLang="vi-VN" smtClean="0"/>
              <a:t>7:05 CH</a:t>
            </a:fld>
            <a:endParaRPr lang="vi-VN" altLang="vi-VN"/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40" y="1916832"/>
            <a:ext cx="301466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807904" y="2986792"/>
            <a:ext cx="1404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007140" y="2481084"/>
            <a:ext cx="2738770" cy="1330816"/>
            <a:chOff x="3007140" y="2481084"/>
            <a:chExt cx="2738770" cy="1330816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07140" y="2481084"/>
              <a:ext cx="1603064" cy="1311384"/>
            </a:xfrm>
            <a:prstGeom prst="line">
              <a:avLst/>
            </a:prstGeom>
            <a:ln w="76200">
              <a:solidFill>
                <a:srgbClr val="27F9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92138" y="2500516"/>
              <a:ext cx="1153772" cy="0"/>
            </a:xfrm>
            <a:prstGeom prst="line">
              <a:avLst/>
            </a:prstGeom>
            <a:ln w="76200">
              <a:solidFill>
                <a:srgbClr val="27F9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07140" y="3789040"/>
              <a:ext cx="1153772" cy="0"/>
            </a:xfrm>
            <a:prstGeom prst="line">
              <a:avLst/>
            </a:prstGeom>
            <a:ln w="76200">
              <a:solidFill>
                <a:srgbClr val="27F9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109111" y="2500516"/>
              <a:ext cx="1603064" cy="1311384"/>
            </a:xfrm>
            <a:prstGeom prst="line">
              <a:avLst/>
            </a:prstGeom>
            <a:ln w="76200">
              <a:solidFill>
                <a:srgbClr val="27F9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16496" y="2265363"/>
            <a:ext cx="1961579" cy="1163637"/>
            <a:chOff x="416496" y="2265363"/>
            <a:chExt cx="1961579" cy="1163637"/>
          </a:xfrm>
        </p:grpSpPr>
        <p:sp>
          <p:nvSpPr>
            <p:cNvPr id="19" name="Arc 18"/>
            <p:cNvSpPr/>
            <p:nvPr/>
          </p:nvSpPr>
          <p:spPr>
            <a:xfrm>
              <a:off x="416496" y="2514600"/>
              <a:ext cx="914400" cy="914400"/>
            </a:xfrm>
            <a:prstGeom prst="arc">
              <a:avLst>
                <a:gd name="adj1" fmla="val 19387806"/>
                <a:gd name="adj2" fmla="val 0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18306207">
              <a:off x="1585306" y="2930015"/>
              <a:ext cx="591941" cy="51836"/>
            </a:xfrm>
            <a:prstGeom prst="arc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981075" y="2265363"/>
            <a:ext cx="3937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2" name="Equation" r:id="rId5" imgW="215640" imgH="228600" progId="Equation.DSMT4">
                    <p:embed/>
                  </p:oleObj>
                </mc:Choice>
                <mc:Fallback>
                  <p:oleObj name="Equation" r:id="rId5" imgW="215640" imgH="228600" progId="Equation.DSMT4">
                    <p:embed/>
                    <p:pic>
                      <p:nvPicPr>
                        <p:cNvPr id="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075" y="2265363"/>
                          <a:ext cx="393700" cy="415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044700" y="2366963"/>
            <a:ext cx="333375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3" name="Equation" r:id="rId7" imgW="203040" imgH="228600" progId="Equation.DSMT4">
                    <p:embed/>
                  </p:oleObj>
                </mc:Choice>
                <mc:Fallback>
                  <p:oleObj name="Equation" r:id="rId7" imgW="203040" imgH="228600" progId="Equation.DSMT4">
                    <p:embed/>
                    <p:pic>
                      <p:nvPicPr>
                        <p:cNvPr id="2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700" y="2366963"/>
                          <a:ext cx="333375" cy="3794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7"/>
          <p:cNvGraphicFramePr>
            <a:graphicFrameLocks noChangeAspect="1"/>
          </p:cNvGraphicFramePr>
          <p:nvPr>
            <p:extLst/>
          </p:nvPr>
        </p:nvGraphicFramePr>
        <p:xfrm>
          <a:off x="272480" y="4535408"/>
          <a:ext cx="5604049" cy="208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9" imgW="3111480" imgH="1155600" progId="Equation.DSMT4">
                  <p:embed/>
                </p:oleObj>
              </mc:Choice>
              <mc:Fallback>
                <p:oleObj name="Equation" r:id="rId9" imgW="3111480" imgH="1155600" progId="Equation.DSMT4">
                  <p:embed/>
                  <p:pic>
                    <p:nvPicPr>
                      <p:cNvPr id="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80" y="4535408"/>
                        <a:ext cx="5604049" cy="2084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5633233" y="3501008"/>
            <a:ext cx="4014889" cy="2943394"/>
            <a:chOff x="5633233" y="3501008"/>
            <a:chExt cx="4014889" cy="2943394"/>
          </a:xfrm>
          <a:noFill/>
        </p:grpSpPr>
        <p:graphicFrame>
          <p:nvGraphicFramePr>
            <p:cNvPr id="2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6314830" y="3501008"/>
            <a:ext cx="3333292" cy="2943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5" name="Equation" r:id="rId11" imgW="1612900" imgH="1422400" progId="Equation.DSMT4">
                    <p:embed/>
                  </p:oleObj>
                </mc:Choice>
                <mc:Fallback>
                  <p:oleObj name="Equation" r:id="rId11" imgW="1612900" imgH="1422400" progId="Equation.DSMT4">
                    <p:embed/>
                    <p:pic>
                      <p:nvPicPr>
                        <p:cNvPr id="2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4830" y="3501008"/>
                          <a:ext cx="3333292" cy="2943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5633233" y="4492645"/>
              <a:ext cx="681597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Đặt</a:t>
              </a:r>
              <a:endParaRPr lang="en-US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208626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916832"/>
            <a:ext cx="2386012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64458" y="929572"/>
            <a:ext cx="9583664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Tương tự, Từ thông xuyên qua cuộn dây Rotor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2872CE8-1F3A-4DCB-9CB5-49DD21534473}" type="datetime10">
              <a:rPr lang="vi-VN" altLang="vi-VN" smtClean="0"/>
              <a:t>7:05 CH</a:t>
            </a:fld>
            <a:endParaRPr lang="vi-VN" altLang="vi-VN"/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40" y="1916832"/>
            <a:ext cx="301466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1139361" y="2560320"/>
            <a:ext cx="818979" cy="8231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14775" y="2370122"/>
            <a:ext cx="1210664" cy="1595493"/>
            <a:chOff x="614775" y="2370122"/>
            <a:chExt cx="1210664" cy="1595493"/>
          </a:xfrm>
        </p:grpSpPr>
        <p:sp>
          <p:nvSpPr>
            <p:cNvPr id="19" name="Arc 18"/>
            <p:cNvSpPr/>
            <p:nvPr/>
          </p:nvSpPr>
          <p:spPr>
            <a:xfrm rot="18434693">
              <a:off x="614775" y="3051215"/>
              <a:ext cx="914400" cy="914400"/>
            </a:xfrm>
            <a:prstGeom prst="arc">
              <a:avLst>
                <a:gd name="adj1" fmla="val 19387806"/>
                <a:gd name="adj2" fmla="val 0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14396777">
              <a:off x="1409147" y="2713369"/>
              <a:ext cx="591941" cy="240643"/>
            </a:xfrm>
            <a:prstGeom prst="arc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782638" y="2566988"/>
            <a:ext cx="392112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0" name="Equation" r:id="rId5" imgW="215640" imgH="228600" progId="Equation.DSMT4">
                    <p:embed/>
                  </p:oleObj>
                </mc:Choice>
                <mc:Fallback>
                  <p:oleObj name="Equation" r:id="rId5" imgW="215640" imgH="228600" progId="Equation.DSMT4">
                    <p:embed/>
                    <p:pic>
                      <p:nvPicPr>
                        <p:cNvPr id="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638" y="2566988"/>
                          <a:ext cx="392112" cy="415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106201" y="2370122"/>
            <a:ext cx="355553" cy="380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name="Equation" r:id="rId7" imgW="215640" imgH="228600" progId="Equation.DSMT4">
                    <p:embed/>
                  </p:oleObj>
                </mc:Choice>
                <mc:Fallback>
                  <p:oleObj name="Equation" r:id="rId7" imgW="215640" imgH="228600" progId="Equation.DSMT4">
                    <p:embed/>
                    <p:pic>
                      <p:nvPicPr>
                        <p:cNvPr id="2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201" y="2370122"/>
                          <a:ext cx="355553" cy="38012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1"/>
          <p:cNvGrpSpPr/>
          <p:nvPr/>
        </p:nvGrpSpPr>
        <p:grpSpPr>
          <a:xfrm>
            <a:off x="3231786" y="2137339"/>
            <a:ext cx="2298100" cy="2036482"/>
            <a:chOff x="3231786" y="2137339"/>
            <a:chExt cx="2298100" cy="2036482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261506" y="2862437"/>
              <a:ext cx="1603064" cy="1311384"/>
            </a:xfrm>
            <a:prstGeom prst="line">
              <a:avLst/>
            </a:prstGeom>
            <a:ln w="76200">
              <a:solidFill>
                <a:srgbClr val="27F9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231786" y="3429000"/>
              <a:ext cx="713102" cy="720080"/>
            </a:xfrm>
            <a:prstGeom prst="line">
              <a:avLst/>
            </a:prstGeom>
            <a:ln w="76200">
              <a:solidFill>
                <a:srgbClr val="27F9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26822" y="2137339"/>
              <a:ext cx="1603064" cy="1311384"/>
            </a:xfrm>
            <a:prstGeom prst="line">
              <a:avLst/>
            </a:prstGeom>
            <a:ln w="76200">
              <a:solidFill>
                <a:srgbClr val="27F9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784659" y="2200280"/>
              <a:ext cx="713102" cy="720080"/>
            </a:xfrm>
            <a:prstGeom prst="line">
              <a:avLst/>
            </a:prstGeom>
            <a:ln w="76200">
              <a:solidFill>
                <a:srgbClr val="27F9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Object 8"/>
          <p:cNvGraphicFramePr>
            <a:graphicFrameLocks noChangeAspect="1"/>
          </p:cNvGraphicFramePr>
          <p:nvPr>
            <p:extLst/>
          </p:nvPr>
        </p:nvGraphicFramePr>
        <p:xfrm>
          <a:off x="750350" y="4748543"/>
          <a:ext cx="25146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9" imgW="863280" imgH="482400" progId="Equation.DSMT4">
                  <p:embed/>
                </p:oleObj>
              </mc:Choice>
              <mc:Fallback>
                <p:oleObj name="Equation" r:id="rId9" imgW="863280" imgH="482400" progId="Equation.DSMT4">
                  <p:embed/>
                  <p:pic>
                    <p:nvPicPr>
                      <p:cNvPr id="3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350" y="4748543"/>
                        <a:ext cx="2514600" cy="1406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487001" y="4301858"/>
            <a:ext cx="5235989" cy="2147888"/>
            <a:chOff x="4487001" y="4301858"/>
            <a:chExt cx="5235989" cy="2147888"/>
          </a:xfrm>
        </p:grpSpPr>
        <p:graphicFrame>
          <p:nvGraphicFramePr>
            <p:cNvPr id="36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5766940" y="4301858"/>
            <a:ext cx="3956050" cy="2147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3" name="Equation" r:id="rId11" imgW="1358900" imgH="736600" progId="Equation.DSMT4">
                    <p:embed/>
                  </p:oleObj>
                </mc:Choice>
                <mc:Fallback>
                  <p:oleObj name="Equation" r:id="rId11" imgW="1358900" imgH="736600" progId="Equation.DSMT4">
                    <p:embed/>
                    <p:pic>
                      <p:nvPicPr>
                        <p:cNvPr id="3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6940" y="4301858"/>
                          <a:ext cx="3956050" cy="214788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ight Arrow 36"/>
            <p:cNvSpPr/>
            <p:nvPr/>
          </p:nvSpPr>
          <p:spPr>
            <a:xfrm>
              <a:off x="4487001" y="5176048"/>
              <a:ext cx="978408" cy="484632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>
            <a:cxnSpLocks noChangeAspect="1"/>
          </p:cNvCxnSpPr>
          <p:nvPr/>
        </p:nvCxnSpPr>
        <p:spPr>
          <a:xfrm flipV="1">
            <a:off x="2218808" y="3699065"/>
            <a:ext cx="1008000" cy="5916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818" y="925512"/>
            <a:ext cx="6042310" cy="8907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818" y="4935777"/>
            <a:ext cx="6042310" cy="8907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Hỗ cảm,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Gần đúng: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6764A01-CF99-41F1-A38C-B3D53AB415BD}" type="datetime12">
              <a:rPr lang="en-US" smtClean="0"/>
              <a:t>7:05 PM</a:t>
            </a:fld>
            <a:endParaRPr lang="vi-VN" dirty="0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283700" y="6402388"/>
            <a:ext cx="6223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E958FE-57F3-47C8-AA2C-B0CE98ACD7CD}" type="slidenum">
              <a:rPr lang="vi-VN" altLang="en-US" sz="1600" smtClean="0">
                <a:solidFill>
                  <a:srgbClr val="00B05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vi-VN" altLang="en-US" sz="1600" smtClean="0">
              <a:solidFill>
                <a:srgbClr val="00B050"/>
              </a:solidFill>
            </a:endParaRPr>
          </a:p>
        </p:txBody>
      </p:sp>
      <p:graphicFrame>
        <p:nvGraphicFramePr>
          <p:cNvPr id="2458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57172"/>
              </p:ext>
            </p:extLst>
          </p:nvPr>
        </p:nvGraphicFramePr>
        <p:xfrm>
          <a:off x="2072680" y="876482"/>
          <a:ext cx="34782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3" imgW="1600200" imgH="431800" progId="Equation.DSMT4">
                  <p:embed/>
                </p:oleObj>
              </mc:Choice>
              <mc:Fallback>
                <p:oleObj name="Equation" r:id="rId3" imgW="1600200" imgH="431800" progId="Equation.DSMT4">
                  <p:embed/>
                  <p:pic>
                    <p:nvPicPr>
                      <p:cNvPr id="24583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80" y="876482"/>
                        <a:ext cx="34782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4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003789"/>
            <a:ext cx="84804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882507"/>
              </p:ext>
            </p:extLst>
          </p:nvPr>
        </p:nvGraphicFramePr>
        <p:xfrm>
          <a:off x="2577371" y="5085184"/>
          <a:ext cx="31051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6" imgW="1066337" imgH="253890" progId="Equation.DSMT4">
                  <p:embed/>
                </p:oleObj>
              </mc:Choice>
              <mc:Fallback>
                <p:oleObj name="Equation" r:id="rId6" imgW="1066337" imgH="253890" progId="Equation.DSMT4">
                  <p:embed/>
                  <p:pic>
                    <p:nvPicPr>
                      <p:cNvPr id="245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371" y="5085184"/>
                        <a:ext cx="31051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Box 15"/>
          <p:cNvSpPr txBox="1">
            <a:spLocks noChangeArrowheads="1"/>
          </p:cNvSpPr>
          <p:nvPr/>
        </p:nvSpPr>
        <p:spPr bwMode="auto">
          <a:xfrm>
            <a:off x="8505825" y="5158172"/>
            <a:ext cx="777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(19)</a:t>
            </a:r>
          </a:p>
        </p:txBody>
      </p:sp>
    </p:spTree>
    <p:extLst>
      <p:ext uri="{BB962C8B-B14F-4D97-AF65-F5344CB8AC3E}">
        <p14:creationId xmlns:p14="http://schemas.microsoft.com/office/powerpoint/2010/main" val="24892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25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25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5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25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975660E-298E-439D-88EF-4B355CCEA0FC}" type="datetime12">
              <a:rPr lang="en-US" altLang="vi-VN" smtClean="0"/>
              <a:t>7:05 PM</a:t>
            </a:fld>
            <a:endParaRPr lang="vi-VN" altLang="vi-VN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27368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arallelogram 4"/>
          <p:cNvSpPr/>
          <p:nvPr/>
        </p:nvSpPr>
        <p:spPr>
          <a:xfrm>
            <a:off x="1928664" y="3789040"/>
            <a:ext cx="3251529" cy="23762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1712640" y="2960948"/>
            <a:ext cx="3251529" cy="23762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7996760" y="2018544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69726" y="2996952"/>
            <a:ext cx="2387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05328" y="134076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Kết luận,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5BC3EEE-C261-4C90-8BFE-F099369AB8CC}" type="datetime12">
              <a:rPr lang="en-US" smtClean="0"/>
              <a:t>7:05 PM</a:t>
            </a:fld>
            <a:endParaRPr lang="vi-VN" dirty="0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283700" y="6402388"/>
            <a:ext cx="6223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CF80B8-C992-4B81-87A1-CFDC8E4FDEBF}" type="slidenum">
              <a:rPr lang="vi-VN" altLang="en-US" sz="1600" smtClean="0">
                <a:solidFill>
                  <a:srgbClr val="00B05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vi-VN" altLang="en-US" sz="1600" smtClean="0">
              <a:solidFill>
                <a:srgbClr val="00B050"/>
              </a:solidFill>
            </a:endParaRPr>
          </a:p>
        </p:txBody>
      </p:sp>
      <p:sp>
        <p:nvSpPr>
          <p:cNvPr id="25608" name="TextBox 17"/>
          <p:cNvSpPr txBox="1">
            <a:spLocks noChangeArrowheads="1"/>
          </p:cNvSpPr>
          <p:nvPr/>
        </p:nvSpPr>
        <p:spPr bwMode="auto">
          <a:xfrm>
            <a:off x="1352550" y="5683250"/>
            <a:ext cx="713849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smtClean="0">
                <a:solidFill>
                  <a:srgbClr val="FF0000"/>
                </a:solidFill>
              </a:rPr>
              <a:t>Khi tính được điện áp ta dễ dàng tính </a:t>
            </a:r>
            <a:br>
              <a:rPr lang="en-US" altLang="en-US" sz="3000" b="1" smtClean="0">
                <a:solidFill>
                  <a:srgbClr val="FF0000"/>
                </a:solidFill>
              </a:rPr>
            </a:br>
            <a:r>
              <a:rPr lang="en-US" altLang="en-US" sz="3000" b="1" smtClean="0">
                <a:solidFill>
                  <a:srgbClr val="FF0000"/>
                </a:solidFill>
              </a:rPr>
              <a:t>được công suất! </a:t>
            </a:r>
            <a:endParaRPr lang="en-US" altLang="en-US" sz="3000" b="1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9313" y="1660525"/>
            <a:ext cx="9028459" cy="1481138"/>
            <a:chOff x="849313" y="1660525"/>
            <a:chExt cx="9028459" cy="1481138"/>
          </a:xfrm>
        </p:grpSpPr>
        <p:sp>
          <p:nvSpPr>
            <p:cNvPr id="25609" name="TextBox 15"/>
            <p:cNvSpPr txBox="1">
              <a:spLocks noChangeArrowheads="1"/>
            </p:cNvSpPr>
            <p:nvPr/>
          </p:nvSpPr>
          <p:spPr bwMode="auto">
            <a:xfrm>
              <a:off x="9099897" y="2154237"/>
              <a:ext cx="7778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/>
                <a:t>(20)</a:t>
              </a:r>
            </a:p>
          </p:txBody>
        </p:sp>
        <p:graphicFrame>
          <p:nvGraphicFramePr>
            <p:cNvPr id="25610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9777724"/>
                </p:ext>
              </p:extLst>
            </p:nvPr>
          </p:nvGraphicFramePr>
          <p:xfrm>
            <a:off x="849313" y="1660525"/>
            <a:ext cx="7543800" cy="148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6" name="Equation" r:id="rId3" imgW="2590800" imgH="508000" progId="Equation.DSMT4">
                    <p:embed/>
                  </p:oleObj>
                </mc:Choice>
                <mc:Fallback>
                  <p:oleObj name="Equation" r:id="rId3" imgW="2590800" imgH="508000" progId="Equation.DSMT4">
                    <p:embed/>
                    <p:pic>
                      <p:nvPicPr>
                        <p:cNvPr id="2561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313" y="1660525"/>
                          <a:ext cx="7543800" cy="1481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273050" y="3217863"/>
            <a:ext cx="9559380" cy="2443162"/>
            <a:chOff x="273050" y="3217863"/>
            <a:chExt cx="9559380" cy="2443162"/>
          </a:xfrm>
        </p:grpSpPr>
        <p:graphicFrame>
          <p:nvGraphicFramePr>
            <p:cNvPr id="2560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3316500"/>
                </p:ext>
              </p:extLst>
            </p:nvPr>
          </p:nvGraphicFramePr>
          <p:xfrm>
            <a:off x="273050" y="3217863"/>
            <a:ext cx="8764588" cy="2443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7" name="Equation" r:id="rId5" imgW="3009900" imgH="838200" progId="Equation.DSMT4">
                    <p:embed/>
                  </p:oleObj>
                </mc:Choice>
                <mc:Fallback>
                  <p:oleObj name="Equation" r:id="rId5" imgW="3009900" imgH="838200" progId="Equation.DSMT4">
                    <p:embed/>
                    <p:pic>
                      <p:nvPicPr>
                        <p:cNvPr id="256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50" y="3217863"/>
                          <a:ext cx="8764588" cy="2443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9054653" y="4149080"/>
              <a:ext cx="77777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/>
                <a:t>(</a:t>
              </a:r>
              <a:r>
                <a:rPr lang="en-US" altLang="en-US" sz="2600" b="1" smtClean="0"/>
                <a:t>21)</a:t>
              </a:r>
              <a:endParaRPr lang="en-US" altLang="en-US" sz="2600" b="1"/>
            </a:p>
          </p:txBody>
        </p:sp>
      </p:grpSp>
    </p:spTree>
    <p:extLst>
      <p:ext uri="{BB962C8B-B14F-4D97-AF65-F5344CB8AC3E}">
        <p14:creationId xmlns:p14="http://schemas.microsoft.com/office/powerpoint/2010/main" val="18290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25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25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25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25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Từ thông liên kết </a:t>
            </a:r>
            <a:r>
              <a:rPr lang="en-US" smtClean="0">
                <a:sym typeface="Symbol" panose="05050102010706020507" pitchFamily="18" charset="2"/>
              </a:rPr>
              <a:t></a:t>
            </a:r>
            <a:r>
              <a:rPr lang="en-US" baseline="-25000" smtClean="0">
                <a:sym typeface="Symbol" panose="05050102010706020507" pitchFamily="18" charset="2"/>
              </a:rPr>
              <a:t>k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 2: hệ thống quay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7F2C88F-DC1F-4762-A75F-096C914E0F02}" type="datetime10">
              <a:rPr lang="vi-VN" altLang="vi-VN" smtClean="0"/>
              <a:t>7:05 CH</a:t>
            </a:fld>
            <a:endParaRPr lang="vi-VN" altLang="vi-VN"/>
          </a:p>
        </p:txBody>
      </p:sp>
      <p:grpSp>
        <p:nvGrpSpPr>
          <p:cNvPr id="10" name="Group 9"/>
          <p:cNvGrpSpPr/>
          <p:nvPr/>
        </p:nvGrpSpPr>
        <p:grpSpPr>
          <a:xfrm>
            <a:off x="5025008" y="1107202"/>
            <a:ext cx="4570412" cy="4698062"/>
            <a:chOff x="5025008" y="1107202"/>
            <a:chExt cx="4570412" cy="4698062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5025008" y="1453277"/>
              <a:ext cx="4570412" cy="43519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66725" indent="-14287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790575" indent="-14287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079500" indent="-14287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331913" indent="-14287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7891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2463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7035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1607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Calibri" panose="020F0502020204030204" pitchFamily="34" charset="0"/>
                <a:buChar char="*"/>
              </a:pPr>
              <a:r>
                <a:rPr lang="en-US" altLang="en-US" sz="2800" b="1"/>
                <a:t>Step 1 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en-US" sz="2600" b="1"/>
                <a:t>Calculate reluctance </a:t>
              </a:r>
              <a:br>
                <a:rPr lang="en-US" altLang="en-US" sz="2600" b="1"/>
              </a:br>
              <a:r>
                <a:rPr lang="en-US" altLang="en-US" sz="2600" b="1">
                  <a:sym typeface="Symbol" panose="05050102010706020507" pitchFamily="18" charset="2"/>
                </a:rPr>
                <a:t> equivalent circuits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en-US" sz="2600" b="1">
                  <a:sym typeface="Symbol" panose="05050102010706020507" pitchFamily="18" charset="2"/>
                </a:rPr>
                <a:t>Or calculate magneto field strength </a:t>
              </a:r>
            </a:p>
            <a:p>
              <a:pPr>
                <a:buFont typeface="Calibri" panose="020F0502020204030204" pitchFamily="34" charset="0"/>
                <a:buChar char="*"/>
              </a:pPr>
              <a:r>
                <a:rPr lang="en-US" altLang="en-US" sz="2800" b="1"/>
                <a:t>Step 2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en-US" sz="2600" b="1"/>
                <a:t>Calculate the flux</a:t>
              </a:r>
            </a:p>
            <a:p>
              <a:pPr>
                <a:buFont typeface="Calibri" panose="020F0502020204030204" pitchFamily="34" charset="0"/>
                <a:buChar char="*"/>
              </a:pPr>
              <a:r>
                <a:rPr lang="en-US" altLang="en-US" sz="2800" b="1">
                  <a:solidFill>
                    <a:srgbClr val="FF0000"/>
                  </a:solidFill>
                </a:rPr>
                <a:t>Step 3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en-US" sz="2600" b="1">
                  <a:solidFill>
                    <a:srgbClr val="FF0000"/>
                  </a:solidFill>
                </a:rPr>
                <a:t>Calculate linkage </a:t>
              </a:r>
              <a:r>
                <a:rPr lang="en-US" altLang="en-US" sz="2600" b="1" smtClean="0">
                  <a:solidFill>
                    <a:srgbClr val="FF0000"/>
                  </a:solidFill>
                </a:rPr>
                <a:t>flux</a:t>
              </a:r>
              <a:endParaRPr lang="en-US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" name="TextBox 17"/>
            <p:cNvSpPr txBox="1">
              <a:spLocks noChangeArrowheads="1"/>
            </p:cNvSpPr>
            <p:nvPr/>
          </p:nvSpPr>
          <p:spPr bwMode="auto">
            <a:xfrm>
              <a:off x="6544245" y="1107202"/>
              <a:ext cx="2322513" cy="554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0" b="1">
                  <a:solidFill>
                    <a:srgbClr val="FF0000"/>
                  </a:solidFill>
                </a:rPr>
                <a:t>Algorithm 1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5579" y="4204295"/>
            <a:ext cx="3743325" cy="259272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*"/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92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0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smtClean="0"/>
              <a:t>Máy điện một pha </a:t>
            </a:r>
          </a:p>
          <a:p>
            <a:pPr lvl="1"/>
            <a:r>
              <a:rPr lang="en-US" altLang="en-US" sz="2400" smtClean="0"/>
              <a:t>2 cửa điện</a:t>
            </a:r>
          </a:p>
          <a:p>
            <a:pPr marL="790725" lvl="2" indent="-142875"/>
            <a:r>
              <a:rPr lang="en-US" altLang="en-US" sz="2200" smtClean="0"/>
              <a:t>Stator: </a:t>
            </a:r>
            <a:r>
              <a:rPr lang="en-US" altLang="en-US" sz="2200" smtClean="0">
                <a:sym typeface="Symbol" panose="05050102010706020507" pitchFamily="18" charset="2"/>
              </a:rPr>
              <a:t>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s</a:t>
            </a:r>
            <a:r>
              <a:rPr lang="en-US" altLang="en-US" sz="2200" smtClean="0">
                <a:sym typeface="Symbol" panose="05050102010706020507" pitchFamily="18" charset="2"/>
              </a:rPr>
              <a:t>, v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s</a:t>
            </a:r>
            <a:r>
              <a:rPr lang="en-US" altLang="en-US" sz="2200" smtClean="0"/>
              <a:t> </a:t>
            </a:r>
          </a:p>
          <a:p>
            <a:pPr marL="790725" lvl="2" indent="-142875"/>
            <a:r>
              <a:rPr lang="en-US" altLang="en-US" sz="2200" smtClean="0"/>
              <a:t>Rotor: </a:t>
            </a:r>
            <a:r>
              <a:rPr lang="en-US" altLang="en-US" sz="2200" smtClean="0">
                <a:sym typeface="Symbol" panose="05050102010706020507" pitchFamily="18" charset="2"/>
              </a:rPr>
              <a:t>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r</a:t>
            </a:r>
            <a:r>
              <a:rPr lang="en-US" altLang="en-US" sz="2200" smtClean="0">
                <a:sym typeface="Symbol" panose="05050102010706020507" pitchFamily="18" charset="2"/>
              </a:rPr>
              <a:t>, v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r</a:t>
            </a:r>
            <a:endParaRPr lang="en-US" altLang="en-US" sz="2200" baseline="-25000" smtClean="0"/>
          </a:p>
          <a:p>
            <a:pPr lvl="1"/>
            <a:r>
              <a:rPr lang="en-US" altLang="en-US" sz="2400" smtClean="0"/>
              <a:t>1 cửa cơ</a:t>
            </a:r>
          </a:p>
          <a:p>
            <a:pPr marL="790725" lvl="2" indent="-142875"/>
            <a:r>
              <a:rPr lang="en-US" altLang="en-US" sz="2200" smtClean="0"/>
              <a:t>quay: T</a:t>
            </a:r>
            <a:r>
              <a:rPr lang="en-US" altLang="en-US" sz="2200" baseline="30000" smtClean="0"/>
              <a:t>e</a:t>
            </a:r>
            <a:r>
              <a:rPr lang="en-US" altLang="en-US" sz="2200" smtClean="0"/>
              <a:t>, </a:t>
            </a:r>
            <a:r>
              <a:rPr lang="en-US" altLang="en-US" sz="2200" smtClean="0">
                <a:sym typeface="Symbol" panose="05050102010706020507" pitchFamily="18" charset="2"/>
              </a:rPr>
              <a:t></a:t>
            </a:r>
            <a:r>
              <a:rPr lang="en-US" altLang="en-US" sz="2200" smtClean="0"/>
              <a:t> 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7" y="1700808"/>
            <a:ext cx="27368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94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  <p:grpSp>
        <p:nvGrpSpPr>
          <p:cNvPr id="26" name="Group 25"/>
          <p:cNvGrpSpPr/>
          <p:nvPr/>
        </p:nvGrpSpPr>
        <p:grpSpPr>
          <a:xfrm>
            <a:off x="5809478" y="1891249"/>
            <a:ext cx="3923481" cy="3923481"/>
            <a:chOff x="144022" y="2745879"/>
            <a:chExt cx="3923481" cy="3923481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 bwMode="auto">
            <a:xfrm>
              <a:off x="144022" y="2745879"/>
              <a:ext cx="3923481" cy="39234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 bwMode="auto">
            <a:xfrm>
              <a:off x="731182" y="3335763"/>
              <a:ext cx="2746437" cy="27464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881037" y="3491067"/>
              <a:ext cx="2431740" cy="243174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382257" y="4570025"/>
              <a:ext cx="235681" cy="2343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31" name="Group 16"/>
            <p:cNvGrpSpPr>
              <a:grpSpLocks/>
            </p:cNvGrpSpPr>
            <p:nvPr/>
          </p:nvGrpSpPr>
          <p:grpSpPr bwMode="auto">
            <a:xfrm>
              <a:off x="586905" y="4579569"/>
              <a:ext cx="235409" cy="235409"/>
              <a:chOff x="632520" y="2492896"/>
              <a:chExt cx="274320" cy="274320"/>
            </a:xfrm>
          </p:grpSpPr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32370" y="2492887"/>
                <a:ext cx="274637" cy="27463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62532" y="2534162"/>
                <a:ext cx="182563" cy="18256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-2021295" y="1700808"/>
            <a:ext cx="7478351" cy="4394719"/>
            <a:chOff x="-2021295" y="1700808"/>
            <a:chExt cx="7478351" cy="4394719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137133" y="1858836"/>
              <a:ext cx="3312368" cy="194421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-159568" y="1700808"/>
              <a:ext cx="3923481" cy="3923481"/>
              <a:chOff x="144022" y="2745879"/>
              <a:chExt cx="3923481" cy="3923481"/>
            </a:xfrm>
          </p:grpSpPr>
          <p:sp>
            <p:nvSpPr>
              <p:cNvPr id="7" name="Oval 6"/>
              <p:cNvSpPr>
                <a:spLocks noChangeAspect="1"/>
              </p:cNvSpPr>
              <p:nvPr/>
            </p:nvSpPr>
            <p:spPr bwMode="auto">
              <a:xfrm>
                <a:off x="144022" y="2745879"/>
                <a:ext cx="3923481" cy="39234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 bwMode="auto">
              <a:xfrm>
                <a:off x="731182" y="3335763"/>
                <a:ext cx="2746437" cy="2746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 bwMode="auto">
              <a:xfrm>
                <a:off x="881037" y="3491067"/>
                <a:ext cx="2431740" cy="243174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 bwMode="auto">
              <a:xfrm>
                <a:off x="3382257" y="4570025"/>
                <a:ext cx="235681" cy="23431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3600" b="1" dirty="0"/>
                  <a:t>+</a:t>
                </a:r>
                <a:endParaRPr lang="vi-VN" sz="3600" b="1" dirty="0"/>
              </a:p>
            </p:txBody>
          </p:sp>
          <p:grpSp>
            <p:nvGrpSpPr>
              <p:cNvPr id="11" name="Group 16"/>
              <p:cNvGrpSpPr>
                <a:grpSpLocks/>
              </p:cNvGrpSpPr>
              <p:nvPr/>
            </p:nvGrpSpPr>
            <p:grpSpPr bwMode="auto">
              <a:xfrm>
                <a:off x="586905" y="4579569"/>
                <a:ext cx="235409" cy="235409"/>
                <a:chOff x="632520" y="2492896"/>
                <a:chExt cx="274320" cy="274320"/>
              </a:xfrm>
            </p:grpSpPr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32370" y="2492887"/>
                  <a:ext cx="274637" cy="27463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vi-VN" sz="3600" b="1" dirty="0"/>
                </a:p>
              </p:txBody>
            </p:sp>
            <p:sp>
              <p:nvSpPr>
                <p:cNvPr id="13" name="Oval 12"/>
                <p:cNvSpPr>
                  <a:spLocks noChangeAspect="1"/>
                </p:cNvSpPr>
                <p:nvPr/>
              </p:nvSpPr>
              <p:spPr>
                <a:xfrm>
                  <a:off x="662532" y="2534162"/>
                  <a:ext cx="182563" cy="18256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vi-VN" sz="3600" b="1" dirty="0"/>
                </a:p>
              </p:txBody>
            </p:sp>
          </p:grpSp>
        </p:grpSp>
        <p:cxnSp>
          <p:nvCxnSpPr>
            <p:cNvPr id="15" name="Straight Connector 14"/>
            <p:cNvCxnSpPr>
              <a:cxnSpLocks noChangeAspect="1"/>
            </p:cNvCxnSpPr>
            <p:nvPr/>
          </p:nvCxnSpPr>
          <p:spPr>
            <a:xfrm flipV="1">
              <a:off x="2218808" y="3699065"/>
              <a:ext cx="1008000" cy="59165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0490" y="3680074"/>
              <a:ext cx="124323" cy="15666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449501" y="1871412"/>
              <a:ext cx="2007555" cy="4900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2856" y="3805349"/>
              <a:ext cx="2007555" cy="4900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ight Arrow 22"/>
            <p:cNvSpPr/>
            <p:nvPr/>
          </p:nvSpPr>
          <p:spPr>
            <a:xfrm rot="19696992">
              <a:off x="4087224" y="2971959"/>
              <a:ext cx="978408" cy="2205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-2021295" y="3779709"/>
              <a:ext cx="2325757" cy="675522"/>
            </a:xfrm>
            <a:custGeom>
              <a:avLst/>
              <a:gdLst>
                <a:gd name="connsiteX0" fmla="*/ 0 w 2325757"/>
                <a:gd name="connsiteY0" fmla="*/ 616226 h 675522"/>
                <a:gd name="connsiteX1" fmla="*/ 944217 w 2325757"/>
                <a:gd name="connsiteY1" fmla="*/ 616226 h 675522"/>
                <a:gd name="connsiteX2" fmla="*/ 2325757 w 2325757"/>
                <a:gd name="connsiteY2" fmla="*/ 0 h 67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5757" h="675522">
                  <a:moveTo>
                    <a:pt x="0" y="616226"/>
                  </a:moveTo>
                  <a:cubicBezTo>
                    <a:pt x="278295" y="667578"/>
                    <a:pt x="556591" y="718930"/>
                    <a:pt x="944217" y="616226"/>
                  </a:cubicBezTo>
                  <a:cubicBezTo>
                    <a:pt x="1331843" y="513522"/>
                    <a:pt x="1828800" y="256761"/>
                    <a:pt x="2325757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703631" y="4236909"/>
              <a:ext cx="509144" cy="1858618"/>
            </a:xfrm>
            <a:custGeom>
              <a:avLst/>
              <a:gdLst>
                <a:gd name="connsiteX0" fmla="*/ 201031 w 509144"/>
                <a:gd name="connsiteY0" fmla="*/ 1858618 h 1858618"/>
                <a:gd name="connsiteX1" fmla="*/ 12187 w 509144"/>
                <a:gd name="connsiteY1" fmla="*/ 447261 h 1858618"/>
                <a:gd name="connsiteX2" fmla="*/ 509144 w 509144"/>
                <a:gd name="connsiteY2" fmla="*/ 0 h 185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144" h="1858618">
                  <a:moveTo>
                    <a:pt x="201031" y="1858618"/>
                  </a:moveTo>
                  <a:cubicBezTo>
                    <a:pt x="80933" y="1307824"/>
                    <a:pt x="-39165" y="757031"/>
                    <a:pt x="12187" y="447261"/>
                  </a:cubicBezTo>
                  <a:cubicBezTo>
                    <a:pt x="63539" y="137491"/>
                    <a:pt x="286341" y="68745"/>
                    <a:pt x="509144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cxnSpLocks noChangeAspect="1"/>
            </p:cNvCxnSpPr>
            <p:nvPr/>
          </p:nvCxnSpPr>
          <p:spPr>
            <a:xfrm flipV="1">
              <a:off x="3800780" y="2351061"/>
              <a:ext cx="1629238" cy="95629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9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798" y="2028164"/>
            <a:ext cx="6541110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458" y="929572"/>
            <a:ext cx="6531875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4929" y="1561052"/>
            <a:ext cx="6532980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cường độ trường từ H</a:t>
            </a:r>
          </a:p>
          <a:p>
            <a:pPr lvl="1"/>
            <a:r>
              <a:rPr lang="en-US" smtClean="0"/>
              <a:t>Sử dụng nguyên lý xếp chồng</a:t>
            </a:r>
          </a:p>
          <a:p>
            <a:pPr lvl="2"/>
            <a:r>
              <a:rPr lang="en-US" smtClean="0"/>
              <a:t>Từ trường của cuộn dây Stator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5EFFDD6-D395-487B-9072-A94FC936B039}" type="datetime10">
              <a:rPr lang="vi-VN" altLang="vi-VN" smtClean="0"/>
              <a:t>7:05 CH</a:t>
            </a:fld>
            <a:endParaRPr lang="vi-VN" altLang="vi-VN"/>
          </a:p>
        </p:txBody>
      </p:sp>
      <p:grpSp>
        <p:nvGrpSpPr>
          <p:cNvPr id="43" name="Group 42"/>
          <p:cNvGrpSpPr/>
          <p:nvPr/>
        </p:nvGrpSpPr>
        <p:grpSpPr>
          <a:xfrm>
            <a:off x="153848" y="2722729"/>
            <a:ext cx="3923481" cy="3923481"/>
            <a:chOff x="144022" y="2745879"/>
            <a:chExt cx="3923481" cy="3923481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144022" y="2745879"/>
              <a:ext cx="3923481" cy="39234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731182" y="3335763"/>
              <a:ext cx="2746437" cy="27464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881037" y="3491067"/>
              <a:ext cx="2431740" cy="243174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3382257" y="4570025"/>
              <a:ext cx="235681" cy="2343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586905" y="4579569"/>
              <a:ext cx="235409" cy="235409"/>
              <a:chOff x="632520" y="2492896"/>
              <a:chExt cx="274320" cy="274320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632370" y="2492887"/>
                <a:ext cx="274637" cy="27463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532" y="2534162"/>
                <a:ext cx="182563" cy="18256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3434720" y="2745879"/>
            <a:ext cx="5982776" cy="1815882"/>
            <a:chOff x="3434720" y="2745879"/>
            <a:chExt cx="5982776" cy="1815882"/>
          </a:xfrm>
        </p:grpSpPr>
        <p:sp>
          <p:nvSpPr>
            <p:cNvPr id="37" name="TextBox 6"/>
            <p:cNvSpPr txBox="1">
              <a:spLocks noChangeArrowheads="1"/>
            </p:cNvSpPr>
            <p:nvPr/>
          </p:nvSpPr>
          <p:spPr bwMode="auto">
            <a:xfrm>
              <a:off x="5045786" y="2745879"/>
              <a:ext cx="4371710" cy="18158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smtClean="0"/>
                <a:t>Để tính giá trị cường độ </a:t>
              </a:r>
              <a:br>
                <a:rPr lang="en-US" altLang="en-US" sz="2800" b="1" smtClean="0"/>
              </a:br>
              <a:r>
                <a:rPr lang="en-US" altLang="en-US" sz="2800" b="1" smtClean="0"/>
                <a:t>trường từ tại một điểm </a:t>
              </a:r>
              <a:br>
                <a:rPr lang="en-US" altLang="en-US" sz="2800" b="1" smtClean="0"/>
              </a:br>
              <a:r>
                <a:rPr lang="en-US" altLang="en-US" sz="2800" b="1" smtClean="0"/>
                <a:t>bất kỳ dọc theo khe hở </a:t>
              </a:r>
              <a:br>
                <a:rPr lang="en-US" altLang="en-US" sz="2800" b="1" smtClean="0"/>
              </a:br>
              <a:r>
                <a:rPr lang="en-US" altLang="en-US" sz="2800" b="1" smtClean="0"/>
                <a:t>không khí</a:t>
              </a:r>
              <a:endParaRPr lang="en-US" altLang="en-US" sz="2800" b="1" baseline="-25000"/>
            </a:p>
          </p:txBody>
        </p:sp>
        <p:cxnSp>
          <p:nvCxnSpPr>
            <p:cNvPr id="39" name="Straight Arrow Connector 38"/>
            <p:cNvCxnSpPr>
              <a:stCxn id="37" idx="1"/>
            </p:cNvCxnSpPr>
            <p:nvPr/>
          </p:nvCxnSpPr>
          <p:spPr>
            <a:xfrm flipH="1">
              <a:off x="3434720" y="3653820"/>
              <a:ext cx="1611066" cy="671457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Object 26"/>
          <p:cNvGraphicFramePr>
            <a:graphicFrameLocks noChangeAspect="1"/>
          </p:cNvGraphicFramePr>
          <p:nvPr>
            <p:extLst/>
          </p:nvPr>
        </p:nvGraphicFramePr>
        <p:xfrm>
          <a:off x="6629321" y="1108931"/>
          <a:ext cx="32083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3" imgW="799920" imgH="253800" progId="Equation.DSMT4">
                  <p:embed/>
                </p:oleObj>
              </mc:Choice>
              <mc:Fallback>
                <p:oleObj name="Equation" r:id="rId3" imgW="799920" imgH="253800" progId="Equation.DSMT4">
                  <p:embed/>
                  <p:pic>
                    <p:nvPicPr>
                      <p:cNvPr id="4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321" y="1108931"/>
                        <a:ext cx="3208337" cy="1130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>
            <a:stCxn id="18" idx="7"/>
          </p:cNvCxnSpPr>
          <p:nvPr/>
        </p:nvCxnSpPr>
        <p:spPr>
          <a:xfrm flipV="1">
            <a:off x="3768129" y="2014476"/>
            <a:ext cx="3325940" cy="2406797"/>
          </a:xfrm>
          <a:prstGeom prst="straightConnector1">
            <a:avLst/>
          </a:prstGeom>
          <a:ln w="5715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609208" y="2367746"/>
            <a:ext cx="3116908" cy="3207537"/>
            <a:chOff x="6444604" y="1474616"/>
            <a:chExt cx="3844200" cy="38149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4604" y="1474616"/>
              <a:ext cx="3844200" cy="3814967"/>
            </a:xfrm>
            <a:prstGeom prst="rect">
              <a:avLst/>
            </a:prstGeom>
          </p:spPr>
        </p:pic>
        <p:graphicFrame>
          <p:nvGraphicFramePr>
            <p:cNvPr id="30" name="Object 26"/>
            <p:cNvGraphicFramePr>
              <a:graphicFrameLocks noChangeAspect="1"/>
            </p:cNvGraphicFramePr>
            <p:nvPr/>
          </p:nvGraphicFramePr>
          <p:xfrm>
            <a:off x="6723732" y="3154610"/>
            <a:ext cx="317500" cy="70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5" name="Equation" r:id="rId6" imgW="114120" imgH="228600" progId="Equation.DSMT4">
                    <p:embed/>
                  </p:oleObj>
                </mc:Choice>
                <mc:Fallback>
                  <p:oleObj name="Equation" r:id="rId6" imgW="114120" imgH="228600" progId="Equation.DSMT4">
                    <p:embed/>
                    <p:pic>
                      <p:nvPicPr>
                        <p:cNvPr id="3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3732" y="3154610"/>
                          <a:ext cx="317500" cy="7064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6"/>
            <p:cNvGraphicFramePr>
              <a:graphicFrameLocks noChangeAspect="1"/>
            </p:cNvGraphicFramePr>
            <p:nvPr/>
          </p:nvGraphicFramePr>
          <p:xfrm>
            <a:off x="9112250" y="3151188"/>
            <a:ext cx="352425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6" name="Equation" r:id="rId8" imgW="126720" imgH="228600" progId="Equation.DSMT4">
                    <p:embed/>
                  </p:oleObj>
                </mc:Choice>
                <mc:Fallback>
                  <p:oleObj name="Equation" r:id="rId8" imgW="126720" imgH="228600" progId="Equation.DSMT4">
                    <p:embed/>
                    <p:pic>
                      <p:nvPicPr>
                        <p:cNvPr id="3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2250" y="3151188"/>
                          <a:ext cx="352425" cy="706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6"/>
            <p:cNvGraphicFramePr>
              <a:graphicFrameLocks noChangeAspect="1"/>
            </p:cNvGraphicFramePr>
            <p:nvPr>
              <p:extLst/>
            </p:nvPr>
          </p:nvGraphicFramePr>
          <p:xfrm>
            <a:off x="7905328" y="1556792"/>
            <a:ext cx="1092200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" name="Equation" r:id="rId10" imgW="393480" imgH="228600" progId="Equation.DSMT4">
                    <p:embed/>
                  </p:oleObj>
                </mc:Choice>
                <mc:Fallback>
                  <p:oleObj name="Equation" r:id="rId10" imgW="393480" imgH="228600" progId="Equation.DSMT4">
                    <p:embed/>
                    <p:pic>
                      <p:nvPicPr>
                        <p:cNvPr id="3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5328" y="1556792"/>
                          <a:ext cx="1092200" cy="706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71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Arrow Connector 12"/>
            <p:cNvCxnSpPr/>
            <p:nvPr/>
          </p:nvCxnSpPr>
          <p:spPr>
            <a:xfrm flipH="1">
              <a:off x="7761312" y="2276872"/>
              <a:ext cx="216024" cy="360040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Object 26"/>
            <p:cNvGraphicFramePr>
              <a:graphicFrameLocks noChangeAspect="1"/>
            </p:cNvGraphicFramePr>
            <p:nvPr/>
          </p:nvGraphicFramePr>
          <p:xfrm>
            <a:off x="8245984" y="4583146"/>
            <a:ext cx="1092200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" name="Equation" r:id="rId12" imgW="393480" imgH="228600" progId="Equation.DSMT4">
                    <p:embed/>
                  </p:oleObj>
                </mc:Choice>
                <mc:Fallback>
                  <p:oleObj name="Equation" r:id="rId12" imgW="393480" imgH="228600" progId="Equation.DSMT4">
                    <p:embed/>
                    <p:pic>
                      <p:nvPicPr>
                        <p:cNvPr id="3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5984" y="4583146"/>
                          <a:ext cx="1092200" cy="706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71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Straight Arrow Connector 33"/>
            <p:cNvCxnSpPr/>
            <p:nvPr/>
          </p:nvCxnSpPr>
          <p:spPr>
            <a:xfrm flipH="1" flipV="1">
              <a:off x="7869324" y="4573735"/>
              <a:ext cx="497380" cy="223418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Arrow 49"/>
          <p:cNvSpPr/>
          <p:nvPr/>
        </p:nvSpPr>
        <p:spPr>
          <a:xfrm rot="20721136">
            <a:off x="3960223" y="3990956"/>
            <a:ext cx="2669358" cy="499440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Object 26"/>
          <p:cNvGraphicFramePr>
            <a:graphicFrameLocks noChangeAspect="1"/>
          </p:cNvGraphicFramePr>
          <p:nvPr>
            <p:extLst/>
          </p:nvPr>
        </p:nvGraphicFramePr>
        <p:xfrm>
          <a:off x="-25859" y="2897000"/>
          <a:ext cx="666957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14" imgW="2006280" imgH="253800" progId="Equation.DSMT4">
                  <p:embed/>
                </p:oleObj>
              </mc:Choice>
              <mc:Fallback>
                <p:oleObj name="Equation" r:id="rId14" imgW="2006280" imgH="253800" progId="Equation.DSMT4">
                  <p:embed/>
                  <p:pic>
                    <p:nvPicPr>
                      <p:cNvPr id="5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859" y="2897000"/>
                        <a:ext cx="6669572" cy="1130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19831" y="40593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A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393277" y="427189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153571" y="3950585"/>
            <a:ext cx="1754751" cy="1085246"/>
            <a:chOff x="3100734" y="3964273"/>
            <a:chExt cx="1754751" cy="1085246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3434720" y="4325277"/>
              <a:ext cx="836464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100734" y="4329519"/>
              <a:ext cx="720000" cy="720000"/>
            </a:xfrm>
            <a:prstGeom prst="ellipse">
              <a:avLst/>
            </a:prstGeom>
            <a:noFill/>
            <a:ln>
              <a:solidFill>
                <a:srgbClr val="27F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5" name="Object 26"/>
            <p:cNvGraphicFramePr>
              <a:graphicFrameLocks noChangeAspect="1"/>
            </p:cNvGraphicFramePr>
            <p:nvPr/>
          </p:nvGraphicFramePr>
          <p:xfrm>
            <a:off x="4220485" y="3964273"/>
            <a:ext cx="635000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0" name="Equation" r:id="rId16" imgW="228501" imgH="253890" progId="Equation.DSMT4">
                    <p:embed/>
                  </p:oleObj>
                </mc:Choice>
                <mc:Fallback>
                  <p:oleObj name="Equation" r:id="rId16" imgW="228501" imgH="253890" progId="Equation.DSMT4">
                    <p:embed/>
                    <p:pic>
                      <p:nvPicPr>
                        <p:cNvPr id="4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0485" y="3964273"/>
                          <a:ext cx="635000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TextBox 6"/>
          <p:cNvSpPr txBox="1">
            <a:spLocks noChangeArrowheads="1"/>
          </p:cNvSpPr>
          <p:nvPr/>
        </p:nvSpPr>
        <p:spPr bwMode="auto">
          <a:xfrm>
            <a:off x="138808" y="4079123"/>
            <a:ext cx="694421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Với</a:t>
            </a:r>
            <a:endParaRPr lang="en-US" altLang="en-US" sz="2400" b="1"/>
          </a:p>
        </p:txBody>
      </p:sp>
      <p:graphicFrame>
        <p:nvGraphicFramePr>
          <p:cNvPr id="53" name="Object 26"/>
          <p:cNvGraphicFramePr>
            <a:graphicFrameLocks noChangeAspect="1"/>
          </p:cNvGraphicFramePr>
          <p:nvPr>
            <p:extLst/>
          </p:nvPr>
        </p:nvGraphicFramePr>
        <p:xfrm>
          <a:off x="945623" y="4245632"/>
          <a:ext cx="561730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18" imgW="1434960" imgH="507960" progId="Equation.DSMT4">
                  <p:embed/>
                </p:oleObj>
              </mc:Choice>
              <mc:Fallback>
                <p:oleObj name="Equation" r:id="rId18" imgW="1434960" imgH="507960" progId="Equation.DSMT4">
                  <p:embed/>
                  <p:pic>
                    <p:nvPicPr>
                      <p:cNvPr id="5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23" y="4245632"/>
                        <a:ext cx="5617308" cy="2260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6"/>
          <p:cNvGraphicFramePr>
            <a:graphicFrameLocks noChangeAspect="1"/>
          </p:cNvGraphicFramePr>
          <p:nvPr>
            <p:extLst/>
          </p:nvPr>
        </p:nvGraphicFramePr>
        <p:xfrm>
          <a:off x="837813" y="4175183"/>
          <a:ext cx="5816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20" imgW="1485720" imgH="507960" progId="Equation.DSMT4">
                  <p:embed/>
                </p:oleObj>
              </mc:Choice>
              <mc:Fallback>
                <p:oleObj name="Equation" r:id="rId20" imgW="1485720" imgH="507960" progId="Equation.DSMT4">
                  <p:embed/>
                  <p:pic>
                    <p:nvPicPr>
                      <p:cNvPr id="5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813" y="4175183"/>
                        <a:ext cx="5816600" cy="2260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6"/>
          <p:cNvGraphicFramePr>
            <a:graphicFrameLocks noChangeAspect="1"/>
          </p:cNvGraphicFramePr>
          <p:nvPr>
            <p:extLst/>
          </p:nvPr>
        </p:nvGraphicFramePr>
        <p:xfrm>
          <a:off x="822195" y="4677642"/>
          <a:ext cx="56562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22" imgW="1701720" imgH="253800" progId="Equation.DSMT4">
                  <p:embed/>
                </p:oleObj>
              </mc:Choice>
              <mc:Fallback>
                <p:oleObj name="Equation" r:id="rId22" imgW="1701720" imgH="253800" progId="Equation.DSMT4">
                  <p:embed/>
                  <p:pic>
                    <p:nvPicPr>
                      <p:cNvPr id="5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95" y="4677642"/>
                        <a:ext cx="5656262" cy="1130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6"/>
          <p:cNvSpPr txBox="1">
            <a:spLocks noChangeArrowheads="1"/>
          </p:cNvSpPr>
          <p:nvPr/>
        </p:nvSpPr>
        <p:spPr bwMode="auto">
          <a:xfrm>
            <a:off x="151692" y="4061890"/>
            <a:ext cx="160011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Tương tự</a:t>
            </a:r>
            <a:endParaRPr lang="en-US" altLang="en-US" sz="2400" b="1"/>
          </a:p>
        </p:txBody>
      </p:sp>
      <p:sp>
        <p:nvSpPr>
          <p:cNvPr id="57" name="TextBox 6"/>
          <p:cNvSpPr txBox="1">
            <a:spLocks noChangeArrowheads="1"/>
          </p:cNvSpPr>
          <p:nvPr/>
        </p:nvSpPr>
        <p:spPr bwMode="auto">
          <a:xfrm>
            <a:off x="88224" y="4093223"/>
            <a:ext cx="835485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Vậy: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6549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0" grpId="0" animBg="1"/>
      <p:bldP spid="12" grpId="0"/>
      <p:bldP spid="14" grpId="0" animBg="1"/>
      <p:bldP spid="52" grpId="0" animBg="1"/>
      <p:bldP spid="54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cường độ trường từ H</a:t>
            </a:r>
          </a:p>
          <a:p>
            <a:pPr lvl="1"/>
            <a:r>
              <a:rPr lang="en-US" smtClean="0"/>
              <a:t>Sử dụng nguyên lý xếp chồng</a:t>
            </a:r>
          </a:p>
          <a:p>
            <a:pPr lvl="2"/>
            <a:r>
              <a:rPr lang="en-US" smtClean="0"/>
              <a:t>Từ trường của cuộn dây Stator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DBE723D-ABCE-4F75-9E24-14BD720B562F}" type="datetime10">
              <a:rPr lang="vi-VN" altLang="vi-VN" smtClean="0"/>
              <a:t>7:05 CH</a:t>
            </a:fld>
            <a:endParaRPr lang="vi-VN" altLang="vi-VN"/>
          </a:p>
        </p:txBody>
      </p:sp>
      <p:grpSp>
        <p:nvGrpSpPr>
          <p:cNvPr id="43" name="Group 42"/>
          <p:cNvGrpSpPr/>
          <p:nvPr/>
        </p:nvGrpSpPr>
        <p:grpSpPr>
          <a:xfrm>
            <a:off x="153848" y="2722729"/>
            <a:ext cx="3923481" cy="3923481"/>
            <a:chOff x="144022" y="2745879"/>
            <a:chExt cx="3923481" cy="3923481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144022" y="2745879"/>
              <a:ext cx="3923481" cy="39234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731182" y="3335763"/>
              <a:ext cx="2746437" cy="27464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881037" y="3491067"/>
              <a:ext cx="2431740" cy="243174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3382257" y="4570025"/>
              <a:ext cx="235681" cy="2343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586905" y="4579569"/>
              <a:ext cx="235409" cy="235409"/>
              <a:chOff x="632520" y="2492896"/>
              <a:chExt cx="274320" cy="274320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632370" y="2492887"/>
                <a:ext cx="274637" cy="27463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532" y="2534162"/>
                <a:ext cx="182563" cy="18256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100734" y="3964273"/>
            <a:ext cx="1754751" cy="1085246"/>
            <a:chOff x="3100734" y="3964273"/>
            <a:chExt cx="1754751" cy="1085246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3434720" y="4325277"/>
              <a:ext cx="836464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100734" y="4329519"/>
              <a:ext cx="720000" cy="720000"/>
            </a:xfrm>
            <a:prstGeom prst="ellipse">
              <a:avLst/>
            </a:prstGeom>
            <a:noFill/>
            <a:ln>
              <a:solidFill>
                <a:srgbClr val="27F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5" name="Object 26"/>
            <p:cNvGraphicFramePr>
              <a:graphicFrameLocks noChangeAspect="1"/>
            </p:cNvGraphicFramePr>
            <p:nvPr/>
          </p:nvGraphicFramePr>
          <p:xfrm>
            <a:off x="4220485" y="3964273"/>
            <a:ext cx="635000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8" name="Equation" r:id="rId3" imgW="228501" imgH="253890" progId="Equation.DSMT4">
                    <p:embed/>
                  </p:oleObj>
                </mc:Choice>
                <mc:Fallback>
                  <p:oleObj name="Equation" r:id="rId3" imgW="228501" imgH="253890" progId="Equation.DSMT4">
                    <p:embed/>
                    <p:pic>
                      <p:nvPicPr>
                        <p:cNvPr id="4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0485" y="3964273"/>
                          <a:ext cx="635000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Object 2"/>
          <p:cNvGraphicFramePr>
            <a:graphicFrameLocks noChangeAspect="1"/>
          </p:cNvGraphicFramePr>
          <p:nvPr/>
        </p:nvGraphicFramePr>
        <p:xfrm>
          <a:off x="6969224" y="1124744"/>
          <a:ext cx="229711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5" imgW="660240" imgH="419040" progId="Equation.DSMT4">
                  <p:embed/>
                </p:oleObj>
              </mc:Choice>
              <mc:Fallback>
                <p:oleObj name="Equation" r:id="rId5" imgW="660240" imgH="419040" progId="Equation.DSMT4">
                  <p:embed/>
                  <p:pic>
                    <p:nvPicPr>
                      <p:cNvPr id="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224" y="1124744"/>
                        <a:ext cx="2297112" cy="1460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/>
          <p:nvPr/>
        </p:nvCxnSpPr>
        <p:spPr>
          <a:xfrm flipV="1">
            <a:off x="3392083" y="2028165"/>
            <a:ext cx="3649149" cy="2297112"/>
          </a:xfrm>
          <a:prstGeom prst="straightConnector1">
            <a:avLst/>
          </a:prstGeom>
          <a:ln w="5715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17096" y="2706528"/>
            <a:ext cx="3857625" cy="3919449"/>
            <a:chOff x="6048375" y="3228975"/>
            <a:chExt cx="3857625" cy="3629025"/>
          </a:xfrm>
        </p:grpSpPr>
        <p:pic>
          <p:nvPicPr>
            <p:cNvPr id="60" name="Picture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375" y="3228975"/>
              <a:ext cx="3857625" cy="362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8983663" y="4829175"/>
              <a:ext cx="274637" cy="2730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62" name="Group 16"/>
            <p:cNvGrpSpPr>
              <a:grpSpLocks/>
            </p:cNvGrpSpPr>
            <p:nvPr/>
          </p:nvGrpSpPr>
          <p:grpSpPr bwMode="auto">
            <a:xfrm>
              <a:off x="6670675" y="4868863"/>
              <a:ext cx="274638" cy="274637"/>
              <a:chOff x="632520" y="2492896"/>
              <a:chExt cx="274320" cy="274320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632520" y="2492896"/>
                <a:ext cx="274320" cy="2743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62648" y="2534123"/>
                <a:ext cx="182351" cy="182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  <p:cxnSp>
          <p:nvCxnSpPr>
            <p:cNvPr id="65" name="Straight Connector 64"/>
            <p:cNvCxnSpPr/>
            <p:nvPr/>
          </p:nvCxnSpPr>
          <p:spPr>
            <a:xfrm>
              <a:off x="6048375" y="4979988"/>
              <a:ext cx="3857625" cy="0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 bwMode="auto">
          <a:xfrm>
            <a:off x="693461" y="5085184"/>
            <a:ext cx="836464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59475" y="4344854"/>
            <a:ext cx="720000" cy="720000"/>
          </a:xfrm>
          <a:prstGeom prst="ellipse">
            <a:avLst/>
          </a:prstGeom>
          <a:noFill/>
          <a:ln>
            <a:solidFill>
              <a:srgbClr val="27F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Object 26"/>
          <p:cNvGraphicFramePr>
            <a:graphicFrameLocks noChangeAspect="1"/>
          </p:cNvGraphicFramePr>
          <p:nvPr/>
        </p:nvGraphicFramePr>
        <p:xfrm>
          <a:off x="1064568" y="4365104"/>
          <a:ext cx="635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3" imgW="228501" imgH="253890" progId="Equation.DSMT4">
                  <p:embed/>
                </p:oleObj>
              </mc:Choice>
              <mc:Fallback>
                <p:oleObj name="Equation" r:id="rId3" imgW="228501" imgH="253890" progId="Equation.DSMT4">
                  <p:embed/>
                  <p:pic>
                    <p:nvPicPr>
                      <p:cNvPr id="6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68" y="4365104"/>
                        <a:ext cx="6350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500609" y="5423018"/>
            <a:ext cx="3743325" cy="129605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*"/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92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0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smtClean="0"/>
              <a:t>Từ trường H</a:t>
            </a:r>
          </a:p>
          <a:p>
            <a:pPr lvl="1"/>
            <a:r>
              <a:rPr lang="en-US" altLang="en-US" sz="2000" smtClean="0"/>
              <a:t>Đều, dọc theo khe hở</a:t>
            </a:r>
          </a:p>
          <a:p>
            <a:pPr lvl="1"/>
            <a:r>
              <a:rPr lang="en-US" altLang="en-US" sz="2000" smtClean="0"/>
              <a:t>Có phương hướng tâm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19831" y="40593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A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3393277" y="427189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E36ACA3-2079-4DA1-816C-763251DEE744}" type="datetime10">
              <a:rPr lang="vi-VN" altLang="vi-VN" smtClean="0"/>
              <a:t>7:05 CH</a:t>
            </a:fld>
            <a:endParaRPr lang="vi-VN" altLang="vi-VN"/>
          </a:p>
        </p:txBody>
      </p:sp>
      <p:grpSp>
        <p:nvGrpSpPr>
          <p:cNvPr id="6" name="Group 5"/>
          <p:cNvGrpSpPr/>
          <p:nvPr/>
        </p:nvGrpSpPr>
        <p:grpSpPr>
          <a:xfrm>
            <a:off x="5342581" y="718792"/>
            <a:ext cx="3066804" cy="3208943"/>
            <a:chOff x="6048375" y="3228975"/>
            <a:chExt cx="3857625" cy="3629025"/>
          </a:xfrm>
        </p:grpSpPr>
        <p:pic>
          <p:nvPicPr>
            <p:cNvPr id="7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375" y="3228975"/>
              <a:ext cx="3857625" cy="362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8983663" y="4829175"/>
              <a:ext cx="274637" cy="2730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6670675" y="4868863"/>
              <a:ext cx="274638" cy="274637"/>
              <a:chOff x="632520" y="2492896"/>
              <a:chExt cx="274320" cy="274320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32520" y="2492896"/>
                <a:ext cx="274320" cy="2743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62648" y="2534123"/>
                <a:ext cx="182351" cy="182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6048375" y="4979988"/>
              <a:ext cx="3857625" cy="0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61" y="442269"/>
            <a:ext cx="3240360" cy="300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48" y="3284984"/>
            <a:ext cx="411797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19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4458" y="929572"/>
            <a:ext cx="6531875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220" y="1561052"/>
            <a:ext cx="6532980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Font typeface="Calibri" pitchFamily="34" charset="0"/>
              <a:buChar char="*"/>
            </a:pPr>
            <a:r>
              <a:rPr lang="en-US"/>
              <a:t>Từ trường của cuộn dây </a:t>
            </a:r>
            <a:r>
              <a:rPr lang="en-US" smtClean="0"/>
              <a:t>Rotor</a:t>
            </a:r>
          </a:p>
          <a:p>
            <a:pPr marL="342900" lvl="2" indent="-342900">
              <a:buFont typeface="Calibri" pitchFamily="34" charset="0"/>
              <a:buChar char="*"/>
            </a:pPr>
            <a:r>
              <a:rPr lang="en-US" smtClean="0"/>
              <a:t>Tương tự từ trường Stator</a:t>
            </a:r>
            <a:endParaRPr lang="en-US"/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E730CB9-C7ED-48AC-B584-83EA76DD849F}" type="datetime10">
              <a:rPr lang="vi-VN" altLang="vi-VN" smtClean="0"/>
              <a:t>7:05 CH</a:t>
            </a:fld>
            <a:endParaRPr lang="vi-VN" altLang="vi-VN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6830764" y="941388"/>
          <a:ext cx="2298700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3" imgW="660240" imgH="419040" progId="Equation.DSMT4">
                  <p:embed/>
                </p:oleObj>
              </mc:Choice>
              <mc:Fallback>
                <p:oleObj name="Equation" r:id="rId3" imgW="660240" imgH="41904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764" y="941388"/>
                        <a:ext cx="2298700" cy="14620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344488" y="2351088"/>
            <a:ext cx="3851473" cy="3966454"/>
            <a:chOff x="309563" y="1101725"/>
            <a:chExt cx="4572000" cy="477520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09563" y="1101725"/>
              <a:ext cx="4572000" cy="45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993776" y="1789113"/>
              <a:ext cx="3200400" cy="3200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1168401" y="1968500"/>
              <a:ext cx="2835275" cy="283527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3406776" y="2219325"/>
              <a:ext cx="274637" cy="2730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1225550" y="3944938"/>
              <a:ext cx="274638" cy="274637"/>
              <a:chOff x="5541096" y="3237799"/>
              <a:chExt cx="274320" cy="274320"/>
            </a:xfrm>
          </p:grpSpPr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5541097" y="3237799"/>
                <a:ext cx="274319" cy="2743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639408" y="3332939"/>
                <a:ext cx="90382" cy="919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  <p:sp>
          <p:nvSpPr>
            <p:cNvPr id="14" name="Oval 13"/>
            <p:cNvSpPr/>
            <p:nvPr/>
          </p:nvSpPr>
          <p:spPr>
            <a:xfrm rot="19380000">
              <a:off x="2787651" y="1922463"/>
              <a:ext cx="1511300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9380000">
              <a:off x="3152776" y="1735138"/>
              <a:ext cx="9731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39"/>
            <p:cNvGraphicFramePr>
              <a:graphicFrameLocks noChangeAspect="1"/>
            </p:cNvGraphicFramePr>
            <p:nvPr/>
          </p:nvGraphicFramePr>
          <p:xfrm>
            <a:off x="1457325" y="4219575"/>
            <a:ext cx="2565400" cy="165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Equation" r:id="rId5" imgW="609336" imgH="393529" progId="Equation.DSMT4">
                    <p:embed/>
                  </p:oleObj>
                </mc:Choice>
                <mc:Fallback>
                  <p:oleObj name="Equation" r:id="rId5" imgW="609336" imgH="393529" progId="Equation.DSMT4">
                    <p:embed/>
                    <p:pic>
                      <p:nvPicPr>
                        <p:cNvPr id="1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325" y="4219575"/>
                          <a:ext cx="2565400" cy="165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0"/>
            <p:cNvGraphicFramePr>
              <a:graphicFrameLocks noChangeAspect="1"/>
            </p:cNvGraphicFramePr>
            <p:nvPr/>
          </p:nvGraphicFramePr>
          <p:xfrm>
            <a:off x="2787650" y="1270000"/>
            <a:ext cx="598488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4" name="Equation" r:id="rId7" imgW="215713" imgH="253780" progId="Equation.DSMT4">
                    <p:embed/>
                  </p:oleObj>
                </mc:Choice>
                <mc:Fallback>
                  <p:oleObj name="Equation" r:id="rId7" imgW="215713" imgH="253780" progId="Equation.DSMT4">
                    <p:embed/>
                    <p:pic>
                      <p:nvPicPr>
                        <p:cNvPr id="17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7650" y="1270000"/>
                          <a:ext cx="598488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al 17"/>
            <p:cNvSpPr/>
            <p:nvPr/>
          </p:nvSpPr>
          <p:spPr>
            <a:xfrm rot="19380000">
              <a:off x="717551" y="3636963"/>
              <a:ext cx="1512887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9380000">
              <a:off x="1562101" y="4187825"/>
              <a:ext cx="97472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426" y="2533804"/>
            <a:ext cx="4320033" cy="400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2"/>
          <p:cNvSpPr>
            <a:spLocks noChangeAspect="1"/>
          </p:cNvSpPr>
          <p:nvPr/>
        </p:nvSpPr>
        <p:spPr bwMode="auto">
          <a:xfrm>
            <a:off x="7905328" y="3660006"/>
            <a:ext cx="274638" cy="273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 dirty="0"/>
              <a:t>+</a:t>
            </a:r>
            <a:endParaRPr lang="vi-VN" sz="3600" b="1" dirty="0"/>
          </a:p>
        </p:txBody>
      </p:sp>
      <p:grpSp>
        <p:nvGrpSpPr>
          <p:cNvPr id="24" name="Group 44"/>
          <p:cNvGrpSpPr>
            <a:grpSpLocks/>
          </p:cNvGrpSpPr>
          <p:nvPr/>
        </p:nvGrpSpPr>
        <p:grpSpPr bwMode="auto">
          <a:xfrm>
            <a:off x="6393160" y="5098578"/>
            <a:ext cx="274638" cy="274638"/>
            <a:chOff x="5541096" y="3237799"/>
            <a:chExt cx="274320" cy="27432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1096" y="323779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5639407" y="3332939"/>
              <a:ext cx="90383" cy="919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</p:grpSp>
      <p:cxnSp>
        <p:nvCxnSpPr>
          <p:cNvPr id="27" name="Straight Connector 26"/>
          <p:cNvCxnSpPr/>
          <p:nvPr/>
        </p:nvCxnSpPr>
        <p:spPr bwMode="auto">
          <a:xfrm flipV="1">
            <a:off x="6026224" y="3093356"/>
            <a:ext cx="2743200" cy="2611437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64458" y="929572"/>
            <a:ext cx="6531875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6220" y="1561052"/>
            <a:ext cx="6532980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Font typeface="Calibri" pitchFamily="34" charset="0"/>
              <a:buChar char="*"/>
            </a:pPr>
            <a:r>
              <a:rPr lang="en-US" smtClean="0"/>
              <a:t>Áp dụng nguyên lý xếp chồng</a:t>
            </a:r>
          </a:p>
          <a:p>
            <a:pPr marL="745200" lvl="3" indent="-457200">
              <a:buFont typeface="Wingdings" panose="05000000000000000000" pitchFamily="2" charset="2"/>
              <a:buChar char="Ø"/>
            </a:pPr>
            <a:r>
              <a:rPr lang="en-US" smtClean="0"/>
              <a:t>Ta tìm được từ trường tổng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D20CB8E-708B-4004-BF41-7D95D6D8773D}" type="datetime10">
              <a:rPr lang="vi-VN" altLang="vi-VN" smtClean="0"/>
              <a:t>7:05 CH</a:t>
            </a:fld>
            <a:endParaRPr lang="vi-VN" altLang="vi-VN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173921" y="3054486"/>
            <a:ext cx="4806900" cy="3600177"/>
            <a:chOff x="2552493" y="1101725"/>
            <a:chExt cx="6029947" cy="4572000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2720741" y="1101725"/>
              <a:ext cx="4571268" cy="45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04844" y="1789113"/>
              <a:ext cx="3199888" cy="3200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579441" y="1968500"/>
              <a:ext cx="2834821" cy="283527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930152" y="2349500"/>
              <a:ext cx="274593" cy="2730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34" name="Group 44"/>
            <p:cNvGrpSpPr>
              <a:grpSpLocks/>
            </p:cNvGrpSpPr>
            <p:nvPr/>
          </p:nvGrpSpPr>
          <p:grpSpPr bwMode="auto">
            <a:xfrm>
              <a:off x="3739862" y="4147165"/>
              <a:ext cx="274638" cy="274637"/>
              <a:chOff x="5541096" y="3237799"/>
              <a:chExt cx="274320" cy="274320"/>
            </a:xfrm>
          </p:grpSpPr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5540987" y="3237185"/>
                <a:ext cx="274275" cy="27432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5639282" y="3332325"/>
                <a:ext cx="90368" cy="919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  <p:sp>
          <p:nvSpPr>
            <p:cNvPr id="35" name="Oval 34"/>
            <p:cNvSpPr/>
            <p:nvPr/>
          </p:nvSpPr>
          <p:spPr>
            <a:xfrm rot="-2220000">
              <a:off x="5198432" y="1922463"/>
              <a:ext cx="1511058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-2220000">
              <a:off x="5552388" y="1770063"/>
              <a:ext cx="97298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40"/>
            <p:cNvGraphicFramePr>
              <a:graphicFrameLocks noChangeAspect="1"/>
            </p:cNvGraphicFramePr>
            <p:nvPr/>
          </p:nvGraphicFramePr>
          <p:xfrm>
            <a:off x="5310538" y="1400889"/>
            <a:ext cx="598488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6" name="Equation" r:id="rId3" imgW="215713" imgH="253780" progId="Equation.DSMT4">
                    <p:embed/>
                  </p:oleObj>
                </mc:Choice>
                <mc:Fallback>
                  <p:oleObj name="Equation" r:id="rId3" imgW="215713" imgH="253780" progId="Equation.DSMT4">
                    <p:embed/>
                    <p:pic>
                      <p:nvPicPr>
                        <p:cNvPr id="37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538" y="1400889"/>
                          <a:ext cx="598488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Oval 37"/>
            <p:cNvSpPr/>
            <p:nvPr/>
          </p:nvSpPr>
          <p:spPr>
            <a:xfrm rot="-2220000">
              <a:off x="3231834" y="3838575"/>
              <a:ext cx="1512645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-2220000">
              <a:off x="4076249" y="4389438"/>
              <a:ext cx="97456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6530131" y="3251200"/>
              <a:ext cx="274593" cy="2730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3273103" y="3262313"/>
              <a:ext cx="274593" cy="27463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366750" y="3351213"/>
              <a:ext cx="92060" cy="920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693652" y="2965450"/>
              <a:ext cx="1512646" cy="868363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860419" y="2965450"/>
              <a:ext cx="1511058" cy="868363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468333" y="3848100"/>
              <a:ext cx="97298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6353947" y="2965450"/>
              <a:ext cx="974569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Object 26"/>
            <p:cNvGraphicFramePr>
              <a:graphicFrameLocks noChangeAspect="1"/>
            </p:cNvGraphicFramePr>
            <p:nvPr/>
          </p:nvGraphicFramePr>
          <p:xfrm>
            <a:off x="6354539" y="3739854"/>
            <a:ext cx="634677" cy="784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7" name="Equation" r:id="rId5" imgW="228501" imgH="253890" progId="Equation.DSMT4">
                    <p:embed/>
                  </p:oleObj>
                </mc:Choice>
                <mc:Fallback>
                  <p:oleObj name="Equation" r:id="rId5" imgW="228501" imgH="253890" progId="Equation.DSMT4">
                    <p:embed/>
                    <p:pic>
                      <p:nvPicPr>
                        <p:cNvPr id="4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4539" y="3739854"/>
                          <a:ext cx="634677" cy="784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6"/>
            <p:cNvGraphicFramePr>
              <a:graphicFrameLocks noChangeAspect="1"/>
            </p:cNvGraphicFramePr>
            <p:nvPr/>
          </p:nvGraphicFramePr>
          <p:xfrm>
            <a:off x="3138811" y="2219325"/>
            <a:ext cx="634677" cy="784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8" name="Equation" r:id="rId7" imgW="228501" imgH="253890" progId="Equation.DSMT4">
                    <p:embed/>
                  </p:oleObj>
                </mc:Choice>
                <mc:Fallback>
                  <p:oleObj name="Equation" r:id="rId7" imgW="228501" imgH="253890" progId="Equation.DSMT4">
                    <p:embed/>
                    <p:pic>
                      <p:nvPicPr>
                        <p:cNvPr id="4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811" y="2219325"/>
                          <a:ext cx="634677" cy="784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0"/>
            <p:cNvGraphicFramePr>
              <a:graphicFrameLocks noChangeAspect="1"/>
            </p:cNvGraphicFramePr>
            <p:nvPr/>
          </p:nvGraphicFramePr>
          <p:xfrm>
            <a:off x="4174549" y="4429739"/>
            <a:ext cx="598488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9" name="Equation" r:id="rId8" imgW="215713" imgH="253780" progId="Equation.DSMT4">
                    <p:embed/>
                  </p:oleObj>
                </mc:Choice>
                <mc:Fallback>
                  <p:oleObj name="Equation" r:id="rId8" imgW="215713" imgH="253780" progId="Equation.DSMT4">
                    <p:embed/>
                    <p:pic>
                      <p:nvPicPr>
                        <p:cNvPr id="49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549" y="4429739"/>
                          <a:ext cx="598488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2742963" y="3402013"/>
              <a:ext cx="5487109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-2340000">
              <a:off x="2619157" y="3070225"/>
              <a:ext cx="5485522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 51"/>
            <p:cNvSpPr/>
            <p:nvPr/>
          </p:nvSpPr>
          <p:spPr>
            <a:xfrm>
              <a:off x="6353947" y="1573213"/>
              <a:ext cx="1876125" cy="3416300"/>
            </a:xfrm>
            <a:prstGeom prst="arc">
              <a:avLst>
                <a:gd name="adj1" fmla="val 16284636"/>
                <a:gd name="adj2" fmla="val 338919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graphicFrame>
          <p:nvGraphicFramePr>
            <p:cNvPr id="53" name="Object 26"/>
            <p:cNvGraphicFramePr>
              <a:graphicFrameLocks noChangeAspect="1"/>
            </p:cNvGraphicFramePr>
            <p:nvPr/>
          </p:nvGraphicFramePr>
          <p:xfrm>
            <a:off x="8230015" y="2075576"/>
            <a:ext cx="3524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0" name="Equation" r:id="rId9" imgW="126725" imgH="177415" progId="Equation.DSMT4">
                    <p:embed/>
                  </p:oleObj>
                </mc:Choice>
                <mc:Fallback>
                  <p:oleObj name="Equation" r:id="rId9" imgW="126725" imgH="177415" progId="Equation.DSMT4">
                    <p:embed/>
                    <p:pic>
                      <p:nvPicPr>
                        <p:cNvPr id="5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0015" y="2075576"/>
                          <a:ext cx="35242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8"/>
            <p:cNvSpPr txBox="1">
              <a:spLocks noChangeArrowheads="1"/>
            </p:cNvSpPr>
            <p:nvPr/>
          </p:nvSpPr>
          <p:spPr bwMode="auto">
            <a:xfrm>
              <a:off x="6668070" y="2350214"/>
              <a:ext cx="925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area 1</a:t>
              </a:r>
              <a:endParaRPr lang="vi-VN" altLang="en-US" sz="2000" b="1"/>
            </a:p>
          </p:txBody>
        </p:sp>
        <p:sp>
          <p:nvSpPr>
            <p:cNvPr id="55" name="TextBox 42"/>
            <p:cNvSpPr txBox="1">
              <a:spLocks noChangeArrowheads="1"/>
            </p:cNvSpPr>
            <p:nvPr/>
          </p:nvSpPr>
          <p:spPr bwMode="auto">
            <a:xfrm>
              <a:off x="3716731" y="1454078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2</a:t>
              </a:r>
              <a:endParaRPr lang="vi-VN" altLang="en-US" sz="2200" b="1"/>
            </a:p>
          </p:txBody>
        </p:sp>
        <p:sp>
          <p:nvSpPr>
            <p:cNvPr id="56" name="TextBox 43"/>
            <p:cNvSpPr txBox="1">
              <a:spLocks noChangeArrowheads="1"/>
            </p:cNvSpPr>
            <p:nvPr/>
          </p:nvSpPr>
          <p:spPr bwMode="auto">
            <a:xfrm>
              <a:off x="2552493" y="3847400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3</a:t>
              </a:r>
              <a:endParaRPr lang="vi-VN" altLang="en-US" sz="2200" b="1"/>
            </a:p>
          </p:txBody>
        </p:sp>
        <p:sp>
          <p:nvSpPr>
            <p:cNvPr id="57" name="TextBox 44"/>
            <p:cNvSpPr txBox="1">
              <a:spLocks noChangeArrowheads="1"/>
            </p:cNvSpPr>
            <p:nvPr/>
          </p:nvSpPr>
          <p:spPr bwMode="auto">
            <a:xfrm>
              <a:off x="5398162" y="4889270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4</a:t>
              </a:r>
              <a:endParaRPr lang="vi-VN" altLang="en-US" sz="2200" b="1"/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2852936"/>
            <a:ext cx="411797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60"/>
          <p:cNvSpPr>
            <a:spLocks noChangeAspect="1"/>
          </p:cNvSpPr>
          <p:nvPr/>
        </p:nvSpPr>
        <p:spPr bwMode="auto">
          <a:xfrm>
            <a:off x="8262938" y="3945136"/>
            <a:ext cx="274637" cy="273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 dirty="0"/>
              <a:t>+</a:t>
            </a:r>
            <a:endParaRPr lang="vi-VN" sz="3600" b="1" dirty="0"/>
          </a:p>
        </p:txBody>
      </p:sp>
      <p:grpSp>
        <p:nvGrpSpPr>
          <p:cNvPr id="62" name="Group 44"/>
          <p:cNvGrpSpPr>
            <a:grpSpLocks/>
          </p:cNvGrpSpPr>
          <p:nvPr/>
        </p:nvGrpSpPr>
        <p:grpSpPr bwMode="auto">
          <a:xfrm>
            <a:off x="6769100" y="5400874"/>
            <a:ext cx="274638" cy="274637"/>
            <a:chOff x="5541096" y="3237799"/>
            <a:chExt cx="274320" cy="274320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541096" y="323779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639407" y="3332939"/>
              <a:ext cx="90383" cy="919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</p:grp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8843963" y="4640461"/>
            <a:ext cx="274637" cy="273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 dirty="0"/>
              <a:t>+</a:t>
            </a:r>
            <a:endParaRPr lang="vi-VN" sz="3600" b="1" dirty="0"/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6161088" y="4667449"/>
            <a:ext cx="274637" cy="2746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 sz="3600" b="1" dirty="0"/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6254750" y="4756349"/>
            <a:ext cx="92075" cy="920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 sz="3600" b="1" dirty="0"/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5240338" y="4802386"/>
            <a:ext cx="4572000" cy="0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/>
          <p:cNvSpPr/>
          <p:nvPr/>
        </p:nvSpPr>
        <p:spPr bwMode="auto">
          <a:xfrm>
            <a:off x="8697913" y="3330774"/>
            <a:ext cx="1065212" cy="2733675"/>
          </a:xfrm>
          <a:prstGeom prst="arc">
            <a:avLst>
              <a:gd name="adj1" fmla="val 16284636"/>
              <a:gd name="adj2" fmla="val 33891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/>
          </a:p>
        </p:txBody>
      </p:sp>
      <p:graphicFrame>
        <p:nvGraphicFramePr>
          <p:cNvPr id="70" name="Object 26"/>
          <p:cNvGraphicFramePr>
            <a:graphicFrameLocks noChangeAspect="1"/>
          </p:cNvGraphicFramePr>
          <p:nvPr>
            <p:extLst/>
          </p:nvPr>
        </p:nvGraphicFramePr>
        <p:xfrm>
          <a:off x="9529763" y="3140274"/>
          <a:ext cx="352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12" imgW="126725" imgH="177415" progId="Equation.DSMT4">
                  <p:embed/>
                </p:oleObj>
              </mc:Choice>
              <mc:Fallback>
                <p:oleObj name="Equation" r:id="rId12" imgW="126725" imgH="177415" progId="Equation.DSMT4">
                  <p:embed/>
                  <p:pic>
                    <p:nvPicPr>
                      <p:cNvPr id="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9763" y="3140274"/>
                        <a:ext cx="352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Connector 70"/>
          <p:cNvCxnSpPr/>
          <p:nvPr/>
        </p:nvCxnSpPr>
        <p:spPr bwMode="auto">
          <a:xfrm rot="18960000">
            <a:off x="5405438" y="4765874"/>
            <a:ext cx="4572000" cy="0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49"/>
          <p:cNvSpPr txBox="1">
            <a:spLocks noChangeArrowheads="1"/>
          </p:cNvSpPr>
          <p:nvPr/>
        </p:nvSpPr>
        <p:spPr bwMode="auto">
          <a:xfrm>
            <a:off x="8769350" y="3945136"/>
            <a:ext cx="1046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1</a:t>
            </a: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6753225" y="3027561"/>
            <a:ext cx="1047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2</a:t>
            </a:r>
          </a:p>
        </p:txBody>
      </p:sp>
      <p:sp>
        <p:nvSpPr>
          <p:cNvPr id="74" name="TextBox 64"/>
          <p:cNvSpPr txBox="1">
            <a:spLocks noChangeArrowheads="1"/>
          </p:cNvSpPr>
          <p:nvPr/>
        </p:nvSpPr>
        <p:spPr bwMode="auto">
          <a:xfrm>
            <a:off x="5384800" y="5188149"/>
            <a:ext cx="1047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3</a:t>
            </a:r>
          </a:p>
        </p:txBody>
      </p:sp>
      <p:sp>
        <p:nvSpPr>
          <p:cNvPr id="75" name="TextBox 65"/>
          <p:cNvSpPr txBox="1">
            <a:spLocks noChangeArrowheads="1"/>
          </p:cNvSpPr>
          <p:nvPr/>
        </p:nvSpPr>
        <p:spPr bwMode="auto">
          <a:xfrm>
            <a:off x="7362825" y="6196211"/>
            <a:ext cx="1046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15414" y="1009896"/>
            <a:ext cx="5441325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>
                <a:solidFill>
                  <a:srgbClr val="FF0000"/>
                </a:solidFill>
              </a:rPr>
              <a:t>Mặt phẳng 2 cuộn dây</a:t>
            </a:r>
          </a:p>
          <a:p>
            <a:pPr algn="ctr"/>
            <a:r>
              <a:rPr lang="en-US" sz="3000" b="1" smtClean="0">
                <a:solidFill>
                  <a:srgbClr val="FF0000"/>
                </a:solidFill>
              </a:rPr>
              <a:t>Stator và Rotor</a:t>
            </a:r>
            <a:endParaRPr lang="en-US" sz="3000" b="1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8219" y="1140077"/>
            <a:ext cx="5441325" cy="1015663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/>
              <a:t>Chia máy điện ra làm 4 vùng dọc theo khe hở không khí</a:t>
            </a:r>
            <a:endParaRPr lang="en-US" sz="3000" b="1"/>
          </a:p>
        </p:txBody>
      </p:sp>
      <p:sp>
        <p:nvSpPr>
          <p:cNvPr id="78" name="TextBox 77"/>
          <p:cNvSpPr txBox="1"/>
          <p:nvPr/>
        </p:nvSpPr>
        <p:spPr>
          <a:xfrm>
            <a:off x="4440863" y="1356991"/>
            <a:ext cx="5441325" cy="1477328"/>
          </a:xfrm>
          <a:prstGeom prst="rect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/>
              <a:t>Mỗi vùng có giá trị cường độ từ trường tổng khác nhau</a:t>
            </a:r>
            <a:endParaRPr lang="en-US" sz="3000" b="1"/>
          </a:p>
        </p:txBody>
      </p:sp>
    </p:spTree>
    <p:extLst>
      <p:ext uri="{BB962C8B-B14F-4D97-AF65-F5344CB8AC3E}">
        <p14:creationId xmlns:p14="http://schemas.microsoft.com/office/powerpoint/2010/main" val="11705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76" grpId="0" animBg="1"/>
      <p:bldP spid="77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CC779B83-1B7D-40A2-B934-367F721D4269}" type="datetime10">
              <a:rPr lang="vi-VN" altLang="vi-VN" smtClean="0"/>
              <a:t>7:05 CH</a:t>
            </a:fld>
            <a:endParaRPr lang="vi-VN" altLang="vi-VN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173921" y="3054486"/>
            <a:ext cx="4806900" cy="3600177"/>
            <a:chOff x="2552493" y="1101725"/>
            <a:chExt cx="6029947" cy="4572000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2720741" y="1101725"/>
              <a:ext cx="4571268" cy="45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04844" y="1789113"/>
              <a:ext cx="3199888" cy="3200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579441" y="1968500"/>
              <a:ext cx="2834821" cy="283527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930152" y="2349500"/>
              <a:ext cx="274593" cy="2730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34" name="Group 44"/>
            <p:cNvGrpSpPr>
              <a:grpSpLocks/>
            </p:cNvGrpSpPr>
            <p:nvPr/>
          </p:nvGrpSpPr>
          <p:grpSpPr bwMode="auto">
            <a:xfrm>
              <a:off x="3739862" y="4147165"/>
              <a:ext cx="274638" cy="274637"/>
              <a:chOff x="5541096" y="3237799"/>
              <a:chExt cx="274320" cy="274320"/>
            </a:xfrm>
          </p:grpSpPr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5540987" y="3237185"/>
                <a:ext cx="274275" cy="27432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5639282" y="3332325"/>
                <a:ext cx="90368" cy="919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  <p:sp>
          <p:nvSpPr>
            <p:cNvPr id="35" name="Oval 34"/>
            <p:cNvSpPr/>
            <p:nvPr/>
          </p:nvSpPr>
          <p:spPr>
            <a:xfrm rot="-2220000">
              <a:off x="5198432" y="1922463"/>
              <a:ext cx="1511058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-2220000">
              <a:off x="5552388" y="1770063"/>
              <a:ext cx="97298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40"/>
            <p:cNvGraphicFramePr>
              <a:graphicFrameLocks noChangeAspect="1"/>
            </p:cNvGraphicFramePr>
            <p:nvPr/>
          </p:nvGraphicFramePr>
          <p:xfrm>
            <a:off x="5310538" y="1400889"/>
            <a:ext cx="598488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0" name="Equation" r:id="rId3" imgW="215713" imgH="253780" progId="Equation.DSMT4">
                    <p:embed/>
                  </p:oleObj>
                </mc:Choice>
                <mc:Fallback>
                  <p:oleObj name="Equation" r:id="rId3" imgW="215713" imgH="253780" progId="Equation.DSMT4">
                    <p:embed/>
                    <p:pic>
                      <p:nvPicPr>
                        <p:cNvPr id="37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538" y="1400889"/>
                          <a:ext cx="598488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Oval 37"/>
            <p:cNvSpPr/>
            <p:nvPr/>
          </p:nvSpPr>
          <p:spPr>
            <a:xfrm rot="-2220000">
              <a:off x="3231834" y="3838575"/>
              <a:ext cx="1512645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-2220000">
              <a:off x="4076249" y="4389438"/>
              <a:ext cx="97456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6530131" y="3251200"/>
              <a:ext cx="274593" cy="2730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3273103" y="3262313"/>
              <a:ext cx="274593" cy="27463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366750" y="3351213"/>
              <a:ext cx="92060" cy="920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693652" y="2965450"/>
              <a:ext cx="1512646" cy="868363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860419" y="2965450"/>
              <a:ext cx="1511058" cy="868363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468333" y="3848100"/>
              <a:ext cx="97298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6353947" y="2965450"/>
              <a:ext cx="974569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Object 26"/>
            <p:cNvGraphicFramePr>
              <a:graphicFrameLocks noChangeAspect="1"/>
            </p:cNvGraphicFramePr>
            <p:nvPr/>
          </p:nvGraphicFramePr>
          <p:xfrm>
            <a:off x="6354539" y="3739854"/>
            <a:ext cx="634677" cy="784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1" name="Equation" r:id="rId5" imgW="228501" imgH="253890" progId="Equation.DSMT4">
                    <p:embed/>
                  </p:oleObj>
                </mc:Choice>
                <mc:Fallback>
                  <p:oleObj name="Equation" r:id="rId5" imgW="228501" imgH="253890" progId="Equation.DSMT4">
                    <p:embed/>
                    <p:pic>
                      <p:nvPicPr>
                        <p:cNvPr id="4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4539" y="3739854"/>
                          <a:ext cx="634677" cy="784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6"/>
            <p:cNvGraphicFramePr>
              <a:graphicFrameLocks noChangeAspect="1"/>
            </p:cNvGraphicFramePr>
            <p:nvPr/>
          </p:nvGraphicFramePr>
          <p:xfrm>
            <a:off x="3138811" y="2219325"/>
            <a:ext cx="634677" cy="784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2" name="Equation" r:id="rId7" imgW="228501" imgH="253890" progId="Equation.DSMT4">
                    <p:embed/>
                  </p:oleObj>
                </mc:Choice>
                <mc:Fallback>
                  <p:oleObj name="Equation" r:id="rId7" imgW="228501" imgH="253890" progId="Equation.DSMT4">
                    <p:embed/>
                    <p:pic>
                      <p:nvPicPr>
                        <p:cNvPr id="4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811" y="2219325"/>
                          <a:ext cx="634677" cy="784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0"/>
            <p:cNvGraphicFramePr>
              <a:graphicFrameLocks noChangeAspect="1"/>
            </p:cNvGraphicFramePr>
            <p:nvPr/>
          </p:nvGraphicFramePr>
          <p:xfrm>
            <a:off x="4174549" y="4429739"/>
            <a:ext cx="598488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3" name="Equation" r:id="rId8" imgW="215713" imgH="253780" progId="Equation.DSMT4">
                    <p:embed/>
                  </p:oleObj>
                </mc:Choice>
                <mc:Fallback>
                  <p:oleObj name="Equation" r:id="rId8" imgW="215713" imgH="253780" progId="Equation.DSMT4">
                    <p:embed/>
                    <p:pic>
                      <p:nvPicPr>
                        <p:cNvPr id="49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549" y="4429739"/>
                          <a:ext cx="598488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2742963" y="3402013"/>
              <a:ext cx="5487109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-2340000">
              <a:off x="2619157" y="3070225"/>
              <a:ext cx="5485522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 51"/>
            <p:cNvSpPr/>
            <p:nvPr/>
          </p:nvSpPr>
          <p:spPr>
            <a:xfrm>
              <a:off x="6353947" y="1573213"/>
              <a:ext cx="1876125" cy="3416300"/>
            </a:xfrm>
            <a:prstGeom prst="arc">
              <a:avLst>
                <a:gd name="adj1" fmla="val 16284636"/>
                <a:gd name="adj2" fmla="val 338919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graphicFrame>
          <p:nvGraphicFramePr>
            <p:cNvPr id="53" name="Object 26"/>
            <p:cNvGraphicFramePr>
              <a:graphicFrameLocks noChangeAspect="1"/>
            </p:cNvGraphicFramePr>
            <p:nvPr/>
          </p:nvGraphicFramePr>
          <p:xfrm>
            <a:off x="8230015" y="2075576"/>
            <a:ext cx="3524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4" name="Equation" r:id="rId9" imgW="126725" imgH="177415" progId="Equation.DSMT4">
                    <p:embed/>
                  </p:oleObj>
                </mc:Choice>
                <mc:Fallback>
                  <p:oleObj name="Equation" r:id="rId9" imgW="126725" imgH="177415" progId="Equation.DSMT4">
                    <p:embed/>
                    <p:pic>
                      <p:nvPicPr>
                        <p:cNvPr id="5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0015" y="2075576"/>
                          <a:ext cx="35242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8"/>
            <p:cNvSpPr txBox="1">
              <a:spLocks noChangeArrowheads="1"/>
            </p:cNvSpPr>
            <p:nvPr/>
          </p:nvSpPr>
          <p:spPr bwMode="auto">
            <a:xfrm>
              <a:off x="6668070" y="2350214"/>
              <a:ext cx="925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area 1</a:t>
              </a:r>
              <a:endParaRPr lang="vi-VN" altLang="en-US" sz="2000" b="1"/>
            </a:p>
          </p:txBody>
        </p:sp>
        <p:sp>
          <p:nvSpPr>
            <p:cNvPr id="55" name="TextBox 42"/>
            <p:cNvSpPr txBox="1">
              <a:spLocks noChangeArrowheads="1"/>
            </p:cNvSpPr>
            <p:nvPr/>
          </p:nvSpPr>
          <p:spPr bwMode="auto">
            <a:xfrm>
              <a:off x="3716731" y="1454078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2</a:t>
              </a:r>
              <a:endParaRPr lang="vi-VN" altLang="en-US" sz="2200" b="1"/>
            </a:p>
          </p:txBody>
        </p:sp>
        <p:sp>
          <p:nvSpPr>
            <p:cNvPr id="56" name="TextBox 43"/>
            <p:cNvSpPr txBox="1">
              <a:spLocks noChangeArrowheads="1"/>
            </p:cNvSpPr>
            <p:nvPr/>
          </p:nvSpPr>
          <p:spPr bwMode="auto">
            <a:xfrm>
              <a:off x="2552493" y="3847400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3</a:t>
              </a:r>
              <a:endParaRPr lang="vi-VN" altLang="en-US" sz="2200" b="1"/>
            </a:p>
          </p:txBody>
        </p:sp>
        <p:sp>
          <p:nvSpPr>
            <p:cNvPr id="57" name="TextBox 44"/>
            <p:cNvSpPr txBox="1">
              <a:spLocks noChangeArrowheads="1"/>
            </p:cNvSpPr>
            <p:nvPr/>
          </p:nvSpPr>
          <p:spPr bwMode="auto">
            <a:xfrm>
              <a:off x="5398162" y="4889270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4</a:t>
              </a:r>
              <a:endParaRPr lang="vi-VN" altLang="en-US" sz="2200" b="1"/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2852936"/>
            <a:ext cx="411797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60"/>
          <p:cNvSpPr>
            <a:spLocks noChangeAspect="1"/>
          </p:cNvSpPr>
          <p:nvPr/>
        </p:nvSpPr>
        <p:spPr bwMode="auto">
          <a:xfrm>
            <a:off x="8262938" y="3945136"/>
            <a:ext cx="274637" cy="273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 dirty="0"/>
              <a:t>+</a:t>
            </a:r>
            <a:endParaRPr lang="vi-VN" sz="3600" b="1" dirty="0"/>
          </a:p>
        </p:txBody>
      </p:sp>
      <p:grpSp>
        <p:nvGrpSpPr>
          <p:cNvPr id="62" name="Group 44"/>
          <p:cNvGrpSpPr>
            <a:grpSpLocks/>
          </p:cNvGrpSpPr>
          <p:nvPr/>
        </p:nvGrpSpPr>
        <p:grpSpPr bwMode="auto">
          <a:xfrm>
            <a:off x="6769100" y="5400874"/>
            <a:ext cx="274638" cy="274637"/>
            <a:chOff x="5541096" y="3237799"/>
            <a:chExt cx="274320" cy="274320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541096" y="323779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639407" y="3332939"/>
              <a:ext cx="90383" cy="919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</p:grp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8843963" y="4640461"/>
            <a:ext cx="274637" cy="273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 dirty="0"/>
              <a:t>+</a:t>
            </a:r>
            <a:endParaRPr lang="vi-VN" sz="3600" b="1" dirty="0"/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6161088" y="4667449"/>
            <a:ext cx="274637" cy="2746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 sz="3600" b="1" dirty="0"/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6254750" y="4756349"/>
            <a:ext cx="92075" cy="920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 sz="3600" b="1" dirty="0"/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5240338" y="4802386"/>
            <a:ext cx="4572000" cy="0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/>
          <p:cNvSpPr/>
          <p:nvPr/>
        </p:nvSpPr>
        <p:spPr bwMode="auto">
          <a:xfrm>
            <a:off x="8697913" y="3330774"/>
            <a:ext cx="1065212" cy="2733675"/>
          </a:xfrm>
          <a:prstGeom prst="arc">
            <a:avLst>
              <a:gd name="adj1" fmla="val 16284636"/>
              <a:gd name="adj2" fmla="val 33891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/>
          </a:p>
        </p:txBody>
      </p:sp>
      <p:graphicFrame>
        <p:nvGraphicFramePr>
          <p:cNvPr id="70" name="Object 26"/>
          <p:cNvGraphicFramePr>
            <a:graphicFrameLocks noChangeAspect="1"/>
          </p:cNvGraphicFramePr>
          <p:nvPr/>
        </p:nvGraphicFramePr>
        <p:xfrm>
          <a:off x="9529763" y="3140274"/>
          <a:ext cx="352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12" imgW="126725" imgH="177415" progId="Equation.DSMT4">
                  <p:embed/>
                </p:oleObj>
              </mc:Choice>
              <mc:Fallback>
                <p:oleObj name="Equation" r:id="rId12" imgW="126725" imgH="177415" progId="Equation.DSMT4">
                  <p:embed/>
                  <p:pic>
                    <p:nvPicPr>
                      <p:cNvPr id="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9763" y="3140274"/>
                        <a:ext cx="352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Connector 70"/>
          <p:cNvCxnSpPr/>
          <p:nvPr/>
        </p:nvCxnSpPr>
        <p:spPr bwMode="auto">
          <a:xfrm rot="18960000">
            <a:off x="5405438" y="4765874"/>
            <a:ext cx="4572000" cy="0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49"/>
          <p:cNvSpPr txBox="1">
            <a:spLocks noChangeArrowheads="1"/>
          </p:cNvSpPr>
          <p:nvPr/>
        </p:nvSpPr>
        <p:spPr bwMode="auto">
          <a:xfrm>
            <a:off x="8769350" y="3945136"/>
            <a:ext cx="1046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1</a:t>
            </a: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6753225" y="3027561"/>
            <a:ext cx="1047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2</a:t>
            </a:r>
          </a:p>
        </p:txBody>
      </p:sp>
      <p:sp>
        <p:nvSpPr>
          <p:cNvPr id="74" name="TextBox 64"/>
          <p:cNvSpPr txBox="1">
            <a:spLocks noChangeArrowheads="1"/>
          </p:cNvSpPr>
          <p:nvPr/>
        </p:nvSpPr>
        <p:spPr bwMode="auto">
          <a:xfrm>
            <a:off x="5384800" y="5188149"/>
            <a:ext cx="1047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3</a:t>
            </a:r>
          </a:p>
        </p:txBody>
      </p:sp>
      <p:sp>
        <p:nvSpPr>
          <p:cNvPr id="75" name="TextBox 65"/>
          <p:cNvSpPr txBox="1">
            <a:spLocks noChangeArrowheads="1"/>
          </p:cNvSpPr>
          <p:nvPr/>
        </p:nvSpPr>
        <p:spPr bwMode="auto">
          <a:xfrm>
            <a:off x="7362825" y="6196211"/>
            <a:ext cx="1046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4</a:t>
            </a:r>
          </a:p>
        </p:txBody>
      </p:sp>
      <p:sp>
        <p:nvSpPr>
          <p:cNvPr id="81" name="TextBox 6"/>
          <p:cNvSpPr txBox="1">
            <a:spLocks noChangeArrowheads="1"/>
          </p:cNvSpPr>
          <p:nvPr/>
        </p:nvSpPr>
        <p:spPr bwMode="auto">
          <a:xfrm>
            <a:off x="72180" y="1007978"/>
            <a:ext cx="694421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Với</a:t>
            </a:r>
            <a:endParaRPr lang="en-US" altLang="en-US" sz="2400" b="1"/>
          </a:p>
        </p:txBody>
      </p:sp>
      <p:graphicFrame>
        <p:nvGraphicFramePr>
          <p:cNvPr id="82" name="Object 6"/>
          <p:cNvGraphicFramePr>
            <a:graphicFrameLocks noChangeAspect="1"/>
          </p:cNvGraphicFramePr>
          <p:nvPr>
            <p:extLst/>
          </p:nvPr>
        </p:nvGraphicFramePr>
        <p:xfrm>
          <a:off x="857820" y="968741"/>
          <a:ext cx="1800225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13" imgW="698400" imgH="888840" progId="Equation.DSMT4">
                  <p:embed/>
                </p:oleObj>
              </mc:Choice>
              <mc:Fallback>
                <p:oleObj name="Equation" r:id="rId13" imgW="698400" imgH="888840" progId="Equation.DSMT4">
                  <p:embed/>
                  <p:pic>
                    <p:nvPicPr>
                      <p:cNvPr id="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20" y="968741"/>
                        <a:ext cx="1800225" cy="2292350"/>
                      </a:xfrm>
                      <a:prstGeom prst="rect">
                        <a:avLst/>
                      </a:prstGeom>
                      <a:solidFill>
                        <a:srgbClr val="D6009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7"/>
          <p:cNvGraphicFramePr>
            <a:graphicFrameLocks noChangeAspect="1"/>
          </p:cNvGraphicFramePr>
          <p:nvPr>
            <p:extLst/>
          </p:nvPr>
        </p:nvGraphicFramePr>
        <p:xfrm>
          <a:off x="2932794" y="974021"/>
          <a:ext cx="6881812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15" imgW="2361960" imgH="888840" progId="Equation.DSMT4">
                  <p:embed/>
                </p:oleObj>
              </mc:Choice>
              <mc:Fallback>
                <p:oleObj name="Equation" r:id="rId15" imgW="2361960" imgH="888840" progId="Equation.DSMT4">
                  <p:embed/>
                  <p:pic>
                    <p:nvPicPr>
                      <p:cNvPr id="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794" y="974021"/>
                        <a:ext cx="6881812" cy="2593975"/>
                      </a:xfrm>
                      <a:prstGeom prst="rect">
                        <a:avLst/>
                      </a:prstGeom>
                      <a:solidFill>
                        <a:srgbClr val="D6009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7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AE35CBD13B44985F3FAC7FD0FC516" ma:contentTypeVersion="15" ma:contentTypeDescription="Create a new document." ma:contentTypeScope="" ma:versionID="7df7f6c961168e46f438ad54ef267d3b">
  <xsd:schema xmlns:xsd="http://www.w3.org/2001/XMLSchema" xmlns:xs="http://www.w3.org/2001/XMLSchema" xmlns:p="http://schemas.microsoft.com/office/2006/metadata/properties" xmlns:ns2="d71eb43b-4b4d-4ec6-9b11-793738617718" xmlns:ns3="deb0f94f-c309-4e0c-9cea-390376147168" targetNamespace="http://schemas.microsoft.com/office/2006/metadata/properties" ma:root="true" ma:fieldsID="12272eecd109238d77de75809b174b12" ns2:_="" ns3:_="">
    <xsd:import namespace="d71eb43b-4b4d-4ec6-9b11-793738617718"/>
    <xsd:import namespace="deb0f94f-c309-4e0c-9cea-39037614716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eb43b-4b4d-4ec6-9b11-7937386177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6fc5d1b-e055-45df-8e2f-dfddd8d17bab}" ma:internalName="TaxCatchAll" ma:showField="CatchAllData" ma:web="d71eb43b-4b4d-4ec6-9b11-7937386177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b0f94f-c309-4e0c-9cea-390376147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d352c65-e0ac-4ed7-b871-fb88f33c67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1eb43b-4b4d-4ec6-9b11-793738617718" xsi:nil="true"/>
    <lcf76f155ced4ddcb4097134ff3c332f xmlns="deb0f94f-c309-4e0c-9cea-3903761471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03885A-FBC6-46E1-B35A-C98A8283DC59}"/>
</file>

<file path=customXml/itemProps2.xml><?xml version="1.0" encoding="utf-8"?>
<ds:datastoreItem xmlns:ds="http://schemas.openxmlformats.org/officeDocument/2006/customXml" ds:itemID="{EA651A1C-069A-4082-B6A7-4A9A0E7F38A9}"/>
</file>

<file path=customXml/itemProps3.xml><?xml version="1.0" encoding="utf-8"?>
<ds:datastoreItem xmlns:ds="http://schemas.openxmlformats.org/officeDocument/2006/customXml" ds:itemID="{83ECF978-C675-4920-BB78-6C736B87A5C9}"/>
</file>

<file path=docProps/app.xml><?xml version="1.0" encoding="utf-8"?>
<Properties xmlns="http://schemas.openxmlformats.org/officeDocument/2006/extended-properties" xmlns:vt="http://schemas.openxmlformats.org/officeDocument/2006/docPropsVTypes">
  <TotalTime>33783</TotalTime>
  <Words>495</Words>
  <Application>Microsoft Office PowerPoint</Application>
  <PresentationFormat>A4 Paper (210x297 mm)</PresentationFormat>
  <Paragraphs>145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PHÂN TÍCH HỆ THỐNG CƠ ĐIỆN DÙNG KHÁI NIỆM NĂNG LƯỢNG</vt:lpstr>
      <vt:lpstr>Từ thông liên kết k</vt:lpstr>
      <vt:lpstr>PowerPoint Presentation</vt:lpstr>
      <vt:lpstr>B1. Từ thông liên kết k</vt:lpstr>
      <vt:lpstr>B1. Từ thông liên kết k</vt:lpstr>
      <vt:lpstr>PowerPoint Presentation</vt:lpstr>
      <vt:lpstr>B1. Từ thông liên kết k</vt:lpstr>
      <vt:lpstr>B1. Từ thông liên kết k</vt:lpstr>
      <vt:lpstr>B1. Từ thông liên kết k</vt:lpstr>
      <vt:lpstr>B1. Từ thông liên kết k</vt:lpstr>
      <vt:lpstr>B1. Từ thông liên kết k</vt:lpstr>
      <vt:lpstr>B1. Từ thông liên kết k</vt:lpstr>
      <vt:lpstr>B1. Từ thông liên kết k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HoangHon</dc:creator>
  <cp:lastModifiedBy>USER</cp:lastModifiedBy>
  <cp:revision>2649</cp:revision>
  <dcterms:created xsi:type="dcterms:W3CDTF">2011-03-02T17:11:12Z</dcterms:created>
  <dcterms:modified xsi:type="dcterms:W3CDTF">2021-11-03T12:45:46Z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0x01010034DAE35CBD13B44985F3FAC7FD0FC516</vt:lpwstr>
  </property>
</Properties>
</file>