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5" r:id="rId2"/>
    <p:sldId id="305" r:id="rId3"/>
    <p:sldId id="307" r:id="rId4"/>
    <p:sldId id="322" r:id="rId5"/>
    <p:sldId id="32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3" r:id="rId16"/>
    <p:sldId id="324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289" r:id="rId28"/>
  </p:sldIdLst>
  <p:sldSz cx="9906000" cy="6858000" type="A4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27F977"/>
    <a:srgbClr val="B10F92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07" autoAdjust="0"/>
  </p:normalViewPr>
  <p:slideViewPr>
    <p:cSldViewPr>
      <p:cViewPr varScale="1">
        <p:scale>
          <a:sx n="64" d="100"/>
          <a:sy n="64" d="100"/>
        </p:scale>
        <p:origin x="1348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49.wmf"/><Relationship Id="rId7" Type="http://schemas.openxmlformats.org/officeDocument/2006/relationships/image" Target="../media/image46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2.wmf"/><Relationship Id="rId1" Type="http://schemas.openxmlformats.org/officeDocument/2006/relationships/image" Target="../media/image21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3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1FD89C-E602-4D4D-A4B7-DE33FD1D248B}" type="datetime10">
              <a:rPr lang="vi-VN" smtClean="0"/>
              <a:t>4:41 CH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CA026B-C725-4157-89FA-D752582B7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49170CE-4C90-4059-9D3D-6E777DD73AB5}" type="datetime10">
              <a:rPr lang="vi-VN" smtClean="0"/>
              <a:t>4:41 CH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AF1DA6-8506-4107-AE6D-1FF34086CB7B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250px-Logo_hcmu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1992796"/>
            <a:ext cx="2567780" cy="2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092" y="1082328"/>
            <a:ext cx="9420232" cy="843645"/>
          </a:xfrm>
        </p:spPr>
        <p:txBody>
          <a:bodyPr anchor="t">
            <a:normAutofit/>
          </a:bodyPr>
          <a:lstStyle>
            <a:lvl1pPr>
              <a:defRPr sz="450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1620" y="44451"/>
            <a:ext cx="7955716" cy="545298"/>
          </a:xfrm>
        </p:spPr>
        <p:txBody>
          <a:bodyPr/>
          <a:lstStyle>
            <a:lvl1pPr marL="0" indent="0">
              <a:buNone/>
              <a:defRPr sz="2800" b="1" i="0" u="sng" baseline="0">
                <a:solidFill>
                  <a:srgbClr val="00B050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054665" y="596550"/>
            <a:ext cx="3730724" cy="485777"/>
          </a:xfrm>
        </p:spPr>
        <p:txBody>
          <a:bodyPr/>
          <a:lstStyle>
            <a:lvl1pPr marL="0" indent="0" algn="ctr">
              <a:buNone/>
              <a:defRPr sz="2400" b="1" u="sng" baseline="0">
                <a:solidFill>
                  <a:srgbClr val="D60093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21621" y="6265488"/>
            <a:ext cx="2123068" cy="611187"/>
          </a:xfrm>
          <a:prstGeom prst="rect">
            <a:avLst/>
          </a:prstGeom>
        </p:spPr>
        <p:txBody>
          <a:bodyPr/>
          <a:lstStyle>
            <a:lvl1pPr algn="l" eaLnBrk="1" hangingPunct="1">
              <a:defRPr sz="3500" b="1">
                <a:solidFill>
                  <a:srgbClr val="D600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481D95F-BBC7-4FF7-AB5A-0EB115FA9744}" type="datetime10">
              <a:rPr lang="vi-VN" smtClean="0"/>
              <a:t>4:41 CH</a:t>
            </a:fld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779083" y="4327280"/>
            <a:ext cx="5065364" cy="504056"/>
          </a:xfrm>
        </p:spPr>
        <p:txBody>
          <a:bodyPr/>
          <a:lstStyle>
            <a:lvl1pPr marL="0" indent="0">
              <a:buNone/>
              <a:defRPr sz="2600" b="1"/>
            </a:lvl1pPr>
          </a:lstStyle>
          <a:p>
            <a:pPr lvl="0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4780521" y="4984750"/>
            <a:ext cx="5047022" cy="470431"/>
          </a:xfrm>
        </p:spPr>
        <p:txBody>
          <a:bodyPr/>
          <a:lstStyle>
            <a:lvl1pPr marL="0" indent="0">
              <a:buNone/>
              <a:defRPr sz="2600" b="1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4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250px-Logo_hcmu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37" y="3645024"/>
            <a:ext cx="2567780" cy="2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092" y="1082328"/>
            <a:ext cx="9420232" cy="843645"/>
          </a:xfrm>
        </p:spPr>
        <p:txBody>
          <a:bodyPr anchor="t">
            <a:normAutofit/>
          </a:bodyPr>
          <a:lstStyle>
            <a:lvl1pPr>
              <a:defRPr sz="450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1620" y="44451"/>
            <a:ext cx="7955716" cy="545298"/>
          </a:xfrm>
        </p:spPr>
        <p:txBody>
          <a:bodyPr/>
          <a:lstStyle>
            <a:lvl1pPr marL="0" indent="0">
              <a:buNone/>
              <a:defRPr sz="2800" b="1" i="0" u="sng" baseline="0">
                <a:solidFill>
                  <a:srgbClr val="00B050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054665" y="596550"/>
            <a:ext cx="3730724" cy="485777"/>
          </a:xfrm>
        </p:spPr>
        <p:txBody>
          <a:bodyPr/>
          <a:lstStyle>
            <a:lvl1pPr marL="0" indent="0" algn="ctr">
              <a:buNone/>
              <a:defRPr sz="2400" b="1" u="sng" baseline="0">
                <a:solidFill>
                  <a:srgbClr val="D60093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21621" y="6265488"/>
            <a:ext cx="2123068" cy="611187"/>
          </a:xfrm>
          <a:prstGeom prst="rect">
            <a:avLst/>
          </a:prstGeom>
        </p:spPr>
        <p:txBody>
          <a:bodyPr/>
          <a:lstStyle>
            <a:lvl1pPr algn="l" eaLnBrk="1" hangingPunct="1">
              <a:defRPr sz="3500" b="1">
                <a:solidFill>
                  <a:srgbClr val="D600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A9743EA-A915-4025-8928-5CA48C77FDBF}" type="datetime10">
              <a:rPr lang="vi-VN" smtClean="0"/>
              <a:t>4:41 CH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248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250px-Logo_hcmu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51" y="33338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174301" y="-14288"/>
            <a:ext cx="752475" cy="504826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Slide: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252088" y="33338"/>
            <a:ext cx="4618038" cy="8953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0176" y="144463"/>
            <a:ext cx="0" cy="476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428426" y="25400"/>
            <a:ext cx="2447925" cy="698500"/>
          </a:xfrm>
          <a:prstGeom prst="rect">
            <a:avLst/>
          </a:prstGeom>
        </p:spPr>
        <p:txBody>
          <a:bodyPr anchor="ctr"/>
          <a:lstStyle>
            <a:defPPr>
              <a:defRPr lang="vi-V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Trịnh Hoàng Hơn (ICA Lab)</a:t>
            </a:r>
          </a:p>
          <a:p>
            <a:pPr eaLnBrk="1" hangingPunct="1">
              <a:defRPr/>
            </a:pPr>
            <a:r>
              <a:rPr lang="en-US" altLang="vi-VN" smtClean="0"/>
              <a:t>Web: icalabhcmut.edu.vn</a:t>
            </a:r>
          </a:p>
          <a:p>
            <a:pPr algn="ctr" eaLnBrk="1" hangingPunct="1">
              <a:defRPr/>
            </a:pPr>
            <a:r>
              <a:rPr lang="en-US" smtClean="0"/>
              <a:t>0903767041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691826" y="71438"/>
            <a:ext cx="59848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fld id="{1B0172D5-DBCB-4C3D-8055-E437EFFD2FAA}" type="slidenum">
              <a:rPr lang="vi-VN" altLang="en-US" sz="1600" b="1" smtClean="0">
                <a:solidFill>
                  <a:srgbClr val="00B050"/>
                </a:solidFill>
              </a:rPr>
              <a:pPr eaLnBrk="1" hangingPunct="1">
                <a:defRPr/>
              </a:pPr>
              <a:t>‹#›</a:t>
            </a:fld>
            <a:endParaRPr lang="vi-VN" altLang="en-US" sz="1600" b="1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166860" y="620713"/>
            <a:ext cx="2818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600" b="1" baseline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Kỹ Thuật Điện</a:t>
            </a:r>
            <a:endParaRPr lang="en-US" altLang="en-US" sz="1600" b="1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3" y="366027"/>
            <a:ext cx="5024471" cy="55948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" y="1003460"/>
            <a:ext cx="9801219" cy="571561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944" y="15920"/>
            <a:ext cx="5138855" cy="350107"/>
          </a:xfrm>
        </p:spPr>
        <p:txBody>
          <a:bodyPr/>
          <a:lstStyle>
            <a:lvl1pPr marL="0" indent="0">
              <a:buNone/>
              <a:defRPr sz="2000" b="1" u="sng">
                <a:solidFill>
                  <a:srgbClr val="B10F9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5229863" y="323850"/>
            <a:ext cx="1439863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E36ACA3-2079-4DA1-816C-763251DEE744}" type="datetime10">
              <a:rPr lang="vi-VN" altLang="vi-VN" smtClean="0"/>
              <a:t>4:41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27527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250px-Logo_hcmu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00" y="0"/>
            <a:ext cx="11303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166688" y="935038"/>
            <a:ext cx="8572500" cy="1587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66688" y="6286500"/>
            <a:ext cx="9429750" cy="1588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4" y="128790"/>
            <a:ext cx="8501122" cy="720000"/>
          </a:xfrm>
        </p:spPr>
        <p:txBody>
          <a:bodyPr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54" y="1071546"/>
            <a:ext cx="9612000" cy="5184000"/>
          </a:xfrm>
        </p:spPr>
        <p:txBody>
          <a:bodyPr/>
          <a:lstStyle>
            <a:lvl1pPr>
              <a:buFont typeface="Calibri" pitchFamily="34" charset="0"/>
              <a:buChar char="*"/>
              <a:defRPr b="1">
                <a:latin typeface="Arial" pitchFamily="34" charset="0"/>
                <a:cs typeface="Arial" pitchFamily="34" charset="0"/>
              </a:defRPr>
            </a:lvl1pPr>
            <a:lvl2pPr marL="468000" indent="-144000">
              <a:buFont typeface="Wingdings" pitchFamily="2" charset="2"/>
              <a:buChar char="Ø"/>
              <a:defRPr sz="3000" b="1">
                <a:latin typeface="Arial" pitchFamily="34" charset="0"/>
                <a:cs typeface="Arial" pitchFamily="34" charset="0"/>
              </a:defRPr>
            </a:lvl2pPr>
            <a:lvl3pPr marL="792000" indent="-144000">
              <a:defRPr sz="2800" b="1">
                <a:latin typeface="Arial" pitchFamily="34" charset="0"/>
                <a:cs typeface="Arial" pitchFamily="34" charset="0"/>
              </a:defRPr>
            </a:lvl3pPr>
            <a:lvl4pPr marL="1080000" indent="-144000">
              <a:defRPr sz="2800">
                <a:latin typeface="Arial" pitchFamily="34" charset="0"/>
                <a:cs typeface="Arial" pitchFamily="34" charset="0"/>
              </a:defRPr>
            </a:lvl4pPr>
            <a:lvl5pPr marL="1332000" indent="-144000">
              <a:defRPr sz="2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vi-V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66688" y="6421438"/>
            <a:ext cx="2311400" cy="365125"/>
          </a:xfrm>
        </p:spPr>
        <p:txBody>
          <a:bodyPr/>
          <a:lstStyle>
            <a:lvl1pPr>
              <a:defRPr sz="1600" b="1"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fld id="{1DB9F887-D9C1-4109-B58E-7601481CC4C5}" type="datetime10">
              <a:rPr lang="vi-VN" smtClean="0"/>
              <a:t>4:41 CH</a:t>
            </a:fld>
            <a:endParaRPr lang="vi-V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468313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Trịnh Hoàng Hơn</a:t>
            </a:r>
          </a:p>
          <a:p>
            <a:pPr>
              <a:defRPr/>
            </a:pPr>
            <a:r>
              <a:rPr lang="en-US"/>
              <a:t>ICA Lab</a:t>
            </a: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7813" y="6402388"/>
            <a:ext cx="622300" cy="365125"/>
          </a:xfrm>
        </p:spPr>
        <p:txBody>
          <a:bodyPr/>
          <a:lstStyle>
            <a:lvl1pPr>
              <a:defRPr sz="1600" b="1"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fld id="{8F59BD5D-F66D-4A91-AC34-EAE8950E9F80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5401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  <a:endParaRPr lang="vi-VN" altLang="vi-V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1963" y="1557338"/>
            <a:ext cx="89154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  <a:endParaRPr lang="vi-VN" altLang="vi-V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7" r:id="rId2"/>
    <p:sldLayoutId id="2147484216" r:id="rId3"/>
    <p:sldLayoutId id="2147484218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alabhcmut.edu.vn/" TargetMode="External"/><Relationship Id="rId2" Type="http://schemas.openxmlformats.org/officeDocument/2006/relationships/hyperlink" Target="mailto:forstudents20yy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oleObject" Target="../embeddings/oleObject26.bin"/><Relationship Id="rId3" Type="http://schemas.openxmlformats.org/officeDocument/2006/relationships/image" Target="../media/image24.png"/><Relationship Id="rId7" Type="http://schemas.openxmlformats.org/officeDocument/2006/relationships/image" Target="../media/image27.wmf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8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2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3.png"/><Relationship Id="rId21" Type="http://schemas.openxmlformats.org/officeDocument/2006/relationships/image" Target="../media/image51.wmf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11" Type="http://schemas.openxmlformats.org/officeDocument/2006/relationships/image" Target="../media/image46.wmf"/><Relationship Id="rId5" Type="http://schemas.openxmlformats.org/officeDocument/2006/relationships/image" Target="../media/image44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37.bin"/><Relationship Id="rId9" Type="http://schemas.openxmlformats.org/officeDocument/2006/relationships/slide" Target="slide4.xml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slide" Target="slide4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3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1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3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51.wmf"/><Relationship Id="rId17" Type="http://schemas.openxmlformats.org/officeDocument/2006/relationships/image" Target="../media/image67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6.wmf"/><Relationship Id="rId20" Type="http://schemas.openxmlformats.org/officeDocument/2006/relationships/slide" Target="slide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50.wmf"/><Relationship Id="rId19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1.wmf"/><Relationship Id="rId9" Type="http://schemas.openxmlformats.org/officeDocument/2006/relationships/slide" Target="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emf"/><Relationship Id="rId5" Type="http://schemas.openxmlformats.org/officeDocument/2006/relationships/slide" Target="slide4.xml"/><Relationship Id="rId4" Type="http://schemas.openxmlformats.org/officeDocument/2006/relationships/image" Target="../media/image7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2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2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16.e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wmf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38125" y="1124744"/>
            <a:ext cx="9420225" cy="909588"/>
          </a:xfrm>
        </p:spPr>
        <p:txBody>
          <a:bodyPr>
            <a:normAutofit/>
          </a:bodyPr>
          <a:lstStyle/>
          <a:p>
            <a:r>
              <a:rPr lang="en-US" alt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ĐỊNH LƯỢNG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225" y="44450"/>
            <a:ext cx="7954963" cy="544513"/>
          </a:xfrm>
        </p:spPr>
        <p:txBody>
          <a:bodyPr/>
          <a:lstStyle/>
          <a:p>
            <a:r>
              <a:rPr lang="en-US" altLang="en-US" smtClean="0"/>
              <a:t>CƠ SỞ KỸ THUẬT ĐIỆN</a:t>
            </a:r>
            <a:endParaRPr lang="cy-GB" altLang="en-US" smtClean="0"/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054350" y="596900"/>
            <a:ext cx="3730625" cy="485775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MÁY ĐIỆN ĐỒNG BỘ</a:t>
            </a:r>
            <a:endParaRPr lang="en-US" altLang="en-US" smtClean="0"/>
          </a:p>
        </p:txBody>
      </p:sp>
      <p:sp>
        <p:nvSpPr>
          <p:cNvPr id="614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953000" y="4365104"/>
            <a:ext cx="4953000" cy="223224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600" b="1" smtClean="0"/>
              <a:t>Giảng Viên: Trịnh Hoàng Hơn</a:t>
            </a:r>
          </a:p>
          <a:p>
            <a:pPr marL="0" indent="0" algn="ctr" eaLnBrk="1" hangingPunct="1">
              <a:buNone/>
              <a:defRPr/>
            </a:pPr>
            <a:r>
              <a:rPr lang="en-US" altLang="vi-VN" sz="2300" b="1"/>
              <a:t>Industrial &amp; Civil Automation Lab</a:t>
            </a:r>
          </a:p>
          <a:p>
            <a:pPr marL="0" indent="0" algn="ctr" eaLnBrk="1" hangingPunct="1">
              <a:buNone/>
              <a:defRPr/>
            </a:pPr>
            <a:r>
              <a:rPr lang="en-US" altLang="vi-VN" sz="2300" b="1"/>
              <a:t>Tel: 0903767041</a:t>
            </a:r>
          </a:p>
          <a:p>
            <a:pPr marL="0" indent="0" algn="ctr" eaLnBrk="1" hangingPunct="1">
              <a:buNone/>
              <a:defRPr/>
            </a:pPr>
            <a:r>
              <a:rPr lang="en-US" altLang="vi-VN" sz="2300" b="1">
                <a:hlinkClick r:id="rId2"/>
              </a:rPr>
              <a:t>forstudents20yy@gmail.com</a:t>
            </a:r>
            <a:r>
              <a:rPr lang="en-US" altLang="vi-VN" sz="2300" b="1"/>
              <a:t> </a:t>
            </a:r>
          </a:p>
          <a:p>
            <a:pPr marL="0" indent="0" algn="ctr" eaLnBrk="1" hangingPunct="1">
              <a:buNone/>
              <a:defRPr/>
            </a:pPr>
            <a:r>
              <a:rPr lang="en-US" altLang="vi-VN" sz="2300" b="1" smtClean="0">
                <a:hlinkClick r:id="rId3"/>
              </a:rPr>
              <a:t>www.icalabhcmut.edu.vn</a:t>
            </a:r>
            <a:endParaRPr lang="en-US" altLang="en-US" sz="2600" b="1" smtClean="0"/>
          </a:p>
        </p:txBody>
      </p:sp>
      <p:sp>
        <p:nvSpPr>
          <p:cNvPr id="6150" name="Date Placeholder 5"/>
          <p:cNvSpPr>
            <a:spLocks noGrp="1"/>
          </p:cNvSpPr>
          <p:nvPr>
            <p:ph type="dt" sz="quarter" idx="14"/>
          </p:nvPr>
        </p:nvSpPr>
        <p:spPr bwMode="auto">
          <a:xfrm>
            <a:off x="22225" y="6246813"/>
            <a:ext cx="1906439" cy="611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930C4D-8678-4CDE-910E-9365F56BBF25}" type="datetime10">
              <a:rPr lang="vi-VN" altLang="en-US" sz="3500" smtClean="0">
                <a:solidFill>
                  <a:srgbClr val="D60093"/>
                </a:solidFill>
              </a:rPr>
              <a:t>4:41 CH</a:t>
            </a:fld>
            <a:endParaRPr lang="vi-VN" altLang="en-US" sz="3500" smtClean="0">
              <a:solidFill>
                <a:srgbClr val="D60093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225" y="4422884"/>
            <a:ext cx="379225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2600" b="1" smtClean="0"/>
              <a:t>Trường</a:t>
            </a:r>
            <a:r>
              <a:rPr lang="en-US" altLang="vi-VN" sz="2600" b="1" baseline="0" smtClean="0"/>
              <a:t> ĐHBK Tp.HCM</a:t>
            </a:r>
          </a:p>
          <a:p>
            <a:pPr algn="ctr" eaLnBrk="1" hangingPunct="1">
              <a:defRPr/>
            </a:pPr>
            <a:r>
              <a:rPr lang="en-US" altLang="vi-VN" sz="2600" b="1"/>
              <a:t>Bộ Môn Thiết Bị </a:t>
            </a:r>
            <a:r>
              <a:rPr lang="en-US" altLang="vi-VN" sz="2600" b="1" smtClean="0"/>
              <a:t>Điện</a:t>
            </a:r>
            <a:endParaRPr lang="vi-VN" altLang="vi-VN" sz="2600" b="1"/>
          </a:p>
        </p:txBody>
      </p:sp>
    </p:spTree>
    <p:extLst>
      <p:ext uri="{BB962C8B-B14F-4D97-AF65-F5344CB8AC3E}">
        <p14:creationId xmlns:p14="http://schemas.microsoft.com/office/powerpoint/2010/main" val="9396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  <p:bldP spid="6148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CC779B83-1B7D-40A2-B934-367F721D4269}" type="datetime10">
              <a:rPr lang="vi-VN" altLang="vi-VN" smtClean="0"/>
              <a:t>4:41 CH</a:t>
            </a:fld>
            <a:endParaRPr lang="vi-VN" altLang="vi-VN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173921" y="3054486"/>
            <a:ext cx="4806900" cy="3600177"/>
            <a:chOff x="2552493" y="1101725"/>
            <a:chExt cx="6029947" cy="4572000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2720741" y="1101725"/>
              <a:ext cx="4571268" cy="45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04844" y="1789113"/>
              <a:ext cx="3199888" cy="3200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579441" y="1968500"/>
              <a:ext cx="2834821" cy="283527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930152" y="2349500"/>
              <a:ext cx="274593" cy="2730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34" name="Group 44"/>
            <p:cNvGrpSpPr>
              <a:grpSpLocks/>
            </p:cNvGrpSpPr>
            <p:nvPr/>
          </p:nvGrpSpPr>
          <p:grpSpPr bwMode="auto">
            <a:xfrm>
              <a:off x="3739862" y="4147165"/>
              <a:ext cx="274638" cy="274637"/>
              <a:chOff x="5541096" y="3237799"/>
              <a:chExt cx="274320" cy="274320"/>
            </a:xfrm>
          </p:grpSpPr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5540987" y="3237185"/>
                <a:ext cx="274275" cy="27432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5639282" y="3332325"/>
                <a:ext cx="90368" cy="919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  <p:sp>
          <p:nvSpPr>
            <p:cNvPr id="35" name="Oval 34"/>
            <p:cNvSpPr/>
            <p:nvPr/>
          </p:nvSpPr>
          <p:spPr>
            <a:xfrm rot="-2220000">
              <a:off x="5198432" y="1922463"/>
              <a:ext cx="1511058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-2220000">
              <a:off x="5552388" y="1770063"/>
              <a:ext cx="97298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40"/>
            <p:cNvGraphicFramePr>
              <a:graphicFrameLocks noChangeAspect="1"/>
            </p:cNvGraphicFramePr>
            <p:nvPr/>
          </p:nvGraphicFramePr>
          <p:xfrm>
            <a:off x="5310538" y="1400889"/>
            <a:ext cx="598488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8" name="Equation" r:id="rId3" imgW="215713" imgH="253780" progId="Equation.DSMT4">
                    <p:embed/>
                  </p:oleObj>
                </mc:Choice>
                <mc:Fallback>
                  <p:oleObj name="Equation" r:id="rId3" imgW="215713" imgH="253780" progId="Equation.DSMT4">
                    <p:embed/>
                    <p:pic>
                      <p:nvPicPr>
                        <p:cNvPr id="37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538" y="1400889"/>
                          <a:ext cx="598488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Oval 37"/>
            <p:cNvSpPr/>
            <p:nvPr/>
          </p:nvSpPr>
          <p:spPr>
            <a:xfrm rot="-2220000">
              <a:off x="3231834" y="3838575"/>
              <a:ext cx="1512645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-2220000">
              <a:off x="4076249" y="4389438"/>
              <a:ext cx="97456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6530131" y="3251200"/>
              <a:ext cx="274593" cy="2730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3273103" y="3262313"/>
              <a:ext cx="274593" cy="27463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366750" y="3351213"/>
              <a:ext cx="92060" cy="920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693652" y="2965450"/>
              <a:ext cx="1512646" cy="868363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860419" y="2965450"/>
              <a:ext cx="1511058" cy="868363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468333" y="3848100"/>
              <a:ext cx="97298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6353947" y="2965450"/>
              <a:ext cx="974569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Object 26"/>
            <p:cNvGraphicFramePr>
              <a:graphicFrameLocks noChangeAspect="1"/>
            </p:cNvGraphicFramePr>
            <p:nvPr/>
          </p:nvGraphicFramePr>
          <p:xfrm>
            <a:off x="6354539" y="3739854"/>
            <a:ext cx="634677" cy="784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9" name="Equation" r:id="rId5" imgW="228501" imgH="253890" progId="Equation.DSMT4">
                    <p:embed/>
                  </p:oleObj>
                </mc:Choice>
                <mc:Fallback>
                  <p:oleObj name="Equation" r:id="rId5" imgW="228501" imgH="253890" progId="Equation.DSMT4">
                    <p:embed/>
                    <p:pic>
                      <p:nvPicPr>
                        <p:cNvPr id="4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4539" y="3739854"/>
                          <a:ext cx="634677" cy="784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6"/>
            <p:cNvGraphicFramePr>
              <a:graphicFrameLocks noChangeAspect="1"/>
            </p:cNvGraphicFramePr>
            <p:nvPr/>
          </p:nvGraphicFramePr>
          <p:xfrm>
            <a:off x="3138811" y="2219325"/>
            <a:ext cx="634677" cy="784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0" name="Equation" r:id="rId7" imgW="228501" imgH="253890" progId="Equation.DSMT4">
                    <p:embed/>
                  </p:oleObj>
                </mc:Choice>
                <mc:Fallback>
                  <p:oleObj name="Equation" r:id="rId7" imgW="228501" imgH="253890" progId="Equation.DSMT4">
                    <p:embed/>
                    <p:pic>
                      <p:nvPicPr>
                        <p:cNvPr id="4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811" y="2219325"/>
                          <a:ext cx="634677" cy="784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0"/>
            <p:cNvGraphicFramePr>
              <a:graphicFrameLocks noChangeAspect="1"/>
            </p:cNvGraphicFramePr>
            <p:nvPr/>
          </p:nvGraphicFramePr>
          <p:xfrm>
            <a:off x="4174549" y="4429739"/>
            <a:ext cx="598488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1" name="Equation" r:id="rId8" imgW="215713" imgH="253780" progId="Equation.DSMT4">
                    <p:embed/>
                  </p:oleObj>
                </mc:Choice>
                <mc:Fallback>
                  <p:oleObj name="Equation" r:id="rId8" imgW="215713" imgH="253780" progId="Equation.DSMT4">
                    <p:embed/>
                    <p:pic>
                      <p:nvPicPr>
                        <p:cNvPr id="49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549" y="4429739"/>
                          <a:ext cx="598488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2742963" y="3402013"/>
              <a:ext cx="5487109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-2340000">
              <a:off x="2619157" y="3070225"/>
              <a:ext cx="5485522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 51"/>
            <p:cNvSpPr/>
            <p:nvPr/>
          </p:nvSpPr>
          <p:spPr>
            <a:xfrm>
              <a:off x="6353947" y="1573213"/>
              <a:ext cx="1876125" cy="3416300"/>
            </a:xfrm>
            <a:prstGeom prst="arc">
              <a:avLst>
                <a:gd name="adj1" fmla="val 16284636"/>
                <a:gd name="adj2" fmla="val 338919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graphicFrame>
          <p:nvGraphicFramePr>
            <p:cNvPr id="53" name="Object 26"/>
            <p:cNvGraphicFramePr>
              <a:graphicFrameLocks noChangeAspect="1"/>
            </p:cNvGraphicFramePr>
            <p:nvPr/>
          </p:nvGraphicFramePr>
          <p:xfrm>
            <a:off x="8230015" y="2075576"/>
            <a:ext cx="3524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2" name="Equation" r:id="rId9" imgW="126725" imgH="177415" progId="Equation.DSMT4">
                    <p:embed/>
                  </p:oleObj>
                </mc:Choice>
                <mc:Fallback>
                  <p:oleObj name="Equation" r:id="rId9" imgW="126725" imgH="177415" progId="Equation.DSMT4">
                    <p:embed/>
                    <p:pic>
                      <p:nvPicPr>
                        <p:cNvPr id="5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0015" y="2075576"/>
                          <a:ext cx="35242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8"/>
            <p:cNvSpPr txBox="1">
              <a:spLocks noChangeArrowheads="1"/>
            </p:cNvSpPr>
            <p:nvPr/>
          </p:nvSpPr>
          <p:spPr bwMode="auto">
            <a:xfrm>
              <a:off x="6668070" y="2350214"/>
              <a:ext cx="925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area 1</a:t>
              </a:r>
              <a:endParaRPr lang="vi-VN" altLang="en-US" sz="2000" b="1"/>
            </a:p>
          </p:txBody>
        </p:sp>
        <p:sp>
          <p:nvSpPr>
            <p:cNvPr id="55" name="TextBox 42"/>
            <p:cNvSpPr txBox="1">
              <a:spLocks noChangeArrowheads="1"/>
            </p:cNvSpPr>
            <p:nvPr/>
          </p:nvSpPr>
          <p:spPr bwMode="auto">
            <a:xfrm>
              <a:off x="3716731" y="1454078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2</a:t>
              </a:r>
              <a:endParaRPr lang="vi-VN" altLang="en-US" sz="2200" b="1"/>
            </a:p>
          </p:txBody>
        </p:sp>
        <p:sp>
          <p:nvSpPr>
            <p:cNvPr id="56" name="TextBox 43"/>
            <p:cNvSpPr txBox="1">
              <a:spLocks noChangeArrowheads="1"/>
            </p:cNvSpPr>
            <p:nvPr/>
          </p:nvSpPr>
          <p:spPr bwMode="auto">
            <a:xfrm>
              <a:off x="2552493" y="3847400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3</a:t>
              </a:r>
              <a:endParaRPr lang="vi-VN" altLang="en-US" sz="2200" b="1"/>
            </a:p>
          </p:txBody>
        </p:sp>
        <p:sp>
          <p:nvSpPr>
            <p:cNvPr id="57" name="TextBox 44"/>
            <p:cNvSpPr txBox="1">
              <a:spLocks noChangeArrowheads="1"/>
            </p:cNvSpPr>
            <p:nvPr/>
          </p:nvSpPr>
          <p:spPr bwMode="auto">
            <a:xfrm>
              <a:off x="5398162" y="4889270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4</a:t>
              </a:r>
              <a:endParaRPr lang="vi-VN" altLang="en-US" sz="2200" b="1"/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2852936"/>
            <a:ext cx="411797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60"/>
          <p:cNvSpPr>
            <a:spLocks noChangeAspect="1"/>
          </p:cNvSpPr>
          <p:nvPr/>
        </p:nvSpPr>
        <p:spPr bwMode="auto">
          <a:xfrm>
            <a:off x="8262938" y="3945136"/>
            <a:ext cx="274637" cy="273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 dirty="0"/>
              <a:t>+</a:t>
            </a:r>
            <a:endParaRPr lang="vi-VN" sz="3600" b="1" dirty="0"/>
          </a:p>
        </p:txBody>
      </p:sp>
      <p:grpSp>
        <p:nvGrpSpPr>
          <p:cNvPr id="62" name="Group 44"/>
          <p:cNvGrpSpPr>
            <a:grpSpLocks/>
          </p:cNvGrpSpPr>
          <p:nvPr/>
        </p:nvGrpSpPr>
        <p:grpSpPr bwMode="auto">
          <a:xfrm>
            <a:off x="6769100" y="5400874"/>
            <a:ext cx="274638" cy="274637"/>
            <a:chOff x="5541096" y="3237799"/>
            <a:chExt cx="274320" cy="274320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541096" y="323779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639407" y="3332939"/>
              <a:ext cx="90383" cy="919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</p:grp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8843963" y="4640461"/>
            <a:ext cx="274637" cy="273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 dirty="0"/>
              <a:t>+</a:t>
            </a:r>
            <a:endParaRPr lang="vi-VN" sz="3600" b="1" dirty="0"/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6161088" y="4667449"/>
            <a:ext cx="274637" cy="2746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 sz="3600" b="1" dirty="0"/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6254750" y="4756349"/>
            <a:ext cx="92075" cy="920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 sz="3600" b="1" dirty="0"/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5240338" y="4802386"/>
            <a:ext cx="4572000" cy="0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/>
          <p:cNvSpPr/>
          <p:nvPr/>
        </p:nvSpPr>
        <p:spPr bwMode="auto">
          <a:xfrm>
            <a:off x="8697913" y="3330774"/>
            <a:ext cx="1065212" cy="2733675"/>
          </a:xfrm>
          <a:prstGeom prst="arc">
            <a:avLst>
              <a:gd name="adj1" fmla="val 16284636"/>
              <a:gd name="adj2" fmla="val 33891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/>
          </a:p>
        </p:txBody>
      </p:sp>
      <p:graphicFrame>
        <p:nvGraphicFramePr>
          <p:cNvPr id="70" name="Object 26"/>
          <p:cNvGraphicFramePr>
            <a:graphicFrameLocks noChangeAspect="1"/>
          </p:cNvGraphicFramePr>
          <p:nvPr/>
        </p:nvGraphicFramePr>
        <p:xfrm>
          <a:off x="9529763" y="3140274"/>
          <a:ext cx="352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3" name="Equation" r:id="rId12" imgW="126725" imgH="177415" progId="Equation.DSMT4">
                  <p:embed/>
                </p:oleObj>
              </mc:Choice>
              <mc:Fallback>
                <p:oleObj name="Equation" r:id="rId12" imgW="126725" imgH="177415" progId="Equation.DSMT4">
                  <p:embed/>
                  <p:pic>
                    <p:nvPicPr>
                      <p:cNvPr id="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9763" y="3140274"/>
                        <a:ext cx="352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Connector 70"/>
          <p:cNvCxnSpPr/>
          <p:nvPr/>
        </p:nvCxnSpPr>
        <p:spPr bwMode="auto">
          <a:xfrm rot="18960000">
            <a:off x="5405438" y="4765874"/>
            <a:ext cx="4572000" cy="0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49"/>
          <p:cNvSpPr txBox="1">
            <a:spLocks noChangeArrowheads="1"/>
          </p:cNvSpPr>
          <p:nvPr/>
        </p:nvSpPr>
        <p:spPr bwMode="auto">
          <a:xfrm>
            <a:off x="8769350" y="3945136"/>
            <a:ext cx="1046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1</a:t>
            </a: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6753225" y="3027561"/>
            <a:ext cx="1047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2</a:t>
            </a:r>
          </a:p>
        </p:txBody>
      </p:sp>
      <p:sp>
        <p:nvSpPr>
          <p:cNvPr id="74" name="TextBox 64"/>
          <p:cNvSpPr txBox="1">
            <a:spLocks noChangeArrowheads="1"/>
          </p:cNvSpPr>
          <p:nvPr/>
        </p:nvSpPr>
        <p:spPr bwMode="auto">
          <a:xfrm>
            <a:off x="5384800" y="5188149"/>
            <a:ext cx="1047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3</a:t>
            </a:r>
          </a:p>
        </p:txBody>
      </p:sp>
      <p:sp>
        <p:nvSpPr>
          <p:cNvPr id="75" name="TextBox 65"/>
          <p:cNvSpPr txBox="1">
            <a:spLocks noChangeArrowheads="1"/>
          </p:cNvSpPr>
          <p:nvPr/>
        </p:nvSpPr>
        <p:spPr bwMode="auto">
          <a:xfrm>
            <a:off x="7362825" y="6196211"/>
            <a:ext cx="1046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4</a:t>
            </a:r>
          </a:p>
        </p:txBody>
      </p:sp>
      <p:sp>
        <p:nvSpPr>
          <p:cNvPr id="81" name="TextBox 6"/>
          <p:cNvSpPr txBox="1">
            <a:spLocks noChangeArrowheads="1"/>
          </p:cNvSpPr>
          <p:nvPr/>
        </p:nvSpPr>
        <p:spPr bwMode="auto">
          <a:xfrm>
            <a:off x="72180" y="1007978"/>
            <a:ext cx="694421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Với</a:t>
            </a:r>
            <a:endParaRPr lang="en-US" altLang="en-US" sz="2400" b="1"/>
          </a:p>
        </p:txBody>
      </p:sp>
      <p:graphicFrame>
        <p:nvGraphicFramePr>
          <p:cNvPr id="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17524"/>
              </p:ext>
            </p:extLst>
          </p:nvPr>
        </p:nvGraphicFramePr>
        <p:xfrm>
          <a:off x="857820" y="968741"/>
          <a:ext cx="1800225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" name="Equation" r:id="rId13" imgW="698400" imgH="888840" progId="Equation.DSMT4">
                  <p:embed/>
                </p:oleObj>
              </mc:Choice>
              <mc:Fallback>
                <p:oleObj name="Equation" r:id="rId13" imgW="698400" imgH="888840" progId="Equation.DSMT4">
                  <p:embed/>
                  <p:pic>
                    <p:nvPicPr>
                      <p:cNvPr id="409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20" y="968741"/>
                        <a:ext cx="1800225" cy="2292350"/>
                      </a:xfrm>
                      <a:prstGeom prst="rect">
                        <a:avLst/>
                      </a:prstGeom>
                      <a:solidFill>
                        <a:srgbClr val="D6009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368675"/>
              </p:ext>
            </p:extLst>
          </p:nvPr>
        </p:nvGraphicFramePr>
        <p:xfrm>
          <a:off x="2932794" y="974021"/>
          <a:ext cx="6881812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5" name="Equation" r:id="rId15" imgW="2361960" imgH="888840" progId="Equation.DSMT4">
                  <p:embed/>
                </p:oleObj>
              </mc:Choice>
              <mc:Fallback>
                <p:oleObj name="Equation" r:id="rId15" imgW="2361960" imgH="888840" progId="Equation.DSMT4">
                  <p:embed/>
                  <p:pic>
                    <p:nvPicPr>
                      <p:cNvPr id="4096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794" y="974021"/>
                        <a:ext cx="6881812" cy="2593975"/>
                      </a:xfrm>
                      <a:prstGeom prst="rect">
                        <a:avLst/>
                      </a:prstGeom>
                      <a:solidFill>
                        <a:srgbClr val="D6009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23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C061ED0-9610-4E4E-9FF2-1546498A56AD}" type="datetime10">
              <a:rPr lang="vi-VN" altLang="vi-VN" smtClean="0"/>
              <a:t>4:41 CH</a:t>
            </a:fld>
            <a:endParaRPr lang="vi-VN" altLang="vi-VN"/>
          </a:p>
        </p:txBody>
      </p:sp>
      <p:grpSp>
        <p:nvGrpSpPr>
          <p:cNvPr id="6" name="Group 5"/>
          <p:cNvGrpSpPr/>
          <p:nvPr/>
        </p:nvGrpSpPr>
        <p:grpSpPr>
          <a:xfrm>
            <a:off x="71884" y="2909665"/>
            <a:ext cx="4737100" cy="3917950"/>
            <a:chOff x="5240338" y="2852936"/>
            <a:chExt cx="4737100" cy="3917950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000" y="2852936"/>
              <a:ext cx="4117975" cy="391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8262938" y="3945136"/>
              <a:ext cx="274637" cy="2730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62" name="Group 44"/>
            <p:cNvGrpSpPr>
              <a:grpSpLocks/>
            </p:cNvGrpSpPr>
            <p:nvPr/>
          </p:nvGrpSpPr>
          <p:grpSpPr bwMode="auto">
            <a:xfrm>
              <a:off x="6769100" y="5400874"/>
              <a:ext cx="274638" cy="274637"/>
              <a:chOff x="5541096" y="3237799"/>
              <a:chExt cx="274320" cy="274320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5541096" y="3237799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5639407" y="3332939"/>
                <a:ext cx="90383" cy="919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8843963" y="4640461"/>
              <a:ext cx="274637" cy="2730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6161088" y="4667449"/>
              <a:ext cx="274637" cy="27463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6254750" y="4756349"/>
              <a:ext cx="92075" cy="920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>
              <a:off x="5240338" y="4802386"/>
              <a:ext cx="4572000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 bwMode="auto">
            <a:xfrm>
              <a:off x="8697913" y="3330774"/>
              <a:ext cx="1065212" cy="2733675"/>
            </a:xfrm>
            <a:prstGeom prst="arc">
              <a:avLst>
                <a:gd name="adj1" fmla="val 16284636"/>
                <a:gd name="adj2" fmla="val 338919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graphicFrame>
          <p:nvGraphicFramePr>
            <p:cNvPr id="7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1817549"/>
                </p:ext>
              </p:extLst>
            </p:nvPr>
          </p:nvGraphicFramePr>
          <p:xfrm>
            <a:off x="9529763" y="3140274"/>
            <a:ext cx="3524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7" name="Equation" r:id="rId4" imgW="126725" imgH="177415" progId="Equation.DSMT4">
                    <p:embed/>
                  </p:oleObj>
                </mc:Choice>
                <mc:Fallback>
                  <p:oleObj name="Equation" r:id="rId4" imgW="126725" imgH="177415" progId="Equation.DSMT4">
                    <p:embed/>
                    <p:pic>
                      <p:nvPicPr>
                        <p:cNvPr id="7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9763" y="3140274"/>
                          <a:ext cx="35242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Straight Connector 70"/>
            <p:cNvCxnSpPr/>
            <p:nvPr/>
          </p:nvCxnSpPr>
          <p:spPr bwMode="auto">
            <a:xfrm rot="18960000">
              <a:off x="5405438" y="4765874"/>
              <a:ext cx="4572000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49"/>
            <p:cNvSpPr txBox="1">
              <a:spLocks noChangeArrowheads="1"/>
            </p:cNvSpPr>
            <p:nvPr/>
          </p:nvSpPr>
          <p:spPr bwMode="auto">
            <a:xfrm>
              <a:off x="8769350" y="3945136"/>
              <a:ext cx="10461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1</a:t>
              </a:r>
            </a:p>
          </p:txBody>
        </p:sp>
        <p:sp>
          <p:nvSpPr>
            <p:cNvPr id="73" name="TextBox 63"/>
            <p:cNvSpPr txBox="1">
              <a:spLocks noChangeArrowheads="1"/>
            </p:cNvSpPr>
            <p:nvPr/>
          </p:nvSpPr>
          <p:spPr bwMode="auto">
            <a:xfrm>
              <a:off x="6753225" y="3027561"/>
              <a:ext cx="10477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2</a:t>
              </a:r>
            </a:p>
          </p:txBody>
        </p:sp>
        <p:sp>
          <p:nvSpPr>
            <p:cNvPr id="74" name="TextBox 64"/>
            <p:cNvSpPr txBox="1">
              <a:spLocks noChangeArrowheads="1"/>
            </p:cNvSpPr>
            <p:nvPr/>
          </p:nvSpPr>
          <p:spPr bwMode="auto">
            <a:xfrm>
              <a:off x="5384800" y="5188149"/>
              <a:ext cx="104775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3</a:t>
              </a:r>
            </a:p>
          </p:txBody>
        </p:sp>
        <p:sp>
          <p:nvSpPr>
            <p:cNvPr id="75" name="TextBox 65"/>
            <p:cNvSpPr txBox="1">
              <a:spLocks noChangeArrowheads="1"/>
            </p:cNvSpPr>
            <p:nvPr/>
          </p:nvSpPr>
          <p:spPr bwMode="auto">
            <a:xfrm>
              <a:off x="7362825" y="6196211"/>
              <a:ext cx="10461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4</a:t>
              </a:r>
            </a:p>
          </p:txBody>
        </p:sp>
      </p:grpSp>
      <p:sp>
        <p:nvSpPr>
          <p:cNvPr id="81" name="TextBox 6"/>
          <p:cNvSpPr txBox="1">
            <a:spLocks noChangeArrowheads="1"/>
          </p:cNvSpPr>
          <p:nvPr/>
        </p:nvSpPr>
        <p:spPr bwMode="auto">
          <a:xfrm>
            <a:off x="72180" y="1007978"/>
            <a:ext cx="2659702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Từ mối quan hệ, </a:t>
            </a:r>
            <a:endParaRPr lang="en-US" altLang="en-US" sz="2400" b="1"/>
          </a:p>
        </p:txBody>
      </p:sp>
      <p:graphicFrame>
        <p:nvGraphicFramePr>
          <p:cNvPr id="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75148"/>
              </p:ext>
            </p:extLst>
          </p:nvPr>
        </p:nvGraphicFramePr>
        <p:xfrm>
          <a:off x="2742251" y="991291"/>
          <a:ext cx="24876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8" name="Equation" r:id="rId6" imgW="965160" imgH="203040" progId="Equation.DSMT4">
                  <p:embed/>
                </p:oleObj>
              </mc:Choice>
              <mc:Fallback>
                <p:oleObj name="Equation" r:id="rId6" imgW="965160" imgH="203040" progId="Equation.DSMT4">
                  <p:embed/>
                  <p:pic>
                    <p:nvPicPr>
                      <p:cNvPr id="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251" y="991291"/>
                        <a:ext cx="2487612" cy="5238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6"/>
          <p:cNvSpPr txBox="1">
            <a:spLocks noChangeArrowheads="1"/>
          </p:cNvSpPr>
          <p:nvPr/>
        </p:nvSpPr>
        <p:spPr bwMode="auto">
          <a:xfrm>
            <a:off x="72180" y="1731900"/>
            <a:ext cx="4641014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Để tính từ thông của mỗi vùng</a:t>
            </a:r>
            <a:endParaRPr lang="en-US" altLang="en-US" sz="2400" b="1"/>
          </a:p>
        </p:txBody>
      </p:sp>
      <p:sp>
        <p:nvSpPr>
          <p:cNvPr id="3" name="Right Arrow 2"/>
          <p:cNvSpPr/>
          <p:nvPr/>
        </p:nvSpPr>
        <p:spPr>
          <a:xfrm>
            <a:off x="5486760" y="1432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6"/>
          <p:cNvSpPr txBox="1">
            <a:spLocks noChangeArrowheads="1"/>
          </p:cNvSpPr>
          <p:nvPr/>
        </p:nvSpPr>
        <p:spPr bwMode="auto">
          <a:xfrm>
            <a:off x="6669726" y="1052736"/>
            <a:ext cx="2896947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Tính diện tích mỗi </a:t>
            </a:r>
            <a:br>
              <a:rPr lang="en-US" altLang="en-US" sz="2400" b="1" smtClean="0"/>
            </a:br>
            <a:r>
              <a:rPr lang="en-US" altLang="en-US" sz="2400" b="1" smtClean="0"/>
              <a:t>vùng dưới các </a:t>
            </a:r>
            <a:br>
              <a:rPr lang="en-US" altLang="en-US" sz="2400" b="1" smtClean="0"/>
            </a:br>
            <a:r>
              <a:rPr lang="en-US" altLang="en-US" sz="2400" b="1" smtClean="0"/>
              <a:t>cực từ</a:t>
            </a:r>
            <a:endParaRPr lang="en-US" altLang="en-US" sz="2400" b="1"/>
          </a:p>
        </p:txBody>
      </p:sp>
      <p:grpSp>
        <p:nvGrpSpPr>
          <p:cNvPr id="78" name="Group 77"/>
          <p:cNvGrpSpPr/>
          <p:nvPr/>
        </p:nvGrpSpPr>
        <p:grpSpPr>
          <a:xfrm>
            <a:off x="5064333" y="2473102"/>
            <a:ext cx="4679950" cy="4354513"/>
            <a:chOff x="5168900" y="981075"/>
            <a:chExt cx="4679950" cy="4354513"/>
          </a:xfrm>
        </p:grpSpPr>
        <p:pic>
          <p:nvPicPr>
            <p:cNvPr id="79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8900" y="981075"/>
              <a:ext cx="4295775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0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13495"/>
                </p:ext>
              </p:extLst>
            </p:nvPr>
          </p:nvGraphicFramePr>
          <p:xfrm>
            <a:off x="8294688" y="3722688"/>
            <a:ext cx="1554162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9" name="Equation" r:id="rId9" imgW="558800" imgH="228600" progId="Equation.DSMT4">
                    <p:embed/>
                  </p:oleObj>
                </mc:Choice>
                <mc:Fallback>
                  <p:oleObj name="Equation" r:id="rId9" imgW="558800" imgH="228600" progId="Equation.DSMT4">
                    <p:embed/>
                    <p:pic>
                      <p:nvPicPr>
                        <p:cNvPr id="4199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4688" y="3722688"/>
                          <a:ext cx="1554162" cy="6667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Freeform 83"/>
            <p:cNvSpPr/>
            <p:nvPr/>
          </p:nvSpPr>
          <p:spPr>
            <a:xfrm>
              <a:off x="8509000" y="2281238"/>
              <a:ext cx="520700" cy="1600200"/>
            </a:xfrm>
            <a:custGeom>
              <a:avLst/>
              <a:gdLst>
                <a:gd name="connsiteX0" fmla="*/ 520700 w 520700"/>
                <a:gd name="connsiteY0" fmla="*/ 1600200 h 1600200"/>
                <a:gd name="connsiteX1" fmla="*/ 431800 w 520700"/>
                <a:gd name="connsiteY1" fmla="*/ 812800 h 1600200"/>
                <a:gd name="connsiteX2" fmla="*/ 0 w 520700"/>
                <a:gd name="connsiteY2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700" h="1600200">
                  <a:moveTo>
                    <a:pt x="520700" y="1600200"/>
                  </a:moveTo>
                  <a:cubicBezTo>
                    <a:pt x="519641" y="1339850"/>
                    <a:pt x="518583" y="1079500"/>
                    <a:pt x="431800" y="812800"/>
                  </a:cubicBezTo>
                  <a:cubicBezTo>
                    <a:pt x="345017" y="546100"/>
                    <a:pt x="172508" y="273050"/>
                    <a:pt x="0" y="0"/>
                  </a:cubicBez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8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114314"/>
                </p:ext>
              </p:extLst>
            </p:nvPr>
          </p:nvGraphicFramePr>
          <p:xfrm>
            <a:off x="7761288" y="2386013"/>
            <a:ext cx="388937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00" name="Equation" r:id="rId11" imgW="165028" imgH="228501" progId="Equation.DSMT4">
                    <p:embed/>
                  </p:oleObj>
                </mc:Choice>
                <mc:Fallback>
                  <p:oleObj name="Equation" r:id="rId11" imgW="165028" imgH="228501" progId="Equation.DSMT4">
                    <p:embed/>
                    <p:pic>
                      <p:nvPicPr>
                        <p:cNvPr id="4199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1288" y="2386013"/>
                          <a:ext cx="388937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Box 1"/>
            <p:cNvSpPr txBox="1">
              <a:spLocks noChangeArrowheads="1"/>
            </p:cNvSpPr>
            <p:nvPr/>
          </p:nvSpPr>
          <p:spPr bwMode="auto">
            <a:xfrm>
              <a:off x="5168900" y="4873625"/>
              <a:ext cx="2306638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Rotor surface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5340350" y="1201738"/>
              <a:ext cx="2349500" cy="19129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8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0087303"/>
                </p:ext>
              </p:extLst>
            </p:nvPr>
          </p:nvGraphicFramePr>
          <p:xfrm>
            <a:off x="6650038" y="1546225"/>
            <a:ext cx="2476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01" name="Equation" r:id="rId13" imgW="88669" imgH="177338" progId="Equation.DSMT4">
                    <p:embed/>
                  </p:oleObj>
                </mc:Choice>
                <mc:Fallback>
                  <p:oleObj name="Equation" r:id="rId13" imgW="88669" imgH="177338" progId="Equation.DSMT4">
                    <p:embed/>
                    <p:pic>
                      <p:nvPicPr>
                        <p:cNvPr id="41997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0038" y="1546225"/>
                          <a:ext cx="24765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15448"/>
              </p:ext>
            </p:extLst>
          </p:nvPr>
        </p:nvGraphicFramePr>
        <p:xfrm>
          <a:off x="71884" y="4071715"/>
          <a:ext cx="369887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2" name="Equation" r:id="rId15" imgW="1270000" imgH="508000" progId="Equation.DSMT4">
                  <p:embed/>
                </p:oleObj>
              </mc:Choice>
              <mc:Fallback>
                <p:oleObj name="Equation" r:id="rId15" imgW="1270000" imgH="508000" progId="Equation.DSMT4">
                  <p:embed/>
                  <p:pic>
                    <p:nvPicPr>
                      <p:cNvPr id="4199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4" y="4071715"/>
                        <a:ext cx="3698875" cy="1482725"/>
                      </a:xfrm>
                      <a:prstGeom prst="rect">
                        <a:avLst/>
                      </a:prstGeom>
                      <a:solidFill>
                        <a:srgbClr val="D6009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 flipH="1">
            <a:off x="3834687" y="4573365"/>
            <a:ext cx="1334337" cy="583827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Tương tự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6" grpId="0" animBg="1"/>
      <p:bldP spid="3" grpId="0" animBg="1"/>
      <p:bldP spid="7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458" y="929572"/>
            <a:ext cx="6531875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Từ thông mỗi vùng được tính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736EA93-EA90-43F9-B5D2-7318D1C4198B}" type="datetime10">
              <a:rPr lang="vi-VN" altLang="vi-VN" smtClean="0"/>
              <a:t>4:41 CH</a:t>
            </a:fld>
            <a:endParaRPr lang="vi-VN" altLang="vi-VN"/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32" y="1606922"/>
            <a:ext cx="301466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606922"/>
            <a:ext cx="2386012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894872"/>
              </p:ext>
            </p:extLst>
          </p:nvPr>
        </p:nvGraphicFramePr>
        <p:xfrm>
          <a:off x="200025" y="4115519"/>
          <a:ext cx="9586913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Equation" r:id="rId5" imgW="3543300" imgH="889000" progId="Equation.DSMT4">
                  <p:embed/>
                </p:oleObj>
              </mc:Choice>
              <mc:Fallback>
                <p:oleObj name="Equation" r:id="rId5" imgW="3543300" imgH="889000" progId="Equation.DSMT4">
                  <p:embed/>
                  <p:pic>
                    <p:nvPicPr>
                      <p:cNvPr id="430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115519"/>
                        <a:ext cx="9586913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373241"/>
              </p:ext>
            </p:extLst>
          </p:nvPr>
        </p:nvGraphicFramePr>
        <p:xfrm>
          <a:off x="6058011" y="1874888"/>
          <a:ext cx="369887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Equation" r:id="rId7" imgW="1270000" imgH="508000" progId="Equation.DSMT4">
                  <p:embed/>
                </p:oleObj>
              </mc:Choice>
              <mc:Fallback>
                <p:oleObj name="Equation" r:id="rId7" imgW="1270000" imgH="508000" progId="Equation.DSMT4">
                  <p:embed/>
                  <p:pic>
                    <p:nvPicPr>
                      <p:cNvPr id="89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011" y="1874888"/>
                        <a:ext cx="3698875" cy="14827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7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4458" y="929572"/>
            <a:ext cx="7624846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916832"/>
            <a:ext cx="2386012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Từ thông xuyên qua cuộn dây Stator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8AB249C-3A27-4176-A82F-0903882D11D4}" type="datetime10">
              <a:rPr lang="vi-VN" altLang="vi-VN" smtClean="0"/>
              <a:t>4:41 CH</a:t>
            </a:fld>
            <a:endParaRPr lang="vi-VN" altLang="vi-VN"/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40" y="1916832"/>
            <a:ext cx="301466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807904" y="2986792"/>
            <a:ext cx="1404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007140" y="2481084"/>
            <a:ext cx="2738770" cy="1330816"/>
            <a:chOff x="3007140" y="2481084"/>
            <a:chExt cx="2738770" cy="1330816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07140" y="2481084"/>
              <a:ext cx="1603064" cy="1311384"/>
            </a:xfrm>
            <a:prstGeom prst="line">
              <a:avLst/>
            </a:prstGeom>
            <a:ln w="76200">
              <a:solidFill>
                <a:srgbClr val="27F9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92138" y="2500516"/>
              <a:ext cx="1153772" cy="0"/>
            </a:xfrm>
            <a:prstGeom prst="line">
              <a:avLst/>
            </a:prstGeom>
            <a:ln w="76200">
              <a:solidFill>
                <a:srgbClr val="27F9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07140" y="3789040"/>
              <a:ext cx="1153772" cy="0"/>
            </a:xfrm>
            <a:prstGeom prst="line">
              <a:avLst/>
            </a:prstGeom>
            <a:ln w="76200">
              <a:solidFill>
                <a:srgbClr val="27F9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109111" y="2500516"/>
              <a:ext cx="1603064" cy="1311384"/>
            </a:xfrm>
            <a:prstGeom prst="line">
              <a:avLst/>
            </a:prstGeom>
            <a:ln w="76200">
              <a:solidFill>
                <a:srgbClr val="27F9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16496" y="2265363"/>
            <a:ext cx="1961579" cy="1163637"/>
            <a:chOff x="416496" y="2265363"/>
            <a:chExt cx="1961579" cy="1163637"/>
          </a:xfrm>
        </p:grpSpPr>
        <p:sp>
          <p:nvSpPr>
            <p:cNvPr id="19" name="Arc 18"/>
            <p:cNvSpPr/>
            <p:nvPr/>
          </p:nvSpPr>
          <p:spPr>
            <a:xfrm>
              <a:off x="416496" y="2514600"/>
              <a:ext cx="914400" cy="914400"/>
            </a:xfrm>
            <a:prstGeom prst="arc">
              <a:avLst>
                <a:gd name="adj1" fmla="val 19387806"/>
                <a:gd name="adj2" fmla="val 0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18306207">
              <a:off x="1585306" y="2930015"/>
              <a:ext cx="591941" cy="51836"/>
            </a:xfrm>
            <a:prstGeom prst="arc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8536807"/>
                </p:ext>
              </p:extLst>
            </p:nvPr>
          </p:nvGraphicFramePr>
          <p:xfrm>
            <a:off x="981075" y="2265363"/>
            <a:ext cx="3937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4" name="Equation" r:id="rId5" imgW="215640" imgH="228600" progId="Equation.DSMT4">
                    <p:embed/>
                  </p:oleObj>
                </mc:Choice>
                <mc:Fallback>
                  <p:oleObj name="Equation" r:id="rId5" imgW="215640" imgH="228600" progId="Equation.DSMT4">
                    <p:embed/>
                    <p:pic>
                      <p:nvPicPr>
                        <p:cNvPr id="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075" y="2265363"/>
                          <a:ext cx="393700" cy="415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5223786"/>
                </p:ext>
              </p:extLst>
            </p:nvPr>
          </p:nvGraphicFramePr>
          <p:xfrm>
            <a:off x="2044700" y="2366963"/>
            <a:ext cx="333375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5" name="Equation" r:id="rId7" imgW="203040" imgH="228600" progId="Equation.DSMT4">
                    <p:embed/>
                  </p:oleObj>
                </mc:Choice>
                <mc:Fallback>
                  <p:oleObj name="Equation" r:id="rId7" imgW="203040" imgH="228600" progId="Equation.DSMT4">
                    <p:embed/>
                    <p:pic>
                      <p:nvPicPr>
                        <p:cNvPr id="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700" y="2366963"/>
                          <a:ext cx="333375" cy="3794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277047"/>
              </p:ext>
            </p:extLst>
          </p:nvPr>
        </p:nvGraphicFramePr>
        <p:xfrm>
          <a:off x="272480" y="4535408"/>
          <a:ext cx="5604049" cy="208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6" name="Equation" r:id="rId9" imgW="3111480" imgH="1155600" progId="Equation.DSMT4">
                  <p:embed/>
                </p:oleObj>
              </mc:Choice>
              <mc:Fallback>
                <p:oleObj name="Equation" r:id="rId9" imgW="3111480" imgH="1155600" progId="Equation.DSMT4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80" y="4535408"/>
                        <a:ext cx="5604049" cy="2084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5633233" y="3501008"/>
            <a:ext cx="4014889" cy="2943394"/>
            <a:chOff x="5633233" y="3501008"/>
            <a:chExt cx="4014889" cy="2943394"/>
          </a:xfrm>
          <a:noFill/>
        </p:grpSpPr>
        <p:graphicFrame>
          <p:nvGraphicFramePr>
            <p:cNvPr id="2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6843927"/>
                </p:ext>
              </p:extLst>
            </p:nvPr>
          </p:nvGraphicFramePr>
          <p:xfrm>
            <a:off x="6314830" y="3501008"/>
            <a:ext cx="3333292" cy="2943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7" name="Equation" r:id="rId11" imgW="1612900" imgH="1422400" progId="Equation.DSMT4">
                    <p:embed/>
                  </p:oleObj>
                </mc:Choice>
                <mc:Fallback>
                  <p:oleObj name="Equation" r:id="rId11" imgW="1612900" imgH="1422400" progId="Equation.DSMT4">
                    <p:embed/>
                    <p:pic>
                      <p:nvPicPr>
                        <p:cNvPr id="4506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4830" y="3501008"/>
                          <a:ext cx="3333292" cy="2943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5633233" y="4492645"/>
              <a:ext cx="681597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Đặt</a:t>
              </a:r>
              <a:endParaRPr lang="en-US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20156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916832"/>
            <a:ext cx="2386012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64458" y="929572"/>
            <a:ext cx="9583664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Tương tự, Từ thông xuyên qua cuộn dây Rotor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2872CE8-1F3A-4DCB-9CB5-49DD21534473}" type="datetime10">
              <a:rPr lang="vi-VN" altLang="vi-VN" smtClean="0"/>
              <a:t>4:41 CH</a:t>
            </a:fld>
            <a:endParaRPr lang="vi-VN" altLang="vi-VN"/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40" y="1916832"/>
            <a:ext cx="301466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1139361" y="2560320"/>
            <a:ext cx="818979" cy="8231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14775" y="2370122"/>
            <a:ext cx="1210664" cy="1595493"/>
            <a:chOff x="614775" y="2370122"/>
            <a:chExt cx="1210664" cy="1595493"/>
          </a:xfrm>
        </p:grpSpPr>
        <p:sp>
          <p:nvSpPr>
            <p:cNvPr id="19" name="Arc 18"/>
            <p:cNvSpPr/>
            <p:nvPr/>
          </p:nvSpPr>
          <p:spPr>
            <a:xfrm rot="18434693">
              <a:off x="614775" y="3051215"/>
              <a:ext cx="914400" cy="914400"/>
            </a:xfrm>
            <a:prstGeom prst="arc">
              <a:avLst>
                <a:gd name="adj1" fmla="val 19387806"/>
                <a:gd name="adj2" fmla="val 0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14396777">
              <a:off x="1409147" y="2713369"/>
              <a:ext cx="591941" cy="240643"/>
            </a:xfrm>
            <a:prstGeom prst="arc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7247"/>
                </p:ext>
              </p:extLst>
            </p:nvPr>
          </p:nvGraphicFramePr>
          <p:xfrm>
            <a:off x="782638" y="2566988"/>
            <a:ext cx="392112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4" name="Equation" r:id="rId5" imgW="215640" imgH="228600" progId="Equation.DSMT4">
                    <p:embed/>
                  </p:oleObj>
                </mc:Choice>
                <mc:Fallback>
                  <p:oleObj name="Equation" r:id="rId5" imgW="215640" imgH="228600" progId="Equation.DSMT4">
                    <p:embed/>
                    <p:pic>
                      <p:nvPicPr>
                        <p:cNvPr id="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638" y="2566988"/>
                          <a:ext cx="392112" cy="415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4920635"/>
                </p:ext>
              </p:extLst>
            </p:nvPr>
          </p:nvGraphicFramePr>
          <p:xfrm>
            <a:off x="1106201" y="2370122"/>
            <a:ext cx="355553" cy="380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5" name="Equation" r:id="rId7" imgW="215640" imgH="228600" progId="Equation.DSMT4">
                    <p:embed/>
                  </p:oleObj>
                </mc:Choice>
                <mc:Fallback>
                  <p:oleObj name="Equation" r:id="rId7" imgW="215640" imgH="228600" progId="Equation.DSMT4">
                    <p:embed/>
                    <p:pic>
                      <p:nvPicPr>
                        <p:cNvPr id="2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201" y="2370122"/>
                          <a:ext cx="355553" cy="38012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1"/>
          <p:cNvGrpSpPr/>
          <p:nvPr/>
        </p:nvGrpSpPr>
        <p:grpSpPr>
          <a:xfrm>
            <a:off x="3231786" y="2137339"/>
            <a:ext cx="2298100" cy="2036482"/>
            <a:chOff x="3231786" y="2137339"/>
            <a:chExt cx="2298100" cy="2036482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261506" y="2862437"/>
              <a:ext cx="1603064" cy="1311384"/>
            </a:xfrm>
            <a:prstGeom prst="line">
              <a:avLst/>
            </a:prstGeom>
            <a:ln w="76200">
              <a:solidFill>
                <a:srgbClr val="27F9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231786" y="3429000"/>
              <a:ext cx="713102" cy="720080"/>
            </a:xfrm>
            <a:prstGeom prst="line">
              <a:avLst/>
            </a:prstGeom>
            <a:ln w="76200">
              <a:solidFill>
                <a:srgbClr val="27F9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26822" y="2137339"/>
              <a:ext cx="1603064" cy="1311384"/>
            </a:xfrm>
            <a:prstGeom prst="line">
              <a:avLst/>
            </a:prstGeom>
            <a:ln w="76200">
              <a:solidFill>
                <a:srgbClr val="27F9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784659" y="2200280"/>
              <a:ext cx="713102" cy="720080"/>
            </a:xfrm>
            <a:prstGeom prst="line">
              <a:avLst/>
            </a:prstGeom>
            <a:ln w="76200">
              <a:solidFill>
                <a:srgbClr val="27F9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23131"/>
              </p:ext>
            </p:extLst>
          </p:nvPr>
        </p:nvGraphicFramePr>
        <p:xfrm>
          <a:off x="750350" y="4748543"/>
          <a:ext cx="25146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6" name="Equation" r:id="rId9" imgW="863280" imgH="482400" progId="Equation.DSMT4">
                  <p:embed/>
                </p:oleObj>
              </mc:Choice>
              <mc:Fallback>
                <p:oleObj name="Equation" r:id="rId9" imgW="863280" imgH="482400" progId="Equation.DSMT4">
                  <p:embed/>
                  <p:pic>
                    <p:nvPicPr>
                      <p:cNvPr id="450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350" y="4748543"/>
                        <a:ext cx="2514600" cy="1406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487001" y="4301858"/>
            <a:ext cx="5235989" cy="2147888"/>
            <a:chOff x="4487001" y="4301858"/>
            <a:chExt cx="5235989" cy="2147888"/>
          </a:xfrm>
        </p:grpSpPr>
        <p:graphicFrame>
          <p:nvGraphicFramePr>
            <p:cNvPr id="3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8461323"/>
                </p:ext>
              </p:extLst>
            </p:nvPr>
          </p:nvGraphicFramePr>
          <p:xfrm>
            <a:off x="5766940" y="4301858"/>
            <a:ext cx="3956050" cy="2147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7" name="Equation" r:id="rId11" imgW="1358900" imgH="736600" progId="Equation.DSMT4">
                    <p:embed/>
                  </p:oleObj>
                </mc:Choice>
                <mc:Fallback>
                  <p:oleObj name="Equation" r:id="rId11" imgW="1358900" imgH="736600" progId="Equation.DSMT4">
                    <p:embed/>
                    <p:pic>
                      <p:nvPicPr>
                        <p:cNvPr id="3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6940" y="4301858"/>
                          <a:ext cx="3956050" cy="214788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ight Arrow 36"/>
            <p:cNvSpPr/>
            <p:nvPr/>
          </p:nvSpPr>
          <p:spPr>
            <a:xfrm>
              <a:off x="4487001" y="5176048"/>
              <a:ext cx="978408" cy="484632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2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 baseline="-250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26535EA-496B-4F04-AFE2-41D5371A2F4B}" type="datetime10">
              <a:rPr lang="vi-VN" altLang="vi-VN" smtClean="0"/>
              <a:t>4:41 CH</a:t>
            </a:fld>
            <a:endParaRPr lang="vi-VN" altLang="vi-VN"/>
          </a:p>
        </p:txBody>
      </p:sp>
      <p:grpSp>
        <p:nvGrpSpPr>
          <p:cNvPr id="10" name="Group 9"/>
          <p:cNvGrpSpPr/>
          <p:nvPr/>
        </p:nvGrpSpPr>
        <p:grpSpPr>
          <a:xfrm>
            <a:off x="161416" y="1042874"/>
            <a:ext cx="3347542" cy="5634085"/>
            <a:chOff x="161416" y="1042874"/>
            <a:chExt cx="3347542" cy="5634085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" y="1042874"/>
              <a:ext cx="2736850" cy="252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161416" y="3698168"/>
              <a:ext cx="3347542" cy="2978791"/>
              <a:chOff x="161416" y="3698168"/>
              <a:chExt cx="3347542" cy="2978791"/>
            </a:xfrm>
          </p:grpSpPr>
          <p:sp>
            <p:nvSpPr>
              <p:cNvPr id="15" name="TextBox 1"/>
              <p:cNvSpPr txBox="1">
                <a:spLocks noChangeArrowheads="1"/>
              </p:cNvSpPr>
              <p:nvPr/>
            </p:nvSpPr>
            <p:spPr bwMode="auto">
              <a:xfrm>
                <a:off x="1093638" y="6184516"/>
                <a:ext cx="1483098" cy="492443"/>
              </a:xfrm>
              <a:prstGeom prst="rect">
                <a:avLst/>
              </a:prstGeom>
              <a:solidFill>
                <a:srgbClr val="27F977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600" b="1" smtClean="0">
                    <a:solidFill>
                      <a:srgbClr val="FF0000"/>
                    </a:solidFill>
                  </a:rPr>
                  <a:t>Hệ quay</a:t>
                </a:r>
                <a:endParaRPr lang="en-US" altLang="en-US" sz="2600" b="1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18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2471721"/>
                  </p:ext>
                </p:extLst>
              </p:nvPr>
            </p:nvGraphicFramePr>
            <p:xfrm>
              <a:off x="161416" y="3698168"/>
              <a:ext cx="3347542" cy="21606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97" name="Equation" r:id="rId4" imgW="1218960" imgH="787320" progId="Equation.DSMT4">
                      <p:embed/>
                    </p:oleObj>
                  </mc:Choice>
                  <mc:Fallback>
                    <p:oleObj name="Equation" r:id="rId4" imgW="1218960" imgH="787320" progId="Equation.DSMT4">
                      <p:embed/>
                      <p:pic>
                        <p:nvPicPr>
                          <p:cNvPr id="8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416" y="3698168"/>
                            <a:ext cx="3347542" cy="2160686"/>
                          </a:xfrm>
                          <a:prstGeom prst="rect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" name="Group 24"/>
          <p:cNvGrpSpPr/>
          <p:nvPr/>
        </p:nvGrpSpPr>
        <p:grpSpPr>
          <a:xfrm>
            <a:off x="3512840" y="1107202"/>
            <a:ext cx="3061061" cy="5564714"/>
            <a:chOff x="3656855" y="1107202"/>
            <a:chExt cx="3061061" cy="556471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216" y="1107202"/>
              <a:ext cx="2800509" cy="242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3656855" y="4077072"/>
              <a:ext cx="3061061" cy="2594844"/>
              <a:chOff x="3656855" y="4077072"/>
              <a:chExt cx="3061061" cy="2594844"/>
            </a:xfrm>
          </p:grpSpPr>
          <p:sp>
            <p:nvSpPr>
              <p:cNvPr id="16" name="TextBox 13"/>
              <p:cNvSpPr txBox="1">
                <a:spLocks noChangeArrowheads="1"/>
              </p:cNvSpPr>
              <p:nvPr/>
            </p:nvSpPr>
            <p:spPr bwMode="auto">
              <a:xfrm>
                <a:off x="4146364" y="6179473"/>
                <a:ext cx="2000869" cy="492443"/>
              </a:xfrm>
              <a:prstGeom prst="rect">
                <a:avLst/>
              </a:prstGeom>
              <a:solidFill>
                <a:srgbClr val="27F977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600" b="1" smtClean="0">
                    <a:solidFill>
                      <a:srgbClr val="FF0000"/>
                    </a:solidFill>
                  </a:rPr>
                  <a:t>Hệ tĩnh tiến</a:t>
                </a:r>
                <a:endParaRPr lang="en-US" altLang="en-US" sz="2600" b="1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22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939724"/>
                  </p:ext>
                </p:extLst>
              </p:nvPr>
            </p:nvGraphicFramePr>
            <p:xfrm>
              <a:off x="3656855" y="4077072"/>
              <a:ext cx="3061061" cy="1296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98" name="Equation" r:id="rId7" imgW="990360" imgH="419040" progId="Equation.DSMT4">
                      <p:embed/>
                    </p:oleObj>
                  </mc:Choice>
                  <mc:Fallback>
                    <p:oleObj name="Equation" r:id="rId7" imgW="990360" imgH="419040" progId="Equation.DSMT4">
                      <p:embed/>
                      <p:pic>
                        <p:nvPicPr>
                          <p:cNvPr id="4609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6855" y="4077072"/>
                            <a:ext cx="3061061" cy="1296144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" name="Action Button: Beginning 23">
            <a:hlinkClick r:id="rId9" action="ppaction://hlinksldjump" highlightClick="1"/>
          </p:cNvPr>
          <p:cNvSpPr/>
          <p:nvPr/>
        </p:nvSpPr>
        <p:spPr>
          <a:xfrm>
            <a:off x="8985448" y="6021288"/>
            <a:ext cx="826392" cy="69778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97675" y="1190412"/>
            <a:ext cx="3021013" cy="5468217"/>
            <a:chOff x="6797675" y="1190412"/>
            <a:chExt cx="3021013" cy="5468217"/>
          </a:xfrm>
        </p:grpSpPr>
        <p:grpSp>
          <p:nvGrpSpPr>
            <p:cNvPr id="7" name="Group 6"/>
            <p:cNvGrpSpPr/>
            <p:nvPr/>
          </p:nvGrpSpPr>
          <p:grpSpPr>
            <a:xfrm>
              <a:off x="6797675" y="3933825"/>
              <a:ext cx="3021013" cy="2724804"/>
              <a:chOff x="6910892" y="3933825"/>
              <a:chExt cx="3021013" cy="2724804"/>
            </a:xfrm>
          </p:grpSpPr>
          <p:sp>
            <p:nvSpPr>
              <p:cNvPr id="17" name="TextBox 14"/>
              <p:cNvSpPr txBox="1">
                <a:spLocks noChangeArrowheads="1"/>
              </p:cNvSpPr>
              <p:nvPr/>
            </p:nvSpPr>
            <p:spPr bwMode="auto">
              <a:xfrm>
                <a:off x="7526648" y="6166186"/>
                <a:ext cx="1314784" cy="492443"/>
              </a:xfrm>
              <a:prstGeom prst="rect">
                <a:avLst/>
              </a:prstGeom>
              <a:solidFill>
                <a:srgbClr val="27F977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600" b="1" smtClean="0">
                    <a:solidFill>
                      <a:srgbClr val="FF0000"/>
                    </a:solidFill>
                  </a:rPr>
                  <a:t>Hệ tĩnh</a:t>
                </a:r>
                <a:endParaRPr lang="en-US" altLang="en-US" sz="2600" b="1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2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9103781"/>
                  </p:ext>
                </p:extLst>
              </p:nvPr>
            </p:nvGraphicFramePr>
            <p:xfrm>
              <a:off x="6910892" y="3933825"/>
              <a:ext cx="3021013" cy="1439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99" name="Equation" r:id="rId10" imgW="1028520" imgH="482400" progId="Equation.DSMT4">
                      <p:embed/>
                    </p:oleObj>
                  </mc:Choice>
                  <mc:Fallback>
                    <p:oleObj name="Equation" r:id="rId10" imgW="1028520" imgH="482400" progId="Equation.DSMT4">
                      <p:embed/>
                      <p:pic>
                        <p:nvPicPr>
                          <p:cNvPr id="4609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10892" y="3933825"/>
                            <a:ext cx="3021013" cy="1439863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" name="Group 20"/>
            <p:cNvGrpSpPr/>
            <p:nvPr/>
          </p:nvGrpSpPr>
          <p:grpSpPr>
            <a:xfrm>
              <a:off x="6825968" y="1190412"/>
              <a:ext cx="2895511" cy="2094572"/>
              <a:chOff x="3008784" y="2192118"/>
              <a:chExt cx="3905142" cy="25200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702737" y="2192118"/>
                <a:ext cx="2520000" cy="2520000"/>
                <a:chOff x="3702737" y="2192118"/>
                <a:chExt cx="2520000" cy="2520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3702737" y="2192118"/>
                  <a:ext cx="2520000" cy="252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241589" y="2717709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3027832" y="2852936"/>
                <a:ext cx="11745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reeform 28"/>
              <p:cNvSpPr/>
              <p:nvPr/>
            </p:nvSpPr>
            <p:spPr>
              <a:xfrm>
                <a:off x="4192524" y="2852535"/>
                <a:ext cx="114320" cy="87261"/>
              </a:xfrm>
              <a:custGeom>
                <a:avLst/>
                <a:gdLst>
                  <a:gd name="connsiteX0" fmla="*/ 0 w 114320"/>
                  <a:gd name="connsiteY0" fmla="*/ 393 h 87261"/>
                  <a:gd name="connsiteX1" fmla="*/ 82296 w 114320"/>
                  <a:gd name="connsiteY1" fmla="*/ 9537 h 87261"/>
                  <a:gd name="connsiteX2" fmla="*/ 114300 w 114320"/>
                  <a:gd name="connsiteY2" fmla="*/ 64401 h 87261"/>
                  <a:gd name="connsiteX3" fmla="*/ 86868 w 114320"/>
                  <a:gd name="connsiteY3" fmla="*/ 82689 h 87261"/>
                  <a:gd name="connsiteX4" fmla="*/ 68580 w 114320"/>
                  <a:gd name="connsiteY4" fmla="*/ 87261 h 8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20" h="87261">
                    <a:moveTo>
                      <a:pt x="0" y="393"/>
                    </a:moveTo>
                    <a:cubicBezTo>
                      <a:pt x="31623" y="-369"/>
                      <a:pt x="63246" y="-1131"/>
                      <a:pt x="82296" y="9537"/>
                    </a:cubicBezTo>
                    <a:cubicBezTo>
                      <a:pt x="101346" y="20205"/>
                      <a:pt x="113538" y="52209"/>
                      <a:pt x="114300" y="64401"/>
                    </a:cubicBezTo>
                    <a:cubicBezTo>
                      <a:pt x="115062" y="76593"/>
                      <a:pt x="94488" y="78879"/>
                      <a:pt x="86868" y="82689"/>
                    </a:cubicBezTo>
                    <a:cubicBezTo>
                      <a:pt x="79248" y="86499"/>
                      <a:pt x="73914" y="86880"/>
                      <a:pt x="68580" y="8726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43281" y="2968954"/>
                <a:ext cx="663563" cy="174522"/>
                <a:chOff x="3643281" y="2968954"/>
                <a:chExt cx="663563" cy="174522"/>
              </a:xfrm>
            </p:grpSpPr>
            <p:sp>
              <p:nvSpPr>
                <p:cNvPr id="75" name="Freeform 74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 76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643281" y="3126282"/>
                <a:ext cx="663563" cy="174522"/>
                <a:chOff x="3643281" y="2968954"/>
                <a:chExt cx="663563" cy="174522"/>
              </a:xfrm>
            </p:grpSpPr>
            <p:sp>
              <p:nvSpPr>
                <p:cNvPr id="72" name="Freeform 71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reeform 73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43281" y="3311085"/>
                <a:ext cx="663563" cy="174522"/>
                <a:chOff x="3643281" y="2968954"/>
                <a:chExt cx="663563" cy="174522"/>
              </a:xfrm>
            </p:grpSpPr>
            <p:sp>
              <p:nvSpPr>
                <p:cNvPr id="69" name="Freeform 68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Freeform 70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643281" y="3476070"/>
                <a:ext cx="663563" cy="174522"/>
                <a:chOff x="3643281" y="2968954"/>
                <a:chExt cx="663563" cy="174522"/>
              </a:xfrm>
            </p:grpSpPr>
            <p:sp>
              <p:nvSpPr>
                <p:cNvPr id="66" name="Freeform 65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Freeform 67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643281" y="3660873"/>
                <a:ext cx="663563" cy="174522"/>
                <a:chOff x="3643281" y="2968954"/>
                <a:chExt cx="663563" cy="174522"/>
              </a:xfrm>
            </p:grpSpPr>
            <p:sp>
              <p:nvSpPr>
                <p:cNvPr id="63" name="Freeform 62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Freeform 64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3008784" y="3835395"/>
                <a:ext cx="6939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152800" y="2852535"/>
                <a:ext cx="28803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Down Arrow 36"/>
              <p:cNvSpPr/>
              <p:nvPr/>
            </p:nvSpPr>
            <p:spPr>
              <a:xfrm flipV="1">
                <a:off x="3821321" y="2421940"/>
                <a:ext cx="260360" cy="3727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5968840"/>
                  </p:ext>
                </p:extLst>
              </p:nvPr>
            </p:nvGraphicFramePr>
            <p:xfrm>
              <a:off x="4091271" y="2295197"/>
              <a:ext cx="473075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00" name="Equation" r:id="rId12" imgW="241200" imgH="228600" progId="Equation.DSMT4">
                      <p:embed/>
                    </p:oleObj>
                  </mc:Choice>
                  <mc:Fallback>
                    <p:oleObj name="Equation" r:id="rId12" imgW="241200" imgH="228600" progId="Equation.DSMT4">
                      <p:embed/>
                      <p:pic>
                        <p:nvPicPr>
                          <p:cNvPr id="45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1271" y="2295197"/>
                            <a:ext cx="473075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9" name="Group 38"/>
              <p:cNvGrpSpPr/>
              <p:nvPr/>
            </p:nvGrpSpPr>
            <p:grpSpPr>
              <a:xfrm>
                <a:off x="5624211" y="3024966"/>
                <a:ext cx="663563" cy="214297"/>
                <a:chOff x="5624211" y="3070686"/>
                <a:chExt cx="663563" cy="214297"/>
              </a:xfrm>
            </p:grpSpPr>
            <p:sp>
              <p:nvSpPr>
                <p:cNvPr id="60" name="Freeform 59"/>
                <p:cNvSpPr/>
                <p:nvPr/>
              </p:nvSpPr>
              <p:spPr>
                <a:xfrm rot="10800000" flipV="1">
                  <a:off x="5624211" y="3177835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26566" y="3177823"/>
                  <a:ext cx="495953" cy="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Freeform 61"/>
                <p:cNvSpPr/>
                <p:nvPr/>
              </p:nvSpPr>
              <p:spPr>
                <a:xfrm flipV="1">
                  <a:off x="6173454" y="3070686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5719689" y="2916182"/>
                <a:ext cx="11745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93160" y="2915781"/>
                <a:ext cx="28803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10800000" flipV="1">
                <a:off x="5624326" y="2913005"/>
                <a:ext cx="114320" cy="107148"/>
              </a:xfrm>
              <a:custGeom>
                <a:avLst/>
                <a:gdLst>
                  <a:gd name="connsiteX0" fmla="*/ 0 w 114320"/>
                  <a:gd name="connsiteY0" fmla="*/ 393 h 87261"/>
                  <a:gd name="connsiteX1" fmla="*/ 82296 w 114320"/>
                  <a:gd name="connsiteY1" fmla="*/ 9537 h 87261"/>
                  <a:gd name="connsiteX2" fmla="*/ 114300 w 114320"/>
                  <a:gd name="connsiteY2" fmla="*/ 64401 h 87261"/>
                  <a:gd name="connsiteX3" fmla="*/ 86868 w 114320"/>
                  <a:gd name="connsiteY3" fmla="*/ 82689 h 87261"/>
                  <a:gd name="connsiteX4" fmla="*/ 68580 w 114320"/>
                  <a:gd name="connsiteY4" fmla="*/ 87261 h 8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20" h="87261">
                    <a:moveTo>
                      <a:pt x="0" y="393"/>
                    </a:moveTo>
                    <a:cubicBezTo>
                      <a:pt x="31623" y="-369"/>
                      <a:pt x="63246" y="-1131"/>
                      <a:pt x="82296" y="9537"/>
                    </a:cubicBezTo>
                    <a:cubicBezTo>
                      <a:pt x="101346" y="20205"/>
                      <a:pt x="113538" y="52209"/>
                      <a:pt x="114300" y="64401"/>
                    </a:cubicBezTo>
                    <a:cubicBezTo>
                      <a:pt x="115062" y="76593"/>
                      <a:pt x="94488" y="78879"/>
                      <a:pt x="86868" y="82689"/>
                    </a:cubicBezTo>
                    <a:cubicBezTo>
                      <a:pt x="79248" y="86499"/>
                      <a:pt x="73914" y="86880"/>
                      <a:pt x="68580" y="8726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5623932" y="3223086"/>
                <a:ext cx="663563" cy="214297"/>
                <a:chOff x="5624211" y="3070686"/>
                <a:chExt cx="663563" cy="214297"/>
              </a:xfrm>
            </p:grpSpPr>
            <p:sp>
              <p:nvSpPr>
                <p:cNvPr id="57" name="Freeform 56"/>
                <p:cNvSpPr/>
                <p:nvPr/>
              </p:nvSpPr>
              <p:spPr>
                <a:xfrm rot="10800000" flipV="1">
                  <a:off x="5624211" y="3177835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5726566" y="3177823"/>
                  <a:ext cx="495953" cy="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Freeform 58"/>
                <p:cNvSpPr/>
                <p:nvPr/>
              </p:nvSpPr>
              <p:spPr>
                <a:xfrm flipV="1">
                  <a:off x="6173454" y="3070686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621665" y="3406644"/>
                <a:ext cx="663563" cy="214297"/>
                <a:chOff x="5624211" y="3070686"/>
                <a:chExt cx="663563" cy="214297"/>
              </a:xfrm>
            </p:grpSpPr>
            <p:sp>
              <p:nvSpPr>
                <p:cNvPr id="54" name="Freeform 53"/>
                <p:cNvSpPr/>
                <p:nvPr/>
              </p:nvSpPr>
              <p:spPr>
                <a:xfrm rot="10800000" flipV="1">
                  <a:off x="5624211" y="3177835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726566" y="3177823"/>
                  <a:ext cx="495953" cy="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Freeform 55"/>
                <p:cNvSpPr/>
                <p:nvPr/>
              </p:nvSpPr>
              <p:spPr>
                <a:xfrm flipV="1">
                  <a:off x="6173454" y="3070686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6219973" y="3619667"/>
                <a:ext cx="6939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Down Arrow 45"/>
              <p:cNvSpPr/>
              <p:nvPr/>
            </p:nvSpPr>
            <p:spPr>
              <a:xfrm flipV="1">
                <a:off x="5800173" y="2436915"/>
                <a:ext cx="260360" cy="3727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47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4512751"/>
                  </p:ext>
                </p:extLst>
              </p:nvPr>
            </p:nvGraphicFramePr>
            <p:xfrm>
              <a:off x="5311775" y="2295208"/>
              <a:ext cx="522288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01" name="Equation" r:id="rId14" imgW="266400" imgH="228600" progId="Equation.DSMT4">
                      <p:embed/>
                    </p:oleObj>
                  </mc:Choice>
                  <mc:Fallback>
                    <p:oleObj name="Equation" r:id="rId14" imgW="266400" imgH="228600" progId="Equation.DSMT4">
                      <p:embed/>
                      <p:pic>
                        <p:nvPicPr>
                          <p:cNvPr id="6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1775" y="2295208"/>
                            <a:ext cx="522288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0761732"/>
                  </p:ext>
                </p:extLst>
              </p:nvPr>
            </p:nvGraphicFramePr>
            <p:xfrm>
              <a:off x="3205163" y="2419350"/>
              <a:ext cx="274637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02" name="Equation" r:id="rId16" imgW="139680" imgH="228600" progId="Equation.DSMT4">
                      <p:embed/>
                    </p:oleObj>
                  </mc:Choice>
                  <mc:Fallback>
                    <p:oleObj name="Equation" r:id="rId16" imgW="139680" imgH="228600" progId="Equation.DSMT4">
                      <p:embed/>
                      <p:pic>
                        <p:nvPicPr>
                          <p:cNvPr id="7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5163" y="2419350"/>
                            <a:ext cx="274637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9629053"/>
                  </p:ext>
                </p:extLst>
              </p:nvPr>
            </p:nvGraphicFramePr>
            <p:xfrm>
              <a:off x="6340475" y="2457450"/>
              <a:ext cx="300038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03" name="Equation" r:id="rId18" imgW="152280" imgH="228600" progId="Equation.DSMT4">
                      <p:embed/>
                    </p:oleObj>
                  </mc:Choice>
                  <mc:Fallback>
                    <p:oleObj name="Equation" r:id="rId18" imgW="152280" imgH="228600" progId="Equation.DSMT4">
                      <p:embed/>
                      <p:pic>
                        <p:nvPicPr>
                          <p:cNvPr id="7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40475" y="2457450"/>
                            <a:ext cx="300038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0" name="Straight Connector 49"/>
              <p:cNvCxnSpPr/>
              <p:nvPr/>
            </p:nvCxnSpPr>
            <p:spPr>
              <a:xfrm>
                <a:off x="3020212" y="2894648"/>
                <a:ext cx="0" cy="919976"/>
              </a:xfrm>
              <a:prstGeom prst="line">
                <a:avLst/>
              </a:prstGeom>
              <a:ln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894233" y="2946656"/>
                <a:ext cx="0" cy="616675"/>
              </a:xfrm>
              <a:prstGeom prst="line">
                <a:avLst/>
              </a:prstGeom>
              <a:ln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981819"/>
                  </p:ext>
                </p:extLst>
              </p:nvPr>
            </p:nvGraphicFramePr>
            <p:xfrm>
              <a:off x="3036076" y="3080168"/>
              <a:ext cx="274637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04" name="Equation" r:id="rId20" imgW="139680" imgH="228600" progId="Equation.DSMT4">
                      <p:embed/>
                    </p:oleObj>
                  </mc:Choice>
                  <mc:Fallback>
                    <p:oleObj name="Equation" r:id="rId20" imgW="139680" imgH="228600" progId="Equation.DSMT4">
                      <p:embed/>
                      <p:pic>
                        <p:nvPicPr>
                          <p:cNvPr id="76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6076" y="3080168"/>
                            <a:ext cx="274637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9141963"/>
                  </p:ext>
                </p:extLst>
              </p:nvPr>
            </p:nvGraphicFramePr>
            <p:xfrm>
              <a:off x="6604000" y="3003550"/>
              <a:ext cx="300038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05" name="Equation" r:id="rId22" imgW="152280" imgH="228600" progId="Equation.DSMT4">
                      <p:embed/>
                    </p:oleObj>
                  </mc:Choice>
                  <mc:Fallback>
                    <p:oleObj name="Equation" r:id="rId22" imgW="152280" imgH="228600" progId="Equation.DSMT4">
                      <p:embed/>
                      <p:pic>
                        <p:nvPicPr>
                          <p:cNvPr id="77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04000" y="3003550"/>
                            <a:ext cx="300038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29145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200" smtClean="0"/>
              <a:t>B2. Năng </a:t>
            </a:r>
            <a:r>
              <a:rPr lang="en-US" altLang="en-US" sz="2200"/>
              <a:t>lượng </a:t>
            </a:r>
            <a:r>
              <a:rPr lang="en-US" altLang="en-US" sz="2200" smtClean="0"/>
              <a:t>hoặc đồng </a:t>
            </a:r>
            <a:r>
              <a:rPr lang="en-US" altLang="en-US" sz="2200"/>
              <a:t>năng </a:t>
            </a:r>
            <a:r>
              <a:rPr lang="en-US" altLang="en-US" sz="2200" smtClean="0"/>
              <a:t>lượng</a:t>
            </a:r>
            <a:endParaRPr lang="en-US" sz="22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1B17B245-E3B1-4EC0-A7CF-285A6C3D7A54}" type="datetime10">
              <a:rPr lang="vi-VN" altLang="vi-VN" smtClean="0"/>
              <a:t>4:41 CH</a:t>
            </a:fld>
            <a:endParaRPr lang="vi-VN" altLang="vi-V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27816"/>
              </p:ext>
            </p:extLst>
          </p:nvPr>
        </p:nvGraphicFramePr>
        <p:xfrm>
          <a:off x="1553889" y="980728"/>
          <a:ext cx="8295655" cy="276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Equation" r:id="rId3" imgW="3733560" imgH="1244520" progId="Equation.DSMT4">
                  <p:embed/>
                </p:oleObj>
              </mc:Choice>
              <mc:Fallback>
                <p:oleObj name="Equation" r:id="rId3" imgW="3733560" imgH="1244520" progId="Equation.DSMT4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889" y="980728"/>
                        <a:ext cx="8295655" cy="2765669"/>
                      </a:xfrm>
                      <a:prstGeom prst="rect">
                        <a:avLst/>
                      </a:prstGeom>
                      <a:solidFill>
                        <a:srgbClr val="27F97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353123"/>
              </p:ext>
            </p:extLst>
          </p:nvPr>
        </p:nvGraphicFramePr>
        <p:xfrm>
          <a:off x="1553889" y="3746397"/>
          <a:ext cx="8223647" cy="302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3" name="Equation" r:id="rId5" imgW="3517900" imgH="1244600" progId="Equation.DSMT4">
                  <p:embed/>
                </p:oleObj>
              </mc:Choice>
              <mc:Fallback>
                <p:oleObj name="Equation" r:id="rId5" imgW="3517900" imgH="12446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889" y="3746397"/>
                        <a:ext cx="8223647" cy="302353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0" y="1844824"/>
            <a:ext cx="3095649" cy="1908229"/>
            <a:chOff x="0" y="1844824"/>
            <a:chExt cx="3095649" cy="1908229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0" y="1844824"/>
              <a:ext cx="1941557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Năng lượng</a:t>
              </a:r>
              <a:endParaRPr lang="en-US" altLang="en-US" sz="2400" b="1"/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7944" y="2363562"/>
              <a:ext cx="3087705" cy="8309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Từ từ thông liên kết</a:t>
              </a:r>
              <a:br>
                <a:rPr lang="en-US" altLang="en-US" sz="2400" b="1" smtClean="0"/>
              </a:br>
              <a:r>
                <a:rPr lang="en-US" altLang="en-US" sz="2400" b="1" smtClean="0"/>
                <a:t>tìm hàm ngược </a:t>
              </a:r>
              <a:endParaRPr lang="en-US" altLang="en-US" sz="2400" b="1"/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3996621"/>
                </p:ext>
              </p:extLst>
            </p:nvPr>
          </p:nvGraphicFramePr>
          <p:xfrm>
            <a:off x="831864" y="3187903"/>
            <a:ext cx="1439863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4" name="Equation" r:id="rId7" imgW="647640" imgH="253800" progId="Equation.DSMT4">
                    <p:embed/>
                  </p:oleObj>
                </mc:Choice>
                <mc:Fallback>
                  <p:oleObj name="Equation" r:id="rId7" imgW="647640" imgH="253800" progId="Equation.DSMT4">
                    <p:embed/>
                    <p:pic>
                      <p:nvPicPr>
                        <p:cNvPr id="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864" y="3187903"/>
                          <a:ext cx="1439863" cy="56515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5872" y="5258163"/>
            <a:ext cx="2776722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Đồng năng lượng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583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200" smtClean="0"/>
              <a:t>B2. Năng </a:t>
            </a:r>
            <a:r>
              <a:rPr lang="en-US" altLang="en-US" sz="2200"/>
              <a:t>lượng hoặc đồng năng lượng</a:t>
            </a:r>
            <a:endParaRPr lang="en-US" sz="2200" baseline="-250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BD11C85-DEB3-4918-944E-23951A2D312D}" type="datetime10">
              <a:rPr lang="vi-VN" altLang="vi-VN" smtClean="0"/>
              <a:t>4:41 CH</a:t>
            </a:fld>
            <a:endParaRPr lang="vi-VN" altLang="vi-VN"/>
          </a:p>
        </p:txBody>
      </p:sp>
      <p:sp>
        <p:nvSpPr>
          <p:cNvPr id="24" name="Action Button: Beginning 23">
            <a:hlinkClick r:id="rId3" action="ppaction://hlinksldjump" highlightClick="1"/>
          </p:cNvPr>
          <p:cNvSpPr/>
          <p:nvPr/>
        </p:nvSpPr>
        <p:spPr>
          <a:xfrm>
            <a:off x="8985448" y="6021288"/>
            <a:ext cx="826392" cy="69778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1935" y="1042874"/>
            <a:ext cx="3510557" cy="5634085"/>
            <a:chOff x="71935" y="1042874"/>
            <a:chExt cx="3510557" cy="5634085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" y="1042874"/>
              <a:ext cx="2736850" cy="252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"/>
            <p:cNvSpPr txBox="1">
              <a:spLocks noChangeArrowheads="1"/>
            </p:cNvSpPr>
            <p:nvPr/>
          </p:nvSpPr>
          <p:spPr bwMode="auto">
            <a:xfrm>
              <a:off x="1093638" y="6184516"/>
              <a:ext cx="1483098" cy="492443"/>
            </a:xfrm>
            <a:prstGeom prst="rect">
              <a:avLst/>
            </a:prstGeom>
            <a:solidFill>
              <a:srgbClr val="27F977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>
                  <a:solidFill>
                    <a:srgbClr val="FF0000"/>
                  </a:solidFill>
                </a:rPr>
                <a:t>Hệ quay</a:t>
              </a:r>
              <a:endParaRPr lang="en-US" altLang="en-US" sz="26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164266"/>
                </p:ext>
              </p:extLst>
            </p:nvPr>
          </p:nvGraphicFramePr>
          <p:xfrm>
            <a:off x="71935" y="3564438"/>
            <a:ext cx="3510557" cy="1664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6" name="Equation" r:id="rId5" imgW="1765080" imgH="838080" progId="Equation.DSMT4">
                    <p:embed/>
                  </p:oleObj>
                </mc:Choice>
                <mc:Fallback>
                  <p:oleObj name="Equation" r:id="rId5" imgW="1765080" imgH="838080" progId="Equation.DSMT4">
                    <p:embed/>
                    <p:pic>
                      <p:nvPicPr>
                        <p:cNvPr id="2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35" y="3564438"/>
                          <a:ext cx="3510557" cy="1664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3582491" y="1107202"/>
            <a:ext cx="3286889" cy="5564714"/>
            <a:chOff x="3582491" y="1107202"/>
            <a:chExt cx="3286889" cy="556471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216" y="1107202"/>
              <a:ext cx="2800509" cy="242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4146364" y="6179473"/>
              <a:ext cx="2000869" cy="492443"/>
            </a:xfrm>
            <a:prstGeom prst="rect">
              <a:avLst/>
            </a:prstGeom>
            <a:solidFill>
              <a:srgbClr val="27F977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>
                  <a:solidFill>
                    <a:srgbClr val="FF0000"/>
                  </a:solidFill>
                </a:rPr>
                <a:t>Hệ tĩnh tiến</a:t>
              </a:r>
              <a:endParaRPr lang="en-US" altLang="en-US" sz="26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2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768539"/>
                </p:ext>
              </p:extLst>
            </p:nvPr>
          </p:nvGraphicFramePr>
          <p:xfrm>
            <a:off x="3582491" y="3818731"/>
            <a:ext cx="3286889" cy="9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7" name="Equation" r:id="rId8" imgW="2019240" imgH="457200" progId="Equation.DSMT4">
                    <p:embed/>
                  </p:oleObj>
                </mc:Choice>
                <mc:Fallback>
                  <p:oleObj name="Equation" r:id="rId8" imgW="2019240" imgH="457200" progId="Equation.DSMT4">
                    <p:embed/>
                    <p:pic>
                      <p:nvPicPr>
                        <p:cNvPr id="2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2491" y="3818731"/>
                          <a:ext cx="3286889" cy="9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6653638" y="980211"/>
            <a:ext cx="3283477" cy="5678418"/>
            <a:chOff x="6653638" y="980211"/>
            <a:chExt cx="3283477" cy="567841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638" y="980211"/>
              <a:ext cx="3283477" cy="244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7526648" y="6166186"/>
              <a:ext cx="1314784" cy="492443"/>
            </a:xfrm>
            <a:prstGeom prst="rect">
              <a:avLst/>
            </a:prstGeom>
            <a:solidFill>
              <a:srgbClr val="27F977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>
                  <a:solidFill>
                    <a:srgbClr val="FF0000"/>
                  </a:solidFill>
                </a:rPr>
                <a:t>Hệ tĩnh</a:t>
              </a:r>
              <a:endParaRPr lang="en-US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17"/>
            <p:cNvSpPr txBox="1">
              <a:spLocks noChangeArrowheads="1"/>
            </p:cNvSpPr>
            <p:nvPr/>
          </p:nvSpPr>
          <p:spPr bwMode="auto">
            <a:xfrm>
              <a:off x="7036057" y="3948771"/>
              <a:ext cx="2518638" cy="64633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rgbClr val="FF0000"/>
                  </a:solidFill>
                </a:rPr>
                <a:t>Vì hệ tĩnh nên không </a:t>
              </a:r>
              <a:br>
                <a:rPr lang="en-US" altLang="en-US" sz="1800" b="1" smtClean="0">
                  <a:solidFill>
                    <a:srgbClr val="FF0000"/>
                  </a:solidFill>
                </a:rPr>
              </a:br>
              <a:r>
                <a:rPr lang="en-US" altLang="en-US" sz="1800" b="1" smtClean="0">
                  <a:solidFill>
                    <a:srgbClr val="FF0000"/>
                  </a:solidFill>
                </a:rPr>
                <a:t>cần tính lực</a:t>
              </a:r>
              <a:endParaRPr lang="en-US" altLang="en-US" sz="18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3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B3. Tính lực hoặc moment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7D73C948-7101-4838-9C5E-491698FF14D3}" type="datetime10">
              <a:rPr lang="vi-VN" altLang="vi-VN" smtClean="0"/>
              <a:t>4:41 CH</a:t>
            </a:fld>
            <a:endParaRPr lang="vi-VN" altLang="vi-VN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44553" y="1067682"/>
            <a:ext cx="9387506" cy="4924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 smtClean="0"/>
              <a:t>Tính lực và moment chúng ta dựa vào các công thức sau:</a:t>
            </a:r>
            <a:endParaRPr lang="en-US" altLang="en-US" sz="2600" b="1"/>
          </a:p>
        </p:txBody>
      </p:sp>
      <p:grpSp>
        <p:nvGrpSpPr>
          <p:cNvPr id="15" name="Group 14"/>
          <p:cNvGrpSpPr/>
          <p:nvPr/>
        </p:nvGrpSpPr>
        <p:grpSpPr>
          <a:xfrm>
            <a:off x="472620" y="1611882"/>
            <a:ext cx="2908168" cy="2427500"/>
            <a:chOff x="7944" y="1595664"/>
            <a:chExt cx="2908168" cy="2427500"/>
          </a:xfrm>
          <a:solidFill>
            <a:srgbClr val="27F977"/>
          </a:solidFill>
        </p:grpSpPr>
        <p:graphicFrame>
          <p:nvGraphicFramePr>
            <p:cNvPr id="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1935486"/>
                </p:ext>
              </p:extLst>
            </p:nvPr>
          </p:nvGraphicFramePr>
          <p:xfrm>
            <a:off x="65916" y="1595664"/>
            <a:ext cx="2792223" cy="1576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4" name="Equation" r:id="rId3" imgW="698400" imgH="393480" progId="Equation.DSMT4">
                    <p:embed/>
                  </p:oleObj>
                </mc:Choice>
                <mc:Fallback>
                  <p:oleObj name="Equation" r:id="rId3" imgW="698400" imgH="393480" progId="Equation.DSMT4">
                    <p:embed/>
                    <p:pic>
                      <p:nvPicPr>
                        <p:cNvPr id="4916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16" y="1595664"/>
                          <a:ext cx="2792223" cy="1576255"/>
                        </a:xfrm>
                        <a:prstGeom prst="rect">
                          <a:avLst/>
                        </a:prstGeom>
                        <a:solidFill>
                          <a:srgbClr val="27F977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7944" y="3130612"/>
              <a:ext cx="2908168" cy="8925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/>
                <a:t>Moment từ đồng </a:t>
              </a:r>
              <a:br>
                <a:rPr lang="en-US" altLang="en-US" sz="2600" b="1" smtClean="0"/>
              </a:br>
              <a:r>
                <a:rPr lang="en-US" altLang="en-US" sz="2600" b="1" smtClean="0"/>
                <a:t>năng lượng</a:t>
              </a:r>
              <a:endParaRPr lang="en-US" altLang="en-US" sz="2600" b="1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72336" y="1702295"/>
            <a:ext cx="3272359" cy="2521896"/>
            <a:chOff x="5694471" y="1477479"/>
            <a:chExt cx="3272359" cy="2521896"/>
          </a:xfrm>
        </p:grpSpPr>
        <p:graphicFrame>
          <p:nvGraphicFramePr>
            <p:cNvPr id="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236258"/>
                </p:ext>
              </p:extLst>
            </p:nvPr>
          </p:nvGraphicFramePr>
          <p:xfrm>
            <a:off x="5694471" y="1477479"/>
            <a:ext cx="3272359" cy="1665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5" name="Equation" r:id="rId5" imgW="774360" imgH="393480" progId="Equation.DSMT4">
                    <p:embed/>
                  </p:oleObj>
                </mc:Choice>
                <mc:Fallback>
                  <p:oleObj name="Equation" r:id="rId5" imgW="774360" imgH="393480" progId="Equation.DSMT4">
                    <p:embed/>
                    <p:pic>
                      <p:nvPicPr>
                        <p:cNvPr id="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4471" y="1477479"/>
                          <a:ext cx="3272359" cy="166582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6358695" y="3106823"/>
              <a:ext cx="2093843" cy="8925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/>
                <a:t>Moment từ </a:t>
              </a:r>
              <a:br>
                <a:rPr lang="en-US" altLang="en-US" sz="2600" b="1" smtClean="0"/>
              </a:br>
              <a:r>
                <a:rPr lang="en-US" altLang="en-US" sz="2600" b="1" smtClean="0"/>
                <a:t>năng lượng</a:t>
              </a:r>
              <a:endParaRPr lang="en-US" altLang="en-US" sz="2600" b="1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8560" y="4324710"/>
            <a:ext cx="3316288" cy="2189539"/>
            <a:chOff x="7984" y="4324710"/>
            <a:chExt cx="3316288" cy="2189539"/>
          </a:xfrm>
          <a:noFill/>
        </p:grpSpPr>
        <p:graphicFrame>
          <p:nvGraphicFramePr>
            <p:cNvPr id="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047438"/>
                </p:ext>
              </p:extLst>
            </p:nvPr>
          </p:nvGraphicFramePr>
          <p:xfrm>
            <a:off x="7984" y="4324710"/>
            <a:ext cx="3316288" cy="1296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6" name="Equation" r:id="rId7" imgW="1079280" imgH="419040" progId="Equation.DSMT4">
                    <p:embed/>
                  </p:oleObj>
                </mc:Choice>
                <mc:Fallback>
                  <p:oleObj name="Equation" r:id="rId7" imgW="1079280" imgH="419040" progId="Equation.DSMT4">
                    <p:embed/>
                    <p:pic>
                      <p:nvPicPr>
                        <p:cNvPr id="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4" y="4324710"/>
                          <a:ext cx="3316288" cy="1296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2610" y="5621697"/>
              <a:ext cx="2262158" cy="8925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/>
                <a:t>Lực từ đồng </a:t>
              </a:r>
              <a:br>
                <a:rPr lang="en-US" altLang="en-US" sz="2600" b="1" smtClean="0"/>
              </a:br>
              <a:r>
                <a:rPr lang="en-US" altLang="en-US" sz="2600" b="1" smtClean="0"/>
                <a:t>năng lượng</a:t>
              </a:r>
              <a:endParaRPr lang="en-US" altLang="en-US" sz="2600" b="1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74805" y="4509120"/>
            <a:ext cx="3511689" cy="1799521"/>
            <a:chOff x="5455141" y="4354170"/>
            <a:chExt cx="3511689" cy="1799521"/>
          </a:xfrm>
        </p:grpSpPr>
        <p:graphicFrame>
          <p:nvGraphicFramePr>
            <p:cNvPr id="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9300138"/>
                </p:ext>
              </p:extLst>
            </p:nvPr>
          </p:nvGraphicFramePr>
          <p:xfrm>
            <a:off x="5455141" y="4354170"/>
            <a:ext cx="3511689" cy="1296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7" name="Equation" r:id="rId9" imgW="1143000" imgH="419040" progId="Equation.DSMT4">
                    <p:embed/>
                  </p:oleObj>
                </mc:Choice>
                <mc:Fallback>
                  <p:oleObj name="Equation" r:id="rId9" imgW="1143000" imgH="419040" progId="Equation.DSMT4">
                    <p:embed/>
                    <p:pic>
                      <p:nvPicPr>
                        <p:cNvPr id="4916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5141" y="4354170"/>
                          <a:ext cx="3511689" cy="1296144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6"/>
            <p:cNvSpPr txBox="1">
              <a:spLocks noChangeArrowheads="1"/>
            </p:cNvSpPr>
            <p:nvPr/>
          </p:nvSpPr>
          <p:spPr bwMode="auto">
            <a:xfrm>
              <a:off x="5601072" y="5661248"/>
              <a:ext cx="3223959" cy="4924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/>
                <a:t>Lực từ năng lượng</a:t>
              </a:r>
              <a:endParaRPr lang="en-US" altLang="en-US" sz="2600" b="1"/>
            </a:p>
          </p:txBody>
        </p:sp>
      </p:grpSp>
    </p:spTree>
    <p:extLst>
      <p:ext uri="{BB962C8B-B14F-4D97-AF65-F5344CB8AC3E}">
        <p14:creationId xmlns:p14="http://schemas.microsoft.com/office/powerpoint/2010/main" val="124875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B3. Tính lực hoặc moment</a:t>
            </a:r>
            <a:endParaRPr lang="en-US" sz="2200" baseline="-250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7013B92-A4D2-4FE1-B321-7091B1F0A2D2}" type="datetime10">
              <a:rPr lang="vi-VN" altLang="vi-VN" smtClean="0"/>
              <a:t>4:41 CH</a:t>
            </a:fld>
            <a:endParaRPr lang="vi-VN" altLang="vi-VN"/>
          </a:p>
        </p:txBody>
      </p:sp>
      <p:sp>
        <p:nvSpPr>
          <p:cNvPr id="24" name="Action Button: Beginning 23">
            <a:hlinkClick r:id="rId3" action="ppaction://hlinksldjump" highlightClick="1"/>
          </p:cNvPr>
          <p:cNvSpPr/>
          <p:nvPr/>
        </p:nvSpPr>
        <p:spPr>
          <a:xfrm>
            <a:off x="8985448" y="6021288"/>
            <a:ext cx="826392" cy="69778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873" y="980211"/>
            <a:ext cx="9798242" cy="5691705"/>
            <a:chOff x="138873" y="980211"/>
            <a:chExt cx="9798242" cy="5691705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" y="1042874"/>
              <a:ext cx="2736850" cy="252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"/>
            <p:cNvSpPr txBox="1">
              <a:spLocks noChangeArrowheads="1"/>
            </p:cNvSpPr>
            <p:nvPr/>
          </p:nvSpPr>
          <p:spPr bwMode="auto">
            <a:xfrm>
              <a:off x="907349" y="6179473"/>
              <a:ext cx="1483098" cy="492443"/>
            </a:xfrm>
            <a:prstGeom prst="rect">
              <a:avLst/>
            </a:prstGeom>
            <a:solidFill>
              <a:srgbClr val="27F977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>
                  <a:solidFill>
                    <a:srgbClr val="FF0000"/>
                  </a:solidFill>
                </a:rPr>
                <a:t>Hệ quay</a:t>
              </a:r>
              <a:endParaRPr lang="en-US" altLang="en-US" sz="2600" b="1">
                <a:solidFill>
                  <a:srgbClr val="FF0000"/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216" y="1107202"/>
              <a:ext cx="2800509" cy="242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4146364" y="6179473"/>
              <a:ext cx="2000869" cy="492443"/>
            </a:xfrm>
            <a:prstGeom prst="rect">
              <a:avLst/>
            </a:prstGeom>
            <a:solidFill>
              <a:srgbClr val="27F977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>
                  <a:solidFill>
                    <a:srgbClr val="FF0000"/>
                  </a:solidFill>
                </a:rPr>
                <a:t>Hệ tĩnh tiến</a:t>
              </a:r>
              <a:endParaRPr lang="en-US" altLang="en-US" sz="2600" b="1">
                <a:solidFill>
                  <a:srgbClr val="FF0000"/>
                </a:solidFill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638" y="980211"/>
              <a:ext cx="3283477" cy="244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7526648" y="6166186"/>
              <a:ext cx="1314784" cy="492443"/>
            </a:xfrm>
            <a:prstGeom prst="rect">
              <a:avLst/>
            </a:prstGeom>
            <a:solidFill>
              <a:srgbClr val="27F977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>
                  <a:solidFill>
                    <a:srgbClr val="FF0000"/>
                  </a:solidFill>
                </a:rPr>
                <a:t>Hệ tĩnh</a:t>
              </a:r>
              <a:endParaRPr lang="en-US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17"/>
            <p:cNvSpPr txBox="1">
              <a:spLocks noChangeArrowheads="1"/>
            </p:cNvSpPr>
            <p:nvPr/>
          </p:nvSpPr>
          <p:spPr bwMode="auto">
            <a:xfrm>
              <a:off x="7036057" y="4358166"/>
              <a:ext cx="2518638" cy="6463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rgbClr val="FF0000"/>
                  </a:solidFill>
                </a:rPr>
                <a:t>Vì hệ tĩnh nên không </a:t>
              </a:r>
              <a:br>
                <a:rPr lang="en-US" altLang="en-US" sz="1800" b="1" smtClean="0">
                  <a:solidFill>
                    <a:srgbClr val="FF0000"/>
                  </a:solidFill>
                </a:rPr>
              </a:br>
              <a:r>
                <a:rPr lang="en-US" altLang="en-US" sz="1800" b="1" smtClean="0">
                  <a:solidFill>
                    <a:srgbClr val="FF0000"/>
                  </a:solidFill>
                </a:rPr>
                <a:t>cần tính lực</a:t>
              </a:r>
              <a:endParaRPr lang="en-US" altLang="en-US" sz="18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1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816309"/>
                </p:ext>
              </p:extLst>
            </p:nvPr>
          </p:nvGraphicFramePr>
          <p:xfrm>
            <a:off x="138873" y="4358166"/>
            <a:ext cx="3020051" cy="650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0" name="Equation" r:id="rId7" imgW="1180800" imgH="253800" progId="Equation.DSMT4">
                    <p:embed/>
                  </p:oleObj>
                </mc:Choice>
                <mc:Fallback>
                  <p:oleObj name="Equation" r:id="rId7" imgW="1180800" imgH="253800" progId="Equation.DSMT4">
                    <p:embed/>
                    <p:pic>
                      <p:nvPicPr>
                        <p:cNvPr id="4916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73" y="4358166"/>
                          <a:ext cx="3020051" cy="65058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4194469"/>
                </p:ext>
              </p:extLst>
            </p:nvPr>
          </p:nvGraphicFramePr>
          <p:xfrm>
            <a:off x="3763448" y="3874755"/>
            <a:ext cx="2811152" cy="1613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1" name="Equation" r:id="rId9" imgW="799920" imgH="457200" progId="Equation.DSMT4">
                    <p:embed/>
                  </p:oleObj>
                </mc:Choice>
                <mc:Fallback>
                  <p:oleObj name="Equation" r:id="rId9" imgW="799920" imgH="457200" progId="Equation.DSMT4">
                    <p:embed/>
                    <p:pic>
                      <p:nvPicPr>
                        <p:cNvPr id="4916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3448" y="3874755"/>
                          <a:ext cx="2811152" cy="1613151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2188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 tích hệ cơ điện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CEE10EF-F1C1-4610-887A-7C8A3E3F1F47}" type="datetime10">
              <a:rPr lang="vi-VN" smtClean="0"/>
              <a:t>4:41 CH</a:t>
            </a:fld>
            <a:endParaRPr lang="vi-VN" dirty="0"/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6079948" y="-27384"/>
            <a:ext cx="3682418" cy="1938990"/>
            <a:chOff x="-2653704" y="-800670"/>
            <a:chExt cx="3681332" cy="1938120"/>
          </a:xfrm>
          <a:solidFill>
            <a:srgbClr val="D60093"/>
          </a:solidFill>
        </p:grpSpPr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-2653704" y="-800670"/>
              <a:ext cx="3681332" cy="19381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smtClean="0"/>
                <a:t>Hệ cơ điện: </a:t>
              </a:r>
            </a:p>
            <a:p>
              <a:pPr marL="342900" indent="-342900" eaLnBrk="1" hangingPunct="1">
                <a:spcBef>
                  <a:spcPct val="0"/>
                </a:spcBef>
                <a:buFontTx/>
                <a:buChar char="-"/>
              </a:pPr>
              <a:r>
                <a:rPr lang="en-US" altLang="en-US" sz="2000" b="1" smtClean="0"/>
                <a:t>Máy Biến Áp</a:t>
              </a:r>
            </a:p>
            <a:p>
              <a:pPr marL="342900" indent="-342900" eaLnBrk="1" hangingPunct="1">
                <a:spcBef>
                  <a:spcPct val="0"/>
                </a:spcBef>
                <a:buFontTx/>
                <a:buChar char="-"/>
              </a:pPr>
              <a:r>
                <a:rPr lang="en-US" altLang="en-US" sz="2000" b="1" smtClean="0"/>
                <a:t>Máy Điện Đồng Bộ</a:t>
              </a:r>
            </a:p>
            <a:p>
              <a:pPr marL="342900" indent="-342900" eaLnBrk="1" hangingPunct="1">
                <a:spcBef>
                  <a:spcPct val="0"/>
                </a:spcBef>
                <a:buFontTx/>
                <a:buChar char="-"/>
              </a:pPr>
              <a:r>
                <a:rPr lang="en-US" altLang="en-US" sz="2000" b="1" smtClean="0"/>
                <a:t>Máy Điện Không Đồng Bộ</a:t>
              </a:r>
            </a:p>
            <a:p>
              <a:pPr marL="342900" indent="-342900" eaLnBrk="1" hangingPunct="1">
                <a:spcBef>
                  <a:spcPct val="0"/>
                </a:spcBef>
                <a:buFontTx/>
                <a:buChar char="-"/>
              </a:pPr>
              <a:r>
                <a:rPr lang="en-US" altLang="en-US" sz="2000" b="1" smtClean="0"/>
                <a:t>Máy Điện DC</a:t>
              </a:r>
            </a:p>
            <a:p>
              <a:pPr marL="342900" indent="-342900" eaLnBrk="1" hangingPunct="1">
                <a:spcBef>
                  <a:spcPct val="0"/>
                </a:spcBef>
                <a:buFontTx/>
                <a:buChar char="-"/>
              </a:pPr>
              <a:r>
                <a:rPr lang="en-US" altLang="en-US" sz="2000" b="1" smtClean="0"/>
                <a:t>Hệ chuyển động tĩnh tiến</a:t>
              </a:r>
              <a:endParaRPr lang="en-US" altLang="en-US" sz="2000" b="1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-2636929" y="-368816"/>
              <a:ext cx="0" cy="140832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697943" y="1988840"/>
            <a:ext cx="4126451" cy="830997"/>
          </a:xfrm>
          <a:prstGeom prst="rect">
            <a:avLst/>
          </a:prstGeom>
          <a:solidFill>
            <a:srgbClr val="92D050"/>
          </a:solidFill>
          <a:ln w="38100">
            <a:solidFill>
              <a:srgbClr val="27F977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Đều được phân tích thông </a:t>
            </a:r>
            <a:br>
              <a:rPr lang="en-US" sz="2400" b="1" smtClean="0"/>
            </a:br>
            <a:r>
              <a:rPr lang="en-US" sz="2400" b="1" smtClean="0"/>
              <a:t>qua các bước sau:</a:t>
            </a:r>
            <a:endParaRPr lang="en-US" sz="2400" b="1"/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879083" y="987296"/>
            <a:ext cx="1685077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Đối tượng</a:t>
            </a:r>
            <a:endParaRPr lang="en-US" altLang="en-US" sz="2400" b="1"/>
          </a:p>
        </p:txBody>
      </p:sp>
      <p:grpSp>
        <p:nvGrpSpPr>
          <p:cNvPr id="57" name="Group 56"/>
          <p:cNvGrpSpPr/>
          <p:nvPr/>
        </p:nvGrpSpPr>
        <p:grpSpPr>
          <a:xfrm>
            <a:off x="200472" y="1444288"/>
            <a:ext cx="3044423" cy="854499"/>
            <a:chOff x="200472" y="1444288"/>
            <a:chExt cx="3044423" cy="854499"/>
          </a:xfrm>
        </p:grpSpPr>
        <p:sp>
          <p:nvSpPr>
            <p:cNvPr id="17" name="Down Arrow 16"/>
            <p:cNvSpPr/>
            <p:nvPr/>
          </p:nvSpPr>
          <p:spPr>
            <a:xfrm>
              <a:off x="1480858" y="1499704"/>
              <a:ext cx="484632" cy="288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200472" y="1837122"/>
              <a:ext cx="3044423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T</a:t>
              </a:r>
              <a:r>
                <a:rPr lang="en-US" altLang="en-US" sz="2400" b="1" smtClean="0"/>
                <a:t>ừ thông liên kết </a:t>
              </a:r>
              <a:r>
                <a:rPr lang="en-US" altLang="en-US" sz="2400" b="1" smtClean="0">
                  <a:sym typeface="Symbol" panose="05050102010706020507" pitchFamily="18" charset="2"/>
                </a:rPr>
                <a:t></a:t>
              </a:r>
              <a:r>
                <a:rPr lang="en-US" altLang="en-US" sz="2400" b="1" baseline="-25000" smtClean="0">
                  <a:sym typeface="Symbol" panose="05050102010706020507" pitchFamily="18" charset="2"/>
                </a:rPr>
                <a:t>k</a:t>
              </a:r>
              <a:endParaRPr lang="en-US" altLang="en-US" sz="2400" b="1" baseline="-25000"/>
            </a:p>
          </p:txBody>
        </p:sp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1908311" y="1444288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rgbClr val="FF0000"/>
                  </a:solidFill>
                </a:rPr>
                <a:t>B.1</a:t>
              </a:r>
              <a:endParaRPr lang="en-US" altLang="en-US" sz="1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8248" y="2284228"/>
            <a:ext cx="2744662" cy="1257569"/>
            <a:chOff x="3282104" y="2284228"/>
            <a:chExt cx="2744662" cy="1257569"/>
          </a:xfrm>
        </p:grpSpPr>
        <p:sp>
          <p:nvSpPr>
            <p:cNvPr id="20" name="Down Arrow 19"/>
            <p:cNvSpPr/>
            <p:nvPr/>
          </p:nvSpPr>
          <p:spPr>
            <a:xfrm>
              <a:off x="4418708" y="2348880"/>
              <a:ext cx="484632" cy="288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6"/>
            <p:cNvSpPr txBox="1">
              <a:spLocks noChangeArrowheads="1"/>
            </p:cNvSpPr>
            <p:nvPr/>
          </p:nvSpPr>
          <p:spPr bwMode="auto">
            <a:xfrm>
              <a:off x="3282104" y="2710800"/>
              <a:ext cx="2744662" cy="8309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Năng lượng hoặc</a:t>
              </a:r>
              <a:br>
                <a:rPr lang="en-US" altLang="en-US" sz="2400" b="1" smtClean="0"/>
              </a:br>
              <a:r>
                <a:rPr lang="en-US" altLang="en-US" sz="2400" b="1" smtClean="0"/>
                <a:t>đồng năng lượng</a:t>
              </a:r>
              <a:endParaRPr lang="en-US" altLang="en-US" sz="2400" b="1" baseline="-25000"/>
            </a:p>
          </p:txBody>
        </p:sp>
        <p:sp>
          <p:nvSpPr>
            <p:cNvPr id="22" name="TextBox 1"/>
            <p:cNvSpPr txBox="1">
              <a:spLocks noChangeArrowheads="1"/>
            </p:cNvSpPr>
            <p:nvPr/>
          </p:nvSpPr>
          <p:spPr bwMode="auto">
            <a:xfrm>
              <a:off x="4827456" y="2284228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rgbClr val="FF0000"/>
                  </a:solidFill>
                </a:rPr>
                <a:t>B.2</a:t>
              </a:r>
              <a:endParaRPr lang="en-US" altLang="en-US" sz="1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0188" y="3511875"/>
            <a:ext cx="2852063" cy="888237"/>
            <a:chOff x="3265512" y="2284228"/>
            <a:chExt cx="2852063" cy="888237"/>
          </a:xfrm>
        </p:grpSpPr>
        <p:sp>
          <p:nvSpPr>
            <p:cNvPr id="28" name="Down Arrow 27"/>
            <p:cNvSpPr/>
            <p:nvPr/>
          </p:nvSpPr>
          <p:spPr>
            <a:xfrm>
              <a:off x="4446416" y="2348880"/>
              <a:ext cx="484632" cy="288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6"/>
            <p:cNvSpPr txBox="1">
              <a:spLocks noChangeArrowheads="1"/>
            </p:cNvSpPr>
            <p:nvPr/>
          </p:nvSpPr>
          <p:spPr bwMode="auto">
            <a:xfrm>
              <a:off x="3265512" y="2710800"/>
              <a:ext cx="2852063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Lực hoặc moment</a:t>
              </a:r>
              <a:endParaRPr lang="en-US" altLang="en-US" sz="2400" b="1" baseline="-25000"/>
            </a:p>
          </p:txBody>
        </p:sp>
        <p:sp>
          <p:nvSpPr>
            <p:cNvPr id="30" name="TextBox 1"/>
            <p:cNvSpPr txBox="1">
              <a:spLocks noChangeArrowheads="1"/>
            </p:cNvSpPr>
            <p:nvPr/>
          </p:nvSpPr>
          <p:spPr bwMode="auto">
            <a:xfrm>
              <a:off x="4827456" y="2284228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rgbClr val="FF0000"/>
                  </a:solidFill>
                </a:rPr>
                <a:t>B.3</a:t>
              </a:r>
              <a:endParaRPr lang="en-US" altLang="en-US" sz="1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75708" y="1628800"/>
            <a:ext cx="3073152" cy="698018"/>
            <a:chOff x="3275708" y="1628800"/>
            <a:chExt cx="3073152" cy="698018"/>
          </a:xfrm>
        </p:grpSpPr>
        <p:sp>
          <p:nvSpPr>
            <p:cNvPr id="32" name="Down Arrow 31"/>
            <p:cNvSpPr/>
            <p:nvPr/>
          </p:nvSpPr>
          <p:spPr>
            <a:xfrm rot="16200000">
              <a:off x="3692018" y="1425876"/>
              <a:ext cx="484632" cy="13172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4695843" y="1839348"/>
              <a:ext cx="1653017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Pt điện áp</a:t>
              </a:r>
              <a:endParaRPr lang="en-US" altLang="en-US" sz="2400" b="1" baseline="-25000"/>
            </a:p>
          </p:txBody>
        </p:sp>
        <p:sp>
          <p:nvSpPr>
            <p:cNvPr id="34" name="TextBox 1"/>
            <p:cNvSpPr txBox="1">
              <a:spLocks noChangeArrowheads="1"/>
            </p:cNvSpPr>
            <p:nvPr/>
          </p:nvSpPr>
          <p:spPr bwMode="auto">
            <a:xfrm>
              <a:off x="3545165" y="1628800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rgbClr val="FF0000"/>
                  </a:solidFill>
                </a:rPr>
                <a:t>B.4</a:t>
              </a:r>
              <a:endParaRPr lang="en-US" altLang="en-US" sz="1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40180" y="2276872"/>
            <a:ext cx="2194832" cy="1257569"/>
            <a:chOff x="3145444" y="2284228"/>
            <a:chExt cx="2194832" cy="1257569"/>
          </a:xfrm>
        </p:grpSpPr>
        <p:sp>
          <p:nvSpPr>
            <p:cNvPr id="36" name="Down Arrow 35"/>
            <p:cNvSpPr/>
            <p:nvPr/>
          </p:nvSpPr>
          <p:spPr>
            <a:xfrm>
              <a:off x="3985801" y="2348880"/>
              <a:ext cx="484632" cy="288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6"/>
            <p:cNvSpPr txBox="1">
              <a:spLocks noChangeArrowheads="1"/>
            </p:cNvSpPr>
            <p:nvPr/>
          </p:nvSpPr>
          <p:spPr bwMode="auto">
            <a:xfrm>
              <a:off x="3145444" y="2710800"/>
              <a:ext cx="2194832" cy="8309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Pt điện áp </a:t>
              </a:r>
              <a:br>
                <a:rPr lang="en-US" altLang="en-US" sz="2400" b="1" smtClean="0"/>
              </a:br>
              <a:r>
                <a:rPr lang="en-US" altLang="en-US" sz="2400" b="1" smtClean="0"/>
                <a:t>tương đương</a:t>
              </a:r>
              <a:endParaRPr lang="en-US" altLang="en-US" sz="2400" b="1" baseline="-25000"/>
            </a:p>
          </p:txBody>
        </p:sp>
        <p:sp>
          <p:nvSpPr>
            <p:cNvPr id="38" name="TextBox 1"/>
            <p:cNvSpPr txBox="1">
              <a:spLocks noChangeArrowheads="1"/>
            </p:cNvSpPr>
            <p:nvPr/>
          </p:nvSpPr>
          <p:spPr bwMode="auto">
            <a:xfrm>
              <a:off x="4394549" y="2284228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rgbClr val="FF0000"/>
                  </a:solidFill>
                </a:rPr>
                <a:t>B.5</a:t>
              </a:r>
              <a:endParaRPr lang="en-US" altLang="en-US" sz="1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31028" y="3498097"/>
            <a:ext cx="3783408" cy="888237"/>
            <a:chOff x="3494938" y="2284228"/>
            <a:chExt cx="3783408" cy="888237"/>
          </a:xfrm>
        </p:grpSpPr>
        <p:sp>
          <p:nvSpPr>
            <p:cNvPr id="40" name="Down Arrow 39"/>
            <p:cNvSpPr/>
            <p:nvPr/>
          </p:nvSpPr>
          <p:spPr>
            <a:xfrm>
              <a:off x="5138667" y="2348880"/>
              <a:ext cx="484632" cy="288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6"/>
            <p:cNvSpPr txBox="1">
              <a:spLocks noChangeArrowheads="1"/>
            </p:cNvSpPr>
            <p:nvPr/>
          </p:nvSpPr>
          <p:spPr bwMode="auto">
            <a:xfrm>
              <a:off x="3494938" y="2710800"/>
              <a:ext cx="3783408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Mạch điện tương đương</a:t>
              </a:r>
              <a:endParaRPr lang="en-US" altLang="en-US" sz="2400" b="1"/>
            </a:p>
          </p:txBody>
        </p:sp>
        <p:sp>
          <p:nvSpPr>
            <p:cNvPr id="42" name="TextBox 1"/>
            <p:cNvSpPr txBox="1">
              <a:spLocks noChangeArrowheads="1"/>
            </p:cNvSpPr>
            <p:nvPr/>
          </p:nvSpPr>
          <p:spPr bwMode="auto">
            <a:xfrm>
              <a:off x="5547415" y="2284228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rgbClr val="FF0000"/>
                  </a:solidFill>
                </a:rPr>
                <a:t>B.6</a:t>
              </a:r>
              <a:endParaRPr lang="en-US" altLang="en-US" sz="1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8990" y="4443574"/>
            <a:ext cx="4031538" cy="2181073"/>
            <a:chOff x="1608990" y="4443574"/>
            <a:chExt cx="4031538" cy="2181073"/>
          </a:xfrm>
        </p:grpSpPr>
        <p:sp>
          <p:nvSpPr>
            <p:cNvPr id="46" name="Rectangle 45"/>
            <p:cNvSpPr/>
            <p:nvPr/>
          </p:nvSpPr>
          <p:spPr>
            <a:xfrm>
              <a:off x="1608990" y="4485353"/>
              <a:ext cx="236355" cy="28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04173" y="4443574"/>
              <a:ext cx="236355" cy="28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608990" y="4725144"/>
              <a:ext cx="4031538" cy="1899503"/>
              <a:chOff x="1608990" y="4725144"/>
              <a:chExt cx="4031538" cy="189950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608990" y="4725144"/>
                <a:ext cx="4031538" cy="23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own Arrow 48"/>
              <p:cNvSpPr/>
              <p:nvPr/>
            </p:nvSpPr>
            <p:spPr>
              <a:xfrm>
                <a:off x="3405744" y="4968820"/>
                <a:ext cx="484632" cy="288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1"/>
              <p:cNvSpPr txBox="1">
                <a:spLocks noChangeArrowheads="1"/>
              </p:cNvSpPr>
              <p:nvPr/>
            </p:nvSpPr>
            <p:spPr bwMode="auto">
              <a:xfrm>
                <a:off x="3833197" y="4913404"/>
                <a:ext cx="54373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 smtClean="0">
                    <a:solidFill>
                      <a:srgbClr val="FF0000"/>
                    </a:solidFill>
                  </a:rPr>
                  <a:t>B.7</a:t>
                </a:r>
                <a:endParaRPr lang="en-US" altLang="en-US" sz="1800" b="1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1" name="Group 17"/>
              <p:cNvGrpSpPr>
                <a:grpSpLocks/>
              </p:cNvGrpSpPr>
              <p:nvPr/>
            </p:nvGrpSpPr>
            <p:grpSpPr bwMode="auto">
              <a:xfrm>
                <a:off x="2250081" y="5301208"/>
                <a:ext cx="2795958" cy="1323439"/>
                <a:chOff x="-2653704" y="196815"/>
                <a:chExt cx="2795133" cy="1322844"/>
              </a:xfrm>
              <a:solidFill>
                <a:srgbClr val="FFC000"/>
              </a:solidFill>
            </p:grpSpPr>
            <p:sp>
              <p:nvSpPr>
                <p:cNvPr id="52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-2653704" y="196815"/>
                  <a:ext cx="2795133" cy="1322844"/>
                </a:xfrm>
                <a:prstGeom prst="rect">
                  <a:avLst/>
                </a:prstGeom>
                <a:grpFill/>
                <a:ln w="28575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 smtClean="0"/>
                    <a:t>Khảo sát: </a:t>
                  </a:r>
                </a:p>
                <a:p>
                  <a:pPr marL="342900" indent="-342900" eaLnBrk="1" hangingPunct="1">
                    <a:spcBef>
                      <a:spcPct val="0"/>
                    </a:spcBef>
                    <a:buFontTx/>
                    <a:buChar char="-"/>
                  </a:pPr>
                  <a:r>
                    <a:rPr lang="en-US" altLang="en-US" sz="2000" b="1" smtClean="0"/>
                    <a:t>Chế độ làm việc</a:t>
                  </a:r>
                </a:p>
                <a:p>
                  <a:pPr marL="342900" indent="-342900" eaLnBrk="1" hangingPunct="1">
                    <a:spcBef>
                      <a:spcPct val="0"/>
                    </a:spcBef>
                    <a:buFontTx/>
                    <a:buChar char="-"/>
                  </a:pPr>
                  <a:r>
                    <a:rPr lang="en-US" altLang="en-US" sz="2000" b="1" smtClean="0"/>
                    <a:t>Tính năng đặc biệt</a:t>
                  </a:r>
                </a:p>
                <a:p>
                  <a:pPr marL="342900" indent="-342900" eaLnBrk="1" hangingPunct="1">
                    <a:spcBef>
                      <a:spcPct val="0"/>
                    </a:spcBef>
                    <a:buFontTx/>
                    <a:buChar char="-"/>
                  </a:pPr>
                  <a:r>
                    <a:rPr lang="en-US" altLang="en-US" sz="2000" b="1" smtClean="0"/>
                    <a:t>Ứng dụng đặc biệt</a:t>
                  </a:r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-2636929" y="582999"/>
                  <a:ext cx="0" cy="863708"/>
                </a:xfrm>
                <a:prstGeom prst="line">
                  <a:avLst/>
                </a:prstGeom>
                <a:grpFill/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7124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6457" y="3414560"/>
            <a:ext cx="4320480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55" y="2827451"/>
            <a:ext cx="6790257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458" y="1573301"/>
            <a:ext cx="5968662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4458" y="2130108"/>
            <a:ext cx="6605268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4458" y="946990"/>
            <a:ext cx="5968662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B4. Phương trình điện áp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có cuộn dây (cửa điện)</a:t>
            </a:r>
          </a:p>
          <a:p>
            <a:pPr lvl="1"/>
            <a:r>
              <a:rPr lang="en-US" smtClean="0"/>
              <a:t>Có từ thông liên kết </a:t>
            </a:r>
            <a:r>
              <a:rPr lang="en-US" smtClean="0">
                <a:sym typeface="Symbol" panose="05050102010706020507" pitchFamily="18" charset="2"/>
              </a:rPr>
              <a:t>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Phương trình điện áp được tính,</a:t>
            </a:r>
          </a:p>
          <a:p>
            <a:pPr lvl="1"/>
            <a:endParaRPr lang="en-US" sz="1000" smtClean="0">
              <a:sym typeface="Symbol" panose="05050102010706020507" pitchFamily="18" charset="2"/>
            </a:endParaRPr>
          </a:p>
          <a:p>
            <a:pPr lvl="1"/>
            <a:r>
              <a:rPr lang="en-US" smtClean="0">
                <a:sym typeface="Symbol" panose="05050102010706020507" pitchFamily="18" charset="2"/>
              </a:rPr>
              <a:t>Khi kể đến điện trở của cuộn dây,</a:t>
            </a:r>
          </a:p>
          <a:p>
            <a:r>
              <a:rPr lang="en-US" smtClean="0">
                <a:sym typeface="Symbol" panose="05050102010706020507" pitchFamily="18" charset="2"/>
              </a:rPr>
              <a:t>Ứng dụng vào MBA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FC59FBC-03B4-45D7-9C8B-603DCB892A91}" type="datetime10">
              <a:rPr lang="vi-VN" altLang="vi-VN" smtClean="0"/>
              <a:t>4:41 CH</a:t>
            </a:fld>
            <a:endParaRPr lang="vi-VN" altLang="vi-VN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993677"/>
              </p:ext>
            </p:extLst>
          </p:nvPr>
        </p:nvGraphicFramePr>
        <p:xfrm>
          <a:off x="6753200" y="2060848"/>
          <a:ext cx="9191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3" name="Equation" r:id="rId3" imgW="469800" imgH="393480" progId="Equation.DSMT4">
                  <p:embed/>
                </p:oleObj>
              </mc:Choice>
              <mc:Fallback>
                <p:oleObj name="Equation" r:id="rId3" imgW="469800" imgH="393480" progId="Equation.DSMT4">
                  <p:embed/>
                  <p:pic>
                    <p:nvPicPr>
                      <p:cNvPr id="16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00" y="2060848"/>
                        <a:ext cx="919163" cy="781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260111"/>
              </p:ext>
            </p:extLst>
          </p:nvPr>
        </p:nvGraphicFramePr>
        <p:xfrm>
          <a:off x="6990729" y="2765858"/>
          <a:ext cx="14906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4" name="Equation" r:id="rId5" imgW="761760" imgH="393480" progId="Equation.DSMT4">
                  <p:embed/>
                </p:oleObj>
              </mc:Choice>
              <mc:Fallback>
                <p:oleObj name="Equation" r:id="rId5" imgW="761760" imgH="393480" progId="Equation.DSMT4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729" y="2765858"/>
                        <a:ext cx="1490663" cy="781050"/>
                      </a:xfrm>
                      <a:prstGeom prst="rect">
                        <a:avLst/>
                      </a:prstGeom>
                      <a:solidFill>
                        <a:srgbClr val="D6009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416496" y="4149360"/>
            <a:ext cx="7268004" cy="2520000"/>
            <a:chOff x="416496" y="4149360"/>
            <a:chExt cx="7268004" cy="2520000"/>
          </a:xfrm>
        </p:grpSpPr>
        <p:grpSp>
          <p:nvGrpSpPr>
            <p:cNvPr id="8" name="Group 7"/>
            <p:cNvGrpSpPr/>
            <p:nvPr/>
          </p:nvGrpSpPr>
          <p:grpSpPr>
            <a:xfrm>
              <a:off x="416496" y="4149360"/>
              <a:ext cx="3905142" cy="2520000"/>
              <a:chOff x="3008784" y="2192118"/>
              <a:chExt cx="3905142" cy="25200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702737" y="2192118"/>
                <a:ext cx="2520000" cy="2520000"/>
                <a:chOff x="3702737" y="2192118"/>
                <a:chExt cx="2520000" cy="25200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3702737" y="2192118"/>
                  <a:ext cx="2520000" cy="252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241589" y="2717709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3027832" y="2852936"/>
                <a:ext cx="11745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reeform 10"/>
              <p:cNvSpPr/>
              <p:nvPr/>
            </p:nvSpPr>
            <p:spPr>
              <a:xfrm>
                <a:off x="4192524" y="2852535"/>
                <a:ext cx="114320" cy="87261"/>
              </a:xfrm>
              <a:custGeom>
                <a:avLst/>
                <a:gdLst>
                  <a:gd name="connsiteX0" fmla="*/ 0 w 114320"/>
                  <a:gd name="connsiteY0" fmla="*/ 393 h 87261"/>
                  <a:gd name="connsiteX1" fmla="*/ 82296 w 114320"/>
                  <a:gd name="connsiteY1" fmla="*/ 9537 h 87261"/>
                  <a:gd name="connsiteX2" fmla="*/ 114300 w 114320"/>
                  <a:gd name="connsiteY2" fmla="*/ 64401 h 87261"/>
                  <a:gd name="connsiteX3" fmla="*/ 86868 w 114320"/>
                  <a:gd name="connsiteY3" fmla="*/ 82689 h 87261"/>
                  <a:gd name="connsiteX4" fmla="*/ 68580 w 114320"/>
                  <a:gd name="connsiteY4" fmla="*/ 87261 h 8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20" h="87261">
                    <a:moveTo>
                      <a:pt x="0" y="393"/>
                    </a:moveTo>
                    <a:cubicBezTo>
                      <a:pt x="31623" y="-369"/>
                      <a:pt x="63246" y="-1131"/>
                      <a:pt x="82296" y="9537"/>
                    </a:cubicBezTo>
                    <a:cubicBezTo>
                      <a:pt x="101346" y="20205"/>
                      <a:pt x="113538" y="52209"/>
                      <a:pt x="114300" y="64401"/>
                    </a:cubicBezTo>
                    <a:cubicBezTo>
                      <a:pt x="115062" y="76593"/>
                      <a:pt x="94488" y="78879"/>
                      <a:pt x="86868" y="82689"/>
                    </a:cubicBezTo>
                    <a:cubicBezTo>
                      <a:pt x="79248" y="86499"/>
                      <a:pt x="73914" y="86880"/>
                      <a:pt x="68580" y="8726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43281" y="2968954"/>
                <a:ext cx="663563" cy="174522"/>
                <a:chOff x="3643281" y="2968954"/>
                <a:chExt cx="663563" cy="174522"/>
              </a:xfrm>
            </p:grpSpPr>
            <p:sp>
              <p:nvSpPr>
                <p:cNvPr id="57" name="Freeform 56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Freeform 58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43281" y="3126282"/>
                <a:ext cx="663563" cy="174522"/>
                <a:chOff x="3643281" y="2968954"/>
                <a:chExt cx="663563" cy="174522"/>
              </a:xfrm>
            </p:grpSpPr>
            <p:sp>
              <p:nvSpPr>
                <p:cNvPr id="54" name="Freeform 53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Freeform 55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643281" y="3311085"/>
                <a:ext cx="663563" cy="174522"/>
                <a:chOff x="3643281" y="2968954"/>
                <a:chExt cx="663563" cy="174522"/>
              </a:xfrm>
            </p:grpSpPr>
            <p:sp>
              <p:nvSpPr>
                <p:cNvPr id="51" name="Freeform 50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Freeform 52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3643281" y="3476070"/>
                <a:ext cx="663563" cy="174522"/>
                <a:chOff x="3643281" y="2968954"/>
                <a:chExt cx="663563" cy="174522"/>
              </a:xfrm>
            </p:grpSpPr>
            <p:sp>
              <p:nvSpPr>
                <p:cNvPr id="48" name="Freeform 47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reeform 49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643281" y="3660873"/>
                <a:ext cx="663563" cy="174522"/>
                <a:chOff x="3643281" y="2968954"/>
                <a:chExt cx="663563" cy="174522"/>
              </a:xfrm>
            </p:grpSpPr>
            <p:sp>
              <p:nvSpPr>
                <p:cNvPr id="45" name="Freeform 44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 46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>
                <a:off x="3008784" y="3835395"/>
                <a:ext cx="6939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152800" y="2852535"/>
                <a:ext cx="28803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Down Arrow 18"/>
              <p:cNvSpPr/>
              <p:nvPr/>
            </p:nvSpPr>
            <p:spPr>
              <a:xfrm flipV="1">
                <a:off x="3821321" y="2421940"/>
                <a:ext cx="260360" cy="3727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0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6188294"/>
                  </p:ext>
                </p:extLst>
              </p:nvPr>
            </p:nvGraphicFramePr>
            <p:xfrm>
              <a:off x="4091271" y="2295197"/>
              <a:ext cx="473075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15" name="Equation" r:id="rId7" imgW="241200" imgH="228600" progId="Equation.DSMT4">
                      <p:embed/>
                    </p:oleObj>
                  </mc:Choice>
                  <mc:Fallback>
                    <p:oleObj name="Equation" r:id="rId7" imgW="241200" imgH="228600" progId="Equation.DSMT4">
                      <p:embed/>
                      <p:pic>
                        <p:nvPicPr>
                          <p:cNvPr id="45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1271" y="2295197"/>
                            <a:ext cx="473075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5624211" y="3024966"/>
                <a:ext cx="663563" cy="214297"/>
                <a:chOff x="5624211" y="3070686"/>
                <a:chExt cx="663563" cy="214297"/>
              </a:xfrm>
            </p:grpSpPr>
            <p:sp>
              <p:nvSpPr>
                <p:cNvPr id="42" name="Freeform 41"/>
                <p:cNvSpPr/>
                <p:nvPr/>
              </p:nvSpPr>
              <p:spPr>
                <a:xfrm rot="10800000" flipV="1">
                  <a:off x="5624211" y="3177835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726566" y="3177823"/>
                  <a:ext cx="495953" cy="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Freeform 43"/>
                <p:cNvSpPr/>
                <p:nvPr/>
              </p:nvSpPr>
              <p:spPr>
                <a:xfrm flipV="1">
                  <a:off x="6173454" y="3070686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5719689" y="2916182"/>
                <a:ext cx="11745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393160" y="2915781"/>
                <a:ext cx="28803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/>
              <p:cNvSpPr/>
              <p:nvPr/>
            </p:nvSpPr>
            <p:spPr>
              <a:xfrm rot="10800000" flipV="1">
                <a:off x="5624326" y="2913005"/>
                <a:ext cx="114320" cy="107148"/>
              </a:xfrm>
              <a:custGeom>
                <a:avLst/>
                <a:gdLst>
                  <a:gd name="connsiteX0" fmla="*/ 0 w 114320"/>
                  <a:gd name="connsiteY0" fmla="*/ 393 h 87261"/>
                  <a:gd name="connsiteX1" fmla="*/ 82296 w 114320"/>
                  <a:gd name="connsiteY1" fmla="*/ 9537 h 87261"/>
                  <a:gd name="connsiteX2" fmla="*/ 114300 w 114320"/>
                  <a:gd name="connsiteY2" fmla="*/ 64401 h 87261"/>
                  <a:gd name="connsiteX3" fmla="*/ 86868 w 114320"/>
                  <a:gd name="connsiteY3" fmla="*/ 82689 h 87261"/>
                  <a:gd name="connsiteX4" fmla="*/ 68580 w 114320"/>
                  <a:gd name="connsiteY4" fmla="*/ 87261 h 8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20" h="87261">
                    <a:moveTo>
                      <a:pt x="0" y="393"/>
                    </a:moveTo>
                    <a:cubicBezTo>
                      <a:pt x="31623" y="-369"/>
                      <a:pt x="63246" y="-1131"/>
                      <a:pt x="82296" y="9537"/>
                    </a:cubicBezTo>
                    <a:cubicBezTo>
                      <a:pt x="101346" y="20205"/>
                      <a:pt x="113538" y="52209"/>
                      <a:pt x="114300" y="64401"/>
                    </a:cubicBezTo>
                    <a:cubicBezTo>
                      <a:pt x="115062" y="76593"/>
                      <a:pt x="94488" y="78879"/>
                      <a:pt x="86868" y="82689"/>
                    </a:cubicBezTo>
                    <a:cubicBezTo>
                      <a:pt x="79248" y="86499"/>
                      <a:pt x="73914" y="86880"/>
                      <a:pt x="68580" y="8726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5623932" y="3223086"/>
                <a:ext cx="663563" cy="214297"/>
                <a:chOff x="5624211" y="3070686"/>
                <a:chExt cx="663563" cy="214297"/>
              </a:xfrm>
            </p:grpSpPr>
            <p:sp>
              <p:nvSpPr>
                <p:cNvPr id="39" name="Freeform 38"/>
                <p:cNvSpPr/>
                <p:nvPr/>
              </p:nvSpPr>
              <p:spPr>
                <a:xfrm rot="10800000" flipV="1">
                  <a:off x="5624211" y="3177835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26566" y="3177823"/>
                  <a:ext cx="495953" cy="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Freeform 40"/>
                <p:cNvSpPr/>
                <p:nvPr/>
              </p:nvSpPr>
              <p:spPr>
                <a:xfrm flipV="1">
                  <a:off x="6173454" y="3070686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5621665" y="3406644"/>
                <a:ext cx="663563" cy="214297"/>
                <a:chOff x="5624211" y="3070686"/>
                <a:chExt cx="663563" cy="214297"/>
              </a:xfrm>
            </p:grpSpPr>
            <p:sp>
              <p:nvSpPr>
                <p:cNvPr id="36" name="Freeform 35"/>
                <p:cNvSpPr/>
                <p:nvPr/>
              </p:nvSpPr>
              <p:spPr>
                <a:xfrm rot="10800000" flipV="1">
                  <a:off x="5624211" y="3177835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726566" y="3177823"/>
                  <a:ext cx="495953" cy="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Freeform 37"/>
                <p:cNvSpPr/>
                <p:nvPr/>
              </p:nvSpPr>
              <p:spPr>
                <a:xfrm flipV="1">
                  <a:off x="6173454" y="3070686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6219973" y="3619667"/>
                <a:ext cx="6939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Down Arrow 27"/>
              <p:cNvSpPr/>
              <p:nvPr/>
            </p:nvSpPr>
            <p:spPr>
              <a:xfrm flipV="1">
                <a:off x="5800173" y="2436915"/>
                <a:ext cx="260360" cy="3727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9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7270266"/>
                  </p:ext>
                </p:extLst>
              </p:nvPr>
            </p:nvGraphicFramePr>
            <p:xfrm>
              <a:off x="5311775" y="2295208"/>
              <a:ext cx="522288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16" name="Equation" r:id="rId9" imgW="266400" imgH="228600" progId="Equation.DSMT4">
                      <p:embed/>
                    </p:oleObj>
                  </mc:Choice>
                  <mc:Fallback>
                    <p:oleObj name="Equation" r:id="rId9" imgW="266400" imgH="228600" progId="Equation.DSMT4">
                      <p:embed/>
                      <p:pic>
                        <p:nvPicPr>
                          <p:cNvPr id="6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1775" y="2295208"/>
                            <a:ext cx="522288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8773804"/>
                  </p:ext>
                </p:extLst>
              </p:nvPr>
            </p:nvGraphicFramePr>
            <p:xfrm>
              <a:off x="3205163" y="2419350"/>
              <a:ext cx="274637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17" name="Equation" r:id="rId11" imgW="139680" imgH="228600" progId="Equation.DSMT4">
                      <p:embed/>
                    </p:oleObj>
                  </mc:Choice>
                  <mc:Fallback>
                    <p:oleObj name="Equation" r:id="rId11" imgW="139680" imgH="228600" progId="Equation.DSMT4">
                      <p:embed/>
                      <p:pic>
                        <p:nvPicPr>
                          <p:cNvPr id="7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5163" y="2419350"/>
                            <a:ext cx="274637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810327"/>
                  </p:ext>
                </p:extLst>
              </p:nvPr>
            </p:nvGraphicFramePr>
            <p:xfrm>
              <a:off x="6340475" y="2457450"/>
              <a:ext cx="300038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18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7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40475" y="2457450"/>
                            <a:ext cx="300038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2" name="Straight Connector 31"/>
              <p:cNvCxnSpPr/>
              <p:nvPr/>
            </p:nvCxnSpPr>
            <p:spPr>
              <a:xfrm>
                <a:off x="3020212" y="2894648"/>
                <a:ext cx="0" cy="919976"/>
              </a:xfrm>
              <a:prstGeom prst="line">
                <a:avLst/>
              </a:prstGeom>
              <a:ln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894233" y="2946656"/>
                <a:ext cx="0" cy="616675"/>
              </a:xfrm>
              <a:prstGeom prst="line">
                <a:avLst/>
              </a:prstGeom>
              <a:ln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4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116069"/>
                  </p:ext>
                </p:extLst>
              </p:nvPr>
            </p:nvGraphicFramePr>
            <p:xfrm>
              <a:off x="3036076" y="3080168"/>
              <a:ext cx="274637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19" name="Equation" r:id="rId15" imgW="139680" imgH="228600" progId="Equation.DSMT4">
                      <p:embed/>
                    </p:oleObj>
                  </mc:Choice>
                  <mc:Fallback>
                    <p:oleObj name="Equation" r:id="rId15" imgW="139680" imgH="228600" progId="Equation.DSMT4">
                      <p:embed/>
                      <p:pic>
                        <p:nvPicPr>
                          <p:cNvPr id="76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6076" y="3080168"/>
                            <a:ext cx="274637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8680991"/>
                  </p:ext>
                </p:extLst>
              </p:nvPr>
            </p:nvGraphicFramePr>
            <p:xfrm>
              <a:off x="6604000" y="3003550"/>
              <a:ext cx="300038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20" name="Equation" r:id="rId17" imgW="152280" imgH="228600" progId="Equation.DSMT4">
                      <p:embed/>
                    </p:oleObj>
                  </mc:Choice>
                  <mc:Fallback>
                    <p:oleObj name="Equation" r:id="rId17" imgW="152280" imgH="228600" progId="Equation.DSMT4">
                      <p:embed/>
                      <p:pic>
                        <p:nvPicPr>
                          <p:cNvPr id="77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04000" y="3003550"/>
                            <a:ext cx="300038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624747"/>
                </p:ext>
              </p:extLst>
            </p:nvPr>
          </p:nvGraphicFramePr>
          <p:xfrm>
            <a:off x="4663487" y="4548395"/>
            <a:ext cx="3021013" cy="1439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1" name="Equation" r:id="rId19" imgW="1028520" imgH="482400" progId="Equation.DSMT4">
                    <p:embed/>
                  </p:oleObj>
                </mc:Choice>
                <mc:Fallback>
                  <p:oleObj name="Equation" r:id="rId19" imgW="1028520" imgH="482400" progId="Equation.DSMT4">
                    <p:embed/>
                    <p:pic>
                      <p:nvPicPr>
                        <p:cNvPr id="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487" y="4548395"/>
                          <a:ext cx="3021013" cy="1439863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841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  <p:bldP spid="65" grpId="0" animBg="1"/>
      <p:bldP spid="66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B4. Phương trình điện áp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0DC9D89-E183-4D95-9A6B-E81A38BAE848}" type="datetime10">
              <a:rPr lang="vi-VN" altLang="vi-VN" smtClean="0"/>
              <a:t>4:41 CH</a:t>
            </a:fld>
            <a:endParaRPr lang="vi-VN" altLang="vi-VN"/>
          </a:p>
        </p:txBody>
      </p:sp>
      <p:grpSp>
        <p:nvGrpSpPr>
          <p:cNvPr id="79" name="Group 78"/>
          <p:cNvGrpSpPr/>
          <p:nvPr/>
        </p:nvGrpSpPr>
        <p:grpSpPr>
          <a:xfrm>
            <a:off x="344488" y="1124744"/>
            <a:ext cx="7268004" cy="2520000"/>
            <a:chOff x="416496" y="4149360"/>
            <a:chExt cx="7268004" cy="2520000"/>
          </a:xfrm>
        </p:grpSpPr>
        <p:grpSp>
          <p:nvGrpSpPr>
            <p:cNvPr id="80" name="Group 79"/>
            <p:cNvGrpSpPr/>
            <p:nvPr/>
          </p:nvGrpSpPr>
          <p:grpSpPr>
            <a:xfrm>
              <a:off x="416496" y="4149360"/>
              <a:ext cx="3905142" cy="2520000"/>
              <a:chOff x="3008784" y="2192118"/>
              <a:chExt cx="3905142" cy="25200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3702737" y="2192118"/>
                <a:ext cx="2520000" cy="2520000"/>
                <a:chOff x="3702737" y="2192118"/>
                <a:chExt cx="2520000" cy="25200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702737" y="2192118"/>
                  <a:ext cx="2520000" cy="252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241589" y="2717709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3027832" y="2852936"/>
                <a:ext cx="11745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4192524" y="2852535"/>
                <a:ext cx="114320" cy="87261"/>
              </a:xfrm>
              <a:custGeom>
                <a:avLst/>
                <a:gdLst>
                  <a:gd name="connsiteX0" fmla="*/ 0 w 114320"/>
                  <a:gd name="connsiteY0" fmla="*/ 393 h 87261"/>
                  <a:gd name="connsiteX1" fmla="*/ 82296 w 114320"/>
                  <a:gd name="connsiteY1" fmla="*/ 9537 h 87261"/>
                  <a:gd name="connsiteX2" fmla="*/ 114300 w 114320"/>
                  <a:gd name="connsiteY2" fmla="*/ 64401 h 87261"/>
                  <a:gd name="connsiteX3" fmla="*/ 86868 w 114320"/>
                  <a:gd name="connsiteY3" fmla="*/ 82689 h 87261"/>
                  <a:gd name="connsiteX4" fmla="*/ 68580 w 114320"/>
                  <a:gd name="connsiteY4" fmla="*/ 87261 h 8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20" h="87261">
                    <a:moveTo>
                      <a:pt x="0" y="393"/>
                    </a:moveTo>
                    <a:cubicBezTo>
                      <a:pt x="31623" y="-369"/>
                      <a:pt x="63246" y="-1131"/>
                      <a:pt x="82296" y="9537"/>
                    </a:cubicBezTo>
                    <a:cubicBezTo>
                      <a:pt x="101346" y="20205"/>
                      <a:pt x="113538" y="52209"/>
                      <a:pt x="114300" y="64401"/>
                    </a:cubicBezTo>
                    <a:cubicBezTo>
                      <a:pt x="115062" y="76593"/>
                      <a:pt x="94488" y="78879"/>
                      <a:pt x="86868" y="82689"/>
                    </a:cubicBezTo>
                    <a:cubicBezTo>
                      <a:pt x="79248" y="86499"/>
                      <a:pt x="73914" y="86880"/>
                      <a:pt x="68580" y="8726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643281" y="2968954"/>
                <a:ext cx="663563" cy="174522"/>
                <a:chOff x="3643281" y="2968954"/>
                <a:chExt cx="663563" cy="174522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Freeform 131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643281" y="3126282"/>
                <a:ext cx="663563" cy="174522"/>
                <a:chOff x="3643281" y="2968954"/>
                <a:chExt cx="663563" cy="174522"/>
              </a:xfrm>
            </p:grpSpPr>
            <p:sp>
              <p:nvSpPr>
                <p:cNvPr id="127" name="Freeform 126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Freeform 128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643281" y="3311085"/>
                <a:ext cx="663563" cy="174522"/>
                <a:chOff x="3643281" y="2968954"/>
                <a:chExt cx="663563" cy="174522"/>
              </a:xfrm>
            </p:grpSpPr>
            <p:sp>
              <p:nvSpPr>
                <p:cNvPr id="124" name="Freeform 123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Freeform 125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643281" y="3476070"/>
                <a:ext cx="663563" cy="174522"/>
                <a:chOff x="3643281" y="2968954"/>
                <a:chExt cx="663563" cy="174522"/>
              </a:xfrm>
            </p:grpSpPr>
            <p:sp>
              <p:nvSpPr>
                <p:cNvPr id="121" name="Freeform 120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Freeform 122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643281" y="3660873"/>
                <a:ext cx="663563" cy="174522"/>
                <a:chOff x="3643281" y="2968954"/>
                <a:chExt cx="663563" cy="174522"/>
              </a:xfrm>
            </p:grpSpPr>
            <p:sp>
              <p:nvSpPr>
                <p:cNvPr id="118" name="Freeform 117"/>
                <p:cNvSpPr/>
                <p:nvPr/>
              </p:nvSpPr>
              <p:spPr>
                <a:xfrm rot="10800000">
                  <a:off x="3643281" y="2968954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3745636" y="3056216"/>
                  <a:ext cx="495953" cy="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Freeform 119"/>
                <p:cNvSpPr/>
                <p:nvPr/>
              </p:nvSpPr>
              <p:spPr>
                <a:xfrm>
                  <a:off x="4192524" y="3056215"/>
                  <a:ext cx="114320" cy="87261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3008784" y="3835395"/>
                <a:ext cx="6939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52800" y="2852535"/>
                <a:ext cx="28803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Down Arrow 91"/>
              <p:cNvSpPr/>
              <p:nvPr/>
            </p:nvSpPr>
            <p:spPr>
              <a:xfrm flipV="1">
                <a:off x="3821321" y="2421940"/>
                <a:ext cx="260360" cy="3727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9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4362796"/>
                  </p:ext>
                </p:extLst>
              </p:nvPr>
            </p:nvGraphicFramePr>
            <p:xfrm>
              <a:off x="4091271" y="2295197"/>
              <a:ext cx="473075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2" name="Equation" r:id="rId3" imgW="241200" imgH="228600" progId="Equation.DSMT4">
                      <p:embed/>
                    </p:oleObj>
                  </mc:Choice>
                  <mc:Fallback>
                    <p:oleObj name="Equation" r:id="rId3" imgW="241200" imgH="228600" progId="Equation.DSMT4">
                      <p:embed/>
                      <p:pic>
                        <p:nvPicPr>
                          <p:cNvPr id="2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1271" y="2295197"/>
                            <a:ext cx="473075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4" name="Group 93"/>
              <p:cNvGrpSpPr/>
              <p:nvPr/>
            </p:nvGrpSpPr>
            <p:grpSpPr>
              <a:xfrm>
                <a:off x="5624211" y="3024966"/>
                <a:ext cx="663563" cy="214297"/>
                <a:chOff x="5624211" y="3070686"/>
                <a:chExt cx="663563" cy="214297"/>
              </a:xfrm>
            </p:grpSpPr>
            <p:sp>
              <p:nvSpPr>
                <p:cNvPr id="115" name="Freeform 114"/>
                <p:cNvSpPr/>
                <p:nvPr/>
              </p:nvSpPr>
              <p:spPr>
                <a:xfrm rot="10800000" flipV="1">
                  <a:off x="5624211" y="3177835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726566" y="3177823"/>
                  <a:ext cx="495953" cy="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 116"/>
                <p:cNvSpPr/>
                <p:nvPr/>
              </p:nvSpPr>
              <p:spPr>
                <a:xfrm flipV="1">
                  <a:off x="6173454" y="3070686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Straight Connector 94"/>
              <p:cNvCxnSpPr/>
              <p:nvPr/>
            </p:nvCxnSpPr>
            <p:spPr>
              <a:xfrm>
                <a:off x="5719689" y="2916182"/>
                <a:ext cx="11745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393160" y="2915781"/>
                <a:ext cx="28803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Freeform 96"/>
              <p:cNvSpPr/>
              <p:nvPr/>
            </p:nvSpPr>
            <p:spPr>
              <a:xfrm rot="10800000" flipV="1">
                <a:off x="5624326" y="2913005"/>
                <a:ext cx="114320" cy="107148"/>
              </a:xfrm>
              <a:custGeom>
                <a:avLst/>
                <a:gdLst>
                  <a:gd name="connsiteX0" fmla="*/ 0 w 114320"/>
                  <a:gd name="connsiteY0" fmla="*/ 393 h 87261"/>
                  <a:gd name="connsiteX1" fmla="*/ 82296 w 114320"/>
                  <a:gd name="connsiteY1" fmla="*/ 9537 h 87261"/>
                  <a:gd name="connsiteX2" fmla="*/ 114300 w 114320"/>
                  <a:gd name="connsiteY2" fmla="*/ 64401 h 87261"/>
                  <a:gd name="connsiteX3" fmla="*/ 86868 w 114320"/>
                  <a:gd name="connsiteY3" fmla="*/ 82689 h 87261"/>
                  <a:gd name="connsiteX4" fmla="*/ 68580 w 114320"/>
                  <a:gd name="connsiteY4" fmla="*/ 87261 h 8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20" h="87261">
                    <a:moveTo>
                      <a:pt x="0" y="393"/>
                    </a:moveTo>
                    <a:cubicBezTo>
                      <a:pt x="31623" y="-369"/>
                      <a:pt x="63246" y="-1131"/>
                      <a:pt x="82296" y="9537"/>
                    </a:cubicBezTo>
                    <a:cubicBezTo>
                      <a:pt x="101346" y="20205"/>
                      <a:pt x="113538" y="52209"/>
                      <a:pt x="114300" y="64401"/>
                    </a:cubicBezTo>
                    <a:cubicBezTo>
                      <a:pt x="115062" y="76593"/>
                      <a:pt x="94488" y="78879"/>
                      <a:pt x="86868" y="82689"/>
                    </a:cubicBezTo>
                    <a:cubicBezTo>
                      <a:pt x="79248" y="86499"/>
                      <a:pt x="73914" y="86880"/>
                      <a:pt x="68580" y="8726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5623932" y="3223086"/>
                <a:ext cx="663563" cy="214297"/>
                <a:chOff x="5624211" y="3070686"/>
                <a:chExt cx="663563" cy="214297"/>
              </a:xfrm>
            </p:grpSpPr>
            <p:sp>
              <p:nvSpPr>
                <p:cNvPr id="112" name="Freeform 111"/>
                <p:cNvSpPr/>
                <p:nvPr/>
              </p:nvSpPr>
              <p:spPr>
                <a:xfrm rot="10800000" flipV="1">
                  <a:off x="5624211" y="3177835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5726566" y="3177823"/>
                  <a:ext cx="495953" cy="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/>
                <p:cNvSpPr/>
                <p:nvPr/>
              </p:nvSpPr>
              <p:spPr>
                <a:xfrm flipV="1">
                  <a:off x="6173454" y="3070686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5621665" y="3406644"/>
                <a:ext cx="663563" cy="214297"/>
                <a:chOff x="5624211" y="3070686"/>
                <a:chExt cx="663563" cy="214297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 rot="10800000" flipV="1">
                  <a:off x="5624211" y="3177835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726566" y="3177823"/>
                  <a:ext cx="495953" cy="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Freeform 110"/>
                <p:cNvSpPr/>
                <p:nvPr/>
              </p:nvSpPr>
              <p:spPr>
                <a:xfrm flipV="1">
                  <a:off x="6173454" y="3070686"/>
                  <a:ext cx="114320" cy="107148"/>
                </a:xfrm>
                <a:custGeom>
                  <a:avLst/>
                  <a:gdLst>
                    <a:gd name="connsiteX0" fmla="*/ 0 w 114320"/>
                    <a:gd name="connsiteY0" fmla="*/ 393 h 87261"/>
                    <a:gd name="connsiteX1" fmla="*/ 82296 w 114320"/>
                    <a:gd name="connsiteY1" fmla="*/ 9537 h 87261"/>
                    <a:gd name="connsiteX2" fmla="*/ 114300 w 114320"/>
                    <a:gd name="connsiteY2" fmla="*/ 64401 h 87261"/>
                    <a:gd name="connsiteX3" fmla="*/ 86868 w 114320"/>
                    <a:gd name="connsiteY3" fmla="*/ 82689 h 87261"/>
                    <a:gd name="connsiteX4" fmla="*/ 68580 w 114320"/>
                    <a:gd name="connsiteY4" fmla="*/ 87261 h 8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320" h="87261">
                      <a:moveTo>
                        <a:pt x="0" y="393"/>
                      </a:moveTo>
                      <a:cubicBezTo>
                        <a:pt x="31623" y="-369"/>
                        <a:pt x="63246" y="-1131"/>
                        <a:pt x="82296" y="9537"/>
                      </a:cubicBezTo>
                      <a:cubicBezTo>
                        <a:pt x="101346" y="20205"/>
                        <a:pt x="113538" y="52209"/>
                        <a:pt x="114300" y="64401"/>
                      </a:cubicBezTo>
                      <a:cubicBezTo>
                        <a:pt x="115062" y="76593"/>
                        <a:pt x="94488" y="78879"/>
                        <a:pt x="86868" y="82689"/>
                      </a:cubicBezTo>
                      <a:cubicBezTo>
                        <a:pt x="79248" y="86499"/>
                        <a:pt x="73914" y="86880"/>
                        <a:pt x="68580" y="872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6219973" y="3619667"/>
                <a:ext cx="6939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Down Arrow 100"/>
              <p:cNvSpPr/>
              <p:nvPr/>
            </p:nvSpPr>
            <p:spPr>
              <a:xfrm flipV="1">
                <a:off x="5800173" y="2436915"/>
                <a:ext cx="260360" cy="3727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0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0733487"/>
                  </p:ext>
                </p:extLst>
              </p:nvPr>
            </p:nvGraphicFramePr>
            <p:xfrm>
              <a:off x="5311775" y="2295208"/>
              <a:ext cx="522288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3" name="Equation" r:id="rId5" imgW="266400" imgH="228600" progId="Equation.DSMT4">
                      <p:embed/>
                    </p:oleObj>
                  </mc:Choice>
                  <mc:Fallback>
                    <p:oleObj name="Equation" r:id="rId5" imgW="266400" imgH="228600" progId="Equation.DSMT4">
                      <p:embed/>
                      <p:pic>
                        <p:nvPicPr>
                          <p:cNvPr id="2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1775" y="2295208"/>
                            <a:ext cx="522288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5209943"/>
                  </p:ext>
                </p:extLst>
              </p:nvPr>
            </p:nvGraphicFramePr>
            <p:xfrm>
              <a:off x="3205163" y="2419350"/>
              <a:ext cx="274637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4" name="Equation" r:id="rId7" imgW="139680" imgH="228600" progId="Equation.DSMT4">
                      <p:embed/>
                    </p:oleObj>
                  </mc:Choice>
                  <mc:Fallback>
                    <p:oleObj name="Equation" r:id="rId7" imgW="139680" imgH="228600" progId="Equation.DSMT4">
                      <p:embed/>
                      <p:pic>
                        <p:nvPicPr>
                          <p:cNvPr id="3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5163" y="2419350"/>
                            <a:ext cx="274637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6932578"/>
                  </p:ext>
                </p:extLst>
              </p:nvPr>
            </p:nvGraphicFramePr>
            <p:xfrm>
              <a:off x="6340475" y="2457450"/>
              <a:ext cx="300038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5" name="Equation" r:id="rId9" imgW="152280" imgH="228600" progId="Equation.DSMT4">
                      <p:embed/>
                    </p:oleObj>
                  </mc:Choice>
                  <mc:Fallback>
                    <p:oleObj name="Equation" r:id="rId9" imgW="152280" imgH="228600" progId="Equation.DSMT4">
                      <p:embed/>
                      <p:pic>
                        <p:nvPicPr>
                          <p:cNvPr id="3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40475" y="2457450"/>
                            <a:ext cx="300038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5" name="Straight Connector 104"/>
              <p:cNvCxnSpPr/>
              <p:nvPr/>
            </p:nvCxnSpPr>
            <p:spPr>
              <a:xfrm>
                <a:off x="3020212" y="2894648"/>
                <a:ext cx="0" cy="919976"/>
              </a:xfrm>
              <a:prstGeom prst="line">
                <a:avLst/>
              </a:prstGeom>
              <a:ln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894233" y="2946656"/>
                <a:ext cx="0" cy="616675"/>
              </a:xfrm>
              <a:prstGeom prst="line">
                <a:avLst/>
              </a:prstGeom>
              <a:ln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2886390"/>
                  </p:ext>
                </p:extLst>
              </p:nvPr>
            </p:nvGraphicFramePr>
            <p:xfrm>
              <a:off x="3036076" y="3080168"/>
              <a:ext cx="274637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6" name="Equation" r:id="rId11" imgW="139680" imgH="228600" progId="Equation.DSMT4">
                      <p:embed/>
                    </p:oleObj>
                  </mc:Choice>
                  <mc:Fallback>
                    <p:oleObj name="Equation" r:id="rId11" imgW="139680" imgH="228600" progId="Equation.DSMT4">
                      <p:embed/>
                      <p:pic>
                        <p:nvPicPr>
                          <p:cNvPr id="34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6076" y="3080168"/>
                            <a:ext cx="274637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8204928"/>
                  </p:ext>
                </p:extLst>
              </p:nvPr>
            </p:nvGraphicFramePr>
            <p:xfrm>
              <a:off x="6604000" y="3003550"/>
              <a:ext cx="300038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7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35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04000" y="3003550"/>
                            <a:ext cx="300038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299663"/>
                </p:ext>
              </p:extLst>
            </p:nvPr>
          </p:nvGraphicFramePr>
          <p:xfrm>
            <a:off x="4663487" y="4548395"/>
            <a:ext cx="3021013" cy="1439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58" name="Equation" r:id="rId15" imgW="1028520" imgH="482400" progId="Equation.DSMT4">
                    <p:embed/>
                  </p:oleObj>
                </mc:Choice>
                <mc:Fallback>
                  <p:oleObj name="Equation" r:id="rId15" imgW="1028520" imgH="482400" progId="Equation.DSMT4">
                    <p:embed/>
                    <p:pic>
                      <p:nvPicPr>
                        <p:cNvPr id="6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487" y="4548395"/>
                          <a:ext cx="3021013" cy="1439863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" name="Group 136"/>
          <p:cNvGrpSpPr/>
          <p:nvPr/>
        </p:nvGrpSpPr>
        <p:grpSpPr>
          <a:xfrm>
            <a:off x="305378" y="3551238"/>
            <a:ext cx="9184126" cy="2520950"/>
            <a:chOff x="305378" y="3551238"/>
            <a:chExt cx="9184126" cy="2520950"/>
          </a:xfrm>
        </p:grpSpPr>
        <p:pic>
          <p:nvPicPr>
            <p:cNvPr id="135" name="Picture 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378" y="3834703"/>
              <a:ext cx="3597275" cy="172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3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7041918"/>
                </p:ext>
              </p:extLst>
            </p:nvPr>
          </p:nvGraphicFramePr>
          <p:xfrm>
            <a:off x="4176142" y="3551238"/>
            <a:ext cx="5313362" cy="2520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59" name="Equation" r:id="rId18" imgW="2717640" imgH="1269720" progId="Equation.DSMT4">
                    <p:embed/>
                  </p:oleObj>
                </mc:Choice>
                <mc:Fallback>
                  <p:oleObj name="Equation" r:id="rId18" imgW="2717640" imgH="1269720" progId="Equation.DSMT4">
                    <p:embed/>
                    <p:pic>
                      <p:nvPicPr>
                        <p:cNvPr id="1639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142" y="3551238"/>
                          <a:ext cx="5313362" cy="252095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" name="Action Button: Beginning 137">
            <a:hlinkClick r:id="rId20" action="ppaction://hlinksldjump" highlightClick="1"/>
          </p:cNvPr>
          <p:cNvSpPr/>
          <p:nvPr/>
        </p:nvSpPr>
        <p:spPr>
          <a:xfrm>
            <a:off x="8985448" y="6021288"/>
            <a:ext cx="826392" cy="69778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B5. Phương trình tương đương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Tại sao phải tìm phương trình điện áp tương đương?</a:t>
            </a:r>
          </a:p>
          <a:p>
            <a:pPr lvl="1"/>
            <a:r>
              <a:rPr lang="en-US" smtClean="0"/>
              <a:t>Quy tương </a:t>
            </a:r>
            <a:r>
              <a:rPr lang="en-US"/>
              <a:t>đương </a:t>
            </a:r>
            <a:r>
              <a:rPr lang="en-US" smtClean="0"/>
              <a:t>các phương trình</a:t>
            </a:r>
          </a:p>
          <a:p>
            <a:pPr lvl="2"/>
            <a:r>
              <a:rPr lang="en-US"/>
              <a:t>V</a:t>
            </a:r>
            <a:r>
              <a:rPr lang="en-US" smtClean="0"/>
              <a:t>ề 1 cửa điện tùy ý (nếu có thể)</a:t>
            </a:r>
          </a:p>
          <a:p>
            <a:pPr lvl="3"/>
            <a:r>
              <a:rPr lang="en-US" smtClean="0"/>
              <a:t>Được 1 một mạch điện tương đương duy nhất</a:t>
            </a:r>
          </a:p>
          <a:p>
            <a:pPr lvl="3"/>
            <a:r>
              <a:rPr lang="en-US" smtClean="0"/>
              <a:t>Được mạch điện đơn giản</a:t>
            </a:r>
          </a:p>
          <a:p>
            <a:pPr lvl="3"/>
            <a:r>
              <a:rPr lang="en-US" smtClean="0"/>
              <a:t>Dễ dàng giải tích mạch điện →V,I,P,…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2C2D13D-D54B-47AB-AC9D-B9AFEDA56950}" type="datetime10">
              <a:rPr lang="vi-VN" altLang="vi-VN" smtClean="0"/>
              <a:t>4:41 CH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7561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B5. Phương trình tương đương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Quy tắc biến đổi tương đương?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E7BF59A-DE37-41A9-9696-D9BBB31E8CED}" type="datetime10">
              <a:rPr lang="vi-VN" altLang="vi-VN" smtClean="0"/>
              <a:t>4:41 CH</a:t>
            </a:fld>
            <a:endParaRPr lang="vi-VN" altLang="vi-VN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86274"/>
              </p:ext>
            </p:extLst>
          </p:nvPr>
        </p:nvGraphicFramePr>
        <p:xfrm>
          <a:off x="48325" y="2408927"/>
          <a:ext cx="7400735" cy="218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8" name="Equation" r:id="rId3" imgW="2869920" imgH="838080" progId="Equation.DSMT4">
                  <p:embed/>
                </p:oleObj>
              </mc:Choice>
              <mc:Fallback>
                <p:oleObj name="Equation" r:id="rId3" imgW="2869920" imgH="838080" progId="Equation.DSMT4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5" y="2408927"/>
                        <a:ext cx="7400735" cy="2187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190309"/>
              </p:ext>
            </p:extLst>
          </p:nvPr>
        </p:nvGraphicFramePr>
        <p:xfrm>
          <a:off x="5864929" y="4619911"/>
          <a:ext cx="3791149" cy="217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9" name="Equation" r:id="rId5" imgW="1879560" imgH="1066680" progId="Equation.DSMT4">
                  <p:embed/>
                </p:oleObj>
              </mc:Choice>
              <mc:Fallback>
                <p:oleObj name="Equation" r:id="rId5" imgW="1879560" imgH="1066680" progId="Equation.DSMT4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929" y="4619911"/>
                        <a:ext cx="3791149" cy="2177107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34013" y="1735402"/>
            <a:ext cx="364555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Tương đương toán học</a:t>
            </a:r>
            <a:endParaRPr lang="en-US" altLang="en-US" sz="2400" b="1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817096" y="1550735"/>
            <a:ext cx="3906839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Năng lượng và công suất</a:t>
            </a:r>
            <a:br>
              <a:rPr lang="en-US" altLang="en-US" sz="2400" b="1" smtClean="0"/>
            </a:br>
            <a:r>
              <a:rPr lang="en-US" altLang="en-US" sz="2400" b="1" smtClean="0"/>
              <a:t>không đổi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127283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B5. Phương trình tương đương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32AF990-3BEC-4335-8010-B4C70790DBE5}" type="datetime10">
              <a:rPr lang="vi-VN" altLang="vi-VN" smtClean="0"/>
              <a:t>4:41 CH</a:t>
            </a:fld>
            <a:endParaRPr lang="vi-VN" altLang="vi-VN"/>
          </a:p>
        </p:txBody>
      </p:sp>
      <p:grpSp>
        <p:nvGrpSpPr>
          <p:cNvPr id="8" name="Group 7"/>
          <p:cNvGrpSpPr/>
          <p:nvPr/>
        </p:nvGrpSpPr>
        <p:grpSpPr>
          <a:xfrm>
            <a:off x="488504" y="1106705"/>
            <a:ext cx="7960862" cy="2520950"/>
            <a:chOff x="488504" y="1106705"/>
            <a:chExt cx="7960862" cy="2520950"/>
          </a:xfrm>
        </p:grpSpPr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488504" y="2064284"/>
              <a:ext cx="3207929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Áp dụng vào pt MBA</a:t>
              </a:r>
              <a:endParaRPr lang="en-US" altLang="en-US" sz="2400" b="1"/>
            </a:p>
          </p:txBody>
        </p:sp>
        <p:graphicFrame>
          <p:nvGraphicFramePr>
            <p:cNvPr id="1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911178"/>
                </p:ext>
              </p:extLst>
            </p:nvPr>
          </p:nvGraphicFramePr>
          <p:xfrm>
            <a:off x="5198166" y="1106705"/>
            <a:ext cx="3251200" cy="2520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6" name="Equation" r:id="rId3" imgW="1663560" imgH="1269720" progId="Equation.DSMT4">
                    <p:embed/>
                  </p:oleObj>
                </mc:Choice>
                <mc:Fallback>
                  <p:oleObj name="Equation" r:id="rId3" imgW="1663560" imgH="1269720" progId="Equation.DSMT4">
                    <p:embed/>
                    <p:pic>
                      <p:nvPicPr>
                        <p:cNvPr id="13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8166" y="1106705"/>
                          <a:ext cx="3251200" cy="252095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406400" y="3736173"/>
            <a:ext cx="9162363" cy="3073400"/>
            <a:chOff x="406400" y="3736173"/>
            <a:chExt cx="9162363" cy="3073400"/>
          </a:xfrm>
        </p:grpSpPr>
        <p:graphicFrame>
          <p:nvGraphicFramePr>
            <p:cNvPr id="1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6022097"/>
                </p:ext>
              </p:extLst>
            </p:nvPr>
          </p:nvGraphicFramePr>
          <p:xfrm>
            <a:off x="2656788" y="3736173"/>
            <a:ext cx="6911975" cy="307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7" name="Equation" r:id="rId5" imgW="3086100" imgH="1371600" progId="Equation.DSMT4">
                    <p:embed/>
                  </p:oleObj>
                </mc:Choice>
                <mc:Fallback>
                  <p:oleObj name="Equation" r:id="rId5" imgW="3086100" imgH="1371600" progId="Equation.DSMT4">
                    <p:embed/>
                    <p:pic>
                      <p:nvPicPr>
                        <p:cNvPr id="5018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788" y="3736173"/>
                          <a:ext cx="6911975" cy="30734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560512" y="4149080"/>
              <a:ext cx="1426223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Giả sử, </a:t>
              </a:r>
              <a:br>
                <a:rPr lang="en-US" altLang="en-US" sz="2400" b="1" smtClean="0"/>
              </a:br>
              <a:r>
                <a:rPr lang="en-US" altLang="en-US" sz="2400" b="1" smtClean="0"/>
                <a:t>QUY VỀ </a:t>
              </a:r>
              <a:br>
                <a:rPr lang="en-US" altLang="en-US" sz="2400" b="1" smtClean="0"/>
              </a:br>
              <a:r>
                <a:rPr lang="en-US" altLang="en-US" sz="2400" b="1" smtClean="0"/>
                <a:t>SƠ CẤP</a:t>
              </a:r>
              <a:endParaRPr lang="en-US" altLang="en-US" sz="2400" b="1"/>
            </a:p>
          </p:txBody>
        </p:sp>
        <p:graphicFrame>
          <p:nvGraphicFramePr>
            <p:cNvPr id="1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8648435"/>
                </p:ext>
              </p:extLst>
            </p:nvPr>
          </p:nvGraphicFramePr>
          <p:xfrm>
            <a:off x="406400" y="5349875"/>
            <a:ext cx="1735138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8" name="Equation" r:id="rId7" imgW="774360" imgH="241200" progId="Equation.DSMT4">
                    <p:embed/>
                  </p:oleObj>
                </mc:Choice>
                <mc:Fallback>
                  <p:oleObj name="Equation" r:id="rId7" imgW="774360" imgH="241200" progId="Equation.DSMT4">
                    <p:embed/>
                    <p:pic>
                      <p:nvPicPr>
                        <p:cNvPr id="1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00" y="5349875"/>
                          <a:ext cx="1735138" cy="53975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698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B5. Phương trình tương đương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36AEE23-23A1-41BC-90E2-517520A60BAD}" type="datetime10">
              <a:rPr lang="vi-VN" altLang="vi-VN" smtClean="0"/>
              <a:t>4:41 CH</a:t>
            </a:fld>
            <a:endParaRPr lang="vi-VN" altLang="vi-VN"/>
          </a:p>
        </p:txBody>
      </p:sp>
      <p:grpSp>
        <p:nvGrpSpPr>
          <p:cNvPr id="3" name="Group 2"/>
          <p:cNvGrpSpPr/>
          <p:nvPr/>
        </p:nvGrpSpPr>
        <p:grpSpPr>
          <a:xfrm>
            <a:off x="416496" y="1037490"/>
            <a:ext cx="8536876" cy="2016224"/>
            <a:chOff x="416496" y="1037490"/>
            <a:chExt cx="8536876" cy="2016224"/>
          </a:xfrm>
        </p:grpSpPr>
        <p:graphicFrame>
          <p:nvGraphicFramePr>
            <p:cNvPr id="1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3375904"/>
                </p:ext>
              </p:extLst>
            </p:nvPr>
          </p:nvGraphicFramePr>
          <p:xfrm>
            <a:off x="2801904" y="1037490"/>
            <a:ext cx="6151468" cy="2016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2" name="Equation" r:id="rId3" imgW="3086100" imgH="1371600" progId="Equation.DSMT4">
                    <p:embed/>
                  </p:oleObj>
                </mc:Choice>
                <mc:Fallback>
                  <p:oleObj name="Equation" r:id="rId3" imgW="3086100" imgH="1371600" progId="Equation.DSMT4">
                    <p:embed/>
                    <p:pic>
                      <p:nvPicPr>
                        <p:cNvPr id="1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904" y="1037490"/>
                          <a:ext cx="6151468" cy="2016224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416496" y="1274027"/>
              <a:ext cx="187906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Giả sử, </a:t>
              </a:r>
              <a:br>
                <a:rPr lang="en-US" altLang="en-US" sz="2400" b="1" smtClean="0"/>
              </a:br>
              <a:r>
                <a:rPr lang="en-US" altLang="en-US" sz="2400" b="1" smtClean="0"/>
                <a:t>QUY VỀ </a:t>
              </a:r>
              <a:br>
                <a:rPr lang="en-US" altLang="en-US" sz="2400" b="1" smtClean="0"/>
              </a:br>
              <a:r>
                <a:rPr lang="en-US" altLang="en-US" sz="2400" b="1" smtClean="0"/>
                <a:t>SƠ CẤP</a:t>
              </a:r>
              <a:endParaRPr lang="en-US" altLang="en-US" sz="2400" b="1"/>
            </a:p>
          </p:txBody>
        </p:sp>
        <p:graphicFrame>
          <p:nvGraphicFramePr>
            <p:cNvPr id="1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1472155"/>
                </p:ext>
              </p:extLst>
            </p:nvPr>
          </p:nvGraphicFramePr>
          <p:xfrm>
            <a:off x="583917" y="2468782"/>
            <a:ext cx="1544225" cy="354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3" name="Equation" r:id="rId5" imgW="774360" imgH="241200" progId="Equation.DSMT4">
                    <p:embed/>
                  </p:oleObj>
                </mc:Choice>
                <mc:Fallback>
                  <p:oleObj name="Equation" r:id="rId5" imgW="774360" imgH="241200" progId="Equation.DSMT4">
                    <p:embed/>
                    <p:pic>
                      <p:nvPicPr>
                        <p:cNvPr id="1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917" y="2468782"/>
                          <a:ext cx="1544225" cy="35408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144553" y="3501008"/>
            <a:ext cx="9628118" cy="2547051"/>
            <a:chOff x="144553" y="3501008"/>
            <a:chExt cx="9628118" cy="2547051"/>
          </a:xfrm>
        </p:grpSpPr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759117"/>
                </p:ext>
              </p:extLst>
            </p:nvPr>
          </p:nvGraphicFramePr>
          <p:xfrm>
            <a:off x="2295565" y="3501008"/>
            <a:ext cx="7477106" cy="2547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4" name="Equation" r:id="rId7" imgW="4025900" imgH="1371600" progId="Equation.DSMT4">
                    <p:embed/>
                  </p:oleObj>
                </mc:Choice>
                <mc:Fallback>
                  <p:oleObj name="Equation" r:id="rId7" imgW="4025900" imgH="1371600" progId="Equation.DSMT4">
                    <p:embed/>
                    <p:pic>
                      <p:nvPicPr>
                        <p:cNvPr id="5120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565" y="3501008"/>
                          <a:ext cx="7477106" cy="2547051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144553" y="4017626"/>
              <a:ext cx="1983589" cy="15696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Biến đổi tương đương toán học</a:t>
              </a:r>
              <a:endParaRPr lang="en-US" altLang="en-US" sz="2400" b="1"/>
            </a:p>
          </p:txBody>
        </p:sp>
      </p:grpSp>
      <p:sp>
        <p:nvSpPr>
          <p:cNvPr id="13" name="Action Button: Beginning 12">
            <a:hlinkClick r:id="rId9" action="ppaction://hlinksldjump" highlightClick="1"/>
          </p:cNvPr>
          <p:cNvSpPr/>
          <p:nvPr/>
        </p:nvSpPr>
        <p:spPr>
          <a:xfrm>
            <a:off x="9129464" y="6165304"/>
            <a:ext cx="682376" cy="55376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B6. Mạch điện tương đương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6F22F58-D1AC-47B6-9406-DECD70B24A54}" type="datetime10">
              <a:rPr lang="vi-VN" altLang="vi-VN" smtClean="0"/>
              <a:t>4:41 CH</a:t>
            </a:fld>
            <a:endParaRPr lang="vi-VN" altLang="vi-VN"/>
          </a:p>
        </p:txBody>
      </p:sp>
      <p:grpSp>
        <p:nvGrpSpPr>
          <p:cNvPr id="6" name="Group 5"/>
          <p:cNvGrpSpPr/>
          <p:nvPr/>
        </p:nvGrpSpPr>
        <p:grpSpPr>
          <a:xfrm>
            <a:off x="144553" y="1071739"/>
            <a:ext cx="9628118" cy="2547051"/>
            <a:chOff x="144553" y="3501008"/>
            <a:chExt cx="9628118" cy="2547051"/>
          </a:xfrm>
        </p:grpSpPr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2295565" y="3501008"/>
            <a:ext cx="7477106" cy="2547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0" name="Equation" r:id="rId3" imgW="4025900" imgH="1371600" progId="Equation.DSMT4">
                    <p:embed/>
                  </p:oleObj>
                </mc:Choice>
                <mc:Fallback>
                  <p:oleObj name="Equation" r:id="rId3" imgW="4025900" imgH="1371600" progId="Equation.DSMT4">
                    <p:embed/>
                    <p:pic>
                      <p:nvPicPr>
                        <p:cNvPr id="1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565" y="3501008"/>
                          <a:ext cx="7477106" cy="2547051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144553" y="4017626"/>
              <a:ext cx="1983589" cy="15696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Biến đổi tương đương toán học</a:t>
              </a:r>
              <a:endParaRPr lang="en-US" altLang="en-US" sz="2400" b="1"/>
            </a:p>
          </p:txBody>
        </p:sp>
      </p:grpSp>
      <p:sp>
        <p:nvSpPr>
          <p:cNvPr id="19" name="Action Button: Beginning 18">
            <a:hlinkClick r:id="rId5" action="ppaction://hlinksldjump" highlightClick="1"/>
          </p:cNvPr>
          <p:cNvSpPr/>
          <p:nvPr/>
        </p:nvSpPr>
        <p:spPr>
          <a:xfrm>
            <a:off x="9129464" y="6165304"/>
            <a:ext cx="682376" cy="55376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552" y="3740293"/>
            <a:ext cx="8827687" cy="2656682"/>
            <a:chOff x="144552" y="3740293"/>
            <a:chExt cx="8827687" cy="2656682"/>
          </a:xfrm>
        </p:grpSpPr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144552" y="4653136"/>
              <a:ext cx="1983589" cy="83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smtClean="0"/>
                <a:t>Mạch tương</a:t>
              </a:r>
              <a:br>
                <a:rPr lang="en-US" altLang="en-US" sz="2400" b="1" smtClean="0"/>
              </a:br>
              <a:r>
                <a:rPr lang="en-US" altLang="en-US" sz="2400" b="1" smtClean="0"/>
                <a:t>đương</a:t>
              </a:r>
              <a:endParaRPr lang="en-US" altLang="en-US" sz="2400" b="1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77371" y="3740293"/>
              <a:ext cx="6394868" cy="2656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548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463" y="366713"/>
            <a:ext cx="5024437" cy="558800"/>
          </a:xfrm>
        </p:spPr>
        <p:txBody>
          <a:bodyPr/>
          <a:lstStyle/>
          <a:p>
            <a:r>
              <a:rPr lang="en-US" altLang="en-US" smtClean="0"/>
              <a:t>Hết Chương (END)!!!!!</a:t>
            </a:r>
          </a:p>
        </p:txBody>
      </p:sp>
      <p:sp>
        <p:nvSpPr>
          <p:cNvPr id="1945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938" y="15875"/>
            <a:ext cx="5138737" cy="350838"/>
          </a:xfrm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FUNCTIONS</a:t>
            </a:r>
            <a:endParaRPr lang="en-US" altLang="en-US" smtClean="0"/>
          </a:p>
        </p:txBody>
      </p:sp>
      <p:sp>
        <p:nvSpPr>
          <p:cNvPr id="19460" name="Date Placeholder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 vert="horz" lIns="91440" tIns="45720" rIns="91440" bIns="45720"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130879-A036-4988-9FE7-91B87FE6EBFF}" type="datetime10">
              <a:rPr lang="vi-VN" altLang="vi-VN" sz="2000" smtClean="0">
                <a:solidFill>
                  <a:srgbClr val="FF0000"/>
                </a:solidFill>
              </a:rPr>
              <a:t>4:41 CH</a:t>
            </a:fld>
            <a:endParaRPr lang="vi-VN" altLang="vi-VN" sz="2000" smtClean="0">
              <a:solidFill>
                <a:srgbClr val="FF0000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1712913" y="1628775"/>
            <a:ext cx="6335712" cy="49688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>
                <a:solidFill>
                  <a:schemeClr val="tx1"/>
                </a:solidFill>
              </a:rPr>
              <a:t>THE END!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2546" y="1929606"/>
            <a:ext cx="330090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tích hệ cơ điện</a:t>
            </a:r>
            <a:endParaRPr lang="en-US" baseline="-250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976F600-C399-457A-8DA0-92BB185175B0}" type="datetime10">
              <a:rPr lang="vi-VN" altLang="vi-VN" smtClean="0"/>
              <a:t>4:41 CH</a:t>
            </a:fld>
            <a:endParaRPr lang="vi-VN" altLang="vi-VN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042874"/>
            <a:ext cx="27368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48" y="1107202"/>
            <a:ext cx="2800509" cy="24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38" y="980211"/>
            <a:ext cx="3283477" cy="244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7944" y="3573463"/>
            <a:ext cx="3743325" cy="3103496"/>
            <a:chOff x="7944" y="3573463"/>
            <a:chExt cx="3743325" cy="310349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7944" y="3573463"/>
              <a:ext cx="3743325" cy="259272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itchFamily="34" charset="0"/>
                <a:buChar char="*"/>
                <a:defRPr sz="32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68000" indent="-144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30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792000" indent="-144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080000" indent="-144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332000" indent="-144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600" smtClean="0"/>
                <a:t>Máy điện một pha </a:t>
              </a:r>
            </a:p>
            <a:p>
              <a:pPr lvl="1"/>
              <a:r>
                <a:rPr lang="en-US" altLang="en-US" sz="2400" smtClean="0"/>
                <a:t>2 cửa điện</a:t>
              </a:r>
            </a:p>
            <a:p>
              <a:pPr marL="790725" lvl="2" indent="-142875"/>
              <a:r>
                <a:rPr lang="en-US" altLang="en-US" sz="2200" smtClean="0"/>
                <a:t>Stator: </a:t>
              </a:r>
              <a:r>
                <a:rPr lang="en-US" altLang="en-US" sz="2200" smtClean="0">
                  <a:sym typeface="Symbol" panose="05050102010706020507" pitchFamily="18" charset="2"/>
                </a:rPr>
                <a:t></a:t>
              </a:r>
              <a:r>
                <a:rPr lang="en-US" altLang="en-US" sz="2200" baseline="-25000" smtClean="0">
                  <a:sym typeface="Symbol" panose="05050102010706020507" pitchFamily="18" charset="2"/>
                </a:rPr>
                <a:t>s</a:t>
              </a:r>
              <a:r>
                <a:rPr lang="en-US" altLang="en-US" sz="2200" smtClean="0">
                  <a:sym typeface="Symbol" panose="05050102010706020507" pitchFamily="18" charset="2"/>
                </a:rPr>
                <a:t>, v</a:t>
              </a:r>
              <a:r>
                <a:rPr lang="en-US" altLang="en-US" sz="2200" baseline="-25000" smtClean="0">
                  <a:sym typeface="Symbol" panose="05050102010706020507" pitchFamily="18" charset="2"/>
                </a:rPr>
                <a:t>s</a:t>
              </a:r>
              <a:r>
                <a:rPr lang="en-US" altLang="en-US" sz="2200" smtClean="0"/>
                <a:t> </a:t>
              </a:r>
            </a:p>
            <a:p>
              <a:pPr marL="790725" lvl="2" indent="-142875"/>
              <a:r>
                <a:rPr lang="en-US" altLang="en-US" sz="2200" smtClean="0"/>
                <a:t>Rotor: </a:t>
              </a:r>
              <a:r>
                <a:rPr lang="en-US" altLang="en-US" sz="2200" smtClean="0">
                  <a:sym typeface="Symbol" panose="05050102010706020507" pitchFamily="18" charset="2"/>
                </a:rPr>
                <a:t></a:t>
              </a:r>
              <a:r>
                <a:rPr lang="en-US" altLang="en-US" sz="2200" baseline="-25000" smtClean="0">
                  <a:sym typeface="Symbol" panose="05050102010706020507" pitchFamily="18" charset="2"/>
                </a:rPr>
                <a:t>r</a:t>
              </a:r>
              <a:r>
                <a:rPr lang="en-US" altLang="en-US" sz="2200" smtClean="0">
                  <a:sym typeface="Symbol" panose="05050102010706020507" pitchFamily="18" charset="2"/>
                </a:rPr>
                <a:t>, v</a:t>
              </a:r>
              <a:r>
                <a:rPr lang="en-US" altLang="en-US" sz="2200" baseline="-25000" smtClean="0">
                  <a:sym typeface="Symbol" panose="05050102010706020507" pitchFamily="18" charset="2"/>
                </a:rPr>
                <a:t>r</a:t>
              </a:r>
              <a:endParaRPr lang="en-US" altLang="en-US" sz="2200" baseline="-25000" smtClean="0"/>
            </a:p>
            <a:p>
              <a:pPr lvl="1"/>
              <a:r>
                <a:rPr lang="en-US" altLang="en-US" sz="2400" smtClean="0"/>
                <a:t>1 cửa cơ</a:t>
              </a:r>
            </a:p>
            <a:p>
              <a:pPr marL="790725" lvl="2" indent="-142875"/>
              <a:r>
                <a:rPr lang="en-US" altLang="en-US" sz="2200" smtClean="0"/>
                <a:t>quay: T</a:t>
              </a:r>
              <a:r>
                <a:rPr lang="en-US" altLang="en-US" sz="2200" baseline="30000" smtClean="0"/>
                <a:t>e</a:t>
              </a:r>
              <a:r>
                <a:rPr lang="en-US" altLang="en-US" sz="2200" smtClean="0"/>
                <a:t>, </a:t>
              </a:r>
              <a:r>
                <a:rPr lang="en-US" altLang="en-US" sz="2200" smtClean="0">
                  <a:sym typeface="Symbol" panose="05050102010706020507" pitchFamily="18" charset="2"/>
                </a:rPr>
                <a:t></a:t>
              </a:r>
              <a:r>
                <a:rPr lang="en-US" altLang="en-US" sz="2200" smtClean="0"/>
                <a:t> </a:t>
              </a:r>
            </a:p>
          </p:txBody>
        </p:sp>
        <p:sp>
          <p:nvSpPr>
            <p:cNvPr id="15" name="TextBox 1"/>
            <p:cNvSpPr txBox="1">
              <a:spLocks noChangeArrowheads="1"/>
            </p:cNvSpPr>
            <p:nvPr/>
          </p:nvSpPr>
          <p:spPr bwMode="auto">
            <a:xfrm>
              <a:off x="1093638" y="6184516"/>
              <a:ext cx="1483098" cy="492443"/>
            </a:xfrm>
            <a:prstGeom prst="rect">
              <a:avLst/>
            </a:prstGeom>
            <a:solidFill>
              <a:srgbClr val="27F977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>
                  <a:solidFill>
                    <a:srgbClr val="FF0000"/>
                  </a:solidFill>
                </a:rPr>
                <a:t>Hệ quay</a:t>
              </a:r>
              <a:endParaRPr lang="en-US" altLang="en-US" sz="2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13138" y="3573463"/>
            <a:ext cx="3381375" cy="3098453"/>
            <a:chOff x="3513138" y="3573463"/>
            <a:chExt cx="3381375" cy="3098453"/>
          </a:xfrm>
        </p:grpSpPr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4146364" y="6179473"/>
              <a:ext cx="2000869" cy="492443"/>
            </a:xfrm>
            <a:prstGeom prst="rect">
              <a:avLst/>
            </a:prstGeom>
            <a:solidFill>
              <a:srgbClr val="27F977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>
                  <a:solidFill>
                    <a:srgbClr val="FF0000"/>
                  </a:solidFill>
                </a:rPr>
                <a:t>Hệ tĩnh tiến</a:t>
              </a:r>
              <a:endParaRPr lang="en-US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3513138" y="3573463"/>
              <a:ext cx="3381375" cy="25927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66725" indent="-14287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790575" indent="-14287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079500" indent="-14287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331913" indent="-14287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7891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2463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7035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1607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Calibri" panose="020F0502020204030204" pitchFamily="34" charset="0"/>
                <a:buChar char="*"/>
              </a:pPr>
              <a:r>
                <a:rPr lang="en-US" altLang="en-US" sz="2600" b="1" smtClean="0"/>
                <a:t>Nam chăm điện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en-US" sz="2200" b="1" smtClean="0"/>
                <a:t>Một cửa điện</a:t>
              </a:r>
            </a:p>
            <a:p>
              <a:pPr lvl="2"/>
              <a:r>
                <a:rPr lang="en-US" altLang="en-US" sz="1800" b="1" smtClean="0">
                  <a:sym typeface="Symbol" panose="05050102010706020507" pitchFamily="18" charset="2"/>
                </a:rPr>
                <a:t></a:t>
              </a:r>
              <a:endParaRPr lang="en-US" altLang="en-US" sz="1800" b="1" smtClean="0"/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en-US" sz="2200" b="1" smtClean="0"/>
                <a:t>Một cửa cơ</a:t>
              </a:r>
            </a:p>
            <a:p>
              <a:pPr lvl="2"/>
              <a:r>
                <a:rPr lang="en-US" altLang="en-US" sz="1800" b="1"/>
                <a:t> </a:t>
              </a:r>
              <a:r>
                <a:rPr lang="en-US" altLang="en-US" sz="1800" b="1" smtClean="0"/>
                <a:t>fe, x</a:t>
              </a:r>
            </a:p>
            <a:p>
              <a:pPr marL="323850" lvl="1" indent="0">
                <a:buNone/>
              </a:pPr>
              <a:endParaRPr lang="en-US" altLang="en-US" sz="1800" b="1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40500" y="3573463"/>
            <a:ext cx="3381375" cy="3085166"/>
            <a:chOff x="6540500" y="3573463"/>
            <a:chExt cx="3381375" cy="3085166"/>
          </a:xfrm>
        </p:grpSpPr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7526648" y="6166186"/>
              <a:ext cx="1314784" cy="492443"/>
            </a:xfrm>
            <a:prstGeom prst="rect">
              <a:avLst/>
            </a:prstGeom>
            <a:solidFill>
              <a:srgbClr val="27F977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 smtClean="0">
                  <a:solidFill>
                    <a:srgbClr val="FF0000"/>
                  </a:solidFill>
                </a:rPr>
                <a:t>Hệ tĩnh</a:t>
              </a:r>
              <a:endParaRPr lang="en-US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6540500" y="3573463"/>
              <a:ext cx="3381375" cy="259272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66725" indent="-14287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790575" indent="-14287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079500" indent="-14287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331913" indent="-14287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7891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2463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7035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1607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Calibri" panose="020F0502020204030204" pitchFamily="34" charset="0"/>
                <a:buChar char="*"/>
              </a:pPr>
              <a:r>
                <a:rPr lang="en-US" altLang="en-US" sz="2600" b="1" smtClean="0"/>
                <a:t>Máy biến áp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en-US" sz="2200" b="1" smtClean="0"/>
                <a:t>Hai cửa điện</a:t>
              </a:r>
            </a:p>
            <a:p>
              <a:pPr lvl="2"/>
              <a:r>
                <a:rPr lang="en-US" altLang="en-US" sz="1800" b="1" smtClean="0">
                  <a:sym typeface="Symbol" panose="05050102010706020507" pitchFamily="18" charset="2"/>
                </a:rPr>
                <a:t></a:t>
              </a:r>
              <a:r>
                <a:rPr lang="en-US" altLang="en-US" sz="1800" b="1" baseline="-25000" smtClean="0">
                  <a:sym typeface="Symbol" panose="05050102010706020507" pitchFamily="18" charset="2"/>
                </a:rPr>
                <a:t>1</a:t>
              </a:r>
              <a:r>
                <a:rPr lang="en-US" altLang="en-US" sz="1800" b="1" smtClean="0">
                  <a:sym typeface="Symbol" panose="05050102010706020507" pitchFamily="18" charset="2"/>
                </a:rPr>
                <a:t>, </a:t>
              </a:r>
              <a:r>
                <a:rPr lang="en-US" altLang="en-US" sz="1800" b="1" baseline="-25000" smtClean="0">
                  <a:sym typeface="Symbol" panose="05050102010706020507" pitchFamily="18" charset="2"/>
                </a:rPr>
                <a:t>2</a:t>
              </a:r>
              <a:endParaRPr lang="en-US" altLang="en-US" sz="1800" b="1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6132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 tích hệ cơ điện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6D436F0-D080-49D4-8833-8B2F3F54AF70}" type="datetime10">
              <a:rPr lang="vi-VN" smtClean="0"/>
              <a:t>4:41 CH</a:t>
            </a:fld>
            <a:endParaRPr lang="vi-VN" dirty="0"/>
          </a:p>
        </p:txBody>
      </p:sp>
      <p:grpSp>
        <p:nvGrpSpPr>
          <p:cNvPr id="3" name="Group 2"/>
          <p:cNvGrpSpPr/>
          <p:nvPr/>
        </p:nvGrpSpPr>
        <p:grpSpPr>
          <a:xfrm>
            <a:off x="115300" y="-27384"/>
            <a:ext cx="9647066" cy="6607177"/>
            <a:chOff x="115300" y="-27384"/>
            <a:chExt cx="9647066" cy="6607177"/>
          </a:xfrm>
        </p:grpSpPr>
        <p:grpSp>
          <p:nvGrpSpPr>
            <p:cNvPr id="2" name="Group 1"/>
            <p:cNvGrpSpPr/>
            <p:nvPr/>
          </p:nvGrpSpPr>
          <p:grpSpPr>
            <a:xfrm>
              <a:off x="115300" y="942442"/>
              <a:ext cx="7213964" cy="5637351"/>
              <a:chOff x="200472" y="987296"/>
              <a:chExt cx="7213964" cy="5637351"/>
            </a:xfrm>
          </p:grpSpPr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879083" y="987296"/>
                <a:ext cx="1685077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smtClean="0"/>
                  <a:t>Đối tượng</a:t>
                </a:r>
                <a:endParaRPr lang="en-US" altLang="en-US" sz="2400" b="1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00472" y="1444288"/>
                <a:ext cx="3044423" cy="854499"/>
                <a:chOff x="200472" y="1444288"/>
                <a:chExt cx="3044423" cy="854499"/>
              </a:xfrm>
            </p:grpSpPr>
            <p:sp>
              <p:nvSpPr>
                <p:cNvPr id="17" name="Down Arrow 16"/>
                <p:cNvSpPr/>
                <p:nvPr/>
              </p:nvSpPr>
              <p:spPr>
                <a:xfrm>
                  <a:off x="1480858" y="1499704"/>
                  <a:ext cx="484632" cy="2880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200472" y="1837122"/>
                  <a:ext cx="3044423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b="1"/>
                    <a:t>T</a:t>
                  </a:r>
                  <a:r>
                    <a:rPr lang="en-US" altLang="en-US" sz="2400" b="1" smtClean="0"/>
                    <a:t>ừ thông liên kết </a:t>
                  </a:r>
                  <a:r>
                    <a:rPr lang="en-US" altLang="en-US" sz="2400" b="1" smtClean="0">
                      <a:sym typeface="Symbol" panose="05050102010706020507" pitchFamily="18" charset="2"/>
                    </a:rPr>
                    <a:t></a:t>
                  </a:r>
                  <a:r>
                    <a:rPr lang="en-US" altLang="en-US" sz="2400" b="1" baseline="-25000" smtClean="0">
                      <a:sym typeface="Symbol" panose="05050102010706020507" pitchFamily="18" charset="2"/>
                    </a:rPr>
                    <a:t>k</a:t>
                  </a:r>
                  <a:endParaRPr lang="en-US" altLang="en-US" sz="2400" b="1" baseline="-25000"/>
                </a:p>
              </p:txBody>
            </p:sp>
            <p:sp>
              <p:nvSpPr>
                <p:cNvPr id="19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1908311" y="1444288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b="1" smtClean="0">
                      <a:solidFill>
                        <a:srgbClr val="FF0000"/>
                      </a:solidFill>
                      <a:hlinkClick r:id="rId2" action="ppaction://hlinksldjump"/>
                    </a:rPr>
                    <a:t>B.1</a:t>
                  </a:r>
                  <a:endParaRPr lang="en-US" altLang="en-US" sz="1800" b="1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48248" y="2284228"/>
                <a:ext cx="2744662" cy="1257569"/>
                <a:chOff x="3282104" y="2284228"/>
                <a:chExt cx="2744662" cy="1257569"/>
              </a:xfrm>
            </p:grpSpPr>
            <p:sp>
              <p:nvSpPr>
                <p:cNvPr id="20" name="Down Arrow 19"/>
                <p:cNvSpPr/>
                <p:nvPr/>
              </p:nvSpPr>
              <p:spPr>
                <a:xfrm>
                  <a:off x="4418708" y="2348880"/>
                  <a:ext cx="484632" cy="2880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3282104" y="2710800"/>
                  <a:ext cx="2744662" cy="83099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b="1" smtClean="0"/>
                    <a:t>Năng lượng hoặc</a:t>
                  </a:r>
                  <a:br>
                    <a:rPr lang="en-US" altLang="en-US" sz="2400" b="1" smtClean="0"/>
                  </a:br>
                  <a:r>
                    <a:rPr lang="en-US" altLang="en-US" sz="2400" b="1" smtClean="0"/>
                    <a:t>đồng năng lượng</a:t>
                  </a:r>
                  <a:endParaRPr lang="en-US" altLang="en-US" sz="2400" b="1" baseline="-25000"/>
                </a:p>
              </p:txBody>
            </p:sp>
            <p:sp>
              <p:nvSpPr>
                <p:cNvPr id="22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4827456" y="2284228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b="1" smtClean="0">
                      <a:solidFill>
                        <a:srgbClr val="FF0000"/>
                      </a:solidFill>
                      <a:hlinkClick r:id="rId3" action="ppaction://hlinksldjump"/>
                    </a:rPr>
                    <a:t>B.2</a:t>
                  </a:r>
                  <a:endParaRPr lang="en-US" altLang="en-US" sz="1800" b="1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00188" y="3511875"/>
                <a:ext cx="2852063" cy="888237"/>
                <a:chOff x="3265512" y="2284228"/>
                <a:chExt cx="2852063" cy="888237"/>
              </a:xfrm>
            </p:grpSpPr>
            <p:sp>
              <p:nvSpPr>
                <p:cNvPr id="28" name="Down Arrow 27"/>
                <p:cNvSpPr/>
                <p:nvPr/>
              </p:nvSpPr>
              <p:spPr>
                <a:xfrm>
                  <a:off x="4446416" y="2348880"/>
                  <a:ext cx="484632" cy="2880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3265512" y="2710800"/>
                  <a:ext cx="2852063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b="1" smtClean="0"/>
                    <a:t>Lực hoặc moment</a:t>
                  </a:r>
                  <a:endParaRPr lang="en-US" altLang="en-US" sz="2400" b="1" baseline="-25000"/>
                </a:p>
              </p:txBody>
            </p:sp>
            <p:sp>
              <p:nvSpPr>
                <p:cNvPr id="30" name="TextBox 1">
                  <a:hlinkClick r:id="rId4" action="ppaction://hlinksldjump"/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7456" y="2284228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b="1" smtClean="0">
                      <a:solidFill>
                        <a:srgbClr val="FF0000"/>
                      </a:solidFill>
                      <a:hlinkClick r:id="rId4" action="ppaction://hlinksldjump"/>
                    </a:rPr>
                    <a:t>B.3</a:t>
                  </a:r>
                  <a:endParaRPr lang="en-US" altLang="en-US" sz="1800" b="1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3275708" y="1628800"/>
                <a:ext cx="3073152" cy="698018"/>
                <a:chOff x="3275708" y="1628800"/>
                <a:chExt cx="3073152" cy="698018"/>
              </a:xfrm>
            </p:grpSpPr>
            <p:sp>
              <p:nvSpPr>
                <p:cNvPr id="32" name="Down Arrow 31"/>
                <p:cNvSpPr/>
                <p:nvPr/>
              </p:nvSpPr>
              <p:spPr>
                <a:xfrm rot="16200000">
                  <a:off x="3692018" y="1425876"/>
                  <a:ext cx="484632" cy="131725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4695843" y="1839348"/>
                  <a:ext cx="1653017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b="1" smtClean="0"/>
                    <a:t>Pt điện áp</a:t>
                  </a:r>
                  <a:endParaRPr lang="en-US" altLang="en-US" sz="2400" b="1" baseline="-25000"/>
                </a:p>
              </p:txBody>
            </p:sp>
            <p:sp>
              <p:nvSpPr>
                <p:cNvPr id="34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3545165" y="1628800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b="1" smtClean="0">
                      <a:solidFill>
                        <a:srgbClr val="FF0000"/>
                      </a:solidFill>
                      <a:hlinkClick r:id="rId5" action="ppaction://hlinksldjump"/>
                    </a:rPr>
                    <a:t>B.4</a:t>
                  </a:r>
                  <a:endParaRPr lang="en-US" altLang="en-US" sz="1800" b="1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440180" y="2276872"/>
                <a:ext cx="2194832" cy="1257569"/>
                <a:chOff x="3145444" y="2284228"/>
                <a:chExt cx="2194832" cy="1257569"/>
              </a:xfrm>
            </p:grpSpPr>
            <p:sp>
              <p:nvSpPr>
                <p:cNvPr id="36" name="Down Arrow 35"/>
                <p:cNvSpPr/>
                <p:nvPr/>
              </p:nvSpPr>
              <p:spPr>
                <a:xfrm>
                  <a:off x="3985801" y="2348880"/>
                  <a:ext cx="484632" cy="2880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3145444" y="2710800"/>
                  <a:ext cx="2194832" cy="83099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b="1" smtClean="0"/>
                    <a:t>Pt điện áp </a:t>
                  </a:r>
                  <a:br>
                    <a:rPr lang="en-US" altLang="en-US" sz="2400" b="1" smtClean="0"/>
                  </a:br>
                  <a:r>
                    <a:rPr lang="en-US" altLang="en-US" sz="2400" b="1" smtClean="0"/>
                    <a:t>tương đương</a:t>
                  </a:r>
                  <a:endParaRPr lang="en-US" altLang="en-US" sz="2400" b="1" baseline="-25000"/>
                </a:p>
              </p:txBody>
            </p:sp>
            <p:sp>
              <p:nvSpPr>
                <p:cNvPr id="38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4394549" y="2284228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b="1" smtClean="0">
                      <a:solidFill>
                        <a:srgbClr val="FF0000"/>
                      </a:solidFill>
                      <a:hlinkClick r:id="rId6" action="ppaction://hlinksldjump"/>
                    </a:rPr>
                    <a:t>B.5</a:t>
                  </a:r>
                  <a:endParaRPr lang="en-US" altLang="en-US" sz="1800" b="1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631028" y="3498097"/>
                <a:ext cx="3783408" cy="888237"/>
                <a:chOff x="3494938" y="2284228"/>
                <a:chExt cx="3783408" cy="888237"/>
              </a:xfrm>
            </p:grpSpPr>
            <p:sp>
              <p:nvSpPr>
                <p:cNvPr id="40" name="Down Arrow 39"/>
                <p:cNvSpPr/>
                <p:nvPr/>
              </p:nvSpPr>
              <p:spPr>
                <a:xfrm>
                  <a:off x="5138667" y="2348880"/>
                  <a:ext cx="484632" cy="2880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3494938" y="2710800"/>
                  <a:ext cx="3783408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b="1" smtClean="0"/>
                    <a:t>Mạch điện tương đương</a:t>
                  </a:r>
                  <a:endParaRPr lang="en-US" altLang="en-US" sz="2400" b="1"/>
                </a:p>
              </p:txBody>
            </p:sp>
            <p:sp>
              <p:nvSpPr>
                <p:cNvPr id="42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5547415" y="2284228"/>
                  <a:ext cx="54373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b="1" smtClean="0">
                      <a:solidFill>
                        <a:srgbClr val="FF0000"/>
                      </a:solidFill>
                      <a:hlinkClick r:id="rId7" action="ppaction://hlinksldjump"/>
                    </a:rPr>
                    <a:t>B.6</a:t>
                  </a:r>
                  <a:endParaRPr lang="en-US" altLang="en-US" sz="1800" b="1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1608990" y="4443574"/>
                <a:ext cx="4031538" cy="2181073"/>
                <a:chOff x="1608990" y="4443574"/>
                <a:chExt cx="4031538" cy="2181073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1608990" y="4485353"/>
                  <a:ext cx="236355" cy="28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5404173" y="4443574"/>
                  <a:ext cx="236355" cy="288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1608990" y="4725144"/>
                  <a:ext cx="4031538" cy="1899503"/>
                  <a:chOff x="1608990" y="4725144"/>
                  <a:chExt cx="4031538" cy="1899503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608990" y="4725144"/>
                    <a:ext cx="4031538" cy="2376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Down Arrow 48"/>
                  <p:cNvSpPr/>
                  <p:nvPr/>
                </p:nvSpPr>
                <p:spPr>
                  <a:xfrm>
                    <a:off x="3405744" y="4968820"/>
                    <a:ext cx="484632" cy="288000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3197" y="4913404"/>
                    <a:ext cx="54373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 b="1" smtClean="0">
                        <a:solidFill>
                          <a:srgbClr val="FF0000"/>
                        </a:solidFill>
                      </a:rPr>
                      <a:t>B.7</a:t>
                    </a:r>
                    <a:endParaRPr lang="en-US" altLang="en-US" sz="1800" b="1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51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250081" y="5301208"/>
                    <a:ext cx="2795958" cy="1323439"/>
                    <a:chOff x="-2653704" y="196815"/>
                    <a:chExt cx="2795133" cy="1322844"/>
                  </a:xfrm>
                  <a:solidFill>
                    <a:srgbClr val="FFC000"/>
                  </a:solidFill>
                </p:grpSpPr>
                <p:sp>
                  <p:nvSpPr>
                    <p:cNvPr id="52" name="Text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2653704" y="196815"/>
                      <a:ext cx="2795133" cy="1322844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rgbClr val="FFC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000" b="1" smtClean="0"/>
                        <a:t>Khảo sát: </a:t>
                      </a:r>
                    </a:p>
                    <a:p>
                      <a:pPr marL="342900" indent="-342900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altLang="en-US" sz="2000" b="1" smtClean="0"/>
                        <a:t>Chế độ làm việc</a:t>
                      </a:r>
                    </a:p>
                    <a:p>
                      <a:pPr marL="342900" indent="-342900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altLang="en-US" sz="2000" b="1" smtClean="0"/>
                        <a:t>Tính năng đặc biệt</a:t>
                      </a:r>
                    </a:p>
                    <a:p>
                      <a:pPr marL="342900" indent="-342900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altLang="en-US" sz="2000" b="1" smtClean="0"/>
                        <a:t>Ứng dụng đặc biệt</a:t>
                      </a:r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-2636929" y="582999"/>
                      <a:ext cx="0" cy="863708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45" name="Group 17"/>
            <p:cNvGrpSpPr>
              <a:grpSpLocks/>
            </p:cNvGrpSpPr>
            <p:nvPr/>
          </p:nvGrpSpPr>
          <p:grpSpPr bwMode="auto">
            <a:xfrm>
              <a:off x="6079948" y="-27384"/>
              <a:ext cx="3682418" cy="1938990"/>
              <a:chOff x="-2653704" y="-800670"/>
              <a:chExt cx="3681332" cy="1938120"/>
            </a:xfrm>
            <a:solidFill>
              <a:srgbClr val="D60093"/>
            </a:solidFill>
          </p:grpSpPr>
          <p:sp>
            <p:nvSpPr>
              <p:cNvPr id="54" name="TextBox 8"/>
              <p:cNvSpPr txBox="1">
                <a:spLocks noChangeArrowheads="1"/>
              </p:cNvSpPr>
              <p:nvPr/>
            </p:nvSpPr>
            <p:spPr bwMode="auto">
              <a:xfrm>
                <a:off x="-2653704" y="-800670"/>
                <a:ext cx="3681332" cy="193812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smtClean="0"/>
                  <a:t>Hệ cơ điện: </a:t>
                </a:r>
              </a:p>
              <a:p>
                <a:pPr marL="342900" indent="-342900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2000" b="1" smtClean="0"/>
                  <a:t>Máy Biến Áp</a:t>
                </a:r>
              </a:p>
              <a:p>
                <a:pPr marL="342900" indent="-342900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2000" b="1" smtClean="0"/>
                  <a:t>Máy Điện Đồng Bộ</a:t>
                </a:r>
              </a:p>
              <a:p>
                <a:pPr marL="342900" indent="-342900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2000" b="1" smtClean="0"/>
                  <a:t>Máy Điện Không Đồng Bộ</a:t>
                </a:r>
              </a:p>
              <a:p>
                <a:pPr marL="342900" indent="-342900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2000" b="1" smtClean="0"/>
                  <a:t>Máy Điện DC</a:t>
                </a:r>
              </a:p>
              <a:p>
                <a:pPr marL="342900" indent="-342900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2000" b="1" smtClean="0"/>
                  <a:t>Hệ chuyển động tĩnh tiến</a:t>
                </a:r>
                <a:endParaRPr lang="en-US" altLang="en-US" sz="2000" b="1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-2636929" y="-368816"/>
                <a:ext cx="0" cy="140832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060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B1. Từ thông liên kết </a:t>
            </a:r>
            <a:r>
              <a:rPr lang="en-US" smtClean="0">
                <a:sym typeface="Symbol" panose="05050102010706020507" pitchFamily="18" charset="2"/>
              </a:rPr>
              <a:t></a:t>
            </a:r>
            <a:r>
              <a:rPr lang="en-US" baseline="-25000" smtClean="0">
                <a:sym typeface="Symbol" panose="05050102010706020507" pitchFamily="18" charset="2"/>
              </a:rPr>
              <a:t>k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Lưu đồ tổng quát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7F2C88F-DC1F-4762-A75F-096C914E0F02}" type="datetime10">
              <a:rPr lang="vi-VN" altLang="vi-VN" smtClean="0"/>
              <a:t>4:41 CH</a:t>
            </a:fld>
            <a:endParaRPr lang="vi-VN" altLang="vi-VN"/>
          </a:p>
        </p:txBody>
      </p:sp>
      <p:grpSp>
        <p:nvGrpSpPr>
          <p:cNvPr id="10" name="Group 9"/>
          <p:cNvGrpSpPr/>
          <p:nvPr/>
        </p:nvGrpSpPr>
        <p:grpSpPr>
          <a:xfrm>
            <a:off x="5025008" y="1107202"/>
            <a:ext cx="4570412" cy="4698062"/>
            <a:chOff x="5025008" y="1107202"/>
            <a:chExt cx="4570412" cy="4698062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5025008" y="1453277"/>
              <a:ext cx="4570412" cy="43519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66725" indent="-14287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790575" indent="-14287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079500" indent="-14287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331913" indent="-14287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7891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2463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7035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160713" indent="-1428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Calibri" panose="020F0502020204030204" pitchFamily="34" charset="0"/>
                <a:buChar char="*"/>
              </a:pPr>
              <a:r>
                <a:rPr lang="en-US" altLang="en-US" sz="2800" b="1"/>
                <a:t>Step 1 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en-US" sz="2600" b="1"/>
                <a:t>Calculate reluctance </a:t>
              </a:r>
              <a:br>
                <a:rPr lang="en-US" altLang="en-US" sz="2600" b="1"/>
              </a:br>
              <a:r>
                <a:rPr lang="en-US" altLang="en-US" sz="2600" b="1">
                  <a:sym typeface="Symbol" panose="05050102010706020507" pitchFamily="18" charset="2"/>
                </a:rPr>
                <a:t> equivalent circuits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en-US" sz="2600" b="1">
                  <a:sym typeface="Symbol" panose="05050102010706020507" pitchFamily="18" charset="2"/>
                </a:rPr>
                <a:t>Or calculate magneto field strength </a:t>
              </a:r>
            </a:p>
            <a:p>
              <a:pPr>
                <a:buFont typeface="Calibri" panose="020F0502020204030204" pitchFamily="34" charset="0"/>
                <a:buChar char="*"/>
              </a:pPr>
              <a:r>
                <a:rPr lang="en-US" altLang="en-US" sz="2800" b="1"/>
                <a:t>Step 2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en-US" sz="2600" b="1"/>
                <a:t>Calculate the flux</a:t>
              </a:r>
            </a:p>
            <a:p>
              <a:pPr>
                <a:buFont typeface="Calibri" panose="020F0502020204030204" pitchFamily="34" charset="0"/>
                <a:buChar char="*"/>
              </a:pPr>
              <a:r>
                <a:rPr lang="en-US" altLang="en-US" sz="2800" b="1">
                  <a:solidFill>
                    <a:srgbClr val="FF0000"/>
                  </a:solidFill>
                </a:rPr>
                <a:t>Step 3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en-US" sz="2600" b="1">
                  <a:solidFill>
                    <a:srgbClr val="FF0000"/>
                  </a:solidFill>
                </a:rPr>
                <a:t>Calculate linkage </a:t>
              </a:r>
              <a:r>
                <a:rPr lang="en-US" altLang="en-US" sz="2600" b="1" smtClean="0">
                  <a:solidFill>
                    <a:srgbClr val="FF0000"/>
                  </a:solidFill>
                </a:rPr>
                <a:t>flux</a:t>
              </a:r>
              <a:endParaRPr lang="en-US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" name="TextBox 17"/>
            <p:cNvSpPr txBox="1">
              <a:spLocks noChangeArrowheads="1"/>
            </p:cNvSpPr>
            <p:nvPr/>
          </p:nvSpPr>
          <p:spPr bwMode="auto">
            <a:xfrm>
              <a:off x="6544245" y="1107202"/>
              <a:ext cx="2322513" cy="554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0" b="1">
                  <a:solidFill>
                    <a:srgbClr val="FF0000"/>
                  </a:solidFill>
                </a:rPr>
                <a:t>Algorithm 1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5579" y="4204295"/>
            <a:ext cx="3743325" cy="259272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*"/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92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0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smtClean="0"/>
              <a:t>Máy điện một pha </a:t>
            </a:r>
          </a:p>
          <a:p>
            <a:pPr lvl="1"/>
            <a:r>
              <a:rPr lang="en-US" altLang="en-US" sz="2400" smtClean="0"/>
              <a:t>2 cửa điện</a:t>
            </a:r>
          </a:p>
          <a:p>
            <a:pPr marL="790725" lvl="2" indent="-142875"/>
            <a:r>
              <a:rPr lang="en-US" altLang="en-US" sz="2200" smtClean="0"/>
              <a:t>Stator: </a:t>
            </a:r>
            <a:r>
              <a:rPr lang="en-US" altLang="en-US" sz="2200" smtClean="0">
                <a:sym typeface="Symbol" panose="05050102010706020507" pitchFamily="18" charset="2"/>
              </a:rPr>
              <a:t>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s</a:t>
            </a:r>
            <a:r>
              <a:rPr lang="en-US" altLang="en-US" sz="2200" smtClean="0">
                <a:sym typeface="Symbol" panose="05050102010706020507" pitchFamily="18" charset="2"/>
              </a:rPr>
              <a:t>, v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s</a:t>
            </a:r>
            <a:r>
              <a:rPr lang="en-US" altLang="en-US" sz="2200" smtClean="0"/>
              <a:t> </a:t>
            </a:r>
          </a:p>
          <a:p>
            <a:pPr marL="790725" lvl="2" indent="-142875"/>
            <a:r>
              <a:rPr lang="en-US" altLang="en-US" sz="2200" smtClean="0"/>
              <a:t>Rotor: </a:t>
            </a:r>
            <a:r>
              <a:rPr lang="en-US" altLang="en-US" sz="2200" smtClean="0">
                <a:sym typeface="Symbol" panose="05050102010706020507" pitchFamily="18" charset="2"/>
              </a:rPr>
              <a:t>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r</a:t>
            </a:r>
            <a:r>
              <a:rPr lang="en-US" altLang="en-US" sz="2200" smtClean="0">
                <a:sym typeface="Symbol" panose="05050102010706020507" pitchFamily="18" charset="2"/>
              </a:rPr>
              <a:t>, v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r</a:t>
            </a:r>
            <a:endParaRPr lang="en-US" altLang="en-US" sz="2200" baseline="-25000" smtClean="0"/>
          </a:p>
          <a:p>
            <a:pPr lvl="1"/>
            <a:r>
              <a:rPr lang="en-US" altLang="en-US" sz="2400" smtClean="0"/>
              <a:t>1 cửa cơ</a:t>
            </a:r>
          </a:p>
          <a:p>
            <a:pPr marL="790725" lvl="2" indent="-142875"/>
            <a:r>
              <a:rPr lang="en-US" altLang="en-US" sz="2200" smtClean="0"/>
              <a:t>quay: T</a:t>
            </a:r>
            <a:r>
              <a:rPr lang="en-US" altLang="en-US" sz="2200" baseline="30000" smtClean="0"/>
              <a:t>e</a:t>
            </a:r>
            <a:r>
              <a:rPr lang="en-US" altLang="en-US" sz="2200" smtClean="0"/>
              <a:t>, </a:t>
            </a:r>
            <a:r>
              <a:rPr lang="en-US" altLang="en-US" sz="2200" smtClean="0">
                <a:sym typeface="Symbol" panose="05050102010706020507" pitchFamily="18" charset="2"/>
              </a:rPr>
              <a:t></a:t>
            </a:r>
            <a:r>
              <a:rPr lang="en-US" altLang="en-US" sz="2200" smtClean="0"/>
              <a:t> 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7" y="1700808"/>
            <a:ext cx="27368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50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798" y="2028164"/>
            <a:ext cx="6541110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458" y="929572"/>
            <a:ext cx="6531875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4929" y="1561052"/>
            <a:ext cx="6532980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cường độ trường từ H</a:t>
            </a:r>
          </a:p>
          <a:p>
            <a:pPr lvl="1"/>
            <a:r>
              <a:rPr lang="en-US" smtClean="0"/>
              <a:t>Sử dụng nguyên lý xếp chồng</a:t>
            </a:r>
          </a:p>
          <a:p>
            <a:pPr lvl="2"/>
            <a:r>
              <a:rPr lang="en-US" smtClean="0"/>
              <a:t>Từ trường của cuộn dây Stator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5EFFDD6-D395-487B-9072-A94FC936B039}" type="datetime10">
              <a:rPr lang="vi-VN" altLang="vi-VN" smtClean="0"/>
              <a:t>4:41 CH</a:t>
            </a:fld>
            <a:endParaRPr lang="vi-VN" altLang="vi-VN"/>
          </a:p>
        </p:txBody>
      </p:sp>
      <p:grpSp>
        <p:nvGrpSpPr>
          <p:cNvPr id="43" name="Group 42"/>
          <p:cNvGrpSpPr/>
          <p:nvPr/>
        </p:nvGrpSpPr>
        <p:grpSpPr>
          <a:xfrm>
            <a:off x="153848" y="2722729"/>
            <a:ext cx="3923481" cy="3923481"/>
            <a:chOff x="144022" y="2745879"/>
            <a:chExt cx="3923481" cy="3923481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144022" y="2745879"/>
              <a:ext cx="3923481" cy="39234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731182" y="3335763"/>
              <a:ext cx="2746437" cy="27464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881037" y="3491067"/>
              <a:ext cx="2431740" cy="243174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3382257" y="4570025"/>
              <a:ext cx="235681" cy="2343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586905" y="4579569"/>
              <a:ext cx="235409" cy="235409"/>
              <a:chOff x="632520" y="2492896"/>
              <a:chExt cx="274320" cy="274320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632370" y="2492887"/>
                <a:ext cx="274637" cy="27463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532" y="2534162"/>
                <a:ext cx="182563" cy="18256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3434720" y="2745879"/>
            <a:ext cx="5982776" cy="1815882"/>
            <a:chOff x="3434720" y="2745879"/>
            <a:chExt cx="5982776" cy="1815882"/>
          </a:xfrm>
        </p:grpSpPr>
        <p:sp>
          <p:nvSpPr>
            <p:cNvPr id="37" name="TextBox 6"/>
            <p:cNvSpPr txBox="1">
              <a:spLocks noChangeArrowheads="1"/>
            </p:cNvSpPr>
            <p:nvPr/>
          </p:nvSpPr>
          <p:spPr bwMode="auto">
            <a:xfrm>
              <a:off x="5045786" y="2745879"/>
              <a:ext cx="4371710" cy="18158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smtClean="0"/>
                <a:t>Để tính giá trị cường độ </a:t>
              </a:r>
              <a:br>
                <a:rPr lang="en-US" altLang="en-US" sz="2800" b="1" smtClean="0"/>
              </a:br>
              <a:r>
                <a:rPr lang="en-US" altLang="en-US" sz="2800" b="1" smtClean="0"/>
                <a:t>trường từ tại một điểm </a:t>
              </a:r>
              <a:br>
                <a:rPr lang="en-US" altLang="en-US" sz="2800" b="1" smtClean="0"/>
              </a:br>
              <a:r>
                <a:rPr lang="en-US" altLang="en-US" sz="2800" b="1" smtClean="0"/>
                <a:t>bất kỳ dọc theo khe hở </a:t>
              </a:r>
              <a:br>
                <a:rPr lang="en-US" altLang="en-US" sz="2800" b="1" smtClean="0"/>
              </a:br>
              <a:r>
                <a:rPr lang="en-US" altLang="en-US" sz="2800" b="1" smtClean="0"/>
                <a:t>không khí</a:t>
              </a:r>
              <a:endParaRPr lang="en-US" altLang="en-US" sz="2800" b="1" baseline="-25000"/>
            </a:p>
          </p:txBody>
        </p:sp>
        <p:cxnSp>
          <p:nvCxnSpPr>
            <p:cNvPr id="39" name="Straight Arrow Connector 38"/>
            <p:cNvCxnSpPr>
              <a:stCxn id="37" idx="1"/>
            </p:cNvCxnSpPr>
            <p:nvPr/>
          </p:nvCxnSpPr>
          <p:spPr>
            <a:xfrm flipH="1">
              <a:off x="3434720" y="3653820"/>
              <a:ext cx="1611066" cy="671457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157868"/>
              </p:ext>
            </p:extLst>
          </p:nvPr>
        </p:nvGraphicFramePr>
        <p:xfrm>
          <a:off x="6629321" y="1108931"/>
          <a:ext cx="32083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" name="Equation" r:id="rId3" imgW="799920" imgH="253800" progId="Equation.DSMT4">
                  <p:embed/>
                </p:oleObj>
              </mc:Choice>
              <mc:Fallback>
                <p:oleObj name="Equation" r:id="rId3" imgW="799920" imgH="253800" progId="Equation.DSMT4">
                  <p:embed/>
                  <p:pic>
                    <p:nvPicPr>
                      <p:cNvPr id="4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321" y="1108931"/>
                        <a:ext cx="3208337" cy="1130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>
            <a:stCxn id="18" idx="7"/>
          </p:cNvCxnSpPr>
          <p:nvPr/>
        </p:nvCxnSpPr>
        <p:spPr>
          <a:xfrm flipV="1">
            <a:off x="3768129" y="2014476"/>
            <a:ext cx="3325940" cy="2406797"/>
          </a:xfrm>
          <a:prstGeom prst="straightConnector1">
            <a:avLst/>
          </a:prstGeom>
          <a:ln w="5715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609208" y="2367746"/>
            <a:ext cx="3116908" cy="3207537"/>
            <a:chOff x="6444604" y="1474616"/>
            <a:chExt cx="3844200" cy="38149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4604" y="1474616"/>
              <a:ext cx="3844200" cy="3814967"/>
            </a:xfrm>
            <a:prstGeom prst="rect">
              <a:avLst/>
            </a:prstGeom>
          </p:spPr>
        </p:pic>
        <p:graphicFrame>
          <p:nvGraphicFramePr>
            <p:cNvPr id="30" name="Object 26"/>
            <p:cNvGraphicFramePr>
              <a:graphicFrameLocks noChangeAspect="1"/>
            </p:cNvGraphicFramePr>
            <p:nvPr/>
          </p:nvGraphicFramePr>
          <p:xfrm>
            <a:off x="6723732" y="3154610"/>
            <a:ext cx="317500" cy="70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3" name="Equation" r:id="rId6" imgW="114120" imgH="228600" progId="Equation.DSMT4">
                    <p:embed/>
                  </p:oleObj>
                </mc:Choice>
                <mc:Fallback>
                  <p:oleObj name="Equation" r:id="rId6" imgW="114120" imgH="228600" progId="Equation.DSMT4">
                    <p:embed/>
                    <p:pic>
                      <p:nvPicPr>
                        <p:cNvPr id="3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3732" y="3154610"/>
                          <a:ext cx="317500" cy="7064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6"/>
            <p:cNvGraphicFramePr>
              <a:graphicFrameLocks noChangeAspect="1"/>
            </p:cNvGraphicFramePr>
            <p:nvPr/>
          </p:nvGraphicFramePr>
          <p:xfrm>
            <a:off x="9112250" y="3151188"/>
            <a:ext cx="352425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4" name="Equation" r:id="rId8" imgW="126720" imgH="228600" progId="Equation.DSMT4">
                    <p:embed/>
                  </p:oleObj>
                </mc:Choice>
                <mc:Fallback>
                  <p:oleObj name="Equation" r:id="rId8" imgW="126720" imgH="228600" progId="Equation.DSMT4">
                    <p:embed/>
                    <p:pic>
                      <p:nvPicPr>
                        <p:cNvPr id="3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2250" y="3151188"/>
                          <a:ext cx="352425" cy="706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0301059"/>
                </p:ext>
              </p:extLst>
            </p:nvPr>
          </p:nvGraphicFramePr>
          <p:xfrm>
            <a:off x="7905328" y="1556792"/>
            <a:ext cx="1092200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5" name="Equation" r:id="rId10" imgW="393480" imgH="228600" progId="Equation.DSMT4">
                    <p:embed/>
                  </p:oleObj>
                </mc:Choice>
                <mc:Fallback>
                  <p:oleObj name="Equation" r:id="rId10" imgW="393480" imgH="228600" progId="Equation.DSMT4">
                    <p:embed/>
                    <p:pic>
                      <p:nvPicPr>
                        <p:cNvPr id="3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5328" y="1556792"/>
                          <a:ext cx="1092200" cy="706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71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Arrow Connector 12"/>
            <p:cNvCxnSpPr/>
            <p:nvPr/>
          </p:nvCxnSpPr>
          <p:spPr>
            <a:xfrm flipH="1">
              <a:off x="7761312" y="2276872"/>
              <a:ext cx="216024" cy="360040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Object 26"/>
            <p:cNvGraphicFramePr>
              <a:graphicFrameLocks noChangeAspect="1"/>
            </p:cNvGraphicFramePr>
            <p:nvPr/>
          </p:nvGraphicFramePr>
          <p:xfrm>
            <a:off x="8245984" y="4583146"/>
            <a:ext cx="1092200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6" name="Equation" r:id="rId12" imgW="393480" imgH="228600" progId="Equation.DSMT4">
                    <p:embed/>
                  </p:oleObj>
                </mc:Choice>
                <mc:Fallback>
                  <p:oleObj name="Equation" r:id="rId12" imgW="393480" imgH="228600" progId="Equation.DSMT4">
                    <p:embed/>
                    <p:pic>
                      <p:nvPicPr>
                        <p:cNvPr id="3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5984" y="4583146"/>
                          <a:ext cx="1092200" cy="706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71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Straight Arrow Connector 33"/>
            <p:cNvCxnSpPr/>
            <p:nvPr/>
          </p:nvCxnSpPr>
          <p:spPr>
            <a:xfrm flipH="1" flipV="1">
              <a:off x="7869324" y="4573735"/>
              <a:ext cx="497380" cy="223418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Arrow 49"/>
          <p:cNvSpPr/>
          <p:nvPr/>
        </p:nvSpPr>
        <p:spPr>
          <a:xfrm rot="20721136">
            <a:off x="3960223" y="3990956"/>
            <a:ext cx="2669358" cy="499440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515970"/>
              </p:ext>
            </p:extLst>
          </p:nvPr>
        </p:nvGraphicFramePr>
        <p:xfrm>
          <a:off x="-25859" y="2897000"/>
          <a:ext cx="666957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7" name="Equation" r:id="rId14" imgW="2006280" imgH="253800" progId="Equation.DSMT4">
                  <p:embed/>
                </p:oleObj>
              </mc:Choice>
              <mc:Fallback>
                <p:oleObj name="Equation" r:id="rId14" imgW="2006280" imgH="253800" progId="Equation.DSMT4">
                  <p:embed/>
                  <p:pic>
                    <p:nvPicPr>
                      <p:cNvPr id="5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859" y="2897000"/>
                        <a:ext cx="6669572" cy="1130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19831" y="40593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A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393277" y="427189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153571" y="3950585"/>
            <a:ext cx="1754751" cy="1085246"/>
            <a:chOff x="3100734" y="3964273"/>
            <a:chExt cx="1754751" cy="1085246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3434720" y="4325277"/>
              <a:ext cx="836464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100734" y="4329519"/>
              <a:ext cx="720000" cy="720000"/>
            </a:xfrm>
            <a:prstGeom prst="ellipse">
              <a:avLst/>
            </a:prstGeom>
            <a:noFill/>
            <a:ln>
              <a:solidFill>
                <a:srgbClr val="27F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5" name="Object 26"/>
            <p:cNvGraphicFramePr>
              <a:graphicFrameLocks noChangeAspect="1"/>
            </p:cNvGraphicFramePr>
            <p:nvPr/>
          </p:nvGraphicFramePr>
          <p:xfrm>
            <a:off x="4220485" y="3964273"/>
            <a:ext cx="635000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8" name="Equation" r:id="rId16" imgW="228501" imgH="253890" progId="Equation.DSMT4">
                    <p:embed/>
                  </p:oleObj>
                </mc:Choice>
                <mc:Fallback>
                  <p:oleObj name="Equation" r:id="rId16" imgW="228501" imgH="253890" progId="Equation.DSMT4">
                    <p:embed/>
                    <p:pic>
                      <p:nvPicPr>
                        <p:cNvPr id="4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0485" y="3964273"/>
                          <a:ext cx="635000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TextBox 6"/>
          <p:cNvSpPr txBox="1">
            <a:spLocks noChangeArrowheads="1"/>
          </p:cNvSpPr>
          <p:nvPr/>
        </p:nvSpPr>
        <p:spPr bwMode="auto">
          <a:xfrm>
            <a:off x="138808" y="4079123"/>
            <a:ext cx="694421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Với</a:t>
            </a:r>
            <a:endParaRPr lang="en-US" altLang="en-US" sz="2400" b="1"/>
          </a:p>
        </p:txBody>
      </p:sp>
      <p:graphicFrame>
        <p:nvGraphicFramePr>
          <p:cNvPr id="5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524481"/>
              </p:ext>
            </p:extLst>
          </p:nvPr>
        </p:nvGraphicFramePr>
        <p:xfrm>
          <a:off x="945623" y="4245632"/>
          <a:ext cx="561730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9" name="Equation" r:id="rId18" imgW="1434960" imgH="507960" progId="Equation.DSMT4">
                  <p:embed/>
                </p:oleObj>
              </mc:Choice>
              <mc:Fallback>
                <p:oleObj name="Equation" r:id="rId18" imgW="1434960" imgH="507960" progId="Equation.DSMT4">
                  <p:embed/>
                  <p:pic>
                    <p:nvPicPr>
                      <p:cNvPr id="5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23" y="4245632"/>
                        <a:ext cx="5617308" cy="2260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12325"/>
              </p:ext>
            </p:extLst>
          </p:nvPr>
        </p:nvGraphicFramePr>
        <p:xfrm>
          <a:off x="837813" y="4175183"/>
          <a:ext cx="5816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0" name="Equation" r:id="rId20" imgW="1485720" imgH="507960" progId="Equation.DSMT4">
                  <p:embed/>
                </p:oleObj>
              </mc:Choice>
              <mc:Fallback>
                <p:oleObj name="Equation" r:id="rId20" imgW="1485720" imgH="507960" progId="Equation.DSMT4">
                  <p:embed/>
                  <p:pic>
                    <p:nvPicPr>
                      <p:cNvPr id="5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813" y="4175183"/>
                        <a:ext cx="5816600" cy="2260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922635"/>
              </p:ext>
            </p:extLst>
          </p:nvPr>
        </p:nvGraphicFramePr>
        <p:xfrm>
          <a:off x="822195" y="4677642"/>
          <a:ext cx="56562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1" name="Equation" r:id="rId22" imgW="1701720" imgH="253800" progId="Equation.DSMT4">
                  <p:embed/>
                </p:oleObj>
              </mc:Choice>
              <mc:Fallback>
                <p:oleObj name="Equation" r:id="rId22" imgW="1701720" imgH="253800" progId="Equation.DSMT4">
                  <p:embed/>
                  <p:pic>
                    <p:nvPicPr>
                      <p:cNvPr id="5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95" y="4677642"/>
                        <a:ext cx="5656262" cy="1130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6"/>
          <p:cNvSpPr txBox="1">
            <a:spLocks noChangeArrowheads="1"/>
          </p:cNvSpPr>
          <p:nvPr/>
        </p:nvSpPr>
        <p:spPr bwMode="auto">
          <a:xfrm>
            <a:off x="151692" y="4061890"/>
            <a:ext cx="160011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Tương tự</a:t>
            </a:r>
            <a:endParaRPr lang="en-US" altLang="en-US" sz="2400" b="1"/>
          </a:p>
        </p:txBody>
      </p:sp>
      <p:sp>
        <p:nvSpPr>
          <p:cNvPr id="57" name="TextBox 6"/>
          <p:cNvSpPr txBox="1">
            <a:spLocks noChangeArrowheads="1"/>
          </p:cNvSpPr>
          <p:nvPr/>
        </p:nvSpPr>
        <p:spPr bwMode="auto">
          <a:xfrm>
            <a:off x="88224" y="4093223"/>
            <a:ext cx="835485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smtClean="0"/>
              <a:t>Vậy: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381685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0" grpId="0" animBg="1"/>
      <p:bldP spid="12" grpId="0"/>
      <p:bldP spid="14" grpId="0" animBg="1"/>
      <p:bldP spid="52" grpId="0" animBg="1"/>
      <p:bldP spid="54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cường độ trường từ H</a:t>
            </a:r>
          </a:p>
          <a:p>
            <a:pPr lvl="1"/>
            <a:r>
              <a:rPr lang="en-US" smtClean="0"/>
              <a:t>Sử dụng nguyên lý xếp chồng</a:t>
            </a:r>
          </a:p>
          <a:p>
            <a:pPr lvl="2"/>
            <a:r>
              <a:rPr lang="en-US" smtClean="0"/>
              <a:t>Từ trường của cuộn dây Stator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</a:t>
            </a:r>
            <a:r>
              <a:rPr lang="en-US" smtClean="0"/>
              <a:t>Bộ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DBE723D-ABCE-4F75-9E24-14BD720B562F}" type="datetime10">
              <a:rPr lang="vi-VN" altLang="vi-VN" smtClean="0"/>
              <a:t>4:41 CH</a:t>
            </a:fld>
            <a:endParaRPr lang="vi-VN" altLang="vi-VN"/>
          </a:p>
        </p:txBody>
      </p:sp>
      <p:grpSp>
        <p:nvGrpSpPr>
          <p:cNvPr id="43" name="Group 42"/>
          <p:cNvGrpSpPr/>
          <p:nvPr/>
        </p:nvGrpSpPr>
        <p:grpSpPr>
          <a:xfrm>
            <a:off x="153848" y="2722729"/>
            <a:ext cx="3923481" cy="3923481"/>
            <a:chOff x="144022" y="2745879"/>
            <a:chExt cx="3923481" cy="3923481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144022" y="2745879"/>
              <a:ext cx="3923481" cy="39234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731182" y="3335763"/>
              <a:ext cx="2746437" cy="27464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881037" y="3491067"/>
              <a:ext cx="2431740" cy="243174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3382257" y="4570025"/>
              <a:ext cx="235681" cy="2343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586905" y="4579569"/>
              <a:ext cx="235409" cy="235409"/>
              <a:chOff x="632520" y="2492896"/>
              <a:chExt cx="274320" cy="274320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632370" y="2492887"/>
                <a:ext cx="274637" cy="27463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532" y="2534162"/>
                <a:ext cx="182563" cy="18256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100734" y="3964273"/>
            <a:ext cx="1754751" cy="1085246"/>
            <a:chOff x="3100734" y="3964273"/>
            <a:chExt cx="1754751" cy="1085246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3434720" y="4325277"/>
              <a:ext cx="836464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100734" y="4329519"/>
              <a:ext cx="720000" cy="720000"/>
            </a:xfrm>
            <a:prstGeom prst="ellipse">
              <a:avLst/>
            </a:prstGeom>
            <a:noFill/>
            <a:ln>
              <a:solidFill>
                <a:srgbClr val="27F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5" name="Object 26"/>
            <p:cNvGraphicFramePr>
              <a:graphicFrameLocks noChangeAspect="1"/>
            </p:cNvGraphicFramePr>
            <p:nvPr/>
          </p:nvGraphicFramePr>
          <p:xfrm>
            <a:off x="4220485" y="3964273"/>
            <a:ext cx="635000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8" name="Equation" r:id="rId3" imgW="228501" imgH="253890" progId="Equation.DSMT4">
                    <p:embed/>
                  </p:oleObj>
                </mc:Choice>
                <mc:Fallback>
                  <p:oleObj name="Equation" r:id="rId3" imgW="228501" imgH="253890" progId="Equation.DSMT4">
                    <p:embed/>
                    <p:pic>
                      <p:nvPicPr>
                        <p:cNvPr id="4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0485" y="3964273"/>
                          <a:ext cx="635000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Object 2"/>
          <p:cNvGraphicFramePr>
            <a:graphicFrameLocks noChangeAspect="1"/>
          </p:cNvGraphicFramePr>
          <p:nvPr/>
        </p:nvGraphicFramePr>
        <p:xfrm>
          <a:off x="6969224" y="1124744"/>
          <a:ext cx="229711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" name="Equation" r:id="rId5" imgW="660240" imgH="419040" progId="Equation.DSMT4">
                  <p:embed/>
                </p:oleObj>
              </mc:Choice>
              <mc:Fallback>
                <p:oleObj name="Equation" r:id="rId5" imgW="660240" imgH="419040" progId="Equation.DSMT4">
                  <p:embed/>
                  <p:pic>
                    <p:nvPicPr>
                      <p:cNvPr id="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224" y="1124744"/>
                        <a:ext cx="2297112" cy="1460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/>
          <p:nvPr/>
        </p:nvCxnSpPr>
        <p:spPr>
          <a:xfrm flipV="1">
            <a:off x="3392083" y="2028165"/>
            <a:ext cx="3649149" cy="2297112"/>
          </a:xfrm>
          <a:prstGeom prst="straightConnector1">
            <a:avLst/>
          </a:prstGeom>
          <a:ln w="5715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17096" y="2706528"/>
            <a:ext cx="3857625" cy="3919449"/>
            <a:chOff x="6048375" y="3228975"/>
            <a:chExt cx="3857625" cy="3629025"/>
          </a:xfrm>
        </p:grpSpPr>
        <p:pic>
          <p:nvPicPr>
            <p:cNvPr id="60" name="Picture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375" y="3228975"/>
              <a:ext cx="3857625" cy="362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8983663" y="4829175"/>
              <a:ext cx="274637" cy="2730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62" name="Group 16"/>
            <p:cNvGrpSpPr>
              <a:grpSpLocks/>
            </p:cNvGrpSpPr>
            <p:nvPr/>
          </p:nvGrpSpPr>
          <p:grpSpPr bwMode="auto">
            <a:xfrm>
              <a:off x="6670675" y="4868863"/>
              <a:ext cx="274638" cy="274637"/>
              <a:chOff x="632520" y="2492896"/>
              <a:chExt cx="274320" cy="274320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632520" y="2492896"/>
                <a:ext cx="274320" cy="2743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62648" y="2534123"/>
                <a:ext cx="182351" cy="182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  <p:cxnSp>
          <p:nvCxnSpPr>
            <p:cNvPr id="65" name="Straight Connector 64"/>
            <p:cNvCxnSpPr/>
            <p:nvPr/>
          </p:nvCxnSpPr>
          <p:spPr>
            <a:xfrm>
              <a:off x="6048375" y="4979988"/>
              <a:ext cx="3857625" cy="0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 bwMode="auto">
          <a:xfrm>
            <a:off x="693461" y="5085184"/>
            <a:ext cx="836464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59475" y="4344854"/>
            <a:ext cx="720000" cy="720000"/>
          </a:xfrm>
          <a:prstGeom prst="ellipse">
            <a:avLst/>
          </a:prstGeom>
          <a:noFill/>
          <a:ln>
            <a:solidFill>
              <a:srgbClr val="27F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Object 26"/>
          <p:cNvGraphicFramePr>
            <a:graphicFrameLocks noChangeAspect="1"/>
          </p:cNvGraphicFramePr>
          <p:nvPr/>
        </p:nvGraphicFramePr>
        <p:xfrm>
          <a:off x="1064568" y="4365104"/>
          <a:ext cx="635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" name="Equation" r:id="rId3" imgW="228501" imgH="253890" progId="Equation.DSMT4">
                  <p:embed/>
                </p:oleObj>
              </mc:Choice>
              <mc:Fallback>
                <p:oleObj name="Equation" r:id="rId3" imgW="228501" imgH="253890" progId="Equation.DSMT4">
                  <p:embed/>
                  <p:pic>
                    <p:nvPicPr>
                      <p:cNvPr id="6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68" y="4365104"/>
                        <a:ext cx="6350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500609" y="5423018"/>
            <a:ext cx="3743325" cy="129605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*"/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8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92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0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144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smtClean="0"/>
              <a:t>Từ trường H</a:t>
            </a:r>
          </a:p>
          <a:p>
            <a:pPr lvl="1"/>
            <a:r>
              <a:rPr lang="en-US" altLang="en-US" sz="2000" smtClean="0"/>
              <a:t>Đều, dọc theo khe hở</a:t>
            </a:r>
          </a:p>
          <a:p>
            <a:pPr lvl="1"/>
            <a:r>
              <a:rPr lang="en-US" altLang="en-US" sz="2000" smtClean="0"/>
              <a:t>Có phương hướng tâm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19831" y="40593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A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3393277" y="427189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4458" y="929572"/>
            <a:ext cx="6531875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220" y="1561052"/>
            <a:ext cx="6532980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Font typeface="Calibri" pitchFamily="34" charset="0"/>
              <a:buChar char="*"/>
            </a:pPr>
            <a:r>
              <a:rPr lang="en-US"/>
              <a:t>Từ trường của cuộn dây </a:t>
            </a:r>
            <a:r>
              <a:rPr lang="en-US" smtClean="0"/>
              <a:t>Rotor</a:t>
            </a:r>
          </a:p>
          <a:p>
            <a:pPr marL="342900" lvl="2" indent="-342900">
              <a:buFont typeface="Calibri" pitchFamily="34" charset="0"/>
              <a:buChar char="*"/>
            </a:pPr>
            <a:r>
              <a:rPr lang="en-US" smtClean="0"/>
              <a:t>Tương tự từ trường Stator</a:t>
            </a:r>
            <a:endParaRPr lang="en-US"/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E730CB9-C7ED-48AC-B584-83EA76DD849F}" type="datetime10">
              <a:rPr lang="vi-VN" altLang="vi-VN" smtClean="0"/>
              <a:t>4:41 CH</a:t>
            </a:fld>
            <a:endParaRPr lang="vi-VN" altLang="vi-VN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860465"/>
              </p:ext>
            </p:extLst>
          </p:nvPr>
        </p:nvGraphicFramePr>
        <p:xfrm>
          <a:off x="6830764" y="941388"/>
          <a:ext cx="2298700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" name="Equation" r:id="rId3" imgW="660240" imgH="419040" progId="Equation.DSMT4">
                  <p:embed/>
                </p:oleObj>
              </mc:Choice>
              <mc:Fallback>
                <p:oleObj name="Equation" r:id="rId3" imgW="660240" imgH="419040" progId="Equation.DSMT4">
                  <p:embed/>
                  <p:pic>
                    <p:nvPicPr>
                      <p:cNvPr id="389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764" y="941388"/>
                        <a:ext cx="2298700" cy="14620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344488" y="2351088"/>
            <a:ext cx="3851473" cy="3966454"/>
            <a:chOff x="309563" y="1101725"/>
            <a:chExt cx="4572000" cy="477520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09563" y="1101725"/>
              <a:ext cx="4572000" cy="45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993776" y="1789113"/>
              <a:ext cx="3200400" cy="3200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1168401" y="1968500"/>
              <a:ext cx="2835275" cy="283527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3406776" y="2219325"/>
              <a:ext cx="274637" cy="2730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1225550" y="3944938"/>
              <a:ext cx="274638" cy="274637"/>
              <a:chOff x="5541096" y="3237799"/>
              <a:chExt cx="274320" cy="274320"/>
            </a:xfrm>
          </p:grpSpPr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5541097" y="3237799"/>
                <a:ext cx="274319" cy="2743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639408" y="3332939"/>
                <a:ext cx="90382" cy="919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  <p:sp>
          <p:nvSpPr>
            <p:cNvPr id="14" name="Oval 13"/>
            <p:cNvSpPr/>
            <p:nvPr/>
          </p:nvSpPr>
          <p:spPr>
            <a:xfrm rot="19380000">
              <a:off x="2787651" y="1922463"/>
              <a:ext cx="1511300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9380000">
              <a:off x="3152776" y="1735138"/>
              <a:ext cx="9731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39"/>
            <p:cNvGraphicFramePr>
              <a:graphicFrameLocks noChangeAspect="1"/>
            </p:cNvGraphicFramePr>
            <p:nvPr/>
          </p:nvGraphicFramePr>
          <p:xfrm>
            <a:off x="1457325" y="4219575"/>
            <a:ext cx="2565400" cy="165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" name="Equation" r:id="rId5" imgW="609336" imgH="393529" progId="Equation.DSMT4">
                    <p:embed/>
                  </p:oleObj>
                </mc:Choice>
                <mc:Fallback>
                  <p:oleObj name="Equation" r:id="rId5" imgW="609336" imgH="393529" progId="Equation.DSMT4">
                    <p:embed/>
                    <p:pic>
                      <p:nvPicPr>
                        <p:cNvPr id="38935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325" y="4219575"/>
                          <a:ext cx="2565400" cy="165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0"/>
            <p:cNvGraphicFramePr>
              <a:graphicFrameLocks noChangeAspect="1"/>
            </p:cNvGraphicFramePr>
            <p:nvPr/>
          </p:nvGraphicFramePr>
          <p:xfrm>
            <a:off x="2787650" y="1270000"/>
            <a:ext cx="598488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1" name="Equation" r:id="rId7" imgW="215713" imgH="253780" progId="Equation.DSMT4">
                    <p:embed/>
                  </p:oleObj>
                </mc:Choice>
                <mc:Fallback>
                  <p:oleObj name="Equation" r:id="rId7" imgW="215713" imgH="253780" progId="Equation.DSMT4">
                    <p:embed/>
                    <p:pic>
                      <p:nvPicPr>
                        <p:cNvPr id="3893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7650" y="1270000"/>
                          <a:ext cx="598488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al 17"/>
            <p:cNvSpPr/>
            <p:nvPr/>
          </p:nvSpPr>
          <p:spPr>
            <a:xfrm rot="19380000">
              <a:off x="717551" y="3636963"/>
              <a:ext cx="1512887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9380000">
              <a:off x="1562101" y="4187825"/>
              <a:ext cx="97472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426" y="2533804"/>
            <a:ext cx="4320033" cy="400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2"/>
          <p:cNvSpPr>
            <a:spLocks noChangeAspect="1"/>
          </p:cNvSpPr>
          <p:nvPr/>
        </p:nvSpPr>
        <p:spPr bwMode="auto">
          <a:xfrm>
            <a:off x="7905328" y="3660006"/>
            <a:ext cx="274638" cy="273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 dirty="0"/>
              <a:t>+</a:t>
            </a:r>
            <a:endParaRPr lang="vi-VN" sz="3600" b="1" dirty="0"/>
          </a:p>
        </p:txBody>
      </p:sp>
      <p:grpSp>
        <p:nvGrpSpPr>
          <p:cNvPr id="24" name="Group 44"/>
          <p:cNvGrpSpPr>
            <a:grpSpLocks/>
          </p:cNvGrpSpPr>
          <p:nvPr/>
        </p:nvGrpSpPr>
        <p:grpSpPr bwMode="auto">
          <a:xfrm>
            <a:off x="6393160" y="5098578"/>
            <a:ext cx="274638" cy="274638"/>
            <a:chOff x="5541096" y="3237799"/>
            <a:chExt cx="274320" cy="27432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1096" y="323779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5639407" y="3332939"/>
              <a:ext cx="90383" cy="919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</p:grpSp>
      <p:cxnSp>
        <p:nvCxnSpPr>
          <p:cNvPr id="27" name="Straight Connector 26"/>
          <p:cNvCxnSpPr/>
          <p:nvPr/>
        </p:nvCxnSpPr>
        <p:spPr bwMode="auto">
          <a:xfrm flipV="1">
            <a:off x="6026224" y="3093356"/>
            <a:ext cx="2743200" cy="2611437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64458" y="929572"/>
            <a:ext cx="6531875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6220" y="1561052"/>
            <a:ext cx="6532980" cy="6253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B1. Từ thông liên kết </a:t>
            </a:r>
            <a:r>
              <a:rPr lang="en-US">
                <a:sym typeface="Symbol" panose="05050102010706020507" pitchFamily="18" charset="2"/>
              </a:rPr>
              <a:t></a:t>
            </a:r>
            <a:r>
              <a:rPr lang="en-US" baseline="-25000">
                <a:sym typeface="Symbol" panose="05050102010706020507" pitchFamily="18" charset="2"/>
              </a:rPr>
              <a:t>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Font typeface="Calibri" pitchFamily="34" charset="0"/>
              <a:buChar char="*"/>
            </a:pPr>
            <a:r>
              <a:rPr lang="en-US" smtClean="0"/>
              <a:t>Áp dụng nguyên lý xếp chồng</a:t>
            </a:r>
          </a:p>
          <a:p>
            <a:pPr marL="745200" lvl="3" indent="-457200">
              <a:buFont typeface="Wingdings" panose="05000000000000000000" pitchFamily="2" charset="2"/>
              <a:buChar char="Ø"/>
            </a:pPr>
            <a:r>
              <a:rPr lang="en-US" smtClean="0"/>
              <a:t>Ta tìm được từ trường tổng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Chương VI: Máy Điện Đồng Bộ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D20CB8E-708B-4004-BF41-7D95D6D8773D}" type="datetime10">
              <a:rPr lang="vi-VN" altLang="vi-VN" smtClean="0"/>
              <a:t>4:41 CH</a:t>
            </a:fld>
            <a:endParaRPr lang="vi-VN" altLang="vi-VN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173921" y="3054486"/>
            <a:ext cx="4806900" cy="3600177"/>
            <a:chOff x="2552493" y="1101725"/>
            <a:chExt cx="6029947" cy="4572000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2720741" y="1101725"/>
              <a:ext cx="4571268" cy="45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04844" y="1789113"/>
              <a:ext cx="3199888" cy="3200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579441" y="1968500"/>
              <a:ext cx="2834821" cy="283527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930152" y="2349500"/>
              <a:ext cx="274593" cy="2730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grpSp>
          <p:nvGrpSpPr>
            <p:cNvPr id="34" name="Group 44"/>
            <p:cNvGrpSpPr>
              <a:grpSpLocks/>
            </p:cNvGrpSpPr>
            <p:nvPr/>
          </p:nvGrpSpPr>
          <p:grpSpPr bwMode="auto">
            <a:xfrm>
              <a:off x="3739862" y="4147165"/>
              <a:ext cx="274638" cy="274637"/>
              <a:chOff x="5541096" y="3237799"/>
              <a:chExt cx="274320" cy="274320"/>
            </a:xfrm>
          </p:grpSpPr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5540987" y="3237185"/>
                <a:ext cx="274275" cy="27432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5639282" y="3332325"/>
                <a:ext cx="90368" cy="919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vi-VN" sz="3600" b="1" dirty="0"/>
              </a:p>
            </p:txBody>
          </p:sp>
        </p:grpSp>
        <p:sp>
          <p:nvSpPr>
            <p:cNvPr id="35" name="Oval 34"/>
            <p:cNvSpPr/>
            <p:nvPr/>
          </p:nvSpPr>
          <p:spPr>
            <a:xfrm rot="-2220000">
              <a:off x="5198432" y="1922463"/>
              <a:ext cx="1511058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-2220000">
              <a:off x="5552388" y="1770063"/>
              <a:ext cx="97298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40"/>
            <p:cNvGraphicFramePr>
              <a:graphicFrameLocks noChangeAspect="1"/>
            </p:cNvGraphicFramePr>
            <p:nvPr/>
          </p:nvGraphicFramePr>
          <p:xfrm>
            <a:off x="5310538" y="1400889"/>
            <a:ext cx="598488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8" name="Equation" r:id="rId3" imgW="215713" imgH="253780" progId="Equation.DSMT4">
                    <p:embed/>
                  </p:oleObj>
                </mc:Choice>
                <mc:Fallback>
                  <p:oleObj name="Equation" r:id="rId3" imgW="215713" imgH="253780" progId="Equation.DSMT4">
                    <p:embed/>
                    <p:pic>
                      <p:nvPicPr>
                        <p:cNvPr id="3996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538" y="1400889"/>
                          <a:ext cx="598488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Oval 37"/>
            <p:cNvSpPr/>
            <p:nvPr/>
          </p:nvSpPr>
          <p:spPr>
            <a:xfrm rot="-2220000">
              <a:off x="3231834" y="3838575"/>
              <a:ext cx="1512645" cy="8667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-2220000">
              <a:off x="4076249" y="4389438"/>
              <a:ext cx="97456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6530131" y="3251200"/>
              <a:ext cx="274593" cy="2730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+</a:t>
              </a:r>
              <a:endParaRPr lang="vi-VN" sz="3600" b="1" dirty="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3273103" y="3262313"/>
              <a:ext cx="274593" cy="27463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366750" y="3351213"/>
              <a:ext cx="92060" cy="920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693652" y="2965450"/>
              <a:ext cx="1512646" cy="868363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860419" y="2965450"/>
              <a:ext cx="1511058" cy="868363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468333" y="3848100"/>
              <a:ext cx="97298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6353947" y="2965450"/>
              <a:ext cx="974569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Object 26"/>
            <p:cNvGraphicFramePr>
              <a:graphicFrameLocks noChangeAspect="1"/>
            </p:cNvGraphicFramePr>
            <p:nvPr/>
          </p:nvGraphicFramePr>
          <p:xfrm>
            <a:off x="6354539" y="3739854"/>
            <a:ext cx="634677" cy="784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9" name="Equation" r:id="rId5" imgW="228501" imgH="253890" progId="Equation.DSMT4">
                    <p:embed/>
                  </p:oleObj>
                </mc:Choice>
                <mc:Fallback>
                  <p:oleObj name="Equation" r:id="rId5" imgW="228501" imgH="253890" progId="Equation.DSMT4">
                    <p:embed/>
                    <p:pic>
                      <p:nvPicPr>
                        <p:cNvPr id="3997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4539" y="3739854"/>
                          <a:ext cx="634677" cy="784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6"/>
            <p:cNvGraphicFramePr>
              <a:graphicFrameLocks noChangeAspect="1"/>
            </p:cNvGraphicFramePr>
            <p:nvPr/>
          </p:nvGraphicFramePr>
          <p:xfrm>
            <a:off x="3138811" y="2219325"/>
            <a:ext cx="634677" cy="784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0" name="Equation" r:id="rId7" imgW="228501" imgH="253890" progId="Equation.DSMT4">
                    <p:embed/>
                  </p:oleObj>
                </mc:Choice>
                <mc:Fallback>
                  <p:oleObj name="Equation" r:id="rId7" imgW="228501" imgH="253890" progId="Equation.DSMT4">
                    <p:embed/>
                    <p:pic>
                      <p:nvPicPr>
                        <p:cNvPr id="3997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811" y="2219325"/>
                          <a:ext cx="634677" cy="784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0"/>
            <p:cNvGraphicFramePr>
              <a:graphicFrameLocks noChangeAspect="1"/>
            </p:cNvGraphicFramePr>
            <p:nvPr/>
          </p:nvGraphicFramePr>
          <p:xfrm>
            <a:off x="4174549" y="4429739"/>
            <a:ext cx="598488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1" name="Equation" r:id="rId8" imgW="215713" imgH="253780" progId="Equation.DSMT4">
                    <p:embed/>
                  </p:oleObj>
                </mc:Choice>
                <mc:Fallback>
                  <p:oleObj name="Equation" r:id="rId8" imgW="215713" imgH="253780" progId="Equation.DSMT4">
                    <p:embed/>
                    <p:pic>
                      <p:nvPicPr>
                        <p:cNvPr id="3997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549" y="4429739"/>
                          <a:ext cx="598488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2742963" y="3402013"/>
              <a:ext cx="5487109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-2340000">
              <a:off x="2619157" y="3070225"/>
              <a:ext cx="5485522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 51"/>
            <p:cNvSpPr/>
            <p:nvPr/>
          </p:nvSpPr>
          <p:spPr>
            <a:xfrm>
              <a:off x="6353947" y="1573213"/>
              <a:ext cx="1876125" cy="3416300"/>
            </a:xfrm>
            <a:prstGeom prst="arc">
              <a:avLst>
                <a:gd name="adj1" fmla="val 16284636"/>
                <a:gd name="adj2" fmla="val 338919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/>
            </a:p>
          </p:txBody>
        </p:sp>
        <p:graphicFrame>
          <p:nvGraphicFramePr>
            <p:cNvPr id="53" name="Object 26"/>
            <p:cNvGraphicFramePr>
              <a:graphicFrameLocks noChangeAspect="1"/>
            </p:cNvGraphicFramePr>
            <p:nvPr/>
          </p:nvGraphicFramePr>
          <p:xfrm>
            <a:off x="8230015" y="2075576"/>
            <a:ext cx="3524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2" name="Equation" r:id="rId9" imgW="126725" imgH="177415" progId="Equation.DSMT4">
                    <p:embed/>
                  </p:oleObj>
                </mc:Choice>
                <mc:Fallback>
                  <p:oleObj name="Equation" r:id="rId9" imgW="126725" imgH="177415" progId="Equation.DSMT4">
                    <p:embed/>
                    <p:pic>
                      <p:nvPicPr>
                        <p:cNvPr id="3998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0015" y="2075576"/>
                          <a:ext cx="35242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8"/>
            <p:cNvSpPr txBox="1">
              <a:spLocks noChangeArrowheads="1"/>
            </p:cNvSpPr>
            <p:nvPr/>
          </p:nvSpPr>
          <p:spPr bwMode="auto">
            <a:xfrm>
              <a:off x="6668070" y="2350214"/>
              <a:ext cx="925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area 1</a:t>
              </a:r>
              <a:endParaRPr lang="vi-VN" altLang="en-US" sz="2000" b="1"/>
            </a:p>
          </p:txBody>
        </p:sp>
        <p:sp>
          <p:nvSpPr>
            <p:cNvPr id="55" name="TextBox 42"/>
            <p:cNvSpPr txBox="1">
              <a:spLocks noChangeArrowheads="1"/>
            </p:cNvSpPr>
            <p:nvPr/>
          </p:nvSpPr>
          <p:spPr bwMode="auto">
            <a:xfrm>
              <a:off x="3716731" y="1454078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2</a:t>
              </a:r>
              <a:endParaRPr lang="vi-VN" altLang="en-US" sz="2200" b="1"/>
            </a:p>
          </p:txBody>
        </p:sp>
        <p:sp>
          <p:nvSpPr>
            <p:cNvPr id="56" name="TextBox 43"/>
            <p:cNvSpPr txBox="1">
              <a:spLocks noChangeArrowheads="1"/>
            </p:cNvSpPr>
            <p:nvPr/>
          </p:nvSpPr>
          <p:spPr bwMode="auto">
            <a:xfrm>
              <a:off x="2552493" y="3847400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3</a:t>
              </a:r>
              <a:endParaRPr lang="vi-VN" altLang="en-US" sz="2200" b="1"/>
            </a:p>
          </p:txBody>
        </p:sp>
        <p:sp>
          <p:nvSpPr>
            <p:cNvPr id="57" name="TextBox 44"/>
            <p:cNvSpPr txBox="1">
              <a:spLocks noChangeArrowheads="1"/>
            </p:cNvSpPr>
            <p:nvPr/>
          </p:nvSpPr>
          <p:spPr bwMode="auto">
            <a:xfrm>
              <a:off x="5398162" y="4889270"/>
              <a:ext cx="10004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area 4</a:t>
              </a:r>
              <a:endParaRPr lang="vi-VN" altLang="en-US" sz="2200" b="1"/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2852936"/>
            <a:ext cx="411797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60"/>
          <p:cNvSpPr>
            <a:spLocks noChangeAspect="1"/>
          </p:cNvSpPr>
          <p:nvPr/>
        </p:nvSpPr>
        <p:spPr bwMode="auto">
          <a:xfrm>
            <a:off x="8262938" y="3945136"/>
            <a:ext cx="274637" cy="273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 dirty="0"/>
              <a:t>+</a:t>
            </a:r>
            <a:endParaRPr lang="vi-VN" sz="3600" b="1" dirty="0"/>
          </a:p>
        </p:txBody>
      </p:sp>
      <p:grpSp>
        <p:nvGrpSpPr>
          <p:cNvPr id="62" name="Group 44"/>
          <p:cNvGrpSpPr>
            <a:grpSpLocks/>
          </p:cNvGrpSpPr>
          <p:nvPr/>
        </p:nvGrpSpPr>
        <p:grpSpPr bwMode="auto">
          <a:xfrm>
            <a:off x="6769100" y="5400874"/>
            <a:ext cx="274638" cy="274637"/>
            <a:chOff x="5541096" y="3237799"/>
            <a:chExt cx="274320" cy="274320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541096" y="323779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639407" y="3332939"/>
              <a:ext cx="90383" cy="919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vi-VN" sz="3600" b="1" dirty="0"/>
            </a:p>
          </p:txBody>
        </p:sp>
      </p:grp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8843963" y="4640461"/>
            <a:ext cx="274637" cy="273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 dirty="0"/>
              <a:t>+</a:t>
            </a:r>
            <a:endParaRPr lang="vi-VN" sz="3600" b="1" dirty="0"/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6161088" y="4667449"/>
            <a:ext cx="274637" cy="2746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 sz="3600" b="1" dirty="0"/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6254750" y="4756349"/>
            <a:ext cx="92075" cy="920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 sz="3600" b="1" dirty="0"/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5240338" y="4802386"/>
            <a:ext cx="4572000" cy="0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/>
          <p:cNvSpPr/>
          <p:nvPr/>
        </p:nvSpPr>
        <p:spPr bwMode="auto">
          <a:xfrm>
            <a:off x="8697913" y="3330774"/>
            <a:ext cx="1065212" cy="2733675"/>
          </a:xfrm>
          <a:prstGeom prst="arc">
            <a:avLst>
              <a:gd name="adj1" fmla="val 16284636"/>
              <a:gd name="adj2" fmla="val 33891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/>
          </a:p>
        </p:txBody>
      </p:sp>
      <p:graphicFrame>
        <p:nvGraphicFramePr>
          <p:cNvPr id="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34786"/>
              </p:ext>
            </p:extLst>
          </p:nvPr>
        </p:nvGraphicFramePr>
        <p:xfrm>
          <a:off x="9529763" y="3140274"/>
          <a:ext cx="352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3" name="Equation" r:id="rId12" imgW="126725" imgH="177415" progId="Equation.DSMT4">
                  <p:embed/>
                </p:oleObj>
              </mc:Choice>
              <mc:Fallback>
                <p:oleObj name="Equation" r:id="rId12" imgW="126725" imgH="177415" progId="Equation.DSMT4">
                  <p:embed/>
                  <p:pic>
                    <p:nvPicPr>
                      <p:cNvPr id="3995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9763" y="3140274"/>
                        <a:ext cx="352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Connector 70"/>
          <p:cNvCxnSpPr/>
          <p:nvPr/>
        </p:nvCxnSpPr>
        <p:spPr bwMode="auto">
          <a:xfrm rot="18960000">
            <a:off x="5405438" y="4765874"/>
            <a:ext cx="4572000" cy="0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49"/>
          <p:cNvSpPr txBox="1">
            <a:spLocks noChangeArrowheads="1"/>
          </p:cNvSpPr>
          <p:nvPr/>
        </p:nvSpPr>
        <p:spPr bwMode="auto">
          <a:xfrm>
            <a:off x="8769350" y="3945136"/>
            <a:ext cx="1046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1</a:t>
            </a: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6753225" y="3027561"/>
            <a:ext cx="1047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2</a:t>
            </a:r>
          </a:p>
        </p:txBody>
      </p:sp>
      <p:sp>
        <p:nvSpPr>
          <p:cNvPr id="74" name="TextBox 64"/>
          <p:cNvSpPr txBox="1">
            <a:spLocks noChangeArrowheads="1"/>
          </p:cNvSpPr>
          <p:nvPr/>
        </p:nvSpPr>
        <p:spPr bwMode="auto">
          <a:xfrm>
            <a:off x="5384800" y="5188149"/>
            <a:ext cx="1047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3</a:t>
            </a:r>
          </a:p>
        </p:txBody>
      </p:sp>
      <p:sp>
        <p:nvSpPr>
          <p:cNvPr id="75" name="TextBox 65"/>
          <p:cNvSpPr txBox="1">
            <a:spLocks noChangeArrowheads="1"/>
          </p:cNvSpPr>
          <p:nvPr/>
        </p:nvSpPr>
        <p:spPr bwMode="auto">
          <a:xfrm>
            <a:off x="7362825" y="6196211"/>
            <a:ext cx="1046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Area 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15414" y="1009896"/>
            <a:ext cx="5441325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>
                <a:solidFill>
                  <a:srgbClr val="FF0000"/>
                </a:solidFill>
              </a:rPr>
              <a:t>Mặt phẳng 2 cuộn dây</a:t>
            </a:r>
          </a:p>
          <a:p>
            <a:pPr algn="ctr"/>
            <a:r>
              <a:rPr lang="en-US" sz="3000" b="1" smtClean="0">
                <a:solidFill>
                  <a:srgbClr val="FF0000"/>
                </a:solidFill>
              </a:rPr>
              <a:t>Stator và Rotor</a:t>
            </a:r>
            <a:endParaRPr lang="en-US" sz="3000" b="1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8219" y="1140077"/>
            <a:ext cx="5441325" cy="1015663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/>
              <a:t>Chia máy điện ra làm 4 vùng dọc theo khe hở không khí</a:t>
            </a:r>
            <a:endParaRPr lang="en-US" sz="3000" b="1"/>
          </a:p>
        </p:txBody>
      </p:sp>
      <p:sp>
        <p:nvSpPr>
          <p:cNvPr id="78" name="TextBox 77"/>
          <p:cNvSpPr txBox="1"/>
          <p:nvPr/>
        </p:nvSpPr>
        <p:spPr>
          <a:xfrm>
            <a:off x="4440863" y="1356991"/>
            <a:ext cx="5441325" cy="1477328"/>
          </a:xfrm>
          <a:prstGeom prst="rect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/>
              <a:t>Mỗi vùng có giá trị cường độ từ trường tổng khác nhau</a:t>
            </a:r>
            <a:endParaRPr lang="en-US" sz="3000" b="1"/>
          </a:p>
        </p:txBody>
      </p:sp>
    </p:spTree>
    <p:extLst>
      <p:ext uri="{BB962C8B-B14F-4D97-AF65-F5344CB8AC3E}">
        <p14:creationId xmlns:p14="http://schemas.microsoft.com/office/powerpoint/2010/main" val="17147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AE35CBD13B44985F3FAC7FD0FC516" ma:contentTypeVersion="15" ma:contentTypeDescription="Create a new document." ma:contentTypeScope="" ma:versionID="7df7f6c961168e46f438ad54ef267d3b">
  <xsd:schema xmlns:xsd="http://www.w3.org/2001/XMLSchema" xmlns:xs="http://www.w3.org/2001/XMLSchema" xmlns:p="http://schemas.microsoft.com/office/2006/metadata/properties" xmlns:ns2="d71eb43b-4b4d-4ec6-9b11-793738617718" xmlns:ns3="deb0f94f-c309-4e0c-9cea-390376147168" targetNamespace="http://schemas.microsoft.com/office/2006/metadata/properties" ma:root="true" ma:fieldsID="12272eecd109238d77de75809b174b12" ns2:_="" ns3:_="">
    <xsd:import namespace="d71eb43b-4b4d-4ec6-9b11-793738617718"/>
    <xsd:import namespace="deb0f94f-c309-4e0c-9cea-39037614716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eb43b-4b4d-4ec6-9b11-7937386177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6fc5d1b-e055-45df-8e2f-dfddd8d17bab}" ma:internalName="TaxCatchAll" ma:showField="CatchAllData" ma:web="d71eb43b-4b4d-4ec6-9b11-7937386177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b0f94f-c309-4e0c-9cea-390376147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d352c65-e0ac-4ed7-b871-fb88f33c67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1eb43b-4b4d-4ec6-9b11-793738617718" xsi:nil="true"/>
    <lcf76f155ced4ddcb4097134ff3c332f xmlns="deb0f94f-c309-4e0c-9cea-3903761471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2B095F-0935-43C1-B2BD-81EA8B2F6F78}"/>
</file>

<file path=customXml/itemProps2.xml><?xml version="1.0" encoding="utf-8"?>
<ds:datastoreItem xmlns:ds="http://schemas.openxmlformats.org/officeDocument/2006/customXml" ds:itemID="{4B4A931F-CB01-41F5-8199-A86229A054E8}"/>
</file>

<file path=customXml/itemProps3.xml><?xml version="1.0" encoding="utf-8"?>
<ds:datastoreItem xmlns:ds="http://schemas.openxmlformats.org/officeDocument/2006/customXml" ds:itemID="{FAF03594-1E50-43AD-B64F-351A097FDE9D}"/>
</file>

<file path=docProps/app.xml><?xml version="1.0" encoding="utf-8"?>
<Properties xmlns="http://schemas.openxmlformats.org/officeDocument/2006/extended-properties" xmlns:vt="http://schemas.openxmlformats.org/officeDocument/2006/docPropsVTypes">
  <TotalTime>33005</TotalTime>
  <Words>1075</Words>
  <Application>Microsoft Office PowerPoint</Application>
  <PresentationFormat>A4 Paper (210x297 mm)</PresentationFormat>
  <Paragraphs>280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PHÂN TÍCH ĐỊNH LƯỢNG</vt:lpstr>
      <vt:lpstr>Giải tích hệ cơ điện</vt:lpstr>
      <vt:lpstr>Giải tích hệ cơ điện</vt:lpstr>
      <vt:lpstr>Giải tích hệ cơ điện</vt:lpstr>
      <vt:lpstr>B1. Từ thông liên kết k</vt:lpstr>
      <vt:lpstr>B1. Từ thông liên kết k</vt:lpstr>
      <vt:lpstr>B1. Từ thông liên kết k</vt:lpstr>
      <vt:lpstr>B1. Từ thông liên kết k</vt:lpstr>
      <vt:lpstr>B1. Từ thông liên kết k</vt:lpstr>
      <vt:lpstr>B1. Từ thông liên kết k</vt:lpstr>
      <vt:lpstr>B1. Từ thông liên kết k</vt:lpstr>
      <vt:lpstr>B1. Từ thông liên kết k</vt:lpstr>
      <vt:lpstr>B1. Từ thông liên kết k</vt:lpstr>
      <vt:lpstr>B1. Từ thông liên kết k</vt:lpstr>
      <vt:lpstr>B1. Từ thông liên kết k</vt:lpstr>
      <vt:lpstr>B2. Năng lượng hoặc đồng năng lượng</vt:lpstr>
      <vt:lpstr>B2. Năng lượng hoặc đồng năng lượng</vt:lpstr>
      <vt:lpstr>B3. Tính lực hoặc moment</vt:lpstr>
      <vt:lpstr>B3. Tính lực hoặc moment</vt:lpstr>
      <vt:lpstr>B4. Phương trình điện áp</vt:lpstr>
      <vt:lpstr>B4. Phương trình điện áp</vt:lpstr>
      <vt:lpstr>B5. Phương trình tương đương</vt:lpstr>
      <vt:lpstr>B5. Phương trình tương đương</vt:lpstr>
      <vt:lpstr>B5. Phương trình tương đương</vt:lpstr>
      <vt:lpstr>B5. Phương trình tương đương</vt:lpstr>
      <vt:lpstr>B6. Mạch điện tương đương</vt:lpstr>
      <vt:lpstr>Hết Chương (END)!!!!!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HoangHon</dc:creator>
  <cp:lastModifiedBy>USER</cp:lastModifiedBy>
  <cp:revision>2709</cp:revision>
  <dcterms:created xsi:type="dcterms:W3CDTF">2011-03-02T17:11:12Z</dcterms:created>
  <dcterms:modified xsi:type="dcterms:W3CDTF">2021-04-10T10:05:34Z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0x01010034DAE35CBD13B44985F3FAC7FD0FC516</vt:lpwstr>
  </property>
</Properties>
</file>