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20.xml" ContentType="application/vnd.openxmlformats-officedocument.presentationml.slide+xml"/>
  <Override PartName="/ppt/slides/slide32.xml" ContentType="application/vnd.openxmlformats-officedocument.presentationml.slide+xml"/>
  <Override PartName="/ppt/slides/slide21.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39.xml" ContentType="application/vnd.openxmlformats-officedocument.presentationml.slide+xml"/>
  <Override PartName="/ppt/slides/slide33.xml" ContentType="application/vnd.openxmlformats-officedocument.presentationml.slide+xml"/>
  <Override PartName="/ppt/slides/slide41.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0.xml" ContentType="application/vnd.openxmlformats-officedocument.presentationml.slide+xml"/>
  <Override PartName="/ppt/slides/slide40.xml" ContentType="application/vnd.openxmlformats-officedocument.presentationml.slide+xml"/>
  <Override PartName="/ppt/slides/slide48.xml" ContentType="application/vnd.openxmlformats-officedocument.presentationml.slide+xml"/>
  <Override PartName="/ppt/slides/slide42.xml" ContentType="application/vnd.openxmlformats-officedocument.presentationml.slide+xml"/>
  <Override PartName="/ppt/slides/slide49.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ppt/tags/tag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handoutMasterIdLst>
    <p:handoutMasterId r:id="rId60"/>
  </p:handoutMasterIdLst>
  <p:sldIdLst>
    <p:sldId id="260" r:id="rId2"/>
    <p:sldId id="261" r:id="rId3"/>
    <p:sldId id="263" r:id="rId4"/>
    <p:sldId id="264" r:id="rId5"/>
    <p:sldId id="317" r:id="rId6"/>
    <p:sldId id="265" r:id="rId7"/>
    <p:sldId id="268" r:id="rId8"/>
    <p:sldId id="313" r:id="rId9"/>
    <p:sldId id="269" r:id="rId10"/>
    <p:sldId id="318" r:id="rId11"/>
    <p:sldId id="270" r:id="rId12"/>
    <p:sldId id="273" r:id="rId13"/>
    <p:sldId id="296" r:id="rId14"/>
    <p:sldId id="274" r:id="rId15"/>
    <p:sldId id="272" r:id="rId16"/>
    <p:sldId id="275" r:id="rId17"/>
    <p:sldId id="282" r:id="rId18"/>
    <p:sldId id="302" r:id="rId19"/>
    <p:sldId id="307" r:id="rId20"/>
    <p:sldId id="304" r:id="rId21"/>
    <p:sldId id="305" r:id="rId22"/>
    <p:sldId id="319" r:id="rId23"/>
    <p:sldId id="303" r:id="rId24"/>
    <p:sldId id="306" r:id="rId25"/>
    <p:sldId id="308" r:id="rId26"/>
    <p:sldId id="327" r:id="rId27"/>
    <p:sldId id="326" r:id="rId28"/>
    <p:sldId id="290" r:id="rId29"/>
    <p:sldId id="309" r:id="rId30"/>
    <p:sldId id="328" r:id="rId31"/>
    <p:sldId id="291" r:id="rId32"/>
    <p:sldId id="312" r:id="rId33"/>
    <p:sldId id="320" r:id="rId34"/>
    <p:sldId id="321" r:id="rId35"/>
    <p:sldId id="322" r:id="rId36"/>
    <p:sldId id="323" r:id="rId37"/>
    <p:sldId id="283" r:id="rId38"/>
    <p:sldId id="289" r:id="rId39"/>
    <p:sldId id="285" r:id="rId40"/>
    <p:sldId id="294" r:id="rId41"/>
    <p:sldId id="286" r:id="rId42"/>
    <p:sldId id="329" r:id="rId43"/>
    <p:sldId id="330" r:id="rId44"/>
    <p:sldId id="324" r:id="rId45"/>
    <p:sldId id="299" r:id="rId46"/>
    <p:sldId id="300" r:id="rId47"/>
    <p:sldId id="287" r:id="rId48"/>
    <p:sldId id="311" r:id="rId49"/>
    <p:sldId id="284" r:id="rId50"/>
    <p:sldId id="297" r:id="rId51"/>
    <p:sldId id="298" r:id="rId52"/>
    <p:sldId id="288" r:id="rId53"/>
    <p:sldId id="325" r:id="rId54"/>
    <p:sldId id="301" r:id="rId55"/>
    <p:sldId id="310" r:id="rId56"/>
    <p:sldId id="316" r:id="rId57"/>
    <p:sldId id="331" r:id="rId58"/>
  </p:sldIdLst>
  <p:sldSz cx="11731625" cy="8001000"/>
  <p:notesSz cx="6797675" cy="9926638"/>
  <p:custDataLst>
    <p:tags r:id="rId61"/>
  </p:custDataLst>
  <p:defaultTextStyle>
    <a:defPPr>
      <a:defRPr lang="en-US"/>
    </a:defPPr>
    <a:lvl1pPr marL="0" algn="l" defTabSz="1127547" rtl="0" eaLnBrk="1" latinLnBrk="0" hangingPunct="1">
      <a:defRPr sz="2200" kern="1200">
        <a:solidFill>
          <a:schemeClr val="tx1"/>
        </a:solidFill>
        <a:latin typeface="+mn-lt"/>
        <a:ea typeface="+mn-ea"/>
        <a:cs typeface="+mn-cs"/>
      </a:defRPr>
    </a:lvl1pPr>
    <a:lvl2pPr marL="563773" algn="l" defTabSz="1127547" rtl="0" eaLnBrk="1" latinLnBrk="0" hangingPunct="1">
      <a:defRPr sz="2200" kern="1200">
        <a:solidFill>
          <a:schemeClr val="tx1"/>
        </a:solidFill>
        <a:latin typeface="+mn-lt"/>
        <a:ea typeface="+mn-ea"/>
        <a:cs typeface="+mn-cs"/>
      </a:defRPr>
    </a:lvl2pPr>
    <a:lvl3pPr marL="1127547" algn="l" defTabSz="1127547" rtl="0" eaLnBrk="1" latinLnBrk="0" hangingPunct="1">
      <a:defRPr sz="2200" kern="1200">
        <a:solidFill>
          <a:schemeClr val="tx1"/>
        </a:solidFill>
        <a:latin typeface="+mn-lt"/>
        <a:ea typeface="+mn-ea"/>
        <a:cs typeface="+mn-cs"/>
      </a:defRPr>
    </a:lvl3pPr>
    <a:lvl4pPr marL="1691320" algn="l" defTabSz="1127547" rtl="0" eaLnBrk="1" latinLnBrk="0" hangingPunct="1">
      <a:defRPr sz="2200" kern="1200">
        <a:solidFill>
          <a:schemeClr val="tx1"/>
        </a:solidFill>
        <a:latin typeface="+mn-lt"/>
        <a:ea typeface="+mn-ea"/>
        <a:cs typeface="+mn-cs"/>
      </a:defRPr>
    </a:lvl4pPr>
    <a:lvl5pPr marL="2255093" algn="l" defTabSz="1127547" rtl="0" eaLnBrk="1" latinLnBrk="0" hangingPunct="1">
      <a:defRPr sz="2200" kern="1200">
        <a:solidFill>
          <a:schemeClr val="tx1"/>
        </a:solidFill>
        <a:latin typeface="+mn-lt"/>
        <a:ea typeface="+mn-ea"/>
        <a:cs typeface="+mn-cs"/>
      </a:defRPr>
    </a:lvl5pPr>
    <a:lvl6pPr marL="2818867" algn="l" defTabSz="1127547" rtl="0" eaLnBrk="1" latinLnBrk="0" hangingPunct="1">
      <a:defRPr sz="2200" kern="1200">
        <a:solidFill>
          <a:schemeClr val="tx1"/>
        </a:solidFill>
        <a:latin typeface="+mn-lt"/>
        <a:ea typeface="+mn-ea"/>
        <a:cs typeface="+mn-cs"/>
      </a:defRPr>
    </a:lvl6pPr>
    <a:lvl7pPr marL="3382640" algn="l" defTabSz="1127547" rtl="0" eaLnBrk="1" latinLnBrk="0" hangingPunct="1">
      <a:defRPr sz="2200" kern="1200">
        <a:solidFill>
          <a:schemeClr val="tx1"/>
        </a:solidFill>
        <a:latin typeface="+mn-lt"/>
        <a:ea typeface="+mn-ea"/>
        <a:cs typeface="+mn-cs"/>
      </a:defRPr>
    </a:lvl7pPr>
    <a:lvl8pPr marL="3946413" algn="l" defTabSz="1127547" rtl="0" eaLnBrk="1" latinLnBrk="0" hangingPunct="1">
      <a:defRPr sz="2200" kern="1200">
        <a:solidFill>
          <a:schemeClr val="tx1"/>
        </a:solidFill>
        <a:latin typeface="+mn-lt"/>
        <a:ea typeface="+mn-ea"/>
        <a:cs typeface="+mn-cs"/>
      </a:defRPr>
    </a:lvl8pPr>
    <a:lvl9pPr marL="4510187" algn="l" defTabSz="1127547" rtl="0" eaLnBrk="1" latinLnBrk="0" hangingPunct="1">
      <a:defRPr sz="2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20">
          <p15:clr>
            <a:srgbClr val="A4A3A4"/>
          </p15:clr>
        </p15:guide>
        <p15:guide id="2" pos="36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CCFF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06" autoAdjust="0"/>
    <p:restoredTop sz="93702" autoAdjust="0"/>
  </p:normalViewPr>
  <p:slideViewPr>
    <p:cSldViewPr>
      <p:cViewPr varScale="1">
        <p:scale>
          <a:sx n="51" d="100"/>
          <a:sy n="51" d="100"/>
        </p:scale>
        <p:origin x="1628" y="52"/>
      </p:cViewPr>
      <p:guideLst>
        <p:guide orient="horz" pos="2520"/>
        <p:guide pos="3695"/>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68"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image" Target="../media/image32.wmf"/><Relationship Id="rId7" Type="http://schemas.openxmlformats.org/officeDocument/2006/relationships/image" Target="../media/image37.wmf"/><Relationship Id="rId2" Type="http://schemas.openxmlformats.org/officeDocument/2006/relationships/image" Target="../media/image35.wmf"/><Relationship Id="rId1" Type="http://schemas.openxmlformats.org/officeDocument/2006/relationships/image" Target="../media/image29.wmf"/><Relationship Id="rId6" Type="http://schemas.openxmlformats.org/officeDocument/2006/relationships/image" Target="../media/image36.wmf"/><Relationship Id="rId5" Type="http://schemas.openxmlformats.org/officeDocument/2006/relationships/image" Target="../media/image30.wmf"/><Relationship Id="rId4" Type="http://schemas.openxmlformats.org/officeDocument/2006/relationships/image" Target="../media/image33.wmf"/><Relationship Id="rId9"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26.wmf"/><Relationship Id="rId2" Type="http://schemas.openxmlformats.org/officeDocument/2006/relationships/image" Target="../media/image29.wmf"/><Relationship Id="rId1" Type="http://schemas.openxmlformats.org/officeDocument/2006/relationships/image" Target="../media/image40.wmf"/><Relationship Id="rId6" Type="http://schemas.openxmlformats.org/officeDocument/2006/relationships/image" Target="../media/image21.wmf"/><Relationship Id="rId5" Type="http://schemas.openxmlformats.org/officeDocument/2006/relationships/image" Target="../media/image42.wmf"/><Relationship Id="rId4" Type="http://schemas.openxmlformats.org/officeDocument/2006/relationships/image" Target="../media/image41.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image" Target="../media/image55.wmf"/><Relationship Id="rId3" Type="http://schemas.openxmlformats.org/officeDocument/2006/relationships/image" Target="../media/image45.wmf"/><Relationship Id="rId7" Type="http://schemas.openxmlformats.org/officeDocument/2006/relationships/image" Target="../media/image49.wmf"/><Relationship Id="rId12" Type="http://schemas.openxmlformats.org/officeDocument/2006/relationships/image" Target="../media/image54.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11" Type="http://schemas.openxmlformats.org/officeDocument/2006/relationships/image" Target="../media/image53.wmf"/><Relationship Id="rId5" Type="http://schemas.openxmlformats.org/officeDocument/2006/relationships/image" Target="../media/image47.wmf"/><Relationship Id="rId15" Type="http://schemas.openxmlformats.org/officeDocument/2006/relationships/image" Target="../media/image57.wmf"/><Relationship Id="rId10" Type="http://schemas.openxmlformats.org/officeDocument/2006/relationships/image" Target="../media/image52.wmf"/><Relationship Id="rId4" Type="http://schemas.openxmlformats.org/officeDocument/2006/relationships/image" Target="../media/image46.wmf"/><Relationship Id="rId9" Type="http://schemas.openxmlformats.org/officeDocument/2006/relationships/image" Target="../media/image51.wmf"/><Relationship Id="rId14" Type="http://schemas.openxmlformats.org/officeDocument/2006/relationships/image" Target="../media/image5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emf"/><Relationship Id="rId1" Type="http://schemas.openxmlformats.org/officeDocument/2006/relationships/image" Target="../media/image58.wmf"/><Relationship Id="rId4" Type="http://schemas.openxmlformats.org/officeDocument/2006/relationships/image" Target="../media/image6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9.wmf"/><Relationship Id="rId7" Type="http://schemas.openxmlformats.org/officeDocument/2006/relationships/image" Target="../media/image63.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62.wmf"/><Relationship Id="rId5" Type="http://schemas.openxmlformats.org/officeDocument/2006/relationships/image" Target="../media/image54.wmf"/><Relationship Id="rId4" Type="http://schemas.openxmlformats.org/officeDocument/2006/relationships/image" Target="../media/image5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e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image" Target="../media/image74.wmf"/><Relationship Id="rId3" Type="http://schemas.openxmlformats.org/officeDocument/2006/relationships/image" Target="../media/image47.wmf"/><Relationship Id="rId7" Type="http://schemas.openxmlformats.org/officeDocument/2006/relationships/image" Target="../media/image53.wmf"/><Relationship Id="rId12" Type="http://schemas.openxmlformats.org/officeDocument/2006/relationships/image" Target="../media/image73.wmf"/><Relationship Id="rId2" Type="http://schemas.openxmlformats.org/officeDocument/2006/relationships/image" Target="../media/image44.wmf"/><Relationship Id="rId1" Type="http://schemas.openxmlformats.org/officeDocument/2006/relationships/image" Target="../media/image66.wmf"/><Relationship Id="rId6" Type="http://schemas.openxmlformats.org/officeDocument/2006/relationships/image" Target="../media/image50.wmf"/><Relationship Id="rId11" Type="http://schemas.openxmlformats.org/officeDocument/2006/relationships/image" Target="../media/image72.wmf"/><Relationship Id="rId5" Type="http://schemas.openxmlformats.org/officeDocument/2006/relationships/image" Target="../media/image68.wmf"/><Relationship Id="rId10" Type="http://schemas.openxmlformats.org/officeDocument/2006/relationships/image" Target="../media/image71.wmf"/><Relationship Id="rId4" Type="http://schemas.openxmlformats.org/officeDocument/2006/relationships/image" Target="../media/image67.wmf"/><Relationship Id="rId9" Type="http://schemas.openxmlformats.org/officeDocument/2006/relationships/image" Target="../media/image70.wmf"/><Relationship Id="rId14" Type="http://schemas.openxmlformats.org/officeDocument/2006/relationships/image" Target="../media/image51.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image" Target="../media/image80.wmf"/><Relationship Id="rId3" Type="http://schemas.openxmlformats.org/officeDocument/2006/relationships/image" Target="../media/image68.wmf"/><Relationship Id="rId7" Type="http://schemas.openxmlformats.org/officeDocument/2006/relationships/image" Target="../media/image74.wmf"/><Relationship Id="rId12" Type="http://schemas.openxmlformats.org/officeDocument/2006/relationships/image" Target="../media/image79.wmf"/><Relationship Id="rId2" Type="http://schemas.openxmlformats.org/officeDocument/2006/relationships/image" Target="../media/image67.wmf"/><Relationship Id="rId1" Type="http://schemas.openxmlformats.org/officeDocument/2006/relationships/image" Target="../media/image47.wmf"/><Relationship Id="rId6" Type="http://schemas.openxmlformats.org/officeDocument/2006/relationships/image" Target="../media/image73.wmf"/><Relationship Id="rId11" Type="http://schemas.openxmlformats.org/officeDocument/2006/relationships/image" Target="../media/image78.wmf"/><Relationship Id="rId5" Type="http://schemas.openxmlformats.org/officeDocument/2006/relationships/image" Target="../media/image72.wmf"/><Relationship Id="rId10" Type="http://schemas.openxmlformats.org/officeDocument/2006/relationships/image" Target="../media/image77.wmf"/><Relationship Id="rId4" Type="http://schemas.openxmlformats.org/officeDocument/2006/relationships/image" Target="../media/image50.wmf"/><Relationship Id="rId9" Type="http://schemas.openxmlformats.org/officeDocument/2006/relationships/image" Target="../media/image7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5.wmf"/><Relationship Id="rId5" Type="http://schemas.openxmlformats.org/officeDocument/2006/relationships/image" Target="../media/image83.wmf"/><Relationship Id="rId4" Type="http://schemas.openxmlformats.org/officeDocument/2006/relationships/image" Target="../media/image8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5.wmf"/><Relationship Id="rId5" Type="http://schemas.openxmlformats.org/officeDocument/2006/relationships/image" Target="../media/image83.wmf"/><Relationship Id="rId4" Type="http://schemas.openxmlformats.org/officeDocument/2006/relationships/image" Target="../media/image8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 Id="rId4" Type="http://schemas.openxmlformats.org/officeDocument/2006/relationships/image" Target="../media/image97.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image" Target="../media/image47.wmf"/><Relationship Id="rId7" Type="http://schemas.openxmlformats.org/officeDocument/2006/relationships/image" Target="../media/image72.wmf"/><Relationship Id="rId2" Type="http://schemas.openxmlformats.org/officeDocument/2006/relationships/image" Target="../media/image99.wmf"/><Relationship Id="rId1" Type="http://schemas.openxmlformats.org/officeDocument/2006/relationships/image" Target="../media/image98.wmf"/><Relationship Id="rId6" Type="http://schemas.openxmlformats.org/officeDocument/2006/relationships/image" Target="../media/image50.wmf"/><Relationship Id="rId11" Type="http://schemas.openxmlformats.org/officeDocument/2006/relationships/image" Target="../media/image101.wmf"/><Relationship Id="rId5" Type="http://schemas.openxmlformats.org/officeDocument/2006/relationships/image" Target="../media/image68.wmf"/><Relationship Id="rId10" Type="http://schemas.openxmlformats.org/officeDocument/2006/relationships/image" Target="../media/image100.wmf"/><Relationship Id="rId4" Type="http://schemas.openxmlformats.org/officeDocument/2006/relationships/image" Target="../media/image67.wmf"/><Relationship Id="rId9" Type="http://schemas.openxmlformats.org/officeDocument/2006/relationships/image" Target="../media/image7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 Id="rId4" Type="http://schemas.openxmlformats.org/officeDocument/2006/relationships/image" Target="../media/image10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33.wmf"/><Relationship Id="rId1" Type="http://schemas.openxmlformats.org/officeDocument/2006/relationships/image" Target="../media/image29.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6.wmf"/><Relationship Id="rId1" Type="http://schemas.openxmlformats.org/officeDocument/2006/relationships/image" Target="../media/image109.wmf"/><Relationship Id="rId6" Type="http://schemas.openxmlformats.org/officeDocument/2006/relationships/image" Target="../media/image25.wmf"/><Relationship Id="rId5" Type="http://schemas.openxmlformats.org/officeDocument/2006/relationships/image" Target="../media/image28.wmf"/><Relationship Id="rId4"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image" Target="../media/image113.wmf"/><Relationship Id="rId7" Type="http://schemas.openxmlformats.org/officeDocument/2006/relationships/image" Target="../media/image116.wmf"/><Relationship Id="rId2" Type="http://schemas.openxmlformats.org/officeDocument/2006/relationships/image" Target="../media/image112.wmf"/><Relationship Id="rId1" Type="http://schemas.openxmlformats.org/officeDocument/2006/relationships/image" Target="../media/image111.wmf"/><Relationship Id="rId6" Type="http://schemas.openxmlformats.org/officeDocument/2006/relationships/image" Target="../media/image115.wmf"/><Relationship Id="rId5" Type="http://schemas.openxmlformats.org/officeDocument/2006/relationships/image" Target="../media/image30.wmf"/><Relationship Id="rId10" Type="http://schemas.openxmlformats.org/officeDocument/2006/relationships/image" Target="../media/image119.emf"/><Relationship Id="rId4" Type="http://schemas.openxmlformats.org/officeDocument/2006/relationships/image" Target="../media/image114.wmf"/><Relationship Id="rId9" Type="http://schemas.openxmlformats.org/officeDocument/2006/relationships/image" Target="../media/image118.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image" Target="../media/image116.wmf"/><Relationship Id="rId7" Type="http://schemas.openxmlformats.org/officeDocument/2006/relationships/image" Target="../media/image121.wmf"/><Relationship Id="rId12" Type="http://schemas.openxmlformats.org/officeDocument/2006/relationships/image" Target="../media/image124.wmf"/><Relationship Id="rId2" Type="http://schemas.openxmlformats.org/officeDocument/2006/relationships/image" Target="../media/image115.wmf"/><Relationship Id="rId1" Type="http://schemas.openxmlformats.org/officeDocument/2006/relationships/image" Target="../media/image30.wmf"/><Relationship Id="rId6" Type="http://schemas.openxmlformats.org/officeDocument/2006/relationships/image" Target="../media/image120.wmf"/><Relationship Id="rId11" Type="http://schemas.openxmlformats.org/officeDocument/2006/relationships/image" Target="../media/image114.wmf"/><Relationship Id="rId5" Type="http://schemas.openxmlformats.org/officeDocument/2006/relationships/image" Target="../media/image118.wmf"/><Relationship Id="rId10" Type="http://schemas.openxmlformats.org/officeDocument/2006/relationships/image" Target="../media/image113.wmf"/><Relationship Id="rId4" Type="http://schemas.openxmlformats.org/officeDocument/2006/relationships/image" Target="../media/image117.wmf"/><Relationship Id="rId9" Type="http://schemas.openxmlformats.org/officeDocument/2006/relationships/image" Target="../media/image123.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image" Target="../media/image116.wmf"/><Relationship Id="rId7" Type="http://schemas.openxmlformats.org/officeDocument/2006/relationships/image" Target="../media/image121.wmf"/><Relationship Id="rId2" Type="http://schemas.openxmlformats.org/officeDocument/2006/relationships/image" Target="../media/image115.wmf"/><Relationship Id="rId1" Type="http://schemas.openxmlformats.org/officeDocument/2006/relationships/image" Target="../media/image30.wmf"/><Relationship Id="rId6" Type="http://schemas.openxmlformats.org/officeDocument/2006/relationships/image" Target="../media/image120.wmf"/><Relationship Id="rId5" Type="http://schemas.openxmlformats.org/officeDocument/2006/relationships/image" Target="../media/image118.wmf"/><Relationship Id="rId4" Type="http://schemas.openxmlformats.org/officeDocument/2006/relationships/image" Target="../media/image117.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image" Target="../media/image113.wmf"/><Relationship Id="rId7" Type="http://schemas.openxmlformats.org/officeDocument/2006/relationships/image" Target="../media/image116.wmf"/><Relationship Id="rId2" Type="http://schemas.openxmlformats.org/officeDocument/2006/relationships/image" Target="../media/image112.wmf"/><Relationship Id="rId1" Type="http://schemas.openxmlformats.org/officeDocument/2006/relationships/image" Target="../media/image111.wmf"/><Relationship Id="rId6" Type="http://schemas.openxmlformats.org/officeDocument/2006/relationships/image" Target="../media/image115.wmf"/><Relationship Id="rId5" Type="http://schemas.openxmlformats.org/officeDocument/2006/relationships/image" Target="../media/image30.wmf"/><Relationship Id="rId10" Type="http://schemas.openxmlformats.org/officeDocument/2006/relationships/image" Target="../media/image126.wmf"/><Relationship Id="rId4" Type="http://schemas.openxmlformats.org/officeDocument/2006/relationships/image" Target="../media/image114.wmf"/><Relationship Id="rId9" Type="http://schemas.openxmlformats.org/officeDocument/2006/relationships/image" Target="../media/image118.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28.e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image" Target="../media/image130.wmf"/><Relationship Id="rId7" Type="http://schemas.openxmlformats.org/officeDocument/2006/relationships/image" Target="../media/image117.wmf"/><Relationship Id="rId2" Type="http://schemas.openxmlformats.org/officeDocument/2006/relationships/image" Target="../media/image115.wmf"/><Relationship Id="rId1" Type="http://schemas.openxmlformats.org/officeDocument/2006/relationships/image" Target="../media/image30.wmf"/><Relationship Id="rId6" Type="http://schemas.openxmlformats.org/officeDocument/2006/relationships/image" Target="../media/image118.wmf"/><Relationship Id="rId5" Type="http://schemas.openxmlformats.org/officeDocument/2006/relationships/image" Target="../media/image116.wmf"/><Relationship Id="rId10" Type="http://schemas.openxmlformats.org/officeDocument/2006/relationships/image" Target="../media/image114.wmf"/><Relationship Id="rId4" Type="http://schemas.openxmlformats.org/officeDocument/2006/relationships/image" Target="../media/image131.wmf"/><Relationship Id="rId9" Type="http://schemas.openxmlformats.org/officeDocument/2006/relationships/image" Target="../media/image133.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136.wmf"/><Relationship Id="rId3" Type="http://schemas.openxmlformats.org/officeDocument/2006/relationships/image" Target="../media/image134.wmf"/><Relationship Id="rId7" Type="http://schemas.openxmlformats.org/officeDocument/2006/relationships/image" Target="../media/image117.wmf"/><Relationship Id="rId2" Type="http://schemas.openxmlformats.org/officeDocument/2006/relationships/image" Target="../media/image115.wmf"/><Relationship Id="rId1" Type="http://schemas.openxmlformats.org/officeDocument/2006/relationships/image" Target="../media/image30.wmf"/><Relationship Id="rId6" Type="http://schemas.openxmlformats.org/officeDocument/2006/relationships/image" Target="../media/image118.wmf"/><Relationship Id="rId5" Type="http://schemas.openxmlformats.org/officeDocument/2006/relationships/image" Target="../media/image116.wmf"/><Relationship Id="rId4" Type="http://schemas.openxmlformats.org/officeDocument/2006/relationships/image" Target="../media/image135.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37.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40.emf"/><Relationship Id="rId1" Type="http://schemas.openxmlformats.org/officeDocument/2006/relationships/image" Target="../media/image13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42.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2.wmf"/><Relationship Id="rId4" Type="http://schemas.openxmlformats.org/officeDocument/2006/relationships/image" Target="../media/image143.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49.wmf"/><Relationship Id="rId7" Type="http://schemas.openxmlformats.org/officeDocument/2006/relationships/image" Target="../media/image153.wmf"/><Relationship Id="rId2" Type="http://schemas.openxmlformats.org/officeDocument/2006/relationships/image" Target="../media/image148.wmf"/><Relationship Id="rId1" Type="http://schemas.openxmlformats.org/officeDocument/2006/relationships/image" Target="../media/image147.wmf"/><Relationship Id="rId6" Type="http://schemas.openxmlformats.org/officeDocument/2006/relationships/image" Target="../media/image152.wmf"/><Relationship Id="rId5" Type="http://schemas.openxmlformats.org/officeDocument/2006/relationships/image" Target="../media/image151.wmf"/><Relationship Id="rId4" Type="http://schemas.openxmlformats.org/officeDocument/2006/relationships/image" Target="../media/image15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3.wmf"/><Relationship Id="rId1" Type="http://schemas.openxmlformats.org/officeDocument/2006/relationships/image" Target="../media/image24.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29.wmf"/><Relationship Id="rId7" Type="http://schemas.openxmlformats.org/officeDocument/2006/relationships/image" Target="../media/image32.wmf"/><Relationship Id="rId2" Type="http://schemas.openxmlformats.org/officeDocument/2006/relationships/image" Target="../media/image23.wmf"/><Relationship Id="rId1" Type="http://schemas.openxmlformats.org/officeDocument/2006/relationships/image" Target="../media/image24.wmf"/><Relationship Id="rId6" Type="http://schemas.openxmlformats.org/officeDocument/2006/relationships/image" Target="../media/image31.wmf"/><Relationship Id="rId5" Type="http://schemas.openxmlformats.org/officeDocument/2006/relationships/image" Target="../media/image26.wmf"/><Relationship Id="rId10" Type="http://schemas.openxmlformats.org/officeDocument/2006/relationships/image" Target="../media/image34.emf"/><Relationship Id="rId4" Type="http://schemas.openxmlformats.org/officeDocument/2006/relationships/image" Target="../media/image25.wmf"/><Relationship Id="rId9"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F5B939E7-1D7A-487A-BFA4-44BA44973BA8}" type="datetimeFigureOut">
              <a:rPr lang="en-US" smtClean="0"/>
              <a:pPr/>
              <a:t>7/25/2021</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F27E88AD-8934-4D36-9048-995C952C0C62}" type="slidenum">
              <a:rPr lang="en-US" smtClean="0"/>
              <a:pPr/>
              <a:t>‹#›</a:t>
            </a:fld>
            <a:endParaRPr lang="en-US"/>
          </a:p>
        </p:txBody>
      </p:sp>
    </p:spTree>
    <p:extLst>
      <p:ext uri="{BB962C8B-B14F-4D97-AF65-F5344CB8AC3E}">
        <p14:creationId xmlns:p14="http://schemas.microsoft.com/office/powerpoint/2010/main" val="42400164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37F3D7DB-8288-43CC-832A-CF4D92D08F34}" type="datetimeFigureOut">
              <a:rPr lang="en-US" smtClean="0"/>
              <a:pPr/>
              <a:t>7/25/2021</a:t>
            </a:fld>
            <a:endParaRPr lang="en-US"/>
          </a:p>
        </p:txBody>
      </p:sp>
      <p:sp>
        <p:nvSpPr>
          <p:cNvPr id="4" name="Slide Image Placeholder 3"/>
          <p:cNvSpPr>
            <a:spLocks noGrp="1" noRot="1" noChangeAspect="1"/>
          </p:cNvSpPr>
          <p:nvPr>
            <p:ph type="sldImg" idx="2"/>
          </p:nvPr>
        </p:nvSpPr>
        <p:spPr>
          <a:xfrm>
            <a:off x="669925" y="744538"/>
            <a:ext cx="54578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77A189E5-C4D8-450E-87B6-D7AFC842BD31}" type="slidenum">
              <a:rPr lang="en-US" smtClean="0"/>
              <a:pPr/>
              <a:t>‹#›</a:t>
            </a:fld>
            <a:endParaRPr lang="en-US"/>
          </a:p>
        </p:txBody>
      </p:sp>
    </p:spTree>
    <p:extLst>
      <p:ext uri="{BB962C8B-B14F-4D97-AF65-F5344CB8AC3E}">
        <p14:creationId xmlns:p14="http://schemas.microsoft.com/office/powerpoint/2010/main" val="3856598818"/>
      </p:ext>
    </p:extLst>
  </p:cSld>
  <p:clrMap bg1="lt1" tx1="dk1" bg2="lt2" tx2="dk2" accent1="accent1" accent2="accent2" accent3="accent3" accent4="accent4" accent5="accent5" accent6="accent6" hlink="hlink" folHlink="folHlink"/>
  <p:hf hdr="0" ftr="0" dt="0"/>
  <p:notesStyle>
    <a:lvl1pPr marL="0" algn="l" defTabSz="1127547" rtl="0" eaLnBrk="1" latinLnBrk="0" hangingPunct="1">
      <a:defRPr sz="1500" kern="1200">
        <a:solidFill>
          <a:schemeClr val="tx1"/>
        </a:solidFill>
        <a:latin typeface="+mn-lt"/>
        <a:ea typeface="+mn-ea"/>
        <a:cs typeface="+mn-cs"/>
      </a:defRPr>
    </a:lvl1pPr>
    <a:lvl2pPr marL="563773" algn="l" defTabSz="1127547" rtl="0" eaLnBrk="1" latinLnBrk="0" hangingPunct="1">
      <a:defRPr sz="1500" kern="1200">
        <a:solidFill>
          <a:schemeClr val="tx1"/>
        </a:solidFill>
        <a:latin typeface="+mn-lt"/>
        <a:ea typeface="+mn-ea"/>
        <a:cs typeface="+mn-cs"/>
      </a:defRPr>
    </a:lvl2pPr>
    <a:lvl3pPr marL="1127547" algn="l" defTabSz="1127547" rtl="0" eaLnBrk="1" latinLnBrk="0" hangingPunct="1">
      <a:defRPr sz="1500" kern="1200">
        <a:solidFill>
          <a:schemeClr val="tx1"/>
        </a:solidFill>
        <a:latin typeface="+mn-lt"/>
        <a:ea typeface="+mn-ea"/>
        <a:cs typeface="+mn-cs"/>
      </a:defRPr>
    </a:lvl3pPr>
    <a:lvl4pPr marL="1691320" algn="l" defTabSz="1127547" rtl="0" eaLnBrk="1" latinLnBrk="0" hangingPunct="1">
      <a:defRPr sz="1500" kern="1200">
        <a:solidFill>
          <a:schemeClr val="tx1"/>
        </a:solidFill>
        <a:latin typeface="+mn-lt"/>
        <a:ea typeface="+mn-ea"/>
        <a:cs typeface="+mn-cs"/>
      </a:defRPr>
    </a:lvl4pPr>
    <a:lvl5pPr marL="2255093" algn="l" defTabSz="1127547" rtl="0" eaLnBrk="1" latinLnBrk="0" hangingPunct="1">
      <a:defRPr sz="1500" kern="1200">
        <a:solidFill>
          <a:schemeClr val="tx1"/>
        </a:solidFill>
        <a:latin typeface="+mn-lt"/>
        <a:ea typeface="+mn-ea"/>
        <a:cs typeface="+mn-cs"/>
      </a:defRPr>
    </a:lvl5pPr>
    <a:lvl6pPr marL="2818867" algn="l" defTabSz="1127547" rtl="0" eaLnBrk="1" latinLnBrk="0" hangingPunct="1">
      <a:defRPr sz="1500" kern="1200">
        <a:solidFill>
          <a:schemeClr val="tx1"/>
        </a:solidFill>
        <a:latin typeface="+mn-lt"/>
        <a:ea typeface="+mn-ea"/>
        <a:cs typeface="+mn-cs"/>
      </a:defRPr>
    </a:lvl6pPr>
    <a:lvl7pPr marL="3382640" algn="l" defTabSz="1127547" rtl="0" eaLnBrk="1" latinLnBrk="0" hangingPunct="1">
      <a:defRPr sz="1500" kern="1200">
        <a:solidFill>
          <a:schemeClr val="tx1"/>
        </a:solidFill>
        <a:latin typeface="+mn-lt"/>
        <a:ea typeface="+mn-ea"/>
        <a:cs typeface="+mn-cs"/>
      </a:defRPr>
    </a:lvl7pPr>
    <a:lvl8pPr marL="3946413" algn="l" defTabSz="1127547" rtl="0" eaLnBrk="1" latinLnBrk="0" hangingPunct="1">
      <a:defRPr sz="1500" kern="1200">
        <a:solidFill>
          <a:schemeClr val="tx1"/>
        </a:solidFill>
        <a:latin typeface="+mn-lt"/>
        <a:ea typeface="+mn-ea"/>
        <a:cs typeface="+mn-cs"/>
      </a:defRPr>
    </a:lvl8pPr>
    <a:lvl9pPr marL="4510187" algn="l" defTabSz="1127547"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127547" rtl="0" eaLnBrk="1" fontAlgn="auto" latinLnBrk="0" hangingPunct="1">
              <a:lnSpc>
                <a:spcPct val="100000"/>
              </a:lnSpc>
              <a:spcBef>
                <a:spcPts val="0"/>
              </a:spcBef>
              <a:spcAft>
                <a:spcPts val="0"/>
              </a:spcAft>
              <a:buClrTx/>
              <a:buSzTx/>
              <a:buFontTx/>
              <a:buNone/>
              <a:tabLst/>
              <a:defRPr/>
            </a:pPr>
            <a:r>
              <a:rPr lang="vi-VN" sz="1500" b="0" i="0" u="none" strike="noStrike" kern="1200" baseline="0">
                <a:solidFill>
                  <a:schemeClr val="tx1"/>
                </a:solidFill>
                <a:latin typeface="+mn-lt"/>
                <a:ea typeface="+mn-ea"/>
                <a:cs typeface="+mn-cs"/>
              </a:rPr>
              <a:t>- Đường cong 1 là đường cong phát nóng khi thiết bị điện làm việc với dòng điện dài hạn I</a:t>
            </a:r>
            <a:r>
              <a:rPr lang="vi-VN" sz="1500" b="0" i="0" u="none" strike="noStrike" kern="1200" baseline="-25000">
                <a:solidFill>
                  <a:schemeClr val="tx1"/>
                </a:solidFill>
                <a:latin typeface="+mn-lt"/>
                <a:ea typeface="+mn-ea"/>
                <a:cs typeface="+mn-cs"/>
              </a:rPr>
              <a:t>dh</a:t>
            </a:r>
            <a:r>
              <a:rPr lang="vi-VN" sz="1500" b="0" i="0" u="none" strike="noStrike" kern="1200" baseline="0">
                <a:solidFill>
                  <a:schemeClr val="tx1"/>
                </a:solidFill>
                <a:latin typeface="+mn-lt"/>
                <a:ea typeface="+mn-ea"/>
                <a:cs typeface="+mn-cs"/>
              </a:rPr>
              <a:t> ứng với công suất tổn hao dài hạn P</a:t>
            </a:r>
            <a:r>
              <a:rPr lang="vi-VN" sz="1500" b="0" i="0" u="none" strike="noStrike" kern="1200" baseline="-25000">
                <a:solidFill>
                  <a:schemeClr val="tx1"/>
                </a:solidFill>
                <a:latin typeface="+mn-lt"/>
                <a:ea typeface="+mn-ea"/>
                <a:cs typeface="+mn-cs"/>
              </a:rPr>
              <a:t>dh</a:t>
            </a:r>
            <a:r>
              <a:rPr lang="vi-VN" sz="1500" b="0" i="0" u="none" strike="noStrike" kern="1200" baseline="0">
                <a:solidFill>
                  <a:schemeClr val="tx1"/>
                </a:solidFill>
                <a:latin typeface="+mn-lt"/>
                <a:ea typeface="+mn-ea"/>
                <a:cs typeface="+mn-cs"/>
              </a:rPr>
              <a:t> </a:t>
            </a:r>
            <a:endParaRPr lang="en-US">
              <a:latin typeface="VNI-Times" pitchFamily="2" charset="0"/>
              <a:cs typeface="Times New Roman" panose="02020603050405020304" pitchFamily="18" charset="0"/>
            </a:endParaRPr>
          </a:p>
          <a:p>
            <a:pPr marL="0" marR="0" lvl="0" indent="0" algn="l" defTabSz="1127547" rtl="0" eaLnBrk="1" fontAlgn="auto" latinLnBrk="0" hangingPunct="1">
              <a:lnSpc>
                <a:spcPct val="100000"/>
              </a:lnSpc>
              <a:spcBef>
                <a:spcPts val="0"/>
              </a:spcBef>
              <a:spcAft>
                <a:spcPts val="0"/>
              </a:spcAft>
              <a:buClrTx/>
              <a:buSzTx/>
              <a:buFontTx/>
              <a:buNone/>
              <a:tabLst/>
              <a:defRPr/>
            </a:pPr>
            <a:r>
              <a:rPr lang="vi-VN">
                <a:latin typeface="VNI-Times" pitchFamily="2" charset="0"/>
                <a:cs typeface="Times New Roman" panose="02020603050405020304" pitchFamily="18" charset="0"/>
              </a:rPr>
              <a:t>Nếu thiết bị điện làm việc ở chế độ ngắn hạn với dòng điện hoặc công suất bằng với dòng điện hoặc công suất dài hạn định mức thì sẽ không tận dụng hết khả năng chịu nhiệt của thiết bị điện </a:t>
            </a:r>
          </a:p>
          <a:p>
            <a:pPr marL="0" marR="0" lvl="0" indent="0" algn="l" defTabSz="1127547" rtl="0" eaLnBrk="1" fontAlgn="auto" latinLnBrk="0" hangingPunct="1">
              <a:lnSpc>
                <a:spcPct val="100000"/>
              </a:lnSpc>
              <a:spcBef>
                <a:spcPts val="0"/>
              </a:spcBef>
              <a:spcAft>
                <a:spcPts val="0"/>
              </a:spcAft>
              <a:buClrTx/>
              <a:buSzTx/>
              <a:buFontTx/>
              <a:buNone/>
              <a:tabLst/>
              <a:defRPr/>
            </a:pPr>
            <a:r>
              <a:rPr lang="vi-VN">
                <a:latin typeface="VNI-Times" pitchFamily="2" charset="0"/>
                <a:cs typeface="Times New Roman" panose="02020603050405020304" pitchFamily="18" charset="0"/>
              </a:rPr>
              <a:t>- Đường cong 2 là là đường cong phát nóng khi thiết bị điện làm việc với dòng điện ngắn hạn Inh ứng với công suất tổn hao ngắn hạn Pnh </a:t>
            </a:r>
            <a:endParaRPr lang="en-US">
              <a:latin typeface="VNI-Times" pitchFamily="2" charset="0"/>
              <a:cs typeface="Times New Roman" panose="02020603050405020304" pitchFamily="18" charset="0"/>
            </a:endParaRPr>
          </a:p>
          <a:p>
            <a:endParaRPr lang="en-US">
              <a:latin typeface="VNI-Times" pitchFamily="2"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7A189E5-C4D8-450E-87B6-D7AFC842BD31}" type="slidenum">
              <a:rPr lang="en-US" smtClean="0"/>
              <a:pPr/>
              <a:t>41</a:t>
            </a:fld>
            <a:endParaRPr lang="en-US"/>
          </a:p>
        </p:txBody>
      </p:sp>
    </p:spTree>
    <p:extLst>
      <p:ext uri="{BB962C8B-B14F-4D97-AF65-F5344CB8AC3E}">
        <p14:creationId xmlns:p14="http://schemas.microsoft.com/office/powerpoint/2010/main" val="4070542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127547" rtl="0" eaLnBrk="1" fontAlgn="auto" latinLnBrk="0" hangingPunct="1">
              <a:lnSpc>
                <a:spcPct val="100000"/>
              </a:lnSpc>
              <a:spcBef>
                <a:spcPts val="0"/>
              </a:spcBef>
              <a:spcAft>
                <a:spcPts val="0"/>
              </a:spcAft>
              <a:buClrTx/>
              <a:buSzTx/>
              <a:buFontTx/>
              <a:buNone/>
              <a:tabLst/>
              <a:defRPr/>
            </a:pPr>
            <a:r>
              <a:rPr lang="vi-VN" sz="1500" b="0" i="0" u="none" strike="noStrike" kern="1200" baseline="0">
                <a:solidFill>
                  <a:schemeClr val="tx1"/>
                </a:solidFill>
                <a:latin typeface="+mn-lt"/>
                <a:ea typeface="+mn-ea"/>
                <a:cs typeface="+mn-cs"/>
              </a:rPr>
              <a:t>- Đường cong 1 là đường cong phát nóng khi thiết bị điện làm việc với dòng điện dài hạn I</a:t>
            </a:r>
            <a:r>
              <a:rPr lang="vi-VN" sz="1500" b="0" i="0" u="none" strike="noStrike" kern="1200" baseline="-25000">
                <a:solidFill>
                  <a:schemeClr val="tx1"/>
                </a:solidFill>
                <a:latin typeface="+mn-lt"/>
                <a:ea typeface="+mn-ea"/>
                <a:cs typeface="+mn-cs"/>
              </a:rPr>
              <a:t>dh</a:t>
            </a:r>
            <a:r>
              <a:rPr lang="vi-VN" sz="1500" b="0" i="0" u="none" strike="noStrike" kern="1200" baseline="0">
                <a:solidFill>
                  <a:schemeClr val="tx1"/>
                </a:solidFill>
                <a:latin typeface="+mn-lt"/>
                <a:ea typeface="+mn-ea"/>
                <a:cs typeface="+mn-cs"/>
              </a:rPr>
              <a:t> ứng với công suất tổn hao dài hạn P</a:t>
            </a:r>
            <a:r>
              <a:rPr lang="vi-VN" sz="1500" b="0" i="0" u="none" strike="noStrike" kern="1200" baseline="-25000">
                <a:solidFill>
                  <a:schemeClr val="tx1"/>
                </a:solidFill>
                <a:latin typeface="+mn-lt"/>
                <a:ea typeface="+mn-ea"/>
                <a:cs typeface="+mn-cs"/>
              </a:rPr>
              <a:t>dh</a:t>
            </a:r>
            <a:r>
              <a:rPr lang="vi-VN" sz="1500" b="0" i="0" u="none" strike="noStrike" kern="1200" baseline="0">
                <a:solidFill>
                  <a:schemeClr val="tx1"/>
                </a:solidFill>
                <a:latin typeface="+mn-lt"/>
                <a:ea typeface="+mn-ea"/>
                <a:cs typeface="+mn-cs"/>
              </a:rPr>
              <a:t> </a:t>
            </a:r>
            <a:endParaRPr lang="en-US">
              <a:latin typeface="VNI-Times" pitchFamily="2" charset="0"/>
              <a:cs typeface="Times New Roman" panose="02020603050405020304" pitchFamily="18" charset="0"/>
            </a:endParaRPr>
          </a:p>
          <a:p>
            <a:pPr marL="0" marR="0" lvl="0" indent="0" algn="l" defTabSz="1127547" rtl="0" eaLnBrk="1" fontAlgn="auto" latinLnBrk="0" hangingPunct="1">
              <a:lnSpc>
                <a:spcPct val="100000"/>
              </a:lnSpc>
              <a:spcBef>
                <a:spcPts val="0"/>
              </a:spcBef>
              <a:spcAft>
                <a:spcPts val="0"/>
              </a:spcAft>
              <a:buClrTx/>
              <a:buSzTx/>
              <a:buFontTx/>
              <a:buNone/>
              <a:tabLst/>
              <a:defRPr/>
            </a:pPr>
            <a:r>
              <a:rPr lang="vi-VN">
                <a:latin typeface="VNI-Times" pitchFamily="2" charset="0"/>
                <a:cs typeface="Times New Roman" panose="02020603050405020304" pitchFamily="18" charset="0"/>
              </a:rPr>
              <a:t>Nếu thiết bị điện làm việc ở chế độ ngắn hạn với dòng điện hoặc công suất bằng với dòng điện hoặc công suất dài hạn định mức thì sẽ không tận dụng hết khả năng chịu nhiệt của thiết bị điện </a:t>
            </a:r>
          </a:p>
          <a:p>
            <a:pPr marL="0" marR="0" lvl="0" indent="0" algn="l" defTabSz="1127547" rtl="0" eaLnBrk="1" fontAlgn="auto" latinLnBrk="0" hangingPunct="1">
              <a:lnSpc>
                <a:spcPct val="100000"/>
              </a:lnSpc>
              <a:spcBef>
                <a:spcPts val="0"/>
              </a:spcBef>
              <a:spcAft>
                <a:spcPts val="0"/>
              </a:spcAft>
              <a:buClrTx/>
              <a:buSzTx/>
              <a:buFontTx/>
              <a:buNone/>
              <a:tabLst/>
              <a:defRPr/>
            </a:pPr>
            <a:r>
              <a:rPr lang="vi-VN">
                <a:latin typeface="VNI-Times" pitchFamily="2" charset="0"/>
                <a:cs typeface="Times New Roman" panose="02020603050405020304" pitchFamily="18" charset="0"/>
              </a:rPr>
              <a:t>- Đường cong 2 là là đường cong phát nóng khi thiết bị điện làm việc với dòng điện ngắn hạn Inh ứng với công suất tổn hao ngắn hạn Pnh </a:t>
            </a:r>
            <a:endParaRPr lang="en-US">
              <a:latin typeface="VNI-Times" pitchFamily="2" charset="0"/>
              <a:cs typeface="Times New Roman" panose="02020603050405020304" pitchFamily="18" charset="0"/>
            </a:endParaRPr>
          </a:p>
          <a:p>
            <a:endParaRPr lang="en-US">
              <a:latin typeface="VNI-Times" pitchFamily="2"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7A189E5-C4D8-450E-87B6-D7AFC842BD31}" type="slidenum">
              <a:rPr lang="en-US" smtClean="0"/>
              <a:pPr/>
              <a:t>44</a:t>
            </a:fld>
            <a:endParaRPr lang="en-US"/>
          </a:p>
        </p:txBody>
      </p:sp>
    </p:spTree>
    <p:extLst>
      <p:ext uri="{BB962C8B-B14F-4D97-AF65-F5344CB8AC3E}">
        <p14:creationId xmlns:p14="http://schemas.microsoft.com/office/powerpoint/2010/main" val="3676057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79872" y="2485501"/>
            <a:ext cx="9971881" cy="1715029"/>
          </a:xfrm>
        </p:spPr>
        <p:txBody>
          <a:bodyPr/>
          <a:lstStyle/>
          <a:p>
            <a:r>
              <a:rPr lang="en-US"/>
              <a:t>Click to edit Master title style</a:t>
            </a:r>
          </a:p>
        </p:txBody>
      </p:sp>
      <p:sp>
        <p:nvSpPr>
          <p:cNvPr id="3" name="Subtitle 2"/>
          <p:cNvSpPr>
            <a:spLocks noGrp="1"/>
          </p:cNvSpPr>
          <p:nvPr>
            <p:ph type="subTitle" idx="1"/>
          </p:nvPr>
        </p:nvSpPr>
        <p:spPr>
          <a:xfrm>
            <a:off x="1759744" y="4533900"/>
            <a:ext cx="8212138" cy="2044700"/>
          </a:xfrm>
        </p:spPr>
        <p:txBody>
          <a:bodyPr/>
          <a:lstStyle>
            <a:lvl1pPr marL="0" indent="0" algn="ctr">
              <a:buNone/>
              <a:defRPr>
                <a:solidFill>
                  <a:schemeClr val="tx1">
                    <a:tint val="75000"/>
                  </a:schemeClr>
                </a:solidFill>
              </a:defRPr>
            </a:lvl1pPr>
            <a:lvl2pPr marL="563513" indent="0" algn="ctr">
              <a:buNone/>
              <a:defRPr>
                <a:solidFill>
                  <a:schemeClr val="tx1">
                    <a:tint val="75000"/>
                  </a:schemeClr>
                </a:solidFill>
              </a:defRPr>
            </a:lvl2pPr>
            <a:lvl3pPr marL="1127026" indent="0" algn="ctr">
              <a:buNone/>
              <a:defRPr>
                <a:solidFill>
                  <a:schemeClr val="tx1">
                    <a:tint val="75000"/>
                  </a:schemeClr>
                </a:solidFill>
              </a:defRPr>
            </a:lvl3pPr>
            <a:lvl4pPr marL="1690539" indent="0" algn="ctr">
              <a:buNone/>
              <a:defRPr>
                <a:solidFill>
                  <a:schemeClr val="tx1">
                    <a:tint val="75000"/>
                  </a:schemeClr>
                </a:solidFill>
              </a:defRPr>
            </a:lvl4pPr>
            <a:lvl5pPr marL="2254050" indent="0" algn="ctr">
              <a:buNone/>
              <a:defRPr>
                <a:solidFill>
                  <a:schemeClr val="tx1">
                    <a:tint val="75000"/>
                  </a:schemeClr>
                </a:solidFill>
              </a:defRPr>
            </a:lvl5pPr>
            <a:lvl6pPr marL="2817562" indent="0" algn="ctr">
              <a:buNone/>
              <a:defRPr>
                <a:solidFill>
                  <a:schemeClr val="tx1">
                    <a:tint val="75000"/>
                  </a:schemeClr>
                </a:solidFill>
              </a:defRPr>
            </a:lvl6pPr>
            <a:lvl7pPr marL="3381076" indent="0" algn="ctr">
              <a:buNone/>
              <a:defRPr>
                <a:solidFill>
                  <a:schemeClr val="tx1">
                    <a:tint val="75000"/>
                  </a:schemeClr>
                </a:solidFill>
              </a:defRPr>
            </a:lvl7pPr>
            <a:lvl8pPr marL="3944587" indent="0" algn="ctr">
              <a:buNone/>
              <a:defRPr>
                <a:solidFill>
                  <a:schemeClr val="tx1">
                    <a:tint val="75000"/>
                  </a:schemeClr>
                </a:solidFill>
              </a:defRPr>
            </a:lvl8pPr>
            <a:lvl9pPr marL="450810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22841612-A3F3-4447-B78E-A78C3A5CEBB5}" type="datetime1">
              <a:rPr lang="en-US" smtClean="0"/>
              <a:t>7/25/2021</a:t>
            </a:fld>
            <a:endParaRPr lang="en-US"/>
          </a:p>
        </p:txBody>
      </p:sp>
      <p:sp>
        <p:nvSpPr>
          <p:cNvPr id="6" name="Slide Number Placeholder 5"/>
          <p:cNvSpPr>
            <a:spLocks noGrp="1"/>
          </p:cNvSpPr>
          <p:nvPr>
            <p:ph type="sldNum" sz="quarter" idx="12"/>
          </p:nvPr>
        </p:nvSpPr>
        <p:spPr>
          <a:xfrm>
            <a:off x="11242807" y="7556500"/>
            <a:ext cx="488818" cy="444500"/>
          </a:xfrm>
        </p:spPr>
        <p:txBody>
          <a:bodyPr/>
          <a:lstStyle>
            <a:lvl1pPr>
              <a:defRPr/>
            </a:lvl1pPr>
          </a:lstStyle>
          <a:p>
            <a:fld id="{AC20B538-39FE-4812-A0E3-30635B19B3D6}" type="slidenum">
              <a:rPr lang="en-US" smtClean="0"/>
              <a:pPr/>
              <a:t>‹#›</a:t>
            </a:fld>
            <a:endParaRPr lang="en-US"/>
          </a:p>
        </p:txBody>
      </p:sp>
      <p:sp>
        <p:nvSpPr>
          <p:cNvPr id="7" name="Footer Placeholder 4"/>
          <p:cNvSpPr>
            <a:spLocks noGrp="1"/>
          </p:cNvSpPr>
          <p:nvPr>
            <p:ph type="ftr" sz="quarter" idx="3"/>
          </p:nvPr>
        </p:nvSpPr>
        <p:spPr>
          <a:xfrm>
            <a:off x="0" y="7717902"/>
            <a:ext cx="1903412" cy="283098"/>
          </a:xfrm>
          <a:prstGeom prst="rect">
            <a:avLst/>
          </a:prstGeom>
        </p:spPr>
        <p:txBody>
          <a:bodyPr vert="horz" wrap="square" lIns="112719" tIns="56360" rIns="112719" bIns="56360" rtlCol="0" anchor="ctr">
            <a:spAutoFit/>
          </a:bodyPr>
          <a:lstStyle>
            <a:lvl1pPr algn="l" fontAlgn="auto">
              <a:spcBef>
                <a:spcPts val="0"/>
              </a:spcBef>
              <a:spcAft>
                <a:spcPts val="0"/>
              </a:spcAft>
              <a:defRPr sz="1100">
                <a:solidFill>
                  <a:schemeClr val="tx1">
                    <a:tint val="75000"/>
                  </a:schemeClr>
                </a:solidFill>
                <a:latin typeface="+mn-lt"/>
                <a:cs typeface="+mn-cs"/>
              </a:defRPr>
            </a:lvl1pPr>
          </a:lstStyle>
          <a:p>
            <a:r>
              <a:rPr lang="en-US"/>
              <a:t>BMTBĐ-BĐNLĐC-PVLong (TCBinh edited 2016)</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C3CF029-0A2F-4210-823B-C9449DC8C6DA}" type="datetime1">
              <a:rPr lang="en-US" smtClean="0"/>
              <a:t>7/25/2021</a:t>
            </a:fld>
            <a:endParaRPr lang="en-US"/>
          </a:p>
        </p:txBody>
      </p:sp>
      <p:sp>
        <p:nvSpPr>
          <p:cNvPr id="6" name="Slide Number Placeholder 5"/>
          <p:cNvSpPr>
            <a:spLocks noGrp="1"/>
          </p:cNvSpPr>
          <p:nvPr>
            <p:ph type="sldNum" sz="quarter" idx="12"/>
          </p:nvPr>
        </p:nvSpPr>
        <p:spPr/>
        <p:txBody>
          <a:bodyPr/>
          <a:lstStyle>
            <a:lvl1pPr>
              <a:defRPr/>
            </a:lvl1pPr>
          </a:lstStyle>
          <a:p>
            <a:fld id="{AC20B538-39FE-4812-A0E3-30635B19B3D6}" type="slidenum">
              <a:rPr lang="en-US" smtClean="0"/>
              <a:pPr/>
              <a:t>‹#›</a:t>
            </a:fld>
            <a:endParaRPr lang="en-US"/>
          </a:p>
        </p:txBody>
      </p:sp>
      <p:sp>
        <p:nvSpPr>
          <p:cNvPr id="7" name="Footer Placeholder 4"/>
          <p:cNvSpPr>
            <a:spLocks noGrp="1"/>
          </p:cNvSpPr>
          <p:nvPr>
            <p:ph type="ftr" sz="quarter" idx="3"/>
          </p:nvPr>
        </p:nvSpPr>
        <p:spPr>
          <a:xfrm>
            <a:off x="0" y="7717902"/>
            <a:ext cx="1903412" cy="283098"/>
          </a:xfrm>
          <a:prstGeom prst="rect">
            <a:avLst/>
          </a:prstGeom>
        </p:spPr>
        <p:txBody>
          <a:bodyPr vert="horz" wrap="square" lIns="112719" tIns="56360" rIns="112719" bIns="56360" rtlCol="0" anchor="ctr">
            <a:spAutoFit/>
          </a:bodyPr>
          <a:lstStyle>
            <a:lvl1pPr algn="l" fontAlgn="auto">
              <a:spcBef>
                <a:spcPts val="0"/>
              </a:spcBef>
              <a:spcAft>
                <a:spcPts val="0"/>
              </a:spcAft>
              <a:defRPr sz="1100">
                <a:solidFill>
                  <a:schemeClr val="tx1">
                    <a:tint val="75000"/>
                  </a:schemeClr>
                </a:solidFill>
                <a:latin typeface="+mn-lt"/>
                <a:cs typeface="+mn-cs"/>
              </a:defRPr>
            </a:lvl1pPr>
          </a:lstStyle>
          <a:p>
            <a:r>
              <a:rPr lang="en-US"/>
              <a:t>BMTBĐ-BĐNLĐC-PVLong (TCBinh edited 2016)</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05428" y="320416"/>
            <a:ext cx="2639616" cy="68267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86581" y="320416"/>
            <a:ext cx="7723320" cy="68267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BF10C7E-EE5A-497B-AEBF-2841B2AE85C9}" type="datetime1">
              <a:rPr lang="en-US" smtClean="0"/>
              <a:t>7/25/2021</a:t>
            </a:fld>
            <a:endParaRPr lang="en-US"/>
          </a:p>
        </p:txBody>
      </p:sp>
      <p:sp>
        <p:nvSpPr>
          <p:cNvPr id="6" name="Slide Number Placeholder 5"/>
          <p:cNvSpPr>
            <a:spLocks noGrp="1"/>
          </p:cNvSpPr>
          <p:nvPr>
            <p:ph type="sldNum" sz="quarter" idx="12"/>
          </p:nvPr>
        </p:nvSpPr>
        <p:spPr/>
        <p:txBody>
          <a:bodyPr/>
          <a:lstStyle>
            <a:lvl1pPr>
              <a:defRPr/>
            </a:lvl1pPr>
          </a:lstStyle>
          <a:p>
            <a:fld id="{AC20B538-39FE-4812-A0E3-30635B19B3D6}" type="slidenum">
              <a:rPr lang="en-US" smtClean="0"/>
              <a:pPr/>
              <a:t>‹#›</a:t>
            </a:fld>
            <a:endParaRPr lang="en-US"/>
          </a:p>
        </p:txBody>
      </p:sp>
      <p:sp>
        <p:nvSpPr>
          <p:cNvPr id="7" name="Footer Placeholder 4"/>
          <p:cNvSpPr>
            <a:spLocks noGrp="1"/>
          </p:cNvSpPr>
          <p:nvPr>
            <p:ph type="ftr" sz="quarter" idx="3"/>
          </p:nvPr>
        </p:nvSpPr>
        <p:spPr>
          <a:xfrm>
            <a:off x="0" y="7717902"/>
            <a:ext cx="1903412" cy="283098"/>
          </a:xfrm>
          <a:prstGeom prst="rect">
            <a:avLst/>
          </a:prstGeom>
        </p:spPr>
        <p:txBody>
          <a:bodyPr vert="horz" wrap="square" lIns="112719" tIns="56360" rIns="112719" bIns="56360" rtlCol="0" anchor="ctr">
            <a:spAutoFit/>
          </a:bodyPr>
          <a:lstStyle>
            <a:lvl1pPr algn="l" fontAlgn="auto">
              <a:spcBef>
                <a:spcPts val="0"/>
              </a:spcBef>
              <a:spcAft>
                <a:spcPts val="0"/>
              </a:spcAft>
              <a:defRPr sz="1100">
                <a:solidFill>
                  <a:schemeClr val="tx1">
                    <a:tint val="75000"/>
                  </a:schemeClr>
                </a:solidFill>
                <a:latin typeface="+mn-lt"/>
                <a:cs typeface="+mn-cs"/>
              </a:defRPr>
            </a:lvl1pPr>
          </a:lstStyle>
          <a:p>
            <a:r>
              <a:rPr lang="en-US"/>
              <a:t>BMTBĐ-BĐNLĐC-PVLong (TCBinh edited 2016)</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669571" y="658814"/>
            <a:ext cx="8637426" cy="1295400"/>
          </a:xfrm>
        </p:spPr>
        <p:txBody>
          <a:bodyPr/>
          <a:lstStyle/>
          <a:p>
            <a:r>
              <a:rPr lang="en-US"/>
              <a:t>Click to edit Master title style</a:t>
            </a:r>
          </a:p>
        </p:txBody>
      </p:sp>
      <p:sp>
        <p:nvSpPr>
          <p:cNvPr id="3" name="Content Placeholder 2"/>
          <p:cNvSpPr>
            <a:spLocks noGrp="1"/>
          </p:cNvSpPr>
          <p:nvPr>
            <p:ph sz="half" idx="1"/>
          </p:nvPr>
        </p:nvSpPr>
        <p:spPr>
          <a:xfrm>
            <a:off x="2608674" y="1782765"/>
            <a:ext cx="4252880" cy="489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7019555" y="1782765"/>
            <a:ext cx="4252880" cy="23701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7019555" y="4305301"/>
            <a:ext cx="4252880" cy="23701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90501"/>
            <a:ext cx="11731625" cy="544708"/>
          </a:xfrm>
        </p:spPr>
        <p:txBody>
          <a:bodyPr wrap="square">
            <a:spAutoFit/>
          </a:bodyPr>
          <a:lstStyle>
            <a:lvl1pPr>
              <a:defRPr sz="2800" b="0">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a:xfrm>
            <a:off x="391057" y="1066800"/>
            <a:ext cx="11047280" cy="6400800"/>
          </a:xfrm>
        </p:spPr>
        <p:txBody>
          <a:bodyPr>
            <a:normAutofit/>
          </a:bodyPr>
          <a:lstStyle>
            <a:lvl1pPr>
              <a:defRPr sz="2200">
                <a:latin typeface="Arial" pitchFamily="34" charset="0"/>
                <a:cs typeface="Arial" pitchFamily="34" charset="0"/>
              </a:defRPr>
            </a:lvl1pPr>
            <a:lvl2pPr>
              <a:defRPr sz="220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10285412" y="7717902"/>
            <a:ext cx="947611" cy="283098"/>
          </a:xfrm>
        </p:spPr>
        <p:txBody>
          <a:bodyPr/>
          <a:lstStyle>
            <a:lvl1pPr>
              <a:defRPr sz="1100"/>
            </a:lvl1pPr>
          </a:lstStyle>
          <a:p>
            <a:fld id="{1C8E1DAB-A9CB-4147-9258-89FCFABD81A1}" type="datetime1">
              <a:rPr lang="en-US" smtClean="0"/>
              <a:t>7/25/2021</a:t>
            </a:fld>
            <a:endParaRPr lang="en-US"/>
          </a:p>
        </p:txBody>
      </p:sp>
      <p:sp>
        <p:nvSpPr>
          <p:cNvPr id="7" name="Slide Number Placeholder 5"/>
          <p:cNvSpPr>
            <a:spLocks noGrp="1"/>
          </p:cNvSpPr>
          <p:nvPr>
            <p:ph type="sldNum" sz="quarter" idx="12"/>
          </p:nvPr>
        </p:nvSpPr>
        <p:spPr>
          <a:xfrm>
            <a:off x="11242807" y="7575021"/>
            <a:ext cx="488818" cy="425979"/>
          </a:xfrm>
        </p:spPr>
        <p:txBody>
          <a:bodyPr/>
          <a:lstStyle>
            <a:lvl1pPr>
              <a:defRPr/>
            </a:lvl1pPr>
          </a:lstStyle>
          <a:p>
            <a:fld id="{AC20B538-39FE-4812-A0E3-30635B19B3D6}" type="slidenum">
              <a:rPr lang="en-US" smtClean="0"/>
              <a:pPr/>
              <a:t>‹#›</a:t>
            </a:fld>
            <a:endParaRPr lang="en-US"/>
          </a:p>
        </p:txBody>
      </p:sp>
      <p:sp>
        <p:nvSpPr>
          <p:cNvPr id="8" name="Footer Placeholder 4"/>
          <p:cNvSpPr>
            <a:spLocks noGrp="1"/>
          </p:cNvSpPr>
          <p:nvPr>
            <p:ph type="ftr" sz="quarter" idx="3"/>
          </p:nvPr>
        </p:nvSpPr>
        <p:spPr>
          <a:xfrm>
            <a:off x="0" y="7717902"/>
            <a:ext cx="1903412" cy="283098"/>
          </a:xfrm>
          <a:prstGeom prst="rect">
            <a:avLst/>
          </a:prstGeom>
        </p:spPr>
        <p:txBody>
          <a:bodyPr vert="horz" wrap="square" lIns="112719" tIns="56360" rIns="112719" bIns="56360" rtlCol="0" anchor="ctr">
            <a:spAutoFit/>
          </a:bodyPr>
          <a:lstStyle>
            <a:lvl1pPr algn="l" fontAlgn="auto">
              <a:spcBef>
                <a:spcPts val="0"/>
              </a:spcBef>
              <a:spcAft>
                <a:spcPts val="0"/>
              </a:spcAft>
              <a:defRPr sz="1100">
                <a:solidFill>
                  <a:schemeClr val="tx1">
                    <a:tint val="75000"/>
                  </a:schemeClr>
                </a:solidFill>
                <a:latin typeface="+mn-lt"/>
                <a:cs typeface="+mn-cs"/>
              </a:defRPr>
            </a:lvl1pPr>
          </a:lstStyle>
          <a:p>
            <a:r>
              <a:rPr lang="en-US"/>
              <a:t>BMTBĐ-BĐNLĐC-PVLong (TCBinh edited 2016)</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90500"/>
            <a:ext cx="11731625" cy="544708"/>
          </a:xfrm>
        </p:spPr>
        <p:txBody>
          <a:bodyPr wrap="square">
            <a:spAutoFit/>
          </a:bodyPr>
          <a:lstStyle>
            <a:lvl1pPr>
              <a:defRPr sz="2800" b="0">
                <a:latin typeface="+mj-lt"/>
                <a:cs typeface="Arial" pitchFamily="34" charset="0"/>
              </a:defRPr>
            </a:lvl1pPr>
          </a:lstStyle>
          <a:p>
            <a:r>
              <a:rPr lang="en-US"/>
              <a:t>Click to edit Master title style</a:t>
            </a:r>
          </a:p>
        </p:txBody>
      </p:sp>
      <p:sp>
        <p:nvSpPr>
          <p:cNvPr id="4" name="Date Placeholder 2"/>
          <p:cNvSpPr>
            <a:spLocks noGrp="1"/>
          </p:cNvSpPr>
          <p:nvPr>
            <p:ph type="dt" sz="half" idx="10"/>
          </p:nvPr>
        </p:nvSpPr>
        <p:spPr>
          <a:xfrm>
            <a:off x="10209212" y="7717902"/>
            <a:ext cx="1026577" cy="283098"/>
          </a:xfrm>
        </p:spPr>
        <p:txBody>
          <a:bodyPr wrap="square">
            <a:spAutoFit/>
          </a:bodyPr>
          <a:lstStyle>
            <a:lvl1pPr>
              <a:defRPr sz="1100">
                <a:latin typeface="Arial" pitchFamily="34" charset="0"/>
                <a:cs typeface="Arial" pitchFamily="34" charset="0"/>
              </a:defRPr>
            </a:lvl1pPr>
          </a:lstStyle>
          <a:p>
            <a:fld id="{078A465F-6C50-424C-AC46-D3551B881D81}" type="datetime1">
              <a:rPr lang="en-US" smtClean="0"/>
              <a:t>7/25/2021</a:t>
            </a:fld>
            <a:endParaRPr lang="en-US"/>
          </a:p>
        </p:txBody>
      </p:sp>
      <p:sp>
        <p:nvSpPr>
          <p:cNvPr id="6" name="Slide Number Placeholder 4"/>
          <p:cNvSpPr>
            <a:spLocks noGrp="1"/>
          </p:cNvSpPr>
          <p:nvPr>
            <p:ph type="sldNum" sz="quarter" idx="12"/>
          </p:nvPr>
        </p:nvSpPr>
        <p:spPr>
          <a:xfrm>
            <a:off x="11242807" y="7575026"/>
            <a:ext cx="488818" cy="425979"/>
          </a:xfrm>
        </p:spPr>
        <p:txBody>
          <a:bodyPr/>
          <a:lstStyle>
            <a:lvl1pPr>
              <a:defRPr sz="1600"/>
            </a:lvl1pPr>
          </a:lstStyle>
          <a:p>
            <a:fld id="{AC20B538-39FE-4812-A0E3-30635B19B3D6}" type="slidenum">
              <a:rPr lang="en-US" smtClean="0"/>
              <a:pPr/>
              <a:t>‹#›</a:t>
            </a:fld>
            <a:endParaRPr lang="en-US"/>
          </a:p>
        </p:txBody>
      </p:sp>
      <p:sp>
        <p:nvSpPr>
          <p:cNvPr id="7" name="Footer Placeholder 4"/>
          <p:cNvSpPr>
            <a:spLocks noGrp="1"/>
          </p:cNvSpPr>
          <p:nvPr>
            <p:ph type="ftr" sz="quarter" idx="3"/>
          </p:nvPr>
        </p:nvSpPr>
        <p:spPr>
          <a:xfrm>
            <a:off x="0" y="7717902"/>
            <a:ext cx="1903412" cy="283098"/>
          </a:xfrm>
          <a:prstGeom prst="rect">
            <a:avLst/>
          </a:prstGeom>
        </p:spPr>
        <p:txBody>
          <a:bodyPr vert="horz" wrap="square" lIns="112719" tIns="56360" rIns="112719" bIns="56360" rtlCol="0" anchor="ctr">
            <a:spAutoFit/>
          </a:bodyPr>
          <a:lstStyle>
            <a:lvl1pPr algn="l" fontAlgn="auto">
              <a:spcBef>
                <a:spcPts val="0"/>
              </a:spcBef>
              <a:spcAft>
                <a:spcPts val="0"/>
              </a:spcAft>
              <a:defRPr sz="1100">
                <a:solidFill>
                  <a:schemeClr val="tx1">
                    <a:tint val="75000"/>
                  </a:schemeClr>
                </a:solidFill>
                <a:latin typeface="+mn-lt"/>
                <a:cs typeface="+mn-cs"/>
              </a:defRPr>
            </a:lvl1pPr>
          </a:lstStyle>
          <a:p>
            <a:r>
              <a:rPr lang="en-US"/>
              <a:t>BMTBĐ-BĐNLĐC-PVLong (TCBinh edited 2016)</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6719" y="5141387"/>
            <a:ext cx="9971881" cy="1589088"/>
          </a:xfrm>
        </p:spPr>
        <p:txBody>
          <a:bodyPr anchor="t"/>
          <a:lstStyle>
            <a:lvl1pPr algn="l">
              <a:defRPr sz="4900" b="1" cap="all"/>
            </a:lvl1pPr>
          </a:lstStyle>
          <a:p>
            <a:r>
              <a:rPr lang="en-US"/>
              <a:t>Click to edit Master title style</a:t>
            </a:r>
          </a:p>
        </p:txBody>
      </p:sp>
      <p:sp>
        <p:nvSpPr>
          <p:cNvPr id="3" name="Text Placeholder 2"/>
          <p:cNvSpPr>
            <a:spLocks noGrp="1"/>
          </p:cNvSpPr>
          <p:nvPr>
            <p:ph type="body" idx="1"/>
          </p:nvPr>
        </p:nvSpPr>
        <p:spPr>
          <a:xfrm>
            <a:off x="926719" y="3391168"/>
            <a:ext cx="9971881" cy="1750218"/>
          </a:xfrm>
        </p:spPr>
        <p:txBody>
          <a:bodyPr anchor="b"/>
          <a:lstStyle>
            <a:lvl1pPr marL="0" indent="0">
              <a:buNone/>
              <a:defRPr sz="2500">
                <a:solidFill>
                  <a:schemeClr val="tx1">
                    <a:tint val="75000"/>
                  </a:schemeClr>
                </a:solidFill>
              </a:defRPr>
            </a:lvl1pPr>
            <a:lvl2pPr marL="563513" indent="0">
              <a:buNone/>
              <a:defRPr sz="2200">
                <a:solidFill>
                  <a:schemeClr val="tx1">
                    <a:tint val="75000"/>
                  </a:schemeClr>
                </a:solidFill>
              </a:defRPr>
            </a:lvl2pPr>
            <a:lvl3pPr marL="1127026" indent="0">
              <a:buNone/>
              <a:defRPr sz="2000">
                <a:solidFill>
                  <a:schemeClr val="tx1">
                    <a:tint val="75000"/>
                  </a:schemeClr>
                </a:solidFill>
              </a:defRPr>
            </a:lvl3pPr>
            <a:lvl4pPr marL="1690539" indent="0">
              <a:buNone/>
              <a:defRPr sz="1700">
                <a:solidFill>
                  <a:schemeClr val="tx1">
                    <a:tint val="75000"/>
                  </a:schemeClr>
                </a:solidFill>
              </a:defRPr>
            </a:lvl4pPr>
            <a:lvl5pPr marL="2254050" indent="0">
              <a:buNone/>
              <a:defRPr sz="1700">
                <a:solidFill>
                  <a:schemeClr val="tx1">
                    <a:tint val="75000"/>
                  </a:schemeClr>
                </a:solidFill>
              </a:defRPr>
            </a:lvl5pPr>
            <a:lvl6pPr marL="2817562" indent="0">
              <a:buNone/>
              <a:defRPr sz="1700">
                <a:solidFill>
                  <a:schemeClr val="tx1">
                    <a:tint val="75000"/>
                  </a:schemeClr>
                </a:solidFill>
              </a:defRPr>
            </a:lvl6pPr>
            <a:lvl7pPr marL="3381076" indent="0">
              <a:buNone/>
              <a:defRPr sz="1700">
                <a:solidFill>
                  <a:schemeClr val="tx1">
                    <a:tint val="75000"/>
                  </a:schemeClr>
                </a:solidFill>
              </a:defRPr>
            </a:lvl7pPr>
            <a:lvl8pPr marL="3944587" indent="0">
              <a:buNone/>
              <a:defRPr sz="1700">
                <a:solidFill>
                  <a:schemeClr val="tx1">
                    <a:tint val="75000"/>
                  </a:schemeClr>
                </a:solidFill>
              </a:defRPr>
            </a:lvl8pPr>
            <a:lvl9pPr marL="4508101" indent="0">
              <a:buNone/>
              <a:defRPr sz="1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209212" y="7717902"/>
            <a:ext cx="965510" cy="283098"/>
          </a:xfrm>
        </p:spPr>
        <p:txBody>
          <a:bodyPr wrap="square">
            <a:spAutoFit/>
          </a:bodyPr>
          <a:lstStyle>
            <a:lvl1pPr>
              <a:defRPr sz="1100"/>
            </a:lvl1pPr>
          </a:lstStyle>
          <a:p>
            <a:fld id="{52B08CF5-705E-459A-B176-A4AED71DE488}" type="datetime1">
              <a:rPr lang="en-US" smtClean="0"/>
              <a:t>7/25/2021</a:t>
            </a:fld>
            <a:endParaRPr lang="en-US"/>
          </a:p>
        </p:txBody>
      </p:sp>
      <p:sp>
        <p:nvSpPr>
          <p:cNvPr id="6" name="Slide Number Placeholder 5"/>
          <p:cNvSpPr>
            <a:spLocks noGrp="1"/>
          </p:cNvSpPr>
          <p:nvPr>
            <p:ph type="sldNum" sz="quarter" idx="12"/>
          </p:nvPr>
        </p:nvSpPr>
        <p:spPr>
          <a:xfrm>
            <a:off x="11242807" y="7556500"/>
            <a:ext cx="488818" cy="444500"/>
          </a:xfrm>
        </p:spPr>
        <p:txBody>
          <a:bodyPr/>
          <a:lstStyle>
            <a:lvl1pPr>
              <a:defRPr/>
            </a:lvl1pPr>
          </a:lstStyle>
          <a:p>
            <a:fld id="{AC20B538-39FE-4812-A0E3-30635B19B3D6}" type="slidenum">
              <a:rPr lang="en-US" smtClean="0"/>
              <a:pPr/>
              <a:t>‹#›</a:t>
            </a:fld>
            <a:endParaRPr lang="en-US"/>
          </a:p>
        </p:txBody>
      </p:sp>
      <p:sp>
        <p:nvSpPr>
          <p:cNvPr id="7" name="Footer Placeholder 4"/>
          <p:cNvSpPr>
            <a:spLocks noGrp="1"/>
          </p:cNvSpPr>
          <p:nvPr>
            <p:ph type="ftr" sz="quarter" idx="3"/>
          </p:nvPr>
        </p:nvSpPr>
        <p:spPr>
          <a:xfrm>
            <a:off x="0" y="7717902"/>
            <a:ext cx="1903412" cy="283098"/>
          </a:xfrm>
          <a:prstGeom prst="rect">
            <a:avLst/>
          </a:prstGeom>
        </p:spPr>
        <p:txBody>
          <a:bodyPr vert="horz" wrap="square" lIns="112719" tIns="56360" rIns="112719" bIns="56360" rtlCol="0" anchor="ctr">
            <a:spAutoFit/>
          </a:bodyPr>
          <a:lstStyle>
            <a:lvl1pPr algn="l" fontAlgn="auto">
              <a:spcBef>
                <a:spcPts val="0"/>
              </a:spcBef>
              <a:spcAft>
                <a:spcPts val="0"/>
              </a:spcAft>
              <a:defRPr sz="1100">
                <a:solidFill>
                  <a:schemeClr val="tx1">
                    <a:tint val="75000"/>
                  </a:schemeClr>
                </a:solidFill>
                <a:latin typeface="+mn-lt"/>
                <a:cs typeface="+mn-cs"/>
              </a:defRPr>
            </a:lvl1pPr>
          </a:lstStyle>
          <a:p>
            <a:r>
              <a:rPr lang="en-US"/>
              <a:t>BMTBĐ-BĐNLĐC-PVLong (TCBinh edited 2016)</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90500"/>
            <a:ext cx="11731625" cy="544708"/>
          </a:xfrm>
        </p:spPr>
        <p:txBody>
          <a:bodyPr/>
          <a:lstStyle>
            <a:lvl1pPr>
              <a:defRPr sz="2800"/>
            </a:lvl1pPr>
          </a:lstStyle>
          <a:p>
            <a:r>
              <a:rPr lang="en-US"/>
              <a:t>Click to edit Master title style</a:t>
            </a:r>
          </a:p>
        </p:txBody>
      </p:sp>
      <p:sp>
        <p:nvSpPr>
          <p:cNvPr id="3" name="Content Placeholder 2"/>
          <p:cNvSpPr>
            <a:spLocks noGrp="1"/>
          </p:cNvSpPr>
          <p:nvPr>
            <p:ph sz="half" idx="1"/>
          </p:nvPr>
        </p:nvSpPr>
        <p:spPr>
          <a:xfrm>
            <a:off x="586581" y="1866904"/>
            <a:ext cx="5181468" cy="5280290"/>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63577" y="1866904"/>
            <a:ext cx="5181468" cy="5280290"/>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822AA477-D56A-4644-B4A0-9980AAD48974}" type="datetime1">
              <a:rPr lang="en-US" smtClean="0"/>
              <a:t>7/25/2021</a:t>
            </a:fld>
            <a:endParaRPr lang="en-US"/>
          </a:p>
        </p:txBody>
      </p:sp>
      <p:sp>
        <p:nvSpPr>
          <p:cNvPr id="7" name="Slide Number Placeholder 5"/>
          <p:cNvSpPr>
            <a:spLocks noGrp="1"/>
          </p:cNvSpPr>
          <p:nvPr>
            <p:ph type="sldNum" sz="quarter" idx="12"/>
          </p:nvPr>
        </p:nvSpPr>
        <p:spPr/>
        <p:txBody>
          <a:bodyPr/>
          <a:lstStyle>
            <a:lvl1pPr>
              <a:defRPr/>
            </a:lvl1pPr>
          </a:lstStyle>
          <a:p>
            <a:fld id="{AC20B538-39FE-4812-A0E3-30635B19B3D6}" type="slidenum">
              <a:rPr lang="en-US" smtClean="0"/>
              <a:pPr/>
              <a:t>‹#›</a:t>
            </a:fld>
            <a:endParaRPr lang="en-US"/>
          </a:p>
        </p:txBody>
      </p:sp>
      <p:sp>
        <p:nvSpPr>
          <p:cNvPr id="8" name="Footer Placeholder 4"/>
          <p:cNvSpPr>
            <a:spLocks noGrp="1"/>
          </p:cNvSpPr>
          <p:nvPr>
            <p:ph type="ftr" sz="quarter" idx="3"/>
          </p:nvPr>
        </p:nvSpPr>
        <p:spPr>
          <a:xfrm>
            <a:off x="0" y="7717902"/>
            <a:ext cx="1903412" cy="283098"/>
          </a:xfrm>
          <a:prstGeom prst="rect">
            <a:avLst/>
          </a:prstGeom>
        </p:spPr>
        <p:txBody>
          <a:bodyPr vert="horz" wrap="square" lIns="112719" tIns="56360" rIns="112719" bIns="56360" rtlCol="0" anchor="ctr">
            <a:spAutoFit/>
          </a:bodyPr>
          <a:lstStyle>
            <a:lvl1pPr algn="l" fontAlgn="auto">
              <a:spcBef>
                <a:spcPts val="0"/>
              </a:spcBef>
              <a:spcAft>
                <a:spcPts val="0"/>
              </a:spcAft>
              <a:defRPr sz="1100">
                <a:solidFill>
                  <a:schemeClr val="tx1">
                    <a:tint val="75000"/>
                  </a:schemeClr>
                </a:solidFill>
                <a:latin typeface="+mn-lt"/>
                <a:cs typeface="+mn-cs"/>
              </a:defRPr>
            </a:lvl1pPr>
          </a:lstStyle>
          <a:p>
            <a:r>
              <a:rPr lang="en-US"/>
              <a:t>BMTBĐ-BĐNLĐC-PVLong (TCBinh edited 2016)</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90500"/>
            <a:ext cx="11731625" cy="544708"/>
          </a:xfrm>
        </p:spPr>
        <p:txBody>
          <a:bodyPr/>
          <a:lstStyle>
            <a:lvl1pPr>
              <a:defRPr sz="2800"/>
            </a:lvl1pPr>
          </a:lstStyle>
          <a:p>
            <a:r>
              <a:rPr lang="en-US"/>
              <a:t>Click to edit Master title style</a:t>
            </a:r>
          </a:p>
        </p:txBody>
      </p:sp>
      <p:sp>
        <p:nvSpPr>
          <p:cNvPr id="3" name="Text Placeholder 2"/>
          <p:cNvSpPr>
            <a:spLocks noGrp="1"/>
          </p:cNvSpPr>
          <p:nvPr>
            <p:ph type="body" idx="1"/>
          </p:nvPr>
        </p:nvSpPr>
        <p:spPr>
          <a:xfrm>
            <a:off x="586581" y="1790965"/>
            <a:ext cx="5183505" cy="746389"/>
          </a:xfrm>
        </p:spPr>
        <p:txBody>
          <a:bodyPr anchor="b"/>
          <a:lstStyle>
            <a:lvl1pPr marL="0" indent="0">
              <a:buNone/>
              <a:defRPr sz="3000" b="1"/>
            </a:lvl1pPr>
            <a:lvl2pPr marL="563513" indent="0">
              <a:buNone/>
              <a:defRPr sz="2500" b="1"/>
            </a:lvl2pPr>
            <a:lvl3pPr marL="1127026" indent="0">
              <a:buNone/>
              <a:defRPr sz="2200" b="1"/>
            </a:lvl3pPr>
            <a:lvl4pPr marL="1690539" indent="0">
              <a:buNone/>
              <a:defRPr sz="2000" b="1"/>
            </a:lvl4pPr>
            <a:lvl5pPr marL="2254050" indent="0">
              <a:buNone/>
              <a:defRPr sz="2000" b="1"/>
            </a:lvl5pPr>
            <a:lvl6pPr marL="2817562" indent="0">
              <a:buNone/>
              <a:defRPr sz="2000" b="1"/>
            </a:lvl6pPr>
            <a:lvl7pPr marL="3381076" indent="0">
              <a:buNone/>
              <a:defRPr sz="2000" b="1"/>
            </a:lvl7pPr>
            <a:lvl8pPr marL="3944587" indent="0">
              <a:buNone/>
              <a:defRPr sz="2000" b="1"/>
            </a:lvl8pPr>
            <a:lvl9pPr marL="4508101" indent="0">
              <a:buNone/>
              <a:defRPr sz="2000" b="1"/>
            </a:lvl9pPr>
          </a:lstStyle>
          <a:p>
            <a:pPr lvl="0"/>
            <a:r>
              <a:rPr lang="en-US"/>
              <a:t>Click to edit Master text styles</a:t>
            </a:r>
          </a:p>
        </p:txBody>
      </p:sp>
      <p:sp>
        <p:nvSpPr>
          <p:cNvPr id="4" name="Content Placeholder 3"/>
          <p:cNvSpPr>
            <a:spLocks noGrp="1"/>
          </p:cNvSpPr>
          <p:nvPr>
            <p:ph sz="half" idx="2"/>
          </p:nvPr>
        </p:nvSpPr>
        <p:spPr>
          <a:xfrm>
            <a:off x="586581" y="2537354"/>
            <a:ext cx="5183505" cy="4609836"/>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59508" y="1790965"/>
            <a:ext cx="5185541" cy="746389"/>
          </a:xfrm>
        </p:spPr>
        <p:txBody>
          <a:bodyPr anchor="b"/>
          <a:lstStyle>
            <a:lvl1pPr marL="0" indent="0">
              <a:buNone/>
              <a:defRPr sz="3000" b="1"/>
            </a:lvl1pPr>
            <a:lvl2pPr marL="563513" indent="0">
              <a:buNone/>
              <a:defRPr sz="2500" b="1"/>
            </a:lvl2pPr>
            <a:lvl3pPr marL="1127026" indent="0">
              <a:buNone/>
              <a:defRPr sz="2200" b="1"/>
            </a:lvl3pPr>
            <a:lvl4pPr marL="1690539" indent="0">
              <a:buNone/>
              <a:defRPr sz="2000" b="1"/>
            </a:lvl4pPr>
            <a:lvl5pPr marL="2254050" indent="0">
              <a:buNone/>
              <a:defRPr sz="2000" b="1"/>
            </a:lvl5pPr>
            <a:lvl6pPr marL="2817562" indent="0">
              <a:buNone/>
              <a:defRPr sz="2000" b="1"/>
            </a:lvl6pPr>
            <a:lvl7pPr marL="3381076" indent="0">
              <a:buNone/>
              <a:defRPr sz="2000" b="1"/>
            </a:lvl7pPr>
            <a:lvl8pPr marL="3944587" indent="0">
              <a:buNone/>
              <a:defRPr sz="2000" b="1"/>
            </a:lvl8pPr>
            <a:lvl9pPr marL="4508101" indent="0">
              <a:buNone/>
              <a:defRPr sz="2000" b="1"/>
            </a:lvl9pPr>
          </a:lstStyle>
          <a:p>
            <a:pPr lvl="0"/>
            <a:r>
              <a:rPr lang="en-US"/>
              <a:t>Click to edit Master text styles</a:t>
            </a:r>
          </a:p>
        </p:txBody>
      </p:sp>
      <p:sp>
        <p:nvSpPr>
          <p:cNvPr id="6" name="Content Placeholder 5"/>
          <p:cNvSpPr>
            <a:spLocks noGrp="1"/>
          </p:cNvSpPr>
          <p:nvPr>
            <p:ph sz="quarter" idx="4"/>
          </p:nvPr>
        </p:nvSpPr>
        <p:spPr>
          <a:xfrm>
            <a:off x="5959508" y="2537354"/>
            <a:ext cx="5185541" cy="4609836"/>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8F23B708-6E5C-4E1A-B47C-CFC4AEEE85F3}" type="datetime1">
              <a:rPr lang="en-US" smtClean="0"/>
              <a:t>7/25/2021</a:t>
            </a:fld>
            <a:endParaRPr lang="en-US"/>
          </a:p>
        </p:txBody>
      </p:sp>
      <p:sp>
        <p:nvSpPr>
          <p:cNvPr id="9" name="Slide Number Placeholder 5"/>
          <p:cNvSpPr>
            <a:spLocks noGrp="1"/>
          </p:cNvSpPr>
          <p:nvPr>
            <p:ph type="sldNum" sz="quarter" idx="12"/>
          </p:nvPr>
        </p:nvSpPr>
        <p:spPr/>
        <p:txBody>
          <a:bodyPr/>
          <a:lstStyle>
            <a:lvl1pPr>
              <a:defRPr/>
            </a:lvl1pPr>
          </a:lstStyle>
          <a:p>
            <a:fld id="{AC20B538-39FE-4812-A0E3-30635B19B3D6}" type="slidenum">
              <a:rPr lang="en-US" smtClean="0"/>
              <a:pPr/>
              <a:t>‹#›</a:t>
            </a:fld>
            <a:endParaRPr lang="en-US"/>
          </a:p>
        </p:txBody>
      </p:sp>
      <p:sp>
        <p:nvSpPr>
          <p:cNvPr id="10" name="Footer Placeholder 4"/>
          <p:cNvSpPr>
            <a:spLocks noGrp="1"/>
          </p:cNvSpPr>
          <p:nvPr>
            <p:ph type="ftr" sz="quarter" idx="13"/>
          </p:nvPr>
        </p:nvSpPr>
        <p:spPr>
          <a:xfrm>
            <a:off x="0" y="7717902"/>
            <a:ext cx="1903412" cy="283098"/>
          </a:xfrm>
          <a:prstGeom prst="rect">
            <a:avLst/>
          </a:prstGeom>
        </p:spPr>
        <p:txBody>
          <a:bodyPr vert="horz" wrap="square" lIns="112719" tIns="56360" rIns="112719" bIns="56360" rtlCol="0" anchor="ctr">
            <a:spAutoFit/>
          </a:bodyPr>
          <a:lstStyle>
            <a:lvl1pPr algn="l" fontAlgn="auto">
              <a:spcBef>
                <a:spcPts val="0"/>
              </a:spcBef>
              <a:spcAft>
                <a:spcPts val="0"/>
              </a:spcAft>
              <a:defRPr sz="1100">
                <a:solidFill>
                  <a:schemeClr val="tx1">
                    <a:tint val="75000"/>
                  </a:schemeClr>
                </a:solidFill>
                <a:latin typeface="+mn-lt"/>
                <a:cs typeface="+mn-cs"/>
              </a:defRPr>
            </a:lvl1pPr>
          </a:lstStyle>
          <a:p>
            <a:r>
              <a:rPr lang="en-US"/>
              <a:t>BMTBĐ-BĐNLĐC-PVLong (TCBinh edited 2016)</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0668A2A4-037D-45CA-B6DC-478ADF6540C8}" type="datetime1">
              <a:rPr lang="en-US" smtClean="0"/>
              <a:t>7/25/2021</a:t>
            </a:fld>
            <a:endParaRPr lang="en-US"/>
          </a:p>
        </p:txBody>
      </p:sp>
      <p:sp>
        <p:nvSpPr>
          <p:cNvPr id="4" name="Slide Number Placeholder 5"/>
          <p:cNvSpPr>
            <a:spLocks noGrp="1"/>
          </p:cNvSpPr>
          <p:nvPr>
            <p:ph type="sldNum" sz="quarter" idx="12"/>
          </p:nvPr>
        </p:nvSpPr>
        <p:spPr/>
        <p:txBody>
          <a:bodyPr/>
          <a:lstStyle>
            <a:lvl1pPr>
              <a:defRPr/>
            </a:lvl1pPr>
          </a:lstStyle>
          <a:p>
            <a:fld id="{AC20B538-39FE-4812-A0E3-30635B19B3D6}" type="slidenum">
              <a:rPr lang="en-US" smtClean="0"/>
              <a:pPr/>
              <a:t>‹#›</a:t>
            </a:fld>
            <a:endParaRPr lang="en-US"/>
          </a:p>
        </p:txBody>
      </p:sp>
      <p:sp>
        <p:nvSpPr>
          <p:cNvPr id="5" name="Footer Placeholder 4"/>
          <p:cNvSpPr>
            <a:spLocks noGrp="1"/>
          </p:cNvSpPr>
          <p:nvPr>
            <p:ph type="ftr" sz="quarter" idx="3"/>
          </p:nvPr>
        </p:nvSpPr>
        <p:spPr>
          <a:xfrm>
            <a:off x="0" y="7717902"/>
            <a:ext cx="1903412" cy="283098"/>
          </a:xfrm>
          <a:prstGeom prst="rect">
            <a:avLst/>
          </a:prstGeom>
        </p:spPr>
        <p:txBody>
          <a:bodyPr vert="horz" wrap="square" lIns="112719" tIns="56360" rIns="112719" bIns="56360" rtlCol="0" anchor="ctr">
            <a:spAutoFit/>
          </a:bodyPr>
          <a:lstStyle>
            <a:lvl1pPr algn="l" fontAlgn="auto">
              <a:spcBef>
                <a:spcPts val="0"/>
              </a:spcBef>
              <a:spcAft>
                <a:spcPts val="0"/>
              </a:spcAft>
              <a:defRPr sz="1100">
                <a:solidFill>
                  <a:schemeClr val="tx1">
                    <a:tint val="75000"/>
                  </a:schemeClr>
                </a:solidFill>
                <a:latin typeface="+mn-lt"/>
                <a:cs typeface="+mn-cs"/>
              </a:defRPr>
            </a:lvl1pPr>
          </a:lstStyle>
          <a:p>
            <a:r>
              <a:rPr lang="en-US"/>
              <a:t>BMTBĐ-BĐNLĐC-PVLong (TCBinh edited 2016)</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6583" y="318558"/>
            <a:ext cx="3859624" cy="1355725"/>
          </a:xfrm>
        </p:spPr>
        <p:txBody>
          <a:bodyPr anchor="b"/>
          <a:lstStyle>
            <a:lvl1pPr algn="l">
              <a:defRPr sz="2500" b="1"/>
            </a:lvl1pPr>
          </a:lstStyle>
          <a:p>
            <a:r>
              <a:rPr lang="en-US"/>
              <a:t>Click to edit Master title style</a:t>
            </a:r>
          </a:p>
        </p:txBody>
      </p:sp>
      <p:sp>
        <p:nvSpPr>
          <p:cNvPr id="3" name="Content Placeholder 2"/>
          <p:cNvSpPr>
            <a:spLocks noGrp="1"/>
          </p:cNvSpPr>
          <p:nvPr>
            <p:ph idx="1"/>
          </p:nvPr>
        </p:nvSpPr>
        <p:spPr>
          <a:xfrm>
            <a:off x="4586741" y="318561"/>
            <a:ext cx="6558304" cy="6828632"/>
          </a:xfrm>
        </p:spPr>
        <p:txBody>
          <a:bodyPr/>
          <a:lstStyle>
            <a:lvl1pPr>
              <a:defRPr sz="39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86583" y="1674289"/>
            <a:ext cx="3859624" cy="5472907"/>
          </a:xfrm>
        </p:spPr>
        <p:txBody>
          <a:bodyPr/>
          <a:lstStyle>
            <a:lvl1pPr marL="0" indent="0">
              <a:buNone/>
              <a:defRPr sz="1700"/>
            </a:lvl1pPr>
            <a:lvl2pPr marL="563513" indent="0">
              <a:buNone/>
              <a:defRPr sz="1500"/>
            </a:lvl2pPr>
            <a:lvl3pPr marL="1127026" indent="0">
              <a:buNone/>
              <a:defRPr sz="1200"/>
            </a:lvl3pPr>
            <a:lvl4pPr marL="1690539" indent="0">
              <a:buNone/>
              <a:defRPr sz="1100"/>
            </a:lvl4pPr>
            <a:lvl5pPr marL="2254050" indent="0">
              <a:buNone/>
              <a:defRPr sz="1100"/>
            </a:lvl5pPr>
            <a:lvl6pPr marL="2817562" indent="0">
              <a:buNone/>
              <a:defRPr sz="1100"/>
            </a:lvl6pPr>
            <a:lvl7pPr marL="3381076" indent="0">
              <a:buNone/>
              <a:defRPr sz="1100"/>
            </a:lvl7pPr>
            <a:lvl8pPr marL="3944587" indent="0">
              <a:buNone/>
              <a:defRPr sz="1100"/>
            </a:lvl8pPr>
            <a:lvl9pPr marL="4508101" indent="0">
              <a:buNone/>
              <a:defRPr sz="11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74EA2DE6-F73F-4536-BA1C-306D98F07DF6}" type="datetime1">
              <a:rPr lang="en-US" smtClean="0"/>
              <a:t>7/25/2021</a:t>
            </a:fld>
            <a:endParaRPr lang="en-US"/>
          </a:p>
        </p:txBody>
      </p:sp>
      <p:sp>
        <p:nvSpPr>
          <p:cNvPr id="7" name="Slide Number Placeholder 5"/>
          <p:cNvSpPr>
            <a:spLocks noGrp="1"/>
          </p:cNvSpPr>
          <p:nvPr>
            <p:ph type="sldNum" sz="quarter" idx="12"/>
          </p:nvPr>
        </p:nvSpPr>
        <p:spPr/>
        <p:txBody>
          <a:bodyPr/>
          <a:lstStyle>
            <a:lvl1pPr>
              <a:defRPr/>
            </a:lvl1pPr>
          </a:lstStyle>
          <a:p>
            <a:fld id="{AC20B538-39FE-4812-A0E3-30635B19B3D6}" type="slidenum">
              <a:rPr lang="en-US" smtClean="0"/>
              <a:pPr/>
              <a:t>‹#›</a:t>
            </a:fld>
            <a:endParaRPr lang="en-US"/>
          </a:p>
        </p:txBody>
      </p:sp>
      <p:sp>
        <p:nvSpPr>
          <p:cNvPr id="8" name="Footer Placeholder 4"/>
          <p:cNvSpPr>
            <a:spLocks noGrp="1"/>
          </p:cNvSpPr>
          <p:nvPr>
            <p:ph type="ftr" sz="quarter" idx="3"/>
          </p:nvPr>
        </p:nvSpPr>
        <p:spPr>
          <a:xfrm>
            <a:off x="0" y="7717902"/>
            <a:ext cx="1903412" cy="283098"/>
          </a:xfrm>
          <a:prstGeom prst="rect">
            <a:avLst/>
          </a:prstGeom>
        </p:spPr>
        <p:txBody>
          <a:bodyPr vert="horz" wrap="square" lIns="112719" tIns="56360" rIns="112719" bIns="56360" rtlCol="0" anchor="ctr">
            <a:spAutoFit/>
          </a:bodyPr>
          <a:lstStyle>
            <a:lvl1pPr algn="l" fontAlgn="auto">
              <a:spcBef>
                <a:spcPts val="0"/>
              </a:spcBef>
              <a:spcAft>
                <a:spcPts val="0"/>
              </a:spcAft>
              <a:defRPr sz="1100">
                <a:solidFill>
                  <a:schemeClr val="tx1">
                    <a:tint val="75000"/>
                  </a:schemeClr>
                </a:solidFill>
                <a:latin typeface="+mn-lt"/>
                <a:cs typeface="+mn-cs"/>
              </a:defRPr>
            </a:lvl1pPr>
          </a:lstStyle>
          <a:p>
            <a:r>
              <a:rPr lang="en-US"/>
              <a:t>BMTBĐ-BĐNLĐC-PVLong (TCBinh edited 2016)</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99482" y="5600700"/>
            <a:ext cx="7038975" cy="661194"/>
          </a:xfrm>
        </p:spPr>
        <p:txBody>
          <a:bodyPr anchor="b"/>
          <a:lstStyle>
            <a:lvl1pPr algn="l">
              <a:defRPr sz="2500" b="1"/>
            </a:lvl1pPr>
          </a:lstStyle>
          <a:p>
            <a:r>
              <a:rPr lang="en-US"/>
              <a:t>Click to edit Master title style</a:t>
            </a:r>
          </a:p>
        </p:txBody>
      </p:sp>
      <p:sp>
        <p:nvSpPr>
          <p:cNvPr id="3" name="Picture Placeholder 2"/>
          <p:cNvSpPr>
            <a:spLocks noGrp="1"/>
          </p:cNvSpPr>
          <p:nvPr>
            <p:ph type="pic" idx="1"/>
          </p:nvPr>
        </p:nvSpPr>
        <p:spPr>
          <a:xfrm>
            <a:off x="2299482" y="714904"/>
            <a:ext cx="7038975" cy="4800600"/>
          </a:xfrm>
        </p:spPr>
        <p:txBody>
          <a:bodyPr rtlCol="0">
            <a:normAutofit/>
          </a:bodyPr>
          <a:lstStyle>
            <a:lvl1pPr marL="0" indent="0">
              <a:buNone/>
              <a:defRPr sz="3900"/>
            </a:lvl1pPr>
            <a:lvl2pPr marL="563513" indent="0">
              <a:buNone/>
              <a:defRPr sz="3500"/>
            </a:lvl2pPr>
            <a:lvl3pPr marL="1127026" indent="0">
              <a:buNone/>
              <a:defRPr sz="3000"/>
            </a:lvl3pPr>
            <a:lvl4pPr marL="1690539" indent="0">
              <a:buNone/>
              <a:defRPr sz="2500"/>
            </a:lvl4pPr>
            <a:lvl5pPr marL="2254050" indent="0">
              <a:buNone/>
              <a:defRPr sz="2500"/>
            </a:lvl5pPr>
            <a:lvl6pPr marL="2817562" indent="0">
              <a:buNone/>
              <a:defRPr sz="2500"/>
            </a:lvl6pPr>
            <a:lvl7pPr marL="3381076" indent="0">
              <a:buNone/>
              <a:defRPr sz="2500"/>
            </a:lvl7pPr>
            <a:lvl8pPr marL="3944587" indent="0">
              <a:buNone/>
              <a:defRPr sz="2500"/>
            </a:lvl8pPr>
            <a:lvl9pPr marL="4508101" indent="0">
              <a:buNone/>
              <a:defRPr sz="2500"/>
            </a:lvl9pPr>
          </a:lstStyle>
          <a:p>
            <a:pPr lvl="0"/>
            <a:r>
              <a:rPr lang="en-US" noProof="0"/>
              <a:t>Click icon to add picture</a:t>
            </a:r>
          </a:p>
        </p:txBody>
      </p:sp>
      <p:sp>
        <p:nvSpPr>
          <p:cNvPr id="4" name="Text Placeholder 3"/>
          <p:cNvSpPr>
            <a:spLocks noGrp="1"/>
          </p:cNvSpPr>
          <p:nvPr>
            <p:ph type="body" sz="half" idx="2"/>
          </p:nvPr>
        </p:nvSpPr>
        <p:spPr>
          <a:xfrm>
            <a:off x="2299482" y="6261894"/>
            <a:ext cx="7038975" cy="939006"/>
          </a:xfrm>
        </p:spPr>
        <p:txBody>
          <a:bodyPr/>
          <a:lstStyle>
            <a:lvl1pPr marL="0" indent="0">
              <a:buNone/>
              <a:defRPr sz="1700"/>
            </a:lvl1pPr>
            <a:lvl2pPr marL="563513" indent="0">
              <a:buNone/>
              <a:defRPr sz="1500"/>
            </a:lvl2pPr>
            <a:lvl3pPr marL="1127026" indent="0">
              <a:buNone/>
              <a:defRPr sz="1200"/>
            </a:lvl3pPr>
            <a:lvl4pPr marL="1690539" indent="0">
              <a:buNone/>
              <a:defRPr sz="1100"/>
            </a:lvl4pPr>
            <a:lvl5pPr marL="2254050" indent="0">
              <a:buNone/>
              <a:defRPr sz="1100"/>
            </a:lvl5pPr>
            <a:lvl6pPr marL="2817562" indent="0">
              <a:buNone/>
              <a:defRPr sz="1100"/>
            </a:lvl6pPr>
            <a:lvl7pPr marL="3381076" indent="0">
              <a:buNone/>
              <a:defRPr sz="1100"/>
            </a:lvl7pPr>
            <a:lvl8pPr marL="3944587" indent="0">
              <a:buNone/>
              <a:defRPr sz="1100"/>
            </a:lvl8pPr>
            <a:lvl9pPr marL="4508101" indent="0">
              <a:buNone/>
              <a:defRPr sz="11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CB1AE908-7F49-4254-B0DA-F114D535941A}" type="datetime1">
              <a:rPr lang="en-US" smtClean="0"/>
              <a:t>7/25/2021</a:t>
            </a:fld>
            <a:endParaRPr lang="en-US"/>
          </a:p>
        </p:txBody>
      </p:sp>
      <p:sp>
        <p:nvSpPr>
          <p:cNvPr id="7" name="Slide Number Placeholder 5"/>
          <p:cNvSpPr>
            <a:spLocks noGrp="1"/>
          </p:cNvSpPr>
          <p:nvPr>
            <p:ph type="sldNum" sz="quarter" idx="12"/>
          </p:nvPr>
        </p:nvSpPr>
        <p:spPr/>
        <p:txBody>
          <a:bodyPr/>
          <a:lstStyle>
            <a:lvl1pPr>
              <a:defRPr/>
            </a:lvl1pPr>
          </a:lstStyle>
          <a:p>
            <a:fld id="{AC20B538-39FE-4812-A0E3-30635B19B3D6}" type="slidenum">
              <a:rPr lang="en-US" smtClean="0"/>
              <a:pPr/>
              <a:t>‹#›</a:t>
            </a:fld>
            <a:endParaRPr lang="en-US"/>
          </a:p>
        </p:txBody>
      </p:sp>
      <p:sp>
        <p:nvSpPr>
          <p:cNvPr id="8" name="Footer Placeholder 4"/>
          <p:cNvSpPr>
            <a:spLocks noGrp="1"/>
          </p:cNvSpPr>
          <p:nvPr>
            <p:ph type="ftr" sz="quarter" idx="3"/>
          </p:nvPr>
        </p:nvSpPr>
        <p:spPr>
          <a:xfrm>
            <a:off x="0" y="7717902"/>
            <a:ext cx="1903412" cy="283098"/>
          </a:xfrm>
          <a:prstGeom prst="rect">
            <a:avLst/>
          </a:prstGeom>
        </p:spPr>
        <p:txBody>
          <a:bodyPr vert="horz" wrap="square" lIns="112719" tIns="56360" rIns="112719" bIns="56360" rtlCol="0" anchor="ctr">
            <a:spAutoFit/>
          </a:bodyPr>
          <a:lstStyle>
            <a:lvl1pPr algn="l" fontAlgn="auto">
              <a:spcBef>
                <a:spcPts val="0"/>
              </a:spcBef>
              <a:spcAft>
                <a:spcPts val="0"/>
              </a:spcAft>
              <a:defRPr sz="1100">
                <a:solidFill>
                  <a:schemeClr val="tx1">
                    <a:tint val="75000"/>
                  </a:schemeClr>
                </a:solidFill>
                <a:latin typeface="+mn-lt"/>
                <a:cs typeface="+mn-cs"/>
              </a:defRPr>
            </a:lvl1pPr>
          </a:lstStyle>
          <a:p>
            <a:r>
              <a:rPr lang="en-US"/>
              <a:t>BMTBĐ-BĐNLĐC-PVLong (TCBinh edited 2016)</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0" y="190500"/>
            <a:ext cx="11731625" cy="606263"/>
          </a:xfrm>
          <a:prstGeom prst="rect">
            <a:avLst/>
          </a:prstGeom>
          <a:noFill/>
          <a:ln w="9525">
            <a:noFill/>
            <a:miter lim="800000"/>
            <a:headEnd/>
            <a:tailEnd/>
          </a:ln>
        </p:spPr>
        <p:txBody>
          <a:bodyPr vert="horz" wrap="square" lIns="112719" tIns="56360" rIns="112719" bIns="56360" numCol="1" anchor="ctr" anchorCtr="0" compatLnSpc="1">
            <a:prstTxWarp prst="textNoShape">
              <a:avLst/>
            </a:prstTxWarp>
            <a:spAutoFit/>
          </a:bodyPr>
          <a:lstStyle/>
          <a:p>
            <a:pPr lvl="0"/>
            <a:r>
              <a:rPr lang="en-US"/>
              <a:t>Click to edit Master title style</a:t>
            </a:r>
          </a:p>
        </p:txBody>
      </p:sp>
      <p:sp>
        <p:nvSpPr>
          <p:cNvPr id="13315" name="Text Placeholder 2"/>
          <p:cNvSpPr>
            <a:spLocks noGrp="1"/>
          </p:cNvSpPr>
          <p:nvPr>
            <p:ph type="body" idx="1"/>
          </p:nvPr>
        </p:nvSpPr>
        <p:spPr bwMode="auto">
          <a:xfrm>
            <a:off x="586581" y="1866904"/>
            <a:ext cx="10558463" cy="5280290"/>
          </a:xfrm>
          <a:prstGeom prst="rect">
            <a:avLst/>
          </a:prstGeom>
          <a:noFill/>
          <a:ln w="9525">
            <a:noFill/>
            <a:miter lim="800000"/>
            <a:headEnd/>
            <a:tailEnd/>
          </a:ln>
        </p:spPr>
        <p:txBody>
          <a:bodyPr vert="horz" wrap="square" lIns="112719" tIns="56360" rIns="112719" bIns="5636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85412" y="7717902"/>
            <a:ext cx="947611" cy="283098"/>
          </a:xfrm>
          <a:prstGeom prst="rect">
            <a:avLst/>
          </a:prstGeom>
        </p:spPr>
        <p:txBody>
          <a:bodyPr vert="horz" wrap="square" lIns="112719" tIns="56360" rIns="112719" bIns="56360" rtlCol="0" anchor="ctr">
            <a:spAutoFit/>
          </a:bodyPr>
          <a:lstStyle>
            <a:lvl1pPr algn="l" fontAlgn="auto">
              <a:spcBef>
                <a:spcPts val="0"/>
              </a:spcBef>
              <a:spcAft>
                <a:spcPts val="0"/>
              </a:spcAft>
              <a:defRPr sz="1100">
                <a:solidFill>
                  <a:schemeClr val="tx1">
                    <a:tint val="75000"/>
                  </a:schemeClr>
                </a:solidFill>
                <a:latin typeface="+mn-lt"/>
                <a:cs typeface="+mn-cs"/>
              </a:defRPr>
            </a:lvl1pPr>
          </a:lstStyle>
          <a:p>
            <a:fld id="{4E9778C6-223F-4EA4-AD3F-7001F633B5D6}" type="datetime1">
              <a:rPr lang="en-US" smtClean="0"/>
              <a:t>7/25/2021</a:t>
            </a:fld>
            <a:endParaRPr lang="en-US"/>
          </a:p>
        </p:txBody>
      </p:sp>
      <p:sp>
        <p:nvSpPr>
          <p:cNvPr id="5" name="Footer Placeholder 4"/>
          <p:cNvSpPr>
            <a:spLocks noGrp="1"/>
          </p:cNvSpPr>
          <p:nvPr>
            <p:ph type="ftr" sz="quarter" idx="3"/>
          </p:nvPr>
        </p:nvSpPr>
        <p:spPr>
          <a:xfrm>
            <a:off x="0" y="7717902"/>
            <a:ext cx="1903412" cy="283098"/>
          </a:xfrm>
          <a:prstGeom prst="rect">
            <a:avLst/>
          </a:prstGeom>
        </p:spPr>
        <p:txBody>
          <a:bodyPr vert="horz" wrap="square" lIns="112719" tIns="56360" rIns="112719" bIns="56360" rtlCol="0" anchor="ctr">
            <a:spAutoFit/>
          </a:bodyPr>
          <a:lstStyle>
            <a:lvl1pPr algn="l" fontAlgn="auto">
              <a:spcBef>
                <a:spcPts val="0"/>
              </a:spcBef>
              <a:spcAft>
                <a:spcPts val="0"/>
              </a:spcAft>
              <a:defRPr sz="1100">
                <a:solidFill>
                  <a:schemeClr val="tx1">
                    <a:tint val="75000"/>
                  </a:schemeClr>
                </a:solidFill>
                <a:latin typeface="+mn-lt"/>
                <a:cs typeface="+mn-cs"/>
              </a:defRPr>
            </a:lvl1pPr>
          </a:lstStyle>
          <a:p>
            <a:r>
              <a:rPr lang="en-US"/>
              <a:t>BMTBĐ-BĐNLĐC-PVLong (TCBinh edited 2016)</a:t>
            </a:r>
          </a:p>
        </p:txBody>
      </p:sp>
      <p:sp>
        <p:nvSpPr>
          <p:cNvPr id="6" name="Slide Number Placeholder 5"/>
          <p:cNvSpPr>
            <a:spLocks noGrp="1"/>
          </p:cNvSpPr>
          <p:nvPr>
            <p:ph type="sldNum" sz="quarter" idx="4"/>
          </p:nvPr>
        </p:nvSpPr>
        <p:spPr>
          <a:xfrm>
            <a:off x="11242807" y="7556500"/>
            <a:ext cx="488818" cy="444500"/>
          </a:xfrm>
          <a:prstGeom prst="rect">
            <a:avLst/>
          </a:prstGeom>
        </p:spPr>
        <p:txBody>
          <a:bodyPr vert="horz" lIns="112719" tIns="56360" rIns="112719" bIns="56360" rtlCol="0" anchor="ctr"/>
          <a:lstStyle>
            <a:lvl1pPr algn="r" fontAlgn="auto">
              <a:spcBef>
                <a:spcPts val="0"/>
              </a:spcBef>
              <a:spcAft>
                <a:spcPts val="0"/>
              </a:spcAft>
              <a:defRPr sz="1600">
                <a:solidFill>
                  <a:schemeClr val="tx1">
                    <a:tint val="75000"/>
                  </a:schemeClr>
                </a:solidFill>
                <a:latin typeface="+mn-lt"/>
                <a:cs typeface="+mn-cs"/>
              </a:defRPr>
            </a:lvl1pPr>
          </a:lstStyle>
          <a:p>
            <a:fld id="{AC20B538-39FE-4812-A0E3-30635B19B3D6}" type="slidenum">
              <a:rPr lang="en-US" smtClean="0"/>
              <a:pPr/>
              <a:t>‹#›</a:t>
            </a:fld>
            <a:endParaRPr lang="en-US"/>
          </a:p>
        </p:txBody>
      </p:sp>
      <p:sp>
        <p:nvSpPr>
          <p:cNvPr id="8" name="Rectangle 7"/>
          <p:cNvSpPr/>
          <p:nvPr/>
        </p:nvSpPr>
        <p:spPr>
          <a:xfrm>
            <a:off x="2" y="4"/>
            <a:ext cx="3944374" cy="263547"/>
          </a:xfrm>
          <a:prstGeom prst="rect">
            <a:avLst/>
          </a:prstGeom>
        </p:spPr>
        <p:txBody>
          <a:bodyPr wrap="none" lIns="93357" tIns="46679" rIns="93357" bIns="46679">
            <a:spAutoFit/>
          </a:bodyPr>
          <a:lstStyle/>
          <a:p>
            <a:pPr fontAlgn="auto">
              <a:spcBef>
                <a:spcPts val="0"/>
              </a:spcBef>
              <a:spcAft>
                <a:spcPts val="0"/>
              </a:spcAft>
              <a:defRPr/>
            </a:pPr>
            <a:r>
              <a:rPr lang="en-US" sz="1100">
                <a:solidFill>
                  <a:schemeClr val="tx1">
                    <a:tint val="75000"/>
                  </a:schemeClr>
                </a:solidFill>
                <a:latin typeface="Arial" pitchFamily="34" charset="0"/>
                <a:cs typeface="Arial" pitchFamily="34" charset="0"/>
              </a:rPr>
              <a:t>Chương 2</a:t>
            </a:r>
            <a:r>
              <a:rPr lang="en-US" sz="1100" baseline="0">
                <a:solidFill>
                  <a:schemeClr val="tx1">
                    <a:tint val="75000"/>
                  </a:schemeClr>
                </a:solidFill>
                <a:latin typeface="Arial" pitchFamily="34" charset="0"/>
                <a:cs typeface="Arial" pitchFamily="34" charset="0"/>
              </a:rPr>
              <a:t>: Hiện tương phát nóng/làm mát trong thiết bị điện</a:t>
            </a:r>
            <a:endParaRPr lang="en-US" sz="1100">
              <a:solidFill>
                <a:schemeClr val="tx1">
                  <a:tint val="75000"/>
                </a:schemeClr>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ctr" rtl="0" eaLnBrk="1" fontAlgn="base" hangingPunct="1">
        <a:spcBef>
          <a:spcPct val="0"/>
        </a:spcBef>
        <a:spcAft>
          <a:spcPct val="0"/>
        </a:spcAft>
        <a:defRPr sz="3200" b="0" i="0" u="none" kern="1200">
          <a:solidFill>
            <a:schemeClr val="tx1"/>
          </a:solidFill>
          <a:latin typeface="+mj-lt"/>
          <a:ea typeface="+mj-ea"/>
          <a:cs typeface="+mj-cs"/>
        </a:defRPr>
      </a:lvl1pPr>
      <a:lvl2pPr algn="ctr" rtl="0" eaLnBrk="1" fontAlgn="base" hangingPunct="1">
        <a:spcBef>
          <a:spcPct val="0"/>
        </a:spcBef>
        <a:spcAft>
          <a:spcPct val="0"/>
        </a:spcAft>
        <a:defRPr sz="5400">
          <a:solidFill>
            <a:schemeClr val="tx1"/>
          </a:solidFill>
          <a:latin typeface="Arial" charset="0"/>
        </a:defRPr>
      </a:lvl2pPr>
      <a:lvl3pPr algn="ctr" rtl="0" eaLnBrk="1" fontAlgn="base" hangingPunct="1">
        <a:spcBef>
          <a:spcPct val="0"/>
        </a:spcBef>
        <a:spcAft>
          <a:spcPct val="0"/>
        </a:spcAft>
        <a:defRPr sz="5400">
          <a:solidFill>
            <a:schemeClr val="tx1"/>
          </a:solidFill>
          <a:latin typeface="Arial" charset="0"/>
        </a:defRPr>
      </a:lvl3pPr>
      <a:lvl4pPr algn="ctr" rtl="0" eaLnBrk="1" fontAlgn="base" hangingPunct="1">
        <a:spcBef>
          <a:spcPct val="0"/>
        </a:spcBef>
        <a:spcAft>
          <a:spcPct val="0"/>
        </a:spcAft>
        <a:defRPr sz="5400">
          <a:solidFill>
            <a:schemeClr val="tx1"/>
          </a:solidFill>
          <a:latin typeface="Arial" charset="0"/>
        </a:defRPr>
      </a:lvl4pPr>
      <a:lvl5pPr algn="ctr" rtl="0" eaLnBrk="1" fontAlgn="base" hangingPunct="1">
        <a:spcBef>
          <a:spcPct val="0"/>
        </a:spcBef>
        <a:spcAft>
          <a:spcPct val="0"/>
        </a:spcAft>
        <a:defRPr sz="5400">
          <a:solidFill>
            <a:schemeClr val="tx1"/>
          </a:solidFill>
          <a:latin typeface="Arial" charset="0"/>
        </a:defRPr>
      </a:lvl5pPr>
      <a:lvl6pPr marL="563598" algn="ctr" rtl="0" eaLnBrk="1" fontAlgn="base" hangingPunct="1">
        <a:spcBef>
          <a:spcPct val="0"/>
        </a:spcBef>
        <a:spcAft>
          <a:spcPct val="0"/>
        </a:spcAft>
        <a:defRPr sz="5400">
          <a:solidFill>
            <a:schemeClr val="tx1"/>
          </a:solidFill>
          <a:latin typeface="Arial" charset="0"/>
        </a:defRPr>
      </a:lvl6pPr>
      <a:lvl7pPr marL="1127195" algn="ctr" rtl="0" eaLnBrk="1" fontAlgn="base" hangingPunct="1">
        <a:spcBef>
          <a:spcPct val="0"/>
        </a:spcBef>
        <a:spcAft>
          <a:spcPct val="0"/>
        </a:spcAft>
        <a:defRPr sz="5400">
          <a:solidFill>
            <a:schemeClr val="tx1"/>
          </a:solidFill>
          <a:latin typeface="Arial" charset="0"/>
        </a:defRPr>
      </a:lvl7pPr>
      <a:lvl8pPr marL="1690795" algn="ctr" rtl="0" eaLnBrk="1" fontAlgn="base" hangingPunct="1">
        <a:spcBef>
          <a:spcPct val="0"/>
        </a:spcBef>
        <a:spcAft>
          <a:spcPct val="0"/>
        </a:spcAft>
        <a:defRPr sz="5400">
          <a:solidFill>
            <a:schemeClr val="tx1"/>
          </a:solidFill>
          <a:latin typeface="Arial" charset="0"/>
        </a:defRPr>
      </a:lvl8pPr>
      <a:lvl9pPr marL="2254393" algn="ctr" rtl="0" eaLnBrk="1" fontAlgn="base" hangingPunct="1">
        <a:spcBef>
          <a:spcPct val="0"/>
        </a:spcBef>
        <a:spcAft>
          <a:spcPct val="0"/>
        </a:spcAft>
        <a:defRPr sz="5400">
          <a:solidFill>
            <a:schemeClr val="tx1"/>
          </a:solidFill>
          <a:latin typeface="Arial" charset="0"/>
        </a:defRPr>
      </a:lvl9pPr>
    </p:titleStyle>
    <p:bodyStyle>
      <a:lvl1pPr marL="422698" indent="-422698"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915848" indent="-352249" algn="l" rtl="0" eaLnBrk="1" fontAlgn="base" hangingPunct="1">
        <a:spcBef>
          <a:spcPct val="20000"/>
        </a:spcBef>
        <a:spcAft>
          <a:spcPct val="0"/>
        </a:spcAft>
        <a:buFont typeface="Arial" charset="0"/>
        <a:buChar char="–"/>
        <a:defRPr sz="2200" b="0" i="0" u="none" kern="1200">
          <a:solidFill>
            <a:schemeClr val="tx1"/>
          </a:solidFill>
          <a:latin typeface="+mn-lt"/>
          <a:ea typeface="+mn-ea"/>
          <a:cs typeface="+mn-cs"/>
        </a:defRPr>
      </a:lvl2pPr>
      <a:lvl3pPr marL="1408997" indent="-2818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3pPr>
      <a:lvl4pPr marL="1972593" indent="-281800" algn="l" rtl="0" eaLnBrk="1" fontAlgn="base" hangingPunct="1">
        <a:spcBef>
          <a:spcPct val="20000"/>
        </a:spcBef>
        <a:spcAft>
          <a:spcPct val="0"/>
        </a:spcAft>
        <a:buFont typeface="Arial" charset="0"/>
        <a:buChar char="–"/>
        <a:defRPr sz="2200" kern="1200">
          <a:solidFill>
            <a:schemeClr val="tx1"/>
          </a:solidFill>
          <a:latin typeface="+mn-lt"/>
          <a:ea typeface="+mn-ea"/>
          <a:cs typeface="+mn-cs"/>
        </a:defRPr>
      </a:lvl4pPr>
      <a:lvl5pPr marL="2536192" indent="-281800" algn="l" rtl="0" eaLnBrk="1" fontAlgn="base" hangingPunct="1">
        <a:spcBef>
          <a:spcPct val="20000"/>
        </a:spcBef>
        <a:spcAft>
          <a:spcPct val="0"/>
        </a:spcAft>
        <a:buFont typeface="Arial" charset="0"/>
        <a:buChar char="»"/>
        <a:defRPr sz="2200" kern="1200">
          <a:solidFill>
            <a:schemeClr val="tx1"/>
          </a:solidFill>
          <a:latin typeface="+mn-lt"/>
          <a:ea typeface="+mn-ea"/>
          <a:cs typeface="+mn-cs"/>
        </a:defRPr>
      </a:lvl5pPr>
      <a:lvl6pPr marL="3099791" indent="-281800" algn="l" defTabSz="112719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663387" indent="-281800" algn="l" defTabSz="112719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226987" indent="-281800" algn="l" defTabSz="112719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790586" indent="-281800" algn="l" defTabSz="112719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127195" rtl="0" eaLnBrk="1" latinLnBrk="0" hangingPunct="1">
        <a:defRPr sz="2200" kern="1200">
          <a:solidFill>
            <a:schemeClr val="tx1"/>
          </a:solidFill>
          <a:latin typeface="+mn-lt"/>
          <a:ea typeface="+mn-ea"/>
          <a:cs typeface="+mn-cs"/>
        </a:defRPr>
      </a:lvl1pPr>
      <a:lvl2pPr marL="563598" algn="l" defTabSz="1127195" rtl="0" eaLnBrk="1" latinLnBrk="0" hangingPunct="1">
        <a:defRPr sz="2200" kern="1200">
          <a:solidFill>
            <a:schemeClr val="tx1"/>
          </a:solidFill>
          <a:latin typeface="+mn-lt"/>
          <a:ea typeface="+mn-ea"/>
          <a:cs typeface="+mn-cs"/>
        </a:defRPr>
      </a:lvl2pPr>
      <a:lvl3pPr marL="1127195" algn="l" defTabSz="1127195" rtl="0" eaLnBrk="1" latinLnBrk="0" hangingPunct="1">
        <a:defRPr sz="2200" kern="1200">
          <a:solidFill>
            <a:schemeClr val="tx1"/>
          </a:solidFill>
          <a:latin typeface="+mn-lt"/>
          <a:ea typeface="+mn-ea"/>
          <a:cs typeface="+mn-cs"/>
        </a:defRPr>
      </a:lvl3pPr>
      <a:lvl4pPr marL="1690795" algn="l" defTabSz="1127195" rtl="0" eaLnBrk="1" latinLnBrk="0" hangingPunct="1">
        <a:defRPr sz="2200" kern="1200">
          <a:solidFill>
            <a:schemeClr val="tx1"/>
          </a:solidFill>
          <a:latin typeface="+mn-lt"/>
          <a:ea typeface="+mn-ea"/>
          <a:cs typeface="+mn-cs"/>
        </a:defRPr>
      </a:lvl4pPr>
      <a:lvl5pPr marL="2254393" algn="l" defTabSz="1127195" rtl="0" eaLnBrk="1" latinLnBrk="0" hangingPunct="1">
        <a:defRPr sz="2200" kern="1200">
          <a:solidFill>
            <a:schemeClr val="tx1"/>
          </a:solidFill>
          <a:latin typeface="+mn-lt"/>
          <a:ea typeface="+mn-ea"/>
          <a:cs typeface="+mn-cs"/>
        </a:defRPr>
      </a:lvl5pPr>
      <a:lvl6pPr marL="2817991" algn="l" defTabSz="1127195" rtl="0" eaLnBrk="1" latinLnBrk="0" hangingPunct="1">
        <a:defRPr sz="2200" kern="1200">
          <a:solidFill>
            <a:schemeClr val="tx1"/>
          </a:solidFill>
          <a:latin typeface="+mn-lt"/>
          <a:ea typeface="+mn-ea"/>
          <a:cs typeface="+mn-cs"/>
        </a:defRPr>
      </a:lvl6pPr>
      <a:lvl7pPr marL="3381591" algn="l" defTabSz="1127195" rtl="0" eaLnBrk="1" latinLnBrk="0" hangingPunct="1">
        <a:defRPr sz="2200" kern="1200">
          <a:solidFill>
            <a:schemeClr val="tx1"/>
          </a:solidFill>
          <a:latin typeface="+mn-lt"/>
          <a:ea typeface="+mn-ea"/>
          <a:cs typeface="+mn-cs"/>
        </a:defRPr>
      </a:lvl7pPr>
      <a:lvl8pPr marL="3945189" algn="l" defTabSz="1127195" rtl="0" eaLnBrk="1" latinLnBrk="0" hangingPunct="1">
        <a:defRPr sz="2200" kern="1200">
          <a:solidFill>
            <a:schemeClr val="tx1"/>
          </a:solidFill>
          <a:latin typeface="+mn-lt"/>
          <a:ea typeface="+mn-ea"/>
          <a:cs typeface="+mn-cs"/>
        </a:defRPr>
      </a:lvl8pPr>
      <a:lvl9pPr marL="4508786" algn="l" defTabSz="1127195"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22.wmf"/><Relationship Id="rId5" Type="http://schemas.openxmlformats.org/officeDocument/2006/relationships/oleObject" Target="../embeddings/oleObject19.bin"/><Relationship Id="rId4" Type="http://schemas.openxmlformats.org/officeDocument/2006/relationships/image" Target="../media/image21.wmf"/></Relationships>
</file>

<file path=ppt/slides/_rels/slide12.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26.bin"/><Relationship Id="rId18" Type="http://schemas.openxmlformats.org/officeDocument/2006/relationships/image" Target="../media/image30.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27.wmf"/><Relationship Id="rId17" Type="http://schemas.openxmlformats.org/officeDocument/2006/relationships/oleObject" Target="../embeddings/oleObject28.bin"/><Relationship Id="rId2" Type="http://schemas.openxmlformats.org/officeDocument/2006/relationships/slideLayout" Target="../slideLayouts/slideLayout3.xml"/><Relationship Id="rId16" Type="http://schemas.openxmlformats.org/officeDocument/2006/relationships/image" Target="../media/image29.wmf"/><Relationship Id="rId1" Type="http://schemas.openxmlformats.org/officeDocument/2006/relationships/vmlDrawing" Target="../drawings/vmlDrawing8.vml"/><Relationship Id="rId6" Type="http://schemas.openxmlformats.org/officeDocument/2006/relationships/image" Target="../media/image23.wmf"/><Relationship Id="rId11" Type="http://schemas.openxmlformats.org/officeDocument/2006/relationships/oleObject" Target="../embeddings/oleObject25.bin"/><Relationship Id="rId5" Type="http://schemas.openxmlformats.org/officeDocument/2006/relationships/oleObject" Target="../embeddings/oleObject22.bin"/><Relationship Id="rId15" Type="http://schemas.openxmlformats.org/officeDocument/2006/relationships/oleObject" Target="../embeddings/oleObject27.bin"/><Relationship Id="rId10" Type="http://schemas.openxmlformats.org/officeDocument/2006/relationships/image" Target="../media/image26.wmf"/><Relationship Id="rId4" Type="http://schemas.openxmlformats.org/officeDocument/2006/relationships/image" Target="../media/image24.wmf"/><Relationship Id="rId9" Type="http://schemas.openxmlformats.org/officeDocument/2006/relationships/oleObject" Target="../embeddings/oleObject24.bin"/><Relationship Id="rId14" Type="http://schemas.openxmlformats.org/officeDocument/2006/relationships/image" Target="../media/image28.wmf"/></Relationships>
</file>

<file path=ppt/slides/_rels/slide13.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29.bin"/><Relationship Id="rId18" Type="http://schemas.openxmlformats.org/officeDocument/2006/relationships/image" Target="../media/image33.wmf"/><Relationship Id="rId3" Type="http://schemas.openxmlformats.org/officeDocument/2006/relationships/oleObject" Target="../embeddings/oleObject21.bin"/><Relationship Id="rId21" Type="http://schemas.openxmlformats.org/officeDocument/2006/relationships/oleObject" Target="../embeddings/oleObject32.bin"/><Relationship Id="rId7" Type="http://schemas.openxmlformats.org/officeDocument/2006/relationships/oleObject" Target="../embeddings/oleObject27.bin"/><Relationship Id="rId12" Type="http://schemas.openxmlformats.org/officeDocument/2006/relationships/image" Target="../media/image26.wmf"/><Relationship Id="rId17" Type="http://schemas.openxmlformats.org/officeDocument/2006/relationships/oleObject" Target="../embeddings/oleObject31.bin"/><Relationship Id="rId2" Type="http://schemas.openxmlformats.org/officeDocument/2006/relationships/slideLayout" Target="../slideLayouts/slideLayout3.xml"/><Relationship Id="rId16" Type="http://schemas.openxmlformats.org/officeDocument/2006/relationships/image" Target="../media/image32.wmf"/><Relationship Id="rId20" Type="http://schemas.openxmlformats.org/officeDocument/2006/relationships/image" Target="../media/image30.wmf"/><Relationship Id="rId1" Type="http://schemas.openxmlformats.org/officeDocument/2006/relationships/vmlDrawing" Target="../drawings/vmlDrawing9.vml"/><Relationship Id="rId6" Type="http://schemas.openxmlformats.org/officeDocument/2006/relationships/image" Target="../media/image23.wmf"/><Relationship Id="rId11" Type="http://schemas.openxmlformats.org/officeDocument/2006/relationships/oleObject" Target="../embeddings/oleObject24.bin"/><Relationship Id="rId5" Type="http://schemas.openxmlformats.org/officeDocument/2006/relationships/oleObject" Target="../embeddings/oleObject22.bin"/><Relationship Id="rId15" Type="http://schemas.openxmlformats.org/officeDocument/2006/relationships/oleObject" Target="../embeddings/oleObject30.bin"/><Relationship Id="rId10" Type="http://schemas.openxmlformats.org/officeDocument/2006/relationships/image" Target="../media/image25.wmf"/><Relationship Id="rId19" Type="http://schemas.openxmlformats.org/officeDocument/2006/relationships/oleObject" Target="../embeddings/oleObject28.bin"/><Relationship Id="rId4" Type="http://schemas.openxmlformats.org/officeDocument/2006/relationships/image" Target="../media/image24.wmf"/><Relationship Id="rId9" Type="http://schemas.openxmlformats.org/officeDocument/2006/relationships/oleObject" Target="../embeddings/oleObject23.bin"/><Relationship Id="rId14" Type="http://schemas.openxmlformats.org/officeDocument/2006/relationships/image" Target="../media/image31.wmf"/><Relationship Id="rId22" Type="http://schemas.openxmlformats.org/officeDocument/2006/relationships/image" Target="../media/image34.emf"/></Relationships>
</file>

<file path=ppt/slides/_rels/slide14.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38.bin"/><Relationship Id="rId18" Type="http://schemas.openxmlformats.org/officeDocument/2006/relationships/image" Target="../media/image38.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30.wmf"/><Relationship Id="rId17" Type="http://schemas.openxmlformats.org/officeDocument/2006/relationships/oleObject" Target="../embeddings/oleObject40.bin"/><Relationship Id="rId2" Type="http://schemas.openxmlformats.org/officeDocument/2006/relationships/slideLayout" Target="../slideLayouts/slideLayout3.xml"/><Relationship Id="rId16" Type="http://schemas.openxmlformats.org/officeDocument/2006/relationships/image" Target="../media/image37.wmf"/><Relationship Id="rId20" Type="http://schemas.openxmlformats.org/officeDocument/2006/relationships/image" Target="../media/image39.wmf"/><Relationship Id="rId1" Type="http://schemas.openxmlformats.org/officeDocument/2006/relationships/vmlDrawing" Target="../drawings/vmlDrawing10.vml"/><Relationship Id="rId6" Type="http://schemas.openxmlformats.org/officeDocument/2006/relationships/image" Target="../media/image35.wmf"/><Relationship Id="rId11" Type="http://schemas.openxmlformats.org/officeDocument/2006/relationships/oleObject" Target="../embeddings/oleObject37.bin"/><Relationship Id="rId5" Type="http://schemas.openxmlformats.org/officeDocument/2006/relationships/oleObject" Target="../embeddings/oleObject34.bin"/><Relationship Id="rId15" Type="http://schemas.openxmlformats.org/officeDocument/2006/relationships/oleObject" Target="../embeddings/oleObject39.bin"/><Relationship Id="rId10" Type="http://schemas.openxmlformats.org/officeDocument/2006/relationships/image" Target="../media/image33.wmf"/><Relationship Id="rId19" Type="http://schemas.openxmlformats.org/officeDocument/2006/relationships/oleObject" Target="../embeddings/oleObject41.bin"/><Relationship Id="rId4" Type="http://schemas.openxmlformats.org/officeDocument/2006/relationships/image" Target="../media/image29.wmf"/><Relationship Id="rId9" Type="http://schemas.openxmlformats.org/officeDocument/2006/relationships/oleObject" Target="../embeddings/oleObject36.bin"/><Relationship Id="rId14" Type="http://schemas.openxmlformats.org/officeDocument/2006/relationships/image" Target="../media/image36.wmf"/></Relationships>
</file>

<file path=ppt/slides/_rels/slide15.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oleObject" Target="../embeddings/oleObject18.bin"/><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42.wmf"/><Relationship Id="rId2" Type="http://schemas.openxmlformats.org/officeDocument/2006/relationships/slideLayout" Target="../slideLayouts/slideLayout3.xml"/><Relationship Id="rId16" Type="http://schemas.openxmlformats.org/officeDocument/2006/relationships/image" Target="../media/image26.wmf"/><Relationship Id="rId1" Type="http://schemas.openxmlformats.org/officeDocument/2006/relationships/vmlDrawing" Target="../drawings/vmlDrawing11.vml"/><Relationship Id="rId6" Type="http://schemas.openxmlformats.org/officeDocument/2006/relationships/image" Target="../media/image29.wmf"/><Relationship Id="rId11" Type="http://schemas.openxmlformats.org/officeDocument/2006/relationships/oleObject" Target="../embeddings/oleObject46.bin"/><Relationship Id="rId5" Type="http://schemas.openxmlformats.org/officeDocument/2006/relationships/oleObject" Target="../embeddings/oleObject43.bin"/><Relationship Id="rId15" Type="http://schemas.openxmlformats.org/officeDocument/2006/relationships/oleObject" Target="../embeddings/oleObject24.bin"/><Relationship Id="rId10" Type="http://schemas.openxmlformats.org/officeDocument/2006/relationships/image" Target="../media/image41.wmf"/><Relationship Id="rId4" Type="http://schemas.openxmlformats.org/officeDocument/2006/relationships/image" Target="../media/image40.wmf"/><Relationship Id="rId9" Type="http://schemas.openxmlformats.org/officeDocument/2006/relationships/oleObject" Target="../embeddings/oleObject45.bin"/><Relationship Id="rId14" Type="http://schemas.openxmlformats.org/officeDocument/2006/relationships/image" Target="../media/image2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52.bin"/><Relationship Id="rId18" Type="http://schemas.openxmlformats.org/officeDocument/2006/relationships/image" Target="../media/image50.wmf"/><Relationship Id="rId26" Type="http://schemas.openxmlformats.org/officeDocument/2006/relationships/image" Target="../media/image54.wmf"/><Relationship Id="rId3" Type="http://schemas.openxmlformats.org/officeDocument/2006/relationships/oleObject" Target="../embeddings/oleObject47.bin"/><Relationship Id="rId21" Type="http://schemas.openxmlformats.org/officeDocument/2006/relationships/oleObject" Target="../embeddings/oleObject56.bin"/><Relationship Id="rId7" Type="http://schemas.openxmlformats.org/officeDocument/2006/relationships/oleObject" Target="../embeddings/oleObject49.bin"/><Relationship Id="rId12" Type="http://schemas.openxmlformats.org/officeDocument/2006/relationships/image" Target="../media/image47.wmf"/><Relationship Id="rId17" Type="http://schemas.openxmlformats.org/officeDocument/2006/relationships/oleObject" Target="../embeddings/oleObject54.bin"/><Relationship Id="rId25" Type="http://schemas.openxmlformats.org/officeDocument/2006/relationships/oleObject" Target="../embeddings/oleObject58.bin"/><Relationship Id="rId2" Type="http://schemas.openxmlformats.org/officeDocument/2006/relationships/slideLayout" Target="../slideLayouts/slideLayout3.xml"/><Relationship Id="rId16" Type="http://schemas.openxmlformats.org/officeDocument/2006/relationships/image" Target="../media/image49.wmf"/><Relationship Id="rId20" Type="http://schemas.openxmlformats.org/officeDocument/2006/relationships/image" Target="../media/image51.wmf"/><Relationship Id="rId29" Type="http://schemas.openxmlformats.org/officeDocument/2006/relationships/oleObject" Target="../embeddings/oleObject60.bin"/><Relationship Id="rId1" Type="http://schemas.openxmlformats.org/officeDocument/2006/relationships/vmlDrawing" Target="../drawings/vmlDrawing12.vml"/><Relationship Id="rId6" Type="http://schemas.openxmlformats.org/officeDocument/2006/relationships/image" Target="../media/image44.wmf"/><Relationship Id="rId11" Type="http://schemas.openxmlformats.org/officeDocument/2006/relationships/oleObject" Target="../embeddings/oleObject51.bin"/><Relationship Id="rId24" Type="http://schemas.openxmlformats.org/officeDocument/2006/relationships/image" Target="../media/image53.wmf"/><Relationship Id="rId32" Type="http://schemas.openxmlformats.org/officeDocument/2006/relationships/image" Target="../media/image57.wmf"/><Relationship Id="rId5" Type="http://schemas.openxmlformats.org/officeDocument/2006/relationships/oleObject" Target="../embeddings/oleObject48.bin"/><Relationship Id="rId15" Type="http://schemas.openxmlformats.org/officeDocument/2006/relationships/oleObject" Target="../embeddings/oleObject53.bin"/><Relationship Id="rId23" Type="http://schemas.openxmlformats.org/officeDocument/2006/relationships/oleObject" Target="../embeddings/oleObject57.bin"/><Relationship Id="rId28" Type="http://schemas.openxmlformats.org/officeDocument/2006/relationships/image" Target="../media/image55.wmf"/><Relationship Id="rId10" Type="http://schemas.openxmlformats.org/officeDocument/2006/relationships/image" Target="../media/image46.wmf"/><Relationship Id="rId19" Type="http://schemas.openxmlformats.org/officeDocument/2006/relationships/oleObject" Target="../embeddings/oleObject55.bin"/><Relationship Id="rId31" Type="http://schemas.openxmlformats.org/officeDocument/2006/relationships/oleObject" Target="../embeddings/oleObject61.bin"/><Relationship Id="rId4" Type="http://schemas.openxmlformats.org/officeDocument/2006/relationships/image" Target="../media/image43.wmf"/><Relationship Id="rId9" Type="http://schemas.openxmlformats.org/officeDocument/2006/relationships/oleObject" Target="../embeddings/oleObject50.bin"/><Relationship Id="rId14" Type="http://schemas.openxmlformats.org/officeDocument/2006/relationships/image" Target="../media/image48.wmf"/><Relationship Id="rId22" Type="http://schemas.openxmlformats.org/officeDocument/2006/relationships/image" Target="../media/image52.wmf"/><Relationship Id="rId27" Type="http://schemas.openxmlformats.org/officeDocument/2006/relationships/oleObject" Target="../embeddings/oleObject59.bin"/><Relationship Id="rId30" Type="http://schemas.openxmlformats.org/officeDocument/2006/relationships/image" Target="../media/image56.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image" Target="../media/image59.emf"/><Relationship Id="rId5" Type="http://schemas.openxmlformats.org/officeDocument/2006/relationships/oleObject" Target="../embeddings/oleObject63.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65.bin"/></Relationships>
</file>

<file path=ppt/slides/_rels/slide21.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oleObject" Target="../embeddings/oleObject71.bin"/><Relationship Id="rId3" Type="http://schemas.openxmlformats.org/officeDocument/2006/relationships/oleObject" Target="../embeddings/oleObject66.bin"/><Relationship Id="rId7" Type="http://schemas.openxmlformats.org/officeDocument/2006/relationships/oleObject" Target="../embeddings/oleObject68.bin"/><Relationship Id="rId12" Type="http://schemas.openxmlformats.org/officeDocument/2006/relationships/image" Target="../media/image54.wmf"/><Relationship Id="rId2" Type="http://schemas.openxmlformats.org/officeDocument/2006/relationships/slideLayout" Target="../slideLayouts/slideLayout3.xml"/><Relationship Id="rId16" Type="http://schemas.openxmlformats.org/officeDocument/2006/relationships/image" Target="../media/image63.wmf"/><Relationship Id="rId1" Type="http://schemas.openxmlformats.org/officeDocument/2006/relationships/vmlDrawing" Target="../drawings/vmlDrawing14.vml"/><Relationship Id="rId6" Type="http://schemas.openxmlformats.org/officeDocument/2006/relationships/image" Target="../media/image48.wmf"/><Relationship Id="rId11" Type="http://schemas.openxmlformats.org/officeDocument/2006/relationships/oleObject" Target="../embeddings/oleObject70.bin"/><Relationship Id="rId5" Type="http://schemas.openxmlformats.org/officeDocument/2006/relationships/oleObject" Target="../embeddings/oleObject67.bin"/><Relationship Id="rId15" Type="http://schemas.openxmlformats.org/officeDocument/2006/relationships/oleObject" Target="../embeddings/oleObject72.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69.bin"/><Relationship Id="rId14" Type="http://schemas.openxmlformats.org/officeDocument/2006/relationships/image" Target="../media/image62.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3.xml"/><Relationship Id="rId1" Type="http://schemas.openxmlformats.org/officeDocument/2006/relationships/vmlDrawing" Target="../drawings/vmlDrawing15.vml"/><Relationship Id="rId6" Type="http://schemas.openxmlformats.org/officeDocument/2006/relationships/image" Target="../media/image65.wmf"/><Relationship Id="rId5" Type="http://schemas.openxmlformats.org/officeDocument/2006/relationships/oleObject" Target="../embeddings/oleObject74.bin"/><Relationship Id="rId4" Type="http://schemas.openxmlformats.org/officeDocument/2006/relationships/image" Target="../media/image64.emf"/></Relationships>
</file>

<file path=ppt/slides/_rels/slide23.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80.bin"/><Relationship Id="rId18" Type="http://schemas.openxmlformats.org/officeDocument/2006/relationships/image" Target="../media/image69.wmf"/><Relationship Id="rId26" Type="http://schemas.openxmlformats.org/officeDocument/2006/relationships/image" Target="../media/image73.wmf"/><Relationship Id="rId3" Type="http://schemas.openxmlformats.org/officeDocument/2006/relationships/oleObject" Target="../embeddings/oleObject75.bin"/><Relationship Id="rId21" Type="http://schemas.openxmlformats.org/officeDocument/2006/relationships/oleObject" Target="../embeddings/oleObject84.bin"/><Relationship Id="rId7" Type="http://schemas.openxmlformats.org/officeDocument/2006/relationships/oleObject" Target="../embeddings/oleObject77.bin"/><Relationship Id="rId12" Type="http://schemas.openxmlformats.org/officeDocument/2006/relationships/image" Target="../media/image68.wmf"/><Relationship Id="rId17" Type="http://schemas.openxmlformats.org/officeDocument/2006/relationships/oleObject" Target="../embeddings/oleObject82.bin"/><Relationship Id="rId25" Type="http://schemas.openxmlformats.org/officeDocument/2006/relationships/oleObject" Target="../embeddings/oleObject86.bin"/><Relationship Id="rId2" Type="http://schemas.openxmlformats.org/officeDocument/2006/relationships/slideLayout" Target="../slideLayouts/slideLayout3.xml"/><Relationship Id="rId16" Type="http://schemas.openxmlformats.org/officeDocument/2006/relationships/image" Target="../media/image53.wmf"/><Relationship Id="rId20" Type="http://schemas.openxmlformats.org/officeDocument/2006/relationships/image" Target="../media/image70.wmf"/><Relationship Id="rId29" Type="http://schemas.openxmlformats.org/officeDocument/2006/relationships/oleObject" Target="../embeddings/oleObject55.bin"/><Relationship Id="rId1" Type="http://schemas.openxmlformats.org/officeDocument/2006/relationships/vmlDrawing" Target="../drawings/vmlDrawing16.vml"/><Relationship Id="rId6" Type="http://schemas.openxmlformats.org/officeDocument/2006/relationships/image" Target="../media/image44.wmf"/><Relationship Id="rId11" Type="http://schemas.openxmlformats.org/officeDocument/2006/relationships/oleObject" Target="../embeddings/oleObject79.bin"/><Relationship Id="rId24" Type="http://schemas.openxmlformats.org/officeDocument/2006/relationships/image" Target="../media/image72.wmf"/><Relationship Id="rId5" Type="http://schemas.openxmlformats.org/officeDocument/2006/relationships/oleObject" Target="../embeddings/oleObject76.bin"/><Relationship Id="rId15" Type="http://schemas.openxmlformats.org/officeDocument/2006/relationships/oleObject" Target="../embeddings/oleObject81.bin"/><Relationship Id="rId23" Type="http://schemas.openxmlformats.org/officeDocument/2006/relationships/oleObject" Target="../embeddings/oleObject85.bin"/><Relationship Id="rId28" Type="http://schemas.openxmlformats.org/officeDocument/2006/relationships/image" Target="../media/image74.wmf"/><Relationship Id="rId10" Type="http://schemas.openxmlformats.org/officeDocument/2006/relationships/image" Target="../media/image67.wmf"/><Relationship Id="rId19" Type="http://schemas.openxmlformats.org/officeDocument/2006/relationships/oleObject" Target="../embeddings/oleObject83.bin"/><Relationship Id="rId4" Type="http://schemas.openxmlformats.org/officeDocument/2006/relationships/image" Target="../media/image66.wmf"/><Relationship Id="rId9" Type="http://schemas.openxmlformats.org/officeDocument/2006/relationships/oleObject" Target="../embeddings/oleObject78.bin"/><Relationship Id="rId14" Type="http://schemas.openxmlformats.org/officeDocument/2006/relationships/image" Target="../media/image50.wmf"/><Relationship Id="rId22" Type="http://schemas.openxmlformats.org/officeDocument/2006/relationships/image" Target="../media/image71.wmf"/><Relationship Id="rId27" Type="http://schemas.openxmlformats.org/officeDocument/2006/relationships/oleObject" Target="../embeddings/oleObject87.bin"/><Relationship Id="rId30" Type="http://schemas.openxmlformats.org/officeDocument/2006/relationships/image" Target="../media/image51.wmf"/></Relationships>
</file>

<file path=ppt/slides/_rels/slide24.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oleObject" Target="../embeddings/oleObject93.bin"/><Relationship Id="rId18" Type="http://schemas.openxmlformats.org/officeDocument/2006/relationships/image" Target="../media/image75.wmf"/><Relationship Id="rId26" Type="http://schemas.openxmlformats.org/officeDocument/2006/relationships/image" Target="../media/image79.wmf"/><Relationship Id="rId3" Type="http://schemas.openxmlformats.org/officeDocument/2006/relationships/oleObject" Target="../embeddings/oleObject88.bin"/><Relationship Id="rId21" Type="http://schemas.openxmlformats.org/officeDocument/2006/relationships/oleObject" Target="../embeddings/oleObject97.bin"/><Relationship Id="rId7" Type="http://schemas.openxmlformats.org/officeDocument/2006/relationships/oleObject" Target="../embeddings/oleObject90.bin"/><Relationship Id="rId12" Type="http://schemas.openxmlformats.org/officeDocument/2006/relationships/image" Target="../media/image72.wmf"/><Relationship Id="rId17" Type="http://schemas.openxmlformats.org/officeDocument/2006/relationships/oleObject" Target="../embeddings/oleObject95.bin"/><Relationship Id="rId25" Type="http://schemas.openxmlformats.org/officeDocument/2006/relationships/oleObject" Target="../embeddings/oleObject99.bin"/><Relationship Id="rId2" Type="http://schemas.openxmlformats.org/officeDocument/2006/relationships/slideLayout" Target="../slideLayouts/slideLayout3.xml"/><Relationship Id="rId16" Type="http://schemas.openxmlformats.org/officeDocument/2006/relationships/image" Target="../media/image74.wmf"/><Relationship Id="rId20" Type="http://schemas.openxmlformats.org/officeDocument/2006/relationships/image" Target="../media/image76.wmf"/><Relationship Id="rId1" Type="http://schemas.openxmlformats.org/officeDocument/2006/relationships/vmlDrawing" Target="../drawings/vmlDrawing17.vml"/><Relationship Id="rId6" Type="http://schemas.openxmlformats.org/officeDocument/2006/relationships/image" Target="../media/image67.wmf"/><Relationship Id="rId11" Type="http://schemas.openxmlformats.org/officeDocument/2006/relationships/oleObject" Target="../embeddings/oleObject92.bin"/><Relationship Id="rId24" Type="http://schemas.openxmlformats.org/officeDocument/2006/relationships/image" Target="../media/image78.wmf"/><Relationship Id="rId5" Type="http://schemas.openxmlformats.org/officeDocument/2006/relationships/oleObject" Target="../embeddings/oleObject89.bin"/><Relationship Id="rId15" Type="http://schemas.openxmlformats.org/officeDocument/2006/relationships/oleObject" Target="../embeddings/oleObject94.bin"/><Relationship Id="rId23" Type="http://schemas.openxmlformats.org/officeDocument/2006/relationships/oleObject" Target="../embeddings/oleObject98.bin"/><Relationship Id="rId28" Type="http://schemas.openxmlformats.org/officeDocument/2006/relationships/image" Target="../media/image80.wmf"/><Relationship Id="rId10" Type="http://schemas.openxmlformats.org/officeDocument/2006/relationships/image" Target="../media/image50.wmf"/><Relationship Id="rId19" Type="http://schemas.openxmlformats.org/officeDocument/2006/relationships/oleObject" Target="../embeddings/oleObject96.bin"/><Relationship Id="rId4" Type="http://schemas.openxmlformats.org/officeDocument/2006/relationships/image" Target="../media/image47.wmf"/><Relationship Id="rId9" Type="http://schemas.openxmlformats.org/officeDocument/2006/relationships/oleObject" Target="../embeddings/oleObject91.bin"/><Relationship Id="rId14" Type="http://schemas.openxmlformats.org/officeDocument/2006/relationships/image" Target="../media/image73.wmf"/><Relationship Id="rId22" Type="http://schemas.openxmlformats.org/officeDocument/2006/relationships/image" Target="../media/image77.wmf"/><Relationship Id="rId27" Type="http://schemas.openxmlformats.org/officeDocument/2006/relationships/oleObject" Target="../embeddings/oleObject100.bin"/></Relationships>
</file>

<file path=ppt/slides/_rels/slide25.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101.bin"/><Relationship Id="rId7" Type="http://schemas.openxmlformats.org/officeDocument/2006/relationships/oleObject" Target="../embeddings/oleObject103.bin"/><Relationship Id="rId12" Type="http://schemas.openxmlformats.org/officeDocument/2006/relationships/image" Target="../media/image83.wmf"/><Relationship Id="rId2" Type="http://schemas.openxmlformats.org/officeDocument/2006/relationships/slideLayout" Target="../slideLayouts/slideLayout3.xml"/><Relationship Id="rId1" Type="http://schemas.openxmlformats.org/officeDocument/2006/relationships/vmlDrawing" Target="../drawings/vmlDrawing18.vml"/><Relationship Id="rId6" Type="http://schemas.openxmlformats.org/officeDocument/2006/relationships/image" Target="../media/image80.wmf"/><Relationship Id="rId11" Type="http://schemas.openxmlformats.org/officeDocument/2006/relationships/oleObject" Target="../embeddings/oleObject105.bin"/><Relationship Id="rId5" Type="http://schemas.openxmlformats.org/officeDocument/2006/relationships/oleObject" Target="../embeddings/oleObject102.bin"/><Relationship Id="rId10" Type="http://schemas.openxmlformats.org/officeDocument/2006/relationships/image" Target="../media/image82.wmf"/><Relationship Id="rId4" Type="http://schemas.openxmlformats.org/officeDocument/2006/relationships/image" Target="../media/image75.wmf"/><Relationship Id="rId9" Type="http://schemas.openxmlformats.org/officeDocument/2006/relationships/oleObject" Target="../embeddings/oleObject104.bin"/></Relationships>
</file>

<file path=ppt/slides/_rels/slide26.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101.bin"/><Relationship Id="rId7" Type="http://schemas.openxmlformats.org/officeDocument/2006/relationships/oleObject" Target="../embeddings/oleObject103.bin"/><Relationship Id="rId12" Type="http://schemas.openxmlformats.org/officeDocument/2006/relationships/image" Target="../media/image83.wmf"/><Relationship Id="rId2" Type="http://schemas.openxmlformats.org/officeDocument/2006/relationships/slideLayout" Target="../slideLayouts/slideLayout3.xml"/><Relationship Id="rId1" Type="http://schemas.openxmlformats.org/officeDocument/2006/relationships/vmlDrawing" Target="../drawings/vmlDrawing19.vml"/><Relationship Id="rId6" Type="http://schemas.openxmlformats.org/officeDocument/2006/relationships/image" Target="../media/image80.wmf"/><Relationship Id="rId11" Type="http://schemas.openxmlformats.org/officeDocument/2006/relationships/oleObject" Target="../embeddings/oleObject107.bin"/><Relationship Id="rId5" Type="http://schemas.openxmlformats.org/officeDocument/2006/relationships/oleObject" Target="../embeddings/oleObject102.bin"/><Relationship Id="rId10" Type="http://schemas.openxmlformats.org/officeDocument/2006/relationships/image" Target="../media/image82.wmf"/><Relationship Id="rId4" Type="http://schemas.openxmlformats.org/officeDocument/2006/relationships/image" Target="../media/image75.wmf"/><Relationship Id="rId9" Type="http://schemas.openxmlformats.org/officeDocument/2006/relationships/oleObject" Target="../embeddings/oleObject106.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3.xml"/><Relationship Id="rId1" Type="http://schemas.openxmlformats.org/officeDocument/2006/relationships/vmlDrawing" Target="../drawings/vmlDrawing20.vml"/><Relationship Id="rId6" Type="http://schemas.openxmlformats.org/officeDocument/2006/relationships/image" Target="../media/image85.wmf"/><Relationship Id="rId5" Type="http://schemas.openxmlformats.org/officeDocument/2006/relationships/oleObject" Target="../embeddings/oleObject109.bin"/><Relationship Id="rId4" Type="http://schemas.openxmlformats.org/officeDocument/2006/relationships/image" Target="../media/image84.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3.xml"/><Relationship Id="rId1" Type="http://schemas.openxmlformats.org/officeDocument/2006/relationships/vmlDrawing" Target="../drawings/vmlDrawing21.vml"/><Relationship Id="rId4" Type="http://schemas.openxmlformats.org/officeDocument/2006/relationships/image" Target="../media/image55.wmf"/></Relationships>
</file>

<file path=ppt/slides/_rels/slide29.xml.rels><?xml version="1.0" encoding="UTF-8" standalone="yes"?>
<Relationships xmlns="http://schemas.openxmlformats.org/package/2006/relationships"><Relationship Id="rId8" Type="http://schemas.openxmlformats.org/officeDocument/2006/relationships/image" Target="../media/image88.wmf"/><Relationship Id="rId13" Type="http://schemas.openxmlformats.org/officeDocument/2006/relationships/oleObject" Target="../embeddings/oleObject116.bin"/><Relationship Id="rId3" Type="http://schemas.openxmlformats.org/officeDocument/2006/relationships/oleObject" Target="../embeddings/oleObject111.bin"/><Relationship Id="rId7" Type="http://schemas.openxmlformats.org/officeDocument/2006/relationships/oleObject" Target="../embeddings/oleObject113.bin"/><Relationship Id="rId12" Type="http://schemas.openxmlformats.org/officeDocument/2006/relationships/image" Target="../media/image90.wmf"/><Relationship Id="rId2" Type="http://schemas.openxmlformats.org/officeDocument/2006/relationships/slideLayout" Target="../slideLayouts/slideLayout3.xml"/><Relationship Id="rId1" Type="http://schemas.openxmlformats.org/officeDocument/2006/relationships/vmlDrawing" Target="../drawings/vmlDrawing22.vml"/><Relationship Id="rId6" Type="http://schemas.openxmlformats.org/officeDocument/2006/relationships/image" Target="../media/image87.wmf"/><Relationship Id="rId11" Type="http://schemas.openxmlformats.org/officeDocument/2006/relationships/oleObject" Target="../embeddings/oleObject115.bin"/><Relationship Id="rId5" Type="http://schemas.openxmlformats.org/officeDocument/2006/relationships/oleObject" Target="../embeddings/oleObject112.bin"/><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114.bin"/><Relationship Id="rId14" Type="http://schemas.openxmlformats.org/officeDocument/2006/relationships/image" Target="../media/image9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17.bin"/><Relationship Id="rId2" Type="http://schemas.openxmlformats.org/officeDocument/2006/relationships/slideLayout" Target="../slideLayouts/slideLayout3.xml"/><Relationship Id="rId1" Type="http://schemas.openxmlformats.org/officeDocument/2006/relationships/vmlDrawing" Target="../drawings/vmlDrawing23.vml"/><Relationship Id="rId6" Type="http://schemas.openxmlformats.org/officeDocument/2006/relationships/image" Target="../media/image93.wmf"/><Relationship Id="rId5" Type="http://schemas.openxmlformats.org/officeDocument/2006/relationships/oleObject" Target="../embeddings/oleObject118.bin"/><Relationship Id="rId4" Type="http://schemas.openxmlformats.org/officeDocument/2006/relationships/image" Target="../media/image92.wmf"/></Relationships>
</file>

<file path=ppt/slides/_rels/slide31.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119.bin"/><Relationship Id="rId7" Type="http://schemas.openxmlformats.org/officeDocument/2006/relationships/oleObject" Target="../embeddings/oleObject121.bin"/><Relationship Id="rId2" Type="http://schemas.openxmlformats.org/officeDocument/2006/relationships/slideLayout" Target="../slideLayouts/slideLayout3.xml"/><Relationship Id="rId1" Type="http://schemas.openxmlformats.org/officeDocument/2006/relationships/vmlDrawing" Target="../drawings/vmlDrawing24.vml"/><Relationship Id="rId6" Type="http://schemas.openxmlformats.org/officeDocument/2006/relationships/image" Target="../media/image95.wmf"/><Relationship Id="rId5" Type="http://schemas.openxmlformats.org/officeDocument/2006/relationships/oleObject" Target="../embeddings/oleObject120.bin"/><Relationship Id="rId10" Type="http://schemas.openxmlformats.org/officeDocument/2006/relationships/image" Target="../media/image97.wmf"/><Relationship Id="rId4" Type="http://schemas.openxmlformats.org/officeDocument/2006/relationships/image" Target="../media/image94.wmf"/><Relationship Id="rId9" Type="http://schemas.openxmlformats.org/officeDocument/2006/relationships/oleObject" Target="../embeddings/oleObject122.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80.bin"/><Relationship Id="rId18" Type="http://schemas.openxmlformats.org/officeDocument/2006/relationships/image" Target="../media/image73.wmf"/><Relationship Id="rId3" Type="http://schemas.openxmlformats.org/officeDocument/2006/relationships/oleObject" Target="../embeddings/oleObject123.bin"/><Relationship Id="rId21" Type="http://schemas.openxmlformats.org/officeDocument/2006/relationships/oleObject" Target="../embeddings/oleObject125.bin"/><Relationship Id="rId7" Type="http://schemas.openxmlformats.org/officeDocument/2006/relationships/oleObject" Target="../embeddings/oleObject77.bin"/><Relationship Id="rId12" Type="http://schemas.openxmlformats.org/officeDocument/2006/relationships/image" Target="../media/image68.wmf"/><Relationship Id="rId17" Type="http://schemas.openxmlformats.org/officeDocument/2006/relationships/oleObject" Target="../embeddings/oleObject86.bin"/><Relationship Id="rId2" Type="http://schemas.openxmlformats.org/officeDocument/2006/relationships/slideLayout" Target="../slideLayouts/slideLayout3.xml"/><Relationship Id="rId16" Type="http://schemas.openxmlformats.org/officeDocument/2006/relationships/image" Target="../media/image72.wmf"/><Relationship Id="rId20" Type="http://schemas.openxmlformats.org/officeDocument/2006/relationships/image" Target="../media/image74.wmf"/><Relationship Id="rId1" Type="http://schemas.openxmlformats.org/officeDocument/2006/relationships/vmlDrawing" Target="../drawings/vmlDrawing25.vml"/><Relationship Id="rId6" Type="http://schemas.openxmlformats.org/officeDocument/2006/relationships/image" Target="../media/image99.wmf"/><Relationship Id="rId11" Type="http://schemas.openxmlformats.org/officeDocument/2006/relationships/oleObject" Target="../embeddings/oleObject79.bin"/><Relationship Id="rId24" Type="http://schemas.openxmlformats.org/officeDocument/2006/relationships/image" Target="../media/image101.wmf"/><Relationship Id="rId5" Type="http://schemas.openxmlformats.org/officeDocument/2006/relationships/oleObject" Target="../embeddings/oleObject124.bin"/><Relationship Id="rId15" Type="http://schemas.openxmlformats.org/officeDocument/2006/relationships/oleObject" Target="../embeddings/oleObject85.bin"/><Relationship Id="rId23" Type="http://schemas.openxmlformats.org/officeDocument/2006/relationships/oleObject" Target="../embeddings/oleObject126.bin"/><Relationship Id="rId10" Type="http://schemas.openxmlformats.org/officeDocument/2006/relationships/image" Target="../media/image67.wmf"/><Relationship Id="rId19" Type="http://schemas.openxmlformats.org/officeDocument/2006/relationships/oleObject" Target="../embeddings/oleObject87.bin"/><Relationship Id="rId4" Type="http://schemas.openxmlformats.org/officeDocument/2006/relationships/image" Target="../media/image98.wmf"/><Relationship Id="rId9" Type="http://schemas.openxmlformats.org/officeDocument/2006/relationships/oleObject" Target="../embeddings/oleObject78.bin"/><Relationship Id="rId14" Type="http://schemas.openxmlformats.org/officeDocument/2006/relationships/image" Target="../media/image50.wmf"/><Relationship Id="rId22" Type="http://schemas.openxmlformats.org/officeDocument/2006/relationships/image" Target="../media/image100.wmf"/></Relationships>
</file>

<file path=ppt/slides/_rels/slide34.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oleObject" Target="../embeddings/oleObject127.bin"/><Relationship Id="rId7" Type="http://schemas.openxmlformats.org/officeDocument/2006/relationships/oleObject" Target="../embeddings/oleObject129.bin"/><Relationship Id="rId2" Type="http://schemas.openxmlformats.org/officeDocument/2006/relationships/slideLayout" Target="../slideLayouts/slideLayout3.xml"/><Relationship Id="rId1" Type="http://schemas.openxmlformats.org/officeDocument/2006/relationships/vmlDrawing" Target="../drawings/vmlDrawing26.vml"/><Relationship Id="rId6" Type="http://schemas.openxmlformats.org/officeDocument/2006/relationships/image" Target="../media/image103.wmf"/><Relationship Id="rId5" Type="http://schemas.openxmlformats.org/officeDocument/2006/relationships/oleObject" Target="../embeddings/oleObject128.bin"/><Relationship Id="rId10" Type="http://schemas.openxmlformats.org/officeDocument/2006/relationships/image" Target="../media/image105.wmf"/><Relationship Id="rId4" Type="http://schemas.openxmlformats.org/officeDocument/2006/relationships/image" Target="../media/image102.wmf"/><Relationship Id="rId9" Type="http://schemas.openxmlformats.org/officeDocument/2006/relationships/oleObject" Target="../embeddings/oleObject130.bin"/></Relationships>
</file>

<file path=ppt/slides/_rels/slide35.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oleObject" Target="../embeddings/oleObject131.bin"/><Relationship Id="rId7" Type="http://schemas.openxmlformats.org/officeDocument/2006/relationships/oleObject" Target="../embeddings/oleObject133.bin"/><Relationship Id="rId2" Type="http://schemas.openxmlformats.org/officeDocument/2006/relationships/slideLayout" Target="../slideLayouts/slideLayout3.xml"/><Relationship Id="rId1" Type="http://schemas.openxmlformats.org/officeDocument/2006/relationships/vmlDrawing" Target="../drawings/vmlDrawing27.vml"/><Relationship Id="rId6" Type="http://schemas.openxmlformats.org/officeDocument/2006/relationships/image" Target="../media/image107.wmf"/><Relationship Id="rId5" Type="http://schemas.openxmlformats.org/officeDocument/2006/relationships/oleObject" Target="../embeddings/oleObject132.bin"/><Relationship Id="rId4" Type="http://schemas.openxmlformats.org/officeDocument/2006/relationships/image" Target="../media/image106.wmf"/></Relationships>
</file>

<file path=ppt/slides/_rels/slide36.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33.bin"/><Relationship Id="rId7" Type="http://schemas.openxmlformats.org/officeDocument/2006/relationships/oleObject" Target="../embeddings/oleObject37.bin"/><Relationship Id="rId2" Type="http://schemas.openxmlformats.org/officeDocument/2006/relationships/slideLayout" Target="../slideLayouts/slideLayout3.xml"/><Relationship Id="rId1" Type="http://schemas.openxmlformats.org/officeDocument/2006/relationships/vmlDrawing" Target="../drawings/vmlDrawing28.vml"/><Relationship Id="rId6" Type="http://schemas.openxmlformats.org/officeDocument/2006/relationships/image" Target="../media/image33.wmf"/><Relationship Id="rId5" Type="http://schemas.openxmlformats.org/officeDocument/2006/relationships/oleObject" Target="../embeddings/oleObject36.bin"/><Relationship Id="rId4" Type="http://schemas.openxmlformats.org/officeDocument/2006/relationships/image" Target="../media/image29.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139.bin"/><Relationship Id="rId3" Type="http://schemas.openxmlformats.org/officeDocument/2006/relationships/oleObject" Target="../embeddings/oleObject134.bin"/><Relationship Id="rId7" Type="http://schemas.openxmlformats.org/officeDocument/2006/relationships/oleObject" Target="../embeddings/oleObject136.bin"/><Relationship Id="rId12" Type="http://schemas.openxmlformats.org/officeDocument/2006/relationships/image" Target="../media/image28.wmf"/><Relationship Id="rId2" Type="http://schemas.openxmlformats.org/officeDocument/2006/relationships/slideLayout" Target="../slideLayouts/slideLayout3.xml"/><Relationship Id="rId1" Type="http://schemas.openxmlformats.org/officeDocument/2006/relationships/vmlDrawing" Target="../drawings/vmlDrawing29.vml"/><Relationship Id="rId6" Type="http://schemas.openxmlformats.org/officeDocument/2006/relationships/image" Target="../media/image26.wmf"/><Relationship Id="rId11" Type="http://schemas.openxmlformats.org/officeDocument/2006/relationships/oleObject" Target="../embeddings/oleObject138.bin"/><Relationship Id="rId5" Type="http://schemas.openxmlformats.org/officeDocument/2006/relationships/oleObject" Target="../embeddings/oleObject135.bin"/><Relationship Id="rId10" Type="http://schemas.openxmlformats.org/officeDocument/2006/relationships/image" Target="../media/image30.wmf"/><Relationship Id="rId4" Type="http://schemas.openxmlformats.org/officeDocument/2006/relationships/image" Target="../media/image109.wmf"/><Relationship Id="rId9" Type="http://schemas.openxmlformats.org/officeDocument/2006/relationships/oleObject" Target="../embeddings/oleObject137.bin"/><Relationship Id="rId14" Type="http://schemas.openxmlformats.org/officeDocument/2006/relationships/image" Target="../media/image25.wmf"/></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40.bin"/><Relationship Id="rId2" Type="http://schemas.openxmlformats.org/officeDocument/2006/relationships/slideLayout" Target="../slideLayouts/slideLayout3.xml"/><Relationship Id="rId1" Type="http://schemas.openxmlformats.org/officeDocument/2006/relationships/vmlDrawing" Target="../drawings/vmlDrawing30.vml"/><Relationship Id="rId6" Type="http://schemas.openxmlformats.org/officeDocument/2006/relationships/image" Target="../media/image110.wmf"/><Relationship Id="rId5" Type="http://schemas.openxmlformats.org/officeDocument/2006/relationships/oleObject" Target="../embeddings/oleObject141.bin"/><Relationship Id="rId4" Type="http://schemas.openxmlformats.org/officeDocument/2006/relationships/image" Target="../media/image109.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44.bin"/><Relationship Id="rId13" Type="http://schemas.openxmlformats.org/officeDocument/2006/relationships/image" Target="../media/image30.wmf"/><Relationship Id="rId18" Type="http://schemas.openxmlformats.org/officeDocument/2006/relationships/oleObject" Target="../embeddings/oleObject149.bin"/><Relationship Id="rId3" Type="http://schemas.openxmlformats.org/officeDocument/2006/relationships/notesSlide" Target="../notesSlides/notesSlide1.xml"/><Relationship Id="rId21" Type="http://schemas.openxmlformats.org/officeDocument/2006/relationships/image" Target="../media/image118.wmf"/><Relationship Id="rId7" Type="http://schemas.openxmlformats.org/officeDocument/2006/relationships/image" Target="../media/image112.wmf"/><Relationship Id="rId12" Type="http://schemas.openxmlformats.org/officeDocument/2006/relationships/oleObject" Target="../embeddings/oleObject146.bin"/><Relationship Id="rId17" Type="http://schemas.openxmlformats.org/officeDocument/2006/relationships/image" Target="../media/image116.wmf"/><Relationship Id="rId2" Type="http://schemas.openxmlformats.org/officeDocument/2006/relationships/slideLayout" Target="../slideLayouts/slideLayout3.xml"/><Relationship Id="rId16" Type="http://schemas.openxmlformats.org/officeDocument/2006/relationships/oleObject" Target="../embeddings/oleObject148.bin"/><Relationship Id="rId20" Type="http://schemas.openxmlformats.org/officeDocument/2006/relationships/oleObject" Target="../embeddings/oleObject150.bin"/><Relationship Id="rId1" Type="http://schemas.openxmlformats.org/officeDocument/2006/relationships/vmlDrawing" Target="../drawings/vmlDrawing31.vml"/><Relationship Id="rId6" Type="http://schemas.openxmlformats.org/officeDocument/2006/relationships/oleObject" Target="../embeddings/oleObject143.bin"/><Relationship Id="rId11" Type="http://schemas.openxmlformats.org/officeDocument/2006/relationships/image" Target="../media/image114.wmf"/><Relationship Id="rId5" Type="http://schemas.openxmlformats.org/officeDocument/2006/relationships/image" Target="../media/image111.wmf"/><Relationship Id="rId15" Type="http://schemas.openxmlformats.org/officeDocument/2006/relationships/image" Target="../media/image115.wmf"/><Relationship Id="rId23" Type="http://schemas.openxmlformats.org/officeDocument/2006/relationships/image" Target="../media/image119.emf"/><Relationship Id="rId10" Type="http://schemas.openxmlformats.org/officeDocument/2006/relationships/oleObject" Target="../embeddings/oleObject145.bin"/><Relationship Id="rId19" Type="http://schemas.openxmlformats.org/officeDocument/2006/relationships/image" Target="../media/image117.wmf"/><Relationship Id="rId4" Type="http://schemas.openxmlformats.org/officeDocument/2006/relationships/oleObject" Target="../embeddings/oleObject142.bin"/><Relationship Id="rId9" Type="http://schemas.openxmlformats.org/officeDocument/2006/relationships/image" Target="../media/image113.wmf"/><Relationship Id="rId14" Type="http://schemas.openxmlformats.org/officeDocument/2006/relationships/oleObject" Target="../embeddings/oleObject147.bin"/><Relationship Id="rId22" Type="http://schemas.openxmlformats.org/officeDocument/2006/relationships/oleObject" Target="../embeddings/oleObject151.bin"/></Relationships>
</file>

<file path=ppt/slides/_rels/slide42.xml.rels><?xml version="1.0" encoding="UTF-8" standalone="yes"?>
<Relationships xmlns="http://schemas.openxmlformats.org/package/2006/relationships"><Relationship Id="rId8" Type="http://schemas.openxmlformats.org/officeDocument/2006/relationships/image" Target="../media/image116.wmf"/><Relationship Id="rId13" Type="http://schemas.openxmlformats.org/officeDocument/2006/relationships/oleObject" Target="../embeddings/oleObject152.bin"/><Relationship Id="rId18" Type="http://schemas.openxmlformats.org/officeDocument/2006/relationships/image" Target="../media/image122.wmf"/><Relationship Id="rId26" Type="http://schemas.openxmlformats.org/officeDocument/2006/relationships/image" Target="../media/image124.wmf"/><Relationship Id="rId3" Type="http://schemas.openxmlformats.org/officeDocument/2006/relationships/oleObject" Target="../embeddings/oleObject146.bin"/><Relationship Id="rId21" Type="http://schemas.openxmlformats.org/officeDocument/2006/relationships/oleObject" Target="../embeddings/oleObject156.bin"/><Relationship Id="rId7" Type="http://schemas.openxmlformats.org/officeDocument/2006/relationships/oleObject" Target="../embeddings/oleObject148.bin"/><Relationship Id="rId12" Type="http://schemas.openxmlformats.org/officeDocument/2006/relationships/image" Target="../media/image118.wmf"/><Relationship Id="rId17" Type="http://schemas.openxmlformats.org/officeDocument/2006/relationships/oleObject" Target="../embeddings/oleObject154.bin"/><Relationship Id="rId25" Type="http://schemas.openxmlformats.org/officeDocument/2006/relationships/oleObject" Target="../embeddings/oleObject157.bin"/><Relationship Id="rId2" Type="http://schemas.openxmlformats.org/officeDocument/2006/relationships/slideLayout" Target="../slideLayouts/slideLayout3.xml"/><Relationship Id="rId16" Type="http://schemas.openxmlformats.org/officeDocument/2006/relationships/image" Target="../media/image121.wmf"/><Relationship Id="rId20" Type="http://schemas.openxmlformats.org/officeDocument/2006/relationships/image" Target="../media/image123.wmf"/><Relationship Id="rId1" Type="http://schemas.openxmlformats.org/officeDocument/2006/relationships/vmlDrawing" Target="../drawings/vmlDrawing32.vml"/><Relationship Id="rId6" Type="http://schemas.openxmlformats.org/officeDocument/2006/relationships/image" Target="../media/image115.wmf"/><Relationship Id="rId11" Type="http://schemas.openxmlformats.org/officeDocument/2006/relationships/oleObject" Target="../embeddings/oleObject150.bin"/><Relationship Id="rId24" Type="http://schemas.openxmlformats.org/officeDocument/2006/relationships/image" Target="../media/image114.wmf"/><Relationship Id="rId5" Type="http://schemas.openxmlformats.org/officeDocument/2006/relationships/oleObject" Target="../embeddings/oleObject147.bin"/><Relationship Id="rId15" Type="http://schemas.openxmlformats.org/officeDocument/2006/relationships/oleObject" Target="../embeddings/oleObject153.bin"/><Relationship Id="rId23" Type="http://schemas.openxmlformats.org/officeDocument/2006/relationships/oleObject" Target="../embeddings/oleObject145.bin"/><Relationship Id="rId10" Type="http://schemas.openxmlformats.org/officeDocument/2006/relationships/image" Target="../media/image117.wmf"/><Relationship Id="rId19" Type="http://schemas.openxmlformats.org/officeDocument/2006/relationships/oleObject" Target="../embeddings/oleObject155.bin"/><Relationship Id="rId4" Type="http://schemas.openxmlformats.org/officeDocument/2006/relationships/image" Target="../media/image30.wmf"/><Relationship Id="rId9" Type="http://schemas.openxmlformats.org/officeDocument/2006/relationships/oleObject" Target="../embeddings/oleObject149.bin"/><Relationship Id="rId14" Type="http://schemas.openxmlformats.org/officeDocument/2006/relationships/image" Target="../media/image120.wmf"/><Relationship Id="rId22" Type="http://schemas.openxmlformats.org/officeDocument/2006/relationships/image" Target="../media/image113.wmf"/></Relationships>
</file>

<file path=ppt/slides/_rels/slide43.xml.rels><?xml version="1.0" encoding="UTF-8" standalone="yes"?>
<Relationships xmlns="http://schemas.openxmlformats.org/package/2006/relationships"><Relationship Id="rId8" Type="http://schemas.openxmlformats.org/officeDocument/2006/relationships/image" Target="../media/image116.wmf"/><Relationship Id="rId13" Type="http://schemas.openxmlformats.org/officeDocument/2006/relationships/oleObject" Target="../embeddings/oleObject158.bin"/><Relationship Id="rId18" Type="http://schemas.openxmlformats.org/officeDocument/2006/relationships/image" Target="../media/image125.wmf"/><Relationship Id="rId3" Type="http://schemas.openxmlformats.org/officeDocument/2006/relationships/oleObject" Target="../embeddings/oleObject146.bin"/><Relationship Id="rId7" Type="http://schemas.openxmlformats.org/officeDocument/2006/relationships/oleObject" Target="../embeddings/oleObject148.bin"/><Relationship Id="rId12" Type="http://schemas.openxmlformats.org/officeDocument/2006/relationships/image" Target="../media/image118.wmf"/><Relationship Id="rId17" Type="http://schemas.openxmlformats.org/officeDocument/2006/relationships/oleObject" Target="../embeddings/oleObject160.bin"/><Relationship Id="rId2" Type="http://schemas.openxmlformats.org/officeDocument/2006/relationships/slideLayout" Target="../slideLayouts/slideLayout3.xml"/><Relationship Id="rId16" Type="http://schemas.openxmlformats.org/officeDocument/2006/relationships/image" Target="../media/image121.wmf"/><Relationship Id="rId1" Type="http://schemas.openxmlformats.org/officeDocument/2006/relationships/vmlDrawing" Target="../drawings/vmlDrawing33.vml"/><Relationship Id="rId6" Type="http://schemas.openxmlformats.org/officeDocument/2006/relationships/image" Target="../media/image115.wmf"/><Relationship Id="rId11" Type="http://schemas.openxmlformats.org/officeDocument/2006/relationships/oleObject" Target="../embeddings/oleObject150.bin"/><Relationship Id="rId5" Type="http://schemas.openxmlformats.org/officeDocument/2006/relationships/oleObject" Target="../embeddings/oleObject147.bin"/><Relationship Id="rId15" Type="http://schemas.openxmlformats.org/officeDocument/2006/relationships/oleObject" Target="../embeddings/oleObject159.bin"/><Relationship Id="rId10" Type="http://schemas.openxmlformats.org/officeDocument/2006/relationships/image" Target="../media/image117.wmf"/><Relationship Id="rId4" Type="http://schemas.openxmlformats.org/officeDocument/2006/relationships/image" Target="../media/image30.wmf"/><Relationship Id="rId9" Type="http://schemas.openxmlformats.org/officeDocument/2006/relationships/oleObject" Target="../embeddings/oleObject149.bin"/><Relationship Id="rId14" Type="http://schemas.openxmlformats.org/officeDocument/2006/relationships/image" Target="../media/image120.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44.bin"/><Relationship Id="rId13" Type="http://schemas.openxmlformats.org/officeDocument/2006/relationships/image" Target="../media/image30.wmf"/><Relationship Id="rId18" Type="http://schemas.openxmlformats.org/officeDocument/2006/relationships/oleObject" Target="../embeddings/oleObject149.bin"/><Relationship Id="rId3" Type="http://schemas.openxmlformats.org/officeDocument/2006/relationships/notesSlide" Target="../notesSlides/notesSlide2.xml"/><Relationship Id="rId21" Type="http://schemas.openxmlformats.org/officeDocument/2006/relationships/image" Target="../media/image118.wmf"/><Relationship Id="rId7" Type="http://schemas.openxmlformats.org/officeDocument/2006/relationships/image" Target="../media/image112.wmf"/><Relationship Id="rId12" Type="http://schemas.openxmlformats.org/officeDocument/2006/relationships/oleObject" Target="../embeddings/oleObject146.bin"/><Relationship Id="rId17" Type="http://schemas.openxmlformats.org/officeDocument/2006/relationships/image" Target="../media/image116.wmf"/><Relationship Id="rId2" Type="http://schemas.openxmlformats.org/officeDocument/2006/relationships/slideLayout" Target="../slideLayouts/slideLayout3.xml"/><Relationship Id="rId16" Type="http://schemas.openxmlformats.org/officeDocument/2006/relationships/oleObject" Target="../embeddings/oleObject148.bin"/><Relationship Id="rId20" Type="http://schemas.openxmlformats.org/officeDocument/2006/relationships/oleObject" Target="../embeddings/oleObject150.bin"/><Relationship Id="rId1" Type="http://schemas.openxmlformats.org/officeDocument/2006/relationships/vmlDrawing" Target="../drawings/vmlDrawing34.vml"/><Relationship Id="rId6" Type="http://schemas.openxmlformats.org/officeDocument/2006/relationships/oleObject" Target="../embeddings/oleObject143.bin"/><Relationship Id="rId11" Type="http://schemas.openxmlformats.org/officeDocument/2006/relationships/image" Target="../media/image114.wmf"/><Relationship Id="rId5" Type="http://schemas.openxmlformats.org/officeDocument/2006/relationships/image" Target="../media/image111.wmf"/><Relationship Id="rId15" Type="http://schemas.openxmlformats.org/officeDocument/2006/relationships/image" Target="../media/image115.wmf"/><Relationship Id="rId23" Type="http://schemas.openxmlformats.org/officeDocument/2006/relationships/image" Target="../media/image126.wmf"/><Relationship Id="rId10" Type="http://schemas.openxmlformats.org/officeDocument/2006/relationships/oleObject" Target="../embeddings/oleObject145.bin"/><Relationship Id="rId19" Type="http://schemas.openxmlformats.org/officeDocument/2006/relationships/image" Target="../media/image117.wmf"/><Relationship Id="rId4" Type="http://schemas.openxmlformats.org/officeDocument/2006/relationships/oleObject" Target="../embeddings/oleObject142.bin"/><Relationship Id="rId9" Type="http://schemas.openxmlformats.org/officeDocument/2006/relationships/image" Target="../media/image113.wmf"/><Relationship Id="rId14" Type="http://schemas.openxmlformats.org/officeDocument/2006/relationships/oleObject" Target="../embeddings/oleObject147.bin"/><Relationship Id="rId22" Type="http://schemas.openxmlformats.org/officeDocument/2006/relationships/oleObject" Target="../embeddings/oleObject161.bin"/></Relationships>
</file>

<file path=ppt/slides/_rels/slide45.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slideLayout" Target="../slideLayouts/slideLayout3.xml"/><Relationship Id="rId1" Type="http://schemas.openxmlformats.org/officeDocument/2006/relationships/vmlDrawing" Target="../drawings/vmlDrawing35.vml"/><Relationship Id="rId5" Type="http://schemas.openxmlformats.org/officeDocument/2006/relationships/image" Target="../media/image128.emf"/><Relationship Id="rId4" Type="http://schemas.openxmlformats.org/officeDocument/2006/relationships/oleObject" Target="../embeddings/oleObject162.bin"/></Relationships>
</file>

<file path=ppt/slides/_rels/slide47.xml.rels><?xml version="1.0" encoding="UTF-8" standalone="yes"?>
<Relationships xmlns="http://schemas.openxmlformats.org/package/2006/relationships"><Relationship Id="rId8" Type="http://schemas.openxmlformats.org/officeDocument/2006/relationships/image" Target="../media/image130.wmf"/><Relationship Id="rId13" Type="http://schemas.openxmlformats.org/officeDocument/2006/relationships/oleObject" Target="../embeddings/oleObject168.bin"/><Relationship Id="rId18" Type="http://schemas.openxmlformats.org/officeDocument/2006/relationships/image" Target="../media/image132.wmf"/><Relationship Id="rId3" Type="http://schemas.openxmlformats.org/officeDocument/2006/relationships/oleObject" Target="../embeddings/oleObject163.bin"/><Relationship Id="rId21" Type="http://schemas.openxmlformats.org/officeDocument/2006/relationships/oleObject" Target="../embeddings/oleObject145.bin"/><Relationship Id="rId7" Type="http://schemas.openxmlformats.org/officeDocument/2006/relationships/oleObject" Target="../embeddings/oleObject165.bin"/><Relationship Id="rId12" Type="http://schemas.openxmlformats.org/officeDocument/2006/relationships/image" Target="../media/image116.wmf"/><Relationship Id="rId17" Type="http://schemas.openxmlformats.org/officeDocument/2006/relationships/oleObject" Target="../embeddings/oleObject170.bin"/><Relationship Id="rId2" Type="http://schemas.openxmlformats.org/officeDocument/2006/relationships/slideLayout" Target="../slideLayouts/slideLayout3.xml"/><Relationship Id="rId16" Type="http://schemas.openxmlformats.org/officeDocument/2006/relationships/image" Target="../media/image117.wmf"/><Relationship Id="rId20" Type="http://schemas.openxmlformats.org/officeDocument/2006/relationships/image" Target="../media/image133.wmf"/><Relationship Id="rId1" Type="http://schemas.openxmlformats.org/officeDocument/2006/relationships/vmlDrawing" Target="../drawings/vmlDrawing36.vml"/><Relationship Id="rId6" Type="http://schemas.openxmlformats.org/officeDocument/2006/relationships/image" Target="../media/image115.wmf"/><Relationship Id="rId11" Type="http://schemas.openxmlformats.org/officeDocument/2006/relationships/oleObject" Target="../embeddings/oleObject167.bin"/><Relationship Id="rId5" Type="http://schemas.openxmlformats.org/officeDocument/2006/relationships/oleObject" Target="../embeddings/oleObject164.bin"/><Relationship Id="rId15" Type="http://schemas.openxmlformats.org/officeDocument/2006/relationships/oleObject" Target="../embeddings/oleObject169.bin"/><Relationship Id="rId10" Type="http://schemas.openxmlformats.org/officeDocument/2006/relationships/image" Target="../media/image131.wmf"/><Relationship Id="rId19" Type="http://schemas.openxmlformats.org/officeDocument/2006/relationships/oleObject" Target="../embeddings/oleObject171.bin"/><Relationship Id="rId4" Type="http://schemas.openxmlformats.org/officeDocument/2006/relationships/image" Target="../media/image30.wmf"/><Relationship Id="rId9" Type="http://schemas.openxmlformats.org/officeDocument/2006/relationships/oleObject" Target="../embeddings/oleObject166.bin"/><Relationship Id="rId14" Type="http://schemas.openxmlformats.org/officeDocument/2006/relationships/image" Target="../media/image118.wmf"/><Relationship Id="rId22" Type="http://schemas.openxmlformats.org/officeDocument/2006/relationships/image" Target="../media/image114.wmf"/></Relationships>
</file>

<file path=ppt/slides/_rels/slide48.xml.rels><?xml version="1.0" encoding="UTF-8" standalone="yes"?>
<Relationships xmlns="http://schemas.openxmlformats.org/package/2006/relationships"><Relationship Id="rId8" Type="http://schemas.openxmlformats.org/officeDocument/2006/relationships/image" Target="../media/image134.wmf"/><Relationship Id="rId13" Type="http://schemas.openxmlformats.org/officeDocument/2006/relationships/oleObject" Target="../embeddings/oleObject168.bin"/><Relationship Id="rId18" Type="http://schemas.openxmlformats.org/officeDocument/2006/relationships/image" Target="../media/image136.wmf"/><Relationship Id="rId3" Type="http://schemas.openxmlformats.org/officeDocument/2006/relationships/oleObject" Target="../embeddings/oleObject163.bin"/><Relationship Id="rId7" Type="http://schemas.openxmlformats.org/officeDocument/2006/relationships/oleObject" Target="../embeddings/oleObject172.bin"/><Relationship Id="rId12" Type="http://schemas.openxmlformats.org/officeDocument/2006/relationships/image" Target="../media/image116.wmf"/><Relationship Id="rId17" Type="http://schemas.openxmlformats.org/officeDocument/2006/relationships/oleObject" Target="../embeddings/oleObject174.bin"/><Relationship Id="rId2" Type="http://schemas.openxmlformats.org/officeDocument/2006/relationships/slideLayout" Target="../slideLayouts/slideLayout3.xml"/><Relationship Id="rId16" Type="http://schemas.openxmlformats.org/officeDocument/2006/relationships/image" Target="../media/image117.wmf"/><Relationship Id="rId1" Type="http://schemas.openxmlformats.org/officeDocument/2006/relationships/vmlDrawing" Target="../drawings/vmlDrawing37.vml"/><Relationship Id="rId6" Type="http://schemas.openxmlformats.org/officeDocument/2006/relationships/image" Target="../media/image115.wmf"/><Relationship Id="rId11" Type="http://schemas.openxmlformats.org/officeDocument/2006/relationships/oleObject" Target="../embeddings/oleObject167.bin"/><Relationship Id="rId5" Type="http://schemas.openxmlformats.org/officeDocument/2006/relationships/oleObject" Target="../embeddings/oleObject164.bin"/><Relationship Id="rId15" Type="http://schemas.openxmlformats.org/officeDocument/2006/relationships/oleObject" Target="../embeddings/oleObject169.bin"/><Relationship Id="rId10" Type="http://schemas.openxmlformats.org/officeDocument/2006/relationships/image" Target="../media/image135.wmf"/><Relationship Id="rId4" Type="http://schemas.openxmlformats.org/officeDocument/2006/relationships/image" Target="../media/image30.wmf"/><Relationship Id="rId9" Type="http://schemas.openxmlformats.org/officeDocument/2006/relationships/oleObject" Target="../embeddings/oleObject173.bin"/><Relationship Id="rId14" Type="http://schemas.openxmlformats.org/officeDocument/2006/relationships/image" Target="../media/image118.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75.bin"/><Relationship Id="rId2" Type="http://schemas.openxmlformats.org/officeDocument/2006/relationships/slideLayout" Target="../slideLayouts/slideLayout3.xml"/><Relationship Id="rId1" Type="http://schemas.openxmlformats.org/officeDocument/2006/relationships/vmlDrawing" Target="../drawings/vmlDrawing38.vml"/><Relationship Id="rId4" Type="http://schemas.openxmlformats.org/officeDocument/2006/relationships/image" Target="../media/image137.wmf"/></Relationships>
</file>

<file path=ppt/slides/_rels/slide5.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9.w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6.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8.bin"/></Relationships>
</file>

<file path=ppt/slides/_rels/slide50.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41.png"/><Relationship Id="rId7" Type="http://schemas.openxmlformats.org/officeDocument/2006/relationships/image" Target="../media/image140.emf"/><Relationship Id="rId2" Type="http://schemas.openxmlformats.org/officeDocument/2006/relationships/slideLayout" Target="../slideLayouts/slideLayout3.xml"/><Relationship Id="rId1" Type="http://schemas.openxmlformats.org/officeDocument/2006/relationships/vmlDrawing" Target="../drawings/vmlDrawing39.vml"/><Relationship Id="rId6" Type="http://schemas.openxmlformats.org/officeDocument/2006/relationships/oleObject" Target="../embeddings/oleObject177.bin"/><Relationship Id="rId5" Type="http://schemas.openxmlformats.org/officeDocument/2006/relationships/image" Target="../media/image139.emf"/><Relationship Id="rId4" Type="http://schemas.openxmlformats.org/officeDocument/2006/relationships/oleObject" Target="../embeddings/oleObject176.bin"/></Relationships>
</file>

<file path=ppt/slides/_rels/slide52.xml.rels><?xml version="1.0" encoding="UTF-8" standalone="yes"?>
<Relationships xmlns="http://schemas.openxmlformats.org/package/2006/relationships"><Relationship Id="rId8" Type="http://schemas.openxmlformats.org/officeDocument/2006/relationships/image" Target="../media/image144.wmf"/><Relationship Id="rId3" Type="http://schemas.openxmlformats.org/officeDocument/2006/relationships/oleObject" Target="../embeddings/oleObject178.bin"/><Relationship Id="rId7" Type="http://schemas.openxmlformats.org/officeDocument/2006/relationships/oleObject" Target="../embeddings/oleObject180.bin"/><Relationship Id="rId2" Type="http://schemas.openxmlformats.org/officeDocument/2006/relationships/slideLayout" Target="../slideLayouts/slideLayout3.xml"/><Relationship Id="rId1" Type="http://schemas.openxmlformats.org/officeDocument/2006/relationships/vmlDrawing" Target="../drawings/vmlDrawing40.vml"/><Relationship Id="rId6" Type="http://schemas.openxmlformats.org/officeDocument/2006/relationships/image" Target="../media/image143.wmf"/><Relationship Id="rId5" Type="http://schemas.openxmlformats.org/officeDocument/2006/relationships/oleObject" Target="../embeddings/oleObject179.bin"/><Relationship Id="rId4" Type="http://schemas.openxmlformats.org/officeDocument/2006/relationships/image" Target="../media/image142.wmf"/></Relationships>
</file>

<file path=ppt/slides/_rels/slide53.xml.rels><?xml version="1.0" encoding="UTF-8" standalone="yes"?>
<Relationships xmlns="http://schemas.openxmlformats.org/package/2006/relationships"><Relationship Id="rId8" Type="http://schemas.openxmlformats.org/officeDocument/2006/relationships/image" Target="../media/image146.wmf"/><Relationship Id="rId3" Type="http://schemas.openxmlformats.org/officeDocument/2006/relationships/oleObject" Target="../embeddings/oleObject178.bin"/><Relationship Id="rId7" Type="http://schemas.openxmlformats.org/officeDocument/2006/relationships/oleObject" Target="../embeddings/oleObject182.bin"/><Relationship Id="rId2" Type="http://schemas.openxmlformats.org/officeDocument/2006/relationships/slideLayout" Target="../slideLayouts/slideLayout3.xml"/><Relationship Id="rId1" Type="http://schemas.openxmlformats.org/officeDocument/2006/relationships/vmlDrawing" Target="../drawings/vmlDrawing41.vml"/><Relationship Id="rId6" Type="http://schemas.openxmlformats.org/officeDocument/2006/relationships/image" Target="../media/image145.wmf"/><Relationship Id="rId5" Type="http://schemas.openxmlformats.org/officeDocument/2006/relationships/oleObject" Target="../embeddings/oleObject181.bin"/><Relationship Id="rId10" Type="http://schemas.openxmlformats.org/officeDocument/2006/relationships/image" Target="../media/image143.wmf"/><Relationship Id="rId4" Type="http://schemas.openxmlformats.org/officeDocument/2006/relationships/image" Target="../media/image142.wmf"/><Relationship Id="rId9" Type="http://schemas.openxmlformats.org/officeDocument/2006/relationships/oleObject" Target="../embeddings/oleObject179.bin"/></Relationships>
</file>

<file path=ppt/slides/_rels/slide54.xml.rels><?xml version="1.0" encoding="UTF-8" standalone="yes"?>
<Relationships xmlns="http://schemas.openxmlformats.org/package/2006/relationships"><Relationship Id="rId8" Type="http://schemas.openxmlformats.org/officeDocument/2006/relationships/image" Target="../media/image149.wmf"/><Relationship Id="rId13" Type="http://schemas.openxmlformats.org/officeDocument/2006/relationships/oleObject" Target="../embeddings/oleObject188.bin"/><Relationship Id="rId3" Type="http://schemas.openxmlformats.org/officeDocument/2006/relationships/oleObject" Target="../embeddings/oleObject183.bin"/><Relationship Id="rId7" Type="http://schemas.openxmlformats.org/officeDocument/2006/relationships/oleObject" Target="../embeddings/oleObject185.bin"/><Relationship Id="rId12" Type="http://schemas.openxmlformats.org/officeDocument/2006/relationships/image" Target="../media/image151.wmf"/><Relationship Id="rId2" Type="http://schemas.openxmlformats.org/officeDocument/2006/relationships/slideLayout" Target="../slideLayouts/slideLayout3.xml"/><Relationship Id="rId16" Type="http://schemas.openxmlformats.org/officeDocument/2006/relationships/image" Target="../media/image153.wmf"/><Relationship Id="rId1" Type="http://schemas.openxmlformats.org/officeDocument/2006/relationships/vmlDrawing" Target="../drawings/vmlDrawing42.vml"/><Relationship Id="rId6" Type="http://schemas.openxmlformats.org/officeDocument/2006/relationships/image" Target="../media/image148.wmf"/><Relationship Id="rId11" Type="http://schemas.openxmlformats.org/officeDocument/2006/relationships/oleObject" Target="../embeddings/oleObject187.bin"/><Relationship Id="rId5" Type="http://schemas.openxmlformats.org/officeDocument/2006/relationships/oleObject" Target="../embeddings/oleObject184.bin"/><Relationship Id="rId15" Type="http://schemas.openxmlformats.org/officeDocument/2006/relationships/oleObject" Target="../embeddings/oleObject189.bin"/><Relationship Id="rId10" Type="http://schemas.openxmlformats.org/officeDocument/2006/relationships/image" Target="../media/image150.wmf"/><Relationship Id="rId4" Type="http://schemas.openxmlformats.org/officeDocument/2006/relationships/image" Target="../media/image147.wmf"/><Relationship Id="rId9" Type="http://schemas.openxmlformats.org/officeDocument/2006/relationships/oleObject" Target="../embeddings/oleObject186.bin"/><Relationship Id="rId14" Type="http://schemas.openxmlformats.org/officeDocument/2006/relationships/image" Target="../media/image152.wmf"/></Relationships>
</file>

<file path=ppt/slides/_rels/slide55.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11.bin"/><Relationship Id="rId4" Type="http://schemas.openxmlformats.org/officeDocument/2006/relationships/image" Target="../media/image10.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15.png"/><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3.bin"/><Relationship Id="rId7"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14.bin"/><Relationship Id="rId4" Type="http://schemas.openxmlformats.org/officeDocument/2006/relationships/image" Target="../media/image16.wmf"/></Relationships>
</file>

<file path=ppt/slides/_rels/slide9.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16.bin"/><Relationship Id="rId4" Type="http://schemas.openxmlformats.org/officeDocument/2006/relationships/image" Target="../media/image1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6612" y="1301594"/>
            <a:ext cx="9971881" cy="1098706"/>
          </a:xfrm>
        </p:spPr>
        <p:style>
          <a:lnRef idx="0">
            <a:schemeClr val="accent6"/>
          </a:lnRef>
          <a:fillRef idx="3">
            <a:schemeClr val="accent6"/>
          </a:fillRef>
          <a:effectRef idx="3">
            <a:schemeClr val="accent6"/>
          </a:effectRef>
          <a:fontRef idx="minor">
            <a:schemeClr val="lt1"/>
          </a:fontRef>
        </p:style>
        <p:txBody>
          <a:bodyPr/>
          <a:lstStyle/>
          <a:p>
            <a:r>
              <a:rPr lang="en-US"/>
              <a:t>Chương 2: HiỆN TƯỢNG PHÁT NÓNG/ LÀM MÁT TRONG THIẾT BỊ ĐiỆN</a:t>
            </a:r>
          </a:p>
        </p:txBody>
      </p:sp>
      <p:sp>
        <p:nvSpPr>
          <p:cNvPr id="3" name="Subtitle 2"/>
          <p:cNvSpPr>
            <a:spLocks noGrp="1"/>
          </p:cNvSpPr>
          <p:nvPr>
            <p:ph type="subTitle" idx="1"/>
          </p:nvPr>
        </p:nvSpPr>
        <p:spPr>
          <a:xfrm>
            <a:off x="608012" y="3543300"/>
            <a:ext cx="10515600" cy="3156106"/>
          </a:xfrm>
        </p:spPr>
        <p:style>
          <a:lnRef idx="1">
            <a:schemeClr val="accent3"/>
          </a:lnRef>
          <a:fillRef idx="2">
            <a:schemeClr val="accent3"/>
          </a:fillRef>
          <a:effectRef idx="1">
            <a:schemeClr val="accent3"/>
          </a:effectRef>
          <a:fontRef idx="minor">
            <a:schemeClr val="dk1"/>
          </a:fontRef>
        </p:style>
        <p:txBody>
          <a:bodyPr/>
          <a:lstStyle/>
          <a:p>
            <a:pPr algn="l"/>
            <a:r>
              <a:rPr lang="en-US" sz="3200">
                <a:solidFill>
                  <a:schemeClr val="tx1"/>
                </a:solidFill>
              </a:rPr>
              <a:t>- Tổng quan quá trình nhiệt trong thiết bị điện</a:t>
            </a:r>
          </a:p>
          <a:p>
            <a:pPr algn="l"/>
            <a:r>
              <a:rPr lang="en-US" sz="3200">
                <a:solidFill>
                  <a:schemeClr val="tx1"/>
                </a:solidFill>
              </a:rPr>
              <a:t>- Công suất tổn hao trong thiết bị điện</a:t>
            </a:r>
          </a:p>
          <a:p>
            <a:pPr algn="l"/>
            <a:r>
              <a:rPr lang="en-US" sz="3200">
                <a:solidFill>
                  <a:schemeClr val="tx1"/>
                </a:solidFill>
              </a:rPr>
              <a:t>- Quá trình phát nóng - Quá trình nguội</a:t>
            </a:r>
          </a:p>
          <a:p>
            <a:pPr algn="l"/>
            <a:r>
              <a:rPr lang="en-US" sz="3200">
                <a:solidFill>
                  <a:schemeClr val="tx1"/>
                </a:solidFill>
              </a:rPr>
              <a:t>- Sự truyền nhiệt của vật thể phát nóng ở chế độ xác lập</a:t>
            </a:r>
          </a:p>
          <a:p>
            <a:pPr algn="l"/>
            <a:r>
              <a:rPr lang="en-US" sz="3200">
                <a:solidFill>
                  <a:schemeClr val="tx1"/>
                </a:solidFill>
              </a:rPr>
              <a:t>- Các chế độ làm việc của thiết bị điện</a:t>
            </a:r>
          </a:p>
        </p:txBody>
      </p:sp>
      <p:sp>
        <p:nvSpPr>
          <p:cNvPr id="4" name="Slide Number Placeholder 3"/>
          <p:cNvSpPr>
            <a:spLocks noGrp="1"/>
          </p:cNvSpPr>
          <p:nvPr>
            <p:ph type="sldNum" sz="quarter" idx="12"/>
          </p:nvPr>
        </p:nvSpPr>
        <p:spPr/>
        <p:txBody>
          <a:bodyPr/>
          <a:lstStyle/>
          <a:p>
            <a:fld id="{AC20B538-39FE-4812-A0E3-30635B19B3D6}" type="slidenum">
              <a:rPr lang="en-US" smtClean="0"/>
              <a:pPr/>
              <a:t>1</a:t>
            </a:fld>
            <a:endParaRPr lang="en-US"/>
          </a:p>
        </p:txBody>
      </p:sp>
      <p:sp>
        <p:nvSpPr>
          <p:cNvPr id="5" name="Footer Placeholder 4"/>
          <p:cNvSpPr>
            <a:spLocks noGrp="1"/>
          </p:cNvSpPr>
          <p:nvPr>
            <p:ph type="ftr" sz="quarter" idx="3"/>
          </p:nvPr>
        </p:nvSpPr>
        <p:spPr/>
        <p:txBody>
          <a:bodyPr/>
          <a:lstStyle/>
          <a:p>
            <a:r>
              <a:rPr lang="en-US"/>
              <a:t>BMTBĐ-BĐNLĐC-PVLong (TCBinh edited 2016)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AC20B538-39FE-4812-A0E3-30635B19B3D6}" type="slidenum">
              <a:rPr lang="en-US" smtClean="0"/>
              <a:pPr/>
              <a:t>10</a:t>
            </a:fld>
            <a:endParaRPr lang="en-US"/>
          </a:p>
        </p:txBody>
      </p:sp>
      <p:sp>
        <p:nvSpPr>
          <p:cNvPr id="4" name="Footer Placeholder 3"/>
          <p:cNvSpPr>
            <a:spLocks noGrp="1"/>
          </p:cNvSpPr>
          <p:nvPr>
            <p:ph type="ftr" sz="quarter" idx="3"/>
          </p:nvPr>
        </p:nvSpPr>
        <p:spPr/>
        <p:txBody>
          <a:bodyPr/>
          <a:lstStyle/>
          <a:p>
            <a:r>
              <a:rPr lang="en-US" smtClean="0"/>
              <a:t>BMTBĐ-BĐNLĐC-PVLong (TCBinh edited 2016)</a:t>
            </a:r>
            <a:endParaRPr lang="en-US"/>
          </a:p>
        </p:txBody>
      </p:sp>
      <p:sp>
        <p:nvSpPr>
          <p:cNvPr id="6" name="Oval 5"/>
          <p:cNvSpPr/>
          <p:nvPr/>
        </p:nvSpPr>
        <p:spPr bwMode="auto">
          <a:xfrm>
            <a:off x="1065212" y="1485900"/>
            <a:ext cx="2438400" cy="2438400"/>
          </a:xfrm>
          <a:prstGeom prst="ellipse">
            <a:avLst/>
          </a:prstGeom>
          <a:noFill/>
          <a:ln w="9525" algn="ctr">
            <a:solidFill>
              <a:schemeClr val="tx1"/>
            </a:solidFill>
            <a:miter lim="800000"/>
            <a:headEnd/>
            <a:tailEnd/>
          </a:ln>
          <a:effectLst/>
        </p:spPr>
        <p:txBody>
          <a:bodyPr wrap="square" rtlCol="0" anchor="ctr">
            <a:spAutoFit/>
          </a:bodyPr>
          <a:lstStyle/>
          <a:p>
            <a:pPr algn="l"/>
            <a:endParaRPr lang="en-US" smtClean="0">
              <a:sym typeface="Wingdings 2"/>
            </a:endParaRPr>
          </a:p>
        </p:txBody>
      </p:sp>
      <p:sp>
        <p:nvSpPr>
          <p:cNvPr id="7" name="Oval 6"/>
          <p:cNvSpPr/>
          <p:nvPr/>
        </p:nvSpPr>
        <p:spPr bwMode="auto">
          <a:xfrm>
            <a:off x="2093912" y="2514600"/>
            <a:ext cx="381000" cy="381000"/>
          </a:xfrm>
          <a:prstGeom prst="ellipse">
            <a:avLst/>
          </a:prstGeom>
          <a:solidFill>
            <a:schemeClr val="tx1"/>
          </a:solidFill>
          <a:ln w="9525" algn="ctr">
            <a:solidFill>
              <a:schemeClr val="tx1"/>
            </a:solidFill>
            <a:miter lim="800000"/>
            <a:headEnd/>
            <a:tailEnd/>
          </a:ln>
          <a:effectLst/>
        </p:spPr>
        <p:txBody>
          <a:bodyPr wrap="square" rtlCol="0" anchor="ctr">
            <a:spAutoFit/>
          </a:bodyPr>
          <a:lstStyle/>
          <a:p>
            <a:pPr algn="l"/>
            <a:endParaRPr lang="en-US" smtClean="0">
              <a:sym typeface="Wingdings 2"/>
            </a:endParaRPr>
          </a:p>
        </p:txBody>
      </p:sp>
      <p:sp>
        <p:nvSpPr>
          <p:cNvPr id="8" name="Oval 7"/>
          <p:cNvSpPr/>
          <p:nvPr/>
        </p:nvSpPr>
        <p:spPr bwMode="auto">
          <a:xfrm>
            <a:off x="1873119" y="1359944"/>
            <a:ext cx="381000" cy="381000"/>
          </a:xfrm>
          <a:prstGeom prst="ellipse">
            <a:avLst/>
          </a:prstGeom>
          <a:solidFill>
            <a:srgbClr val="FF0000"/>
          </a:solidFill>
          <a:ln w="9525" algn="ctr">
            <a:solidFill>
              <a:schemeClr val="tx1"/>
            </a:solidFill>
            <a:miter lim="800000"/>
            <a:headEnd/>
            <a:tailEnd/>
          </a:ln>
          <a:effectLst/>
        </p:spPr>
        <p:txBody>
          <a:bodyPr wrap="square" rtlCol="0" anchor="ctr">
            <a:spAutoFit/>
          </a:bodyPr>
          <a:lstStyle/>
          <a:p>
            <a:pPr algn="l"/>
            <a:endParaRPr lang="en-US" smtClean="0">
              <a:sym typeface="Wingdings 2"/>
            </a:endParaRPr>
          </a:p>
        </p:txBody>
      </p:sp>
      <p:cxnSp>
        <p:nvCxnSpPr>
          <p:cNvPr id="10" name="Straight Connector 9"/>
          <p:cNvCxnSpPr/>
          <p:nvPr/>
        </p:nvCxnSpPr>
        <p:spPr>
          <a:xfrm flipH="1" flipV="1">
            <a:off x="4189412" y="1550444"/>
            <a:ext cx="6553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189412" y="5372100"/>
            <a:ext cx="64008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345507" y="1270456"/>
            <a:ext cx="349776" cy="430887"/>
          </a:xfrm>
          <a:prstGeom prst="rect">
            <a:avLst/>
          </a:prstGeom>
          <a:noFill/>
        </p:spPr>
        <p:txBody>
          <a:bodyPr wrap="none" rtlCol="0">
            <a:spAutoFit/>
          </a:bodyPr>
          <a:lstStyle/>
          <a:p>
            <a:r>
              <a:rPr lang="en-US" sz="2200" smtClean="0">
                <a:cs typeface="Times New Roman" pitchFamily="18" charset="0"/>
              </a:rPr>
              <a:t>+</a:t>
            </a:r>
          </a:p>
        </p:txBody>
      </p:sp>
      <p:sp>
        <p:nvSpPr>
          <p:cNvPr id="16" name="TextBox 15"/>
          <p:cNvSpPr txBox="1"/>
          <p:nvPr/>
        </p:nvSpPr>
        <p:spPr>
          <a:xfrm>
            <a:off x="4241151" y="5384452"/>
            <a:ext cx="279244" cy="430887"/>
          </a:xfrm>
          <a:prstGeom prst="rect">
            <a:avLst/>
          </a:prstGeom>
          <a:noFill/>
        </p:spPr>
        <p:txBody>
          <a:bodyPr wrap="none" rtlCol="0">
            <a:spAutoFit/>
          </a:bodyPr>
          <a:lstStyle/>
          <a:p>
            <a:r>
              <a:rPr lang="en-US" sz="2200" smtClean="0">
                <a:cs typeface="Times New Roman" pitchFamily="18" charset="0"/>
              </a:rPr>
              <a:t>-</a:t>
            </a:r>
          </a:p>
        </p:txBody>
      </p:sp>
      <p:sp>
        <p:nvSpPr>
          <p:cNvPr id="17" name="Oval 16"/>
          <p:cNvSpPr/>
          <p:nvPr/>
        </p:nvSpPr>
        <p:spPr bwMode="auto">
          <a:xfrm>
            <a:off x="3884612" y="2139862"/>
            <a:ext cx="1143000" cy="2438400"/>
          </a:xfrm>
          <a:prstGeom prst="ellipse">
            <a:avLst/>
          </a:prstGeom>
          <a:noFill/>
          <a:ln w="9525" algn="ctr">
            <a:solidFill>
              <a:schemeClr val="tx1"/>
            </a:solidFill>
            <a:miter lim="800000"/>
            <a:headEnd/>
            <a:tailEnd/>
          </a:ln>
          <a:effectLst/>
        </p:spPr>
        <p:txBody>
          <a:bodyPr wrap="square" rtlCol="0" anchor="ctr">
            <a:spAutoFit/>
          </a:bodyPr>
          <a:lstStyle/>
          <a:p>
            <a:pPr algn="l"/>
            <a:endParaRPr lang="en-US" smtClean="0">
              <a:sym typeface="Wingdings 2"/>
            </a:endParaRPr>
          </a:p>
        </p:txBody>
      </p:sp>
      <p:sp>
        <p:nvSpPr>
          <p:cNvPr id="18" name="Oval 17"/>
          <p:cNvSpPr/>
          <p:nvPr/>
        </p:nvSpPr>
        <p:spPr bwMode="auto">
          <a:xfrm>
            <a:off x="4380773" y="4049015"/>
            <a:ext cx="178594" cy="381000"/>
          </a:xfrm>
          <a:prstGeom prst="ellipse">
            <a:avLst/>
          </a:prstGeom>
          <a:solidFill>
            <a:schemeClr val="tx1"/>
          </a:solidFill>
          <a:ln w="9525" algn="ctr">
            <a:solidFill>
              <a:schemeClr val="tx1"/>
            </a:solidFill>
            <a:miter lim="800000"/>
            <a:headEnd/>
            <a:tailEnd/>
          </a:ln>
          <a:effectLst/>
        </p:spPr>
        <p:txBody>
          <a:bodyPr wrap="square" rtlCol="0" anchor="ctr">
            <a:spAutoFit/>
          </a:bodyPr>
          <a:lstStyle/>
          <a:p>
            <a:pPr algn="l"/>
            <a:endParaRPr lang="en-US" smtClean="0">
              <a:sym typeface="Wingdings 2"/>
            </a:endParaRPr>
          </a:p>
        </p:txBody>
      </p:sp>
      <p:sp>
        <p:nvSpPr>
          <p:cNvPr id="19" name="Oval 18"/>
          <p:cNvSpPr/>
          <p:nvPr/>
        </p:nvSpPr>
        <p:spPr bwMode="auto">
          <a:xfrm>
            <a:off x="4380773" y="2236591"/>
            <a:ext cx="178594" cy="381000"/>
          </a:xfrm>
          <a:prstGeom prst="ellipse">
            <a:avLst/>
          </a:prstGeom>
          <a:solidFill>
            <a:srgbClr val="FF0000"/>
          </a:solidFill>
          <a:ln w="9525" algn="ctr">
            <a:solidFill>
              <a:schemeClr val="tx1"/>
            </a:solidFill>
            <a:miter lim="800000"/>
            <a:headEnd/>
            <a:tailEnd/>
          </a:ln>
          <a:effectLst/>
        </p:spPr>
        <p:txBody>
          <a:bodyPr wrap="square" rtlCol="0" anchor="ctr">
            <a:spAutoFit/>
          </a:bodyPr>
          <a:lstStyle/>
          <a:p>
            <a:pPr algn="l"/>
            <a:endParaRPr lang="en-US" smtClean="0">
              <a:sym typeface="Wingdings 2"/>
            </a:endParaRPr>
          </a:p>
        </p:txBody>
      </p:sp>
      <p:grpSp>
        <p:nvGrpSpPr>
          <p:cNvPr id="25" name="Group 24"/>
          <p:cNvGrpSpPr/>
          <p:nvPr/>
        </p:nvGrpSpPr>
        <p:grpSpPr>
          <a:xfrm flipV="1">
            <a:off x="7770812" y="1283613"/>
            <a:ext cx="1143000" cy="4469487"/>
            <a:chOff x="7770812" y="1005929"/>
            <a:chExt cx="1143000" cy="4469487"/>
          </a:xfrm>
        </p:grpSpPr>
        <p:sp>
          <p:nvSpPr>
            <p:cNvPr id="20" name="TextBox 19"/>
            <p:cNvSpPr txBox="1"/>
            <p:nvPr/>
          </p:nvSpPr>
          <p:spPr>
            <a:xfrm>
              <a:off x="8231707" y="1005929"/>
              <a:ext cx="349776" cy="430887"/>
            </a:xfrm>
            <a:prstGeom prst="rect">
              <a:avLst/>
            </a:prstGeom>
            <a:noFill/>
          </p:spPr>
          <p:txBody>
            <a:bodyPr wrap="none" rtlCol="0">
              <a:spAutoFit/>
            </a:bodyPr>
            <a:lstStyle/>
            <a:p>
              <a:r>
                <a:rPr lang="en-US" sz="2200" smtClean="0">
                  <a:cs typeface="Times New Roman" pitchFamily="18" charset="0"/>
                </a:rPr>
                <a:t>+</a:t>
              </a:r>
            </a:p>
          </p:txBody>
        </p:sp>
        <p:sp>
          <p:nvSpPr>
            <p:cNvPr id="21" name="TextBox 20"/>
            <p:cNvSpPr txBox="1"/>
            <p:nvPr/>
          </p:nvSpPr>
          <p:spPr>
            <a:xfrm>
              <a:off x="8127351" y="5044529"/>
              <a:ext cx="279244" cy="430887"/>
            </a:xfrm>
            <a:prstGeom prst="rect">
              <a:avLst/>
            </a:prstGeom>
            <a:noFill/>
          </p:spPr>
          <p:txBody>
            <a:bodyPr wrap="none" rtlCol="0">
              <a:spAutoFit/>
            </a:bodyPr>
            <a:lstStyle/>
            <a:p>
              <a:r>
                <a:rPr lang="en-US" sz="2200" smtClean="0">
                  <a:cs typeface="Times New Roman" pitchFamily="18" charset="0"/>
                </a:rPr>
                <a:t>-</a:t>
              </a:r>
            </a:p>
          </p:txBody>
        </p:sp>
        <p:sp>
          <p:nvSpPr>
            <p:cNvPr id="22" name="Oval 21"/>
            <p:cNvSpPr/>
            <p:nvPr/>
          </p:nvSpPr>
          <p:spPr bwMode="auto">
            <a:xfrm>
              <a:off x="7770812" y="2162085"/>
              <a:ext cx="1143000" cy="2438400"/>
            </a:xfrm>
            <a:prstGeom prst="ellipse">
              <a:avLst/>
            </a:prstGeom>
            <a:noFill/>
            <a:ln w="9525" algn="ctr">
              <a:solidFill>
                <a:schemeClr val="tx1"/>
              </a:solidFill>
              <a:miter lim="800000"/>
              <a:headEnd/>
              <a:tailEnd/>
            </a:ln>
            <a:effectLst/>
          </p:spPr>
          <p:txBody>
            <a:bodyPr wrap="square" rtlCol="0" anchor="ctr">
              <a:spAutoFit/>
            </a:bodyPr>
            <a:lstStyle/>
            <a:p>
              <a:pPr algn="l"/>
              <a:endParaRPr lang="en-US" smtClean="0">
                <a:sym typeface="Wingdings 2"/>
              </a:endParaRPr>
            </a:p>
          </p:txBody>
        </p:sp>
        <p:sp>
          <p:nvSpPr>
            <p:cNvPr id="23" name="Oval 22"/>
            <p:cNvSpPr/>
            <p:nvPr/>
          </p:nvSpPr>
          <p:spPr bwMode="auto">
            <a:xfrm>
              <a:off x="8266973" y="4040205"/>
              <a:ext cx="178594" cy="381000"/>
            </a:xfrm>
            <a:prstGeom prst="ellipse">
              <a:avLst/>
            </a:prstGeom>
            <a:solidFill>
              <a:schemeClr val="tx1"/>
            </a:solidFill>
            <a:ln w="9525" algn="ctr">
              <a:solidFill>
                <a:schemeClr val="tx1"/>
              </a:solidFill>
              <a:miter lim="800000"/>
              <a:headEnd/>
              <a:tailEnd/>
            </a:ln>
            <a:effectLst/>
          </p:spPr>
          <p:txBody>
            <a:bodyPr wrap="square" rtlCol="0" anchor="ctr">
              <a:spAutoFit/>
            </a:bodyPr>
            <a:lstStyle/>
            <a:p>
              <a:pPr algn="l"/>
              <a:endParaRPr lang="en-US" smtClean="0">
                <a:sym typeface="Wingdings 2"/>
              </a:endParaRPr>
            </a:p>
          </p:txBody>
        </p:sp>
        <p:sp>
          <p:nvSpPr>
            <p:cNvPr id="24" name="Oval 23"/>
            <p:cNvSpPr/>
            <p:nvPr/>
          </p:nvSpPr>
          <p:spPr bwMode="auto">
            <a:xfrm>
              <a:off x="8253015" y="2281950"/>
              <a:ext cx="178594" cy="381000"/>
            </a:xfrm>
            <a:prstGeom prst="ellipse">
              <a:avLst/>
            </a:prstGeom>
            <a:solidFill>
              <a:srgbClr val="FF0000"/>
            </a:solidFill>
            <a:ln w="9525" algn="ctr">
              <a:solidFill>
                <a:schemeClr val="tx1"/>
              </a:solidFill>
              <a:miter lim="800000"/>
              <a:headEnd/>
              <a:tailEnd/>
            </a:ln>
            <a:effectLst/>
          </p:spPr>
          <p:txBody>
            <a:bodyPr wrap="square" rtlCol="0" anchor="ctr">
              <a:spAutoFit/>
            </a:bodyPr>
            <a:lstStyle/>
            <a:p>
              <a:pPr algn="l"/>
              <a:endParaRPr lang="en-US" smtClean="0">
                <a:sym typeface="Wingdings 2"/>
              </a:endParaRPr>
            </a:p>
          </p:txBody>
        </p:sp>
      </p:grpSp>
    </p:spTree>
    <p:extLst>
      <p:ext uri="{BB962C8B-B14F-4D97-AF65-F5344CB8AC3E}">
        <p14:creationId xmlns:p14="http://schemas.microsoft.com/office/powerpoint/2010/main" val="1656659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a:solidFill>
                  <a:schemeClr val="tx1"/>
                </a:solidFill>
              </a:rPr>
              <a:t>Quá trình phát nóng - Quá trình nguội</a:t>
            </a:r>
          </a:p>
        </p:txBody>
      </p:sp>
      <p:sp>
        <p:nvSpPr>
          <p:cNvPr id="3" name="Slide Number Placeholder 2"/>
          <p:cNvSpPr>
            <a:spLocks noGrp="1"/>
          </p:cNvSpPr>
          <p:nvPr>
            <p:ph type="sldNum" sz="quarter" idx="12"/>
          </p:nvPr>
        </p:nvSpPr>
        <p:spPr/>
        <p:txBody>
          <a:bodyPr/>
          <a:lstStyle/>
          <a:p>
            <a:fld id="{AC20B538-39FE-4812-A0E3-30635B19B3D6}" type="slidenum">
              <a:rPr lang="en-US" smtClean="0"/>
              <a:pPr/>
              <a:t>11</a:t>
            </a:fld>
            <a:endParaRPr lang="en-US"/>
          </a:p>
        </p:txBody>
      </p:sp>
      <p:sp>
        <p:nvSpPr>
          <p:cNvPr id="4" name="Footer Placeholder 3"/>
          <p:cNvSpPr>
            <a:spLocks noGrp="1"/>
          </p:cNvSpPr>
          <p:nvPr>
            <p:ph type="ftr" sz="quarter" idx="3"/>
          </p:nvPr>
        </p:nvSpPr>
        <p:spPr/>
        <p:txBody>
          <a:bodyPr/>
          <a:lstStyle/>
          <a:p>
            <a:r>
              <a:rPr lang="en-US"/>
              <a:t>BMTBĐ-BĐNLĐC-PVLong (TCBinh edited 2016)</a:t>
            </a:r>
          </a:p>
        </p:txBody>
      </p:sp>
      <p:sp>
        <p:nvSpPr>
          <p:cNvPr id="7" name="Rectangle 32"/>
          <p:cNvSpPr>
            <a:spLocks noChangeArrowheads="1"/>
          </p:cNvSpPr>
          <p:nvPr/>
        </p:nvSpPr>
        <p:spPr bwMode="auto">
          <a:xfrm>
            <a:off x="0" y="3926281"/>
            <a:ext cx="11315700" cy="0"/>
          </a:xfrm>
          <a:prstGeom prst="rect">
            <a:avLst/>
          </a:prstGeom>
          <a:noFill/>
          <a:ln w="9525" algn="ctr">
            <a:noFill/>
            <a:miter lim="800000"/>
            <a:headEnd/>
            <a:tailEnd/>
          </a:ln>
          <a:effectLst/>
        </p:spPr>
        <p:txBody>
          <a:bodyPr wrap="none" anchor="ctr">
            <a:spAutoFit/>
          </a:bodyPr>
          <a:lstStyle/>
          <a:p>
            <a:endParaRPr lang="en-US"/>
          </a:p>
        </p:txBody>
      </p:sp>
      <p:sp>
        <p:nvSpPr>
          <p:cNvPr id="8" name="Rectangle 34"/>
          <p:cNvSpPr>
            <a:spLocks noChangeArrowheads="1"/>
          </p:cNvSpPr>
          <p:nvPr/>
        </p:nvSpPr>
        <p:spPr bwMode="auto">
          <a:xfrm>
            <a:off x="0" y="3926281"/>
            <a:ext cx="11315700" cy="0"/>
          </a:xfrm>
          <a:prstGeom prst="rect">
            <a:avLst/>
          </a:prstGeom>
          <a:noFill/>
          <a:ln w="9525" algn="ctr">
            <a:noFill/>
            <a:miter lim="800000"/>
            <a:headEnd/>
            <a:tailEnd/>
          </a:ln>
          <a:effectLst/>
        </p:spPr>
        <p:txBody>
          <a:bodyPr wrap="none" anchor="ctr">
            <a:spAutoFit/>
          </a:bodyPr>
          <a:lstStyle/>
          <a:p>
            <a:endParaRPr lang="en-US"/>
          </a:p>
        </p:txBody>
      </p:sp>
      <p:sp>
        <p:nvSpPr>
          <p:cNvPr id="9" name="Rectangle 39"/>
          <p:cNvSpPr>
            <a:spLocks noChangeArrowheads="1"/>
          </p:cNvSpPr>
          <p:nvPr/>
        </p:nvSpPr>
        <p:spPr bwMode="auto">
          <a:xfrm>
            <a:off x="0" y="4040581"/>
            <a:ext cx="113157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10" name="Object 38"/>
          <p:cNvGraphicFramePr>
            <a:graphicFrameLocks noChangeAspect="1"/>
          </p:cNvGraphicFramePr>
          <p:nvPr>
            <p:extLst>
              <p:ext uri="{D42A27DB-BD31-4B8C-83A1-F6EECF244321}">
                <p14:modId xmlns:p14="http://schemas.microsoft.com/office/powerpoint/2010/main" val="1363751383"/>
              </p:ext>
            </p:extLst>
          </p:nvPr>
        </p:nvGraphicFramePr>
        <p:xfrm>
          <a:off x="991906" y="4628926"/>
          <a:ext cx="4950786" cy="743174"/>
        </p:xfrm>
        <a:graphic>
          <a:graphicData uri="http://schemas.openxmlformats.org/presentationml/2006/ole">
            <mc:AlternateContent xmlns:mc="http://schemas.openxmlformats.org/markup-compatibility/2006">
              <mc:Choice xmlns:v="urn:schemas-microsoft-com:vml" Requires="v">
                <p:oleObj spid="_x0000_s30032" name="Equation" r:id="rId3" imgW="1333440" imgH="203040" progId="Equation.DSMT4">
                  <p:embed/>
                </p:oleObj>
              </mc:Choice>
              <mc:Fallback>
                <p:oleObj name="Equation" r:id="rId3" imgW="1333440" imgH="2030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1906" y="4628926"/>
                        <a:ext cx="4950786" cy="743174"/>
                      </a:xfrm>
                      <a:prstGeom prst="rect">
                        <a:avLst/>
                      </a:prstGeom>
                      <a:solidFill>
                        <a:srgbClr val="FFFF99"/>
                      </a:solidFill>
                      <a:extLst/>
                    </p:spPr>
                  </p:pic>
                </p:oleObj>
              </mc:Fallback>
            </mc:AlternateContent>
          </a:graphicData>
        </a:graphic>
      </p:graphicFrame>
      <p:sp>
        <p:nvSpPr>
          <p:cNvPr id="12" name="Rectangle 47"/>
          <p:cNvSpPr>
            <a:spLocks noChangeArrowheads="1"/>
          </p:cNvSpPr>
          <p:nvPr/>
        </p:nvSpPr>
        <p:spPr bwMode="auto">
          <a:xfrm>
            <a:off x="0" y="4040581"/>
            <a:ext cx="11315700" cy="0"/>
          </a:xfrm>
          <a:prstGeom prst="rect">
            <a:avLst/>
          </a:prstGeom>
          <a:noFill/>
          <a:ln w="9525" algn="ctr">
            <a:noFill/>
            <a:miter lim="800000"/>
            <a:headEnd/>
            <a:tailEnd/>
          </a:ln>
          <a:effectLst/>
        </p:spPr>
        <p:txBody>
          <a:bodyPr wrap="none" anchor="ctr">
            <a:spAutoFit/>
          </a:bodyPr>
          <a:lstStyle/>
          <a:p>
            <a:endParaRPr lang="en-US"/>
          </a:p>
        </p:txBody>
      </p:sp>
      <p:sp>
        <p:nvSpPr>
          <p:cNvPr id="13" name="TextBox 12"/>
          <p:cNvSpPr txBox="1"/>
          <p:nvPr/>
        </p:nvSpPr>
        <p:spPr>
          <a:xfrm>
            <a:off x="989012" y="1181100"/>
            <a:ext cx="9088578" cy="1446550"/>
          </a:xfrm>
          <a:prstGeom prst="rect">
            <a:avLst/>
          </a:prstGeom>
          <a:noFill/>
        </p:spPr>
        <p:txBody>
          <a:bodyPr wrap="none" rtlCol="0">
            <a:spAutoFit/>
          </a:bodyPr>
          <a:lstStyle/>
          <a:p>
            <a:r>
              <a:rPr lang="en-US" sz="2200">
                <a:cs typeface="Times New Roman" pitchFamily="18" charset="0"/>
              </a:rPr>
              <a:t>Xét một vật thể đồng </a:t>
            </a:r>
            <a:r>
              <a:rPr lang="en-US" sz="2200" smtClean="0">
                <a:cs typeface="Times New Roman" pitchFamily="18" charset="0"/>
              </a:rPr>
              <a:t>chất</a:t>
            </a:r>
            <a:r>
              <a:rPr lang="en-US" sz="2200">
                <a:cs typeface="Times New Roman" pitchFamily="18" charset="0"/>
              </a:rPr>
              <a:t>, đẳng nhiệt có nguồn nhiệt nội tại:</a:t>
            </a:r>
          </a:p>
          <a:p>
            <a:r>
              <a:rPr lang="en-US">
                <a:cs typeface="Times New Roman" pitchFamily="18" charset="0"/>
              </a:rPr>
              <a:t>	- Công suất nhiệt P= hằng số</a:t>
            </a:r>
          </a:p>
          <a:p>
            <a:r>
              <a:rPr lang="en-US" sz="2200">
                <a:cs typeface="Times New Roman" pitchFamily="18" charset="0"/>
              </a:rPr>
              <a:t>	- Nhiệt độ bằng nhau ở mọi điểm trong vật thể.</a:t>
            </a:r>
          </a:p>
          <a:p>
            <a:r>
              <a:rPr lang="en-US">
                <a:cs typeface="Times New Roman" pitchFamily="18" charset="0"/>
              </a:rPr>
              <a:t>	- Hệ số tỏa nhiệt k</a:t>
            </a:r>
            <a:r>
              <a:rPr lang="en-US" baseline="-25000">
                <a:cs typeface="Times New Roman" pitchFamily="18" charset="0"/>
              </a:rPr>
              <a:t>T</a:t>
            </a:r>
            <a:r>
              <a:rPr lang="en-US">
                <a:cs typeface="Times New Roman" pitchFamily="18" charset="0"/>
              </a:rPr>
              <a:t> [W/m</a:t>
            </a:r>
            <a:r>
              <a:rPr lang="en-US" baseline="30000">
                <a:cs typeface="Times New Roman" pitchFamily="18" charset="0"/>
              </a:rPr>
              <a:t>2 0</a:t>
            </a:r>
            <a:r>
              <a:rPr lang="en-US">
                <a:cs typeface="Times New Roman" pitchFamily="18" charset="0"/>
              </a:rPr>
              <a:t>C] và nhiệt dung riêng C [W.s/</a:t>
            </a:r>
            <a:r>
              <a:rPr lang="en-US" baseline="30000">
                <a:cs typeface="Times New Roman" pitchFamily="18" charset="0"/>
              </a:rPr>
              <a:t>0</a:t>
            </a:r>
            <a:r>
              <a:rPr lang="en-US">
                <a:cs typeface="Times New Roman" pitchFamily="18" charset="0"/>
              </a:rPr>
              <a:t>C]</a:t>
            </a:r>
            <a:endParaRPr lang="en-US" sz="2200">
              <a:cs typeface="Times New Roman" pitchFamily="18" charset="0"/>
            </a:endParaRPr>
          </a:p>
        </p:txBody>
      </p:sp>
      <p:sp>
        <p:nvSpPr>
          <p:cNvPr id="14" name="TextBox 13"/>
          <p:cNvSpPr txBox="1"/>
          <p:nvPr/>
        </p:nvSpPr>
        <p:spPr>
          <a:xfrm>
            <a:off x="684212" y="2731413"/>
            <a:ext cx="11047413" cy="1200329"/>
          </a:xfrm>
          <a:prstGeom prst="rect">
            <a:avLst/>
          </a:prstGeom>
          <a:noFill/>
        </p:spPr>
        <p:txBody>
          <a:bodyPr wrap="square" rtlCol="0">
            <a:spAutoFit/>
          </a:bodyPr>
          <a:lstStyle/>
          <a:p>
            <a:r>
              <a:rPr lang="en-US" sz="2400">
                <a:cs typeface="Times New Roman" pitchFamily="18" charset="0"/>
              </a:rPr>
              <a:t>Năng lương sản sinh bên trong vật thể trong thời gian dt </a:t>
            </a:r>
            <a:r>
              <a:rPr lang="en-US" sz="2400">
                <a:solidFill>
                  <a:srgbClr val="FF0000"/>
                </a:solidFill>
                <a:cs typeface="Times New Roman" pitchFamily="18" charset="0"/>
              </a:rPr>
              <a:t>(Pdt)</a:t>
            </a:r>
            <a:r>
              <a:rPr lang="en-US" sz="2400">
                <a:cs typeface="Times New Roman" pitchFamily="18" charset="0"/>
              </a:rPr>
              <a:t> sẽ biến thành nhiệt năng: một phần làm tăng nhiệt độ của nó </a:t>
            </a:r>
            <a:r>
              <a:rPr lang="en-US" sz="2400">
                <a:solidFill>
                  <a:srgbClr val="FF0000"/>
                </a:solidFill>
                <a:cs typeface="Times New Roman" pitchFamily="18" charset="0"/>
              </a:rPr>
              <a:t>(Cd</a:t>
            </a:r>
            <a:r>
              <a:rPr lang="en-US" sz="2400">
                <a:solidFill>
                  <a:srgbClr val="FF0000"/>
                </a:solidFill>
                <a:sym typeface="Symbol" pitchFamily="18" charset="2"/>
              </a:rPr>
              <a:t>)</a:t>
            </a:r>
            <a:r>
              <a:rPr lang="en-US" sz="2400">
                <a:cs typeface="Times New Roman" pitchFamily="18" charset="0"/>
              </a:rPr>
              <a:t>, một phần tỏa ra môi trường xung quanh </a:t>
            </a:r>
            <a:r>
              <a:rPr lang="en-US" sz="2400">
                <a:solidFill>
                  <a:srgbClr val="FF0000"/>
                </a:solidFill>
              </a:rPr>
              <a:t>(k</a:t>
            </a:r>
            <a:r>
              <a:rPr lang="en-US" sz="2400" baseline="-25000">
                <a:solidFill>
                  <a:srgbClr val="FF0000"/>
                </a:solidFill>
              </a:rPr>
              <a:t>T</a:t>
            </a:r>
            <a:r>
              <a:rPr lang="en-US" sz="2400">
                <a:solidFill>
                  <a:srgbClr val="FF0000"/>
                </a:solidFill>
              </a:rPr>
              <a:t>S </a:t>
            </a:r>
            <a:r>
              <a:rPr lang="en-US" sz="2400">
                <a:solidFill>
                  <a:srgbClr val="FF0000"/>
                </a:solidFill>
                <a:sym typeface="Symbol" pitchFamily="18" charset="2"/>
              </a:rPr>
              <a:t>dt)</a:t>
            </a:r>
            <a:endParaRPr lang="en-US" sz="2400">
              <a:solidFill>
                <a:srgbClr val="FF0000"/>
              </a:solidFill>
              <a:cs typeface="Times New Roman" pitchFamily="18" charset="0"/>
            </a:endParaRPr>
          </a:p>
        </p:txBody>
      </p:sp>
      <p:sp>
        <p:nvSpPr>
          <p:cNvPr id="16" name="TextBox 15"/>
          <p:cNvSpPr txBox="1"/>
          <p:nvPr/>
        </p:nvSpPr>
        <p:spPr>
          <a:xfrm>
            <a:off x="676178" y="3924300"/>
            <a:ext cx="4976042" cy="461665"/>
          </a:xfrm>
          <a:prstGeom prst="rect">
            <a:avLst/>
          </a:prstGeom>
          <a:noFill/>
        </p:spPr>
        <p:txBody>
          <a:bodyPr wrap="none" rtlCol="0">
            <a:spAutoFit/>
          </a:bodyPr>
          <a:lstStyle/>
          <a:p>
            <a:r>
              <a:rPr lang="en-US" sz="2400">
                <a:cs typeface="Times New Roman" pitchFamily="18" charset="0"/>
              </a:rPr>
              <a:t>Phương trình cân bằng nhiệt năng:</a:t>
            </a:r>
          </a:p>
        </p:txBody>
      </p:sp>
      <p:graphicFrame>
        <p:nvGraphicFramePr>
          <p:cNvPr id="17" name="Object 28"/>
          <p:cNvGraphicFramePr>
            <a:graphicFrameLocks noChangeAspect="1"/>
          </p:cNvGraphicFramePr>
          <p:nvPr>
            <p:extLst>
              <p:ext uri="{D42A27DB-BD31-4B8C-83A1-F6EECF244321}">
                <p14:modId xmlns:p14="http://schemas.microsoft.com/office/powerpoint/2010/main" val="2901272770"/>
              </p:ext>
            </p:extLst>
          </p:nvPr>
        </p:nvGraphicFramePr>
        <p:xfrm>
          <a:off x="6096107" y="4133942"/>
          <a:ext cx="5441864" cy="1530654"/>
        </p:xfrm>
        <a:graphic>
          <a:graphicData uri="http://schemas.openxmlformats.org/presentationml/2006/ole">
            <mc:AlternateContent xmlns:mc="http://schemas.openxmlformats.org/markup-compatibility/2006">
              <mc:Choice xmlns:v="urn:schemas-microsoft-com:vml" Requires="v">
                <p:oleObj spid="_x0000_s30033" name="Equation" r:id="rId5" imgW="1257120" imgH="355320" progId="Equation.DSMT4">
                  <p:embed/>
                </p:oleObj>
              </mc:Choice>
              <mc:Fallback>
                <p:oleObj name="Equation" r:id="rId5" imgW="1257120" imgH="355320" progId="Equation.DSMT4">
                  <p:embed/>
                  <p:pic>
                    <p:nvPicPr>
                      <p:cNvPr id="0" name="Picture 4"/>
                      <p:cNvPicPr>
                        <a:picLocks noChangeAspect="1" noChangeArrowheads="1"/>
                      </p:cNvPicPr>
                      <p:nvPr/>
                    </p:nvPicPr>
                    <p:blipFill>
                      <a:blip r:embed="rId6"/>
                      <a:srcRect/>
                      <a:stretch>
                        <a:fillRect/>
                      </a:stretch>
                    </p:blipFill>
                    <p:spPr bwMode="auto">
                      <a:xfrm>
                        <a:off x="6096107" y="4133942"/>
                        <a:ext cx="5441864" cy="1530654"/>
                      </a:xfrm>
                      <a:prstGeom prst="rect">
                        <a:avLst/>
                      </a:prstGeom>
                      <a:noFill/>
                      <a:extLst/>
                    </p:spPr>
                  </p:pic>
                </p:oleObj>
              </mc:Fallback>
            </mc:AlternateContent>
          </a:graphicData>
        </a:graphic>
      </p:graphicFrame>
      <p:grpSp>
        <p:nvGrpSpPr>
          <p:cNvPr id="22" name="Group 21"/>
          <p:cNvGrpSpPr/>
          <p:nvPr/>
        </p:nvGrpSpPr>
        <p:grpSpPr>
          <a:xfrm>
            <a:off x="1827212" y="5733247"/>
            <a:ext cx="9948101" cy="553253"/>
            <a:chOff x="1598612" y="5580847"/>
            <a:chExt cx="9948101" cy="553253"/>
          </a:xfrm>
        </p:grpSpPr>
        <p:graphicFrame>
          <p:nvGraphicFramePr>
            <p:cNvPr id="18" name="Object 30"/>
            <p:cNvGraphicFramePr>
              <a:graphicFrameLocks noChangeAspect="1"/>
            </p:cNvGraphicFramePr>
            <p:nvPr/>
          </p:nvGraphicFramePr>
          <p:xfrm>
            <a:off x="1598612" y="5600700"/>
            <a:ext cx="1449236" cy="533400"/>
          </p:xfrm>
          <a:graphic>
            <a:graphicData uri="http://schemas.openxmlformats.org/presentationml/2006/ole">
              <mc:AlternateContent xmlns:mc="http://schemas.openxmlformats.org/markup-compatibility/2006">
                <mc:Choice xmlns:v="urn:schemas-microsoft-com:vml" Requires="v">
                  <p:oleObj spid="_x0000_s30034" name="Equation" r:id="rId7" imgW="545626" imgH="203024" progId="Equation.DSMT4">
                    <p:embed/>
                  </p:oleObj>
                </mc:Choice>
                <mc:Fallback>
                  <p:oleObj name="Equation" r:id="rId7" imgW="545626" imgH="203024"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98612" y="5600700"/>
                          <a:ext cx="1449236"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31"/>
            <p:cNvSpPr>
              <a:spLocks noChangeArrowheads="1"/>
            </p:cNvSpPr>
            <p:nvPr/>
          </p:nvSpPr>
          <p:spPr bwMode="auto">
            <a:xfrm>
              <a:off x="3122612" y="5580847"/>
              <a:ext cx="8424101" cy="523220"/>
            </a:xfrm>
            <a:prstGeom prst="rect">
              <a:avLst/>
            </a:prstGeom>
            <a:noFill/>
            <a:ln w="9525" algn="ctr">
              <a:noFill/>
              <a:miter lim="800000"/>
              <a:headEnd/>
              <a:tailEnd/>
            </a:ln>
            <a:effectLst/>
          </p:spPr>
          <p:txBody>
            <a:bodyPr wrap="none" anchor="ctr">
              <a:spAutoFit/>
            </a:bodyPr>
            <a:lstStyle/>
            <a:p>
              <a:pPr algn="l" eaLnBrk="0" hangingPunct="0"/>
              <a:r>
                <a:rPr lang="en-US" sz="2800"/>
                <a:t>: Độ chênh nhiệt độ so với nhiệt độ môi trường,</a:t>
              </a:r>
              <a:r>
                <a:rPr lang="en-US" sz="2800" i="1"/>
                <a:t> </a:t>
              </a:r>
              <a:r>
                <a:rPr lang="en-US" sz="2800" i="1" baseline="30000"/>
                <a:t>o</a:t>
              </a:r>
              <a:r>
                <a:rPr lang="en-US" sz="2800" i="1"/>
                <a:t>C</a:t>
              </a:r>
              <a:r>
                <a:rPr lang="en-US" sz="2800"/>
                <a:t>. </a:t>
              </a:r>
            </a:p>
          </p:txBody>
        </p:sp>
      </p:grpSp>
      <p:sp>
        <p:nvSpPr>
          <p:cNvPr id="20" name="Rectangle 32"/>
          <p:cNvSpPr>
            <a:spLocks noChangeArrowheads="1"/>
          </p:cNvSpPr>
          <p:nvPr/>
        </p:nvSpPr>
        <p:spPr bwMode="auto">
          <a:xfrm>
            <a:off x="1827212" y="6240334"/>
            <a:ext cx="4416594" cy="523220"/>
          </a:xfrm>
          <a:prstGeom prst="rect">
            <a:avLst/>
          </a:prstGeom>
          <a:noFill/>
          <a:ln w="9525" algn="ctr">
            <a:noFill/>
            <a:miter lim="800000"/>
            <a:headEnd/>
            <a:tailEnd/>
          </a:ln>
          <a:effectLst/>
        </p:spPr>
        <p:txBody>
          <a:bodyPr wrap="none" anchor="ctr">
            <a:spAutoFit/>
          </a:bodyPr>
          <a:lstStyle/>
          <a:p>
            <a:pPr algn="l" eaLnBrk="0" hangingPunct="0"/>
            <a:r>
              <a:rPr lang="en-US" sz="2800" i="1"/>
              <a:t>S</a:t>
            </a:r>
            <a:r>
              <a:rPr lang="en-US" sz="2800"/>
              <a:t> : Diện tích tỏa nhiệt [m</a:t>
            </a:r>
            <a:r>
              <a:rPr lang="en-US" sz="2800" baseline="30000"/>
              <a:t>2]</a:t>
            </a:r>
            <a:r>
              <a:rPr lang="en-US" sz="2800"/>
              <a:t> </a:t>
            </a:r>
          </a:p>
        </p:txBody>
      </p:sp>
      <p:sp>
        <p:nvSpPr>
          <p:cNvPr id="21" name="Rectangle 33"/>
          <p:cNvSpPr>
            <a:spLocks noChangeArrowheads="1"/>
          </p:cNvSpPr>
          <p:nvPr/>
        </p:nvSpPr>
        <p:spPr bwMode="auto">
          <a:xfrm>
            <a:off x="1827212" y="7257247"/>
            <a:ext cx="5152373" cy="523220"/>
          </a:xfrm>
          <a:prstGeom prst="rect">
            <a:avLst/>
          </a:prstGeom>
          <a:noFill/>
          <a:ln w="9525" algn="ctr">
            <a:noFill/>
            <a:miter lim="800000"/>
            <a:headEnd/>
            <a:tailEnd/>
          </a:ln>
          <a:effectLst/>
        </p:spPr>
        <p:txBody>
          <a:bodyPr wrap="none" anchor="ctr">
            <a:spAutoFit/>
          </a:bodyPr>
          <a:lstStyle/>
          <a:p>
            <a:pPr eaLnBrk="0" hangingPunct="0"/>
            <a:r>
              <a:rPr lang="en-US" sz="2800">
                <a:cs typeface="Times New Roman" pitchFamily="18" charset="0"/>
              </a:rPr>
              <a:t>k</a:t>
            </a:r>
            <a:r>
              <a:rPr lang="en-US" sz="2800" baseline="-25000">
                <a:cs typeface="Times New Roman" pitchFamily="18" charset="0"/>
              </a:rPr>
              <a:t>T</a:t>
            </a:r>
            <a:r>
              <a:rPr lang="en-US" sz="2800" i="1"/>
              <a:t> </a:t>
            </a:r>
            <a:r>
              <a:rPr lang="en-US" sz="2800"/>
              <a:t> : </a:t>
            </a:r>
            <a:r>
              <a:rPr lang="en-US" sz="2800">
                <a:cs typeface="Times New Roman" pitchFamily="18" charset="0"/>
              </a:rPr>
              <a:t>Hệ số tỏa nhiệt [W/m</a:t>
            </a:r>
            <a:r>
              <a:rPr lang="en-US" sz="2800" baseline="30000">
                <a:cs typeface="Times New Roman" pitchFamily="18" charset="0"/>
              </a:rPr>
              <a:t>2 0</a:t>
            </a:r>
            <a:r>
              <a:rPr lang="en-US" sz="2800">
                <a:cs typeface="Times New Roman" pitchFamily="18" charset="0"/>
              </a:rPr>
              <a:t>C]</a:t>
            </a:r>
            <a:r>
              <a:rPr lang="en-US" sz="2800"/>
              <a:t>. </a:t>
            </a:r>
          </a:p>
        </p:txBody>
      </p:sp>
      <p:sp>
        <p:nvSpPr>
          <p:cNvPr id="23" name="TextBox 22"/>
          <p:cNvSpPr txBox="1"/>
          <p:nvPr/>
        </p:nvSpPr>
        <p:spPr>
          <a:xfrm>
            <a:off x="760412" y="800100"/>
            <a:ext cx="3203121" cy="430887"/>
          </a:xfrm>
          <a:prstGeom prst="rect">
            <a:avLst/>
          </a:prstGeom>
          <a:noFill/>
        </p:spPr>
        <p:txBody>
          <a:bodyPr wrap="none" rtlCol="0">
            <a:spAutoFit/>
          </a:bodyPr>
          <a:lstStyle/>
          <a:p>
            <a:r>
              <a:rPr lang="en-US" b="1"/>
              <a:t>1. </a:t>
            </a:r>
            <a:r>
              <a:rPr lang="en-US" b="1" u="sng"/>
              <a:t>Quá trình phát nóng</a:t>
            </a:r>
            <a:endParaRPr lang="en-US" sz="2200" b="1" u="sng">
              <a:cs typeface="Times New Roman" pitchFamily="18" charset="0"/>
            </a:endParaRPr>
          </a:p>
        </p:txBody>
      </p:sp>
      <p:sp>
        <p:nvSpPr>
          <p:cNvPr id="24" name="TextBox 23"/>
          <p:cNvSpPr txBox="1"/>
          <p:nvPr/>
        </p:nvSpPr>
        <p:spPr>
          <a:xfrm>
            <a:off x="8761412" y="1181100"/>
            <a:ext cx="2741613" cy="707886"/>
          </a:xfrm>
          <a:prstGeom prst="rect">
            <a:avLst/>
          </a:prstGeom>
          <a:noFill/>
          <a:ln>
            <a:solidFill>
              <a:schemeClr val="accent1"/>
            </a:solidFill>
            <a:prstDash val="sysDash"/>
          </a:ln>
        </p:spPr>
        <p:txBody>
          <a:bodyPr wrap="square" rtlCol="0">
            <a:spAutoFit/>
          </a:bodyPr>
          <a:lstStyle/>
          <a:p>
            <a:r>
              <a:rPr lang="en-US" sz="2000" i="1" u="sng">
                <a:solidFill>
                  <a:srgbClr val="00B0F0"/>
                </a:solidFill>
                <a:cs typeface="Times New Roman" pitchFamily="18" charset="0"/>
              </a:rPr>
              <a:t>VD</a:t>
            </a:r>
            <a:r>
              <a:rPr lang="en-US" sz="2000" i="1">
                <a:solidFill>
                  <a:srgbClr val="00B0F0"/>
                </a:solidFill>
                <a:cs typeface="Times New Roman" pitchFamily="18" charset="0"/>
              </a:rPr>
              <a:t>: Thanh đồng có dòng điện chạy qua</a:t>
            </a:r>
          </a:p>
        </p:txBody>
      </p:sp>
      <p:sp>
        <p:nvSpPr>
          <p:cNvPr id="25" name="Rectangle 33">
            <a:extLst>
              <a:ext uri="{FF2B5EF4-FFF2-40B4-BE49-F238E27FC236}">
                <a16:creationId xmlns:a16="http://schemas.microsoft.com/office/drawing/2014/main" id="{4B509934-DCFB-4BF7-A34E-EC81FF722CD6}"/>
              </a:ext>
            </a:extLst>
          </p:cNvPr>
          <p:cNvSpPr>
            <a:spLocks noChangeArrowheads="1"/>
          </p:cNvSpPr>
          <p:nvPr/>
        </p:nvSpPr>
        <p:spPr bwMode="auto">
          <a:xfrm>
            <a:off x="1827212" y="6740591"/>
            <a:ext cx="4169155" cy="523220"/>
          </a:xfrm>
          <a:prstGeom prst="rect">
            <a:avLst/>
          </a:prstGeom>
          <a:noFill/>
          <a:ln w="9525" algn="ctr">
            <a:noFill/>
            <a:miter lim="800000"/>
            <a:headEnd/>
            <a:tailEnd/>
          </a:ln>
          <a:effectLst/>
        </p:spPr>
        <p:txBody>
          <a:bodyPr wrap="none" anchor="ctr">
            <a:spAutoFit/>
          </a:bodyPr>
          <a:lstStyle/>
          <a:p>
            <a:pPr algn="l" eaLnBrk="0" hangingPunct="0"/>
            <a:r>
              <a:rPr lang="en-US" sz="2800" i="1"/>
              <a:t>C </a:t>
            </a:r>
            <a:r>
              <a:rPr lang="en-US" sz="2800"/>
              <a:t> : Nhiệt dung [W.s/</a:t>
            </a:r>
            <a:r>
              <a:rPr lang="en-US" sz="2800" baseline="30000"/>
              <a:t>o</a:t>
            </a:r>
            <a:r>
              <a:rPr lang="en-US" sz="2800"/>
              <a:t>C].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a:solidFill>
                  <a:schemeClr val="tx1"/>
                </a:solidFill>
              </a:rPr>
              <a:t>Quá trình phát nóng - Quá trình nguội</a:t>
            </a:r>
          </a:p>
        </p:txBody>
      </p:sp>
      <p:sp>
        <p:nvSpPr>
          <p:cNvPr id="3" name="Slide Number Placeholder 2"/>
          <p:cNvSpPr>
            <a:spLocks noGrp="1"/>
          </p:cNvSpPr>
          <p:nvPr>
            <p:ph type="sldNum" sz="quarter" idx="12"/>
          </p:nvPr>
        </p:nvSpPr>
        <p:spPr/>
        <p:txBody>
          <a:bodyPr/>
          <a:lstStyle/>
          <a:p>
            <a:fld id="{AC20B538-39FE-4812-A0E3-30635B19B3D6}" type="slidenum">
              <a:rPr lang="en-US" smtClean="0"/>
              <a:pPr/>
              <a:t>12</a:t>
            </a:fld>
            <a:endParaRPr lang="en-US"/>
          </a:p>
        </p:txBody>
      </p:sp>
      <p:sp>
        <p:nvSpPr>
          <p:cNvPr id="4" name="Footer Placeholder 3"/>
          <p:cNvSpPr>
            <a:spLocks noGrp="1"/>
          </p:cNvSpPr>
          <p:nvPr>
            <p:ph type="ftr" sz="quarter" idx="3"/>
          </p:nvPr>
        </p:nvSpPr>
        <p:spPr/>
        <p:txBody>
          <a:bodyPr/>
          <a:lstStyle/>
          <a:p>
            <a:r>
              <a:rPr lang="en-US"/>
              <a:t>BMTBĐ-BĐNLĐC-PVLong (TCBinh edited 2016)</a:t>
            </a:r>
          </a:p>
        </p:txBody>
      </p:sp>
      <p:graphicFrame>
        <p:nvGraphicFramePr>
          <p:cNvPr id="17" name="Object 28"/>
          <p:cNvGraphicFramePr>
            <a:graphicFrameLocks noChangeAspect="1"/>
          </p:cNvGraphicFramePr>
          <p:nvPr/>
        </p:nvGraphicFramePr>
        <p:xfrm>
          <a:off x="455612" y="1257300"/>
          <a:ext cx="2818699" cy="762000"/>
        </p:xfrm>
        <a:graphic>
          <a:graphicData uri="http://schemas.openxmlformats.org/presentationml/2006/ole">
            <mc:AlternateContent xmlns:mc="http://schemas.openxmlformats.org/markup-compatibility/2006">
              <mc:Choice xmlns:v="urn:schemas-microsoft-com:vml" Requires="v">
                <p:oleObj spid="_x0000_s31652" name="Equation" r:id="rId3" imgW="1307532" imgH="355446" progId="Equation.DSMT4">
                  <p:embed/>
                </p:oleObj>
              </mc:Choice>
              <mc:Fallback>
                <p:oleObj name="Equation" r:id="rId3" imgW="1307532" imgH="355446"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612" y="1257300"/>
                        <a:ext cx="2818699"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21"/>
          <p:cNvGrpSpPr/>
          <p:nvPr/>
        </p:nvGrpSpPr>
        <p:grpSpPr>
          <a:xfrm>
            <a:off x="3656012" y="876300"/>
            <a:ext cx="8038925" cy="533400"/>
            <a:chOff x="1598612" y="5600700"/>
            <a:chExt cx="8038925" cy="533400"/>
          </a:xfrm>
        </p:grpSpPr>
        <p:graphicFrame>
          <p:nvGraphicFramePr>
            <p:cNvPr id="18" name="Object 30"/>
            <p:cNvGraphicFramePr>
              <a:graphicFrameLocks noChangeAspect="1"/>
            </p:cNvGraphicFramePr>
            <p:nvPr/>
          </p:nvGraphicFramePr>
          <p:xfrm>
            <a:off x="1598612" y="5600700"/>
            <a:ext cx="1449236" cy="533400"/>
          </p:xfrm>
          <a:graphic>
            <a:graphicData uri="http://schemas.openxmlformats.org/presentationml/2006/ole">
              <mc:AlternateContent xmlns:mc="http://schemas.openxmlformats.org/markup-compatibility/2006">
                <mc:Choice xmlns:v="urn:schemas-microsoft-com:vml" Requires="v">
                  <p:oleObj spid="_x0000_s31653" name="Equation" r:id="rId5" imgW="545626" imgH="203024" progId="Equation.DSMT4">
                    <p:embed/>
                  </p:oleObj>
                </mc:Choice>
                <mc:Fallback>
                  <p:oleObj name="Equation" r:id="rId5" imgW="545626" imgH="203024"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8612" y="5600700"/>
                          <a:ext cx="1449236"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31"/>
            <p:cNvSpPr>
              <a:spLocks noChangeArrowheads="1"/>
            </p:cNvSpPr>
            <p:nvPr/>
          </p:nvSpPr>
          <p:spPr bwMode="auto">
            <a:xfrm>
              <a:off x="3122612" y="5627013"/>
              <a:ext cx="6514925" cy="430887"/>
            </a:xfrm>
            <a:prstGeom prst="rect">
              <a:avLst/>
            </a:prstGeom>
            <a:noFill/>
            <a:ln w="9525" algn="ctr">
              <a:noFill/>
              <a:miter lim="800000"/>
              <a:headEnd/>
              <a:tailEnd/>
            </a:ln>
            <a:effectLst/>
          </p:spPr>
          <p:txBody>
            <a:bodyPr wrap="none" anchor="ctr">
              <a:spAutoFit/>
            </a:bodyPr>
            <a:lstStyle/>
            <a:p>
              <a:pPr algn="l" eaLnBrk="0" hangingPunct="0"/>
              <a:r>
                <a:rPr lang="en-US"/>
                <a:t>:Độ tăng nhiệt độ so với nhiệt độ môi trường [</a:t>
              </a:r>
              <a:r>
                <a:rPr lang="en-US" baseline="30000"/>
                <a:t>o</a:t>
              </a:r>
              <a:r>
                <a:rPr lang="en-US"/>
                <a:t>C]. </a:t>
              </a:r>
            </a:p>
          </p:txBody>
        </p:sp>
      </p:grpSp>
      <p:sp>
        <p:nvSpPr>
          <p:cNvPr id="20" name="Rectangle 32"/>
          <p:cNvSpPr>
            <a:spLocks noChangeArrowheads="1"/>
          </p:cNvSpPr>
          <p:nvPr/>
        </p:nvSpPr>
        <p:spPr bwMode="auto">
          <a:xfrm>
            <a:off x="3656012" y="1333500"/>
            <a:ext cx="3512500" cy="430887"/>
          </a:xfrm>
          <a:prstGeom prst="rect">
            <a:avLst/>
          </a:prstGeom>
          <a:noFill/>
          <a:ln w="9525" algn="ctr">
            <a:noFill/>
            <a:miter lim="800000"/>
            <a:headEnd/>
            <a:tailEnd/>
          </a:ln>
          <a:effectLst/>
        </p:spPr>
        <p:txBody>
          <a:bodyPr wrap="none" anchor="ctr">
            <a:spAutoFit/>
          </a:bodyPr>
          <a:lstStyle/>
          <a:p>
            <a:pPr algn="l" eaLnBrk="0" hangingPunct="0"/>
            <a:r>
              <a:rPr lang="en-US" i="1"/>
              <a:t>S</a:t>
            </a:r>
            <a:r>
              <a:rPr lang="en-US"/>
              <a:t> : Diện tích tỏa nhiệt [m</a:t>
            </a:r>
            <a:r>
              <a:rPr lang="en-US" baseline="30000"/>
              <a:t>2]</a:t>
            </a:r>
            <a:r>
              <a:rPr lang="en-US"/>
              <a:t> </a:t>
            </a:r>
          </a:p>
        </p:txBody>
      </p:sp>
      <p:sp>
        <p:nvSpPr>
          <p:cNvPr id="21" name="Rectangle 33"/>
          <p:cNvSpPr>
            <a:spLocks noChangeArrowheads="1"/>
          </p:cNvSpPr>
          <p:nvPr/>
        </p:nvSpPr>
        <p:spPr bwMode="auto">
          <a:xfrm>
            <a:off x="3656012" y="1740813"/>
            <a:ext cx="3411511" cy="430887"/>
          </a:xfrm>
          <a:prstGeom prst="rect">
            <a:avLst/>
          </a:prstGeom>
          <a:noFill/>
          <a:ln w="9525" algn="ctr">
            <a:noFill/>
            <a:miter lim="800000"/>
            <a:headEnd/>
            <a:tailEnd/>
          </a:ln>
          <a:effectLst/>
        </p:spPr>
        <p:txBody>
          <a:bodyPr wrap="none" anchor="ctr">
            <a:spAutoFit/>
          </a:bodyPr>
          <a:lstStyle/>
          <a:p>
            <a:pPr algn="l" eaLnBrk="0" hangingPunct="0"/>
            <a:r>
              <a:rPr lang="en-US" i="1"/>
              <a:t>C </a:t>
            </a:r>
            <a:r>
              <a:rPr lang="en-US"/>
              <a:t> : Nhiệt dung  [W.s/</a:t>
            </a:r>
            <a:r>
              <a:rPr lang="en-US" baseline="30000"/>
              <a:t>o</a:t>
            </a:r>
            <a:r>
              <a:rPr lang="en-US"/>
              <a:t>C]. </a:t>
            </a:r>
          </a:p>
        </p:txBody>
      </p:sp>
      <p:graphicFrame>
        <p:nvGraphicFramePr>
          <p:cNvPr id="55" name="Object 18"/>
          <p:cNvGraphicFramePr>
            <a:graphicFrameLocks noChangeAspect="1"/>
          </p:cNvGraphicFramePr>
          <p:nvPr>
            <p:extLst>
              <p:ext uri="{D42A27DB-BD31-4B8C-83A1-F6EECF244321}">
                <p14:modId xmlns:p14="http://schemas.microsoft.com/office/powerpoint/2010/main" val="427370648"/>
              </p:ext>
            </p:extLst>
          </p:nvPr>
        </p:nvGraphicFramePr>
        <p:xfrm>
          <a:off x="754678" y="5524501"/>
          <a:ext cx="1914886" cy="1239838"/>
        </p:xfrm>
        <a:graphic>
          <a:graphicData uri="http://schemas.openxmlformats.org/presentationml/2006/ole">
            <mc:AlternateContent xmlns:mc="http://schemas.openxmlformats.org/markup-compatibility/2006">
              <mc:Choice xmlns:v="urn:schemas-microsoft-com:vml" Requires="v">
                <p:oleObj spid="_x0000_s31654" name="Equation" r:id="rId7" imgW="583920" imgH="380880" progId="Equation.DSMT4">
                  <p:embed/>
                </p:oleObj>
              </mc:Choice>
              <mc:Fallback>
                <p:oleObj name="Equation" r:id="rId7" imgW="583920" imgH="380880" progId="Equation.DSMT4">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4678" y="5524501"/>
                        <a:ext cx="1914886" cy="1239838"/>
                      </a:xfrm>
                      <a:prstGeom prst="rect">
                        <a:avLst/>
                      </a:prstGeom>
                      <a:noFill/>
                      <a:extLst/>
                    </p:spPr>
                  </p:pic>
                </p:oleObj>
              </mc:Fallback>
            </mc:AlternateContent>
          </a:graphicData>
        </a:graphic>
      </p:graphicFrame>
      <p:graphicFrame>
        <p:nvGraphicFramePr>
          <p:cNvPr id="57" name="Object 20"/>
          <p:cNvGraphicFramePr>
            <a:graphicFrameLocks noChangeAspect="1"/>
          </p:cNvGraphicFramePr>
          <p:nvPr>
            <p:extLst>
              <p:ext uri="{D42A27DB-BD31-4B8C-83A1-F6EECF244321}">
                <p14:modId xmlns:p14="http://schemas.microsoft.com/office/powerpoint/2010/main" val="3086022994"/>
              </p:ext>
            </p:extLst>
          </p:nvPr>
        </p:nvGraphicFramePr>
        <p:xfrm>
          <a:off x="676558" y="6658613"/>
          <a:ext cx="1475400" cy="1158392"/>
        </p:xfrm>
        <a:graphic>
          <a:graphicData uri="http://schemas.openxmlformats.org/presentationml/2006/ole">
            <mc:AlternateContent xmlns:mc="http://schemas.openxmlformats.org/markup-compatibility/2006">
              <mc:Choice xmlns:v="urn:schemas-microsoft-com:vml" Requires="v">
                <p:oleObj spid="_x0000_s31655" name="Equation" r:id="rId9" imgW="545760" imgH="431640" progId="Equation.DSMT4">
                  <p:embed/>
                </p:oleObj>
              </mc:Choice>
              <mc:Fallback>
                <p:oleObj name="Equation" r:id="rId9" imgW="545760" imgH="431640" progId="Equation.DSMT4">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6558" y="6658613"/>
                        <a:ext cx="1475400" cy="1158392"/>
                      </a:xfrm>
                      <a:prstGeom prst="rect">
                        <a:avLst/>
                      </a:prstGeom>
                      <a:solidFill>
                        <a:schemeClr val="bg1"/>
                      </a:solidFill>
                      <a:ln>
                        <a:noFill/>
                      </a:ln>
                      <a:extLst/>
                    </p:spPr>
                  </p:pic>
                </p:oleObj>
              </mc:Fallback>
            </mc:AlternateContent>
          </a:graphicData>
        </a:graphic>
      </p:graphicFrame>
      <p:sp>
        <p:nvSpPr>
          <p:cNvPr id="58" name="Rectangle 21"/>
          <p:cNvSpPr>
            <a:spLocks noChangeArrowheads="1"/>
          </p:cNvSpPr>
          <p:nvPr/>
        </p:nvSpPr>
        <p:spPr bwMode="auto">
          <a:xfrm>
            <a:off x="2669562" y="6074688"/>
            <a:ext cx="3805850" cy="430887"/>
          </a:xfrm>
          <a:prstGeom prst="rect">
            <a:avLst/>
          </a:prstGeom>
          <a:noFill/>
          <a:ln w="9525" algn="ctr">
            <a:noFill/>
            <a:miter lim="800000"/>
            <a:headEnd/>
            <a:tailEnd/>
          </a:ln>
          <a:effectLst/>
        </p:spPr>
        <p:txBody>
          <a:bodyPr wrap="none" anchor="ctr">
            <a:spAutoFit/>
          </a:bodyPr>
          <a:lstStyle/>
          <a:p>
            <a:pPr eaLnBrk="0" hangingPunct="0"/>
            <a:r>
              <a:rPr lang="en-US"/>
              <a:t>: Độ tăng nhiệt ổn định  [</a:t>
            </a:r>
            <a:r>
              <a:rPr lang="en-US" baseline="30000"/>
              <a:t>o</a:t>
            </a:r>
            <a:r>
              <a:rPr lang="en-US"/>
              <a:t>C].</a:t>
            </a:r>
          </a:p>
        </p:txBody>
      </p:sp>
      <p:sp>
        <p:nvSpPr>
          <p:cNvPr id="59" name="Rectangle 22"/>
          <p:cNvSpPr>
            <a:spLocks noChangeArrowheads="1"/>
          </p:cNvSpPr>
          <p:nvPr/>
        </p:nvSpPr>
        <p:spPr bwMode="auto">
          <a:xfrm>
            <a:off x="2284412" y="7115175"/>
            <a:ext cx="4648200" cy="430887"/>
          </a:xfrm>
          <a:prstGeom prst="rect">
            <a:avLst/>
          </a:prstGeom>
          <a:noFill/>
          <a:ln w="9525" algn="ctr">
            <a:noFill/>
            <a:miter lim="800000"/>
            <a:headEnd/>
            <a:tailEnd/>
          </a:ln>
          <a:effectLst/>
        </p:spPr>
        <p:txBody>
          <a:bodyPr wrap="square" anchor="ctr">
            <a:spAutoFit/>
          </a:bodyPr>
          <a:lstStyle/>
          <a:p>
            <a:pPr algn="l" eaLnBrk="0" hangingPunct="0"/>
            <a:r>
              <a:rPr lang="en-US">
                <a:solidFill>
                  <a:srgbClr val="FF0000"/>
                </a:solidFill>
              </a:rPr>
              <a:t>:  Hằng số thời gian phát nóng  [s]        </a:t>
            </a:r>
          </a:p>
        </p:txBody>
      </p:sp>
      <p:sp>
        <p:nvSpPr>
          <p:cNvPr id="56" name="Rectangle 19"/>
          <p:cNvSpPr>
            <a:spLocks noChangeArrowheads="1"/>
          </p:cNvSpPr>
          <p:nvPr/>
        </p:nvSpPr>
        <p:spPr bwMode="auto">
          <a:xfrm>
            <a:off x="531812" y="2171700"/>
            <a:ext cx="8884163" cy="430887"/>
          </a:xfrm>
          <a:prstGeom prst="rect">
            <a:avLst/>
          </a:prstGeom>
          <a:noFill/>
          <a:ln w="9525" algn="ctr">
            <a:noFill/>
            <a:miter lim="800000"/>
            <a:headEnd/>
            <a:tailEnd/>
          </a:ln>
          <a:effectLst/>
        </p:spPr>
        <p:txBody>
          <a:bodyPr wrap="none" anchor="ctr">
            <a:spAutoFit/>
          </a:bodyPr>
          <a:lstStyle/>
          <a:p>
            <a:r>
              <a:rPr lang="en-US"/>
              <a:t>Giải phương trình vi phân bậc nhất với các điều kiện ban đầu tại t=0 , </a:t>
            </a:r>
          </a:p>
        </p:txBody>
      </p:sp>
      <p:grpSp>
        <p:nvGrpSpPr>
          <p:cNvPr id="67" name="Group 66"/>
          <p:cNvGrpSpPr/>
          <p:nvPr/>
        </p:nvGrpSpPr>
        <p:grpSpPr>
          <a:xfrm>
            <a:off x="379412" y="2628900"/>
            <a:ext cx="4953000" cy="609600"/>
            <a:chOff x="608012" y="2781300"/>
            <a:chExt cx="4953000" cy="609600"/>
          </a:xfrm>
        </p:grpSpPr>
        <p:graphicFrame>
          <p:nvGraphicFramePr>
            <p:cNvPr id="63" name="Object 62"/>
            <p:cNvGraphicFramePr>
              <a:graphicFrameLocks noChangeAspect="1"/>
            </p:cNvGraphicFramePr>
            <p:nvPr/>
          </p:nvGraphicFramePr>
          <p:xfrm>
            <a:off x="4375150" y="2781300"/>
            <a:ext cx="1185862" cy="609600"/>
          </p:xfrm>
          <a:graphic>
            <a:graphicData uri="http://schemas.openxmlformats.org/presentationml/2006/ole">
              <mc:AlternateContent xmlns:mc="http://schemas.openxmlformats.org/markup-compatibility/2006">
                <mc:Choice xmlns:v="urn:schemas-microsoft-com:vml" Requires="v">
                  <p:oleObj spid="_x0000_s31656" name="Equation" r:id="rId11" imgW="444240" imgH="228600" progId="Equation.DSMT4">
                    <p:embed/>
                  </p:oleObj>
                </mc:Choice>
                <mc:Fallback>
                  <p:oleObj name="Equation" r:id="rId11" imgW="444240" imgH="228600" progId="Equation.DSMT4">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75150" y="2781300"/>
                          <a:ext cx="1185862"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 name="TextBox 64"/>
            <p:cNvSpPr txBox="1"/>
            <p:nvPr/>
          </p:nvSpPr>
          <p:spPr>
            <a:xfrm>
              <a:off x="608012" y="2857500"/>
              <a:ext cx="4129657" cy="430887"/>
            </a:xfrm>
            <a:prstGeom prst="rect">
              <a:avLst/>
            </a:prstGeom>
            <a:noFill/>
          </p:spPr>
          <p:txBody>
            <a:bodyPr wrap="none" rtlCol="0">
              <a:spAutoFit/>
            </a:bodyPr>
            <a:lstStyle/>
            <a:p>
              <a:r>
                <a:rPr lang="en-US"/>
                <a:t>- Với điều kiện ban đầu : </a:t>
              </a:r>
              <a:r>
                <a:rPr lang="en-US">
                  <a:solidFill>
                    <a:srgbClr val="FF0000"/>
                  </a:solidFill>
                </a:rPr>
                <a:t>t = 0 , </a:t>
              </a:r>
            </a:p>
          </p:txBody>
        </p:sp>
      </p:grpSp>
      <p:graphicFrame>
        <p:nvGraphicFramePr>
          <p:cNvPr id="69" name="Object 68"/>
          <p:cNvGraphicFramePr>
            <a:graphicFrameLocks noChangeAspect="1"/>
          </p:cNvGraphicFramePr>
          <p:nvPr>
            <p:extLst>
              <p:ext uri="{D42A27DB-BD31-4B8C-83A1-F6EECF244321}">
                <p14:modId xmlns:p14="http://schemas.microsoft.com/office/powerpoint/2010/main" val="3037035403"/>
              </p:ext>
            </p:extLst>
          </p:nvPr>
        </p:nvGraphicFramePr>
        <p:xfrm>
          <a:off x="912811" y="3201811"/>
          <a:ext cx="3700803" cy="1370668"/>
        </p:xfrm>
        <a:graphic>
          <a:graphicData uri="http://schemas.openxmlformats.org/presentationml/2006/ole">
            <mc:AlternateContent xmlns:mc="http://schemas.openxmlformats.org/markup-compatibility/2006">
              <mc:Choice xmlns:v="urn:schemas-microsoft-com:vml" Requires="v">
                <p:oleObj spid="_x0000_s31657" name="Equation" r:id="rId13" imgW="1028520" imgH="380880" progId="Equation.DSMT4">
                  <p:embed/>
                </p:oleObj>
              </mc:Choice>
              <mc:Fallback>
                <p:oleObj name="Equation" r:id="rId13" imgW="1028520" imgH="380880" progId="Equation.DSMT4">
                  <p:embed/>
                  <p:pic>
                    <p:nvPicPr>
                      <p:cNvPr id="0"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2811" y="3201811"/>
                        <a:ext cx="3700803" cy="1370668"/>
                      </a:xfrm>
                      <a:prstGeom prst="rect">
                        <a:avLst/>
                      </a:prstGeom>
                      <a:solidFill>
                        <a:srgbClr val="CCFFFF"/>
                      </a:solidFill>
                      <a:ln w="9525">
                        <a:solidFill>
                          <a:srgbClr val="008080"/>
                        </a:solidFill>
                        <a:miter lim="800000"/>
                        <a:headEnd/>
                        <a:tailEnd/>
                      </a:ln>
                    </p:spPr>
                  </p:pic>
                </p:oleObj>
              </mc:Fallback>
            </mc:AlternateContent>
          </a:graphicData>
        </a:graphic>
      </p:graphicFrame>
      <p:sp>
        <p:nvSpPr>
          <p:cNvPr id="70" name="TextBox 69"/>
          <p:cNvSpPr txBox="1"/>
          <p:nvPr/>
        </p:nvSpPr>
        <p:spPr>
          <a:xfrm>
            <a:off x="4781769" y="3767256"/>
            <a:ext cx="1311578" cy="430887"/>
          </a:xfrm>
          <a:prstGeom prst="rect">
            <a:avLst/>
          </a:prstGeom>
          <a:noFill/>
        </p:spPr>
        <p:txBody>
          <a:bodyPr wrap="none" rtlCol="0">
            <a:spAutoFit/>
          </a:bodyPr>
          <a:lstStyle/>
          <a:p>
            <a:r>
              <a:rPr lang="en-US" i="1">
                <a:cs typeface="Times New Roman" pitchFamily="18" charset="0"/>
              </a:rPr>
              <a:t>Đường 1</a:t>
            </a:r>
            <a:endParaRPr lang="en-US" sz="2200" i="1">
              <a:cs typeface="Times New Roman" pitchFamily="18" charset="0"/>
            </a:endParaRPr>
          </a:p>
        </p:txBody>
      </p:sp>
      <p:grpSp>
        <p:nvGrpSpPr>
          <p:cNvPr id="6" name="Group 5">
            <a:extLst>
              <a:ext uri="{FF2B5EF4-FFF2-40B4-BE49-F238E27FC236}">
                <a16:creationId xmlns:a16="http://schemas.microsoft.com/office/drawing/2014/main" id="{A5455682-EB0E-4FB3-915F-EF39BA8B5B1C}"/>
              </a:ext>
            </a:extLst>
          </p:cNvPr>
          <p:cNvGrpSpPr/>
          <p:nvPr/>
        </p:nvGrpSpPr>
        <p:grpSpPr>
          <a:xfrm>
            <a:off x="6948752" y="3300412"/>
            <a:ext cx="4479660" cy="3556588"/>
            <a:chOff x="6948752" y="3300412"/>
            <a:chExt cx="4479660" cy="3556588"/>
          </a:xfrm>
        </p:grpSpPr>
        <p:sp>
          <p:nvSpPr>
            <p:cNvPr id="27" name="Line 30"/>
            <p:cNvSpPr>
              <a:spLocks noChangeShapeType="1"/>
            </p:cNvSpPr>
            <p:nvPr/>
          </p:nvSpPr>
          <p:spPr bwMode="auto">
            <a:xfrm>
              <a:off x="9981134" y="6619598"/>
              <a:ext cx="0" cy="237402"/>
            </a:xfrm>
            <a:prstGeom prst="line">
              <a:avLst/>
            </a:prstGeom>
            <a:noFill/>
            <a:ln w="12700">
              <a:solidFill>
                <a:schemeClr val="tx1"/>
              </a:solidFill>
              <a:round/>
              <a:headEnd/>
              <a:tailEnd/>
            </a:ln>
            <a:effectLst/>
          </p:spPr>
          <p:txBody>
            <a:bodyPr/>
            <a:lstStyle/>
            <a:p>
              <a:endParaRPr lang="en-US"/>
            </a:p>
          </p:txBody>
        </p:sp>
        <p:cxnSp>
          <p:nvCxnSpPr>
            <p:cNvPr id="43" name="Straight Connector 42"/>
            <p:cNvCxnSpPr/>
            <p:nvPr/>
          </p:nvCxnSpPr>
          <p:spPr>
            <a:xfrm>
              <a:off x="7542212" y="4152900"/>
              <a:ext cx="3886200" cy="1588"/>
            </a:xfrm>
            <a:prstGeom prst="line">
              <a:avLst/>
            </a:prstGeom>
            <a:ln w="31750">
              <a:solidFill>
                <a:srgbClr val="00B050"/>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44" name="Object 43"/>
            <p:cNvGraphicFramePr>
              <a:graphicFrameLocks noChangeAspect="1"/>
            </p:cNvGraphicFramePr>
            <p:nvPr>
              <p:extLst>
                <p:ext uri="{D42A27DB-BD31-4B8C-83A1-F6EECF244321}">
                  <p14:modId xmlns:p14="http://schemas.microsoft.com/office/powerpoint/2010/main" val="1403653981"/>
                </p:ext>
              </p:extLst>
            </p:nvPr>
          </p:nvGraphicFramePr>
          <p:xfrm>
            <a:off x="6948752" y="3924300"/>
            <a:ext cx="517260" cy="547687"/>
          </p:xfrm>
          <a:graphic>
            <a:graphicData uri="http://schemas.openxmlformats.org/presentationml/2006/ole">
              <mc:AlternateContent xmlns:mc="http://schemas.openxmlformats.org/markup-compatibility/2006">
                <mc:Choice xmlns:v="urn:schemas-microsoft-com:vml" Requires="v">
                  <p:oleObj spid="_x0000_s31658" name="Equation" r:id="rId15" imgW="215640" imgH="228600" progId="Equation.DSMT4">
                    <p:embed/>
                  </p:oleObj>
                </mc:Choice>
                <mc:Fallback>
                  <p:oleObj name="Equation" r:id="rId15" imgW="215640" imgH="228600" progId="Equation.DSMT4">
                    <p:embed/>
                    <p:pic>
                      <p:nvPicPr>
                        <p:cNvPr id="0" name="Picture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48752" y="3924300"/>
                          <a:ext cx="517260"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Freeform 5"/>
            <p:cNvSpPr>
              <a:spLocks/>
            </p:cNvSpPr>
            <p:nvPr/>
          </p:nvSpPr>
          <p:spPr bwMode="auto">
            <a:xfrm>
              <a:off x="7542212" y="4229100"/>
              <a:ext cx="3124200" cy="2438400"/>
            </a:xfrm>
            <a:custGeom>
              <a:avLst/>
              <a:gdLst/>
              <a:ahLst/>
              <a:cxnLst>
                <a:cxn ang="0">
                  <a:pos x="0" y="1776"/>
                </a:cxn>
                <a:cxn ang="0">
                  <a:pos x="384" y="1008"/>
                </a:cxn>
                <a:cxn ang="0">
                  <a:pos x="768" y="480"/>
                </a:cxn>
                <a:cxn ang="0">
                  <a:pos x="1344" y="144"/>
                </a:cxn>
                <a:cxn ang="0">
                  <a:pos x="2784" y="0"/>
                </a:cxn>
              </a:cxnLst>
              <a:rect l="0" t="0" r="r" b="b"/>
              <a:pathLst>
                <a:path w="2784" h="1776">
                  <a:moveTo>
                    <a:pt x="0" y="1776"/>
                  </a:moveTo>
                  <a:cubicBezTo>
                    <a:pt x="128" y="1500"/>
                    <a:pt x="256" y="1224"/>
                    <a:pt x="384" y="1008"/>
                  </a:cubicBezTo>
                  <a:cubicBezTo>
                    <a:pt x="512" y="792"/>
                    <a:pt x="608" y="624"/>
                    <a:pt x="768" y="480"/>
                  </a:cubicBezTo>
                  <a:cubicBezTo>
                    <a:pt x="928" y="336"/>
                    <a:pt x="1008" y="224"/>
                    <a:pt x="1344" y="144"/>
                  </a:cubicBezTo>
                  <a:cubicBezTo>
                    <a:pt x="1680" y="64"/>
                    <a:pt x="2232" y="32"/>
                    <a:pt x="2784" y="0"/>
                  </a:cubicBezTo>
                </a:path>
              </a:pathLst>
            </a:custGeom>
            <a:noFill/>
            <a:ln w="44450" cmpd="sng">
              <a:solidFill>
                <a:srgbClr val="FF0000"/>
              </a:solidFill>
              <a:round/>
              <a:headEnd/>
              <a:tailEnd/>
            </a:ln>
            <a:effectLst/>
          </p:spPr>
          <p:txBody>
            <a:bodyPr/>
            <a:lstStyle/>
            <a:p>
              <a:endParaRPr lang="en-US"/>
            </a:p>
          </p:txBody>
        </p:sp>
        <p:cxnSp>
          <p:nvCxnSpPr>
            <p:cNvPr id="74" name="Straight Arrow Connector 73"/>
            <p:cNvCxnSpPr/>
            <p:nvPr/>
          </p:nvCxnSpPr>
          <p:spPr>
            <a:xfrm rot="10800000">
              <a:off x="8609012" y="46863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9218612" y="4865013"/>
              <a:ext cx="341760" cy="430887"/>
            </a:xfrm>
            <a:prstGeom prst="rect">
              <a:avLst/>
            </a:prstGeom>
            <a:noFill/>
          </p:spPr>
          <p:txBody>
            <a:bodyPr wrap="none" rtlCol="0">
              <a:spAutoFit/>
            </a:bodyPr>
            <a:lstStyle/>
            <a:p>
              <a:r>
                <a:rPr lang="en-US" sz="2200">
                  <a:cs typeface="Times New Roman" pitchFamily="18" charset="0"/>
                </a:rPr>
                <a:t>1</a:t>
              </a:r>
            </a:p>
          </p:txBody>
        </p:sp>
        <p:graphicFrame>
          <p:nvGraphicFramePr>
            <p:cNvPr id="30733" name="Object 13"/>
            <p:cNvGraphicFramePr>
              <a:graphicFrameLocks noChangeAspect="1"/>
            </p:cNvGraphicFramePr>
            <p:nvPr>
              <p:extLst>
                <p:ext uri="{D42A27DB-BD31-4B8C-83A1-F6EECF244321}">
                  <p14:modId xmlns:p14="http://schemas.microsoft.com/office/powerpoint/2010/main" val="2249950761"/>
                </p:ext>
              </p:extLst>
            </p:nvPr>
          </p:nvGraphicFramePr>
          <p:xfrm>
            <a:off x="7023100" y="3300412"/>
            <a:ext cx="365125" cy="547688"/>
          </p:xfrm>
          <a:graphic>
            <a:graphicData uri="http://schemas.openxmlformats.org/presentationml/2006/ole">
              <mc:AlternateContent xmlns:mc="http://schemas.openxmlformats.org/markup-compatibility/2006">
                <mc:Choice xmlns:v="urn:schemas-microsoft-com:vml" Requires="v">
                  <p:oleObj spid="_x0000_s31659" name="Equation" r:id="rId17" imgW="152280" imgH="228600" progId="Equation.DSMT4">
                    <p:embed/>
                  </p:oleObj>
                </mc:Choice>
                <mc:Fallback>
                  <p:oleObj name="Equation" r:id="rId17" imgW="152280" imgH="228600" progId="Equation.DSMT4">
                    <p:embed/>
                    <p:pic>
                      <p:nvPicPr>
                        <p:cNvPr id="0" name="Picture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23100" y="3300412"/>
                          <a:ext cx="3651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 name="TextBox 77"/>
            <p:cNvSpPr txBox="1"/>
            <p:nvPr/>
          </p:nvSpPr>
          <p:spPr>
            <a:xfrm>
              <a:off x="11123612" y="6210300"/>
              <a:ext cx="269626" cy="461665"/>
            </a:xfrm>
            <a:prstGeom prst="rect">
              <a:avLst/>
            </a:prstGeom>
            <a:noFill/>
          </p:spPr>
          <p:txBody>
            <a:bodyPr wrap="none" rtlCol="0">
              <a:spAutoFit/>
            </a:bodyPr>
            <a:lstStyle/>
            <a:p>
              <a:r>
                <a:rPr lang="en-US" sz="2400">
                  <a:cs typeface="Times New Roman" pitchFamily="18" charset="0"/>
                </a:rPr>
                <a:t>t</a:t>
              </a:r>
            </a:p>
          </p:txBody>
        </p:sp>
        <p:cxnSp>
          <p:nvCxnSpPr>
            <p:cNvPr id="81" name="Straight Connector 80"/>
            <p:cNvCxnSpPr/>
            <p:nvPr/>
          </p:nvCxnSpPr>
          <p:spPr>
            <a:xfrm rot="5400000" flipH="1">
              <a:off x="8557025" y="5195488"/>
              <a:ext cx="2847698" cy="523"/>
            </a:xfrm>
            <a:prstGeom prst="line">
              <a:avLst/>
            </a:prstGeom>
            <a:ln w="15875">
              <a:prstDash val="sysDash"/>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389812" y="6667500"/>
              <a:ext cx="40386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rot="5400000" flipH="1" flipV="1">
              <a:off x="5903117" y="5181600"/>
              <a:ext cx="32766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88" name="Left Brace 87"/>
          <p:cNvSpPr/>
          <p:nvPr/>
        </p:nvSpPr>
        <p:spPr>
          <a:xfrm>
            <a:off x="3427412" y="1028700"/>
            <a:ext cx="228600" cy="1066800"/>
          </a:xfrm>
          <a:prstGeom prst="leftBrace">
            <a:avLst>
              <a:gd name="adj1" fmla="val 4166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Rectangle 19"/>
          <p:cNvSpPr>
            <a:spLocks noChangeArrowheads="1"/>
          </p:cNvSpPr>
          <p:nvPr/>
        </p:nvSpPr>
        <p:spPr bwMode="auto">
          <a:xfrm>
            <a:off x="4301245" y="2602587"/>
            <a:ext cx="1111017" cy="584775"/>
          </a:xfrm>
          <a:prstGeom prst="rect">
            <a:avLst/>
          </a:prstGeom>
          <a:solidFill>
            <a:schemeClr val="bg1"/>
          </a:solidFill>
          <a:ln w="9525" algn="ctr">
            <a:noFill/>
            <a:miter lim="800000"/>
            <a:headEnd/>
            <a:tailEnd/>
          </a:ln>
          <a:effectLst/>
        </p:spPr>
        <p:txBody>
          <a:bodyPr wrap="square" anchor="ctr">
            <a:spAutoFit/>
          </a:bodyPr>
          <a:lstStyle/>
          <a:p>
            <a:r>
              <a:rPr lang="en-US" sz="3200">
                <a:solidFill>
                  <a:srgbClr val="FF0000"/>
                </a:solidFill>
                <a:sym typeface="Symbol"/>
              </a:rPr>
              <a:t> </a:t>
            </a:r>
            <a:r>
              <a:rPr lang="en-US">
                <a:solidFill>
                  <a:srgbClr val="FF0000"/>
                </a:solidFill>
              </a:rPr>
              <a:t>= 0</a:t>
            </a:r>
          </a:p>
        </p:txBody>
      </p:sp>
      <p:sp>
        <p:nvSpPr>
          <p:cNvPr id="35" name="Rectangle 33">
            <a:extLst>
              <a:ext uri="{FF2B5EF4-FFF2-40B4-BE49-F238E27FC236}">
                <a16:creationId xmlns:a16="http://schemas.microsoft.com/office/drawing/2014/main" id="{AB333C7D-C25F-479D-B231-20A51C2CDD40}"/>
              </a:ext>
            </a:extLst>
          </p:cNvPr>
          <p:cNvSpPr>
            <a:spLocks noChangeArrowheads="1"/>
          </p:cNvSpPr>
          <p:nvPr/>
        </p:nvSpPr>
        <p:spPr bwMode="auto">
          <a:xfrm>
            <a:off x="7187244" y="1702713"/>
            <a:ext cx="4139275" cy="430887"/>
          </a:xfrm>
          <a:prstGeom prst="rect">
            <a:avLst/>
          </a:prstGeom>
          <a:noFill/>
          <a:ln w="9525" algn="ctr">
            <a:noFill/>
            <a:miter lim="800000"/>
            <a:headEnd/>
            <a:tailEnd/>
          </a:ln>
          <a:effectLst/>
        </p:spPr>
        <p:txBody>
          <a:bodyPr wrap="none" anchor="ctr">
            <a:spAutoFit/>
          </a:bodyPr>
          <a:lstStyle/>
          <a:p>
            <a:pPr eaLnBrk="0" hangingPunct="0"/>
            <a:r>
              <a:rPr lang="en-US">
                <a:cs typeface="Times New Roman" pitchFamily="18" charset="0"/>
              </a:rPr>
              <a:t>k</a:t>
            </a:r>
            <a:r>
              <a:rPr lang="en-US" baseline="-25000">
                <a:cs typeface="Times New Roman" pitchFamily="18" charset="0"/>
              </a:rPr>
              <a:t>T</a:t>
            </a:r>
            <a:r>
              <a:rPr lang="en-US" i="1"/>
              <a:t> </a:t>
            </a:r>
            <a:r>
              <a:rPr lang="en-US"/>
              <a:t> : </a:t>
            </a:r>
            <a:r>
              <a:rPr lang="en-US">
                <a:cs typeface="Times New Roman" pitchFamily="18" charset="0"/>
              </a:rPr>
              <a:t>Hệ số tỏa nhiệt [W/m</a:t>
            </a:r>
            <a:r>
              <a:rPr lang="en-US" baseline="30000">
                <a:cs typeface="Times New Roman" pitchFamily="18" charset="0"/>
              </a:rPr>
              <a:t>2 0</a:t>
            </a:r>
            <a:r>
              <a:rPr lang="en-US">
                <a:cs typeface="Times New Roman" pitchFamily="18" charset="0"/>
              </a:rPr>
              <a:t>C]</a:t>
            </a:r>
            <a:r>
              <a:rPr lang="en-US"/>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
            <a:ext cx="11731625" cy="544708"/>
          </a:xfrm>
        </p:spPr>
        <p:style>
          <a:lnRef idx="1">
            <a:schemeClr val="accent1"/>
          </a:lnRef>
          <a:fillRef idx="2">
            <a:schemeClr val="accent1"/>
          </a:fillRef>
          <a:effectRef idx="1">
            <a:schemeClr val="accent1"/>
          </a:effectRef>
          <a:fontRef idx="minor">
            <a:schemeClr val="dk1"/>
          </a:fontRef>
        </p:style>
        <p:txBody>
          <a:bodyPr/>
          <a:lstStyle/>
          <a:p>
            <a:r>
              <a:rPr lang="en-US">
                <a:solidFill>
                  <a:schemeClr val="tx1"/>
                </a:solidFill>
              </a:rPr>
              <a:t>Quá trình phát nóng - Quá trình nguội</a:t>
            </a:r>
          </a:p>
        </p:txBody>
      </p:sp>
      <p:sp>
        <p:nvSpPr>
          <p:cNvPr id="3" name="Slide Number Placeholder 2"/>
          <p:cNvSpPr>
            <a:spLocks noGrp="1"/>
          </p:cNvSpPr>
          <p:nvPr>
            <p:ph type="sldNum" sz="quarter" idx="12"/>
          </p:nvPr>
        </p:nvSpPr>
        <p:spPr/>
        <p:txBody>
          <a:bodyPr/>
          <a:lstStyle/>
          <a:p>
            <a:fld id="{AC20B538-39FE-4812-A0E3-30635B19B3D6}" type="slidenum">
              <a:rPr lang="en-US" smtClean="0"/>
              <a:pPr/>
              <a:t>13</a:t>
            </a:fld>
            <a:endParaRPr lang="en-US"/>
          </a:p>
        </p:txBody>
      </p:sp>
      <p:sp>
        <p:nvSpPr>
          <p:cNvPr id="4" name="Footer Placeholder 3"/>
          <p:cNvSpPr>
            <a:spLocks noGrp="1"/>
          </p:cNvSpPr>
          <p:nvPr>
            <p:ph type="ftr" sz="quarter" idx="3"/>
          </p:nvPr>
        </p:nvSpPr>
        <p:spPr/>
        <p:txBody>
          <a:bodyPr/>
          <a:lstStyle/>
          <a:p>
            <a:r>
              <a:rPr lang="en-US"/>
              <a:t>BMTBĐ-BĐNLĐC-PVLong (TCBinh edited 2016)</a:t>
            </a:r>
          </a:p>
        </p:txBody>
      </p:sp>
      <p:graphicFrame>
        <p:nvGraphicFramePr>
          <p:cNvPr id="17" name="Object 28"/>
          <p:cNvGraphicFramePr>
            <a:graphicFrameLocks noChangeAspect="1"/>
          </p:cNvGraphicFramePr>
          <p:nvPr/>
        </p:nvGraphicFramePr>
        <p:xfrm>
          <a:off x="455612" y="1257300"/>
          <a:ext cx="2818699" cy="762000"/>
        </p:xfrm>
        <a:graphic>
          <a:graphicData uri="http://schemas.openxmlformats.org/presentationml/2006/ole">
            <mc:AlternateContent xmlns:mc="http://schemas.openxmlformats.org/markup-compatibility/2006">
              <mc:Choice xmlns:v="urn:schemas-microsoft-com:vml" Requires="v">
                <p:oleObj spid="_x0000_s61320" name="Equation" r:id="rId3" imgW="1307532" imgH="355446" progId="Equation.DSMT4">
                  <p:embed/>
                </p:oleObj>
              </mc:Choice>
              <mc:Fallback>
                <p:oleObj name="Equation" r:id="rId3" imgW="1307532" imgH="355446" progId="Equation.DSMT4">
                  <p:embed/>
                  <p:pic>
                    <p:nvPicPr>
                      <p:cNvPr id="17"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612" y="1257300"/>
                        <a:ext cx="2818699"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21"/>
          <p:cNvGrpSpPr/>
          <p:nvPr/>
        </p:nvGrpSpPr>
        <p:grpSpPr>
          <a:xfrm>
            <a:off x="3656012" y="876300"/>
            <a:ext cx="8038925" cy="533400"/>
            <a:chOff x="1598612" y="5600700"/>
            <a:chExt cx="8038925" cy="533400"/>
          </a:xfrm>
        </p:grpSpPr>
        <p:graphicFrame>
          <p:nvGraphicFramePr>
            <p:cNvPr id="18" name="Object 30"/>
            <p:cNvGraphicFramePr>
              <a:graphicFrameLocks noChangeAspect="1"/>
            </p:cNvGraphicFramePr>
            <p:nvPr/>
          </p:nvGraphicFramePr>
          <p:xfrm>
            <a:off x="1598612" y="5600700"/>
            <a:ext cx="1449236" cy="533400"/>
          </p:xfrm>
          <a:graphic>
            <a:graphicData uri="http://schemas.openxmlformats.org/presentationml/2006/ole">
              <mc:AlternateContent xmlns:mc="http://schemas.openxmlformats.org/markup-compatibility/2006">
                <mc:Choice xmlns:v="urn:schemas-microsoft-com:vml" Requires="v">
                  <p:oleObj spid="_x0000_s61321" name="Equation" r:id="rId5" imgW="545626" imgH="203024" progId="Equation.DSMT4">
                    <p:embed/>
                  </p:oleObj>
                </mc:Choice>
                <mc:Fallback>
                  <p:oleObj name="Equation" r:id="rId5" imgW="545626" imgH="203024" progId="Equation.DSMT4">
                    <p:embed/>
                    <p:pic>
                      <p:nvPicPr>
                        <p:cNvPr id="18"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8612" y="5600700"/>
                          <a:ext cx="1449236"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31"/>
            <p:cNvSpPr>
              <a:spLocks noChangeArrowheads="1"/>
            </p:cNvSpPr>
            <p:nvPr/>
          </p:nvSpPr>
          <p:spPr bwMode="auto">
            <a:xfrm>
              <a:off x="3122612" y="5627013"/>
              <a:ext cx="6514925" cy="430887"/>
            </a:xfrm>
            <a:prstGeom prst="rect">
              <a:avLst/>
            </a:prstGeom>
            <a:noFill/>
            <a:ln w="9525" algn="ctr">
              <a:noFill/>
              <a:miter lim="800000"/>
              <a:headEnd/>
              <a:tailEnd/>
            </a:ln>
            <a:effectLst/>
          </p:spPr>
          <p:txBody>
            <a:bodyPr wrap="none" anchor="ctr">
              <a:spAutoFit/>
            </a:bodyPr>
            <a:lstStyle/>
            <a:p>
              <a:pPr algn="l" eaLnBrk="0" hangingPunct="0"/>
              <a:r>
                <a:rPr lang="en-US"/>
                <a:t>:Độ tăng nhiệt độ so với nhiệt độ môi trường [</a:t>
              </a:r>
              <a:r>
                <a:rPr lang="en-US" baseline="30000"/>
                <a:t>o</a:t>
              </a:r>
              <a:r>
                <a:rPr lang="en-US"/>
                <a:t>C]. </a:t>
              </a:r>
            </a:p>
          </p:txBody>
        </p:sp>
      </p:grpSp>
      <p:sp>
        <p:nvSpPr>
          <p:cNvPr id="20" name="Rectangle 32"/>
          <p:cNvSpPr>
            <a:spLocks noChangeArrowheads="1"/>
          </p:cNvSpPr>
          <p:nvPr/>
        </p:nvSpPr>
        <p:spPr bwMode="auto">
          <a:xfrm>
            <a:off x="3656012" y="1333500"/>
            <a:ext cx="3512500" cy="430887"/>
          </a:xfrm>
          <a:prstGeom prst="rect">
            <a:avLst/>
          </a:prstGeom>
          <a:noFill/>
          <a:ln w="9525" algn="ctr">
            <a:noFill/>
            <a:miter lim="800000"/>
            <a:headEnd/>
            <a:tailEnd/>
          </a:ln>
          <a:effectLst/>
        </p:spPr>
        <p:txBody>
          <a:bodyPr wrap="none" anchor="ctr">
            <a:spAutoFit/>
          </a:bodyPr>
          <a:lstStyle/>
          <a:p>
            <a:pPr algn="l" eaLnBrk="0" hangingPunct="0"/>
            <a:r>
              <a:rPr lang="en-US" i="1"/>
              <a:t>S</a:t>
            </a:r>
            <a:r>
              <a:rPr lang="en-US"/>
              <a:t> : Diện tích tỏa nhiệt [m</a:t>
            </a:r>
            <a:r>
              <a:rPr lang="en-US" baseline="30000"/>
              <a:t>2]</a:t>
            </a:r>
            <a:r>
              <a:rPr lang="en-US"/>
              <a:t> </a:t>
            </a:r>
          </a:p>
        </p:txBody>
      </p:sp>
      <p:sp>
        <p:nvSpPr>
          <p:cNvPr id="21" name="Rectangle 33"/>
          <p:cNvSpPr>
            <a:spLocks noChangeArrowheads="1"/>
          </p:cNvSpPr>
          <p:nvPr/>
        </p:nvSpPr>
        <p:spPr bwMode="auto">
          <a:xfrm>
            <a:off x="3656012" y="1740813"/>
            <a:ext cx="3411511" cy="430887"/>
          </a:xfrm>
          <a:prstGeom prst="rect">
            <a:avLst/>
          </a:prstGeom>
          <a:noFill/>
          <a:ln w="9525" algn="ctr">
            <a:noFill/>
            <a:miter lim="800000"/>
            <a:headEnd/>
            <a:tailEnd/>
          </a:ln>
          <a:effectLst/>
        </p:spPr>
        <p:txBody>
          <a:bodyPr wrap="none" anchor="ctr">
            <a:spAutoFit/>
          </a:bodyPr>
          <a:lstStyle/>
          <a:p>
            <a:pPr algn="l" eaLnBrk="0" hangingPunct="0"/>
            <a:r>
              <a:rPr lang="en-US" i="1"/>
              <a:t>C </a:t>
            </a:r>
            <a:r>
              <a:rPr lang="en-US"/>
              <a:t> : Nhiệt dung  [W.s/</a:t>
            </a:r>
            <a:r>
              <a:rPr lang="en-US" baseline="30000"/>
              <a:t>o</a:t>
            </a:r>
            <a:r>
              <a:rPr lang="en-US"/>
              <a:t>C]. </a:t>
            </a:r>
          </a:p>
        </p:txBody>
      </p:sp>
      <p:sp>
        <p:nvSpPr>
          <p:cNvPr id="22" name="Freeform 5"/>
          <p:cNvSpPr>
            <a:spLocks/>
          </p:cNvSpPr>
          <p:nvPr/>
        </p:nvSpPr>
        <p:spPr bwMode="auto">
          <a:xfrm>
            <a:off x="7542212" y="4229100"/>
            <a:ext cx="2667000" cy="1752600"/>
          </a:xfrm>
          <a:custGeom>
            <a:avLst/>
            <a:gdLst/>
            <a:ahLst/>
            <a:cxnLst>
              <a:cxn ang="0">
                <a:pos x="0" y="1776"/>
              </a:cxn>
              <a:cxn ang="0">
                <a:pos x="384" y="1008"/>
              </a:cxn>
              <a:cxn ang="0">
                <a:pos x="768" y="480"/>
              </a:cxn>
              <a:cxn ang="0">
                <a:pos x="1344" y="144"/>
              </a:cxn>
              <a:cxn ang="0">
                <a:pos x="2784" y="0"/>
              </a:cxn>
            </a:cxnLst>
            <a:rect l="0" t="0" r="r" b="b"/>
            <a:pathLst>
              <a:path w="2784" h="1776">
                <a:moveTo>
                  <a:pt x="0" y="1776"/>
                </a:moveTo>
                <a:cubicBezTo>
                  <a:pt x="128" y="1500"/>
                  <a:pt x="256" y="1224"/>
                  <a:pt x="384" y="1008"/>
                </a:cubicBezTo>
                <a:cubicBezTo>
                  <a:pt x="512" y="792"/>
                  <a:pt x="608" y="624"/>
                  <a:pt x="768" y="480"/>
                </a:cubicBezTo>
                <a:cubicBezTo>
                  <a:pt x="928" y="336"/>
                  <a:pt x="1008" y="224"/>
                  <a:pt x="1344" y="144"/>
                </a:cubicBezTo>
                <a:cubicBezTo>
                  <a:pt x="1680" y="64"/>
                  <a:pt x="2232" y="32"/>
                  <a:pt x="2784" y="0"/>
                </a:cubicBezTo>
              </a:path>
            </a:pathLst>
          </a:custGeom>
          <a:noFill/>
          <a:ln w="44450" cmpd="sng">
            <a:solidFill>
              <a:srgbClr val="00B0F0"/>
            </a:solidFill>
            <a:round/>
            <a:headEnd/>
            <a:tailEnd/>
          </a:ln>
          <a:effectLst/>
        </p:spPr>
        <p:txBody>
          <a:bodyPr/>
          <a:lstStyle/>
          <a:p>
            <a:endParaRPr lang="en-US"/>
          </a:p>
        </p:txBody>
      </p:sp>
      <p:sp>
        <p:nvSpPr>
          <p:cNvPr id="27" name="Line 30"/>
          <p:cNvSpPr>
            <a:spLocks noChangeShapeType="1"/>
          </p:cNvSpPr>
          <p:nvPr/>
        </p:nvSpPr>
        <p:spPr bwMode="auto">
          <a:xfrm>
            <a:off x="9981134" y="6619598"/>
            <a:ext cx="0" cy="237402"/>
          </a:xfrm>
          <a:prstGeom prst="line">
            <a:avLst/>
          </a:prstGeom>
          <a:noFill/>
          <a:ln w="12700">
            <a:solidFill>
              <a:schemeClr val="tx1"/>
            </a:solidFill>
            <a:round/>
            <a:headEnd/>
            <a:tailEnd/>
          </a:ln>
          <a:effectLst/>
        </p:spPr>
        <p:txBody>
          <a:bodyPr/>
          <a:lstStyle/>
          <a:p>
            <a:endParaRPr lang="en-US"/>
          </a:p>
        </p:txBody>
      </p:sp>
      <p:cxnSp>
        <p:nvCxnSpPr>
          <p:cNvPr id="43" name="Straight Connector 42"/>
          <p:cNvCxnSpPr/>
          <p:nvPr/>
        </p:nvCxnSpPr>
        <p:spPr>
          <a:xfrm>
            <a:off x="7542212" y="4152900"/>
            <a:ext cx="3886200" cy="1588"/>
          </a:xfrm>
          <a:prstGeom prst="line">
            <a:avLst/>
          </a:prstGeom>
          <a:ln w="31750">
            <a:solidFill>
              <a:srgbClr val="00B050"/>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44" name="Object 43"/>
          <p:cNvGraphicFramePr>
            <a:graphicFrameLocks noChangeAspect="1"/>
          </p:cNvGraphicFramePr>
          <p:nvPr/>
        </p:nvGraphicFramePr>
        <p:xfrm>
          <a:off x="6948752" y="3924300"/>
          <a:ext cx="517260" cy="547687"/>
        </p:xfrm>
        <a:graphic>
          <a:graphicData uri="http://schemas.openxmlformats.org/presentationml/2006/ole">
            <mc:AlternateContent xmlns:mc="http://schemas.openxmlformats.org/markup-compatibility/2006">
              <mc:Choice xmlns:v="urn:schemas-microsoft-com:vml" Requires="v">
                <p:oleObj spid="_x0000_s61322" name="Equation" r:id="rId7" imgW="215640" imgH="228600" progId="Equation.DSMT4">
                  <p:embed/>
                </p:oleObj>
              </mc:Choice>
              <mc:Fallback>
                <p:oleObj name="Equation" r:id="rId7" imgW="215640" imgH="228600" progId="Equation.DSMT4">
                  <p:embed/>
                  <p:pic>
                    <p:nvPicPr>
                      <p:cNvPr id="44" name="Object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48752" y="3924300"/>
                        <a:ext cx="517260"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Freeform 5"/>
          <p:cNvSpPr>
            <a:spLocks/>
          </p:cNvSpPr>
          <p:nvPr/>
        </p:nvSpPr>
        <p:spPr bwMode="auto">
          <a:xfrm>
            <a:off x="7542212" y="4229100"/>
            <a:ext cx="3124200" cy="2438400"/>
          </a:xfrm>
          <a:custGeom>
            <a:avLst/>
            <a:gdLst/>
            <a:ahLst/>
            <a:cxnLst>
              <a:cxn ang="0">
                <a:pos x="0" y="1776"/>
              </a:cxn>
              <a:cxn ang="0">
                <a:pos x="384" y="1008"/>
              </a:cxn>
              <a:cxn ang="0">
                <a:pos x="768" y="480"/>
              </a:cxn>
              <a:cxn ang="0">
                <a:pos x="1344" y="144"/>
              </a:cxn>
              <a:cxn ang="0">
                <a:pos x="2784" y="0"/>
              </a:cxn>
            </a:cxnLst>
            <a:rect l="0" t="0" r="r" b="b"/>
            <a:pathLst>
              <a:path w="2784" h="1776">
                <a:moveTo>
                  <a:pt x="0" y="1776"/>
                </a:moveTo>
                <a:cubicBezTo>
                  <a:pt x="128" y="1500"/>
                  <a:pt x="256" y="1224"/>
                  <a:pt x="384" y="1008"/>
                </a:cubicBezTo>
                <a:cubicBezTo>
                  <a:pt x="512" y="792"/>
                  <a:pt x="608" y="624"/>
                  <a:pt x="768" y="480"/>
                </a:cubicBezTo>
                <a:cubicBezTo>
                  <a:pt x="928" y="336"/>
                  <a:pt x="1008" y="224"/>
                  <a:pt x="1344" y="144"/>
                </a:cubicBezTo>
                <a:cubicBezTo>
                  <a:pt x="1680" y="64"/>
                  <a:pt x="2232" y="32"/>
                  <a:pt x="2784" y="0"/>
                </a:cubicBezTo>
              </a:path>
            </a:pathLst>
          </a:custGeom>
          <a:noFill/>
          <a:ln w="44450" cmpd="sng">
            <a:solidFill>
              <a:srgbClr val="FF0000"/>
            </a:solidFill>
            <a:round/>
            <a:headEnd/>
            <a:tailEnd/>
          </a:ln>
          <a:effectLst/>
        </p:spPr>
        <p:txBody>
          <a:bodyPr/>
          <a:lstStyle/>
          <a:p>
            <a:endParaRPr lang="en-US"/>
          </a:p>
        </p:txBody>
      </p:sp>
      <p:graphicFrame>
        <p:nvGraphicFramePr>
          <p:cNvPr id="55" name="Object 18"/>
          <p:cNvGraphicFramePr>
            <a:graphicFrameLocks noChangeAspect="1"/>
          </p:cNvGraphicFramePr>
          <p:nvPr>
            <p:extLst>
              <p:ext uri="{D42A27DB-BD31-4B8C-83A1-F6EECF244321}">
                <p14:modId xmlns:p14="http://schemas.microsoft.com/office/powerpoint/2010/main" val="2453805662"/>
              </p:ext>
            </p:extLst>
          </p:nvPr>
        </p:nvGraphicFramePr>
        <p:xfrm>
          <a:off x="455612" y="5448300"/>
          <a:ext cx="1810299" cy="1172121"/>
        </p:xfrm>
        <a:graphic>
          <a:graphicData uri="http://schemas.openxmlformats.org/presentationml/2006/ole">
            <mc:AlternateContent xmlns:mc="http://schemas.openxmlformats.org/markup-compatibility/2006">
              <mc:Choice xmlns:v="urn:schemas-microsoft-com:vml" Requires="v">
                <p:oleObj spid="_x0000_s61323" name="Equation" r:id="rId9" imgW="583920" imgH="380880" progId="Equation.DSMT4">
                  <p:embed/>
                </p:oleObj>
              </mc:Choice>
              <mc:Fallback>
                <p:oleObj name="Equation" r:id="rId9" imgW="583920" imgH="380880" progId="Equation.DSMT4">
                  <p:embed/>
                  <p:pic>
                    <p:nvPicPr>
                      <p:cNvPr id="55"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5612" y="5448300"/>
                        <a:ext cx="1810299" cy="1172121"/>
                      </a:xfrm>
                      <a:prstGeom prst="rect">
                        <a:avLst/>
                      </a:prstGeom>
                      <a:noFill/>
                      <a:extLst/>
                    </p:spPr>
                  </p:pic>
                </p:oleObj>
              </mc:Fallback>
            </mc:AlternateContent>
          </a:graphicData>
        </a:graphic>
      </p:graphicFrame>
      <p:graphicFrame>
        <p:nvGraphicFramePr>
          <p:cNvPr id="57" name="Object 20"/>
          <p:cNvGraphicFramePr>
            <a:graphicFrameLocks noChangeAspect="1"/>
          </p:cNvGraphicFramePr>
          <p:nvPr>
            <p:extLst>
              <p:ext uri="{D42A27DB-BD31-4B8C-83A1-F6EECF244321}">
                <p14:modId xmlns:p14="http://schemas.microsoft.com/office/powerpoint/2010/main" val="3880368982"/>
              </p:ext>
            </p:extLst>
          </p:nvPr>
        </p:nvGraphicFramePr>
        <p:xfrm>
          <a:off x="456039" y="6667500"/>
          <a:ext cx="1475400" cy="1158392"/>
        </p:xfrm>
        <a:graphic>
          <a:graphicData uri="http://schemas.openxmlformats.org/presentationml/2006/ole">
            <mc:AlternateContent xmlns:mc="http://schemas.openxmlformats.org/markup-compatibility/2006">
              <mc:Choice xmlns:v="urn:schemas-microsoft-com:vml" Requires="v">
                <p:oleObj spid="_x0000_s61324" name="Equation" r:id="rId11" imgW="545760" imgH="431640" progId="Equation.DSMT4">
                  <p:embed/>
                </p:oleObj>
              </mc:Choice>
              <mc:Fallback>
                <p:oleObj name="Equation" r:id="rId11" imgW="545760" imgH="431640" progId="Equation.DSMT4">
                  <p:embed/>
                  <p:pic>
                    <p:nvPicPr>
                      <p:cNvPr id="57"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6039" y="6667500"/>
                        <a:ext cx="1475400" cy="1158392"/>
                      </a:xfrm>
                      <a:prstGeom prst="rect">
                        <a:avLst/>
                      </a:prstGeom>
                      <a:solidFill>
                        <a:schemeClr val="bg1"/>
                      </a:solidFill>
                      <a:ln>
                        <a:noFill/>
                      </a:ln>
                      <a:extLst/>
                    </p:spPr>
                  </p:pic>
                </p:oleObj>
              </mc:Fallback>
            </mc:AlternateContent>
          </a:graphicData>
        </a:graphic>
      </p:graphicFrame>
      <p:sp>
        <p:nvSpPr>
          <p:cNvPr id="58" name="Rectangle 21"/>
          <p:cNvSpPr>
            <a:spLocks noChangeArrowheads="1"/>
          </p:cNvSpPr>
          <p:nvPr/>
        </p:nvSpPr>
        <p:spPr bwMode="auto">
          <a:xfrm>
            <a:off x="2669562" y="5779413"/>
            <a:ext cx="3805850" cy="430887"/>
          </a:xfrm>
          <a:prstGeom prst="rect">
            <a:avLst/>
          </a:prstGeom>
          <a:noFill/>
          <a:ln w="9525" algn="ctr">
            <a:noFill/>
            <a:miter lim="800000"/>
            <a:headEnd/>
            <a:tailEnd/>
          </a:ln>
          <a:effectLst/>
        </p:spPr>
        <p:txBody>
          <a:bodyPr wrap="none" anchor="ctr">
            <a:spAutoFit/>
          </a:bodyPr>
          <a:lstStyle/>
          <a:p>
            <a:pPr eaLnBrk="0" hangingPunct="0"/>
            <a:r>
              <a:rPr lang="en-US"/>
              <a:t>: Độ tăng nhiệt ổn định  [</a:t>
            </a:r>
            <a:r>
              <a:rPr lang="en-US" baseline="30000"/>
              <a:t>o</a:t>
            </a:r>
            <a:r>
              <a:rPr lang="en-US"/>
              <a:t>C].</a:t>
            </a:r>
          </a:p>
        </p:txBody>
      </p:sp>
      <p:sp>
        <p:nvSpPr>
          <p:cNvPr id="59" name="Rectangle 22"/>
          <p:cNvSpPr>
            <a:spLocks noChangeArrowheads="1"/>
          </p:cNvSpPr>
          <p:nvPr/>
        </p:nvSpPr>
        <p:spPr bwMode="auto">
          <a:xfrm>
            <a:off x="2284412" y="6998613"/>
            <a:ext cx="4648200" cy="430887"/>
          </a:xfrm>
          <a:prstGeom prst="rect">
            <a:avLst/>
          </a:prstGeom>
          <a:noFill/>
          <a:ln w="9525" algn="ctr">
            <a:noFill/>
            <a:miter lim="800000"/>
            <a:headEnd/>
            <a:tailEnd/>
          </a:ln>
          <a:effectLst/>
        </p:spPr>
        <p:txBody>
          <a:bodyPr wrap="square" anchor="ctr">
            <a:spAutoFit/>
          </a:bodyPr>
          <a:lstStyle/>
          <a:p>
            <a:pPr algn="l" eaLnBrk="0" hangingPunct="0"/>
            <a:r>
              <a:rPr lang="en-US">
                <a:solidFill>
                  <a:srgbClr val="FF0000"/>
                </a:solidFill>
              </a:rPr>
              <a:t>:  Hằng số thời gian phát nóng  [s]        </a:t>
            </a:r>
          </a:p>
        </p:txBody>
      </p:sp>
      <p:sp>
        <p:nvSpPr>
          <p:cNvPr id="56" name="Rectangle 19"/>
          <p:cNvSpPr>
            <a:spLocks noChangeArrowheads="1"/>
          </p:cNvSpPr>
          <p:nvPr/>
        </p:nvSpPr>
        <p:spPr bwMode="auto">
          <a:xfrm>
            <a:off x="531812" y="2171700"/>
            <a:ext cx="8884163" cy="430887"/>
          </a:xfrm>
          <a:prstGeom prst="rect">
            <a:avLst/>
          </a:prstGeom>
          <a:noFill/>
          <a:ln w="9525" algn="ctr">
            <a:noFill/>
            <a:miter lim="800000"/>
            <a:headEnd/>
            <a:tailEnd/>
          </a:ln>
          <a:effectLst/>
        </p:spPr>
        <p:txBody>
          <a:bodyPr wrap="none" anchor="ctr">
            <a:spAutoFit/>
          </a:bodyPr>
          <a:lstStyle/>
          <a:p>
            <a:r>
              <a:rPr lang="en-US"/>
              <a:t>Giải phương trình vi phân bậc nhất với các điều kiện ban đầu tại t=0 , </a:t>
            </a:r>
          </a:p>
        </p:txBody>
      </p:sp>
      <p:grpSp>
        <p:nvGrpSpPr>
          <p:cNvPr id="79" name="Group 78"/>
          <p:cNvGrpSpPr/>
          <p:nvPr/>
        </p:nvGrpSpPr>
        <p:grpSpPr>
          <a:xfrm>
            <a:off x="379412" y="2866449"/>
            <a:ext cx="4953000" cy="609600"/>
            <a:chOff x="608012" y="3924300"/>
            <a:chExt cx="4953000" cy="609600"/>
          </a:xfrm>
        </p:grpSpPr>
        <p:sp>
          <p:nvSpPr>
            <p:cNvPr id="66" name="TextBox 65"/>
            <p:cNvSpPr txBox="1"/>
            <p:nvPr/>
          </p:nvSpPr>
          <p:spPr>
            <a:xfrm>
              <a:off x="608012" y="4000500"/>
              <a:ext cx="4129657" cy="430887"/>
            </a:xfrm>
            <a:prstGeom prst="rect">
              <a:avLst/>
            </a:prstGeom>
            <a:noFill/>
          </p:spPr>
          <p:txBody>
            <a:bodyPr wrap="none" rtlCol="0">
              <a:spAutoFit/>
            </a:bodyPr>
            <a:lstStyle/>
            <a:p>
              <a:r>
                <a:rPr lang="en-US"/>
                <a:t>- Với điều kiện ban đầu : </a:t>
              </a:r>
              <a:r>
                <a:rPr lang="en-US">
                  <a:solidFill>
                    <a:srgbClr val="FF0000"/>
                  </a:solidFill>
                </a:rPr>
                <a:t>t = 0 ,</a:t>
              </a:r>
              <a:r>
                <a:rPr lang="en-US"/>
                <a:t> </a:t>
              </a:r>
            </a:p>
          </p:txBody>
        </p:sp>
        <p:graphicFrame>
          <p:nvGraphicFramePr>
            <p:cNvPr id="68" name="Object 67"/>
            <p:cNvGraphicFramePr>
              <a:graphicFrameLocks noChangeAspect="1"/>
            </p:cNvGraphicFramePr>
            <p:nvPr/>
          </p:nvGraphicFramePr>
          <p:xfrm>
            <a:off x="4375150" y="3924300"/>
            <a:ext cx="1185862" cy="609600"/>
          </p:xfrm>
          <a:graphic>
            <a:graphicData uri="http://schemas.openxmlformats.org/presentationml/2006/ole">
              <mc:AlternateContent xmlns:mc="http://schemas.openxmlformats.org/markup-compatibility/2006">
                <mc:Choice xmlns:v="urn:schemas-microsoft-com:vml" Requires="v">
                  <p:oleObj spid="_x0000_s61325" name="Equation" r:id="rId13" imgW="444240" imgH="228600" progId="Equation.DSMT4">
                    <p:embed/>
                  </p:oleObj>
                </mc:Choice>
                <mc:Fallback>
                  <p:oleObj name="Equation" r:id="rId13" imgW="444240" imgH="228600" progId="Equation.DSMT4">
                    <p:embed/>
                    <p:pic>
                      <p:nvPicPr>
                        <p:cNvPr id="68" name="Object 6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75150" y="3924300"/>
                          <a:ext cx="1185862"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0731" name="Object 11"/>
          <p:cNvGraphicFramePr>
            <a:graphicFrameLocks noChangeAspect="1"/>
          </p:cNvGraphicFramePr>
          <p:nvPr>
            <p:extLst>
              <p:ext uri="{D42A27DB-BD31-4B8C-83A1-F6EECF244321}">
                <p14:modId xmlns:p14="http://schemas.microsoft.com/office/powerpoint/2010/main" val="2007597506"/>
              </p:ext>
            </p:extLst>
          </p:nvPr>
        </p:nvGraphicFramePr>
        <p:xfrm>
          <a:off x="736807" y="3617217"/>
          <a:ext cx="4764669" cy="1191777"/>
        </p:xfrm>
        <a:graphic>
          <a:graphicData uri="http://schemas.openxmlformats.org/presentationml/2006/ole">
            <mc:AlternateContent xmlns:mc="http://schemas.openxmlformats.org/markup-compatibility/2006">
              <mc:Choice xmlns:v="urn:schemas-microsoft-com:vml" Requires="v">
                <p:oleObj spid="_x0000_s61326" name="Equation" r:id="rId15" imgW="1523880" imgH="380880" progId="Equation.DSMT4">
                  <p:embed/>
                </p:oleObj>
              </mc:Choice>
              <mc:Fallback>
                <p:oleObj name="Equation" r:id="rId15" imgW="1523880" imgH="380880" progId="Equation.DSMT4">
                  <p:embed/>
                  <p:pic>
                    <p:nvPicPr>
                      <p:cNvPr id="30731"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6807" y="3617217"/>
                        <a:ext cx="4764669" cy="1191777"/>
                      </a:xfrm>
                      <a:prstGeom prst="rect">
                        <a:avLst/>
                      </a:prstGeom>
                      <a:solidFill>
                        <a:srgbClr val="CCFFFF"/>
                      </a:solidFill>
                      <a:ln w="9525">
                        <a:solidFill>
                          <a:srgbClr val="008080"/>
                        </a:solidFill>
                        <a:miter lim="800000"/>
                        <a:headEnd/>
                        <a:tailEnd/>
                      </a:ln>
                    </p:spPr>
                  </p:pic>
                </p:oleObj>
              </mc:Fallback>
            </mc:AlternateContent>
          </a:graphicData>
        </a:graphic>
      </p:graphicFrame>
      <p:sp>
        <p:nvSpPr>
          <p:cNvPr id="71" name="TextBox 70"/>
          <p:cNvSpPr txBox="1"/>
          <p:nvPr/>
        </p:nvSpPr>
        <p:spPr>
          <a:xfrm>
            <a:off x="4982136" y="4987707"/>
            <a:ext cx="1311578" cy="430887"/>
          </a:xfrm>
          <a:prstGeom prst="rect">
            <a:avLst/>
          </a:prstGeom>
          <a:noFill/>
        </p:spPr>
        <p:txBody>
          <a:bodyPr wrap="none" rtlCol="0">
            <a:spAutoFit/>
          </a:bodyPr>
          <a:lstStyle/>
          <a:p>
            <a:r>
              <a:rPr lang="en-US" i="1">
                <a:cs typeface="Times New Roman" pitchFamily="18" charset="0"/>
              </a:rPr>
              <a:t>Đường 2</a:t>
            </a:r>
            <a:endParaRPr lang="en-US" sz="2200" i="1">
              <a:cs typeface="Times New Roman" pitchFamily="18" charset="0"/>
            </a:endParaRPr>
          </a:p>
        </p:txBody>
      </p:sp>
      <p:cxnSp>
        <p:nvCxnSpPr>
          <p:cNvPr id="73" name="Straight Arrow Connector 72"/>
          <p:cNvCxnSpPr/>
          <p:nvPr/>
        </p:nvCxnSpPr>
        <p:spPr>
          <a:xfrm rot="5400000">
            <a:off x="8151812" y="4076700"/>
            <a:ext cx="762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10800000">
            <a:off x="8609012" y="46863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8456612" y="3390900"/>
            <a:ext cx="341760" cy="430887"/>
          </a:xfrm>
          <a:prstGeom prst="rect">
            <a:avLst/>
          </a:prstGeom>
          <a:noFill/>
        </p:spPr>
        <p:txBody>
          <a:bodyPr wrap="none" rtlCol="0">
            <a:spAutoFit/>
          </a:bodyPr>
          <a:lstStyle/>
          <a:p>
            <a:r>
              <a:rPr lang="en-US">
                <a:cs typeface="Times New Roman" pitchFamily="18" charset="0"/>
              </a:rPr>
              <a:t>2</a:t>
            </a:r>
            <a:endParaRPr lang="en-US" sz="2200">
              <a:cs typeface="Times New Roman" pitchFamily="18" charset="0"/>
            </a:endParaRPr>
          </a:p>
        </p:txBody>
      </p:sp>
      <p:sp>
        <p:nvSpPr>
          <p:cNvPr id="77" name="TextBox 76"/>
          <p:cNvSpPr txBox="1"/>
          <p:nvPr/>
        </p:nvSpPr>
        <p:spPr>
          <a:xfrm>
            <a:off x="9218612" y="4865013"/>
            <a:ext cx="341760" cy="430887"/>
          </a:xfrm>
          <a:prstGeom prst="rect">
            <a:avLst/>
          </a:prstGeom>
          <a:noFill/>
        </p:spPr>
        <p:txBody>
          <a:bodyPr wrap="none" rtlCol="0">
            <a:spAutoFit/>
          </a:bodyPr>
          <a:lstStyle/>
          <a:p>
            <a:r>
              <a:rPr lang="en-US" sz="2200">
                <a:cs typeface="Times New Roman" pitchFamily="18" charset="0"/>
              </a:rPr>
              <a:t>1</a:t>
            </a:r>
          </a:p>
        </p:txBody>
      </p:sp>
      <p:graphicFrame>
        <p:nvGraphicFramePr>
          <p:cNvPr id="30732" name="Object 12"/>
          <p:cNvGraphicFramePr>
            <a:graphicFrameLocks noChangeAspect="1"/>
          </p:cNvGraphicFramePr>
          <p:nvPr/>
        </p:nvGraphicFramePr>
        <p:xfrm>
          <a:off x="7085012" y="5662612"/>
          <a:ext cx="395287" cy="547688"/>
        </p:xfrm>
        <a:graphic>
          <a:graphicData uri="http://schemas.openxmlformats.org/presentationml/2006/ole">
            <mc:AlternateContent xmlns:mc="http://schemas.openxmlformats.org/markup-compatibility/2006">
              <mc:Choice xmlns:v="urn:schemas-microsoft-com:vml" Requires="v">
                <p:oleObj spid="_x0000_s61327" name="Equation" r:id="rId17" imgW="164880" imgH="228600" progId="Equation.DSMT4">
                  <p:embed/>
                </p:oleObj>
              </mc:Choice>
              <mc:Fallback>
                <p:oleObj name="Equation" r:id="rId17" imgW="164880" imgH="228600" progId="Equation.DSMT4">
                  <p:embed/>
                  <p:pic>
                    <p:nvPicPr>
                      <p:cNvPr id="30732"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85012" y="5662612"/>
                        <a:ext cx="395287"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33" name="Object 13"/>
          <p:cNvGraphicFramePr>
            <a:graphicFrameLocks noChangeAspect="1"/>
          </p:cNvGraphicFramePr>
          <p:nvPr/>
        </p:nvGraphicFramePr>
        <p:xfrm>
          <a:off x="7023100" y="3300412"/>
          <a:ext cx="365125" cy="547688"/>
        </p:xfrm>
        <a:graphic>
          <a:graphicData uri="http://schemas.openxmlformats.org/presentationml/2006/ole">
            <mc:AlternateContent xmlns:mc="http://schemas.openxmlformats.org/markup-compatibility/2006">
              <mc:Choice xmlns:v="urn:schemas-microsoft-com:vml" Requires="v">
                <p:oleObj spid="_x0000_s61328" name="Equation" r:id="rId19" imgW="152280" imgH="228600" progId="Equation.DSMT4">
                  <p:embed/>
                </p:oleObj>
              </mc:Choice>
              <mc:Fallback>
                <p:oleObj name="Equation" r:id="rId19" imgW="152280" imgH="228600" progId="Equation.DSMT4">
                  <p:embed/>
                  <p:pic>
                    <p:nvPicPr>
                      <p:cNvPr id="30733"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23100" y="3300412"/>
                        <a:ext cx="3651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 name="TextBox 77"/>
          <p:cNvSpPr txBox="1"/>
          <p:nvPr/>
        </p:nvSpPr>
        <p:spPr>
          <a:xfrm>
            <a:off x="11123612" y="6210300"/>
            <a:ext cx="269626" cy="461665"/>
          </a:xfrm>
          <a:prstGeom prst="rect">
            <a:avLst/>
          </a:prstGeom>
          <a:noFill/>
        </p:spPr>
        <p:txBody>
          <a:bodyPr wrap="none" rtlCol="0">
            <a:spAutoFit/>
          </a:bodyPr>
          <a:lstStyle/>
          <a:p>
            <a:r>
              <a:rPr lang="en-US" sz="2400">
                <a:cs typeface="Times New Roman" pitchFamily="18" charset="0"/>
              </a:rPr>
              <a:t>t</a:t>
            </a:r>
          </a:p>
        </p:txBody>
      </p:sp>
      <p:cxnSp>
        <p:nvCxnSpPr>
          <p:cNvPr id="81" name="Straight Connector 80"/>
          <p:cNvCxnSpPr/>
          <p:nvPr/>
        </p:nvCxnSpPr>
        <p:spPr>
          <a:xfrm rot="5400000" flipH="1">
            <a:off x="8557025" y="5195488"/>
            <a:ext cx="2847698" cy="523"/>
          </a:xfrm>
          <a:prstGeom prst="line">
            <a:avLst/>
          </a:prstGeom>
          <a:ln w="15875">
            <a:prstDash val="sysDash"/>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389812" y="6667500"/>
            <a:ext cx="40386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rot="5400000" flipH="1" flipV="1">
            <a:off x="5903117" y="5181600"/>
            <a:ext cx="32766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8" name="Left Brace 87"/>
          <p:cNvSpPr/>
          <p:nvPr/>
        </p:nvSpPr>
        <p:spPr>
          <a:xfrm>
            <a:off x="3427412" y="1028700"/>
            <a:ext cx="228600" cy="1066800"/>
          </a:xfrm>
          <a:prstGeom prst="leftBrace">
            <a:avLst>
              <a:gd name="adj1" fmla="val 4166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Rectangle 19"/>
          <p:cNvSpPr>
            <a:spLocks noChangeArrowheads="1"/>
          </p:cNvSpPr>
          <p:nvPr/>
        </p:nvSpPr>
        <p:spPr bwMode="auto">
          <a:xfrm>
            <a:off x="4265612" y="2815074"/>
            <a:ext cx="2360611" cy="584775"/>
          </a:xfrm>
          <a:prstGeom prst="rect">
            <a:avLst/>
          </a:prstGeom>
          <a:solidFill>
            <a:schemeClr val="bg1"/>
          </a:solidFill>
          <a:ln w="9525" algn="ctr">
            <a:noFill/>
            <a:miter lim="800000"/>
            <a:headEnd/>
            <a:tailEnd/>
          </a:ln>
          <a:effectLst/>
        </p:spPr>
        <p:txBody>
          <a:bodyPr wrap="square" anchor="ctr">
            <a:spAutoFit/>
          </a:bodyPr>
          <a:lstStyle/>
          <a:p>
            <a:r>
              <a:rPr lang="en-US" sz="3200">
                <a:solidFill>
                  <a:srgbClr val="FF0000"/>
                </a:solidFill>
                <a:sym typeface="Symbol"/>
              </a:rPr>
              <a:t> = </a:t>
            </a:r>
            <a:r>
              <a:rPr lang="en-US" sz="3200" smtClean="0">
                <a:solidFill>
                  <a:srgbClr val="FF0000"/>
                </a:solidFill>
                <a:sym typeface="Symbol"/>
              </a:rPr>
              <a:t></a:t>
            </a:r>
            <a:r>
              <a:rPr lang="en-US" sz="3200" baseline="-25000" smtClean="0">
                <a:solidFill>
                  <a:srgbClr val="FF0000"/>
                </a:solidFill>
                <a:sym typeface="Symbol"/>
              </a:rPr>
              <a:t>0</a:t>
            </a:r>
            <a:r>
              <a:rPr lang="en-US" sz="3200" smtClean="0">
                <a:solidFill>
                  <a:srgbClr val="FF0000"/>
                </a:solidFill>
                <a:sym typeface="Symbol"/>
              </a:rPr>
              <a:t> </a:t>
            </a:r>
            <a:r>
              <a:rPr lang="en-US" sz="3200" smtClean="0">
                <a:solidFill>
                  <a:srgbClr val="FF0000"/>
                </a:solidFill>
                <a:sym typeface="Symbol" panose="05050102010706020507" pitchFamily="18" charset="2"/>
              </a:rPr>
              <a:t>0</a:t>
            </a:r>
            <a:endParaRPr lang="en-US" baseline="-25000">
              <a:solidFill>
                <a:srgbClr val="FF0000"/>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634264924"/>
              </p:ext>
            </p:extLst>
          </p:nvPr>
        </p:nvGraphicFramePr>
        <p:xfrm>
          <a:off x="7798975" y="1698887"/>
          <a:ext cx="3721100" cy="1390650"/>
        </p:xfrm>
        <a:graphic>
          <a:graphicData uri="http://schemas.openxmlformats.org/presentationml/2006/ole">
            <mc:AlternateContent xmlns:mc="http://schemas.openxmlformats.org/markup-compatibility/2006">
              <mc:Choice xmlns:v="urn:schemas-microsoft-com:vml" Requires="v">
                <p:oleObj spid="_x0000_s61329" name="Equation" r:id="rId21" imgW="3721041" imgH="1390788" progId="Equation.DSMT4">
                  <p:embed/>
                </p:oleObj>
              </mc:Choice>
              <mc:Fallback>
                <p:oleObj name="Equation" r:id="rId21" imgW="3721041" imgH="1390788" progId="Equation.DSMT4">
                  <p:embed/>
                  <p:pic>
                    <p:nvPicPr>
                      <p:cNvPr id="0" name=""/>
                      <p:cNvPicPr/>
                      <p:nvPr/>
                    </p:nvPicPr>
                    <p:blipFill>
                      <a:blip r:embed="rId22"/>
                      <a:stretch>
                        <a:fillRect/>
                      </a:stretch>
                    </p:blipFill>
                    <p:spPr>
                      <a:xfrm>
                        <a:off x="7798975" y="1698887"/>
                        <a:ext cx="3721100" cy="1390650"/>
                      </a:xfrm>
                      <a:prstGeom prst="rect">
                        <a:avLst/>
                      </a:prstGeom>
                    </p:spPr>
                  </p:pic>
                </p:oleObj>
              </mc:Fallback>
            </mc:AlternateContent>
          </a:graphicData>
        </a:graphic>
      </p:graphicFrame>
    </p:spTree>
    <p:extLst>
      <p:ext uri="{BB962C8B-B14F-4D97-AF65-F5344CB8AC3E}">
        <p14:creationId xmlns:p14="http://schemas.microsoft.com/office/powerpoint/2010/main" val="16989633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bwMode="auto">
          <a:xfrm>
            <a:off x="531812" y="3924300"/>
            <a:ext cx="6019800" cy="1066800"/>
          </a:xfrm>
          <a:prstGeom prst="rect">
            <a:avLst/>
          </a:prstGeom>
          <a:solidFill>
            <a:schemeClr val="accent3">
              <a:lumMod val="20000"/>
              <a:lumOff val="80000"/>
            </a:schemeClr>
          </a:solidFill>
          <a:ln w="9525" algn="ctr">
            <a:noFill/>
            <a:miter lim="800000"/>
            <a:headEnd/>
            <a:tailEnd/>
          </a:ln>
          <a:effectLst/>
        </p:spPr>
        <p:txBody>
          <a:bodyPr wrap="square" rtlCol="0" anchor="ctr">
            <a:noAutofit/>
          </a:bodyPr>
          <a:lstStyle/>
          <a:p>
            <a:pPr algn="l"/>
            <a:endParaRPr lang="en-US">
              <a:sym typeface="Wingdings 2"/>
            </a:endParaRPr>
          </a:p>
        </p:txBody>
      </p:sp>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a:solidFill>
                  <a:schemeClr val="tx1"/>
                </a:solidFill>
              </a:rPr>
              <a:t>Quá trình phát nóng - Quá trình nguội</a:t>
            </a:r>
          </a:p>
        </p:txBody>
      </p:sp>
      <p:sp>
        <p:nvSpPr>
          <p:cNvPr id="3" name="Slide Number Placeholder 2"/>
          <p:cNvSpPr>
            <a:spLocks noGrp="1"/>
          </p:cNvSpPr>
          <p:nvPr>
            <p:ph type="sldNum" sz="quarter" idx="12"/>
          </p:nvPr>
        </p:nvSpPr>
        <p:spPr/>
        <p:txBody>
          <a:bodyPr/>
          <a:lstStyle/>
          <a:p>
            <a:fld id="{AC20B538-39FE-4812-A0E3-30635B19B3D6}" type="slidenum">
              <a:rPr lang="en-US" smtClean="0"/>
              <a:pPr/>
              <a:t>14</a:t>
            </a:fld>
            <a:endParaRPr lang="en-US"/>
          </a:p>
        </p:txBody>
      </p:sp>
      <p:sp>
        <p:nvSpPr>
          <p:cNvPr id="4" name="Footer Placeholder 3"/>
          <p:cNvSpPr>
            <a:spLocks noGrp="1"/>
          </p:cNvSpPr>
          <p:nvPr>
            <p:ph type="ftr" sz="quarter" idx="3"/>
          </p:nvPr>
        </p:nvSpPr>
        <p:spPr/>
        <p:txBody>
          <a:bodyPr/>
          <a:lstStyle/>
          <a:p>
            <a:r>
              <a:rPr lang="en-US"/>
              <a:t>BMTBĐ-BĐNLĐC-PVLong (TCBinh edited 2016)</a:t>
            </a:r>
          </a:p>
        </p:txBody>
      </p:sp>
      <p:sp>
        <p:nvSpPr>
          <p:cNvPr id="22" name="Freeform 5"/>
          <p:cNvSpPr>
            <a:spLocks/>
          </p:cNvSpPr>
          <p:nvPr/>
        </p:nvSpPr>
        <p:spPr bwMode="auto">
          <a:xfrm>
            <a:off x="7542212" y="1790700"/>
            <a:ext cx="2667000" cy="1752600"/>
          </a:xfrm>
          <a:custGeom>
            <a:avLst/>
            <a:gdLst/>
            <a:ahLst/>
            <a:cxnLst>
              <a:cxn ang="0">
                <a:pos x="0" y="1776"/>
              </a:cxn>
              <a:cxn ang="0">
                <a:pos x="384" y="1008"/>
              </a:cxn>
              <a:cxn ang="0">
                <a:pos x="768" y="480"/>
              </a:cxn>
              <a:cxn ang="0">
                <a:pos x="1344" y="144"/>
              </a:cxn>
              <a:cxn ang="0">
                <a:pos x="2784" y="0"/>
              </a:cxn>
            </a:cxnLst>
            <a:rect l="0" t="0" r="r" b="b"/>
            <a:pathLst>
              <a:path w="2784" h="1776">
                <a:moveTo>
                  <a:pt x="0" y="1776"/>
                </a:moveTo>
                <a:cubicBezTo>
                  <a:pt x="128" y="1500"/>
                  <a:pt x="256" y="1224"/>
                  <a:pt x="384" y="1008"/>
                </a:cubicBezTo>
                <a:cubicBezTo>
                  <a:pt x="512" y="792"/>
                  <a:pt x="608" y="624"/>
                  <a:pt x="768" y="480"/>
                </a:cubicBezTo>
                <a:cubicBezTo>
                  <a:pt x="928" y="336"/>
                  <a:pt x="1008" y="224"/>
                  <a:pt x="1344" y="144"/>
                </a:cubicBezTo>
                <a:cubicBezTo>
                  <a:pt x="1680" y="64"/>
                  <a:pt x="2232" y="32"/>
                  <a:pt x="2784" y="0"/>
                </a:cubicBezTo>
              </a:path>
            </a:pathLst>
          </a:custGeom>
          <a:noFill/>
          <a:ln w="38100" cmpd="sng">
            <a:solidFill>
              <a:srgbClr val="FF0000"/>
            </a:solidFill>
            <a:round/>
            <a:headEnd/>
            <a:tailEnd/>
          </a:ln>
          <a:effectLst/>
        </p:spPr>
        <p:txBody>
          <a:bodyPr/>
          <a:lstStyle/>
          <a:p>
            <a:endParaRPr lang="en-US"/>
          </a:p>
        </p:txBody>
      </p:sp>
      <p:sp>
        <p:nvSpPr>
          <p:cNvPr id="26" name="Line 29"/>
          <p:cNvSpPr>
            <a:spLocks noChangeShapeType="1"/>
          </p:cNvSpPr>
          <p:nvPr/>
        </p:nvSpPr>
        <p:spPr bwMode="auto">
          <a:xfrm>
            <a:off x="8761274" y="4153171"/>
            <a:ext cx="0" cy="237402"/>
          </a:xfrm>
          <a:prstGeom prst="line">
            <a:avLst/>
          </a:prstGeom>
          <a:noFill/>
          <a:ln w="12700">
            <a:solidFill>
              <a:schemeClr val="tx1"/>
            </a:solidFill>
            <a:round/>
            <a:headEnd/>
            <a:tailEnd/>
          </a:ln>
          <a:effectLst/>
        </p:spPr>
        <p:txBody>
          <a:bodyPr/>
          <a:lstStyle/>
          <a:p>
            <a:endParaRPr lang="en-US"/>
          </a:p>
        </p:txBody>
      </p:sp>
      <p:sp>
        <p:nvSpPr>
          <p:cNvPr id="27" name="Line 30"/>
          <p:cNvSpPr>
            <a:spLocks noChangeShapeType="1"/>
          </p:cNvSpPr>
          <p:nvPr/>
        </p:nvSpPr>
        <p:spPr bwMode="auto">
          <a:xfrm>
            <a:off x="9981134" y="4181198"/>
            <a:ext cx="0" cy="237402"/>
          </a:xfrm>
          <a:prstGeom prst="line">
            <a:avLst/>
          </a:prstGeom>
          <a:noFill/>
          <a:ln w="12700">
            <a:solidFill>
              <a:schemeClr val="tx1"/>
            </a:solidFill>
            <a:round/>
            <a:headEnd/>
            <a:tailEnd/>
          </a:ln>
          <a:effectLst/>
        </p:spPr>
        <p:txBody>
          <a:bodyPr/>
          <a:lstStyle/>
          <a:p>
            <a:endParaRPr lang="en-US"/>
          </a:p>
        </p:txBody>
      </p:sp>
      <p:sp>
        <p:nvSpPr>
          <p:cNvPr id="28" name="Line 31"/>
          <p:cNvSpPr>
            <a:spLocks noChangeShapeType="1"/>
          </p:cNvSpPr>
          <p:nvPr/>
        </p:nvSpPr>
        <p:spPr bwMode="auto">
          <a:xfrm>
            <a:off x="9370258" y="4144928"/>
            <a:ext cx="0" cy="237402"/>
          </a:xfrm>
          <a:prstGeom prst="line">
            <a:avLst/>
          </a:prstGeom>
          <a:noFill/>
          <a:ln w="12700">
            <a:solidFill>
              <a:schemeClr val="tx1"/>
            </a:solidFill>
            <a:round/>
            <a:headEnd/>
            <a:tailEnd/>
          </a:ln>
          <a:effectLst/>
        </p:spPr>
        <p:txBody>
          <a:bodyPr/>
          <a:lstStyle/>
          <a:p>
            <a:endParaRPr lang="en-US"/>
          </a:p>
        </p:txBody>
      </p:sp>
      <p:sp>
        <p:nvSpPr>
          <p:cNvPr id="29" name="Line 32"/>
          <p:cNvSpPr>
            <a:spLocks noChangeShapeType="1"/>
          </p:cNvSpPr>
          <p:nvPr/>
        </p:nvSpPr>
        <p:spPr bwMode="auto">
          <a:xfrm>
            <a:off x="8152289" y="4152900"/>
            <a:ext cx="0" cy="237402"/>
          </a:xfrm>
          <a:prstGeom prst="line">
            <a:avLst/>
          </a:prstGeom>
          <a:noFill/>
          <a:ln w="12700">
            <a:solidFill>
              <a:schemeClr val="tx1"/>
            </a:solidFill>
            <a:round/>
            <a:headEnd/>
            <a:tailEnd/>
          </a:ln>
          <a:effectLst/>
        </p:spPr>
        <p:txBody>
          <a:bodyPr/>
          <a:lstStyle/>
          <a:p>
            <a:endParaRPr lang="en-US"/>
          </a:p>
        </p:txBody>
      </p:sp>
      <p:sp>
        <p:nvSpPr>
          <p:cNvPr id="33" name="Text Box 37"/>
          <p:cNvSpPr txBox="1">
            <a:spLocks noChangeArrowheads="1"/>
          </p:cNvSpPr>
          <p:nvPr/>
        </p:nvSpPr>
        <p:spPr bwMode="auto">
          <a:xfrm>
            <a:off x="7999412" y="4380448"/>
            <a:ext cx="363121" cy="367610"/>
          </a:xfrm>
          <a:prstGeom prst="rect">
            <a:avLst/>
          </a:prstGeom>
          <a:noFill/>
          <a:ln w="9525">
            <a:noFill/>
            <a:miter lim="800000"/>
            <a:headEnd/>
            <a:tailEnd/>
          </a:ln>
          <a:effectLst/>
        </p:spPr>
        <p:txBody>
          <a:bodyPr>
            <a:spAutoFit/>
          </a:bodyPr>
          <a:lstStyle/>
          <a:p>
            <a:pPr>
              <a:spcBef>
                <a:spcPct val="50000"/>
              </a:spcBef>
            </a:pPr>
            <a:r>
              <a:rPr lang="en-US" sz="1800">
                <a:solidFill>
                  <a:srgbClr val="003399"/>
                </a:solidFill>
              </a:rPr>
              <a:t>T</a:t>
            </a:r>
          </a:p>
        </p:txBody>
      </p:sp>
      <p:sp>
        <p:nvSpPr>
          <p:cNvPr id="34" name="Text Box 39"/>
          <p:cNvSpPr txBox="1">
            <a:spLocks noChangeArrowheads="1"/>
          </p:cNvSpPr>
          <p:nvPr/>
        </p:nvSpPr>
        <p:spPr bwMode="auto">
          <a:xfrm>
            <a:off x="8532812" y="4376509"/>
            <a:ext cx="726243" cy="367610"/>
          </a:xfrm>
          <a:prstGeom prst="rect">
            <a:avLst/>
          </a:prstGeom>
          <a:noFill/>
          <a:ln w="9525">
            <a:noFill/>
            <a:miter lim="800000"/>
            <a:headEnd/>
            <a:tailEnd/>
          </a:ln>
          <a:effectLst/>
        </p:spPr>
        <p:txBody>
          <a:bodyPr>
            <a:spAutoFit/>
          </a:bodyPr>
          <a:lstStyle/>
          <a:p>
            <a:pPr>
              <a:spcBef>
                <a:spcPct val="50000"/>
              </a:spcBef>
            </a:pPr>
            <a:r>
              <a:rPr lang="en-US" sz="1800" b="0">
                <a:solidFill>
                  <a:srgbClr val="003399"/>
                </a:solidFill>
              </a:rPr>
              <a:t>2T</a:t>
            </a:r>
          </a:p>
        </p:txBody>
      </p:sp>
      <p:sp>
        <p:nvSpPr>
          <p:cNvPr id="35" name="Text Box 40"/>
          <p:cNvSpPr txBox="1">
            <a:spLocks noChangeArrowheads="1"/>
          </p:cNvSpPr>
          <p:nvPr/>
        </p:nvSpPr>
        <p:spPr bwMode="auto">
          <a:xfrm>
            <a:off x="9142412" y="4396202"/>
            <a:ext cx="635462" cy="366298"/>
          </a:xfrm>
          <a:prstGeom prst="rect">
            <a:avLst/>
          </a:prstGeom>
          <a:noFill/>
          <a:ln w="9525">
            <a:noFill/>
            <a:miter lim="800000"/>
            <a:headEnd/>
            <a:tailEnd/>
          </a:ln>
          <a:effectLst/>
        </p:spPr>
        <p:txBody>
          <a:bodyPr>
            <a:spAutoFit/>
          </a:bodyPr>
          <a:lstStyle/>
          <a:p>
            <a:pPr>
              <a:spcBef>
                <a:spcPct val="50000"/>
              </a:spcBef>
            </a:pPr>
            <a:r>
              <a:rPr lang="en-US" sz="1800" b="0">
                <a:solidFill>
                  <a:srgbClr val="003399"/>
                </a:solidFill>
              </a:rPr>
              <a:t>3T</a:t>
            </a:r>
          </a:p>
        </p:txBody>
      </p:sp>
      <p:sp>
        <p:nvSpPr>
          <p:cNvPr id="36" name="Text Box 41"/>
          <p:cNvSpPr txBox="1">
            <a:spLocks noChangeArrowheads="1"/>
          </p:cNvSpPr>
          <p:nvPr/>
        </p:nvSpPr>
        <p:spPr bwMode="auto">
          <a:xfrm>
            <a:off x="10322633" y="4390951"/>
            <a:ext cx="724779" cy="367610"/>
          </a:xfrm>
          <a:prstGeom prst="rect">
            <a:avLst/>
          </a:prstGeom>
          <a:noFill/>
          <a:ln w="9525">
            <a:noFill/>
            <a:miter lim="800000"/>
            <a:headEnd/>
            <a:tailEnd/>
          </a:ln>
          <a:effectLst/>
        </p:spPr>
        <p:txBody>
          <a:bodyPr>
            <a:spAutoFit/>
          </a:bodyPr>
          <a:lstStyle/>
          <a:p>
            <a:pPr>
              <a:spcBef>
                <a:spcPct val="50000"/>
              </a:spcBef>
            </a:pPr>
            <a:r>
              <a:rPr lang="en-US" sz="1800" b="0">
                <a:solidFill>
                  <a:srgbClr val="003399"/>
                </a:solidFill>
              </a:rPr>
              <a:t>5T</a:t>
            </a:r>
          </a:p>
        </p:txBody>
      </p:sp>
      <p:sp>
        <p:nvSpPr>
          <p:cNvPr id="37" name="Text Box 42"/>
          <p:cNvSpPr txBox="1">
            <a:spLocks noChangeArrowheads="1"/>
          </p:cNvSpPr>
          <p:nvPr/>
        </p:nvSpPr>
        <p:spPr bwMode="auto">
          <a:xfrm>
            <a:off x="9726150" y="4380448"/>
            <a:ext cx="635462" cy="366298"/>
          </a:xfrm>
          <a:prstGeom prst="rect">
            <a:avLst/>
          </a:prstGeom>
          <a:noFill/>
          <a:ln w="9525">
            <a:noFill/>
            <a:miter lim="800000"/>
            <a:headEnd/>
            <a:tailEnd/>
          </a:ln>
          <a:effectLst/>
        </p:spPr>
        <p:txBody>
          <a:bodyPr>
            <a:spAutoFit/>
          </a:bodyPr>
          <a:lstStyle/>
          <a:p>
            <a:pPr>
              <a:spcBef>
                <a:spcPct val="50000"/>
              </a:spcBef>
            </a:pPr>
            <a:r>
              <a:rPr lang="en-US" sz="1800" b="0">
                <a:solidFill>
                  <a:srgbClr val="003399"/>
                </a:solidFill>
              </a:rPr>
              <a:t>4T</a:t>
            </a:r>
          </a:p>
        </p:txBody>
      </p:sp>
      <p:cxnSp>
        <p:nvCxnSpPr>
          <p:cNvPr id="43" name="Straight Connector 42"/>
          <p:cNvCxnSpPr/>
          <p:nvPr/>
        </p:nvCxnSpPr>
        <p:spPr>
          <a:xfrm>
            <a:off x="7542212" y="1790700"/>
            <a:ext cx="3886200" cy="1588"/>
          </a:xfrm>
          <a:prstGeom prst="line">
            <a:avLst/>
          </a:prstGeom>
          <a:ln w="31750">
            <a:solidFill>
              <a:srgbClr val="00B050"/>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44" name="Object 43"/>
          <p:cNvGraphicFramePr>
            <a:graphicFrameLocks noChangeAspect="1"/>
          </p:cNvGraphicFramePr>
          <p:nvPr/>
        </p:nvGraphicFramePr>
        <p:xfrm>
          <a:off x="6948752" y="1485900"/>
          <a:ext cx="517260" cy="547687"/>
        </p:xfrm>
        <a:graphic>
          <a:graphicData uri="http://schemas.openxmlformats.org/presentationml/2006/ole">
            <mc:AlternateContent xmlns:mc="http://schemas.openxmlformats.org/markup-compatibility/2006">
              <mc:Choice xmlns:v="urn:schemas-microsoft-com:vml" Requires="v">
                <p:oleObj spid="_x0000_s32751" name="Equation" r:id="rId3" imgW="215640" imgH="228600" progId="Equation.DSMT4">
                  <p:embed/>
                </p:oleObj>
              </mc:Choice>
              <mc:Fallback>
                <p:oleObj name="Equation" r:id="rId3" imgW="215640"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752" y="1485900"/>
                        <a:ext cx="517260"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Freeform 5"/>
          <p:cNvSpPr>
            <a:spLocks/>
          </p:cNvSpPr>
          <p:nvPr/>
        </p:nvSpPr>
        <p:spPr bwMode="auto">
          <a:xfrm>
            <a:off x="7542212" y="1790700"/>
            <a:ext cx="3124200" cy="2438400"/>
          </a:xfrm>
          <a:custGeom>
            <a:avLst/>
            <a:gdLst/>
            <a:ahLst/>
            <a:cxnLst>
              <a:cxn ang="0">
                <a:pos x="0" y="1776"/>
              </a:cxn>
              <a:cxn ang="0">
                <a:pos x="384" y="1008"/>
              </a:cxn>
              <a:cxn ang="0">
                <a:pos x="768" y="480"/>
              </a:cxn>
              <a:cxn ang="0">
                <a:pos x="1344" y="144"/>
              </a:cxn>
              <a:cxn ang="0">
                <a:pos x="2784" y="0"/>
              </a:cxn>
            </a:cxnLst>
            <a:rect l="0" t="0" r="r" b="b"/>
            <a:pathLst>
              <a:path w="2784" h="1776">
                <a:moveTo>
                  <a:pt x="0" y="1776"/>
                </a:moveTo>
                <a:cubicBezTo>
                  <a:pt x="128" y="1500"/>
                  <a:pt x="256" y="1224"/>
                  <a:pt x="384" y="1008"/>
                </a:cubicBezTo>
                <a:cubicBezTo>
                  <a:pt x="512" y="792"/>
                  <a:pt x="608" y="624"/>
                  <a:pt x="768" y="480"/>
                </a:cubicBezTo>
                <a:cubicBezTo>
                  <a:pt x="928" y="336"/>
                  <a:pt x="1008" y="224"/>
                  <a:pt x="1344" y="144"/>
                </a:cubicBezTo>
                <a:cubicBezTo>
                  <a:pt x="1680" y="64"/>
                  <a:pt x="2232" y="32"/>
                  <a:pt x="2784" y="0"/>
                </a:cubicBezTo>
              </a:path>
            </a:pathLst>
          </a:custGeom>
          <a:noFill/>
          <a:ln w="38100" cmpd="sng">
            <a:solidFill>
              <a:srgbClr val="00B0F0"/>
            </a:solidFill>
            <a:round/>
            <a:headEnd/>
            <a:tailEnd/>
          </a:ln>
          <a:effectLst/>
        </p:spPr>
        <p:txBody>
          <a:bodyPr/>
          <a:lstStyle/>
          <a:p>
            <a:endParaRPr lang="en-US"/>
          </a:p>
        </p:txBody>
      </p:sp>
      <p:grpSp>
        <p:nvGrpSpPr>
          <p:cNvPr id="50" name="Group 49"/>
          <p:cNvGrpSpPr/>
          <p:nvPr/>
        </p:nvGrpSpPr>
        <p:grpSpPr>
          <a:xfrm>
            <a:off x="531812" y="4069259"/>
            <a:ext cx="5943600" cy="769441"/>
            <a:chOff x="904895" y="4686300"/>
            <a:chExt cx="6561117" cy="769441"/>
          </a:xfrm>
        </p:grpSpPr>
        <p:graphicFrame>
          <p:nvGraphicFramePr>
            <p:cNvPr id="55" name="Object 18"/>
            <p:cNvGraphicFramePr>
              <a:graphicFrameLocks noChangeAspect="1"/>
            </p:cNvGraphicFramePr>
            <p:nvPr>
              <p:extLst>
                <p:ext uri="{D42A27DB-BD31-4B8C-83A1-F6EECF244321}">
                  <p14:modId xmlns:p14="http://schemas.microsoft.com/office/powerpoint/2010/main" val="3183287939"/>
                </p:ext>
              </p:extLst>
            </p:nvPr>
          </p:nvGraphicFramePr>
          <p:xfrm>
            <a:off x="904895" y="4769941"/>
            <a:ext cx="1994676" cy="609600"/>
          </p:xfrm>
          <a:graphic>
            <a:graphicData uri="http://schemas.openxmlformats.org/presentationml/2006/ole">
              <mc:AlternateContent xmlns:mc="http://schemas.openxmlformats.org/markup-compatibility/2006">
                <mc:Choice xmlns:v="urn:schemas-microsoft-com:vml" Requires="v">
                  <p:oleObj spid="_x0000_s32752" name="Equation" r:id="rId5" imgW="660240" imgH="203040" progId="Equation.DSMT4">
                    <p:embed/>
                  </p:oleObj>
                </mc:Choice>
                <mc:Fallback>
                  <p:oleObj name="Equation" r:id="rId5" imgW="660240" imgH="2030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4895" y="4769941"/>
                          <a:ext cx="1994676" cy="609600"/>
                        </a:xfrm>
                        <a:prstGeom prst="rect">
                          <a:avLst/>
                        </a:prstGeom>
                        <a:solidFill>
                          <a:srgbClr val="CCFFFF"/>
                        </a:solidFill>
                        <a:ln w="9525">
                          <a:solidFill>
                            <a:srgbClr val="008000"/>
                          </a:solidFill>
                          <a:miter lim="800000"/>
                          <a:headEnd/>
                          <a:tailEnd/>
                        </a:ln>
                      </p:spPr>
                    </p:pic>
                  </p:oleObj>
                </mc:Fallback>
              </mc:AlternateContent>
            </a:graphicData>
          </a:graphic>
        </p:graphicFrame>
        <p:sp>
          <p:nvSpPr>
            <p:cNvPr id="59" name="Rectangle 22"/>
            <p:cNvSpPr>
              <a:spLocks noChangeArrowheads="1"/>
            </p:cNvSpPr>
            <p:nvPr/>
          </p:nvSpPr>
          <p:spPr bwMode="auto">
            <a:xfrm>
              <a:off x="2817812" y="4686300"/>
              <a:ext cx="4648200" cy="769441"/>
            </a:xfrm>
            <a:prstGeom prst="rect">
              <a:avLst/>
            </a:prstGeom>
            <a:noFill/>
            <a:ln w="9525" algn="ctr">
              <a:noFill/>
              <a:miter lim="800000"/>
              <a:headEnd/>
              <a:tailEnd/>
            </a:ln>
            <a:effectLst/>
          </p:spPr>
          <p:txBody>
            <a:bodyPr wrap="square" anchor="ctr">
              <a:spAutoFit/>
            </a:bodyPr>
            <a:lstStyle/>
            <a:p>
              <a:pPr algn="l" eaLnBrk="0" hangingPunct="0"/>
              <a:r>
                <a:rPr lang="en-US">
                  <a:solidFill>
                    <a:srgbClr val="FF0000"/>
                  </a:solidFill>
                </a:rPr>
                <a:t>:  Phương trình cân bằng nhiệt</a:t>
              </a:r>
            </a:p>
            <a:p>
              <a:pPr algn="l" eaLnBrk="0" hangingPunct="0"/>
              <a:r>
                <a:rPr lang="en-US">
                  <a:solidFill>
                    <a:srgbClr val="FF0000"/>
                  </a:solidFill>
                </a:rPr>
                <a:t>   ở chế độ xác lập       </a:t>
              </a:r>
            </a:p>
          </p:txBody>
        </p:sp>
      </p:grpSp>
      <p:graphicFrame>
        <p:nvGraphicFramePr>
          <p:cNvPr id="30731" name="Object 11"/>
          <p:cNvGraphicFramePr>
            <a:graphicFrameLocks noChangeAspect="1"/>
          </p:cNvGraphicFramePr>
          <p:nvPr>
            <p:extLst>
              <p:ext uri="{D42A27DB-BD31-4B8C-83A1-F6EECF244321}">
                <p14:modId xmlns:p14="http://schemas.microsoft.com/office/powerpoint/2010/main" val="1791729887"/>
              </p:ext>
            </p:extLst>
          </p:nvPr>
        </p:nvGraphicFramePr>
        <p:xfrm>
          <a:off x="1612900" y="743986"/>
          <a:ext cx="3894008" cy="974001"/>
        </p:xfrm>
        <a:graphic>
          <a:graphicData uri="http://schemas.openxmlformats.org/presentationml/2006/ole">
            <mc:AlternateContent xmlns:mc="http://schemas.openxmlformats.org/markup-compatibility/2006">
              <mc:Choice xmlns:v="urn:schemas-microsoft-com:vml" Requires="v">
                <p:oleObj spid="_x0000_s32753" name="Equation" r:id="rId7" imgW="1523880" imgH="380880" progId="Equation.DSMT4">
                  <p:embed/>
                </p:oleObj>
              </mc:Choice>
              <mc:Fallback>
                <p:oleObj name="Equation" r:id="rId7" imgW="1523880" imgH="38088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2900" y="743986"/>
                        <a:ext cx="3894008" cy="974001"/>
                      </a:xfrm>
                      <a:prstGeom prst="rect">
                        <a:avLst/>
                      </a:prstGeom>
                      <a:solidFill>
                        <a:srgbClr val="FFFF99"/>
                      </a:solidFill>
                      <a:ln w="9525">
                        <a:solidFill>
                          <a:srgbClr val="008080"/>
                        </a:solidFill>
                        <a:miter lim="800000"/>
                        <a:headEnd/>
                        <a:tailEnd/>
                      </a:ln>
                    </p:spPr>
                  </p:pic>
                </p:oleObj>
              </mc:Fallback>
            </mc:AlternateContent>
          </a:graphicData>
        </a:graphic>
      </p:graphicFrame>
      <p:cxnSp>
        <p:nvCxnSpPr>
          <p:cNvPr id="73" name="Straight Arrow Connector 72"/>
          <p:cNvCxnSpPr/>
          <p:nvPr/>
        </p:nvCxnSpPr>
        <p:spPr>
          <a:xfrm rot="5400000">
            <a:off x="8304212" y="1485900"/>
            <a:ext cx="762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10800000">
            <a:off x="8685212" y="21717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8609012" y="800100"/>
            <a:ext cx="304800" cy="430887"/>
          </a:xfrm>
          <a:prstGeom prst="rect">
            <a:avLst/>
          </a:prstGeom>
          <a:noFill/>
        </p:spPr>
        <p:txBody>
          <a:bodyPr wrap="square" rtlCol="0">
            <a:spAutoFit/>
          </a:bodyPr>
          <a:lstStyle/>
          <a:p>
            <a:r>
              <a:rPr lang="en-US">
                <a:cs typeface="Times New Roman" pitchFamily="18" charset="0"/>
              </a:rPr>
              <a:t>2</a:t>
            </a:r>
            <a:endParaRPr lang="en-US" sz="2200">
              <a:cs typeface="Times New Roman" pitchFamily="18" charset="0"/>
            </a:endParaRPr>
          </a:p>
        </p:txBody>
      </p:sp>
      <p:sp>
        <p:nvSpPr>
          <p:cNvPr id="77" name="TextBox 76"/>
          <p:cNvSpPr txBox="1"/>
          <p:nvPr/>
        </p:nvSpPr>
        <p:spPr>
          <a:xfrm>
            <a:off x="9294812" y="2324100"/>
            <a:ext cx="341760" cy="430887"/>
          </a:xfrm>
          <a:prstGeom prst="rect">
            <a:avLst/>
          </a:prstGeom>
          <a:noFill/>
        </p:spPr>
        <p:txBody>
          <a:bodyPr wrap="none" rtlCol="0">
            <a:spAutoFit/>
          </a:bodyPr>
          <a:lstStyle/>
          <a:p>
            <a:r>
              <a:rPr lang="en-US" sz="2200">
                <a:cs typeface="Times New Roman" pitchFamily="18" charset="0"/>
              </a:rPr>
              <a:t>1</a:t>
            </a:r>
          </a:p>
        </p:txBody>
      </p:sp>
      <p:graphicFrame>
        <p:nvGraphicFramePr>
          <p:cNvPr id="30732" name="Object 12"/>
          <p:cNvGraphicFramePr>
            <a:graphicFrameLocks noChangeAspect="1"/>
          </p:cNvGraphicFramePr>
          <p:nvPr/>
        </p:nvGraphicFramePr>
        <p:xfrm>
          <a:off x="7085012" y="3224212"/>
          <a:ext cx="395287" cy="547688"/>
        </p:xfrm>
        <a:graphic>
          <a:graphicData uri="http://schemas.openxmlformats.org/presentationml/2006/ole">
            <mc:AlternateContent xmlns:mc="http://schemas.openxmlformats.org/markup-compatibility/2006">
              <mc:Choice xmlns:v="urn:schemas-microsoft-com:vml" Requires="v">
                <p:oleObj spid="_x0000_s32754" name="Equation" r:id="rId9" imgW="164880" imgH="228600" progId="Equation.DSMT4">
                  <p:embed/>
                </p:oleObj>
              </mc:Choice>
              <mc:Fallback>
                <p:oleObj name="Equation" r:id="rId9" imgW="164880" imgH="2286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85012" y="3224212"/>
                        <a:ext cx="395287"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33" name="Object 13"/>
          <p:cNvGraphicFramePr>
            <a:graphicFrameLocks noChangeAspect="1"/>
          </p:cNvGraphicFramePr>
          <p:nvPr/>
        </p:nvGraphicFramePr>
        <p:xfrm>
          <a:off x="7023100" y="862012"/>
          <a:ext cx="365125" cy="547688"/>
        </p:xfrm>
        <a:graphic>
          <a:graphicData uri="http://schemas.openxmlformats.org/presentationml/2006/ole">
            <mc:AlternateContent xmlns:mc="http://schemas.openxmlformats.org/markup-compatibility/2006">
              <mc:Choice xmlns:v="urn:schemas-microsoft-com:vml" Requires="v">
                <p:oleObj spid="_x0000_s32755" name="Equation" r:id="rId11" imgW="152280" imgH="228600" progId="Equation.DSMT4">
                  <p:embed/>
                </p:oleObj>
              </mc:Choice>
              <mc:Fallback>
                <p:oleObj name="Equation" r:id="rId11" imgW="152280" imgH="2286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23100" y="862012"/>
                        <a:ext cx="3651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 name="TextBox 77"/>
          <p:cNvSpPr txBox="1"/>
          <p:nvPr/>
        </p:nvSpPr>
        <p:spPr>
          <a:xfrm>
            <a:off x="11123612" y="3771900"/>
            <a:ext cx="269626" cy="461665"/>
          </a:xfrm>
          <a:prstGeom prst="rect">
            <a:avLst/>
          </a:prstGeom>
          <a:noFill/>
        </p:spPr>
        <p:txBody>
          <a:bodyPr wrap="none" rtlCol="0">
            <a:spAutoFit/>
          </a:bodyPr>
          <a:lstStyle/>
          <a:p>
            <a:r>
              <a:rPr lang="en-US" sz="2400">
                <a:cs typeface="Times New Roman" pitchFamily="18" charset="0"/>
              </a:rPr>
              <a:t>t</a:t>
            </a:r>
          </a:p>
        </p:txBody>
      </p:sp>
      <p:cxnSp>
        <p:nvCxnSpPr>
          <p:cNvPr id="81" name="Straight Connector 80"/>
          <p:cNvCxnSpPr/>
          <p:nvPr/>
        </p:nvCxnSpPr>
        <p:spPr>
          <a:xfrm rot="5400000" flipH="1">
            <a:off x="8557025" y="2757088"/>
            <a:ext cx="2847698" cy="523"/>
          </a:xfrm>
          <a:prstGeom prst="line">
            <a:avLst/>
          </a:prstGeom>
          <a:ln w="15875">
            <a:prstDash val="sysDash"/>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389812" y="4229100"/>
            <a:ext cx="40386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rot="5400000" flipH="1" flipV="1">
            <a:off x="5903117" y="2743200"/>
            <a:ext cx="32766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flipH="1">
            <a:off x="6727701" y="2833288"/>
            <a:ext cx="2847698" cy="523"/>
          </a:xfrm>
          <a:prstGeom prst="line">
            <a:avLst/>
          </a:prstGeom>
          <a:ln w="15875">
            <a:prstDash val="sys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flipH="1" flipV="1">
            <a:off x="6780212" y="2019300"/>
            <a:ext cx="2286000" cy="76200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67" name="Text Box 175"/>
          <p:cNvSpPr txBox="1">
            <a:spLocks noChangeArrowheads="1"/>
          </p:cNvSpPr>
          <p:nvPr/>
        </p:nvSpPr>
        <p:spPr bwMode="auto">
          <a:xfrm>
            <a:off x="7700962" y="1104900"/>
            <a:ext cx="374650" cy="457200"/>
          </a:xfrm>
          <a:prstGeom prst="rect">
            <a:avLst/>
          </a:prstGeom>
          <a:noFill/>
          <a:ln w="9525" algn="ctr">
            <a:noFill/>
            <a:miter lim="800000"/>
            <a:headEnd/>
            <a:tailEnd/>
          </a:ln>
          <a:effectLst/>
        </p:spPr>
        <p:txBody>
          <a:bodyPr wrap="none">
            <a:spAutoFit/>
          </a:bodyPr>
          <a:lstStyle/>
          <a:p>
            <a:r>
              <a:rPr lang="en-US">
                <a:solidFill>
                  <a:srgbClr val="0340D9"/>
                </a:solidFill>
              </a:rPr>
              <a:t>T</a:t>
            </a:r>
          </a:p>
        </p:txBody>
      </p:sp>
      <p:cxnSp>
        <p:nvCxnSpPr>
          <p:cNvPr id="79" name="Straight Arrow Connector 78"/>
          <p:cNvCxnSpPr/>
          <p:nvPr/>
        </p:nvCxnSpPr>
        <p:spPr>
          <a:xfrm>
            <a:off x="7770812" y="1562100"/>
            <a:ext cx="381000"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rot="10800000">
            <a:off x="7542212" y="1562100"/>
            <a:ext cx="228600"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31812" y="1638300"/>
            <a:ext cx="1393330" cy="430887"/>
          </a:xfrm>
          <a:prstGeom prst="rect">
            <a:avLst/>
          </a:prstGeom>
          <a:noFill/>
        </p:spPr>
        <p:txBody>
          <a:bodyPr wrap="none" rtlCol="0">
            <a:spAutoFit/>
          </a:bodyPr>
          <a:lstStyle/>
          <a:p>
            <a:r>
              <a:rPr lang="en-US" sz="2200" u="sng">
                <a:cs typeface="Times New Roman" pitchFamily="18" charset="0"/>
              </a:rPr>
              <a:t>Nhận xét:</a:t>
            </a:r>
          </a:p>
        </p:txBody>
      </p:sp>
      <p:grpSp>
        <p:nvGrpSpPr>
          <p:cNvPr id="48" name="Group 47"/>
          <p:cNvGrpSpPr/>
          <p:nvPr/>
        </p:nvGrpSpPr>
        <p:grpSpPr>
          <a:xfrm>
            <a:off x="531812" y="1943100"/>
            <a:ext cx="5716589" cy="1054535"/>
            <a:chOff x="836612" y="2652301"/>
            <a:chExt cx="4800600" cy="890999"/>
          </a:xfrm>
        </p:grpSpPr>
        <p:sp>
          <p:nvSpPr>
            <p:cNvPr id="47" name="TextBox 46"/>
            <p:cNvSpPr txBox="1"/>
            <p:nvPr/>
          </p:nvSpPr>
          <p:spPr>
            <a:xfrm>
              <a:off x="836612" y="2857500"/>
              <a:ext cx="922047" cy="430887"/>
            </a:xfrm>
            <a:prstGeom prst="rect">
              <a:avLst/>
            </a:prstGeom>
            <a:noFill/>
          </p:spPr>
          <p:txBody>
            <a:bodyPr wrap="none" rtlCol="0">
              <a:spAutoFit/>
            </a:bodyPr>
            <a:lstStyle/>
            <a:p>
              <a:r>
                <a:rPr lang="en-US" sz="2200">
                  <a:cs typeface="Times New Roman" pitchFamily="18" charset="0"/>
                </a:rPr>
                <a:t>1- Khi</a:t>
              </a:r>
            </a:p>
          </p:txBody>
        </p:sp>
        <p:graphicFrame>
          <p:nvGraphicFramePr>
            <p:cNvPr id="31757" name="Object 13"/>
            <p:cNvGraphicFramePr>
              <a:graphicFrameLocks noChangeAspect="1"/>
            </p:cNvGraphicFramePr>
            <p:nvPr/>
          </p:nvGraphicFramePr>
          <p:xfrm>
            <a:off x="1893888" y="2652301"/>
            <a:ext cx="3743324" cy="890999"/>
          </p:xfrm>
          <a:graphic>
            <a:graphicData uri="http://schemas.openxmlformats.org/presentationml/2006/ole">
              <mc:AlternateContent xmlns:mc="http://schemas.openxmlformats.org/markup-compatibility/2006">
                <mc:Choice xmlns:v="urn:schemas-microsoft-com:vml" Requires="v">
                  <p:oleObj spid="_x0000_s32756" name="Equation" r:id="rId13" imgW="1587240" imgH="380880" progId="Equation.DSMT4">
                    <p:embed/>
                  </p:oleObj>
                </mc:Choice>
                <mc:Fallback>
                  <p:oleObj name="Equation" r:id="rId13" imgW="1587240" imgH="380880" progId="Equation.DSMT4">
                    <p:embed/>
                    <p:pic>
                      <p:nvPicPr>
                        <p:cNvPr id="0" name="Picture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93888" y="2652301"/>
                          <a:ext cx="3743324" cy="8909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9" name="Rectangle 10"/>
          <p:cNvSpPr>
            <a:spLocks noChangeArrowheads="1"/>
          </p:cNvSpPr>
          <p:nvPr/>
        </p:nvSpPr>
        <p:spPr bwMode="auto">
          <a:xfrm>
            <a:off x="531812" y="2781300"/>
            <a:ext cx="6477000" cy="1107996"/>
          </a:xfrm>
          <a:prstGeom prst="rect">
            <a:avLst/>
          </a:prstGeom>
          <a:noFill/>
          <a:ln w="9525" algn="ctr">
            <a:noFill/>
            <a:miter lim="800000"/>
            <a:headEnd/>
            <a:tailEnd/>
          </a:ln>
          <a:effectLst/>
        </p:spPr>
        <p:txBody>
          <a:bodyPr wrap="square" anchor="ctr">
            <a:spAutoFit/>
          </a:bodyPr>
          <a:lstStyle/>
          <a:p>
            <a:pPr algn="l" eaLnBrk="0" hangingPunct="0"/>
            <a:r>
              <a:rPr lang="en-US"/>
              <a:t>Chế độ xác lập nhiệt: công suất tổn hao gây phát nóng vật thể cân bằng với công suất nhiệt tỏa ra môi trường xung quanh.</a:t>
            </a:r>
          </a:p>
        </p:txBody>
      </p:sp>
      <p:sp>
        <p:nvSpPr>
          <p:cNvPr id="53" name="Rectangle 11"/>
          <p:cNvSpPr>
            <a:spLocks noChangeArrowheads="1"/>
          </p:cNvSpPr>
          <p:nvPr/>
        </p:nvSpPr>
        <p:spPr bwMode="auto">
          <a:xfrm>
            <a:off x="455612" y="5067300"/>
            <a:ext cx="8947150" cy="769441"/>
          </a:xfrm>
          <a:prstGeom prst="rect">
            <a:avLst/>
          </a:prstGeom>
          <a:noFill/>
          <a:ln w="9525" algn="ctr">
            <a:noFill/>
            <a:miter lim="800000"/>
            <a:headEnd/>
            <a:tailEnd/>
          </a:ln>
          <a:effectLst/>
        </p:spPr>
        <p:txBody>
          <a:bodyPr anchor="ctr">
            <a:spAutoFit/>
          </a:bodyPr>
          <a:lstStyle/>
          <a:p>
            <a:pPr algn="l" eaLnBrk="0" hangingPunct="0"/>
            <a:r>
              <a:rPr lang="en-US"/>
              <a:t>2- Nếu toàn bộ năng lương tổn hao không tỏa ra môi trường xung quanh mà chỉ dùng để đốt nóng vật thể </a:t>
            </a:r>
            <a:r>
              <a:rPr lang="en-US">
                <a:solidFill>
                  <a:srgbClr val="0070C0"/>
                </a:solidFill>
              </a:rPr>
              <a:t>(chế độ đoạn nhiệt, đường 3)</a:t>
            </a:r>
            <a:r>
              <a:rPr lang="en-US"/>
              <a:t>:</a:t>
            </a:r>
          </a:p>
        </p:txBody>
      </p:sp>
      <p:graphicFrame>
        <p:nvGraphicFramePr>
          <p:cNvPr id="31758" name="Object 14"/>
          <p:cNvGraphicFramePr>
            <a:graphicFrameLocks noChangeAspect="1"/>
          </p:cNvGraphicFramePr>
          <p:nvPr/>
        </p:nvGraphicFramePr>
        <p:xfrm>
          <a:off x="836612" y="6026150"/>
          <a:ext cx="1676400" cy="412750"/>
        </p:xfrm>
        <a:graphic>
          <a:graphicData uri="http://schemas.openxmlformats.org/presentationml/2006/ole">
            <mc:AlternateContent xmlns:mc="http://schemas.openxmlformats.org/markup-compatibility/2006">
              <mc:Choice xmlns:v="urn:schemas-microsoft-com:vml" Requires="v">
                <p:oleObj spid="_x0000_s32757" name="Equation" r:id="rId15" imgW="774360" imgH="190440" progId="Equation.DSMT4">
                  <p:embed/>
                </p:oleObj>
              </mc:Choice>
              <mc:Fallback>
                <p:oleObj name="Equation" r:id="rId15" imgW="774360" imgH="190440" progId="Equation.DSMT4">
                  <p:embed/>
                  <p:pic>
                    <p:nvPicPr>
                      <p:cNvPr id="0" name="Picture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6612" y="6026150"/>
                        <a:ext cx="1676400"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9" name="Object 15"/>
          <p:cNvGraphicFramePr>
            <a:graphicFrameLocks noChangeAspect="1"/>
          </p:cNvGraphicFramePr>
          <p:nvPr/>
        </p:nvGraphicFramePr>
        <p:xfrm>
          <a:off x="2665411" y="5829300"/>
          <a:ext cx="2414085" cy="838200"/>
        </p:xfrm>
        <a:graphic>
          <a:graphicData uri="http://schemas.openxmlformats.org/presentationml/2006/ole">
            <mc:AlternateContent xmlns:mc="http://schemas.openxmlformats.org/markup-compatibility/2006">
              <mc:Choice xmlns:v="urn:schemas-microsoft-com:vml" Requires="v">
                <p:oleObj spid="_x0000_s32758" name="Equation" r:id="rId17" imgW="1028520" imgH="355320" progId="Equation.DSMT4">
                  <p:embed/>
                </p:oleObj>
              </mc:Choice>
              <mc:Fallback>
                <p:oleObj name="Equation" r:id="rId17" imgW="1028520" imgH="355320" progId="Equation.DSMT4">
                  <p:embed/>
                  <p:pic>
                    <p:nvPicPr>
                      <p:cNvPr id="0" name="Picture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65411" y="5829300"/>
                        <a:ext cx="241408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1" name="Group 60"/>
          <p:cNvGrpSpPr/>
          <p:nvPr/>
        </p:nvGrpSpPr>
        <p:grpSpPr>
          <a:xfrm>
            <a:off x="5256212" y="5905500"/>
            <a:ext cx="3006726" cy="609600"/>
            <a:chOff x="5332412" y="5676900"/>
            <a:chExt cx="3006726" cy="609600"/>
          </a:xfrm>
        </p:grpSpPr>
        <p:sp>
          <p:nvSpPr>
            <p:cNvPr id="56" name="Rectangle 18"/>
            <p:cNvSpPr>
              <a:spLocks noChangeArrowheads="1"/>
            </p:cNvSpPr>
            <p:nvPr/>
          </p:nvSpPr>
          <p:spPr bwMode="auto">
            <a:xfrm>
              <a:off x="5332412" y="5753100"/>
              <a:ext cx="1910588" cy="430887"/>
            </a:xfrm>
            <a:prstGeom prst="rect">
              <a:avLst/>
            </a:prstGeom>
            <a:noFill/>
            <a:ln w="9525" algn="ctr">
              <a:noFill/>
              <a:miter lim="800000"/>
              <a:headEnd/>
              <a:tailEnd/>
            </a:ln>
            <a:effectLst/>
          </p:spPr>
          <p:txBody>
            <a:bodyPr wrap="none" anchor="ctr">
              <a:spAutoFit/>
            </a:bodyPr>
            <a:lstStyle/>
            <a:p>
              <a:pPr algn="l" eaLnBrk="0" hangingPunct="0"/>
              <a:r>
                <a:rPr lang="en-US">
                  <a:sym typeface="Wingdings 3"/>
                </a:rPr>
                <a:t></a:t>
              </a:r>
              <a:r>
                <a:rPr lang="en-US">
                  <a:sym typeface="Wingdings" pitchFamily="2" charset="2"/>
                </a:rPr>
                <a:t> khi</a:t>
              </a:r>
              <a:r>
                <a:rPr lang="en-US"/>
                <a:t> t = T thì</a:t>
              </a:r>
              <a:endParaRPr lang="en-US">
                <a:sym typeface="Symbol" pitchFamily="18" charset="2"/>
              </a:endParaRPr>
            </a:p>
          </p:txBody>
        </p:sp>
        <p:graphicFrame>
          <p:nvGraphicFramePr>
            <p:cNvPr id="60" name="Object 59"/>
            <p:cNvGraphicFramePr>
              <a:graphicFrameLocks noChangeAspect="1"/>
            </p:cNvGraphicFramePr>
            <p:nvPr/>
          </p:nvGraphicFramePr>
          <p:xfrm>
            <a:off x="7018338" y="5676900"/>
            <a:ext cx="1320800" cy="609600"/>
          </p:xfrm>
          <a:graphic>
            <a:graphicData uri="http://schemas.openxmlformats.org/presentationml/2006/ole">
              <mc:AlternateContent xmlns:mc="http://schemas.openxmlformats.org/markup-compatibility/2006">
                <mc:Choice xmlns:v="urn:schemas-microsoft-com:vml" Requires="v">
                  <p:oleObj spid="_x0000_s32759" name="Equation" r:id="rId19" imgW="495000" imgH="228600" progId="Equation.DSMT4">
                    <p:embed/>
                  </p:oleObj>
                </mc:Choice>
                <mc:Fallback>
                  <p:oleObj name="Equation" r:id="rId19" imgW="495000" imgH="228600" progId="Equation.DSMT4">
                    <p:embed/>
                    <p:pic>
                      <p:nvPicPr>
                        <p:cNvPr id="0" name="Picture 1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18338" y="5676900"/>
                          <a:ext cx="13208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62" name="Straight Arrow Connector 61"/>
          <p:cNvCxnSpPr/>
          <p:nvPr/>
        </p:nvCxnSpPr>
        <p:spPr>
          <a:xfrm>
            <a:off x="7085012" y="2476500"/>
            <a:ext cx="685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780212" y="2247900"/>
            <a:ext cx="304800" cy="430887"/>
          </a:xfrm>
          <a:prstGeom prst="rect">
            <a:avLst/>
          </a:prstGeom>
          <a:noFill/>
        </p:spPr>
        <p:txBody>
          <a:bodyPr wrap="square" rtlCol="0">
            <a:spAutoFit/>
          </a:bodyPr>
          <a:lstStyle/>
          <a:p>
            <a:r>
              <a:rPr lang="en-US">
                <a:cs typeface="Times New Roman" pitchFamily="18" charset="0"/>
              </a:rPr>
              <a:t>3</a:t>
            </a:r>
            <a:endParaRPr lang="en-US" sz="2200">
              <a:cs typeface="Times New Roman" pitchFamily="18" charset="0"/>
            </a:endParaRPr>
          </a:p>
        </p:txBody>
      </p:sp>
      <p:sp>
        <p:nvSpPr>
          <p:cNvPr id="69" name="Rectangle 22"/>
          <p:cNvSpPr>
            <a:spLocks noChangeArrowheads="1"/>
          </p:cNvSpPr>
          <p:nvPr/>
        </p:nvSpPr>
        <p:spPr bwMode="auto">
          <a:xfrm>
            <a:off x="531812" y="6702504"/>
            <a:ext cx="10744200" cy="1107996"/>
          </a:xfrm>
          <a:prstGeom prst="rect">
            <a:avLst/>
          </a:prstGeom>
          <a:noFill/>
          <a:ln w="9525" algn="ctr">
            <a:noFill/>
            <a:miter lim="800000"/>
            <a:headEnd/>
            <a:tailEnd/>
          </a:ln>
          <a:effectLst/>
        </p:spPr>
        <p:txBody>
          <a:bodyPr wrap="square" anchor="ctr">
            <a:spAutoFit/>
          </a:bodyPr>
          <a:lstStyle/>
          <a:p>
            <a:pPr eaLnBrk="0" hangingPunct="0">
              <a:buFontTx/>
              <a:buChar char="-"/>
            </a:pPr>
            <a:r>
              <a:rPr lang="en-US"/>
              <a:t> Hằng số thời gian phát nóng T là thời gian làm việc cần thiết để nhiệt độ của vật thể đạt nhiệt độ ổn định không tỏa ra môi trường xung quanh (chế độ đoạn nhiệt).</a:t>
            </a:r>
          </a:p>
          <a:p>
            <a:pPr eaLnBrk="0" hangingPunct="0"/>
            <a:r>
              <a:rPr lang="en-US"/>
              <a:t>-  Hằng số thời gian T càng lớn thì quá trình phát nóng của vật thể càng kéo dài.</a:t>
            </a:r>
          </a:p>
        </p:txBody>
      </p:sp>
      <p:cxnSp>
        <p:nvCxnSpPr>
          <p:cNvPr id="75" name="Straight Connector 74"/>
          <p:cNvCxnSpPr/>
          <p:nvPr/>
        </p:nvCxnSpPr>
        <p:spPr>
          <a:xfrm rot="5400000" flipH="1" flipV="1">
            <a:off x="6361112" y="2286000"/>
            <a:ext cx="3124200" cy="762000"/>
          </a:xfrm>
          <a:prstGeom prst="line">
            <a:avLst/>
          </a:prstGeom>
          <a:ln w="12700">
            <a:solidFill>
              <a:srgbClr val="92D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a:t>Quá trình phát nóng - Quá trình nguội</a:t>
            </a:r>
          </a:p>
        </p:txBody>
      </p:sp>
      <p:sp>
        <p:nvSpPr>
          <p:cNvPr id="3" name="Slide Number Placeholder 2"/>
          <p:cNvSpPr>
            <a:spLocks noGrp="1"/>
          </p:cNvSpPr>
          <p:nvPr>
            <p:ph type="sldNum" sz="quarter" idx="12"/>
          </p:nvPr>
        </p:nvSpPr>
        <p:spPr/>
        <p:txBody>
          <a:bodyPr/>
          <a:lstStyle/>
          <a:p>
            <a:fld id="{AC20B538-39FE-4812-A0E3-30635B19B3D6}" type="slidenum">
              <a:rPr lang="en-US" smtClean="0"/>
              <a:pPr/>
              <a:t>15</a:t>
            </a:fld>
            <a:endParaRPr lang="en-US"/>
          </a:p>
        </p:txBody>
      </p:sp>
      <p:sp>
        <p:nvSpPr>
          <p:cNvPr id="4" name="Footer Placeholder 3"/>
          <p:cNvSpPr>
            <a:spLocks noGrp="1"/>
          </p:cNvSpPr>
          <p:nvPr>
            <p:ph type="ftr" sz="quarter" idx="3"/>
          </p:nvPr>
        </p:nvSpPr>
        <p:spPr/>
        <p:txBody>
          <a:bodyPr/>
          <a:lstStyle/>
          <a:p>
            <a:r>
              <a:rPr lang="en-US"/>
              <a:t>BMTBĐ-BĐNLĐC-PVLong (TCBinh edited 2016)</a:t>
            </a:r>
          </a:p>
        </p:txBody>
      </p:sp>
      <p:sp>
        <p:nvSpPr>
          <p:cNvPr id="5" name="TextBox 4"/>
          <p:cNvSpPr txBox="1"/>
          <p:nvPr/>
        </p:nvSpPr>
        <p:spPr>
          <a:xfrm>
            <a:off x="760412" y="800100"/>
            <a:ext cx="2683748" cy="430887"/>
          </a:xfrm>
          <a:prstGeom prst="rect">
            <a:avLst/>
          </a:prstGeom>
          <a:noFill/>
        </p:spPr>
        <p:txBody>
          <a:bodyPr wrap="none" rtlCol="0">
            <a:spAutoFit/>
          </a:bodyPr>
          <a:lstStyle/>
          <a:p>
            <a:r>
              <a:rPr lang="en-US" b="1"/>
              <a:t>2 . </a:t>
            </a:r>
            <a:r>
              <a:rPr lang="en-US" b="1" u="sng"/>
              <a:t>Quá trình nguội</a:t>
            </a:r>
            <a:endParaRPr lang="en-US" sz="2200" b="1" u="sng">
              <a:cs typeface="Times New Roman" pitchFamily="18" charset="0"/>
            </a:endParaRPr>
          </a:p>
        </p:txBody>
      </p:sp>
      <p:sp>
        <p:nvSpPr>
          <p:cNvPr id="6" name="TextBox 5"/>
          <p:cNvSpPr txBox="1"/>
          <p:nvPr/>
        </p:nvSpPr>
        <p:spPr>
          <a:xfrm>
            <a:off x="343408" y="1591825"/>
            <a:ext cx="10982174" cy="1077218"/>
          </a:xfrm>
          <a:prstGeom prst="rect">
            <a:avLst/>
          </a:prstGeom>
          <a:noFill/>
        </p:spPr>
        <p:txBody>
          <a:bodyPr wrap="none" rtlCol="0">
            <a:spAutoFit/>
          </a:bodyPr>
          <a:lstStyle/>
          <a:p>
            <a:r>
              <a:rPr lang="en-US" sz="2800"/>
              <a:t>Quá trình nguội của vật thể xảy ra khi nguồn công suất nhiệt </a:t>
            </a:r>
            <a:r>
              <a:rPr lang="en-US" sz="3600" b="1">
                <a:solidFill>
                  <a:srgbClr val="FF0000"/>
                </a:solidFill>
              </a:rPr>
              <a:t>P = 0</a:t>
            </a:r>
            <a:endParaRPr lang="en-US" sz="2800" b="1">
              <a:solidFill>
                <a:srgbClr val="FF0000"/>
              </a:solidFill>
            </a:endParaRPr>
          </a:p>
          <a:p>
            <a:r>
              <a:rPr lang="en-US" sz="2800">
                <a:cs typeface="Times New Roman" pitchFamily="18" charset="0"/>
                <a:sym typeface="Wingdings 3"/>
              </a:rPr>
              <a:t> </a:t>
            </a:r>
            <a:r>
              <a:rPr lang="en-US" sz="2800">
                <a:cs typeface="Times New Roman" pitchFamily="18" charset="0"/>
              </a:rPr>
              <a:t>Phương trình cân bằng nhiệt:</a:t>
            </a:r>
          </a:p>
        </p:txBody>
      </p:sp>
      <p:graphicFrame>
        <p:nvGraphicFramePr>
          <p:cNvPr id="32770" name="Object 2"/>
          <p:cNvGraphicFramePr>
            <a:graphicFrameLocks noChangeAspect="1"/>
          </p:cNvGraphicFramePr>
          <p:nvPr>
            <p:extLst>
              <p:ext uri="{D42A27DB-BD31-4B8C-83A1-F6EECF244321}">
                <p14:modId xmlns:p14="http://schemas.microsoft.com/office/powerpoint/2010/main" val="3006799640"/>
              </p:ext>
            </p:extLst>
          </p:nvPr>
        </p:nvGraphicFramePr>
        <p:xfrm>
          <a:off x="1093032" y="2734518"/>
          <a:ext cx="5660443" cy="991394"/>
        </p:xfrm>
        <a:graphic>
          <a:graphicData uri="http://schemas.openxmlformats.org/presentationml/2006/ole">
            <mc:AlternateContent xmlns:mc="http://schemas.openxmlformats.org/markup-compatibility/2006">
              <mc:Choice xmlns:v="urn:schemas-microsoft-com:vml" Requires="v">
                <p:oleObj spid="_x0000_s33477" name="Equation" r:id="rId3" imgW="1143000" imgH="203040" progId="Equation.DSMT4">
                  <p:embed/>
                </p:oleObj>
              </mc:Choice>
              <mc:Fallback>
                <p:oleObj name="Equation" r:id="rId3" imgW="1143000" imgH="2030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3032" y="2734518"/>
                        <a:ext cx="5660443" cy="991394"/>
                      </a:xfrm>
                      <a:prstGeom prst="rect">
                        <a:avLst/>
                      </a:prstGeom>
                      <a:solidFill>
                        <a:srgbClr val="FFFF99"/>
                      </a:solidFill>
                      <a:extLst/>
                    </p:spPr>
                  </p:pic>
                </p:oleObj>
              </mc:Fallback>
            </mc:AlternateContent>
          </a:graphicData>
        </a:graphic>
      </p:graphicFrame>
      <p:grpSp>
        <p:nvGrpSpPr>
          <p:cNvPr id="37" name="Group 36"/>
          <p:cNvGrpSpPr/>
          <p:nvPr/>
        </p:nvGrpSpPr>
        <p:grpSpPr>
          <a:xfrm>
            <a:off x="7002836" y="2585000"/>
            <a:ext cx="4479660" cy="3936107"/>
            <a:chOff x="6948752" y="3300412"/>
            <a:chExt cx="4479660" cy="3936107"/>
          </a:xfrm>
        </p:grpSpPr>
        <p:sp>
          <p:nvSpPr>
            <p:cNvPr id="18" name="Freeform 5"/>
            <p:cNvSpPr>
              <a:spLocks/>
            </p:cNvSpPr>
            <p:nvPr/>
          </p:nvSpPr>
          <p:spPr bwMode="auto">
            <a:xfrm rot="14899127">
              <a:off x="7538406" y="4234709"/>
              <a:ext cx="3615556" cy="2388064"/>
            </a:xfrm>
            <a:custGeom>
              <a:avLst/>
              <a:gdLst/>
              <a:ahLst/>
              <a:cxnLst>
                <a:cxn ang="0">
                  <a:pos x="0" y="1776"/>
                </a:cxn>
                <a:cxn ang="0">
                  <a:pos x="384" y="1008"/>
                </a:cxn>
                <a:cxn ang="0">
                  <a:pos x="768" y="480"/>
                </a:cxn>
                <a:cxn ang="0">
                  <a:pos x="1344" y="144"/>
                </a:cxn>
                <a:cxn ang="0">
                  <a:pos x="2784" y="0"/>
                </a:cxn>
              </a:cxnLst>
              <a:rect l="0" t="0" r="r" b="b"/>
              <a:pathLst>
                <a:path w="2784" h="1776">
                  <a:moveTo>
                    <a:pt x="0" y="1776"/>
                  </a:moveTo>
                  <a:cubicBezTo>
                    <a:pt x="128" y="1500"/>
                    <a:pt x="256" y="1224"/>
                    <a:pt x="384" y="1008"/>
                  </a:cubicBezTo>
                  <a:cubicBezTo>
                    <a:pt x="512" y="792"/>
                    <a:pt x="608" y="624"/>
                    <a:pt x="768" y="480"/>
                  </a:cubicBezTo>
                  <a:cubicBezTo>
                    <a:pt x="928" y="336"/>
                    <a:pt x="1008" y="224"/>
                    <a:pt x="1344" y="144"/>
                  </a:cubicBezTo>
                  <a:cubicBezTo>
                    <a:pt x="1680" y="64"/>
                    <a:pt x="2232" y="32"/>
                    <a:pt x="2784" y="0"/>
                  </a:cubicBezTo>
                </a:path>
              </a:pathLst>
            </a:custGeom>
            <a:noFill/>
            <a:ln w="44450" cmpd="sng">
              <a:solidFill>
                <a:srgbClr val="00B0F0"/>
              </a:solidFill>
              <a:round/>
              <a:headEnd/>
              <a:tailEnd/>
            </a:ln>
            <a:effectLst/>
          </p:spPr>
          <p:txBody>
            <a:bodyPr/>
            <a:lstStyle/>
            <a:p>
              <a:endParaRPr lang="en-US"/>
            </a:p>
          </p:txBody>
        </p:sp>
        <p:sp>
          <p:nvSpPr>
            <p:cNvPr id="19" name="Line 30"/>
            <p:cNvSpPr>
              <a:spLocks noChangeShapeType="1"/>
            </p:cNvSpPr>
            <p:nvPr/>
          </p:nvSpPr>
          <p:spPr bwMode="auto">
            <a:xfrm>
              <a:off x="9981134" y="6619598"/>
              <a:ext cx="0" cy="237402"/>
            </a:xfrm>
            <a:prstGeom prst="line">
              <a:avLst/>
            </a:prstGeom>
            <a:noFill/>
            <a:ln w="12700">
              <a:solidFill>
                <a:schemeClr val="tx1"/>
              </a:solidFill>
              <a:round/>
              <a:headEnd/>
              <a:tailEnd/>
            </a:ln>
            <a:effectLst/>
          </p:spPr>
          <p:txBody>
            <a:bodyPr/>
            <a:lstStyle/>
            <a:p>
              <a:endParaRPr lang="en-US"/>
            </a:p>
          </p:txBody>
        </p:sp>
        <p:cxnSp>
          <p:nvCxnSpPr>
            <p:cNvPr id="20" name="Straight Connector 19"/>
            <p:cNvCxnSpPr/>
            <p:nvPr/>
          </p:nvCxnSpPr>
          <p:spPr>
            <a:xfrm>
              <a:off x="7542212" y="4152900"/>
              <a:ext cx="3886200" cy="1588"/>
            </a:xfrm>
            <a:prstGeom prst="line">
              <a:avLst/>
            </a:prstGeom>
            <a:ln w="31750">
              <a:solidFill>
                <a:srgbClr val="00B050"/>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21" name="Object 20"/>
            <p:cNvGraphicFramePr>
              <a:graphicFrameLocks noChangeAspect="1"/>
            </p:cNvGraphicFramePr>
            <p:nvPr/>
          </p:nvGraphicFramePr>
          <p:xfrm>
            <a:off x="6948752" y="3924300"/>
            <a:ext cx="517260" cy="547687"/>
          </p:xfrm>
          <a:graphic>
            <a:graphicData uri="http://schemas.openxmlformats.org/presentationml/2006/ole">
              <mc:AlternateContent xmlns:mc="http://schemas.openxmlformats.org/markup-compatibility/2006">
                <mc:Choice xmlns:v="urn:schemas-microsoft-com:vml" Requires="v">
                  <p:oleObj spid="_x0000_s33478" name="Equation" r:id="rId5" imgW="215640" imgH="228600" progId="Equation.DSMT4">
                    <p:embed/>
                  </p:oleObj>
                </mc:Choice>
                <mc:Fallback>
                  <p:oleObj name="Equation" r:id="rId5" imgW="215640" imgH="2286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48752" y="3924300"/>
                          <a:ext cx="517260"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4" name="Straight Arrow Connector 23"/>
            <p:cNvCxnSpPr/>
            <p:nvPr/>
          </p:nvCxnSpPr>
          <p:spPr>
            <a:xfrm rot="5400000">
              <a:off x="8342312" y="5257800"/>
              <a:ext cx="1066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142412" y="4610100"/>
              <a:ext cx="341760" cy="430887"/>
            </a:xfrm>
            <a:prstGeom prst="rect">
              <a:avLst/>
            </a:prstGeom>
            <a:noFill/>
          </p:spPr>
          <p:txBody>
            <a:bodyPr wrap="none" rtlCol="0">
              <a:spAutoFit/>
            </a:bodyPr>
            <a:lstStyle/>
            <a:p>
              <a:r>
                <a:rPr lang="en-US" sz="2200">
                  <a:cs typeface="Times New Roman" pitchFamily="18" charset="0"/>
                </a:rPr>
                <a:t>4</a:t>
              </a:r>
            </a:p>
          </p:txBody>
        </p:sp>
        <p:graphicFrame>
          <p:nvGraphicFramePr>
            <p:cNvPr id="28" name="Object 13"/>
            <p:cNvGraphicFramePr>
              <a:graphicFrameLocks noChangeAspect="1"/>
            </p:cNvGraphicFramePr>
            <p:nvPr/>
          </p:nvGraphicFramePr>
          <p:xfrm>
            <a:off x="7023100" y="3300412"/>
            <a:ext cx="365125" cy="547688"/>
          </p:xfrm>
          <a:graphic>
            <a:graphicData uri="http://schemas.openxmlformats.org/presentationml/2006/ole">
              <mc:AlternateContent xmlns:mc="http://schemas.openxmlformats.org/markup-compatibility/2006">
                <mc:Choice xmlns:v="urn:schemas-microsoft-com:vml" Requires="v">
                  <p:oleObj spid="_x0000_s33479" name="Equation" r:id="rId7" imgW="152280" imgH="228600" progId="Equation.DSMT4">
                    <p:embed/>
                  </p:oleObj>
                </mc:Choice>
                <mc:Fallback>
                  <p:oleObj name="Equation" r:id="rId7" imgW="152280" imgH="22860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3100" y="3300412"/>
                          <a:ext cx="3651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TextBox 28"/>
            <p:cNvSpPr txBox="1"/>
            <p:nvPr/>
          </p:nvSpPr>
          <p:spPr>
            <a:xfrm>
              <a:off x="11123612" y="6210300"/>
              <a:ext cx="269626" cy="461665"/>
            </a:xfrm>
            <a:prstGeom prst="rect">
              <a:avLst/>
            </a:prstGeom>
            <a:noFill/>
          </p:spPr>
          <p:txBody>
            <a:bodyPr wrap="none" rtlCol="0">
              <a:spAutoFit/>
            </a:bodyPr>
            <a:lstStyle/>
            <a:p>
              <a:r>
                <a:rPr lang="en-US" sz="2400">
                  <a:cs typeface="Times New Roman" pitchFamily="18" charset="0"/>
                </a:rPr>
                <a:t>t</a:t>
              </a:r>
            </a:p>
          </p:txBody>
        </p:sp>
        <p:cxnSp>
          <p:nvCxnSpPr>
            <p:cNvPr id="30" name="Straight Connector 29"/>
            <p:cNvCxnSpPr/>
            <p:nvPr/>
          </p:nvCxnSpPr>
          <p:spPr>
            <a:xfrm rot="5400000" flipH="1">
              <a:off x="8557025" y="5195488"/>
              <a:ext cx="2847698" cy="523"/>
            </a:xfrm>
            <a:prstGeom prst="line">
              <a:avLst/>
            </a:prstGeom>
            <a:ln w="15875">
              <a:prstDash val="sysDash"/>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389812" y="6667500"/>
              <a:ext cx="40386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flipH="1" flipV="1">
              <a:off x="5903117" y="5181600"/>
              <a:ext cx="32766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065212" y="3993059"/>
            <a:ext cx="4902200" cy="845641"/>
            <a:chOff x="5332412" y="5821859"/>
            <a:chExt cx="4902200" cy="845641"/>
          </a:xfrm>
        </p:grpSpPr>
        <p:sp>
          <p:nvSpPr>
            <p:cNvPr id="35" name="Rectangle 18"/>
            <p:cNvSpPr>
              <a:spLocks noChangeArrowheads="1"/>
            </p:cNvSpPr>
            <p:nvPr/>
          </p:nvSpPr>
          <p:spPr bwMode="auto">
            <a:xfrm>
              <a:off x="5332412" y="5821859"/>
              <a:ext cx="3845925" cy="769441"/>
            </a:xfrm>
            <a:prstGeom prst="rect">
              <a:avLst/>
            </a:prstGeom>
            <a:noFill/>
            <a:ln w="9525" algn="ctr">
              <a:noFill/>
              <a:miter lim="800000"/>
              <a:headEnd/>
              <a:tailEnd/>
            </a:ln>
            <a:effectLst/>
          </p:spPr>
          <p:txBody>
            <a:bodyPr wrap="none" anchor="ctr">
              <a:spAutoFit/>
            </a:bodyPr>
            <a:lstStyle/>
            <a:p>
              <a:pPr algn="l" eaLnBrk="0" hangingPunct="0"/>
              <a:r>
                <a:rPr lang="en-US">
                  <a:sym typeface="Wingdings 3"/>
                </a:rPr>
                <a:t>Giải phương trình vi phân</a:t>
              </a:r>
            </a:p>
            <a:p>
              <a:pPr algn="l" eaLnBrk="0" hangingPunct="0"/>
              <a:r>
                <a:rPr lang="en-US">
                  <a:sym typeface="Wingdings 3"/>
                </a:rPr>
                <a:t>Với điều kiện đầu</a:t>
              </a:r>
              <a:r>
                <a:rPr lang="en-US">
                  <a:sym typeface="Wingdings" pitchFamily="2" charset="2"/>
                </a:rPr>
                <a:t> khi</a:t>
              </a:r>
              <a:r>
                <a:rPr lang="en-US"/>
                <a:t> </a:t>
              </a:r>
              <a:r>
                <a:rPr lang="en-US">
                  <a:solidFill>
                    <a:srgbClr val="FF0000"/>
                  </a:solidFill>
                </a:rPr>
                <a:t>t = </a:t>
              </a:r>
              <a:r>
                <a:rPr lang="en-US" smtClean="0">
                  <a:solidFill>
                    <a:srgbClr val="FF0000"/>
                  </a:solidFill>
                </a:rPr>
                <a:t>0 </a:t>
              </a:r>
              <a:r>
                <a:rPr lang="en-US">
                  <a:solidFill>
                    <a:srgbClr val="FF0000"/>
                  </a:solidFill>
                </a:rPr>
                <a:t>thì</a:t>
              </a:r>
              <a:endParaRPr lang="en-US">
                <a:solidFill>
                  <a:srgbClr val="FF0000"/>
                </a:solidFill>
                <a:sym typeface="Symbol" pitchFamily="18" charset="2"/>
              </a:endParaRPr>
            </a:p>
          </p:txBody>
        </p:sp>
        <p:graphicFrame>
          <p:nvGraphicFramePr>
            <p:cNvPr id="36" name="Object 35"/>
            <p:cNvGraphicFramePr>
              <a:graphicFrameLocks noChangeAspect="1"/>
            </p:cNvGraphicFramePr>
            <p:nvPr/>
          </p:nvGraphicFramePr>
          <p:xfrm>
            <a:off x="8913812" y="6057900"/>
            <a:ext cx="1320800" cy="609600"/>
          </p:xfrm>
          <a:graphic>
            <a:graphicData uri="http://schemas.openxmlformats.org/presentationml/2006/ole">
              <mc:AlternateContent xmlns:mc="http://schemas.openxmlformats.org/markup-compatibility/2006">
                <mc:Choice xmlns:v="urn:schemas-microsoft-com:vml" Requires="v">
                  <p:oleObj spid="_x0000_s33480" name="Equation" r:id="rId9" imgW="495000" imgH="228600" progId="Equation.DSMT4">
                    <p:embed/>
                  </p:oleObj>
                </mc:Choice>
                <mc:Fallback>
                  <p:oleObj name="Equation" r:id="rId9" imgW="495000" imgH="228600" progId="Equation.DSMT4">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13812" y="6057900"/>
                          <a:ext cx="13208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2775" name="Object 7"/>
          <p:cNvGraphicFramePr>
            <a:graphicFrameLocks noChangeAspect="1"/>
          </p:cNvGraphicFramePr>
          <p:nvPr>
            <p:extLst>
              <p:ext uri="{D42A27DB-BD31-4B8C-83A1-F6EECF244321}">
                <p14:modId xmlns:p14="http://schemas.microsoft.com/office/powerpoint/2010/main" val="1464551485"/>
              </p:ext>
            </p:extLst>
          </p:nvPr>
        </p:nvGraphicFramePr>
        <p:xfrm>
          <a:off x="913628" y="5067299"/>
          <a:ext cx="3326528" cy="1341875"/>
        </p:xfrm>
        <a:graphic>
          <a:graphicData uri="http://schemas.openxmlformats.org/presentationml/2006/ole">
            <mc:AlternateContent xmlns:mc="http://schemas.openxmlformats.org/markup-compatibility/2006">
              <mc:Choice xmlns:v="urn:schemas-microsoft-com:vml" Requires="v">
                <p:oleObj spid="_x0000_s33481" name="Equation" r:id="rId11" imgW="723600" imgH="291960" progId="Equation.DSMT4">
                  <p:embed/>
                </p:oleObj>
              </mc:Choice>
              <mc:Fallback>
                <p:oleObj name="Equation" r:id="rId11" imgW="723600" imgH="291960" progId="Equation.DSMT4">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3628" y="5067299"/>
                        <a:ext cx="3326528" cy="1341875"/>
                      </a:xfrm>
                      <a:prstGeom prst="rect">
                        <a:avLst/>
                      </a:prstGeom>
                      <a:solidFill>
                        <a:srgbClr val="CCFFFF"/>
                      </a:solidFill>
                      <a:ln w="9525">
                        <a:solidFill>
                          <a:srgbClr val="008080"/>
                        </a:solidFill>
                        <a:miter lim="800000"/>
                        <a:headEnd/>
                        <a:tailEnd/>
                      </a:ln>
                    </p:spPr>
                  </p:pic>
                </p:oleObj>
              </mc:Fallback>
            </mc:AlternateContent>
          </a:graphicData>
        </a:graphic>
      </p:graphicFrame>
      <p:sp>
        <p:nvSpPr>
          <p:cNvPr id="39" name="TextBox 38"/>
          <p:cNvSpPr txBox="1"/>
          <p:nvPr/>
        </p:nvSpPr>
        <p:spPr>
          <a:xfrm>
            <a:off x="5122766" y="5446113"/>
            <a:ext cx="1388522" cy="461665"/>
          </a:xfrm>
          <a:prstGeom prst="rect">
            <a:avLst/>
          </a:prstGeom>
          <a:noFill/>
        </p:spPr>
        <p:txBody>
          <a:bodyPr wrap="none" rtlCol="0">
            <a:spAutoFit/>
          </a:bodyPr>
          <a:lstStyle/>
          <a:p>
            <a:r>
              <a:rPr lang="en-US" sz="2400" i="1">
                <a:cs typeface="Times New Roman" pitchFamily="18" charset="0"/>
              </a:rPr>
              <a:t>Đường 4</a:t>
            </a:r>
          </a:p>
        </p:txBody>
      </p:sp>
      <p:graphicFrame>
        <p:nvGraphicFramePr>
          <p:cNvPr id="25" name="Object 38">
            <a:extLst>
              <a:ext uri="{FF2B5EF4-FFF2-40B4-BE49-F238E27FC236}">
                <a16:creationId xmlns:a16="http://schemas.microsoft.com/office/drawing/2014/main" id="{738D3496-AAB0-47C7-AC5A-A6182648842B}"/>
              </a:ext>
            </a:extLst>
          </p:cNvPr>
          <p:cNvGraphicFramePr>
            <a:graphicFrameLocks noChangeAspect="1"/>
          </p:cNvGraphicFramePr>
          <p:nvPr>
            <p:extLst>
              <p:ext uri="{D42A27DB-BD31-4B8C-83A1-F6EECF244321}">
                <p14:modId xmlns:p14="http://schemas.microsoft.com/office/powerpoint/2010/main" val="3699388117"/>
              </p:ext>
            </p:extLst>
          </p:nvPr>
        </p:nvGraphicFramePr>
        <p:xfrm>
          <a:off x="6626282" y="757636"/>
          <a:ext cx="4950786" cy="743174"/>
        </p:xfrm>
        <a:graphic>
          <a:graphicData uri="http://schemas.openxmlformats.org/presentationml/2006/ole">
            <mc:AlternateContent xmlns:mc="http://schemas.openxmlformats.org/markup-compatibility/2006">
              <mc:Choice xmlns:v="urn:schemas-microsoft-com:vml" Requires="v">
                <p:oleObj spid="_x0000_s33482" name="Equation" r:id="rId13" imgW="1333440" imgH="203040" progId="Equation.DSMT4">
                  <p:embed/>
                </p:oleObj>
              </mc:Choice>
              <mc:Fallback>
                <p:oleObj name="Equation" r:id="rId13" imgW="1333440" imgH="203040" progId="Equation.DSMT4">
                  <p:embed/>
                  <p:pic>
                    <p:nvPicPr>
                      <p:cNvPr id="10" name="Object 3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26282" y="757636"/>
                        <a:ext cx="4950786" cy="743174"/>
                      </a:xfrm>
                      <a:prstGeom prst="rect">
                        <a:avLst/>
                      </a:prstGeom>
                      <a:solidFill>
                        <a:srgbClr val="FFFF99"/>
                      </a:solidFill>
                      <a:extLst/>
                    </p:spPr>
                  </p:pic>
                </p:oleObj>
              </mc:Fallback>
            </mc:AlternateContent>
          </a:graphicData>
        </a:graphic>
      </p:graphicFrame>
      <p:graphicFrame>
        <p:nvGraphicFramePr>
          <p:cNvPr id="27" name="Object 20">
            <a:extLst>
              <a:ext uri="{FF2B5EF4-FFF2-40B4-BE49-F238E27FC236}">
                <a16:creationId xmlns:a16="http://schemas.microsoft.com/office/drawing/2014/main" id="{C2239A85-F59A-4CD0-8F16-70A11B9AFCFE}"/>
              </a:ext>
            </a:extLst>
          </p:cNvPr>
          <p:cNvGraphicFramePr>
            <a:graphicFrameLocks noChangeAspect="1"/>
          </p:cNvGraphicFramePr>
          <p:nvPr>
            <p:extLst>
              <p:ext uri="{D42A27DB-BD31-4B8C-83A1-F6EECF244321}">
                <p14:modId xmlns:p14="http://schemas.microsoft.com/office/powerpoint/2010/main" val="210029828"/>
              </p:ext>
            </p:extLst>
          </p:nvPr>
        </p:nvGraphicFramePr>
        <p:xfrm>
          <a:off x="456039" y="6667500"/>
          <a:ext cx="1475400" cy="1158392"/>
        </p:xfrm>
        <a:graphic>
          <a:graphicData uri="http://schemas.openxmlformats.org/presentationml/2006/ole">
            <mc:AlternateContent xmlns:mc="http://schemas.openxmlformats.org/markup-compatibility/2006">
              <mc:Choice xmlns:v="urn:schemas-microsoft-com:vml" Requires="v">
                <p:oleObj spid="_x0000_s33483" name="Equation" r:id="rId15" imgW="545760" imgH="431640" progId="Equation.DSMT4">
                  <p:embed/>
                </p:oleObj>
              </mc:Choice>
              <mc:Fallback>
                <p:oleObj name="Equation" r:id="rId15" imgW="545760" imgH="431640" progId="Equation.DSMT4">
                  <p:embed/>
                  <p:pic>
                    <p:nvPicPr>
                      <p:cNvPr id="57"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6039" y="6667500"/>
                        <a:ext cx="1475400" cy="1158392"/>
                      </a:xfrm>
                      <a:prstGeom prst="rect">
                        <a:avLst/>
                      </a:prstGeom>
                      <a:solidFill>
                        <a:schemeClr val="bg1"/>
                      </a:solidFill>
                      <a:ln>
                        <a:noFill/>
                      </a:ln>
                      <a:extLst/>
                    </p:spPr>
                  </p:pic>
                </p:oleObj>
              </mc:Fallback>
            </mc:AlternateContent>
          </a:graphicData>
        </a:graphic>
      </p:graphicFrame>
      <p:sp>
        <p:nvSpPr>
          <p:cNvPr id="33" name="Rectangle 22">
            <a:extLst>
              <a:ext uri="{FF2B5EF4-FFF2-40B4-BE49-F238E27FC236}">
                <a16:creationId xmlns:a16="http://schemas.microsoft.com/office/drawing/2014/main" id="{4F8D9F39-D68B-43F9-8D92-2A4A14463649}"/>
              </a:ext>
            </a:extLst>
          </p:cNvPr>
          <p:cNvSpPr>
            <a:spLocks noChangeArrowheads="1"/>
          </p:cNvSpPr>
          <p:nvPr/>
        </p:nvSpPr>
        <p:spPr bwMode="auto">
          <a:xfrm>
            <a:off x="2284412" y="6998613"/>
            <a:ext cx="4648200" cy="430887"/>
          </a:xfrm>
          <a:prstGeom prst="rect">
            <a:avLst/>
          </a:prstGeom>
          <a:noFill/>
          <a:ln w="9525" algn="ctr">
            <a:noFill/>
            <a:miter lim="800000"/>
            <a:headEnd/>
            <a:tailEnd/>
          </a:ln>
          <a:effectLst/>
        </p:spPr>
        <p:txBody>
          <a:bodyPr wrap="square" anchor="ctr">
            <a:spAutoFit/>
          </a:bodyPr>
          <a:lstStyle/>
          <a:p>
            <a:pPr algn="l" eaLnBrk="0" hangingPunct="0"/>
            <a:r>
              <a:rPr lang="en-US">
                <a:solidFill>
                  <a:srgbClr val="FF0000"/>
                </a:solidFill>
              </a:rPr>
              <a:t>:  Hằng số thời gian phát nóng  [s]        </a:t>
            </a:r>
          </a:p>
        </p:txBody>
      </p:sp>
      <p:sp>
        <p:nvSpPr>
          <p:cNvPr id="7" name="Arc 6"/>
          <p:cNvSpPr/>
          <p:nvPr/>
        </p:nvSpPr>
        <p:spPr>
          <a:xfrm flipH="1" flipV="1">
            <a:off x="7622838" y="4275687"/>
            <a:ext cx="4948574" cy="1610420"/>
          </a:xfrm>
          <a:prstGeom prst="arc">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7130258" y="4815691"/>
            <a:ext cx="412292" cy="430887"/>
          </a:xfrm>
          <a:prstGeom prst="rect">
            <a:avLst/>
          </a:prstGeom>
          <a:noFill/>
        </p:spPr>
        <p:txBody>
          <a:bodyPr wrap="none" rtlCol="0">
            <a:spAutoFit/>
          </a:bodyPr>
          <a:lstStyle/>
          <a:p>
            <a:r>
              <a:rPr lang="en-US" sz="2200" smtClean="0">
                <a:cs typeface="Times New Roman" pitchFamily="18" charset="0"/>
                <a:sym typeface="Symbol" panose="05050102010706020507" pitchFamily="18" charset="2"/>
              </a:rPr>
              <a:t></a:t>
            </a:r>
            <a:r>
              <a:rPr lang="en-US" sz="2200" baseline="-25000" smtClean="0">
                <a:cs typeface="Times New Roman" pitchFamily="18" charset="0"/>
                <a:sym typeface="Symbol" panose="05050102010706020507" pitchFamily="18" charset="2"/>
              </a:rPr>
              <a:t>0</a:t>
            </a:r>
            <a:endParaRPr lang="en-US" sz="2200" baseline="-25000" smtClean="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US"/>
              <a:t>Sự truyền nhiệt của vật thể phát nóng ở chế độ xác lập</a:t>
            </a:r>
          </a:p>
        </p:txBody>
      </p:sp>
      <p:sp>
        <p:nvSpPr>
          <p:cNvPr id="3" name="Slide Number Placeholder 2"/>
          <p:cNvSpPr>
            <a:spLocks noGrp="1"/>
          </p:cNvSpPr>
          <p:nvPr>
            <p:ph type="sldNum" sz="quarter" idx="12"/>
          </p:nvPr>
        </p:nvSpPr>
        <p:spPr/>
        <p:txBody>
          <a:bodyPr/>
          <a:lstStyle/>
          <a:p>
            <a:fld id="{AC20B538-39FE-4812-A0E3-30635B19B3D6}" type="slidenum">
              <a:rPr lang="en-US" smtClean="0"/>
              <a:pPr/>
              <a:t>16</a:t>
            </a:fld>
            <a:endParaRPr lang="en-US"/>
          </a:p>
        </p:txBody>
      </p:sp>
      <p:sp>
        <p:nvSpPr>
          <p:cNvPr id="37" name="TextBox 36"/>
          <p:cNvSpPr txBox="1"/>
          <p:nvPr/>
        </p:nvSpPr>
        <p:spPr>
          <a:xfrm>
            <a:off x="608012" y="876300"/>
            <a:ext cx="5562741" cy="523220"/>
          </a:xfrm>
          <a:prstGeom prst="rect">
            <a:avLst/>
          </a:prstGeom>
          <a:noFill/>
        </p:spPr>
        <p:txBody>
          <a:bodyPr wrap="none" rtlCol="0">
            <a:spAutoFit/>
          </a:bodyPr>
          <a:lstStyle/>
          <a:p>
            <a:r>
              <a:rPr lang="en-US" sz="2800" b="1">
                <a:cs typeface="Times New Roman" pitchFamily="18" charset="0"/>
                <a:sym typeface="Wingdings"/>
              </a:rPr>
              <a:t> </a:t>
            </a:r>
            <a:r>
              <a:rPr lang="en-US" sz="2800" b="1" u="sng">
                <a:cs typeface="Times New Roman" pitchFamily="18" charset="0"/>
              </a:rPr>
              <a:t>Các dạng truyền nhiệt cơ bản</a:t>
            </a:r>
          </a:p>
        </p:txBody>
      </p:sp>
      <p:sp>
        <p:nvSpPr>
          <p:cNvPr id="68" name="TextBox 67"/>
          <p:cNvSpPr txBox="1"/>
          <p:nvPr/>
        </p:nvSpPr>
        <p:spPr>
          <a:xfrm>
            <a:off x="1611874" y="1413927"/>
            <a:ext cx="4465710" cy="1384995"/>
          </a:xfrm>
          <a:prstGeom prst="rect">
            <a:avLst/>
          </a:prstGeom>
          <a:noFill/>
        </p:spPr>
        <p:txBody>
          <a:bodyPr wrap="none" rtlCol="0">
            <a:spAutoFit/>
          </a:bodyPr>
          <a:lstStyle/>
          <a:p>
            <a:r>
              <a:rPr lang="en-US" sz="2800">
                <a:cs typeface="Times New Roman" pitchFamily="18" charset="0"/>
              </a:rPr>
              <a:t>- Truyền nhiệt do dẫn nhiệt</a:t>
            </a:r>
          </a:p>
          <a:p>
            <a:r>
              <a:rPr lang="en-US" sz="2800">
                <a:cs typeface="Times New Roman" pitchFamily="18" charset="0"/>
              </a:rPr>
              <a:t>- Truyền nhiệt do đối lưu</a:t>
            </a:r>
          </a:p>
          <a:p>
            <a:r>
              <a:rPr lang="en-US" sz="2800">
                <a:cs typeface="Times New Roman" pitchFamily="18" charset="0"/>
              </a:rPr>
              <a:t>- Truyền nhiệt do bức xạ</a:t>
            </a:r>
          </a:p>
        </p:txBody>
      </p:sp>
      <p:sp>
        <p:nvSpPr>
          <p:cNvPr id="69" name="AutoShape 34"/>
          <p:cNvSpPr>
            <a:spLocks/>
          </p:cNvSpPr>
          <p:nvPr/>
        </p:nvSpPr>
        <p:spPr bwMode="auto">
          <a:xfrm flipH="1">
            <a:off x="5713412" y="1934233"/>
            <a:ext cx="304800" cy="810988"/>
          </a:xfrm>
          <a:prstGeom prst="leftBrace">
            <a:avLst>
              <a:gd name="adj1" fmla="val 31250"/>
              <a:gd name="adj2" fmla="val 50000"/>
            </a:avLst>
          </a:prstGeom>
          <a:noFill/>
          <a:ln w="19050">
            <a:solidFill>
              <a:schemeClr val="tx1"/>
            </a:solidFill>
            <a:round/>
            <a:headEnd/>
            <a:tailEnd/>
          </a:ln>
          <a:effectLst/>
        </p:spPr>
        <p:txBody>
          <a:bodyPr wrap="none" anchor="ctr"/>
          <a:lstStyle/>
          <a:p>
            <a:endParaRPr lang="en-US"/>
          </a:p>
        </p:txBody>
      </p:sp>
      <p:sp>
        <p:nvSpPr>
          <p:cNvPr id="71" name="TextBox 70"/>
          <p:cNvSpPr txBox="1"/>
          <p:nvPr/>
        </p:nvSpPr>
        <p:spPr>
          <a:xfrm>
            <a:off x="5889624" y="1356162"/>
            <a:ext cx="4865434" cy="584775"/>
          </a:xfrm>
          <a:prstGeom prst="rect">
            <a:avLst/>
          </a:prstGeom>
          <a:noFill/>
        </p:spPr>
        <p:txBody>
          <a:bodyPr wrap="none" rtlCol="0">
            <a:spAutoFit/>
          </a:bodyPr>
          <a:lstStyle/>
          <a:p>
            <a:r>
              <a:rPr lang="en-US" sz="2400" i="1">
                <a:solidFill>
                  <a:srgbClr val="FF0000"/>
                </a:solidFill>
                <a:cs typeface="Times New Roman" pitchFamily="18" charset="0"/>
                <a:sym typeface="Wingdings 3"/>
              </a:rPr>
              <a:t> </a:t>
            </a:r>
            <a:r>
              <a:rPr lang="en-US" sz="2400" i="1">
                <a:solidFill>
                  <a:srgbClr val="00B0F0"/>
                </a:solidFill>
                <a:cs typeface="Times New Roman" pitchFamily="18" charset="0"/>
                <a:sym typeface="Wingdings 3"/>
              </a:rPr>
              <a:t>Thường gọi là  </a:t>
            </a:r>
            <a:r>
              <a:rPr lang="en-US" sz="3200" i="1">
                <a:solidFill>
                  <a:srgbClr val="FF0000"/>
                </a:solidFill>
                <a:cs typeface="Times New Roman" pitchFamily="18" charset="0"/>
                <a:sym typeface="Wingdings 3"/>
              </a:rPr>
              <a:t>Truyền nhiệt</a:t>
            </a:r>
            <a:endParaRPr lang="en-US" sz="2400" i="1">
              <a:solidFill>
                <a:srgbClr val="FF0000"/>
              </a:solidFill>
              <a:cs typeface="Times New Roman" pitchFamily="18" charset="0"/>
            </a:endParaRPr>
          </a:p>
        </p:txBody>
      </p:sp>
      <p:sp>
        <p:nvSpPr>
          <p:cNvPr id="72" name="TextBox 71"/>
          <p:cNvSpPr txBox="1"/>
          <p:nvPr/>
        </p:nvSpPr>
        <p:spPr>
          <a:xfrm>
            <a:off x="6018212" y="2020474"/>
            <a:ext cx="4326826" cy="584775"/>
          </a:xfrm>
          <a:prstGeom prst="rect">
            <a:avLst/>
          </a:prstGeom>
          <a:noFill/>
        </p:spPr>
        <p:txBody>
          <a:bodyPr wrap="none" rtlCol="0">
            <a:spAutoFit/>
          </a:bodyPr>
          <a:lstStyle/>
          <a:p>
            <a:r>
              <a:rPr lang="en-US" sz="2400" i="1">
                <a:solidFill>
                  <a:srgbClr val="FF0000"/>
                </a:solidFill>
                <a:cs typeface="Times New Roman" pitchFamily="18" charset="0"/>
                <a:sym typeface="Wingdings 3"/>
              </a:rPr>
              <a:t> </a:t>
            </a:r>
            <a:r>
              <a:rPr lang="en-US" sz="2400" i="1">
                <a:solidFill>
                  <a:srgbClr val="00B0F0"/>
                </a:solidFill>
                <a:cs typeface="Times New Roman" pitchFamily="18" charset="0"/>
                <a:sym typeface="Wingdings 3"/>
              </a:rPr>
              <a:t>Thường gọi là  </a:t>
            </a:r>
            <a:r>
              <a:rPr lang="en-US" sz="3200" i="1">
                <a:solidFill>
                  <a:srgbClr val="FF0000"/>
                </a:solidFill>
                <a:cs typeface="Times New Roman" pitchFamily="18" charset="0"/>
                <a:sym typeface="Wingdings 3"/>
              </a:rPr>
              <a:t>Tỏa nhiệt</a:t>
            </a:r>
            <a:endParaRPr lang="en-US" sz="2400" i="1">
              <a:solidFill>
                <a:srgbClr val="FF0000"/>
              </a:solidFill>
              <a:cs typeface="Times New Roman" pitchFamily="18" charset="0"/>
            </a:endParaRPr>
          </a:p>
        </p:txBody>
      </p:sp>
      <p:sp>
        <p:nvSpPr>
          <p:cNvPr id="75" name="Rectangle 10"/>
          <p:cNvSpPr>
            <a:spLocks noChangeArrowheads="1"/>
          </p:cNvSpPr>
          <p:nvPr/>
        </p:nvSpPr>
        <p:spPr bwMode="auto">
          <a:xfrm>
            <a:off x="760411" y="2734389"/>
            <a:ext cx="10971213" cy="1815882"/>
          </a:xfrm>
          <a:prstGeom prst="rect">
            <a:avLst/>
          </a:prstGeom>
          <a:noFill/>
          <a:ln w="9525" algn="ctr">
            <a:noFill/>
            <a:miter lim="800000"/>
            <a:headEnd/>
            <a:tailEnd/>
          </a:ln>
        </p:spPr>
        <p:txBody>
          <a:bodyPr wrap="square" anchor="ctr">
            <a:spAutoFit/>
          </a:bodyPr>
          <a:lstStyle/>
          <a:p>
            <a:pPr algn="l" eaLnBrk="0" hangingPunct="0">
              <a:tabLst>
                <a:tab pos="2520950" algn="l"/>
              </a:tabLst>
            </a:pPr>
            <a:r>
              <a:rPr lang="en-US" sz="2800" b="1">
                <a:latin typeface="VNI-Times" pitchFamily="2" charset="0"/>
              </a:rPr>
              <a:t>1.  Daãn nhieät</a:t>
            </a:r>
            <a:r>
              <a:rPr lang="en-US" sz="2800">
                <a:latin typeface="VNI-Times" pitchFamily="2" charset="0"/>
              </a:rPr>
              <a:t> laø quaù trình trao ñoåi nhieät giöõa caùc phaàn cuûa vaät theå hay giöõa caùc vaät theå coù nhieät ñoä khaùc nhau khi chuùng tieáp xuùc vôùi nhau. </a:t>
            </a:r>
          </a:p>
          <a:p>
            <a:pPr algn="l" eaLnBrk="0" hangingPunct="0">
              <a:tabLst>
                <a:tab pos="2520950" algn="l"/>
              </a:tabLst>
            </a:pPr>
            <a:r>
              <a:rPr lang="en-US" sz="2800" i="1">
                <a:latin typeface="VNI-Times" pitchFamily="2" charset="0"/>
              </a:rPr>
              <a:t>Ví duï khi moät thanh saét bò ñoát noùng ôû moät ñaàu thì ñaàu kia cuõng seõ bò noùng hay khi aùp tay vaøo moät vaät noùng thì tay seõ caûm giaùc ñöôïc söï phaùt noùng.</a:t>
            </a:r>
          </a:p>
        </p:txBody>
      </p:sp>
      <p:sp>
        <p:nvSpPr>
          <p:cNvPr id="81" name="Rectangle 11"/>
          <p:cNvSpPr>
            <a:spLocks noChangeArrowheads="1"/>
          </p:cNvSpPr>
          <p:nvPr/>
        </p:nvSpPr>
        <p:spPr bwMode="auto">
          <a:xfrm>
            <a:off x="760412" y="4554828"/>
            <a:ext cx="10898188" cy="2246769"/>
          </a:xfrm>
          <a:prstGeom prst="rect">
            <a:avLst/>
          </a:prstGeom>
          <a:noFill/>
          <a:ln w="9525" algn="ctr">
            <a:noFill/>
            <a:miter lim="800000"/>
            <a:headEnd/>
            <a:tailEnd/>
          </a:ln>
        </p:spPr>
        <p:txBody>
          <a:bodyPr wrap="square" anchor="ctr">
            <a:spAutoFit/>
          </a:bodyPr>
          <a:lstStyle/>
          <a:p>
            <a:pPr algn="l" eaLnBrk="0" hangingPunct="0"/>
            <a:r>
              <a:rPr lang="en-US" sz="2800" b="1">
                <a:latin typeface="VNI-Times" pitchFamily="2" charset="0"/>
              </a:rPr>
              <a:t>2.  Đoái löu</a:t>
            </a:r>
            <a:r>
              <a:rPr lang="en-US" sz="2800">
                <a:latin typeface="VNI-Times" pitchFamily="2" charset="0"/>
              </a:rPr>
              <a:t> laø quaù trình trao ñoåi nhieät nhôø söï chuyeån ñoäng cuûa chaát loûng hoaëc chaát khí giöõa caùc vuøng coù nhieät khaùc nhau</a:t>
            </a:r>
          </a:p>
          <a:p>
            <a:pPr algn="l" eaLnBrk="0" hangingPunct="0"/>
            <a:r>
              <a:rPr lang="en-US" sz="2800" b="1">
                <a:latin typeface="VNI-Times" pitchFamily="2" charset="0"/>
              </a:rPr>
              <a:t>Söï toûa nhieät ñoái löu</a:t>
            </a:r>
            <a:r>
              <a:rPr lang="en-US" sz="2800">
                <a:latin typeface="VNI-Times" pitchFamily="2" charset="0"/>
              </a:rPr>
              <a:t> - tröôøng hôïp ñaëc bieät cuûa trao ñoåi nhieät ñoái löu - quaù trình trao ñoåi nhieät giöõa </a:t>
            </a:r>
            <a:r>
              <a:rPr lang="en-US" sz="2800">
                <a:solidFill>
                  <a:srgbClr val="0344E7"/>
                </a:solidFill>
                <a:latin typeface="VNI-Times" pitchFamily="2" charset="0"/>
              </a:rPr>
              <a:t>beà maët vaät raén</a:t>
            </a:r>
            <a:r>
              <a:rPr lang="en-US" sz="2800">
                <a:latin typeface="VNI-Times" pitchFamily="2" charset="0"/>
              </a:rPr>
              <a:t> vôùi </a:t>
            </a:r>
            <a:r>
              <a:rPr lang="en-US" sz="2800">
                <a:solidFill>
                  <a:srgbClr val="0344E7"/>
                </a:solidFill>
                <a:latin typeface="VNI-Times" pitchFamily="2" charset="0"/>
              </a:rPr>
              <a:t>chaát loûng hoaëc chaát khí chuyeån ñoäng </a:t>
            </a:r>
          </a:p>
        </p:txBody>
      </p:sp>
      <p:sp>
        <p:nvSpPr>
          <p:cNvPr id="82" name="Rectangle 6"/>
          <p:cNvSpPr>
            <a:spLocks noChangeArrowheads="1"/>
          </p:cNvSpPr>
          <p:nvPr/>
        </p:nvSpPr>
        <p:spPr bwMode="auto">
          <a:xfrm>
            <a:off x="760412" y="6647646"/>
            <a:ext cx="10898188" cy="954107"/>
          </a:xfrm>
          <a:prstGeom prst="rect">
            <a:avLst/>
          </a:prstGeom>
          <a:noFill/>
          <a:ln w="9525" algn="ctr">
            <a:noFill/>
            <a:miter lim="800000"/>
            <a:headEnd/>
            <a:tailEnd/>
          </a:ln>
        </p:spPr>
        <p:txBody>
          <a:bodyPr wrap="square" anchor="ctr">
            <a:spAutoFit/>
          </a:bodyPr>
          <a:lstStyle/>
          <a:p>
            <a:pPr algn="l" eaLnBrk="0" hangingPunct="0"/>
            <a:r>
              <a:rPr lang="en-US" sz="2800" b="1">
                <a:latin typeface="VNI-Times" pitchFamily="2" charset="0"/>
              </a:rPr>
              <a:t>3.  Böùc xaï</a:t>
            </a:r>
            <a:r>
              <a:rPr lang="en-US" sz="2800">
                <a:latin typeface="VNI-Times" pitchFamily="2" charset="0"/>
              </a:rPr>
              <a:t> laø quaù trình trao ñoåi nhieät döôùi daïng caùc tia nhieät do vaät theå phaùt noùng böùc xaï ra moâi tröôøng xung quanh : tia saùng, tia hoàng ngoaïi </a:t>
            </a:r>
          </a:p>
        </p:txBody>
      </p:sp>
      <p:sp>
        <p:nvSpPr>
          <p:cNvPr id="4" name="Footer Placeholder 3"/>
          <p:cNvSpPr>
            <a:spLocks noGrp="1"/>
          </p:cNvSpPr>
          <p:nvPr>
            <p:ph type="ftr" sz="quarter" idx="3"/>
          </p:nvPr>
        </p:nvSpPr>
        <p:spPr/>
        <p:txBody>
          <a:bodyPr/>
          <a:lstStyle/>
          <a:p>
            <a:r>
              <a:rPr lang="en-US"/>
              <a:t>BMTBĐ-BĐNLĐC-PVLong (TCBinh edited 2016)</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US"/>
              <a:t>Sự truyền nhiệt của vật thể phát nóng ở chế độ xác lập</a:t>
            </a:r>
          </a:p>
        </p:txBody>
      </p:sp>
      <p:sp>
        <p:nvSpPr>
          <p:cNvPr id="3" name="Slide Number Placeholder 2"/>
          <p:cNvSpPr>
            <a:spLocks noGrp="1"/>
          </p:cNvSpPr>
          <p:nvPr>
            <p:ph type="sldNum" sz="quarter" idx="12"/>
          </p:nvPr>
        </p:nvSpPr>
        <p:spPr/>
        <p:txBody>
          <a:bodyPr/>
          <a:lstStyle/>
          <a:p>
            <a:fld id="{AC20B538-39FE-4812-A0E3-30635B19B3D6}" type="slidenum">
              <a:rPr lang="en-US" smtClean="0"/>
              <a:pPr/>
              <a:t>17</a:t>
            </a:fld>
            <a:endParaRPr lang="en-US"/>
          </a:p>
        </p:txBody>
      </p:sp>
      <p:sp>
        <p:nvSpPr>
          <p:cNvPr id="37" name="TextBox 36"/>
          <p:cNvSpPr txBox="1"/>
          <p:nvPr/>
        </p:nvSpPr>
        <p:spPr>
          <a:xfrm>
            <a:off x="608012" y="876300"/>
            <a:ext cx="5562741" cy="523220"/>
          </a:xfrm>
          <a:prstGeom prst="rect">
            <a:avLst/>
          </a:prstGeom>
          <a:noFill/>
        </p:spPr>
        <p:txBody>
          <a:bodyPr wrap="none" rtlCol="0">
            <a:spAutoFit/>
          </a:bodyPr>
          <a:lstStyle/>
          <a:p>
            <a:r>
              <a:rPr lang="en-US" sz="2800" b="1">
                <a:cs typeface="Times New Roman" pitchFamily="18" charset="0"/>
                <a:sym typeface="Wingdings"/>
              </a:rPr>
              <a:t> </a:t>
            </a:r>
            <a:r>
              <a:rPr lang="en-US" sz="2800" b="1" u="sng">
                <a:cs typeface="Times New Roman" pitchFamily="18" charset="0"/>
              </a:rPr>
              <a:t>Các dạng truyền nhiệt cơ bản</a:t>
            </a:r>
          </a:p>
        </p:txBody>
      </p:sp>
      <p:sp>
        <p:nvSpPr>
          <p:cNvPr id="68" name="TextBox 67"/>
          <p:cNvSpPr txBox="1"/>
          <p:nvPr/>
        </p:nvSpPr>
        <p:spPr>
          <a:xfrm>
            <a:off x="945038" y="1566327"/>
            <a:ext cx="4465710" cy="1384995"/>
          </a:xfrm>
          <a:prstGeom prst="rect">
            <a:avLst/>
          </a:prstGeom>
          <a:noFill/>
        </p:spPr>
        <p:txBody>
          <a:bodyPr wrap="none" rtlCol="0">
            <a:spAutoFit/>
          </a:bodyPr>
          <a:lstStyle/>
          <a:p>
            <a:r>
              <a:rPr lang="en-US" sz="2800">
                <a:cs typeface="Times New Roman" pitchFamily="18" charset="0"/>
              </a:rPr>
              <a:t>- Truyền nhiệt do dẫn nhiệt</a:t>
            </a:r>
          </a:p>
          <a:p>
            <a:r>
              <a:rPr lang="en-US" sz="2800">
                <a:cs typeface="Times New Roman" pitchFamily="18" charset="0"/>
              </a:rPr>
              <a:t>- Truyền nhiệt do đối lưu</a:t>
            </a:r>
          </a:p>
          <a:p>
            <a:r>
              <a:rPr lang="en-US" sz="2800">
                <a:cs typeface="Times New Roman" pitchFamily="18" charset="0"/>
              </a:rPr>
              <a:t>- Truyền nhiệt do bức xạ</a:t>
            </a:r>
          </a:p>
        </p:txBody>
      </p:sp>
      <p:sp>
        <p:nvSpPr>
          <p:cNvPr id="69" name="AutoShape 34"/>
          <p:cNvSpPr>
            <a:spLocks/>
          </p:cNvSpPr>
          <p:nvPr/>
        </p:nvSpPr>
        <p:spPr bwMode="auto">
          <a:xfrm flipH="1">
            <a:off x="5023003" y="2129383"/>
            <a:ext cx="380999" cy="838199"/>
          </a:xfrm>
          <a:prstGeom prst="leftBrace">
            <a:avLst>
              <a:gd name="adj1" fmla="val 31250"/>
              <a:gd name="adj2" fmla="val 50000"/>
            </a:avLst>
          </a:prstGeom>
          <a:noFill/>
          <a:ln w="19050">
            <a:solidFill>
              <a:schemeClr val="tx1"/>
            </a:solidFill>
            <a:round/>
            <a:headEnd/>
            <a:tailEnd/>
          </a:ln>
          <a:effectLst/>
        </p:spPr>
        <p:txBody>
          <a:bodyPr wrap="none" anchor="ctr"/>
          <a:lstStyle/>
          <a:p>
            <a:endParaRPr lang="en-US"/>
          </a:p>
        </p:txBody>
      </p:sp>
      <p:sp>
        <p:nvSpPr>
          <p:cNvPr id="71" name="TextBox 70"/>
          <p:cNvSpPr txBox="1"/>
          <p:nvPr/>
        </p:nvSpPr>
        <p:spPr>
          <a:xfrm>
            <a:off x="5404002" y="1522716"/>
            <a:ext cx="4865434" cy="584775"/>
          </a:xfrm>
          <a:prstGeom prst="rect">
            <a:avLst/>
          </a:prstGeom>
          <a:noFill/>
        </p:spPr>
        <p:txBody>
          <a:bodyPr wrap="none" rtlCol="0">
            <a:spAutoFit/>
          </a:bodyPr>
          <a:lstStyle/>
          <a:p>
            <a:r>
              <a:rPr lang="en-US" sz="2400" i="1">
                <a:solidFill>
                  <a:srgbClr val="FF0000"/>
                </a:solidFill>
                <a:cs typeface="Times New Roman" pitchFamily="18" charset="0"/>
                <a:sym typeface="Wingdings 3"/>
              </a:rPr>
              <a:t> </a:t>
            </a:r>
            <a:r>
              <a:rPr lang="en-US" sz="2400" i="1">
                <a:solidFill>
                  <a:srgbClr val="00B0F0"/>
                </a:solidFill>
                <a:cs typeface="Times New Roman" pitchFamily="18" charset="0"/>
                <a:sym typeface="Wingdings 3"/>
              </a:rPr>
              <a:t>Thường gọi là  </a:t>
            </a:r>
            <a:r>
              <a:rPr lang="en-US" sz="3200" i="1">
                <a:solidFill>
                  <a:srgbClr val="FF0000"/>
                </a:solidFill>
                <a:cs typeface="Times New Roman" pitchFamily="18" charset="0"/>
                <a:sym typeface="Wingdings 3"/>
              </a:rPr>
              <a:t>Truyền nhiệt</a:t>
            </a:r>
            <a:endParaRPr lang="en-US" sz="2400" i="1">
              <a:solidFill>
                <a:srgbClr val="FF0000"/>
              </a:solidFill>
              <a:cs typeface="Times New Roman" pitchFamily="18" charset="0"/>
            </a:endParaRPr>
          </a:p>
        </p:txBody>
      </p:sp>
      <p:sp>
        <p:nvSpPr>
          <p:cNvPr id="72" name="TextBox 71"/>
          <p:cNvSpPr txBox="1"/>
          <p:nvPr/>
        </p:nvSpPr>
        <p:spPr>
          <a:xfrm>
            <a:off x="5404002" y="2210959"/>
            <a:ext cx="4326826" cy="584775"/>
          </a:xfrm>
          <a:prstGeom prst="rect">
            <a:avLst/>
          </a:prstGeom>
          <a:noFill/>
        </p:spPr>
        <p:txBody>
          <a:bodyPr wrap="none" rtlCol="0">
            <a:spAutoFit/>
          </a:bodyPr>
          <a:lstStyle/>
          <a:p>
            <a:r>
              <a:rPr lang="en-US" sz="2400" i="1">
                <a:solidFill>
                  <a:srgbClr val="FF0000"/>
                </a:solidFill>
                <a:cs typeface="Times New Roman" pitchFamily="18" charset="0"/>
                <a:sym typeface="Wingdings 3"/>
              </a:rPr>
              <a:t> </a:t>
            </a:r>
            <a:r>
              <a:rPr lang="en-US" sz="2400" i="1">
                <a:solidFill>
                  <a:srgbClr val="00B0F0"/>
                </a:solidFill>
                <a:cs typeface="Times New Roman" pitchFamily="18" charset="0"/>
                <a:sym typeface="Wingdings 3"/>
              </a:rPr>
              <a:t>Thường gọi là  </a:t>
            </a:r>
            <a:r>
              <a:rPr lang="en-US" sz="3200" i="1">
                <a:solidFill>
                  <a:srgbClr val="FF0000"/>
                </a:solidFill>
                <a:cs typeface="Times New Roman" pitchFamily="18" charset="0"/>
                <a:sym typeface="Wingdings 3"/>
              </a:rPr>
              <a:t>Tỏa nhiệt</a:t>
            </a:r>
            <a:endParaRPr lang="en-US" sz="2400" i="1">
              <a:solidFill>
                <a:srgbClr val="FF0000"/>
              </a:solidFill>
              <a:cs typeface="Times New Roman" pitchFamily="18" charset="0"/>
            </a:endParaRPr>
          </a:p>
        </p:txBody>
      </p:sp>
      <p:sp>
        <p:nvSpPr>
          <p:cNvPr id="12" name="Rectangle 10"/>
          <p:cNvSpPr>
            <a:spLocks noChangeArrowheads="1"/>
          </p:cNvSpPr>
          <p:nvPr/>
        </p:nvSpPr>
        <p:spPr bwMode="auto">
          <a:xfrm>
            <a:off x="665162" y="3191589"/>
            <a:ext cx="10458450" cy="1815882"/>
          </a:xfrm>
          <a:prstGeom prst="rect">
            <a:avLst/>
          </a:prstGeom>
          <a:noFill/>
          <a:ln w="9525" algn="ctr">
            <a:noFill/>
            <a:miter lim="800000"/>
            <a:headEnd/>
            <a:tailEnd/>
          </a:ln>
        </p:spPr>
        <p:txBody>
          <a:bodyPr wrap="square" anchor="ctr">
            <a:spAutoFit/>
          </a:bodyPr>
          <a:lstStyle/>
          <a:p>
            <a:pPr algn="l" eaLnBrk="0" hangingPunct="0"/>
            <a:r>
              <a:rPr lang="en-US" sz="2800">
                <a:latin typeface="VNI-Times" pitchFamily="2" charset="0"/>
              </a:rPr>
              <a:t>Trong thöïc teá caû ba daïng trao ñoåi nhieät xaûy ra ñoàng thôøi vaø coù aûnh höôûng laãn nhau goïi laø </a:t>
            </a:r>
            <a:r>
              <a:rPr lang="en-US" sz="2800" b="1">
                <a:latin typeface="VNI-Times" pitchFamily="2" charset="0"/>
              </a:rPr>
              <a:t>söï trao ñoåi nhieät hoãn hôïp</a:t>
            </a:r>
            <a:r>
              <a:rPr lang="en-US" sz="2800">
                <a:latin typeface="VNI-Times" pitchFamily="2" charset="0"/>
              </a:rPr>
              <a:t>.</a:t>
            </a:r>
          </a:p>
          <a:p>
            <a:pPr algn="l" eaLnBrk="0" hangingPunct="0"/>
            <a:r>
              <a:rPr lang="en-US" sz="2800">
                <a:latin typeface="VNI-Times" pitchFamily="2" charset="0"/>
              </a:rPr>
              <a:t>Ta caàn xeùt xem daïng trao ñoåi nhieät naøo laø cô baûn, aûnh höôûng cuûa caùc daïng coøn laïi ñöôïc tính ñeán baèng caùch döïa vaøo caùc heä soá hieäu chænh </a:t>
            </a:r>
          </a:p>
        </p:txBody>
      </p:sp>
      <p:sp>
        <p:nvSpPr>
          <p:cNvPr id="13" name="Rectangle 11"/>
          <p:cNvSpPr>
            <a:spLocks noChangeArrowheads="1"/>
          </p:cNvSpPr>
          <p:nvPr/>
        </p:nvSpPr>
        <p:spPr bwMode="auto">
          <a:xfrm>
            <a:off x="455612" y="5106811"/>
            <a:ext cx="11276013" cy="2369880"/>
          </a:xfrm>
          <a:prstGeom prst="rect">
            <a:avLst/>
          </a:prstGeom>
          <a:noFill/>
          <a:ln w="9525" algn="ctr">
            <a:noFill/>
            <a:miter lim="800000"/>
            <a:headEnd/>
            <a:tailEnd/>
          </a:ln>
        </p:spPr>
        <p:txBody>
          <a:bodyPr wrap="square" anchor="ctr">
            <a:spAutoFit/>
          </a:bodyPr>
          <a:lstStyle/>
          <a:p>
            <a:pPr indent="360363" algn="l">
              <a:tabLst>
                <a:tab pos="2520950" algn="l"/>
              </a:tabLst>
            </a:pPr>
            <a:r>
              <a:rPr lang="en-US" sz="2800">
                <a:latin typeface="VNI-Times" pitchFamily="2" charset="0"/>
              </a:rPr>
              <a:t>  </a:t>
            </a:r>
            <a:r>
              <a:rPr lang="en-US" sz="2800" i="1" u="sng">
                <a:latin typeface="VNI-Times" pitchFamily="2" charset="0"/>
              </a:rPr>
              <a:t>Ví duï</a:t>
            </a:r>
            <a:r>
              <a:rPr lang="en-US" sz="2800">
                <a:latin typeface="VNI-Times" pitchFamily="2" charset="0"/>
              </a:rPr>
              <a:t> : </a:t>
            </a:r>
            <a:r>
              <a:rPr lang="en-US" sz="2800" b="1">
                <a:latin typeface="VNI-Times" pitchFamily="2" charset="0"/>
              </a:rPr>
              <a:t>Quaù trình trao ñoåi nhieät giöõa beà maët chaát raén vôùi chaát khí ôû nhieät ñoä khoâng quaù lôùn</a:t>
            </a:r>
            <a:r>
              <a:rPr lang="en-US" sz="2800">
                <a:latin typeface="VNI-Times" pitchFamily="2" charset="0"/>
              </a:rPr>
              <a:t> ñöôïc thöïc hieän chuû yeáu baèng ñoái löu, aûnh höôûng cuûa böùc xaï ñöôïc tính ñeán thoâng qua moät heä soá hieäu chænh </a:t>
            </a:r>
          </a:p>
          <a:p>
            <a:pPr indent="360363" algn="l">
              <a:tabLst>
                <a:tab pos="2520950" algn="l"/>
              </a:tabLst>
            </a:pPr>
            <a:r>
              <a:rPr lang="en-US" sz="2800" b="1">
                <a:latin typeface="VNI-Times" pitchFamily="2" charset="0"/>
              </a:rPr>
              <a:t>Heä soá toûa nhieät </a:t>
            </a:r>
            <a:r>
              <a:rPr lang="en-US" sz="3600" b="1">
                <a:solidFill>
                  <a:srgbClr val="FF0000"/>
                </a:solidFill>
                <a:latin typeface="VNI-Times" pitchFamily="2" charset="0"/>
              </a:rPr>
              <a:t>k</a:t>
            </a:r>
            <a:r>
              <a:rPr lang="en-US" sz="3600" b="1" baseline="-25000">
                <a:solidFill>
                  <a:srgbClr val="FF0000"/>
                </a:solidFill>
                <a:latin typeface="VNI-Times" pitchFamily="2" charset="0"/>
              </a:rPr>
              <a:t>T</a:t>
            </a:r>
            <a:r>
              <a:rPr lang="en-US" sz="2800" b="1">
                <a:latin typeface="VNI-Times" pitchFamily="2" charset="0"/>
              </a:rPr>
              <a:t> </a:t>
            </a:r>
            <a:r>
              <a:rPr lang="en-US" sz="2800">
                <a:cs typeface="Times New Roman" pitchFamily="18" charset="0"/>
              </a:rPr>
              <a:t>[W/m</a:t>
            </a:r>
            <a:r>
              <a:rPr lang="en-US" sz="2800" baseline="30000">
                <a:cs typeface="Times New Roman" pitchFamily="18" charset="0"/>
              </a:rPr>
              <a:t>2 0</a:t>
            </a:r>
            <a:r>
              <a:rPr lang="en-US" sz="2800">
                <a:cs typeface="Times New Roman" pitchFamily="18" charset="0"/>
              </a:rPr>
              <a:t>C] </a:t>
            </a:r>
            <a:r>
              <a:rPr lang="en-US" sz="2800" b="1">
                <a:latin typeface="VNI-Times" pitchFamily="2" charset="0"/>
              </a:rPr>
              <a:t>=    heä soá toûa nhieät ñoái löu </a:t>
            </a:r>
          </a:p>
          <a:p>
            <a:pPr indent="360363" algn="l">
              <a:tabLst>
                <a:tab pos="2520950" algn="l"/>
              </a:tabLst>
            </a:pPr>
            <a:r>
              <a:rPr lang="en-US" sz="2800" b="1">
                <a:latin typeface="VNI-Times" pitchFamily="2" charset="0"/>
              </a:rPr>
              <a:t>                                                        + heä soá toûa nhieät böùc xaï</a:t>
            </a:r>
          </a:p>
        </p:txBody>
      </p:sp>
      <p:sp>
        <p:nvSpPr>
          <p:cNvPr id="4" name="Footer Placeholder 3"/>
          <p:cNvSpPr>
            <a:spLocks noGrp="1"/>
          </p:cNvSpPr>
          <p:nvPr>
            <p:ph type="ftr" sz="quarter" idx="3"/>
          </p:nvPr>
        </p:nvSpPr>
        <p:spPr/>
        <p:txBody>
          <a:bodyPr/>
          <a:lstStyle/>
          <a:p>
            <a:r>
              <a:rPr lang="en-US"/>
              <a:t>BMTBĐ-BĐNLĐC-PVLong (TCBinh edited 2016)</a:t>
            </a:r>
          </a:p>
        </p:txBody>
      </p:sp>
      <p:sp>
        <p:nvSpPr>
          <p:cNvPr id="14" name="Rectangle 21">
            <a:extLst>
              <a:ext uri="{FF2B5EF4-FFF2-40B4-BE49-F238E27FC236}">
                <a16:creationId xmlns:a16="http://schemas.microsoft.com/office/drawing/2014/main" id="{EB0765ED-4ECC-448C-919D-D3E58620159F}"/>
              </a:ext>
            </a:extLst>
          </p:cNvPr>
          <p:cNvSpPr>
            <a:spLocks noChangeArrowheads="1"/>
          </p:cNvSpPr>
          <p:nvPr/>
        </p:nvSpPr>
        <p:spPr bwMode="auto">
          <a:xfrm>
            <a:off x="805790" y="7103872"/>
            <a:ext cx="4862228" cy="646331"/>
          </a:xfrm>
          <a:prstGeom prst="rect">
            <a:avLst/>
          </a:prstGeom>
          <a:noFill/>
          <a:ln w="9525" algn="ctr">
            <a:noFill/>
            <a:miter lim="800000"/>
            <a:headEnd/>
            <a:tailEnd/>
          </a:ln>
          <a:effectLst/>
        </p:spPr>
        <p:txBody>
          <a:bodyPr wrap="none" anchor="ctr">
            <a:spAutoFit/>
          </a:bodyPr>
          <a:lstStyle/>
          <a:p>
            <a:pPr eaLnBrk="0" hangingPunct="0"/>
            <a:r>
              <a:rPr lang="en-US" sz="2800" b="1">
                <a:sym typeface="Symbol" pitchFamily="18" charset="2"/>
              </a:rPr>
              <a:t>Hệ số dẫn nhiệt:</a:t>
            </a:r>
            <a:r>
              <a:rPr lang="en-US" sz="2800">
                <a:sym typeface="Symbol" pitchFamily="18" charset="2"/>
              </a:rPr>
              <a:t> </a:t>
            </a:r>
            <a:r>
              <a:rPr lang="en-US" sz="3600" b="1">
                <a:solidFill>
                  <a:srgbClr val="FF0000"/>
                </a:solidFill>
                <a:sym typeface="Symbol" pitchFamily="18" charset="2"/>
              </a:rPr>
              <a:t></a:t>
            </a:r>
            <a:r>
              <a:rPr lang="en-US" sz="2800">
                <a:sym typeface="Symbol" pitchFamily="18" charset="2"/>
              </a:rPr>
              <a:t>  </a:t>
            </a:r>
            <a:r>
              <a:rPr lang="en-US" sz="2800"/>
              <a:t>[W/m</a:t>
            </a:r>
            <a:r>
              <a:rPr lang="en-US" sz="2800" baseline="30000">
                <a:sym typeface="Symbol" pitchFamily="18" charset="2"/>
              </a:rPr>
              <a:t>0</a:t>
            </a:r>
            <a:r>
              <a:rPr lang="en-US" sz="2800">
                <a:sym typeface="Symbol" pitchFamily="18" charset="2"/>
              </a:rPr>
              <a:t>C]</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US"/>
              <a:t>Sự truyền nhiệt của vật thể phát nóng ở chế độ xác lập</a:t>
            </a:r>
          </a:p>
        </p:txBody>
      </p:sp>
      <p:sp>
        <p:nvSpPr>
          <p:cNvPr id="3" name="Slide Number Placeholder 2"/>
          <p:cNvSpPr>
            <a:spLocks noGrp="1"/>
          </p:cNvSpPr>
          <p:nvPr>
            <p:ph type="sldNum" sz="quarter" idx="12"/>
          </p:nvPr>
        </p:nvSpPr>
        <p:spPr/>
        <p:txBody>
          <a:bodyPr/>
          <a:lstStyle/>
          <a:p>
            <a:fld id="{AC20B538-39FE-4812-A0E3-30635B19B3D6}" type="slidenum">
              <a:rPr lang="en-US" smtClean="0"/>
              <a:pPr/>
              <a:t>18</a:t>
            </a:fld>
            <a:endParaRPr lang="en-US"/>
          </a:p>
        </p:txBody>
      </p:sp>
      <p:sp>
        <p:nvSpPr>
          <p:cNvPr id="4" name="Footer Placeholder 3"/>
          <p:cNvSpPr>
            <a:spLocks noGrp="1"/>
          </p:cNvSpPr>
          <p:nvPr>
            <p:ph type="ftr" sz="quarter" idx="3"/>
          </p:nvPr>
        </p:nvSpPr>
        <p:spPr>
          <a:xfrm>
            <a:off x="0" y="7679802"/>
            <a:ext cx="1903412" cy="283098"/>
          </a:xfrm>
        </p:spPr>
        <p:txBody>
          <a:bodyPr/>
          <a:lstStyle/>
          <a:p>
            <a:r>
              <a:rPr lang="en-US"/>
              <a:t>BMTBĐ-BĐNLĐC-PVLong (TCBinh edited 2016)</a:t>
            </a:r>
          </a:p>
        </p:txBody>
      </p:sp>
      <p:graphicFrame>
        <p:nvGraphicFramePr>
          <p:cNvPr id="34824" name="Object 8"/>
          <p:cNvGraphicFramePr>
            <a:graphicFrameLocks noChangeAspect="1"/>
          </p:cNvGraphicFramePr>
          <p:nvPr>
            <p:extLst>
              <p:ext uri="{D42A27DB-BD31-4B8C-83A1-F6EECF244321}">
                <p14:modId xmlns:p14="http://schemas.microsoft.com/office/powerpoint/2010/main" val="3941148193"/>
              </p:ext>
            </p:extLst>
          </p:nvPr>
        </p:nvGraphicFramePr>
        <p:xfrm>
          <a:off x="8512174" y="1535320"/>
          <a:ext cx="1011238" cy="461962"/>
        </p:xfrm>
        <a:graphic>
          <a:graphicData uri="http://schemas.openxmlformats.org/presentationml/2006/ole">
            <mc:AlternateContent xmlns:mc="http://schemas.openxmlformats.org/markup-compatibility/2006">
              <mc:Choice xmlns:v="urn:schemas-microsoft-com:vml" Requires="v">
                <p:oleObj spid="_x0000_s74909" name="Equation" r:id="rId3" imgW="495000" imgH="228600" progId="Equation.DSMT4">
                  <p:embed/>
                </p:oleObj>
              </mc:Choice>
              <mc:Fallback>
                <p:oleObj name="Equation" r:id="rId3" imgW="495000" imgH="228600" progId="Equation.DSMT4">
                  <p:embed/>
                  <p:pic>
                    <p:nvPicPr>
                      <p:cNvPr id="3482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2174" y="1535320"/>
                        <a:ext cx="1011238" cy="461962"/>
                      </a:xfrm>
                      <a:prstGeom prst="rect">
                        <a:avLst/>
                      </a:prstGeom>
                      <a:solidFill>
                        <a:srgbClr val="FFFF99"/>
                      </a:solidFill>
                      <a:ln>
                        <a:noFill/>
                      </a:ln>
                      <a:extLst/>
                    </p:spPr>
                  </p:pic>
                </p:oleObj>
              </mc:Fallback>
            </mc:AlternateContent>
          </a:graphicData>
        </a:graphic>
      </p:graphicFrame>
      <p:grpSp>
        <p:nvGrpSpPr>
          <p:cNvPr id="129" name="Group 128"/>
          <p:cNvGrpSpPr/>
          <p:nvPr/>
        </p:nvGrpSpPr>
        <p:grpSpPr>
          <a:xfrm>
            <a:off x="9012236" y="1312276"/>
            <a:ext cx="533400" cy="1978024"/>
            <a:chOff x="8913812" y="4458494"/>
            <a:chExt cx="533400" cy="1978024"/>
          </a:xfrm>
        </p:grpSpPr>
        <p:graphicFrame>
          <p:nvGraphicFramePr>
            <p:cNvPr id="92" name="Object 91"/>
            <p:cNvGraphicFramePr>
              <a:graphicFrameLocks noChangeAspect="1"/>
            </p:cNvGraphicFramePr>
            <p:nvPr/>
          </p:nvGraphicFramePr>
          <p:xfrm>
            <a:off x="8913812" y="5905500"/>
            <a:ext cx="354012" cy="531018"/>
          </p:xfrm>
          <a:graphic>
            <a:graphicData uri="http://schemas.openxmlformats.org/presentationml/2006/ole">
              <mc:AlternateContent xmlns:mc="http://schemas.openxmlformats.org/markup-compatibility/2006">
                <mc:Choice xmlns:v="urn:schemas-microsoft-com:vml" Requires="v">
                  <p:oleObj spid="_x0000_s74910" name="Equation" r:id="rId5" imgW="152280" imgH="228600" progId="Equation.DSMT4">
                    <p:embed/>
                  </p:oleObj>
                </mc:Choice>
                <mc:Fallback>
                  <p:oleObj name="Equation" r:id="rId5" imgW="152280" imgH="228600" progId="Equation.DSMT4">
                    <p:embed/>
                    <p:pic>
                      <p:nvPicPr>
                        <p:cNvPr id="92" name="Object 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13812" y="5905500"/>
                          <a:ext cx="354012" cy="5310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94" name="Straight Arrow Connector 93"/>
            <p:cNvCxnSpPr/>
            <p:nvPr/>
          </p:nvCxnSpPr>
          <p:spPr>
            <a:xfrm flipV="1">
              <a:off x="9218612" y="5829300"/>
              <a:ext cx="228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8641080" y="5257800"/>
              <a:ext cx="16002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34827" name="Object 11"/>
          <p:cNvGraphicFramePr>
            <a:graphicFrameLocks noChangeAspect="1"/>
          </p:cNvGraphicFramePr>
          <p:nvPr>
            <p:extLst>
              <p:ext uri="{D42A27DB-BD31-4B8C-83A1-F6EECF244321}">
                <p14:modId xmlns:p14="http://schemas.microsoft.com/office/powerpoint/2010/main" val="3807820849"/>
              </p:ext>
            </p:extLst>
          </p:nvPr>
        </p:nvGraphicFramePr>
        <p:xfrm>
          <a:off x="903701" y="2431033"/>
          <a:ext cx="6486111" cy="1212357"/>
        </p:xfrm>
        <a:graphic>
          <a:graphicData uri="http://schemas.openxmlformats.org/presentationml/2006/ole">
            <mc:AlternateContent xmlns:mc="http://schemas.openxmlformats.org/markup-compatibility/2006">
              <mc:Choice xmlns:v="urn:schemas-microsoft-com:vml" Requires="v">
                <p:oleObj spid="_x0000_s74911" name="Equation" r:id="rId7" imgW="1892160" imgH="355320" progId="Equation.DSMT4">
                  <p:embed/>
                </p:oleObj>
              </mc:Choice>
              <mc:Fallback>
                <p:oleObj name="Equation" r:id="rId7" imgW="1892160" imgH="355320" progId="Equation.DSMT4">
                  <p:embed/>
                  <p:pic>
                    <p:nvPicPr>
                      <p:cNvPr id="34827"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3701" y="2431033"/>
                        <a:ext cx="6486111" cy="1212357"/>
                      </a:xfrm>
                      <a:prstGeom prst="rect">
                        <a:avLst/>
                      </a:prstGeom>
                      <a:noFill/>
                      <a:extLst/>
                    </p:spPr>
                  </p:pic>
                </p:oleObj>
              </mc:Fallback>
            </mc:AlternateContent>
          </a:graphicData>
        </a:graphic>
      </p:graphicFrame>
      <p:sp>
        <p:nvSpPr>
          <p:cNvPr id="101" name="Rectangle 49"/>
          <p:cNvSpPr>
            <a:spLocks noChangeArrowheads="1"/>
          </p:cNvSpPr>
          <p:nvPr/>
        </p:nvSpPr>
        <p:spPr bwMode="auto">
          <a:xfrm>
            <a:off x="917917" y="1470181"/>
            <a:ext cx="1840568" cy="430887"/>
          </a:xfrm>
          <a:prstGeom prst="rect">
            <a:avLst/>
          </a:prstGeom>
          <a:noFill/>
          <a:ln w="9525" algn="ctr">
            <a:noFill/>
            <a:miter lim="800000"/>
            <a:headEnd/>
            <a:tailEnd/>
          </a:ln>
          <a:effectLst/>
        </p:spPr>
        <p:txBody>
          <a:bodyPr wrap="none" anchor="ctr">
            <a:spAutoFit/>
          </a:bodyPr>
          <a:lstStyle/>
          <a:p>
            <a:pPr algn="l" eaLnBrk="0" hangingPunct="0"/>
            <a:r>
              <a:rPr lang="en-US"/>
              <a:t> x = </a:t>
            </a:r>
            <a:r>
              <a:rPr lang="en-US">
                <a:sym typeface="Symbol" pitchFamily="18" charset="2"/>
              </a:rPr>
              <a:t>0</a:t>
            </a:r>
            <a:r>
              <a:rPr lang="en-US"/>
              <a:t>, </a:t>
            </a:r>
            <a:r>
              <a:rPr lang="en-US">
                <a:sym typeface="Symbol" pitchFamily="18" charset="2"/>
              </a:rPr>
              <a:t></a:t>
            </a:r>
            <a:r>
              <a:rPr lang="en-US"/>
              <a:t> = </a:t>
            </a:r>
            <a:r>
              <a:rPr lang="en-US">
                <a:solidFill>
                  <a:srgbClr val="FF0000"/>
                </a:solidFill>
                <a:sym typeface="Symbol" pitchFamily="18" charset="2"/>
              </a:rPr>
              <a:t></a:t>
            </a:r>
            <a:r>
              <a:rPr lang="en-US" baseline="-25000">
                <a:solidFill>
                  <a:srgbClr val="FF0000"/>
                </a:solidFill>
              </a:rPr>
              <a:t>1</a:t>
            </a:r>
            <a:r>
              <a:rPr lang="en-US">
                <a:solidFill>
                  <a:srgbClr val="FF0000"/>
                </a:solidFill>
                <a:sym typeface="Symbol" pitchFamily="18" charset="2"/>
              </a:rPr>
              <a:t> </a:t>
            </a:r>
          </a:p>
        </p:txBody>
      </p:sp>
      <p:sp>
        <p:nvSpPr>
          <p:cNvPr id="102" name="Rectangle 53"/>
          <p:cNvSpPr>
            <a:spLocks noChangeArrowheads="1"/>
          </p:cNvSpPr>
          <p:nvPr/>
        </p:nvSpPr>
        <p:spPr bwMode="auto">
          <a:xfrm>
            <a:off x="994117" y="1927381"/>
            <a:ext cx="1744388" cy="430887"/>
          </a:xfrm>
          <a:prstGeom prst="rect">
            <a:avLst/>
          </a:prstGeom>
          <a:noFill/>
          <a:ln w="9525" algn="ctr">
            <a:noFill/>
            <a:miter lim="800000"/>
            <a:headEnd/>
            <a:tailEnd/>
          </a:ln>
          <a:effectLst/>
        </p:spPr>
        <p:txBody>
          <a:bodyPr wrap="none" anchor="ctr">
            <a:spAutoFit/>
          </a:bodyPr>
          <a:lstStyle/>
          <a:p>
            <a:pPr algn="l" eaLnBrk="0" hangingPunct="0"/>
            <a:r>
              <a:rPr lang="en-US"/>
              <a:t>x = </a:t>
            </a:r>
            <a:r>
              <a:rPr lang="en-US">
                <a:sym typeface="Symbol" pitchFamily="18" charset="2"/>
              </a:rPr>
              <a:t></a:t>
            </a:r>
            <a:r>
              <a:rPr lang="en-US"/>
              <a:t>, </a:t>
            </a:r>
            <a:r>
              <a:rPr lang="en-US">
                <a:sym typeface="Symbol" pitchFamily="18" charset="2"/>
              </a:rPr>
              <a:t></a:t>
            </a:r>
            <a:r>
              <a:rPr lang="en-US"/>
              <a:t> = </a:t>
            </a:r>
            <a:r>
              <a:rPr lang="en-US">
                <a:solidFill>
                  <a:srgbClr val="FF0000"/>
                </a:solidFill>
                <a:sym typeface="Symbol" pitchFamily="18" charset="2"/>
              </a:rPr>
              <a:t></a:t>
            </a:r>
            <a:r>
              <a:rPr lang="en-US" baseline="-25000">
                <a:solidFill>
                  <a:srgbClr val="FF0000"/>
                </a:solidFill>
              </a:rPr>
              <a:t>2</a:t>
            </a:r>
            <a:r>
              <a:rPr lang="en-US"/>
              <a:t> </a:t>
            </a:r>
          </a:p>
        </p:txBody>
      </p:sp>
      <p:grpSp>
        <p:nvGrpSpPr>
          <p:cNvPr id="133" name="Group 132"/>
          <p:cNvGrpSpPr/>
          <p:nvPr/>
        </p:nvGrpSpPr>
        <p:grpSpPr>
          <a:xfrm>
            <a:off x="9240836" y="854282"/>
            <a:ext cx="2230730" cy="2071553"/>
            <a:chOff x="9142412" y="4000500"/>
            <a:chExt cx="2230730" cy="2071553"/>
          </a:xfrm>
        </p:grpSpPr>
        <p:sp>
          <p:nvSpPr>
            <p:cNvPr id="89" name="TextBox 88"/>
            <p:cNvSpPr txBox="1"/>
            <p:nvPr/>
          </p:nvSpPr>
          <p:spPr>
            <a:xfrm>
              <a:off x="11047412" y="4762500"/>
              <a:ext cx="325730" cy="430887"/>
            </a:xfrm>
            <a:prstGeom prst="rect">
              <a:avLst/>
            </a:prstGeom>
            <a:noFill/>
          </p:spPr>
          <p:txBody>
            <a:bodyPr wrap="none" rtlCol="0">
              <a:spAutoFit/>
            </a:bodyPr>
            <a:lstStyle/>
            <a:p>
              <a:r>
                <a:rPr lang="en-US" sz="2200">
                  <a:cs typeface="Times New Roman" pitchFamily="18" charset="0"/>
                </a:rPr>
                <a:t>x</a:t>
              </a:r>
            </a:p>
          </p:txBody>
        </p:sp>
        <p:sp>
          <p:nvSpPr>
            <p:cNvPr id="90" name="TextBox 89"/>
            <p:cNvSpPr txBox="1"/>
            <p:nvPr/>
          </p:nvSpPr>
          <p:spPr>
            <a:xfrm>
              <a:off x="10382542" y="4407813"/>
              <a:ext cx="372218" cy="430887"/>
            </a:xfrm>
            <a:prstGeom prst="rect">
              <a:avLst/>
            </a:prstGeom>
            <a:noFill/>
          </p:spPr>
          <p:txBody>
            <a:bodyPr wrap="none" rtlCol="0">
              <a:spAutoFit/>
            </a:bodyPr>
            <a:lstStyle/>
            <a:p>
              <a:r>
                <a:rPr lang="en-US" sz="2200">
                  <a:cs typeface="Times New Roman" pitchFamily="18" charset="0"/>
                </a:rPr>
                <a:t>S</a:t>
              </a:r>
            </a:p>
          </p:txBody>
        </p:sp>
        <p:grpSp>
          <p:nvGrpSpPr>
            <p:cNvPr id="124" name="Group 123"/>
            <p:cNvGrpSpPr/>
            <p:nvPr/>
          </p:nvGrpSpPr>
          <p:grpSpPr>
            <a:xfrm>
              <a:off x="9142412" y="4000500"/>
              <a:ext cx="1981200" cy="2071553"/>
              <a:chOff x="9142412" y="4000500"/>
              <a:chExt cx="1981200" cy="2071553"/>
            </a:xfrm>
          </p:grpSpPr>
          <p:sp>
            <p:nvSpPr>
              <p:cNvPr id="87" name="Rectangle 7" descr="Wide upward diagonal"/>
              <p:cNvSpPr>
                <a:spLocks noChangeArrowheads="1"/>
              </p:cNvSpPr>
              <p:nvPr/>
            </p:nvSpPr>
            <p:spPr bwMode="auto">
              <a:xfrm>
                <a:off x="9454640" y="4457700"/>
                <a:ext cx="938723" cy="1614353"/>
              </a:xfrm>
              <a:prstGeom prst="rect">
                <a:avLst/>
              </a:prstGeom>
              <a:pattFill prst="wdUpDiag">
                <a:fgClr>
                  <a:srgbClr val="969696"/>
                </a:fgClr>
                <a:bgClr>
                  <a:srgbClr val="CCFFFF"/>
                </a:bgClr>
              </a:pattFill>
              <a:ln w="19050">
                <a:solidFill>
                  <a:srgbClr val="000000"/>
                </a:solidFill>
                <a:miter lim="800000"/>
                <a:headEnd/>
                <a:tailEnd/>
              </a:ln>
            </p:spPr>
            <p:txBody>
              <a:bodyPr/>
              <a:lstStyle/>
              <a:p>
                <a:endParaRPr lang="en-US"/>
              </a:p>
            </p:txBody>
          </p:sp>
          <p:cxnSp>
            <p:nvCxnSpPr>
              <p:cNvPr id="88" name="Straight Arrow Connector 87"/>
              <p:cNvCxnSpPr/>
              <p:nvPr/>
            </p:nvCxnSpPr>
            <p:spPr>
              <a:xfrm>
                <a:off x="9142412" y="5143500"/>
                <a:ext cx="1981200" cy="15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rot="5400000" flipH="1" flipV="1">
                <a:off x="8874918" y="4571206"/>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sp>
        <p:nvSpPr>
          <p:cNvPr id="105" name="AutoShape 34"/>
          <p:cNvSpPr>
            <a:spLocks/>
          </p:cNvSpPr>
          <p:nvPr/>
        </p:nvSpPr>
        <p:spPr bwMode="auto">
          <a:xfrm flipH="1">
            <a:off x="2822917" y="1609425"/>
            <a:ext cx="228600" cy="685800"/>
          </a:xfrm>
          <a:prstGeom prst="leftBrace">
            <a:avLst>
              <a:gd name="adj1" fmla="val 31250"/>
              <a:gd name="adj2" fmla="val 50000"/>
            </a:avLst>
          </a:prstGeom>
          <a:noFill/>
          <a:ln w="19050">
            <a:solidFill>
              <a:schemeClr val="tx1"/>
            </a:solidFill>
            <a:round/>
            <a:headEnd/>
            <a:tailEnd/>
          </a:ln>
          <a:effectLst/>
        </p:spPr>
        <p:txBody>
          <a:bodyPr wrap="none" anchor="ctr"/>
          <a:lstStyle/>
          <a:p>
            <a:endParaRPr lang="en-US"/>
          </a:p>
        </p:txBody>
      </p:sp>
      <p:sp>
        <p:nvSpPr>
          <p:cNvPr id="106" name="TextBox 105"/>
          <p:cNvSpPr txBox="1"/>
          <p:nvPr/>
        </p:nvSpPr>
        <p:spPr>
          <a:xfrm>
            <a:off x="232117" y="933149"/>
            <a:ext cx="8851141" cy="461665"/>
          </a:xfrm>
          <a:prstGeom prst="rect">
            <a:avLst/>
          </a:prstGeom>
          <a:noFill/>
        </p:spPr>
        <p:txBody>
          <a:bodyPr wrap="none" rtlCol="0">
            <a:spAutoFit/>
          </a:bodyPr>
          <a:lstStyle/>
          <a:p>
            <a:r>
              <a:rPr lang="en-US" sz="2400" b="1">
                <a:cs typeface="Times New Roman" pitchFamily="18" charset="0"/>
                <a:sym typeface="Wingdings"/>
              </a:rPr>
              <a:t> </a:t>
            </a:r>
            <a:r>
              <a:rPr lang="en-US" sz="2400" b="1" u="sng">
                <a:cs typeface="Times New Roman" pitchFamily="18" charset="0"/>
              </a:rPr>
              <a:t>Truyền nhiệt qua vật cách điện là vách phẳng có bề dày </a:t>
            </a:r>
            <a:r>
              <a:rPr lang="el-GR" sz="2400" b="1" u="sng">
                <a:solidFill>
                  <a:srgbClr val="FF0000"/>
                </a:solidFill>
                <a:cs typeface="Times New Roman" pitchFamily="18" charset="0"/>
              </a:rPr>
              <a:t>δ</a:t>
            </a:r>
            <a:endParaRPr lang="en-US" sz="2400" b="1" u="sng">
              <a:solidFill>
                <a:srgbClr val="FF0000"/>
              </a:solidFill>
              <a:cs typeface="Times New Roman" pitchFamily="18" charset="0"/>
            </a:endParaRPr>
          </a:p>
        </p:txBody>
      </p:sp>
      <p:grpSp>
        <p:nvGrpSpPr>
          <p:cNvPr id="117" name="Group 116"/>
          <p:cNvGrpSpPr/>
          <p:nvPr/>
        </p:nvGrpSpPr>
        <p:grpSpPr>
          <a:xfrm>
            <a:off x="9557768" y="2705894"/>
            <a:ext cx="914400" cy="685006"/>
            <a:chOff x="9447212" y="3314700"/>
            <a:chExt cx="914400" cy="685006"/>
          </a:xfrm>
        </p:grpSpPr>
        <p:cxnSp>
          <p:nvCxnSpPr>
            <p:cNvPr id="108" name="Straight Connector 107"/>
            <p:cNvCxnSpPr/>
            <p:nvPr/>
          </p:nvCxnSpPr>
          <p:spPr>
            <a:xfrm rot="5400000">
              <a:off x="9143206" y="3618706"/>
              <a:ext cx="6088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rot="5400000">
              <a:off x="10056812" y="3694906"/>
              <a:ext cx="6088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10056812" y="37719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rot="10800000">
              <a:off x="9447212" y="3771901"/>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16" name="Object 115"/>
            <p:cNvGraphicFramePr>
              <a:graphicFrameLocks noChangeAspect="1"/>
            </p:cNvGraphicFramePr>
            <p:nvPr/>
          </p:nvGraphicFramePr>
          <p:xfrm>
            <a:off x="9785350" y="3619500"/>
            <a:ext cx="271462" cy="345497"/>
          </p:xfrm>
          <a:graphic>
            <a:graphicData uri="http://schemas.openxmlformats.org/presentationml/2006/ole">
              <mc:AlternateContent xmlns:mc="http://schemas.openxmlformats.org/markup-compatibility/2006">
                <mc:Choice xmlns:v="urn:schemas-microsoft-com:vml" Requires="v">
                  <p:oleObj spid="_x0000_s74912" name="Equation" r:id="rId9" imgW="139680" imgH="177480" progId="Equation.DSMT4">
                    <p:embed/>
                  </p:oleObj>
                </mc:Choice>
                <mc:Fallback>
                  <p:oleObj name="Equation" r:id="rId9" imgW="139680" imgH="177480" progId="Equation.DSMT4">
                    <p:embed/>
                    <p:pic>
                      <p:nvPicPr>
                        <p:cNvPr id="116" name="Object 1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85350" y="3619500"/>
                          <a:ext cx="271462" cy="3454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8" name="Rectangle 117"/>
          <p:cNvSpPr/>
          <p:nvPr/>
        </p:nvSpPr>
        <p:spPr bwMode="auto">
          <a:xfrm>
            <a:off x="8995525" y="6130221"/>
            <a:ext cx="304800" cy="152400"/>
          </a:xfrm>
          <a:prstGeom prst="rect">
            <a:avLst/>
          </a:prstGeom>
          <a:noFill/>
          <a:ln w="19050" algn="ctr">
            <a:solidFill>
              <a:schemeClr val="tx1"/>
            </a:solidFill>
            <a:miter lim="800000"/>
            <a:headEnd/>
            <a:tailEnd/>
          </a:ln>
          <a:effectLst/>
        </p:spPr>
        <p:txBody>
          <a:bodyPr wrap="square" rtlCol="0" anchor="ctr">
            <a:spAutoFit/>
          </a:bodyPr>
          <a:lstStyle/>
          <a:p>
            <a:pPr algn="l"/>
            <a:endParaRPr lang="en-US">
              <a:sym typeface="Wingdings 2"/>
            </a:endParaRPr>
          </a:p>
        </p:txBody>
      </p:sp>
      <p:cxnSp>
        <p:nvCxnSpPr>
          <p:cNvPr id="120" name="Straight Connector 119"/>
          <p:cNvCxnSpPr>
            <a:stCxn id="118" idx="3"/>
          </p:cNvCxnSpPr>
          <p:nvPr/>
        </p:nvCxnSpPr>
        <p:spPr>
          <a:xfrm>
            <a:off x="9300325" y="6206421"/>
            <a:ext cx="533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8462125" y="6206421"/>
            <a:ext cx="533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rot="5400000" flipH="1" flipV="1">
            <a:off x="8196219" y="6472327"/>
            <a:ext cx="533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rot="5400000" flipH="1" flipV="1">
            <a:off x="9566231" y="6472327"/>
            <a:ext cx="533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26" name="Object 125"/>
          <p:cNvGraphicFramePr>
            <a:graphicFrameLocks noChangeAspect="1"/>
          </p:cNvGraphicFramePr>
          <p:nvPr>
            <p:extLst>
              <p:ext uri="{D42A27DB-BD31-4B8C-83A1-F6EECF244321}">
                <p14:modId xmlns:p14="http://schemas.microsoft.com/office/powerpoint/2010/main" val="974001582"/>
              </p:ext>
            </p:extLst>
          </p:nvPr>
        </p:nvGraphicFramePr>
        <p:xfrm>
          <a:off x="8919325" y="6511221"/>
          <a:ext cx="517071" cy="381000"/>
        </p:xfrm>
        <a:graphic>
          <a:graphicData uri="http://schemas.openxmlformats.org/presentationml/2006/ole">
            <mc:AlternateContent xmlns:mc="http://schemas.openxmlformats.org/markup-compatibility/2006">
              <mc:Choice xmlns:v="urn:schemas-microsoft-com:vml" Requires="v">
                <p:oleObj spid="_x0000_s74913" name="Equation" r:id="rId11" imgW="241200" imgH="177480" progId="Equation.DSMT4">
                  <p:embed/>
                </p:oleObj>
              </mc:Choice>
              <mc:Fallback>
                <p:oleObj name="Equation" r:id="rId11" imgW="241200" imgH="177480" progId="Equation.DSMT4">
                  <p:embed/>
                  <p:pic>
                    <p:nvPicPr>
                      <p:cNvPr id="126" name="Object 1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919325" y="6511221"/>
                        <a:ext cx="517071" cy="381000"/>
                      </a:xfrm>
                      <a:prstGeom prst="rect">
                        <a:avLst/>
                      </a:prstGeom>
                      <a:noFill/>
                      <a:extLst/>
                    </p:spPr>
                  </p:pic>
                </p:oleObj>
              </mc:Fallback>
            </mc:AlternateContent>
          </a:graphicData>
        </a:graphic>
      </p:graphicFrame>
      <p:graphicFrame>
        <p:nvGraphicFramePr>
          <p:cNvPr id="34830" name="Object 14"/>
          <p:cNvGraphicFramePr>
            <a:graphicFrameLocks noChangeAspect="1"/>
          </p:cNvGraphicFramePr>
          <p:nvPr>
            <p:extLst>
              <p:ext uri="{D42A27DB-BD31-4B8C-83A1-F6EECF244321}">
                <p14:modId xmlns:p14="http://schemas.microsoft.com/office/powerpoint/2010/main" val="496952784"/>
              </p:ext>
            </p:extLst>
          </p:nvPr>
        </p:nvGraphicFramePr>
        <p:xfrm>
          <a:off x="8462125" y="5596821"/>
          <a:ext cx="354012" cy="530225"/>
        </p:xfrm>
        <a:graphic>
          <a:graphicData uri="http://schemas.openxmlformats.org/presentationml/2006/ole">
            <mc:AlternateContent xmlns:mc="http://schemas.openxmlformats.org/markup-compatibility/2006">
              <mc:Choice xmlns:v="urn:schemas-microsoft-com:vml" Requires="v">
                <p:oleObj spid="_x0000_s74914" name="Equation" r:id="rId13" imgW="152280" imgH="228600" progId="Equation.DSMT4">
                  <p:embed/>
                </p:oleObj>
              </mc:Choice>
              <mc:Fallback>
                <p:oleObj name="Equation" r:id="rId13" imgW="152280" imgH="228600" progId="Equation.DSMT4">
                  <p:embed/>
                  <p:pic>
                    <p:nvPicPr>
                      <p:cNvPr id="3483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62125" y="5596821"/>
                        <a:ext cx="354012" cy="530225"/>
                      </a:xfrm>
                      <a:prstGeom prst="rect">
                        <a:avLst/>
                      </a:prstGeom>
                      <a:noFill/>
                      <a:extLst/>
                    </p:spPr>
                  </p:pic>
                </p:oleObj>
              </mc:Fallback>
            </mc:AlternateContent>
          </a:graphicData>
        </a:graphic>
      </p:graphicFrame>
      <p:graphicFrame>
        <p:nvGraphicFramePr>
          <p:cNvPr id="34831" name="Object 15"/>
          <p:cNvGraphicFramePr>
            <a:graphicFrameLocks noChangeAspect="1"/>
          </p:cNvGraphicFramePr>
          <p:nvPr>
            <p:extLst>
              <p:ext uri="{D42A27DB-BD31-4B8C-83A1-F6EECF244321}">
                <p14:modId xmlns:p14="http://schemas.microsoft.com/office/powerpoint/2010/main" val="2323709474"/>
              </p:ext>
            </p:extLst>
          </p:nvPr>
        </p:nvGraphicFramePr>
        <p:xfrm>
          <a:off x="9449550" y="5596821"/>
          <a:ext cx="384175" cy="530225"/>
        </p:xfrm>
        <a:graphic>
          <a:graphicData uri="http://schemas.openxmlformats.org/presentationml/2006/ole">
            <mc:AlternateContent xmlns:mc="http://schemas.openxmlformats.org/markup-compatibility/2006">
              <mc:Choice xmlns:v="urn:schemas-microsoft-com:vml" Requires="v">
                <p:oleObj spid="_x0000_s74915" name="Equation" r:id="rId15" imgW="164880" imgH="228600" progId="Equation.DSMT4">
                  <p:embed/>
                </p:oleObj>
              </mc:Choice>
              <mc:Fallback>
                <p:oleObj name="Equation" r:id="rId15" imgW="164880" imgH="228600" progId="Equation.DSMT4">
                  <p:embed/>
                  <p:pic>
                    <p:nvPicPr>
                      <p:cNvPr id="34831"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449550" y="5596821"/>
                        <a:ext cx="384175" cy="530225"/>
                      </a:xfrm>
                      <a:prstGeom prst="rect">
                        <a:avLst/>
                      </a:prstGeom>
                      <a:noFill/>
                      <a:extLst/>
                    </p:spPr>
                  </p:pic>
                </p:oleObj>
              </mc:Fallback>
            </mc:AlternateContent>
          </a:graphicData>
        </a:graphic>
      </p:graphicFrame>
      <p:cxnSp>
        <p:nvCxnSpPr>
          <p:cNvPr id="127" name="Straight Arrow Connector 126"/>
          <p:cNvCxnSpPr/>
          <p:nvPr/>
        </p:nvCxnSpPr>
        <p:spPr>
          <a:xfrm rot="10800000">
            <a:off x="8538325" y="6738235"/>
            <a:ext cx="3810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a:off x="9376525" y="6739821"/>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Oval 131"/>
          <p:cNvSpPr/>
          <p:nvPr/>
        </p:nvSpPr>
        <p:spPr bwMode="auto">
          <a:xfrm>
            <a:off x="8385925" y="6663621"/>
            <a:ext cx="152400" cy="152400"/>
          </a:xfrm>
          <a:prstGeom prst="ellipse">
            <a:avLst/>
          </a:prstGeom>
          <a:solidFill>
            <a:schemeClr val="tx1"/>
          </a:solidFill>
          <a:ln w="9525" algn="ctr">
            <a:noFill/>
            <a:miter lim="800000"/>
            <a:headEnd/>
            <a:tailEnd/>
          </a:ln>
          <a:effectLst/>
        </p:spPr>
        <p:txBody>
          <a:bodyPr wrap="square" rtlCol="0" anchor="ctr">
            <a:noAutofit/>
          </a:bodyPr>
          <a:lstStyle/>
          <a:p>
            <a:pPr algn="l"/>
            <a:endParaRPr lang="en-US">
              <a:sym typeface="Wingdings 2"/>
            </a:endParaRPr>
          </a:p>
        </p:txBody>
      </p:sp>
      <p:sp>
        <p:nvSpPr>
          <p:cNvPr id="134" name="Oval 133"/>
          <p:cNvSpPr/>
          <p:nvPr/>
        </p:nvSpPr>
        <p:spPr bwMode="auto">
          <a:xfrm>
            <a:off x="9757525" y="6663621"/>
            <a:ext cx="152400" cy="152400"/>
          </a:xfrm>
          <a:prstGeom prst="ellipse">
            <a:avLst/>
          </a:prstGeom>
          <a:solidFill>
            <a:schemeClr val="tx1"/>
          </a:solidFill>
          <a:ln w="9525" algn="ctr">
            <a:noFill/>
            <a:miter lim="800000"/>
            <a:headEnd/>
            <a:tailEnd/>
          </a:ln>
          <a:effectLst/>
        </p:spPr>
        <p:txBody>
          <a:bodyPr wrap="square" rtlCol="0" anchor="ctr">
            <a:noAutofit/>
          </a:bodyPr>
          <a:lstStyle/>
          <a:p>
            <a:pPr algn="l"/>
            <a:endParaRPr lang="en-US">
              <a:sym typeface="Wingdings 2"/>
            </a:endParaRPr>
          </a:p>
        </p:txBody>
      </p:sp>
      <p:sp>
        <p:nvSpPr>
          <p:cNvPr id="138" name="TextBox 137"/>
          <p:cNvSpPr txBox="1"/>
          <p:nvPr/>
        </p:nvSpPr>
        <p:spPr>
          <a:xfrm>
            <a:off x="384517" y="1483338"/>
            <a:ext cx="591829" cy="430887"/>
          </a:xfrm>
          <a:prstGeom prst="rect">
            <a:avLst/>
          </a:prstGeom>
          <a:noFill/>
        </p:spPr>
        <p:txBody>
          <a:bodyPr wrap="none" rtlCol="0">
            <a:spAutoFit/>
          </a:bodyPr>
          <a:lstStyle/>
          <a:p>
            <a:r>
              <a:rPr lang="en-US" sz="2200">
                <a:cs typeface="Times New Roman" pitchFamily="18" charset="0"/>
              </a:rPr>
              <a:t>Khi</a:t>
            </a:r>
          </a:p>
        </p:txBody>
      </p:sp>
      <p:graphicFrame>
        <p:nvGraphicFramePr>
          <p:cNvPr id="139" name="Object 138"/>
          <p:cNvGraphicFramePr>
            <a:graphicFrameLocks noChangeAspect="1"/>
          </p:cNvGraphicFramePr>
          <p:nvPr>
            <p:extLst>
              <p:ext uri="{D42A27DB-BD31-4B8C-83A1-F6EECF244321}">
                <p14:modId xmlns:p14="http://schemas.microsoft.com/office/powerpoint/2010/main" val="888243317"/>
              </p:ext>
            </p:extLst>
          </p:nvPr>
        </p:nvGraphicFramePr>
        <p:xfrm>
          <a:off x="8920913" y="5703382"/>
          <a:ext cx="379412" cy="426839"/>
        </p:xfrm>
        <a:graphic>
          <a:graphicData uri="http://schemas.openxmlformats.org/presentationml/2006/ole">
            <mc:AlternateContent xmlns:mc="http://schemas.openxmlformats.org/markup-compatibility/2006">
              <mc:Choice xmlns:v="urn:schemas-microsoft-com:vml" Requires="v">
                <p:oleObj spid="_x0000_s74916" name="Equation" r:id="rId17" imgW="203040" imgH="228600" progId="Equation.DSMT4">
                  <p:embed/>
                </p:oleObj>
              </mc:Choice>
              <mc:Fallback>
                <p:oleObj name="Equation" r:id="rId17" imgW="203040" imgH="228600" progId="Equation.DSMT4">
                  <p:embed/>
                  <p:pic>
                    <p:nvPicPr>
                      <p:cNvPr id="139" name="Object 13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920913" y="5703382"/>
                        <a:ext cx="379412" cy="426839"/>
                      </a:xfrm>
                      <a:prstGeom prst="rect">
                        <a:avLst/>
                      </a:prstGeom>
                      <a:solidFill>
                        <a:srgbClr val="CCFFFF"/>
                      </a:solidFill>
                    </p:spPr>
                  </p:pic>
                </p:oleObj>
              </mc:Fallback>
            </mc:AlternateContent>
          </a:graphicData>
        </a:graphic>
      </p:graphicFrame>
      <p:graphicFrame>
        <p:nvGraphicFramePr>
          <p:cNvPr id="34833" name="Object 17"/>
          <p:cNvGraphicFramePr>
            <a:graphicFrameLocks noChangeAspect="1"/>
          </p:cNvGraphicFramePr>
          <p:nvPr>
            <p:extLst>
              <p:ext uri="{D42A27DB-BD31-4B8C-83A1-F6EECF244321}">
                <p14:modId xmlns:p14="http://schemas.microsoft.com/office/powerpoint/2010/main" val="2014015303"/>
              </p:ext>
            </p:extLst>
          </p:nvPr>
        </p:nvGraphicFramePr>
        <p:xfrm>
          <a:off x="684213" y="3798778"/>
          <a:ext cx="1224720" cy="838200"/>
        </p:xfrm>
        <a:graphic>
          <a:graphicData uri="http://schemas.openxmlformats.org/presentationml/2006/ole">
            <mc:AlternateContent xmlns:mc="http://schemas.openxmlformats.org/markup-compatibility/2006">
              <mc:Choice xmlns:v="urn:schemas-microsoft-com:vml" Requires="v">
                <p:oleObj spid="_x0000_s74917" name="Equation" r:id="rId19" imgW="520560" imgH="355320" progId="Equation.DSMT4">
                  <p:embed/>
                </p:oleObj>
              </mc:Choice>
              <mc:Fallback>
                <p:oleObj name="Equation" r:id="rId19" imgW="520560" imgH="355320" progId="Equation.DSMT4">
                  <p:embed/>
                  <p:pic>
                    <p:nvPicPr>
                      <p:cNvPr id="34833"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4213" y="3798778"/>
                        <a:ext cx="1224720" cy="838200"/>
                      </a:xfrm>
                      <a:prstGeom prst="rect">
                        <a:avLst/>
                      </a:prstGeom>
                      <a:solidFill>
                        <a:srgbClr val="CCFFFF"/>
                      </a:solidFill>
                      <a:ln w="9525">
                        <a:solidFill>
                          <a:srgbClr val="008000"/>
                        </a:solidFill>
                        <a:miter lim="800000"/>
                        <a:headEnd/>
                        <a:tailEnd/>
                      </a:ln>
                    </p:spPr>
                  </p:pic>
                </p:oleObj>
              </mc:Fallback>
            </mc:AlternateContent>
          </a:graphicData>
        </a:graphic>
      </p:graphicFrame>
      <p:sp>
        <p:nvSpPr>
          <p:cNvPr id="140" name="Rectangle 40"/>
          <p:cNvSpPr>
            <a:spLocks noChangeArrowheads="1"/>
          </p:cNvSpPr>
          <p:nvPr/>
        </p:nvSpPr>
        <p:spPr bwMode="auto">
          <a:xfrm>
            <a:off x="1979612" y="3874977"/>
            <a:ext cx="6324600" cy="769441"/>
          </a:xfrm>
          <a:prstGeom prst="rect">
            <a:avLst/>
          </a:prstGeom>
          <a:noFill/>
          <a:ln w="9525" algn="ctr">
            <a:noFill/>
            <a:miter lim="800000"/>
            <a:headEnd/>
            <a:tailEnd/>
          </a:ln>
          <a:effectLst/>
        </p:spPr>
        <p:txBody>
          <a:bodyPr wrap="square" anchor="ctr">
            <a:spAutoFit/>
          </a:bodyPr>
          <a:lstStyle/>
          <a:p>
            <a:pPr eaLnBrk="0" hangingPunct="0"/>
            <a:r>
              <a:rPr lang="en-US"/>
              <a:t>: nhiệt trở do dẫn nhiệt qua vách cách điện có bề dày </a:t>
            </a:r>
            <a:r>
              <a:rPr lang="en-US">
                <a:sym typeface="Symbol" pitchFamily="18" charset="2"/>
              </a:rPr>
              <a:t></a:t>
            </a:r>
            <a:r>
              <a:rPr lang="en-US"/>
              <a:t>, tiết diện S và hệ số dẫn nhiệt </a:t>
            </a:r>
            <a:r>
              <a:rPr lang="en-US">
                <a:sym typeface="Symbol" pitchFamily="18" charset="2"/>
              </a:rPr>
              <a:t></a:t>
            </a:r>
            <a:r>
              <a:rPr lang="en-US"/>
              <a:t> . [</a:t>
            </a:r>
            <a:r>
              <a:rPr lang="en-US" baseline="30000"/>
              <a:t>0</a:t>
            </a:r>
            <a:r>
              <a:rPr lang="en-US"/>
              <a:t>C/W]</a:t>
            </a:r>
          </a:p>
        </p:txBody>
      </p:sp>
      <p:graphicFrame>
        <p:nvGraphicFramePr>
          <p:cNvPr id="34834" name="Object 18"/>
          <p:cNvGraphicFramePr>
            <a:graphicFrameLocks noChangeAspect="1"/>
          </p:cNvGraphicFramePr>
          <p:nvPr>
            <p:extLst>
              <p:ext uri="{D42A27DB-BD31-4B8C-83A1-F6EECF244321}">
                <p14:modId xmlns:p14="http://schemas.microsoft.com/office/powerpoint/2010/main" val="2051089224"/>
              </p:ext>
            </p:extLst>
          </p:nvPr>
        </p:nvGraphicFramePr>
        <p:xfrm>
          <a:off x="2702902" y="4980263"/>
          <a:ext cx="2553310" cy="765729"/>
        </p:xfrm>
        <a:graphic>
          <a:graphicData uri="http://schemas.openxmlformats.org/presentationml/2006/ole">
            <mc:AlternateContent xmlns:mc="http://schemas.openxmlformats.org/markup-compatibility/2006">
              <mc:Choice xmlns:v="urn:schemas-microsoft-com:vml" Requires="v">
                <p:oleObj spid="_x0000_s74918" name="Equation" r:id="rId21" imgW="672840" imgH="203040" progId="Equation.DSMT4">
                  <p:embed/>
                </p:oleObj>
              </mc:Choice>
              <mc:Fallback>
                <p:oleObj name="Equation" r:id="rId21" imgW="672840" imgH="203040" progId="Equation.DSMT4">
                  <p:embed/>
                  <p:pic>
                    <p:nvPicPr>
                      <p:cNvPr id="34834" name="Object 1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02902" y="4980263"/>
                        <a:ext cx="2553310" cy="765729"/>
                      </a:xfrm>
                      <a:prstGeom prst="rect">
                        <a:avLst/>
                      </a:prstGeom>
                      <a:solidFill>
                        <a:srgbClr val="FFFF99"/>
                      </a:solidFill>
                      <a:ln w="9525">
                        <a:solidFill>
                          <a:srgbClr val="008080"/>
                        </a:solidFill>
                        <a:miter lim="800000"/>
                        <a:headEnd/>
                        <a:tailEnd/>
                      </a:ln>
                    </p:spPr>
                  </p:pic>
                </p:oleObj>
              </mc:Fallback>
            </mc:AlternateContent>
          </a:graphicData>
        </a:graphic>
      </p:graphicFrame>
      <p:sp>
        <p:nvSpPr>
          <p:cNvPr id="141" name="TextBox 140"/>
          <p:cNvSpPr txBox="1"/>
          <p:nvPr/>
        </p:nvSpPr>
        <p:spPr>
          <a:xfrm>
            <a:off x="2284412" y="5779413"/>
            <a:ext cx="4437433" cy="430887"/>
          </a:xfrm>
          <a:prstGeom prst="rect">
            <a:avLst/>
          </a:prstGeom>
          <a:noFill/>
        </p:spPr>
        <p:txBody>
          <a:bodyPr wrap="none" rtlCol="0">
            <a:spAutoFit/>
          </a:bodyPr>
          <a:lstStyle/>
          <a:p>
            <a:r>
              <a:rPr lang="en-US" sz="2200">
                <a:cs typeface="Times New Roman" pitchFamily="18" charset="0"/>
              </a:rPr>
              <a:t>Định luật OHM trong trường nhiệt</a:t>
            </a:r>
          </a:p>
        </p:txBody>
      </p:sp>
      <p:grpSp>
        <p:nvGrpSpPr>
          <p:cNvPr id="131" name="Group 130"/>
          <p:cNvGrpSpPr/>
          <p:nvPr/>
        </p:nvGrpSpPr>
        <p:grpSpPr>
          <a:xfrm>
            <a:off x="10460036" y="1321420"/>
            <a:ext cx="609600" cy="1968087"/>
            <a:chOff x="10361612" y="4467638"/>
            <a:chExt cx="609600" cy="1968087"/>
          </a:xfrm>
        </p:grpSpPr>
        <p:graphicFrame>
          <p:nvGraphicFramePr>
            <p:cNvPr id="34826" name="Object 10"/>
            <p:cNvGraphicFramePr>
              <a:graphicFrameLocks noChangeAspect="1"/>
            </p:cNvGraphicFramePr>
            <p:nvPr/>
          </p:nvGraphicFramePr>
          <p:xfrm>
            <a:off x="10587037" y="5905500"/>
            <a:ext cx="384175" cy="530225"/>
          </p:xfrm>
          <a:graphic>
            <a:graphicData uri="http://schemas.openxmlformats.org/presentationml/2006/ole">
              <mc:AlternateContent xmlns:mc="http://schemas.openxmlformats.org/markup-compatibility/2006">
                <mc:Choice xmlns:v="urn:schemas-microsoft-com:vml" Requires="v">
                  <p:oleObj spid="_x0000_s74919" name="Equation" r:id="rId23" imgW="164880" imgH="228600" progId="Equation.DSMT4">
                    <p:embed/>
                  </p:oleObj>
                </mc:Choice>
                <mc:Fallback>
                  <p:oleObj name="Equation" r:id="rId23" imgW="164880" imgH="228600" progId="Equation.DSMT4">
                    <p:embed/>
                    <p:pic>
                      <p:nvPicPr>
                        <p:cNvPr id="34826" name="Object 1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587037" y="5905500"/>
                          <a:ext cx="384175"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95" name="Straight Arrow Connector 94"/>
            <p:cNvCxnSpPr/>
            <p:nvPr/>
          </p:nvCxnSpPr>
          <p:spPr>
            <a:xfrm rot="10800000">
              <a:off x="10361612" y="5905499"/>
              <a:ext cx="304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5400000">
              <a:off x="9582912" y="5266944"/>
              <a:ext cx="1600200" cy="1588"/>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36" name="Line 27"/>
          <p:cNvSpPr>
            <a:spLocks noChangeShapeType="1"/>
          </p:cNvSpPr>
          <p:nvPr/>
        </p:nvSpPr>
        <p:spPr bwMode="auto">
          <a:xfrm>
            <a:off x="8859836" y="1995157"/>
            <a:ext cx="687880" cy="2125"/>
          </a:xfrm>
          <a:prstGeom prst="line">
            <a:avLst/>
          </a:prstGeom>
          <a:noFill/>
          <a:ln w="25400">
            <a:solidFill>
              <a:schemeClr val="hlink"/>
            </a:solidFill>
            <a:round/>
            <a:headEnd/>
            <a:tailEnd type="triangle" w="lg" len="lg"/>
          </a:ln>
        </p:spPr>
        <p:txBody>
          <a:bodyPr/>
          <a:lstStyle/>
          <a:p>
            <a:endParaRPr lang="en-US"/>
          </a:p>
        </p:txBody>
      </p:sp>
      <p:sp>
        <p:nvSpPr>
          <p:cNvPr id="137" name="TextBox 136"/>
          <p:cNvSpPr txBox="1"/>
          <p:nvPr/>
        </p:nvSpPr>
        <p:spPr>
          <a:xfrm>
            <a:off x="1139699" y="6465680"/>
            <a:ext cx="6295313" cy="769441"/>
          </a:xfrm>
          <a:prstGeom prst="rect">
            <a:avLst/>
          </a:prstGeom>
          <a:noFill/>
        </p:spPr>
        <p:txBody>
          <a:bodyPr wrap="none" rtlCol="0">
            <a:spAutoFit/>
          </a:bodyPr>
          <a:lstStyle/>
          <a:p>
            <a:r>
              <a:rPr lang="en-US">
                <a:solidFill>
                  <a:srgbClr val="FF0000"/>
                </a:solidFill>
                <a:cs typeface="Times New Roman" pitchFamily="18" charset="0"/>
                <a:sym typeface="Wingdings 3"/>
              </a:rPr>
              <a:t></a:t>
            </a:r>
            <a:r>
              <a:rPr lang="en-US">
                <a:solidFill>
                  <a:srgbClr val="FF0000"/>
                </a:solidFill>
                <a:cs typeface="Times New Roman" pitchFamily="18" charset="0"/>
              </a:rPr>
              <a:t>Có thể mô tả quá trình nhiệt bằng</a:t>
            </a:r>
            <a:r>
              <a:rPr lang="en-US" b="1">
                <a:solidFill>
                  <a:srgbClr val="FF0000"/>
                </a:solidFill>
                <a:cs typeface="Times New Roman" pitchFamily="18" charset="0"/>
              </a:rPr>
              <a:t> sơ đồ nhiệt</a:t>
            </a:r>
            <a:r>
              <a:rPr lang="en-US" sz="2200">
                <a:cs typeface="Times New Roman" pitchFamily="18" charset="0"/>
              </a:rPr>
              <a:t> </a:t>
            </a:r>
          </a:p>
          <a:p>
            <a:r>
              <a:rPr lang="en-US" i="1">
                <a:cs typeface="Times New Roman" pitchFamily="18" charset="0"/>
              </a:rPr>
              <a:t>			</a:t>
            </a:r>
            <a:r>
              <a:rPr lang="en-US" sz="2200" i="1">
                <a:cs typeface="Times New Roman" pitchFamily="18" charset="0"/>
              </a:rPr>
              <a:t>(tương tự mạch điện)</a:t>
            </a:r>
          </a:p>
        </p:txBody>
      </p:sp>
      <p:cxnSp>
        <p:nvCxnSpPr>
          <p:cNvPr id="143" name="Straight Arrow Connector 142"/>
          <p:cNvCxnSpPr/>
          <p:nvPr/>
        </p:nvCxnSpPr>
        <p:spPr>
          <a:xfrm>
            <a:off x="7282612" y="6663621"/>
            <a:ext cx="533400" cy="1588"/>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34838" name="Object 22"/>
          <p:cNvGraphicFramePr>
            <a:graphicFrameLocks noChangeAspect="1"/>
          </p:cNvGraphicFramePr>
          <p:nvPr>
            <p:extLst>
              <p:ext uri="{D42A27DB-BD31-4B8C-83A1-F6EECF244321}">
                <p14:modId xmlns:p14="http://schemas.microsoft.com/office/powerpoint/2010/main" val="1521328584"/>
              </p:ext>
            </p:extLst>
          </p:nvPr>
        </p:nvGraphicFramePr>
        <p:xfrm>
          <a:off x="7547725" y="6204507"/>
          <a:ext cx="838200" cy="382914"/>
        </p:xfrm>
        <a:graphic>
          <a:graphicData uri="http://schemas.openxmlformats.org/presentationml/2006/ole">
            <mc:AlternateContent xmlns:mc="http://schemas.openxmlformats.org/markup-compatibility/2006">
              <mc:Choice xmlns:v="urn:schemas-microsoft-com:vml" Requires="v">
                <p:oleObj spid="_x0000_s74920" name="Equation" r:id="rId25" imgW="495000" imgH="228600" progId="Equation.DSMT4">
                  <p:embed/>
                </p:oleObj>
              </mc:Choice>
              <mc:Fallback>
                <p:oleObj name="Equation" r:id="rId25" imgW="495000" imgH="228600" progId="Equation.DSMT4">
                  <p:embed/>
                  <p:pic>
                    <p:nvPicPr>
                      <p:cNvPr id="34838" name="Object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547725" y="6204507"/>
                        <a:ext cx="838200" cy="382914"/>
                      </a:xfrm>
                      <a:prstGeom prst="rect">
                        <a:avLst/>
                      </a:prstGeom>
                      <a:noFill/>
                      <a:ln>
                        <a:noFill/>
                      </a:ln>
                      <a:extLst/>
                    </p:spPr>
                  </p:pic>
                </p:oleObj>
              </mc:Fallback>
            </mc:AlternateContent>
          </a:graphicData>
        </a:graphic>
      </p:graphicFrame>
      <p:cxnSp>
        <p:nvCxnSpPr>
          <p:cNvPr id="146" name="Straight Arrow Connector 145"/>
          <p:cNvCxnSpPr/>
          <p:nvPr/>
        </p:nvCxnSpPr>
        <p:spPr>
          <a:xfrm rot="5400000" flipH="1" flipV="1">
            <a:off x="8347825" y="6396921"/>
            <a:ext cx="228600" cy="1588"/>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97" name="Oval 96"/>
          <p:cNvSpPr/>
          <p:nvPr/>
        </p:nvSpPr>
        <p:spPr bwMode="auto">
          <a:xfrm>
            <a:off x="8614525" y="6130221"/>
            <a:ext cx="152400" cy="152400"/>
          </a:xfrm>
          <a:prstGeom prst="ellipse">
            <a:avLst/>
          </a:prstGeom>
          <a:solidFill>
            <a:schemeClr val="tx1"/>
          </a:solidFill>
          <a:ln w="9525" algn="ctr">
            <a:noFill/>
            <a:miter lim="800000"/>
            <a:headEnd/>
            <a:tailEnd/>
          </a:ln>
          <a:effectLst/>
        </p:spPr>
        <p:txBody>
          <a:bodyPr wrap="square" rtlCol="0" anchor="ctr">
            <a:noAutofit/>
          </a:bodyPr>
          <a:lstStyle/>
          <a:p>
            <a:pPr algn="l"/>
            <a:endParaRPr lang="en-US">
              <a:sym typeface="Wingdings 2"/>
            </a:endParaRPr>
          </a:p>
        </p:txBody>
      </p:sp>
      <p:sp>
        <p:nvSpPr>
          <p:cNvPr id="98" name="Oval 97"/>
          <p:cNvSpPr/>
          <p:nvPr/>
        </p:nvSpPr>
        <p:spPr bwMode="auto">
          <a:xfrm>
            <a:off x="9528925" y="6130221"/>
            <a:ext cx="152400" cy="152400"/>
          </a:xfrm>
          <a:prstGeom prst="ellipse">
            <a:avLst/>
          </a:prstGeom>
          <a:solidFill>
            <a:schemeClr val="tx1"/>
          </a:solidFill>
          <a:ln w="9525" algn="ctr">
            <a:noFill/>
            <a:miter lim="800000"/>
            <a:headEnd/>
            <a:tailEnd/>
          </a:ln>
          <a:effectLst/>
        </p:spPr>
        <p:txBody>
          <a:bodyPr wrap="square" rtlCol="0" anchor="ctr">
            <a:noAutofit/>
          </a:bodyPr>
          <a:lstStyle/>
          <a:p>
            <a:pPr algn="l"/>
            <a:endParaRPr lang="en-US">
              <a:sym typeface="Wingdings 2"/>
            </a:endParaRPr>
          </a:p>
        </p:txBody>
      </p:sp>
      <p:graphicFrame>
        <p:nvGraphicFramePr>
          <p:cNvPr id="100" name="Object 7">
            <a:extLst>
              <a:ext uri="{FF2B5EF4-FFF2-40B4-BE49-F238E27FC236}">
                <a16:creationId xmlns:a16="http://schemas.microsoft.com/office/drawing/2014/main" id="{63CE167A-816A-4AEE-BA79-2FF53ADBC2D0}"/>
              </a:ext>
            </a:extLst>
          </p:cNvPr>
          <p:cNvGraphicFramePr>
            <a:graphicFrameLocks noChangeAspect="1"/>
          </p:cNvGraphicFramePr>
          <p:nvPr>
            <p:extLst>
              <p:ext uri="{D42A27DB-BD31-4B8C-83A1-F6EECF244321}">
                <p14:modId xmlns:p14="http://schemas.microsoft.com/office/powerpoint/2010/main" val="801496073"/>
              </p:ext>
            </p:extLst>
          </p:nvPr>
        </p:nvGraphicFramePr>
        <p:xfrm>
          <a:off x="4287356" y="1508281"/>
          <a:ext cx="1937395" cy="838200"/>
        </p:xfrm>
        <a:graphic>
          <a:graphicData uri="http://schemas.openxmlformats.org/presentationml/2006/ole">
            <mc:AlternateContent xmlns:mc="http://schemas.openxmlformats.org/markup-compatibility/2006">
              <mc:Choice xmlns:v="urn:schemas-microsoft-com:vml" Requires="v">
                <p:oleObj spid="_x0000_s74921" name="Equation" r:id="rId27" imgW="901440" imgH="393480" progId="Equation.DSMT4">
                  <p:embed/>
                </p:oleObj>
              </mc:Choice>
              <mc:Fallback>
                <p:oleObj name="Equation" r:id="rId27" imgW="901440" imgH="393480" progId="Equation.DSMT4">
                  <p:embed/>
                  <p:pic>
                    <p:nvPicPr>
                      <p:cNvPr id="107" name="Object 7">
                        <a:extLst>
                          <a:ext uri="{FF2B5EF4-FFF2-40B4-BE49-F238E27FC236}">
                            <a16:creationId xmlns:a16="http://schemas.microsoft.com/office/drawing/2014/main" id="{7BDC1A01-C632-427B-A3BC-794088FC19C3}"/>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287356" y="1508281"/>
                        <a:ext cx="1937395" cy="838200"/>
                      </a:xfrm>
                      <a:prstGeom prst="rect">
                        <a:avLst/>
                      </a:prstGeom>
                      <a:solidFill>
                        <a:srgbClr val="FFFF99"/>
                      </a:solidFill>
                      <a:ln w="9525">
                        <a:solidFill>
                          <a:srgbClr val="008080"/>
                        </a:solidFill>
                        <a:miter lim="800000"/>
                        <a:headEnd/>
                        <a:tailEnd/>
                      </a:ln>
                    </p:spPr>
                  </p:pic>
                </p:oleObj>
              </mc:Fallback>
            </mc:AlternateContent>
          </a:graphicData>
        </a:graphic>
      </p:graphicFrame>
      <p:cxnSp>
        <p:nvCxnSpPr>
          <p:cNvPr id="6" name="Straight Connector 5"/>
          <p:cNvCxnSpPr/>
          <p:nvPr/>
        </p:nvCxnSpPr>
        <p:spPr>
          <a:xfrm>
            <a:off x="9523412" y="1261595"/>
            <a:ext cx="968375"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9553064" y="2970278"/>
            <a:ext cx="968375"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87" idx="0"/>
          </p:cNvCxnSpPr>
          <p:nvPr/>
        </p:nvCxnSpPr>
        <p:spPr>
          <a:xfrm flipV="1">
            <a:off x="10022426" y="933149"/>
            <a:ext cx="0" cy="3783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10800000" flipV="1">
            <a:off x="10022426" y="2781301"/>
            <a:ext cx="0" cy="3783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Right Arrow 8"/>
          <p:cNvSpPr/>
          <p:nvPr/>
        </p:nvSpPr>
        <p:spPr bwMode="auto">
          <a:xfrm>
            <a:off x="9604788" y="1739015"/>
            <a:ext cx="835276" cy="512284"/>
          </a:xfrm>
          <a:prstGeom prst="rightArrow">
            <a:avLst/>
          </a:prstGeom>
          <a:solidFill>
            <a:srgbClr val="FF0000"/>
          </a:solidFill>
          <a:ln w="9525" algn="ctr">
            <a:solidFill>
              <a:schemeClr val="tx1"/>
            </a:solidFill>
            <a:miter lim="800000"/>
            <a:headEnd/>
            <a:tailEnd/>
          </a:ln>
          <a:effectLst/>
        </p:spPr>
        <p:txBody>
          <a:bodyPr wrap="square" rtlCol="0" anchor="ctr">
            <a:spAutoFit/>
          </a:bodyPr>
          <a:lstStyle/>
          <a:p>
            <a:pPr algn="l"/>
            <a:endParaRPr lang="en-US" smtClean="0">
              <a:sym typeface="Wingdings 2"/>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3425171330"/>
              </p:ext>
            </p:extLst>
          </p:nvPr>
        </p:nvGraphicFramePr>
        <p:xfrm>
          <a:off x="8461331" y="3658326"/>
          <a:ext cx="3006576" cy="1220060"/>
        </p:xfrm>
        <a:graphic>
          <a:graphicData uri="http://schemas.openxmlformats.org/presentationml/2006/ole">
            <mc:AlternateContent xmlns:mc="http://schemas.openxmlformats.org/markup-compatibility/2006">
              <mc:Choice xmlns:v="urn:schemas-microsoft-com:vml" Requires="v">
                <p:oleObj spid="_x0000_s74922" name="Equation" r:id="rId29" imgW="876240" imgH="355320" progId="Equation.DSMT4">
                  <p:embed/>
                </p:oleObj>
              </mc:Choice>
              <mc:Fallback>
                <p:oleObj name="Equation" r:id="rId29" imgW="876240" imgH="355320" progId="Equation.DSMT4">
                  <p:embed/>
                  <p:pic>
                    <p:nvPicPr>
                      <p:cNvPr id="0" name=""/>
                      <p:cNvPicPr/>
                      <p:nvPr/>
                    </p:nvPicPr>
                    <p:blipFill>
                      <a:blip r:embed="rId30"/>
                      <a:stretch>
                        <a:fillRect/>
                      </a:stretch>
                    </p:blipFill>
                    <p:spPr>
                      <a:xfrm>
                        <a:off x="8461331" y="3658326"/>
                        <a:ext cx="3006576" cy="122006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696423030"/>
              </p:ext>
            </p:extLst>
          </p:nvPr>
        </p:nvGraphicFramePr>
        <p:xfrm>
          <a:off x="362858" y="6123553"/>
          <a:ext cx="2508820" cy="1756174"/>
        </p:xfrm>
        <a:graphic>
          <a:graphicData uri="http://schemas.openxmlformats.org/presentationml/2006/ole">
            <mc:AlternateContent xmlns:mc="http://schemas.openxmlformats.org/markup-compatibility/2006">
              <mc:Choice xmlns:v="urn:schemas-microsoft-com:vml" Requires="v">
                <p:oleObj spid="_x0000_s74923" name="Equation" r:id="rId31" imgW="507960" imgH="355320" progId="Equation.DSMT4">
                  <p:embed/>
                </p:oleObj>
              </mc:Choice>
              <mc:Fallback>
                <p:oleObj name="Equation" r:id="rId31" imgW="507960" imgH="355320" progId="Equation.DSMT4">
                  <p:embed/>
                  <p:pic>
                    <p:nvPicPr>
                      <p:cNvPr id="0" name=""/>
                      <p:cNvPicPr/>
                      <p:nvPr/>
                    </p:nvPicPr>
                    <p:blipFill>
                      <a:blip r:embed="rId32"/>
                      <a:stretch>
                        <a:fillRect/>
                      </a:stretch>
                    </p:blipFill>
                    <p:spPr>
                      <a:xfrm>
                        <a:off x="362858" y="6123553"/>
                        <a:ext cx="2508820" cy="1756174"/>
                      </a:xfrm>
                      <a:prstGeom prst="rect">
                        <a:avLst/>
                      </a:prstGeom>
                    </p:spPr>
                  </p:pic>
                </p:oleObj>
              </mc:Fallback>
            </mc:AlternateContent>
          </a:graphicData>
        </a:graphic>
      </p:graphicFrame>
    </p:spTree>
    <p:extLst>
      <p:ext uri="{BB962C8B-B14F-4D97-AF65-F5344CB8AC3E}">
        <p14:creationId xmlns:p14="http://schemas.microsoft.com/office/powerpoint/2010/main" val="184301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box(in)">
                                      <p:cBhvr>
                                        <p:cTn id="7" dur="500"/>
                                        <p:tgtEl>
                                          <p:spTgt spid="133"/>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34824"/>
                                        </p:tgtEl>
                                        <p:attrNameLst>
                                          <p:attrName>style.visibility</p:attrName>
                                        </p:attrNameLst>
                                      </p:cBhvr>
                                      <p:to>
                                        <p:strVal val="visible"/>
                                      </p:to>
                                    </p:set>
                                    <p:animEffect transition="in" filter="box(in)">
                                      <p:cBhvr>
                                        <p:cTn id="11" dur="500"/>
                                        <p:tgtEl>
                                          <p:spTgt spid="34824"/>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136"/>
                                        </p:tgtEl>
                                        <p:attrNameLst>
                                          <p:attrName>style.visibility</p:attrName>
                                        </p:attrNameLst>
                                      </p:cBhvr>
                                      <p:to>
                                        <p:strVal val="visible"/>
                                      </p:to>
                                    </p:set>
                                    <p:animEffect transition="in" filter="box(in)">
                                      <p:cBhvr>
                                        <p:cTn id="15" dur="500"/>
                                        <p:tgtEl>
                                          <p:spTgt spid="136"/>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06"/>
                                        </p:tgtEl>
                                        <p:attrNameLst>
                                          <p:attrName>style.visibility</p:attrName>
                                        </p:attrNameLst>
                                      </p:cBhvr>
                                      <p:to>
                                        <p:strVal val="visible"/>
                                      </p:to>
                                    </p:set>
                                    <p:animEffect transition="in" filter="box(in)">
                                      <p:cBhvr>
                                        <p:cTn id="20" dur="500"/>
                                        <p:tgtEl>
                                          <p:spTgt spid="106"/>
                                        </p:tgtEl>
                                      </p:cBhvr>
                                    </p:animEffect>
                                  </p:childTnLst>
                                </p:cTn>
                              </p:par>
                            </p:childTnLst>
                          </p:cTn>
                        </p:par>
                        <p:par>
                          <p:cTn id="21" fill="hold">
                            <p:stCondLst>
                              <p:cond delay="500"/>
                            </p:stCondLst>
                            <p:childTnLst>
                              <p:par>
                                <p:cTn id="22" presetID="4" presetClass="entr" presetSubtype="16" fill="hold" nodeType="afterEffect">
                                  <p:stCondLst>
                                    <p:cond delay="0"/>
                                  </p:stCondLst>
                                  <p:childTnLst>
                                    <p:set>
                                      <p:cBhvr>
                                        <p:cTn id="23" dur="1" fill="hold">
                                          <p:stCondLst>
                                            <p:cond delay="0"/>
                                          </p:stCondLst>
                                        </p:cTn>
                                        <p:tgtEl>
                                          <p:spTgt spid="117"/>
                                        </p:tgtEl>
                                        <p:attrNameLst>
                                          <p:attrName>style.visibility</p:attrName>
                                        </p:attrNameLst>
                                      </p:cBhvr>
                                      <p:to>
                                        <p:strVal val="visible"/>
                                      </p:to>
                                    </p:set>
                                    <p:animEffect transition="in" filter="box(in)">
                                      <p:cBhvr>
                                        <p:cTn id="24" dur="500"/>
                                        <p:tgtEl>
                                          <p:spTgt spid="117"/>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101"/>
                                        </p:tgtEl>
                                        <p:attrNameLst>
                                          <p:attrName>style.visibility</p:attrName>
                                        </p:attrNameLst>
                                      </p:cBhvr>
                                      <p:to>
                                        <p:strVal val="visible"/>
                                      </p:to>
                                    </p:set>
                                    <p:animEffect transition="in" filter="box(in)">
                                      <p:cBhvr>
                                        <p:cTn id="29" dur="500"/>
                                        <p:tgtEl>
                                          <p:spTgt spid="101"/>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102"/>
                                        </p:tgtEl>
                                        <p:attrNameLst>
                                          <p:attrName>style.visibility</p:attrName>
                                        </p:attrNameLst>
                                      </p:cBhvr>
                                      <p:to>
                                        <p:strVal val="visible"/>
                                      </p:to>
                                    </p:set>
                                    <p:animEffect transition="in" filter="box(in)">
                                      <p:cBhvr>
                                        <p:cTn id="32" dur="500"/>
                                        <p:tgtEl>
                                          <p:spTgt spid="102"/>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105"/>
                                        </p:tgtEl>
                                        <p:attrNameLst>
                                          <p:attrName>style.visibility</p:attrName>
                                        </p:attrNameLst>
                                      </p:cBhvr>
                                      <p:to>
                                        <p:strVal val="visible"/>
                                      </p:to>
                                    </p:set>
                                    <p:animEffect transition="in" filter="box(in)">
                                      <p:cBhvr>
                                        <p:cTn id="35" dur="500"/>
                                        <p:tgtEl>
                                          <p:spTgt spid="105"/>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138"/>
                                        </p:tgtEl>
                                        <p:attrNameLst>
                                          <p:attrName>style.visibility</p:attrName>
                                        </p:attrNameLst>
                                      </p:cBhvr>
                                      <p:to>
                                        <p:strVal val="visible"/>
                                      </p:to>
                                    </p:set>
                                    <p:animEffect transition="in" filter="box(in)">
                                      <p:cBhvr>
                                        <p:cTn id="38" dur="500"/>
                                        <p:tgtEl>
                                          <p:spTgt spid="138"/>
                                        </p:tgtEl>
                                      </p:cBhvr>
                                    </p:animEffect>
                                  </p:childTnLst>
                                </p:cTn>
                              </p:par>
                              <p:par>
                                <p:cTn id="39" presetID="4" presetClass="entr" presetSubtype="16" fill="hold" nodeType="withEffect">
                                  <p:stCondLst>
                                    <p:cond delay="0"/>
                                  </p:stCondLst>
                                  <p:childTnLst>
                                    <p:set>
                                      <p:cBhvr>
                                        <p:cTn id="40" dur="1" fill="hold">
                                          <p:stCondLst>
                                            <p:cond delay="0"/>
                                          </p:stCondLst>
                                        </p:cTn>
                                        <p:tgtEl>
                                          <p:spTgt spid="129"/>
                                        </p:tgtEl>
                                        <p:attrNameLst>
                                          <p:attrName>style.visibility</p:attrName>
                                        </p:attrNameLst>
                                      </p:cBhvr>
                                      <p:to>
                                        <p:strVal val="visible"/>
                                      </p:to>
                                    </p:set>
                                    <p:animEffect transition="in" filter="box(in)">
                                      <p:cBhvr>
                                        <p:cTn id="41" dur="500"/>
                                        <p:tgtEl>
                                          <p:spTgt spid="129"/>
                                        </p:tgtEl>
                                      </p:cBhvr>
                                    </p:animEffect>
                                  </p:childTnLst>
                                </p:cTn>
                              </p:par>
                              <p:par>
                                <p:cTn id="42" presetID="4" presetClass="entr" presetSubtype="16" fill="hold" nodeType="withEffect">
                                  <p:stCondLst>
                                    <p:cond delay="0"/>
                                  </p:stCondLst>
                                  <p:childTnLst>
                                    <p:set>
                                      <p:cBhvr>
                                        <p:cTn id="43" dur="1" fill="hold">
                                          <p:stCondLst>
                                            <p:cond delay="0"/>
                                          </p:stCondLst>
                                        </p:cTn>
                                        <p:tgtEl>
                                          <p:spTgt spid="131"/>
                                        </p:tgtEl>
                                        <p:attrNameLst>
                                          <p:attrName>style.visibility</p:attrName>
                                        </p:attrNameLst>
                                      </p:cBhvr>
                                      <p:to>
                                        <p:strVal val="visible"/>
                                      </p:to>
                                    </p:set>
                                    <p:animEffect transition="in" filter="box(in)">
                                      <p:cBhvr>
                                        <p:cTn id="44" dur="500"/>
                                        <p:tgtEl>
                                          <p:spTgt spid="13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100"/>
                                        </p:tgtEl>
                                        <p:attrNameLst>
                                          <p:attrName>style.visibility</p:attrName>
                                        </p:attrNameLst>
                                      </p:cBhvr>
                                      <p:to>
                                        <p:strVal val="visible"/>
                                      </p:to>
                                    </p:set>
                                    <p:animEffect transition="in" filter="wipe(up)">
                                      <p:cBhvr>
                                        <p:cTn id="49" dur="500"/>
                                        <p:tgtEl>
                                          <p:spTgt spid="100"/>
                                        </p:tgtEl>
                                      </p:cBhvr>
                                    </p:animEffect>
                                  </p:childTnLst>
                                </p:cTn>
                              </p:par>
                            </p:childTnLst>
                          </p:cTn>
                        </p:par>
                        <p:par>
                          <p:cTn id="50" fill="hold">
                            <p:stCondLst>
                              <p:cond delay="500"/>
                            </p:stCondLst>
                            <p:childTnLst>
                              <p:par>
                                <p:cTn id="51" presetID="4" presetClass="entr" presetSubtype="16" fill="hold" nodeType="afterEffect">
                                  <p:stCondLst>
                                    <p:cond delay="0"/>
                                  </p:stCondLst>
                                  <p:childTnLst>
                                    <p:set>
                                      <p:cBhvr>
                                        <p:cTn id="52" dur="1" fill="hold">
                                          <p:stCondLst>
                                            <p:cond delay="0"/>
                                          </p:stCondLst>
                                        </p:cTn>
                                        <p:tgtEl>
                                          <p:spTgt spid="34827"/>
                                        </p:tgtEl>
                                        <p:attrNameLst>
                                          <p:attrName>style.visibility</p:attrName>
                                        </p:attrNameLst>
                                      </p:cBhvr>
                                      <p:to>
                                        <p:strVal val="visible"/>
                                      </p:to>
                                    </p:set>
                                    <p:animEffect transition="in" filter="box(in)">
                                      <p:cBhvr>
                                        <p:cTn id="53" dur="500"/>
                                        <p:tgtEl>
                                          <p:spTgt spid="34827"/>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nodeType="clickEffect">
                                  <p:stCondLst>
                                    <p:cond delay="0"/>
                                  </p:stCondLst>
                                  <p:childTnLst>
                                    <p:set>
                                      <p:cBhvr>
                                        <p:cTn id="57" dur="1" fill="hold">
                                          <p:stCondLst>
                                            <p:cond delay="0"/>
                                          </p:stCondLst>
                                        </p:cTn>
                                        <p:tgtEl>
                                          <p:spTgt spid="34833"/>
                                        </p:tgtEl>
                                        <p:attrNameLst>
                                          <p:attrName>style.visibility</p:attrName>
                                        </p:attrNameLst>
                                      </p:cBhvr>
                                      <p:to>
                                        <p:strVal val="visible"/>
                                      </p:to>
                                    </p:set>
                                    <p:animEffect transition="in" filter="box(in)">
                                      <p:cBhvr>
                                        <p:cTn id="58" dur="500"/>
                                        <p:tgtEl>
                                          <p:spTgt spid="34833"/>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140"/>
                                        </p:tgtEl>
                                        <p:attrNameLst>
                                          <p:attrName>style.visibility</p:attrName>
                                        </p:attrNameLst>
                                      </p:cBhvr>
                                      <p:to>
                                        <p:strVal val="visible"/>
                                      </p:to>
                                    </p:set>
                                    <p:animEffect transition="in" filter="box(in)">
                                      <p:cBhvr>
                                        <p:cTn id="61" dur="500"/>
                                        <p:tgtEl>
                                          <p:spTgt spid="140"/>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nodeType="clickEffect">
                                  <p:stCondLst>
                                    <p:cond delay="0"/>
                                  </p:stCondLst>
                                  <p:childTnLst>
                                    <p:set>
                                      <p:cBhvr>
                                        <p:cTn id="65" dur="1" fill="hold">
                                          <p:stCondLst>
                                            <p:cond delay="0"/>
                                          </p:stCondLst>
                                        </p:cTn>
                                        <p:tgtEl>
                                          <p:spTgt spid="34834"/>
                                        </p:tgtEl>
                                        <p:attrNameLst>
                                          <p:attrName>style.visibility</p:attrName>
                                        </p:attrNameLst>
                                      </p:cBhvr>
                                      <p:to>
                                        <p:strVal val="visible"/>
                                      </p:to>
                                    </p:set>
                                    <p:animEffect transition="in" filter="box(in)">
                                      <p:cBhvr>
                                        <p:cTn id="66" dur="500"/>
                                        <p:tgtEl>
                                          <p:spTgt spid="34834"/>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141"/>
                                        </p:tgtEl>
                                        <p:attrNameLst>
                                          <p:attrName>style.visibility</p:attrName>
                                        </p:attrNameLst>
                                      </p:cBhvr>
                                      <p:to>
                                        <p:strVal val="visible"/>
                                      </p:to>
                                    </p:set>
                                    <p:animEffect transition="in" filter="box(in)">
                                      <p:cBhvr>
                                        <p:cTn id="69" dur="500"/>
                                        <p:tgtEl>
                                          <p:spTgt spid="141"/>
                                        </p:tgtEl>
                                      </p:cBhvr>
                                    </p:animEffect>
                                  </p:childTnLst>
                                </p:cTn>
                              </p:par>
                            </p:childTnLst>
                          </p:cTn>
                        </p:par>
                      </p:childTnLst>
                    </p:cTn>
                  </p:par>
                  <p:par>
                    <p:cTn id="70" fill="hold">
                      <p:stCondLst>
                        <p:cond delay="indefinite"/>
                      </p:stCondLst>
                      <p:childTnLst>
                        <p:par>
                          <p:cTn id="71" fill="hold">
                            <p:stCondLst>
                              <p:cond delay="0"/>
                            </p:stCondLst>
                            <p:childTnLst>
                              <p:par>
                                <p:cTn id="72" presetID="4" presetClass="entr" presetSubtype="16" fill="hold" grpId="0" nodeType="clickEffect">
                                  <p:stCondLst>
                                    <p:cond delay="0"/>
                                  </p:stCondLst>
                                  <p:childTnLst>
                                    <p:set>
                                      <p:cBhvr>
                                        <p:cTn id="73" dur="1" fill="hold">
                                          <p:stCondLst>
                                            <p:cond delay="0"/>
                                          </p:stCondLst>
                                        </p:cTn>
                                        <p:tgtEl>
                                          <p:spTgt spid="118"/>
                                        </p:tgtEl>
                                        <p:attrNameLst>
                                          <p:attrName>style.visibility</p:attrName>
                                        </p:attrNameLst>
                                      </p:cBhvr>
                                      <p:to>
                                        <p:strVal val="visible"/>
                                      </p:to>
                                    </p:set>
                                    <p:animEffect transition="in" filter="box(in)">
                                      <p:cBhvr>
                                        <p:cTn id="74" dur="500"/>
                                        <p:tgtEl>
                                          <p:spTgt spid="118"/>
                                        </p:tgtEl>
                                      </p:cBhvr>
                                    </p:animEffect>
                                  </p:childTnLst>
                                </p:cTn>
                              </p:par>
                              <p:par>
                                <p:cTn id="75" presetID="4" presetClass="entr" presetSubtype="16" fill="hold" nodeType="withEffect">
                                  <p:stCondLst>
                                    <p:cond delay="0"/>
                                  </p:stCondLst>
                                  <p:childTnLst>
                                    <p:set>
                                      <p:cBhvr>
                                        <p:cTn id="76" dur="1" fill="hold">
                                          <p:stCondLst>
                                            <p:cond delay="0"/>
                                          </p:stCondLst>
                                        </p:cTn>
                                        <p:tgtEl>
                                          <p:spTgt spid="139"/>
                                        </p:tgtEl>
                                        <p:attrNameLst>
                                          <p:attrName>style.visibility</p:attrName>
                                        </p:attrNameLst>
                                      </p:cBhvr>
                                      <p:to>
                                        <p:strVal val="visible"/>
                                      </p:to>
                                    </p:set>
                                    <p:animEffect transition="in" filter="box(in)">
                                      <p:cBhvr>
                                        <p:cTn id="77" dur="500"/>
                                        <p:tgtEl>
                                          <p:spTgt spid="139"/>
                                        </p:tgtEl>
                                      </p:cBhvr>
                                    </p:animEffect>
                                  </p:childTnLst>
                                </p:cTn>
                              </p:par>
                              <p:par>
                                <p:cTn id="78" presetID="4" presetClass="entr" presetSubtype="16" fill="hold" nodeType="withEffect">
                                  <p:stCondLst>
                                    <p:cond delay="0"/>
                                  </p:stCondLst>
                                  <p:childTnLst>
                                    <p:set>
                                      <p:cBhvr>
                                        <p:cTn id="79" dur="1" fill="hold">
                                          <p:stCondLst>
                                            <p:cond delay="0"/>
                                          </p:stCondLst>
                                        </p:cTn>
                                        <p:tgtEl>
                                          <p:spTgt spid="120"/>
                                        </p:tgtEl>
                                        <p:attrNameLst>
                                          <p:attrName>style.visibility</p:attrName>
                                        </p:attrNameLst>
                                      </p:cBhvr>
                                      <p:to>
                                        <p:strVal val="visible"/>
                                      </p:to>
                                    </p:set>
                                    <p:animEffect transition="in" filter="box(in)">
                                      <p:cBhvr>
                                        <p:cTn id="80" dur="500"/>
                                        <p:tgtEl>
                                          <p:spTgt spid="120"/>
                                        </p:tgtEl>
                                      </p:cBhvr>
                                    </p:animEffect>
                                  </p:childTnLst>
                                </p:cTn>
                              </p:par>
                              <p:par>
                                <p:cTn id="81" presetID="4" presetClass="entr" presetSubtype="16" fill="hold" nodeType="withEffect">
                                  <p:stCondLst>
                                    <p:cond delay="0"/>
                                  </p:stCondLst>
                                  <p:childTnLst>
                                    <p:set>
                                      <p:cBhvr>
                                        <p:cTn id="82" dur="1" fill="hold">
                                          <p:stCondLst>
                                            <p:cond delay="0"/>
                                          </p:stCondLst>
                                        </p:cTn>
                                        <p:tgtEl>
                                          <p:spTgt spid="121"/>
                                        </p:tgtEl>
                                        <p:attrNameLst>
                                          <p:attrName>style.visibility</p:attrName>
                                        </p:attrNameLst>
                                      </p:cBhvr>
                                      <p:to>
                                        <p:strVal val="visible"/>
                                      </p:to>
                                    </p:set>
                                    <p:animEffect transition="in" filter="box(in)">
                                      <p:cBhvr>
                                        <p:cTn id="83" dur="500"/>
                                        <p:tgtEl>
                                          <p:spTgt spid="121"/>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16" fill="hold" grpId="0" nodeType="clickEffect">
                                  <p:stCondLst>
                                    <p:cond delay="0"/>
                                  </p:stCondLst>
                                  <p:childTnLst>
                                    <p:set>
                                      <p:cBhvr>
                                        <p:cTn id="87" dur="1" fill="hold">
                                          <p:stCondLst>
                                            <p:cond delay="0"/>
                                          </p:stCondLst>
                                        </p:cTn>
                                        <p:tgtEl>
                                          <p:spTgt spid="137"/>
                                        </p:tgtEl>
                                        <p:attrNameLst>
                                          <p:attrName>style.visibility</p:attrName>
                                        </p:attrNameLst>
                                      </p:cBhvr>
                                      <p:to>
                                        <p:strVal val="visible"/>
                                      </p:to>
                                    </p:set>
                                    <p:animEffect transition="in" filter="box(in)">
                                      <p:cBhvr>
                                        <p:cTn id="88" dur="500"/>
                                        <p:tgtEl>
                                          <p:spTgt spid="137"/>
                                        </p:tgtEl>
                                      </p:cBhvr>
                                    </p:animEffect>
                                  </p:childTnLst>
                                </p:cTn>
                              </p:par>
                              <p:par>
                                <p:cTn id="89" presetID="4" presetClass="entr" presetSubtype="16" fill="hold" nodeType="withEffect">
                                  <p:stCondLst>
                                    <p:cond delay="0"/>
                                  </p:stCondLst>
                                  <p:childTnLst>
                                    <p:set>
                                      <p:cBhvr>
                                        <p:cTn id="90" dur="1" fill="hold">
                                          <p:stCondLst>
                                            <p:cond delay="0"/>
                                          </p:stCondLst>
                                        </p:cTn>
                                        <p:tgtEl>
                                          <p:spTgt spid="143"/>
                                        </p:tgtEl>
                                        <p:attrNameLst>
                                          <p:attrName>style.visibility</p:attrName>
                                        </p:attrNameLst>
                                      </p:cBhvr>
                                      <p:to>
                                        <p:strVal val="visible"/>
                                      </p:to>
                                    </p:set>
                                    <p:animEffect transition="in" filter="box(in)">
                                      <p:cBhvr>
                                        <p:cTn id="91" dur="500"/>
                                        <p:tgtEl>
                                          <p:spTgt spid="143"/>
                                        </p:tgtEl>
                                      </p:cBhvr>
                                    </p:animEffect>
                                  </p:childTnLst>
                                </p:cTn>
                              </p:par>
                            </p:childTnLst>
                          </p:cTn>
                        </p:par>
                      </p:childTnLst>
                    </p:cTn>
                  </p:par>
                  <p:par>
                    <p:cTn id="92" fill="hold">
                      <p:stCondLst>
                        <p:cond delay="indefinite"/>
                      </p:stCondLst>
                      <p:childTnLst>
                        <p:par>
                          <p:cTn id="93" fill="hold">
                            <p:stCondLst>
                              <p:cond delay="0"/>
                            </p:stCondLst>
                            <p:childTnLst>
                              <p:par>
                                <p:cTn id="94" presetID="4" presetClass="entr" presetSubtype="16" fill="hold" nodeType="clickEffect">
                                  <p:stCondLst>
                                    <p:cond delay="0"/>
                                  </p:stCondLst>
                                  <p:childTnLst>
                                    <p:set>
                                      <p:cBhvr>
                                        <p:cTn id="95" dur="1" fill="hold">
                                          <p:stCondLst>
                                            <p:cond delay="0"/>
                                          </p:stCondLst>
                                        </p:cTn>
                                        <p:tgtEl>
                                          <p:spTgt spid="122"/>
                                        </p:tgtEl>
                                        <p:attrNameLst>
                                          <p:attrName>style.visibility</p:attrName>
                                        </p:attrNameLst>
                                      </p:cBhvr>
                                      <p:to>
                                        <p:strVal val="visible"/>
                                      </p:to>
                                    </p:set>
                                    <p:animEffect transition="in" filter="box(in)">
                                      <p:cBhvr>
                                        <p:cTn id="96" dur="500"/>
                                        <p:tgtEl>
                                          <p:spTgt spid="122"/>
                                        </p:tgtEl>
                                      </p:cBhvr>
                                    </p:animEffect>
                                  </p:childTnLst>
                                </p:cTn>
                              </p:par>
                              <p:par>
                                <p:cTn id="97" presetID="4" presetClass="entr" presetSubtype="16" fill="hold" nodeType="withEffect">
                                  <p:stCondLst>
                                    <p:cond delay="0"/>
                                  </p:stCondLst>
                                  <p:childTnLst>
                                    <p:set>
                                      <p:cBhvr>
                                        <p:cTn id="98" dur="1" fill="hold">
                                          <p:stCondLst>
                                            <p:cond delay="0"/>
                                          </p:stCondLst>
                                        </p:cTn>
                                        <p:tgtEl>
                                          <p:spTgt spid="125"/>
                                        </p:tgtEl>
                                        <p:attrNameLst>
                                          <p:attrName>style.visibility</p:attrName>
                                        </p:attrNameLst>
                                      </p:cBhvr>
                                      <p:to>
                                        <p:strVal val="visible"/>
                                      </p:to>
                                    </p:set>
                                    <p:animEffect transition="in" filter="box(in)">
                                      <p:cBhvr>
                                        <p:cTn id="99" dur="500"/>
                                        <p:tgtEl>
                                          <p:spTgt spid="125"/>
                                        </p:tgtEl>
                                      </p:cBhvr>
                                    </p:animEffect>
                                  </p:childTnLst>
                                </p:cTn>
                              </p:par>
                              <p:par>
                                <p:cTn id="100" presetID="4" presetClass="entr" presetSubtype="16" fill="hold" nodeType="withEffect">
                                  <p:stCondLst>
                                    <p:cond delay="0"/>
                                  </p:stCondLst>
                                  <p:childTnLst>
                                    <p:set>
                                      <p:cBhvr>
                                        <p:cTn id="101" dur="1" fill="hold">
                                          <p:stCondLst>
                                            <p:cond delay="0"/>
                                          </p:stCondLst>
                                        </p:cTn>
                                        <p:tgtEl>
                                          <p:spTgt spid="126"/>
                                        </p:tgtEl>
                                        <p:attrNameLst>
                                          <p:attrName>style.visibility</p:attrName>
                                        </p:attrNameLst>
                                      </p:cBhvr>
                                      <p:to>
                                        <p:strVal val="visible"/>
                                      </p:to>
                                    </p:set>
                                    <p:animEffect transition="in" filter="box(in)">
                                      <p:cBhvr>
                                        <p:cTn id="102" dur="500"/>
                                        <p:tgtEl>
                                          <p:spTgt spid="126"/>
                                        </p:tgtEl>
                                      </p:cBhvr>
                                    </p:animEffect>
                                  </p:childTnLst>
                                </p:cTn>
                              </p:par>
                              <p:par>
                                <p:cTn id="103" presetID="4" presetClass="entr" presetSubtype="16" fill="hold" nodeType="withEffect">
                                  <p:stCondLst>
                                    <p:cond delay="0"/>
                                  </p:stCondLst>
                                  <p:childTnLst>
                                    <p:set>
                                      <p:cBhvr>
                                        <p:cTn id="104" dur="1" fill="hold">
                                          <p:stCondLst>
                                            <p:cond delay="0"/>
                                          </p:stCondLst>
                                        </p:cTn>
                                        <p:tgtEl>
                                          <p:spTgt spid="34830"/>
                                        </p:tgtEl>
                                        <p:attrNameLst>
                                          <p:attrName>style.visibility</p:attrName>
                                        </p:attrNameLst>
                                      </p:cBhvr>
                                      <p:to>
                                        <p:strVal val="visible"/>
                                      </p:to>
                                    </p:set>
                                    <p:animEffect transition="in" filter="box(in)">
                                      <p:cBhvr>
                                        <p:cTn id="105" dur="500"/>
                                        <p:tgtEl>
                                          <p:spTgt spid="34830"/>
                                        </p:tgtEl>
                                      </p:cBhvr>
                                    </p:animEffect>
                                  </p:childTnLst>
                                </p:cTn>
                              </p:par>
                              <p:par>
                                <p:cTn id="106" presetID="4" presetClass="entr" presetSubtype="16" fill="hold" nodeType="withEffect">
                                  <p:stCondLst>
                                    <p:cond delay="0"/>
                                  </p:stCondLst>
                                  <p:childTnLst>
                                    <p:set>
                                      <p:cBhvr>
                                        <p:cTn id="107" dur="1" fill="hold">
                                          <p:stCondLst>
                                            <p:cond delay="0"/>
                                          </p:stCondLst>
                                        </p:cTn>
                                        <p:tgtEl>
                                          <p:spTgt spid="34831"/>
                                        </p:tgtEl>
                                        <p:attrNameLst>
                                          <p:attrName>style.visibility</p:attrName>
                                        </p:attrNameLst>
                                      </p:cBhvr>
                                      <p:to>
                                        <p:strVal val="visible"/>
                                      </p:to>
                                    </p:set>
                                    <p:animEffect transition="in" filter="box(in)">
                                      <p:cBhvr>
                                        <p:cTn id="108" dur="500"/>
                                        <p:tgtEl>
                                          <p:spTgt spid="34831"/>
                                        </p:tgtEl>
                                      </p:cBhvr>
                                    </p:animEffect>
                                  </p:childTnLst>
                                </p:cTn>
                              </p:par>
                              <p:par>
                                <p:cTn id="109" presetID="4" presetClass="entr" presetSubtype="16" fill="hold" nodeType="withEffect">
                                  <p:stCondLst>
                                    <p:cond delay="0"/>
                                  </p:stCondLst>
                                  <p:childTnLst>
                                    <p:set>
                                      <p:cBhvr>
                                        <p:cTn id="110" dur="1" fill="hold">
                                          <p:stCondLst>
                                            <p:cond delay="0"/>
                                          </p:stCondLst>
                                        </p:cTn>
                                        <p:tgtEl>
                                          <p:spTgt spid="127"/>
                                        </p:tgtEl>
                                        <p:attrNameLst>
                                          <p:attrName>style.visibility</p:attrName>
                                        </p:attrNameLst>
                                      </p:cBhvr>
                                      <p:to>
                                        <p:strVal val="visible"/>
                                      </p:to>
                                    </p:set>
                                    <p:animEffect transition="in" filter="box(in)">
                                      <p:cBhvr>
                                        <p:cTn id="111" dur="500"/>
                                        <p:tgtEl>
                                          <p:spTgt spid="127"/>
                                        </p:tgtEl>
                                      </p:cBhvr>
                                    </p:animEffect>
                                  </p:childTnLst>
                                </p:cTn>
                              </p:par>
                              <p:par>
                                <p:cTn id="112" presetID="4" presetClass="entr" presetSubtype="16" fill="hold" nodeType="withEffect">
                                  <p:stCondLst>
                                    <p:cond delay="0"/>
                                  </p:stCondLst>
                                  <p:childTnLst>
                                    <p:set>
                                      <p:cBhvr>
                                        <p:cTn id="113" dur="1" fill="hold">
                                          <p:stCondLst>
                                            <p:cond delay="0"/>
                                          </p:stCondLst>
                                        </p:cTn>
                                        <p:tgtEl>
                                          <p:spTgt spid="128"/>
                                        </p:tgtEl>
                                        <p:attrNameLst>
                                          <p:attrName>style.visibility</p:attrName>
                                        </p:attrNameLst>
                                      </p:cBhvr>
                                      <p:to>
                                        <p:strVal val="visible"/>
                                      </p:to>
                                    </p:set>
                                    <p:animEffect transition="in" filter="box(in)">
                                      <p:cBhvr>
                                        <p:cTn id="114" dur="500"/>
                                        <p:tgtEl>
                                          <p:spTgt spid="128"/>
                                        </p:tgtEl>
                                      </p:cBhvr>
                                    </p:animEffect>
                                  </p:childTnLst>
                                </p:cTn>
                              </p:par>
                              <p:par>
                                <p:cTn id="115" presetID="4" presetClass="entr" presetSubtype="16" fill="hold" grpId="0" nodeType="withEffect">
                                  <p:stCondLst>
                                    <p:cond delay="0"/>
                                  </p:stCondLst>
                                  <p:childTnLst>
                                    <p:set>
                                      <p:cBhvr>
                                        <p:cTn id="116" dur="1" fill="hold">
                                          <p:stCondLst>
                                            <p:cond delay="0"/>
                                          </p:stCondLst>
                                        </p:cTn>
                                        <p:tgtEl>
                                          <p:spTgt spid="132"/>
                                        </p:tgtEl>
                                        <p:attrNameLst>
                                          <p:attrName>style.visibility</p:attrName>
                                        </p:attrNameLst>
                                      </p:cBhvr>
                                      <p:to>
                                        <p:strVal val="visible"/>
                                      </p:to>
                                    </p:set>
                                    <p:animEffect transition="in" filter="box(in)">
                                      <p:cBhvr>
                                        <p:cTn id="117" dur="500"/>
                                        <p:tgtEl>
                                          <p:spTgt spid="132"/>
                                        </p:tgtEl>
                                      </p:cBhvr>
                                    </p:animEffect>
                                  </p:childTnLst>
                                </p:cTn>
                              </p:par>
                              <p:par>
                                <p:cTn id="118" presetID="4" presetClass="entr" presetSubtype="16" fill="hold" grpId="0" nodeType="withEffect">
                                  <p:stCondLst>
                                    <p:cond delay="0"/>
                                  </p:stCondLst>
                                  <p:childTnLst>
                                    <p:set>
                                      <p:cBhvr>
                                        <p:cTn id="119" dur="1" fill="hold">
                                          <p:stCondLst>
                                            <p:cond delay="0"/>
                                          </p:stCondLst>
                                        </p:cTn>
                                        <p:tgtEl>
                                          <p:spTgt spid="134"/>
                                        </p:tgtEl>
                                        <p:attrNameLst>
                                          <p:attrName>style.visibility</p:attrName>
                                        </p:attrNameLst>
                                      </p:cBhvr>
                                      <p:to>
                                        <p:strVal val="visible"/>
                                      </p:to>
                                    </p:set>
                                    <p:animEffect transition="in" filter="box(in)">
                                      <p:cBhvr>
                                        <p:cTn id="120" dur="500"/>
                                        <p:tgtEl>
                                          <p:spTgt spid="134"/>
                                        </p:tgtEl>
                                      </p:cBhvr>
                                    </p:animEffect>
                                  </p:childTnLst>
                                </p:cTn>
                              </p:par>
                            </p:childTnLst>
                          </p:cTn>
                        </p:par>
                        <p:par>
                          <p:cTn id="121" fill="hold">
                            <p:stCondLst>
                              <p:cond delay="500"/>
                            </p:stCondLst>
                            <p:childTnLst>
                              <p:par>
                                <p:cTn id="122" presetID="4" presetClass="entr" presetSubtype="16" fill="hold" nodeType="afterEffect">
                                  <p:stCondLst>
                                    <p:cond delay="0"/>
                                  </p:stCondLst>
                                  <p:childTnLst>
                                    <p:set>
                                      <p:cBhvr>
                                        <p:cTn id="123" dur="1" fill="hold">
                                          <p:stCondLst>
                                            <p:cond delay="0"/>
                                          </p:stCondLst>
                                        </p:cTn>
                                        <p:tgtEl>
                                          <p:spTgt spid="34838"/>
                                        </p:tgtEl>
                                        <p:attrNameLst>
                                          <p:attrName>style.visibility</p:attrName>
                                        </p:attrNameLst>
                                      </p:cBhvr>
                                      <p:to>
                                        <p:strVal val="visible"/>
                                      </p:to>
                                    </p:set>
                                    <p:animEffect transition="in" filter="box(in)">
                                      <p:cBhvr>
                                        <p:cTn id="124" dur="500"/>
                                        <p:tgtEl>
                                          <p:spTgt spid="34838"/>
                                        </p:tgtEl>
                                      </p:cBhvr>
                                    </p:animEffect>
                                  </p:childTnLst>
                                </p:cTn>
                              </p:par>
                              <p:par>
                                <p:cTn id="125" presetID="4" presetClass="entr" presetSubtype="16" fill="hold" nodeType="withEffect">
                                  <p:stCondLst>
                                    <p:cond delay="0"/>
                                  </p:stCondLst>
                                  <p:childTnLst>
                                    <p:set>
                                      <p:cBhvr>
                                        <p:cTn id="126" dur="1" fill="hold">
                                          <p:stCondLst>
                                            <p:cond delay="0"/>
                                          </p:stCondLst>
                                        </p:cTn>
                                        <p:tgtEl>
                                          <p:spTgt spid="146"/>
                                        </p:tgtEl>
                                        <p:attrNameLst>
                                          <p:attrName>style.visibility</p:attrName>
                                        </p:attrNameLst>
                                      </p:cBhvr>
                                      <p:to>
                                        <p:strVal val="visible"/>
                                      </p:to>
                                    </p:set>
                                    <p:animEffect transition="in" filter="box(in)">
                                      <p:cBhvr>
                                        <p:cTn id="127" dur="500"/>
                                        <p:tgtEl>
                                          <p:spTgt spid="146"/>
                                        </p:tgtEl>
                                      </p:cBhvr>
                                    </p:animEffect>
                                  </p:childTnLst>
                                </p:cTn>
                              </p:par>
                              <p:par>
                                <p:cTn id="128" presetID="4" presetClass="entr" presetSubtype="16" fill="hold" grpId="0" nodeType="withEffect">
                                  <p:stCondLst>
                                    <p:cond delay="0"/>
                                  </p:stCondLst>
                                  <p:childTnLst>
                                    <p:set>
                                      <p:cBhvr>
                                        <p:cTn id="129" dur="1" fill="hold">
                                          <p:stCondLst>
                                            <p:cond delay="0"/>
                                          </p:stCondLst>
                                        </p:cTn>
                                        <p:tgtEl>
                                          <p:spTgt spid="97"/>
                                        </p:tgtEl>
                                        <p:attrNameLst>
                                          <p:attrName>style.visibility</p:attrName>
                                        </p:attrNameLst>
                                      </p:cBhvr>
                                      <p:to>
                                        <p:strVal val="visible"/>
                                      </p:to>
                                    </p:set>
                                    <p:animEffect transition="in" filter="box(in)">
                                      <p:cBhvr>
                                        <p:cTn id="130" dur="500"/>
                                        <p:tgtEl>
                                          <p:spTgt spid="97"/>
                                        </p:tgtEl>
                                      </p:cBhvr>
                                    </p:animEffect>
                                  </p:childTnLst>
                                </p:cTn>
                              </p:par>
                              <p:par>
                                <p:cTn id="131" presetID="4" presetClass="entr" presetSubtype="16" fill="hold" grpId="0" nodeType="withEffect">
                                  <p:stCondLst>
                                    <p:cond delay="0"/>
                                  </p:stCondLst>
                                  <p:childTnLst>
                                    <p:set>
                                      <p:cBhvr>
                                        <p:cTn id="132" dur="1" fill="hold">
                                          <p:stCondLst>
                                            <p:cond delay="0"/>
                                          </p:stCondLst>
                                        </p:cTn>
                                        <p:tgtEl>
                                          <p:spTgt spid="98"/>
                                        </p:tgtEl>
                                        <p:attrNameLst>
                                          <p:attrName>style.visibility</p:attrName>
                                        </p:attrNameLst>
                                      </p:cBhvr>
                                      <p:to>
                                        <p:strVal val="visible"/>
                                      </p:to>
                                    </p:set>
                                    <p:animEffect transition="in" filter="box(in)">
                                      <p:cBhvr>
                                        <p:cTn id="133"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2" grpId="0"/>
      <p:bldP spid="105" grpId="0" animBg="1"/>
      <p:bldP spid="106" grpId="0"/>
      <p:bldP spid="118" grpId="0" animBg="1"/>
      <p:bldP spid="132" grpId="0" animBg="1"/>
      <p:bldP spid="134" grpId="0" animBg="1"/>
      <p:bldP spid="138" grpId="0"/>
      <p:bldP spid="140" grpId="0"/>
      <p:bldP spid="141" grpId="0"/>
      <p:bldP spid="136" grpId="0" animBg="1"/>
      <p:bldP spid="137" grpId="0"/>
      <p:bldP spid="97" grpId="0" animBg="1"/>
      <p:bldP spid="9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US"/>
              <a:t>Sự truyền nhiệt của vật thể phát nóng ở chế độ xác lập</a:t>
            </a:r>
          </a:p>
        </p:txBody>
      </p:sp>
      <p:sp>
        <p:nvSpPr>
          <p:cNvPr id="3" name="Slide Number Placeholder 2"/>
          <p:cNvSpPr>
            <a:spLocks noGrp="1"/>
          </p:cNvSpPr>
          <p:nvPr>
            <p:ph type="sldNum" sz="quarter" idx="12"/>
          </p:nvPr>
        </p:nvSpPr>
        <p:spPr/>
        <p:txBody>
          <a:bodyPr/>
          <a:lstStyle/>
          <a:p>
            <a:fld id="{AC20B538-39FE-4812-A0E3-30635B19B3D6}" type="slidenum">
              <a:rPr lang="en-US" smtClean="0"/>
              <a:pPr/>
              <a:t>19</a:t>
            </a:fld>
            <a:endParaRPr lang="en-US"/>
          </a:p>
        </p:txBody>
      </p:sp>
      <p:sp>
        <p:nvSpPr>
          <p:cNvPr id="4" name="Footer Placeholder 3"/>
          <p:cNvSpPr>
            <a:spLocks noGrp="1"/>
          </p:cNvSpPr>
          <p:nvPr>
            <p:ph type="ftr" sz="quarter" idx="3"/>
          </p:nvPr>
        </p:nvSpPr>
        <p:spPr/>
        <p:txBody>
          <a:bodyPr/>
          <a:lstStyle/>
          <a:p>
            <a:r>
              <a:rPr lang="en-US"/>
              <a:t>BMTBĐ-BĐNLĐC-PVLong (TCBinh edited 2016)</a:t>
            </a:r>
          </a:p>
        </p:txBody>
      </p:sp>
      <p:graphicFrame>
        <p:nvGraphicFramePr>
          <p:cNvPr id="5" name="Group 56"/>
          <p:cNvGraphicFramePr>
            <a:graphicFrameLocks/>
          </p:cNvGraphicFramePr>
          <p:nvPr>
            <p:extLst>
              <p:ext uri="{D42A27DB-BD31-4B8C-83A1-F6EECF244321}">
                <p14:modId xmlns:p14="http://schemas.microsoft.com/office/powerpoint/2010/main" val="425577574"/>
              </p:ext>
            </p:extLst>
          </p:nvPr>
        </p:nvGraphicFramePr>
        <p:xfrm>
          <a:off x="760412" y="2247900"/>
          <a:ext cx="10210800" cy="4038600"/>
        </p:xfrm>
        <a:graphic>
          <a:graphicData uri="http://schemas.openxmlformats.org/drawingml/2006/table">
            <a:tbl>
              <a:tblPr/>
              <a:tblGrid>
                <a:gridCol w="5194180">
                  <a:extLst>
                    <a:ext uri="{9D8B030D-6E8A-4147-A177-3AD203B41FA5}">
                      <a16:colId xmlns:a16="http://schemas.microsoft.com/office/drawing/2014/main" val="20000"/>
                    </a:ext>
                  </a:extLst>
                </a:gridCol>
                <a:gridCol w="5016620">
                  <a:extLst>
                    <a:ext uri="{9D8B030D-6E8A-4147-A177-3AD203B41FA5}">
                      <a16:colId xmlns:a16="http://schemas.microsoft.com/office/drawing/2014/main" val="20001"/>
                    </a:ext>
                  </a:extLst>
                </a:gridCol>
              </a:tblGrid>
              <a:tr h="908423">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520950" algn="l"/>
                        </a:tabLst>
                      </a:pPr>
                      <a:r>
                        <a:rPr kumimoji="0" lang="en-US" sz="2400" b="1" i="0" u="none" strike="noStrike" cap="none" normalizeH="0" baseline="0">
                          <a:ln>
                            <a:noFill/>
                          </a:ln>
                          <a:solidFill>
                            <a:schemeClr val="tx1"/>
                          </a:solidFill>
                          <a:effectLst/>
                          <a:latin typeface="VNI-Times" pitchFamily="2" charset="0"/>
                          <a:cs typeface="Times New Roman" pitchFamily="18" charset="0"/>
                        </a:rPr>
                        <a:t>Ñaïi löôïng nhieät            Đôn vò</a:t>
                      </a:r>
                      <a:endParaRPr kumimoji="0" lang="en-US" sz="2400" b="0" i="0" u="none" strike="noStrike" cap="none" normalizeH="0" baseline="0">
                        <a:ln>
                          <a:noFill/>
                        </a:ln>
                        <a:solidFill>
                          <a:schemeClr val="tx1"/>
                        </a:solidFill>
                        <a:effectLst/>
                        <a:latin typeface="VNI-Times" pitchFamily="2"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520950" algn="l"/>
                        </a:tabLst>
                      </a:pPr>
                      <a:r>
                        <a:rPr kumimoji="0" lang="en-US" sz="2400" b="1" i="0" u="none" strike="noStrike" cap="none" normalizeH="0" baseline="0">
                          <a:ln>
                            <a:noFill/>
                          </a:ln>
                          <a:solidFill>
                            <a:schemeClr val="tx1"/>
                          </a:solidFill>
                          <a:effectLst/>
                          <a:latin typeface="VNI-Times" pitchFamily="2" charset="0"/>
                          <a:cs typeface="Times New Roman" pitchFamily="18" charset="0"/>
                        </a:rPr>
                        <a:t>Ñaïi löôïng ñieän         Đôn vò</a:t>
                      </a:r>
                      <a:endParaRPr kumimoji="0" lang="en-US" sz="2400" b="0" i="0" u="none" strike="noStrike" cap="none" normalizeH="0" baseline="0">
                        <a:ln>
                          <a:noFill/>
                        </a:ln>
                        <a:solidFill>
                          <a:schemeClr val="tx1"/>
                        </a:solidFill>
                        <a:effectLst/>
                        <a:latin typeface="VNI-Times" pitchFamily="2"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0"/>
                  </a:ext>
                </a:extLst>
              </a:tr>
              <a:tr h="3130177">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520950" algn="l"/>
                        </a:tabLst>
                      </a:pPr>
                      <a:r>
                        <a:rPr kumimoji="0" lang="en-US" sz="2400" b="0" i="0" u="none" strike="noStrike" cap="none" normalizeH="0" baseline="0">
                          <a:ln>
                            <a:noFill/>
                          </a:ln>
                          <a:solidFill>
                            <a:schemeClr val="tx1"/>
                          </a:solidFill>
                          <a:effectLst/>
                          <a:latin typeface="VNI-Times" pitchFamily="2" charset="0"/>
                          <a:cs typeface="Times New Roman" pitchFamily="18" charset="0"/>
                        </a:rPr>
                        <a:t>Nhieät löôïng </a:t>
                      </a:r>
                      <a:r>
                        <a:rPr kumimoji="0" lang="en-US" sz="2400" b="0" i="0" u="none" strike="noStrike" cap="none" normalizeH="0" baseline="0">
                          <a:ln>
                            <a:noFill/>
                          </a:ln>
                          <a:solidFill>
                            <a:srgbClr val="FF0000"/>
                          </a:solidFill>
                          <a:effectLst/>
                          <a:latin typeface="VNI-Times" pitchFamily="2" charset="0"/>
                          <a:cs typeface="Times New Roman" pitchFamily="18" charset="0"/>
                        </a:rPr>
                        <a:t>Q</a:t>
                      </a:r>
                      <a:r>
                        <a:rPr kumimoji="0" lang="en-US" sz="2400" b="0" i="0" u="none" strike="noStrike" cap="none" normalizeH="0" baseline="0">
                          <a:ln>
                            <a:noFill/>
                          </a:ln>
                          <a:solidFill>
                            <a:schemeClr val="tx1"/>
                          </a:solidFill>
                          <a:effectLst/>
                          <a:latin typeface="VNI-Times" pitchFamily="2" charset="0"/>
                          <a:cs typeface="Times New Roman" pitchFamily="18" charset="0"/>
                        </a:rPr>
                        <a:t>                         W.s</a:t>
                      </a:r>
                    </a:p>
                    <a:p>
                      <a:pPr marL="0" marR="0" lvl="0" indent="0" algn="l" defTabSz="914400" rtl="0" eaLnBrk="0" fontAlgn="base" latinLnBrk="0" hangingPunct="0">
                        <a:lnSpc>
                          <a:spcPct val="100000"/>
                        </a:lnSpc>
                        <a:spcBef>
                          <a:spcPct val="0"/>
                        </a:spcBef>
                        <a:spcAft>
                          <a:spcPct val="0"/>
                        </a:spcAft>
                        <a:buClrTx/>
                        <a:buSzTx/>
                        <a:buFontTx/>
                        <a:buNone/>
                        <a:tabLst>
                          <a:tab pos="2520950" algn="l"/>
                        </a:tabLst>
                      </a:pPr>
                      <a:r>
                        <a:rPr kumimoji="0" lang="en-US" sz="2400" b="0" i="0" u="none" strike="noStrike" cap="none" normalizeH="0" baseline="0">
                          <a:ln>
                            <a:noFill/>
                          </a:ln>
                          <a:solidFill>
                            <a:schemeClr val="tx1"/>
                          </a:solidFill>
                          <a:effectLst/>
                          <a:latin typeface="VNI-Times" pitchFamily="2" charset="0"/>
                          <a:cs typeface="Times New Roman" pitchFamily="18" charset="0"/>
                        </a:rPr>
                        <a:t>Nhieät thoâng </a:t>
                      </a:r>
                      <a:r>
                        <a:rPr kumimoji="0" lang="en-US" sz="2400" b="0" i="0" u="none" strike="noStrike" cap="none" normalizeH="0" baseline="0">
                          <a:ln>
                            <a:noFill/>
                          </a:ln>
                          <a:solidFill>
                            <a:srgbClr val="FF0000"/>
                          </a:solidFill>
                          <a:effectLst/>
                          <a:latin typeface="VNI-Times" pitchFamily="2" charset="0"/>
                          <a:cs typeface="Times New Roman" pitchFamily="18" charset="0"/>
                          <a:sym typeface="Symbol" panose="05050102010706020507" pitchFamily="18" charset="2"/>
                        </a:rPr>
                        <a:t></a:t>
                      </a:r>
                      <a:r>
                        <a:rPr kumimoji="0" lang="en-US" sz="2400" b="0" i="0" u="none" strike="noStrike" cap="none" normalizeH="0" baseline="-25000">
                          <a:ln>
                            <a:noFill/>
                          </a:ln>
                          <a:solidFill>
                            <a:srgbClr val="FF0000"/>
                          </a:solidFill>
                          <a:effectLst/>
                          <a:latin typeface="VNI-Times" pitchFamily="2" charset="0"/>
                          <a:cs typeface="Times New Roman" pitchFamily="18" charset="0"/>
                          <a:sym typeface="Symbol" panose="05050102010706020507" pitchFamily="18" charset="2"/>
                        </a:rPr>
                        <a:t>T</a:t>
                      </a:r>
                      <a:r>
                        <a:rPr kumimoji="0" lang="en-US" sz="2400" b="0" i="0" u="none" strike="noStrike" cap="none" normalizeH="0" baseline="0">
                          <a:ln>
                            <a:noFill/>
                          </a:ln>
                          <a:solidFill>
                            <a:schemeClr val="tx1"/>
                          </a:solidFill>
                          <a:effectLst/>
                          <a:latin typeface="VNI-Times" pitchFamily="2" charset="0"/>
                          <a:cs typeface="Times New Roman" pitchFamily="18" charset="0"/>
                        </a:rPr>
                        <a:t>                       W</a:t>
                      </a:r>
                    </a:p>
                    <a:p>
                      <a:pPr marL="0" marR="0" lvl="0" indent="0" algn="l" defTabSz="914400" rtl="0" eaLnBrk="0" fontAlgn="base" latinLnBrk="0" hangingPunct="0">
                        <a:lnSpc>
                          <a:spcPct val="100000"/>
                        </a:lnSpc>
                        <a:spcBef>
                          <a:spcPct val="0"/>
                        </a:spcBef>
                        <a:spcAft>
                          <a:spcPct val="0"/>
                        </a:spcAft>
                        <a:buClrTx/>
                        <a:buSzTx/>
                        <a:buFontTx/>
                        <a:buNone/>
                        <a:tabLst>
                          <a:tab pos="2520950" algn="l"/>
                        </a:tabLst>
                      </a:pPr>
                      <a:r>
                        <a:rPr kumimoji="0" lang="en-US" sz="2400" b="0" i="0" u="none" strike="noStrike" cap="none" normalizeH="0" baseline="0">
                          <a:ln>
                            <a:noFill/>
                          </a:ln>
                          <a:solidFill>
                            <a:schemeClr val="tx1"/>
                          </a:solidFill>
                          <a:effectLst/>
                          <a:latin typeface="VNI-Times" pitchFamily="2" charset="0"/>
                          <a:cs typeface="Times New Roman" pitchFamily="18" charset="0"/>
                        </a:rPr>
                        <a:t>Maät ñoä nhieät thoâng                W/m</a:t>
                      </a:r>
                      <a:r>
                        <a:rPr kumimoji="0" lang="en-US" sz="2400" b="0" i="0" u="none" strike="noStrike" cap="none" normalizeH="0" baseline="30000">
                          <a:ln>
                            <a:noFill/>
                          </a:ln>
                          <a:solidFill>
                            <a:schemeClr val="tx1"/>
                          </a:solidFill>
                          <a:effectLst/>
                          <a:latin typeface="VNI-Times" pitchFamily="2" charset="0"/>
                          <a:cs typeface="Times New Roman" pitchFamily="18" charset="0"/>
                        </a:rPr>
                        <a:t>2</a:t>
                      </a:r>
                      <a:endParaRPr kumimoji="0" lang="en-US" sz="2400" b="0" i="0" u="none" strike="noStrike" cap="none" normalizeH="0" baseline="0">
                        <a:ln>
                          <a:noFill/>
                        </a:ln>
                        <a:solidFill>
                          <a:schemeClr val="tx1"/>
                        </a:solidFill>
                        <a:effectLst/>
                        <a:latin typeface="VNI-Times" pitchFamily="2"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520950" algn="l"/>
                        </a:tabLst>
                      </a:pPr>
                      <a:r>
                        <a:rPr kumimoji="0" lang="en-US" sz="2400" b="0" i="0" u="none" strike="noStrike" cap="none" normalizeH="0" baseline="0">
                          <a:ln>
                            <a:noFill/>
                          </a:ln>
                          <a:solidFill>
                            <a:schemeClr val="tx1"/>
                          </a:solidFill>
                          <a:effectLst/>
                          <a:latin typeface="VNI-Times" pitchFamily="2" charset="0"/>
                          <a:cs typeface="Times New Roman" pitchFamily="18" charset="0"/>
                        </a:rPr>
                        <a:t>Heä soá daãn nhieät </a:t>
                      </a:r>
                      <a:r>
                        <a:rPr kumimoji="0" lang="en-US" sz="2400" b="0" i="0" u="none" strike="noStrike" cap="none" normalizeH="0" baseline="0">
                          <a:ln>
                            <a:noFill/>
                          </a:ln>
                          <a:solidFill>
                            <a:srgbClr val="FF0000"/>
                          </a:solidFill>
                          <a:effectLst/>
                          <a:latin typeface="VNI-Times" pitchFamily="2" charset="0"/>
                          <a:cs typeface="Times New Roman" pitchFamily="18" charset="0"/>
                          <a:sym typeface="Symbol" panose="05050102010706020507" pitchFamily="18" charset="2"/>
                        </a:rPr>
                        <a:t></a:t>
                      </a:r>
                      <a:r>
                        <a:rPr kumimoji="0" lang="en-US" sz="2400" b="0" i="0" u="none" strike="noStrike" cap="none" normalizeH="0" baseline="0">
                          <a:ln>
                            <a:noFill/>
                          </a:ln>
                          <a:solidFill>
                            <a:schemeClr val="tx1"/>
                          </a:solidFill>
                          <a:effectLst/>
                          <a:latin typeface="VNI-Times" pitchFamily="2" charset="0"/>
                          <a:cs typeface="Times New Roman" pitchFamily="18" charset="0"/>
                        </a:rPr>
                        <a:t>                  W/m</a:t>
                      </a:r>
                      <a:r>
                        <a:rPr kumimoji="0" lang="en-US" sz="2400" b="0" i="0" u="none" strike="noStrike" cap="none" normalizeH="0" baseline="30000">
                          <a:ln>
                            <a:noFill/>
                          </a:ln>
                          <a:solidFill>
                            <a:schemeClr val="tx1"/>
                          </a:solidFill>
                          <a:effectLst/>
                          <a:latin typeface="VNI-Times" pitchFamily="2" charset="0"/>
                          <a:cs typeface="Times New Roman" pitchFamily="18" charset="0"/>
                        </a:rPr>
                        <a:t>0</a:t>
                      </a:r>
                      <a:r>
                        <a:rPr kumimoji="0" lang="en-US" sz="2400" b="0" i="0" u="none" strike="noStrike" cap="none" normalizeH="0" baseline="0">
                          <a:ln>
                            <a:noFill/>
                          </a:ln>
                          <a:solidFill>
                            <a:schemeClr val="tx1"/>
                          </a:solidFill>
                          <a:effectLst/>
                          <a:latin typeface="VNI-Times" pitchFamily="2" charset="0"/>
                          <a:cs typeface="Times New Roman" pitchFamily="18" charset="0"/>
                        </a:rPr>
                        <a:t>C</a:t>
                      </a:r>
                    </a:p>
                    <a:p>
                      <a:pPr marL="0" marR="0" lvl="0" indent="0" algn="l" defTabSz="914400" rtl="0" eaLnBrk="0" fontAlgn="base" latinLnBrk="0" hangingPunct="0">
                        <a:lnSpc>
                          <a:spcPct val="100000"/>
                        </a:lnSpc>
                        <a:spcBef>
                          <a:spcPct val="0"/>
                        </a:spcBef>
                        <a:spcAft>
                          <a:spcPct val="0"/>
                        </a:spcAft>
                        <a:buClrTx/>
                        <a:buSzTx/>
                        <a:buFontTx/>
                        <a:buNone/>
                        <a:tabLst>
                          <a:tab pos="2520950" algn="l"/>
                        </a:tabLst>
                      </a:pPr>
                      <a:r>
                        <a:rPr kumimoji="0" lang="en-US" sz="2400" b="0" i="0" u="none" strike="noStrike" cap="none" normalizeH="0" baseline="0">
                          <a:ln>
                            <a:noFill/>
                          </a:ln>
                          <a:solidFill>
                            <a:schemeClr val="tx1"/>
                          </a:solidFill>
                          <a:effectLst/>
                          <a:latin typeface="VNI-Times" pitchFamily="2" charset="0"/>
                          <a:cs typeface="Times New Roman" pitchFamily="18" charset="0"/>
                        </a:rPr>
                        <a:t>Ñoä cheânh nhieät </a:t>
                      </a:r>
                      <a:r>
                        <a:rPr kumimoji="0" lang="en-US" sz="2400" b="0" i="0" u="none" strike="noStrike" cap="none" normalizeH="0" baseline="0">
                          <a:ln>
                            <a:noFill/>
                          </a:ln>
                          <a:solidFill>
                            <a:srgbClr val="FF0000"/>
                          </a:solidFill>
                          <a:effectLst/>
                          <a:latin typeface="VNI-Times" pitchFamily="2" charset="0"/>
                          <a:cs typeface="Times New Roman" pitchFamily="18" charset="0"/>
                          <a:sym typeface="Symbol" panose="05050102010706020507" pitchFamily="18" charset="2"/>
                        </a:rPr>
                        <a:t></a:t>
                      </a:r>
                      <a:r>
                        <a:rPr kumimoji="0" lang="en-US" sz="2400" b="0" i="0" u="none" strike="noStrike" cap="none" normalizeH="0" baseline="0">
                          <a:ln>
                            <a:noFill/>
                          </a:ln>
                          <a:solidFill>
                            <a:schemeClr val="tx1"/>
                          </a:solidFill>
                          <a:effectLst/>
                          <a:latin typeface="VNI-Times" pitchFamily="2" charset="0"/>
                          <a:cs typeface="Times New Roman" pitchFamily="18" charset="0"/>
                        </a:rPr>
                        <a:t>                 </a:t>
                      </a:r>
                      <a:r>
                        <a:rPr kumimoji="0" lang="en-US" sz="2400" b="0" i="0" u="none" strike="noStrike" cap="none" normalizeH="0" baseline="30000">
                          <a:ln>
                            <a:noFill/>
                          </a:ln>
                          <a:solidFill>
                            <a:schemeClr val="tx1"/>
                          </a:solidFill>
                          <a:effectLst/>
                          <a:latin typeface="VNI-Times" pitchFamily="2" charset="0"/>
                          <a:cs typeface="Times New Roman" pitchFamily="18" charset="0"/>
                        </a:rPr>
                        <a:t>0</a:t>
                      </a:r>
                      <a:r>
                        <a:rPr kumimoji="0" lang="en-US" sz="2400" b="0" i="0" u="none" strike="noStrike" cap="none" normalizeH="0" baseline="0">
                          <a:ln>
                            <a:noFill/>
                          </a:ln>
                          <a:solidFill>
                            <a:schemeClr val="tx1"/>
                          </a:solidFill>
                          <a:effectLst/>
                          <a:latin typeface="VNI-Times" pitchFamily="2" charset="0"/>
                          <a:cs typeface="Times New Roman" pitchFamily="18" charset="0"/>
                        </a:rPr>
                        <a:t>C</a:t>
                      </a:r>
                    </a:p>
                    <a:p>
                      <a:pPr marL="0" marR="0" lvl="0" indent="0" algn="l" defTabSz="914400" rtl="0" eaLnBrk="0" fontAlgn="base" latinLnBrk="0" hangingPunct="0">
                        <a:lnSpc>
                          <a:spcPct val="100000"/>
                        </a:lnSpc>
                        <a:spcBef>
                          <a:spcPct val="0"/>
                        </a:spcBef>
                        <a:spcAft>
                          <a:spcPct val="0"/>
                        </a:spcAft>
                        <a:buClrTx/>
                        <a:buSzTx/>
                        <a:buFontTx/>
                        <a:buNone/>
                        <a:tabLst>
                          <a:tab pos="2520950" algn="l"/>
                        </a:tabLst>
                      </a:pPr>
                      <a:r>
                        <a:rPr kumimoji="0" lang="en-US" sz="2400" b="0" i="0" u="none" strike="noStrike" cap="none" normalizeH="0" baseline="0">
                          <a:ln>
                            <a:noFill/>
                          </a:ln>
                          <a:solidFill>
                            <a:schemeClr val="tx1"/>
                          </a:solidFill>
                          <a:effectLst/>
                          <a:latin typeface="VNI-Times" pitchFamily="2" charset="0"/>
                          <a:cs typeface="Times New Roman" pitchFamily="18" charset="0"/>
                        </a:rPr>
                        <a:t>Nhieät trôû </a:t>
                      </a:r>
                      <a:r>
                        <a:rPr kumimoji="0" lang="en-US" sz="2400" b="0" i="0" u="none" strike="noStrike" cap="none" normalizeH="0" baseline="0">
                          <a:ln>
                            <a:noFill/>
                          </a:ln>
                          <a:solidFill>
                            <a:srgbClr val="FF0000"/>
                          </a:solidFill>
                          <a:effectLst/>
                          <a:latin typeface="VNI-Times" pitchFamily="2" charset="0"/>
                          <a:cs typeface="Times New Roman" pitchFamily="18" charset="0"/>
                        </a:rPr>
                        <a:t>R</a:t>
                      </a:r>
                      <a:r>
                        <a:rPr kumimoji="0" lang="en-US" sz="2400" b="0" i="0" u="none" strike="noStrike" cap="none" normalizeH="0" baseline="-25000">
                          <a:ln>
                            <a:noFill/>
                          </a:ln>
                          <a:solidFill>
                            <a:srgbClr val="FF0000"/>
                          </a:solidFill>
                          <a:effectLst/>
                          <a:latin typeface="VNI-Times" pitchFamily="2" charset="0"/>
                          <a:cs typeface="Times New Roman" pitchFamily="18" charset="0"/>
                        </a:rPr>
                        <a:t>T</a:t>
                      </a:r>
                      <a:r>
                        <a:rPr kumimoji="0" lang="en-US" sz="2400" b="0" i="0" u="none" strike="noStrike" cap="none" normalizeH="0" baseline="0">
                          <a:ln>
                            <a:noFill/>
                          </a:ln>
                          <a:solidFill>
                            <a:schemeClr val="tx1"/>
                          </a:solidFill>
                          <a:effectLst/>
                          <a:latin typeface="VNI-Times" pitchFamily="2" charset="0"/>
                          <a:cs typeface="Times New Roman" pitchFamily="18" charset="0"/>
                        </a:rPr>
                        <a:t>                            </a:t>
                      </a:r>
                      <a:r>
                        <a:rPr kumimoji="0" lang="en-US" sz="2400" b="0" i="0" u="none" strike="noStrike" cap="none" normalizeH="0" baseline="30000">
                          <a:ln>
                            <a:noFill/>
                          </a:ln>
                          <a:solidFill>
                            <a:schemeClr val="tx1"/>
                          </a:solidFill>
                          <a:effectLst/>
                          <a:latin typeface="VNI-Times" pitchFamily="2" charset="0"/>
                          <a:cs typeface="Times New Roman" pitchFamily="18" charset="0"/>
                        </a:rPr>
                        <a:t>0</a:t>
                      </a:r>
                      <a:r>
                        <a:rPr kumimoji="0" lang="en-US" sz="2400" b="0" i="0" u="none" strike="noStrike" cap="none" normalizeH="0" baseline="0">
                          <a:ln>
                            <a:noFill/>
                          </a:ln>
                          <a:solidFill>
                            <a:schemeClr val="tx1"/>
                          </a:solidFill>
                          <a:effectLst/>
                          <a:latin typeface="VNI-Times" pitchFamily="2" charset="0"/>
                          <a:cs typeface="Times New Roman" pitchFamily="18" charset="0"/>
                        </a:rPr>
                        <a:t>C/W</a:t>
                      </a:r>
                    </a:p>
                    <a:p>
                      <a:pPr marL="0" marR="0" lvl="0" indent="0" algn="l" defTabSz="914400" rtl="0" eaLnBrk="0" fontAlgn="base" latinLnBrk="0" hangingPunct="0">
                        <a:lnSpc>
                          <a:spcPct val="100000"/>
                        </a:lnSpc>
                        <a:spcBef>
                          <a:spcPct val="0"/>
                        </a:spcBef>
                        <a:spcAft>
                          <a:spcPct val="0"/>
                        </a:spcAft>
                        <a:buClrTx/>
                        <a:buSzTx/>
                        <a:buFontTx/>
                        <a:buNone/>
                        <a:tabLst>
                          <a:tab pos="2520950" algn="l"/>
                        </a:tabLst>
                      </a:pPr>
                      <a:r>
                        <a:rPr kumimoji="0" lang="en-US" sz="2400" b="0" i="0" u="none" strike="noStrike" cap="none" normalizeH="0" baseline="0">
                          <a:ln>
                            <a:noFill/>
                          </a:ln>
                          <a:solidFill>
                            <a:schemeClr val="tx1"/>
                          </a:solidFill>
                          <a:effectLst/>
                          <a:latin typeface="VNI-Times" pitchFamily="2" charset="0"/>
                          <a:cs typeface="Times New Roman" pitchFamily="18" charset="0"/>
                        </a:rPr>
                        <a:t>Nhieät dung  </a:t>
                      </a:r>
                      <a:r>
                        <a:rPr kumimoji="0" lang="en-US" sz="2400" b="0" i="0" u="none" strike="noStrike" cap="none" normalizeH="0" baseline="0">
                          <a:ln>
                            <a:noFill/>
                          </a:ln>
                          <a:solidFill>
                            <a:srgbClr val="FF0000"/>
                          </a:solidFill>
                          <a:effectLst/>
                          <a:latin typeface="VNI-Times" pitchFamily="2" charset="0"/>
                          <a:cs typeface="Times New Roman" pitchFamily="18" charset="0"/>
                        </a:rPr>
                        <a:t>C</a:t>
                      </a:r>
                      <a:r>
                        <a:rPr kumimoji="0" lang="en-US" sz="2400" b="0" i="0" u="none" strike="noStrike" cap="none" normalizeH="0" baseline="0">
                          <a:ln>
                            <a:noFill/>
                          </a:ln>
                          <a:solidFill>
                            <a:schemeClr val="tx1"/>
                          </a:solidFill>
                          <a:effectLst/>
                          <a:latin typeface="VNI-Times" pitchFamily="2" charset="0"/>
                          <a:cs typeface="Times New Roman" pitchFamily="18" charset="0"/>
                        </a:rPr>
                        <a:t>                         W.s/ </a:t>
                      </a:r>
                      <a:r>
                        <a:rPr kumimoji="0" lang="en-US" sz="2400" b="0" i="0" u="none" strike="noStrike" cap="none" normalizeH="0" baseline="30000">
                          <a:ln>
                            <a:noFill/>
                          </a:ln>
                          <a:solidFill>
                            <a:schemeClr val="tx1"/>
                          </a:solidFill>
                          <a:effectLst/>
                          <a:latin typeface="VNI-Times" pitchFamily="2" charset="0"/>
                          <a:cs typeface="Times New Roman" pitchFamily="18" charset="0"/>
                        </a:rPr>
                        <a:t>0</a:t>
                      </a:r>
                      <a:r>
                        <a:rPr kumimoji="0" lang="en-US" sz="2400" b="0" i="0" u="none" strike="noStrike" cap="none" normalizeH="0" baseline="0">
                          <a:ln>
                            <a:noFill/>
                          </a:ln>
                          <a:solidFill>
                            <a:schemeClr val="tx1"/>
                          </a:solidFill>
                          <a:effectLst/>
                          <a:latin typeface="VNI-Times" pitchFamily="2" charset="0"/>
                          <a:cs typeface="Times New Roman" pitchFamily="18" charset="0"/>
                        </a:rPr>
                        <a:t>C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520950" algn="l"/>
                        </a:tabLst>
                      </a:pPr>
                      <a:r>
                        <a:rPr kumimoji="0" lang="en-US" sz="2400" b="0" i="0" u="none" strike="noStrike" cap="none" normalizeH="0" baseline="0">
                          <a:ln>
                            <a:noFill/>
                          </a:ln>
                          <a:solidFill>
                            <a:schemeClr val="tx1"/>
                          </a:solidFill>
                          <a:effectLst/>
                          <a:latin typeface="VNI-Times" pitchFamily="2" charset="0"/>
                          <a:cs typeface="Times New Roman" pitchFamily="18" charset="0"/>
                        </a:rPr>
                        <a:t>Ñieän löôïng                         A.s</a:t>
                      </a:r>
                    </a:p>
                    <a:p>
                      <a:pPr marL="0" marR="0" lvl="0" indent="0" algn="l" defTabSz="914400" rtl="0" eaLnBrk="0" fontAlgn="base" latinLnBrk="0" hangingPunct="0">
                        <a:lnSpc>
                          <a:spcPct val="100000"/>
                        </a:lnSpc>
                        <a:spcBef>
                          <a:spcPct val="0"/>
                        </a:spcBef>
                        <a:spcAft>
                          <a:spcPct val="0"/>
                        </a:spcAft>
                        <a:buClrTx/>
                        <a:buSzTx/>
                        <a:buFontTx/>
                        <a:buNone/>
                        <a:tabLst>
                          <a:tab pos="2520950" algn="l"/>
                        </a:tabLst>
                      </a:pPr>
                      <a:r>
                        <a:rPr kumimoji="0" lang="en-US" sz="2400" b="0" i="0" u="none" strike="noStrike" cap="none" normalizeH="0" baseline="0">
                          <a:ln>
                            <a:noFill/>
                          </a:ln>
                          <a:solidFill>
                            <a:schemeClr val="tx1"/>
                          </a:solidFill>
                          <a:effectLst/>
                          <a:latin typeface="VNI-Times" pitchFamily="2" charset="0"/>
                          <a:cs typeface="Times New Roman" pitchFamily="18" charset="0"/>
                        </a:rPr>
                        <a:t>Doøng ñieän                          A</a:t>
                      </a:r>
                    </a:p>
                    <a:p>
                      <a:pPr marL="0" marR="0" lvl="0" indent="0" algn="l" defTabSz="914400" rtl="0" eaLnBrk="0" fontAlgn="base" latinLnBrk="0" hangingPunct="0">
                        <a:lnSpc>
                          <a:spcPct val="100000"/>
                        </a:lnSpc>
                        <a:spcBef>
                          <a:spcPct val="0"/>
                        </a:spcBef>
                        <a:spcAft>
                          <a:spcPct val="0"/>
                        </a:spcAft>
                        <a:buClrTx/>
                        <a:buSzTx/>
                        <a:buFontTx/>
                        <a:buNone/>
                        <a:tabLst>
                          <a:tab pos="2520950" algn="l"/>
                        </a:tabLst>
                      </a:pPr>
                      <a:r>
                        <a:rPr kumimoji="0" lang="en-US" sz="2400" b="0" i="0" u="none" strike="noStrike" cap="none" normalizeH="0" baseline="0">
                          <a:ln>
                            <a:noFill/>
                          </a:ln>
                          <a:solidFill>
                            <a:schemeClr val="tx1"/>
                          </a:solidFill>
                          <a:effectLst/>
                          <a:latin typeface="VNI-Times" pitchFamily="2" charset="0"/>
                          <a:cs typeface="Times New Roman" pitchFamily="18" charset="0"/>
                        </a:rPr>
                        <a:t>Maät ñoä doøng ñieän               A/m</a:t>
                      </a:r>
                      <a:r>
                        <a:rPr kumimoji="0" lang="en-US" sz="2400" b="0" i="0" u="none" strike="noStrike" cap="none" normalizeH="0" baseline="30000">
                          <a:ln>
                            <a:noFill/>
                          </a:ln>
                          <a:solidFill>
                            <a:schemeClr val="tx1"/>
                          </a:solidFill>
                          <a:effectLst/>
                          <a:latin typeface="VNI-Times" pitchFamily="2" charset="0"/>
                          <a:cs typeface="Times New Roman" pitchFamily="18" charset="0"/>
                        </a:rPr>
                        <a:t>2</a:t>
                      </a:r>
                      <a:endParaRPr kumimoji="0" lang="en-US" sz="2400" b="0" i="0" u="none" strike="noStrike" cap="none" normalizeH="0" baseline="0">
                        <a:ln>
                          <a:noFill/>
                        </a:ln>
                        <a:solidFill>
                          <a:schemeClr val="tx1"/>
                        </a:solidFill>
                        <a:effectLst/>
                        <a:latin typeface="VNI-Times" pitchFamily="2"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520950" algn="l"/>
                        </a:tabLst>
                      </a:pPr>
                      <a:r>
                        <a:rPr kumimoji="0" lang="en-US" sz="2400" b="0" i="0" u="none" strike="noStrike" cap="none" normalizeH="0" baseline="0">
                          <a:ln>
                            <a:noFill/>
                          </a:ln>
                          <a:solidFill>
                            <a:schemeClr val="tx1"/>
                          </a:solidFill>
                          <a:effectLst/>
                          <a:latin typeface="VNI-Times" pitchFamily="2" charset="0"/>
                          <a:cs typeface="Times New Roman" pitchFamily="18" charset="0"/>
                        </a:rPr>
                        <a:t>Ñieän daãn suaát                     </a:t>
                      </a:r>
                      <a:r>
                        <a:rPr kumimoji="0" lang="en-US" sz="2400" b="0" i="0" u="none" strike="noStrike" cap="none" normalizeH="0" baseline="0">
                          <a:ln>
                            <a:noFill/>
                          </a:ln>
                          <a:solidFill>
                            <a:schemeClr val="tx1"/>
                          </a:solidFill>
                          <a:effectLst/>
                          <a:latin typeface="VNI-Times" pitchFamily="2" charset="0"/>
                          <a:cs typeface="Times New Roman" pitchFamily="18" charset="0"/>
                          <a:sym typeface="Symbol" pitchFamily="18" charset="2"/>
                        </a:rPr>
                        <a:t>1</a:t>
                      </a:r>
                      <a:r>
                        <a:rPr kumimoji="0" lang="en-US" sz="2400" b="0" i="0" u="none" strike="noStrike" cap="none" normalizeH="0" baseline="0">
                          <a:ln>
                            <a:noFill/>
                          </a:ln>
                          <a:solidFill>
                            <a:schemeClr val="tx1"/>
                          </a:solidFill>
                          <a:effectLst/>
                          <a:latin typeface="VNI-Times" pitchFamily="2" charset="0"/>
                          <a:cs typeface="Times New Roman" pitchFamily="18" charset="0"/>
                        </a:rPr>
                        <a:t>/</a:t>
                      </a:r>
                      <a:r>
                        <a:rPr kumimoji="0" lang="en-US" sz="2400" b="0" i="0" u="none" strike="noStrike" cap="none" normalizeH="0" baseline="0">
                          <a:ln>
                            <a:noFill/>
                          </a:ln>
                          <a:solidFill>
                            <a:schemeClr val="tx1"/>
                          </a:solidFill>
                          <a:effectLst/>
                          <a:latin typeface="VNI-Times" pitchFamily="2" charset="0"/>
                          <a:cs typeface="Times New Roman" pitchFamily="18" charset="0"/>
                          <a:sym typeface="Symbol" pitchFamily="18" charset="2"/>
                        </a:rPr>
                        <a:t></a:t>
                      </a:r>
                      <a:r>
                        <a:rPr kumimoji="0" lang="en-US" sz="2400" b="0" i="0" u="none" strike="noStrike" cap="none" normalizeH="0" baseline="0">
                          <a:ln>
                            <a:noFill/>
                          </a:ln>
                          <a:solidFill>
                            <a:schemeClr val="tx1"/>
                          </a:solidFill>
                          <a:effectLst/>
                          <a:latin typeface="VNI-Times" pitchFamily="2" charset="0"/>
                          <a:cs typeface="Times New Roman" pitchFamily="18" charset="0"/>
                        </a:rPr>
                        <a:t>m</a:t>
                      </a:r>
                      <a:endParaRPr kumimoji="0" lang="en-US" sz="2400" b="0" i="0" u="none" strike="noStrike" cap="none" normalizeH="0" baseline="0">
                        <a:ln>
                          <a:noFill/>
                        </a:ln>
                        <a:solidFill>
                          <a:schemeClr val="tx1"/>
                        </a:solidFill>
                        <a:effectLst/>
                        <a:latin typeface="VNI-Times" pitchFamily="2"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2520950" algn="l"/>
                        </a:tabLst>
                      </a:pPr>
                      <a:r>
                        <a:rPr kumimoji="0" lang="en-US" sz="2400" b="0" i="0" u="none" strike="noStrike" cap="none" normalizeH="0" baseline="0">
                          <a:ln>
                            <a:noFill/>
                          </a:ln>
                          <a:solidFill>
                            <a:schemeClr val="tx1"/>
                          </a:solidFill>
                          <a:effectLst/>
                          <a:latin typeface="VNI-Times" pitchFamily="2" charset="0"/>
                          <a:cs typeface="Times New Roman" pitchFamily="18" charset="0"/>
                          <a:sym typeface="Symbol" pitchFamily="18" charset="2"/>
                        </a:rPr>
                        <a:t>Ñieän aùp                                V</a:t>
                      </a:r>
                    </a:p>
                    <a:p>
                      <a:pPr marL="0" marR="0" lvl="0" indent="0" algn="l" defTabSz="914400" rtl="0" eaLnBrk="0" fontAlgn="base" latinLnBrk="0" hangingPunct="0">
                        <a:lnSpc>
                          <a:spcPct val="100000"/>
                        </a:lnSpc>
                        <a:spcBef>
                          <a:spcPct val="0"/>
                        </a:spcBef>
                        <a:spcAft>
                          <a:spcPct val="0"/>
                        </a:spcAft>
                        <a:buClrTx/>
                        <a:buSzTx/>
                        <a:buFontTx/>
                        <a:buNone/>
                        <a:tabLst>
                          <a:tab pos="2520950" algn="l"/>
                        </a:tabLst>
                      </a:pPr>
                      <a:r>
                        <a:rPr kumimoji="0" lang="en-US" sz="2400" b="0" i="0" u="none" strike="noStrike" cap="none" normalizeH="0" baseline="0">
                          <a:ln>
                            <a:noFill/>
                          </a:ln>
                          <a:solidFill>
                            <a:schemeClr val="tx1"/>
                          </a:solidFill>
                          <a:effectLst/>
                          <a:latin typeface="VNI-Times" pitchFamily="2" charset="0"/>
                          <a:cs typeface="Times New Roman" pitchFamily="18" charset="0"/>
                          <a:sym typeface="Symbol" pitchFamily="18" charset="2"/>
                        </a:rPr>
                        <a:t>Ñieän trôû                                </a:t>
                      </a:r>
                      <a:endParaRPr kumimoji="0" lang="en-US" sz="2400" b="0" i="0" u="none" strike="noStrike" cap="none" normalizeH="0" baseline="0">
                        <a:ln>
                          <a:noFill/>
                        </a:ln>
                        <a:solidFill>
                          <a:schemeClr val="tx1"/>
                        </a:solidFill>
                        <a:effectLst/>
                        <a:latin typeface="VNI-Times" pitchFamily="2"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520950" algn="l"/>
                        </a:tabLst>
                      </a:pPr>
                      <a:r>
                        <a:rPr kumimoji="0" lang="en-US" sz="2400" b="0" i="0" u="none" strike="noStrike" cap="none" normalizeH="0" baseline="0">
                          <a:ln>
                            <a:noFill/>
                          </a:ln>
                          <a:solidFill>
                            <a:schemeClr val="tx1"/>
                          </a:solidFill>
                          <a:effectLst/>
                          <a:latin typeface="VNI-Times" pitchFamily="2" charset="0"/>
                          <a:cs typeface="Times New Roman" pitchFamily="18" charset="0"/>
                          <a:sym typeface="Symbol" pitchFamily="18" charset="2"/>
                        </a:rPr>
                        <a:t>Ñieän dung                             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1"/>
                  </a:ext>
                </a:extLst>
              </a:tr>
            </a:tbl>
          </a:graphicData>
        </a:graphic>
      </p:graphicFrame>
      <p:sp>
        <p:nvSpPr>
          <p:cNvPr id="6" name="TextBox 5">
            <a:extLst>
              <a:ext uri="{FF2B5EF4-FFF2-40B4-BE49-F238E27FC236}">
                <a16:creationId xmlns:a16="http://schemas.microsoft.com/office/drawing/2014/main" id="{730D8B87-55D5-4DC3-9A64-496D39D8BF7E}"/>
              </a:ext>
            </a:extLst>
          </p:cNvPr>
          <p:cNvSpPr txBox="1"/>
          <p:nvPr/>
        </p:nvSpPr>
        <p:spPr>
          <a:xfrm>
            <a:off x="43619" y="1333500"/>
            <a:ext cx="11450571" cy="523220"/>
          </a:xfrm>
          <a:prstGeom prst="rect">
            <a:avLst/>
          </a:prstGeom>
          <a:noFill/>
        </p:spPr>
        <p:txBody>
          <a:bodyPr wrap="none" rtlCol="0">
            <a:spAutoFit/>
          </a:bodyPr>
          <a:lstStyle/>
          <a:p>
            <a:r>
              <a:rPr lang="en-US" sz="2800" b="1">
                <a:cs typeface="Times New Roman" pitchFamily="18" charset="0"/>
                <a:sym typeface="Wingdings"/>
              </a:rPr>
              <a:t>TƯƠNG QUAN GIỮ CÁC ĐẠI LƯỢNG NHIỆT VÀ ĐẠI LƯỢNG ĐIỆN</a:t>
            </a:r>
            <a:endParaRPr lang="en-US" sz="2800" b="1" u="sng">
              <a:solidFill>
                <a:srgbClr val="FF0000"/>
              </a:solidFill>
              <a:cs typeface="Times New Roman" pitchFamily="18" charset="0"/>
            </a:endParaRPr>
          </a:p>
        </p:txBody>
      </p:sp>
    </p:spTree>
    <p:extLst>
      <p:ext uri="{BB962C8B-B14F-4D97-AF65-F5344CB8AC3E}">
        <p14:creationId xmlns:p14="http://schemas.microsoft.com/office/powerpoint/2010/main" val="403368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723"/>
            <a:ext cx="11731625" cy="606263"/>
          </a:xfrm>
        </p:spPr>
        <p:style>
          <a:lnRef idx="1">
            <a:schemeClr val="accent5"/>
          </a:lnRef>
          <a:fillRef idx="2">
            <a:schemeClr val="accent5"/>
          </a:fillRef>
          <a:effectRef idx="1">
            <a:schemeClr val="accent5"/>
          </a:effectRef>
          <a:fontRef idx="minor">
            <a:schemeClr val="dk1"/>
          </a:fontRef>
        </p:style>
        <p:txBody>
          <a:bodyPr/>
          <a:lstStyle/>
          <a:p>
            <a:r>
              <a:rPr lang="en-US" sz="3200"/>
              <a:t>Tổng quan quá trình nhiệt trong thiết bị điện</a:t>
            </a:r>
          </a:p>
        </p:txBody>
      </p:sp>
      <p:sp>
        <p:nvSpPr>
          <p:cNvPr id="3" name="Slide Number Placeholder 2"/>
          <p:cNvSpPr>
            <a:spLocks noGrp="1"/>
          </p:cNvSpPr>
          <p:nvPr>
            <p:ph type="sldNum" sz="quarter" idx="12"/>
          </p:nvPr>
        </p:nvSpPr>
        <p:spPr/>
        <p:txBody>
          <a:bodyPr/>
          <a:lstStyle/>
          <a:p>
            <a:fld id="{AC20B538-39FE-4812-A0E3-30635B19B3D6}" type="slidenum">
              <a:rPr lang="en-US" smtClean="0"/>
              <a:pPr/>
              <a:t>2</a:t>
            </a:fld>
            <a:endParaRPr lang="en-US"/>
          </a:p>
        </p:txBody>
      </p:sp>
      <p:sp>
        <p:nvSpPr>
          <p:cNvPr id="5" name="TextBox 4"/>
          <p:cNvSpPr txBox="1"/>
          <p:nvPr/>
        </p:nvSpPr>
        <p:spPr>
          <a:xfrm>
            <a:off x="455612" y="1638300"/>
            <a:ext cx="2727029" cy="430887"/>
          </a:xfrm>
          <a:prstGeom prst="rect">
            <a:avLst/>
          </a:prstGeom>
          <a:solidFill>
            <a:schemeClr val="accent1">
              <a:lumMod val="20000"/>
              <a:lumOff val="80000"/>
            </a:schemeClr>
          </a:solidFill>
        </p:spPr>
        <p:txBody>
          <a:bodyPr wrap="none" rtlCol="0">
            <a:spAutoFit/>
          </a:bodyPr>
          <a:lstStyle/>
          <a:p>
            <a:r>
              <a:rPr lang="en-US" sz="2200">
                <a:cs typeface="Times New Roman" pitchFamily="18" charset="0"/>
              </a:rPr>
              <a:t>Vật liệu thiết bị điện:</a:t>
            </a:r>
          </a:p>
        </p:txBody>
      </p:sp>
      <p:grpSp>
        <p:nvGrpSpPr>
          <p:cNvPr id="8" name="Group 7"/>
          <p:cNvGrpSpPr/>
          <p:nvPr/>
        </p:nvGrpSpPr>
        <p:grpSpPr>
          <a:xfrm>
            <a:off x="3198812" y="1333500"/>
            <a:ext cx="2895600" cy="1066800"/>
            <a:chOff x="4037012" y="1562100"/>
            <a:chExt cx="2895600" cy="1066800"/>
          </a:xfrm>
          <a:solidFill>
            <a:schemeClr val="accent3">
              <a:lumMod val="20000"/>
              <a:lumOff val="80000"/>
            </a:schemeClr>
          </a:solidFill>
        </p:grpSpPr>
        <p:sp>
          <p:nvSpPr>
            <p:cNvPr id="6" name="TextBox 5"/>
            <p:cNvSpPr txBox="1"/>
            <p:nvPr/>
          </p:nvSpPr>
          <p:spPr>
            <a:xfrm>
              <a:off x="4341812" y="1562100"/>
              <a:ext cx="2590800" cy="1066800"/>
            </a:xfrm>
            <a:prstGeom prst="rect">
              <a:avLst/>
            </a:prstGeom>
            <a:solidFill>
              <a:schemeClr val="accent5">
                <a:lumMod val="20000"/>
                <a:lumOff val="80000"/>
              </a:schemeClr>
            </a:solidFill>
          </p:spPr>
          <p:txBody>
            <a:bodyPr wrap="square" rtlCol="0">
              <a:noAutofit/>
            </a:bodyPr>
            <a:lstStyle/>
            <a:p>
              <a:r>
                <a:rPr lang="en-US">
                  <a:cs typeface="Times New Roman" pitchFamily="18" charset="0"/>
                </a:rPr>
                <a:t>-Vật liệu </a:t>
              </a:r>
              <a:r>
                <a:rPr lang="en-US" sz="2200">
                  <a:cs typeface="Times New Roman" pitchFamily="18" charset="0"/>
                </a:rPr>
                <a:t>dẫn điện</a:t>
              </a:r>
            </a:p>
            <a:p>
              <a:r>
                <a:rPr lang="en-US">
                  <a:cs typeface="Times New Roman" pitchFamily="18" charset="0"/>
                </a:rPr>
                <a:t>-Vật liệu dẫn từ</a:t>
              </a:r>
            </a:p>
            <a:p>
              <a:r>
                <a:rPr lang="en-US">
                  <a:cs typeface="Times New Roman" pitchFamily="18" charset="0"/>
                </a:rPr>
                <a:t>-Vật liệu cách điện</a:t>
              </a:r>
            </a:p>
            <a:p>
              <a:endParaRPr lang="en-US" sz="2200">
                <a:cs typeface="Times New Roman" pitchFamily="18" charset="0"/>
              </a:endParaRPr>
            </a:p>
          </p:txBody>
        </p:sp>
        <p:sp>
          <p:nvSpPr>
            <p:cNvPr id="7" name="Left Brace 6"/>
            <p:cNvSpPr/>
            <p:nvPr/>
          </p:nvSpPr>
          <p:spPr>
            <a:xfrm>
              <a:off x="4037012" y="1562100"/>
              <a:ext cx="228600" cy="1066800"/>
            </a:xfrm>
            <a:prstGeom prst="leftBrace">
              <a:avLst>
                <a:gd name="adj1" fmla="val 36111"/>
                <a:gd name="adj2" fmla="val 50000"/>
              </a:avLst>
            </a:prstGeom>
            <a:noFill/>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0" name="Straight Arrow Connector 9"/>
          <p:cNvCxnSpPr>
            <a:endCxn id="14" idx="1"/>
          </p:cNvCxnSpPr>
          <p:nvPr/>
        </p:nvCxnSpPr>
        <p:spPr>
          <a:xfrm flipV="1">
            <a:off x="6246812" y="1853744"/>
            <a:ext cx="1981200" cy="13156"/>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323012" y="1359813"/>
            <a:ext cx="1704313" cy="430887"/>
          </a:xfrm>
          <a:prstGeom prst="rect">
            <a:avLst/>
          </a:prstGeom>
          <a:solidFill>
            <a:srgbClr val="FFFF00"/>
          </a:solidFill>
        </p:spPr>
        <p:txBody>
          <a:bodyPr wrap="none" rtlCol="0">
            <a:spAutoFit/>
          </a:bodyPr>
          <a:lstStyle/>
          <a:p>
            <a:r>
              <a:rPr lang="en-US">
                <a:solidFill>
                  <a:srgbClr val="FF0000"/>
                </a:solidFill>
                <a:cs typeface="Times New Roman" pitchFamily="18" charset="0"/>
              </a:rPr>
              <a:t>Điện trường</a:t>
            </a:r>
            <a:endParaRPr lang="en-US" sz="2200">
              <a:solidFill>
                <a:srgbClr val="FF0000"/>
              </a:solidFill>
              <a:cs typeface="Times New Roman" pitchFamily="18" charset="0"/>
            </a:endParaRPr>
          </a:p>
        </p:txBody>
      </p:sp>
      <p:sp>
        <p:nvSpPr>
          <p:cNvPr id="12" name="TextBox 11"/>
          <p:cNvSpPr txBox="1"/>
          <p:nvPr/>
        </p:nvSpPr>
        <p:spPr>
          <a:xfrm>
            <a:off x="6436908" y="1943100"/>
            <a:ext cx="1486304" cy="430887"/>
          </a:xfrm>
          <a:prstGeom prst="rect">
            <a:avLst/>
          </a:prstGeom>
          <a:solidFill>
            <a:srgbClr val="FFFF00"/>
          </a:solidFill>
        </p:spPr>
        <p:txBody>
          <a:bodyPr wrap="none" rtlCol="0">
            <a:spAutoFit/>
          </a:bodyPr>
          <a:lstStyle/>
          <a:p>
            <a:r>
              <a:rPr lang="en-US">
                <a:solidFill>
                  <a:srgbClr val="FF0000"/>
                </a:solidFill>
                <a:cs typeface="Times New Roman" pitchFamily="18" charset="0"/>
              </a:rPr>
              <a:t>Từ trường</a:t>
            </a:r>
            <a:endParaRPr lang="en-US" sz="2200">
              <a:solidFill>
                <a:srgbClr val="FF0000"/>
              </a:solidFill>
              <a:cs typeface="Times New Roman" pitchFamily="18" charset="0"/>
            </a:endParaRPr>
          </a:p>
        </p:txBody>
      </p:sp>
      <p:sp>
        <p:nvSpPr>
          <p:cNvPr id="14" name="TextBox 13"/>
          <p:cNvSpPr txBox="1"/>
          <p:nvPr/>
        </p:nvSpPr>
        <p:spPr>
          <a:xfrm>
            <a:off x="8228012" y="1638300"/>
            <a:ext cx="2948243" cy="430887"/>
          </a:xfrm>
          <a:prstGeom prst="rect">
            <a:avLst/>
          </a:prstGeom>
          <a:solidFill>
            <a:schemeClr val="accent3">
              <a:lumMod val="20000"/>
              <a:lumOff val="80000"/>
            </a:schemeClr>
          </a:solidFill>
        </p:spPr>
        <p:txBody>
          <a:bodyPr wrap="none" rtlCol="0">
            <a:spAutoFit/>
          </a:bodyPr>
          <a:lstStyle/>
          <a:p>
            <a:r>
              <a:rPr lang="en-US" sz="2200">
                <a:cs typeface="Times New Roman" pitchFamily="18" charset="0"/>
              </a:rPr>
              <a:t>Công suất tổn hao </a:t>
            </a:r>
            <a:r>
              <a:rPr lang="en-US" sz="2200">
                <a:solidFill>
                  <a:srgbClr val="FF0000"/>
                </a:solidFill>
                <a:cs typeface="Times New Roman" pitchFamily="18" charset="0"/>
              </a:rPr>
              <a:t>(P)</a:t>
            </a:r>
          </a:p>
        </p:txBody>
      </p:sp>
      <p:cxnSp>
        <p:nvCxnSpPr>
          <p:cNvPr id="16" name="Straight Arrow Connector 15"/>
          <p:cNvCxnSpPr/>
          <p:nvPr/>
        </p:nvCxnSpPr>
        <p:spPr>
          <a:xfrm>
            <a:off x="2741612" y="3313112"/>
            <a:ext cx="990600" cy="1588"/>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4" idx="3"/>
          </p:cNvCxnSpPr>
          <p:nvPr/>
        </p:nvCxnSpPr>
        <p:spPr>
          <a:xfrm>
            <a:off x="11176255" y="1853744"/>
            <a:ext cx="175957" cy="13156"/>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808412" y="2933700"/>
            <a:ext cx="3124200" cy="769441"/>
          </a:xfrm>
          <a:prstGeom prst="rect">
            <a:avLst/>
          </a:prstGeom>
          <a:solidFill>
            <a:schemeClr val="accent6">
              <a:lumMod val="20000"/>
              <a:lumOff val="80000"/>
            </a:schemeClr>
          </a:solidFill>
        </p:spPr>
        <p:txBody>
          <a:bodyPr wrap="square" rtlCol="0">
            <a:spAutoFit/>
          </a:bodyPr>
          <a:lstStyle/>
          <a:p>
            <a:r>
              <a:rPr lang="en-US">
                <a:cs typeface="Times New Roman" pitchFamily="18" charset="0"/>
              </a:rPr>
              <a:t>Đốt các chi tiết và </a:t>
            </a:r>
          </a:p>
          <a:p>
            <a:r>
              <a:rPr lang="en-US">
                <a:cs typeface="Times New Roman" pitchFamily="18" charset="0"/>
              </a:rPr>
              <a:t>lan truyền trong thiết bị</a:t>
            </a:r>
            <a:endParaRPr lang="en-US" sz="2200">
              <a:cs typeface="Times New Roman" pitchFamily="18" charset="0"/>
            </a:endParaRPr>
          </a:p>
        </p:txBody>
      </p:sp>
      <p:sp>
        <p:nvSpPr>
          <p:cNvPr id="29" name="TextBox 28"/>
          <p:cNvSpPr txBox="1"/>
          <p:nvPr/>
        </p:nvSpPr>
        <p:spPr>
          <a:xfrm>
            <a:off x="8228012" y="3086100"/>
            <a:ext cx="2819400" cy="430887"/>
          </a:xfrm>
          <a:prstGeom prst="rect">
            <a:avLst/>
          </a:prstGeom>
          <a:solidFill>
            <a:srgbClr val="FFFF00"/>
          </a:solidFill>
          <a:ln>
            <a:solidFill>
              <a:srgbClr val="FF0000"/>
            </a:solidFill>
          </a:ln>
        </p:spPr>
        <p:txBody>
          <a:bodyPr wrap="square" rtlCol="0">
            <a:spAutoFit/>
          </a:bodyPr>
          <a:lstStyle/>
          <a:p>
            <a:r>
              <a:rPr lang="en-US">
                <a:cs typeface="Times New Roman" pitchFamily="18" charset="0"/>
              </a:rPr>
              <a:t>Thiết bị bị phát nóng</a:t>
            </a:r>
            <a:endParaRPr lang="en-US" sz="2200">
              <a:cs typeface="Times New Roman" pitchFamily="18" charset="0"/>
            </a:endParaRPr>
          </a:p>
        </p:txBody>
      </p:sp>
      <p:cxnSp>
        <p:nvCxnSpPr>
          <p:cNvPr id="30" name="Straight Arrow Connector 29"/>
          <p:cNvCxnSpPr>
            <a:stCxn id="28" idx="3"/>
            <a:endCxn id="29" idx="1"/>
          </p:cNvCxnSpPr>
          <p:nvPr/>
        </p:nvCxnSpPr>
        <p:spPr>
          <a:xfrm flipV="1">
            <a:off x="6932612" y="3301544"/>
            <a:ext cx="1295400" cy="16877"/>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9" idx="1"/>
          </p:cNvCxnSpPr>
          <p:nvPr/>
        </p:nvCxnSpPr>
        <p:spPr>
          <a:xfrm>
            <a:off x="303212" y="3314700"/>
            <a:ext cx="533400" cy="13157"/>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836612" y="3112413"/>
            <a:ext cx="2209800" cy="430887"/>
          </a:xfrm>
          <a:prstGeom prst="rect">
            <a:avLst/>
          </a:prstGeom>
          <a:solidFill>
            <a:schemeClr val="accent6">
              <a:lumMod val="20000"/>
              <a:lumOff val="80000"/>
            </a:schemeClr>
          </a:solidFill>
        </p:spPr>
        <p:txBody>
          <a:bodyPr wrap="square" rtlCol="0">
            <a:spAutoFit/>
          </a:bodyPr>
          <a:lstStyle/>
          <a:p>
            <a:r>
              <a:rPr lang="en-US">
                <a:cs typeface="Times New Roman" pitchFamily="18" charset="0"/>
              </a:rPr>
              <a:t>Nhiệt năng </a:t>
            </a:r>
            <a:r>
              <a:rPr lang="en-US">
                <a:solidFill>
                  <a:srgbClr val="FF0000"/>
                </a:solidFill>
                <a:cs typeface="Times New Roman" pitchFamily="18" charset="0"/>
              </a:rPr>
              <a:t>(</a:t>
            </a:r>
            <a:r>
              <a:rPr lang="en-US">
                <a:solidFill>
                  <a:srgbClr val="FF0000"/>
                </a:solidFill>
                <a:cs typeface="Times New Roman" pitchFamily="18" charset="0"/>
                <a:sym typeface="Symbol"/>
              </a:rPr>
              <a:t></a:t>
            </a:r>
            <a:r>
              <a:rPr lang="en-US" baseline="-25000">
                <a:solidFill>
                  <a:srgbClr val="FF0000"/>
                </a:solidFill>
                <a:cs typeface="Times New Roman" pitchFamily="18" charset="0"/>
              </a:rPr>
              <a:t>T</a:t>
            </a:r>
            <a:r>
              <a:rPr lang="en-US">
                <a:solidFill>
                  <a:srgbClr val="FF0000"/>
                </a:solidFill>
                <a:cs typeface="Times New Roman" pitchFamily="18" charset="0"/>
              </a:rPr>
              <a:t>)</a:t>
            </a:r>
            <a:endParaRPr lang="en-US" sz="2200">
              <a:solidFill>
                <a:srgbClr val="FF0000"/>
              </a:solidFill>
              <a:cs typeface="Times New Roman" pitchFamily="18" charset="0"/>
            </a:endParaRPr>
          </a:p>
        </p:txBody>
      </p:sp>
      <p:sp>
        <p:nvSpPr>
          <p:cNvPr id="104" name="Left Brace 103"/>
          <p:cNvSpPr/>
          <p:nvPr/>
        </p:nvSpPr>
        <p:spPr>
          <a:xfrm rot="16200000">
            <a:off x="8266111" y="6096001"/>
            <a:ext cx="381001" cy="1981200"/>
          </a:xfrm>
          <a:prstGeom prst="leftBrace">
            <a:avLst>
              <a:gd name="adj1" fmla="val 36111"/>
              <a:gd name="adj2" fmla="val 50000"/>
            </a:avLst>
          </a:prstGeom>
          <a:noFill/>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Left Brace 104"/>
          <p:cNvSpPr/>
          <p:nvPr/>
        </p:nvSpPr>
        <p:spPr>
          <a:xfrm rot="16200000">
            <a:off x="10323511" y="6096001"/>
            <a:ext cx="381001" cy="1981200"/>
          </a:xfrm>
          <a:prstGeom prst="leftBrace">
            <a:avLst>
              <a:gd name="adj1" fmla="val 36111"/>
              <a:gd name="adj2" fmla="val 50000"/>
            </a:avLst>
          </a:prstGeom>
          <a:noFill/>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TextBox 105"/>
          <p:cNvSpPr txBox="1"/>
          <p:nvPr/>
        </p:nvSpPr>
        <p:spPr>
          <a:xfrm>
            <a:off x="7955010" y="7353300"/>
            <a:ext cx="1111202" cy="430887"/>
          </a:xfrm>
          <a:prstGeom prst="rect">
            <a:avLst/>
          </a:prstGeom>
          <a:noFill/>
        </p:spPr>
        <p:txBody>
          <a:bodyPr wrap="none" rtlCol="0">
            <a:spAutoFit/>
          </a:bodyPr>
          <a:lstStyle/>
          <a:p>
            <a:r>
              <a:rPr lang="en-US" sz="2200">
                <a:solidFill>
                  <a:srgbClr val="002060"/>
                </a:solidFill>
                <a:cs typeface="Times New Roman" pitchFamily="18" charset="0"/>
              </a:rPr>
              <a:t>Quá độ</a:t>
            </a:r>
          </a:p>
        </p:txBody>
      </p:sp>
      <p:sp>
        <p:nvSpPr>
          <p:cNvPr id="107" name="TextBox 106"/>
          <p:cNvSpPr txBox="1"/>
          <p:nvPr/>
        </p:nvSpPr>
        <p:spPr>
          <a:xfrm>
            <a:off x="9997983" y="7353300"/>
            <a:ext cx="1125629" cy="430887"/>
          </a:xfrm>
          <a:prstGeom prst="rect">
            <a:avLst/>
          </a:prstGeom>
          <a:noFill/>
        </p:spPr>
        <p:txBody>
          <a:bodyPr wrap="none" rtlCol="0">
            <a:spAutoFit/>
          </a:bodyPr>
          <a:lstStyle/>
          <a:p>
            <a:r>
              <a:rPr lang="en-US" sz="2200">
                <a:solidFill>
                  <a:srgbClr val="0070C0"/>
                </a:solidFill>
                <a:cs typeface="Times New Roman" pitchFamily="18" charset="0"/>
              </a:rPr>
              <a:t>Xác lập</a:t>
            </a:r>
          </a:p>
        </p:txBody>
      </p:sp>
      <p:sp>
        <p:nvSpPr>
          <p:cNvPr id="108" name="TextBox 107"/>
          <p:cNvSpPr txBox="1"/>
          <p:nvPr/>
        </p:nvSpPr>
        <p:spPr>
          <a:xfrm>
            <a:off x="455612" y="4076700"/>
            <a:ext cx="2291012" cy="430887"/>
          </a:xfrm>
          <a:prstGeom prst="rect">
            <a:avLst/>
          </a:prstGeom>
          <a:noFill/>
        </p:spPr>
        <p:txBody>
          <a:bodyPr wrap="none" rtlCol="0">
            <a:spAutoFit/>
          </a:bodyPr>
          <a:lstStyle/>
          <a:p>
            <a:r>
              <a:rPr lang="en-US" sz="2200" b="1">
                <a:cs typeface="Times New Roman" pitchFamily="18" charset="0"/>
              </a:rPr>
              <a:t>Quá trình nhiệt:</a:t>
            </a:r>
          </a:p>
        </p:txBody>
      </p:sp>
      <p:sp>
        <p:nvSpPr>
          <p:cNvPr id="109" name="TextBox 108"/>
          <p:cNvSpPr txBox="1"/>
          <p:nvPr/>
        </p:nvSpPr>
        <p:spPr>
          <a:xfrm>
            <a:off x="379412" y="4991100"/>
            <a:ext cx="6548588" cy="1107996"/>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200">
                <a:cs typeface="Times New Roman" pitchFamily="18" charset="0"/>
              </a:rPr>
              <a:t>- </a:t>
            </a:r>
            <a:r>
              <a:rPr lang="en-US" sz="2200">
                <a:solidFill>
                  <a:srgbClr val="FF0000"/>
                </a:solidFill>
                <a:cs typeface="Times New Roman" pitchFamily="18" charset="0"/>
              </a:rPr>
              <a:t>Quá trình quá độ</a:t>
            </a:r>
            <a:r>
              <a:rPr lang="en-US" sz="2200">
                <a:cs typeface="Times New Roman" pitchFamily="18" charset="0"/>
              </a:rPr>
              <a:t>: </a:t>
            </a:r>
          </a:p>
          <a:p>
            <a:r>
              <a:rPr lang="en-US">
                <a:latin typeface="Arial Unicode MS"/>
                <a:ea typeface="Arial Unicode MS"/>
                <a:cs typeface="Times New Roman" pitchFamily="18" charset="0"/>
              </a:rPr>
              <a:t>Một phần nhiệt năng làm tăng nhiệt độ  </a:t>
            </a:r>
            <a:r>
              <a:rPr lang="el-GR" sz="2200">
                <a:latin typeface="Arial Unicode MS"/>
                <a:ea typeface="Arial Unicode MS"/>
                <a:cs typeface="Arial Unicode MS"/>
              </a:rPr>
              <a:t>θ</a:t>
            </a:r>
            <a:r>
              <a:rPr lang="en-US" sz="2200" baseline="-25000">
                <a:latin typeface="Arial Unicode MS"/>
                <a:ea typeface="Arial Unicode MS"/>
                <a:cs typeface="Arial Unicode MS"/>
              </a:rPr>
              <a:t>o</a:t>
            </a:r>
            <a:r>
              <a:rPr lang="en-US" sz="2200">
                <a:latin typeface="Arial Unicode MS"/>
                <a:ea typeface="Arial Unicode MS"/>
                <a:cs typeface="Arial Unicode MS"/>
              </a:rPr>
              <a:t> </a:t>
            </a:r>
            <a:r>
              <a:rPr lang="en-US" sz="2200">
                <a:latin typeface="Arial Unicode MS"/>
                <a:ea typeface="Arial Unicode MS"/>
                <a:cs typeface="Arial Unicode MS"/>
                <a:sym typeface="Wingdings 3"/>
              </a:rPr>
              <a:t> </a:t>
            </a:r>
            <a:r>
              <a:rPr lang="el-GR">
                <a:latin typeface="Arial Unicode MS"/>
                <a:ea typeface="Arial Unicode MS"/>
                <a:cs typeface="Arial Unicode MS"/>
              </a:rPr>
              <a:t>θ</a:t>
            </a:r>
            <a:r>
              <a:rPr lang="en-US" baseline="-25000">
                <a:latin typeface="Arial Unicode MS"/>
                <a:ea typeface="Arial Unicode MS"/>
                <a:cs typeface="Arial Unicode MS"/>
              </a:rPr>
              <a:t>ôđ</a:t>
            </a:r>
            <a:r>
              <a:rPr lang="en-US" sz="2200">
                <a:latin typeface="Arial Unicode MS"/>
                <a:ea typeface="Arial Unicode MS"/>
                <a:cs typeface="Arial Unicode MS"/>
                <a:sym typeface="Wingdings 3"/>
              </a:rPr>
              <a:t> .</a:t>
            </a:r>
          </a:p>
          <a:p>
            <a:r>
              <a:rPr lang="en-US">
                <a:latin typeface="Arial Unicode MS"/>
                <a:ea typeface="Arial Unicode MS"/>
                <a:cs typeface="Times New Roman" pitchFamily="18" charset="0"/>
              </a:rPr>
              <a:t>Một phần nhiệt năng tỏa ra môi trường xung quanh</a:t>
            </a:r>
            <a:endParaRPr lang="en-US" sz="2200">
              <a:cs typeface="Times New Roman" pitchFamily="18" charset="0"/>
            </a:endParaRPr>
          </a:p>
        </p:txBody>
      </p:sp>
      <p:sp>
        <p:nvSpPr>
          <p:cNvPr id="110" name="TextBox 109"/>
          <p:cNvSpPr txBox="1"/>
          <p:nvPr/>
        </p:nvSpPr>
        <p:spPr>
          <a:xfrm>
            <a:off x="379412" y="6286500"/>
            <a:ext cx="6407523" cy="1107996"/>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200">
                <a:cs typeface="Times New Roman" pitchFamily="18" charset="0"/>
              </a:rPr>
              <a:t>- </a:t>
            </a:r>
            <a:r>
              <a:rPr lang="en-US" sz="2200">
                <a:solidFill>
                  <a:srgbClr val="FF0000"/>
                </a:solidFill>
                <a:cs typeface="Times New Roman" pitchFamily="18" charset="0"/>
              </a:rPr>
              <a:t>Quá trình xác lập</a:t>
            </a:r>
            <a:r>
              <a:rPr lang="en-US" sz="2200">
                <a:cs typeface="Times New Roman" pitchFamily="18" charset="0"/>
              </a:rPr>
              <a:t>: </a:t>
            </a:r>
          </a:p>
          <a:p>
            <a:r>
              <a:rPr lang="en-US">
                <a:latin typeface="Arial Unicode MS"/>
                <a:ea typeface="Arial Unicode MS"/>
                <a:cs typeface="Times New Roman" pitchFamily="18" charset="0"/>
              </a:rPr>
              <a:t>Toàn bộ nhiệt năng tỏa ra môi trường xung quanh</a:t>
            </a:r>
          </a:p>
          <a:p>
            <a:r>
              <a:rPr lang="en-US">
                <a:latin typeface="Arial Unicode MS"/>
                <a:ea typeface="Arial Unicode MS"/>
                <a:cs typeface="Times New Roman" pitchFamily="18" charset="0"/>
              </a:rPr>
              <a:t>Nhiệt độ không thay đổi </a:t>
            </a:r>
            <a:r>
              <a:rPr lang="en-US">
                <a:latin typeface="Arial Unicode MS"/>
                <a:ea typeface="Arial Unicode MS"/>
                <a:cs typeface="Times New Roman" pitchFamily="18" charset="0"/>
                <a:sym typeface="Wingdings 3"/>
              </a:rPr>
              <a:t> </a:t>
            </a:r>
            <a:r>
              <a:rPr lang="en-US" sz="2200">
                <a:latin typeface="Arial Unicode MS"/>
                <a:ea typeface="Arial Unicode MS"/>
                <a:cs typeface="Arial Unicode MS"/>
              </a:rPr>
              <a:t>nhiệt độ ổn định: </a:t>
            </a:r>
            <a:r>
              <a:rPr lang="el-GR">
                <a:latin typeface="Arial Unicode MS"/>
                <a:ea typeface="Arial Unicode MS"/>
                <a:cs typeface="Arial Unicode MS"/>
              </a:rPr>
              <a:t>θ</a:t>
            </a:r>
            <a:r>
              <a:rPr lang="en-US" baseline="-25000">
                <a:latin typeface="Arial Unicode MS"/>
                <a:ea typeface="Arial Unicode MS"/>
                <a:cs typeface="Arial Unicode MS"/>
              </a:rPr>
              <a:t>ôđ</a:t>
            </a:r>
            <a:r>
              <a:rPr lang="en-US" sz="2200">
                <a:latin typeface="Arial Unicode MS"/>
                <a:ea typeface="Arial Unicode MS"/>
                <a:cs typeface="Arial Unicode MS"/>
                <a:sym typeface="Wingdings 3"/>
              </a:rPr>
              <a:t> .</a:t>
            </a:r>
          </a:p>
        </p:txBody>
      </p:sp>
      <p:grpSp>
        <p:nvGrpSpPr>
          <p:cNvPr id="114" name="Group 113"/>
          <p:cNvGrpSpPr/>
          <p:nvPr/>
        </p:nvGrpSpPr>
        <p:grpSpPr>
          <a:xfrm>
            <a:off x="6821798" y="3695700"/>
            <a:ext cx="4149414" cy="3505200"/>
            <a:chOff x="6821798" y="3695700"/>
            <a:chExt cx="4149414" cy="3505200"/>
          </a:xfrm>
        </p:grpSpPr>
        <p:sp>
          <p:nvSpPr>
            <p:cNvPr id="34" name="Freeform 5"/>
            <p:cNvSpPr>
              <a:spLocks/>
            </p:cNvSpPr>
            <p:nvPr/>
          </p:nvSpPr>
          <p:spPr bwMode="auto">
            <a:xfrm>
              <a:off x="7431398" y="4761706"/>
              <a:ext cx="2971800" cy="1447800"/>
            </a:xfrm>
            <a:custGeom>
              <a:avLst/>
              <a:gdLst/>
              <a:ahLst/>
              <a:cxnLst>
                <a:cxn ang="0">
                  <a:pos x="0" y="1776"/>
                </a:cxn>
                <a:cxn ang="0">
                  <a:pos x="384" y="1008"/>
                </a:cxn>
                <a:cxn ang="0">
                  <a:pos x="768" y="480"/>
                </a:cxn>
                <a:cxn ang="0">
                  <a:pos x="1344" y="144"/>
                </a:cxn>
                <a:cxn ang="0">
                  <a:pos x="2784" y="0"/>
                </a:cxn>
              </a:cxnLst>
              <a:rect l="0" t="0" r="r" b="b"/>
              <a:pathLst>
                <a:path w="2784" h="1776">
                  <a:moveTo>
                    <a:pt x="0" y="1776"/>
                  </a:moveTo>
                  <a:cubicBezTo>
                    <a:pt x="128" y="1500"/>
                    <a:pt x="256" y="1224"/>
                    <a:pt x="384" y="1008"/>
                  </a:cubicBezTo>
                  <a:cubicBezTo>
                    <a:pt x="512" y="792"/>
                    <a:pt x="608" y="624"/>
                    <a:pt x="768" y="480"/>
                  </a:cubicBezTo>
                  <a:cubicBezTo>
                    <a:pt x="928" y="336"/>
                    <a:pt x="1008" y="224"/>
                    <a:pt x="1344" y="144"/>
                  </a:cubicBezTo>
                  <a:cubicBezTo>
                    <a:pt x="1680" y="64"/>
                    <a:pt x="2232" y="32"/>
                    <a:pt x="2784" y="0"/>
                  </a:cubicBezTo>
                </a:path>
              </a:pathLst>
            </a:custGeom>
            <a:noFill/>
            <a:ln w="57150" cmpd="sng">
              <a:solidFill>
                <a:srgbClr val="FF0000"/>
              </a:solidFill>
              <a:round/>
              <a:headEnd/>
              <a:tailEnd/>
            </a:ln>
            <a:effectLst/>
          </p:spPr>
          <p:txBody>
            <a:bodyPr/>
            <a:lstStyle/>
            <a:p>
              <a:endParaRPr lang="en-US"/>
            </a:p>
          </p:txBody>
        </p:sp>
        <p:sp>
          <p:nvSpPr>
            <p:cNvPr id="67" name="Line 44"/>
            <p:cNvSpPr>
              <a:spLocks noChangeShapeType="1"/>
            </p:cNvSpPr>
            <p:nvPr/>
          </p:nvSpPr>
          <p:spPr bwMode="auto">
            <a:xfrm>
              <a:off x="7278998" y="6209506"/>
              <a:ext cx="181561" cy="1313"/>
            </a:xfrm>
            <a:prstGeom prst="line">
              <a:avLst/>
            </a:prstGeom>
            <a:noFill/>
            <a:ln w="28575">
              <a:solidFill>
                <a:schemeClr val="tx1"/>
              </a:solidFill>
              <a:round/>
              <a:headEnd/>
              <a:tailEnd/>
            </a:ln>
            <a:effectLst/>
          </p:spPr>
          <p:txBody>
            <a:bodyPr/>
            <a:lstStyle/>
            <a:p>
              <a:endParaRPr lang="en-US"/>
            </a:p>
          </p:txBody>
        </p:sp>
        <p:sp>
          <p:nvSpPr>
            <p:cNvPr id="68" name="Line 45"/>
            <p:cNvSpPr>
              <a:spLocks noChangeShapeType="1"/>
            </p:cNvSpPr>
            <p:nvPr/>
          </p:nvSpPr>
          <p:spPr bwMode="auto">
            <a:xfrm>
              <a:off x="7363553" y="4774627"/>
              <a:ext cx="181561" cy="1313"/>
            </a:xfrm>
            <a:prstGeom prst="line">
              <a:avLst/>
            </a:prstGeom>
            <a:noFill/>
            <a:ln w="28575">
              <a:solidFill>
                <a:schemeClr val="tx1"/>
              </a:solidFill>
              <a:round/>
              <a:headEnd/>
              <a:tailEnd/>
            </a:ln>
            <a:effectLst/>
          </p:spPr>
          <p:txBody>
            <a:bodyPr/>
            <a:lstStyle/>
            <a:p>
              <a:endParaRPr lang="en-US"/>
            </a:p>
          </p:txBody>
        </p:sp>
        <p:sp>
          <p:nvSpPr>
            <p:cNvPr id="69" name="Text Box 46"/>
            <p:cNvSpPr txBox="1">
              <a:spLocks noChangeArrowheads="1"/>
            </p:cNvSpPr>
            <p:nvPr/>
          </p:nvSpPr>
          <p:spPr bwMode="auto">
            <a:xfrm>
              <a:off x="6821799" y="4456906"/>
              <a:ext cx="726243" cy="584775"/>
            </a:xfrm>
            <a:prstGeom prst="rect">
              <a:avLst/>
            </a:prstGeom>
            <a:noFill/>
            <a:ln w="9525">
              <a:noFill/>
              <a:miter lim="800000"/>
              <a:headEnd/>
              <a:tailEnd/>
            </a:ln>
            <a:effectLst/>
          </p:spPr>
          <p:txBody>
            <a:bodyPr>
              <a:spAutoFit/>
            </a:bodyPr>
            <a:lstStyle/>
            <a:p>
              <a:pPr>
                <a:spcBef>
                  <a:spcPct val="50000"/>
                </a:spcBef>
              </a:pPr>
              <a:r>
                <a:rPr lang="el-GR" sz="3200" b="0">
                  <a:solidFill>
                    <a:srgbClr val="003399"/>
                  </a:solidFill>
                  <a:ea typeface="Arial Unicode MS"/>
                  <a:cs typeface="Arial Unicode MS"/>
                  <a:sym typeface="Symbol" pitchFamily="18" charset="2"/>
                </a:rPr>
                <a:t>θ</a:t>
              </a:r>
              <a:r>
                <a:rPr lang="en-US" sz="2000" b="0" baseline="-25000">
                  <a:solidFill>
                    <a:srgbClr val="003399"/>
                  </a:solidFill>
                  <a:ea typeface="Arial Unicode MS"/>
                  <a:cs typeface="Arial Unicode MS"/>
                  <a:sym typeface="Symbol" pitchFamily="18" charset="2"/>
                </a:rPr>
                <a:t>ô</a:t>
              </a:r>
              <a:r>
                <a:rPr lang="en-US" sz="2000" b="0" baseline="-25000">
                  <a:solidFill>
                    <a:srgbClr val="003399"/>
                  </a:solidFill>
                  <a:sym typeface="Symbol" pitchFamily="18" charset="2"/>
                </a:rPr>
                <a:t>đ</a:t>
              </a:r>
            </a:p>
          </p:txBody>
        </p:sp>
        <p:sp>
          <p:nvSpPr>
            <p:cNvPr id="70" name="Text Box 47"/>
            <p:cNvSpPr txBox="1">
              <a:spLocks noChangeArrowheads="1"/>
            </p:cNvSpPr>
            <p:nvPr/>
          </p:nvSpPr>
          <p:spPr bwMode="auto">
            <a:xfrm>
              <a:off x="6821798" y="5904706"/>
              <a:ext cx="726243" cy="580300"/>
            </a:xfrm>
            <a:prstGeom prst="rect">
              <a:avLst/>
            </a:prstGeom>
            <a:noFill/>
            <a:ln w="9525">
              <a:noFill/>
              <a:miter lim="800000"/>
              <a:headEnd/>
              <a:tailEnd/>
            </a:ln>
            <a:effectLst/>
          </p:spPr>
          <p:txBody>
            <a:bodyPr>
              <a:spAutoFit/>
            </a:bodyPr>
            <a:lstStyle/>
            <a:p>
              <a:pPr>
                <a:spcBef>
                  <a:spcPct val="50000"/>
                </a:spcBef>
              </a:pPr>
              <a:r>
                <a:rPr lang="el-GR" sz="3200" b="0">
                  <a:solidFill>
                    <a:srgbClr val="003399"/>
                  </a:solidFill>
                  <a:ea typeface="Arial Unicode MS"/>
                  <a:cs typeface="Arial Unicode MS"/>
                  <a:sym typeface="Symbol" pitchFamily="18" charset="2"/>
                </a:rPr>
                <a:t>θ</a:t>
              </a:r>
              <a:r>
                <a:rPr lang="en-US" sz="2000" b="0" baseline="-25000">
                  <a:solidFill>
                    <a:srgbClr val="003399"/>
                  </a:solidFill>
                  <a:sym typeface="Symbol" pitchFamily="18" charset="2"/>
                </a:rPr>
                <a:t>0</a:t>
              </a:r>
            </a:p>
          </p:txBody>
        </p:sp>
        <p:cxnSp>
          <p:nvCxnSpPr>
            <p:cNvPr id="92" name="Straight Connector 91"/>
            <p:cNvCxnSpPr/>
            <p:nvPr/>
          </p:nvCxnSpPr>
          <p:spPr>
            <a:xfrm>
              <a:off x="7507598" y="4760118"/>
              <a:ext cx="3352800" cy="1588"/>
            </a:xfrm>
            <a:prstGeom prst="line">
              <a:avLst/>
            </a:prstGeom>
            <a:ln w="31750">
              <a:prstDash val="sysDot"/>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0707998" y="6057106"/>
              <a:ext cx="263214" cy="430887"/>
            </a:xfrm>
            <a:prstGeom prst="rect">
              <a:avLst/>
            </a:prstGeom>
            <a:noFill/>
          </p:spPr>
          <p:txBody>
            <a:bodyPr wrap="none" rtlCol="0">
              <a:spAutoFit/>
            </a:bodyPr>
            <a:lstStyle/>
            <a:p>
              <a:r>
                <a:rPr lang="en-US" sz="2200">
                  <a:cs typeface="Times New Roman" pitchFamily="18" charset="0"/>
                </a:rPr>
                <a:t>t</a:t>
              </a:r>
            </a:p>
          </p:txBody>
        </p:sp>
        <p:cxnSp>
          <p:nvCxnSpPr>
            <p:cNvPr id="97" name="Straight Arrow Connector 96"/>
            <p:cNvCxnSpPr/>
            <p:nvPr/>
          </p:nvCxnSpPr>
          <p:spPr>
            <a:xfrm rot="5400000" flipH="1" flipV="1">
              <a:off x="5793892" y="5561806"/>
              <a:ext cx="3276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V="1">
              <a:off x="7202798" y="6590506"/>
              <a:ext cx="3733800"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5400000" flipH="1" flipV="1">
              <a:off x="8269598" y="5599906"/>
              <a:ext cx="2438400" cy="1588"/>
            </a:xfrm>
            <a:prstGeom prst="line">
              <a:avLst/>
            </a:prstGeom>
            <a:ln w="19050">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111" name="Text Box 46"/>
            <p:cNvSpPr txBox="1">
              <a:spLocks noChangeArrowheads="1"/>
            </p:cNvSpPr>
            <p:nvPr/>
          </p:nvSpPr>
          <p:spPr bwMode="auto">
            <a:xfrm>
              <a:off x="7008812" y="3695700"/>
              <a:ext cx="381000" cy="584775"/>
            </a:xfrm>
            <a:prstGeom prst="rect">
              <a:avLst/>
            </a:prstGeom>
            <a:noFill/>
            <a:ln w="9525">
              <a:noFill/>
              <a:miter lim="800000"/>
              <a:headEnd/>
              <a:tailEnd/>
            </a:ln>
            <a:effectLst/>
          </p:spPr>
          <p:txBody>
            <a:bodyPr wrap="square">
              <a:spAutoFit/>
            </a:bodyPr>
            <a:lstStyle/>
            <a:p>
              <a:pPr>
                <a:spcBef>
                  <a:spcPct val="50000"/>
                </a:spcBef>
              </a:pPr>
              <a:r>
                <a:rPr lang="el-GR" sz="3200" b="0">
                  <a:solidFill>
                    <a:srgbClr val="003399"/>
                  </a:solidFill>
                  <a:ea typeface="Arial Unicode MS"/>
                  <a:cs typeface="Arial Unicode MS"/>
                  <a:sym typeface="Symbol" pitchFamily="18" charset="2"/>
                </a:rPr>
                <a:t>θ</a:t>
              </a:r>
              <a:endParaRPr lang="en-US" sz="2000" b="0" baseline="-25000">
                <a:solidFill>
                  <a:srgbClr val="003399"/>
                </a:solidFill>
                <a:sym typeface="Symbol" pitchFamily="18" charset="2"/>
              </a:endParaRPr>
            </a:p>
          </p:txBody>
        </p:sp>
      </p:grpSp>
      <p:sp>
        <p:nvSpPr>
          <p:cNvPr id="112" name="TextBox 111"/>
          <p:cNvSpPr txBox="1"/>
          <p:nvPr/>
        </p:nvSpPr>
        <p:spPr>
          <a:xfrm>
            <a:off x="3061724" y="3924300"/>
            <a:ext cx="2651688" cy="769441"/>
          </a:xfrm>
          <a:prstGeom prst="rect">
            <a:avLst/>
          </a:prstGeom>
          <a:noFill/>
        </p:spPr>
        <p:txBody>
          <a:bodyPr wrap="none" rtlCol="0">
            <a:spAutoFit/>
          </a:bodyPr>
          <a:lstStyle/>
          <a:p>
            <a:r>
              <a:rPr lang="en-US" sz="2200" b="1">
                <a:cs typeface="Times New Roman" pitchFamily="18" charset="0"/>
              </a:rPr>
              <a:t>- Quá trình quá độ</a:t>
            </a:r>
          </a:p>
          <a:p>
            <a:r>
              <a:rPr lang="en-US" b="1">
                <a:cs typeface="Times New Roman" pitchFamily="18" charset="0"/>
              </a:rPr>
              <a:t>- Quá trình xác lập</a:t>
            </a:r>
          </a:p>
        </p:txBody>
      </p:sp>
      <p:sp>
        <p:nvSpPr>
          <p:cNvPr id="113" name="Left Brace 112"/>
          <p:cNvSpPr/>
          <p:nvPr/>
        </p:nvSpPr>
        <p:spPr>
          <a:xfrm>
            <a:off x="2817812" y="3924300"/>
            <a:ext cx="228600" cy="762000"/>
          </a:xfrm>
          <a:prstGeom prst="leftBrace">
            <a:avLst>
              <a:gd name="adj1" fmla="val 36111"/>
              <a:gd name="adj2" fmla="val 50000"/>
            </a:avLst>
          </a:prstGeom>
          <a:noFill/>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Footer Placeholder 3"/>
          <p:cNvSpPr>
            <a:spLocks noGrp="1"/>
          </p:cNvSpPr>
          <p:nvPr>
            <p:ph type="ftr" sz="quarter" idx="3"/>
          </p:nvPr>
        </p:nvSpPr>
        <p:spPr>
          <a:xfrm>
            <a:off x="0" y="7717902"/>
            <a:ext cx="1903412" cy="283098"/>
          </a:xfrm>
        </p:spPr>
        <p:txBody>
          <a:bodyPr/>
          <a:lstStyle/>
          <a:p>
            <a:r>
              <a:rPr lang="en-US"/>
              <a:t>BMTBĐ-BĐNLĐC-PVLong (TCBinh edited 2016)</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US"/>
              <a:t>Sự truyền nhiệt của vật thể phát nóng ở chế độ xác lập</a:t>
            </a:r>
          </a:p>
        </p:txBody>
      </p:sp>
      <p:sp>
        <p:nvSpPr>
          <p:cNvPr id="3" name="Slide Number Placeholder 2"/>
          <p:cNvSpPr>
            <a:spLocks noGrp="1"/>
          </p:cNvSpPr>
          <p:nvPr>
            <p:ph type="sldNum" sz="quarter" idx="12"/>
          </p:nvPr>
        </p:nvSpPr>
        <p:spPr/>
        <p:txBody>
          <a:bodyPr/>
          <a:lstStyle/>
          <a:p>
            <a:fld id="{AC20B538-39FE-4812-A0E3-30635B19B3D6}" type="slidenum">
              <a:rPr lang="en-US" smtClean="0"/>
              <a:pPr/>
              <a:t>20</a:t>
            </a:fld>
            <a:endParaRPr lang="en-US"/>
          </a:p>
        </p:txBody>
      </p:sp>
      <p:sp>
        <p:nvSpPr>
          <p:cNvPr id="4" name="Footer Placeholder 3"/>
          <p:cNvSpPr>
            <a:spLocks noGrp="1"/>
          </p:cNvSpPr>
          <p:nvPr>
            <p:ph type="ftr" sz="quarter" idx="3"/>
          </p:nvPr>
        </p:nvSpPr>
        <p:spPr/>
        <p:txBody>
          <a:bodyPr/>
          <a:lstStyle/>
          <a:p>
            <a:r>
              <a:rPr lang="en-US"/>
              <a:t>BMTBĐ-BĐNLĐC-PVLong (TCBinh edited 2016)</a:t>
            </a:r>
          </a:p>
        </p:txBody>
      </p:sp>
      <p:sp>
        <p:nvSpPr>
          <p:cNvPr id="5" name="Rectangle 5"/>
          <p:cNvSpPr>
            <a:spLocks noChangeArrowheads="1"/>
          </p:cNvSpPr>
          <p:nvPr/>
        </p:nvSpPr>
        <p:spPr bwMode="auto">
          <a:xfrm>
            <a:off x="33930" y="506222"/>
            <a:ext cx="11697693" cy="3908762"/>
          </a:xfrm>
          <a:prstGeom prst="rect">
            <a:avLst/>
          </a:prstGeom>
          <a:noFill/>
          <a:ln w="9525" algn="ctr">
            <a:noFill/>
            <a:miter lim="800000"/>
            <a:headEnd/>
            <a:tailEnd/>
          </a:ln>
          <a:effectLst/>
        </p:spPr>
        <p:txBody>
          <a:bodyPr wrap="square" anchor="ctr">
            <a:spAutoFit/>
          </a:bodyPr>
          <a:lstStyle/>
          <a:p>
            <a:pPr indent="360363" algn="l">
              <a:tabLst>
                <a:tab pos="2520950" algn="l"/>
              </a:tabLst>
            </a:pPr>
            <a:r>
              <a:rPr lang="en-US" sz="3600" u="sng">
                <a:latin typeface="VNI-Times" pitchFamily="2" charset="0"/>
              </a:rPr>
              <a:t>VÍ DỤ</a:t>
            </a:r>
            <a:r>
              <a:rPr lang="en-US" sz="3600">
                <a:latin typeface="VNI-Times" pitchFamily="2" charset="0"/>
              </a:rPr>
              <a:t>: Cho thanh daãn baèng ñoàng </a:t>
            </a:r>
            <a:r>
              <a:rPr lang="en-US" sz="3600">
                <a:solidFill>
                  <a:srgbClr val="FF0000"/>
                </a:solidFill>
                <a:latin typeface="VNI-Times" pitchFamily="2" charset="0"/>
              </a:rPr>
              <a:t>raát daøi</a:t>
            </a:r>
            <a:r>
              <a:rPr lang="en-US" sz="3600">
                <a:latin typeface="VNI-Times" pitchFamily="2" charset="0"/>
              </a:rPr>
              <a:t> coù tieát dieän chöõ nhaät 100mm x  10mm. </a:t>
            </a:r>
            <a:r>
              <a:rPr lang="en-US" sz="3600" b="1">
                <a:solidFill>
                  <a:srgbClr val="FF0000"/>
                </a:solidFill>
                <a:latin typeface="VNI-Times" pitchFamily="2" charset="0"/>
              </a:rPr>
              <a:t>Toån hao coâng suaát nhieät Joule treân 1 cm chieàu daøi cuûa thanh daãn laø 2W</a:t>
            </a:r>
            <a:r>
              <a:rPr lang="en-US" sz="3600">
                <a:latin typeface="VNI-Times" pitchFamily="2" charset="0"/>
              </a:rPr>
              <a:t>. Thanh daãn ñöôïc boïc </a:t>
            </a:r>
            <a:r>
              <a:rPr lang="en-US" sz="3600" b="1">
                <a:solidFill>
                  <a:srgbClr val="0000FF"/>
                </a:solidFill>
                <a:latin typeface="VNI-Times" pitchFamily="2" charset="0"/>
              </a:rPr>
              <a:t>lôùp caùch ñieän daøy 1mm coù heä soá </a:t>
            </a:r>
            <a:r>
              <a:rPr lang="en-US" sz="3600">
                <a:latin typeface="VNI-Times" pitchFamily="2" charset="0"/>
              </a:rPr>
              <a:t>daãn nhieät </a:t>
            </a:r>
            <a:r>
              <a:rPr lang="en-US" sz="3600">
                <a:latin typeface="VNI-Times" pitchFamily="2" charset="0"/>
                <a:sym typeface="Symbol" pitchFamily="18" charset="2"/>
              </a:rPr>
              <a:t></a:t>
            </a:r>
            <a:r>
              <a:rPr lang="en-US" sz="3600">
                <a:latin typeface="VNI-Times" pitchFamily="2" charset="0"/>
              </a:rPr>
              <a:t> = 0,114 W/m</a:t>
            </a:r>
            <a:r>
              <a:rPr lang="en-US" sz="3600" baseline="30000">
                <a:latin typeface="VNI-Times" pitchFamily="2" charset="0"/>
                <a:sym typeface="Symbol" pitchFamily="18" charset="2"/>
              </a:rPr>
              <a:t>0</a:t>
            </a:r>
            <a:r>
              <a:rPr lang="en-US" sz="3600">
                <a:latin typeface="VNI-Times" pitchFamily="2" charset="0"/>
                <a:sym typeface="Symbol" pitchFamily="18" charset="2"/>
              </a:rPr>
              <a:t>C.</a:t>
            </a:r>
          </a:p>
          <a:p>
            <a:pPr indent="360363" algn="l">
              <a:tabLst>
                <a:tab pos="2520950" algn="l"/>
              </a:tabLst>
            </a:pPr>
            <a:r>
              <a:rPr lang="en-US" sz="3600">
                <a:latin typeface="VNI-Times" pitchFamily="2" charset="0"/>
                <a:sym typeface="Symbol" pitchFamily="18" charset="2"/>
              </a:rPr>
              <a:t>Haõy xaùc ñònh ñoä taêng nhieät treân beà daøy lôùp caùch ñieän? </a:t>
            </a:r>
          </a:p>
          <a:p>
            <a:pPr indent="360363" algn="l">
              <a:tabLst>
                <a:tab pos="2520950" algn="l"/>
              </a:tabLst>
            </a:pPr>
            <a:r>
              <a:rPr lang="en-US" sz="3200" i="1">
                <a:latin typeface="VNI-Times" pitchFamily="2" charset="0"/>
                <a:sym typeface="Symbol" pitchFamily="18" charset="2"/>
              </a:rPr>
              <a:t>(Boû qua toån hao ñieän moâi vaø söï truyeàn nhieät qua caùc phaàân goùc)</a:t>
            </a:r>
          </a:p>
        </p:txBody>
      </p:sp>
      <p:grpSp>
        <p:nvGrpSpPr>
          <p:cNvPr id="34" name="Group 63"/>
          <p:cNvGrpSpPr>
            <a:grpSpLocks/>
          </p:cNvGrpSpPr>
          <p:nvPr/>
        </p:nvGrpSpPr>
        <p:grpSpPr bwMode="auto">
          <a:xfrm>
            <a:off x="2208212" y="4185997"/>
            <a:ext cx="5869140" cy="2343320"/>
            <a:chOff x="544" y="1320"/>
            <a:chExt cx="1429" cy="1244"/>
          </a:xfrm>
        </p:grpSpPr>
        <p:sp>
          <p:nvSpPr>
            <p:cNvPr id="35" name="Rectangle 6" descr="Outlined diamond"/>
            <p:cNvSpPr>
              <a:spLocks noChangeArrowheads="1"/>
            </p:cNvSpPr>
            <p:nvPr/>
          </p:nvSpPr>
          <p:spPr bwMode="auto">
            <a:xfrm>
              <a:off x="745" y="1645"/>
              <a:ext cx="733" cy="585"/>
            </a:xfrm>
            <a:prstGeom prst="rect">
              <a:avLst/>
            </a:prstGeom>
            <a:pattFill prst="openDmnd">
              <a:fgClr>
                <a:srgbClr val="808080"/>
              </a:fgClr>
              <a:bgClr>
                <a:srgbClr val="FFFFFF"/>
              </a:bgClr>
            </a:pattFill>
            <a:ln w="19050">
              <a:solidFill>
                <a:srgbClr val="000000"/>
              </a:solidFill>
              <a:miter lim="800000"/>
              <a:headEnd/>
              <a:tailEnd/>
            </a:ln>
          </p:spPr>
          <p:txBody>
            <a:bodyPr/>
            <a:lstStyle/>
            <a:p>
              <a:endParaRPr lang="en-US"/>
            </a:p>
          </p:txBody>
        </p:sp>
        <p:sp>
          <p:nvSpPr>
            <p:cNvPr id="36" name="Rectangle 7" descr="Wide upward diagonal"/>
            <p:cNvSpPr>
              <a:spLocks noChangeArrowheads="1"/>
            </p:cNvSpPr>
            <p:nvPr/>
          </p:nvSpPr>
          <p:spPr bwMode="auto">
            <a:xfrm>
              <a:off x="856" y="1760"/>
              <a:ext cx="514" cy="349"/>
            </a:xfrm>
            <a:prstGeom prst="rect">
              <a:avLst/>
            </a:prstGeom>
            <a:pattFill prst="wdUpDiag">
              <a:fgClr>
                <a:srgbClr val="969696"/>
              </a:fgClr>
              <a:bgClr>
                <a:srgbClr val="FFFFFF"/>
              </a:bgClr>
            </a:pattFill>
            <a:ln w="19050">
              <a:solidFill>
                <a:srgbClr val="000000"/>
              </a:solidFill>
              <a:miter lim="800000"/>
              <a:headEnd/>
              <a:tailEnd/>
            </a:ln>
          </p:spPr>
          <p:txBody>
            <a:bodyPr/>
            <a:lstStyle/>
            <a:p>
              <a:endParaRPr lang="en-US"/>
            </a:p>
          </p:txBody>
        </p:sp>
        <p:sp>
          <p:nvSpPr>
            <p:cNvPr id="37" name="Line 8"/>
            <p:cNvSpPr>
              <a:spLocks noChangeShapeType="1"/>
            </p:cNvSpPr>
            <p:nvPr/>
          </p:nvSpPr>
          <p:spPr bwMode="auto">
            <a:xfrm flipV="1">
              <a:off x="740" y="1320"/>
              <a:ext cx="494" cy="325"/>
            </a:xfrm>
            <a:prstGeom prst="line">
              <a:avLst/>
            </a:prstGeom>
            <a:noFill/>
            <a:ln w="19050">
              <a:solidFill>
                <a:srgbClr val="000000"/>
              </a:solidFill>
              <a:round/>
              <a:headEnd/>
              <a:tailEnd/>
            </a:ln>
          </p:spPr>
          <p:txBody>
            <a:bodyPr/>
            <a:lstStyle/>
            <a:p>
              <a:endParaRPr lang="en-US"/>
            </a:p>
          </p:txBody>
        </p:sp>
        <p:sp>
          <p:nvSpPr>
            <p:cNvPr id="38" name="Line 9"/>
            <p:cNvSpPr>
              <a:spLocks noChangeShapeType="1"/>
            </p:cNvSpPr>
            <p:nvPr/>
          </p:nvSpPr>
          <p:spPr bwMode="auto">
            <a:xfrm>
              <a:off x="859" y="2133"/>
              <a:ext cx="0" cy="325"/>
            </a:xfrm>
            <a:prstGeom prst="line">
              <a:avLst/>
            </a:prstGeom>
            <a:noFill/>
            <a:ln w="6350">
              <a:solidFill>
                <a:srgbClr val="000000"/>
              </a:solidFill>
              <a:round/>
              <a:headEnd/>
              <a:tailEnd/>
            </a:ln>
          </p:spPr>
          <p:txBody>
            <a:bodyPr/>
            <a:lstStyle/>
            <a:p>
              <a:endParaRPr lang="en-US"/>
            </a:p>
          </p:txBody>
        </p:sp>
        <p:sp>
          <p:nvSpPr>
            <p:cNvPr id="39" name="Line 10"/>
            <p:cNvSpPr>
              <a:spLocks noChangeShapeType="1"/>
            </p:cNvSpPr>
            <p:nvPr/>
          </p:nvSpPr>
          <p:spPr bwMode="auto">
            <a:xfrm>
              <a:off x="1372" y="2138"/>
              <a:ext cx="0" cy="325"/>
            </a:xfrm>
            <a:prstGeom prst="line">
              <a:avLst/>
            </a:prstGeom>
            <a:noFill/>
            <a:ln w="3175">
              <a:solidFill>
                <a:srgbClr val="000000"/>
              </a:solidFill>
              <a:round/>
              <a:headEnd/>
              <a:tailEnd/>
            </a:ln>
          </p:spPr>
          <p:txBody>
            <a:bodyPr/>
            <a:lstStyle/>
            <a:p>
              <a:endParaRPr lang="en-US"/>
            </a:p>
          </p:txBody>
        </p:sp>
        <p:sp>
          <p:nvSpPr>
            <p:cNvPr id="40" name="Line 11"/>
            <p:cNvSpPr>
              <a:spLocks noChangeShapeType="1"/>
            </p:cNvSpPr>
            <p:nvPr/>
          </p:nvSpPr>
          <p:spPr bwMode="auto">
            <a:xfrm>
              <a:off x="864" y="2378"/>
              <a:ext cx="511" cy="0"/>
            </a:xfrm>
            <a:prstGeom prst="line">
              <a:avLst/>
            </a:prstGeom>
            <a:noFill/>
            <a:ln w="9525">
              <a:solidFill>
                <a:srgbClr val="000000"/>
              </a:solidFill>
              <a:round/>
              <a:headEnd type="stealth" w="sm" len="lg"/>
              <a:tailEnd type="stealth" w="sm" len="lg"/>
            </a:ln>
          </p:spPr>
          <p:txBody>
            <a:bodyPr/>
            <a:lstStyle/>
            <a:p>
              <a:endParaRPr lang="en-US"/>
            </a:p>
          </p:txBody>
        </p:sp>
        <p:sp>
          <p:nvSpPr>
            <p:cNvPr id="41" name="Line 12"/>
            <p:cNvSpPr>
              <a:spLocks noChangeShapeType="1"/>
            </p:cNvSpPr>
            <p:nvPr/>
          </p:nvSpPr>
          <p:spPr bwMode="auto">
            <a:xfrm>
              <a:off x="1484" y="2261"/>
              <a:ext cx="0" cy="192"/>
            </a:xfrm>
            <a:prstGeom prst="line">
              <a:avLst/>
            </a:prstGeom>
            <a:noFill/>
            <a:ln w="6350">
              <a:solidFill>
                <a:srgbClr val="000000"/>
              </a:solidFill>
              <a:round/>
              <a:headEnd/>
              <a:tailEnd/>
            </a:ln>
          </p:spPr>
          <p:txBody>
            <a:bodyPr/>
            <a:lstStyle/>
            <a:p>
              <a:endParaRPr lang="en-US"/>
            </a:p>
          </p:txBody>
        </p:sp>
        <p:sp>
          <p:nvSpPr>
            <p:cNvPr id="42" name="Line 13"/>
            <p:cNvSpPr>
              <a:spLocks noChangeShapeType="1"/>
            </p:cNvSpPr>
            <p:nvPr/>
          </p:nvSpPr>
          <p:spPr bwMode="auto">
            <a:xfrm>
              <a:off x="1372" y="2390"/>
              <a:ext cx="114" cy="0"/>
            </a:xfrm>
            <a:prstGeom prst="line">
              <a:avLst/>
            </a:prstGeom>
            <a:noFill/>
            <a:ln w="6350">
              <a:solidFill>
                <a:srgbClr val="000000"/>
              </a:solidFill>
              <a:round/>
              <a:headEnd type="stealth" w="sm" len="sm"/>
              <a:tailEnd type="stealth" w="sm" len="sm"/>
            </a:ln>
          </p:spPr>
          <p:txBody>
            <a:bodyPr/>
            <a:lstStyle/>
            <a:p>
              <a:endParaRPr lang="en-US"/>
            </a:p>
          </p:txBody>
        </p:sp>
        <p:sp>
          <p:nvSpPr>
            <p:cNvPr id="43" name="Text Box 14"/>
            <p:cNvSpPr txBox="1">
              <a:spLocks noChangeArrowheads="1"/>
            </p:cNvSpPr>
            <p:nvPr/>
          </p:nvSpPr>
          <p:spPr bwMode="auto">
            <a:xfrm>
              <a:off x="1045" y="2324"/>
              <a:ext cx="305" cy="231"/>
            </a:xfrm>
            <a:prstGeom prst="rect">
              <a:avLst/>
            </a:prstGeom>
            <a:noFill/>
            <a:ln w="9525">
              <a:noFill/>
              <a:miter lim="800000"/>
              <a:headEnd/>
              <a:tailEnd/>
            </a:ln>
          </p:spPr>
          <p:txBody>
            <a:bodyPr/>
            <a:lstStyle/>
            <a:p>
              <a:pPr algn="l"/>
              <a:r>
                <a:rPr lang="en-US" altLang="zh-CN">
                  <a:latin typeface="Times New Roman" pitchFamily="18" charset="0"/>
                  <a:ea typeface="宋体" pitchFamily="2" charset="-122"/>
                </a:rPr>
                <a:t>100</a:t>
              </a:r>
              <a:endParaRPr lang="en-US"/>
            </a:p>
          </p:txBody>
        </p:sp>
        <p:sp>
          <p:nvSpPr>
            <p:cNvPr id="44" name="Text Box 15"/>
            <p:cNvSpPr txBox="1">
              <a:spLocks noChangeArrowheads="1"/>
            </p:cNvSpPr>
            <p:nvPr/>
          </p:nvSpPr>
          <p:spPr bwMode="auto">
            <a:xfrm>
              <a:off x="1394" y="2372"/>
              <a:ext cx="156" cy="192"/>
            </a:xfrm>
            <a:prstGeom prst="rect">
              <a:avLst/>
            </a:prstGeom>
            <a:noFill/>
            <a:ln w="9525">
              <a:noFill/>
              <a:miter lim="800000"/>
              <a:headEnd/>
              <a:tailEnd/>
            </a:ln>
          </p:spPr>
          <p:txBody>
            <a:bodyPr/>
            <a:lstStyle/>
            <a:p>
              <a:pPr algn="l"/>
              <a:r>
                <a:rPr lang="en-US" altLang="zh-CN">
                  <a:latin typeface="Times New Roman" pitchFamily="18" charset="0"/>
                  <a:ea typeface="宋体" pitchFamily="2" charset="-122"/>
                </a:rPr>
                <a:t>1</a:t>
              </a:r>
              <a:endParaRPr lang="en-US"/>
            </a:p>
          </p:txBody>
        </p:sp>
        <p:sp>
          <p:nvSpPr>
            <p:cNvPr id="45" name="Line 16"/>
            <p:cNvSpPr>
              <a:spLocks noChangeShapeType="1"/>
            </p:cNvSpPr>
            <p:nvPr/>
          </p:nvSpPr>
          <p:spPr bwMode="auto">
            <a:xfrm>
              <a:off x="1224" y="1322"/>
              <a:ext cx="733" cy="0"/>
            </a:xfrm>
            <a:prstGeom prst="line">
              <a:avLst/>
            </a:prstGeom>
            <a:noFill/>
            <a:ln w="19050">
              <a:solidFill>
                <a:srgbClr val="000000"/>
              </a:solidFill>
              <a:round/>
              <a:headEnd/>
              <a:tailEnd/>
            </a:ln>
          </p:spPr>
          <p:txBody>
            <a:bodyPr/>
            <a:lstStyle/>
            <a:p>
              <a:endParaRPr lang="en-US"/>
            </a:p>
          </p:txBody>
        </p:sp>
        <p:sp>
          <p:nvSpPr>
            <p:cNvPr id="46" name="Line 17"/>
            <p:cNvSpPr>
              <a:spLocks noChangeShapeType="1"/>
            </p:cNvSpPr>
            <p:nvPr/>
          </p:nvSpPr>
          <p:spPr bwMode="auto">
            <a:xfrm flipV="1">
              <a:off x="1476" y="1320"/>
              <a:ext cx="494" cy="325"/>
            </a:xfrm>
            <a:prstGeom prst="line">
              <a:avLst/>
            </a:prstGeom>
            <a:noFill/>
            <a:ln w="19050">
              <a:solidFill>
                <a:srgbClr val="000000"/>
              </a:solidFill>
              <a:round/>
              <a:headEnd/>
              <a:tailEnd/>
            </a:ln>
          </p:spPr>
          <p:txBody>
            <a:bodyPr/>
            <a:lstStyle/>
            <a:p>
              <a:endParaRPr lang="en-US"/>
            </a:p>
          </p:txBody>
        </p:sp>
        <p:sp>
          <p:nvSpPr>
            <p:cNvPr id="47" name="Line 18"/>
            <p:cNvSpPr>
              <a:spLocks noChangeShapeType="1"/>
            </p:cNvSpPr>
            <p:nvPr/>
          </p:nvSpPr>
          <p:spPr bwMode="auto">
            <a:xfrm flipV="1">
              <a:off x="1479" y="1906"/>
              <a:ext cx="494" cy="325"/>
            </a:xfrm>
            <a:prstGeom prst="line">
              <a:avLst/>
            </a:prstGeom>
            <a:noFill/>
            <a:ln w="19050">
              <a:solidFill>
                <a:srgbClr val="000000"/>
              </a:solidFill>
              <a:round/>
              <a:headEnd/>
              <a:tailEnd/>
            </a:ln>
          </p:spPr>
          <p:txBody>
            <a:bodyPr/>
            <a:lstStyle/>
            <a:p>
              <a:endParaRPr lang="en-US"/>
            </a:p>
          </p:txBody>
        </p:sp>
        <p:sp>
          <p:nvSpPr>
            <p:cNvPr id="48" name="Line 19"/>
            <p:cNvSpPr>
              <a:spLocks noChangeShapeType="1"/>
            </p:cNvSpPr>
            <p:nvPr/>
          </p:nvSpPr>
          <p:spPr bwMode="auto">
            <a:xfrm>
              <a:off x="1973" y="1320"/>
              <a:ext cx="0" cy="585"/>
            </a:xfrm>
            <a:prstGeom prst="line">
              <a:avLst/>
            </a:prstGeom>
            <a:noFill/>
            <a:ln w="19050">
              <a:solidFill>
                <a:srgbClr val="000000"/>
              </a:solidFill>
              <a:round/>
              <a:headEnd/>
              <a:tailEnd/>
            </a:ln>
          </p:spPr>
          <p:txBody>
            <a:bodyPr/>
            <a:lstStyle/>
            <a:p>
              <a:endParaRPr lang="en-US"/>
            </a:p>
          </p:txBody>
        </p:sp>
        <p:sp>
          <p:nvSpPr>
            <p:cNvPr id="49" name="Line 20"/>
            <p:cNvSpPr>
              <a:spLocks noChangeShapeType="1"/>
            </p:cNvSpPr>
            <p:nvPr/>
          </p:nvSpPr>
          <p:spPr bwMode="auto">
            <a:xfrm>
              <a:off x="608" y="1760"/>
              <a:ext cx="222" cy="0"/>
            </a:xfrm>
            <a:prstGeom prst="line">
              <a:avLst/>
            </a:prstGeom>
            <a:noFill/>
            <a:ln w="9525">
              <a:solidFill>
                <a:srgbClr val="000000"/>
              </a:solidFill>
              <a:round/>
              <a:headEnd/>
              <a:tailEnd/>
            </a:ln>
          </p:spPr>
          <p:txBody>
            <a:bodyPr/>
            <a:lstStyle/>
            <a:p>
              <a:endParaRPr lang="en-US"/>
            </a:p>
          </p:txBody>
        </p:sp>
        <p:sp>
          <p:nvSpPr>
            <p:cNvPr id="50" name="Line 21"/>
            <p:cNvSpPr>
              <a:spLocks noChangeShapeType="1"/>
            </p:cNvSpPr>
            <p:nvPr/>
          </p:nvSpPr>
          <p:spPr bwMode="auto">
            <a:xfrm>
              <a:off x="611" y="2110"/>
              <a:ext cx="222" cy="0"/>
            </a:xfrm>
            <a:prstGeom prst="line">
              <a:avLst/>
            </a:prstGeom>
            <a:noFill/>
            <a:ln w="9525">
              <a:solidFill>
                <a:srgbClr val="000000"/>
              </a:solidFill>
              <a:round/>
              <a:headEnd/>
              <a:tailEnd/>
            </a:ln>
          </p:spPr>
          <p:txBody>
            <a:bodyPr/>
            <a:lstStyle/>
            <a:p>
              <a:endParaRPr lang="en-US"/>
            </a:p>
          </p:txBody>
        </p:sp>
        <p:sp>
          <p:nvSpPr>
            <p:cNvPr id="51" name="Line 22"/>
            <p:cNvSpPr>
              <a:spLocks noChangeShapeType="1"/>
            </p:cNvSpPr>
            <p:nvPr/>
          </p:nvSpPr>
          <p:spPr bwMode="auto">
            <a:xfrm>
              <a:off x="662" y="1752"/>
              <a:ext cx="0" cy="349"/>
            </a:xfrm>
            <a:prstGeom prst="line">
              <a:avLst/>
            </a:prstGeom>
            <a:noFill/>
            <a:ln w="9525">
              <a:solidFill>
                <a:srgbClr val="000000"/>
              </a:solidFill>
              <a:round/>
              <a:headEnd type="stealth" w="sm" len="med"/>
              <a:tailEnd type="stealth" w="sm" len="med"/>
            </a:ln>
          </p:spPr>
          <p:txBody>
            <a:bodyPr/>
            <a:lstStyle/>
            <a:p>
              <a:endParaRPr lang="en-US"/>
            </a:p>
          </p:txBody>
        </p:sp>
        <p:sp>
          <p:nvSpPr>
            <p:cNvPr id="52" name="Text Box 23"/>
            <p:cNvSpPr txBox="1">
              <a:spLocks noChangeArrowheads="1"/>
            </p:cNvSpPr>
            <p:nvPr/>
          </p:nvSpPr>
          <p:spPr bwMode="auto">
            <a:xfrm>
              <a:off x="544" y="1807"/>
              <a:ext cx="164" cy="253"/>
            </a:xfrm>
            <a:prstGeom prst="rect">
              <a:avLst/>
            </a:prstGeom>
            <a:noFill/>
            <a:ln w="9525">
              <a:noFill/>
              <a:miter lim="800000"/>
              <a:headEnd/>
              <a:tailEnd/>
            </a:ln>
          </p:spPr>
          <p:txBody>
            <a:bodyPr/>
            <a:lstStyle/>
            <a:p>
              <a:pPr algn="l"/>
              <a:r>
                <a:rPr lang="en-US" altLang="zh-CN">
                  <a:latin typeface="Times New Roman" pitchFamily="18" charset="0"/>
                  <a:ea typeface="宋体" pitchFamily="2" charset="-122"/>
                </a:rPr>
                <a:t>10</a:t>
              </a:r>
              <a:endParaRPr lang="en-US"/>
            </a:p>
          </p:txBody>
        </p:sp>
        <p:sp>
          <p:nvSpPr>
            <p:cNvPr id="53" name="Text Box 24"/>
            <p:cNvSpPr txBox="1">
              <a:spLocks noChangeArrowheads="1"/>
            </p:cNvSpPr>
            <p:nvPr/>
          </p:nvSpPr>
          <p:spPr bwMode="auto">
            <a:xfrm>
              <a:off x="1016" y="1825"/>
              <a:ext cx="334" cy="244"/>
            </a:xfrm>
            <a:prstGeom prst="rect">
              <a:avLst/>
            </a:prstGeom>
            <a:noFill/>
            <a:ln w="9525">
              <a:noFill/>
              <a:miter lim="800000"/>
              <a:headEnd/>
              <a:tailEnd/>
            </a:ln>
          </p:spPr>
          <p:txBody>
            <a:bodyPr/>
            <a:lstStyle/>
            <a:p>
              <a:pPr algn="l"/>
              <a:r>
                <a:rPr lang="en-US" altLang="zh-CN" sz="2400">
                  <a:solidFill>
                    <a:srgbClr val="FF0000"/>
                  </a:solidFill>
                  <a:latin typeface="Times New Roman" pitchFamily="18" charset="0"/>
                  <a:ea typeface="宋体" pitchFamily="2" charset="-122"/>
                  <a:sym typeface="Symbol" pitchFamily="18" charset="2"/>
                </a:rPr>
                <a:t></a:t>
              </a:r>
              <a:r>
                <a:rPr lang="en-US" altLang="zh-CN" sz="2400" baseline="-25000">
                  <a:solidFill>
                    <a:srgbClr val="FF0000"/>
                  </a:solidFill>
                  <a:latin typeface="Times New Roman" pitchFamily="18" charset="0"/>
                  <a:ea typeface="宋体" pitchFamily="2" charset="-122"/>
                </a:rPr>
                <a:t>1</a:t>
              </a:r>
              <a:endParaRPr lang="en-US" sz="2400">
                <a:solidFill>
                  <a:srgbClr val="FF0000"/>
                </a:solidFill>
              </a:endParaRPr>
            </a:p>
          </p:txBody>
        </p:sp>
        <p:sp>
          <p:nvSpPr>
            <p:cNvPr id="54" name="Text Box 25"/>
            <p:cNvSpPr txBox="1">
              <a:spLocks noChangeArrowheads="1"/>
            </p:cNvSpPr>
            <p:nvPr/>
          </p:nvSpPr>
          <p:spPr bwMode="auto">
            <a:xfrm>
              <a:off x="1656" y="1634"/>
              <a:ext cx="228" cy="299"/>
            </a:xfrm>
            <a:prstGeom prst="rect">
              <a:avLst/>
            </a:prstGeom>
            <a:noFill/>
            <a:ln w="9525">
              <a:noFill/>
              <a:miter lim="800000"/>
              <a:headEnd/>
              <a:tailEnd/>
            </a:ln>
          </p:spPr>
          <p:txBody>
            <a:bodyPr/>
            <a:lstStyle/>
            <a:p>
              <a:pPr algn="l"/>
              <a:r>
                <a:rPr lang="en-US" altLang="zh-CN" sz="2400">
                  <a:solidFill>
                    <a:srgbClr val="FF0000"/>
                  </a:solidFill>
                  <a:latin typeface="Times New Roman" pitchFamily="18" charset="0"/>
                  <a:ea typeface="宋体" pitchFamily="2" charset="-122"/>
                  <a:sym typeface="Symbol" pitchFamily="18" charset="2"/>
                </a:rPr>
                <a:t></a:t>
              </a:r>
              <a:r>
                <a:rPr lang="en-US" altLang="zh-CN" sz="2400" baseline="-25000">
                  <a:solidFill>
                    <a:srgbClr val="FF0000"/>
                  </a:solidFill>
                  <a:latin typeface="Times New Roman" pitchFamily="18" charset="0"/>
                  <a:ea typeface="宋体" pitchFamily="2" charset="-122"/>
                </a:rPr>
                <a:t>2</a:t>
              </a:r>
              <a:endParaRPr lang="en-US" sz="2400">
                <a:solidFill>
                  <a:srgbClr val="FF0000"/>
                </a:solidFill>
              </a:endParaRPr>
            </a:p>
          </p:txBody>
        </p:sp>
        <p:sp>
          <p:nvSpPr>
            <p:cNvPr id="55" name="Line 26"/>
            <p:cNvSpPr>
              <a:spLocks noChangeShapeType="1"/>
            </p:cNvSpPr>
            <p:nvPr/>
          </p:nvSpPr>
          <p:spPr bwMode="auto">
            <a:xfrm>
              <a:off x="1963" y="1940"/>
              <a:ext cx="0" cy="192"/>
            </a:xfrm>
            <a:prstGeom prst="line">
              <a:avLst/>
            </a:prstGeom>
            <a:noFill/>
            <a:ln w="6350">
              <a:solidFill>
                <a:srgbClr val="000000"/>
              </a:solidFill>
              <a:round/>
              <a:headEnd/>
              <a:tailEnd/>
            </a:ln>
          </p:spPr>
          <p:txBody>
            <a:bodyPr/>
            <a:lstStyle/>
            <a:p>
              <a:endParaRPr lang="en-US"/>
            </a:p>
          </p:txBody>
        </p:sp>
        <p:sp>
          <p:nvSpPr>
            <p:cNvPr id="56" name="Line 27"/>
            <p:cNvSpPr>
              <a:spLocks noChangeShapeType="1"/>
            </p:cNvSpPr>
            <p:nvPr/>
          </p:nvSpPr>
          <p:spPr bwMode="auto">
            <a:xfrm flipV="1">
              <a:off x="1479" y="2084"/>
              <a:ext cx="494" cy="325"/>
            </a:xfrm>
            <a:prstGeom prst="line">
              <a:avLst/>
            </a:prstGeom>
            <a:noFill/>
            <a:ln w="6350">
              <a:solidFill>
                <a:srgbClr val="000000"/>
              </a:solidFill>
              <a:round/>
              <a:headEnd type="stealth" w="sm" len="lg"/>
              <a:tailEnd type="stealth" w="sm" len="lg"/>
            </a:ln>
          </p:spPr>
          <p:txBody>
            <a:bodyPr/>
            <a:lstStyle/>
            <a:p>
              <a:endParaRPr lang="en-US"/>
            </a:p>
          </p:txBody>
        </p:sp>
        <p:sp>
          <p:nvSpPr>
            <p:cNvPr id="57" name="Text Box 28"/>
            <p:cNvSpPr txBox="1">
              <a:spLocks noChangeArrowheads="1"/>
            </p:cNvSpPr>
            <p:nvPr/>
          </p:nvSpPr>
          <p:spPr bwMode="auto">
            <a:xfrm>
              <a:off x="1695" y="2228"/>
              <a:ext cx="237" cy="230"/>
            </a:xfrm>
            <a:prstGeom prst="rect">
              <a:avLst/>
            </a:prstGeom>
            <a:noFill/>
            <a:ln w="9525">
              <a:noFill/>
              <a:miter lim="800000"/>
              <a:headEnd/>
              <a:tailEnd/>
            </a:ln>
          </p:spPr>
          <p:txBody>
            <a:bodyPr/>
            <a:lstStyle/>
            <a:p>
              <a:pPr algn="l"/>
              <a:r>
                <a:rPr lang="en-US" altLang="zh-CN" sz="2800">
                  <a:highlight>
                    <a:srgbClr val="FFFF00"/>
                  </a:highlight>
                  <a:latin typeface="Times New Roman" pitchFamily="18" charset="0"/>
                  <a:ea typeface="宋体" pitchFamily="2" charset="-122"/>
                  <a:sym typeface="Symbol" panose="05050102010706020507" pitchFamily="18" charset="2"/>
                </a:rPr>
                <a:t></a:t>
              </a:r>
              <a:endParaRPr lang="en-US" sz="2800">
                <a:highlight>
                  <a:srgbClr val="FFFF00"/>
                </a:highlight>
              </a:endParaRPr>
            </a:p>
          </p:txBody>
        </p:sp>
        <p:sp>
          <p:nvSpPr>
            <p:cNvPr id="58" name="Rectangle 57"/>
            <p:cNvSpPr>
              <a:spLocks noChangeArrowheads="1"/>
            </p:cNvSpPr>
            <p:nvPr/>
          </p:nvSpPr>
          <p:spPr bwMode="auto">
            <a:xfrm>
              <a:off x="747" y="1656"/>
              <a:ext cx="96" cy="96"/>
            </a:xfrm>
            <a:prstGeom prst="rect">
              <a:avLst/>
            </a:prstGeom>
            <a:solidFill>
              <a:schemeClr val="tx2"/>
            </a:solidFill>
            <a:ln w="28575" algn="ctr">
              <a:solidFill>
                <a:schemeClr val="tx1"/>
              </a:solidFill>
              <a:miter lim="800000"/>
              <a:headEnd/>
              <a:tailEnd/>
            </a:ln>
            <a:effectLst/>
          </p:spPr>
          <p:txBody>
            <a:bodyPr wrap="none" anchor="ctr"/>
            <a:lstStyle/>
            <a:p>
              <a:endParaRPr lang="en-US"/>
            </a:p>
          </p:txBody>
        </p:sp>
        <p:sp>
          <p:nvSpPr>
            <p:cNvPr id="59" name="Rectangle 58"/>
            <p:cNvSpPr>
              <a:spLocks noChangeArrowheads="1"/>
            </p:cNvSpPr>
            <p:nvPr/>
          </p:nvSpPr>
          <p:spPr bwMode="auto">
            <a:xfrm>
              <a:off x="1377" y="1656"/>
              <a:ext cx="96" cy="96"/>
            </a:xfrm>
            <a:prstGeom prst="rect">
              <a:avLst/>
            </a:prstGeom>
            <a:solidFill>
              <a:schemeClr val="tx2"/>
            </a:solidFill>
            <a:ln w="28575" algn="ctr">
              <a:solidFill>
                <a:schemeClr val="tx1"/>
              </a:solidFill>
              <a:miter lim="800000"/>
              <a:headEnd/>
              <a:tailEnd/>
            </a:ln>
            <a:effectLst/>
          </p:spPr>
          <p:txBody>
            <a:bodyPr wrap="none" anchor="ctr"/>
            <a:lstStyle/>
            <a:p>
              <a:endParaRPr lang="en-US"/>
            </a:p>
          </p:txBody>
        </p:sp>
        <p:sp>
          <p:nvSpPr>
            <p:cNvPr id="60" name="Rectangle 59"/>
            <p:cNvSpPr>
              <a:spLocks noChangeArrowheads="1"/>
            </p:cNvSpPr>
            <p:nvPr/>
          </p:nvSpPr>
          <p:spPr bwMode="auto">
            <a:xfrm>
              <a:off x="750" y="2118"/>
              <a:ext cx="96" cy="96"/>
            </a:xfrm>
            <a:prstGeom prst="rect">
              <a:avLst/>
            </a:prstGeom>
            <a:solidFill>
              <a:schemeClr val="tx2"/>
            </a:solidFill>
            <a:ln w="28575" algn="ctr">
              <a:solidFill>
                <a:schemeClr val="tx1"/>
              </a:solidFill>
              <a:miter lim="800000"/>
              <a:headEnd/>
              <a:tailEnd/>
            </a:ln>
            <a:effectLst/>
          </p:spPr>
          <p:txBody>
            <a:bodyPr wrap="none" anchor="ctr"/>
            <a:lstStyle/>
            <a:p>
              <a:endParaRPr lang="en-US"/>
            </a:p>
          </p:txBody>
        </p:sp>
        <p:sp>
          <p:nvSpPr>
            <p:cNvPr id="61" name="Rectangle 60"/>
            <p:cNvSpPr>
              <a:spLocks noChangeArrowheads="1"/>
            </p:cNvSpPr>
            <p:nvPr/>
          </p:nvSpPr>
          <p:spPr bwMode="auto">
            <a:xfrm>
              <a:off x="1380" y="2121"/>
              <a:ext cx="96" cy="96"/>
            </a:xfrm>
            <a:prstGeom prst="rect">
              <a:avLst/>
            </a:prstGeom>
            <a:solidFill>
              <a:schemeClr val="tx2"/>
            </a:solidFill>
            <a:ln w="28575" algn="ctr">
              <a:solidFill>
                <a:schemeClr val="tx1"/>
              </a:solidFill>
              <a:miter lim="800000"/>
              <a:headEnd/>
              <a:tailEnd/>
            </a:ln>
            <a:effectLst/>
          </p:spPr>
          <p:txBody>
            <a:bodyPr wrap="none" anchor="ctr"/>
            <a:lstStyle/>
            <a:p>
              <a:endParaRPr lang="en-US"/>
            </a:p>
          </p:txBody>
        </p:sp>
      </p:grpSp>
      <p:cxnSp>
        <p:nvCxnSpPr>
          <p:cNvPr id="7" name="Straight Arrow Connector 6"/>
          <p:cNvCxnSpPr/>
          <p:nvPr/>
        </p:nvCxnSpPr>
        <p:spPr>
          <a:xfrm flipV="1">
            <a:off x="5332412" y="5340704"/>
            <a:ext cx="1007609" cy="1318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10800000" flipV="1">
            <a:off x="4646612" y="5625142"/>
            <a:ext cx="0" cy="8302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10800000" flipV="1">
            <a:off x="2568248" y="5303135"/>
            <a:ext cx="1007609" cy="1318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Arc 9"/>
          <p:cNvSpPr/>
          <p:nvPr/>
        </p:nvSpPr>
        <p:spPr>
          <a:xfrm>
            <a:off x="5101783" y="5757540"/>
            <a:ext cx="914400" cy="914400"/>
          </a:xfrm>
          <a:prstGeom prst="arc">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63"/>
          <p:cNvSpPr/>
          <p:nvPr/>
        </p:nvSpPr>
        <p:spPr>
          <a:xfrm rot="2289150" flipV="1">
            <a:off x="5552768" y="4983287"/>
            <a:ext cx="914400" cy="776443"/>
          </a:xfrm>
          <a:prstGeom prst="arc">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3342620394"/>
              </p:ext>
            </p:extLst>
          </p:nvPr>
        </p:nvGraphicFramePr>
        <p:xfrm>
          <a:off x="7965270" y="4273746"/>
          <a:ext cx="3503278" cy="1482156"/>
        </p:xfrm>
        <a:graphic>
          <a:graphicData uri="http://schemas.openxmlformats.org/presentationml/2006/ole">
            <mc:AlternateContent xmlns:mc="http://schemas.openxmlformats.org/markup-compatibility/2006">
              <mc:Choice xmlns:v="urn:schemas-microsoft-com:vml" Requires="v">
                <p:oleObj spid="_x0000_s75822" name="Equation" r:id="rId3" imgW="990360" imgH="419040" progId="Equation.DSMT4">
                  <p:embed/>
                </p:oleObj>
              </mc:Choice>
              <mc:Fallback>
                <p:oleObj name="Equation" r:id="rId3" imgW="990360" imgH="419040" progId="Equation.DSMT4">
                  <p:embed/>
                  <p:pic>
                    <p:nvPicPr>
                      <p:cNvPr id="0" name=""/>
                      <p:cNvPicPr/>
                      <p:nvPr/>
                    </p:nvPicPr>
                    <p:blipFill>
                      <a:blip r:embed="rId4"/>
                      <a:stretch>
                        <a:fillRect/>
                      </a:stretch>
                    </p:blipFill>
                    <p:spPr>
                      <a:xfrm>
                        <a:off x="7965270" y="4273746"/>
                        <a:ext cx="3503278" cy="1482156"/>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551972512"/>
              </p:ext>
            </p:extLst>
          </p:nvPr>
        </p:nvGraphicFramePr>
        <p:xfrm>
          <a:off x="30304" y="3999705"/>
          <a:ext cx="2495550" cy="1746250"/>
        </p:xfrm>
        <a:graphic>
          <a:graphicData uri="http://schemas.openxmlformats.org/presentationml/2006/ole">
            <mc:AlternateContent xmlns:mc="http://schemas.openxmlformats.org/markup-compatibility/2006">
              <mc:Choice xmlns:v="urn:schemas-microsoft-com:vml" Requires="v">
                <p:oleObj spid="_x0000_s75823" name="Equation" r:id="rId5" imgW="2495461" imgH="1746125" progId="Equation.DSMT4">
                  <p:embed/>
                </p:oleObj>
              </mc:Choice>
              <mc:Fallback>
                <p:oleObj name="Equation" r:id="rId5" imgW="2495461" imgH="1746125" progId="Equation.DSMT4">
                  <p:embed/>
                  <p:pic>
                    <p:nvPicPr>
                      <p:cNvPr id="0" name=""/>
                      <p:cNvPicPr/>
                      <p:nvPr/>
                    </p:nvPicPr>
                    <p:blipFill>
                      <a:blip r:embed="rId6"/>
                      <a:stretch>
                        <a:fillRect/>
                      </a:stretch>
                    </p:blipFill>
                    <p:spPr>
                      <a:xfrm>
                        <a:off x="30304" y="3999705"/>
                        <a:ext cx="2495550" cy="1746250"/>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300727963"/>
              </p:ext>
            </p:extLst>
          </p:nvPr>
        </p:nvGraphicFramePr>
        <p:xfrm>
          <a:off x="7965270" y="6094685"/>
          <a:ext cx="3044824" cy="1734842"/>
        </p:xfrm>
        <a:graphic>
          <a:graphicData uri="http://schemas.openxmlformats.org/presentationml/2006/ole">
            <mc:AlternateContent xmlns:mc="http://schemas.openxmlformats.org/markup-compatibility/2006">
              <mc:Choice xmlns:v="urn:schemas-microsoft-com:vml" Requires="v">
                <p:oleObj spid="_x0000_s75824" name="Equation" r:id="rId7" imgW="1091880" imgH="622080" progId="Equation.DSMT4">
                  <p:embed/>
                </p:oleObj>
              </mc:Choice>
              <mc:Fallback>
                <p:oleObj name="Equation" r:id="rId7" imgW="1091880" imgH="622080" progId="Equation.DSMT4">
                  <p:embed/>
                  <p:pic>
                    <p:nvPicPr>
                      <p:cNvPr id="0" name=""/>
                      <p:cNvPicPr/>
                      <p:nvPr/>
                    </p:nvPicPr>
                    <p:blipFill>
                      <a:blip r:embed="rId8"/>
                      <a:stretch>
                        <a:fillRect/>
                      </a:stretch>
                    </p:blipFill>
                    <p:spPr>
                      <a:xfrm>
                        <a:off x="7965270" y="6094685"/>
                        <a:ext cx="3044824" cy="1734842"/>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604064100"/>
              </p:ext>
            </p:extLst>
          </p:nvPr>
        </p:nvGraphicFramePr>
        <p:xfrm>
          <a:off x="191717" y="6184600"/>
          <a:ext cx="6235700" cy="1433512"/>
        </p:xfrm>
        <a:graphic>
          <a:graphicData uri="http://schemas.openxmlformats.org/presentationml/2006/ole">
            <mc:AlternateContent xmlns:mc="http://schemas.openxmlformats.org/markup-compatibility/2006">
              <mc:Choice xmlns:v="urn:schemas-microsoft-com:vml" Requires="v">
                <p:oleObj spid="_x0000_s75825" name="Equation" r:id="rId9" imgW="888840" imgH="228600" progId="Equation.DSMT4">
                  <p:embed/>
                </p:oleObj>
              </mc:Choice>
              <mc:Fallback>
                <p:oleObj name="Equation" r:id="rId9" imgW="888840" imgH="228600" progId="Equation.DSMT4">
                  <p:embed/>
                  <p:pic>
                    <p:nvPicPr>
                      <p:cNvPr id="0" name=""/>
                      <p:cNvPicPr/>
                      <p:nvPr/>
                    </p:nvPicPr>
                    <p:blipFill>
                      <a:blip r:embed="rId10"/>
                      <a:stretch>
                        <a:fillRect/>
                      </a:stretch>
                    </p:blipFill>
                    <p:spPr>
                      <a:xfrm>
                        <a:off x="191717" y="6184600"/>
                        <a:ext cx="6235700" cy="1433512"/>
                      </a:xfrm>
                      <a:prstGeom prst="rect">
                        <a:avLst/>
                      </a:prstGeom>
                    </p:spPr>
                  </p:pic>
                </p:oleObj>
              </mc:Fallback>
            </mc:AlternateContent>
          </a:graphicData>
        </a:graphic>
      </p:graphicFrame>
      <p:sp>
        <p:nvSpPr>
          <p:cNvPr id="15" name="Rectangle 14"/>
          <p:cNvSpPr/>
          <p:nvPr/>
        </p:nvSpPr>
        <p:spPr bwMode="auto">
          <a:xfrm>
            <a:off x="3476828" y="4545900"/>
            <a:ext cx="2152155" cy="216287"/>
          </a:xfrm>
          <a:prstGeom prst="rect">
            <a:avLst/>
          </a:prstGeom>
          <a:solidFill>
            <a:srgbClr val="FFC000"/>
          </a:solidFill>
          <a:ln w="38100" algn="ctr">
            <a:solidFill>
              <a:schemeClr val="tx1"/>
            </a:solidFill>
            <a:miter lim="800000"/>
            <a:headEnd/>
            <a:tailEnd/>
          </a:ln>
          <a:effectLst/>
        </p:spPr>
        <p:txBody>
          <a:bodyPr wrap="square" rtlCol="0" anchor="ctr">
            <a:spAutoFit/>
          </a:bodyPr>
          <a:lstStyle/>
          <a:p>
            <a:pPr algn="l"/>
            <a:endParaRPr lang="en-US" smtClean="0">
              <a:sym typeface="Wingdings 2"/>
            </a:endParaRPr>
          </a:p>
        </p:txBody>
      </p:sp>
      <p:cxnSp>
        <p:nvCxnSpPr>
          <p:cNvPr id="9" name="Straight Arrow Connector 8"/>
          <p:cNvCxnSpPr/>
          <p:nvPr/>
        </p:nvCxnSpPr>
        <p:spPr>
          <a:xfrm flipV="1">
            <a:off x="4646612" y="4457700"/>
            <a:ext cx="0" cy="8302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77162" y="5014824"/>
            <a:ext cx="0" cy="657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077162" y="4818919"/>
            <a:ext cx="532161" cy="19590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6064840" y="5506469"/>
            <a:ext cx="532161" cy="195905"/>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613449" y="4849058"/>
            <a:ext cx="0" cy="657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506361" y="4855659"/>
            <a:ext cx="0" cy="657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411466" y="4938534"/>
            <a:ext cx="0" cy="657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304378" y="4945135"/>
            <a:ext cx="0" cy="657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246812" y="4981022"/>
            <a:ext cx="0" cy="657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6139724" y="4987623"/>
            <a:ext cx="0" cy="65741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37569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US"/>
              <a:t>Sự truyền nhiệt của vật thể phát nóng ở chế độ xác lập</a:t>
            </a:r>
          </a:p>
        </p:txBody>
      </p:sp>
      <p:sp>
        <p:nvSpPr>
          <p:cNvPr id="3" name="Slide Number Placeholder 2"/>
          <p:cNvSpPr>
            <a:spLocks noGrp="1"/>
          </p:cNvSpPr>
          <p:nvPr>
            <p:ph type="sldNum" sz="quarter" idx="12"/>
          </p:nvPr>
        </p:nvSpPr>
        <p:spPr/>
        <p:txBody>
          <a:bodyPr/>
          <a:lstStyle/>
          <a:p>
            <a:fld id="{AC20B538-39FE-4812-A0E3-30635B19B3D6}" type="slidenum">
              <a:rPr lang="en-US" smtClean="0"/>
              <a:pPr/>
              <a:t>21</a:t>
            </a:fld>
            <a:endParaRPr lang="en-US"/>
          </a:p>
        </p:txBody>
      </p:sp>
      <p:sp>
        <p:nvSpPr>
          <p:cNvPr id="4" name="Footer Placeholder 3"/>
          <p:cNvSpPr>
            <a:spLocks noGrp="1"/>
          </p:cNvSpPr>
          <p:nvPr>
            <p:ph type="ftr" sz="quarter" idx="3"/>
          </p:nvPr>
        </p:nvSpPr>
        <p:spPr/>
        <p:txBody>
          <a:bodyPr/>
          <a:lstStyle/>
          <a:p>
            <a:r>
              <a:rPr lang="en-US"/>
              <a:t>BMTBĐ-BĐNLĐC-PVLong (TCBinh edited 2016)</a:t>
            </a:r>
          </a:p>
        </p:txBody>
      </p:sp>
      <p:grpSp>
        <p:nvGrpSpPr>
          <p:cNvPr id="5" name="Group 63"/>
          <p:cNvGrpSpPr>
            <a:grpSpLocks/>
          </p:cNvGrpSpPr>
          <p:nvPr/>
        </p:nvGrpSpPr>
        <p:grpSpPr bwMode="auto">
          <a:xfrm>
            <a:off x="74612" y="2095501"/>
            <a:ext cx="2955926" cy="2057401"/>
            <a:chOff x="396" y="1320"/>
            <a:chExt cx="1862" cy="1296"/>
          </a:xfrm>
        </p:grpSpPr>
        <p:sp>
          <p:nvSpPr>
            <p:cNvPr id="22" name="Rectangle 6" descr="Outlined diamond"/>
            <p:cNvSpPr>
              <a:spLocks noChangeArrowheads="1"/>
            </p:cNvSpPr>
            <p:nvPr/>
          </p:nvSpPr>
          <p:spPr bwMode="auto">
            <a:xfrm>
              <a:off x="745" y="1645"/>
              <a:ext cx="733" cy="585"/>
            </a:xfrm>
            <a:prstGeom prst="rect">
              <a:avLst/>
            </a:prstGeom>
            <a:pattFill prst="openDmnd">
              <a:fgClr>
                <a:srgbClr val="808080"/>
              </a:fgClr>
              <a:bgClr>
                <a:srgbClr val="FFFFFF"/>
              </a:bgClr>
            </a:pattFill>
            <a:ln w="19050">
              <a:solidFill>
                <a:srgbClr val="000000"/>
              </a:solidFill>
              <a:miter lim="800000"/>
              <a:headEnd/>
              <a:tailEnd/>
            </a:ln>
          </p:spPr>
          <p:txBody>
            <a:bodyPr/>
            <a:lstStyle/>
            <a:p>
              <a:endParaRPr lang="en-US"/>
            </a:p>
          </p:txBody>
        </p:sp>
        <p:sp>
          <p:nvSpPr>
            <p:cNvPr id="23" name="Rectangle 7" descr="Wide upward diagonal"/>
            <p:cNvSpPr>
              <a:spLocks noChangeArrowheads="1"/>
            </p:cNvSpPr>
            <p:nvPr/>
          </p:nvSpPr>
          <p:spPr bwMode="auto">
            <a:xfrm>
              <a:off x="856" y="1760"/>
              <a:ext cx="514" cy="349"/>
            </a:xfrm>
            <a:prstGeom prst="rect">
              <a:avLst/>
            </a:prstGeom>
            <a:pattFill prst="wdUpDiag">
              <a:fgClr>
                <a:srgbClr val="969696"/>
              </a:fgClr>
              <a:bgClr>
                <a:srgbClr val="FFFFFF"/>
              </a:bgClr>
            </a:pattFill>
            <a:ln w="19050">
              <a:solidFill>
                <a:srgbClr val="000000"/>
              </a:solidFill>
              <a:miter lim="800000"/>
              <a:headEnd/>
              <a:tailEnd/>
            </a:ln>
          </p:spPr>
          <p:txBody>
            <a:bodyPr/>
            <a:lstStyle/>
            <a:p>
              <a:endParaRPr lang="en-US"/>
            </a:p>
          </p:txBody>
        </p:sp>
        <p:sp>
          <p:nvSpPr>
            <p:cNvPr id="24" name="Line 8"/>
            <p:cNvSpPr>
              <a:spLocks noChangeShapeType="1"/>
            </p:cNvSpPr>
            <p:nvPr/>
          </p:nvSpPr>
          <p:spPr bwMode="auto">
            <a:xfrm flipV="1">
              <a:off x="737" y="1320"/>
              <a:ext cx="494" cy="325"/>
            </a:xfrm>
            <a:prstGeom prst="line">
              <a:avLst/>
            </a:prstGeom>
            <a:noFill/>
            <a:ln w="19050">
              <a:solidFill>
                <a:srgbClr val="000000"/>
              </a:solidFill>
              <a:round/>
              <a:headEnd/>
              <a:tailEnd/>
            </a:ln>
          </p:spPr>
          <p:txBody>
            <a:bodyPr/>
            <a:lstStyle/>
            <a:p>
              <a:endParaRPr lang="en-US"/>
            </a:p>
          </p:txBody>
        </p:sp>
        <p:sp>
          <p:nvSpPr>
            <p:cNvPr id="25" name="Line 9"/>
            <p:cNvSpPr>
              <a:spLocks noChangeShapeType="1"/>
            </p:cNvSpPr>
            <p:nvPr/>
          </p:nvSpPr>
          <p:spPr bwMode="auto">
            <a:xfrm>
              <a:off x="859" y="2133"/>
              <a:ext cx="0" cy="325"/>
            </a:xfrm>
            <a:prstGeom prst="line">
              <a:avLst/>
            </a:prstGeom>
            <a:noFill/>
            <a:ln w="6350">
              <a:solidFill>
                <a:srgbClr val="000000"/>
              </a:solidFill>
              <a:round/>
              <a:headEnd/>
              <a:tailEnd/>
            </a:ln>
          </p:spPr>
          <p:txBody>
            <a:bodyPr/>
            <a:lstStyle/>
            <a:p>
              <a:endParaRPr lang="en-US"/>
            </a:p>
          </p:txBody>
        </p:sp>
        <p:sp>
          <p:nvSpPr>
            <p:cNvPr id="26" name="Line 10"/>
            <p:cNvSpPr>
              <a:spLocks noChangeShapeType="1"/>
            </p:cNvSpPr>
            <p:nvPr/>
          </p:nvSpPr>
          <p:spPr bwMode="auto">
            <a:xfrm>
              <a:off x="1372" y="2138"/>
              <a:ext cx="0" cy="325"/>
            </a:xfrm>
            <a:prstGeom prst="line">
              <a:avLst/>
            </a:prstGeom>
            <a:noFill/>
            <a:ln w="3175">
              <a:solidFill>
                <a:srgbClr val="000000"/>
              </a:solidFill>
              <a:round/>
              <a:headEnd/>
              <a:tailEnd/>
            </a:ln>
          </p:spPr>
          <p:txBody>
            <a:bodyPr/>
            <a:lstStyle/>
            <a:p>
              <a:endParaRPr lang="en-US"/>
            </a:p>
          </p:txBody>
        </p:sp>
        <p:sp>
          <p:nvSpPr>
            <p:cNvPr id="27" name="Line 11"/>
            <p:cNvSpPr>
              <a:spLocks noChangeShapeType="1"/>
            </p:cNvSpPr>
            <p:nvPr/>
          </p:nvSpPr>
          <p:spPr bwMode="auto">
            <a:xfrm>
              <a:off x="864" y="2378"/>
              <a:ext cx="511" cy="0"/>
            </a:xfrm>
            <a:prstGeom prst="line">
              <a:avLst/>
            </a:prstGeom>
            <a:noFill/>
            <a:ln w="9525">
              <a:solidFill>
                <a:srgbClr val="000000"/>
              </a:solidFill>
              <a:round/>
              <a:headEnd type="stealth" w="sm" len="lg"/>
              <a:tailEnd type="stealth" w="sm" len="lg"/>
            </a:ln>
          </p:spPr>
          <p:txBody>
            <a:bodyPr/>
            <a:lstStyle/>
            <a:p>
              <a:endParaRPr lang="en-US"/>
            </a:p>
          </p:txBody>
        </p:sp>
        <p:sp>
          <p:nvSpPr>
            <p:cNvPr id="28" name="Line 12"/>
            <p:cNvSpPr>
              <a:spLocks noChangeShapeType="1"/>
            </p:cNvSpPr>
            <p:nvPr/>
          </p:nvSpPr>
          <p:spPr bwMode="auto">
            <a:xfrm>
              <a:off x="1484" y="2261"/>
              <a:ext cx="0" cy="192"/>
            </a:xfrm>
            <a:prstGeom prst="line">
              <a:avLst/>
            </a:prstGeom>
            <a:noFill/>
            <a:ln w="6350">
              <a:solidFill>
                <a:srgbClr val="000000"/>
              </a:solidFill>
              <a:round/>
              <a:headEnd/>
              <a:tailEnd/>
            </a:ln>
          </p:spPr>
          <p:txBody>
            <a:bodyPr/>
            <a:lstStyle/>
            <a:p>
              <a:endParaRPr lang="en-US"/>
            </a:p>
          </p:txBody>
        </p:sp>
        <p:sp>
          <p:nvSpPr>
            <p:cNvPr id="29" name="Line 13"/>
            <p:cNvSpPr>
              <a:spLocks noChangeShapeType="1"/>
            </p:cNvSpPr>
            <p:nvPr/>
          </p:nvSpPr>
          <p:spPr bwMode="auto">
            <a:xfrm>
              <a:off x="1372" y="2390"/>
              <a:ext cx="114" cy="0"/>
            </a:xfrm>
            <a:prstGeom prst="line">
              <a:avLst/>
            </a:prstGeom>
            <a:noFill/>
            <a:ln w="6350">
              <a:solidFill>
                <a:srgbClr val="000000"/>
              </a:solidFill>
              <a:round/>
              <a:headEnd type="stealth" w="sm" len="sm"/>
              <a:tailEnd type="stealth" w="sm" len="sm"/>
            </a:ln>
          </p:spPr>
          <p:txBody>
            <a:bodyPr/>
            <a:lstStyle/>
            <a:p>
              <a:endParaRPr lang="en-US"/>
            </a:p>
          </p:txBody>
        </p:sp>
        <p:sp>
          <p:nvSpPr>
            <p:cNvPr id="30" name="Text Box 14"/>
            <p:cNvSpPr txBox="1">
              <a:spLocks noChangeArrowheads="1"/>
            </p:cNvSpPr>
            <p:nvPr/>
          </p:nvSpPr>
          <p:spPr bwMode="auto">
            <a:xfrm>
              <a:off x="924" y="2324"/>
              <a:ext cx="426" cy="244"/>
            </a:xfrm>
            <a:prstGeom prst="rect">
              <a:avLst/>
            </a:prstGeom>
            <a:noFill/>
            <a:ln w="9525">
              <a:noFill/>
              <a:miter lim="800000"/>
              <a:headEnd/>
              <a:tailEnd/>
            </a:ln>
          </p:spPr>
          <p:txBody>
            <a:bodyPr/>
            <a:lstStyle/>
            <a:p>
              <a:pPr algn="l"/>
              <a:r>
                <a:rPr lang="en-US" altLang="zh-CN">
                  <a:latin typeface="Times New Roman" pitchFamily="18" charset="0"/>
                  <a:ea typeface="宋体" pitchFamily="2" charset="-122"/>
                </a:rPr>
                <a:t>100</a:t>
              </a:r>
              <a:endParaRPr lang="en-US"/>
            </a:p>
          </p:txBody>
        </p:sp>
        <p:sp>
          <p:nvSpPr>
            <p:cNvPr id="31" name="Text Box 15"/>
            <p:cNvSpPr txBox="1">
              <a:spLocks noChangeArrowheads="1"/>
            </p:cNvSpPr>
            <p:nvPr/>
          </p:nvSpPr>
          <p:spPr bwMode="auto">
            <a:xfrm>
              <a:off x="1338" y="2372"/>
              <a:ext cx="212" cy="244"/>
            </a:xfrm>
            <a:prstGeom prst="rect">
              <a:avLst/>
            </a:prstGeom>
            <a:noFill/>
            <a:ln w="9525">
              <a:noFill/>
              <a:miter lim="800000"/>
              <a:headEnd/>
              <a:tailEnd/>
            </a:ln>
          </p:spPr>
          <p:txBody>
            <a:bodyPr/>
            <a:lstStyle/>
            <a:p>
              <a:pPr algn="l"/>
              <a:r>
                <a:rPr lang="en-US" altLang="zh-CN">
                  <a:latin typeface="Times New Roman" pitchFamily="18" charset="0"/>
                  <a:ea typeface="宋体" pitchFamily="2" charset="-122"/>
                </a:rPr>
                <a:t>1</a:t>
              </a:r>
              <a:endParaRPr lang="en-US"/>
            </a:p>
          </p:txBody>
        </p:sp>
        <p:sp>
          <p:nvSpPr>
            <p:cNvPr id="32" name="Line 16"/>
            <p:cNvSpPr>
              <a:spLocks noChangeShapeType="1"/>
            </p:cNvSpPr>
            <p:nvPr/>
          </p:nvSpPr>
          <p:spPr bwMode="auto">
            <a:xfrm>
              <a:off x="1224" y="1328"/>
              <a:ext cx="733" cy="0"/>
            </a:xfrm>
            <a:prstGeom prst="line">
              <a:avLst/>
            </a:prstGeom>
            <a:noFill/>
            <a:ln w="19050">
              <a:solidFill>
                <a:srgbClr val="000000"/>
              </a:solidFill>
              <a:round/>
              <a:headEnd/>
              <a:tailEnd/>
            </a:ln>
          </p:spPr>
          <p:txBody>
            <a:bodyPr/>
            <a:lstStyle/>
            <a:p>
              <a:endParaRPr lang="en-US"/>
            </a:p>
          </p:txBody>
        </p:sp>
        <p:sp>
          <p:nvSpPr>
            <p:cNvPr id="33" name="Line 17"/>
            <p:cNvSpPr>
              <a:spLocks noChangeShapeType="1"/>
            </p:cNvSpPr>
            <p:nvPr/>
          </p:nvSpPr>
          <p:spPr bwMode="auto">
            <a:xfrm flipV="1">
              <a:off x="1476" y="1320"/>
              <a:ext cx="494" cy="325"/>
            </a:xfrm>
            <a:prstGeom prst="line">
              <a:avLst/>
            </a:prstGeom>
            <a:noFill/>
            <a:ln w="19050">
              <a:solidFill>
                <a:srgbClr val="000000"/>
              </a:solidFill>
              <a:round/>
              <a:headEnd/>
              <a:tailEnd/>
            </a:ln>
          </p:spPr>
          <p:txBody>
            <a:bodyPr/>
            <a:lstStyle/>
            <a:p>
              <a:endParaRPr lang="en-US"/>
            </a:p>
          </p:txBody>
        </p:sp>
        <p:sp>
          <p:nvSpPr>
            <p:cNvPr id="34" name="Line 18"/>
            <p:cNvSpPr>
              <a:spLocks noChangeShapeType="1"/>
            </p:cNvSpPr>
            <p:nvPr/>
          </p:nvSpPr>
          <p:spPr bwMode="auto">
            <a:xfrm flipV="1">
              <a:off x="1479" y="1906"/>
              <a:ext cx="494" cy="325"/>
            </a:xfrm>
            <a:prstGeom prst="line">
              <a:avLst/>
            </a:prstGeom>
            <a:noFill/>
            <a:ln w="19050">
              <a:solidFill>
                <a:srgbClr val="000000"/>
              </a:solidFill>
              <a:round/>
              <a:headEnd/>
              <a:tailEnd/>
            </a:ln>
          </p:spPr>
          <p:txBody>
            <a:bodyPr/>
            <a:lstStyle/>
            <a:p>
              <a:endParaRPr lang="en-US"/>
            </a:p>
          </p:txBody>
        </p:sp>
        <p:sp>
          <p:nvSpPr>
            <p:cNvPr id="35" name="Line 19"/>
            <p:cNvSpPr>
              <a:spLocks noChangeShapeType="1"/>
            </p:cNvSpPr>
            <p:nvPr/>
          </p:nvSpPr>
          <p:spPr bwMode="auto">
            <a:xfrm>
              <a:off x="1973" y="1320"/>
              <a:ext cx="0" cy="585"/>
            </a:xfrm>
            <a:prstGeom prst="line">
              <a:avLst/>
            </a:prstGeom>
            <a:noFill/>
            <a:ln w="19050">
              <a:solidFill>
                <a:srgbClr val="000000"/>
              </a:solidFill>
              <a:round/>
              <a:headEnd/>
              <a:tailEnd/>
            </a:ln>
          </p:spPr>
          <p:txBody>
            <a:bodyPr/>
            <a:lstStyle/>
            <a:p>
              <a:endParaRPr lang="en-US"/>
            </a:p>
          </p:txBody>
        </p:sp>
        <p:sp>
          <p:nvSpPr>
            <p:cNvPr id="36" name="Line 20"/>
            <p:cNvSpPr>
              <a:spLocks noChangeShapeType="1"/>
            </p:cNvSpPr>
            <p:nvPr/>
          </p:nvSpPr>
          <p:spPr bwMode="auto">
            <a:xfrm>
              <a:off x="608" y="1760"/>
              <a:ext cx="222" cy="0"/>
            </a:xfrm>
            <a:prstGeom prst="line">
              <a:avLst/>
            </a:prstGeom>
            <a:noFill/>
            <a:ln w="9525">
              <a:solidFill>
                <a:srgbClr val="000000"/>
              </a:solidFill>
              <a:round/>
              <a:headEnd/>
              <a:tailEnd/>
            </a:ln>
          </p:spPr>
          <p:txBody>
            <a:bodyPr/>
            <a:lstStyle/>
            <a:p>
              <a:endParaRPr lang="en-US"/>
            </a:p>
          </p:txBody>
        </p:sp>
        <p:sp>
          <p:nvSpPr>
            <p:cNvPr id="37" name="Line 21"/>
            <p:cNvSpPr>
              <a:spLocks noChangeShapeType="1"/>
            </p:cNvSpPr>
            <p:nvPr/>
          </p:nvSpPr>
          <p:spPr bwMode="auto">
            <a:xfrm>
              <a:off x="611" y="2110"/>
              <a:ext cx="222" cy="0"/>
            </a:xfrm>
            <a:prstGeom prst="line">
              <a:avLst/>
            </a:prstGeom>
            <a:noFill/>
            <a:ln w="9525">
              <a:solidFill>
                <a:srgbClr val="000000"/>
              </a:solidFill>
              <a:round/>
              <a:headEnd/>
              <a:tailEnd/>
            </a:ln>
          </p:spPr>
          <p:txBody>
            <a:bodyPr/>
            <a:lstStyle/>
            <a:p>
              <a:endParaRPr lang="en-US"/>
            </a:p>
          </p:txBody>
        </p:sp>
        <p:sp>
          <p:nvSpPr>
            <p:cNvPr id="38" name="Line 22"/>
            <p:cNvSpPr>
              <a:spLocks noChangeShapeType="1"/>
            </p:cNvSpPr>
            <p:nvPr/>
          </p:nvSpPr>
          <p:spPr bwMode="auto">
            <a:xfrm>
              <a:off x="662" y="1752"/>
              <a:ext cx="0" cy="349"/>
            </a:xfrm>
            <a:prstGeom prst="line">
              <a:avLst/>
            </a:prstGeom>
            <a:noFill/>
            <a:ln w="9525">
              <a:solidFill>
                <a:srgbClr val="000000"/>
              </a:solidFill>
              <a:round/>
              <a:headEnd type="stealth" w="sm" len="med"/>
              <a:tailEnd type="stealth" w="sm" len="med"/>
            </a:ln>
          </p:spPr>
          <p:txBody>
            <a:bodyPr/>
            <a:lstStyle/>
            <a:p>
              <a:endParaRPr lang="en-US"/>
            </a:p>
          </p:txBody>
        </p:sp>
        <p:sp>
          <p:nvSpPr>
            <p:cNvPr id="39" name="Text Box 23"/>
            <p:cNvSpPr txBox="1">
              <a:spLocks noChangeArrowheads="1"/>
            </p:cNvSpPr>
            <p:nvPr/>
          </p:nvSpPr>
          <p:spPr bwMode="auto">
            <a:xfrm>
              <a:off x="396" y="1816"/>
              <a:ext cx="312" cy="244"/>
            </a:xfrm>
            <a:prstGeom prst="rect">
              <a:avLst/>
            </a:prstGeom>
            <a:noFill/>
            <a:ln w="9525">
              <a:noFill/>
              <a:miter lim="800000"/>
              <a:headEnd/>
              <a:tailEnd/>
            </a:ln>
          </p:spPr>
          <p:txBody>
            <a:bodyPr/>
            <a:lstStyle/>
            <a:p>
              <a:pPr algn="l"/>
              <a:r>
                <a:rPr lang="en-US" altLang="zh-CN">
                  <a:latin typeface="Times New Roman" pitchFamily="18" charset="0"/>
                  <a:ea typeface="宋体" pitchFamily="2" charset="-122"/>
                </a:rPr>
                <a:t>10</a:t>
              </a:r>
              <a:endParaRPr lang="en-US"/>
            </a:p>
          </p:txBody>
        </p:sp>
        <p:sp>
          <p:nvSpPr>
            <p:cNvPr id="40" name="Text Box 24"/>
            <p:cNvSpPr txBox="1">
              <a:spLocks noChangeArrowheads="1"/>
            </p:cNvSpPr>
            <p:nvPr/>
          </p:nvSpPr>
          <p:spPr bwMode="auto">
            <a:xfrm>
              <a:off x="1116" y="1735"/>
              <a:ext cx="334" cy="244"/>
            </a:xfrm>
            <a:prstGeom prst="rect">
              <a:avLst/>
            </a:prstGeom>
            <a:noFill/>
            <a:ln w="9525">
              <a:noFill/>
              <a:miter lim="800000"/>
              <a:headEnd/>
              <a:tailEnd/>
            </a:ln>
          </p:spPr>
          <p:txBody>
            <a:bodyPr/>
            <a:lstStyle/>
            <a:p>
              <a:pPr algn="l"/>
              <a:r>
                <a:rPr lang="en-US" altLang="zh-CN">
                  <a:solidFill>
                    <a:srgbClr val="FF0000"/>
                  </a:solidFill>
                  <a:latin typeface="Times New Roman" pitchFamily="18" charset="0"/>
                  <a:ea typeface="宋体" pitchFamily="2" charset="-122"/>
                  <a:sym typeface="Symbol" pitchFamily="18" charset="2"/>
                </a:rPr>
                <a:t></a:t>
              </a:r>
              <a:r>
                <a:rPr lang="en-US" altLang="zh-CN" baseline="-25000">
                  <a:solidFill>
                    <a:srgbClr val="FF0000"/>
                  </a:solidFill>
                  <a:latin typeface="Times New Roman" pitchFamily="18" charset="0"/>
                  <a:ea typeface="宋体" pitchFamily="2" charset="-122"/>
                </a:rPr>
                <a:t>1</a:t>
              </a:r>
              <a:endParaRPr lang="en-US">
                <a:solidFill>
                  <a:srgbClr val="FF0000"/>
                </a:solidFill>
              </a:endParaRPr>
            </a:p>
          </p:txBody>
        </p:sp>
        <p:sp>
          <p:nvSpPr>
            <p:cNvPr id="41" name="Text Box 25"/>
            <p:cNvSpPr txBox="1">
              <a:spLocks noChangeArrowheads="1"/>
            </p:cNvSpPr>
            <p:nvPr/>
          </p:nvSpPr>
          <p:spPr bwMode="auto">
            <a:xfrm>
              <a:off x="1453" y="1634"/>
              <a:ext cx="431" cy="262"/>
            </a:xfrm>
            <a:prstGeom prst="rect">
              <a:avLst/>
            </a:prstGeom>
            <a:noFill/>
            <a:ln w="9525">
              <a:noFill/>
              <a:miter lim="800000"/>
              <a:headEnd/>
              <a:tailEnd/>
            </a:ln>
          </p:spPr>
          <p:txBody>
            <a:bodyPr/>
            <a:lstStyle/>
            <a:p>
              <a:pPr algn="l"/>
              <a:r>
                <a:rPr lang="en-US" altLang="zh-CN">
                  <a:solidFill>
                    <a:srgbClr val="FF0000"/>
                  </a:solidFill>
                  <a:latin typeface="Times New Roman" pitchFamily="18" charset="0"/>
                  <a:ea typeface="宋体" pitchFamily="2" charset="-122"/>
                  <a:sym typeface="Symbol" pitchFamily="18" charset="2"/>
                </a:rPr>
                <a:t></a:t>
              </a:r>
              <a:r>
                <a:rPr lang="en-US" altLang="zh-CN" baseline="-25000">
                  <a:solidFill>
                    <a:srgbClr val="FF0000"/>
                  </a:solidFill>
                  <a:latin typeface="Times New Roman" pitchFamily="18" charset="0"/>
                  <a:ea typeface="宋体" pitchFamily="2" charset="-122"/>
                </a:rPr>
                <a:t>2</a:t>
              </a:r>
              <a:endParaRPr lang="en-US">
                <a:solidFill>
                  <a:srgbClr val="FF0000"/>
                </a:solidFill>
              </a:endParaRPr>
            </a:p>
          </p:txBody>
        </p:sp>
        <p:sp>
          <p:nvSpPr>
            <p:cNvPr id="42" name="Line 26"/>
            <p:cNvSpPr>
              <a:spLocks noChangeShapeType="1"/>
            </p:cNvSpPr>
            <p:nvPr/>
          </p:nvSpPr>
          <p:spPr bwMode="auto">
            <a:xfrm>
              <a:off x="1963" y="1940"/>
              <a:ext cx="0" cy="192"/>
            </a:xfrm>
            <a:prstGeom prst="line">
              <a:avLst/>
            </a:prstGeom>
            <a:noFill/>
            <a:ln w="6350">
              <a:solidFill>
                <a:srgbClr val="000000"/>
              </a:solidFill>
              <a:round/>
              <a:headEnd/>
              <a:tailEnd/>
            </a:ln>
          </p:spPr>
          <p:txBody>
            <a:bodyPr/>
            <a:lstStyle/>
            <a:p>
              <a:endParaRPr lang="en-US"/>
            </a:p>
          </p:txBody>
        </p:sp>
        <p:sp>
          <p:nvSpPr>
            <p:cNvPr id="43" name="Line 27"/>
            <p:cNvSpPr>
              <a:spLocks noChangeShapeType="1"/>
            </p:cNvSpPr>
            <p:nvPr/>
          </p:nvSpPr>
          <p:spPr bwMode="auto">
            <a:xfrm flipV="1">
              <a:off x="1479" y="2084"/>
              <a:ext cx="494" cy="325"/>
            </a:xfrm>
            <a:prstGeom prst="line">
              <a:avLst/>
            </a:prstGeom>
            <a:noFill/>
            <a:ln w="6350">
              <a:solidFill>
                <a:srgbClr val="000000"/>
              </a:solidFill>
              <a:round/>
              <a:headEnd type="stealth" w="sm" len="lg"/>
              <a:tailEnd type="stealth" w="sm" len="lg"/>
            </a:ln>
          </p:spPr>
          <p:txBody>
            <a:bodyPr/>
            <a:lstStyle/>
            <a:p>
              <a:endParaRPr lang="en-US"/>
            </a:p>
          </p:txBody>
        </p:sp>
        <p:sp>
          <p:nvSpPr>
            <p:cNvPr id="44" name="Text Box 28"/>
            <p:cNvSpPr txBox="1">
              <a:spLocks noChangeArrowheads="1"/>
            </p:cNvSpPr>
            <p:nvPr/>
          </p:nvSpPr>
          <p:spPr bwMode="auto">
            <a:xfrm>
              <a:off x="1629" y="2228"/>
              <a:ext cx="629" cy="244"/>
            </a:xfrm>
            <a:prstGeom prst="rect">
              <a:avLst/>
            </a:prstGeom>
            <a:noFill/>
            <a:ln w="9525">
              <a:noFill/>
              <a:miter lim="800000"/>
              <a:headEnd/>
              <a:tailEnd/>
            </a:ln>
          </p:spPr>
          <p:txBody>
            <a:bodyPr/>
            <a:lstStyle/>
            <a:p>
              <a:pPr algn="l"/>
              <a:r>
                <a:rPr lang="en-US" altLang="zh-CN" smtClean="0">
                  <a:highlight>
                    <a:srgbClr val="FFFF00"/>
                  </a:highlight>
                  <a:latin typeface="Times New Roman" pitchFamily="18" charset="0"/>
                  <a:ea typeface="宋体" pitchFamily="2" charset="-122"/>
                </a:rPr>
                <a:t>10mm</a:t>
              </a:r>
              <a:endParaRPr lang="en-US">
                <a:highlight>
                  <a:srgbClr val="FFFF00"/>
                </a:highlight>
              </a:endParaRPr>
            </a:p>
          </p:txBody>
        </p:sp>
        <p:sp>
          <p:nvSpPr>
            <p:cNvPr id="45" name="Rectangle 57"/>
            <p:cNvSpPr>
              <a:spLocks noChangeArrowheads="1"/>
            </p:cNvSpPr>
            <p:nvPr/>
          </p:nvSpPr>
          <p:spPr bwMode="auto">
            <a:xfrm>
              <a:off x="753" y="1656"/>
              <a:ext cx="96" cy="96"/>
            </a:xfrm>
            <a:prstGeom prst="rect">
              <a:avLst/>
            </a:prstGeom>
            <a:solidFill>
              <a:schemeClr val="tx2"/>
            </a:solidFill>
            <a:ln w="28575" algn="ctr">
              <a:solidFill>
                <a:schemeClr val="tx1"/>
              </a:solidFill>
              <a:miter lim="800000"/>
              <a:headEnd/>
              <a:tailEnd/>
            </a:ln>
            <a:effectLst/>
          </p:spPr>
          <p:txBody>
            <a:bodyPr wrap="none" anchor="ctr"/>
            <a:lstStyle/>
            <a:p>
              <a:endParaRPr lang="en-US"/>
            </a:p>
          </p:txBody>
        </p:sp>
        <p:sp>
          <p:nvSpPr>
            <p:cNvPr id="46" name="Rectangle 58"/>
            <p:cNvSpPr>
              <a:spLocks noChangeArrowheads="1"/>
            </p:cNvSpPr>
            <p:nvPr/>
          </p:nvSpPr>
          <p:spPr bwMode="auto">
            <a:xfrm>
              <a:off x="1377" y="1656"/>
              <a:ext cx="96" cy="96"/>
            </a:xfrm>
            <a:prstGeom prst="rect">
              <a:avLst/>
            </a:prstGeom>
            <a:solidFill>
              <a:schemeClr val="tx2"/>
            </a:solidFill>
            <a:ln w="28575" algn="ctr">
              <a:solidFill>
                <a:schemeClr val="tx1"/>
              </a:solidFill>
              <a:miter lim="800000"/>
              <a:headEnd/>
              <a:tailEnd/>
            </a:ln>
            <a:effectLst/>
          </p:spPr>
          <p:txBody>
            <a:bodyPr wrap="none" anchor="ctr"/>
            <a:lstStyle/>
            <a:p>
              <a:endParaRPr lang="en-US"/>
            </a:p>
          </p:txBody>
        </p:sp>
        <p:sp>
          <p:nvSpPr>
            <p:cNvPr id="47" name="Rectangle 59"/>
            <p:cNvSpPr>
              <a:spLocks noChangeArrowheads="1"/>
            </p:cNvSpPr>
            <p:nvPr/>
          </p:nvSpPr>
          <p:spPr bwMode="auto">
            <a:xfrm>
              <a:off x="756" y="2118"/>
              <a:ext cx="96" cy="96"/>
            </a:xfrm>
            <a:prstGeom prst="rect">
              <a:avLst/>
            </a:prstGeom>
            <a:solidFill>
              <a:schemeClr val="tx2"/>
            </a:solidFill>
            <a:ln w="28575" algn="ctr">
              <a:solidFill>
                <a:schemeClr val="tx1"/>
              </a:solidFill>
              <a:miter lim="800000"/>
              <a:headEnd/>
              <a:tailEnd/>
            </a:ln>
            <a:effectLst/>
          </p:spPr>
          <p:txBody>
            <a:bodyPr wrap="none" anchor="ctr"/>
            <a:lstStyle/>
            <a:p>
              <a:endParaRPr lang="en-US"/>
            </a:p>
          </p:txBody>
        </p:sp>
        <p:sp>
          <p:nvSpPr>
            <p:cNvPr id="48" name="Rectangle 60"/>
            <p:cNvSpPr>
              <a:spLocks noChangeArrowheads="1"/>
            </p:cNvSpPr>
            <p:nvPr/>
          </p:nvSpPr>
          <p:spPr bwMode="auto">
            <a:xfrm>
              <a:off x="1380" y="2121"/>
              <a:ext cx="96" cy="96"/>
            </a:xfrm>
            <a:prstGeom prst="rect">
              <a:avLst/>
            </a:prstGeom>
            <a:solidFill>
              <a:schemeClr val="tx2"/>
            </a:solidFill>
            <a:ln w="28575" algn="ctr">
              <a:solidFill>
                <a:schemeClr val="tx1"/>
              </a:solidFill>
              <a:miter lim="800000"/>
              <a:headEnd/>
              <a:tailEnd/>
            </a:ln>
            <a:effectLst/>
          </p:spPr>
          <p:txBody>
            <a:bodyPr wrap="none" anchor="ctr"/>
            <a:lstStyle/>
            <a:p>
              <a:endParaRPr lang="en-US"/>
            </a:p>
          </p:txBody>
        </p:sp>
      </p:grpSp>
      <p:sp>
        <p:nvSpPr>
          <p:cNvPr id="50" name="Rectangle 49"/>
          <p:cNvSpPr/>
          <p:nvPr/>
        </p:nvSpPr>
        <p:spPr bwMode="auto">
          <a:xfrm>
            <a:off x="1751012" y="5067300"/>
            <a:ext cx="304800" cy="152400"/>
          </a:xfrm>
          <a:prstGeom prst="rect">
            <a:avLst/>
          </a:prstGeom>
          <a:noFill/>
          <a:ln w="19050" algn="ctr">
            <a:solidFill>
              <a:schemeClr val="tx1"/>
            </a:solidFill>
            <a:miter lim="800000"/>
            <a:headEnd/>
            <a:tailEnd/>
          </a:ln>
          <a:effectLst/>
        </p:spPr>
        <p:txBody>
          <a:bodyPr wrap="square" rtlCol="0" anchor="ctr">
            <a:spAutoFit/>
          </a:bodyPr>
          <a:lstStyle/>
          <a:p>
            <a:pPr algn="l"/>
            <a:endParaRPr lang="en-US">
              <a:sym typeface="Wingdings 2"/>
            </a:endParaRPr>
          </a:p>
        </p:txBody>
      </p:sp>
      <p:cxnSp>
        <p:nvCxnSpPr>
          <p:cNvPr id="51" name="Straight Connector 50"/>
          <p:cNvCxnSpPr>
            <a:stCxn id="50" idx="3"/>
          </p:cNvCxnSpPr>
          <p:nvPr/>
        </p:nvCxnSpPr>
        <p:spPr>
          <a:xfrm>
            <a:off x="2055812" y="5143500"/>
            <a:ext cx="533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217612" y="5143500"/>
            <a:ext cx="533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flipH="1" flipV="1">
            <a:off x="951706" y="5409406"/>
            <a:ext cx="533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flipH="1" flipV="1">
            <a:off x="2321718" y="5409406"/>
            <a:ext cx="533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5" name="Object 54"/>
          <p:cNvGraphicFramePr>
            <a:graphicFrameLocks noChangeAspect="1"/>
          </p:cNvGraphicFramePr>
          <p:nvPr/>
        </p:nvGraphicFramePr>
        <p:xfrm>
          <a:off x="1674812" y="5448300"/>
          <a:ext cx="517071" cy="381000"/>
        </p:xfrm>
        <a:graphic>
          <a:graphicData uri="http://schemas.openxmlformats.org/presentationml/2006/ole">
            <mc:AlternateContent xmlns:mc="http://schemas.openxmlformats.org/markup-compatibility/2006">
              <mc:Choice xmlns:v="urn:schemas-microsoft-com:vml" Requires="v">
                <p:oleObj spid="_x0000_s72018" name="Equation" r:id="rId3" imgW="241200" imgH="177480" progId="Equation.DSMT4">
                  <p:embed/>
                </p:oleObj>
              </mc:Choice>
              <mc:Fallback>
                <p:oleObj name="Equation" r:id="rId3" imgW="241200" imgH="177480" progId="Equation.DSMT4">
                  <p:embed/>
                  <p:pic>
                    <p:nvPicPr>
                      <p:cNvPr id="55" name="Object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4812" y="5448300"/>
                        <a:ext cx="517071"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 name="Object 14"/>
          <p:cNvGraphicFramePr>
            <a:graphicFrameLocks noChangeAspect="1"/>
          </p:cNvGraphicFramePr>
          <p:nvPr/>
        </p:nvGraphicFramePr>
        <p:xfrm>
          <a:off x="1217612" y="4533900"/>
          <a:ext cx="354012" cy="530225"/>
        </p:xfrm>
        <a:graphic>
          <a:graphicData uri="http://schemas.openxmlformats.org/presentationml/2006/ole">
            <mc:AlternateContent xmlns:mc="http://schemas.openxmlformats.org/markup-compatibility/2006">
              <mc:Choice xmlns:v="urn:schemas-microsoft-com:vml" Requires="v">
                <p:oleObj spid="_x0000_s72019" name="Equation" r:id="rId5" imgW="152280" imgH="228600" progId="Equation.DSMT4">
                  <p:embed/>
                </p:oleObj>
              </mc:Choice>
              <mc:Fallback>
                <p:oleObj name="Equation" r:id="rId5" imgW="152280" imgH="228600" progId="Equation.DSMT4">
                  <p:embed/>
                  <p:pic>
                    <p:nvPicPr>
                      <p:cNvPr id="56"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7612" y="4533900"/>
                        <a:ext cx="354012"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 name="Object 15"/>
          <p:cNvGraphicFramePr>
            <a:graphicFrameLocks noChangeAspect="1"/>
          </p:cNvGraphicFramePr>
          <p:nvPr/>
        </p:nvGraphicFramePr>
        <p:xfrm>
          <a:off x="2281237" y="4533900"/>
          <a:ext cx="384175" cy="530225"/>
        </p:xfrm>
        <a:graphic>
          <a:graphicData uri="http://schemas.openxmlformats.org/presentationml/2006/ole">
            <mc:AlternateContent xmlns:mc="http://schemas.openxmlformats.org/markup-compatibility/2006">
              <mc:Choice xmlns:v="urn:schemas-microsoft-com:vml" Requires="v">
                <p:oleObj spid="_x0000_s72020" name="Equation" r:id="rId7" imgW="164880" imgH="228600" progId="Equation.DSMT4">
                  <p:embed/>
                </p:oleObj>
              </mc:Choice>
              <mc:Fallback>
                <p:oleObj name="Equation" r:id="rId7" imgW="164880" imgH="228600" progId="Equation.DSMT4">
                  <p:embed/>
                  <p:pic>
                    <p:nvPicPr>
                      <p:cNvPr id="57"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1237" y="4533900"/>
                        <a:ext cx="384175"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8" name="Straight Arrow Connector 57"/>
          <p:cNvCxnSpPr/>
          <p:nvPr/>
        </p:nvCxnSpPr>
        <p:spPr>
          <a:xfrm rot="10800000">
            <a:off x="1293812" y="5675314"/>
            <a:ext cx="3810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2132012" y="5676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Oval 59"/>
          <p:cNvSpPr/>
          <p:nvPr/>
        </p:nvSpPr>
        <p:spPr bwMode="auto">
          <a:xfrm>
            <a:off x="1141412" y="5600700"/>
            <a:ext cx="152400" cy="152400"/>
          </a:xfrm>
          <a:prstGeom prst="ellipse">
            <a:avLst/>
          </a:prstGeom>
          <a:solidFill>
            <a:schemeClr val="tx1"/>
          </a:solidFill>
          <a:ln w="9525" algn="ctr">
            <a:noFill/>
            <a:miter lim="800000"/>
            <a:headEnd/>
            <a:tailEnd/>
          </a:ln>
          <a:effectLst/>
        </p:spPr>
        <p:txBody>
          <a:bodyPr wrap="square" rtlCol="0" anchor="ctr">
            <a:noAutofit/>
          </a:bodyPr>
          <a:lstStyle/>
          <a:p>
            <a:pPr algn="l"/>
            <a:endParaRPr lang="en-US">
              <a:sym typeface="Wingdings 2"/>
            </a:endParaRPr>
          </a:p>
        </p:txBody>
      </p:sp>
      <p:sp>
        <p:nvSpPr>
          <p:cNvPr id="61" name="Oval 60"/>
          <p:cNvSpPr/>
          <p:nvPr/>
        </p:nvSpPr>
        <p:spPr bwMode="auto">
          <a:xfrm>
            <a:off x="2513012" y="5600700"/>
            <a:ext cx="152400" cy="152400"/>
          </a:xfrm>
          <a:prstGeom prst="ellipse">
            <a:avLst/>
          </a:prstGeom>
          <a:solidFill>
            <a:schemeClr val="tx1"/>
          </a:solidFill>
          <a:ln w="9525" algn="ctr">
            <a:noFill/>
            <a:miter lim="800000"/>
            <a:headEnd/>
            <a:tailEnd/>
          </a:ln>
          <a:effectLst/>
        </p:spPr>
        <p:txBody>
          <a:bodyPr wrap="square" rtlCol="0" anchor="ctr">
            <a:noAutofit/>
          </a:bodyPr>
          <a:lstStyle/>
          <a:p>
            <a:pPr algn="l"/>
            <a:endParaRPr lang="en-US">
              <a:sym typeface="Wingdings 2"/>
            </a:endParaRPr>
          </a:p>
        </p:txBody>
      </p:sp>
      <p:graphicFrame>
        <p:nvGraphicFramePr>
          <p:cNvPr id="62" name="Object 61"/>
          <p:cNvGraphicFramePr>
            <a:graphicFrameLocks noChangeAspect="1"/>
          </p:cNvGraphicFramePr>
          <p:nvPr/>
        </p:nvGraphicFramePr>
        <p:xfrm>
          <a:off x="1751011" y="4381500"/>
          <a:ext cx="447145" cy="503039"/>
        </p:xfrm>
        <a:graphic>
          <a:graphicData uri="http://schemas.openxmlformats.org/presentationml/2006/ole">
            <mc:AlternateContent xmlns:mc="http://schemas.openxmlformats.org/markup-compatibility/2006">
              <mc:Choice xmlns:v="urn:schemas-microsoft-com:vml" Requires="v">
                <p:oleObj spid="_x0000_s72021" name="Equation" r:id="rId9" imgW="203040" imgH="228600" progId="Equation.DSMT4">
                  <p:embed/>
                </p:oleObj>
              </mc:Choice>
              <mc:Fallback>
                <p:oleObj name="Equation" r:id="rId9" imgW="203040" imgH="228600" progId="Equation.DSMT4">
                  <p:embed/>
                  <p:pic>
                    <p:nvPicPr>
                      <p:cNvPr id="62" name="Object 6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1011" y="4381500"/>
                        <a:ext cx="447145" cy="503039"/>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aphicFrame>
        <p:nvGraphicFramePr>
          <p:cNvPr id="63" name="Object 22"/>
          <p:cNvGraphicFramePr>
            <a:graphicFrameLocks noChangeAspect="1"/>
          </p:cNvGraphicFramePr>
          <p:nvPr/>
        </p:nvGraphicFramePr>
        <p:xfrm>
          <a:off x="303212" y="5141586"/>
          <a:ext cx="838200" cy="382914"/>
        </p:xfrm>
        <a:graphic>
          <a:graphicData uri="http://schemas.openxmlformats.org/presentationml/2006/ole">
            <mc:AlternateContent xmlns:mc="http://schemas.openxmlformats.org/markup-compatibility/2006">
              <mc:Choice xmlns:v="urn:schemas-microsoft-com:vml" Requires="v">
                <p:oleObj spid="_x0000_s72022" name="Equation" r:id="rId11" imgW="495000" imgH="228600" progId="Equation.DSMT4">
                  <p:embed/>
                </p:oleObj>
              </mc:Choice>
              <mc:Fallback>
                <p:oleObj name="Equation" r:id="rId11" imgW="495000" imgH="228600" progId="Equation.DSMT4">
                  <p:embed/>
                  <p:pic>
                    <p:nvPicPr>
                      <p:cNvPr id="63"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3212" y="5141586"/>
                        <a:ext cx="838200" cy="382914"/>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8080"/>
                            </a:solidFill>
                            <a:miter lim="800000"/>
                            <a:headEnd/>
                            <a:tailEnd/>
                          </a14:hiddenLine>
                        </a:ext>
                      </a:extLst>
                    </p:spPr>
                  </p:pic>
                </p:oleObj>
              </mc:Fallback>
            </mc:AlternateContent>
          </a:graphicData>
        </a:graphic>
      </p:graphicFrame>
      <p:cxnSp>
        <p:nvCxnSpPr>
          <p:cNvPr id="64" name="Straight Arrow Connector 63"/>
          <p:cNvCxnSpPr/>
          <p:nvPr/>
        </p:nvCxnSpPr>
        <p:spPr>
          <a:xfrm rot="5400000" flipH="1" flipV="1">
            <a:off x="1103312" y="5334000"/>
            <a:ext cx="228600" cy="1588"/>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65" name="Oval 64"/>
          <p:cNvSpPr/>
          <p:nvPr/>
        </p:nvSpPr>
        <p:spPr bwMode="auto">
          <a:xfrm>
            <a:off x="1370012" y="5067300"/>
            <a:ext cx="152400" cy="152400"/>
          </a:xfrm>
          <a:prstGeom prst="ellipse">
            <a:avLst/>
          </a:prstGeom>
          <a:solidFill>
            <a:schemeClr val="tx1"/>
          </a:solidFill>
          <a:ln w="9525" algn="ctr">
            <a:noFill/>
            <a:miter lim="800000"/>
            <a:headEnd/>
            <a:tailEnd/>
          </a:ln>
          <a:effectLst/>
        </p:spPr>
        <p:txBody>
          <a:bodyPr wrap="square" rtlCol="0" anchor="ctr">
            <a:noAutofit/>
          </a:bodyPr>
          <a:lstStyle/>
          <a:p>
            <a:pPr algn="l"/>
            <a:endParaRPr lang="en-US">
              <a:sym typeface="Wingdings 2"/>
            </a:endParaRPr>
          </a:p>
        </p:txBody>
      </p:sp>
      <p:sp>
        <p:nvSpPr>
          <p:cNvPr id="66" name="Oval 65"/>
          <p:cNvSpPr/>
          <p:nvPr/>
        </p:nvSpPr>
        <p:spPr bwMode="auto">
          <a:xfrm>
            <a:off x="2284412" y="5067300"/>
            <a:ext cx="152400" cy="152400"/>
          </a:xfrm>
          <a:prstGeom prst="ellipse">
            <a:avLst/>
          </a:prstGeom>
          <a:solidFill>
            <a:schemeClr val="tx1"/>
          </a:solidFill>
          <a:ln w="9525" algn="ctr">
            <a:noFill/>
            <a:miter lim="800000"/>
            <a:headEnd/>
            <a:tailEnd/>
          </a:ln>
          <a:effectLst/>
        </p:spPr>
        <p:txBody>
          <a:bodyPr wrap="square" rtlCol="0" anchor="ctr">
            <a:noAutofit/>
          </a:bodyPr>
          <a:lstStyle/>
          <a:p>
            <a:pPr algn="l"/>
            <a:endParaRPr lang="en-US">
              <a:sym typeface="Wingdings 2"/>
            </a:endParaRPr>
          </a:p>
        </p:txBody>
      </p:sp>
      <p:sp>
        <p:nvSpPr>
          <p:cNvPr id="67" name="TextBox 66"/>
          <p:cNvSpPr txBox="1"/>
          <p:nvPr/>
        </p:nvSpPr>
        <p:spPr>
          <a:xfrm>
            <a:off x="3198812" y="952500"/>
            <a:ext cx="8228013" cy="1107996"/>
          </a:xfrm>
          <a:prstGeom prst="rect">
            <a:avLst/>
          </a:prstGeom>
          <a:noFill/>
        </p:spPr>
        <p:txBody>
          <a:bodyPr wrap="square" rtlCol="0">
            <a:spAutoFit/>
          </a:bodyPr>
          <a:lstStyle/>
          <a:p>
            <a:r>
              <a:rPr lang="en-US" sz="2200">
                <a:cs typeface="Times New Roman" pitchFamily="18" charset="0"/>
              </a:rPr>
              <a:t>Vì thanh dẫn dài, đồng nhất và đẳng nhiệt (do hệ số dẫn nhiệt của đồng rất lớn) nên nhiệt lượng không truyền dọc theo thanh dẫn, chỉ truyền theo phương vuông góc với lớp cách điện </a:t>
            </a:r>
          </a:p>
        </p:txBody>
      </p:sp>
      <p:sp>
        <p:nvSpPr>
          <p:cNvPr id="68" name="TextBox 67"/>
          <p:cNvSpPr txBox="1"/>
          <p:nvPr/>
        </p:nvSpPr>
        <p:spPr>
          <a:xfrm>
            <a:off x="3503612" y="2095500"/>
            <a:ext cx="6170279" cy="430887"/>
          </a:xfrm>
          <a:prstGeom prst="rect">
            <a:avLst/>
          </a:prstGeom>
          <a:noFill/>
        </p:spPr>
        <p:txBody>
          <a:bodyPr wrap="none" rtlCol="0">
            <a:spAutoFit/>
          </a:bodyPr>
          <a:lstStyle/>
          <a:p>
            <a:r>
              <a:rPr lang="en-US" sz="2200">
                <a:cs typeface="Times New Roman" pitchFamily="18" charset="0"/>
              </a:rPr>
              <a:t>- Nhiệt trở trên 1 đơn vi chiều dài lớp cách điện:</a:t>
            </a:r>
          </a:p>
        </p:txBody>
      </p:sp>
      <p:graphicFrame>
        <p:nvGraphicFramePr>
          <p:cNvPr id="57351" name="Object 7"/>
          <p:cNvGraphicFramePr>
            <a:graphicFrameLocks noChangeAspect="1"/>
          </p:cNvGraphicFramePr>
          <p:nvPr/>
        </p:nvGraphicFramePr>
        <p:xfrm>
          <a:off x="4234920" y="2476500"/>
          <a:ext cx="2627312" cy="838200"/>
        </p:xfrm>
        <a:graphic>
          <a:graphicData uri="http://schemas.openxmlformats.org/presentationml/2006/ole">
            <mc:AlternateContent xmlns:mc="http://schemas.openxmlformats.org/markup-compatibility/2006">
              <mc:Choice xmlns:v="urn:schemas-microsoft-com:vml" Requires="v">
                <p:oleObj spid="_x0000_s72023" name="Equation" r:id="rId13" imgW="1117440" imgH="355320" progId="Equation.DSMT4">
                  <p:embed/>
                </p:oleObj>
              </mc:Choice>
              <mc:Fallback>
                <p:oleObj name="Equation" r:id="rId13" imgW="1117440" imgH="355320" progId="Equation.DSMT4">
                  <p:embed/>
                  <p:pic>
                    <p:nvPicPr>
                      <p:cNvPr id="57351"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34920" y="2476500"/>
                        <a:ext cx="2627312" cy="838200"/>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8000"/>
                            </a:solidFill>
                            <a:miter lim="800000"/>
                            <a:headEnd/>
                            <a:tailEnd/>
                          </a14:hiddenLine>
                        </a:ext>
                      </a:extLst>
                    </p:spPr>
                  </p:pic>
                </p:oleObj>
              </mc:Fallback>
            </mc:AlternateContent>
          </a:graphicData>
        </a:graphic>
      </p:graphicFrame>
      <p:sp>
        <p:nvSpPr>
          <p:cNvPr id="69" name="TextBox 68"/>
          <p:cNvSpPr txBox="1"/>
          <p:nvPr/>
        </p:nvSpPr>
        <p:spPr>
          <a:xfrm>
            <a:off x="4128030" y="3238500"/>
            <a:ext cx="7147982" cy="2123658"/>
          </a:xfrm>
          <a:prstGeom prst="rect">
            <a:avLst/>
          </a:prstGeom>
          <a:noFill/>
        </p:spPr>
        <p:txBody>
          <a:bodyPr wrap="none" rtlCol="0">
            <a:spAutoFit/>
          </a:bodyPr>
          <a:lstStyle/>
          <a:p>
            <a:pPr>
              <a:lnSpc>
                <a:spcPct val="150000"/>
              </a:lnSpc>
            </a:pPr>
            <a:r>
              <a:rPr lang="en-US" sz="2200">
                <a:cs typeface="Times New Roman" pitchFamily="18" charset="0"/>
              </a:rPr>
              <a:t>Với:  </a:t>
            </a:r>
            <a:r>
              <a:rPr lang="el-GR" sz="2200">
                <a:cs typeface="Times New Roman" pitchFamily="18" charset="0"/>
              </a:rPr>
              <a:t>δ</a:t>
            </a:r>
            <a:r>
              <a:rPr lang="en-US" sz="2200">
                <a:cs typeface="Times New Roman" pitchFamily="18" charset="0"/>
              </a:rPr>
              <a:t> = 1x10</a:t>
            </a:r>
            <a:r>
              <a:rPr lang="en-US" sz="2200" baseline="30000">
                <a:cs typeface="Times New Roman" pitchFamily="18" charset="0"/>
              </a:rPr>
              <a:t>-3</a:t>
            </a:r>
            <a:r>
              <a:rPr lang="en-US" sz="2200">
                <a:cs typeface="Times New Roman" pitchFamily="18" charset="0"/>
              </a:rPr>
              <a:t> m : bề dày lớp cách điện </a:t>
            </a:r>
          </a:p>
          <a:p>
            <a:pPr>
              <a:lnSpc>
                <a:spcPct val="150000"/>
              </a:lnSpc>
            </a:pPr>
            <a:r>
              <a:rPr lang="en-US">
                <a:cs typeface="Times New Roman" pitchFamily="18" charset="0"/>
              </a:rPr>
              <a:t>         S = </a:t>
            </a:r>
            <a:r>
              <a:rPr lang="en-US">
                <a:solidFill>
                  <a:srgbClr val="0070C0"/>
                </a:solidFill>
                <a:cs typeface="Times New Roman" pitchFamily="18" charset="0"/>
              </a:rPr>
              <a:t>[(100+10)x2x10</a:t>
            </a:r>
            <a:r>
              <a:rPr lang="en-US" baseline="30000">
                <a:solidFill>
                  <a:srgbClr val="0070C0"/>
                </a:solidFill>
                <a:cs typeface="Times New Roman" pitchFamily="18" charset="0"/>
              </a:rPr>
              <a:t>-3</a:t>
            </a:r>
            <a:r>
              <a:rPr lang="en-US">
                <a:solidFill>
                  <a:srgbClr val="0070C0"/>
                </a:solidFill>
                <a:cs typeface="Times New Roman" pitchFamily="18" charset="0"/>
              </a:rPr>
              <a:t> ]</a:t>
            </a:r>
            <a:r>
              <a:rPr lang="en-US">
                <a:cs typeface="Times New Roman" pitchFamily="18" charset="0"/>
              </a:rPr>
              <a:t> x [ </a:t>
            </a:r>
            <a:r>
              <a:rPr lang="en-US">
                <a:solidFill>
                  <a:srgbClr val="0000FF"/>
                </a:solidFill>
                <a:cs typeface="Times New Roman" pitchFamily="18" charset="0"/>
              </a:rPr>
              <a:t>10x 10</a:t>
            </a:r>
            <a:r>
              <a:rPr lang="en-US" baseline="30000">
                <a:solidFill>
                  <a:srgbClr val="0000FF"/>
                </a:solidFill>
                <a:cs typeface="Times New Roman" pitchFamily="18" charset="0"/>
              </a:rPr>
              <a:t>-3</a:t>
            </a:r>
            <a:r>
              <a:rPr lang="en-US">
                <a:solidFill>
                  <a:srgbClr val="0000FF"/>
                </a:solidFill>
                <a:cs typeface="Times New Roman" pitchFamily="18" charset="0"/>
              </a:rPr>
              <a:t> </a:t>
            </a:r>
            <a:r>
              <a:rPr lang="en-US">
                <a:cs typeface="Times New Roman" pitchFamily="18" charset="0"/>
              </a:rPr>
              <a:t>] = 2,2.10</a:t>
            </a:r>
            <a:r>
              <a:rPr lang="en-US" baseline="30000">
                <a:cs typeface="Times New Roman" pitchFamily="18" charset="0"/>
              </a:rPr>
              <a:t>-3</a:t>
            </a:r>
            <a:r>
              <a:rPr lang="en-US">
                <a:cs typeface="Times New Roman" pitchFamily="18" charset="0"/>
              </a:rPr>
              <a:t> m</a:t>
            </a:r>
            <a:r>
              <a:rPr lang="en-US" baseline="30000">
                <a:cs typeface="Times New Roman" pitchFamily="18" charset="0"/>
              </a:rPr>
              <a:t>2</a:t>
            </a:r>
          </a:p>
          <a:p>
            <a:pPr>
              <a:lnSpc>
                <a:spcPct val="150000"/>
              </a:lnSpc>
            </a:pPr>
            <a:r>
              <a:rPr lang="en-US" sz="2200">
                <a:cs typeface="Times New Roman" pitchFamily="18" charset="0"/>
              </a:rPr>
              <a:t>              : Tiết diện lớp cách điện mà nhiệt truyền qua</a:t>
            </a:r>
          </a:p>
          <a:p>
            <a:pPr>
              <a:lnSpc>
                <a:spcPct val="150000"/>
              </a:lnSpc>
            </a:pPr>
            <a:r>
              <a:rPr lang="en-US" sz="2200">
                <a:cs typeface="Times New Roman" pitchFamily="18" charset="0"/>
              </a:rPr>
              <a:t>          </a:t>
            </a:r>
            <a:r>
              <a:rPr lang="el-GR" sz="2200">
                <a:cs typeface="Times New Roman" pitchFamily="18" charset="0"/>
              </a:rPr>
              <a:t>λ</a:t>
            </a:r>
            <a:r>
              <a:rPr lang="en-US" sz="2200">
                <a:cs typeface="Times New Roman" pitchFamily="18" charset="0"/>
              </a:rPr>
              <a:t> = 0,114 W/m.</a:t>
            </a:r>
            <a:r>
              <a:rPr lang="en-US" sz="2200" baseline="30000">
                <a:cs typeface="Times New Roman" pitchFamily="18" charset="0"/>
              </a:rPr>
              <a:t>0</a:t>
            </a:r>
            <a:r>
              <a:rPr lang="en-US" sz="2200">
                <a:cs typeface="Times New Roman" pitchFamily="18" charset="0"/>
              </a:rPr>
              <a:t>C : Hệ số dẫn nhiệt lớp cách điện</a:t>
            </a:r>
          </a:p>
        </p:txBody>
      </p:sp>
      <p:sp>
        <p:nvSpPr>
          <p:cNvPr id="70" name="TextBox 69"/>
          <p:cNvSpPr txBox="1"/>
          <p:nvPr/>
        </p:nvSpPr>
        <p:spPr>
          <a:xfrm>
            <a:off x="760412" y="6057900"/>
            <a:ext cx="2057400" cy="769441"/>
          </a:xfrm>
          <a:prstGeom prst="rect">
            <a:avLst/>
          </a:prstGeom>
          <a:noFill/>
        </p:spPr>
        <p:txBody>
          <a:bodyPr wrap="square" rtlCol="0">
            <a:spAutoFit/>
          </a:bodyPr>
          <a:lstStyle/>
          <a:p>
            <a:r>
              <a:rPr lang="en-US" sz="2200">
                <a:cs typeface="Times New Roman" pitchFamily="18" charset="0"/>
              </a:rPr>
              <a:t>Sơ đồ nhiệt tương đương</a:t>
            </a:r>
          </a:p>
        </p:txBody>
      </p:sp>
      <p:sp>
        <p:nvSpPr>
          <p:cNvPr id="71" name="TextBox 70"/>
          <p:cNvSpPr txBox="1"/>
          <p:nvPr/>
        </p:nvSpPr>
        <p:spPr>
          <a:xfrm>
            <a:off x="3579812" y="5448300"/>
            <a:ext cx="5378395" cy="430887"/>
          </a:xfrm>
          <a:prstGeom prst="rect">
            <a:avLst/>
          </a:prstGeom>
          <a:noFill/>
        </p:spPr>
        <p:txBody>
          <a:bodyPr wrap="none" rtlCol="0">
            <a:spAutoFit/>
          </a:bodyPr>
          <a:lstStyle/>
          <a:p>
            <a:r>
              <a:rPr lang="en-US">
                <a:cs typeface="Times New Roman" pitchFamily="18" charset="0"/>
              </a:rPr>
              <a:t>- Độ tăng nhiệt trên bề dày lớp cách điện:</a:t>
            </a:r>
            <a:endParaRPr lang="en-US" sz="2200">
              <a:cs typeface="Times New Roman" pitchFamily="18" charset="0"/>
            </a:endParaRPr>
          </a:p>
        </p:txBody>
      </p:sp>
      <p:graphicFrame>
        <p:nvGraphicFramePr>
          <p:cNvPr id="72" name="Object 71"/>
          <p:cNvGraphicFramePr>
            <a:graphicFrameLocks noChangeAspect="1"/>
          </p:cNvGraphicFramePr>
          <p:nvPr/>
        </p:nvGraphicFramePr>
        <p:xfrm>
          <a:off x="4773613" y="5918200"/>
          <a:ext cx="5359400" cy="519113"/>
        </p:xfrm>
        <a:graphic>
          <a:graphicData uri="http://schemas.openxmlformats.org/presentationml/2006/ole">
            <mc:AlternateContent xmlns:mc="http://schemas.openxmlformats.org/markup-compatibility/2006">
              <mc:Choice xmlns:v="urn:schemas-microsoft-com:vml" Requires="v">
                <p:oleObj spid="_x0000_s72024" name="Equation" r:id="rId15" imgW="2489040" imgH="241200" progId="Equation.DSMT4">
                  <p:embed/>
                </p:oleObj>
              </mc:Choice>
              <mc:Fallback>
                <p:oleObj name="Equation" r:id="rId15" imgW="2489040" imgH="241200" progId="Equation.DSMT4">
                  <p:embed/>
                  <p:pic>
                    <p:nvPicPr>
                      <p:cNvPr id="72" name="Object 7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73613" y="5918200"/>
                        <a:ext cx="5359400" cy="51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 name="TextBox 72"/>
          <p:cNvSpPr txBox="1"/>
          <p:nvPr/>
        </p:nvSpPr>
        <p:spPr>
          <a:xfrm>
            <a:off x="4265612" y="6626304"/>
            <a:ext cx="6019800" cy="1107996"/>
          </a:xfrm>
          <a:prstGeom prst="rect">
            <a:avLst/>
          </a:prstGeom>
          <a:noFill/>
        </p:spPr>
        <p:txBody>
          <a:bodyPr wrap="square" rtlCol="0">
            <a:spAutoFit/>
          </a:bodyPr>
          <a:lstStyle/>
          <a:p>
            <a:pPr>
              <a:buFontTx/>
              <a:buChar char="-"/>
            </a:pPr>
            <a:r>
              <a:rPr lang="en-US" sz="2200">
                <a:latin typeface="Arial Unicode MS"/>
                <a:ea typeface="Arial Unicode MS"/>
                <a:cs typeface="Arial Unicode MS"/>
              </a:rPr>
              <a:t> </a:t>
            </a:r>
            <a:r>
              <a:rPr lang="el-GR" sz="2200">
                <a:latin typeface="Arial Unicode MS"/>
                <a:ea typeface="Arial Unicode MS"/>
                <a:cs typeface="Arial Unicode MS"/>
              </a:rPr>
              <a:t>θ</a:t>
            </a:r>
            <a:r>
              <a:rPr lang="en-US" sz="2200" baseline="-25000">
                <a:latin typeface="Arial Unicode MS"/>
                <a:ea typeface="Arial Unicode MS"/>
                <a:cs typeface="Arial Unicode MS"/>
              </a:rPr>
              <a:t>1</a:t>
            </a:r>
            <a:r>
              <a:rPr lang="en-US" sz="2200">
                <a:latin typeface="Arial Unicode MS"/>
                <a:ea typeface="Arial Unicode MS"/>
                <a:cs typeface="Arial Unicode MS"/>
              </a:rPr>
              <a:t> : Nhiệt độ mặt trong lớp cách điện chính là nhiệt độ thanh dẫn </a:t>
            </a:r>
          </a:p>
          <a:p>
            <a:r>
              <a:rPr lang="en-US">
                <a:latin typeface="Arial Unicode MS"/>
                <a:ea typeface="Arial Unicode MS"/>
                <a:cs typeface="Arial Unicode MS"/>
              </a:rPr>
              <a:t>- </a:t>
            </a:r>
            <a:r>
              <a:rPr lang="el-GR">
                <a:latin typeface="Arial Unicode MS"/>
                <a:ea typeface="Arial Unicode MS"/>
                <a:cs typeface="Arial Unicode MS"/>
              </a:rPr>
              <a:t>θ</a:t>
            </a:r>
            <a:r>
              <a:rPr lang="en-US" baseline="-25000">
                <a:latin typeface="Arial Unicode MS"/>
                <a:ea typeface="Arial Unicode MS"/>
                <a:cs typeface="Arial Unicode MS"/>
              </a:rPr>
              <a:t>2</a:t>
            </a:r>
            <a:r>
              <a:rPr lang="en-US">
                <a:latin typeface="Arial Unicode MS"/>
                <a:ea typeface="Arial Unicode MS"/>
                <a:cs typeface="Arial Unicode MS"/>
              </a:rPr>
              <a:t> : Nhiệt độ mặt ngoài lớp cách điện</a:t>
            </a:r>
            <a:endParaRPr lang="en-US" sz="2200">
              <a:cs typeface="Times New Roman" pitchFamily="18" charset="0"/>
            </a:endParaRPr>
          </a:p>
        </p:txBody>
      </p:sp>
    </p:spTree>
    <p:extLst>
      <p:ext uri="{BB962C8B-B14F-4D97-AF65-F5344CB8AC3E}">
        <p14:creationId xmlns:p14="http://schemas.microsoft.com/office/powerpoint/2010/main" val="149382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box(in)">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box(in)">
                                      <p:cBhvr>
                                        <p:cTn id="12" dur="500"/>
                                        <p:tgtEl>
                                          <p:spTgt spid="68"/>
                                        </p:tgtEl>
                                      </p:cBhvr>
                                    </p:animEffect>
                                  </p:childTnLst>
                                </p:cTn>
                              </p:par>
                              <p:par>
                                <p:cTn id="13" presetID="4" presetClass="entr" presetSubtype="16" fill="hold" nodeType="withEffect">
                                  <p:stCondLst>
                                    <p:cond delay="0"/>
                                  </p:stCondLst>
                                  <p:childTnLst>
                                    <p:set>
                                      <p:cBhvr>
                                        <p:cTn id="14" dur="1" fill="hold">
                                          <p:stCondLst>
                                            <p:cond delay="0"/>
                                          </p:stCondLst>
                                        </p:cTn>
                                        <p:tgtEl>
                                          <p:spTgt spid="57351"/>
                                        </p:tgtEl>
                                        <p:attrNameLst>
                                          <p:attrName>style.visibility</p:attrName>
                                        </p:attrNameLst>
                                      </p:cBhvr>
                                      <p:to>
                                        <p:strVal val="visible"/>
                                      </p:to>
                                    </p:set>
                                    <p:animEffect transition="in" filter="box(in)">
                                      <p:cBhvr>
                                        <p:cTn id="15" dur="500"/>
                                        <p:tgtEl>
                                          <p:spTgt spid="57351"/>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box(in)">
                                      <p:cBhvr>
                                        <p:cTn id="18" dur="500"/>
                                        <p:tgtEl>
                                          <p:spTgt spid="69"/>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71"/>
                                        </p:tgtEl>
                                        <p:attrNameLst>
                                          <p:attrName>style.visibility</p:attrName>
                                        </p:attrNameLst>
                                      </p:cBhvr>
                                      <p:to>
                                        <p:strVal val="visible"/>
                                      </p:to>
                                    </p:set>
                                    <p:animEffect transition="in" filter="box(in)">
                                      <p:cBhvr>
                                        <p:cTn id="23" dur="500"/>
                                        <p:tgtEl>
                                          <p:spTgt spid="71"/>
                                        </p:tgtEl>
                                      </p:cBhvr>
                                    </p:animEffect>
                                  </p:childTnLst>
                                </p:cTn>
                              </p:par>
                              <p:par>
                                <p:cTn id="24" presetID="4" presetClass="entr" presetSubtype="16" fill="hold" nodeType="with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box(in)">
                                      <p:cBhvr>
                                        <p:cTn id="26" dur="500"/>
                                        <p:tgtEl>
                                          <p:spTgt spid="72"/>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box(in)">
                                      <p:cBhvr>
                                        <p:cTn id="31"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P spid="71" grpId="0"/>
      <p:bldP spid="7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AC20B538-39FE-4812-A0E3-30635B19B3D6}" type="slidenum">
              <a:rPr lang="en-US" smtClean="0"/>
              <a:pPr/>
              <a:t>22</a:t>
            </a:fld>
            <a:endParaRPr lang="en-US"/>
          </a:p>
        </p:txBody>
      </p:sp>
      <p:sp>
        <p:nvSpPr>
          <p:cNvPr id="4" name="Footer Placeholder 3"/>
          <p:cNvSpPr>
            <a:spLocks noGrp="1"/>
          </p:cNvSpPr>
          <p:nvPr>
            <p:ph type="ftr" sz="quarter" idx="3"/>
          </p:nvPr>
        </p:nvSpPr>
        <p:spPr/>
        <p:txBody>
          <a:bodyPr/>
          <a:lstStyle/>
          <a:p>
            <a:r>
              <a:rPr lang="en-US" smtClean="0"/>
              <a:t>BMTBĐ-BĐNLĐC-PVLong (TCBinh edited 2016)</a:t>
            </a:r>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861242907"/>
              </p:ext>
            </p:extLst>
          </p:nvPr>
        </p:nvGraphicFramePr>
        <p:xfrm>
          <a:off x="379412" y="952500"/>
          <a:ext cx="3498850" cy="1473200"/>
        </p:xfrm>
        <a:graphic>
          <a:graphicData uri="http://schemas.openxmlformats.org/presentationml/2006/ole">
            <mc:AlternateContent xmlns:mc="http://schemas.openxmlformats.org/markup-compatibility/2006">
              <mc:Choice xmlns:v="urn:schemas-microsoft-com:vml" Requires="v">
                <p:oleObj spid="_x0000_s76822" name="Equation" r:id="rId3" imgW="3498820" imgH="1473226" progId="Equation.DSMT4">
                  <p:embed/>
                </p:oleObj>
              </mc:Choice>
              <mc:Fallback>
                <p:oleObj name="Equation" r:id="rId3" imgW="3498820" imgH="1473226" progId="Equation.DSMT4">
                  <p:embed/>
                  <p:pic>
                    <p:nvPicPr>
                      <p:cNvPr id="0" name=""/>
                      <p:cNvPicPr/>
                      <p:nvPr/>
                    </p:nvPicPr>
                    <p:blipFill>
                      <a:blip r:embed="rId4"/>
                      <a:stretch>
                        <a:fillRect/>
                      </a:stretch>
                    </p:blipFill>
                    <p:spPr>
                      <a:xfrm>
                        <a:off x="379412" y="952500"/>
                        <a:ext cx="3498850" cy="14732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47047198"/>
              </p:ext>
            </p:extLst>
          </p:nvPr>
        </p:nvGraphicFramePr>
        <p:xfrm>
          <a:off x="455612" y="2425700"/>
          <a:ext cx="10776857" cy="2794000"/>
        </p:xfrm>
        <a:graphic>
          <a:graphicData uri="http://schemas.openxmlformats.org/presentationml/2006/ole">
            <mc:AlternateContent xmlns:mc="http://schemas.openxmlformats.org/markup-compatibility/2006">
              <mc:Choice xmlns:v="urn:schemas-microsoft-com:vml" Requires="v">
                <p:oleObj spid="_x0000_s76823" name="Equation" r:id="rId5" imgW="3085920" imgH="799920" progId="Equation.DSMT4">
                  <p:embed/>
                </p:oleObj>
              </mc:Choice>
              <mc:Fallback>
                <p:oleObj name="Equation" r:id="rId5" imgW="3085920" imgH="799920" progId="Equation.DSMT4">
                  <p:embed/>
                  <p:pic>
                    <p:nvPicPr>
                      <p:cNvPr id="0" name=""/>
                      <p:cNvPicPr/>
                      <p:nvPr/>
                    </p:nvPicPr>
                    <p:blipFill>
                      <a:blip r:embed="rId6"/>
                      <a:stretch>
                        <a:fillRect/>
                      </a:stretch>
                    </p:blipFill>
                    <p:spPr>
                      <a:xfrm>
                        <a:off x="455612" y="2425700"/>
                        <a:ext cx="10776857" cy="2794000"/>
                      </a:xfrm>
                      <a:prstGeom prst="rect">
                        <a:avLst/>
                      </a:prstGeom>
                    </p:spPr>
                  </p:pic>
                </p:oleObj>
              </mc:Fallback>
            </mc:AlternateContent>
          </a:graphicData>
        </a:graphic>
      </p:graphicFrame>
    </p:spTree>
    <p:extLst>
      <p:ext uri="{BB962C8B-B14F-4D97-AF65-F5344CB8AC3E}">
        <p14:creationId xmlns:p14="http://schemas.microsoft.com/office/powerpoint/2010/main" val="6175863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US"/>
              <a:t>Sự truyền nhiệt của vật thể phát nóng ở chế độ xác lập</a:t>
            </a:r>
          </a:p>
        </p:txBody>
      </p:sp>
      <p:sp>
        <p:nvSpPr>
          <p:cNvPr id="3" name="Slide Number Placeholder 2"/>
          <p:cNvSpPr>
            <a:spLocks noGrp="1"/>
          </p:cNvSpPr>
          <p:nvPr>
            <p:ph type="sldNum" sz="quarter" idx="12"/>
          </p:nvPr>
        </p:nvSpPr>
        <p:spPr/>
        <p:txBody>
          <a:bodyPr/>
          <a:lstStyle/>
          <a:p>
            <a:fld id="{AC20B538-39FE-4812-A0E3-30635B19B3D6}" type="slidenum">
              <a:rPr lang="en-US" smtClean="0"/>
              <a:pPr/>
              <a:t>23</a:t>
            </a:fld>
            <a:endParaRPr lang="en-US"/>
          </a:p>
        </p:txBody>
      </p:sp>
      <p:sp>
        <p:nvSpPr>
          <p:cNvPr id="4" name="Footer Placeholder 3"/>
          <p:cNvSpPr>
            <a:spLocks noGrp="1"/>
          </p:cNvSpPr>
          <p:nvPr>
            <p:ph type="ftr" sz="quarter" idx="3"/>
          </p:nvPr>
        </p:nvSpPr>
        <p:spPr/>
        <p:txBody>
          <a:bodyPr/>
          <a:lstStyle/>
          <a:p>
            <a:r>
              <a:rPr lang="en-US"/>
              <a:t>BMTBĐ-BĐNLĐC-PVLong (TCBinh edited 2016)</a:t>
            </a:r>
          </a:p>
        </p:txBody>
      </p:sp>
      <p:sp>
        <p:nvSpPr>
          <p:cNvPr id="5" name="TextBox 4"/>
          <p:cNvSpPr txBox="1"/>
          <p:nvPr/>
        </p:nvSpPr>
        <p:spPr>
          <a:xfrm>
            <a:off x="234811" y="844329"/>
            <a:ext cx="10736401" cy="584775"/>
          </a:xfrm>
          <a:prstGeom prst="rect">
            <a:avLst/>
          </a:prstGeom>
          <a:noFill/>
        </p:spPr>
        <p:txBody>
          <a:bodyPr wrap="none" rtlCol="0">
            <a:spAutoFit/>
          </a:bodyPr>
          <a:lstStyle/>
          <a:p>
            <a:r>
              <a:rPr lang="en-US" sz="2400" b="1">
                <a:cs typeface="Times New Roman" pitchFamily="18" charset="0"/>
                <a:sym typeface="Wingdings"/>
              </a:rPr>
              <a:t> </a:t>
            </a:r>
            <a:r>
              <a:rPr lang="en-US" sz="3200" b="1" u="sng">
                <a:solidFill>
                  <a:srgbClr val="FF0000"/>
                </a:solidFill>
                <a:highlight>
                  <a:srgbClr val="FFFF00"/>
                </a:highlight>
                <a:cs typeface="Times New Roman" pitchFamily="18" charset="0"/>
              </a:rPr>
              <a:t>TỎA NHIỆT</a:t>
            </a:r>
            <a:r>
              <a:rPr lang="en-US" sz="2400" b="1" u="sng">
                <a:cs typeface="Times New Roman" pitchFamily="18" charset="0"/>
              </a:rPr>
              <a:t> từ bề mặt vât thể phát nóng ra môi trường xung quanh</a:t>
            </a:r>
          </a:p>
        </p:txBody>
      </p:sp>
      <p:graphicFrame>
        <p:nvGraphicFramePr>
          <p:cNvPr id="7" name="Object 8"/>
          <p:cNvGraphicFramePr>
            <a:graphicFrameLocks noChangeAspect="1"/>
          </p:cNvGraphicFramePr>
          <p:nvPr>
            <p:extLst>
              <p:ext uri="{D42A27DB-BD31-4B8C-83A1-F6EECF244321}">
                <p14:modId xmlns:p14="http://schemas.microsoft.com/office/powerpoint/2010/main" val="1990425202"/>
              </p:ext>
            </p:extLst>
          </p:nvPr>
        </p:nvGraphicFramePr>
        <p:xfrm>
          <a:off x="8304212" y="2247900"/>
          <a:ext cx="1011238" cy="461963"/>
        </p:xfrm>
        <a:graphic>
          <a:graphicData uri="http://schemas.openxmlformats.org/presentationml/2006/ole">
            <mc:AlternateContent xmlns:mc="http://schemas.openxmlformats.org/markup-compatibility/2006">
              <mc:Choice xmlns:v="urn:schemas-microsoft-com:vml" Requires="v">
                <p:oleObj spid="_x0000_s71568" name="Equation" r:id="rId3" imgW="495000" imgH="228600" progId="Equation.DSMT4">
                  <p:embed/>
                </p:oleObj>
              </mc:Choice>
              <mc:Fallback>
                <p:oleObj name="Equation" r:id="rId3" imgW="495000" imgH="228600" progId="Equation.DSMT4">
                  <p:embed/>
                  <p:pic>
                    <p:nvPicPr>
                      <p:cNvPr id="7"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4212" y="2247900"/>
                        <a:ext cx="1011238" cy="461963"/>
                      </a:xfrm>
                      <a:prstGeom prst="rect">
                        <a:avLst/>
                      </a:prstGeom>
                      <a:solidFill>
                        <a:srgbClr val="FFFF99"/>
                      </a:solidFill>
                      <a:ln>
                        <a:noFill/>
                      </a:ln>
                      <a:extLst/>
                    </p:spPr>
                  </p:pic>
                </p:oleObj>
              </mc:Fallback>
            </mc:AlternateContent>
          </a:graphicData>
        </a:graphic>
      </p:graphicFrame>
      <p:grpSp>
        <p:nvGrpSpPr>
          <p:cNvPr id="8" name="Group 7"/>
          <p:cNvGrpSpPr/>
          <p:nvPr/>
        </p:nvGrpSpPr>
        <p:grpSpPr>
          <a:xfrm>
            <a:off x="8913812" y="2020094"/>
            <a:ext cx="533400" cy="1978024"/>
            <a:chOff x="8913812" y="4458494"/>
            <a:chExt cx="533400" cy="1978024"/>
          </a:xfrm>
        </p:grpSpPr>
        <p:graphicFrame>
          <p:nvGraphicFramePr>
            <p:cNvPr id="9" name="Object 8"/>
            <p:cNvGraphicFramePr>
              <a:graphicFrameLocks noChangeAspect="1"/>
            </p:cNvGraphicFramePr>
            <p:nvPr/>
          </p:nvGraphicFramePr>
          <p:xfrm>
            <a:off x="8913812" y="5905500"/>
            <a:ext cx="354012" cy="531018"/>
          </p:xfrm>
          <a:graphic>
            <a:graphicData uri="http://schemas.openxmlformats.org/presentationml/2006/ole">
              <mc:AlternateContent xmlns:mc="http://schemas.openxmlformats.org/markup-compatibility/2006">
                <mc:Choice xmlns:v="urn:schemas-microsoft-com:vml" Requires="v">
                  <p:oleObj spid="_x0000_s71569" name="Equation" r:id="rId5" imgW="152280" imgH="228600" progId="Equation.DSMT4">
                    <p:embed/>
                  </p:oleObj>
                </mc:Choice>
                <mc:Fallback>
                  <p:oleObj name="Equation" r:id="rId5" imgW="152280" imgH="228600" progId="Equation.DSMT4">
                    <p:embed/>
                    <p:pic>
                      <p:nvPicPr>
                        <p:cNvPr id="9"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13812" y="5905500"/>
                          <a:ext cx="354012" cy="5310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 name="Straight Arrow Connector 9"/>
            <p:cNvCxnSpPr/>
            <p:nvPr/>
          </p:nvCxnSpPr>
          <p:spPr>
            <a:xfrm flipV="1">
              <a:off x="9218612" y="5829300"/>
              <a:ext cx="228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8641080" y="5257800"/>
              <a:ext cx="16002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9142412" y="1562100"/>
            <a:ext cx="2362200" cy="2071553"/>
            <a:chOff x="9142412" y="4000500"/>
            <a:chExt cx="2362200" cy="2071553"/>
          </a:xfrm>
        </p:grpSpPr>
        <p:sp>
          <p:nvSpPr>
            <p:cNvPr id="13" name="TextBox 12"/>
            <p:cNvSpPr txBox="1"/>
            <p:nvPr/>
          </p:nvSpPr>
          <p:spPr>
            <a:xfrm>
              <a:off x="11178882" y="4762500"/>
              <a:ext cx="325730" cy="430887"/>
            </a:xfrm>
            <a:prstGeom prst="rect">
              <a:avLst/>
            </a:prstGeom>
            <a:noFill/>
          </p:spPr>
          <p:txBody>
            <a:bodyPr wrap="none" rtlCol="0">
              <a:spAutoFit/>
            </a:bodyPr>
            <a:lstStyle/>
            <a:p>
              <a:r>
                <a:rPr lang="en-US" sz="2200">
                  <a:cs typeface="Times New Roman" pitchFamily="18" charset="0"/>
                </a:rPr>
                <a:t>x</a:t>
              </a:r>
            </a:p>
          </p:txBody>
        </p:sp>
        <p:sp>
          <p:nvSpPr>
            <p:cNvPr id="14" name="TextBox 13"/>
            <p:cNvSpPr txBox="1"/>
            <p:nvPr/>
          </p:nvSpPr>
          <p:spPr>
            <a:xfrm>
              <a:off x="10382542" y="4636413"/>
              <a:ext cx="372218" cy="430887"/>
            </a:xfrm>
            <a:prstGeom prst="rect">
              <a:avLst/>
            </a:prstGeom>
            <a:noFill/>
          </p:spPr>
          <p:txBody>
            <a:bodyPr wrap="none" rtlCol="0">
              <a:spAutoFit/>
            </a:bodyPr>
            <a:lstStyle/>
            <a:p>
              <a:r>
                <a:rPr lang="en-US" sz="2200">
                  <a:cs typeface="Times New Roman" pitchFamily="18" charset="0"/>
                </a:rPr>
                <a:t>S</a:t>
              </a:r>
            </a:p>
          </p:txBody>
        </p:sp>
        <p:grpSp>
          <p:nvGrpSpPr>
            <p:cNvPr id="15" name="Group 123"/>
            <p:cNvGrpSpPr/>
            <p:nvPr/>
          </p:nvGrpSpPr>
          <p:grpSpPr>
            <a:xfrm>
              <a:off x="9142412" y="4000500"/>
              <a:ext cx="1981200" cy="2071553"/>
              <a:chOff x="9142412" y="4000500"/>
              <a:chExt cx="1981200" cy="2071553"/>
            </a:xfrm>
          </p:grpSpPr>
          <p:sp>
            <p:nvSpPr>
              <p:cNvPr id="16" name="Rectangle 7" descr="Wide upward diagonal"/>
              <p:cNvSpPr>
                <a:spLocks noChangeArrowheads="1"/>
              </p:cNvSpPr>
              <p:nvPr/>
            </p:nvSpPr>
            <p:spPr bwMode="auto">
              <a:xfrm>
                <a:off x="9454640" y="4457700"/>
                <a:ext cx="938723" cy="1614353"/>
              </a:xfrm>
              <a:prstGeom prst="rect">
                <a:avLst/>
              </a:prstGeom>
              <a:pattFill prst="wdUpDiag">
                <a:fgClr>
                  <a:srgbClr val="969696"/>
                </a:fgClr>
                <a:bgClr>
                  <a:srgbClr val="CCFFFF"/>
                </a:bgClr>
              </a:pattFill>
              <a:ln w="19050">
                <a:solidFill>
                  <a:srgbClr val="000000"/>
                </a:solidFill>
                <a:miter lim="800000"/>
                <a:headEnd/>
                <a:tailEnd/>
              </a:ln>
            </p:spPr>
            <p:txBody>
              <a:bodyPr/>
              <a:lstStyle/>
              <a:p>
                <a:endParaRPr lang="en-US"/>
              </a:p>
            </p:txBody>
          </p:sp>
          <p:cxnSp>
            <p:nvCxnSpPr>
              <p:cNvPr id="17" name="Straight Arrow Connector 16"/>
              <p:cNvCxnSpPr/>
              <p:nvPr/>
            </p:nvCxnSpPr>
            <p:spPr>
              <a:xfrm>
                <a:off x="9142412" y="5143500"/>
                <a:ext cx="1981200" cy="15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8874918" y="4571206"/>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sp>
        <p:nvSpPr>
          <p:cNvPr id="19" name="Rectangle 18"/>
          <p:cNvSpPr/>
          <p:nvPr/>
        </p:nvSpPr>
        <p:spPr bwMode="auto">
          <a:xfrm>
            <a:off x="9752012" y="5017413"/>
            <a:ext cx="304800" cy="152400"/>
          </a:xfrm>
          <a:prstGeom prst="rect">
            <a:avLst/>
          </a:prstGeom>
          <a:noFill/>
          <a:ln w="19050" algn="ctr">
            <a:solidFill>
              <a:schemeClr val="tx1"/>
            </a:solidFill>
            <a:miter lim="800000"/>
            <a:headEnd/>
            <a:tailEnd/>
          </a:ln>
          <a:effectLst/>
        </p:spPr>
        <p:txBody>
          <a:bodyPr wrap="square" rtlCol="0" anchor="ctr">
            <a:spAutoFit/>
          </a:bodyPr>
          <a:lstStyle/>
          <a:p>
            <a:pPr algn="l"/>
            <a:endParaRPr lang="en-US">
              <a:sym typeface="Wingdings 2"/>
            </a:endParaRPr>
          </a:p>
        </p:txBody>
      </p:sp>
      <p:cxnSp>
        <p:nvCxnSpPr>
          <p:cNvPr id="20" name="Straight Connector 19"/>
          <p:cNvCxnSpPr>
            <a:stCxn id="19" idx="3"/>
          </p:cNvCxnSpPr>
          <p:nvPr/>
        </p:nvCxnSpPr>
        <p:spPr>
          <a:xfrm>
            <a:off x="10056812" y="5093613"/>
            <a:ext cx="533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218612" y="5093613"/>
            <a:ext cx="533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29" idx="0"/>
          </p:cNvCxnSpPr>
          <p:nvPr/>
        </p:nvCxnSpPr>
        <p:spPr>
          <a:xfrm rot="5400000" flipH="1" flipV="1">
            <a:off x="8800306" y="5511919"/>
            <a:ext cx="838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0" idx="0"/>
          </p:cNvCxnSpPr>
          <p:nvPr/>
        </p:nvCxnSpPr>
        <p:spPr>
          <a:xfrm rot="5400000" flipH="1" flipV="1">
            <a:off x="11009312" y="5512713"/>
            <a:ext cx="838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4" name="Object 23"/>
          <p:cNvGraphicFramePr>
            <a:graphicFrameLocks noChangeAspect="1"/>
          </p:cNvGraphicFramePr>
          <p:nvPr/>
        </p:nvGraphicFramePr>
        <p:xfrm>
          <a:off x="10133012" y="5779413"/>
          <a:ext cx="517071" cy="381000"/>
        </p:xfrm>
        <a:graphic>
          <a:graphicData uri="http://schemas.openxmlformats.org/presentationml/2006/ole">
            <mc:AlternateContent xmlns:mc="http://schemas.openxmlformats.org/markup-compatibility/2006">
              <mc:Choice xmlns:v="urn:schemas-microsoft-com:vml" Requires="v">
                <p:oleObj spid="_x0000_s71570" name="Equation" r:id="rId7" imgW="241200" imgH="177480" progId="Equation.DSMT4">
                  <p:embed/>
                </p:oleObj>
              </mc:Choice>
              <mc:Fallback>
                <p:oleObj name="Equation" r:id="rId7" imgW="241200" imgH="177480" progId="Equation.DSMT4">
                  <p:embed/>
                  <p:pic>
                    <p:nvPicPr>
                      <p:cNvPr id="24"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33012" y="5779413"/>
                        <a:ext cx="517071"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14"/>
          <p:cNvGraphicFramePr>
            <a:graphicFrameLocks noChangeAspect="1"/>
          </p:cNvGraphicFramePr>
          <p:nvPr/>
        </p:nvGraphicFramePr>
        <p:xfrm>
          <a:off x="9371012" y="5169813"/>
          <a:ext cx="354012" cy="530225"/>
        </p:xfrm>
        <a:graphic>
          <a:graphicData uri="http://schemas.openxmlformats.org/presentationml/2006/ole">
            <mc:AlternateContent xmlns:mc="http://schemas.openxmlformats.org/markup-compatibility/2006">
              <mc:Choice xmlns:v="urn:schemas-microsoft-com:vml" Requires="v">
                <p:oleObj spid="_x0000_s71571" name="Equation" r:id="rId9" imgW="152280" imgH="228600" progId="Equation.DSMT4">
                  <p:embed/>
                </p:oleObj>
              </mc:Choice>
              <mc:Fallback>
                <p:oleObj name="Equation" r:id="rId9" imgW="152280" imgH="228600" progId="Equation.DSMT4">
                  <p:embed/>
                  <p:pic>
                    <p:nvPicPr>
                      <p:cNvPr id="25"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71012" y="5169813"/>
                        <a:ext cx="354012"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15"/>
          <p:cNvGraphicFramePr>
            <a:graphicFrameLocks noChangeAspect="1"/>
          </p:cNvGraphicFramePr>
          <p:nvPr/>
        </p:nvGraphicFramePr>
        <p:xfrm>
          <a:off x="10133012" y="5172988"/>
          <a:ext cx="384175" cy="530225"/>
        </p:xfrm>
        <a:graphic>
          <a:graphicData uri="http://schemas.openxmlformats.org/presentationml/2006/ole">
            <mc:AlternateContent xmlns:mc="http://schemas.openxmlformats.org/markup-compatibility/2006">
              <mc:Choice xmlns:v="urn:schemas-microsoft-com:vml" Requires="v">
                <p:oleObj spid="_x0000_s71572" name="Equation" r:id="rId11" imgW="164880" imgH="228600" progId="Equation.DSMT4">
                  <p:embed/>
                </p:oleObj>
              </mc:Choice>
              <mc:Fallback>
                <p:oleObj name="Equation" r:id="rId11" imgW="164880" imgH="228600" progId="Equation.DSMT4">
                  <p:embed/>
                  <p:pic>
                    <p:nvPicPr>
                      <p:cNvPr id="26"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133012" y="5172988"/>
                        <a:ext cx="384175"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7" name="Straight Arrow Connector 26"/>
          <p:cNvCxnSpPr/>
          <p:nvPr/>
        </p:nvCxnSpPr>
        <p:spPr>
          <a:xfrm rot="10800000">
            <a:off x="9294812" y="6006429"/>
            <a:ext cx="762000" cy="15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0742612" y="6008013"/>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bwMode="auto">
          <a:xfrm>
            <a:off x="9142412" y="5931813"/>
            <a:ext cx="152400" cy="152400"/>
          </a:xfrm>
          <a:prstGeom prst="ellipse">
            <a:avLst/>
          </a:prstGeom>
          <a:solidFill>
            <a:schemeClr val="tx1"/>
          </a:solidFill>
          <a:ln w="9525" algn="ctr">
            <a:noFill/>
            <a:miter lim="800000"/>
            <a:headEnd/>
            <a:tailEnd/>
          </a:ln>
          <a:effectLst/>
        </p:spPr>
        <p:txBody>
          <a:bodyPr wrap="square" rtlCol="0" anchor="ctr">
            <a:noAutofit/>
          </a:bodyPr>
          <a:lstStyle/>
          <a:p>
            <a:pPr algn="l"/>
            <a:endParaRPr lang="en-US">
              <a:sym typeface="Wingdings 2"/>
            </a:endParaRPr>
          </a:p>
        </p:txBody>
      </p:sp>
      <p:sp>
        <p:nvSpPr>
          <p:cNvPr id="30" name="Oval 29"/>
          <p:cNvSpPr/>
          <p:nvPr/>
        </p:nvSpPr>
        <p:spPr bwMode="auto">
          <a:xfrm>
            <a:off x="11352212" y="5931813"/>
            <a:ext cx="152400" cy="152400"/>
          </a:xfrm>
          <a:prstGeom prst="ellipse">
            <a:avLst/>
          </a:prstGeom>
          <a:solidFill>
            <a:schemeClr val="tx1"/>
          </a:solidFill>
          <a:ln w="9525" algn="ctr">
            <a:noFill/>
            <a:miter lim="800000"/>
            <a:headEnd/>
            <a:tailEnd/>
          </a:ln>
          <a:effectLst/>
        </p:spPr>
        <p:txBody>
          <a:bodyPr wrap="square" rtlCol="0" anchor="ctr">
            <a:noAutofit/>
          </a:bodyPr>
          <a:lstStyle/>
          <a:p>
            <a:pPr algn="l"/>
            <a:endParaRPr lang="en-US">
              <a:sym typeface="Wingdings 2"/>
            </a:endParaRPr>
          </a:p>
        </p:txBody>
      </p:sp>
      <p:graphicFrame>
        <p:nvGraphicFramePr>
          <p:cNvPr id="31" name="Object 30"/>
          <p:cNvGraphicFramePr>
            <a:graphicFrameLocks noChangeAspect="1"/>
          </p:cNvGraphicFramePr>
          <p:nvPr/>
        </p:nvGraphicFramePr>
        <p:xfrm>
          <a:off x="9677400" y="4504850"/>
          <a:ext cx="455612" cy="512564"/>
        </p:xfrm>
        <a:graphic>
          <a:graphicData uri="http://schemas.openxmlformats.org/presentationml/2006/ole">
            <mc:AlternateContent xmlns:mc="http://schemas.openxmlformats.org/markup-compatibility/2006">
              <mc:Choice xmlns:v="urn:schemas-microsoft-com:vml" Requires="v">
                <p:oleObj spid="_x0000_s71573" name="Equation" r:id="rId13" imgW="203040" imgH="228600" progId="Equation.DSMT4">
                  <p:embed/>
                </p:oleObj>
              </mc:Choice>
              <mc:Fallback>
                <p:oleObj name="Equation" r:id="rId13" imgW="203040" imgH="228600" progId="Equation.DSMT4">
                  <p:embed/>
                  <p:pic>
                    <p:nvPicPr>
                      <p:cNvPr id="31"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677400" y="4504850"/>
                        <a:ext cx="455612" cy="5125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 name="Group 31"/>
          <p:cNvGrpSpPr/>
          <p:nvPr/>
        </p:nvGrpSpPr>
        <p:grpSpPr>
          <a:xfrm>
            <a:off x="10361612" y="2029238"/>
            <a:ext cx="609600" cy="1968087"/>
            <a:chOff x="10361612" y="4467638"/>
            <a:chExt cx="609600" cy="1968087"/>
          </a:xfrm>
        </p:grpSpPr>
        <p:graphicFrame>
          <p:nvGraphicFramePr>
            <p:cNvPr id="33" name="Object 10"/>
            <p:cNvGraphicFramePr>
              <a:graphicFrameLocks noChangeAspect="1"/>
            </p:cNvGraphicFramePr>
            <p:nvPr/>
          </p:nvGraphicFramePr>
          <p:xfrm>
            <a:off x="10587037" y="5905500"/>
            <a:ext cx="384175" cy="530225"/>
          </p:xfrm>
          <a:graphic>
            <a:graphicData uri="http://schemas.openxmlformats.org/presentationml/2006/ole">
              <mc:AlternateContent xmlns:mc="http://schemas.openxmlformats.org/markup-compatibility/2006">
                <mc:Choice xmlns:v="urn:schemas-microsoft-com:vml" Requires="v">
                  <p:oleObj spid="_x0000_s71574" name="Equation" r:id="rId15" imgW="164880" imgH="228600" progId="Equation.DSMT4">
                    <p:embed/>
                  </p:oleObj>
                </mc:Choice>
                <mc:Fallback>
                  <p:oleObj name="Equation" r:id="rId15" imgW="164880" imgH="228600" progId="Equation.DSMT4">
                    <p:embed/>
                    <p:pic>
                      <p:nvPicPr>
                        <p:cNvPr id="33"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587037" y="5905500"/>
                          <a:ext cx="384175"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4" name="Straight Arrow Connector 33"/>
            <p:cNvCxnSpPr/>
            <p:nvPr/>
          </p:nvCxnSpPr>
          <p:spPr>
            <a:xfrm rot="10800000">
              <a:off x="10361612" y="5905499"/>
              <a:ext cx="304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9582912" y="5266944"/>
              <a:ext cx="1600200" cy="1588"/>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608012" y="1485900"/>
            <a:ext cx="7162800" cy="1446550"/>
          </a:xfrm>
          <a:prstGeom prst="rect">
            <a:avLst/>
          </a:prstGeom>
          <a:noFill/>
        </p:spPr>
        <p:txBody>
          <a:bodyPr wrap="square" rtlCol="0">
            <a:spAutoFit/>
          </a:bodyPr>
          <a:lstStyle/>
          <a:p>
            <a:r>
              <a:rPr lang="en-US" sz="2200">
                <a:cs typeface="Times New Roman" pitchFamily="18" charset="0"/>
              </a:rPr>
              <a:t>Nhiệt lượng truyền tới mặt ngoài lớp cách điện sẽ tỏa nhiệt ra môi trường xung quanh (có nhiệt độ </a:t>
            </a:r>
            <a:r>
              <a:rPr lang="el-GR">
                <a:latin typeface="Arial Unicode MS"/>
                <a:ea typeface="Arial Unicode MS"/>
                <a:cs typeface="Arial Unicode MS"/>
              </a:rPr>
              <a:t>θ</a:t>
            </a:r>
            <a:r>
              <a:rPr lang="en-US" baseline="-25000">
                <a:latin typeface="Arial Unicode MS"/>
                <a:ea typeface="Arial Unicode MS"/>
                <a:cs typeface="Arial Unicode MS"/>
              </a:rPr>
              <a:t>0</a:t>
            </a:r>
            <a:r>
              <a:rPr lang="en-US" sz="2200">
                <a:cs typeface="Times New Roman" pitchFamily="18" charset="0"/>
              </a:rPr>
              <a:t>) bằng tỏa nhiệt đối lưu, bức xạ theo </a:t>
            </a:r>
            <a:r>
              <a:rPr lang="en-US" sz="2200">
                <a:solidFill>
                  <a:srgbClr val="FF0000"/>
                </a:solidFill>
                <a:cs typeface="Times New Roman" pitchFamily="18" charset="0"/>
              </a:rPr>
              <a:t>phương trình cân bằng nhiệt Newton ở chế độ xác lập</a:t>
            </a:r>
          </a:p>
        </p:txBody>
      </p:sp>
      <p:sp>
        <p:nvSpPr>
          <p:cNvPr id="37" name="TextBox 36"/>
          <p:cNvSpPr txBox="1"/>
          <p:nvPr/>
        </p:nvSpPr>
        <p:spPr>
          <a:xfrm>
            <a:off x="10306848" y="1485900"/>
            <a:ext cx="1197764" cy="369332"/>
          </a:xfrm>
          <a:prstGeom prst="rect">
            <a:avLst/>
          </a:prstGeom>
          <a:noFill/>
        </p:spPr>
        <p:txBody>
          <a:bodyPr wrap="none" rtlCol="0">
            <a:spAutoFit/>
          </a:bodyPr>
          <a:lstStyle/>
          <a:p>
            <a:r>
              <a:rPr lang="en-US" sz="1800">
                <a:cs typeface="Times New Roman" pitchFamily="18" charset="0"/>
              </a:rPr>
              <a:t>mặt ngoài</a:t>
            </a:r>
          </a:p>
        </p:txBody>
      </p:sp>
      <p:sp>
        <p:nvSpPr>
          <p:cNvPr id="38" name="Line 27"/>
          <p:cNvSpPr>
            <a:spLocks noChangeShapeType="1"/>
          </p:cNvSpPr>
          <p:nvPr/>
        </p:nvSpPr>
        <p:spPr bwMode="auto">
          <a:xfrm>
            <a:off x="8761412" y="2705100"/>
            <a:ext cx="687880" cy="2125"/>
          </a:xfrm>
          <a:prstGeom prst="line">
            <a:avLst/>
          </a:prstGeom>
          <a:noFill/>
          <a:ln w="25400">
            <a:solidFill>
              <a:schemeClr val="hlink"/>
            </a:solidFill>
            <a:round/>
            <a:headEnd/>
            <a:tailEnd type="triangle" w="lg" len="lg"/>
          </a:ln>
        </p:spPr>
        <p:txBody>
          <a:bodyPr/>
          <a:lstStyle/>
          <a:p>
            <a:endParaRPr lang="en-US"/>
          </a:p>
        </p:txBody>
      </p:sp>
      <p:sp>
        <p:nvSpPr>
          <p:cNvPr id="39" name="TextBox 38"/>
          <p:cNvSpPr txBox="1"/>
          <p:nvPr/>
        </p:nvSpPr>
        <p:spPr>
          <a:xfrm>
            <a:off x="8151812" y="1485900"/>
            <a:ext cx="1159292" cy="369332"/>
          </a:xfrm>
          <a:prstGeom prst="rect">
            <a:avLst/>
          </a:prstGeom>
          <a:noFill/>
        </p:spPr>
        <p:txBody>
          <a:bodyPr wrap="none" rtlCol="0">
            <a:spAutoFit/>
          </a:bodyPr>
          <a:lstStyle/>
          <a:p>
            <a:r>
              <a:rPr lang="en-US" sz="1800">
                <a:cs typeface="Times New Roman" pitchFamily="18" charset="0"/>
              </a:rPr>
              <a:t>mặt trong</a:t>
            </a:r>
          </a:p>
        </p:txBody>
      </p:sp>
      <p:cxnSp>
        <p:nvCxnSpPr>
          <p:cNvPr id="41" name="Straight Arrow Connector 40"/>
          <p:cNvCxnSpPr>
            <a:stCxn id="39" idx="2"/>
          </p:cNvCxnSpPr>
          <p:nvPr/>
        </p:nvCxnSpPr>
        <p:spPr>
          <a:xfrm rot="16200000" flipH="1">
            <a:off x="8893001" y="1693689"/>
            <a:ext cx="316468" cy="639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2"/>
          </p:cNvCxnSpPr>
          <p:nvPr/>
        </p:nvCxnSpPr>
        <p:spPr>
          <a:xfrm rot="5400000">
            <a:off x="10551637" y="1741407"/>
            <a:ext cx="240268" cy="4679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45445" name="Object 5"/>
          <p:cNvGraphicFramePr>
            <a:graphicFrameLocks noChangeAspect="1"/>
          </p:cNvGraphicFramePr>
          <p:nvPr>
            <p:extLst>
              <p:ext uri="{D42A27DB-BD31-4B8C-83A1-F6EECF244321}">
                <p14:modId xmlns:p14="http://schemas.microsoft.com/office/powerpoint/2010/main" val="3157706094"/>
              </p:ext>
            </p:extLst>
          </p:nvPr>
        </p:nvGraphicFramePr>
        <p:xfrm>
          <a:off x="1632166" y="2942630"/>
          <a:ext cx="5148262" cy="1241792"/>
        </p:xfrm>
        <a:graphic>
          <a:graphicData uri="http://schemas.openxmlformats.org/presentationml/2006/ole">
            <mc:AlternateContent xmlns:mc="http://schemas.openxmlformats.org/markup-compatibility/2006">
              <mc:Choice xmlns:v="urn:schemas-microsoft-com:vml" Requires="v">
                <p:oleObj spid="_x0000_s71575" name="Equation" r:id="rId17" imgW="1600200" imgH="380880" progId="Equation.DSMT4">
                  <p:embed/>
                </p:oleObj>
              </mc:Choice>
              <mc:Fallback>
                <p:oleObj name="Equation" r:id="rId17" imgW="1600200" imgH="380880" progId="Equation.DSMT4">
                  <p:embed/>
                  <p:pic>
                    <p:nvPicPr>
                      <p:cNvPr id="445445" name="Object 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32166" y="2942630"/>
                        <a:ext cx="5148262" cy="1241792"/>
                      </a:xfrm>
                      <a:prstGeom prst="rect">
                        <a:avLst/>
                      </a:prstGeom>
                      <a:solidFill>
                        <a:srgbClr val="FFFF99"/>
                      </a:solidFill>
                      <a:ln w="9525">
                        <a:solidFill>
                          <a:srgbClr val="008000"/>
                        </a:solidFill>
                        <a:miter lim="800000"/>
                        <a:headEnd/>
                        <a:tailEnd/>
                      </a:ln>
                    </p:spPr>
                  </p:pic>
                </p:oleObj>
              </mc:Fallback>
            </mc:AlternateContent>
          </a:graphicData>
        </a:graphic>
      </p:graphicFrame>
      <p:grpSp>
        <p:nvGrpSpPr>
          <p:cNvPr id="71" name="Group 70"/>
          <p:cNvGrpSpPr/>
          <p:nvPr/>
        </p:nvGrpSpPr>
        <p:grpSpPr>
          <a:xfrm>
            <a:off x="455612" y="4331613"/>
            <a:ext cx="8137525" cy="1067594"/>
            <a:chOff x="700088" y="4076700"/>
            <a:chExt cx="8137525" cy="1067594"/>
          </a:xfrm>
        </p:grpSpPr>
        <p:graphicFrame>
          <p:nvGraphicFramePr>
            <p:cNvPr id="445446" name="Object 6"/>
            <p:cNvGraphicFramePr>
              <a:graphicFrameLocks noChangeAspect="1"/>
            </p:cNvGraphicFramePr>
            <p:nvPr>
              <p:extLst>
                <p:ext uri="{D42A27DB-BD31-4B8C-83A1-F6EECF244321}">
                  <p14:modId xmlns:p14="http://schemas.microsoft.com/office/powerpoint/2010/main" val="2487390247"/>
                </p:ext>
              </p:extLst>
            </p:nvPr>
          </p:nvGraphicFramePr>
          <p:xfrm>
            <a:off x="700088" y="4076700"/>
            <a:ext cx="1750184" cy="1067594"/>
          </p:xfrm>
          <a:graphic>
            <a:graphicData uri="http://schemas.openxmlformats.org/presentationml/2006/ole">
              <mc:AlternateContent xmlns:mc="http://schemas.openxmlformats.org/markup-compatibility/2006">
                <mc:Choice xmlns:v="urn:schemas-microsoft-com:vml" Requires="v">
                  <p:oleObj spid="_x0000_s71576" name="Equation" r:id="rId19" imgW="622080" imgH="380880" progId="Equation.DSMT4">
                    <p:embed/>
                  </p:oleObj>
                </mc:Choice>
                <mc:Fallback>
                  <p:oleObj name="Equation" r:id="rId19" imgW="622080" imgH="380880" progId="Equation.DSMT4">
                    <p:embed/>
                    <p:pic>
                      <p:nvPicPr>
                        <p:cNvPr id="445446" name="Object 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0088" y="4076700"/>
                          <a:ext cx="1750184" cy="1067594"/>
                        </a:xfrm>
                        <a:prstGeom prst="rect">
                          <a:avLst/>
                        </a:prstGeom>
                        <a:solidFill>
                          <a:srgbClr val="FFFF99"/>
                        </a:solidFill>
                        <a:ln w="9525">
                          <a:solidFill>
                            <a:srgbClr val="008080"/>
                          </a:solidFill>
                          <a:miter lim="800000"/>
                          <a:headEnd/>
                          <a:tailEnd/>
                        </a:ln>
                      </p:spPr>
                    </p:pic>
                  </p:oleObj>
                </mc:Fallback>
              </mc:AlternateContent>
            </a:graphicData>
          </a:graphic>
        </p:graphicFrame>
        <p:sp>
          <p:nvSpPr>
            <p:cNvPr id="51" name="TextBox 50"/>
            <p:cNvSpPr txBox="1"/>
            <p:nvPr/>
          </p:nvSpPr>
          <p:spPr>
            <a:xfrm>
              <a:off x="2436813" y="4229100"/>
              <a:ext cx="6400800" cy="769441"/>
            </a:xfrm>
            <a:prstGeom prst="rect">
              <a:avLst/>
            </a:prstGeom>
            <a:noFill/>
          </p:spPr>
          <p:txBody>
            <a:bodyPr wrap="square" rtlCol="0">
              <a:spAutoFit/>
            </a:bodyPr>
            <a:lstStyle/>
            <a:p>
              <a:r>
                <a:rPr lang="en-US" sz="2200">
                  <a:cs typeface="Times New Roman" pitchFamily="18" charset="0"/>
                </a:rPr>
                <a:t>: Nhiệt trở ứng với sự tỏa nhiệt từ bề mặt vật thể</a:t>
              </a:r>
            </a:p>
            <a:p>
              <a:r>
                <a:rPr lang="en-US">
                  <a:cs typeface="Times New Roman" pitchFamily="18" charset="0"/>
                </a:rPr>
                <a:t>  </a:t>
              </a:r>
              <a:r>
                <a:rPr lang="en-US" sz="2200">
                  <a:cs typeface="Times New Roman" pitchFamily="18" charset="0"/>
                </a:rPr>
                <a:t> ra môi trường xung quanh (có nhiệt độ </a:t>
              </a:r>
              <a:r>
                <a:rPr lang="el-GR" sz="2200">
                  <a:latin typeface="Arial Unicode MS"/>
                  <a:ea typeface="Arial Unicode MS"/>
                  <a:cs typeface="Arial Unicode MS"/>
                </a:rPr>
                <a:t>θ</a:t>
              </a:r>
              <a:r>
                <a:rPr lang="en-US" sz="2200" baseline="-25000">
                  <a:latin typeface="Arial Unicode MS"/>
                  <a:ea typeface="Arial Unicode MS"/>
                  <a:cs typeface="Arial Unicode MS"/>
                </a:rPr>
                <a:t>0</a:t>
              </a:r>
              <a:r>
                <a:rPr lang="en-US" sz="2200">
                  <a:latin typeface="Arial Unicode MS"/>
                  <a:ea typeface="Arial Unicode MS"/>
                  <a:cs typeface="Arial Unicode MS"/>
                </a:rPr>
                <a:t>)</a:t>
              </a:r>
              <a:endParaRPr lang="en-US" sz="2200">
                <a:cs typeface="Times New Roman" pitchFamily="18" charset="0"/>
              </a:endParaRPr>
            </a:p>
          </p:txBody>
        </p:sp>
      </p:grpSp>
      <p:graphicFrame>
        <p:nvGraphicFramePr>
          <p:cNvPr id="52" name="Object 51"/>
          <p:cNvGraphicFramePr>
            <a:graphicFrameLocks noChangeAspect="1"/>
          </p:cNvGraphicFramePr>
          <p:nvPr>
            <p:extLst>
              <p:ext uri="{D42A27DB-BD31-4B8C-83A1-F6EECF244321}">
                <p14:modId xmlns:p14="http://schemas.microsoft.com/office/powerpoint/2010/main" val="1867865417"/>
              </p:ext>
            </p:extLst>
          </p:nvPr>
        </p:nvGraphicFramePr>
        <p:xfrm>
          <a:off x="11044237" y="2784475"/>
          <a:ext cx="384175" cy="530225"/>
        </p:xfrm>
        <a:graphic>
          <a:graphicData uri="http://schemas.openxmlformats.org/presentationml/2006/ole">
            <mc:AlternateContent xmlns:mc="http://schemas.openxmlformats.org/markup-compatibility/2006">
              <mc:Choice xmlns:v="urn:schemas-microsoft-com:vml" Requires="v">
                <p:oleObj spid="_x0000_s71577" name="Equation" r:id="rId21" imgW="164880" imgH="228600" progId="Equation.DSMT4">
                  <p:embed/>
                </p:oleObj>
              </mc:Choice>
              <mc:Fallback>
                <p:oleObj name="Equation" r:id="rId21" imgW="164880" imgH="228600" progId="Equation.DSMT4">
                  <p:embed/>
                  <p:pic>
                    <p:nvPicPr>
                      <p:cNvPr id="52" name="Object 5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044237" y="2784475"/>
                        <a:ext cx="384175" cy="530225"/>
                      </a:xfrm>
                      <a:prstGeom prst="rect">
                        <a:avLst/>
                      </a:prstGeom>
                      <a:solidFill>
                        <a:srgbClr val="FFFF99"/>
                      </a:solidFill>
                    </p:spPr>
                  </p:pic>
                </p:oleObj>
              </mc:Fallback>
            </mc:AlternateContent>
          </a:graphicData>
        </a:graphic>
      </p:graphicFrame>
      <p:graphicFrame>
        <p:nvGraphicFramePr>
          <p:cNvPr id="36877" name="Object 13"/>
          <p:cNvGraphicFramePr>
            <a:graphicFrameLocks noChangeAspect="1"/>
          </p:cNvGraphicFramePr>
          <p:nvPr/>
        </p:nvGraphicFramePr>
        <p:xfrm>
          <a:off x="10971212" y="5169813"/>
          <a:ext cx="384175" cy="530225"/>
        </p:xfrm>
        <a:graphic>
          <a:graphicData uri="http://schemas.openxmlformats.org/presentationml/2006/ole">
            <mc:AlternateContent xmlns:mc="http://schemas.openxmlformats.org/markup-compatibility/2006">
              <mc:Choice xmlns:v="urn:schemas-microsoft-com:vml" Requires="v">
                <p:oleObj spid="_x0000_s71578" name="Equation" r:id="rId23" imgW="164880" imgH="228600" progId="Equation.DSMT4">
                  <p:embed/>
                </p:oleObj>
              </mc:Choice>
              <mc:Fallback>
                <p:oleObj name="Equation" r:id="rId23" imgW="164880" imgH="228600" progId="Equation.DSMT4">
                  <p:embed/>
                  <p:pic>
                    <p:nvPicPr>
                      <p:cNvPr id="36877" name="Object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971212" y="5169813"/>
                        <a:ext cx="384175"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 name="Rectangle 53"/>
          <p:cNvSpPr/>
          <p:nvPr/>
        </p:nvSpPr>
        <p:spPr bwMode="auto">
          <a:xfrm>
            <a:off x="10590212" y="5017413"/>
            <a:ext cx="304800" cy="152400"/>
          </a:xfrm>
          <a:prstGeom prst="rect">
            <a:avLst/>
          </a:prstGeom>
          <a:noFill/>
          <a:ln w="19050" algn="ctr">
            <a:solidFill>
              <a:srgbClr val="FF0000"/>
            </a:solidFill>
            <a:miter lim="800000"/>
            <a:headEnd/>
            <a:tailEnd/>
          </a:ln>
          <a:effectLst/>
        </p:spPr>
        <p:txBody>
          <a:bodyPr wrap="square" rtlCol="0" anchor="ctr">
            <a:spAutoFit/>
          </a:bodyPr>
          <a:lstStyle/>
          <a:p>
            <a:pPr algn="l"/>
            <a:endParaRPr lang="en-US">
              <a:sym typeface="Wingdings 2"/>
            </a:endParaRPr>
          </a:p>
        </p:txBody>
      </p:sp>
      <p:cxnSp>
        <p:nvCxnSpPr>
          <p:cNvPr id="62" name="Straight Connector 61"/>
          <p:cNvCxnSpPr/>
          <p:nvPr/>
        </p:nvCxnSpPr>
        <p:spPr>
          <a:xfrm>
            <a:off x="10895012" y="5093613"/>
            <a:ext cx="533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bwMode="auto">
          <a:xfrm>
            <a:off x="9371012" y="5017413"/>
            <a:ext cx="152400" cy="152400"/>
          </a:xfrm>
          <a:prstGeom prst="ellipse">
            <a:avLst/>
          </a:prstGeom>
          <a:solidFill>
            <a:srgbClr val="00B0F0"/>
          </a:solidFill>
          <a:ln w="9525" algn="ctr">
            <a:noFill/>
            <a:miter lim="800000"/>
            <a:headEnd/>
            <a:tailEnd/>
          </a:ln>
          <a:effectLst/>
        </p:spPr>
        <p:txBody>
          <a:bodyPr wrap="square" rtlCol="0" anchor="ctr">
            <a:noAutofit/>
          </a:bodyPr>
          <a:lstStyle/>
          <a:p>
            <a:pPr algn="l"/>
            <a:endParaRPr lang="en-US">
              <a:sym typeface="Wingdings 2"/>
            </a:endParaRPr>
          </a:p>
        </p:txBody>
      </p:sp>
      <p:sp>
        <p:nvSpPr>
          <p:cNvPr id="66" name="Oval 65"/>
          <p:cNvSpPr/>
          <p:nvPr/>
        </p:nvSpPr>
        <p:spPr bwMode="auto">
          <a:xfrm>
            <a:off x="10285412" y="5017413"/>
            <a:ext cx="152400" cy="152400"/>
          </a:xfrm>
          <a:prstGeom prst="ellipse">
            <a:avLst/>
          </a:prstGeom>
          <a:solidFill>
            <a:srgbClr val="00B0F0"/>
          </a:solidFill>
          <a:ln w="9525" algn="ctr">
            <a:noFill/>
            <a:miter lim="800000"/>
            <a:headEnd/>
            <a:tailEnd/>
          </a:ln>
          <a:effectLst/>
        </p:spPr>
        <p:txBody>
          <a:bodyPr wrap="square" rtlCol="0" anchor="ctr">
            <a:noAutofit/>
          </a:bodyPr>
          <a:lstStyle/>
          <a:p>
            <a:pPr algn="l"/>
            <a:endParaRPr lang="en-US">
              <a:sym typeface="Wingdings 2"/>
            </a:endParaRPr>
          </a:p>
        </p:txBody>
      </p:sp>
      <p:sp>
        <p:nvSpPr>
          <p:cNvPr id="67" name="Oval 66"/>
          <p:cNvSpPr/>
          <p:nvPr/>
        </p:nvSpPr>
        <p:spPr bwMode="auto">
          <a:xfrm>
            <a:off x="11123612" y="5017413"/>
            <a:ext cx="152400" cy="152400"/>
          </a:xfrm>
          <a:prstGeom prst="ellipse">
            <a:avLst/>
          </a:prstGeom>
          <a:solidFill>
            <a:srgbClr val="00B0F0"/>
          </a:solidFill>
          <a:ln w="9525" algn="ctr">
            <a:noFill/>
            <a:miter lim="800000"/>
            <a:headEnd/>
            <a:tailEnd/>
          </a:ln>
          <a:effectLst/>
        </p:spPr>
        <p:txBody>
          <a:bodyPr wrap="square" rtlCol="0" anchor="ctr">
            <a:noAutofit/>
          </a:bodyPr>
          <a:lstStyle/>
          <a:p>
            <a:pPr algn="l"/>
            <a:endParaRPr lang="en-US">
              <a:sym typeface="Wingdings 2"/>
            </a:endParaRPr>
          </a:p>
        </p:txBody>
      </p:sp>
      <p:graphicFrame>
        <p:nvGraphicFramePr>
          <p:cNvPr id="36878" name="Object 14"/>
          <p:cNvGraphicFramePr>
            <a:graphicFrameLocks noChangeAspect="1"/>
          </p:cNvGraphicFramePr>
          <p:nvPr>
            <p:extLst>
              <p:ext uri="{D42A27DB-BD31-4B8C-83A1-F6EECF244321}">
                <p14:modId xmlns:p14="http://schemas.microsoft.com/office/powerpoint/2010/main" val="227946221"/>
              </p:ext>
            </p:extLst>
          </p:nvPr>
        </p:nvGraphicFramePr>
        <p:xfrm>
          <a:off x="10456863" y="4484013"/>
          <a:ext cx="569912" cy="512763"/>
        </p:xfrm>
        <a:graphic>
          <a:graphicData uri="http://schemas.openxmlformats.org/presentationml/2006/ole">
            <mc:AlternateContent xmlns:mc="http://schemas.openxmlformats.org/markup-compatibility/2006">
              <mc:Choice xmlns:v="urn:schemas-microsoft-com:vml" Requires="v">
                <p:oleObj spid="_x0000_s71579" name="Equation" r:id="rId25" imgW="253800" imgH="228600" progId="Equation.DSMT4">
                  <p:embed/>
                </p:oleObj>
              </mc:Choice>
              <mc:Fallback>
                <p:oleObj name="Equation" r:id="rId25" imgW="253800" imgH="228600" progId="Equation.DSMT4">
                  <p:embed/>
                  <p:pic>
                    <p:nvPicPr>
                      <p:cNvPr id="36878" name="Object 1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456863" y="4484013"/>
                        <a:ext cx="569912" cy="512763"/>
                      </a:xfrm>
                      <a:prstGeom prst="rect">
                        <a:avLst/>
                      </a:prstGeom>
                      <a:solidFill>
                        <a:srgbClr val="FFFF99"/>
                      </a:solidFill>
                      <a:extLst/>
                    </p:spPr>
                  </p:pic>
                </p:oleObj>
              </mc:Fallback>
            </mc:AlternateContent>
          </a:graphicData>
        </a:graphic>
      </p:graphicFrame>
      <p:graphicFrame>
        <p:nvGraphicFramePr>
          <p:cNvPr id="69" name="Object 22"/>
          <p:cNvGraphicFramePr>
            <a:graphicFrameLocks noChangeAspect="1"/>
          </p:cNvGraphicFramePr>
          <p:nvPr/>
        </p:nvGraphicFramePr>
        <p:xfrm>
          <a:off x="8304212" y="5335214"/>
          <a:ext cx="815976" cy="372762"/>
        </p:xfrm>
        <a:graphic>
          <a:graphicData uri="http://schemas.openxmlformats.org/presentationml/2006/ole">
            <mc:AlternateContent xmlns:mc="http://schemas.openxmlformats.org/markup-compatibility/2006">
              <mc:Choice xmlns:v="urn:schemas-microsoft-com:vml" Requires="v">
                <p:oleObj spid="_x0000_s71580" name="Equation" r:id="rId27" imgW="495000" imgH="228600" progId="Equation.DSMT4">
                  <p:embed/>
                </p:oleObj>
              </mc:Choice>
              <mc:Fallback>
                <p:oleObj name="Equation" r:id="rId27" imgW="495000" imgH="228600" progId="Equation.DSMT4">
                  <p:embed/>
                  <p:pic>
                    <p:nvPicPr>
                      <p:cNvPr id="69" name="Object 2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304212" y="5335214"/>
                        <a:ext cx="815976" cy="372762"/>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8080"/>
                            </a:solidFill>
                            <a:miter lim="800000"/>
                            <a:headEnd/>
                            <a:tailEnd/>
                          </a14:hiddenLine>
                        </a:ext>
                      </a:extLst>
                    </p:spPr>
                  </p:pic>
                </p:oleObj>
              </mc:Fallback>
            </mc:AlternateContent>
          </a:graphicData>
        </a:graphic>
      </p:graphicFrame>
      <p:cxnSp>
        <p:nvCxnSpPr>
          <p:cNvPr id="70" name="Straight Arrow Connector 69"/>
          <p:cNvCxnSpPr/>
          <p:nvPr/>
        </p:nvCxnSpPr>
        <p:spPr>
          <a:xfrm rot="5400000" flipH="1" flipV="1">
            <a:off x="9104312" y="5512713"/>
            <a:ext cx="228600" cy="1588"/>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31813" y="5474613"/>
            <a:ext cx="8077200" cy="1107996"/>
          </a:xfrm>
          <a:prstGeom prst="rect">
            <a:avLst/>
          </a:prstGeom>
          <a:noFill/>
        </p:spPr>
        <p:txBody>
          <a:bodyPr wrap="square" rtlCol="0">
            <a:spAutoFit/>
          </a:bodyPr>
          <a:lstStyle/>
          <a:p>
            <a:r>
              <a:rPr lang="en-US" sz="2200">
                <a:cs typeface="Times New Roman" pitchFamily="18" charset="0"/>
                <a:sym typeface="Symbol"/>
              </a:rPr>
              <a:t></a:t>
            </a:r>
            <a:r>
              <a:rPr lang="en-US" sz="2200" baseline="-25000">
                <a:cs typeface="Times New Roman" pitchFamily="18" charset="0"/>
                <a:sym typeface="Symbol"/>
              </a:rPr>
              <a:t>T</a:t>
            </a:r>
            <a:r>
              <a:rPr lang="en-US" sz="2200">
                <a:cs typeface="Times New Roman" pitchFamily="18" charset="0"/>
                <a:sym typeface="Symbol"/>
              </a:rPr>
              <a:t>  : Nhiệt thông trên bề mặt tỏa nhiệt bằng với công suất </a:t>
            </a:r>
          </a:p>
          <a:p>
            <a:r>
              <a:rPr lang="en-US">
                <a:cs typeface="Times New Roman" pitchFamily="18" charset="0"/>
                <a:sym typeface="Symbol"/>
              </a:rPr>
              <a:t>        </a:t>
            </a:r>
            <a:r>
              <a:rPr lang="en-US" sz="2200">
                <a:cs typeface="Times New Roman" pitchFamily="18" charset="0"/>
                <a:sym typeface="Symbol"/>
              </a:rPr>
              <a:t>tổn hao trong vật dẫn điện nếu bỏ qua công suất </a:t>
            </a:r>
          </a:p>
          <a:p>
            <a:r>
              <a:rPr lang="en-US">
                <a:cs typeface="Times New Roman" pitchFamily="18" charset="0"/>
                <a:sym typeface="Symbol"/>
              </a:rPr>
              <a:t>        </a:t>
            </a:r>
            <a:r>
              <a:rPr lang="en-US" sz="2200">
                <a:cs typeface="Times New Roman" pitchFamily="18" charset="0"/>
                <a:sym typeface="Symbol"/>
              </a:rPr>
              <a:t>tổn hao trong cách điện</a:t>
            </a:r>
            <a:endParaRPr lang="en-US" sz="2200">
              <a:cs typeface="Times New Roman" pitchFamily="18" charset="0"/>
            </a:endParaRPr>
          </a:p>
        </p:txBody>
      </p:sp>
      <p:sp>
        <p:nvSpPr>
          <p:cNvPr id="73" name="TextBox 72"/>
          <p:cNvSpPr txBox="1"/>
          <p:nvPr/>
        </p:nvSpPr>
        <p:spPr>
          <a:xfrm>
            <a:off x="608012" y="6617613"/>
            <a:ext cx="5253105" cy="430887"/>
          </a:xfrm>
          <a:prstGeom prst="rect">
            <a:avLst/>
          </a:prstGeom>
          <a:noFill/>
        </p:spPr>
        <p:txBody>
          <a:bodyPr wrap="none" rtlCol="0">
            <a:spAutoFit/>
          </a:bodyPr>
          <a:lstStyle/>
          <a:p>
            <a:r>
              <a:rPr lang="en-US" sz="2200">
                <a:cs typeface="Times New Roman" pitchFamily="18" charset="0"/>
              </a:rPr>
              <a:t>k</a:t>
            </a:r>
            <a:r>
              <a:rPr lang="en-US" sz="2200" baseline="-25000">
                <a:cs typeface="Times New Roman" pitchFamily="18" charset="0"/>
              </a:rPr>
              <a:t>T</a:t>
            </a:r>
            <a:r>
              <a:rPr lang="en-US" sz="2200">
                <a:cs typeface="Times New Roman" pitchFamily="18" charset="0"/>
              </a:rPr>
              <a:t> :  Hệ số tỏa nhiệt (do đối lưu, bức xạ)</a:t>
            </a:r>
          </a:p>
        </p:txBody>
      </p:sp>
      <p:grpSp>
        <p:nvGrpSpPr>
          <p:cNvPr id="74" name="Group 73"/>
          <p:cNvGrpSpPr/>
          <p:nvPr/>
        </p:nvGrpSpPr>
        <p:grpSpPr>
          <a:xfrm>
            <a:off x="10437812" y="2933700"/>
            <a:ext cx="533400" cy="304800"/>
            <a:chOff x="10437812" y="2781300"/>
            <a:chExt cx="533400" cy="304800"/>
          </a:xfrm>
        </p:grpSpPr>
        <p:cxnSp>
          <p:nvCxnSpPr>
            <p:cNvPr id="58" name="Straight Connector 57"/>
            <p:cNvCxnSpPr/>
            <p:nvPr/>
          </p:nvCxnSpPr>
          <p:spPr>
            <a:xfrm flipV="1">
              <a:off x="10437812" y="2857500"/>
              <a:ext cx="304800" cy="22860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10629106" y="2895600"/>
              <a:ext cx="151606" cy="7699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10666412" y="2781300"/>
              <a:ext cx="304800" cy="22860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a:off x="8304213" y="6312813"/>
            <a:ext cx="3427412" cy="430887"/>
          </a:xfrm>
          <a:prstGeom prst="rect">
            <a:avLst/>
          </a:prstGeom>
          <a:noFill/>
        </p:spPr>
        <p:txBody>
          <a:bodyPr wrap="square" rtlCol="0">
            <a:spAutoFit/>
          </a:bodyPr>
          <a:lstStyle/>
          <a:p>
            <a:r>
              <a:rPr lang="en-US" sz="2200">
                <a:solidFill>
                  <a:srgbClr val="FF0000"/>
                </a:solidFill>
                <a:cs typeface="Times New Roman" pitchFamily="18" charset="0"/>
              </a:rPr>
              <a:t>Sơ đồ nhiệt tương đương</a:t>
            </a:r>
          </a:p>
        </p:txBody>
      </p:sp>
      <p:graphicFrame>
        <p:nvGraphicFramePr>
          <p:cNvPr id="64" name="Object 17">
            <a:extLst>
              <a:ext uri="{FF2B5EF4-FFF2-40B4-BE49-F238E27FC236}">
                <a16:creationId xmlns:a16="http://schemas.microsoft.com/office/drawing/2014/main" id="{02115AD0-9BF4-4A9B-9C75-4000B1C22E2A}"/>
              </a:ext>
            </a:extLst>
          </p:cNvPr>
          <p:cNvGraphicFramePr>
            <a:graphicFrameLocks noChangeAspect="1"/>
          </p:cNvGraphicFramePr>
          <p:nvPr>
            <p:extLst>
              <p:ext uri="{D42A27DB-BD31-4B8C-83A1-F6EECF244321}">
                <p14:modId xmlns:p14="http://schemas.microsoft.com/office/powerpoint/2010/main" val="3561116963"/>
              </p:ext>
            </p:extLst>
          </p:nvPr>
        </p:nvGraphicFramePr>
        <p:xfrm>
          <a:off x="6246812" y="6611018"/>
          <a:ext cx="1752600" cy="1199482"/>
        </p:xfrm>
        <a:graphic>
          <a:graphicData uri="http://schemas.openxmlformats.org/presentationml/2006/ole">
            <mc:AlternateContent xmlns:mc="http://schemas.openxmlformats.org/markup-compatibility/2006">
              <mc:Choice xmlns:v="urn:schemas-microsoft-com:vml" Requires="v">
                <p:oleObj spid="_x0000_s71581" name="Equation" r:id="rId29" imgW="520560" imgH="355320" progId="Equation.DSMT4">
                  <p:embed/>
                </p:oleObj>
              </mc:Choice>
              <mc:Fallback>
                <p:oleObj name="Equation" r:id="rId29" imgW="520560" imgH="355320" progId="Equation.DSMT4">
                  <p:embed/>
                  <p:pic>
                    <p:nvPicPr>
                      <p:cNvPr id="64" name="Object 17">
                        <a:extLst>
                          <a:ext uri="{FF2B5EF4-FFF2-40B4-BE49-F238E27FC236}">
                            <a16:creationId xmlns:a16="http://schemas.microsoft.com/office/drawing/2014/main" id="{02115AD0-9BF4-4A9B-9C75-4000B1C22E2A}"/>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246812" y="6611018"/>
                        <a:ext cx="1752600" cy="1199482"/>
                      </a:xfrm>
                      <a:prstGeom prst="rect">
                        <a:avLst/>
                      </a:prstGeom>
                      <a:solidFill>
                        <a:srgbClr val="CCFFFF"/>
                      </a:solidFill>
                      <a:ln w="9525">
                        <a:solidFill>
                          <a:srgbClr val="008000"/>
                        </a:solidFill>
                        <a:miter lim="800000"/>
                        <a:headEnd/>
                        <a:tailEnd/>
                      </a:ln>
                    </p:spPr>
                  </p:pic>
                </p:oleObj>
              </mc:Fallback>
            </mc:AlternateContent>
          </a:graphicData>
        </a:graphic>
      </p:graphicFrame>
      <p:sp>
        <p:nvSpPr>
          <p:cNvPr id="6" name="Rectangle 5"/>
          <p:cNvSpPr/>
          <p:nvPr/>
        </p:nvSpPr>
        <p:spPr bwMode="auto">
          <a:xfrm>
            <a:off x="10396537" y="2004308"/>
            <a:ext cx="685800" cy="1676400"/>
          </a:xfrm>
          <a:prstGeom prst="rect">
            <a:avLst/>
          </a:prstGeom>
          <a:noFill/>
          <a:ln w="57150" algn="ctr">
            <a:solidFill>
              <a:schemeClr val="tx1"/>
            </a:solidFill>
            <a:prstDash val="dash"/>
            <a:miter lim="800000"/>
            <a:headEnd/>
            <a:tailEnd/>
          </a:ln>
          <a:effectLst/>
        </p:spPr>
        <p:txBody>
          <a:bodyPr wrap="square" rtlCol="0" anchor="ctr">
            <a:spAutoFit/>
          </a:bodyPr>
          <a:lstStyle/>
          <a:p>
            <a:pPr algn="l"/>
            <a:endParaRPr lang="en-US" smtClean="0">
              <a:sym typeface="Wingdings 2"/>
            </a:endParaRPr>
          </a:p>
        </p:txBody>
      </p:sp>
    </p:spTree>
    <p:extLst>
      <p:ext uri="{BB962C8B-B14F-4D97-AF65-F5344CB8AC3E}">
        <p14:creationId xmlns:p14="http://schemas.microsoft.com/office/powerpoint/2010/main" val="1662597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ox(in)">
                                      <p:cBhvr>
                                        <p:cTn id="11" dur="500"/>
                                        <p:tgtEl>
                                          <p:spTgt spid="7"/>
                                        </p:tgtEl>
                                      </p:cBhvr>
                                    </p:animEffect>
                                  </p:childTnLst>
                                </p:cTn>
                              </p:par>
                              <p:par>
                                <p:cTn id="12" presetID="4" presetClass="entr" presetSubtype="16"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ox(in)">
                                      <p:cBhvr>
                                        <p:cTn id="14" dur="500"/>
                                        <p:tgtEl>
                                          <p:spTgt spid="8"/>
                                        </p:tgtEl>
                                      </p:cBhvr>
                                    </p:animEffect>
                                  </p:childTnLst>
                                </p:cTn>
                              </p:par>
                              <p:par>
                                <p:cTn id="15" presetID="4" presetClass="entr" presetSubtype="16"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ox(in)">
                                      <p:cBhvr>
                                        <p:cTn id="17" dur="500"/>
                                        <p:tgtEl>
                                          <p:spTgt spid="32"/>
                                        </p:tgtEl>
                                      </p:cBhvr>
                                    </p:animEffect>
                                  </p:childTnLst>
                                </p:cTn>
                              </p:par>
                              <p:par>
                                <p:cTn id="18" presetID="4" presetClass="entr" presetSubtype="16" fill="hold"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box(in)">
                                      <p:cBhvr>
                                        <p:cTn id="20" dur="500"/>
                                        <p:tgtEl>
                                          <p:spTgt spid="41"/>
                                        </p:tgtEl>
                                      </p:cBhvr>
                                    </p:animEffect>
                                  </p:childTnLst>
                                </p:cTn>
                              </p:par>
                              <p:par>
                                <p:cTn id="21" presetID="4" presetClass="entr" presetSubtype="16"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box(in)">
                                      <p:cBhvr>
                                        <p:cTn id="23" dur="500"/>
                                        <p:tgtEl>
                                          <p:spTgt spid="45"/>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box(in)">
                                      <p:cBhvr>
                                        <p:cTn id="26" dur="500"/>
                                        <p:tgtEl>
                                          <p:spTgt spid="37"/>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box(in)">
                                      <p:cBhvr>
                                        <p:cTn id="29" dur="500"/>
                                        <p:tgtEl>
                                          <p:spTgt spid="39"/>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box(in)">
                                      <p:cBhvr>
                                        <p:cTn id="32" dur="500"/>
                                        <p:tgtEl>
                                          <p:spTgt spid="38"/>
                                        </p:tgtEl>
                                      </p:cBhvr>
                                    </p:animEffect>
                                  </p:childTnLst>
                                </p:cTn>
                              </p:par>
                              <p:par>
                                <p:cTn id="33" presetID="4" presetClass="entr" presetSubtype="16"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animEffect transition="in" filter="box(in)">
                                      <p:cBhvr>
                                        <p:cTn id="35" dur="500"/>
                                        <p:tgtEl>
                                          <p:spTgt spid="74"/>
                                        </p:tgtEl>
                                      </p:cBhvr>
                                    </p:animEffect>
                                  </p:childTnLst>
                                </p:cTn>
                              </p:par>
                              <p:par>
                                <p:cTn id="36" presetID="4" presetClass="entr" presetSubtype="16" fill="hold" nodeType="with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box(in)">
                                      <p:cBhvr>
                                        <p:cTn id="38" dur="500"/>
                                        <p:tgtEl>
                                          <p:spTgt spid="52"/>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445445"/>
                                        </p:tgtEl>
                                        <p:attrNameLst>
                                          <p:attrName>style.visibility</p:attrName>
                                        </p:attrNameLst>
                                      </p:cBhvr>
                                      <p:to>
                                        <p:strVal val="visible"/>
                                      </p:to>
                                    </p:set>
                                    <p:animEffect transition="in" filter="box(in)">
                                      <p:cBhvr>
                                        <p:cTn id="43" dur="500"/>
                                        <p:tgtEl>
                                          <p:spTgt spid="445445"/>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box(in)">
                                      <p:cBhvr>
                                        <p:cTn id="48" dur="500"/>
                                        <p:tgtEl>
                                          <p:spTgt spid="71"/>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72"/>
                                        </p:tgtEl>
                                        <p:attrNameLst>
                                          <p:attrName>style.visibility</p:attrName>
                                        </p:attrNameLst>
                                      </p:cBhvr>
                                      <p:to>
                                        <p:strVal val="visible"/>
                                      </p:to>
                                    </p:set>
                                    <p:animEffect transition="in" filter="box(in)">
                                      <p:cBhvr>
                                        <p:cTn id="51" dur="500"/>
                                        <p:tgtEl>
                                          <p:spTgt spid="72"/>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box(in)">
                                      <p:cBhvr>
                                        <p:cTn id="54" dur="500"/>
                                        <p:tgtEl>
                                          <p:spTgt spid="73"/>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box(in)">
                                      <p:cBhvr>
                                        <p:cTn id="59" dur="500"/>
                                        <p:tgtEl>
                                          <p:spTgt spid="19"/>
                                        </p:tgtEl>
                                      </p:cBhvr>
                                    </p:animEffect>
                                  </p:childTnLst>
                                </p:cTn>
                              </p:par>
                              <p:par>
                                <p:cTn id="60" presetID="4" presetClass="entr" presetSubtype="16" fill="hold"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box(in)">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box(in)">
                                      <p:cBhvr>
                                        <p:cTn id="67" dur="500"/>
                                        <p:tgtEl>
                                          <p:spTgt spid="20"/>
                                        </p:tgtEl>
                                      </p:cBhvr>
                                    </p:animEffect>
                                  </p:childTnLst>
                                </p:cTn>
                              </p:par>
                              <p:par>
                                <p:cTn id="68" presetID="4" presetClass="entr" presetSubtype="16" fill="hold" nodeType="with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box(in)">
                                      <p:cBhvr>
                                        <p:cTn id="70" dur="500"/>
                                        <p:tgtEl>
                                          <p:spTgt spid="21"/>
                                        </p:tgtEl>
                                      </p:cBhvr>
                                    </p:animEffect>
                                  </p:childTnLst>
                                </p:cTn>
                              </p:par>
                              <p:par>
                                <p:cTn id="71" presetID="4" presetClass="entr" presetSubtype="16" fill="hold"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box(in)">
                                      <p:cBhvr>
                                        <p:cTn id="73" dur="500"/>
                                        <p:tgtEl>
                                          <p:spTgt spid="22"/>
                                        </p:tgtEl>
                                      </p:cBhvr>
                                    </p:animEffect>
                                  </p:childTnLst>
                                </p:cTn>
                              </p:par>
                              <p:par>
                                <p:cTn id="74" presetID="4" presetClass="entr" presetSubtype="16" fill="hold"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box(in)">
                                      <p:cBhvr>
                                        <p:cTn id="76" dur="500"/>
                                        <p:tgtEl>
                                          <p:spTgt spid="23"/>
                                        </p:tgtEl>
                                      </p:cBhvr>
                                    </p:animEffect>
                                  </p:childTnLst>
                                </p:cTn>
                              </p:par>
                              <p:par>
                                <p:cTn id="77" presetID="4" presetClass="entr" presetSubtype="16" fill="hold" nodeType="with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box(in)">
                                      <p:cBhvr>
                                        <p:cTn id="79" dur="500"/>
                                        <p:tgtEl>
                                          <p:spTgt spid="24"/>
                                        </p:tgtEl>
                                      </p:cBhvr>
                                    </p:animEffect>
                                  </p:childTnLst>
                                </p:cTn>
                              </p:par>
                              <p:par>
                                <p:cTn id="80" presetID="4" presetClass="entr" presetSubtype="16" fill="hold" nodeType="with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box(in)">
                                      <p:cBhvr>
                                        <p:cTn id="82" dur="500"/>
                                        <p:tgtEl>
                                          <p:spTgt spid="25"/>
                                        </p:tgtEl>
                                      </p:cBhvr>
                                    </p:animEffect>
                                  </p:childTnLst>
                                </p:cTn>
                              </p:par>
                              <p:par>
                                <p:cTn id="83" presetID="4" presetClass="entr" presetSubtype="16" fill="hold" nodeType="with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box(in)">
                                      <p:cBhvr>
                                        <p:cTn id="85" dur="500"/>
                                        <p:tgtEl>
                                          <p:spTgt spid="26"/>
                                        </p:tgtEl>
                                      </p:cBhvr>
                                    </p:animEffect>
                                  </p:childTnLst>
                                </p:cTn>
                              </p:par>
                              <p:par>
                                <p:cTn id="86" presetID="4" presetClass="entr" presetSubtype="16" fill="hold" nodeType="with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box(in)">
                                      <p:cBhvr>
                                        <p:cTn id="88" dur="500"/>
                                        <p:tgtEl>
                                          <p:spTgt spid="27"/>
                                        </p:tgtEl>
                                      </p:cBhvr>
                                    </p:animEffect>
                                  </p:childTnLst>
                                </p:cTn>
                              </p:par>
                              <p:par>
                                <p:cTn id="89" presetID="4" presetClass="entr" presetSubtype="16" fill="hold" nodeType="withEffect">
                                  <p:stCondLst>
                                    <p:cond delay="0"/>
                                  </p:stCondLst>
                                  <p:childTnLst>
                                    <p:set>
                                      <p:cBhvr>
                                        <p:cTn id="90" dur="1" fill="hold">
                                          <p:stCondLst>
                                            <p:cond delay="0"/>
                                          </p:stCondLst>
                                        </p:cTn>
                                        <p:tgtEl>
                                          <p:spTgt spid="70"/>
                                        </p:tgtEl>
                                        <p:attrNameLst>
                                          <p:attrName>style.visibility</p:attrName>
                                        </p:attrNameLst>
                                      </p:cBhvr>
                                      <p:to>
                                        <p:strVal val="visible"/>
                                      </p:to>
                                    </p:set>
                                    <p:animEffect transition="in" filter="box(in)">
                                      <p:cBhvr>
                                        <p:cTn id="91" dur="500"/>
                                        <p:tgtEl>
                                          <p:spTgt spid="70"/>
                                        </p:tgtEl>
                                      </p:cBhvr>
                                    </p:animEffect>
                                  </p:childTnLst>
                                </p:cTn>
                              </p:par>
                            </p:childTnLst>
                          </p:cTn>
                        </p:par>
                        <p:par>
                          <p:cTn id="92" fill="hold">
                            <p:stCondLst>
                              <p:cond delay="500"/>
                            </p:stCondLst>
                            <p:childTnLst>
                              <p:par>
                                <p:cTn id="93" presetID="4" presetClass="entr" presetSubtype="16" fill="hold" nodeType="after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box(in)">
                                      <p:cBhvr>
                                        <p:cTn id="95" dur="500"/>
                                        <p:tgtEl>
                                          <p:spTgt spid="69"/>
                                        </p:tgtEl>
                                      </p:cBhvr>
                                    </p:animEffect>
                                  </p:childTnLst>
                                </p:cTn>
                              </p:par>
                            </p:childTnLst>
                          </p:cTn>
                        </p:par>
                      </p:childTnLst>
                    </p:cTn>
                  </p:par>
                  <p:par>
                    <p:cTn id="96" fill="hold">
                      <p:stCondLst>
                        <p:cond delay="indefinite"/>
                      </p:stCondLst>
                      <p:childTnLst>
                        <p:par>
                          <p:cTn id="97" fill="hold">
                            <p:stCondLst>
                              <p:cond delay="0"/>
                            </p:stCondLst>
                            <p:childTnLst>
                              <p:par>
                                <p:cTn id="98" presetID="4" presetClass="entr" presetSubtype="16" fill="hold" nodeType="clickEffect">
                                  <p:stCondLst>
                                    <p:cond delay="0"/>
                                  </p:stCondLst>
                                  <p:childTnLst>
                                    <p:set>
                                      <p:cBhvr>
                                        <p:cTn id="99" dur="1" fill="hold">
                                          <p:stCondLst>
                                            <p:cond delay="0"/>
                                          </p:stCondLst>
                                        </p:cTn>
                                        <p:tgtEl>
                                          <p:spTgt spid="28"/>
                                        </p:tgtEl>
                                        <p:attrNameLst>
                                          <p:attrName>style.visibility</p:attrName>
                                        </p:attrNameLst>
                                      </p:cBhvr>
                                      <p:to>
                                        <p:strVal val="visible"/>
                                      </p:to>
                                    </p:set>
                                    <p:animEffect transition="in" filter="box(in)">
                                      <p:cBhvr>
                                        <p:cTn id="100" dur="500"/>
                                        <p:tgtEl>
                                          <p:spTgt spid="28"/>
                                        </p:tgtEl>
                                      </p:cBhvr>
                                    </p:animEffect>
                                  </p:childTnLst>
                                </p:cTn>
                              </p:par>
                              <p:par>
                                <p:cTn id="101" presetID="4" presetClass="entr" presetSubtype="16" fill="hold" grpId="0" nodeType="withEffect">
                                  <p:stCondLst>
                                    <p:cond delay="0"/>
                                  </p:stCondLst>
                                  <p:childTnLst>
                                    <p:set>
                                      <p:cBhvr>
                                        <p:cTn id="102" dur="1" fill="hold">
                                          <p:stCondLst>
                                            <p:cond delay="0"/>
                                          </p:stCondLst>
                                        </p:cTn>
                                        <p:tgtEl>
                                          <p:spTgt spid="29"/>
                                        </p:tgtEl>
                                        <p:attrNameLst>
                                          <p:attrName>style.visibility</p:attrName>
                                        </p:attrNameLst>
                                      </p:cBhvr>
                                      <p:to>
                                        <p:strVal val="visible"/>
                                      </p:to>
                                    </p:set>
                                    <p:animEffect transition="in" filter="box(in)">
                                      <p:cBhvr>
                                        <p:cTn id="103" dur="500"/>
                                        <p:tgtEl>
                                          <p:spTgt spid="29"/>
                                        </p:tgtEl>
                                      </p:cBhvr>
                                    </p:animEffect>
                                  </p:childTnLst>
                                </p:cTn>
                              </p:par>
                              <p:par>
                                <p:cTn id="104" presetID="4" presetClass="entr" presetSubtype="16" fill="hold" grpId="0" nodeType="withEffect">
                                  <p:stCondLst>
                                    <p:cond delay="0"/>
                                  </p:stCondLst>
                                  <p:childTnLst>
                                    <p:set>
                                      <p:cBhvr>
                                        <p:cTn id="105" dur="1" fill="hold">
                                          <p:stCondLst>
                                            <p:cond delay="0"/>
                                          </p:stCondLst>
                                        </p:cTn>
                                        <p:tgtEl>
                                          <p:spTgt spid="30"/>
                                        </p:tgtEl>
                                        <p:attrNameLst>
                                          <p:attrName>style.visibility</p:attrName>
                                        </p:attrNameLst>
                                      </p:cBhvr>
                                      <p:to>
                                        <p:strVal val="visible"/>
                                      </p:to>
                                    </p:set>
                                    <p:animEffect transition="in" filter="box(in)">
                                      <p:cBhvr>
                                        <p:cTn id="106" dur="500"/>
                                        <p:tgtEl>
                                          <p:spTgt spid="30"/>
                                        </p:tgtEl>
                                      </p:cBhvr>
                                    </p:animEffect>
                                  </p:childTnLst>
                                </p:cTn>
                              </p:par>
                              <p:par>
                                <p:cTn id="107" presetID="4" presetClass="entr" presetSubtype="16" fill="hold" nodeType="withEffect">
                                  <p:stCondLst>
                                    <p:cond delay="0"/>
                                  </p:stCondLst>
                                  <p:childTnLst>
                                    <p:set>
                                      <p:cBhvr>
                                        <p:cTn id="108" dur="1" fill="hold">
                                          <p:stCondLst>
                                            <p:cond delay="0"/>
                                          </p:stCondLst>
                                        </p:cTn>
                                        <p:tgtEl>
                                          <p:spTgt spid="36877"/>
                                        </p:tgtEl>
                                        <p:attrNameLst>
                                          <p:attrName>style.visibility</p:attrName>
                                        </p:attrNameLst>
                                      </p:cBhvr>
                                      <p:to>
                                        <p:strVal val="visible"/>
                                      </p:to>
                                    </p:set>
                                    <p:animEffect transition="in" filter="box(in)">
                                      <p:cBhvr>
                                        <p:cTn id="109" dur="500"/>
                                        <p:tgtEl>
                                          <p:spTgt spid="36877"/>
                                        </p:tgtEl>
                                      </p:cBhvr>
                                    </p:animEffect>
                                  </p:childTnLst>
                                </p:cTn>
                              </p:par>
                            </p:childTnLst>
                          </p:cTn>
                        </p:par>
                      </p:childTnLst>
                    </p:cTn>
                  </p:par>
                  <p:par>
                    <p:cTn id="110" fill="hold">
                      <p:stCondLst>
                        <p:cond delay="indefinite"/>
                      </p:stCondLst>
                      <p:childTnLst>
                        <p:par>
                          <p:cTn id="111" fill="hold">
                            <p:stCondLst>
                              <p:cond delay="0"/>
                            </p:stCondLst>
                            <p:childTnLst>
                              <p:par>
                                <p:cTn id="112" presetID="4" presetClass="entr" presetSubtype="16" fill="hold" grpId="0" nodeType="clickEffect">
                                  <p:stCondLst>
                                    <p:cond delay="0"/>
                                  </p:stCondLst>
                                  <p:childTnLst>
                                    <p:set>
                                      <p:cBhvr>
                                        <p:cTn id="113" dur="1" fill="hold">
                                          <p:stCondLst>
                                            <p:cond delay="0"/>
                                          </p:stCondLst>
                                        </p:cTn>
                                        <p:tgtEl>
                                          <p:spTgt spid="54"/>
                                        </p:tgtEl>
                                        <p:attrNameLst>
                                          <p:attrName>style.visibility</p:attrName>
                                        </p:attrNameLst>
                                      </p:cBhvr>
                                      <p:to>
                                        <p:strVal val="visible"/>
                                      </p:to>
                                    </p:set>
                                    <p:animEffect transition="in" filter="box(in)">
                                      <p:cBhvr>
                                        <p:cTn id="114" dur="500"/>
                                        <p:tgtEl>
                                          <p:spTgt spid="54"/>
                                        </p:tgtEl>
                                      </p:cBhvr>
                                    </p:animEffect>
                                  </p:childTnLst>
                                </p:cTn>
                              </p:par>
                            </p:childTnLst>
                          </p:cTn>
                        </p:par>
                        <p:par>
                          <p:cTn id="115" fill="hold">
                            <p:stCondLst>
                              <p:cond delay="500"/>
                            </p:stCondLst>
                            <p:childTnLst>
                              <p:par>
                                <p:cTn id="116" presetID="4" presetClass="entr" presetSubtype="16" fill="hold" nodeType="afterEffect">
                                  <p:stCondLst>
                                    <p:cond delay="0"/>
                                  </p:stCondLst>
                                  <p:childTnLst>
                                    <p:set>
                                      <p:cBhvr>
                                        <p:cTn id="117" dur="1" fill="hold">
                                          <p:stCondLst>
                                            <p:cond delay="0"/>
                                          </p:stCondLst>
                                        </p:cTn>
                                        <p:tgtEl>
                                          <p:spTgt spid="62"/>
                                        </p:tgtEl>
                                        <p:attrNameLst>
                                          <p:attrName>style.visibility</p:attrName>
                                        </p:attrNameLst>
                                      </p:cBhvr>
                                      <p:to>
                                        <p:strVal val="visible"/>
                                      </p:to>
                                    </p:set>
                                    <p:animEffect transition="in" filter="box(in)">
                                      <p:cBhvr>
                                        <p:cTn id="118" dur="500"/>
                                        <p:tgtEl>
                                          <p:spTgt spid="62"/>
                                        </p:tgtEl>
                                      </p:cBhvr>
                                    </p:animEffect>
                                  </p:childTnLst>
                                </p:cTn>
                              </p:par>
                              <p:par>
                                <p:cTn id="119" presetID="4" presetClass="entr" presetSubtype="16" fill="hold" grpId="0" nodeType="withEffect">
                                  <p:stCondLst>
                                    <p:cond delay="0"/>
                                  </p:stCondLst>
                                  <p:childTnLst>
                                    <p:set>
                                      <p:cBhvr>
                                        <p:cTn id="120" dur="1" fill="hold">
                                          <p:stCondLst>
                                            <p:cond delay="0"/>
                                          </p:stCondLst>
                                        </p:cTn>
                                        <p:tgtEl>
                                          <p:spTgt spid="63"/>
                                        </p:tgtEl>
                                        <p:attrNameLst>
                                          <p:attrName>style.visibility</p:attrName>
                                        </p:attrNameLst>
                                      </p:cBhvr>
                                      <p:to>
                                        <p:strVal val="visible"/>
                                      </p:to>
                                    </p:set>
                                    <p:animEffect transition="in" filter="box(in)">
                                      <p:cBhvr>
                                        <p:cTn id="121" dur="500"/>
                                        <p:tgtEl>
                                          <p:spTgt spid="63"/>
                                        </p:tgtEl>
                                      </p:cBhvr>
                                    </p:animEffect>
                                  </p:childTnLst>
                                </p:cTn>
                              </p:par>
                              <p:par>
                                <p:cTn id="122" presetID="4" presetClass="entr" presetSubtype="16" fill="hold" grpId="0" nodeType="withEffect">
                                  <p:stCondLst>
                                    <p:cond delay="0"/>
                                  </p:stCondLst>
                                  <p:childTnLst>
                                    <p:set>
                                      <p:cBhvr>
                                        <p:cTn id="123" dur="1" fill="hold">
                                          <p:stCondLst>
                                            <p:cond delay="0"/>
                                          </p:stCondLst>
                                        </p:cTn>
                                        <p:tgtEl>
                                          <p:spTgt spid="66"/>
                                        </p:tgtEl>
                                        <p:attrNameLst>
                                          <p:attrName>style.visibility</p:attrName>
                                        </p:attrNameLst>
                                      </p:cBhvr>
                                      <p:to>
                                        <p:strVal val="visible"/>
                                      </p:to>
                                    </p:set>
                                    <p:animEffect transition="in" filter="box(in)">
                                      <p:cBhvr>
                                        <p:cTn id="124" dur="500"/>
                                        <p:tgtEl>
                                          <p:spTgt spid="66"/>
                                        </p:tgtEl>
                                      </p:cBhvr>
                                    </p:animEffect>
                                  </p:childTnLst>
                                </p:cTn>
                              </p:par>
                              <p:par>
                                <p:cTn id="125" presetID="4" presetClass="entr" presetSubtype="16" fill="hold" grpId="0" nodeType="withEffect">
                                  <p:stCondLst>
                                    <p:cond delay="0"/>
                                  </p:stCondLst>
                                  <p:childTnLst>
                                    <p:set>
                                      <p:cBhvr>
                                        <p:cTn id="126" dur="1" fill="hold">
                                          <p:stCondLst>
                                            <p:cond delay="0"/>
                                          </p:stCondLst>
                                        </p:cTn>
                                        <p:tgtEl>
                                          <p:spTgt spid="67"/>
                                        </p:tgtEl>
                                        <p:attrNameLst>
                                          <p:attrName>style.visibility</p:attrName>
                                        </p:attrNameLst>
                                      </p:cBhvr>
                                      <p:to>
                                        <p:strVal val="visible"/>
                                      </p:to>
                                    </p:set>
                                    <p:animEffect transition="in" filter="box(in)">
                                      <p:cBhvr>
                                        <p:cTn id="127" dur="500"/>
                                        <p:tgtEl>
                                          <p:spTgt spid="67"/>
                                        </p:tgtEl>
                                      </p:cBhvr>
                                    </p:animEffect>
                                  </p:childTnLst>
                                </p:cTn>
                              </p:par>
                              <p:par>
                                <p:cTn id="128" presetID="4" presetClass="entr" presetSubtype="16" fill="hold" nodeType="withEffect">
                                  <p:stCondLst>
                                    <p:cond delay="0"/>
                                  </p:stCondLst>
                                  <p:childTnLst>
                                    <p:set>
                                      <p:cBhvr>
                                        <p:cTn id="129" dur="1" fill="hold">
                                          <p:stCondLst>
                                            <p:cond delay="0"/>
                                          </p:stCondLst>
                                        </p:cTn>
                                        <p:tgtEl>
                                          <p:spTgt spid="36878"/>
                                        </p:tgtEl>
                                        <p:attrNameLst>
                                          <p:attrName>style.visibility</p:attrName>
                                        </p:attrNameLst>
                                      </p:cBhvr>
                                      <p:to>
                                        <p:strVal val="visible"/>
                                      </p:to>
                                    </p:set>
                                    <p:animEffect transition="in" filter="box(in)">
                                      <p:cBhvr>
                                        <p:cTn id="130" dur="500"/>
                                        <p:tgtEl>
                                          <p:spTgt spid="36878"/>
                                        </p:tgtEl>
                                      </p:cBhvr>
                                    </p:animEffect>
                                  </p:childTnLst>
                                </p:cTn>
                              </p:par>
                              <p:par>
                                <p:cTn id="131" presetID="4" presetClass="entr" presetSubtype="16" fill="hold" grpId="0" nodeType="withEffect">
                                  <p:stCondLst>
                                    <p:cond delay="0"/>
                                  </p:stCondLst>
                                  <p:childTnLst>
                                    <p:set>
                                      <p:cBhvr>
                                        <p:cTn id="132" dur="1" fill="hold">
                                          <p:stCondLst>
                                            <p:cond delay="0"/>
                                          </p:stCondLst>
                                        </p:cTn>
                                        <p:tgtEl>
                                          <p:spTgt spid="61"/>
                                        </p:tgtEl>
                                        <p:attrNameLst>
                                          <p:attrName>style.visibility</p:attrName>
                                        </p:attrNameLst>
                                      </p:cBhvr>
                                      <p:to>
                                        <p:strVal val="visible"/>
                                      </p:to>
                                    </p:set>
                                    <p:animEffect transition="in" filter="box(in)">
                                      <p:cBhvr>
                                        <p:cTn id="133" dur="500"/>
                                        <p:tgtEl>
                                          <p:spTgt spid="61"/>
                                        </p:tgtEl>
                                      </p:cBhvr>
                                    </p:animEffect>
                                  </p:childTnLst>
                                </p:cTn>
                              </p:par>
                            </p:childTnLst>
                          </p:cTn>
                        </p:par>
                      </p:childTnLst>
                    </p:cTn>
                  </p:par>
                  <p:par>
                    <p:cTn id="134" fill="hold">
                      <p:stCondLst>
                        <p:cond delay="indefinite"/>
                      </p:stCondLst>
                      <p:childTnLst>
                        <p:par>
                          <p:cTn id="135" fill="hold">
                            <p:stCondLst>
                              <p:cond delay="0"/>
                            </p:stCondLst>
                            <p:childTnLst>
                              <p:par>
                                <p:cTn id="136" presetID="4" presetClass="entr" presetSubtype="16" fill="hold" nodeType="clickEffect">
                                  <p:stCondLst>
                                    <p:cond delay="0"/>
                                  </p:stCondLst>
                                  <p:childTnLst>
                                    <p:set>
                                      <p:cBhvr>
                                        <p:cTn id="137" dur="1" fill="hold">
                                          <p:stCondLst>
                                            <p:cond delay="0"/>
                                          </p:stCondLst>
                                        </p:cTn>
                                        <p:tgtEl>
                                          <p:spTgt spid="64"/>
                                        </p:tgtEl>
                                        <p:attrNameLst>
                                          <p:attrName>style.visibility</p:attrName>
                                        </p:attrNameLst>
                                      </p:cBhvr>
                                      <p:to>
                                        <p:strVal val="visible"/>
                                      </p:to>
                                    </p:set>
                                    <p:animEffect transition="in" filter="box(in)">
                                      <p:cBhvr>
                                        <p:cTn id="138"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9" grpId="0" animBg="1"/>
      <p:bldP spid="30" grpId="0" animBg="1"/>
      <p:bldP spid="37" grpId="0"/>
      <p:bldP spid="38" grpId="0" animBg="1"/>
      <p:bldP spid="39" grpId="0"/>
      <p:bldP spid="54" grpId="0" animBg="1"/>
      <p:bldP spid="63" grpId="0" animBg="1"/>
      <p:bldP spid="66" grpId="0" animBg="1"/>
      <p:bldP spid="67" grpId="0" animBg="1"/>
      <p:bldP spid="72" grpId="0"/>
      <p:bldP spid="73" grpId="0"/>
      <p:bldP spid="6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US"/>
              <a:t>Sự truyền nhiệt của vật thể phát nóng ở chế độ xác lập</a:t>
            </a:r>
          </a:p>
        </p:txBody>
      </p:sp>
      <p:sp>
        <p:nvSpPr>
          <p:cNvPr id="3" name="Slide Number Placeholder 2"/>
          <p:cNvSpPr>
            <a:spLocks noGrp="1"/>
          </p:cNvSpPr>
          <p:nvPr>
            <p:ph type="sldNum" sz="quarter" idx="12"/>
          </p:nvPr>
        </p:nvSpPr>
        <p:spPr/>
        <p:txBody>
          <a:bodyPr/>
          <a:lstStyle/>
          <a:p>
            <a:fld id="{AC20B538-39FE-4812-A0E3-30635B19B3D6}" type="slidenum">
              <a:rPr lang="en-US" smtClean="0"/>
              <a:pPr/>
              <a:t>24</a:t>
            </a:fld>
            <a:endParaRPr lang="en-US"/>
          </a:p>
        </p:txBody>
      </p:sp>
      <p:sp>
        <p:nvSpPr>
          <p:cNvPr id="4" name="Footer Placeholder 3"/>
          <p:cNvSpPr>
            <a:spLocks noGrp="1"/>
          </p:cNvSpPr>
          <p:nvPr>
            <p:ph type="ftr" sz="quarter" idx="3"/>
          </p:nvPr>
        </p:nvSpPr>
        <p:spPr/>
        <p:txBody>
          <a:bodyPr/>
          <a:lstStyle/>
          <a:p>
            <a:r>
              <a:rPr lang="en-US"/>
              <a:t>BMTBĐ-BĐNLĐC-PVLong (TCBinh edited 2016)</a:t>
            </a:r>
          </a:p>
        </p:txBody>
      </p:sp>
      <p:grpSp>
        <p:nvGrpSpPr>
          <p:cNvPr id="6" name="Group 63"/>
          <p:cNvGrpSpPr>
            <a:grpSpLocks/>
          </p:cNvGrpSpPr>
          <p:nvPr/>
        </p:nvGrpSpPr>
        <p:grpSpPr bwMode="auto">
          <a:xfrm>
            <a:off x="150812" y="2552700"/>
            <a:ext cx="2503488" cy="2057401"/>
            <a:chOff x="396" y="1320"/>
            <a:chExt cx="1577" cy="1296"/>
          </a:xfrm>
        </p:grpSpPr>
        <p:sp>
          <p:nvSpPr>
            <p:cNvPr id="35" name="Rectangle 6" descr="Outlined diamond"/>
            <p:cNvSpPr>
              <a:spLocks noChangeArrowheads="1"/>
            </p:cNvSpPr>
            <p:nvPr/>
          </p:nvSpPr>
          <p:spPr bwMode="auto">
            <a:xfrm>
              <a:off x="745" y="1645"/>
              <a:ext cx="733" cy="585"/>
            </a:xfrm>
            <a:prstGeom prst="rect">
              <a:avLst/>
            </a:prstGeom>
            <a:pattFill prst="openDmnd">
              <a:fgClr>
                <a:srgbClr val="808080"/>
              </a:fgClr>
              <a:bgClr>
                <a:srgbClr val="FFFFFF"/>
              </a:bgClr>
            </a:pattFill>
            <a:ln w="19050">
              <a:solidFill>
                <a:srgbClr val="000000"/>
              </a:solidFill>
              <a:miter lim="800000"/>
              <a:headEnd/>
              <a:tailEnd/>
            </a:ln>
          </p:spPr>
          <p:txBody>
            <a:bodyPr/>
            <a:lstStyle/>
            <a:p>
              <a:endParaRPr lang="en-US"/>
            </a:p>
          </p:txBody>
        </p:sp>
        <p:sp>
          <p:nvSpPr>
            <p:cNvPr id="36" name="Rectangle 7" descr="Wide upward diagonal"/>
            <p:cNvSpPr>
              <a:spLocks noChangeArrowheads="1"/>
            </p:cNvSpPr>
            <p:nvPr/>
          </p:nvSpPr>
          <p:spPr bwMode="auto">
            <a:xfrm>
              <a:off x="856" y="1760"/>
              <a:ext cx="514" cy="349"/>
            </a:xfrm>
            <a:prstGeom prst="rect">
              <a:avLst/>
            </a:prstGeom>
            <a:pattFill prst="wdUpDiag">
              <a:fgClr>
                <a:srgbClr val="969696"/>
              </a:fgClr>
              <a:bgClr>
                <a:srgbClr val="FFFFFF"/>
              </a:bgClr>
            </a:pattFill>
            <a:ln w="19050">
              <a:solidFill>
                <a:srgbClr val="000000"/>
              </a:solidFill>
              <a:miter lim="800000"/>
              <a:headEnd/>
              <a:tailEnd/>
            </a:ln>
          </p:spPr>
          <p:txBody>
            <a:bodyPr/>
            <a:lstStyle/>
            <a:p>
              <a:endParaRPr lang="en-US"/>
            </a:p>
          </p:txBody>
        </p:sp>
        <p:sp>
          <p:nvSpPr>
            <p:cNvPr id="37" name="Line 8"/>
            <p:cNvSpPr>
              <a:spLocks noChangeShapeType="1"/>
            </p:cNvSpPr>
            <p:nvPr/>
          </p:nvSpPr>
          <p:spPr bwMode="auto">
            <a:xfrm flipV="1">
              <a:off x="737" y="1320"/>
              <a:ext cx="494" cy="325"/>
            </a:xfrm>
            <a:prstGeom prst="line">
              <a:avLst/>
            </a:prstGeom>
            <a:noFill/>
            <a:ln w="19050">
              <a:solidFill>
                <a:srgbClr val="000000"/>
              </a:solidFill>
              <a:round/>
              <a:headEnd/>
              <a:tailEnd/>
            </a:ln>
          </p:spPr>
          <p:txBody>
            <a:bodyPr/>
            <a:lstStyle/>
            <a:p>
              <a:endParaRPr lang="en-US"/>
            </a:p>
          </p:txBody>
        </p:sp>
        <p:sp>
          <p:nvSpPr>
            <p:cNvPr id="38" name="Line 9"/>
            <p:cNvSpPr>
              <a:spLocks noChangeShapeType="1"/>
            </p:cNvSpPr>
            <p:nvPr/>
          </p:nvSpPr>
          <p:spPr bwMode="auto">
            <a:xfrm>
              <a:off x="859" y="2133"/>
              <a:ext cx="0" cy="325"/>
            </a:xfrm>
            <a:prstGeom prst="line">
              <a:avLst/>
            </a:prstGeom>
            <a:noFill/>
            <a:ln w="6350">
              <a:solidFill>
                <a:srgbClr val="000000"/>
              </a:solidFill>
              <a:round/>
              <a:headEnd/>
              <a:tailEnd/>
            </a:ln>
          </p:spPr>
          <p:txBody>
            <a:bodyPr/>
            <a:lstStyle/>
            <a:p>
              <a:endParaRPr lang="en-US"/>
            </a:p>
          </p:txBody>
        </p:sp>
        <p:sp>
          <p:nvSpPr>
            <p:cNvPr id="39" name="Line 10"/>
            <p:cNvSpPr>
              <a:spLocks noChangeShapeType="1"/>
            </p:cNvSpPr>
            <p:nvPr/>
          </p:nvSpPr>
          <p:spPr bwMode="auto">
            <a:xfrm>
              <a:off x="1372" y="2138"/>
              <a:ext cx="0" cy="325"/>
            </a:xfrm>
            <a:prstGeom prst="line">
              <a:avLst/>
            </a:prstGeom>
            <a:noFill/>
            <a:ln w="3175">
              <a:solidFill>
                <a:srgbClr val="000000"/>
              </a:solidFill>
              <a:round/>
              <a:headEnd/>
              <a:tailEnd/>
            </a:ln>
          </p:spPr>
          <p:txBody>
            <a:bodyPr/>
            <a:lstStyle/>
            <a:p>
              <a:endParaRPr lang="en-US"/>
            </a:p>
          </p:txBody>
        </p:sp>
        <p:sp>
          <p:nvSpPr>
            <p:cNvPr id="40" name="Line 11"/>
            <p:cNvSpPr>
              <a:spLocks noChangeShapeType="1"/>
            </p:cNvSpPr>
            <p:nvPr/>
          </p:nvSpPr>
          <p:spPr bwMode="auto">
            <a:xfrm>
              <a:off x="864" y="2378"/>
              <a:ext cx="511" cy="0"/>
            </a:xfrm>
            <a:prstGeom prst="line">
              <a:avLst/>
            </a:prstGeom>
            <a:noFill/>
            <a:ln w="9525">
              <a:solidFill>
                <a:srgbClr val="000000"/>
              </a:solidFill>
              <a:round/>
              <a:headEnd type="stealth" w="sm" len="lg"/>
              <a:tailEnd type="stealth" w="sm" len="lg"/>
            </a:ln>
          </p:spPr>
          <p:txBody>
            <a:bodyPr/>
            <a:lstStyle/>
            <a:p>
              <a:endParaRPr lang="en-US"/>
            </a:p>
          </p:txBody>
        </p:sp>
        <p:sp>
          <p:nvSpPr>
            <p:cNvPr id="41" name="Line 12"/>
            <p:cNvSpPr>
              <a:spLocks noChangeShapeType="1"/>
            </p:cNvSpPr>
            <p:nvPr/>
          </p:nvSpPr>
          <p:spPr bwMode="auto">
            <a:xfrm>
              <a:off x="1484" y="2261"/>
              <a:ext cx="0" cy="192"/>
            </a:xfrm>
            <a:prstGeom prst="line">
              <a:avLst/>
            </a:prstGeom>
            <a:noFill/>
            <a:ln w="6350">
              <a:solidFill>
                <a:srgbClr val="000000"/>
              </a:solidFill>
              <a:round/>
              <a:headEnd/>
              <a:tailEnd/>
            </a:ln>
          </p:spPr>
          <p:txBody>
            <a:bodyPr/>
            <a:lstStyle/>
            <a:p>
              <a:endParaRPr lang="en-US"/>
            </a:p>
          </p:txBody>
        </p:sp>
        <p:sp>
          <p:nvSpPr>
            <p:cNvPr id="42" name="Line 13"/>
            <p:cNvSpPr>
              <a:spLocks noChangeShapeType="1"/>
            </p:cNvSpPr>
            <p:nvPr/>
          </p:nvSpPr>
          <p:spPr bwMode="auto">
            <a:xfrm>
              <a:off x="1372" y="2390"/>
              <a:ext cx="114" cy="0"/>
            </a:xfrm>
            <a:prstGeom prst="line">
              <a:avLst/>
            </a:prstGeom>
            <a:noFill/>
            <a:ln w="6350">
              <a:solidFill>
                <a:srgbClr val="000000"/>
              </a:solidFill>
              <a:round/>
              <a:headEnd type="stealth" w="sm" len="sm"/>
              <a:tailEnd type="stealth" w="sm" len="sm"/>
            </a:ln>
          </p:spPr>
          <p:txBody>
            <a:bodyPr/>
            <a:lstStyle/>
            <a:p>
              <a:endParaRPr lang="en-US"/>
            </a:p>
          </p:txBody>
        </p:sp>
        <p:sp>
          <p:nvSpPr>
            <p:cNvPr id="43" name="Text Box 14"/>
            <p:cNvSpPr txBox="1">
              <a:spLocks noChangeArrowheads="1"/>
            </p:cNvSpPr>
            <p:nvPr/>
          </p:nvSpPr>
          <p:spPr bwMode="auto">
            <a:xfrm>
              <a:off x="924" y="2324"/>
              <a:ext cx="426" cy="244"/>
            </a:xfrm>
            <a:prstGeom prst="rect">
              <a:avLst/>
            </a:prstGeom>
            <a:noFill/>
            <a:ln w="9525">
              <a:noFill/>
              <a:miter lim="800000"/>
              <a:headEnd/>
              <a:tailEnd/>
            </a:ln>
          </p:spPr>
          <p:txBody>
            <a:bodyPr/>
            <a:lstStyle/>
            <a:p>
              <a:pPr algn="l"/>
              <a:r>
                <a:rPr lang="en-US" altLang="zh-CN">
                  <a:latin typeface="Times New Roman" pitchFamily="18" charset="0"/>
                  <a:ea typeface="宋体" pitchFamily="2" charset="-122"/>
                </a:rPr>
                <a:t>100</a:t>
              </a:r>
              <a:endParaRPr lang="en-US"/>
            </a:p>
          </p:txBody>
        </p:sp>
        <p:sp>
          <p:nvSpPr>
            <p:cNvPr id="44" name="Text Box 15"/>
            <p:cNvSpPr txBox="1">
              <a:spLocks noChangeArrowheads="1"/>
            </p:cNvSpPr>
            <p:nvPr/>
          </p:nvSpPr>
          <p:spPr bwMode="auto">
            <a:xfrm>
              <a:off x="1338" y="2372"/>
              <a:ext cx="212" cy="244"/>
            </a:xfrm>
            <a:prstGeom prst="rect">
              <a:avLst/>
            </a:prstGeom>
            <a:noFill/>
            <a:ln w="9525">
              <a:noFill/>
              <a:miter lim="800000"/>
              <a:headEnd/>
              <a:tailEnd/>
            </a:ln>
          </p:spPr>
          <p:txBody>
            <a:bodyPr/>
            <a:lstStyle/>
            <a:p>
              <a:pPr algn="l"/>
              <a:r>
                <a:rPr lang="en-US" altLang="zh-CN">
                  <a:latin typeface="Times New Roman" pitchFamily="18" charset="0"/>
                  <a:ea typeface="宋体" pitchFamily="2" charset="-122"/>
                </a:rPr>
                <a:t>1</a:t>
              </a:r>
              <a:endParaRPr lang="en-US"/>
            </a:p>
          </p:txBody>
        </p:sp>
        <p:sp>
          <p:nvSpPr>
            <p:cNvPr id="45" name="Line 16"/>
            <p:cNvSpPr>
              <a:spLocks noChangeShapeType="1"/>
            </p:cNvSpPr>
            <p:nvPr/>
          </p:nvSpPr>
          <p:spPr bwMode="auto">
            <a:xfrm>
              <a:off x="1224" y="1328"/>
              <a:ext cx="733" cy="0"/>
            </a:xfrm>
            <a:prstGeom prst="line">
              <a:avLst/>
            </a:prstGeom>
            <a:noFill/>
            <a:ln w="19050">
              <a:solidFill>
                <a:srgbClr val="000000"/>
              </a:solidFill>
              <a:round/>
              <a:headEnd/>
              <a:tailEnd/>
            </a:ln>
          </p:spPr>
          <p:txBody>
            <a:bodyPr/>
            <a:lstStyle/>
            <a:p>
              <a:endParaRPr lang="en-US"/>
            </a:p>
          </p:txBody>
        </p:sp>
        <p:sp>
          <p:nvSpPr>
            <p:cNvPr id="46" name="Line 17"/>
            <p:cNvSpPr>
              <a:spLocks noChangeShapeType="1"/>
            </p:cNvSpPr>
            <p:nvPr/>
          </p:nvSpPr>
          <p:spPr bwMode="auto">
            <a:xfrm flipV="1">
              <a:off x="1476" y="1320"/>
              <a:ext cx="494" cy="325"/>
            </a:xfrm>
            <a:prstGeom prst="line">
              <a:avLst/>
            </a:prstGeom>
            <a:noFill/>
            <a:ln w="19050">
              <a:solidFill>
                <a:srgbClr val="000000"/>
              </a:solidFill>
              <a:round/>
              <a:headEnd/>
              <a:tailEnd/>
            </a:ln>
          </p:spPr>
          <p:txBody>
            <a:bodyPr/>
            <a:lstStyle/>
            <a:p>
              <a:endParaRPr lang="en-US"/>
            </a:p>
          </p:txBody>
        </p:sp>
        <p:sp>
          <p:nvSpPr>
            <p:cNvPr id="47" name="Line 18"/>
            <p:cNvSpPr>
              <a:spLocks noChangeShapeType="1"/>
            </p:cNvSpPr>
            <p:nvPr/>
          </p:nvSpPr>
          <p:spPr bwMode="auto">
            <a:xfrm flipV="1">
              <a:off x="1479" y="1906"/>
              <a:ext cx="494" cy="325"/>
            </a:xfrm>
            <a:prstGeom prst="line">
              <a:avLst/>
            </a:prstGeom>
            <a:noFill/>
            <a:ln w="19050">
              <a:solidFill>
                <a:srgbClr val="000000"/>
              </a:solidFill>
              <a:round/>
              <a:headEnd/>
              <a:tailEnd/>
            </a:ln>
          </p:spPr>
          <p:txBody>
            <a:bodyPr/>
            <a:lstStyle/>
            <a:p>
              <a:endParaRPr lang="en-US"/>
            </a:p>
          </p:txBody>
        </p:sp>
        <p:sp>
          <p:nvSpPr>
            <p:cNvPr id="48" name="Line 19"/>
            <p:cNvSpPr>
              <a:spLocks noChangeShapeType="1"/>
            </p:cNvSpPr>
            <p:nvPr/>
          </p:nvSpPr>
          <p:spPr bwMode="auto">
            <a:xfrm>
              <a:off x="1973" y="1320"/>
              <a:ext cx="0" cy="585"/>
            </a:xfrm>
            <a:prstGeom prst="line">
              <a:avLst/>
            </a:prstGeom>
            <a:noFill/>
            <a:ln w="19050">
              <a:solidFill>
                <a:srgbClr val="000000"/>
              </a:solidFill>
              <a:round/>
              <a:headEnd/>
              <a:tailEnd/>
            </a:ln>
          </p:spPr>
          <p:txBody>
            <a:bodyPr/>
            <a:lstStyle/>
            <a:p>
              <a:endParaRPr lang="en-US"/>
            </a:p>
          </p:txBody>
        </p:sp>
        <p:sp>
          <p:nvSpPr>
            <p:cNvPr id="49" name="Line 20"/>
            <p:cNvSpPr>
              <a:spLocks noChangeShapeType="1"/>
            </p:cNvSpPr>
            <p:nvPr/>
          </p:nvSpPr>
          <p:spPr bwMode="auto">
            <a:xfrm>
              <a:off x="608" y="1760"/>
              <a:ext cx="222" cy="0"/>
            </a:xfrm>
            <a:prstGeom prst="line">
              <a:avLst/>
            </a:prstGeom>
            <a:noFill/>
            <a:ln w="9525">
              <a:solidFill>
                <a:srgbClr val="000000"/>
              </a:solidFill>
              <a:round/>
              <a:headEnd/>
              <a:tailEnd/>
            </a:ln>
          </p:spPr>
          <p:txBody>
            <a:bodyPr/>
            <a:lstStyle/>
            <a:p>
              <a:endParaRPr lang="en-US"/>
            </a:p>
          </p:txBody>
        </p:sp>
        <p:sp>
          <p:nvSpPr>
            <p:cNvPr id="50" name="Line 21"/>
            <p:cNvSpPr>
              <a:spLocks noChangeShapeType="1"/>
            </p:cNvSpPr>
            <p:nvPr/>
          </p:nvSpPr>
          <p:spPr bwMode="auto">
            <a:xfrm>
              <a:off x="611" y="2110"/>
              <a:ext cx="222" cy="0"/>
            </a:xfrm>
            <a:prstGeom prst="line">
              <a:avLst/>
            </a:prstGeom>
            <a:noFill/>
            <a:ln w="9525">
              <a:solidFill>
                <a:srgbClr val="000000"/>
              </a:solidFill>
              <a:round/>
              <a:headEnd/>
              <a:tailEnd/>
            </a:ln>
          </p:spPr>
          <p:txBody>
            <a:bodyPr/>
            <a:lstStyle/>
            <a:p>
              <a:endParaRPr lang="en-US"/>
            </a:p>
          </p:txBody>
        </p:sp>
        <p:sp>
          <p:nvSpPr>
            <p:cNvPr id="51" name="Line 22"/>
            <p:cNvSpPr>
              <a:spLocks noChangeShapeType="1"/>
            </p:cNvSpPr>
            <p:nvPr/>
          </p:nvSpPr>
          <p:spPr bwMode="auto">
            <a:xfrm>
              <a:off x="662" y="1752"/>
              <a:ext cx="0" cy="349"/>
            </a:xfrm>
            <a:prstGeom prst="line">
              <a:avLst/>
            </a:prstGeom>
            <a:noFill/>
            <a:ln w="9525">
              <a:solidFill>
                <a:srgbClr val="000000"/>
              </a:solidFill>
              <a:round/>
              <a:headEnd type="stealth" w="sm" len="med"/>
              <a:tailEnd type="stealth" w="sm" len="med"/>
            </a:ln>
          </p:spPr>
          <p:txBody>
            <a:bodyPr/>
            <a:lstStyle/>
            <a:p>
              <a:endParaRPr lang="en-US"/>
            </a:p>
          </p:txBody>
        </p:sp>
        <p:sp>
          <p:nvSpPr>
            <p:cNvPr id="52" name="Text Box 23"/>
            <p:cNvSpPr txBox="1">
              <a:spLocks noChangeArrowheads="1"/>
            </p:cNvSpPr>
            <p:nvPr/>
          </p:nvSpPr>
          <p:spPr bwMode="auto">
            <a:xfrm>
              <a:off x="396" y="1816"/>
              <a:ext cx="312" cy="244"/>
            </a:xfrm>
            <a:prstGeom prst="rect">
              <a:avLst/>
            </a:prstGeom>
            <a:noFill/>
            <a:ln w="9525">
              <a:noFill/>
              <a:miter lim="800000"/>
              <a:headEnd/>
              <a:tailEnd/>
            </a:ln>
          </p:spPr>
          <p:txBody>
            <a:bodyPr/>
            <a:lstStyle/>
            <a:p>
              <a:pPr algn="l"/>
              <a:r>
                <a:rPr lang="en-US" altLang="zh-CN">
                  <a:latin typeface="Times New Roman" pitchFamily="18" charset="0"/>
                  <a:ea typeface="宋体" pitchFamily="2" charset="-122"/>
                </a:rPr>
                <a:t>10</a:t>
              </a:r>
              <a:endParaRPr lang="en-US"/>
            </a:p>
          </p:txBody>
        </p:sp>
        <p:sp>
          <p:nvSpPr>
            <p:cNvPr id="53" name="Text Box 24"/>
            <p:cNvSpPr txBox="1">
              <a:spLocks noChangeArrowheads="1"/>
            </p:cNvSpPr>
            <p:nvPr/>
          </p:nvSpPr>
          <p:spPr bwMode="auto">
            <a:xfrm>
              <a:off x="1116" y="1735"/>
              <a:ext cx="334" cy="244"/>
            </a:xfrm>
            <a:prstGeom prst="rect">
              <a:avLst/>
            </a:prstGeom>
            <a:noFill/>
            <a:ln w="9525">
              <a:noFill/>
              <a:miter lim="800000"/>
              <a:headEnd/>
              <a:tailEnd/>
            </a:ln>
          </p:spPr>
          <p:txBody>
            <a:bodyPr/>
            <a:lstStyle/>
            <a:p>
              <a:pPr algn="l"/>
              <a:r>
                <a:rPr lang="en-US" altLang="zh-CN">
                  <a:solidFill>
                    <a:srgbClr val="FF0000"/>
                  </a:solidFill>
                  <a:latin typeface="Times New Roman" pitchFamily="18" charset="0"/>
                  <a:ea typeface="宋体" pitchFamily="2" charset="-122"/>
                  <a:sym typeface="Symbol" pitchFamily="18" charset="2"/>
                </a:rPr>
                <a:t></a:t>
              </a:r>
              <a:r>
                <a:rPr lang="en-US" altLang="zh-CN" baseline="-25000">
                  <a:solidFill>
                    <a:srgbClr val="FF0000"/>
                  </a:solidFill>
                  <a:latin typeface="Times New Roman" pitchFamily="18" charset="0"/>
                  <a:ea typeface="宋体" pitchFamily="2" charset="-122"/>
                </a:rPr>
                <a:t>1</a:t>
              </a:r>
              <a:endParaRPr lang="en-US">
                <a:solidFill>
                  <a:srgbClr val="FF0000"/>
                </a:solidFill>
              </a:endParaRPr>
            </a:p>
          </p:txBody>
        </p:sp>
        <p:sp>
          <p:nvSpPr>
            <p:cNvPr id="54" name="Text Box 25"/>
            <p:cNvSpPr txBox="1">
              <a:spLocks noChangeArrowheads="1"/>
            </p:cNvSpPr>
            <p:nvPr/>
          </p:nvSpPr>
          <p:spPr bwMode="auto">
            <a:xfrm>
              <a:off x="1453" y="1634"/>
              <a:ext cx="431" cy="262"/>
            </a:xfrm>
            <a:prstGeom prst="rect">
              <a:avLst/>
            </a:prstGeom>
            <a:noFill/>
            <a:ln w="9525">
              <a:noFill/>
              <a:miter lim="800000"/>
              <a:headEnd/>
              <a:tailEnd/>
            </a:ln>
          </p:spPr>
          <p:txBody>
            <a:bodyPr/>
            <a:lstStyle/>
            <a:p>
              <a:pPr algn="l"/>
              <a:r>
                <a:rPr lang="en-US" altLang="zh-CN">
                  <a:solidFill>
                    <a:srgbClr val="FF0000"/>
                  </a:solidFill>
                  <a:latin typeface="Times New Roman" pitchFamily="18" charset="0"/>
                  <a:ea typeface="宋体" pitchFamily="2" charset="-122"/>
                  <a:sym typeface="Symbol" pitchFamily="18" charset="2"/>
                </a:rPr>
                <a:t></a:t>
              </a:r>
              <a:r>
                <a:rPr lang="en-US" altLang="zh-CN" baseline="-25000">
                  <a:solidFill>
                    <a:srgbClr val="FF0000"/>
                  </a:solidFill>
                  <a:latin typeface="Times New Roman" pitchFamily="18" charset="0"/>
                  <a:ea typeface="宋体" pitchFamily="2" charset="-122"/>
                </a:rPr>
                <a:t>2</a:t>
              </a:r>
              <a:endParaRPr lang="en-US">
                <a:solidFill>
                  <a:srgbClr val="FF0000"/>
                </a:solidFill>
              </a:endParaRPr>
            </a:p>
          </p:txBody>
        </p:sp>
        <p:sp>
          <p:nvSpPr>
            <p:cNvPr id="55" name="Line 26"/>
            <p:cNvSpPr>
              <a:spLocks noChangeShapeType="1"/>
            </p:cNvSpPr>
            <p:nvPr/>
          </p:nvSpPr>
          <p:spPr bwMode="auto">
            <a:xfrm>
              <a:off x="1963" y="1940"/>
              <a:ext cx="0" cy="192"/>
            </a:xfrm>
            <a:prstGeom prst="line">
              <a:avLst/>
            </a:prstGeom>
            <a:noFill/>
            <a:ln w="6350">
              <a:solidFill>
                <a:srgbClr val="000000"/>
              </a:solidFill>
              <a:round/>
              <a:headEnd/>
              <a:tailEnd/>
            </a:ln>
          </p:spPr>
          <p:txBody>
            <a:bodyPr/>
            <a:lstStyle/>
            <a:p>
              <a:endParaRPr lang="en-US"/>
            </a:p>
          </p:txBody>
        </p:sp>
        <p:sp>
          <p:nvSpPr>
            <p:cNvPr id="56" name="Line 27"/>
            <p:cNvSpPr>
              <a:spLocks noChangeShapeType="1"/>
            </p:cNvSpPr>
            <p:nvPr/>
          </p:nvSpPr>
          <p:spPr bwMode="auto">
            <a:xfrm flipV="1">
              <a:off x="1479" y="2084"/>
              <a:ext cx="494" cy="325"/>
            </a:xfrm>
            <a:prstGeom prst="line">
              <a:avLst/>
            </a:prstGeom>
            <a:noFill/>
            <a:ln w="6350">
              <a:solidFill>
                <a:srgbClr val="000000"/>
              </a:solidFill>
              <a:round/>
              <a:headEnd type="stealth" w="sm" len="lg"/>
              <a:tailEnd type="stealth" w="sm" len="lg"/>
            </a:ln>
          </p:spPr>
          <p:txBody>
            <a:bodyPr/>
            <a:lstStyle/>
            <a:p>
              <a:endParaRPr lang="en-US"/>
            </a:p>
          </p:txBody>
        </p:sp>
        <p:sp>
          <p:nvSpPr>
            <p:cNvPr id="57" name="Text Box 28"/>
            <p:cNvSpPr txBox="1">
              <a:spLocks noChangeArrowheads="1"/>
            </p:cNvSpPr>
            <p:nvPr/>
          </p:nvSpPr>
          <p:spPr bwMode="auto">
            <a:xfrm>
              <a:off x="1629" y="2228"/>
              <a:ext cx="303" cy="244"/>
            </a:xfrm>
            <a:prstGeom prst="rect">
              <a:avLst/>
            </a:prstGeom>
            <a:noFill/>
            <a:ln w="9525">
              <a:noFill/>
              <a:miter lim="800000"/>
              <a:headEnd/>
              <a:tailEnd/>
            </a:ln>
          </p:spPr>
          <p:txBody>
            <a:bodyPr/>
            <a:lstStyle/>
            <a:p>
              <a:pPr algn="l"/>
              <a:r>
                <a:rPr lang="en-US" altLang="zh-CN">
                  <a:latin typeface="Times New Roman" pitchFamily="18" charset="0"/>
                  <a:ea typeface="宋体" pitchFamily="2" charset="-122"/>
                </a:rPr>
                <a:t>10</a:t>
              </a:r>
              <a:endParaRPr lang="en-US"/>
            </a:p>
          </p:txBody>
        </p:sp>
        <p:sp>
          <p:nvSpPr>
            <p:cNvPr id="58" name="Rectangle 57"/>
            <p:cNvSpPr>
              <a:spLocks noChangeArrowheads="1"/>
            </p:cNvSpPr>
            <p:nvPr/>
          </p:nvSpPr>
          <p:spPr bwMode="auto">
            <a:xfrm>
              <a:off x="753" y="1656"/>
              <a:ext cx="96" cy="96"/>
            </a:xfrm>
            <a:prstGeom prst="rect">
              <a:avLst/>
            </a:prstGeom>
            <a:solidFill>
              <a:schemeClr val="tx2"/>
            </a:solidFill>
            <a:ln w="28575" algn="ctr">
              <a:solidFill>
                <a:schemeClr val="tx1"/>
              </a:solidFill>
              <a:miter lim="800000"/>
              <a:headEnd/>
              <a:tailEnd/>
            </a:ln>
            <a:effectLst/>
          </p:spPr>
          <p:txBody>
            <a:bodyPr wrap="none" anchor="ctr"/>
            <a:lstStyle/>
            <a:p>
              <a:endParaRPr lang="en-US"/>
            </a:p>
          </p:txBody>
        </p:sp>
        <p:sp>
          <p:nvSpPr>
            <p:cNvPr id="59" name="Rectangle 58"/>
            <p:cNvSpPr>
              <a:spLocks noChangeArrowheads="1"/>
            </p:cNvSpPr>
            <p:nvPr/>
          </p:nvSpPr>
          <p:spPr bwMode="auto">
            <a:xfrm>
              <a:off x="1377" y="1656"/>
              <a:ext cx="96" cy="96"/>
            </a:xfrm>
            <a:prstGeom prst="rect">
              <a:avLst/>
            </a:prstGeom>
            <a:solidFill>
              <a:schemeClr val="tx2"/>
            </a:solidFill>
            <a:ln w="28575" algn="ctr">
              <a:solidFill>
                <a:schemeClr val="tx1"/>
              </a:solidFill>
              <a:miter lim="800000"/>
              <a:headEnd/>
              <a:tailEnd/>
            </a:ln>
            <a:effectLst/>
          </p:spPr>
          <p:txBody>
            <a:bodyPr wrap="none" anchor="ctr"/>
            <a:lstStyle/>
            <a:p>
              <a:endParaRPr lang="en-US"/>
            </a:p>
          </p:txBody>
        </p:sp>
        <p:sp>
          <p:nvSpPr>
            <p:cNvPr id="60" name="Rectangle 59"/>
            <p:cNvSpPr>
              <a:spLocks noChangeArrowheads="1"/>
            </p:cNvSpPr>
            <p:nvPr/>
          </p:nvSpPr>
          <p:spPr bwMode="auto">
            <a:xfrm>
              <a:off x="756" y="2118"/>
              <a:ext cx="96" cy="96"/>
            </a:xfrm>
            <a:prstGeom prst="rect">
              <a:avLst/>
            </a:prstGeom>
            <a:solidFill>
              <a:schemeClr val="tx2"/>
            </a:solidFill>
            <a:ln w="28575" algn="ctr">
              <a:solidFill>
                <a:schemeClr val="tx1"/>
              </a:solidFill>
              <a:miter lim="800000"/>
              <a:headEnd/>
              <a:tailEnd/>
            </a:ln>
            <a:effectLst/>
          </p:spPr>
          <p:txBody>
            <a:bodyPr wrap="none" anchor="ctr"/>
            <a:lstStyle/>
            <a:p>
              <a:endParaRPr lang="en-US"/>
            </a:p>
          </p:txBody>
        </p:sp>
        <p:sp>
          <p:nvSpPr>
            <p:cNvPr id="61" name="Rectangle 60"/>
            <p:cNvSpPr>
              <a:spLocks noChangeArrowheads="1"/>
            </p:cNvSpPr>
            <p:nvPr/>
          </p:nvSpPr>
          <p:spPr bwMode="auto">
            <a:xfrm>
              <a:off x="1380" y="2121"/>
              <a:ext cx="96" cy="96"/>
            </a:xfrm>
            <a:prstGeom prst="rect">
              <a:avLst/>
            </a:prstGeom>
            <a:solidFill>
              <a:schemeClr val="tx2"/>
            </a:solidFill>
            <a:ln w="28575" algn="ctr">
              <a:solidFill>
                <a:schemeClr val="tx1"/>
              </a:solidFill>
              <a:miter lim="800000"/>
              <a:headEnd/>
              <a:tailEnd/>
            </a:ln>
            <a:effectLst/>
          </p:spPr>
          <p:txBody>
            <a:bodyPr wrap="none" anchor="ctr"/>
            <a:lstStyle/>
            <a:p>
              <a:endParaRPr lang="en-US"/>
            </a:p>
          </p:txBody>
        </p:sp>
      </p:grpSp>
      <p:sp>
        <p:nvSpPr>
          <p:cNvPr id="62" name="TextBox 61"/>
          <p:cNvSpPr txBox="1"/>
          <p:nvPr/>
        </p:nvSpPr>
        <p:spPr>
          <a:xfrm>
            <a:off x="455612" y="800100"/>
            <a:ext cx="11049000" cy="1292662"/>
          </a:xfrm>
          <a:prstGeom prst="rect">
            <a:avLst/>
          </a:prstGeom>
          <a:solidFill>
            <a:schemeClr val="accent5">
              <a:lumMod val="20000"/>
              <a:lumOff val="80000"/>
            </a:schemeClr>
          </a:solidFill>
        </p:spPr>
        <p:txBody>
          <a:bodyPr wrap="square" rtlCol="0">
            <a:spAutoFit/>
          </a:bodyPr>
          <a:lstStyle/>
          <a:p>
            <a:r>
              <a:rPr lang="en-US" sz="2600">
                <a:cs typeface="Times New Roman" pitchFamily="18" charset="0"/>
              </a:rPr>
              <a:t>Thanh dẫn bọc cách điện ở ví dụ trên được đặt trong môi trường không khí có nhiệt độ môi trường </a:t>
            </a:r>
            <a:r>
              <a:rPr lang="en-US" sz="2600">
                <a:solidFill>
                  <a:srgbClr val="FF0000"/>
                </a:solidFill>
                <a:cs typeface="Times New Roman" pitchFamily="18" charset="0"/>
              </a:rPr>
              <a:t>40</a:t>
            </a:r>
            <a:r>
              <a:rPr lang="en-US" sz="2600" baseline="30000">
                <a:solidFill>
                  <a:srgbClr val="FF0000"/>
                </a:solidFill>
                <a:cs typeface="Times New Roman" pitchFamily="18" charset="0"/>
              </a:rPr>
              <a:t>0</a:t>
            </a:r>
            <a:r>
              <a:rPr lang="en-US" sz="2600">
                <a:solidFill>
                  <a:srgbClr val="FF0000"/>
                </a:solidFill>
                <a:cs typeface="Times New Roman" pitchFamily="18" charset="0"/>
              </a:rPr>
              <a:t>C</a:t>
            </a:r>
            <a:r>
              <a:rPr lang="en-US" sz="2600">
                <a:cs typeface="Times New Roman" pitchFamily="18" charset="0"/>
              </a:rPr>
              <a:t>, hệ số tỏa nhiệt ra môi trường </a:t>
            </a:r>
            <a:r>
              <a:rPr lang="en-US" sz="2600">
                <a:solidFill>
                  <a:srgbClr val="FF0000"/>
                </a:solidFill>
                <a:cs typeface="Times New Roman" pitchFamily="18" charset="0"/>
              </a:rPr>
              <a:t>k</a:t>
            </a:r>
            <a:r>
              <a:rPr lang="en-US" sz="2600" baseline="-25000">
                <a:solidFill>
                  <a:srgbClr val="FF0000"/>
                </a:solidFill>
                <a:cs typeface="Times New Roman" pitchFamily="18" charset="0"/>
              </a:rPr>
              <a:t>T</a:t>
            </a:r>
            <a:r>
              <a:rPr lang="en-US" sz="2600">
                <a:solidFill>
                  <a:srgbClr val="FF0000"/>
                </a:solidFill>
                <a:cs typeface="Times New Roman" pitchFamily="18" charset="0"/>
              </a:rPr>
              <a:t> = 15 W/m</a:t>
            </a:r>
            <a:r>
              <a:rPr lang="en-US" sz="2600" baseline="30000">
                <a:solidFill>
                  <a:srgbClr val="FF0000"/>
                </a:solidFill>
                <a:cs typeface="Times New Roman" pitchFamily="18" charset="0"/>
              </a:rPr>
              <a:t>2</a:t>
            </a:r>
            <a:r>
              <a:rPr lang="en-US" sz="2600">
                <a:solidFill>
                  <a:srgbClr val="FF0000"/>
                </a:solidFill>
                <a:cs typeface="Times New Roman" pitchFamily="18" charset="0"/>
              </a:rPr>
              <a:t>.</a:t>
            </a:r>
            <a:r>
              <a:rPr lang="en-US" sz="2600" baseline="30000">
                <a:solidFill>
                  <a:srgbClr val="FF0000"/>
                </a:solidFill>
                <a:cs typeface="Times New Roman" pitchFamily="18" charset="0"/>
              </a:rPr>
              <a:t>0</a:t>
            </a:r>
            <a:r>
              <a:rPr lang="en-US" sz="2600">
                <a:solidFill>
                  <a:srgbClr val="FF0000"/>
                </a:solidFill>
                <a:cs typeface="Times New Roman" pitchFamily="18" charset="0"/>
              </a:rPr>
              <a:t>C</a:t>
            </a:r>
            <a:r>
              <a:rPr lang="en-US" sz="2600">
                <a:cs typeface="Times New Roman" pitchFamily="18" charset="0"/>
              </a:rPr>
              <a:t>. Xác định nhiệt độ mặt trong và ngoài của lớp cách điện?</a:t>
            </a:r>
          </a:p>
        </p:txBody>
      </p:sp>
      <p:sp>
        <p:nvSpPr>
          <p:cNvPr id="80" name="TextBox 79"/>
          <p:cNvSpPr txBox="1"/>
          <p:nvPr/>
        </p:nvSpPr>
        <p:spPr>
          <a:xfrm>
            <a:off x="1141412" y="6591300"/>
            <a:ext cx="2057400" cy="769441"/>
          </a:xfrm>
          <a:prstGeom prst="rect">
            <a:avLst/>
          </a:prstGeom>
          <a:noFill/>
        </p:spPr>
        <p:txBody>
          <a:bodyPr wrap="square" rtlCol="0">
            <a:spAutoFit/>
          </a:bodyPr>
          <a:lstStyle/>
          <a:p>
            <a:r>
              <a:rPr lang="en-US" sz="2200">
                <a:cs typeface="Times New Roman" pitchFamily="18" charset="0"/>
              </a:rPr>
              <a:t>Sơ đồ nhiệt tương đương</a:t>
            </a:r>
          </a:p>
        </p:txBody>
      </p:sp>
      <p:sp>
        <p:nvSpPr>
          <p:cNvPr id="81" name="Rectangle 80"/>
          <p:cNvSpPr/>
          <p:nvPr/>
        </p:nvSpPr>
        <p:spPr bwMode="auto">
          <a:xfrm>
            <a:off x="1903412" y="5219700"/>
            <a:ext cx="304800" cy="152400"/>
          </a:xfrm>
          <a:prstGeom prst="rect">
            <a:avLst/>
          </a:prstGeom>
          <a:noFill/>
          <a:ln w="19050" algn="ctr">
            <a:solidFill>
              <a:schemeClr val="tx1"/>
            </a:solidFill>
            <a:miter lim="800000"/>
            <a:headEnd/>
            <a:tailEnd/>
          </a:ln>
          <a:effectLst/>
        </p:spPr>
        <p:txBody>
          <a:bodyPr wrap="square" rtlCol="0" anchor="ctr">
            <a:spAutoFit/>
          </a:bodyPr>
          <a:lstStyle/>
          <a:p>
            <a:pPr algn="l"/>
            <a:endParaRPr lang="en-US">
              <a:sym typeface="Wingdings 2"/>
            </a:endParaRPr>
          </a:p>
        </p:txBody>
      </p:sp>
      <p:cxnSp>
        <p:nvCxnSpPr>
          <p:cNvPr id="82" name="Straight Connector 81"/>
          <p:cNvCxnSpPr>
            <a:stCxn id="81" idx="3"/>
          </p:cNvCxnSpPr>
          <p:nvPr/>
        </p:nvCxnSpPr>
        <p:spPr>
          <a:xfrm>
            <a:off x="2208212" y="5295900"/>
            <a:ext cx="533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370012" y="5295900"/>
            <a:ext cx="533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1" idx="0"/>
          </p:cNvCxnSpPr>
          <p:nvPr/>
        </p:nvCxnSpPr>
        <p:spPr>
          <a:xfrm rot="5400000" flipH="1" flipV="1">
            <a:off x="951706" y="5714206"/>
            <a:ext cx="838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92" idx="0"/>
          </p:cNvCxnSpPr>
          <p:nvPr/>
        </p:nvCxnSpPr>
        <p:spPr>
          <a:xfrm rot="5400000" flipH="1" flipV="1">
            <a:off x="3160712" y="5715000"/>
            <a:ext cx="838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86" name="Object 85"/>
          <p:cNvGraphicFramePr>
            <a:graphicFrameLocks noChangeAspect="1"/>
          </p:cNvGraphicFramePr>
          <p:nvPr/>
        </p:nvGraphicFramePr>
        <p:xfrm>
          <a:off x="2284412" y="5981700"/>
          <a:ext cx="517071" cy="381000"/>
        </p:xfrm>
        <a:graphic>
          <a:graphicData uri="http://schemas.openxmlformats.org/presentationml/2006/ole">
            <mc:AlternateContent xmlns:mc="http://schemas.openxmlformats.org/markup-compatibility/2006">
              <mc:Choice xmlns:v="urn:schemas-microsoft-com:vml" Requires="v">
                <p:oleObj spid="_x0000_s86086" name="Equation" r:id="rId3" imgW="241200" imgH="177480" progId="Equation.DSMT4">
                  <p:embed/>
                </p:oleObj>
              </mc:Choice>
              <mc:Fallback>
                <p:oleObj name="Equation" r:id="rId3" imgW="241200" imgH="177480" progId="Equation.DSMT4">
                  <p:embed/>
                  <p:pic>
                    <p:nvPicPr>
                      <p:cNvPr id="86" name="Object 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4412" y="5981700"/>
                        <a:ext cx="517071"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 name="Object 14"/>
          <p:cNvGraphicFramePr>
            <a:graphicFrameLocks noChangeAspect="1"/>
          </p:cNvGraphicFramePr>
          <p:nvPr/>
        </p:nvGraphicFramePr>
        <p:xfrm>
          <a:off x="1522412" y="5372100"/>
          <a:ext cx="354012" cy="530225"/>
        </p:xfrm>
        <a:graphic>
          <a:graphicData uri="http://schemas.openxmlformats.org/presentationml/2006/ole">
            <mc:AlternateContent xmlns:mc="http://schemas.openxmlformats.org/markup-compatibility/2006">
              <mc:Choice xmlns:v="urn:schemas-microsoft-com:vml" Requires="v">
                <p:oleObj spid="_x0000_s86087" name="Equation" r:id="rId5" imgW="152280" imgH="228600" progId="Equation.DSMT4">
                  <p:embed/>
                </p:oleObj>
              </mc:Choice>
              <mc:Fallback>
                <p:oleObj name="Equation" r:id="rId5" imgW="152280" imgH="228600" progId="Equation.DSMT4">
                  <p:embed/>
                  <p:pic>
                    <p:nvPicPr>
                      <p:cNvPr id="87"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2412" y="5372100"/>
                        <a:ext cx="354012"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 name="Object 15"/>
          <p:cNvGraphicFramePr>
            <a:graphicFrameLocks noChangeAspect="1"/>
          </p:cNvGraphicFramePr>
          <p:nvPr/>
        </p:nvGraphicFramePr>
        <p:xfrm>
          <a:off x="2284412" y="5375275"/>
          <a:ext cx="384175" cy="530225"/>
        </p:xfrm>
        <a:graphic>
          <a:graphicData uri="http://schemas.openxmlformats.org/presentationml/2006/ole">
            <mc:AlternateContent xmlns:mc="http://schemas.openxmlformats.org/markup-compatibility/2006">
              <mc:Choice xmlns:v="urn:schemas-microsoft-com:vml" Requires="v">
                <p:oleObj spid="_x0000_s86088" name="Equation" r:id="rId7" imgW="164880" imgH="228600" progId="Equation.DSMT4">
                  <p:embed/>
                </p:oleObj>
              </mc:Choice>
              <mc:Fallback>
                <p:oleObj name="Equation" r:id="rId7" imgW="164880" imgH="228600" progId="Equation.DSMT4">
                  <p:embed/>
                  <p:pic>
                    <p:nvPicPr>
                      <p:cNvPr id="88"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4412" y="5375275"/>
                        <a:ext cx="384175"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9" name="Straight Arrow Connector 88"/>
          <p:cNvCxnSpPr/>
          <p:nvPr/>
        </p:nvCxnSpPr>
        <p:spPr>
          <a:xfrm rot="10800000">
            <a:off x="1446212" y="6208716"/>
            <a:ext cx="762000" cy="15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2894012" y="62103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Oval 90"/>
          <p:cNvSpPr/>
          <p:nvPr/>
        </p:nvSpPr>
        <p:spPr bwMode="auto">
          <a:xfrm>
            <a:off x="1293812" y="6134100"/>
            <a:ext cx="152400" cy="152400"/>
          </a:xfrm>
          <a:prstGeom prst="ellipse">
            <a:avLst/>
          </a:prstGeom>
          <a:solidFill>
            <a:schemeClr val="tx1"/>
          </a:solidFill>
          <a:ln w="9525" algn="ctr">
            <a:noFill/>
            <a:miter lim="800000"/>
            <a:headEnd/>
            <a:tailEnd/>
          </a:ln>
          <a:effectLst/>
        </p:spPr>
        <p:txBody>
          <a:bodyPr wrap="square" rtlCol="0" anchor="ctr">
            <a:noAutofit/>
          </a:bodyPr>
          <a:lstStyle/>
          <a:p>
            <a:pPr algn="l"/>
            <a:endParaRPr lang="en-US">
              <a:sym typeface="Wingdings 2"/>
            </a:endParaRPr>
          </a:p>
        </p:txBody>
      </p:sp>
      <p:sp>
        <p:nvSpPr>
          <p:cNvPr id="92" name="Oval 91"/>
          <p:cNvSpPr/>
          <p:nvPr/>
        </p:nvSpPr>
        <p:spPr bwMode="auto">
          <a:xfrm>
            <a:off x="3503612" y="6134100"/>
            <a:ext cx="152400" cy="152400"/>
          </a:xfrm>
          <a:prstGeom prst="ellipse">
            <a:avLst/>
          </a:prstGeom>
          <a:solidFill>
            <a:schemeClr val="tx1"/>
          </a:solidFill>
          <a:ln w="9525" algn="ctr">
            <a:noFill/>
            <a:miter lim="800000"/>
            <a:headEnd/>
            <a:tailEnd/>
          </a:ln>
          <a:effectLst/>
        </p:spPr>
        <p:txBody>
          <a:bodyPr wrap="square" rtlCol="0" anchor="ctr">
            <a:noAutofit/>
          </a:bodyPr>
          <a:lstStyle/>
          <a:p>
            <a:pPr algn="l"/>
            <a:endParaRPr lang="en-US">
              <a:sym typeface="Wingdings 2"/>
            </a:endParaRPr>
          </a:p>
        </p:txBody>
      </p:sp>
      <p:graphicFrame>
        <p:nvGraphicFramePr>
          <p:cNvPr id="93" name="Object 92"/>
          <p:cNvGraphicFramePr>
            <a:graphicFrameLocks noChangeAspect="1"/>
          </p:cNvGraphicFramePr>
          <p:nvPr/>
        </p:nvGraphicFramePr>
        <p:xfrm>
          <a:off x="1828800" y="4707137"/>
          <a:ext cx="455612" cy="512564"/>
        </p:xfrm>
        <a:graphic>
          <a:graphicData uri="http://schemas.openxmlformats.org/presentationml/2006/ole">
            <mc:AlternateContent xmlns:mc="http://schemas.openxmlformats.org/markup-compatibility/2006">
              <mc:Choice xmlns:v="urn:schemas-microsoft-com:vml" Requires="v">
                <p:oleObj spid="_x0000_s86089" name="Equation" r:id="rId9" imgW="203040" imgH="228600" progId="Equation.DSMT4">
                  <p:embed/>
                </p:oleObj>
              </mc:Choice>
              <mc:Fallback>
                <p:oleObj name="Equation" r:id="rId9" imgW="203040" imgH="228600" progId="Equation.DSMT4">
                  <p:embed/>
                  <p:pic>
                    <p:nvPicPr>
                      <p:cNvPr id="93" name="Object 9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8800" y="4707137"/>
                        <a:ext cx="455612" cy="5125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 name="Object 13"/>
          <p:cNvGraphicFramePr>
            <a:graphicFrameLocks noChangeAspect="1"/>
          </p:cNvGraphicFramePr>
          <p:nvPr/>
        </p:nvGraphicFramePr>
        <p:xfrm>
          <a:off x="3122612" y="5372100"/>
          <a:ext cx="384175" cy="530225"/>
        </p:xfrm>
        <a:graphic>
          <a:graphicData uri="http://schemas.openxmlformats.org/presentationml/2006/ole">
            <mc:AlternateContent xmlns:mc="http://schemas.openxmlformats.org/markup-compatibility/2006">
              <mc:Choice xmlns:v="urn:schemas-microsoft-com:vml" Requires="v">
                <p:oleObj spid="_x0000_s86090" name="Equation" r:id="rId11" imgW="164880" imgH="228600" progId="Equation.DSMT4">
                  <p:embed/>
                </p:oleObj>
              </mc:Choice>
              <mc:Fallback>
                <p:oleObj name="Equation" r:id="rId11" imgW="164880" imgH="228600" progId="Equation.DSMT4">
                  <p:embed/>
                  <p:pic>
                    <p:nvPicPr>
                      <p:cNvPr id="94"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2612" y="5372100"/>
                        <a:ext cx="384175"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 name="Rectangle 94"/>
          <p:cNvSpPr/>
          <p:nvPr/>
        </p:nvSpPr>
        <p:spPr bwMode="auto">
          <a:xfrm>
            <a:off x="2741612" y="5219700"/>
            <a:ext cx="304800" cy="152400"/>
          </a:xfrm>
          <a:prstGeom prst="rect">
            <a:avLst/>
          </a:prstGeom>
          <a:noFill/>
          <a:ln w="19050" algn="ctr">
            <a:solidFill>
              <a:srgbClr val="FF0000"/>
            </a:solidFill>
            <a:miter lim="800000"/>
            <a:headEnd/>
            <a:tailEnd/>
          </a:ln>
          <a:effectLst/>
        </p:spPr>
        <p:txBody>
          <a:bodyPr wrap="square" rtlCol="0" anchor="ctr">
            <a:spAutoFit/>
          </a:bodyPr>
          <a:lstStyle/>
          <a:p>
            <a:pPr algn="l"/>
            <a:endParaRPr lang="en-US">
              <a:sym typeface="Wingdings 2"/>
            </a:endParaRPr>
          </a:p>
        </p:txBody>
      </p:sp>
      <p:cxnSp>
        <p:nvCxnSpPr>
          <p:cNvPr id="96" name="Straight Connector 95"/>
          <p:cNvCxnSpPr/>
          <p:nvPr/>
        </p:nvCxnSpPr>
        <p:spPr>
          <a:xfrm>
            <a:off x="3046412" y="5295900"/>
            <a:ext cx="533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Oval 96"/>
          <p:cNvSpPr/>
          <p:nvPr/>
        </p:nvSpPr>
        <p:spPr bwMode="auto">
          <a:xfrm>
            <a:off x="1522412" y="5219700"/>
            <a:ext cx="152400" cy="152400"/>
          </a:xfrm>
          <a:prstGeom prst="ellipse">
            <a:avLst/>
          </a:prstGeom>
          <a:solidFill>
            <a:srgbClr val="00B0F0"/>
          </a:solidFill>
          <a:ln w="9525" algn="ctr">
            <a:noFill/>
            <a:miter lim="800000"/>
            <a:headEnd/>
            <a:tailEnd/>
          </a:ln>
          <a:effectLst/>
        </p:spPr>
        <p:txBody>
          <a:bodyPr wrap="square" rtlCol="0" anchor="ctr">
            <a:noAutofit/>
          </a:bodyPr>
          <a:lstStyle/>
          <a:p>
            <a:pPr algn="l"/>
            <a:endParaRPr lang="en-US">
              <a:sym typeface="Wingdings 2"/>
            </a:endParaRPr>
          </a:p>
        </p:txBody>
      </p:sp>
      <p:sp>
        <p:nvSpPr>
          <p:cNvPr id="98" name="Oval 97"/>
          <p:cNvSpPr/>
          <p:nvPr/>
        </p:nvSpPr>
        <p:spPr bwMode="auto">
          <a:xfrm>
            <a:off x="2436812" y="5219700"/>
            <a:ext cx="152400" cy="152400"/>
          </a:xfrm>
          <a:prstGeom prst="ellipse">
            <a:avLst/>
          </a:prstGeom>
          <a:solidFill>
            <a:srgbClr val="00B0F0"/>
          </a:solidFill>
          <a:ln w="9525" algn="ctr">
            <a:noFill/>
            <a:miter lim="800000"/>
            <a:headEnd/>
            <a:tailEnd/>
          </a:ln>
          <a:effectLst/>
        </p:spPr>
        <p:txBody>
          <a:bodyPr wrap="square" rtlCol="0" anchor="ctr">
            <a:noAutofit/>
          </a:bodyPr>
          <a:lstStyle/>
          <a:p>
            <a:pPr algn="l"/>
            <a:endParaRPr lang="en-US">
              <a:sym typeface="Wingdings 2"/>
            </a:endParaRPr>
          </a:p>
        </p:txBody>
      </p:sp>
      <p:sp>
        <p:nvSpPr>
          <p:cNvPr id="99" name="Oval 98"/>
          <p:cNvSpPr/>
          <p:nvPr/>
        </p:nvSpPr>
        <p:spPr bwMode="auto">
          <a:xfrm>
            <a:off x="3275012" y="5219700"/>
            <a:ext cx="152400" cy="152400"/>
          </a:xfrm>
          <a:prstGeom prst="ellipse">
            <a:avLst/>
          </a:prstGeom>
          <a:solidFill>
            <a:srgbClr val="00B0F0"/>
          </a:solidFill>
          <a:ln w="9525" algn="ctr">
            <a:noFill/>
            <a:miter lim="800000"/>
            <a:headEnd/>
            <a:tailEnd/>
          </a:ln>
          <a:effectLst/>
        </p:spPr>
        <p:txBody>
          <a:bodyPr wrap="square" rtlCol="0" anchor="ctr">
            <a:noAutofit/>
          </a:bodyPr>
          <a:lstStyle/>
          <a:p>
            <a:pPr algn="l"/>
            <a:endParaRPr lang="en-US">
              <a:sym typeface="Wingdings 2"/>
            </a:endParaRPr>
          </a:p>
        </p:txBody>
      </p:sp>
      <p:graphicFrame>
        <p:nvGraphicFramePr>
          <p:cNvPr id="100" name="Object 14"/>
          <p:cNvGraphicFramePr>
            <a:graphicFrameLocks noChangeAspect="1"/>
          </p:cNvGraphicFramePr>
          <p:nvPr/>
        </p:nvGraphicFramePr>
        <p:xfrm>
          <a:off x="2608263" y="4686300"/>
          <a:ext cx="569912" cy="512763"/>
        </p:xfrm>
        <a:graphic>
          <a:graphicData uri="http://schemas.openxmlformats.org/presentationml/2006/ole">
            <mc:AlternateContent xmlns:mc="http://schemas.openxmlformats.org/markup-compatibility/2006">
              <mc:Choice xmlns:v="urn:schemas-microsoft-com:vml" Requires="v">
                <p:oleObj spid="_x0000_s86091" name="Equation" r:id="rId13" imgW="253800" imgH="228600" progId="Equation.DSMT4">
                  <p:embed/>
                </p:oleObj>
              </mc:Choice>
              <mc:Fallback>
                <p:oleObj name="Equation" r:id="rId13" imgW="253800" imgH="228600" progId="Equation.DSMT4">
                  <p:embed/>
                  <p:pic>
                    <p:nvPicPr>
                      <p:cNvPr id="10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08263" y="4686300"/>
                        <a:ext cx="569912"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 name="Object 22"/>
          <p:cNvGraphicFramePr>
            <a:graphicFrameLocks noChangeAspect="1"/>
          </p:cNvGraphicFramePr>
          <p:nvPr/>
        </p:nvGraphicFramePr>
        <p:xfrm>
          <a:off x="455612" y="5537501"/>
          <a:ext cx="815976" cy="372762"/>
        </p:xfrm>
        <a:graphic>
          <a:graphicData uri="http://schemas.openxmlformats.org/presentationml/2006/ole">
            <mc:AlternateContent xmlns:mc="http://schemas.openxmlformats.org/markup-compatibility/2006">
              <mc:Choice xmlns:v="urn:schemas-microsoft-com:vml" Requires="v">
                <p:oleObj spid="_x0000_s86092" name="Equation" r:id="rId15" imgW="495000" imgH="228600" progId="Equation.DSMT4">
                  <p:embed/>
                </p:oleObj>
              </mc:Choice>
              <mc:Fallback>
                <p:oleObj name="Equation" r:id="rId15" imgW="495000" imgH="228600" progId="Equation.DSMT4">
                  <p:embed/>
                  <p:pic>
                    <p:nvPicPr>
                      <p:cNvPr id="101"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5612" y="5537501"/>
                        <a:ext cx="815976" cy="372762"/>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8080"/>
                            </a:solidFill>
                            <a:miter lim="800000"/>
                            <a:headEnd/>
                            <a:tailEnd/>
                          </a14:hiddenLine>
                        </a:ext>
                      </a:extLst>
                    </p:spPr>
                  </p:pic>
                </p:oleObj>
              </mc:Fallback>
            </mc:AlternateContent>
          </a:graphicData>
        </a:graphic>
      </p:graphicFrame>
      <p:cxnSp>
        <p:nvCxnSpPr>
          <p:cNvPr id="102" name="Straight Arrow Connector 101"/>
          <p:cNvCxnSpPr/>
          <p:nvPr/>
        </p:nvCxnSpPr>
        <p:spPr>
          <a:xfrm rot="5400000" flipH="1" flipV="1">
            <a:off x="1255712" y="5715000"/>
            <a:ext cx="228600" cy="1588"/>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aphicFrame>
        <p:nvGraphicFramePr>
          <p:cNvPr id="58382" name="Object 14"/>
          <p:cNvGraphicFramePr>
            <a:graphicFrameLocks noChangeAspect="1"/>
          </p:cNvGraphicFramePr>
          <p:nvPr/>
        </p:nvGraphicFramePr>
        <p:xfrm>
          <a:off x="2774950" y="2321065"/>
          <a:ext cx="1262062" cy="460235"/>
        </p:xfrm>
        <a:graphic>
          <a:graphicData uri="http://schemas.openxmlformats.org/presentationml/2006/ole">
            <mc:AlternateContent xmlns:mc="http://schemas.openxmlformats.org/markup-compatibility/2006">
              <mc:Choice xmlns:v="urn:schemas-microsoft-com:vml" Requires="v">
                <p:oleObj spid="_x0000_s86093" name="Equation" r:id="rId17" imgW="660240" imgH="241200" progId="Equation.DSMT4">
                  <p:embed/>
                </p:oleObj>
              </mc:Choice>
              <mc:Fallback>
                <p:oleObj name="Equation" r:id="rId17" imgW="660240" imgH="241200" progId="Equation.DSMT4">
                  <p:embed/>
                  <p:pic>
                    <p:nvPicPr>
                      <p:cNvPr id="58382"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74950" y="2321065"/>
                        <a:ext cx="1262062" cy="460235"/>
                      </a:xfrm>
                      <a:prstGeom prst="rect">
                        <a:avLst/>
                      </a:prstGeom>
                      <a:solidFill>
                        <a:srgbClr val="FFFF00"/>
                      </a:solidFill>
                    </p:spPr>
                  </p:pic>
                </p:oleObj>
              </mc:Fallback>
            </mc:AlternateContent>
          </a:graphicData>
        </a:graphic>
      </p:graphicFrame>
      <p:sp>
        <p:nvSpPr>
          <p:cNvPr id="104" name="TextBox 103"/>
          <p:cNvSpPr txBox="1"/>
          <p:nvPr/>
        </p:nvSpPr>
        <p:spPr>
          <a:xfrm>
            <a:off x="3960812" y="2324100"/>
            <a:ext cx="7366119" cy="430887"/>
          </a:xfrm>
          <a:prstGeom prst="rect">
            <a:avLst/>
          </a:prstGeom>
          <a:noFill/>
        </p:spPr>
        <p:txBody>
          <a:bodyPr wrap="none" rtlCol="0">
            <a:spAutoFit/>
          </a:bodyPr>
          <a:lstStyle/>
          <a:p>
            <a:r>
              <a:rPr lang="en-US" sz="2200">
                <a:cs typeface="Times New Roman" pitchFamily="18" charset="0"/>
              </a:rPr>
              <a:t>- Nhiệt trở tỏa nhiệt ra môi trường  trên 1 đơn vi chiều dài</a:t>
            </a:r>
          </a:p>
        </p:txBody>
      </p:sp>
      <p:graphicFrame>
        <p:nvGraphicFramePr>
          <p:cNvPr id="105" name="Object 6"/>
          <p:cNvGraphicFramePr>
            <a:graphicFrameLocks noChangeAspect="1"/>
          </p:cNvGraphicFramePr>
          <p:nvPr/>
        </p:nvGraphicFramePr>
        <p:xfrm>
          <a:off x="4799012" y="2857500"/>
          <a:ext cx="5456237" cy="1063625"/>
        </p:xfrm>
        <a:graphic>
          <a:graphicData uri="http://schemas.openxmlformats.org/presentationml/2006/ole">
            <mc:AlternateContent xmlns:mc="http://schemas.openxmlformats.org/markup-compatibility/2006">
              <mc:Choice xmlns:v="urn:schemas-microsoft-com:vml" Requires="v">
                <p:oleObj spid="_x0000_s86094" name="Equation" r:id="rId19" imgW="2273040" imgH="444240" progId="Equation.DSMT4">
                  <p:embed/>
                </p:oleObj>
              </mc:Choice>
              <mc:Fallback>
                <p:oleObj name="Equation" r:id="rId19" imgW="2273040" imgH="444240" progId="Equation.DSMT4">
                  <p:embed/>
                  <p:pic>
                    <p:nvPicPr>
                      <p:cNvPr id="105" name="Object 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99012" y="2857500"/>
                        <a:ext cx="5456237" cy="106362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8080"/>
                            </a:solidFill>
                            <a:miter lim="800000"/>
                            <a:headEnd/>
                            <a:tailEnd/>
                          </a14:hiddenLine>
                        </a:ext>
                      </a:extLst>
                    </p:spPr>
                  </p:pic>
                </p:oleObj>
              </mc:Fallback>
            </mc:AlternateContent>
          </a:graphicData>
        </a:graphic>
      </p:graphicFrame>
      <p:sp>
        <p:nvSpPr>
          <p:cNvPr id="106" name="TextBox 105"/>
          <p:cNvSpPr txBox="1"/>
          <p:nvPr/>
        </p:nvSpPr>
        <p:spPr>
          <a:xfrm>
            <a:off x="4189413" y="5295900"/>
            <a:ext cx="4648199" cy="769441"/>
          </a:xfrm>
          <a:prstGeom prst="rect">
            <a:avLst/>
          </a:prstGeom>
          <a:noFill/>
        </p:spPr>
        <p:txBody>
          <a:bodyPr wrap="square" rtlCol="0">
            <a:spAutoFit/>
          </a:bodyPr>
          <a:lstStyle/>
          <a:p>
            <a:pPr>
              <a:buFontTx/>
              <a:buChar char="-"/>
            </a:pPr>
            <a:r>
              <a:rPr lang="en-US">
                <a:latin typeface="Arial Unicode MS"/>
                <a:ea typeface="Arial Unicode MS"/>
                <a:cs typeface="Arial Unicode MS"/>
              </a:rPr>
              <a:t> Nhiệt độ  thanh dẫn chính là </a:t>
            </a:r>
          </a:p>
          <a:p>
            <a:r>
              <a:rPr lang="en-US">
                <a:latin typeface="Arial Unicode MS"/>
                <a:ea typeface="Arial Unicode MS"/>
                <a:cs typeface="Arial Unicode MS"/>
              </a:rPr>
              <a:t>  nhiệt độ mặt trong lớp cách điện:</a:t>
            </a:r>
            <a:endParaRPr lang="en-US" sz="2200">
              <a:cs typeface="Times New Roman" pitchFamily="18" charset="0"/>
            </a:endParaRPr>
          </a:p>
        </p:txBody>
      </p:sp>
      <p:graphicFrame>
        <p:nvGraphicFramePr>
          <p:cNvPr id="58384" name="Object 16"/>
          <p:cNvGraphicFramePr>
            <a:graphicFrameLocks noChangeAspect="1"/>
          </p:cNvGraphicFramePr>
          <p:nvPr/>
        </p:nvGraphicFramePr>
        <p:xfrm>
          <a:off x="4673600" y="3975100"/>
          <a:ext cx="5799138" cy="1092200"/>
        </p:xfrm>
        <a:graphic>
          <a:graphicData uri="http://schemas.openxmlformats.org/presentationml/2006/ole">
            <mc:AlternateContent xmlns:mc="http://schemas.openxmlformats.org/markup-compatibility/2006">
              <mc:Choice xmlns:v="urn:schemas-microsoft-com:vml" Requires="v">
                <p:oleObj spid="_x0000_s86095" name="Equation" r:id="rId21" imgW="2692080" imgH="507960" progId="Equation.DSMT4">
                  <p:embed/>
                </p:oleObj>
              </mc:Choice>
              <mc:Fallback>
                <p:oleObj name="Equation" r:id="rId21" imgW="2692080" imgH="507960" progId="Equation.DSMT4">
                  <p:embed/>
                  <p:pic>
                    <p:nvPicPr>
                      <p:cNvPr id="58384" name="Object 1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73600" y="3975100"/>
                        <a:ext cx="5799138" cy="10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85" name="Object 17"/>
          <p:cNvGraphicFramePr>
            <a:graphicFrameLocks noChangeAspect="1"/>
          </p:cNvGraphicFramePr>
          <p:nvPr/>
        </p:nvGraphicFramePr>
        <p:xfrm>
          <a:off x="5026024" y="6134100"/>
          <a:ext cx="4649788" cy="519113"/>
        </p:xfrm>
        <a:graphic>
          <a:graphicData uri="http://schemas.openxmlformats.org/presentationml/2006/ole">
            <mc:AlternateContent xmlns:mc="http://schemas.openxmlformats.org/markup-compatibility/2006">
              <mc:Choice xmlns:v="urn:schemas-microsoft-com:vml" Requires="v">
                <p:oleObj spid="_x0000_s86096" name="Equation" r:id="rId23" imgW="2158920" imgH="241200" progId="Equation.DSMT4">
                  <p:embed/>
                </p:oleObj>
              </mc:Choice>
              <mc:Fallback>
                <p:oleObj name="Equation" r:id="rId23" imgW="2158920" imgH="241200" progId="Equation.DSMT4">
                  <p:embed/>
                  <p:pic>
                    <p:nvPicPr>
                      <p:cNvPr id="58385" name="Object 1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026024" y="6134100"/>
                        <a:ext cx="4649788" cy="51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 name="TextBox 106"/>
          <p:cNvSpPr txBox="1"/>
          <p:nvPr/>
        </p:nvSpPr>
        <p:spPr>
          <a:xfrm>
            <a:off x="4189412" y="6770013"/>
            <a:ext cx="4800600" cy="430887"/>
          </a:xfrm>
          <a:prstGeom prst="rect">
            <a:avLst/>
          </a:prstGeom>
          <a:noFill/>
        </p:spPr>
        <p:txBody>
          <a:bodyPr wrap="square" rtlCol="0">
            <a:spAutoFit/>
          </a:bodyPr>
          <a:lstStyle/>
          <a:p>
            <a:r>
              <a:rPr lang="en-US">
                <a:latin typeface="Arial Unicode MS"/>
                <a:ea typeface="Arial Unicode MS"/>
                <a:cs typeface="Arial Unicode MS"/>
              </a:rPr>
              <a:t>- Nhiệt độ mặt ngoài lớp cách điện:</a:t>
            </a:r>
            <a:endParaRPr lang="en-US" sz="2200">
              <a:cs typeface="Times New Roman" pitchFamily="18" charset="0"/>
            </a:endParaRPr>
          </a:p>
        </p:txBody>
      </p:sp>
      <p:graphicFrame>
        <p:nvGraphicFramePr>
          <p:cNvPr id="58386" name="Object 18"/>
          <p:cNvGraphicFramePr>
            <a:graphicFrameLocks noChangeAspect="1"/>
          </p:cNvGraphicFramePr>
          <p:nvPr/>
        </p:nvGraphicFramePr>
        <p:xfrm>
          <a:off x="5103812" y="7277100"/>
          <a:ext cx="4321175" cy="519113"/>
        </p:xfrm>
        <a:graphic>
          <a:graphicData uri="http://schemas.openxmlformats.org/presentationml/2006/ole">
            <mc:AlternateContent xmlns:mc="http://schemas.openxmlformats.org/markup-compatibility/2006">
              <mc:Choice xmlns:v="urn:schemas-microsoft-com:vml" Requires="v">
                <p:oleObj spid="_x0000_s86097" name="Equation" r:id="rId25" imgW="2006280" imgH="241200" progId="Equation.DSMT4">
                  <p:embed/>
                </p:oleObj>
              </mc:Choice>
              <mc:Fallback>
                <p:oleObj name="Equation" r:id="rId25" imgW="2006280" imgH="241200" progId="Equation.DSMT4">
                  <p:embed/>
                  <p:pic>
                    <p:nvPicPr>
                      <p:cNvPr id="58386" name="Object 1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103812" y="7277100"/>
                        <a:ext cx="4321175" cy="51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 name="Object 107"/>
          <p:cNvGraphicFramePr>
            <a:graphicFrameLocks noChangeAspect="1"/>
          </p:cNvGraphicFramePr>
          <p:nvPr>
            <p:extLst>
              <p:ext uri="{D42A27DB-BD31-4B8C-83A1-F6EECF244321}">
                <p14:modId xmlns:p14="http://schemas.microsoft.com/office/powerpoint/2010/main" val="2749834505"/>
              </p:ext>
            </p:extLst>
          </p:nvPr>
        </p:nvGraphicFramePr>
        <p:xfrm>
          <a:off x="3108325" y="2781300"/>
          <a:ext cx="414338" cy="530225"/>
        </p:xfrm>
        <a:graphic>
          <a:graphicData uri="http://schemas.openxmlformats.org/presentationml/2006/ole">
            <mc:AlternateContent xmlns:mc="http://schemas.openxmlformats.org/markup-compatibility/2006">
              <mc:Choice xmlns:v="urn:schemas-microsoft-com:vml" Requires="v">
                <p:oleObj spid="_x0000_s86098" name="Equation" r:id="rId27" imgW="177480" imgH="228600" progId="Equation.DSMT4">
                  <p:embed/>
                </p:oleObj>
              </mc:Choice>
              <mc:Fallback>
                <p:oleObj name="Equation" r:id="rId27" imgW="177480" imgH="228600" progId="Equation.DSMT4">
                  <p:embed/>
                  <p:pic>
                    <p:nvPicPr>
                      <p:cNvPr id="108" name="Object 107"/>
                      <p:cNvPicPr>
                        <a:picLocks noChangeAspect="1" noChangeArrowheads="1"/>
                      </p:cNvPicPr>
                      <p:nvPr/>
                    </p:nvPicPr>
                    <p:blipFill>
                      <a:blip r:embed="rId28"/>
                      <a:srcRect/>
                      <a:stretch>
                        <a:fillRect/>
                      </a:stretch>
                    </p:blipFill>
                    <p:spPr bwMode="auto">
                      <a:xfrm>
                        <a:off x="3108325" y="2781300"/>
                        <a:ext cx="414338" cy="530225"/>
                      </a:xfrm>
                      <a:prstGeom prst="rect">
                        <a:avLst/>
                      </a:prstGeom>
                      <a:solidFill>
                        <a:srgbClr val="CCFFFF"/>
                      </a:solidFill>
                    </p:spPr>
                  </p:pic>
                </p:oleObj>
              </mc:Fallback>
            </mc:AlternateContent>
          </a:graphicData>
        </a:graphic>
      </p:graphicFrame>
      <p:grpSp>
        <p:nvGrpSpPr>
          <p:cNvPr id="109" name="Group 108"/>
          <p:cNvGrpSpPr/>
          <p:nvPr/>
        </p:nvGrpSpPr>
        <p:grpSpPr>
          <a:xfrm>
            <a:off x="2513012" y="3009900"/>
            <a:ext cx="533400" cy="304800"/>
            <a:chOff x="10437812" y="2781300"/>
            <a:chExt cx="533400" cy="304800"/>
          </a:xfrm>
        </p:grpSpPr>
        <p:cxnSp>
          <p:nvCxnSpPr>
            <p:cNvPr id="110" name="Straight Connector 109"/>
            <p:cNvCxnSpPr/>
            <p:nvPr/>
          </p:nvCxnSpPr>
          <p:spPr>
            <a:xfrm flipV="1">
              <a:off x="10437812" y="2857500"/>
              <a:ext cx="304800" cy="22860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rot="5400000">
              <a:off x="10629106" y="2895600"/>
              <a:ext cx="151606" cy="7699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V="1">
              <a:off x="10666412" y="2781300"/>
              <a:ext cx="304800" cy="22860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21" name="Group 120"/>
          <p:cNvGrpSpPr/>
          <p:nvPr/>
        </p:nvGrpSpPr>
        <p:grpSpPr>
          <a:xfrm>
            <a:off x="1598612" y="2324100"/>
            <a:ext cx="838200" cy="457200"/>
            <a:chOff x="1522412" y="2324100"/>
            <a:chExt cx="838200" cy="457200"/>
          </a:xfrm>
        </p:grpSpPr>
        <p:cxnSp>
          <p:nvCxnSpPr>
            <p:cNvPr id="114" name="Straight Connector 113"/>
            <p:cNvCxnSpPr/>
            <p:nvPr/>
          </p:nvCxnSpPr>
          <p:spPr>
            <a:xfrm flipV="1">
              <a:off x="1522412" y="2476500"/>
              <a:ext cx="381000" cy="30480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rot="5400000">
              <a:off x="1751806" y="2551906"/>
              <a:ext cx="227806" cy="7699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flipV="1">
              <a:off x="1827212" y="2324100"/>
              <a:ext cx="533400" cy="38100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4444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box(in)">
                                      <p:cBhvr>
                                        <p:cTn id="7" dur="500"/>
                                        <p:tgtEl>
                                          <p:spTgt spid="109"/>
                                        </p:tgtEl>
                                      </p:cBhvr>
                                    </p:animEffect>
                                  </p:childTnLst>
                                </p:cTn>
                              </p:par>
                              <p:par>
                                <p:cTn id="8" presetID="4" presetClass="entr" presetSubtype="16" fill="hold"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box(in)">
                                      <p:cBhvr>
                                        <p:cTn id="10" dur="500"/>
                                        <p:tgtEl>
                                          <p:spTgt spid="108"/>
                                        </p:tgtEl>
                                      </p:cBhvr>
                                    </p:animEffect>
                                  </p:childTnLst>
                                </p:cTn>
                              </p:par>
                              <p:par>
                                <p:cTn id="11" presetID="4" presetClass="entr" presetSubtype="16" fill="hold" nodeType="withEffect">
                                  <p:stCondLst>
                                    <p:cond delay="0"/>
                                  </p:stCondLst>
                                  <p:childTnLst>
                                    <p:set>
                                      <p:cBhvr>
                                        <p:cTn id="12" dur="1" fill="hold">
                                          <p:stCondLst>
                                            <p:cond delay="0"/>
                                          </p:stCondLst>
                                        </p:cTn>
                                        <p:tgtEl>
                                          <p:spTgt spid="121"/>
                                        </p:tgtEl>
                                        <p:attrNameLst>
                                          <p:attrName>style.visibility</p:attrName>
                                        </p:attrNameLst>
                                      </p:cBhvr>
                                      <p:to>
                                        <p:strVal val="visible"/>
                                      </p:to>
                                    </p:set>
                                    <p:animEffect transition="in" filter="box(in)">
                                      <p:cBhvr>
                                        <p:cTn id="13" dur="500"/>
                                        <p:tgtEl>
                                          <p:spTgt spid="121"/>
                                        </p:tgtEl>
                                      </p:cBhvr>
                                    </p:animEffect>
                                  </p:childTnLst>
                                </p:cTn>
                              </p:par>
                            </p:childTnLst>
                          </p:cTn>
                        </p:par>
                        <p:par>
                          <p:cTn id="14" fill="hold">
                            <p:stCondLst>
                              <p:cond delay="500"/>
                            </p:stCondLst>
                            <p:childTnLst>
                              <p:par>
                                <p:cTn id="15" presetID="4" presetClass="entr" presetSubtype="16" fill="hold" nodeType="afterEffect">
                                  <p:stCondLst>
                                    <p:cond delay="0"/>
                                  </p:stCondLst>
                                  <p:childTnLst>
                                    <p:set>
                                      <p:cBhvr>
                                        <p:cTn id="16" dur="1" fill="hold">
                                          <p:stCondLst>
                                            <p:cond delay="0"/>
                                          </p:stCondLst>
                                        </p:cTn>
                                        <p:tgtEl>
                                          <p:spTgt spid="58382"/>
                                        </p:tgtEl>
                                        <p:attrNameLst>
                                          <p:attrName>style.visibility</p:attrName>
                                        </p:attrNameLst>
                                      </p:cBhvr>
                                      <p:to>
                                        <p:strVal val="visible"/>
                                      </p:to>
                                    </p:set>
                                    <p:animEffect transition="in" filter="box(in)">
                                      <p:cBhvr>
                                        <p:cTn id="17" dur="500"/>
                                        <p:tgtEl>
                                          <p:spTgt spid="5838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box(in)">
                                      <p:cBhvr>
                                        <p:cTn id="22" dur="500"/>
                                        <p:tgtEl>
                                          <p:spTgt spid="81"/>
                                        </p:tgtEl>
                                      </p:cBhvr>
                                    </p:animEffect>
                                  </p:childTnLst>
                                </p:cTn>
                              </p:par>
                              <p:par>
                                <p:cTn id="23" presetID="4" presetClass="entr" presetSubtype="16" fill="hold" nodeType="withEffect">
                                  <p:stCondLst>
                                    <p:cond delay="0"/>
                                  </p:stCondLst>
                                  <p:childTnLst>
                                    <p:set>
                                      <p:cBhvr>
                                        <p:cTn id="24" dur="1" fill="hold">
                                          <p:stCondLst>
                                            <p:cond delay="0"/>
                                          </p:stCondLst>
                                        </p:cTn>
                                        <p:tgtEl>
                                          <p:spTgt spid="93"/>
                                        </p:tgtEl>
                                        <p:attrNameLst>
                                          <p:attrName>style.visibility</p:attrName>
                                        </p:attrNameLst>
                                      </p:cBhvr>
                                      <p:to>
                                        <p:strVal val="visible"/>
                                      </p:to>
                                    </p:set>
                                    <p:animEffect transition="in" filter="box(in)">
                                      <p:cBhvr>
                                        <p:cTn id="25" dur="500"/>
                                        <p:tgtEl>
                                          <p:spTgt spid="93"/>
                                        </p:tgtEl>
                                      </p:cBhvr>
                                    </p:animEffect>
                                  </p:childTnLst>
                                </p:cTn>
                              </p:par>
                              <p:par>
                                <p:cTn id="26" presetID="4" presetClass="entr" presetSubtype="16" fill="hold" nodeType="withEffect">
                                  <p:stCondLst>
                                    <p:cond delay="0"/>
                                  </p:stCondLst>
                                  <p:childTnLst>
                                    <p:set>
                                      <p:cBhvr>
                                        <p:cTn id="27" dur="1" fill="hold">
                                          <p:stCondLst>
                                            <p:cond delay="0"/>
                                          </p:stCondLst>
                                        </p:cTn>
                                        <p:tgtEl>
                                          <p:spTgt spid="82"/>
                                        </p:tgtEl>
                                        <p:attrNameLst>
                                          <p:attrName>style.visibility</p:attrName>
                                        </p:attrNameLst>
                                      </p:cBhvr>
                                      <p:to>
                                        <p:strVal val="visible"/>
                                      </p:to>
                                    </p:set>
                                    <p:animEffect transition="in" filter="box(in)">
                                      <p:cBhvr>
                                        <p:cTn id="28" dur="500"/>
                                        <p:tgtEl>
                                          <p:spTgt spid="82"/>
                                        </p:tgtEl>
                                      </p:cBhvr>
                                    </p:animEffect>
                                  </p:childTnLst>
                                </p:cTn>
                              </p:par>
                              <p:par>
                                <p:cTn id="29" presetID="4" presetClass="entr" presetSubtype="16"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animEffect transition="in" filter="box(in)">
                                      <p:cBhvr>
                                        <p:cTn id="31" dur="500"/>
                                        <p:tgtEl>
                                          <p:spTgt spid="83"/>
                                        </p:tgtEl>
                                      </p:cBhvr>
                                    </p:animEffect>
                                  </p:childTnLst>
                                </p:cTn>
                              </p:par>
                              <p:par>
                                <p:cTn id="32" presetID="4" presetClass="entr" presetSubtype="16" fill="hold" nodeType="withEffect">
                                  <p:stCondLst>
                                    <p:cond delay="0"/>
                                  </p:stCondLst>
                                  <p:childTnLst>
                                    <p:set>
                                      <p:cBhvr>
                                        <p:cTn id="33" dur="1" fill="hold">
                                          <p:stCondLst>
                                            <p:cond delay="0"/>
                                          </p:stCondLst>
                                        </p:cTn>
                                        <p:tgtEl>
                                          <p:spTgt spid="84"/>
                                        </p:tgtEl>
                                        <p:attrNameLst>
                                          <p:attrName>style.visibility</p:attrName>
                                        </p:attrNameLst>
                                      </p:cBhvr>
                                      <p:to>
                                        <p:strVal val="visible"/>
                                      </p:to>
                                    </p:set>
                                    <p:animEffect transition="in" filter="box(in)">
                                      <p:cBhvr>
                                        <p:cTn id="34" dur="500"/>
                                        <p:tgtEl>
                                          <p:spTgt spid="84"/>
                                        </p:tgtEl>
                                      </p:cBhvr>
                                    </p:animEffect>
                                  </p:childTnLst>
                                </p:cTn>
                              </p:par>
                              <p:par>
                                <p:cTn id="35" presetID="4" presetClass="entr" presetSubtype="16" fill="hold" nodeType="withEffect">
                                  <p:stCondLst>
                                    <p:cond delay="0"/>
                                  </p:stCondLst>
                                  <p:childTnLst>
                                    <p:set>
                                      <p:cBhvr>
                                        <p:cTn id="36" dur="1" fill="hold">
                                          <p:stCondLst>
                                            <p:cond delay="0"/>
                                          </p:stCondLst>
                                        </p:cTn>
                                        <p:tgtEl>
                                          <p:spTgt spid="85"/>
                                        </p:tgtEl>
                                        <p:attrNameLst>
                                          <p:attrName>style.visibility</p:attrName>
                                        </p:attrNameLst>
                                      </p:cBhvr>
                                      <p:to>
                                        <p:strVal val="visible"/>
                                      </p:to>
                                    </p:set>
                                    <p:animEffect transition="in" filter="box(in)">
                                      <p:cBhvr>
                                        <p:cTn id="37" dur="500"/>
                                        <p:tgtEl>
                                          <p:spTgt spid="85"/>
                                        </p:tgtEl>
                                      </p:cBhvr>
                                    </p:animEffect>
                                  </p:childTnLst>
                                </p:cTn>
                              </p:par>
                              <p:par>
                                <p:cTn id="38" presetID="4" presetClass="entr" presetSubtype="16" fill="hold" nodeType="withEffect">
                                  <p:stCondLst>
                                    <p:cond delay="0"/>
                                  </p:stCondLst>
                                  <p:childTnLst>
                                    <p:set>
                                      <p:cBhvr>
                                        <p:cTn id="39" dur="1" fill="hold">
                                          <p:stCondLst>
                                            <p:cond delay="0"/>
                                          </p:stCondLst>
                                        </p:cTn>
                                        <p:tgtEl>
                                          <p:spTgt spid="102"/>
                                        </p:tgtEl>
                                        <p:attrNameLst>
                                          <p:attrName>style.visibility</p:attrName>
                                        </p:attrNameLst>
                                      </p:cBhvr>
                                      <p:to>
                                        <p:strVal val="visible"/>
                                      </p:to>
                                    </p:set>
                                    <p:animEffect transition="in" filter="box(in)">
                                      <p:cBhvr>
                                        <p:cTn id="40" dur="500"/>
                                        <p:tgtEl>
                                          <p:spTgt spid="102"/>
                                        </p:tgtEl>
                                      </p:cBhvr>
                                    </p:animEffect>
                                  </p:childTnLst>
                                </p:cTn>
                              </p:par>
                              <p:par>
                                <p:cTn id="41" presetID="4" presetClass="entr" presetSubtype="16" fill="hold" nodeType="withEffect">
                                  <p:stCondLst>
                                    <p:cond delay="0"/>
                                  </p:stCondLst>
                                  <p:childTnLst>
                                    <p:set>
                                      <p:cBhvr>
                                        <p:cTn id="42" dur="1" fill="hold">
                                          <p:stCondLst>
                                            <p:cond delay="0"/>
                                          </p:stCondLst>
                                        </p:cTn>
                                        <p:tgtEl>
                                          <p:spTgt spid="86"/>
                                        </p:tgtEl>
                                        <p:attrNameLst>
                                          <p:attrName>style.visibility</p:attrName>
                                        </p:attrNameLst>
                                      </p:cBhvr>
                                      <p:to>
                                        <p:strVal val="visible"/>
                                      </p:to>
                                    </p:set>
                                    <p:animEffect transition="in" filter="box(in)">
                                      <p:cBhvr>
                                        <p:cTn id="43" dur="500"/>
                                        <p:tgtEl>
                                          <p:spTgt spid="86"/>
                                        </p:tgtEl>
                                      </p:cBhvr>
                                    </p:animEffect>
                                  </p:childTnLst>
                                </p:cTn>
                              </p:par>
                              <p:par>
                                <p:cTn id="44" presetID="4" presetClass="entr" presetSubtype="16" fill="hold" nodeType="withEffect">
                                  <p:stCondLst>
                                    <p:cond delay="0"/>
                                  </p:stCondLst>
                                  <p:childTnLst>
                                    <p:set>
                                      <p:cBhvr>
                                        <p:cTn id="45" dur="1" fill="hold">
                                          <p:stCondLst>
                                            <p:cond delay="0"/>
                                          </p:stCondLst>
                                        </p:cTn>
                                        <p:tgtEl>
                                          <p:spTgt spid="87"/>
                                        </p:tgtEl>
                                        <p:attrNameLst>
                                          <p:attrName>style.visibility</p:attrName>
                                        </p:attrNameLst>
                                      </p:cBhvr>
                                      <p:to>
                                        <p:strVal val="visible"/>
                                      </p:to>
                                    </p:set>
                                    <p:animEffect transition="in" filter="box(in)">
                                      <p:cBhvr>
                                        <p:cTn id="46" dur="500"/>
                                        <p:tgtEl>
                                          <p:spTgt spid="87"/>
                                        </p:tgtEl>
                                      </p:cBhvr>
                                    </p:animEffect>
                                  </p:childTnLst>
                                </p:cTn>
                              </p:par>
                              <p:par>
                                <p:cTn id="47" presetID="4" presetClass="entr" presetSubtype="16" fill="hold" nodeType="withEffect">
                                  <p:stCondLst>
                                    <p:cond delay="0"/>
                                  </p:stCondLst>
                                  <p:childTnLst>
                                    <p:set>
                                      <p:cBhvr>
                                        <p:cTn id="48" dur="1" fill="hold">
                                          <p:stCondLst>
                                            <p:cond delay="0"/>
                                          </p:stCondLst>
                                        </p:cTn>
                                        <p:tgtEl>
                                          <p:spTgt spid="88"/>
                                        </p:tgtEl>
                                        <p:attrNameLst>
                                          <p:attrName>style.visibility</p:attrName>
                                        </p:attrNameLst>
                                      </p:cBhvr>
                                      <p:to>
                                        <p:strVal val="visible"/>
                                      </p:to>
                                    </p:set>
                                    <p:animEffect transition="in" filter="box(in)">
                                      <p:cBhvr>
                                        <p:cTn id="49" dur="500"/>
                                        <p:tgtEl>
                                          <p:spTgt spid="88"/>
                                        </p:tgtEl>
                                      </p:cBhvr>
                                    </p:animEffect>
                                  </p:childTnLst>
                                </p:cTn>
                              </p:par>
                              <p:par>
                                <p:cTn id="50" presetID="4" presetClass="entr" presetSubtype="16" fill="hold" nodeType="withEffect">
                                  <p:stCondLst>
                                    <p:cond delay="0"/>
                                  </p:stCondLst>
                                  <p:childTnLst>
                                    <p:set>
                                      <p:cBhvr>
                                        <p:cTn id="51" dur="1" fill="hold">
                                          <p:stCondLst>
                                            <p:cond delay="0"/>
                                          </p:stCondLst>
                                        </p:cTn>
                                        <p:tgtEl>
                                          <p:spTgt spid="89"/>
                                        </p:tgtEl>
                                        <p:attrNameLst>
                                          <p:attrName>style.visibility</p:attrName>
                                        </p:attrNameLst>
                                      </p:cBhvr>
                                      <p:to>
                                        <p:strVal val="visible"/>
                                      </p:to>
                                    </p:set>
                                    <p:animEffect transition="in" filter="box(in)">
                                      <p:cBhvr>
                                        <p:cTn id="52" dur="500"/>
                                        <p:tgtEl>
                                          <p:spTgt spid="89"/>
                                        </p:tgtEl>
                                      </p:cBhvr>
                                    </p:animEffect>
                                  </p:childTnLst>
                                </p:cTn>
                              </p:par>
                              <p:par>
                                <p:cTn id="53" presetID="4" presetClass="entr" presetSubtype="16" fill="hold" nodeType="with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box(in)">
                                      <p:cBhvr>
                                        <p:cTn id="55" dur="500"/>
                                        <p:tgtEl>
                                          <p:spTgt spid="90"/>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91"/>
                                        </p:tgtEl>
                                        <p:attrNameLst>
                                          <p:attrName>style.visibility</p:attrName>
                                        </p:attrNameLst>
                                      </p:cBhvr>
                                      <p:to>
                                        <p:strVal val="visible"/>
                                      </p:to>
                                    </p:set>
                                    <p:animEffect transition="in" filter="box(in)">
                                      <p:cBhvr>
                                        <p:cTn id="58" dur="500"/>
                                        <p:tgtEl>
                                          <p:spTgt spid="91"/>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92"/>
                                        </p:tgtEl>
                                        <p:attrNameLst>
                                          <p:attrName>style.visibility</p:attrName>
                                        </p:attrNameLst>
                                      </p:cBhvr>
                                      <p:to>
                                        <p:strVal val="visible"/>
                                      </p:to>
                                    </p:set>
                                    <p:animEffect transition="in" filter="box(in)">
                                      <p:cBhvr>
                                        <p:cTn id="61" dur="500"/>
                                        <p:tgtEl>
                                          <p:spTgt spid="92"/>
                                        </p:tgtEl>
                                      </p:cBhvr>
                                    </p:animEffect>
                                  </p:childTnLst>
                                </p:cTn>
                              </p:par>
                              <p:par>
                                <p:cTn id="62" presetID="4" presetClass="entr" presetSubtype="16" fill="hold" nodeType="withEffect">
                                  <p:stCondLst>
                                    <p:cond delay="0"/>
                                  </p:stCondLst>
                                  <p:childTnLst>
                                    <p:set>
                                      <p:cBhvr>
                                        <p:cTn id="63" dur="1" fill="hold">
                                          <p:stCondLst>
                                            <p:cond delay="0"/>
                                          </p:stCondLst>
                                        </p:cTn>
                                        <p:tgtEl>
                                          <p:spTgt spid="101"/>
                                        </p:tgtEl>
                                        <p:attrNameLst>
                                          <p:attrName>style.visibility</p:attrName>
                                        </p:attrNameLst>
                                      </p:cBhvr>
                                      <p:to>
                                        <p:strVal val="visible"/>
                                      </p:to>
                                    </p:set>
                                    <p:animEffect transition="in" filter="box(in)">
                                      <p:cBhvr>
                                        <p:cTn id="64" dur="500"/>
                                        <p:tgtEl>
                                          <p:spTgt spid="101"/>
                                        </p:tgtEl>
                                      </p:cBhvr>
                                    </p:animEffect>
                                  </p:childTnLst>
                                </p:cTn>
                              </p:par>
                              <p:par>
                                <p:cTn id="65" presetID="4" presetClass="entr" presetSubtype="16" fill="hold" nodeType="withEffect">
                                  <p:stCondLst>
                                    <p:cond delay="0"/>
                                  </p:stCondLst>
                                  <p:childTnLst>
                                    <p:set>
                                      <p:cBhvr>
                                        <p:cTn id="66" dur="1" fill="hold">
                                          <p:stCondLst>
                                            <p:cond delay="0"/>
                                          </p:stCondLst>
                                        </p:cTn>
                                        <p:tgtEl>
                                          <p:spTgt spid="94"/>
                                        </p:tgtEl>
                                        <p:attrNameLst>
                                          <p:attrName>style.visibility</p:attrName>
                                        </p:attrNameLst>
                                      </p:cBhvr>
                                      <p:to>
                                        <p:strVal val="visible"/>
                                      </p:to>
                                    </p:set>
                                    <p:animEffect transition="in" filter="box(in)">
                                      <p:cBhvr>
                                        <p:cTn id="67" dur="500"/>
                                        <p:tgtEl>
                                          <p:spTgt spid="94"/>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95"/>
                                        </p:tgtEl>
                                        <p:attrNameLst>
                                          <p:attrName>style.visibility</p:attrName>
                                        </p:attrNameLst>
                                      </p:cBhvr>
                                      <p:to>
                                        <p:strVal val="visible"/>
                                      </p:to>
                                    </p:set>
                                    <p:animEffect transition="in" filter="box(in)">
                                      <p:cBhvr>
                                        <p:cTn id="72" dur="500"/>
                                        <p:tgtEl>
                                          <p:spTgt spid="95"/>
                                        </p:tgtEl>
                                      </p:cBhvr>
                                    </p:animEffect>
                                  </p:childTnLst>
                                </p:cTn>
                              </p:par>
                              <p:par>
                                <p:cTn id="73" presetID="4" presetClass="entr" presetSubtype="16" fill="hold" nodeType="withEffect">
                                  <p:stCondLst>
                                    <p:cond delay="0"/>
                                  </p:stCondLst>
                                  <p:childTnLst>
                                    <p:set>
                                      <p:cBhvr>
                                        <p:cTn id="74" dur="1" fill="hold">
                                          <p:stCondLst>
                                            <p:cond delay="0"/>
                                          </p:stCondLst>
                                        </p:cTn>
                                        <p:tgtEl>
                                          <p:spTgt spid="96"/>
                                        </p:tgtEl>
                                        <p:attrNameLst>
                                          <p:attrName>style.visibility</p:attrName>
                                        </p:attrNameLst>
                                      </p:cBhvr>
                                      <p:to>
                                        <p:strVal val="visible"/>
                                      </p:to>
                                    </p:set>
                                    <p:animEffect transition="in" filter="box(in)">
                                      <p:cBhvr>
                                        <p:cTn id="75" dur="500"/>
                                        <p:tgtEl>
                                          <p:spTgt spid="96"/>
                                        </p:tgtEl>
                                      </p:cBhvr>
                                    </p:animEffect>
                                  </p:childTnLst>
                                </p:cTn>
                              </p:par>
                              <p:par>
                                <p:cTn id="76" presetID="4" presetClass="entr" presetSubtype="16" fill="hold" grpId="0" nodeType="withEffect">
                                  <p:stCondLst>
                                    <p:cond delay="0"/>
                                  </p:stCondLst>
                                  <p:childTnLst>
                                    <p:set>
                                      <p:cBhvr>
                                        <p:cTn id="77" dur="1" fill="hold">
                                          <p:stCondLst>
                                            <p:cond delay="0"/>
                                          </p:stCondLst>
                                        </p:cTn>
                                        <p:tgtEl>
                                          <p:spTgt spid="97"/>
                                        </p:tgtEl>
                                        <p:attrNameLst>
                                          <p:attrName>style.visibility</p:attrName>
                                        </p:attrNameLst>
                                      </p:cBhvr>
                                      <p:to>
                                        <p:strVal val="visible"/>
                                      </p:to>
                                    </p:set>
                                    <p:animEffect transition="in" filter="box(in)">
                                      <p:cBhvr>
                                        <p:cTn id="78" dur="500"/>
                                        <p:tgtEl>
                                          <p:spTgt spid="97"/>
                                        </p:tgtEl>
                                      </p:cBhvr>
                                    </p:animEffect>
                                  </p:childTnLst>
                                </p:cTn>
                              </p:par>
                              <p:par>
                                <p:cTn id="79" presetID="4" presetClass="entr" presetSubtype="16" fill="hold" grpId="0" nodeType="withEffect">
                                  <p:stCondLst>
                                    <p:cond delay="0"/>
                                  </p:stCondLst>
                                  <p:childTnLst>
                                    <p:set>
                                      <p:cBhvr>
                                        <p:cTn id="80" dur="1" fill="hold">
                                          <p:stCondLst>
                                            <p:cond delay="0"/>
                                          </p:stCondLst>
                                        </p:cTn>
                                        <p:tgtEl>
                                          <p:spTgt spid="98"/>
                                        </p:tgtEl>
                                        <p:attrNameLst>
                                          <p:attrName>style.visibility</p:attrName>
                                        </p:attrNameLst>
                                      </p:cBhvr>
                                      <p:to>
                                        <p:strVal val="visible"/>
                                      </p:to>
                                    </p:set>
                                    <p:animEffect transition="in" filter="box(in)">
                                      <p:cBhvr>
                                        <p:cTn id="81" dur="500"/>
                                        <p:tgtEl>
                                          <p:spTgt spid="98"/>
                                        </p:tgtEl>
                                      </p:cBhvr>
                                    </p:animEffect>
                                  </p:childTnLst>
                                </p:cTn>
                              </p:par>
                              <p:par>
                                <p:cTn id="82" presetID="4" presetClass="entr" presetSubtype="16" fill="hold" grpId="0" nodeType="withEffect">
                                  <p:stCondLst>
                                    <p:cond delay="0"/>
                                  </p:stCondLst>
                                  <p:childTnLst>
                                    <p:set>
                                      <p:cBhvr>
                                        <p:cTn id="83" dur="1" fill="hold">
                                          <p:stCondLst>
                                            <p:cond delay="0"/>
                                          </p:stCondLst>
                                        </p:cTn>
                                        <p:tgtEl>
                                          <p:spTgt spid="99"/>
                                        </p:tgtEl>
                                        <p:attrNameLst>
                                          <p:attrName>style.visibility</p:attrName>
                                        </p:attrNameLst>
                                      </p:cBhvr>
                                      <p:to>
                                        <p:strVal val="visible"/>
                                      </p:to>
                                    </p:set>
                                    <p:animEffect transition="in" filter="box(in)">
                                      <p:cBhvr>
                                        <p:cTn id="84" dur="500"/>
                                        <p:tgtEl>
                                          <p:spTgt spid="99"/>
                                        </p:tgtEl>
                                      </p:cBhvr>
                                    </p:animEffect>
                                  </p:childTnLst>
                                </p:cTn>
                              </p:par>
                              <p:par>
                                <p:cTn id="85" presetID="4" presetClass="entr" presetSubtype="16" fill="hold" nodeType="withEffect">
                                  <p:stCondLst>
                                    <p:cond delay="0"/>
                                  </p:stCondLst>
                                  <p:childTnLst>
                                    <p:set>
                                      <p:cBhvr>
                                        <p:cTn id="86" dur="1" fill="hold">
                                          <p:stCondLst>
                                            <p:cond delay="0"/>
                                          </p:stCondLst>
                                        </p:cTn>
                                        <p:tgtEl>
                                          <p:spTgt spid="100"/>
                                        </p:tgtEl>
                                        <p:attrNameLst>
                                          <p:attrName>style.visibility</p:attrName>
                                        </p:attrNameLst>
                                      </p:cBhvr>
                                      <p:to>
                                        <p:strVal val="visible"/>
                                      </p:to>
                                    </p:set>
                                    <p:animEffect transition="in" filter="box(in)">
                                      <p:cBhvr>
                                        <p:cTn id="87" dur="500"/>
                                        <p:tgtEl>
                                          <p:spTgt spid="100"/>
                                        </p:tgtEl>
                                      </p:cBhvr>
                                    </p:animEffect>
                                  </p:childTnLst>
                                </p:cTn>
                              </p:par>
                              <p:par>
                                <p:cTn id="88" presetID="4" presetClass="entr" presetSubtype="16" fill="hold" grpId="0" nodeType="withEffect">
                                  <p:stCondLst>
                                    <p:cond delay="0"/>
                                  </p:stCondLst>
                                  <p:childTnLst>
                                    <p:set>
                                      <p:cBhvr>
                                        <p:cTn id="89" dur="1" fill="hold">
                                          <p:stCondLst>
                                            <p:cond delay="0"/>
                                          </p:stCondLst>
                                        </p:cTn>
                                        <p:tgtEl>
                                          <p:spTgt spid="80"/>
                                        </p:tgtEl>
                                        <p:attrNameLst>
                                          <p:attrName>style.visibility</p:attrName>
                                        </p:attrNameLst>
                                      </p:cBhvr>
                                      <p:to>
                                        <p:strVal val="visible"/>
                                      </p:to>
                                    </p:set>
                                    <p:animEffect transition="in" filter="box(in)">
                                      <p:cBhvr>
                                        <p:cTn id="90" dur="500"/>
                                        <p:tgtEl>
                                          <p:spTgt spid="80"/>
                                        </p:tgtEl>
                                      </p:cBhvr>
                                    </p:animEffect>
                                  </p:childTnLst>
                                </p:cTn>
                              </p:par>
                            </p:childTnLst>
                          </p:cTn>
                        </p:par>
                      </p:childTnLst>
                    </p:cTn>
                  </p:par>
                  <p:par>
                    <p:cTn id="91" fill="hold">
                      <p:stCondLst>
                        <p:cond delay="indefinite"/>
                      </p:stCondLst>
                      <p:childTnLst>
                        <p:par>
                          <p:cTn id="92" fill="hold">
                            <p:stCondLst>
                              <p:cond delay="0"/>
                            </p:stCondLst>
                            <p:childTnLst>
                              <p:par>
                                <p:cTn id="93" presetID="4" presetClass="entr" presetSubtype="16" fill="hold" grpId="0" nodeType="clickEffect">
                                  <p:stCondLst>
                                    <p:cond delay="0"/>
                                  </p:stCondLst>
                                  <p:childTnLst>
                                    <p:set>
                                      <p:cBhvr>
                                        <p:cTn id="94" dur="1" fill="hold">
                                          <p:stCondLst>
                                            <p:cond delay="0"/>
                                          </p:stCondLst>
                                        </p:cTn>
                                        <p:tgtEl>
                                          <p:spTgt spid="104"/>
                                        </p:tgtEl>
                                        <p:attrNameLst>
                                          <p:attrName>style.visibility</p:attrName>
                                        </p:attrNameLst>
                                      </p:cBhvr>
                                      <p:to>
                                        <p:strVal val="visible"/>
                                      </p:to>
                                    </p:set>
                                    <p:animEffect transition="in" filter="box(in)">
                                      <p:cBhvr>
                                        <p:cTn id="95" dur="500"/>
                                        <p:tgtEl>
                                          <p:spTgt spid="104"/>
                                        </p:tgtEl>
                                      </p:cBhvr>
                                    </p:animEffect>
                                  </p:childTnLst>
                                </p:cTn>
                              </p:par>
                              <p:par>
                                <p:cTn id="96" presetID="4" presetClass="entr" presetSubtype="16" fill="hold" nodeType="withEffect">
                                  <p:stCondLst>
                                    <p:cond delay="0"/>
                                  </p:stCondLst>
                                  <p:childTnLst>
                                    <p:set>
                                      <p:cBhvr>
                                        <p:cTn id="97" dur="1" fill="hold">
                                          <p:stCondLst>
                                            <p:cond delay="0"/>
                                          </p:stCondLst>
                                        </p:cTn>
                                        <p:tgtEl>
                                          <p:spTgt spid="105"/>
                                        </p:tgtEl>
                                        <p:attrNameLst>
                                          <p:attrName>style.visibility</p:attrName>
                                        </p:attrNameLst>
                                      </p:cBhvr>
                                      <p:to>
                                        <p:strVal val="visible"/>
                                      </p:to>
                                    </p:set>
                                    <p:animEffect transition="in" filter="box(in)">
                                      <p:cBhvr>
                                        <p:cTn id="98" dur="500"/>
                                        <p:tgtEl>
                                          <p:spTgt spid="105"/>
                                        </p:tgtEl>
                                      </p:cBhvr>
                                    </p:animEffect>
                                  </p:childTnLst>
                                </p:cTn>
                              </p:par>
                            </p:childTnLst>
                          </p:cTn>
                        </p:par>
                      </p:childTnLst>
                    </p:cTn>
                  </p:par>
                  <p:par>
                    <p:cTn id="99" fill="hold">
                      <p:stCondLst>
                        <p:cond delay="indefinite"/>
                      </p:stCondLst>
                      <p:childTnLst>
                        <p:par>
                          <p:cTn id="100" fill="hold">
                            <p:stCondLst>
                              <p:cond delay="0"/>
                            </p:stCondLst>
                            <p:childTnLst>
                              <p:par>
                                <p:cTn id="101" presetID="4" presetClass="entr" presetSubtype="16" fill="hold" nodeType="clickEffect">
                                  <p:stCondLst>
                                    <p:cond delay="0"/>
                                  </p:stCondLst>
                                  <p:childTnLst>
                                    <p:set>
                                      <p:cBhvr>
                                        <p:cTn id="102" dur="1" fill="hold">
                                          <p:stCondLst>
                                            <p:cond delay="0"/>
                                          </p:stCondLst>
                                        </p:cTn>
                                        <p:tgtEl>
                                          <p:spTgt spid="58384"/>
                                        </p:tgtEl>
                                        <p:attrNameLst>
                                          <p:attrName>style.visibility</p:attrName>
                                        </p:attrNameLst>
                                      </p:cBhvr>
                                      <p:to>
                                        <p:strVal val="visible"/>
                                      </p:to>
                                    </p:set>
                                    <p:animEffect transition="in" filter="box(in)">
                                      <p:cBhvr>
                                        <p:cTn id="103" dur="500"/>
                                        <p:tgtEl>
                                          <p:spTgt spid="58384"/>
                                        </p:tgtEl>
                                      </p:cBhvr>
                                    </p:animEffect>
                                  </p:childTnLst>
                                </p:cTn>
                              </p:par>
                            </p:childTnLst>
                          </p:cTn>
                        </p:par>
                      </p:childTnLst>
                    </p:cTn>
                  </p:par>
                  <p:par>
                    <p:cTn id="104" fill="hold">
                      <p:stCondLst>
                        <p:cond delay="indefinite"/>
                      </p:stCondLst>
                      <p:childTnLst>
                        <p:par>
                          <p:cTn id="105" fill="hold">
                            <p:stCondLst>
                              <p:cond delay="0"/>
                            </p:stCondLst>
                            <p:childTnLst>
                              <p:par>
                                <p:cTn id="106" presetID="4" presetClass="entr" presetSubtype="16" fill="hold" grpId="0" nodeType="clickEffect">
                                  <p:stCondLst>
                                    <p:cond delay="0"/>
                                  </p:stCondLst>
                                  <p:childTnLst>
                                    <p:set>
                                      <p:cBhvr>
                                        <p:cTn id="107" dur="1" fill="hold">
                                          <p:stCondLst>
                                            <p:cond delay="0"/>
                                          </p:stCondLst>
                                        </p:cTn>
                                        <p:tgtEl>
                                          <p:spTgt spid="106"/>
                                        </p:tgtEl>
                                        <p:attrNameLst>
                                          <p:attrName>style.visibility</p:attrName>
                                        </p:attrNameLst>
                                      </p:cBhvr>
                                      <p:to>
                                        <p:strVal val="visible"/>
                                      </p:to>
                                    </p:set>
                                    <p:animEffect transition="in" filter="box(in)">
                                      <p:cBhvr>
                                        <p:cTn id="108" dur="500"/>
                                        <p:tgtEl>
                                          <p:spTgt spid="106"/>
                                        </p:tgtEl>
                                      </p:cBhvr>
                                    </p:animEffect>
                                  </p:childTnLst>
                                </p:cTn>
                              </p:par>
                              <p:par>
                                <p:cTn id="109" presetID="4" presetClass="entr" presetSubtype="16" fill="hold" nodeType="withEffect">
                                  <p:stCondLst>
                                    <p:cond delay="0"/>
                                  </p:stCondLst>
                                  <p:childTnLst>
                                    <p:set>
                                      <p:cBhvr>
                                        <p:cTn id="110" dur="1" fill="hold">
                                          <p:stCondLst>
                                            <p:cond delay="0"/>
                                          </p:stCondLst>
                                        </p:cTn>
                                        <p:tgtEl>
                                          <p:spTgt spid="58385"/>
                                        </p:tgtEl>
                                        <p:attrNameLst>
                                          <p:attrName>style.visibility</p:attrName>
                                        </p:attrNameLst>
                                      </p:cBhvr>
                                      <p:to>
                                        <p:strVal val="visible"/>
                                      </p:to>
                                    </p:set>
                                    <p:animEffect transition="in" filter="box(in)">
                                      <p:cBhvr>
                                        <p:cTn id="111" dur="500"/>
                                        <p:tgtEl>
                                          <p:spTgt spid="58385"/>
                                        </p:tgtEl>
                                      </p:cBhvr>
                                    </p:animEffect>
                                  </p:childTnLst>
                                </p:cTn>
                              </p:par>
                            </p:childTnLst>
                          </p:cTn>
                        </p:par>
                      </p:childTnLst>
                    </p:cTn>
                  </p:par>
                  <p:par>
                    <p:cTn id="112" fill="hold">
                      <p:stCondLst>
                        <p:cond delay="indefinite"/>
                      </p:stCondLst>
                      <p:childTnLst>
                        <p:par>
                          <p:cTn id="113" fill="hold">
                            <p:stCondLst>
                              <p:cond delay="0"/>
                            </p:stCondLst>
                            <p:childTnLst>
                              <p:par>
                                <p:cTn id="114" presetID="4" presetClass="entr" presetSubtype="16" fill="hold" grpId="0" nodeType="clickEffect">
                                  <p:stCondLst>
                                    <p:cond delay="0"/>
                                  </p:stCondLst>
                                  <p:childTnLst>
                                    <p:set>
                                      <p:cBhvr>
                                        <p:cTn id="115" dur="1" fill="hold">
                                          <p:stCondLst>
                                            <p:cond delay="0"/>
                                          </p:stCondLst>
                                        </p:cTn>
                                        <p:tgtEl>
                                          <p:spTgt spid="107"/>
                                        </p:tgtEl>
                                        <p:attrNameLst>
                                          <p:attrName>style.visibility</p:attrName>
                                        </p:attrNameLst>
                                      </p:cBhvr>
                                      <p:to>
                                        <p:strVal val="visible"/>
                                      </p:to>
                                    </p:set>
                                    <p:animEffect transition="in" filter="box(in)">
                                      <p:cBhvr>
                                        <p:cTn id="116" dur="500"/>
                                        <p:tgtEl>
                                          <p:spTgt spid="107"/>
                                        </p:tgtEl>
                                      </p:cBhvr>
                                    </p:animEffect>
                                  </p:childTnLst>
                                </p:cTn>
                              </p:par>
                              <p:par>
                                <p:cTn id="117" presetID="4" presetClass="entr" presetSubtype="16" fill="hold" nodeType="withEffect">
                                  <p:stCondLst>
                                    <p:cond delay="0"/>
                                  </p:stCondLst>
                                  <p:childTnLst>
                                    <p:set>
                                      <p:cBhvr>
                                        <p:cTn id="118" dur="1" fill="hold">
                                          <p:stCondLst>
                                            <p:cond delay="0"/>
                                          </p:stCondLst>
                                        </p:cTn>
                                        <p:tgtEl>
                                          <p:spTgt spid="58386"/>
                                        </p:tgtEl>
                                        <p:attrNameLst>
                                          <p:attrName>style.visibility</p:attrName>
                                        </p:attrNameLst>
                                      </p:cBhvr>
                                      <p:to>
                                        <p:strVal val="visible"/>
                                      </p:to>
                                    </p:set>
                                    <p:animEffect transition="in" filter="box(in)">
                                      <p:cBhvr>
                                        <p:cTn id="119" dur="500"/>
                                        <p:tgtEl>
                                          <p:spTgt spid="58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1" grpId="0" animBg="1"/>
      <p:bldP spid="91" grpId="0" animBg="1"/>
      <p:bldP spid="92" grpId="0" animBg="1"/>
      <p:bldP spid="95" grpId="0" animBg="1"/>
      <p:bldP spid="97" grpId="0" animBg="1"/>
      <p:bldP spid="98" grpId="0" animBg="1"/>
      <p:bldP spid="99" grpId="0" animBg="1"/>
      <p:bldP spid="104" grpId="0"/>
      <p:bldP spid="106" grpId="0"/>
      <p:bldP spid="10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US"/>
              <a:t>Sự truyền nhiệt của vật thể phát nóng ở chế độ xác lập</a:t>
            </a:r>
          </a:p>
        </p:txBody>
      </p:sp>
      <p:sp>
        <p:nvSpPr>
          <p:cNvPr id="3" name="Slide Number Placeholder 2"/>
          <p:cNvSpPr>
            <a:spLocks noGrp="1"/>
          </p:cNvSpPr>
          <p:nvPr>
            <p:ph type="sldNum" sz="quarter" idx="12"/>
          </p:nvPr>
        </p:nvSpPr>
        <p:spPr/>
        <p:txBody>
          <a:bodyPr/>
          <a:lstStyle/>
          <a:p>
            <a:fld id="{AC20B538-39FE-4812-A0E3-30635B19B3D6}" type="slidenum">
              <a:rPr lang="en-US" smtClean="0"/>
              <a:pPr/>
              <a:t>25</a:t>
            </a:fld>
            <a:endParaRPr lang="en-US"/>
          </a:p>
        </p:txBody>
      </p:sp>
      <p:sp>
        <p:nvSpPr>
          <p:cNvPr id="4" name="Footer Placeholder 3"/>
          <p:cNvSpPr>
            <a:spLocks noGrp="1"/>
          </p:cNvSpPr>
          <p:nvPr>
            <p:ph type="ftr" sz="quarter" idx="3"/>
          </p:nvPr>
        </p:nvSpPr>
        <p:spPr/>
        <p:txBody>
          <a:bodyPr/>
          <a:lstStyle/>
          <a:p>
            <a:r>
              <a:rPr lang="en-US"/>
              <a:t>BMTBĐ-BĐNLĐC-PVLong (TCBinh edited 2016)</a:t>
            </a:r>
          </a:p>
        </p:txBody>
      </p:sp>
      <p:sp>
        <p:nvSpPr>
          <p:cNvPr id="5" name="Rectangle 5"/>
          <p:cNvSpPr>
            <a:spLocks noChangeArrowheads="1"/>
          </p:cNvSpPr>
          <p:nvPr/>
        </p:nvSpPr>
        <p:spPr bwMode="auto">
          <a:xfrm>
            <a:off x="36588" y="660364"/>
            <a:ext cx="11450628" cy="5078313"/>
          </a:xfrm>
          <a:prstGeom prst="rect">
            <a:avLst/>
          </a:prstGeom>
          <a:noFill/>
          <a:ln w="9525" algn="ctr">
            <a:noFill/>
            <a:miter lim="800000"/>
            <a:headEnd/>
            <a:tailEnd/>
          </a:ln>
          <a:effectLst/>
        </p:spPr>
        <p:txBody>
          <a:bodyPr wrap="square" anchor="ctr">
            <a:spAutoFit/>
          </a:bodyPr>
          <a:lstStyle/>
          <a:p>
            <a:pPr indent="360363">
              <a:tabLst>
                <a:tab pos="2520950" algn="l"/>
              </a:tabLst>
            </a:pPr>
            <a:r>
              <a:rPr lang="en-US" sz="3600" u="sng">
                <a:latin typeface="VNI-Times" pitchFamily="2" charset="0"/>
              </a:rPr>
              <a:t>VÍ DỤ</a:t>
            </a:r>
            <a:r>
              <a:rPr lang="en-US" sz="3600">
                <a:latin typeface="VNI-Times" pitchFamily="2" charset="0"/>
              </a:rPr>
              <a:t>: Cho thanh daãn baèng ñoàng </a:t>
            </a:r>
            <a:r>
              <a:rPr lang="en-US" sz="3600">
                <a:solidFill>
                  <a:srgbClr val="FF0000"/>
                </a:solidFill>
                <a:latin typeface="VNI-Times" pitchFamily="2" charset="0"/>
              </a:rPr>
              <a:t>raát daøi</a:t>
            </a:r>
            <a:r>
              <a:rPr lang="en-US" sz="3600">
                <a:latin typeface="VNI-Times" pitchFamily="2" charset="0"/>
              </a:rPr>
              <a:t> coù tieát dieän chöõ nhaät nh</a:t>
            </a:r>
            <a:r>
              <a:rPr lang="vi-VN" sz="3600">
                <a:latin typeface="Times New Roman" panose="02020603050405020304" pitchFamily="18" charset="0"/>
              </a:rPr>
              <a:t>ư</a:t>
            </a:r>
            <a:r>
              <a:rPr lang="en-US" sz="3600">
                <a:latin typeface="VNI-Times" pitchFamily="2" charset="0"/>
              </a:rPr>
              <a:t> hình. </a:t>
            </a:r>
            <a:r>
              <a:rPr lang="en-US" sz="3600">
                <a:latin typeface="'"/>
                <a:cs typeface="Times New Roman" panose="02020603050405020304" pitchFamily="18" charset="0"/>
              </a:rPr>
              <a:t>Thanh đồng có </a:t>
            </a:r>
            <a:r>
              <a:rPr lang="en-US" sz="3600">
                <a:latin typeface="VNI-Times" pitchFamily="2" charset="0"/>
              </a:rPr>
              <a:t>điện trở </a:t>
            </a:r>
            <a:r>
              <a:rPr lang="en-US" sz="3600">
                <a:solidFill>
                  <a:srgbClr val="FF0000"/>
                </a:solidFill>
                <a:latin typeface="VNI-Times" pitchFamily="2" charset="0"/>
              </a:rPr>
              <a:t>1 m</a:t>
            </a:r>
            <a:r>
              <a:rPr lang="vi-VN" sz="3600">
                <a:solidFill>
                  <a:srgbClr val="FF0000"/>
                </a:solidFill>
                <a:latin typeface="Times New Roman" panose="02020603050405020304" pitchFamily="18" charset="0"/>
                <a:sym typeface="Symbol" panose="05050102010706020507" pitchFamily="18" charset="2"/>
              </a:rPr>
              <a:t></a:t>
            </a:r>
            <a:r>
              <a:rPr lang="en-US" sz="3600">
                <a:solidFill>
                  <a:srgbClr val="FF0000"/>
                </a:solidFill>
                <a:latin typeface="VNI-Times" pitchFamily="2" charset="0"/>
                <a:sym typeface="Symbol" panose="05050102010706020507" pitchFamily="18" charset="2"/>
              </a:rPr>
              <a:t>/m</a:t>
            </a:r>
            <a:r>
              <a:rPr lang="en-US" sz="3600">
                <a:latin typeface="VNI-Times" pitchFamily="2" charset="0"/>
              </a:rPr>
              <a:t>. Thanh daãn ñöôïc boïc lôùp caùch ñieän daøy 1mm coù heä soá daãn nhieät </a:t>
            </a:r>
            <a:r>
              <a:rPr lang="en-US" sz="3600">
                <a:solidFill>
                  <a:srgbClr val="FF0000"/>
                </a:solidFill>
                <a:latin typeface="VNI-Times" pitchFamily="2" charset="0"/>
                <a:sym typeface="Symbol" pitchFamily="18" charset="2"/>
              </a:rPr>
              <a:t></a:t>
            </a:r>
            <a:r>
              <a:rPr lang="en-US" sz="3600">
                <a:solidFill>
                  <a:srgbClr val="FF0000"/>
                </a:solidFill>
                <a:latin typeface="VNI-Times" pitchFamily="2" charset="0"/>
              </a:rPr>
              <a:t> = </a:t>
            </a:r>
            <a:r>
              <a:rPr lang="en-US" sz="3600">
                <a:solidFill>
                  <a:srgbClr val="FF0000"/>
                </a:solidFill>
                <a:latin typeface="Times New Roman" panose="02020603050405020304" pitchFamily="18" charset="0"/>
                <a:cs typeface="Times New Roman" panose="02020603050405020304" pitchFamily="18" charset="0"/>
              </a:rPr>
              <a:t>0,114 W/m</a:t>
            </a:r>
            <a:r>
              <a:rPr lang="en-US" sz="3600" baseline="30000">
                <a:solidFill>
                  <a:srgbClr val="FF0000"/>
                </a:solidFill>
                <a:latin typeface="Times New Roman" panose="02020603050405020304" pitchFamily="18" charset="0"/>
                <a:cs typeface="Times New Roman" panose="02020603050405020304" pitchFamily="18" charset="0"/>
                <a:sym typeface="Symbol" pitchFamily="18" charset="2"/>
              </a:rPr>
              <a:t>0</a:t>
            </a:r>
            <a:r>
              <a:rPr lang="en-US" sz="3600">
                <a:solidFill>
                  <a:srgbClr val="FF0000"/>
                </a:solidFill>
                <a:latin typeface="Times New Roman" panose="02020603050405020304" pitchFamily="18" charset="0"/>
                <a:cs typeface="Times New Roman" panose="02020603050405020304" pitchFamily="18" charset="0"/>
                <a:sym typeface="Symbol" pitchFamily="18" charset="2"/>
              </a:rPr>
              <a:t>C</a:t>
            </a:r>
            <a:r>
              <a:rPr lang="en-US" sz="3600">
                <a:latin typeface="Times New Roman" panose="02020603050405020304" pitchFamily="18" charset="0"/>
                <a:cs typeface="Times New Roman" panose="02020603050405020304" pitchFamily="18" charset="0"/>
                <a:sym typeface="Symbol" pitchFamily="18" charset="2"/>
              </a:rPr>
              <a:t> và </a:t>
            </a:r>
            <a:r>
              <a:rPr lang="en-US" sz="3600">
                <a:latin typeface="Times New Roman" panose="02020603050405020304" pitchFamily="18" charset="0"/>
                <a:cs typeface="Times New Roman" panose="02020603050405020304" pitchFamily="18" charset="0"/>
              </a:rPr>
              <a:t>hệ số tỏa nhiệt ra môi trường </a:t>
            </a:r>
            <a:r>
              <a:rPr lang="en-US" sz="3600">
                <a:solidFill>
                  <a:srgbClr val="FF0000"/>
                </a:solidFill>
                <a:latin typeface="Times New Roman" panose="02020603050405020304" pitchFamily="18" charset="0"/>
                <a:cs typeface="Times New Roman" panose="02020603050405020304" pitchFamily="18" charset="0"/>
              </a:rPr>
              <a:t>k</a:t>
            </a:r>
            <a:r>
              <a:rPr lang="en-US" sz="3600" baseline="-25000">
                <a:solidFill>
                  <a:srgbClr val="FF0000"/>
                </a:solidFill>
                <a:latin typeface="Times New Roman" panose="02020603050405020304" pitchFamily="18" charset="0"/>
                <a:cs typeface="Times New Roman" panose="02020603050405020304" pitchFamily="18" charset="0"/>
              </a:rPr>
              <a:t>T</a:t>
            </a:r>
            <a:r>
              <a:rPr lang="en-US" sz="3600">
                <a:solidFill>
                  <a:srgbClr val="FF0000"/>
                </a:solidFill>
                <a:latin typeface="Times New Roman" panose="02020603050405020304" pitchFamily="18" charset="0"/>
                <a:cs typeface="Times New Roman" panose="02020603050405020304" pitchFamily="18" charset="0"/>
              </a:rPr>
              <a:t> = 15 W/m</a:t>
            </a:r>
            <a:r>
              <a:rPr lang="en-US" sz="3600" baseline="30000">
                <a:solidFill>
                  <a:srgbClr val="FF0000"/>
                </a:solidFill>
                <a:latin typeface="Times New Roman" panose="02020603050405020304" pitchFamily="18" charset="0"/>
                <a:cs typeface="Times New Roman" panose="02020603050405020304" pitchFamily="18" charset="0"/>
              </a:rPr>
              <a:t>2</a:t>
            </a:r>
            <a:r>
              <a:rPr lang="en-US" sz="3600">
                <a:solidFill>
                  <a:srgbClr val="FF0000"/>
                </a:solidFill>
                <a:latin typeface="Times New Roman" panose="02020603050405020304" pitchFamily="18" charset="0"/>
                <a:cs typeface="Times New Roman" panose="02020603050405020304" pitchFamily="18" charset="0"/>
              </a:rPr>
              <a:t>.</a:t>
            </a:r>
            <a:r>
              <a:rPr lang="en-US" sz="3600" baseline="30000">
                <a:solidFill>
                  <a:srgbClr val="FF0000"/>
                </a:solidFill>
                <a:latin typeface="Times New Roman" panose="02020603050405020304" pitchFamily="18" charset="0"/>
                <a:cs typeface="Times New Roman" panose="02020603050405020304" pitchFamily="18" charset="0"/>
              </a:rPr>
              <a:t>0</a:t>
            </a:r>
            <a:r>
              <a:rPr lang="en-US" sz="3600">
                <a:solidFill>
                  <a:srgbClr val="FF0000"/>
                </a:solidFill>
                <a:latin typeface="Times New Roman" panose="02020603050405020304" pitchFamily="18" charset="0"/>
                <a:cs typeface="Times New Roman" panose="02020603050405020304" pitchFamily="18" charset="0"/>
              </a:rPr>
              <a:t>C</a:t>
            </a:r>
            <a:r>
              <a:rPr lang="en-US" sz="3600">
                <a:latin typeface="VNI-Times" pitchFamily="2" charset="0"/>
                <a:sym typeface="Symbol" pitchFamily="18" charset="2"/>
              </a:rPr>
              <a:t>. </a:t>
            </a:r>
            <a:r>
              <a:rPr lang="en-US" sz="3600">
                <a:latin typeface="Times New Roman" panose="02020603050405020304" pitchFamily="18" charset="0"/>
                <a:cs typeface="Times New Roman" panose="02020603050405020304" pitchFamily="18" charset="0"/>
                <a:sym typeface="Symbol" pitchFamily="18" charset="2"/>
              </a:rPr>
              <a:t>Nhiệt độ môi tr</a:t>
            </a:r>
            <a:r>
              <a:rPr lang="vi-VN" sz="3600">
                <a:latin typeface="Times New Roman" panose="02020603050405020304" pitchFamily="18" charset="0"/>
                <a:cs typeface="Times New Roman" panose="02020603050405020304" pitchFamily="18" charset="0"/>
                <a:sym typeface="Symbol" pitchFamily="18" charset="2"/>
              </a:rPr>
              <a:t>ư</a:t>
            </a:r>
            <a:r>
              <a:rPr lang="en-US" sz="3600">
                <a:latin typeface="Times New Roman" panose="02020603050405020304" pitchFamily="18" charset="0"/>
                <a:cs typeface="Times New Roman" panose="02020603050405020304" pitchFamily="18" charset="0"/>
                <a:sym typeface="Symbol" pitchFamily="18" charset="2"/>
              </a:rPr>
              <a:t>ờng là 40 </a:t>
            </a:r>
            <a:r>
              <a:rPr lang="en-US" sz="3600" baseline="30000">
                <a:latin typeface="Times New Roman" panose="02020603050405020304" pitchFamily="18" charset="0"/>
                <a:cs typeface="Times New Roman" panose="02020603050405020304" pitchFamily="18" charset="0"/>
                <a:sym typeface="Symbol" pitchFamily="18" charset="2"/>
              </a:rPr>
              <a:t>o</a:t>
            </a:r>
            <a:r>
              <a:rPr lang="en-US" sz="3600">
                <a:latin typeface="Times New Roman" panose="02020603050405020304" pitchFamily="18" charset="0"/>
                <a:cs typeface="Times New Roman" panose="02020603050405020304" pitchFamily="18" charset="0"/>
                <a:sym typeface="Symbol" pitchFamily="18" charset="2"/>
              </a:rPr>
              <a:t>C</a:t>
            </a:r>
            <a:r>
              <a:rPr lang="en-US" sz="3600">
                <a:latin typeface="VNI-Times" pitchFamily="2" charset="0"/>
                <a:sym typeface="Symbol" pitchFamily="18" charset="2"/>
              </a:rPr>
              <a:t>. Haõy xaùc ñònh nhieät độ beà mặt </a:t>
            </a:r>
            <a:r>
              <a:rPr lang="en-US" sz="3600">
                <a:latin typeface="Times New Roman" panose="02020603050405020304" pitchFamily="18" charset="0"/>
                <a:cs typeface="Times New Roman" panose="02020603050405020304" pitchFamily="18" charset="0"/>
                <a:sym typeface="Symbol" pitchFamily="18" charset="2"/>
              </a:rPr>
              <a:t>bên trong và bên ngoài </a:t>
            </a:r>
            <a:r>
              <a:rPr lang="en-US" sz="3600">
                <a:latin typeface="VNI-Times" pitchFamily="2" charset="0"/>
                <a:sym typeface="Symbol" pitchFamily="18" charset="2"/>
              </a:rPr>
              <a:t>của lôùp caùch ñieän khi </a:t>
            </a:r>
            <a:r>
              <a:rPr lang="en-US" sz="3600">
                <a:latin typeface="Times New Roman" panose="02020603050405020304" pitchFamily="18" charset="0"/>
                <a:cs typeface="Times New Roman" panose="02020603050405020304" pitchFamily="18" charset="0"/>
                <a:sym typeface="Symbol" pitchFamily="18" charset="2"/>
              </a:rPr>
              <a:t>dòng điện qua thanh đồng:</a:t>
            </a:r>
          </a:p>
          <a:p>
            <a:pPr marL="514350" indent="-514350">
              <a:buAutoNum type="alphaLcParenR"/>
              <a:tabLst>
                <a:tab pos="2520950" algn="l"/>
              </a:tabLst>
            </a:pPr>
            <a:r>
              <a:rPr lang="en-US" sz="3600">
                <a:latin typeface="Times New Roman" panose="02020603050405020304" pitchFamily="18" charset="0"/>
                <a:cs typeface="Times New Roman" panose="02020603050405020304" pitchFamily="18" charset="0"/>
                <a:sym typeface="Symbol" pitchFamily="18" charset="2"/>
              </a:rPr>
              <a:t>250 A?</a:t>
            </a:r>
          </a:p>
          <a:p>
            <a:pPr marL="514350" indent="-514350">
              <a:buAutoNum type="alphaLcParenR"/>
              <a:tabLst>
                <a:tab pos="2520950" algn="l"/>
              </a:tabLst>
            </a:pPr>
            <a:r>
              <a:rPr lang="en-US" sz="3600">
                <a:latin typeface="Times New Roman" panose="02020603050405020304" pitchFamily="18" charset="0"/>
                <a:cs typeface="Times New Roman" panose="02020603050405020304" pitchFamily="18" charset="0"/>
                <a:sym typeface="Symbol" pitchFamily="18" charset="2"/>
              </a:rPr>
              <a:t>500 A?</a:t>
            </a:r>
          </a:p>
        </p:txBody>
      </p:sp>
      <p:grpSp>
        <p:nvGrpSpPr>
          <p:cNvPr id="34" name="Group 63"/>
          <p:cNvGrpSpPr>
            <a:grpSpLocks/>
          </p:cNvGrpSpPr>
          <p:nvPr/>
        </p:nvGrpSpPr>
        <p:grpSpPr bwMode="auto">
          <a:xfrm>
            <a:off x="2589212" y="4857580"/>
            <a:ext cx="5869140" cy="2343320"/>
            <a:chOff x="544" y="1320"/>
            <a:chExt cx="1429" cy="1244"/>
          </a:xfrm>
        </p:grpSpPr>
        <p:sp>
          <p:nvSpPr>
            <p:cNvPr id="35" name="Rectangle 6" descr="Outlined diamond"/>
            <p:cNvSpPr>
              <a:spLocks noChangeArrowheads="1"/>
            </p:cNvSpPr>
            <p:nvPr/>
          </p:nvSpPr>
          <p:spPr bwMode="auto">
            <a:xfrm>
              <a:off x="745" y="1645"/>
              <a:ext cx="733" cy="585"/>
            </a:xfrm>
            <a:prstGeom prst="rect">
              <a:avLst/>
            </a:prstGeom>
            <a:pattFill prst="openDmnd">
              <a:fgClr>
                <a:srgbClr val="808080"/>
              </a:fgClr>
              <a:bgClr>
                <a:srgbClr val="FFFFFF"/>
              </a:bgClr>
            </a:pattFill>
            <a:ln w="19050">
              <a:solidFill>
                <a:srgbClr val="000000"/>
              </a:solidFill>
              <a:miter lim="800000"/>
              <a:headEnd/>
              <a:tailEnd/>
            </a:ln>
          </p:spPr>
          <p:txBody>
            <a:bodyPr/>
            <a:lstStyle/>
            <a:p>
              <a:endParaRPr lang="en-US"/>
            </a:p>
          </p:txBody>
        </p:sp>
        <p:sp>
          <p:nvSpPr>
            <p:cNvPr id="36" name="Rectangle 7" descr="Wide upward diagonal"/>
            <p:cNvSpPr>
              <a:spLocks noChangeArrowheads="1"/>
            </p:cNvSpPr>
            <p:nvPr/>
          </p:nvSpPr>
          <p:spPr bwMode="auto">
            <a:xfrm>
              <a:off x="856" y="1760"/>
              <a:ext cx="514" cy="349"/>
            </a:xfrm>
            <a:prstGeom prst="rect">
              <a:avLst/>
            </a:prstGeom>
            <a:pattFill prst="wdUpDiag">
              <a:fgClr>
                <a:srgbClr val="969696"/>
              </a:fgClr>
              <a:bgClr>
                <a:srgbClr val="FFFFFF"/>
              </a:bgClr>
            </a:pattFill>
            <a:ln w="19050">
              <a:solidFill>
                <a:srgbClr val="000000"/>
              </a:solidFill>
              <a:miter lim="800000"/>
              <a:headEnd/>
              <a:tailEnd/>
            </a:ln>
          </p:spPr>
          <p:txBody>
            <a:bodyPr/>
            <a:lstStyle/>
            <a:p>
              <a:endParaRPr lang="en-US"/>
            </a:p>
          </p:txBody>
        </p:sp>
        <p:sp>
          <p:nvSpPr>
            <p:cNvPr id="37" name="Line 8"/>
            <p:cNvSpPr>
              <a:spLocks noChangeShapeType="1"/>
            </p:cNvSpPr>
            <p:nvPr/>
          </p:nvSpPr>
          <p:spPr bwMode="auto">
            <a:xfrm flipV="1">
              <a:off x="740" y="1320"/>
              <a:ext cx="494" cy="325"/>
            </a:xfrm>
            <a:prstGeom prst="line">
              <a:avLst/>
            </a:prstGeom>
            <a:noFill/>
            <a:ln w="19050">
              <a:solidFill>
                <a:srgbClr val="000000"/>
              </a:solidFill>
              <a:round/>
              <a:headEnd/>
              <a:tailEnd/>
            </a:ln>
          </p:spPr>
          <p:txBody>
            <a:bodyPr/>
            <a:lstStyle/>
            <a:p>
              <a:endParaRPr lang="en-US"/>
            </a:p>
          </p:txBody>
        </p:sp>
        <p:sp>
          <p:nvSpPr>
            <p:cNvPr id="38" name="Line 9"/>
            <p:cNvSpPr>
              <a:spLocks noChangeShapeType="1"/>
            </p:cNvSpPr>
            <p:nvPr/>
          </p:nvSpPr>
          <p:spPr bwMode="auto">
            <a:xfrm>
              <a:off x="859" y="2133"/>
              <a:ext cx="0" cy="325"/>
            </a:xfrm>
            <a:prstGeom prst="line">
              <a:avLst/>
            </a:prstGeom>
            <a:noFill/>
            <a:ln w="6350">
              <a:solidFill>
                <a:srgbClr val="000000"/>
              </a:solidFill>
              <a:round/>
              <a:headEnd/>
              <a:tailEnd/>
            </a:ln>
          </p:spPr>
          <p:txBody>
            <a:bodyPr/>
            <a:lstStyle/>
            <a:p>
              <a:endParaRPr lang="en-US"/>
            </a:p>
          </p:txBody>
        </p:sp>
        <p:sp>
          <p:nvSpPr>
            <p:cNvPr id="39" name="Line 10"/>
            <p:cNvSpPr>
              <a:spLocks noChangeShapeType="1"/>
            </p:cNvSpPr>
            <p:nvPr/>
          </p:nvSpPr>
          <p:spPr bwMode="auto">
            <a:xfrm>
              <a:off x="1372" y="2138"/>
              <a:ext cx="0" cy="325"/>
            </a:xfrm>
            <a:prstGeom prst="line">
              <a:avLst/>
            </a:prstGeom>
            <a:noFill/>
            <a:ln w="3175">
              <a:solidFill>
                <a:srgbClr val="000000"/>
              </a:solidFill>
              <a:round/>
              <a:headEnd/>
              <a:tailEnd/>
            </a:ln>
          </p:spPr>
          <p:txBody>
            <a:bodyPr/>
            <a:lstStyle/>
            <a:p>
              <a:endParaRPr lang="en-US"/>
            </a:p>
          </p:txBody>
        </p:sp>
        <p:sp>
          <p:nvSpPr>
            <p:cNvPr id="40" name="Line 11"/>
            <p:cNvSpPr>
              <a:spLocks noChangeShapeType="1"/>
            </p:cNvSpPr>
            <p:nvPr/>
          </p:nvSpPr>
          <p:spPr bwMode="auto">
            <a:xfrm>
              <a:off x="864" y="2378"/>
              <a:ext cx="511" cy="0"/>
            </a:xfrm>
            <a:prstGeom prst="line">
              <a:avLst/>
            </a:prstGeom>
            <a:noFill/>
            <a:ln w="9525">
              <a:solidFill>
                <a:srgbClr val="000000"/>
              </a:solidFill>
              <a:round/>
              <a:headEnd type="stealth" w="sm" len="lg"/>
              <a:tailEnd type="stealth" w="sm" len="lg"/>
            </a:ln>
          </p:spPr>
          <p:txBody>
            <a:bodyPr/>
            <a:lstStyle/>
            <a:p>
              <a:endParaRPr lang="en-US"/>
            </a:p>
          </p:txBody>
        </p:sp>
        <p:sp>
          <p:nvSpPr>
            <p:cNvPr id="41" name="Line 12"/>
            <p:cNvSpPr>
              <a:spLocks noChangeShapeType="1"/>
            </p:cNvSpPr>
            <p:nvPr/>
          </p:nvSpPr>
          <p:spPr bwMode="auto">
            <a:xfrm>
              <a:off x="1484" y="2261"/>
              <a:ext cx="0" cy="192"/>
            </a:xfrm>
            <a:prstGeom prst="line">
              <a:avLst/>
            </a:prstGeom>
            <a:noFill/>
            <a:ln w="6350">
              <a:solidFill>
                <a:srgbClr val="000000"/>
              </a:solidFill>
              <a:round/>
              <a:headEnd/>
              <a:tailEnd/>
            </a:ln>
          </p:spPr>
          <p:txBody>
            <a:bodyPr/>
            <a:lstStyle/>
            <a:p>
              <a:endParaRPr lang="en-US"/>
            </a:p>
          </p:txBody>
        </p:sp>
        <p:sp>
          <p:nvSpPr>
            <p:cNvPr id="42" name="Line 13"/>
            <p:cNvSpPr>
              <a:spLocks noChangeShapeType="1"/>
            </p:cNvSpPr>
            <p:nvPr/>
          </p:nvSpPr>
          <p:spPr bwMode="auto">
            <a:xfrm>
              <a:off x="1372" y="2390"/>
              <a:ext cx="114" cy="0"/>
            </a:xfrm>
            <a:prstGeom prst="line">
              <a:avLst/>
            </a:prstGeom>
            <a:noFill/>
            <a:ln w="6350">
              <a:solidFill>
                <a:srgbClr val="000000"/>
              </a:solidFill>
              <a:round/>
              <a:headEnd type="stealth" w="sm" len="sm"/>
              <a:tailEnd type="stealth" w="sm" len="sm"/>
            </a:ln>
          </p:spPr>
          <p:txBody>
            <a:bodyPr/>
            <a:lstStyle/>
            <a:p>
              <a:endParaRPr lang="en-US"/>
            </a:p>
          </p:txBody>
        </p:sp>
        <p:sp>
          <p:nvSpPr>
            <p:cNvPr id="43" name="Text Box 14"/>
            <p:cNvSpPr txBox="1">
              <a:spLocks noChangeArrowheads="1"/>
            </p:cNvSpPr>
            <p:nvPr/>
          </p:nvSpPr>
          <p:spPr bwMode="auto">
            <a:xfrm>
              <a:off x="1045" y="2324"/>
              <a:ext cx="305" cy="231"/>
            </a:xfrm>
            <a:prstGeom prst="rect">
              <a:avLst/>
            </a:prstGeom>
            <a:noFill/>
            <a:ln w="9525">
              <a:noFill/>
              <a:miter lim="800000"/>
              <a:headEnd/>
              <a:tailEnd/>
            </a:ln>
          </p:spPr>
          <p:txBody>
            <a:bodyPr/>
            <a:lstStyle/>
            <a:p>
              <a:pPr algn="l"/>
              <a:r>
                <a:rPr lang="en-US" altLang="zh-CN">
                  <a:latin typeface="Times New Roman" pitchFamily="18" charset="0"/>
                  <a:ea typeface="宋体" pitchFamily="2" charset="-122"/>
                </a:rPr>
                <a:t>100</a:t>
              </a:r>
              <a:endParaRPr lang="en-US"/>
            </a:p>
          </p:txBody>
        </p:sp>
        <p:sp>
          <p:nvSpPr>
            <p:cNvPr id="44" name="Text Box 15"/>
            <p:cNvSpPr txBox="1">
              <a:spLocks noChangeArrowheads="1"/>
            </p:cNvSpPr>
            <p:nvPr/>
          </p:nvSpPr>
          <p:spPr bwMode="auto">
            <a:xfrm>
              <a:off x="1394" y="2372"/>
              <a:ext cx="156" cy="192"/>
            </a:xfrm>
            <a:prstGeom prst="rect">
              <a:avLst/>
            </a:prstGeom>
            <a:noFill/>
            <a:ln w="9525">
              <a:noFill/>
              <a:miter lim="800000"/>
              <a:headEnd/>
              <a:tailEnd/>
            </a:ln>
          </p:spPr>
          <p:txBody>
            <a:bodyPr/>
            <a:lstStyle/>
            <a:p>
              <a:pPr algn="l"/>
              <a:r>
                <a:rPr lang="en-US" altLang="zh-CN">
                  <a:latin typeface="Times New Roman" pitchFamily="18" charset="0"/>
                  <a:ea typeface="宋体" pitchFamily="2" charset="-122"/>
                </a:rPr>
                <a:t>1</a:t>
              </a:r>
              <a:endParaRPr lang="en-US"/>
            </a:p>
          </p:txBody>
        </p:sp>
        <p:sp>
          <p:nvSpPr>
            <p:cNvPr id="45" name="Line 16"/>
            <p:cNvSpPr>
              <a:spLocks noChangeShapeType="1"/>
            </p:cNvSpPr>
            <p:nvPr/>
          </p:nvSpPr>
          <p:spPr bwMode="auto">
            <a:xfrm>
              <a:off x="1224" y="1322"/>
              <a:ext cx="733" cy="0"/>
            </a:xfrm>
            <a:prstGeom prst="line">
              <a:avLst/>
            </a:prstGeom>
            <a:noFill/>
            <a:ln w="19050">
              <a:solidFill>
                <a:srgbClr val="000000"/>
              </a:solidFill>
              <a:round/>
              <a:headEnd/>
              <a:tailEnd/>
            </a:ln>
          </p:spPr>
          <p:txBody>
            <a:bodyPr/>
            <a:lstStyle/>
            <a:p>
              <a:endParaRPr lang="en-US"/>
            </a:p>
          </p:txBody>
        </p:sp>
        <p:sp>
          <p:nvSpPr>
            <p:cNvPr id="46" name="Line 17"/>
            <p:cNvSpPr>
              <a:spLocks noChangeShapeType="1"/>
            </p:cNvSpPr>
            <p:nvPr/>
          </p:nvSpPr>
          <p:spPr bwMode="auto">
            <a:xfrm flipV="1">
              <a:off x="1476" y="1320"/>
              <a:ext cx="494" cy="325"/>
            </a:xfrm>
            <a:prstGeom prst="line">
              <a:avLst/>
            </a:prstGeom>
            <a:noFill/>
            <a:ln w="19050">
              <a:solidFill>
                <a:srgbClr val="000000"/>
              </a:solidFill>
              <a:round/>
              <a:headEnd/>
              <a:tailEnd/>
            </a:ln>
          </p:spPr>
          <p:txBody>
            <a:bodyPr/>
            <a:lstStyle/>
            <a:p>
              <a:endParaRPr lang="en-US"/>
            </a:p>
          </p:txBody>
        </p:sp>
        <p:sp>
          <p:nvSpPr>
            <p:cNvPr id="47" name="Line 18"/>
            <p:cNvSpPr>
              <a:spLocks noChangeShapeType="1"/>
            </p:cNvSpPr>
            <p:nvPr/>
          </p:nvSpPr>
          <p:spPr bwMode="auto">
            <a:xfrm flipV="1">
              <a:off x="1479" y="1906"/>
              <a:ext cx="494" cy="325"/>
            </a:xfrm>
            <a:prstGeom prst="line">
              <a:avLst/>
            </a:prstGeom>
            <a:noFill/>
            <a:ln w="19050">
              <a:solidFill>
                <a:srgbClr val="000000"/>
              </a:solidFill>
              <a:round/>
              <a:headEnd/>
              <a:tailEnd/>
            </a:ln>
          </p:spPr>
          <p:txBody>
            <a:bodyPr/>
            <a:lstStyle/>
            <a:p>
              <a:endParaRPr lang="en-US"/>
            </a:p>
          </p:txBody>
        </p:sp>
        <p:sp>
          <p:nvSpPr>
            <p:cNvPr id="48" name="Line 19"/>
            <p:cNvSpPr>
              <a:spLocks noChangeShapeType="1"/>
            </p:cNvSpPr>
            <p:nvPr/>
          </p:nvSpPr>
          <p:spPr bwMode="auto">
            <a:xfrm>
              <a:off x="1973" y="1320"/>
              <a:ext cx="0" cy="585"/>
            </a:xfrm>
            <a:prstGeom prst="line">
              <a:avLst/>
            </a:prstGeom>
            <a:noFill/>
            <a:ln w="19050">
              <a:solidFill>
                <a:srgbClr val="000000"/>
              </a:solidFill>
              <a:round/>
              <a:headEnd/>
              <a:tailEnd/>
            </a:ln>
          </p:spPr>
          <p:txBody>
            <a:bodyPr/>
            <a:lstStyle/>
            <a:p>
              <a:endParaRPr lang="en-US"/>
            </a:p>
          </p:txBody>
        </p:sp>
        <p:sp>
          <p:nvSpPr>
            <p:cNvPr id="49" name="Line 20"/>
            <p:cNvSpPr>
              <a:spLocks noChangeShapeType="1"/>
            </p:cNvSpPr>
            <p:nvPr/>
          </p:nvSpPr>
          <p:spPr bwMode="auto">
            <a:xfrm>
              <a:off x="608" y="1760"/>
              <a:ext cx="222" cy="0"/>
            </a:xfrm>
            <a:prstGeom prst="line">
              <a:avLst/>
            </a:prstGeom>
            <a:noFill/>
            <a:ln w="9525">
              <a:solidFill>
                <a:srgbClr val="000000"/>
              </a:solidFill>
              <a:round/>
              <a:headEnd/>
              <a:tailEnd/>
            </a:ln>
          </p:spPr>
          <p:txBody>
            <a:bodyPr/>
            <a:lstStyle/>
            <a:p>
              <a:endParaRPr lang="en-US"/>
            </a:p>
          </p:txBody>
        </p:sp>
        <p:sp>
          <p:nvSpPr>
            <p:cNvPr id="50" name="Line 21"/>
            <p:cNvSpPr>
              <a:spLocks noChangeShapeType="1"/>
            </p:cNvSpPr>
            <p:nvPr/>
          </p:nvSpPr>
          <p:spPr bwMode="auto">
            <a:xfrm>
              <a:off x="611" y="2110"/>
              <a:ext cx="222" cy="0"/>
            </a:xfrm>
            <a:prstGeom prst="line">
              <a:avLst/>
            </a:prstGeom>
            <a:noFill/>
            <a:ln w="9525">
              <a:solidFill>
                <a:srgbClr val="000000"/>
              </a:solidFill>
              <a:round/>
              <a:headEnd/>
              <a:tailEnd/>
            </a:ln>
          </p:spPr>
          <p:txBody>
            <a:bodyPr/>
            <a:lstStyle/>
            <a:p>
              <a:endParaRPr lang="en-US"/>
            </a:p>
          </p:txBody>
        </p:sp>
        <p:sp>
          <p:nvSpPr>
            <p:cNvPr id="51" name="Line 22"/>
            <p:cNvSpPr>
              <a:spLocks noChangeShapeType="1"/>
            </p:cNvSpPr>
            <p:nvPr/>
          </p:nvSpPr>
          <p:spPr bwMode="auto">
            <a:xfrm>
              <a:off x="662" y="1752"/>
              <a:ext cx="0" cy="349"/>
            </a:xfrm>
            <a:prstGeom prst="line">
              <a:avLst/>
            </a:prstGeom>
            <a:noFill/>
            <a:ln w="9525">
              <a:solidFill>
                <a:srgbClr val="000000"/>
              </a:solidFill>
              <a:round/>
              <a:headEnd type="stealth" w="sm" len="med"/>
              <a:tailEnd type="stealth" w="sm" len="med"/>
            </a:ln>
          </p:spPr>
          <p:txBody>
            <a:bodyPr/>
            <a:lstStyle/>
            <a:p>
              <a:endParaRPr lang="en-US"/>
            </a:p>
          </p:txBody>
        </p:sp>
        <p:sp>
          <p:nvSpPr>
            <p:cNvPr id="52" name="Text Box 23"/>
            <p:cNvSpPr txBox="1">
              <a:spLocks noChangeArrowheads="1"/>
            </p:cNvSpPr>
            <p:nvPr/>
          </p:nvSpPr>
          <p:spPr bwMode="auto">
            <a:xfrm>
              <a:off x="544" y="1807"/>
              <a:ext cx="164" cy="253"/>
            </a:xfrm>
            <a:prstGeom prst="rect">
              <a:avLst/>
            </a:prstGeom>
            <a:noFill/>
            <a:ln w="9525">
              <a:noFill/>
              <a:miter lim="800000"/>
              <a:headEnd/>
              <a:tailEnd/>
            </a:ln>
          </p:spPr>
          <p:txBody>
            <a:bodyPr/>
            <a:lstStyle/>
            <a:p>
              <a:pPr algn="l"/>
              <a:r>
                <a:rPr lang="en-US" altLang="zh-CN">
                  <a:latin typeface="Times New Roman" pitchFamily="18" charset="0"/>
                  <a:ea typeface="宋体" pitchFamily="2" charset="-122"/>
                </a:rPr>
                <a:t>10</a:t>
              </a:r>
              <a:endParaRPr lang="en-US"/>
            </a:p>
          </p:txBody>
        </p:sp>
        <p:sp>
          <p:nvSpPr>
            <p:cNvPr id="53" name="Text Box 24"/>
            <p:cNvSpPr txBox="1">
              <a:spLocks noChangeArrowheads="1"/>
            </p:cNvSpPr>
            <p:nvPr/>
          </p:nvSpPr>
          <p:spPr bwMode="auto">
            <a:xfrm>
              <a:off x="1016" y="1825"/>
              <a:ext cx="334" cy="244"/>
            </a:xfrm>
            <a:prstGeom prst="rect">
              <a:avLst/>
            </a:prstGeom>
            <a:noFill/>
            <a:ln w="9525">
              <a:noFill/>
              <a:miter lim="800000"/>
              <a:headEnd/>
              <a:tailEnd/>
            </a:ln>
          </p:spPr>
          <p:txBody>
            <a:bodyPr/>
            <a:lstStyle/>
            <a:p>
              <a:pPr algn="l"/>
              <a:r>
                <a:rPr lang="en-US" altLang="zh-CN" sz="3200">
                  <a:solidFill>
                    <a:srgbClr val="FF0000"/>
                  </a:solidFill>
                  <a:latin typeface="Times New Roman" pitchFamily="18" charset="0"/>
                  <a:ea typeface="宋体" pitchFamily="2" charset="-122"/>
                  <a:sym typeface="Symbol" pitchFamily="18" charset="2"/>
                </a:rPr>
                <a:t></a:t>
              </a:r>
              <a:r>
                <a:rPr lang="en-US" altLang="zh-CN" sz="3200" baseline="-25000">
                  <a:solidFill>
                    <a:srgbClr val="FF0000"/>
                  </a:solidFill>
                  <a:latin typeface="Times New Roman" pitchFamily="18" charset="0"/>
                  <a:ea typeface="宋体" pitchFamily="2" charset="-122"/>
                </a:rPr>
                <a:t>1</a:t>
              </a:r>
              <a:endParaRPr lang="en-US" sz="3200">
                <a:solidFill>
                  <a:srgbClr val="FF0000"/>
                </a:solidFill>
              </a:endParaRPr>
            </a:p>
          </p:txBody>
        </p:sp>
        <p:sp>
          <p:nvSpPr>
            <p:cNvPr id="54" name="Text Box 25"/>
            <p:cNvSpPr txBox="1">
              <a:spLocks noChangeArrowheads="1"/>
            </p:cNvSpPr>
            <p:nvPr/>
          </p:nvSpPr>
          <p:spPr bwMode="auto">
            <a:xfrm>
              <a:off x="1656" y="1634"/>
              <a:ext cx="228" cy="299"/>
            </a:xfrm>
            <a:prstGeom prst="rect">
              <a:avLst/>
            </a:prstGeom>
            <a:noFill/>
            <a:ln w="9525">
              <a:noFill/>
              <a:miter lim="800000"/>
              <a:headEnd/>
              <a:tailEnd/>
            </a:ln>
          </p:spPr>
          <p:txBody>
            <a:bodyPr/>
            <a:lstStyle/>
            <a:p>
              <a:pPr algn="l"/>
              <a:r>
                <a:rPr lang="en-US" altLang="zh-CN" sz="3200">
                  <a:solidFill>
                    <a:srgbClr val="FF0000"/>
                  </a:solidFill>
                  <a:latin typeface="Times New Roman" pitchFamily="18" charset="0"/>
                  <a:ea typeface="宋体" pitchFamily="2" charset="-122"/>
                  <a:sym typeface="Symbol" pitchFamily="18" charset="2"/>
                </a:rPr>
                <a:t></a:t>
              </a:r>
              <a:r>
                <a:rPr lang="en-US" altLang="zh-CN" sz="3200" baseline="-25000">
                  <a:solidFill>
                    <a:srgbClr val="FF0000"/>
                  </a:solidFill>
                  <a:latin typeface="Times New Roman" pitchFamily="18" charset="0"/>
                  <a:ea typeface="宋体" pitchFamily="2" charset="-122"/>
                </a:rPr>
                <a:t>2</a:t>
              </a:r>
              <a:endParaRPr lang="en-US" sz="3200">
                <a:solidFill>
                  <a:srgbClr val="FF0000"/>
                </a:solidFill>
              </a:endParaRPr>
            </a:p>
          </p:txBody>
        </p:sp>
        <p:sp>
          <p:nvSpPr>
            <p:cNvPr id="55" name="Line 26"/>
            <p:cNvSpPr>
              <a:spLocks noChangeShapeType="1"/>
            </p:cNvSpPr>
            <p:nvPr/>
          </p:nvSpPr>
          <p:spPr bwMode="auto">
            <a:xfrm>
              <a:off x="1963" y="1940"/>
              <a:ext cx="0" cy="192"/>
            </a:xfrm>
            <a:prstGeom prst="line">
              <a:avLst/>
            </a:prstGeom>
            <a:noFill/>
            <a:ln w="6350">
              <a:solidFill>
                <a:srgbClr val="000000"/>
              </a:solidFill>
              <a:round/>
              <a:headEnd/>
              <a:tailEnd/>
            </a:ln>
          </p:spPr>
          <p:txBody>
            <a:bodyPr/>
            <a:lstStyle/>
            <a:p>
              <a:endParaRPr lang="en-US"/>
            </a:p>
          </p:txBody>
        </p:sp>
        <p:sp>
          <p:nvSpPr>
            <p:cNvPr id="56" name="Line 27"/>
            <p:cNvSpPr>
              <a:spLocks noChangeShapeType="1"/>
            </p:cNvSpPr>
            <p:nvPr/>
          </p:nvSpPr>
          <p:spPr bwMode="auto">
            <a:xfrm flipV="1">
              <a:off x="1479" y="2084"/>
              <a:ext cx="494" cy="325"/>
            </a:xfrm>
            <a:prstGeom prst="line">
              <a:avLst/>
            </a:prstGeom>
            <a:noFill/>
            <a:ln w="6350">
              <a:solidFill>
                <a:srgbClr val="000000"/>
              </a:solidFill>
              <a:round/>
              <a:headEnd type="stealth" w="sm" len="lg"/>
              <a:tailEnd type="stealth" w="sm" len="lg"/>
            </a:ln>
          </p:spPr>
          <p:txBody>
            <a:bodyPr/>
            <a:lstStyle/>
            <a:p>
              <a:endParaRPr lang="en-US"/>
            </a:p>
          </p:txBody>
        </p:sp>
        <p:sp>
          <p:nvSpPr>
            <p:cNvPr id="57" name="Text Box 28"/>
            <p:cNvSpPr txBox="1">
              <a:spLocks noChangeArrowheads="1"/>
            </p:cNvSpPr>
            <p:nvPr/>
          </p:nvSpPr>
          <p:spPr bwMode="auto">
            <a:xfrm>
              <a:off x="1695" y="2228"/>
              <a:ext cx="237" cy="230"/>
            </a:xfrm>
            <a:prstGeom prst="rect">
              <a:avLst/>
            </a:prstGeom>
            <a:noFill/>
            <a:ln w="9525">
              <a:noFill/>
              <a:miter lim="800000"/>
              <a:headEnd/>
              <a:tailEnd/>
            </a:ln>
          </p:spPr>
          <p:txBody>
            <a:bodyPr/>
            <a:lstStyle/>
            <a:p>
              <a:pPr algn="l"/>
              <a:r>
                <a:rPr lang="en-US" altLang="zh-CN">
                  <a:highlight>
                    <a:srgbClr val="FFFF00"/>
                  </a:highlight>
                  <a:latin typeface="Times New Roman" pitchFamily="18" charset="0"/>
                  <a:ea typeface="宋体" pitchFamily="2" charset="-122"/>
                  <a:sym typeface="Symbol" panose="05050102010706020507" pitchFamily="18" charset="2"/>
                </a:rPr>
                <a:t></a:t>
              </a:r>
              <a:endParaRPr lang="en-US">
                <a:highlight>
                  <a:srgbClr val="FFFF00"/>
                </a:highlight>
              </a:endParaRPr>
            </a:p>
          </p:txBody>
        </p:sp>
      </p:grpSp>
      <p:graphicFrame>
        <p:nvGraphicFramePr>
          <p:cNvPr id="62" name="Object 14">
            <a:extLst>
              <a:ext uri="{FF2B5EF4-FFF2-40B4-BE49-F238E27FC236}">
                <a16:creationId xmlns:a16="http://schemas.microsoft.com/office/drawing/2014/main" id="{61557867-2E80-41C7-8A00-F9C37917CCB0}"/>
              </a:ext>
            </a:extLst>
          </p:cNvPr>
          <p:cNvGraphicFramePr>
            <a:graphicFrameLocks noChangeAspect="1"/>
          </p:cNvGraphicFramePr>
          <p:nvPr>
            <p:extLst>
              <p:ext uri="{D42A27DB-BD31-4B8C-83A1-F6EECF244321}">
                <p14:modId xmlns:p14="http://schemas.microsoft.com/office/powerpoint/2010/main" val="3972509347"/>
              </p:ext>
            </p:extLst>
          </p:nvPr>
        </p:nvGraphicFramePr>
        <p:xfrm>
          <a:off x="9294812" y="4853962"/>
          <a:ext cx="1503487" cy="548275"/>
        </p:xfrm>
        <a:graphic>
          <a:graphicData uri="http://schemas.openxmlformats.org/presentationml/2006/ole">
            <mc:AlternateContent xmlns:mc="http://schemas.openxmlformats.org/markup-compatibility/2006">
              <mc:Choice xmlns:v="urn:schemas-microsoft-com:vml" Requires="v">
                <p:oleObj spid="_x0000_s66816" name="Equation" r:id="rId3" imgW="660240" imgH="241200" progId="Equation.DSMT4">
                  <p:embed/>
                </p:oleObj>
              </mc:Choice>
              <mc:Fallback>
                <p:oleObj name="Equation" r:id="rId3" imgW="660240" imgH="241200" progId="Equation.DSMT4">
                  <p:embed/>
                  <p:pic>
                    <p:nvPicPr>
                      <p:cNvPr id="58382"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4812" y="4853962"/>
                        <a:ext cx="1503487" cy="548275"/>
                      </a:xfrm>
                      <a:prstGeom prst="rect">
                        <a:avLst/>
                      </a:prstGeom>
                      <a:solidFill>
                        <a:srgbClr val="FFFF00"/>
                      </a:solidFill>
                    </p:spPr>
                  </p:pic>
                </p:oleObj>
              </mc:Fallback>
            </mc:AlternateContent>
          </a:graphicData>
        </a:graphic>
      </p:graphicFrame>
      <p:graphicFrame>
        <p:nvGraphicFramePr>
          <p:cNvPr id="63" name="Object 62">
            <a:extLst>
              <a:ext uri="{FF2B5EF4-FFF2-40B4-BE49-F238E27FC236}">
                <a16:creationId xmlns:a16="http://schemas.microsoft.com/office/drawing/2014/main" id="{63EFF8BB-B134-42C6-89B0-2112823E0AC4}"/>
              </a:ext>
            </a:extLst>
          </p:cNvPr>
          <p:cNvGraphicFramePr>
            <a:graphicFrameLocks noChangeAspect="1"/>
          </p:cNvGraphicFramePr>
          <p:nvPr>
            <p:extLst>
              <p:ext uri="{D42A27DB-BD31-4B8C-83A1-F6EECF244321}">
                <p14:modId xmlns:p14="http://schemas.microsoft.com/office/powerpoint/2010/main" val="2243545166"/>
              </p:ext>
            </p:extLst>
          </p:nvPr>
        </p:nvGraphicFramePr>
        <p:xfrm>
          <a:off x="8672385" y="5449061"/>
          <a:ext cx="414338" cy="530225"/>
        </p:xfrm>
        <a:graphic>
          <a:graphicData uri="http://schemas.openxmlformats.org/presentationml/2006/ole">
            <mc:AlternateContent xmlns:mc="http://schemas.openxmlformats.org/markup-compatibility/2006">
              <mc:Choice xmlns:v="urn:schemas-microsoft-com:vml" Requires="v">
                <p:oleObj spid="_x0000_s66817" name="Equation" r:id="rId5" imgW="177480" imgH="228600" progId="Equation.DSMT4">
                  <p:embed/>
                </p:oleObj>
              </mc:Choice>
              <mc:Fallback>
                <p:oleObj name="Equation" r:id="rId5" imgW="177480" imgH="228600" progId="Equation.DSMT4">
                  <p:embed/>
                  <p:pic>
                    <p:nvPicPr>
                      <p:cNvPr id="108" name="Object 107"/>
                      <p:cNvPicPr>
                        <a:picLocks noChangeAspect="1" noChangeArrowheads="1"/>
                      </p:cNvPicPr>
                      <p:nvPr/>
                    </p:nvPicPr>
                    <p:blipFill>
                      <a:blip r:embed="rId6"/>
                      <a:srcRect/>
                      <a:stretch>
                        <a:fillRect/>
                      </a:stretch>
                    </p:blipFill>
                    <p:spPr bwMode="auto">
                      <a:xfrm>
                        <a:off x="8672385" y="5449061"/>
                        <a:ext cx="414338" cy="530225"/>
                      </a:xfrm>
                      <a:prstGeom prst="rect">
                        <a:avLst/>
                      </a:prstGeom>
                      <a:solidFill>
                        <a:srgbClr val="CCFFFF"/>
                      </a:solidFill>
                    </p:spPr>
                  </p:pic>
                </p:oleObj>
              </mc:Fallback>
            </mc:AlternateContent>
          </a:graphicData>
        </a:graphic>
      </p:graphicFrame>
      <p:grpSp>
        <p:nvGrpSpPr>
          <p:cNvPr id="64" name="Group 63">
            <a:extLst>
              <a:ext uri="{FF2B5EF4-FFF2-40B4-BE49-F238E27FC236}">
                <a16:creationId xmlns:a16="http://schemas.microsoft.com/office/drawing/2014/main" id="{0FCB9169-D4FA-4ADC-AA1B-9967A19F30C1}"/>
              </a:ext>
            </a:extLst>
          </p:cNvPr>
          <p:cNvGrpSpPr/>
          <p:nvPr/>
        </p:nvGrpSpPr>
        <p:grpSpPr>
          <a:xfrm>
            <a:off x="8268049" y="5016311"/>
            <a:ext cx="936431" cy="548275"/>
            <a:chOff x="10437812" y="2781300"/>
            <a:chExt cx="533400" cy="304800"/>
          </a:xfrm>
        </p:grpSpPr>
        <p:cxnSp>
          <p:nvCxnSpPr>
            <p:cNvPr id="65" name="Straight Connector 64">
              <a:extLst>
                <a:ext uri="{FF2B5EF4-FFF2-40B4-BE49-F238E27FC236}">
                  <a16:creationId xmlns:a16="http://schemas.microsoft.com/office/drawing/2014/main" id="{D00D5A20-A17D-4963-AA83-F9DC3622CC6F}"/>
                </a:ext>
              </a:extLst>
            </p:cNvPr>
            <p:cNvCxnSpPr/>
            <p:nvPr/>
          </p:nvCxnSpPr>
          <p:spPr>
            <a:xfrm flipV="1">
              <a:off x="10437812" y="2857500"/>
              <a:ext cx="304800" cy="22860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1F7A09E-D81A-46A8-8E60-7C694E3273ED}"/>
                </a:ext>
              </a:extLst>
            </p:cNvPr>
            <p:cNvCxnSpPr/>
            <p:nvPr/>
          </p:nvCxnSpPr>
          <p:spPr>
            <a:xfrm rot="5400000">
              <a:off x="10629106" y="2895600"/>
              <a:ext cx="151606" cy="7699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FB276DE-3B1E-4C74-8C1C-901A934768B7}"/>
                </a:ext>
              </a:extLst>
            </p:cNvPr>
            <p:cNvCxnSpPr/>
            <p:nvPr/>
          </p:nvCxnSpPr>
          <p:spPr>
            <a:xfrm flipV="1">
              <a:off x="10666412" y="2781300"/>
              <a:ext cx="304800" cy="22860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68" name="Object 67">
            <a:extLst>
              <a:ext uri="{FF2B5EF4-FFF2-40B4-BE49-F238E27FC236}">
                <a16:creationId xmlns:a16="http://schemas.microsoft.com/office/drawing/2014/main" id="{3A405146-B347-481A-9EED-F11DD78E01F0}"/>
              </a:ext>
            </a:extLst>
          </p:cNvPr>
          <p:cNvGraphicFramePr>
            <a:graphicFrameLocks noChangeAspect="1"/>
          </p:cNvGraphicFramePr>
          <p:nvPr>
            <p:extLst>
              <p:ext uri="{D42A27DB-BD31-4B8C-83A1-F6EECF244321}">
                <p14:modId xmlns:p14="http://schemas.microsoft.com/office/powerpoint/2010/main" val="2164143411"/>
              </p:ext>
            </p:extLst>
          </p:nvPr>
        </p:nvGraphicFramePr>
        <p:xfrm>
          <a:off x="6034088" y="5871993"/>
          <a:ext cx="325437" cy="412750"/>
        </p:xfrm>
        <a:graphic>
          <a:graphicData uri="http://schemas.openxmlformats.org/presentationml/2006/ole">
            <mc:AlternateContent xmlns:mc="http://schemas.openxmlformats.org/markup-compatibility/2006">
              <mc:Choice xmlns:v="urn:schemas-microsoft-com:vml" Requires="v">
                <p:oleObj spid="_x0000_s66818" name="Equation" r:id="rId7" imgW="139680" imgH="177480" progId="Equation.DSMT4">
                  <p:embed/>
                </p:oleObj>
              </mc:Choice>
              <mc:Fallback>
                <p:oleObj name="Equation" r:id="rId7" imgW="139680" imgH="177480" progId="Equation.DSMT4">
                  <p:embed/>
                  <p:pic>
                    <p:nvPicPr>
                      <p:cNvPr id="63" name="Object 62">
                        <a:extLst>
                          <a:ext uri="{FF2B5EF4-FFF2-40B4-BE49-F238E27FC236}">
                            <a16:creationId xmlns:a16="http://schemas.microsoft.com/office/drawing/2014/main" id="{63EFF8BB-B134-42C6-89B0-2112823E0AC4}"/>
                          </a:ext>
                        </a:extLst>
                      </p:cNvPr>
                      <p:cNvPicPr>
                        <a:picLocks noChangeAspect="1" noChangeArrowheads="1"/>
                      </p:cNvPicPr>
                      <p:nvPr/>
                    </p:nvPicPr>
                    <p:blipFill>
                      <a:blip r:embed="rId8"/>
                      <a:srcRect/>
                      <a:stretch>
                        <a:fillRect/>
                      </a:stretch>
                    </p:blipFill>
                    <p:spPr bwMode="auto">
                      <a:xfrm>
                        <a:off x="6034088" y="5871993"/>
                        <a:ext cx="325437" cy="412750"/>
                      </a:xfrm>
                      <a:prstGeom prst="rect">
                        <a:avLst/>
                      </a:prstGeom>
                      <a:solidFill>
                        <a:srgbClr val="CCFFFF"/>
                      </a:solid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698596147"/>
              </p:ext>
            </p:extLst>
          </p:nvPr>
        </p:nvGraphicFramePr>
        <p:xfrm>
          <a:off x="8412552" y="6683122"/>
          <a:ext cx="3057302" cy="1034779"/>
        </p:xfrm>
        <a:graphic>
          <a:graphicData uri="http://schemas.openxmlformats.org/presentationml/2006/ole">
            <mc:AlternateContent xmlns:mc="http://schemas.openxmlformats.org/markup-compatibility/2006">
              <mc:Choice xmlns:v="urn:schemas-microsoft-com:vml" Requires="v">
                <p:oleObj spid="_x0000_s66819" name="Equation" r:id="rId9" imgW="825480" imgH="279360" progId="Equation.DSMT4">
                  <p:embed/>
                </p:oleObj>
              </mc:Choice>
              <mc:Fallback>
                <p:oleObj name="Equation" r:id="rId9" imgW="825480" imgH="279360" progId="Equation.DSMT4">
                  <p:embed/>
                  <p:pic>
                    <p:nvPicPr>
                      <p:cNvPr id="0" name=""/>
                      <p:cNvPicPr/>
                      <p:nvPr/>
                    </p:nvPicPr>
                    <p:blipFill>
                      <a:blip r:embed="rId10"/>
                      <a:stretch>
                        <a:fillRect/>
                      </a:stretch>
                    </p:blipFill>
                    <p:spPr>
                      <a:xfrm>
                        <a:off x="8412552" y="6683122"/>
                        <a:ext cx="3057302" cy="1034779"/>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157771996"/>
              </p:ext>
            </p:extLst>
          </p:nvPr>
        </p:nvGraphicFramePr>
        <p:xfrm>
          <a:off x="360329" y="5787486"/>
          <a:ext cx="3335208" cy="902468"/>
        </p:xfrm>
        <a:graphic>
          <a:graphicData uri="http://schemas.openxmlformats.org/presentationml/2006/ole">
            <mc:AlternateContent xmlns:mc="http://schemas.openxmlformats.org/markup-compatibility/2006">
              <mc:Choice xmlns:v="urn:schemas-microsoft-com:vml" Requires="v">
                <p:oleObj spid="_x0000_s66820" name="Equation" r:id="rId11" imgW="1079280" imgH="291960" progId="Equation.DSMT4">
                  <p:embed/>
                </p:oleObj>
              </mc:Choice>
              <mc:Fallback>
                <p:oleObj name="Equation" r:id="rId11" imgW="1079280" imgH="291960" progId="Equation.DSMT4">
                  <p:embed/>
                  <p:pic>
                    <p:nvPicPr>
                      <p:cNvPr id="0" name=""/>
                      <p:cNvPicPr/>
                      <p:nvPr/>
                    </p:nvPicPr>
                    <p:blipFill>
                      <a:blip r:embed="rId12"/>
                      <a:stretch>
                        <a:fillRect/>
                      </a:stretch>
                    </p:blipFill>
                    <p:spPr>
                      <a:xfrm>
                        <a:off x="360329" y="5787486"/>
                        <a:ext cx="3335208" cy="902468"/>
                      </a:xfrm>
                      <a:prstGeom prst="rect">
                        <a:avLst/>
                      </a:prstGeom>
                    </p:spPr>
                  </p:pic>
                </p:oleObj>
              </mc:Fallback>
            </mc:AlternateContent>
          </a:graphicData>
        </a:graphic>
      </p:graphicFrame>
      <p:sp>
        <p:nvSpPr>
          <p:cNvPr id="58" name="TextBox 57"/>
          <p:cNvSpPr txBox="1"/>
          <p:nvPr/>
        </p:nvSpPr>
        <p:spPr>
          <a:xfrm>
            <a:off x="476615" y="1764395"/>
            <a:ext cx="7147982" cy="2123658"/>
          </a:xfrm>
          <a:prstGeom prst="rect">
            <a:avLst/>
          </a:prstGeom>
          <a:solidFill>
            <a:schemeClr val="bg1"/>
          </a:solidFill>
        </p:spPr>
        <p:txBody>
          <a:bodyPr wrap="none" rtlCol="0">
            <a:spAutoFit/>
          </a:bodyPr>
          <a:lstStyle/>
          <a:p>
            <a:pPr>
              <a:lnSpc>
                <a:spcPct val="150000"/>
              </a:lnSpc>
            </a:pPr>
            <a:r>
              <a:rPr lang="en-US" sz="2200">
                <a:solidFill>
                  <a:srgbClr val="7030A0"/>
                </a:solidFill>
                <a:cs typeface="Times New Roman" pitchFamily="18" charset="0"/>
              </a:rPr>
              <a:t>Với:  </a:t>
            </a:r>
            <a:r>
              <a:rPr lang="el-GR" sz="2200">
                <a:solidFill>
                  <a:srgbClr val="7030A0"/>
                </a:solidFill>
                <a:cs typeface="Times New Roman" pitchFamily="18" charset="0"/>
              </a:rPr>
              <a:t>δ</a:t>
            </a:r>
            <a:r>
              <a:rPr lang="en-US" sz="2200">
                <a:solidFill>
                  <a:srgbClr val="7030A0"/>
                </a:solidFill>
                <a:cs typeface="Times New Roman" pitchFamily="18" charset="0"/>
              </a:rPr>
              <a:t> = 1x10</a:t>
            </a:r>
            <a:r>
              <a:rPr lang="en-US" sz="2200" baseline="30000">
                <a:solidFill>
                  <a:srgbClr val="7030A0"/>
                </a:solidFill>
                <a:cs typeface="Times New Roman" pitchFamily="18" charset="0"/>
              </a:rPr>
              <a:t>-3</a:t>
            </a:r>
            <a:r>
              <a:rPr lang="en-US" sz="2200">
                <a:solidFill>
                  <a:srgbClr val="7030A0"/>
                </a:solidFill>
                <a:cs typeface="Times New Roman" pitchFamily="18" charset="0"/>
              </a:rPr>
              <a:t> m : bề dày lớp cách điện </a:t>
            </a:r>
          </a:p>
          <a:p>
            <a:pPr>
              <a:lnSpc>
                <a:spcPct val="150000"/>
              </a:lnSpc>
            </a:pPr>
            <a:r>
              <a:rPr lang="en-US">
                <a:solidFill>
                  <a:srgbClr val="7030A0"/>
                </a:solidFill>
                <a:cs typeface="Times New Roman" pitchFamily="18" charset="0"/>
              </a:rPr>
              <a:t>         S = [(100+10)x2x10</a:t>
            </a:r>
            <a:r>
              <a:rPr lang="en-US" baseline="30000">
                <a:solidFill>
                  <a:srgbClr val="7030A0"/>
                </a:solidFill>
                <a:cs typeface="Times New Roman" pitchFamily="18" charset="0"/>
              </a:rPr>
              <a:t>-3</a:t>
            </a:r>
            <a:r>
              <a:rPr lang="en-US">
                <a:solidFill>
                  <a:srgbClr val="7030A0"/>
                </a:solidFill>
                <a:cs typeface="Times New Roman" pitchFamily="18" charset="0"/>
              </a:rPr>
              <a:t> ] x [ </a:t>
            </a:r>
            <a:r>
              <a:rPr lang="en-US" smtClean="0">
                <a:solidFill>
                  <a:srgbClr val="7030A0"/>
                </a:solidFill>
                <a:cs typeface="Times New Roman" pitchFamily="18" charset="0"/>
              </a:rPr>
              <a:t>1] ???</a:t>
            </a:r>
            <a:endParaRPr lang="en-US" baseline="30000">
              <a:solidFill>
                <a:srgbClr val="7030A0"/>
              </a:solidFill>
              <a:cs typeface="Times New Roman" pitchFamily="18" charset="0"/>
            </a:endParaRPr>
          </a:p>
          <a:p>
            <a:pPr>
              <a:lnSpc>
                <a:spcPct val="150000"/>
              </a:lnSpc>
            </a:pPr>
            <a:r>
              <a:rPr lang="en-US" sz="2200">
                <a:solidFill>
                  <a:srgbClr val="7030A0"/>
                </a:solidFill>
                <a:cs typeface="Times New Roman" pitchFamily="18" charset="0"/>
              </a:rPr>
              <a:t>              : Tiết diện lớp cách điện mà nhiệt truyền qua</a:t>
            </a:r>
          </a:p>
          <a:p>
            <a:pPr>
              <a:lnSpc>
                <a:spcPct val="150000"/>
              </a:lnSpc>
            </a:pPr>
            <a:r>
              <a:rPr lang="en-US" sz="2200">
                <a:solidFill>
                  <a:srgbClr val="7030A0"/>
                </a:solidFill>
                <a:cs typeface="Times New Roman" pitchFamily="18" charset="0"/>
              </a:rPr>
              <a:t>          </a:t>
            </a:r>
            <a:r>
              <a:rPr lang="el-GR" sz="2200">
                <a:solidFill>
                  <a:srgbClr val="7030A0"/>
                </a:solidFill>
                <a:cs typeface="Times New Roman" pitchFamily="18" charset="0"/>
              </a:rPr>
              <a:t>λ</a:t>
            </a:r>
            <a:r>
              <a:rPr lang="en-US" sz="2200">
                <a:solidFill>
                  <a:srgbClr val="7030A0"/>
                </a:solidFill>
                <a:cs typeface="Times New Roman" pitchFamily="18" charset="0"/>
              </a:rPr>
              <a:t> = 0,114 W/m.</a:t>
            </a:r>
            <a:r>
              <a:rPr lang="en-US" sz="2200" baseline="30000">
                <a:solidFill>
                  <a:srgbClr val="7030A0"/>
                </a:solidFill>
                <a:cs typeface="Times New Roman" pitchFamily="18" charset="0"/>
              </a:rPr>
              <a:t>0</a:t>
            </a:r>
            <a:r>
              <a:rPr lang="en-US" sz="2200">
                <a:solidFill>
                  <a:srgbClr val="7030A0"/>
                </a:solidFill>
                <a:cs typeface="Times New Roman" pitchFamily="18" charset="0"/>
              </a:rPr>
              <a:t>C : Hệ số dẫn nhiệt lớp cách điện</a:t>
            </a:r>
          </a:p>
        </p:txBody>
      </p:sp>
    </p:spTree>
    <p:extLst>
      <p:ext uri="{BB962C8B-B14F-4D97-AF65-F5344CB8AC3E}">
        <p14:creationId xmlns:p14="http://schemas.microsoft.com/office/powerpoint/2010/main" val="244242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box(in)">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box(in)">
                                      <p:cBhvr>
                                        <p:cTn id="12" dur="500"/>
                                        <p:tgtEl>
                                          <p:spTgt spid="64"/>
                                        </p:tgtEl>
                                      </p:cBhvr>
                                    </p:animEffect>
                                  </p:childTnLst>
                                </p:cTn>
                              </p:par>
                              <p:par>
                                <p:cTn id="13" presetID="4" presetClass="entr" presetSubtype="16" fill="hold" nodeType="with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box(in)">
                                      <p:cBhvr>
                                        <p:cTn id="15" dur="500"/>
                                        <p:tgtEl>
                                          <p:spTgt spid="63"/>
                                        </p:tgtEl>
                                      </p:cBhvr>
                                    </p:animEffect>
                                  </p:childTnLst>
                                </p:cTn>
                              </p:par>
                            </p:childTnLst>
                          </p:cTn>
                        </p:par>
                        <p:par>
                          <p:cTn id="16" fill="hold">
                            <p:stCondLst>
                              <p:cond delay="500"/>
                            </p:stCondLst>
                            <p:childTnLst>
                              <p:par>
                                <p:cTn id="17" presetID="4" presetClass="entr" presetSubtype="16" fill="hold" nodeType="after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box(in)">
                                      <p:cBhvr>
                                        <p:cTn id="19" dur="500"/>
                                        <p:tgtEl>
                                          <p:spTgt spid="62"/>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box(in)">
                                      <p:cBhvr>
                                        <p:cTn id="2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US"/>
              <a:t>Sự truyền nhiệt của vật thể phát nóng ở chế độ xác lập</a:t>
            </a:r>
          </a:p>
        </p:txBody>
      </p:sp>
      <p:sp>
        <p:nvSpPr>
          <p:cNvPr id="3" name="Slide Number Placeholder 2"/>
          <p:cNvSpPr>
            <a:spLocks noGrp="1"/>
          </p:cNvSpPr>
          <p:nvPr>
            <p:ph type="sldNum" sz="quarter" idx="12"/>
          </p:nvPr>
        </p:nvSpPr>
        <p:spPr/>
        <p:txBody>
          <a:bodyPr/>
          <a:lstStyle/>
          <a:p>
            <a:fld id="{AC20B538-39FE-4812-A0E3-30635B19B3D6}" type="slidenum">
              <a:rPr lang="en-US" smtClean="0"/>
              <a:pPr/>
              <a:t>26</a:t>
            </a:fld>
            <a:endParaRPr lang="en-US"/>
          </a:p>
        </p:txBody>
      </p:sp>
      <p:sp>
        <p:nvSpPr>
          <p:cNvPr id="4" name="Footer Placeholder 3"/>
          <p:cNvSpPr>
            <a:spLocks noGrp="1"/>
          </p:cNvSpPr>
          <p:nvPr>
            <p:ph type="ftr" sz="quarter" idx="3"/>
          </p:nvPr>
        </p:nvSpPr>
        <p:spPr/>
        <p:txBody>
          <a:bodyPr/>
          <a:lstStyle/>
          <a:p>
            <a:r>
              <a:rPr lang="en-US"/>
              <a:t>BMTBĐ-BĐNLĐC-PVLong (TCBinh edited 2016)</a:t>
            </a:r>
          </a:p>
        </p:txBody>
      </p:sp>
      <p:sp>
        <p:nvSpPr>
          <p:cNvPr id="5" name="Rectangle 5"/>
          <p:cNvSpPr>
            <a:spLocks noChangeArrowheads="1"/>
          </p:cNvSpPr>
          <p:nvPr/>
        </p:nvSpPr>
        <p:spPr bwMode="auto">
          <a:xfrm>
            <a:off x="36588" y="660364"/>
            <a:ext cx="11450628" cy="5078313"/>
          </a:xfrm>
          <a:prstGeom prst="rect">
            <a:avLst/>
          </a:prstGeom>
          <a:noFill/>
          <a:ln w="9525" algn="ctr">
            <a:noFill/>
            <a:miter lim="800000"/>
            <a:headEnd/>
            <a:tailEnd/>
          </a:ln>
          <a:effectLst/>
        </p:spPr>
        <p:txBody>
          <a:bodyPr wrap="square" anchor="ctr">
            <a:spAutoFit/>
          </a:bodyPr>
          <a:lstStyle/>
          <a:p>
            <a:pPr indent="360363">
              <a:tabLst>
                <a:tab pos="2520950" algn="l"/>
              </a:tabLst>
            </a:pPr>
            <a:r>
              <a:rPr lang="en-US" sz="3600" u="sng">
                <a:latin typeface="VNI-Times" pitchFamily="2" charset="0"/>
              </a:rPr>
              <a:t>VÍ DỤ</a:t>
            </a:r>
            <a:r>
              <a:rPr lang="en-US" sz="3600">
                <a:latin typeface="VNI-Times" pitchFamily="2" charset="0"/>
              </a:rPr>
              <a:t>: Cho thanh daãn baèng ñoàng </a:t>
            </a:r>
            <a:r>
              <a:rPr lang="en-US" sz="3600">
                <a:solidFill>
                  <a:srgbClr val="FF0000"/>
                </a:solidFill>
                <a:latin typeface="VNI-Times" pitchFamily="2" charset="0"/>
              </a:rPr>
              <a:t>raát daøi</a:t>
            </a:r>
            <a:r>
              <a:rPr lang="en-US" sz="3600">
                <a:latin typeface="VNI-Times" pitchFamily="2" charset="0"/>
              </a:rPr>
              <a:t> coù tieát dieän chöõ nhaät nh</a:t>
            </a:r>
            <a:r>
              <a:rPr lang="vi-VN" sz="3600">
                <a:latin typeface="Times New Roman" panose="02020603050405020304" pitchFamily="18" charset="0"/>
              </a:rPr>
              <a:t>ư</a:t>
            </a:r>
            <a:r>
              <a:rPr lang="en-US" sz="3600">
                <a:latin typeface="VNI-Times" pitchFamily="2" charset="0"/>
              </a:rPr>
              <a:t> hình. </a:t>
            </a:r>
            <a:r>
              <a:rPr lang="en-US" sz="3600">
                <a:latin typeface="'"/>
                <a:cs typeface="Times New Roman" panose="02020603050405020304" pitchFamily="18" charset="0"/>
              </a:rPr>
              <a:t>Thanh đồng có </a:t>
            </a:r>
            <a:r>
              <a:rPr lang="en-US" sz="3600" smtClean="0">
                <a:latin typeface="'"/>
                <a:cs typeface="Times New Roman" panose="02020603050405020304" pitchFamily="18" charset="0"/>
              </a:rPr>
              <a:t>điện trở suất đổng là </a:t>
            </a:r>
            <a:r>
              <a:rPr lang="en-US" sz="3600" smtClean="0">
                <a:latin typeface="Times New Roman" panose="02020603050405020304" pitchFamily="18" charset="0"/>
                <a:cs typeface="Times New Roman" panose="02020603050405020304" pitchFamily="18" charset="0"/>
              </a:rPr>
              <a:t>1,72×10</a:t>
            </a:r>
            <a:r>
              <a:rPr lang="en-US" sz="3600" baseline="30000" smtClean="0">
                <a:latin typeface="Times New Roman" panose="02020603050405020304" pitchFamily="18" charset="0"/>
                <a:cs typeface="Times New Roman" panose="02020603050405020304" pitchFamily="18" charset="0"/>
              </a:rPr>
              <a:t>-8</a:t>
            </a:r>
            <a:r>
              <a:rPr lang="en-US" sz="3600" smtClean="0">
                <a:latin typeface="Times New Roman" panose="02020603050405020304" pitchFamily="18" charset="0"/>
                <a:cs typeface="Times New Roman" panose="02020603050405020304" pitchFamily="18" charset="0"/>
              </a:rPr>
              <a:t> </a:t>
            </a:r>
            <a:r>
              <a:rPr lang="en-US" sz="3600">
                <a:latin typeface="Times New Roman" panose="02020603050405020304" pitchFamily="18" charset="0"/>
                <a:cs typeface="Times New Roman" panose="02020603050405020304" pitchFamily="18" charset="0"/>
                <a:sym typeface="Symbol" panose="05050102010706020507" pitchFamily="18" charset="2"/>
              </a:rPr>
              <a:t></a:t>
            </a:r>
            <a:r>
              <a:rPr lang="en-US" sz="3600">
                <a:latin typeface="Times New Roman" panose="02020603050405020304" pitchFamily="18" charset="0"/>
                <a:cs typeface="Times New Roman" panose="02020603050405020304" pitchFamily="18" charset="0"/>
              </a:rPr>
              <a:t>m ở 20 </a:t>
            </a:r>
            <a:r>
              <a:rPr lang="en-US" sz="3600" baseline="30000">
                <a:latin typeface="Times New Roman" panose="02020603050405020304" pitchFamily="18" charset="0"/>
                <a:cs typeface="Times New Roman" panose="02020603050405020304" pitchFamily="18" charset="0"/>
              </a:rPr>
              <a:t>o</a:t>
            </a:r>
            <a:r>
              <a:rPr lang="en-US" sz="3600">
                <a:latin typeface="Times New Roman" panose="02020603050405020304" pitchFamily="18" charset="0"/>
                <a:cs typeface="Times New Roman" panose="02020603050405020304" pitchFamily="18" charset="0"/>
              </a:rPr>
              <a:t>C</a:t>
            </a:r>
            <a:r>
              <a:rPr lang="en-US" sz="3600" smtClean="0">
                <a:latin typeface="VNI-Times" pitchFamily="2" charset="0"/>
              </a:rPr>
              <a:t>. </a:t>
            </a:r>
            <a:r>
              <a:rPr lang="en-US" sz="3600">
                <a:latin typeface="VNI-Times" pitchFamily="2" charset="0"/>
              </a:rPr>
              <a:t>Thanh daãn ñöôïc boïc lôùp caùch ñieän daøy 1mm coù heä soá daãn nhieät </a:t>
            </a:r>
            <a:r>
              <a:rPr lang="en-US" sz="3600">
                <a:solidFill>
                  <a:srgbClr val="FF0000"/>
                </a:solidFill>
                <a:latin typeface="VNI-Times" pitchFamily="2" charset="0"/>
                <a:sym typeface="Symbol" pitchFamily="18" charset="2"/>
              </a:rPr>
              <a:t></a:t>
            </a:r>
            <a:r>
              <a:rPr lang="en-US" sz="3600">
                <a:solidFill>
                  <a:srgbClr val="FF0000"/>
                </a:solidFill>
                <a:latin typeface="VNI-Times" pitchFamily="2" charset="0"/>
              </a:rPr>
              <a:t> = </a:t>
            </a:r>
            <a:r>
              <a:rPr lang="en-US" sz="3600">
                <a:solidFill>
                  <a:srgbClr val="FF0000"/>
                </a:solidFill>
                <a:latin typeface="Times New Roman" panose="02020603050405020304" pitchFamily="18" charset="0"/>
                <a:cs typeface="Times New Roman" panose="02020603050405020304" pitchFamily="18" charset="0"/>
              </a:rPr>
              <a:t>0,114 W/m</a:t>
            </a:r>
            <a:r>
              <a:rPr lang="en-US" sz="3600" baseline="30000">
                <a:solidFill>
                  <a:srgbClr val="FF0000"/>
                </a:solidFill>
                <a:latin typeface="Times New Roman" panose="02020603050405020304" pitchFamily="18" charset="0"/>
                <a:cs typeface="Times New Roman" panose="02020603050405020304" pitchFamily="18" charset="0"/>
                <a:sym typeface="Symbol" pitchFamily="18" charset="2"/>
              </a:rPr>
              <a:t>0</a:t>
            </a:r>
            <a:r>
              <a:rPr lang="en-US" sz="3600">
                <a:solidFill>
                  <a:srgbClr val="FF0000"/>
                </a:solidFill>
                <a:latin typeface="Times New Roman" panose="02020603050405020304" pitchFamily="18" charset="0"/>
                <a:cs typeface="Times New Roman" panose="02020603050405020304" pitchFamily="18" charset="0"/>
                <a:sym typeface="Symbol" pitchFamily="18" charset="2"/>
              </a:rPr>
              <a:t>C</a:t>
            </a:r>
            <a:r>
              <a:rPr lang="en-US" sz="3600">
                <a:latin typeface="Times New Roman" panose="02020603050405020304" pitchFamily="18" charset="0"/>
                <a:cs typeface="Times New Roman" panose="02020603050405020304" pitchFamily="18" charset="0"/>
                <a:sym typeface="Symbol" pitchFamily="18" charset="2"/>
              </a:rPr>
              <a:t> và </a:t>
            </a:r>
            <a:r>
              <a:rPr lang="en-US" sz="3600">
                <a:latin typeface="Times New Roman" panose="02020603050405020304" pitchFamily="18" charset="0"/>
                <a:cs typeface="Times New Roman" panose="02020603050405020304" pitchFamily="18" charset="0"/>
              </a:rPr>
              <a:t>hệ số tỏa nhiệt ra môi trường </a:t>
            </a:r>
            <a:r>
              <a:rPr lang="en-US" sz="3600">
                <a:solidFill>
                  <a:srgbClr val="FF0000"/>
                </a:solidFill>
                <a:latin typeface="Times New Roman" panose="02020603050405020304" pitchFamily="18" charset="0"/>
                <a:cs typeface="Times New Roman" panose="02020603050405020304" pitchFamily="18" charset="0"/>
              </a:rPr>
              <a:t>k</a:t>
            </a:r>
            <a:r>
              <a:rPr lang="en-US" sz="3600" baseline="-25000">
                <a:solidFill>
                  <a:srgbClr val="FF0000"/>
                </a:solidFill>
                <a:latin typeface="Times New Roman" panose="02020603050405020304" pitchFamily="18" charset="0"/>
                <a:cs typeface="Times New Roman" panose="02020603050405020304" pitchFamily="18" charset="0"/>
              </a:rPr>
              <a:t>T</a:t>
            </a:r>
            <a:r>
              <a:rPr lang="en-US" sz="3600">
                <a:solidFill>
                  <a:srgbClr val="FF0000"/>
                </a:solidFill>
                <a:latin typeface="Times New Roman" panose="02020603050405020304" pitchFamily="18" charset="0"/>
                <a:cs typeface="Times New Roman" panose="02020603050405020304" pitchFamily="18" charset="0"/>
              </a:rPr>
              <a:t> = 15 W/m</a:t>
            </a:r>
            <a:r>
              <a:rPr lang="en-US" sz="3600" baseline="30000">
                <a:solidFill>
                  <a:srgbClr val="FF0000"/>
                </a:solidFill>
                <a:latin typeface="Times New Roman" panose="02020603050405020304" pitchFamily="18" charset="0"/>
                <a:cs typeface="Times New Roman" panose="02020603050405020304" pitchFamily="18" charset="0"/>
              </a:rPr>
              <a:t>2</a:t>
            </a:r>
            <a:r>
              <a:rPr lang="en-US" sz="3600">
                <a:solidFill>
                  <a:srgbClr val="FF0000"/>
                </a:solidFill>
                <a:latin typeface="Times New Roman" panose="02020603050405020304" pitchFamily="18" charset="0"/>
                <a:cs typeface="Times New Roman" panose="02020603050405020304" pitchFamily="18" charset="0"/>
              </a:rPr>
              <a:t>.</a:t>
            </a:r>
            <a:r>
              <a:rPr lang="en-US" sz="3600" baseline="30000">
                <a:solidFill>
                  <a:srgbClr val="FF0000"/>
                </a:solidFill>
                <a:latin typeface="Times New Roman" panose="02020603050405020304" pitchFamily="18" charset="0"/>
                <a:cs typeface="Times New Roman" panose="02020603050405020304" pitchFamily="18" charset="0"/>
              </a:rPr>
              <a:t>0</a:t>
            </a:r>
            <a:r>
              <a:rPr lang="en-US" sz="3600">
                <a:solidFill>
                  <a:srgbClr val="FF0000"/>
                </a:solidFill>
                <a:latin typeface="Times New Roman" panose="02020603050405020304" pitchFamily="18" charset="0"/>
                <a:cs typeface="Times New Roman" panose="02020603050405020304" pitchFamily="18" charset="0"/>
              </a:rPr>
              <a:t>C</a:t>
            </a:r>
            <a:r>
              <a:rPr lang="en-US" sz="3600">
                <a:latin typeface="VNI-Times" pitchFamily="2" charset="0"/>
                <a:sym typeface="Symbol" pitchFamily="18" charset="2"/>
              </a:rPr>
              <a:t>. </a:t>
            </a:r>
            <a:r>
              <a:rPr lang="en-US" sz="3600">
                <a:latin typeface="Times New Roman" panose="02020603050405020304" pitchFamily="18" charset="0"/>
                <a:cs typeface="Times New Roman" panose="02020603050405020304" pitchFamily="18" charset="0"/>
                <a:sym typeface="Symbol" pitchFamily="18" charset="2"/>
              </a:rPr>
              <a:t>Nhiệt độ môi tr</a:t>
            </a:r>
            <a:r>
              <a:rPr lang="vi-VN" sz="3600">
                <a:latin typeface="Times New Roman" panose="02020603050405020304" pitchFamily="18" charset="0"/>
                <a:cs typeface="Times New Roman" panose="02020603050405020304" pitchFamily="18" charset="0"/>
                <a:sym typeface="Symbol" pitchFamily="18" charset="2"/>
              </a:rPr>
              <a:t>ư</a:t>
            </a:r>
            <a:r>
              <a:rPr lang="en-US" sz="3600">
                <a:latin typeface="Times New Roman" panose="02020603050405020304" pitchFamily="18" charset="0"/>
                <a:cs typeface="Times New Roman" panose="02020603050405020304" pitchFamily="18" charset="0"/>
                <a:sym typeface="Symbol" pitchFamily="18" charset="2"/>
              </a:rPr>
              <a:t>ờng là 40 </a:t>
            </a:r>
            <a:r>
              <a:rPr lang="en-US" sz="3600" baseline="30000">
                <a:latin typeface="Times New Roman" panose="02020603050405020304" pitchFamily="18" charset="0"/>
                <a:cs typeface="Times New Roman" panose="02020603050405020304" pitchFamily="18" charset="0"/>
                <a:sym typeface="Symbol" pitchFamily="18" charset="2"/>
              </a:rPr>
              <a:t>o</a:t>
            </a:r>
            <a:r>
              <a:rPr lang="en-US" sz="3600">
                <a:latin typeface="Times New Roman" panose="02020603050405020304" pitchFamily="18" charset="0"/>
                <a:cs typeface="Times New Roman" panose="02020603050405020304" pitchFamily="18" charset="0"/>
                <a:sym typeface="Symbol" pitchFamily="18" charset="2"/>
              </a:rPr>
              <a:t>C</a:t>
            </a:r>
            <a:r>
              <a:rPr lang="en-US" sz="3600">
                <a:latin typeface="VNI-Times" pitchFamily="2" charset="0"/>
                <a:sym typeface="Symbol" pitchFamily="18" charset="2"/>
              </a:rPr>
              <a:t>. Haõy xaùc ñònh nhieät độ beà mặt </a:t>
            </a:r>
            <a:r>
              <a:rPr lang="en-US" sz="3600">
                <a:latin typeface="Times New Roman" panose="02020603050405020304" pitchFamily="18" charset="0"/>
                <a:cs typeface="Times New Roman" panose="02020603050405020304" pitchFamily="18" charset="0"/>
                <a:sym typeface="Symbol" pitchFamily="18" charset="2"/>
              </a:rPr>
              <a:t>bên trong và bên ngoài </a:t>
            </a:r>
            <a:r>
              <a:rPr lang="en-US" sz="3600">
                <a:latin typeface="VNI-Times" pitchFamily="2" charset="0"/>
                <a:sym typeface="Symbol" pitchFamily="18" charset="2"/>
              </a:rPr>
              <a:t>của lôùp caùch ñieän khi </a:t>
            </a:r>
            <a:r>
              <a:rPr lang="en-US" sz="3600">
                <a:latin typeface="Times New Roman" panose="02020603050405020304" pitchFamily="18" charset="0"/>
                <a:cs typeface="Times New Roman" panose="02020603050405020304" pitchFamily="18" charset="0"/>
                <a:sym typeface="Symbol" pitchFamily="18" charset="2"/>
              </a:rPr>
              <a:t>dòng điện qua thanh đồng:</a:t>
            </a:r>
          </a:p>
          <a:p>
            <a:pPr marL="514350" indent="-514350">
              <a:buAutoNum type="alphaLcParenR"/>
              <a:tabLst>
                <a:tab pos="2520950" algn="l"/>
              </a:tabLst>
            </a:pPr>
            <a:r>
              <a:rPr lang="en-US" sz="3600">
                <a:latin typeface="Times New Roman" panose="02020603050405020304" pitchFamily="18" charset="0"/>
                <a:cs typeface="Times New Roman" panose="02020603050405020304" pitchFamily="18" charset="0"/>
                <a:sym typeface="Symbol" pitchFamily="18" charset="2"/>
              </a:rPr>
              <a:t>250 A?</a:t>
            </a:r>
          </a:p>
          <a:p>
            <a:pPr marL="514350" indent="-514350">
              <a:buAutoNum type="alphaLcParenR"/>
              <a:tabLst>
                <a:tab pos="2520950" algn="l"/>
              </a:tabLst>
            </a:pPr>
            <a:r>
              <a:rPr lang="en-US" sz="3600">
                <a:latin typeface="Times New Roman" panose="02020603050405020304" pitchFamily="18" charset="0"/>
                <a:cs typeface="Times New Roman" panose="02020603050405020304" pitchFamily="18" charset="0"/>
                <a:sym typeface="Symbol" pitchFamily="18" charset="2"/>
              </a:rPr>
              <a:t>500 A?</a:t>
            </a:r>
          </a:p>
        </p:txBody>
      </p:sp>
      <p:grpSp>
        <p:nvGrpSpPr>
          <p:cNvPr id="34" name="Group 63"/>
          <p:cNvGrpSpPr>
            <a:grpSpLocks/>
          </p:cNvGrpSpPr>
          <p:nvPr/>
        </p:nvGrpSpPr>
        <p:grpSpPr bwMode="auto">
          <a:xfrm>
            <a:off x="2589212" y="4857580"/>
            <a:ext cx="5869140" cy="2343320"/>
            <a:chOff x="544" y="1320"/>
            <a:chExt cx="1429" cy="1244"/>
          </a:xfrm>
        </p:grpSpPr>
        <p:sp>
          <p:nvSpPr>
            <p:cNvPr id="35" name="Rectangle 6" descr="Outlined diamond"/>
            <p:cNvSpPr>
              <a:spLocks noChangeArrowheads="1"/>
            </p:cNvSpPr>
            <p:nvPr/>
          </p:nvSpPr>
          <p:spPr bwMode="auto">
            <a:xfrm>
              <a:off x="745" y="1645"/>
              <a:ext cx="733" cy="585"/>
            </a:xfrm>
            <a:prstGeom prst="rect">
              <a:avLst/>
            </a:prstGeom>
            <a:pattFill prst="openDmnd">
              <a:fgClr>
                <a:srgbClr val="808080"/>
              </a:fgClr>
              <a:bgClr>
                <a:srgbClr val="FFFFFF"/>
              </a:bgClr>
            </a:pattFill>
            <a:ln w="19050">
              <a:solidFill>
                <a:srgbClr val="000000"/>
              </a:solidFill>
              <a:miter lim="800000"/>
              <a:headEnd/>
              <a:tailEnd/>
            </a:ln>
          </p:spPr>
          <p:txBody>
            <a:bodyPr/>
            <a:lstStyle/>
            <a:p>
              <a:endParaRPr lang="en-US"/>
            </a:p>
          </p:txBody>
        </p:sp>
        <p:sp>
          <p:nvSpPr>
            <p:cNvPr id="36" name="Rectangle 7" descr="Wide upward diagonal"/>
            <p:cNvSpPr>
              <a:spLocks noChangeArrowheads="1"/>
            </p:cNvSpPr>
            <p:nvPr/>
          </p:nvSpPr>
          <p:spPr bwMode="auto">
            <a:xfrm>
              <a:off x="856" y="1760"/>
              <a:ext cx="514" cy="349"/>
            </a:xfrm>
            <a:prstGeom prst="rect">
              <a:avLst/>
            </a:prstGeom>
            <a:pattFill prst="wdUpDiag">
              <a:fgClr>
                <a:srgbClr val="969696"/>
              </a:fgClr>
              <a:bgClr>
                <a:srgbClr val="FFFFFF"/>
              </a:bgClr>
            </a:pattFill>
            <a:ln w="19050">
              <a:solidFill>
                <a:srgbClr val="000000"/>
              </a:solidFill>
              <a:miter lim="800000"/>
              <a:headEnd/>
              <a:tailEnd/>
            </a:ln>
          </p:spPr>
          <p:txBody>
            <a:bodyPr/>
            <a:lstStyle/>
            <a:p>
              <a:endParaRPr lang="en-US"/>
            </a:p>
          </p:txBody>
        </p:sp>
        <p:sp>
          <p:nvSpPr>
            <p:cNvPr id="37" name="Line 8"/>
            <p:cNvSpPr>
              <a:spLocks noChangeShapeType="1"/>
            </p:cNvSpPr>
            <p:nvPr/>
          </p:nvSpPr>
          <p:spPr bwMode="auto">
            <a:xfrm flipV="1">
              <a:off x="740" y="1320"/>
              <a:ext cx="494" cy="325"/>
            </a:xfrm>
            <a:prstGeom prst="line">
              <a:avLst/>
            </a:prstGeom>
            <a:noFill/>
            <a:ln w="19050">
              <a:solidFill>
                <a:srgbClr val="000000"/>
              </a:solidFill>
              <a:round/>
              <a:headEnd/>
              <a:tailEnd/>
            </a:ln>
          </p:spPr>
          <p:txBody>
            <a:bodyPr/>
            <a:lstStyle/>
            <a:p>
              <a:endParaRPr lang="en-US"/>
            </a:p>
          </p:txBody>
        </p:sp>
        <p:sp>
          <p:nvSpPr>
            <p:cNvPr id="38" name="Line 9"/>
            <p:cNvSpPr>
              <a:spLocks noChangeShapeType="1"/>
            </p:cNvSpPr>
            <p:nvPr/>
          </p:nvSpPr>
          <p:spPr bwMode="auto">
            <a:xfrm>
              <a:off x="859" y="2133"/>
              <a:ext cx="0" cy="325"/>
            </a:xfrm>
            <a:prstGeom prst="line">
              <a:avLst/>
            </a:prstGeom>
            <a:noFill/>
            <a:ln w="6350">
              <a:solidFill>
                <a:srgbClr val="000000"/>
              </a:solidFill>
              <a:round/>
              <a:headEnd/>
              <a:tailEnd/>
            </a:ln>
          </p:spPr>
          <p:txBody>
            <a:bodyPr/>
            <a:lstStyle/>
            <a:p>
              <a:endParaRPr lang="en-US"/>
            </a:p>
          </p:txBody>
        </p:sp>
        <p:sp>
          <p:nvSpPr>
            <p:cNvPr id="39" name="Line 10"/>
            <p:cNvSpPr>
              <a:spLocks noChangeShapeType="1"/>
            </p:cNvSpPr>
            <p:nvPr/>
          </p:nvSpPr>
          <p:spPr bwMode="auto">
            <a:xfrm>
              <a:off x="1372" y="2138"/>
              <a:ext cx="0" cy="325"/>
            </a:xfrm>
            <a:prstGeom prst="line">
              <a:avLst/>
            </a:prstGeom>
            <a:noFill/>
            <a:ln w="3175">
              <a:solidFill>
                <a:srgbClr val="000000"/>
              </a:solidFill>
              <a:round/>
              <a:headEnd/>
              <a:tailEnd/>
            </a:ln>
          </p:spPr>
          <p:txBody>
            <a:bodyPr/>
            <a:lstStyle/>
            <a:p>
              <a:endParaRPr lang="en-US"/>
            </a:p>
          </p:txBody>
        </p:sp>
        <p:sp>
          <p:nvSpPr>
            <p:cNvPr id="40" name="Line 11"/>
            <p:cNvSpPr>
              <a:spLocks noChangeShapeType="1"/>
            </p:cNvSpPr>
            <p:nvPr/>
          </p:nvSpPr>
          <p:spPr bwMode="auto">
            <a:xfrm>
              <a:off x="864" y="2378"/>
              <a:ext cx="511" cy="0"/>
            </a:xfrm>
            <a:prstGeom prst="line">
              <a:avLst/>
            </a:prstGeom>
            <a:noFill/>
            <a:ln w="9525">
              <a:solidFill>
                <a:srgbClr val="000000"/>
              </a:solidFill>
              <a:round/>
              <a:headEnd type="stealth" w="sm" len="lg"/>
              <a:tailEnd type="stealth" w="sm" len="lg"/>
            </a:ln>
          </p:spPr>
          <p:txBody>
            <a:bodyPr/>
            <a:lstStyle/>
            <a:p>
              <a:endParaRPr lang="en-US"/>
            </a:p>
          </p:txBody>
        </p:sp>
        <p:sp>
          <p:nvSpPr>
            <p:cNvPr id="41" name="Line 12"/>
            <p:cNvSpPr>
              <a:spLocks noChangeShapeType="1"/>
            </p:cNvSpPr>
            <p:nvPr/>
          </p:nvSpPr>
          <p:spPr bwMode="auto">
            <a:xfrm>
              <a:off x="1484" y="2261"/>
              <a:ext cx="0" cy="192"/>
            </a:xfrm>
            <a:prstGeom prst="line">
              <a:avLst/>
            </a:prstGeom>
            <a:noFill/>
            <a:ln w="6350">
              <a:solidFill>
                <a:srgbClr val="000000"/>
              </a:solidFill>
              <a:round/>
              <a:headEnd/>
              <a:tailEnd/>
            </a:ln>
          </p:spPr>
          <p:txBody>
            <a:bodyPr/>
            <a:lstStyle/>
            <a:p>
              <a:endParaRPr lang="en-US"/>
            </a:p>
          </p:txBody>
        </p:sp>
        <p:sp>
          <p:nvSpPr>
            <p:cNvPr id="42" name="Line 13"/>
            <p:cNvSpPr>
              <a:spLocks noChangeShapeType="1"/>
            </p:cNvSpPr>
            <p:nvPr/>
          </p:nvSpPr>
          <p:spPr bwMode="auto">
            <a:xfrm>
              <a:off x="1372" y="2390"/>
              <a:ext cx="114" cy="0"/>
            </a:xfrm>
            <a:prstGeom prst="line">
              <a:avLst/>
            </a:prstGeom>
            <a:noFill/>
            <a:ln w="6350">
              <a:solidFill>
                <a:srgbClr val="000000"/>
              </a:solidFill>
              <a:round/>
              <a:headEnd type="stealth" w="sm" len="sm"/>
              <a:tailEnd type="stealth" w="sm" len="sm"/>
            </a:ln>
          </p:spPr>
          <p:txBody>
            <a:bodyPr/>
            <a:lstStyle/>
            <a:p>
              <a:endParaRPr lang="en-US"/>
            </a:p>
          </p:txBody>
        </p:sp>
        <p:sp>
          <p:nvSpPr>
            <p:cNvPr id="43" name="Text Box 14"/>
            <p:cNvSpPr txBox="1">
              <a:spLocks noChangeArrowheads="1"/>
            </p:cNvSpPr>
            <p:nvPr/>
          </p:nvSpPr>
          <p:spPr bwMode="auto">
            <a:xfrm>
              <a:off x="1045" y="2324"/>
              <a:ext cx="305" cy="231"/>
            </a:xfrm>
            <a:prstGeom prst="rect">
              <a:avLst/>
            </a:prstGeom>
            <a:noFill/>
            <a:ln w="9525">
              <a:noFill/>
              <a:miter lim="800000"/>
              <a:headEnd/>
              <a:tailEnd/>
            </a:ln>
          </p:spPr>
          <p:txBody>
            <a:bodyPr/>
            <a:lstStyle/>
            <a:p>
              <a:pPr algn="l"/>
              <a:r>
                <a:rPr lang="en-US" altLang="zh-CN">
                  <a:latin typeface="Times New Roman" pitchFamily="18" charset="0"/>
                  <a:ea typeface="宋体" pitchFamily="2" charset="-122"/>
                </a:rPr>
                <a:t>100</a:t>
              </a:r>
              <a:endParaRPr lang="en-US"/>
            </a:p>
          </p:txBody>
        </p:sp>
        <p:sp>
          <p:nvSpPr>
            <p:cNvPr id="44" name="Text Box 15"/>
            <p:cNvSpPr txBox="1">
              <a:spLocks noChangeArrowheads="1"/>
            </p:cNvSpPr>
            <p:nvPr/>
          </p:nvSpPr>
          <p:spPr bwMode="auto">
            <a:xfrm>
              <a:off x="1394" y="2372"/>
              <a:ext cx="156" cy="192"/>
            </a:xfrm>
            <a:prstGeom prst="rect">
              <a:avLst/>
            </a:prstGeom>
            <a:noFill/>
            <a:ln w="9525">
              <a:noFill/>
              <a:miter lim="800000"/>
              <a:headEnd/>
              <a:tailEnd/>
            </a:ln>
          </p:spPr>
          <p:txBody>
            <a:bodyPr/>
            <a:lstStyle/>
            <a:p>
              <a:pPr algn="l"/>
              <a:r>
                <a:rPr lang="en-US" altLang="zh-CN">
                  <a:latin typeface="Times New Roman" pitchFamily="18" charset="0"/>
                  <a:ea typeface="宋体" pitchFamily="2" charset="-122"/>
                </a:rPr>
                <a:t>1</a:t>
              </a:r>
              <a:endParaRPr lang="en-US"/>
            </a:p>
          </p:txBody>
        </p:sp>
        <p:sp>
          <p:nvSpPr>
            <p:cNvPr id="45" name="Line 16"/>
            <p:cNvSpPr>
              <a:spLocks noChangeShapeType="1"/>
            </p:cNvSpPr>
            <p:nvPr/>
          </p:nvSpPr>
          <p:spPr bwMode="auto">
            <a:xfrm>
              <a:off x="1224" y="1322"/>
              <a:ext cx="733" cy="0"/>
            </a:xfrm>
            <a:prstGeom prst="line">
              <a:avLst/>
            </a:prstGeom>
            <a:noFill/>
            <a:ln w="19050">
              <a:solidFill>
                <a:srgbClr val="000000"/>
              </a:solidFill>
              <a:round/>
              <a:headEnd/>
              <a:tailEnd/>
            </a:ln>
          </p:spPr>
          <p:txBody>
            <a:bodyPr/>
            <a:lstStyle/>
            <a:p>
              <a:endParaRPr lang="en-US"/>
            </a:p>
          </p:txBody>
        </p:sp>
        <p:sp>
          <p:nvSpPr>
            <p:cNvPr id="46" name="Line 17"/>
            <p:cNvSpPr>
              <a:spLocks noChangeShapeType="1"/>
            </p:cNvSpPr>
            <p:nvPr/>
          </p:nvSpPr>
          <p:spPr bwMode="auto">
            <a:xfrm flipV="1">
              <a:off x="1476" y="1320"/>
              <a:ext cx="494" cy="325"/>
            </a:xfrm>
            <a:prstGeom prst="line">
              <a:avLst/>
            </a:prstGeom>
            <a:noFill/>
            <a:ln w="19050">
              <a:solidFill>
                <a:srgbClr val="000000"/>
              </a:solidFill>
              <a:round/>
              <a:headEnd/>
              <a:tailEnd/>
            </a:ln>
          </p:spPr>
          <p:txBody>
            <a:bodyPr/>
            <a:lstStyle/>
            <a:p>
              <a:endParaRPr lang="en-US"/>
            </a:p>
          </p:txBody>
        </p:sp>
        <p:sp>
          <p:nvSpPr>
            <p:cNvPr id="47" name="Line 18"/>
            <p:cNvSpPr>
              <a:spLocks noChangeShapeType="1"/>
            </p:cNvSpPr>
            <p:nvPr/>
          </p:nvSpPr>
          <p:spPr bwMode="auto">
            <a:xfrm flipV="1">
              <a:off x="1479" y="1906"/>
              <a:ext cx="494" cy="325"/>
            </a:xfrm>
            <a:prstGeom prst="line">
              <a:avLst/>
            </a:prstGeom>
            <a:noFill/>
            <a:ln w="19050">
              <a:solidFill>
                <a:srgbClr val="000000"/>
              </a:solidFill>
              <a:round/>
              <a:headEnd/>
              <a:tailEnd/>
            </a:ln>
          </p:spPr>
          <p:txBody>
            <a:bodyPr/>
            <a:lstStyle/>
            <a:p>
              <a:endParaRPr lang="en-US"/>
            </a:p>
          </p:txBody>
        </p:sp>
        <p:sp>
          <p:nvSpPr>
            <p:cNvPr id="48" name="Line 19"/>
            <p:cNvSpPr>
              <a:spLocks noChangeShapeType="1"/>
            </p:cNvSpPr>
            <p:nvPr/>
          </p:nvSpPr>
          <p:spPr bwMode="auto">
            <a:xfrm>
              <a:off x="1973" y="1320"/>
              <a:ext cx="0" cy="585"/>
            </a:xfrm>
            <a:prstGeom prst="line">
              <a:avLst/>
            </a:prstGeom>
            <a:noFill/>
            <a:ln w="19050">
              <a:solidFill>
                <a:srgbClr val="000000"/>
              </a:solidFill>
              <a:round/>
              <a:headEnd/>
              <a:tailEnd/>
            </a:ln>
          </p:spPr>
          <p:txBody>
            <a:bodyPr/>
            <a:lstStyle/>
            <a:p>
              <a:endParaRPr lang="en-US"/>
            </a:p>
          </p:txBody>
        </p:sp>
        <p:sp>
          <p:nvSpPr>
            <p:cNvPr id="49" name="Line 20"/>
            <p:cNvSpPr>
              <a:spLocks noChangeShapeType="1"/>
            </p:cNvSpPr>
            <p:nvPr/>
          </p:nvSpPr>
          <p:spPr bwMode="auto">
            <a:xfrm>
              <a:off x="608" y="1760"/>
              <a:ext cx="222" cy="0"/>
            </a:xfrm>
            <a:prstGeom prst="line">
              <a:avLst/>
            </a:prstGeom>
            <a:noFill/>
            <a:ln w="9525">
              <a:solidFill>
                <a:srgbClr val="000000"/>
              </a:solidFill>
              <a:round/>
              <a:headEnd/>
              <a:tailEnd/>
            </a:ln>
          </p:spPr>
          <p:txBody>
            <a:bodyPr/>
            <a:lstStyle/>
            <a:p>
              <a:endParaRPr lang="en-US"/>
            </a:p>
          </p:txBody>
        </p:sp>
        <p:sp>
          <p:nvSpPr>
            <p:cNvPr id="50" name="Line 21"/>
            <p:cNvSpPr>
              <a:spLocks noChangeShapeType="1"/>
            </p:cNvSpPr>
            <p:nvPr/>
          </p:nvSpPr>
          <p:spPr bwMode="auto">
            <a:xfrm>
              <a:off x="611" y="2110"/>
              <a:ext cx="222" cy="0"/>
            </a:xfrm>
            <a:prstGeom prst="line">
              <a:avLst/>
            </a:prstGeom>
            <a:noFill/>
            <a:ln w="9525">
              <a:solidFill>
                <a:srgbClr val="000000"/>
              </a:solidFill>
              <a:round/>
              <a:headEnd/>
              <a:tailEnd/>
            </a:ln>
          </p:spPr>
          <p:txBody>
            <a:bodyPr/>
            <a:lstStyle/>
            <a:p>
              <a:endParaRPr lang="en-US"/>
            </a:p>
          </p:txBody>
        </p:sp>
        <p:sp>
          <p:nvSpPr>
            <p:cNvPr id="51" name="Line 22"/>
            <p:cNvSpPr>
              <a:spLocks noChangeShapeType="1"/>
            </p:cNvSpPr>
            <p:nvPr/>
          </p:nvSpPr>
          <p:spPr bwMode="auto">
            <a:xfrm>
              <a:off x="662" y="1752"/>
              <a:ext cx="0" cy="349"/>
            </a:xfrm>
            <a:prstGeom prst="line">
              <a:avLst/>
            </a:prstGeom>
            <a:noFill/>
            <a:ln w="9525">
              <a:solidFill>
                <a:srgbClr val="000000"/>
              </a:solidFill>
              <a:round/>
              <a:headEnd type="stealth" w="sm" len="med"/>
              <a:tailEnd type="stealth" w="sm" len="med"/>
            </a:ln>
          </p:spPr>
          <p:txBody>
            <a:bodyPr/>
            <a:lstStyle/>
            <a:p>
              <a:endParaRPr lang="en-US"/>
            </a:p>
          </p:txBody>
        </p:sp>
        <p:sp>
          <p:nvSpPr>
            <p:cNvPr id="52" name="Text Box 23"/>
            <p:cNvSpPr txBox="1">
              <a:spLocks noChangeArrowheads="1"/>
            </p:cNvSpPr>
            <p:nvPr/>
          </p:nvSpPr>
          <p:spPr bwMode="auto">
            <a:xfrm>
              <a:off x="544" y="1807"/>
              <a:ext cx="164" cy="253"/>
            </a:xfrm>
            <a:prstGeom prst="rect">
              <a:avLst/>
            </a:prstGeom>
            <a:noFill/>
            <a:ln w="9525">
              <a:noFill/>
              <a:miter lim="800000"/>
              <a:headEnd/>
              <a:tailEnd/>
            </a:ln>
          </p:spPr>
          <p:txBody>
            <a:bodyPr/>
            <a:lstStyle/>
            <a:p>
              <a:pPr algn="l"/>
              <a:r>
                <a:rPr lang="en-US" altLang="zh-CN">
                  <a:latin typeface="Times New Roman" pitchFamily="18" charset="0"/>
                  <a:ea typeface="宋体" pitchFamily="2" charset="-122"/>
                </a:rPr>
                <a:t>10</a:t>
              </a:r>
              <a:endParaRPr lang="en-US"/>
            </a:p>
          </p:txBody>
        </p:sp>
        <p:sp>
          <p:nvSpPr>
            <p:cNvPr id="53" name="Text Box 24"/>
            <p:cNvSpPr txBox="1">
              <a:spLocks noChangeArrowheads="1"/>
            </p:cNvSpPr>
            <p:nvPr/>
          </p:nvSpPr>
          <p:spPr bwMode="auto">
            <a:xfrm>
              <a:off x="1016" y="1825"/>
              <a:ext cx="334" cy="244"/>
            </a:xfrm>
            <a:prstGeom prst="rect">
              <a:avLst/>
            </a:prstGeom>
            <a:noFill/>
            <a:ln w="9525">
              <a:noFill/>
              <a:miter lim="800000"/>
              <a:headEnd/>
              <a:tailEnd/>
            </a:ln>
          </p:spPr>
          <p:txBody>
            <a:bodyPr/>
            <a:lstStyle/>
            <a:p>
              <a:pPr algn="l"/>
              <a:r>
                <a:rPr lang="en-US" altLang="zh-CN" sz="3200">
                  <a:solidFill>
                    <a:srgbClr val="FF0000"/>
                  </a:solidFill>
                  <a:latin typeface="Times New Roman" pitchFamily="18" charset="0"/>
                  <a:ea typeface="宋体" pitchFamily="2" charset="-122"/>
                  <a:sym typeface="Symbol" pitchFamily="18" charset="2"/>
                </a:rPr>
                <a:t></a:t>
              </a:r>
              <a:r>
                <a:rPr lang="en-US" altLang="zh-CN" sz="3200" baseline="-25000">
                  <a:solidFill>
                    <a:srgbClr val="FF0000"/>
                  </a:solidFill>
                  <a:latin typeface="Times New Roman" pitchFamily="18" charset="0"/>
                  <a:ea typeface="宋体" pitchFamily="2" charset="-122"/>
                </a:rPr>
                <a:t>1</a:t>
              </a:r>
              <a:endParaRPr lang="en-US" sz="3200">
                <a:solidFill>
                  <a:srgbClr val="FF0000"/>
                </a:solidFill>
              </a:endParaRPr>
            </a:p>
          </p:txBody>
        </p:sp>
        <p:sp>
          <p:nvSpPr>
            <p:cNvPr id="54" name="Text Box 25"/>
            <p:cNvSpPr txBox="1">
              <a:spLocks noChangeArrowheads="1"/>
            </p:cNvSpPr>
            <p:nvPr/>
          </p:nvSpPr>
          <p:spPr bwMode="auto">
            <a:xfrm>
              <a:off x="1656" y="1634"/>
              <a:ext cx="228" cy="299"/>
            </a:xfrm>
            <a:prstGeom prst="rect">
              <a:avLst/>
            </a:prstGeom>
            <a:noFill/>
            <a:ln w="9525">
              <a:noFill/>
              <a:miter lim="800000"/>
              <a:headEnd/>
              <a:tailEnd/>
            </a:ln>
          </p:spPr>
          <p:txBody>
            <a:bodyPr/>
            <a:lstStyle/>
            <a:p>
              <a:pPr algn="l"/>
              <a:r>
                <a:rPr lang="en-US" altLang="zh-CN" sz="3200">
                  <a:solidFill>
                    <a:srgbClr val="FF0000"/>
                  </a:solidFill>
                  <a:latin typeface="Times New Roman" pitchFamily="18" charset="0"/>
                  <a:ea typeface="宋体" pitchFamily="2" charset="-122"/>
                  <a:sym typeface="Symbol" pitchFamily="18" charset="2"/>
                </a:rPr>
                <a:t></a:t>
              </a:r>
              <a:r>
                <a:rPr lang="en-US" altLang="zh-CN" sz="3200" baseline="-25000">
                  <a:solidFill>
                    <a:srgbClr val="FF0000"/>
                  </a:solidFill>
                  <a:latin typeface="Times New Roman" pitchFamily="18" charset="0"/>
                  <a:ea typeface="宋体" pitchFamily="2" charset="-122"/>
                </a:rPr>
                <a:t>2</a:t>
              </a:r>
              <a:endParaRPr lang="en-US" sz="3200">
                <a:solidFill>
                  <a:srgbClr val="FF0000"/>
                </a:solidFill>
              </a:endParaRPr>
            </a:p>
          </p:txBody>
        </p:sp>
        <p:sp>
          <p:nvSpPr>
            <p:cNvPr id="55" name="Line 26"/>
            <p:cNvSpPr>
              <a:spLocks noChangeShapeType="1"/>
            </p:cNvSpPr>
            <p:nvPr/>
          </p:nvSpPr>
          <p:spPr bwMode="auto">
            <a:xfrm>
              <a:off x="1963" y="1940"/>
              <a:ext cx="0" cy="192"/>
            </a:xfrm>
            <a:prstGeom prst="line">
              <a:avLst/>
            </a:prstGeom>
            <a:noFill/>
            <a:ln w="6350">
              <a:solidFill>
                <a:srgbClr val="000000"/>
              </a:solidFill>
              <a:round/>
              <a:headEnd/>
              <a:tailEnd/>
            </a:ln>
          </p:spPr>
          <p:txBody>
            <a:bodyPr/>
            <a:lstStyle/>
            <a:p>
              <a:endParaRPr lang="en-US"/>
            </a:p>
          </p:txBody>
        </p:sp>
        <p:sp>
          <p:nvSpPr>
            <p:cNvPr id="56" name="Line 27"/>
            <p:cNvSpPr>
              <a:spLocks noChangeShapeType="1"/>
            </p:cNvSpPr>
            <p:nvPr/>
          </p:nvSpPr>
          <p:spPr bwMode="auto">
            <a:xfrm flipV="1">
              <a:off x="1479" y="2084"/>
              <a:ext cx="494" cy="325"/>
            </a:xfrm>
            <a:prstGeom prst="line">
              <a:avLst/>
            </a:prstGeom>
            <a:noFill/>
            <a:ln w="6350">
              <a:solidFill>
                <a:srgbClr val="000000"/>
              </a:solidFill>
              <a:round/>
              <a:headEnd type="stealth" w="sm" len="lg"/>
              <a:tailEnd type="stealth" w="sm" len="lg"/>
            </a:ln>
          </p:spPr>
          <p:txBody>
            <a:bodyPr/>
            <a:lstStyle/>
            <a:p>
              <a:endParaRPr lang="en-US"/>
            </a:p>
          </p:txBody>
        </p:sp>
        <p:sp>
          <p:nvSpPr>
            <p:cNvPr id="57" name="Text Box 28"/>
            <p:cNvSpPr txBox="1">
              <a:spLocks noChangeArrowheads="1"/>
            </p:cNvSpPr>
            <p:nvPr/>
          </p:nvSpPr>
          <p:spPr bwMode="auto">
            <a:xfrm>
              <a:off x="1695" y="2228"/>
              <a:ext cx="237" cy="230"/>
            </a:xfrm>
            <a:prstGeom prst="rect">
              <a:avLst/>
            </a:prstGeom>
            <a:noFill/>
            <a:ln w="9525">
              <a:noFill/>
              <a:miter lim="800000"/>
              <a:headEnd/>
              <a:tailEnd/>
            </a:ln>
          </p:spPr>
          <p:txBody>
            <a:bodyPr/>
            <a:lstStyle/>
            <a:p>
              <a:pPr algn="l"/>
              <a:r>
                <a:rPr lang="en-US" altLang="zh-CN">
                  <a:highlight>
                    <a:srgbClr val="FFFF00"/>
                  </a:highlight>
                  <a:latin typeface="Times New Roman" pitchFamily="18" charset="0"/>
                  <a:ea typeface="宋体" pitchFamily="2" charset="-122"/>
                  <a:sym typeface="Symbol" panose="05050102010706020507" pitchFamily="18" charset="2"/>
                </a:rPr>
                <a:t></a:t>
              </a:r>
              <a:endParaRPr lang="en-US">
                <a:highlight>
                  <a:srgbClr val="FFFF00"/>
                </a:highlight>
              </a:endParaRPr>
            </a:p>
          </p:txBody>
        </p:sp>
      </p:grpSp>
      <p:graphicFrame>
        <p:nvGraphicFramePr>
          <p:cNvPr id="62" name="Object 14">
            <a:extLst>
              <a:ext uri="{FF2B5EF4-FFF2-40B4-BE49-F238E27FC236}">
                <a16:creationId xmlns:a16="http://schemas.microsoft.com/office/drawing/2014/main" id="{61557867-2E80-41C7-8A00-F9C37917CCB0}"/>
              </a:ext>
            </a:extLst>
          </p:cNvPr>
          <p:cNvGraphicFramePr>
            <a:graphicFrameLocks noChangeAspect="1"/>
          </p:cNvGraphicFramePr>
          <p:nvPr>
            <p:extLst/>
          </p:nvPr>
        </p:nvGraphicFramePr>
        <p:xfrm>
          <a:off x="9294812" y="4853962"/>
          <a:ext cx="1503487" cy="548275"/>
        </p:xfrm>
        <a:graphic>
          <a:graphicData uri="http://schemas.openxmlformats.org/presentationml/2006/ole">
            <mc:AlternateContent xmlns:mc="http://schemas.openxmlformats.org/markup-compatibility/2006">
              <mc:Choice xmlns:v="urn:schemas-microsoft-com:vml" Requires="v">
                <p:oleObj spid="_x0000_s87067" name="Equation" r:id="rId3" imgW="660240" imgH="241200" progId="Equation.DSMT4">
                  <p:embed/>
                </p:oleObj>
              </mc:Choice>
              <mc:Fallback>
                <p:oleObj name="Equation" r:id="rId3" imgW="660240" imgH="241200" progId="Equation.DSMT4">
                  <p:embed/>
                  <p:pic>
                    <p:nvPicPr>
                      <p:cNvPr id="62" name="Object 14">
                        <a:extLst>
                          <a:ext uri="{FF2B5EF4-FFF2-40B4-BE49-F238E27FC236}">
                            <a16:creationId xmlns:a16="http://schemas.microsoft.com/office/drawing/2014/main" id="{61557867-2E80-41C7-8A00-F9C37917C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4812" y="4853962"/>
                        <a:ext cx="1503487" cy="548275"/>
                      </a:xfrm>
                      <a:prstGeom prst="rect">
                        <a:avLst/>
                      </a:prstGeom>
                      <a:solidFill>
                        <a:srgbClr val="FFFF00"/>
                      </a:solidFill>
                    </p:spPr>
                  </p:pic>
                </p:oleObj>
              </mc:Fallback>
            </mc:AlternateContent>
          </a:graphicData>
        </a:graphic>
      </p:graphicFrame>
      <p:graphicFrame>
        <p:nvGraphicFramePr>
          <p:cNvPr id="63" name="Object 62">
            <a:extLst>
              <a:ext uri="{FF2B5EF4-FFF2-40B4-BE49-F238E27FC236}">
                <a16:creationId xmlns:a16="http://schemas.microsoft.com/office/drawing/2014/main" id="{63EFF8BB-B134-42C6-89B0-2112823E0AC4}"/>
              </a:ext>
            </a:extLst>
          </p:cNvPr>
          <p:cNvGraphicFramePr>
            <a:graphicFrameLocks noChangeAspect="1"/>
          </p:cNvGraphicFramePr>
          <p:nvPr>
            <p:extLst/>
          </p:nvPr>
        </p:nvGraphicFramePr>
        <p:xfrm>
          <a:off x="8672385" y="5449061"/>
          <a:ext cx="414338" cy="530225"/>
        </p:xfrm>
        <a:graphic>
          <a:graphicData uri="http://schemas.openxmlformats.org/presentationml/2006/ole">
            <mc:AlternateContent xmlns:mc="http://schemas.openxmlformats.org/markup-compatibility/2006">
              <mc:Choice xmlns:v="urn:schemas-microsoft-com:vml" Requires="v">
                <p:oleObj spid="_x0000_s87068" name="Equation" r:id="rId5" imgW="177480" imgH="228600" progId="Equation.DSMT4">
                  <p:embed/>
                </p:oleObj>
              </mc:Choice>
              <mc:Fallback>
                <p:oleObj name="Equation" r:id="rId5" imgW="177480" imgH="228600" progId="Equation.DSMT4">
                  <p:embed/>
                  <p:pic>
                    <p:nvPicPr>
                      <p:cNvPr id="63" name="Object 62">
                        <a:extLst>
                          <a:ext uri="{FF2B5EF4-FFF2-40B4-BE49-F238E27FC236}">
                            <a16:creationId xmlns:a16="http://schemas.microsoft.com/office/drawing/2014/main" id="{63EFF8BB-B134-42C6-89B0-2112823E0AC4}"/>
                          </a:ext>
                        </a:extLst>
                      </p:cNvPr>
                      <p:cNvPicPr>
                        <a:picLocks noChangeAspect="1" noChangeArrowheads="1"/>
                      </p:cNvPicPr>
                      <p:nvPr/>
                    </p:nvPicPr>
                    <p:blipFill>
                      <a:blip r:embed="rId6"/>
                      <a:srcRect/>
                      <a:stretch>
                        <a:fillRect/>
                      </a:stretch>
                    </p:blipFill>
                    <p:spPr bwMode="auto">
                      <a:xfrm>
                        <a:off x="8672385" y="5449061"/>
                        <a:ext cx="414338" cy="530225"/>
                      </a:xfrm>
                      <a:prstGeom prst="rect">
                        <a:avLst/>
                      </a:prstGeom>
                      <a:solidFill>
                        <a:srgbClr val="CCFFFF"/>
                      </a:solidFill>
                    </p:spPr>
                  </p:pic>
                </p:oleObj>
              </mc:Fallback>
            </mc:AlternateContent>
          </a:graphicData>
        </a:graphic>
      </p:graphicFrame>
      <p:grpSp>
        <p:nvGrpSpPr>
          <p:cNvPr id="64" name="Group 63">
            <a:extLst>
              <a:ext uri="{FF2B5EF4-FFF2-40B4-BE49-F238E27FC236}">
                <a16:creationId xmlns:a16="http://schemas.microsoft.com/office/drawing/2014/main" id="{0FCB9169-D4FA-4ADC-AA1B-9967A19F30C1}"/>
              </a:ext>
            </a:extLst>
          </p:cNvPr>
          <p:cNvGrpSpPr/>
          <p:nvPr/>
        </p:nvGrpSpPr>
        <p:grpSpPr>
          <a:xfrm>
            <a:off x="8268049" y="5016311"/>
            <a:ext cx="936431" cy="548275"/>
            <a:chOff x="10437812" y="2781300"/>
            <a:chExt cx="533400" cy="304800"/>
          </a:xfrm>
        </p:grpSpPr>
        <p:cxnSp>
          <p:nvCxnSpPr>
            <p:cNvPr id="65" name="Straight Connector 64">
              <a:extLst>
                <a:ext uri="{FF2B5EF4-FFF2-40B4-BE49-F238E27FC236}">
                  <a16:creationId xmlns:a16="http://schemas.microsoft.com/office/drawing/2014/main" id="{D00D5A20-A17D-4963-AA83-F9DC3622CC6F}"/>
                </a:ext>
              </a:extLst>
            </p:cNvPr>
            <p:cNvCxnSpPr/>
            <p:nvPr/>
          </p:nvCxnSpPr>
          <p:spPr>
            <a:xfrm flipV="1">
              <a:off x="10437812" y="2857500"/>
              <a:ext cx="304800" cy="22860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1F7A09E-D81A-46A8-8E60-7C694E3273ED}"/>
                </a:ext>
              </a:extLst>
            </p:cNvPr>
            <p:cNvCxnSpPr/>
            <p:nvPr/>
          </p:nvCxnSpPr>
          <p:spPr>
            <a:xfrm rot="5400000">
              <a:off x="10629106" y="2895600"/>
              <a:ext cx="151606" cy="7699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FB276DE-3B1E-4C74-8C1C-901A934768B7}"/>
                </a:ext>
              </a:extLst>
            </p:cNvPr>
            <p:cNvCxnSpPr/>
            <p:nvPr/>
          </p:nvCxnSpPr>
          <p:spPr>
            <a:xfrm flipV="1">
              <a:off x="10666412" y="2781300"/>
              <a:ext cx="304800" cy="22860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68" name="Object 67">
            <a:extLst>
              <a:ext uri="{FF2B5EF4-FFF2-40B4-BE49-F238E27FC236}">
                <a16:creationId xmlns:a16="http://schemas.microsoft.com/office/drawing/2014/main" id="{3A405146-B347-481A-9EED-F11DD78E01F0}"/>
              </a:ext>
            </a:extLst>
          </p:cNvPr>
          <p:cNvGraphicFramePr>
            <a:graphicFrameLocks noChangeAspect="1"/>
          </p:cNvGraphicFramePr>
          <p:nvPr>
            <p:extLst/>
          </p:nvPr>
        </p:nvGraphicFramePr>
        <p:xfrm>
          <a:off x="6034088" y="5871993"/>
          <a:ext cx="325437" cy="412750"/>
        </p:xfrm>
        <a:graphic>
          <a:graphicData uri="http://schemas.openxmlformats.org/presentationml/2006/ole">
            <mc:AlternateContent xmlns:mc="http://schemas.openxmlformats.org/markup-compatibility/2006">
              <mc:Choice xmlns:v="urn:schemas-microsoft-com:vml" Requires="v">
                <p:oleObj spid="_x0000_s87069" name="Equation" r:id="rId7" imgW="139680" imgH="177480" progId="Equation.DSMT4">
                  <p:embed/>
                </p:oleObj>
              </mc:Choice>
              <mc:Fallback>
                <p:oleObj name="Equation" r:id="rId7" imgW="139680" imgH="177480" progId="Equation.DSMT4">
                  <p:embed/>
                  <p:pic>
                    <p:nvPicPr>
                      <p:cNvPr id="68" name="Object 67">
                        <a:extLst>
                          <a:ext uri="{FF2B5EF4-FFF2-40B4-BE49-F238E27FC236}">
                            <a16:creationId xmlns:a16="http://schemas.microsoft.com/office/drawing/2014/main" id="{3A405146-B347-481A-9EED-F11DD78E01F0}"/>
                          </a:ext>
                        </a:extLst>
                      </p:cNvPr>
                      <p:cNvPicPr>
                        <a:picLocks noChangeAspect="1" noChangeArrowheads="1"/>
                      </p:cNvPicPr>
                      <p:nvPr/>
                    </p:nvPicPr>
                    <p:blipFill>
                      <a:blip r:embed="rId8"/>
                      <a:srcRect/>
                      <a:stretch>
                        <a:fillRect/>
                      </a:stretch>
                    </p:blipFill>
                    <p:spPr bwMode="auto">
                      <a:xfrm>
                        <a:off x="6034088" y="5871993"/>
                        <a:ext cx="325437" cy="412750"/>
                      </a:xfrm>
                      <a:prstGeom prst="rect">
                        <a:avLst/>
                      </a:prstGeom>
                      <a:solidFill>
                        <a:srgbClr val="CCFFFF"/>
                      </a:solidFill>
                    </p:spPr>
                  </p:pic>
                </p:oleObj>
              </mc:Fallback>
            </mc:AlternateContent>
          </a:graphicData>
        </a:graphic>
      </p:graphicFrame>
      <p:graphicFrame>
        <p:nvGraphicFramePr>
          <p:cNvPr id="6" name="Object 5"/>
          <p:cNvGraphicFramePr>
            <a:graphicFrameLocks noChangeAspect="1"/>
          </p:cNvGraphicFramePr>
          <p:nvPr/>
        </p:nvGraphicFramePr>
        <p:xfrm>
          <a:off x="8412552" y="6683122"/>
          <a:ext cx="3057302" cy="1034779"/>
        </p:xfrm>
        <a:graphic>
          <a:graphicData uri="http://schemas.openxmlformats.org/presentationml/2006/ole">
            <mc:AlternateContent xmlns:mc="http://schemas.openxmlformats.org/markup-compatibility/2006">
              <mc:Choice xmlns:v="urn:schemas-microsoft-com:vml" Requires="v">
                <p:oleObj spid="_x0000_s87070" name="Equation" r:id="rId9" imgW="825480" imgH="279360" progId="Equation.DSMT4">
                  <p:embed/>
                </p:oleObj>
              </mc:Choice>
              <mc:Fallback>
                <p:oleObj name="Equation" r:id="rId9" imgW="825480" imgH="279360" progId="Equation.DSMT4">
                  <p:embed/>
                  <p:pic>
                    <p:nvPicPr>
                      <p:cNvPr id="6" name="Object 5"/>
                      <p:cNvPicPr/>
                      <p:nvPr/>
                    </p:nvPicPr>
                    <p:blipFill>
                      <a:blip r:embed="rId10"/>
                      <a:stretch>
                        <a:fillRect/>
                      </a:stretch>
                    </p:blipFill>
                    <p:spPr>
                      <a:xfrm>
                        <a:off x="8412552" y="6683122"/>
                        <a:ext cx="3057302" cy="1034779"/>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360329" y="5787486"/>
          <a:ext cx="3335208" cy="902468"/>
        </p:xfrm>
        <a:graphic>
          <a:graphicData uri="http://schemas.openxmlformats.org/presentationml/2006/ole">
            <mc:AlternateContent xmlns:mc="http://schemas.openxmlformats.org/markup-compatibility/2006">
              <mc:Choice xmlns:v="urn:schemas-microsoft-com:vml" Requires="v">
                <p:oleObj spid="_x0000_s87071" name="Equation" r:id="rId11" imgW="1079280" imgH="291960" progId="Equation.DSMT4">
                  <p:embed/>
                </p:oleObj>
              </mc:Choice>
              <mc:Fallback>
                <p:oleObj name="Equation" r:id="rId11" imgW="1079280" imgH="291960" progId="Equation.DSMT4">
                  <p:embed/>
                  <p:pic>
                    <p:nvPicPr>
                      <p:cNvPr id="7" name="Object 6"/>
                      <p:cNvPicPr/>
                      <p:nvPr/>
                    </p:nvPicPr>
                    <p:blipFill>
                      <a:blip r:embed="rId12"/>
                      <a:stretch>
                        <a:fillRect/>
                      </a:stretch>
                    </p:blipFill>
                    <p:spPr>
                      <a:xfrm>
                        <a:off x="360329" y="5787486"/>
                        <a:ext cx="3335208" cy="902468"/>
                      </a:xfrm>
                      <a:prstGeom prst="rect">
                        <a:avLst/>
                      </a:prstGeom>
                    </p:spPr>
                  </p:pic>
                </p:oleObj>
              </mc:Fallback>
            </mc:AlternateContent>
          </a:graphicData>
        </a:graphic>
      </p:graphicFrame>
    </p:spTree>
    <p:extLst>
      <p:ext uri="{BB962C8B-B14F-4D97-AF65-F5344CB8AC3E}">
        <p14:creationId xmlns:p14="http://schemas.microsoft.com/office/powerpoint/2010/main" val="289516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box(in)">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box(in)">
                                      <p:cBhvr>
                                        <p:cTn id="12" dur="500"/>
                                        <p:tgtEl>
                                          <p:spTgt spid="64"/>
                                        </p:tgtEl>
                                      </p:cBhvr>
                                    </p:animEffect>
                                  </p:childTnLst>
                                </p:cTn>
                              </p:par>
                              <p:par>
                                <p:cTn id="13" presetID="4" presetClass="entr" presetSubtype="16" fill="hold" nodeType="with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box(in)">
                                      <p:cBhvr>
                                        <p:cTn id="15" dur="500"/>
                                        <p:tgtEl>
                                          <p:spTgt spid="63"/>
                                        </p:tgtEl>
                                      </p:cBhvr>
                                    </p:animEffect>
                                  </p:childTnLst>
                                </p:cTn>
                              </p:par>
                            </p:childTnLst>
                          </p:cTn>
                        </p:par>
                        <p:par>
                          <p:cTn id="16" fill="hold">
                            <p:stCondLst>
                              <p:cond delay="500"/>
                            </p:stCondLst>
                            <p:childTnLst>
                              <p:par>
                                <p:cTn id="17" presetID="4" presetClass="entr" presetSubtype="16" fill="hold" nodeType="after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box(in)">
                                      <p:cBhvr>
                                        <p:cTn id="19"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AC20B538-39FE-4812-A0E3-30635B19B3D6}" type="slidenum">
              <a:rPr lang="en-US" smtClean="0"/>
              <a:pPr/>
              <a:t>27</a:t>
            </a:fld>
            <a:endParaRPr lang="en-US"/>
          </a:p>
        </p:txBody>
      </p:sp>
      <p:sp>
        <p:nvSpPr>
          <p:cNvPr id="4" name="Footer Placeholder 3"/>
          <p:cNvSpPr>
            <a:spLocks noGrp="1"/>
          </p:cNvSpPr>
          <p:nvPr>
            <p:ph type="ftr" sz="quarter" idx="3"/>
          </p:nvPr>
        </p:nvSpPr>
        <p:spPr/>
        <p:txBody>
          <a:bodyPr/>
          <a:lstStyle/>
          <a:p>
            <a:r>
              <a:rPr lang="en-US" smtClean="0"/>
              <a:t>BMTBĐ-BĐNLĐC-PVLong (TCBinh edited 2016)</a:t>
            </a:r>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427846114"/>
              </p:ext>
            </p:extLst>
          </p:nvPr>
        </p:nvGraphicFramePr>
        <p:xfrm>
          <a:off x="684212" y="1257300"/>
          <a:ext cx="8986838" cy="1295400"/>
        </p:xfrm>
        <a:graphic>
          <a:graphicData uri="http://schemas.openxmlformats.org/presentationml/2006/ole">
            <mc:AlternateContent xmlns:mc="http://schemas.openxmlformats.org/markup-compatibility/2006">
              <mc:Choice xmlns:v="urn:schemas-microsoft-com:vml" Requires="v">
                <p:oleObj spid="_x0000_s88074" name="Equation" r:id="rId3" imgW="4228920" imgH="609480" progId="Equation.DSMT4">
                  <p:embed/>
                </p:oleObj>
              </mc:Choice>
              <mc:Fallback>
                <p:oleObj name="Equation" r:id="rId3" imgW="4228920" imgH="609480" progId="Equation.DSMT4">
                  <p:embed/>
                  <p:pic>
                    <p:nvPicPr>
                      <p:cNvPr id="0" name=""/>
                      <p:cNvPicPr/>
                      <p:nvPr/>
                    </p:nvPicPr>
                    <p:blipFill>
                      <a:blip r:embed="rId4"/>
                      <a:stretch>
                        <a:fillRect/>
                      </a:stretch>
                    </p:blipFill>
                    <p:spPr>
                      <a:xfrm>
                        <a:off x="684212" y="1257300"/>
                        <a:ext cx="8986838" cy="12954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211857390"/>
              </p:ext>
            </p:extLst>
          </p:nvPr>
        </p:nvGraphicFramePr>
        <p:xfrm>
          <a:off x="893761" y="3216904"/>
          <a:ext cx="9894585" cy="3298195"/>
        </p:xfrm>
        <a:graphic>
          <a:graphicData uri="http://schemas.openxmlformats.org/presentationml/2006/ole">
            <mc:AlternateContent xmlns:mc="http://schemas.openxmlformats.org/markup-compatibility/2006">
              <mc:Choice xmlns:v="urn:schemas-microsoft-com:vml" Requires="v">
                <p:oleObj spid="_x0000_s88075" name="Equation" r:id="rId5" imgW="2019240" imgH="672840" progId="Equation.DSMT4">
                  <p:embed/>
                </p:oleObj>
              </mc:Choice>
              <mc:Fallback>
                <p:oleObj name="Equation" r:id="rId5" imgW="2019240" imgH="672840" progId="Equation.DSMT4">
                  <p:embed/>
                  <p:pic>
                    <p:nvPicPr>
                      <p:cNvPr id="0" name=""/>
                      <p:cNvPicPr/>
                      <p:nvPr/>
                    </p:nvPicPr>
                    <p:blipFill>
                      <a:blip r:embed="rId6"/>
                      <a:stretch>
                        <a:fillRect/>
                      </a:stretch>
                    </p:blipFill>
                    <p:spPr>
                      <a:xfrm>
                        <a:off x="893761" y="3216904"/>
                        <a:ext cx="9894585" cy="3298195"/>
                      </a:xfrm>
                      <a:prstGeom prst="rect">
                        <a:avLst/>
                      </a:prstGeom>
                    </p:spPr>
                  </p:pic>
                </p:oleObj>
              </mc:Fallback>
            </mc:AlternateContent>
          </a:graphicData>
        </a:graphic>
      </p:graphicFrame>
    </p:spTree>
    <p:extLst>
      <p:ext uri="{BB962C8B-B14F-4D97-AF65-F5344CB8AC3E}">
        <p14:creationId xmlns:p14="http://schemas.microsoft.com/office/powerpoint/2010/main" val="3126299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US"/>
              <a:t>Sự truyền nhiệt của vật thể phát nóng ở chế độ xác lập</a:t>
            </a:r>
          </a:p>
        </p:txBody>
      </p:sp>
      <p:sp>
        <p:nvSpPr>
          <p:cNvPr id="3" name="Slide Number Placeholder 2"/>
          <p:cNvSpPr>
            <a:spLocks noGrp="1"/>
          </p:cNvSpPr>
          <p:nvPr>
            <p:ph type="sldNum" sz="quarter" idx="12"/>
          </p:nvPr>
        </p:nvSpPr>
        <p:spPr/>
        <p:txBody>
          <a:bodyPr/>
          <a:lstStyle/>
          <a:p>
            <a:fld id="{AC20B538-39FE-4812-A0E3-30635B19B3D6}" type="slidenum">
              <a:rPr lang="en-US" smtClean="0"/>
              <a:pPr/>
              <a:t>28</a:t>
            </a:fld>
            <a:endParaRPr lang="en-US"/>
          </a:p>
        </p:txBody>
      </p:sp>
      <p:sp>
        <p:nvSpPr>
          <p:cNvPr id="5" name="TextBox 4"/>
          <p:cNvSpPr txBox="1"/>
          <p:nvPr/>
        </p:nvSpPr>
        <p:spPr>
          <a:xfrm>
            <a:off x="531812" y="952500"/>
            <a:ext cx="10406439" cy="523220"/>
          </a:xfrm>
          <a:prstGeom prst="rect">
            <a:avLst/>
          </a:prstGeom>
          <a:noFill/>
        </p:spPr>
        <p:txBody>
          <a:bodyPr wrap="none" rtlCol="0">
            <a:spAutoFit/>
          </a:bodyPr>
          <a:lstStyle/>
          <a:p>
            <a:r>
              <a:rPr lang="en-US" sz="2800" b="1">
                <a:cs typeface="Times New Roman" pitchFamily="18" charset="0"/>
                <a:sym typeface="Wingdings"/>
              </a:rPr>
              <a:t> </a:t>
            </a:r>
            <a:r>
              <a:rPr lang="en-US" sz="2800" b="1" u="sng">
                <a:cs typeface="Times New Roman" pitchFamily="18" charset="0"/>
              </a:rPr>
              <a:t>Truyền nhiệt qua vật cách điện là vách trụ bán kính R</a:t>
            </a:r>
            <a:r>
              <a:rPr lang="en-US" sz="2800" b="1" baseline="-25000">
                <a:cs typeface="Times New Roman" pitchFamily="18" charset="0"/>
              </a:rPr>
              <a:t>1</a:t>
            </a:r>
            <a:r>
              <a:rPr lang="en-US" sz="2800" b="1" u="sng">
                <a:cs typeface="Times New Roman" pitchFamily="18" charset="0"/>
              </a:rPr>
              <a:t> , R</a:t>
            </a:r>
            <a:r>
              <a:rPr lang="en-US" sz="2800" b="1" baseline="-25000">
                <a:cs typeface="Times New Roman" pitchFamily="18" charset="0"/>
              </a:rPr>
              <a:t>2</a:t>
            </a:r>
          </a:p>
        </p:txBody>
      </p:sp>
      <p:grpSp>
        <p:nvGrpSpPr>
          <p:cNvPr id="6" name="Group 3"/>
          <p:cNvGrpSpPr>
            <a:grpSpLocks/>
          </p:cNvGrpSpPr>
          <p:nvPr/>
        </p:nvGrpSpPr>
        <p:grpSpPr bwMode="auto">
          <a:xfrm>
            <a:off x="8764587" y="1485900"/>
            <a:ext cx="2663825" cy="1790700"/>
            <a:chOff x="5090" y="464"/>
            <a:chExt cx="1678" cy="1128"/>
          </a:xfrm>
        </p:grpSpPr>
        <p:sp>
          <p:nvSpPr>
            <p:cNvPr id="7" name="Oval 4" descr="Outlined diamond"/>
            <p:cNvSpPr>
              <a:spLocks noChangeArrowheads="1"/>
            </p:cNvSpPr>
            <p:nvPr/>
          </p:nvSpPr>
          <p:spPr bwMode="auto">
            <a:xfrm>
              <a:off x="5090" y="893"/>
              <a:ext cx="367" cy="419"/>
            </a:xfrm>
            <a:prstGeom prst="ellipse">
              <a:avLst/>
            </a:prstGeom>
            <a:pattFill prst="openDmnd">
              <a:fgClr>
                <a:srgbClr val="000000"/>
              </a:fgClr>
              <a:bgClr>
                <a:srgbClr val="FFFFFF"/>
              </a:bgClr>
            </a:pattFill>
            <a:ln w="19050">
              <a:solidFill>
                <a:srgbClr val="000000"/>
              </a:solidFill>
              <a:round/>
              <a:headEnd/>
              <a:tailEnd/>
            </a:ln>
          </p:spPr>
          <p:txBody>
            <a:bodyPr/>
            <a:lstStyle/>
            <a:p>
              <a:endParaRPr lang="en-US"/>
            </a:p>
          </p:txBody>
        </p:sp>
        <p:sp>
          <p:nvSpPr>
            <p:cNvPr id="8" name="Oval 5" descr="Wide upward diagonal"/>
            <p:cNvSpPr>
              <a:spLocks noChangeArrowheads="1"/>
            </p:cNvSpPr>
            <p:nvPr/>
          </p:nvSpPr>
          <p:spPr bwMode="auto">
            <a:xfrm>
              <a:off x="5141" y="953"/>
              <a:ext cx="258" cy="295"/>
            </a:xfrm>
            <a:prstGeom prst="ellipse">
              <a:avLst/>
            </a:prstGeom>
            <a:pattFill prst="wdUpDiag">
              <a:fgClr>
                <a:srgbClr val="FFC000"/>
              </a:fgClr>
              <a:bgClr>
                <a:srgbClr val="FFFFFF"/>
              </a:bgClr>
            </a:pattFill>
            <a:ln w="19050">
              <a:solidFill>
                <a:srgbClr val="000000"/>
              </a:solidFill>
              <a:round/>
              <a:headEnd/>
              <a:tailEnd/>
            </a:ln>
          </p:spPr>
          <p:txBody>
            <a:bodyPr/>
            <a:lstStyle/>
            <a:p>
              <a:endParaRPr lang="en-US"/>
            </a:p>
          </p:txBody>
        </p:sp>
        <p:sp>
          <p:nvSpPr>
            <p:cNvPr id="9" name="Line 6"/>
            <p:cNvSpPr>
              <a:spLocks noChangeShapeType="1"/>
            </p:cNvSpPr>
            <p:nvPr/>
          </p:nvSpPr>
          <p:spPr bwMode="auto">
            <a:xfrm flipV="1">
              <a:off x="5234" y="482"/>
              <a:ext cx="1344" cy="419"/>
            </a:xfrm>
            <a:prstGeom prst="line">
              <a:avLst/>
            </a:prstGeom>
            <a:noFill/>
            <a:ln w="19050">
              <a:solidFill>
                <a:srgbClr val="000000"/>
              </a:solidFill>
              <a:round/>
              <a:headEnd/>
              <a:tailEnd/>
            </a:ln>
          </p:spPr>
          <p:txBody>
            <a:bodyPr/>
            <a:lstStyle/>
            <a:p>
              <a:endParaRPr lang="en-US"/>
            </a:p>
          </p:txBody>
        </p:sp>
        <p:sp>
          <p:nvSpPr>
            <p:cNvPr id="10" name="Line 7"/>
            <p:cNvSpPr>
              <a:spLocks noChangeShapeType="1"/>
            </p:cNvSpPr>
            <p:nvPr/>
          </p:nvSpPr>
          <p:spPr bwMode="auto">
            <a:xfrm flipV="1">
              <a:off x="5273" y="895"/>
              <a:ext cx="1344" cy="419"/>
            </a:xfrm>
            <a:prstGeom prst="line">
              <a:avLst/>
            </a:prstGeom>
            <a:noFill/>
            <a:ln w="19050">
              <a:solidFill>
                <a:srgbClr val="000000"/>
              </a:solidFill>
              <a:round/>
              <a:headEnd/>
              <a:tailEnd/>
            </a:ln>
          </p:spPr>
          <p:txBody>
            <a:bodyPr/>
            <a:lstStyle/>
            <a:p>
              <a:endParaRPr lang="en-US"/>
            </a:p>
          </p:txBody>
        </p:sp>
        <p:sp>
          <p:nvSpPr>
            <p:cNvPr id="11" name="Arc 8"/>
            <p:cNvSpPr>
              <a:spLocks/>
            </p:cNvSpPr>
            <p:nvPr/>
          </p:nvSpPr>
          <p:spPr bwMode="auto">
            <a:xfrm rot="-488391">
              <a:off x="6574" y="464"/>
              <a:ext cx="165" cy="418"/>
            </a:xfrm>
            <a:custGeom>
              <a:avLst/>
              <a:gdLst>
                <a:gd name="T0" fmla="*/ 0 w 23817"/>
                <a:gd name="T1" fmla="*/ 0 h 43200"/>
                <a:gd name="T2" fmla="*/ 0 w 23817"/>
                <a:gd name="T3" fmla="*/ 4 h 43200"/>
                <a:gd name="T4" fmla="*/ 0 w 23817"/>
                <a:gd name="T5" fmla="*/ 2 h 43200"/>
                <a:gd name="T6" fmla="*/ 0 60000 65536"/>
                <a:gd name="T7" fmla="*/ 0 60000 65536"/>
                <a:gd name="T8" fmla="*/ 0 60000 65536"/>
                <a:gd name="T9" fmla="*/ 0 w 23817"/>
                <a:gd name="T10" fmla="*/ 0 h 43200"/>
                <a:gd name="T11" fmla="*/ 23817 w 23817"/>
                <a:gd name="T12" fmla="*/ 43200 h 43200"/>
              </a:gdLst>
              <a:ahLst/>
              <a:cxnLst>
                <a:cxn ang="T6">
                  <a:pos x="T0" y="T1"/>
                </a:cxn>
                <a:cxn ang="T7">
                  <a:pos x="T2" y="T3"/>
                </a:cxn>
                <a:cxn ang="T8">
                  <a:pos x="T4" y="T5"/>
                </a:cxn>
              </a:cxnLst>
              <a:rect l="T9" t="T10" r="T11" b="T12"/>
              <a:pathLst>
                <a:path w="23817" h="43200" fill="none" extrusionOk="0">
                  <a:moveTo>
                    <a:pt x="2216" y="0"/>
                  </a:moveTo>
                  <a:cubicBezTo>
                    <a:pt x="14146" y="0"/>
                    <a:pt x="23817" y="9670"/>
                    <a:pt x="23817" y="21600"/>
                  </a:cubicBezTo>
                  <a:cubicBezTo>
                    <a:pt x="23817" y="33529"/>
                    <a:pt x="14146" y="43200"/>
                    <a:pt x="2217" y="43200"/>
                  </a:cubicBezTo>
                  <a:cubicBezTo>
                    <a:pt x="1476" y="43200"/>
                    <a:pt x="736" y="43161"/>
                    <a:pt x="0" y="43085"/>
                  </a:cubicBezTo>
                </a:path>
                <a:path w="23817" h="43200" stroke="0" extrusionOk="0">
                  <a:moveTo>
                    <a:pt x="2216" y="0"/>
                  </a:moveTo>
                  <a:cubicBezTo>
                    <a:pt x="14146" y="0"/>
                    <a:pt x="23817" y="9670"/>
                    <a:pt x="23817" y="21600"/>
                  </a:cubicBezTo>
                  <a:cubicBezTo>
                    <a:pt x="23817" y="33529"/>
                    <a:pt x="14146" y="43200"/>
                    <a:pt x="2217" y="43200"/>
                  </a:cubicBezTo>
                  <a:cubicBezTo>
                    <a:pt x="1476" y="43200"/>
                    <a:pt x="736" y="43161"/>
                    <a:pt x="0" y="43085"/>
                  </a:cubicBezTo>
                  <a:lnTo>
                    <a:pt x="2217" y="21600"/>
                  </a:lnTo>
                  <a:close/>
                </a:path>
              </a:pathLst>
            </a:custGeom>
            <a:noFill/>
            <a:ln w="19050">
              <a:solidFill>
                <a:srgbClr val="000000"/>
              </a:solidFill>
              <a:round/>
              <a:headEnd/>
              <a:tailEnd/>
            </a:ln>
          </p:spPr>
          <p:txBody>
            <a:bodyPr/>
            <a:lstStyle/>
            <a:p>
              <a:endParaRPr lang="en-US"/>
            </a:p>
          </p:txBody>
        </p:sp>
        <p:sp>
          <p:nvSpPr>
            <p:cNvPr id="12" name="Line 9"/>
            <p:cNvSpPr>
              <a:spLocks noChangeShapeType="1"/>
            </p:cNvSpPr>
            <p:nvPr/>
          </p:nvSpPr>
          <p:spPr bwMode="auto">
            <a:xfrm>
              <a:off x="6646" y="901"/>
              <a:ext cx="122" cy="279"/>
            </a:xfrm>
            <a:prstGeom prst="line">
              <a:avLst/>
            </a:prstGeom>
            <a:noFill/>
            <a:ln w="9525">
              <a:solidFill>
                <a:srgbClr val="000000"/>
              </a:solidFill>
              <a:round/>
              <a:headEnd/>
              <a:tailEnd/>
            </a:ln>
          </p:spPr>
          <p:txBody>
            <a:bodyPr/>
            <a:lstStyle/>
            <a:p>
              <a:endParaRPr lang="en-US"/>
            </a:p>
          </p:txBody>
        </p:sp>
        <p:sp>
          <p:nvSpPr>
            <p:cNvPr id="13" name="Line 10"/>
            <p:cNvSpPr>
              <a:spLocks noChangeShapeType="1"/>
            </p:cNvSpPr>
            <p:nvPr/>
          </p:nvSpPr>
          <p:spPr bwMode="auto">
            <a:xfrm>
              <a:off x="5334" y="1313"/>
              <a:ext cx="123" cy="279"/>
            </a:xfrm>
            <a:prstGeom prst="line">
              <a:avLst/>
            </a:prstGeom>
            <a:noFill/>
            <a:ln w="9525">
              <a:solidFill>
                <a:srgbClr val="000000"/>
              </a:solidFill>
              <a:round/>
              <a:headEnd/>
              <a:tailEnd/>
            </a:ln>
          </p:spPr>
          <p:txBody>
            <a:bodyPr/>
            <a:lstStyle/>
            <a:p>
              <a:endParaRPr lang="en-US"/>
            </a:p>
          </p:txBody>
        </p:sp>
        <p:sp>
          <p:nvSpPr>
            <p:cNvPr id="14" name="Line 11"/>
            <p:cNvSpPr>
              <a:spLocks noChangeShapeType="1"/>
            </p:cNvSpPr>
            <p:nvPr/>
          </p:nvSpPr>
          <p:spPr bwMode="auto">
            <a:xfrm flipV="1">
              <a:off x="5395" y="1093"/>
              <a:ext cx="1344" cy="419"/>
            </a:xfrm>
            <a:prstGeom prst="line">
              <a:avLst/>
            </a:prstGeom>
            <a:noFill/>
            <a:ln w="9525">
              <a:solidFill>
                <a:srgbClr val="000000"/>
              </a:solidFill>
              <a:round/>
              <a:headEnd type="stealth" w="sm" len="lg"/>
              <a:tailEnd type="stealth" w="sm" len="lg"/>
            </a:ln>
          </p:spPr>
          <p:txBody>
            <a:bodyPr/>
            <a:lstStyle/>
            <a:p>
              <a:endParaRPr lang="en-US"/>
            </a:p>
          </p:txBody>
        </p:sp>
        <p:sp>
          <p:nvSpPr>
            <p:cNvPr id="15" name="Text Box 12"/>
            <p:cNvSpPr txBox="1">
              <a:spLocks noChangeArrowheads="1"/>
            </p:cNvSpPr>
            <p:nvPr/>
          </p:nvSpPr>
          <p:spPr bwMode="auto">
            <a:xfrm>
              <a:off x="5955" y="1035"/>
              <a:ext cx="367" cy="279"/>
            </a:xfrm>
            <a:prstGeom prst="rect">
              <a:avLst/>
            </a:prstGeom>
            <a:noFill/>
            <a:ln w="9525">
              <a:noFill/>
              <a:miter lim="800000"/>
              <a:headEnd/>
              <a:tailEnd/>
            </a:ln>
          </p:spPr>
          <p:txBody>
            <a:bodyPr/>
            <a:lstStyle/>
            <a:p>
              <a:pPr algn="l" eaLnBrk="0" hangingPunct="0"/>
              <a:r>
                <a:rPr lang="en-US" sz="1600">
                  <a:latin typeface="Times New Roman" pitchFamily="18" charset="0"/>
                  <a:cs typeface="Times New Roman" pitchFamily="18" charset="0"/>
                </a:rPr>
                <a:t>A</a:t>
              </a:r>
              <a:endParaRPr lang="en-US" sz="1600">
                <a:latin typeface="Times New Roman" pitchFamily="18" charset="0"/>
              </a:endParaRPr>
            </a:p>
          </p:txBody>
        </p:sp>
        <p:sp>
          <p:nvSpPr>
            <p:cNvPr id="16" name="Text Box 13"/>
            <p:cNvSpPr txBox="1">
              <a:spLocks noChangeArrowheads="1"/>
            </p:cNvSpPr>
            <p:nvPr/>
          </p:nvSpPr>
          <p:spPr bwMode="auto">
            <a:xfrm>
              <a:off x="5792" y="486"/>
              <a:ext cx="367" cy="279"/>
            </a:xfrm>
            <a:prstGeom prst="rect">
              <a:avLst/>
            </a:prstGeom>
            <a:noFill/>
            <a:ln w="9525">
              <a:noFill/>
              <a:miter lim="800000"/>
              <a:headEnd/>
              <a:tailEnd/>
            </a:ln>
          </p:spPr>
          <p:txBody>
            <a:bodyPr/>
            <a:lstStyle/>
            <a:p>
              <a:pPr algn="l" eaLnBrk="0" hangingPunct="0"/>
              <a:r>
                <a:rPr lang="en-US" sz="1600">
                  <a:latin typeface="Times New Roman" pitchFamily="18" charset="0"/>
                  <a:cs typeface="Times New Roman" pitchFamily="18" charset="0"/>
                </a:rPr>
                <a:t>A</a:t>
              </a:r>
              <a:endParaRPr lang="en-US" sz="1600">
                <a:latin typeface="Times New Roman" pitchFamily="18" charset="0"/>
              </a:endParaRPr>
            </a:p>
          </p:txBody>
        </p:sp>
        <p:sp>
          <p:nvSpPr>
            <p:cNvPr id="17" name="Text Box 14"/>
            <p:cNvSpPr txBox="1">
              <a:spLocks noChangeArrowheads="1"/>
            </p:cNvSpPr>
            <p:nvPr/>
          </p:nvSpPr>
          <p:spPr bwMode="auto">
            <a:xfrm>
              <a:off x="6057" y="1256"/>
              <a:ext cx="336" cy="279"/>
            </a:xfrm>
            <a:prstGeom prst="rect">
              <a:avLst/>
            </a:prstGeom>
            <a:noFill/>
            <a:ln w="9525">
              <a:noFill/>
              <a:miter lim="800000"/>
              <a:headEnd/>
              <a:tailEnd/>
            </a:ln>
          </p:spPr>
          <p:txBody>
            <a:bodyPr/>
            <a:lstStyle/>
            <a:p>
              <a:pPr algn="l" eaLnBrk="0" hangingPunct="0"/>
              <a:r>
                <a:rPr lang="en-US" sz="1600">
                  <a:latin typeface="Times New Roman" pitchFamily="18" charset="0"/>
                  <a:cs typeface="Times New Roman" pitchFamily="18" charset="0"/>
                </a:rPr>
                <a:t>l</a:t>
              </a:r>
              <a:endParaRPr lang="en-US" sz="1600">
                <a:latin typeface="Times New Roman" pitchFamily="18" charset="0"/>
              </a:endParaRPr>
            </a:p>
          </p:txBody>
        </p:sp>
        <p:sp>
          <p:nvSpPr>
            <p:cNvPr id="18" name="Line 15"/>
            <p:cNvSpPr>
              <a:spLocks noChangeShapeType="1"/>
            </p:cNvSpPr>
            <p:nvPr/>
          </p:nvSpPr>
          <p:spPr bwMode="auto">
            <a:xfrm>
              <a:off x="5925" y="1116"/>
              <a:ext cx="62" cy="140"/>
            </a:xfrm>
            <a:prstGeom prst="line">
              <a:avLst/>
            </a:prstGeom>
            <a:noFill/>
            <a:ln w="9525">
              <a:solidFill>
                <a:srgbClr val="000000"/>
              </a:solidFill>
              <a:round/>
              <a:headEnd type="stealth" w="sm" len="sm"/>
              <a:tailEnd/>
            </a:ln>
          </p:spPr>
          <p:txBody>
            <a:bodyPr/>
            <a:lstStyle/>
            <a:p>
              <a:endParaRPr lang="en-US"/>
            </a:p>
          </p:txBody>
        </p:sp>
        <p:sp>
          <p:nvSpPr>
            <p:cNvPr id="19" name="Line 16"/>
            <p:cNvSpPr>
              <a:spLocks noChangeShapeType="1"/>
            </p:cNvSpPr>
            <p:nvPr/>
          </p:nvSpPr>
          <p:spPr bwMode="auto">
            <a:xfrm rot="10800000">
              <a:off x="5721" y="565"/>
              <a:ext cx="62" cy="140"/>
            </a:xfrm>
            <a:prstGeom prst="line">
              <a:avLst/>
            </a:prstGeom>
            <a:noFill/>
            <a:ln w="9525">
              <a:solidFill>
                <a:srgbClr val="000000"/>
              </a:solidFill>
              <a:round/>
              <a:headEnd type="stealth" w="sm" len="sm"/>
              <a:tailEnd/>
            </a:ln>
          </p:spPr>
          <p:txBody>
            <a:bodyPr/>
            <a:lstStyle/>
            <a:p>
              <a:endParaRPr lang="en-US"/>
            </a:p>
          </p:txBody>
        </p:sp>
      </p:grpSp>
      <p:sp>
        <p:nvSpPr>
          <p:cNvPr id="21" name="Oval 19"/>
          <p:cNvSpPr>
            <a:spLocks noChangeArrowheads="1"/>
          </p:cNvSpPr>
          <p:nvPr/>
        </p:nvSpPr>
        <p:spPr bwMode="auto">
          <a:xfrm>
            <a:off x="9371012" y="3848100"/>
            <a:ext cx="1904999" cy="1905001"/>
          </a:xfrm>
          <a:prstGeom prst="ellipse">
            <a:avLst/>
          </a:prstGeom>
          <a:noFill/>
          <a:ln w="19050">
            <a:solidFill>
              <a:srgbClr val="000000"/>
            </a:solidFill>
            <a:round/>
            <a:headEnd/>
            <a:tailEnd/>
          </a:ln>
        </p:spPr>
        <p:txBody>
          <a:bodyPr/>
          <a:lstStyle/>
          <a:p>
            <a:endParaRPr lang="en-US"/>
          </a:p>
        </p:txBody>
      </p:sp>
      <p:sp>
        <p:nvSpPr>
          <p:cNvPr id="22" name="Oval 20"/>
          <p:cNvSpPr>
            <a:spLocks noChangeArrowheads="1"/>
          </p:cNvSpPr>
          <p:nvPr/>
        </p:nvSpPr>
        <p:spPr bwMode="auto">
          <a:xfrm>
            <a:off x="9598809" y="4091004"/>
            <a:ext cx="1448603" cy="1433496"/>
          </a:xfrm>
          <a:prstGeom prst="ellipse">
            <a:avLst/>
          </a:prstGeom>
          <a:solidFill>
            <a:schemeClr val="bg2">
              <a:lumMod val="75000"/>
            </a:schemeClr>
          </a:solidFill>
          <a:ln w="15875">
            <a:solidFill>
              <a:srgbClr val="0070C0"/>
            </a:solidFill>
            <a:round/>
            <a:headEnd/>
            <a:tailEnd/>
          </a:ln>
        </p:spPr>
        <p:txBody>
          <a:bodyPr/>
          <a:lstStyle/>
          <a:p>
            <a:endParaRPr lang="en-US"/>
          </a:p>
        </p:txBody>
      </p:sp>
      <p:sp>
        <p:nvSpPr>
          <p:cNvPr id="23" name="Oval 21"/>
          <p:cNvSpPr>
            <a:spLocks noChangeArrowheads="1"/>
          </p:cNvSpPr>
          <p:nvPr/>
        </p:nvSpPr>
        <p:spPr bwMode="auto">
          <a:xfrm>
            <a:off x="9675812" y="4152900"/>
            <a:ext cx="1295401" cy="1295400"/>
          </a:xfrm>
          <a:prstGeom prst="ellipse">
            <a:avLst/>
          </a:prstGeom>
          <a:solidFill>
            <a:srgbClr val="FFFFFF"/>
          </a:solidFill>
          <a:ln w="15875">
            <a:solidFill>
              <a:srgbClr val="0070C0"/>
            </a:solidFill>
            <a:round/>
            <a:headEnd/>
            <a:tailEnd/>
          </a:ln>
        </p:spPr>
        <p:txBody>
          <a:bodyPr/>
          <a:lstStyle/>
          <a:p>
            <a:endParaRPr lang="en-US"/>
          </a:p>
        </p:txBody>
      </p:sp>
      <p:sp>
        <p:nvSpPr>
          <p:cNvPr id="24" name="Oval 22"/>
          <p:cNvSpPr>
            <a:spLocks noChangeArrowheads="1"/>
          </p:cNvSpPr>
          <p:nvPr/>
        </p:nvSpPr>
        <p:spPr bwMode="auto">
          <a:xfrm>
            <a:off x="9904412" y="4381500"/>
            <a:ext cx="838200" cy="838200"/>
          </a:xfrm>
          <a:prstGeom prst="ellipse">
            <a:avLst/>
          </a:prstGeom>
          <a:solidFill>
            <a:srgbClr val="FFC000"/>
          </a:solidFill>
          <a:ln w="19050">
            <a:solidFill>
              <a:srgbClr val="000000"/>
            </a:solidFill>
            <a:round/>
            <a:headEnd/>
            <a:tailEnd/>
          </a:ln>
        </p:spPr>
        <p:txBody>
          <a:bodyPr/>
          <a:lstStyle/>
          <a:p>
            <a:endParaRPr lang="en-US"/>
          </a:p>
        </p:txBody>
      </p:sp>
      <p:sp>
        <p:nvSpPr>
          <p:cNvPr id="25" name="Line 23"/>
          <p:cNvSpPr>
            <a:spLocks noChangeShapeType="1"/>
          </p:cNvSpPr>
          <p:nvPr/>
        </p:nvSpPr>
        <p:spPr bwMode="auto">
          <a:xfrm>
            <a:off x="9980613" y="4533900"/>
            <a:ext cx="381000" cy="296863"/>
          </a:xfrm>
          <a:prstGeom prst="line">
            <a:avLst/>
          </a:prstGeom>
          <a:noFill/>
          <a:ln w="9525">
            <a:solidFill>
              <a:srgbClr val="000000"/>
            </a:solidFill>
            <a:round/>
            <a:headEnd type="stealth" w="sm" len="sm"/>
            <a:tailEnd/>
          </a:ln>
        </p:spPr>
        <p:txBody>
          <a:bodyPr/>
          <a:lstStyle/>
          <a:p>
            <a:endParaRPr lang="en-US"/>
          </a:p>
        </p:txBody>
      </p:sp>
      <p:sp>
        <p:nvSpPr>
          <p:cNvPr id="26" name="Line 24"/>
          <p:cNvSpPr>
            <a:spLocks noChangeShapeType="1"/>
          </p:cNvSpPr>
          <p:nvPr/>
        </p:nvSpPr>
        <p:spPr bwMode="auto">
          <a:xfrm flipV="1">
            <a:off x="9980612" y="4838699"/>
            <a:ext cx="381000" cy="857250"/>
          </a:xfrm>
          <a:prstGeom prst="line">
            <a:avLst/>
          </a:prstGeom>
          <a:noFill/>
          <a:ln w="9525">
            <a:solidFill>
              <a:srgbClr val="000000"/>
            </a:solidFill>
            <a:round/>
            <a:headEnd type="stealth" w="sm" len="med"/>
            <a:tailEnd/>
          </a:ln>
        </p:spPr>
        <p:txBody>
          <a:bodyPr/>
          <a:lstStyle/>
          <a:p>
            <a:endParaRPr lang="en-US"/>
          </a:p>
        </p:txBody>
      </p:sp>
      <p:sp>
        <p:nvSpPr>
          <p:cNvPr id="27" name="Line 25"/>
          <p:cNvSpPr>
            <a:spLocks noChangeShapeType="1"/>
          </p:cNvSpPr>
          <p:nvPr/>
        </p:nvSpPr>
        <p:spPr bwMode="auto">
          <a:xfrm flipV="1">
            <a:off x="10361612" y="4457699"/>
            <a:ext cx="533400" cy="371475"/>
          </a:xfrm>
          <a:prstGeom prst="line">
            <a:avLst/>
          </a:prstGeom>
          <a:noFill/>
          <a:ln w="9525">
            <a:solidFill>
              <a:srgbClr val="00B0F0"/>
            </a:solidFill>
            <a:round/>
            <a:headEnd/>
            <a:tailEnd type="stealth" w="sm" len="med"/>
          </a:ln>
        </p:spPr>
        <p:txBody>
          <a:bodyPr/>
          <a:lstStyle/>
          <a:p>
            <a:endParaRPr lang="en-US"/>
          </a:p>
        </p:txBody>
      </p:sp>
      <p:sp>
        <p:nvSpPr>
          <p:cNvPr id="28" name="Line 26"/>
          <p:cNvSpPr>
            <a:spLocks noChangeAspect="1" noChangeShapeType="1"/>
          </p:cNvSpPr>
          <p:nvPr/>
        </p:nvSpPr>
        <p:spPr bwMode="auto">
          <a:xfrm flipV="1">
            <a:off x="10971212" y="4305300"/>
            <a:ext cx="196850" cy="134938"/>
          </a:xfrm>
          <a:prstGeom prst="line">
            <a:avLst/>
          </a:prstGeom>
          <a:noFill/>
          <a:ln w="9525">
            <a:solidFill>
              <a:srgbClr val="00B0F0"/>
            </a:solidFill>
            <a:round/>
            <a:headEnd type="stealth" w="sm" len="med"/>
            <a:tailEnd type="none" w="sm" len="med"/>
          </a:ln>
        </p:spPr>
        <p:txBody>
          <a:bodyPr/>
          <a:lstStyle/>
          <a:p>
            <a:endParaRPr lang="en-US"/>
          </a:p>
        </p:txBody>
      </p:sp>
      <p:sp>
        <p:nvSpPr>
          <p:cNvPr id="29" name="Text Box 27"/>
          <p:cNvSpPr txBox="1">
            <a:spLocks noChangeArrowheads="1"/>
          </p:cNvSpPr>
          <p:nvPr/>
        </p:nvSpPr>
        <p:spPr bwMode="auto">
          <a:xfrm>
            <a:off x="10818812" y="4144962"/>
            <a:ext cx="566738" cy="388938"/>
          </a:xfrm>
          <a:prstGeom prst="rect">
            <a:avLst/>
          </a:prstGeom>
          <a:noFill/>
          <a:ln w="9525">
            <a:noFill/>
            <a:miter lim="800000"/>
            <a:headEnd/>
            <a:tailEnd/>
          </a:ln>
        </p:spPr>
        <p:txBody>
          <a:bodyPr/>
          <a:lstStyle/>
          <a:p>
            <a:pPr algn="l" eaLnBrk="0" hangingPunct="0"/>
            <a:r>
              <a:rPr lang="en-US" sz="1600">
                <a:solidFill>
                  <a:srgbClr val="00B0F0"/>
                </a:solidFill>
                <a:latin typeface="Times New Roman" pitchFamily="18" charset="0"/>
                <a:cs typeface="Times New Roman" pitchFamily="18" charset="0"/>
              </a:rPr>
              <a:t>dr</a:t>
            </a:r>
            <a:endParaRPr lang="en-US" sz="1600">
              <a:solidFill>
                <a:srgbClr val="00B0F0"/>
              </a:solidFill>
              <a:latin typeface="Times New Roman" pitchFamily="18" charset="0"/>
            </a:endParaRPr>
          </a:p>
        </p:txBody>
      </p:sp>
      <p:sp>
        <p:nvSpPr>
          <p:cNvPr id="30" name="Text Box 28"/>
          <p:cNvSpPr txBox="1">
            <a:spLocks noChangeArrowheads="1"/>
          </p:cNvSpPr>
          <p:nvPr/>
        </p:nvSpPr>
        <p:spPr bwMode="auto">
          <a:xfrm>
            <a:off x="10067924" y="4375150"/>
            <a:ext cx="522288" cy="387350"/>
          </a:xfrm>
          <a:prstGeom prst="rect">
            <a:avLst/>
          </a:prstGeom>
          <a:noFill/>
          <a:ln w="9525">
            <a:noFill/>
            <a:miter lim="800000"/>
            <a:headEnd/>
            <a:tailEnd/>
          </a:ln>
        </p:spPr>
        <p:txBody>
          <a:bodyPr/>
          <a:lstStyle/>
          <a:p>
            <a:pPr algn="l" eaLnBrk="0" hangingPunct="0"/>
            <a:r>
              <a:rPr lang="en-US" sz="1600">
                <a:latin typeface="Times New Roman" pitchFamily="18" charset="0"/>
                <a:cs typeface="Times New Roman" pitchFamily="18" charset="0"/>
              </a:rPr>
              <a:t>R</a:t>
            </a:r>
            <a:r>
              <a:rPr lang="en-US" sz="1600" baseline="-30000">
                <a:latin typeface="Times New Roman" pitchFamily="18" charset="0"/>
                <a:cs typeface="Times New Roman" pitchFamily="18" charset="0"/>
              </a:rPr>
              <a:t>1</a:t>
            </a:r>
            <a:endParaRPr lang="en-US" sz="1600">
              <a:latin typeface="Times New Roman" pitchFamily="18" charset="0"/>
            </a:endParaRPr>
          </a:p>
        </p:txBody>
      </p:sp>
      <p:sp>
        <p:nvSpPr>
          <p:cNvPr id="31" name="Text Box 29"/>
          <p:cNvSpPr txBox="1">
            <a:spLocks noChangeArrowheads="1"/>
          </p:cNvSpPr>
          <p:nvPr/>
        </p:nvSpPr>
        <p:spPr bwMode="auto">
          <a:xfrm>
            <a:off x="10039349" y="5441950"/>
            <a:ext cx="398463" cy="387350"/>
          </a:xfrm>
          <a:prstGeom prst="rect">
            <a:avLst/>
          </a:prstGeom>
          <a:noFill/>
          <a:ln w="9525">
            <a:noFill/>
            <a:miter lim="800000"/>
            <a:headEnd/>
            <a:tailEnd/>
          </a:ln>
        </p:spPr>
        <p:txBody>
          <a:bodyPr/>
          <a:lstStyle/>
          <a:p>
            <a:pPr algn="l" eaLnBrk="0" hangingPunct="0"/>
            <a:r>
              <a:rPr lang="en-US" sz="1600">
                <a:latin typeface="Times New Roman" pitchFamily="18" charset="0"/>
                <a:cs typeface="Times New Roman" pitchFamily="18" charset="0"/>
              </a:rPr>
              <a:t>R</a:t>
            </a:r>
            <a:r>
              <a:rPr lang="en-US" sz="1600" baseline="-30000">
                <a:latin typeface="Times New Roman" pitchFamily="18" charset="0"/>
                <a:cs typeface="Times New Roman" pitchFamily="18" charset="0"/>
              </a:rPr>
              <a:t>2</a:t>
            </a:r>
            <a:endParaRPr lang="en-US" sz="1600">
              <a:latin typeface="Times New Roman" pitchFamily="18" charset="0"/>
            </a:endParaRPr>
          </a:p>
        </p:txBody>
      </p:sp>
      <p:sp>
        <p:nvSpPr>
          <p:cNvPr id="32" name="Text Box 30"/>
          <p:cNvSpPr txBox="1">
            <a:spLocks noChangeArrowheads="1"/>
          </p:cNvSpPr>
          <p:nvPr/>
        </p:nvSpPr>
        <p:spPr bwMode="auto">
          <a:xfrm>
            <a:off x="9218612" y="5295900"/>
            <a:ext cx="528638" cy="388938"/>
          </a:xfrm>
          <a:prstGeom prst="rect">
            <a:avLst/>
          </a:prstGeom>
          <a:noFill/>
          <a:ln w="9525">
            <a:noFill/>
            <a:miter lim="800000"/>
            <a:headEnd/>
            <a:tailEnd/>
          </a:ln>
        </p:spPr>
        <p:txBody>
          <a:bodyPr/>
          <a:lstStyle/>
          <a:p>
            <a:pPr algn="l" eaLnBrk="0" hangingPunct="0"/>
            <a:r>
              <a:rPr lang="en-US" sz="2000">
                <a:solidFill>
                  <a:srgbClr val="FF0000"/>
                </a:solidFill>
                <a:cs typeface="Times New Roman" pitchFamily="18" charset="0"/>
                <a:sym typeface="Symbol" pitchFamily="18" charset="2"/>
              </a:rPr>
              <a:t></a:t>
            </a:r>
            <a:r>
              <a:rPr lang="en-US" sz="2000" baseline="-30000">
                <a:solidFill>
                  <a:srgbClr val="FF0000"/>
                </a:solidFill>
                <a:cs typeface="Times New Roman" pitchFamily="18" charset="0"/>
              </a:rPr>
              <a:t>2</a:t>
            </a:r>
            <a:endParaRPr lang="en-US" sz="2000">
              <a:solidFill>
                <a:srgbClr val="FF0000"/>
              </a:solidFill>
              <a:cs typeface="Times New Roman" pitchFamily="18" charset="0"/>
              <a:sym typeface="Symbol" pitchFamily="18" charset="2"/>
            </a:endParaRPr>
          </a:p>
        </p:txBody>
      </p:sp>
      <p:sp>
        <p:nvSpPr>
          <p:cNvPr id="33" name="Text Box 31"/>
          <p:cNvSpPr txBox="1">
            <a:spLocks noChangeArrowheads="1"/>
          </p:cNvSpPr>
          <p:nvPr/>
        </p:nvSpPr>
        <p:spPr bwMode="auto">
          <a:xfrm>
            <a:off x="9523412" y="4686300"/>
            <a:ext cx="538163" cy="388938"/>
          </a:xfrm>
          <a:prstGeom prst="rect">
            <a:avLst/>
          </a:prstGeom>
          <a:noFill/>
          <a:ln w="9525">
            <a:noFill/>
            <a:miter lim="800000"/>
            <a:headEnd/>
            <a:tailEnd/>
          </a:ln>
        </p:spPr>
        <p:txBody>
          <a:bodyPr/>
          <a:lstStyle/>
          <a:p>
            <a:pPr algn="l" eaLnBrk="0" hangingPunct="0"/>
            <a:r>
              <a:rPr lang="en-US" sz="2000">
                <a:solidFill>
                  <a:srgbClr val="FF0000"/>
                </a:solidFill>
                <a:cs typeface="Times New Roman" pitchFamily="18" charset="0"/>
                <a:sym typeface="Symbol" pitchFamily="18" charset="2"/>
              </a:rPr>
              <a:t></a:t>
            </a:r>
            <a:r>
              <a:rPr lang="en-US" sz="2000" baseline="-30000">
                <a:solidFill>
                  <a:srgbClr val="FF0000"/>
                </a:solidFill>
                <a:cs typeface="Times New Roman" pitchFamily="18" charset="0"/>
              </a:rPr>
              <a:t>1</a:t>
            </a:r>
            <a:endParaRPr lang="en-US" sz="2000">
              <a:solidFill>
                <a:srgbClr val="FF0000"/>
              </a:solidFill>
              <a:cs typeface="Times New Roman" pitchFamily="18" charset="0"/>
              <a:sym typeface="Symbol" pitchFamily="18" charset="2"/>
            </a:endParaRPr>
          </a:p>
        </p:txBody>
      </p:sp>
      <p:sp>
        <p:nvSpPr>
          <p:cNvPr id="34" name="Text Box 32"/>
          <p:cNvSpPr txBox="1">
            <a:spLocks noChangeArrowheads="1"/>
          </p:cNvSpPr>
          <p:nvPr/>
        </p:nvSpPr>
        <p:spPr bwMode="auto">
          <a:xfrm>
            <a:off x="10056812" y="5829300"/>
            <a:ext cx="622300" cy="457200"/>
          </a:xfrm>
          <a:prstGeom prst="rect">
            <a:avLst/>
          </a:prstGeom>
          <a:noFill/>
          <a:ln w="9525">
            <a:noFill/>
            <a:miter lim="800000"/>
            <a:headEnd/>
            <a:tailEnd/>
          </a:ln>
        </p:spPr>
        <p:txBody>
          <a:bodyPr/>
          <a:lstStyle/>
          <a:p>
            <a:pPr algn="l" eaLnBrk="0" hangingPunct="0"/>
            <a:r>
              <a:rPr lang="en-US" sz="1600" u="sng">
                <a:latin typeface="Times New Roman" pitchFamily="18" charset="0"/>
                <a:cs typeface="Times New Roman" pitchFamily="18" charset="0"/>
              </a:rPr>
              <a:t>A-A</a:t>
            </a:r>
            <a:endParaRPr lang="en-US" sz="1600">
              <a:latin typeface="Times New Roman" pitchFamily="18" charset="0"/>
            </a:endParaRPr>
          </a:p>
        </p:txBody>
      </p:sp>
      <p:sp>
        <p:nvSpPr>
          <p:cNvPr id="35" name="Text Box 33"/>
          <p:cNvSpPr txBox="1">
            <a:spLocks noChangeArrowheads="1"/>
          </p:cNvSpPr>
          <p:nvPr/>
        </p:nvSpPr>
        <p:spPr bwMode="auto">
          <a:xfrm>
            <a:off x="10590212" y="4229100"/>
            <a:ext cx="261938" cy="236538"/>
          </a:xfrm>
          <a:prstGeom prst="rect">
            <a:avLst/>
          </a:prstGeom>
          <a:noFill/>
          <a:ln w="9525">
            <a:noFill/>
            <a:miter lim="800000"/>
            <a:headEnd/>
            <a:tailEnd/>
          </a:ln>
        </p:spPr>
        <p:txBody>
          <a:bodyPr/>
          <a:lstStyle/>
          <a:p>
            <a:pPr algn="l" eaLnBrk="0" hangingPunct="0"/>
            <a:r>
              <a:rPr lang="en-US" sz="1600">
                <a:solidFill>
                  <a:srgbClr val="00B0F0"/>
                </a:solidFill>
                <a:latin typeface="Times New Roman" pitchFamily="18" charset="0"/>
                <a:cs typeface="Times New Roman" pitchFamily="18" charset="0"/>
              </a:rPr>
              <a:t>r</a:t>
            </a:r>
            <a:endParaRPr lang="en-US" sz="1600">
              <a:solidFill>
                <a:srgbClr val="00B0F0"/>
              </a:solidFill>
              <a:latin typeface="Times New Roman" pitchFamily="18" charset="0"/>
            </a:endParaRPr>
          </a:p>
        </p:txBody>
      </p:sp>
      <p:sp>
        <p:nvSpPr>
          <p:cNvPr id="36" name="Rectangle 40"/>
          <p:cNvSpPr>
            <a:spLocks noChangeArrowheads="1"/>
          </p:cNvSpPr>
          <p:nvPr/>
        </p:nvSpPr>
        <p:spPr bwMode="auto">
          <a:xfrm>
            <a:off x="380811" y="1547574"/>
            <a:ext cx="7980362" cy="5078313"/>
          </a:xfrm>
          <a:prstGeom prst="rect">
            <a:avLst/>
          </a:prstGeom>
          <a:noFill/>
          <a:ln w="9525" algn="ctr">
            <a:noFill/>
            <a:miter lim="800000"/>
            <a:headEnd/>
            <a:tailEnd/>
          </a:ln>
        </p:spPr>
        <p:txBody>
          <a:bodyPr wrap="square" anchor="ctr">
            <a:spAutoFit/>
          </a:bodyPr>
          <a:lstStyle/>
          <a:p>
            <a:pPr algn="l">
              <a:tabLst>
                <a:tab pos="2520950" algn="l"/>
              </a:tabLst>
            </a:pPr>
            <a:r>
              <a:rPr lang="en-US" sz="3600">
                <a:latin typeface="VNI-Times" pitchFamily="2" charset="0"/>
              </a:rPr>
              <a:t>Xeùt daây daãn troøn boïc caùch ñieän, chieàu daøi l, baùn kính daây daãn R</a:t>
            </a:r>
            <a:r>
              <a:rPr lang="en-US" sz="3600" baseline="-25000">
                <a:latin typeface="VNI-Times" pitchFamily="2" charset="0"/>
              </a:rPr>
              <a:t>1</a:t>
            </a:r>
            <a:r>
              <a:rPr lang="en-US" sz="3600">
                <a:latin typeface="VNI-Times" pitchFamily="2" charset="0"/>
              </a:rPr>
              <a:t>, baùn kính keå caû caùch ñieän R</a:t>
            </a:r>
            <a:r>
              <a:rPr lang="en-US" sz="3600" baseline="-25000">
                <a:latin typeface="VNI-Times" pitchFamily="2" charset="0"/>
              </a:rPr>
              <a:t>2</a:t>
            </a:r>
            <a:r>
              <a:rPr lang="en-US" sz="3600">
                <a:latin typeface="VNI-Times" pitchFamily="2" charset="0"/>
              </a:rPr>
              <a:t>; heä soá daãn nhieät cuûa lôùp caùch ñieän </a:t>
            </a:r>
            <a:r>
              <a:rPr lang="en-US" sz="3600">
                <a:latin typeface="VNI-Times" pitchFamily="2" charset="0"/>
                <a:sym typeface="Symbol" pitchFamily="18" charset="2"/>
              </a:rPr>
              <a:t></a:t>
            </a:r>
            <a:r>
              <a:rPr lang="en-US" sz="3600">
                <a:latin typeface="VNI-Times" pitchFamily="2" charset="0"/>
              </a:rPr>
              <a:t>; nhieät ñoä phaàn daãn ñieän </a:t>
            </a:r>
            <a:r>
              <a:rPr lang="en-US" sz="3600">
                <a:latin typeface="VNI-Times" pitchFamily="2" charset="0"/>
                <a:sym typeface="Symbol" pitchFamily="18" charset="2"/>
              </a:rPr>
              <a:t></a:t>
            </a:r>
            <a:r>
              <a:rPr lang="en-US" sz="3600" baseline="-25000">
                <a:latin typeface="VNI-Times" pitchFamily="2" charset="0"/>
              </a:rPr>
              <a:t>1</a:t>
            </a:r>
            <a:r>
              <a:rPr lang="en-US" sz="3600">
                <a:latin typeface="VNI-Times" pitchFamily="2" charset="0"/>
                <a:sym typeface="Symbol" pitchFamily="18" charset="2"/>
              </a:rPr>
              <a:t> (chính laø nhieät ñoä maët trong lôùp caùch ñieän), nhieät ñoä cuûa beà maët ngoaøi lôùp caùch ñieän </a:t>
            </a:r>
            <a:r>
              <a:rPr lang="en-US" sz="3600" baseline="-25000">
                <a:latin typeface="VNI-Times" pitchFamily="2" charset="0"/>
              </a:rPr>
              <a:t>2</a:t>
            </a:r>
            <a:r>
              <a:rPr lang="en-US" sz="3600">
                <a:latin typeface="VNI-Times" pitchFamily="2" charset="0"/>
              </a:rPr>
              <a:t>. Tính nhiệt trở?</a:t>
            </a:r>
            <a:endParaRPr lang="en-US" sz="3600">
              <a:latin typeface="VNI-Times" pitchFamily="2" charset="0"/>
              <a:sym typeface="Symbol" pitchFamily="18" charset="2"/>
            </a:endParaRPr>
          </a:p>
          <a:p>
            <a:pPr algn="l">
              <a:tabLst>
                <a:tab pos="2520950" algn="l"/>
              </a:tabLst>
            </a:pPr>
            <a:r>
              <a:rPr lang="en-US" sz="3600">
                <a:latin typeface="VNI-Times" pitchFamily="2" charset="0"/>
                <a:sym typeface="Symbol" pitchFamily="18" charset="2"/>
              </a:rPr>
              <a:t>Neáu l &gt;&gt; R</a:t>
            </a:r>
            <a:r>
              <a:rPr lang="en-US" sz="3600" baseline="-25000">
                <a:latin typeface="VNI-Times" pitchFamily="2" charset="0"/>
                <a:sym typeface="Symbol" pitchFamily="18" charset="2"/>
              </a:rPr>
              <a:t>1</a:t>
            </a:r>
            <a:r>
              <a:rPr lang="en-US" sz="3600">
                <a:latin typeface="VNI-Times" pitchFamily="2" charset="0"/>
                <a:sym typeface="Symbol" pitchFamily="18" charset="2"/>
              </a:rPr>
              <a:t>, R</a:t>
            </a:r>
            <a:r>
              <a:rPr lang="en-US" sz="3600" baseline="-25000">
                <a:latin typeface="VNI-Times" pitchFamily="2" charset="0"/>
                <a:sym typeface="Symbol" pitchFamily="18" charset="2"/>
              </a:rPr>
              <a:t>2</a:t>
            </a:r>
            <a:r>
              <a:rPr lang="en-US" sz="3600">
                <a:latin typeface="VNI-Times" pitchFamily="2" charset="0"/>
                <a:sym typeface="Symbol" pitchFamily="18" charset="2"/>
              </a:rPr>
              <a:t>  thì nhieät chæ truyeàn theo höôùng ngang truïc (höôùng kính)!</a:t>
            </a:r>
          </a:p>
        </p:txBody>
      </p:sp>
      <p:sp>
        <p:nvSpPr>
          <p:cNvPr id="38" name="TextBox 37"/>
          <p:cNvSpPr txBox="1"/>
          <p:nvPr/>
        </p:nvSpPr>
        <p:spPr>
          <a:xfrm>
            <a:off x="236537" y="7048500"/>
            <a:ext cx="6532558" cy="584775"/>
          </a:xfrm>
          <a:prstGeom prst="rect">
            <a:avLst/>
          </a:prstGeom>
          <a:noFill/>
        </p:spPr>
        <p:txBody>
          <a:bodyPr wrap="none" rtlCol="0">
            <a:spAutoFit/>
          </a:bodyPr>
          <a:lstStyle/>
          <a:p>
            <a:r>
              <a:rPr lang="en-US" sz="3200">
                <a:cs typeface="Times New Roman" pitchFamily="18" charset="0"/>
              </a:rPr>
              <a:t>Phương trình truyền nhiệt Fourrier:</a:t>
            </a:r>
          </a:p>
        </p:txBody>
      </p:sp>
      <p:graphicFrame>
        <p:nvGraphicFramePr>
          <p:cNvPr id="39" name="Object 7"/>
          <p:cNvGraphicFramePr>
            <a:graphicFrameLocks noChangeAspect="1"/>
          </p:cNvGraphicFramePr>
          <p:nvPr>
            <p:extLst>
              <p:ext uri="{D42A27DB-BD31-4B8C-83A1-F6EECF244321}">
                <p14:modId xmlns:p14="http://schemas.microsoft.com/office/powerpoint/2010/main" val="1224565504"/>
              </p:ext>
            </p:extLst>
          </p:nvPr>
        </p:nvGraphicFramePr>
        <p:xfrm>
          <a:off x="6951473" y="6598327"/>
          <a:ext cx="2819400" cy="1219793"/>
        </p:xfrm>
        <a:graphic>
          <a:graphicData uri="http://schemas.openxmlformats.org/presentationml/2006/ole">
            <mc:AlternateContent xmlns:mc="http://schemas.openxmlformats.org/markup-compatibility/2006">
              <mc:Choice xmlns:v="urn:schemas-microsoft-com:vml" Requires="v">
                <p:oleObj spid="_x0000_s50422" name="Equation" r:id="rId3" imgW="901440" imgH="393480" progId="Equation.DSMT4">
                  <p:embed/>
                </p:oleObj>
              </mc:Choice>
              <mc:Fallback>
                <p:oleObj name="Equation" r:id="rId3" imgW="901440" imgH="39348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1473" y="6598327"/>
                        <a:ext cx="2819400" cy="1219793"/>
                      </a:xfrm>
                      <a:prstGeom prst="rect">
                        <a:avLst/>
                      </a:prstGeom>
                      <a:noFill/>
                      <a:ln>
                        <a:noFill/>
                      </a:ln>
                      <a:extLst/>
                    </p:spPr>
                  </p:pic>
                </p:oleObj>
              </mc:Fallback>
            </mc:AlternateContent>
          </a:graphicData>
        </a:graphic>
      </p:graphicFrame>
      <p:sp>
        <p:nvSpPr>
          <p:cNvPr id="50" name="TextBox 49"/>
          <p:cNvSpPr txBox="1"/>
          <p:nvPr/>
        </p:nvSpPr>
        <p:spPr>
          <a:xfrm>
            <a:off x="8075612" y="3543300"/>
            <a:ext cx="1140056" cy="400110"/>
          </a:xfrm>
          <a:prstGeom prst="rect">
            <a:avLst/>
          </a:prstGeom>
          <a:noFill/>
        </p:spPr>
        <p:txBody>
          <a:bodyPr wrap="none" rtlCol="0">
            <a:spAutoFit/>
          </a:bodyPr>
          <a:lstStyle/>
          <a:p>
            <a:r>
              <a:rPr lang="en-US" sz="2000">
                <a:solidFill>
                  <a:srgbClr val="00B0F0"/>
                </a:solidFill>
                <a:cs typeface="Times New Roman" pitchFamily="18" charset="0"/>
              </a:rPr>
              <a:t>Dây dẫn</a:t>
            </a:r>
          </a:p>
        </p:txBody>
      </p:sp>
      <p:sp>
        <p:nvSpPr>
          <p:cNvPr id="51" name="TextBox 50"/>
          <p:cNvSpPr txBox="1"/>
          <p:nvPr/>
        </p:nvSpPr>
        <p:spPr>
          <a:xfrm>
            <a:off x="9828212" y="3162300"/>
            <a:ext cx="1340432" cy="400110"/>
          </a:xfrm>
          <a:prstGeom prst="rect">
            <a:avLst/>
          </a:prstGeom>
          <a:noFill/>
        </p:spPr>
        <p:txBody>
          <a:bodyPr wrap="none" rtlCol="0">
            <a:spAutoFit/>
          </a:bodyPr>
          <a:lstStyle/>
          <a:p>
            <a:r>
              <a:rPr lang="en-US" sz="2000">
                <a:solidFill>
                  <a:srgbClr val="00B0F0"/>
                </a:solidFill>
                <a:cs typeface="Times New Roman" pitchFamily="18" charset="0"/>
              </a:rPr>
              <a:t>Cách điện</a:t>
            </a:r>
          </a:p>
        </p:txBody>
      </p:sp>
      <p:cxnSp>
        <p:nvCxnSpPr>
          <p:cNvPr id="53" name="Straight Arrow Connector 52"/>
          <p:cNvCxnSpPr>
            <a:endCxn id="33" idx="3"/>
          </p:cNvCxnSpPr>
          <p:nvPr/>
        </p:nvCxnSpPr>
        <p:spPr>
          <a:xfrm>
            <a:off x="8913812" y="3924300"/>
            <a:ext cx="1147763" cy="9564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0" idx="0"/>
          </p:cNvCxnSpPr>
          <p:nvPr/>
        </p:nvCxnSpPr>
        <p:spPr>
          <a:xfrm rot="5400000" flipH="1" flipV="1">
            <a:off x="8360626" y="2837714"/>
            <a:ext cx="990600" cy="420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1" idx="2"/>
          </p:cNvCxnSpPr>
          <p:nvPr/>
        </p:nvCxnSpPr>
        <p:spPr>
          <a:xfrm rot="5400000">
            <a:off x="10249077" y="3751147"/>
            <a:ext cx="438089" cy="60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1" idx="1"/>
          </p:cNvCxnSpPr>
          <p:nvPr/>
        </p:nvCxnSpPr>
        <p:spPr>
          <a:xfrm rot="10800000">
            <a:off x="9218612" y="2705101"/>
            <a:ext cx="609600" cy="657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ox(in)">
                                      <p:cBhvr>
                                        <p:cTn id="7" dur="500"/>
                                        <p:tgtEl>
                                          <p:spTgt spid="38"/>
                                        </p:tgtEl>
                                      </p:cBhvr>
                                    </p:animEffect>
                                  </p:childTnLst>
                                </p:cTn>
                              </p:par>
                              <p:par>
                                <p:cTn id="8" presetID="4" presetClass="entr" presetSubtype="16"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ox(in)">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ox(in)">
                                      <p:cBhvr>
                                        <p:cTn id="15" dur="500"/>
                                        <p:tgtEl>
                                          <p:spTgt spid="22"/>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ox(in)">
                                      <p:cBhvr>
                                        <p:cTn id="18" dur="500"/>
                                        <p:tgtEl>
                                          <p:spTgt spid="27"/>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box(in)">
                                      <p:cBhvr>
                                        <p:cTn id="21" dur="500"/>
                                        <p:tgtEl>
                                          <p:spTgt spid="35"/>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box(in)">
                                      <p:cBhvr>
                                        <p:cTn id="24" dur="500"/>
                                        <p:tgtEl>
                                          <p:spTgt spid="28"/>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ox(in)">
                                      <p:cBhvr>
                                        <p:cTn id="27" dur="500"/>
                                        <p:tgtEl>
                                          <p:spTgt spid="29"/>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box(in)">
                                      <p:cBhvr>
                                        <p:cTn id="3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7" grpId="0" animBg="1"/>
      <p:bldP spid="28" grpId="0" animBg="1"/>
      <p:bldP spid="29" grpId="0"/>
      <p:bldP spid="35" grpId="0"/>
      <p:bldP spid="3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US"/>
              <a:t>Sự truyền nhiệt của vật thể phát nóng ở chế độ xác lập</a:t>
            </a:r>
          </a:p>
        </p:txBody>
      </p:sp>
      <p:sp>
        <p:nvSpPr>
          <p:cNvPr id="3" name="Slide Number Placeholder 2"/>
          <p:cNvSpPr>
            <a:spLocks noGrp="1"/>
          </p:cNvSpPr>
          <p:nvPr>
            <p:ph type="sldNum" sz="quarter" idx="12"/>
          </p:nvPr>
        </p:nvSpPr>
        <p:spPr/>
        <p:txBody>
          <a:bodyPr/>
          <a:lstStyle/>
          <a:p>
            <a:fld id="{AC20B538-39FE-4812-A0E3-30635B19B3D6}" type="slidenum">
              <a:rPr lang="en-US" smtClean="0"/>
              <a:pPr/>
              <a:t>29</a:t>
            </a:fld>
            <a:endParaRPr lang="en-US"/>
          </a:p>
        </p:txBody>
      </p:sp>
      <p:sp>
        <p:nvSpPr>
          <p:cNvPr id="4" name="Footer Placeholder 3"/>
          <p:cNvSpPr>
            <a:spLocks noGrp="1"/>
          </p:cNvSpPr>
          <p:nvPr>
            <p:ph type="ftr" sz="quarter" idx="3"/>
          </p:nvPr>
        </p:nvSpPr>
        <p:spPr/>
        <p:txBody>
          <a:bodyPr/>
          <a:lstStyle/>
          <a:p>
            <a:r>
              <a:rPr lang="en-US"/>
              <a:t>BMTBĐ-BĐNLĐC-PVLong (TCBinh edited 2016)</a:t>
            </a:r>
          </a:p>
        </p:txBody>
      </p:sp>
      <p:sp>
        <p:nvSpPr>
          <p:cNvPr id="5" name="TextBox 4"/>
          <p:cNvSpPr txBox="1"/>
          <p:nvPr/>
        </p:nvSpPr>
        <p:spPr>
          <a:xfrm>
            <a:off x="531812" y="952500"/>
            <a:ext cx="8331576" cy="430887"/>
          </a:xfrm>
          <a:prstGeom prst="rect">
            <a:avLst/>
          </a:prstGeom>
          <a:noFill/>
        </p:spPr>
        <p:txBody>
          <a:bodyPr wrap="none" rtlCol="0">
            <a:spAutoFit/>
          </a:bodyPr>
          <a:lstStyle/>
          <a:p>
            <a:r>
              <a:rPr lang="en-US" b="1">
                <a:cs typeface="Times New Roman" pitchFamily="18" charset="0"/>
                <a:sym typeface="Wingdings"/>
              </a:rPr>
              <a:t> </a:t>
            </a:r>
            <a:r>
              <a:rPr lang="en-US" b="1" u="sng">
                <a:cs typeface="Times New Roman" pitchFamily="18" charset="0"/>
              </a:rPr>
              <a:t>Truyền nhiệt qua vật cách điện là vách trụ bán kính R</a:t>
            </a:r>
            <a:r>
              <a:rPr lang="en-US" b="1" baseline="-25000">
                <a:cs typeface="Times New Roman" pitchFamily="18" charset="0"/>
              </a:rPr>
              <a:t>1</a:t>
            </a:r>
            <a:r>
              <a:rPr lang="en-US" b="1" u="sng">
                <a:cs typeface="Times New Roman" pitchFamily="18" charset="0"/>
              </a:rPr>
              <a:t> , R</a:t>
            </a:r>
            <a:r>
              <a:rPr lang="en-US" b="1" baseline="-25000">
                <a:cs typeface="Times New Roman" pitchFamily="18" charset="0"/>
              </a:rPr>
              <a:t>2</a:t>
            </a:r>
            <a:endParaRPr lang="en-US" sz="2200" b="1" baseline="-25000">
              <a:cs typeface="Times New Roman" pitchFamily="18" charset="0"/>
            </a:endParaRPr>
          </a:p>
        </p:txBody>
      </p:sp>
      <p:grpSp>
        <p:nvGrpSpPr>
          <p:cNvPr id="6" name="Group 3"/>
          <p:cNvGrpSpPr>
            <a:grpSpLocks/>
          </p:cNvGrpSpPr>
          <p:nvPr/>
        </p:nvGrpSpPr>
        <p:grpSpPr bwMode="auto">
          <a:xfrm>
            <a:off x="8764587" y="1485900"/>
            <a:ext cx="2663825" cy="1790700"/>
            <a:chOff x="5090" y="464"/>
            <a:chExt cx="1678" cy="1128"/>
          </a:xfrm>
        </p:grpSpPr>
        <p:sp>
          <p:nvSpPr>
            <p:cNvPr id="7" name="Oval 4" descr="Outlined diamond"/>
            <p:cNvSpPr>
              <a:spLocks noChangeArrowheads="1"/>
            </p:cNvSpPr>
            <p:nvPr/>
          </p:nvSpPr>
          <p:spPr bwMode="auto">
            <a:xfrm>
              <a:off x="5090" y="893"/>
              <a:ext cx="367" cy="419"/>
            </a:xfrm>
            <a:prstGeom prst="ellipse">
              <a:avLst/>
            </a:prstGeom>
            <a:pattFill prst="openDmnd">
              <a:fgClr>
                <a:srgbClr val="000000"/>
              </a:fgClr>
              <a:bgClr>
                <a:srgbClr val="FFFFFF"/>
              </a:bgClr>
            </a:pattFill>
            <a:ln w="19050">
              <a:solidFill>
                <a:srgbClr val="000000"/>
              </a:solidFill>
              <a:round/>
              <a:headEnd/>
              <a:tailEnd/>
            </a:ln>
          </p:spPr>
          <p:txBody>
            <a:bodyPr/>
            <a:lstStyle/>
            <a:p>
              <a:endParaRPr lang="en-US"/>
            </a:p>
          </p:txBody>
        </p:sp>
        <p:sp>
          <p:nvSpPr>
            <p:cNvPr id="8" name="Oval 5" descr="Wide upward diagonal"/>
            <p:cNvSpPr>
              <a:spLocks noChangeArrowheads="1"/>
            </p:cNvSpPr>
            <p:nvPr/>
          </p:nvSpPr>
          <p:spPr bwMode="auto">
            <a:xfrm>
              <a:off x="5141" y="953"/>
              <a:ext cx="258" cy="295"/>
            </a:xfrm>
            <a:prstGeom prst="ellipse">
              <a:avLst/>
            </a:prstGeom>
            <a:pattFill prst="wdUpDiag">
              <a:fgClr>
                <a:srgbClr val="000000"/>
              </a:fgClr>
              <a:bgClr>
                <a:srgbClr val="FFFFFF"/>
              </a:bgClr>
            </a:pattFill>
            <a:ln w="19050">
              <a:solidFill>
                <a:srgbClr val="000000"/>
              </a:solidFill>
              <a:round/>
              <a:headEnd/>
              <a:tailEnd/>
            </a:ln>
          </p:spPr>
          <p:txBody>
            <a:bodyPr/>
            <a:lstStyle/>
            <a:p>
              <a:endParaRPr lang="en-US"/>
            </a:p>
          </p:txBody>
        </p:sp>
        <p:sp>
          <p:nvSpPr>
            <p:cNvPr id="9" name="Line 6"/>
            <p:cNvSpPr>
              <a:spLocks noChangeShapeType="1"/>
            </p:cNvSpPr>
            <p:nvPr/>
          </p:nvSpPr>
          <p:spPr bwMode="auto">
            <a:xfrm flipV="1">
              <a:off x="5234" y="482"/>
              <a:ext cx="1344" cy="419"/>
            </a:xfrm>
            <a:prstGeom prst="line">
              <a:avLst/>
            </a:prstGeom>
            <a:noFill/>
            <a:ln w="19050">
              <a:solidFill>
                <a:srgbClr val="000000"/>
              </a:solidFill>
              <a:round/>
              <a:headEnd/>
              <a:tailEnd/>
            </a:ln>
          </p:spPr>
          <p:txBody>
            <a:bodyPr/>
            <a:lstStyle/>
            <a:p>
              <a:endParaRPr lang="en-US"/>
            </a:p>
          </p:txBody>
        </p:sp>
        <p:sp>
          <p:nvSpPr>
            <p:cNvPr id="10" name="Line 7"/>
            <p:cNvSpPr>
              <a:spLocks noChangeShapeType="1"/>
            </p:cNvSpPr>
            <p:nvPr/>
          </p:nvSpPr>
          <p:spPr bwMode="auto">
            <a:xfrm flipV="1">
              <a:off x="5273" y="895"/>
              <a:ext cx="1344" cy="419"/>
            </a:xfrm>
            <a:prstGeom prst="line">
              <a:avLst/>
            </a:prstGeom>
            <a:noFill/>
            <a:ln w="19050">
              <a:solidFill>
                <a:srgbClr val="000000"/>
              </a:solidFill>
              <a:round/>
              <a:headEnd/>
              <a:tailEnd/>
            </a:ln>
          </p:spPr>
          <p:txBody>
            <a:bodyPr/>
            <a:lstStyle/>
            <a:p>
              <a:endParaRPr lang="en-US"/>
            </a:p>
          </p:txBody>
        </p:sp>
        <p:sp>
          <p:nvSpPr>
            <p:cNvPr id="11" name="Arc 8"/>
            <p:cNvSpPr>
              <a:spLocks/>
            </p:cNvSpPr>
            <p:nvPr/>
          </p:nvSpPr>
          <p:spPr bwMode="auto">
            <a:xfrm rot="-488391">
              <a:off x="6574" y="464"/>
              <a:ext cx="165" cy="418"/>
            </a:xfrm>
            <a:custGeom>
              <a:avLst/>
              <a:gdLst>
                <a:gd name="T0" fmla="*/ 0 w 23817"/>
                <a:gd name="T1" fmla="*/ 0 h 43200"/>
                <a:gd name="T2" fmla="*/ 0 w 23817"/>
                <a:gd name="T3" fmla="*/ 4 h 43200"/>
                <a:gd name="T4" fmla="*/ 0 w 23817"/>
                <a:gd name="T5" fmla="*/ 2 h 43200"/>
                <a:gd name="T6" fmla="*/ 0 60000 65536"/>
                <a:gd name="T7" fmla="*/ 0 60000 65536"/>
                <a:gd name="T8" fmla="*/ 0 60000 65536"/>
                <a:gd name="T9" fmla="*/ 0 w 23817"/>
                <a:gd name="T10" fmla="*/ 0 h 43200"/>
                <a:gd name="T11" fmla="*/ 23817 w 23817"/>
                <a:gd name="T12" fmla="*/ 43200 h 43200"/>
              </a:gdLst>
              <a:ahLst/>
              <a:cxnLst>
                <a:cxn ang="T6">
                  <a:pos x="T0" y="T1"/>
                </a:cxn>
                <a:cxn ang="T7">
                  <a:pos x="T2" y="T3"/>
                </a:cxn>
                <a:cxn ang="T8">
                  <a:pos x="T4" y="T5"/>
                </a:cxn>
              </a:cxnLst>
              <a:rect l="T9" t="T10" r="T11" b="T12"/>
              <a:pathLst>
                <a:path w="23817" h="43200" fill="none" extrusionOk="0">
                  <a:moveTo>
                    <a:pt x="2216" y="0"/>
                  </a:moveTo>
                  <a:cubicBezTo>
                    <a:pt x="14146" y="0"/>
                    <a:pt x="23817" y="9670"/>
                    <a:pt x="23817" y="21600"/>
                  </a:cubicBezTo>
                  <a:cubicBezTo>
                    <a:pt x="23817" y="33529"/>
                    <a:pt x="14146" y="43200"/>
                    <a:pt x="2217" y="43200"/>
                  </a:cubicBezTo>
                  <a:cubicBezTo>
                    <a:pt x="1476" y="43200"/>
                    <a:pt x="736" y="43161"/>
                    <a:pt x="0" y="43085"/>
                  </a:cubicBezTo>
                </a:path>
                <a:path w="23817" h="43200" stroke="0" extrusionOk="0">
                  <a:moveTo>
                    <a:pt x="2216" y="0"/>
                  </a:moveTo>
                  <a:cubicBezTo>
                    <a:pt x="14146" y="0"/>
                    <a:pt x="23817" y="9670"/>
                    <a:pt x="23817" y="21600"/>
                  </a:cubicBezTo>
                  <a:cubicBezTo>
                    <a:pt x="23817" y="33529"/>
                    <a:pt x="14146" y="43200"/>
                    <a:pt x="2217" y="43200"/>
                  </a:cubicBezTo>
                  <a:cubicBezTo>
                    <a:pt x="1476" y="43200"/>
                    <a:pt x="736" y="43161"/>
                    <a:pt x="0" y="43085"/>
                  </a:cubicBezTo>
                  <a:lnTo>
                    <a:pt x="2217" y="21600"/>
                  </a:lnTo>
                  <a:close/>
                </a:path>
              </a:pathLst>
            </a:custGeom>
            <a:noFill/>
            <a:ln w="19050">
              <a:solidFill>
                <a:srgbClr val="000000"/>
              </a:solidFill>
              <a:round/>
              <a:headEnd/>
              <a:tailEnd/>
            </a:ln>
          </p:spPr>
          <p:txBody>
            <a:bodyPr/>
            <a:lstStyle/>
            <a:p>
              <a:endParaRPr lang="en-US"/>
            </a:p>
          </p:txBody>
        </p:sp>
        <p:sp>
          <p:nvSpPr>
            <p:cNvPr id="12" name="Line 9"/>
            <p:cNvSpPr>
              <a:spLocks noChangeShapeType="1"/>
            </p:cNvSpPr>
            <p:nvPr/>
          </p:nvSpPr>
          <p:spPr bwMode="auto">
            <a:xfrm>
              <a:off x="6646" y="901"/>
              <a:ext cx="122" cy="279"/>
            </a:xfrm>
            <a:prstGeom prst="line">
              <a:avLst/>
            </a:prstGeom>
            <a:noFill/>
            <a:ln w="9525">
              <a:solidFill>
                <a:srgbClr val="000000"/>
              </a:solidFill>
              <a:round/>
              <a:headEnd/>
              <a:tailEnd/>
            </a:ln>
          </p:spPr>
          <p:txBody>
            <a:bodyPr/>
            <a:lstStyle/>
            <a:p>
              <a:endParaRPr lang="en-US"/>
            </a:p>
          </p:txBody>
        </p:sp>
        <p:sp>
          <p:nvSpPr>
            <p:cNvPr id="13" name="Line 10"/>
            <p:cNvSpPr>
              <a:spLocks noChangeShapeType="1"/>
            </p:cNvSpPr>
            <p:nvPr/>
          </p:nvSpPr>
          <p:spPr bwMode="auto">
            <a:xfrm>
              <a:off x="5334" y="1313"/>
              <a:ext cx="123" cy="279"/>
            </a:xfrm>
            <a:prstGeom prst="line">
              <a:avLst/>
            </a:prstGeom>
            <a:noFill/>
            <a:ln w="9525">
              <a:solidFill>
                <a:srgbClr val="000000"/>
              </a:solidFill>
              <a:round/>
              <a:headEnd/>
              <a:tailEnd/>
            </a:ln>
          </p:spPr>
          <p:txBody>
            <a:bodyPr/>
            <a:lstStyle/>
            <a:p>
              <a:endParaRPr lang="en-US"/>
            </a:p>
          </p:txBody>
        </p:sp>
        <p:sp>
          <p:nvSpPr>
            <p:cNvPr id="14" name="Line 11"/>
            <p:cNvSpPr>
              <a:spLocks noChangeShapeType="1"/>
            </p:cNvSpPr>
            <p:nvPr/>
          </p:nvSpPr>
          <p:spPr bwMode="auto">
            <a:xfrm flipV="1">
              <a:off x="5395" y="1093"/>
              <a:ext cx="1344" cy="419"/>
            </a:xfrm>
            <a:prstGeom prst="line">
              <a:avLst/>
            </a:prstGeom>
            <a:noFill/>
            <a:ln w="9525">
              <a:solidFill>
                <a:srgbClr val="000000"/>
              </a:solidFill>
              <a:round/>
              <a:headEnd type="stealth" w="sm" len="lg"/>
              <a:tailEnd type="stealth" w="sm" len="lg"/>
            </a:ln>
          </p:spPr>
          <p:txBody>
            <a:bodyPr/>
            <a:lstStyle/>
            <a:p>
              <a:endParaRPr lang="en-US"/>
            </a:p>
          </p:txBody>
        </p:sp>
        <p:sp>
          <p:nvSpPr>
            <p:cNvPr id="15" name="Text Box 12"/>
            <p:cNvSpPr txBox="1">
              <a:spLocks noChangeArrowheads="1"/>
            </p:cNvSpPr>
            <p:nvPr/>
          </p:nvSpPr>
          <p:spPr bwMode="auto">
            <a:xfrm>
              <a:off x="5955" y="1035"/>
              <a:ext cx="367" cy="279"/>
            </a:xfrm>
            <a:prstGeom prst="rect">
              <a:avLst/>
            </a:prstGeom>
            <a:noFill/>
            <a:ln w="9525">
              <a:noFill/>
              <a:miter lim="800000"/>
              <a:headEnd/>
              <a:tailEnd/>
            </a:ln>
          </p:spPr>
          <p:txBody>
            <a:bodyPr/>
            <a:lstStyle/>
            <a:p>
              <a:pPr algn="l" eaLnBrk="0" hangingPunct="0"/>
              <a:r>
                <a:rPr lang="en-US" sz="1600">
                  <a:latin typeface="Times New Roman" pitchFamily="18" charset="0"/>
                  <a:cs typeface="Times New Roman" pitchFamily="18" charset="0"/>
                </a:rPr>
                <a:t>A</a:t>
              </a:r>
              <a:endParaRPr lang="en-US" sz="1600">
                <a:latin typeface="Times New Roman" pitchFamily="18" charset="0"/>
              </a:endParaRPr>
            </a:p>
          </p:txBody>
        </p:sp>
        <p:sp>
          <p:nvSpPr>
            <p:cNvPr id="16" name="Text Box 13"/>
            <p:cNvSpPr txBox="1">
              <a:spLocks noChangeArrowheads="1"/>
            </p:cNvSpPr>
            <p:nvPr/>
          </p:nvSpPr>
          <p:spPr bwMode="auto">
            <a:xfrm>
              <a:off x="5792" y="486"/>
              <a:ext cx="367" cy="279"/>
            </a:xfrm>
            <a:prstGeom prst="rect">
              <a:avLst/>
            </a:prstGeom>
            <a:noFill/>
            <a:ln w="9525">
              <a:noFill/>
              <a:miter lim="800000"/>
              <a:headEnd/>
              <a:tailEnd/>
            </a:ln>
          </p:spPr>
          <p:txBody>
            <a:bodyPr/>
            <a:lstStyle/>
            <a:p>
              <a:pPr algn="l" eaLnBrk="0" hangingPunct="0"/>
              <a:r>
                <a:rPr lang="en-US" sz="1600">
                  <a:latin typeface="Times New Roman" pitchFamily="18" charset="0"/>
                  <a:cs typeface="Times New Roman" pitchFamily="18" charset="0"/>
                </a:rPr>
                <a:t>A</a:t>
              </a:r>
              <a:endParaRPr lang="en-US" sz="1600">
                <a:latin typeface="Times New Roman" pitchFamily="18" charset="0"/>
              </a:endParaRPr>
            </a:p>
          </p:txBody>
        </p:sp>
        <p:sp>
          <p:nvSpPr>
            <p:cNvPr id="17" name="Text Box 14"/>
            <p:cNvSpPr txBox="1">
              <a:spLocks noChangeArrowheads="1"/>
            </p:cNvSpPr>
            <p:nvPr/>
          </p:nvSpPr>
          <p:spPr bwMode="auto">
            <a:xfrm>
              <a:off x="6057" y="1256"/>
              <a:ext cx="336" cy="279"/>
            </a:xfrm>
            <a:prstGeom prst="rect">
              <a:avLst/>
            </a:prstGeom>
            <a:noFill/>
            <a:ln w="9525">
              <a:noFill/>
              <a:miter lim="800000"/>
              <a:headEnd/>
              <a:tailEnd/>
            </a:ln>
          </p:spPr>
          <p:txBody>
            <a:bodyPr/>
            <a:lstStyle/>
            <a:p>
              <a:pPr algn="l" eaLnBrk="0" hangingPunct="0"/>
              <a:r>
                <a:rPr lang="en-US" sz="1600">
                  <a:latin typeface="Times New Roman" pitchFamily="18" charset="0"/>
                  <a:cs typeface="Times New Roman" pitchFamily="18" charset="0"/>
                </a:rPr>
                <a:t>l</a:t>
              </a:r>
              <a:endParaRPr lang="en-US" sz="1600">
                <a:latin typeface="Times New Roman" pitchFamily="18" charset="0"/>
              </a:endParaRPr>
            </a:p>
          </p:txBody>
        </p:sp>
        <p:sp>
          <p:nvSpPr>
            <p:cNvPr id="18" name="Line 15"/>
            <p:cNvSpPr>
              <a:spLocks noChangeShapeType="1"/>
            </p:cNvSpPr>
            <p:nvPr/>
          </p:nvSpPr>
          <p:spPr bwMode="auto">
            <a:xfrm>
              <a:off x="5925" y="1116"/>
              <a:ext cx="62" cy="140"/>
            </a:xfrm>
            <a:prstGeom prst="line">
              <a:avLst/>
            </a:prstGeom>
            <a:noFill/>
            <a:ln w="9525">
              <a:solidFill>
                <a:srgbClr val="000000"/>
              </a:solidFill>
              <a:round/>
              <a:headEnd type="stealth" w="sm" len="sm"/>
              <a:tailEnd/>
            </a:ln>
          </p:spPr>
          <p:txBody>
            <a:bodyPr/>
            <a:lstStyle/>
            <a:p>
              <a:endParaRPr lang="en-US"/>
            </a:p>
          </p:txBody>
        </p:sp>
        <p:sp>
          <p:nvSpPr>
            <p:cNvPr id="19" name="Line 16"/>
            <p:cNvSpPr>
              <a:spLocks noChangeShapeType="1"/>
            </p:cNvSpPr>
            <p:nvPr/>
          </p:nvSpPr>
          <p:spPr bwMode="auto">
            <a:xfrm rot="10800000">
              <a:off x="5721" y="565"/>
              <a:ext cx="62" cy="140"/>
            </a:xfrm>
            <a:prstGeom prst="line">
              <a:avLst/>
            </a:prstGeom>
            <a:noFill/>
            <a:ln w="9525">
              <a:solidFill>
                <a:srgbClr val="000000"/>
              </a:solidFill>
              <a:round/>
              <a:headEnd type="stealth" w="sm" len="sm"/>
              <a:tailEnd/>
            </a:ln>
          </p:spPr>
          <p:txBody>
            <a:bodyPr/>
            <a:lstStyle/>
            <a:p>
              <a:endParaRPr lang="en-US"/>
            </a:p>
          </p:txBody>
        </p:sp>
      </p:grpSp>
      <p:sp>
        <p:nvSpPr>
          <p:cNvPr id="21" name="Oval 19"/>
          <p:cNvSpPr>
            <a:spLocks noChangeArrowheads="1"/>
          </p:cNvSpPr>
          <p:nvPr/>
        </p:nvSpPr>
        <p:spPr bwMode="auto">
          <a:xfrm>
            <a:off x="9371012" y="3848100"/>
            <a:ext cx="1904999" cy="1905001"/>
          </a:xfrm>
          <a:prstGeom prst="ellipse">
            <a:avLst/>
          </a:prstGeom>
          <a:noFill/>
          <a:ln w="19050">
            <a:solidFill>
              <a:srgbClr val="000000"/>
            </a:solidFill>
            <a:round/>
            <a:headEnd/>
            <a:tailEnd/>
          </a:ln>
        </p:spPr>
        <p:txBody>
          <a:bodyPr/>
          <a:lstStyle/>
          <a:p>
            <a:endParaRPr lang="en-US"/>
          </a:p>
        </p:txBody>
      </p:sp>
      <p:sp>
        <p:nvSpPr>
          <p:cNvPr id="22" name="Oval 20"/>
          <p:cNvSpPr>
            <a:spLocks noChangeArrowheads="1"/>
          </p:cNvSpPr>
          <p:nvPr/>
        </p:nvSpPr>
        <p:spPr bwMode="auto">
          <a:xfrm>
            <a:off x="9598809" y="4091004"/>
            <a:ext cx="1448603" cy="1433496"/>
          </a:xfrm>
          <a:prstGeom prst="ellipse">
            <a:avLst/>
          </a:prstGeom>
          <a:solidFill>
            <a:schemeClr val="bg2">
              <a:lumMod val="75000"/>
            </a:schemeClr>
          </a:solidFill>
          <a:ln w="15875">
            <a:solidFill>
              <a:srgbClr val="0070C0"/>
            </a:solidFill>
            <a:round/>
            <a:headEnd/>
            <a:tailEnd/>
          </a:ln>
        </p:spPr>
        <p:txBody>
          <a:bodyPr/>
          <a:lstStyle/>
          <a:p>
            <a:endParaRPr lang="en-US"/>
          </a:p>
        </p:txBody>
      </p:sp>
      <p:sp>
        <p:nvSpPr>
          <p:cNvPr id="23" name="Oval 21"/>
          <p:cNvSpPr>
            <a:spLocks noChangeArrowheads="1"/>
          </p:cNvSpPr>
          <p:nvPr/>
        </p:nvSpPr>
        <p:spPr bwMode="auto">
          <a:xfrm>
            <a:off x="9675812" y="4152900"/>
            <a:ext cx="1295401" cy="1295400"/>
          </a:xfrm>
          <a:prstGeom prst="ellipse">
            <a:avLst/>
          </a:prstGeom>
          <a:solidFill>
            <a:srgbClr val="FFFFFF"/>
          </a:solidFill>
          <a:ln w="15875">
            <a:solidFill>
              <a:srgbClr val="0070C0"/>
            </a:solidFill>
            <a:round/>
            <a:headEnd/>
            <a:tailEnd/>
          </a:ln>
        </p:spPr>
        <p:txBody>
          <a:bodyPr/>
          <a:lstStyle/>
          <a:p>
            <a:endParaRPr lang="en-US"/>
          </a:p>
        </p:txBody>
      </p:sp>
      <p:sp>
        <p:nvSpPr>
          <p:cNvPr id="24" name="Oval 22"/>
          <p:cNvSpPr>
            <a:spLocks noChangeArrowheads="1"/>
          </p:cNvSpPr>
          <p:nvPr/>
        </p:nvSpPr>
        <p:spPr bwMode="auto">
          <a:xfrm>
            <a:off x="9904412" y="4381500"/>
            <a:ext cx="838200" cy="838200"/>
          </a:xfrm>
          <a:prstGeom prst="ellipse">
            <a:avLst/>
          </a:prstGeom>
          <a:solidFill>
            <a:srgbClr val="FF0000"/>
          </a:solidFill>
          <a:ln w="19050">
            <a:solidFill>
              <a:srgbClr val="000000"/>
            </a:solidFill>
            <a:round/>
            <a:headEnd/>
            <a:tailEnd/>
          </a:ln>
        </p:spPr>
        <p:txBody>
          <a:bodyPr/>
          <a:lstStyle/>
          <a:p>
            <a:endParaRPr lang="en-US"/>
          </a:p>
        </p:txBody>
      </p:sp>
      <p:sp>
        <p:nvSpPr>
          <p:cNvPr id="25" name="Line 23"/>
          <p:cNvSpPr>
            <a:spLocks noChangeShapeType="1"/>
          </p:cNvSpPr>
          <p:nvPr/>
        </p:nvSpPr>
        <p:spPr bwMode="auto">
          <a:xfrm>
            <a:off x="9980613" y="4533900"/>
            <a:ext cx="381000" cy="296863"/>
          </a:xfrm>
          <a:prstGeom prst="line">
            <a:avLst/>
          </a:prstGeom>
          <a:noFill/>
          <a:ln w="9525">
            <a:solidFill>
              <a:srgbClr val="000000"/>
            </a:solidFill>
            <a:round/>
            <a:headEnd type="stealth" w="sm" len="sm"/>
            <a:tailEnd/>
          </a:ln>
        </p:spPr>
        <p:txBody>
          <a:bodyPr/>
          <a:lstStyle/>
          <a:p>
            <a:endParaRPr lang="en-US"/>
          </a:p>
        </p:txBody>
      </p:sp>
      <p:sp>
        <p:nvSpPr>
          <p:cNvPr id="26" name="Line 24"/>
          <p:cNvSpPr>
            <a:spLocks noChangeShapeType="1"/>
          </p:cNvSpPr>
          <p:nvPr/>
        </p:nvSpPr>
        <p:spPr bwMode="auto">
          <a:xfrm flipV="1">
            <a:off x="9980612" y="4838699"/>
            <a:ext cx="381000" cy="857250"/>
          </a:xfrm>
          <a:prstGeom prst="line">
            <a:avLst/>
          </a:prstGeom>
          <a:noFill/>
          <a:ln w="9525">
            <a:solidFill>
              <a:srgbClr val="000000"/>
            </a:solidFill>
            <a:round/>
            <a:headEnd type="stealth" w="sm" len="med"/>
            <a:tailEnd/>
          </a:ln>
        </p:spPr>
        <p:txBody>
          <a:bodyPr/>
          <a:lstStyle/>
          <a:p>
            <a:endParaRPr lang="en-US"/>
          </a:p>
        </p:txBody>
      </p:sp>
      <p:sp>
        <p:nvSpPr>
          <p:cNvPr id="27" name="Line 25"/>
          <p:cNvSpPr>
            <a:spLocks noChangeShapeType="1"/>
          </p:cNvSpPr>
          <p:nvPr/>
        </p:nvSpPr>
        <p:spPr bwMode="auto">
          <a:xfrm flipV="1">
            <a:off x="10361612" y="4457699"/>
            <a:ext cx="533400" cy="371475"/>
          </a:xfrm>
          <a:prstGeom prst="line">
            <a:avLst/>
          </a:prstGeom>
          <a:noFill/>
          <a:ln w="9525">
            <a:solidFill>
              <a:srgbClr val="00B0F0"/>
            </a:solidFill>
            <a:round/>
            <a:headEnd/>
            <a:tailEnd type="stealth" w="sm" len="med"/>
          </a:ln>
        </p:spPr>
        <p:txBody>
          <a:bodyPr/>
          <a:lstStyle/>
          <a:p>
            <a:endParaRPr lang="en-US"/>
          </a:p>
        </p:txBody>
      </p:sp>
      <p:sp>
        <p:nvSpPr>
          <p:cNvPr id="28" name="Line 26"/>
          <p:cNvSpPr>
            <a:spLocks noChangeAspect="1" noChangeShapeType="1"/>
          </p:cNvSpPr>
          <p:nvPr/>
        </p:nvSpPr>
        <p:spPr bwMode="auto">
          <a:xfrm flipV="1">
            <a:off x="10971212" y="4305300"/>
            <a:ext cx="196850" cy="134938"/>
          </a:xfrm>
          <a:prstGeom prst="line">
            <a:avLst/>
          </a:prstGeom>
          <a:noFill/>
          <a:ln w="9525">
            <a:solidFill>
              <a:srgbClr val="00B0F0"/>
            </a:solidFill>
            <a:round/>
            <a:headEnd type="stealth" w="sm" len="med"/>
            <a:tailEnd type="none" w="sm" len="med"/>
          </a:ln>
        </p:spPr>
        <p:txBody>
          <a:bodyPr/>
          <a:lstStyle/>
          <a:p>
            <a:endParaRPr lang="en-US"/>
          </a:p>
        </p:txBody>
      </p:sp>
      <p:sp>
        <p:nvSpPr>
          <p:cNvPr id="29" name="Text Box 27"/>
          <p:cNvSpPr txBox="1">
            <a:spLocks noChangeArrowheads="1"/>
          </p:cNvSpPr>
          <p:nvPr/>
        </p:nvSpPr>
        <p:spPr bwMode="auto">
          <a:xfrm>
            <a:off x="10818812" y="4144962"/>
            <a:ext cx="566738" cy="388938"/>
          </a:xfrm>
          <a:prstGeom prst="rect">
            <a:avLst/>
          </a:prstGeom>
          <a:noFill/>
          <a:ln w="9525">
            <a:noFill/>
            <a:miter lim="800000"/>
            <a:headEnd/>
            <a:tailEnd/>
          </a:ln>
        </p:spPr>
        <p:txBody>
          <a:bodyPr/>
          <a:lstStyle/>
          <a:p>
            <a:pPr algn="l" eaLnBrk="0" hangingPunct="0"/>
            <a:r>
              <a:rPr lang="en-US" sz="1600">
                <a:solidFill>
                  <a:srgbClr val="00B0F0"/>
                </a:solidFill>
                <a:latin typeface="Times New Roman" pitchFamily="18" charset="0"/>
                <a:cs typeface="Times New Roman" pitchFamily="18" charset="0"/>
              </a:rPr>
              <a:t>dr</a:t>
            </a:r>
            <a:endParaRPr lang="en-US" sz="1600">
              <a:solidFill>
                <a:srgbClr val="00B0F0"/>
              </a:solidFill>
              <a:latin typeface="Times New Roman" pitchFamily="18" charset="0"/>
            </a:endParaRPr>
          </a:p>
        </p:txBody>
      </p:sp>
      <p:sp>
        <p:nvSpPr>
          <p:cNvPr id="30" name="Text Box 28"/>
          <p:cNvSpPr txBox="1">
            <a:spLocks noChangeArrowheads="1"/>
          </p:cNvSpPr>
          <p:nvPr/>
        </p:nvSpPr>
        <p:spPr bwMode="auto">
          <a:xfrm>
            <a:off x="10067924" y="4375150"/>
            <a:ext cx="522288" cy="387350"/>
          </a:xfrm>
          <a:prstGeom prst="rect">
            <a:avLst/>
          </a:prstGeom>
          <a:noFill/>
          <a:ln w="9525">
            <a:noFill/>
            <a:miter lim="800000"/>
            <a:headEnd/>
            <a:tailEnd/>
          </a:ln>
        </p:spPr>
        <p:txBody>
          <a:bodyPr/>
          <a:lstStyle/>
          <a:p>
            <a:pPr algn="l" eaLnBrk="0" hangingPunct="0"/>
            <a:r>
              <a:rPr lang="en-US" sz="1600">
                <a:latin typeface="Times New Roman" pitchFamily="18" charset="0"/>
                <a:cs typeface="Times New Roman" pitchFamily="18" charset="0"/>
              </a:rPr>
              <a:t>R</a:t>
            </a:r>
            <a:r>
              <a:rPr lang="en-US" sz="1600" baseline="-30000">
                <a:latin typeface="Times New Roman" pitchFamily="18" charset="0"/>
                <a:cs typeface="Times New Roman" pitchFamily="18" charset="0"/>
              </a:rPr>
              <a:t>1</a:t>
            </a:r>
            <a:endParaRPr lang="en-US" sz="1600">
              <a:latin typeface="Times New Roman" pitchFamily="18" charset="0"/>
            </a:endParaRPr>
          </a:p>
        </p:txBody>
      </p:sp>
      <p:sp>
        <p:nvSpPr>
          <p:cNvPr id="31" name="Text Box 29"/>
          <p:cNvSpPr txBox="1">
            <a:spLocks noChangeArrowheads="1"/>
          </p:cNvSpPr>
          <p:nvPr/>
        </p:nvSpPr>
        <p:spPr bwMode="auto">
          <a:xfrm>
            <a:off x="10039349" y="5441950"/>
            <a:ext cx="398463" cy="387350"/>
          </a:xfrm>
          <a:prstGeom prst="rect">
            <a:avLst/>
          </a:prstGeom>
          <a:noFill/>
          <a:ln w="9525">
            <a:noFill/>
            <a:miter lim="800000"/>
            <a:headEnd/>
            <a:tailEnd/>
          </a:ln>
        </p:spPr>
        <p:txBody>
          <a:bodyPr/>
          <a:lstStyle/>
          <a:p>
            <a:pPr algn="l" eaLnBrk="0" hangingPunct="0"/>
            <a:r>
              <a:rPr lang="en-US" sz="1600">
                <a:latin typeface="Times New Roman" pitchFamily="18" charset="0"/>
                <a:cs typeface="Times New Roman" pitchFamily="18" charset="0"/>
              </a:rPr>
              <a:t>R</a:t>
            </a:r>
            <a:r>
              <a:rPr lang="en-US" sz="1600" baseline="-30000">
                <a:latin typeface="Times New Roman" pitchFamily="18" charset="0"/>
                <a:cs typeface="Times New Roman" pitchFamily="18" charset="0"/>
              </a:rPr>
              <a:t>2</a:t>
            </a:r>
            <a:endParaRPr lang="en-US" sz="1600">
              <a:latin typeface="Times New Roman" pitchFamily="18" charset="0"/>
            </a:endParaRPr>
          </a:p>
        </p:txBody>
      </p:sp>
      <p:sp>
        <p:nvSpPr>
          <p:cNvPr id="32" name="Text Box 30"/>
          <p:cNvSpPr txBox="1">
            <a:spLocks noChangeArrowheads="1"/>
          </p:cNvSpPr>
          <p:nvPr/>
        </p:nvSpPr>
        <p:spPr bwMode="auto">
          <a:xfrm>
            <a:off x="9218612" y="5295900"/>
            <a:ext cx="528638" cy="388938"/>
          </a:xfrm>
          <a:prstGeom prst="rect">
            <a:avLst/>
          </a:prstGeom>
          <a:noFill/>
          <a:ln w="9525">
            <a:noFill/>
            <a:miter lim="800000"/>
            <a:headEnd/>
            <a:tailEnd/>
          </a:ln>
        </p:spPr>
        <p:txBody>
          <a:bodyPr/>
          <a:lstStyle/>
          <a:p>
            <a:pPr algn="l" eaLnBrk="0" hangingPunct="0"/>
            <a:r>
              <a:rPr lang="en-US" sz="2000">
                <a:solidFill>
                  <a:srgbClr val="FF0000"/>
                </a:solidFill>
                <a:cs typeface="Times New Roman" pitchFamily="18" charset="0"/>
                <a:sym typeface="Symbol" pitchFamily="18" charset="2"/>
              </a:rPr>
              <a:t></a:t>
            </a:r>
            <a:r>
              <a:rPr lang="en-US" sz="2000" baseline="-30000">
                <a:solidFill>
                  <a:srgbClr val="FF0000"/>
                </a:solidFill>
                <a:cs typeface="Times New Roman" pitchFamily="18" charset="0"/>
              </a:rPr>
              <a:t>2</a:t>
            </a:r>
            <a:endParaRPr lang="en-US" sz="2000">
              <a:solidFill>
                <a:srgbClr val="FF0000"/>
              </a:solidFill>
              <a:cs typeface="Times New Roman" pitchFamily="18" charset="0"/>
              <a:sym typeface="Symbol" pitchFamily="18" charset="2"/>
            </a:endParaRPr>
          </a:p>
        </p:txBody>
      </p:sp>
      <p:sp>
        <p:nvSpPr>
          <p:cNvPr id="33" name="Text Box 31"/>
          <p:cNvSpPr txBox="1">
            <a:spLocks noChangeArrowheads="1"/>
          </p:cNvSpPr>
          <p:nvPr/>
        </p:nvSpPr>
        <p:spPr bwMode="auto">
          <a:xfrm>
            <a:off x="9523412" y="4686300"/>
            <a:ext cx="538163" cy="388938"/>
          </a:xfrm>
          <a:prstGeom prst="rect">
            <a:avLst/>
          </a:prstGeom>
          <a:noFill/>
          <a:ln w="9525">
            <a:noFill/>
            <a:miter lim="800000"/>
            <a:headEnd/>
            <a:tailEnd/>
          </a:ln>
        </p:spPr>
        <p:txBody>
          <a:bodyPr/>
          <a:lstStyle/>
          <a:p>
            <a:pPr algn="l" eaLnBrk="0" hangingPunct="0"/>
            <a:r>
              <a:rPr lang="en-US" sz="2000">
                <a:solidFill>
                  <a:srgbClr val="FF0000"/>
                </a:solidFill>
                <a:cs typeface="Times New Roman" pitchFamily="18" charset="0"/>
                <a:sym typeface="Symbol" pitchFamily="18" charset="2"/>
              </a:rPr>
              <a:t></a:t>
            </a:r>
            <a:r>
              <a:rPr lang="en-US" sz="2000" baseline="-30000">
                <a:solidFill>
                  <a:srgbClr val="FF0000"/>
                </a:solidFill>
                <a:cs typeface="Times New Roman" pitchFamily="18" charset="0"/>
              </a:rPr>
              <a:t>1</a:t>
            </a:r>
            <a:endParaRPr lang="en-US" sz="2000">
              <a:solidFill>
                <a:srgbClr val="FF0000"/>
              </a:solidFill>
              <a:cs typeface="Times New Roman" pitchFamily="18" charset="0"/>
              <a:sym typeface="Symbol" pitchFamily="18" charset="2"/>
            </a:endParaRPr>
          </a:p>
        </p:txBody>
      </p:sp>
      <p:sp>
        <p:nvSpPr>
          <p:cNvPr id="34" name="Text Box 32"/>
          <p:cNvSpPr txBox="1">
            <a:spLocks noChangeArrowheads="1"/>
          </p:cNvSpPr>
          <p:nvPr/>
        </p:nvSpPr>
        <p:spPr bwMode="auto">
          <a:xfrm>
            <a:off x="10056812" y="5829300"/>
            <a:ext cx="622300" cy="457200"/>
          </a:xfrm>
          <a:prstGeom prst="rect">
            <a:avLst/>
          </a:prstGeom>
          <a:noFill/>
          <a:ln w="9525">
            <a:noFill/>
            <a:miter lim="800000"/>
            <a:headEnd/>
            <a:tailEnd/>
          </a:ln>
        </p:spPr>
        <p:txBody>
          <a:bodyPr/>
          <a:lstStyle/>
          <a:p>
            <a:pPr algn="l" eaLnBrk="0" hangingPunct="0"/>
            <a:r>
              <a:rPr lang="en-US" sz="1600" u="sng">
                <a:latin typeface="Times New Roman" pitchFamily="18" charset="0"/>
                <a:cs typeface="Times New Roman" pitchFamily="18" charset="0"/>
              </a:rPr>
              <a:t>A-A</a:t>
            </a:r>
            <a:endParaRPr lang="en-US" sz="1600">
              <a:latin typeface="Times New Roman" pitchFamily="18" charset="0"/>
            </a:endParaRPr>
          </a:p>
        </p:txBody>
      </p:sp>
      <p:sp>
        <p:nvSpPr>
          <p:cNvPr id="35" name="Text Box 33"/>
          <p:cNvSpPr txBox="1">
            <a:spLocks noChangeArrowheads="1"/>
          </p:cNvSpPr>
          <p:nvPr/>
        </p:nvSpPr>
        <p:spPr bwMode="auto">
          <a:xfrm>
            <a:off x="10590212" y="4229100"/>
            <a:ext cx="261938" cy="236538"/>
          </a:xfrm>
          <a:prstGeom prst="rect">
            <a:avLst/>
          </a:prstGeom>
          <a:noFill/>
          <a:ln w="9525">
            <a:noFill/>
            <a:miter lim="800000"/>
            <a:headEnd/>
            <a:tailEnd/>
          </a:ln>
        </p:spPr>
        <p:txBody>
          <a:bodyPr/>
          <a:lstStyle/>
          <a:p>
            <a:pPr algn="l" eaLnBrk="0" hangingPunct="0"/>
            <a:r>
              <a:rPr lang="en-US" sz="1600">
                <a:solidFill>
                  <a:srgbClr val="00B0F0"/>
                </a:solidFill>
                <a:latin typeface="Times New Roman" pitchFamily="18" charset="0"/>
                <a:cs typeface="Times New Roman" pitchFamily="18" charset="0"/>
              </a:rPr>
              <a:t>r</a:t>
            </a:r>
            <a:endParaRPr lang="en-US" sz="1600">
              <a:solidFill>
                <a:srgbClr val="00B0F0"/>
              </a:solidFill>
              <a:latin typeface="Times New Roman" pitchFamily="18" charset="0"/>
            </a:endParaRPr>
          </a:p>
        </p:txBody>
      </p:sp>
      <p:graphicFrame>
        <p:nvGraphicFramePr>
          <p:cNvPr id="40" name="Object 37"/>
          <p:cNvGraphicFramePr>
            <a:graphicFrameLocks noChangeAspect="1"/>
          </p:cNvGraphicFramePr>
          <p:nvPr>
            <p:extLst>
              <p:ext uri="{D42A27DB-BD31-4B8C-83A1-F6EECF244321}">
                <p14:modId xmlns:p14="http://schemas.microsoft.com/office/powerpoint/2010/main" val="4158826455"/>
              </p:ext>
            </p:extLst>
          </p:nvPr>
        </p:nvGraphicFramePr>
        <p:xfrm>
          <a:off x="150813" y="2367048"/>
          <a:ext cx="5977247" cy="1525546"/>
        </p:xfrm>
        <a:graphic>
          <a:graphicData uri="http://schemas.openxmlformats.org/presentationml/2006/ole">
            <mc:AlternateContent xmlns:mc="http://schemas.openxmlformats.org/markup-compatibility/2006">
              <mc:Choice xmlns:v="urn:schemas-microsoft-com:vml" Requires="v">
                <p:oleObj spid="_x0000_s68090" name="Equation" r:id="rId3" imgW="1993680" imgH="507960" progId="Equation.DSMT4">
                  <p:embed/>
                </p:oleObj>
              </mc:Choice>
              <mc:Fallback>
                <p:oleObj name="Equation" r:id="rId3" imgW="1993680" imgH="507960" progId="Equation.DSMT4">
                  <p:embed/>
                  <p:pic>
                    <p:nvPicPr>
                      <p:cNvPr id="40" name="Object 37"/>
                      <p:cNvPicPr>
                        <a:picLocks noChangeAspect="1" noChangeArrowheads="1"/>
                      </p:cNvPicPr>
                      <p:nvPr/>
                    </p:nvPicPr>
                    <p:blipFill>
                      <a:blip r:embed="rId4"/>
                      <a:srcRect/>
                      <a:stretch>
                        <a:fillRect/>
                      </a:stretch>
                    </p:blipFill>
                    <p:spPr bwMode="auto">
                      <a:xfrm>
                        <a:off x="150813" y="2367048"/>
                        <a:ext cx="5977247" cy="1525546"/>
                      </a:xfrm>
                      <a:prstGeom prst="rect">
                        <a:avLst/>
                      </a:prstGeom>
                      <a:noFill/>
                      <a:extLst/>
                    </p:spPr>
                  </p:pic>
                </p:oleObj>
              </mc:Fallback>
            </mc:AlternateContent>
          </a:graphicData>
        </a:graphic>
      </p:graphicFrame>
      <p:graphicFrame>
        <p:nvGraphicFramePr>
          <p:cNvPr id="41" name="Object 44"/>
          <p:cNvGraphicFramePr>
            <a:graphicFrameLocks noChangeAspect="1"/>
          </p:cNvGraphicFramePr>
          <p:nvPr>
            <p:extLst>
              <p:ext uri="{D42A27DB-BD31-4B8C-83A1-F6EECF244321}">
                <p14:modId xmlns:p14="http://schemas.microsoft.com/office/powerpoint/2010/main" val="3160617039"/>
              </p:ext>
            </p:extLst>
          </p:nvPr>
        </p:nvGraphicFramePr>
        <p:xfrm>
          <a:off x="150813" y="1399579"/>
          <a:ext cx="3505200" cy="1225711"/>
        </p:xfrm>
        <a:graphic>
          <a:graphicData uri="http://schemas.openxmlformats.org/presentationml/2006/ole">
            <mc:AlternateContent xmlns:mc="http://schemas.openxmlformats.org/markup-compatibility/2006">
              <mc:Choice xmlns:v="urn:schemas-microsoft-com:vml" Requires="v">
                <p:oleObj spid="_x0000_s68091" name="Equation" r:id="rId5" imgW="1015920" imgH="355320" progId="Equation.DSMT4">
                  <p:embed/>
                </p:oleObj>
              </mc:Choice>
              <mc:Fallback>
                <p:oleObj name="Equation" r:id="rId5" imgW="1015920" imgH="355320" progId="Equation.DSMT4">
                  <p:embed/>
                  <p:pic>
                    <p:nvPicPr>
                      <p:cNvPr id="41" name="Object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813" y="1399579"/>
                        <a:ext cx="3505200" cy="1225711"/>
                      </a:xfrm>
                      <a:prstGeom prst="rect">
                        <a:avLst/>
                      </a:prstGeom>
                      <a:noFill/>
                      <a:extLst/>
                    </p:spPr>
                  </p:pic>
                </p:oleObj>
              </mc:Fallback>
            </mc:AlternateContent>
          </a:graphicData>
        </a:graphic>
      </p:graphicFrame>
      <p:graphicFrame>
        <p:nvGraphicFramePr>
          <p:cNvPr id="42" name="Object 46"/>
          <p:cNvGraphicFramePr>
            <a:graphicFrameLocks noChangeAspect="1"/>
          </p:cNvGraphicFramePr>
          <p:nvPr>
            <p:extLst>
              <p:ext uri="{D42A27DB-BD31-4B8C-83A1-F6EECF244321}">
                <p14:modId xmlns:p14="http://schemas.microsoft.com/office/powerpoint/2010/main" val="3370521474"/>
              </p:ext>
            </p:extLst>
          </p:nvPr>
        </p:nvGraphicFramePr>
        <p:xfrm>
          <a:off x="455614" y="5281658"/>
          <a:ext cx="3602888" cy="636350"/>
        </p:xfrm>
        <a:graphic>
          <a:graphicData uri="http://schemas.openxmlformats.org/presentationml/2006/ole">
            <mc:AlternateContent xmlns:mc="http://schemas.openxmlformats.org/markup-compatibility/2006">
              <mc:Choice xmlns:v="urn:schemas-microsoft-com:vml" Requires="v">
                <p:oleObj spid="_x0000_s68092" name="Equation" r:id="rId7" imgW="1269720" imgH="228600" progId="Equation.DSMT4">
                  <p:embed/>
                </p:oleObj>
              </mc:Choice>
              <mc:Fallback>
                <p:oleObj name="Equation" r:id="rId7" imgW="1269720" imgH="228600" progId="Equation.DSMT4">
                  <p:embed/>
                  <p:pic>
                    <p:nvPicPr>
                      <p:cNvPr id="42" name="Object 46"/>
                      <p:cNvPicPr>
                        <a:picLocks noChangeAspect="1" noChangeArrowheads="1"/>
                      </p:cNvPicPr>
                      <p:nvPr/>
                    </p:nvPicPr>
                    <p:blipFill>
                      <a:blip r:embed="rId8"/>
                      <a:srcRect/>
                      <a:stretch>
                        <a:fillRect/>
                      </a:stretch>
                    </p:blipFill>
                    <p:spPr bwMode="auto">
                      <a:xfrm>
                        <a:off x="455614" y="5281658"/>
                        <a:ext cx="3602888" cy="636350"/>
                      </a:xfrm>
                      <a:prstGeom prst="rect">
                        <a:avLst/>
                      </a:prstGeom>
                      <a:solidFill>
                        <a:srgbClr val="FFFF00"/>
                      </a:solidFill>
                      <a:ln w="9525">
                        <a:solidFill>
                          <a:srgbClr val="008000"/>
                        </a:solidFill>
                        <a:miter lim="800000"/>
                        <a:headEnd/>
                        <a:tailEnd/>
                      </a:ln>
                    </p:spPr>
                  </p:pic>
                </p:oleObj>
              </mc:Fallback>
            </mc:AlternateContent>
          </a:graphicData>
        </a:graphic>
      </p:graphicFrame>
      <p:graphicFrame>
        <p:nvGraphicFramePr>
          <p:cNvPr id="43" name="Object 47"/>
          <p:cNvGraphicFramePr>
            <a:graphicFrameLocks noChangeAspect="1"/>
          </p:cNvGraphicFramePr>
          <p:nvPr>
            <p:extLst>
              <p:ext uri="{D42A27DB-BD31-4B8C-83A1-F6EECF244321}">
                <p14:modId xmlns:p14="http://schemas.microsoft.com/office/powerpoint/2010/main" val="3633553280"/>
              </p:ext>
            </p:extLst>
          </p:nvPr>
        </p:nvGraphicFramePr>
        <p:xfrm>
          <a:off x="390524" y="6839118"/>
          <a:ext cx="2655888" cy="1138549"/>
        </p:xfrm>
        <a:graphic>
          <a:graphicData uri="http://schemas.openxmlformats.org/presentationml/2006/ole">
            <mc:AlternateContent xmlns:mc="http://schemas.openxmlformats.org/markup-compatibility/2006">
              <mc:Choice xmlns:v="urn:schemas-microsoft-com:vml" Requires="v">
                <p:oleObj spid="_x0000_s68093" name="Equation" r:id="rId9" imgW="1015920" imgH="431640" progId="Equation.DSMT4">
                  <p:embed/>
                </p:oleObj>
              </mc:Choice>
              <mc:Fallback>
                <p:oleObj name="Equation" r:id="rId9" imgW="1015920" imgH="431640" progId="Equation.DSMT4">
                  <p:embed/>
                  <p:pic>
                    <p:nvPicPr>
                      <p:cNvPr id="43" name="Object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0524" y="6839118"/>
                        <a:ext cx="2655888" cy="1138549"/>
                      </a:xfrm>
                      <a:prstGeom prst="rect">
                        <a:avLst/>
                      </a:prstGeom>
                      <a:solidFill>
                        <a:srgbClr val="FFFF00"/>
                      </a:solidFill>
                      <a:ln w="9525">
                        <a:solidFill>
                          <a:srgbClr val="008000"/>
                        </a:solidFill>
                        <a:miter lim="800000"/>
                        <a:headEnd/>
                        <a:tailEnd/>
                      </a:ln>
                    </p:spPr>
                  </p:pic>
                </p:oleObj>
              </mc:Fallback>
            </mc:AlternateContent>
          </a:graphicData>
        </a:graphic>
      </p:graphicFrame>
      <p:graphicFrame>
        <p:nvGraphicFramePr>
          <p:cNvPr id="45" name="Object 49"/>
          <p:cNvGraphicFramePr>
            <a:graphicFrameLocks noChangeAspect="1"/>
          </p:cNvGraphicFramePr>
          <p:nvPr>
            <p:extLst>
              <p:ext uri="{D42A27DB-BD31-4B8C-83A1-F6EECF244321}">
                <p14:modId xmlns:p14="http://schemas.microsoft.com/office/powerpoint/2010/main" val="1531306550"/>
              </p:ext>
            </p:extLst>
          </p:nvPr>
        </p:nvGraphicFramePr>
        <p:xfrm>
          <a:off x="396559" y="6002242"/>
          <a:ext cx="1689100" cy="752642"/>
        </p:xfrm>
        <a:graphic>
          <a:graphicData uri="http://schemas.openxmlformats.org/presentationml/2006/ole">
            <mc:AlternateContent xmlns:mc="http://schemas.openxmlformats.org/markup-compatibility/2006">
              <mc:Choice xmlns:v="urn:schemas-microsoft-com:vml" Requires="v">
                <p:oleObj spid="_x0000_s68094" name="Equation" r:id="rId11" imgW="457200" imgH="203040" progId="Equation.DSMT4">
                  <p:embed/>
                </p:oleObj>
              </mc:Choice>
              <mc:Fallback>
                <p:oleObj name="Equation" r:id="rId11" imgW="457200" imgH="203040" progId="Equation.DSMT4">
                  <p:embed/>
                  <p:pic>
                    <p:nvPicPr>
                      <p:cNvPr id="45" name="Object 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559" y="6002242"/>
                        <a:ext cx="1689100" cy="752642"/>
                      </a:xfrm>
                      <a:prstGeom prst="rect">
                        <a:avLst/>
                      </a:prstGeom>
                      <a:noFill/>
                      <a:extLst/>
                    </p:spPr>
                  </p:pic>
                </p:oleObj>
              </mc:Fallback>
            </mc:AlternateContent>
          </a:graphicData>
        </a:graphic>
      </p:graphicFrame>
      <p:sp>
        <p:nvSpPr>
          <p:cNvPr id="46" name="Rectangle 50"/>
          <p:cNvSpPr>
            <a:spLocks noChangeArrowheads="1"/>
          </p:cNvSpPr>
          <p:nvPr/>
        </p:nvSpPr>
        <p:spPr bwMode="auto">
          <a:xfrm>
            <a:off x="2129472" y="5902168"/>
            <a:ext cx="9067800" cy="954107"/>
          </a:xfrm>
          <a:prstGeom prst="rect">
            <a:avLst/>
          </a:prstGeom>
          <a:noFill/>
          <a:ln w="9525" algn="ctr">
            <a:noFill/>
            <a:miter lim="800000"/>
            <a:headEnd/>
            <a:tailEnd/>
          </a:ln>
        </p:spPr>
        <p:txBody>
          <a:bodyPr wrap="square" anchor="ctr">
            <a:spAutoFit/>
          </a:bodyPr>
          <a:lstStyle/>
          <a:p>
            <a:pPr eaLnBrk="0" hangingPunct="0"/>
            <a:r>
              <a:rPr lang="en-US" sz="2800"/>
              <a:t>: Nhiệt thông của ống trụ chiều dài l </a:t>
            </a:r>
          </a:p>
          <a:p>
            <a:pPr eaLnBrk="0" hangingPunct="0"/>
            <a:r>
              <a:rPr lang="en-US" sz="2800" i="1"/>
              <a:t>(chính là c/s tổn hao P trong dây dẫn)</a:t>
            </a:r>
            <a:r>
              <a:rPr lang="en-US" sz="2800"/>
              <a:t>    </a:t>
            </a:r>
          </a:p>
        </p:txBody>
      </p:sp>
      <p:sp>
        <p:nvSpPr>
          <p:cNvPr id="47" name="Rectangle 50"/>
          <p:cNvSpPr>
            <a:spLocks noChangeArrowheads="1"/>
          </p:cNvSpPr>
          <p:nvPr/>
        </p:nvSpPr>
        <p:spPr bwMode="auto">
          <a:xfrm>
            <a:off x="2992052" y="7216786"/>
            <a:ext cx="8430513" cy="523220"/>
          </a:xfrm>
          <a:prstGeom prst="rect">
            <a:avLst/>
          </a:prstGeom>
          <a:noFill/>
          <a:ln w="9525" algn="ctr">
            <a:noFill/>
            <a:miter lim="800000"/>
            <a:headEnd/>
            <a:tailEnd/>
          </a:ln>
        </p:spPr>
        <p:txBody>
          <a:bodyPr wrap="none" anchor="ctr">
            <a:spAutoFit/>
          </a:bodyPr>
          <a:lstStyle/>
          <a:p>
            <a:pPr eaLnBrk="0" hangingPunct="0"/>
            <a:r>
              <a:rPr lang="en-US" sz="2800"/>
              <a:t>: Nhiệt trở của vách trụ chiều dài  l </a:t>
            </a:r>
            <a:r>
              <a:rPr lang="en-US" sz="2800" i="1">
                <a:cs typeface="Times New Roman" pitchFamily="18" charset="0"/>
              </a:rPr>
              <a:t>(lớp cách điện)</a:t>
            </a:r>
            <a:r>
              <a:rPr lang="en-US" sz="2800"/>
              <a:t>   </a:t>
            </a:r>
          </a:p>
        </p:txBody>
      </p:sp>
      <p:sp>
        <p:nvSpPr>
          <p:cNvPr id="50" name="TextBox 49"/>
          <p:cNvSpPr txBox="1"/>
          <p:nvPr/>
        </p:nvSpPr>
        <p:spPr>
          <a:xfrm>
            <a:off x="8075612" y="3543300"/>
            <a:ext cx="1140056" cy="400110"/>
          </a:xfrm>
          <a:prstGeom prst="rect">
            <a:avLst/>
          </a:prstGeom>
          <a:noFill/>
        </p:spPr>
        <p:txBody>
          <a:bodyPr wrap="none" rtlCol="0">
            <a:spAutoFit/>
          </a:bodyPr>
          <a:lstStyle/>
          <a:p>
            <a:r>
              <a:rPr lang="en-US" sz="2000">
                <a:solidFill>
                  <a:srgbClr val="00B0F0"/>
                </a:solidFill>
                <a:cs typeface="Times New Roman" pitchFamily="18" charset="0"/>
              </a:rPr>
              <a:t>Dây dẫn</a:t>
            </a:r>
          </a:p>
        </p:txBody>
      </p:sp>
      <p:sp>
        <p:nvSpPr>
          <p:cNvPr id="51" name="TextBox 50"/>
          <p:cNvSpPr txBox="1"/>
          <p:nvPr/>
        </p:nvSpPr>
        <p:spPr>
          <a:xfrm>
            <a:off x="9828212" y="3162300"/>
            <a:ext cx="1340432" cy="400110"/>
          </a:xfrm>
          <a:prstGeom prst="rect">
            <a:avLst/>
          </a:prstGeom>
          <a:noFill/>
        </p:spPr>
        <p:txBody>
          <a:bodyPr wrap="none" rtlCol="0">
            <a:spAutoFit/>
          </a:bodyPr>
          <a:lstStyle/>
          <a:p>
            <a:r>
              <a:rPr lang="en-US" sz="2000">
                <a:solidFill>
                  <a:srgbClr val="00B0F0"/>
                </a:solidFill>
                <a:cs typeface="Times New Roman" pitchFamily="18" charset="0"/>
              </a:rPr>
              <a:t>Cách điện</a:t>
            </a:r>
          </a:p>
        </p:txBody>
      </p:sp>
      <p:cxnSp>
        <p:nvCxnSpPr>
          <p:cNvPr id="53" name="Straight Arrow Connector 52"/>
          <p:cNvCxnSpPr>
            <a:endCxn id="33" idx="3"/>
          </p:cNvCxnSpPr>
          <p:nvPr/>
        </p:nvCxnSpPr>
        <p:spPr>
          <a:xfrm>
            <a:off x="8913812" y="3924300"/>
            <a:ext cx="1147763" cy="9564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0" idx="0"/>
          </p:cNvCxnSpPr>
          <p:nvPr/>
        </p:nvCxnSpPr>
        <p:spPr>
          <a:xfrm rot="5400000" flipH="1" flipV="1">
            <a:off x="8360626" y="2837714"/>
            <a:ext cx="990600" cy="420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1" idx="2"/>
          </p:cNvCxnSpPr>
          <p:nvPr/>
        </p:nvCxnSpPr>
        <p:spPr>
          <a:xfrm rot="5400000">
            <a:off x="10249077" y="3751147"/>
            <a:ext cx="438089" cy="60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1" idx="1"/>
          </p:cNvCxnSpPr>
          <p:nvPr/>
        </p:nvCxnSpPr>
        <p:spPr>
          <a:xfrm rot="10800000">
            <a:off x="9218612" y="2705101"/>
            <a:ext cx="609600" cy="657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52" name="Object 37">
            <a:extLst>
              <a:ext uri="{FF2B5EF4-FFF2-40B4-BE49-F238E27FC236}">
                <a16:creationId xmlns:a16="http://schemas.microsoft.com/office/drawing/2014/main" id="{3C2E392F-5061-41CE-BE5C-47BEA0155290}"/>
              </a:ext>
            </a:extLst>
          </p:cNvPr>
          <p:cNvGraphicFramePr>
            <a:graphicFrameLocks noChangeAspect="1"/>
          </p:cNvGraphicFramePr>
          <p:nvPr>
            <p:extLst>
              <p:ext uri="{D42A27DB-BD31-4B8C-83A1-F6EECF244321}">
                <p14:modId xmlns:p14="http://schemas.microsoft.com/office/powerpoint/2010/main" val="196024962"/>
              </p:ext>
            </p:extLst>
          </p:nvPr>
        </p:nvGraphicFramePr>
        <p:xfrm>
          <a:off x="-44450" y="3576638"/>
          <a:ext cx="6181725" cy="1731962"/>
        </p:xfrm>
        <a:graphic>
          <a:graphicData uri="http://schemas.openxmlformats.org/presentationml/2006/ole">
            <mc:AlternateContent xmlns:mc="http://schemas.openxmlformats.org/markup-compatibility/2006">
              <mc:Choice xmlns:v="urn:schemas-microsoft-com:vml" Requires="v">
                <p:oleObj spid="_x0000_s68095" name="Equation" r:id="rId13" imgW="1815840" imgH="507960" progId="Equation.DSMT4">
                  <p:embed/>
                </p:oleObj>
              </mc:Choice>
              <mc:Fallback>
                <p:oleObj name="Equation" r:id="rId13" imgW="1815840" imgH="507960" progId="Equation.DSMT4">
                  <p:embed/>
                  <p:pic>
                    <p:nvPicPr>
                      <p:cNvPr id="40" name="Object 37"/>
                      <p:cNvPicPr>
                        <a:picLocks noChangeAspect="1" noChangeArrowheads="1"/>
                      </p:cNvPicPr>
                      <p:nvPr/>
                    </p:nvPicPr>
                    <p:blipFill>
                      <a:blip r:embed="rId14"/>
                      <a:srcRect/>
                      <a:stretch>
                        <a:fillRect/>
                      </a:stretch>
                    </p:blipFill>
                    <p:spPr bwMode="auto">
                      <a:xfrm>
                        <a:off x="-44450" y="3576638"/>
                        <a:ext cx="6181725" cy="1731962"/>
                      </a:xfrm>
                      <a:prstGeom prst="rect">
                        <a:avLst/>
                      </a:prstGeom>
                      <a:noFill/>
                      <a:extLst/>
                    </p:spPr>
                  </p:pic>
                </p:oleObj>
              </mc:Fallback>
            </mc:AlternateContent>
          </a:graphicData>
        </a:graphic>
      </p:graphicFrame>
    </p:spTree>
    <p:extLst>
      <p:ext uri="{BB962C8B-B14F-4D97-AF65-F5344CB8AC3E}">
        <p14:creationId xmlns:p14="http://schemas.microsoft.com/office/powerpoint/2010/main" val="2006000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ox(in)">
                                      <p:cBhvr>
                                        <p:cTn id="7" dur="500"/>
                                        <p:tgtEl>
                                          <p:spTgt spid="2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ox(in)">
                                      <p:cBhvr>
                                        <p:cTn id="10" dur="500"/>
                                        <p:tgtEl>
                                          <p:spTgt spid="27"/>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box(in)">
                                      <p:cBhvr>
                                        <p:cTn id="13" dur="500"/>
                                        <p:tgtEl>
                                          <p:spTgt spid="35"/>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box(in)">
                                      <p:cBhvr>
                                        <p:cTn id="16" dur="500"/>
                                        <p:tgtEl>
                                          <p:spTgt spid="28"/>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box(in)">
                                      <p:cBhvr>
                                        <p:cTn id="19" dur="500"/>
                                        <p:tgtEl>
                                          <p:spTgt spid="29"/>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ox(in)">
                                      <p:cBhvr>
                                        <p:cTn id="22" dur="500"/>
                                        <p:tgtEl>
                                          <p:spTgt spid="23"/>
                                        </p:tgtEl>
                                      </p:cBhvr>
                                    </p:animEffect>
                                  </p:childTnLst>
                                </p:cTn>
                              </p:par>
                            </p:childTnLst>
                          </p:cTn>
                        </p:par>
                        <p:par>
                          <p:cTn id="23" fill="hold">
                            <p:stCondLst>
                              <p:cond delay="500"/>
                            </p:stCondLst>
                            <p:childTnLst>
                              <p:par>
                                <p:cTn id="24" presetID="4" presetClass="entr" presetSubtype="16" fill="hold" nodeType="after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box(in)">
                                      <p:cBhvr>
                                        <p:cTn id="26" dur="500"/>
                                        <p:tgtEl>
                                          <p:spTgt spid="41"/>
                                        </p:tgtEl>
                                      </p:cBhvr>
                                    </p:animEffect>
                                  </p:childTnLst>
                                </p:cTn>
                              </p:par>
                              <p:par>
                                <p:cTn id="27" presetID="4" presetClass="entr" presetSubtype="16"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box(in)">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box(in)">
                                      <p:cBhvr>
                                        <p:cTn id="34" dur="500"/>
                                        <p:tgtEl>
                                          <p:spTgt spid="42"/>
                                        </p:tgtEl>
                                      </p:cBhvr>
                                    </p:animEffect>
                                  </p:childTnLst>
                                </p:cTn>
                              </p:par>
                              <p:par>
                                <p:cTn id="35" presetID="4" presetClass="entr" presetSubtype="16"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box(in)">
                                      <p:cBhvr>
                                        <p:cTn id="37" dur="500"/>
                                        <p:tgtEl>
                                          <p:spTgt spid="45"/>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box(in)">
                                      <p:cBhvr>
                                        <p:cTn id="40" dur="500"/>
                                        <p:tgtEl>
                                          <p:spTgt spid="46"/>
                                        </p:tgtEl>
                                      </p:cBhvr>
                                    </p:animEffect>
                                  </p:childTnLst>
                                </p:cTn>
                              </p:par>
                              <p:par>
                                <p:cTn id="41" presetID="4" presetClass="entr" presetSubtype="16"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box(in)">
                                      <p:cBhvr>
                                        <p:cTn id="43" dur="500"/>
                                        <p:tgtEl>
                                          <p:spTgt spid="43"/>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box(in)">
                                      <p:cBhvr>
                                        <p:cTn id="46" dur="500"/>
                                        <p:tgtEl>
                                          <p:spTgt spid="47"/>
                                        </p:tgtEl>
                                      </p:cBhvr>
                                    </p:animEffect>
                                  </p:childTnLst>
                                </p:cTn>
                              </p:par>
                              <p:par>
                                <p:cTn id="47" presetID="4" presetClass="entr" presetSubtype="16" fill="hold"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box(in)">
                                      <p:cBhvr>
                                        <p:cTn id="4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7" grpId="0" animBg="1"/>
      <p:bldP spid="28" grpId="0" animBg="1"/>
      <p:bldP spid="29" grpId="0"/>
      <p:bldP spid="35" grpId="0"/>
      <p:bldP spid="46" grpId="0"/>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531812" y="2552700"/>
            <a:ext cx="6277681" cy="89255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600" b="1" u="sng">
                <a:cs typeface="Times New Roman" pitchFamily="18" charset="0"/>
              </a:rPr>
              <a:t>Yêu cầu</a:t>
            </a:r>
            <a:r>
              <a:rPr lang="en-US" sz="2600">
                <a:cs typeface="Times New Roman" pitchFamily="18" charset="0"/>
              </a:rPr>
              <a:t>: Nhiệt độ phát nóng của thiết bị </a:t>
            </a:r>
          </a:p>
          <a:p>
            <a:r>
              <a:rPr lang="en-US" sz="2600">
                <a:cs typeface="Times New Roman" pitchFamily="18" charset="0"/>
              </a:rPr>
              <a:t>	phải nhỏ hơn nhiệt độ cho phép</a:t>
            </a:r>
          </a:p>
        </p:txBody>
      </p:sp>
      <p:sp>
        <p:nvSpPr>
          <p:cNvPr id="2" name="Title 1"/>
          <p:cNvSpPr>
            <a:spLocks noGrp="1"/>
          </p:cNvSpPr>
          <p:nvPr>
            <p:ph type="title"/>
          </p:nvPr>
        </p:nvSpPr>
        <p:spPr>
          <a:xfrm>
            <a:off x="0" y="159723"/>
            <a:ext cx="11731625" cy="606263"/>
          </a:xfrm>
        </p:spPr>
        <p:style>
          <a:lnRef idx="1">
            <a:schemeClr val="accent5"/>
          </a:lnRef>
          <a:fillRef idx="2">
            <a:schemeClr val="accent5"/>
          </a:fillRef>
          <a:effectRef idx="1">
            <a:schemeClr val="accent5"/>
          </a:effectRef>
          <a:fontRef idx="minor">
            <a:schemeClr val="dk1"/>
          </a:fontRef>
        </p:style>
        <p:txBody>
          <a:bodyPr/>
          <a:lstStyle/>
          <a:p>
            <a:r>
              <a:rPr lang="en-US" sz="3200"/>
              <a:t>Tổng quan quá trình nhiệt trong thiết bị điện</a:t>
            </a:r>
          </a:p>
        </p:txBody>
      </p:sp>
      <p:sp>
        <p:nvSpPr>
          <p:cNvPr id="3" name="Slide Number Placeholder 2"/>
          <p:cNvSpPr>
            <a:spLocks noGrp="1"/>
          </p:cNvSpPr>
          <p:nvPr>
            <p:ph type="sldNum" sz="quarter" idx="12"/>
          </p:nvPr>
        </p:nvSpPr>
        <p:spPr/>
        <p:txBody>
          <a:bodyPr/>
          <a:lstStyle/>
          <a:p>
            <a:fld id="{AC20B538-39FE-4812-A0E3-30635B19B3D6}" type="slidenum">
              <a:rPr lang="en-US" smtClean="0"/>
              <a:pPr/>
              <a:t>3</a:t>
            </a:fld>
            <a:endParaRPr lang="en-US"/>
          </a:p>
        </p:txBody>
      </p:sp>
      <p:sp>
        <p:nvSpPr>
          <p:cNvPr id="104" name="Left Brace 103"/>
          <p:cNvSpPr/>
          <p:nvPr/>
        </p:nvSpPr>
        <p:spPr>
          <a:xfrm rot="16200000">
            <a:off x="8266111" y="3074314"/>
            <a:ext cx="381001" cy="1981200"/>
          </a:xfrm>
          <a:prstGeom prst="leftBrace">
            <a:avLst>
              <a:gd name="adj1" fmla="val 36111"/>
              <a:gd name="adj2" fmla="val 50000"/>
            </a:avLst>
          </a:prstGeom>
          <a:noFill/>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Left Brace 104"/>
          <p:cNvSpPr/>
          <p:nvPr/>
        </p:nvSpPr>
        <p:spPr>
          <a:xfrm rot="16200000">
            <a:off x="10323511" y="3074314"/>
            <a:ext cx="381001" cy="1981200"/>
          </a:xfrm>
          <a:prstGeom prst="leftBrace">
            <a:avLst>
              <a:gd name="adj1" fmla="val 36111"/>
              <a:gd name="adj2" fmla="val 50000"/>
            </a:avLst>
          </a:prstGeom>
          <a:noFill/>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TextBox 105"/>
          <p:cNvSpPr txBox="1"/>
          <p:nvPr/>
        </p:nvSpPr>
        <p:spPr>
          <a:xfrm>
            <a:off x="7955010" y="4331613"/>
            <a:ext cx="1111202" cy="430887"/>
          </a:xfrm>
          <a:prstGeom prst="rect">
            <a:avLst/>
          </a:prstGeom>
          <a:noFill/>
        </p:spPr>
        <p:txBody>
          <a:bodyPr wrap="none" rtlCol="0">
            <a:spAutoFit/>
          </a:bodyPr>
          <a:lstStyle/>
          <a:p>
            <a:r>
              <a:rPr lang="en-US" sz="2200">
                <a:solidFill>
                  <a:srgbClr val="002060"/>
                </a:solidFill>
                <a:cs typeface="Times New Roman" pitchFamily="18" charset="0"/>
              </a:rPr>
              <a:t>Quá độ</a:t>
            </a:r>
          </a:p>
        </p:txBody>
      </p:sp>
      <p:sp>
        <p:nvSpPr>
          <p:cNvPr id="107" name="TextBox 106"/>
          <p:cNvSpPr txBox="1"/>
          <p:nvPr/>
        </p:nvSpPr>
        <p:spPr>
          <a:xfrm>
            <a:off x="9997983" y="4331613"/>
            <a:ext cx="1125629" cy="430887"/>
          </a:xfrm>
          <a:prstGeom prst="rect">
            <a:avLst/>
          </a:prstGeom>
          <a:noFill/>
        </p:spPr>
        <p:txBody>
          <a:bodyPr wrap="none" rtlCol="0">
            <a:spAutoFit/>
          </a:bodyPr>
          <a:lstStyle/>
          <a:p>
            <a:r>
              <a:rPr lang="en-US" sz="2200">
                <a:solidFill>
                  <a:srgbClr val="0070C0"/>
                </a:solidFill>
                <a:cs typeface="Times New Roman" pitchFamily="18" charset="0"/>
              </a:rPr>
              <a:t>Xác lập</a:t>
            </a:r>
          </a:p>
        </p:txBody>
      </p:sp>
      <p:sp>
        <p:nvSpPr>
          <p:cNvPr id="108" name="TextBox 107"/>
          <p:cNvSpPr txBox="1"/>
          <p:nvPr/>
        </p:nvSpPr>
        <p:spPr>
          <a:xfrm>
            <a:off x="455612" y="1326059"/>
            <a:ext cx="2472152" cy="461665"/>
          </a:xfrm>
          <a:prstGeom prst="rect">
            <a:avLst/>
          </a:prstGeom>
          <a:noFill/>
        </p:spPr>
        <p:txBody>
          <a:bodyPr wrap="none" rtlCol="0">
            <a:spAutoFit/>
          </a:bodyPr>
          <a:lstStyle/>
          <a:p>
            <a:r>
              <a:rPr lang="en-US" sz="2400" b="1">
                <a:cs typeface="Times New Roman" pitchFamily="18" charset="0"/>
              </a:rPr>
              <a:t>Quá trình nhiệt:</a:t>
            </a:r>
          </a:p>
        </p:txBody>
      </p:sp>
      <p:grpSp>
        <p:nvGrpSpPr>
          <p:cNvPr id="8" name="Group 113"/>
          <p:cNvGrpSpPr/>
          <p:nvPr/>
        </p:nvGrpSpPr>
        <p:grpSpPr>
          <a:xfrm>
            <a:off x="6821798" y="674013"/>
            <a:ext cx="4149414" cy="3505200"/>
            <a:chOff x="6821798" y="3695700"/>
            <a:chExt cx="4149414" cy="3505200"/>
          </a:xfrm>
        </p:grpSpPr>
        <p:sp>
          <p:nvSpPr>
            <p:cNvPr id="34" name="Freeform 5"/>
            <p:cNvSpPr>
              <a:spLocks/>
            </p:cNvSpPr>
            <p:nvPr/>
          </p:nvSpPr>
          <p:spPr bwMode="auto">
            <a:xfrm>
              <a:off x="7431398" y="4761706"/>
              <a:ext cx="2971800" cy="1447800"/>
            </a:xfrm>
            <a:custGeom>
              <a:avLst/>
              <a:gdLst/>
              <a:ahLst/>
              <a:cxnLst>
                <a:cxn ang="0">
                  <a:pos x="0" y="1776"/>
                </a:cxn>
                <a:cxn ang="0">
                  <a:pos x="384" y="1008"/>
                </a:cxn>
                <a:cxn ang="0">
                  <a:pos x="768" y="480"/>
                </a:cxn>
                <a:cxn ang="0">
                  <a:pos x="1344" y="144"/>
                </a:cxn>
                <a:cxn ang="0">
                  <a:pos x="2784" y="0"/>
                </a:cxn>
              </a:cxnLst>
              <a:rect l="0" t="0" r="r" b="b"/>
              <a:pathLst>
                <a:path w="2784" h="1776">
                  <a:moveTo>
                    <a:pt x="0" y="1776"/>
                  </a:moveTo>
                  <a:cubicBezTo>
                    <a:pt x="128" y="1500"/>
                    <a:pt x="256" y="1224"/>
                    <a:pt x="384" y="1008"/>
                  </a:cubicBezTo>
                  <a:cubicBezTo>
                    <a:pt x="512" y="792"/>
                    <a:pt x="608" y="624"/>
                    <a:pt x="768" y="480"/>
                  </a:cubicBezTo>
                  <a:cubicBezTo>
                    <a:pt x="928" y="336"/>
                    <a:pt x="1008" y="224"/>
                    <a:pt x="1344" y="144"/>
                  </a:cubicBezTo>
                  <a:cubicBezTo>
                    <a:pt x="1680" y="64"/>
                    <a:pt x="2232" y="32"/>
                    <a:pt x="2784" y="0"/>
                  </a:cubicBezTo>
                </a:path>
              </a:pathLst>
            </a:custGeom>
            <a:noFill/>
            <a:ln w="57150" cmpd="sng">
              <a:solidFill>
                <a:srgbClr val="FF0000"/>
              </a:solidFill>
              <a:round/>
              <a:headEnd/>
              <a:tailEnd/>
            </a:ln>
            <a:effectLst/>
          </p:spPr>
          <p:txBody>
            <a:bodyPr/>
            <a:lstStyle/>
            <a:p>
              <a:endParaRPr lang="en-US"/>
            </a:p>
          </p:txBody>
        </p:sp>
        <p:sp>
          <p:nvSpPr>
            <p:cNvPr id="67" name="Line 44"/>
            <p:cNvSpPr>
              <a:spLocks noChangeShapeType="1"/>
            </p:cNvSpPr>
            <p:nvPr/>
          </p:nvSpPr>
          <p:spPr bwMode="auto">
            <a:xfrm>
              <a:off x="7278998" y="6209506"/>
              <a:ext cx="181561" cy="1313"/>
            </a:xfrm>
            <a:prstGeom prst="line">
              <a:avLst/>
            </a:prstGeom>
            <a:noFill/>
            <a:ln w="28575">
              <a:solidFill>
                <a:schemeClr val="tx1"/>
              </a:solidFill>
              <a:round/>
              <a:headEnd/>
              <a:tailEnd/>
            </a:ln>
            <a:effectLst/>
          </p:spPr>
          <p:txBody>
            <a:bodyPr/>
            <a:lstStyle/>
            <a:p>
              <a:endParaRPr lang="en-US"/>
            </a:p>
          </p:txBody>
        </p:sp>
        <p:sp>
          <p:nvSpPr>
            <p:cNvPr id="68" name="Line 45"/>
            <p:cNvSpPr>
              <a:spLocks noChangeShapeType="1"/>
            </p:cNvSpPr>
            <p:nvPr/>
          </p:nvSpPr>
          <p:spPr bwMode="auto">
            <a:xfrm>
              <a:off x="7363553" y="4774627"/>
              <a:ext cx="181561" cy="1313"/>
            </a:xfrm>
            <a:prstGeom prst="line">
              <a:avLst/>
            </a:prstGeom>
            <a:noFill/>
            <a:ln w="28575">
              <a:solidFill>
                <a:schemeClr val="tx1"/>
              </a:solidFill>
              <a:round/>
              <a:headEnd/>
              <a:tailEnd/>
            </a:ln>
            <a:effectLst/>
          </p:spPr>
          <p:txBody>
            <a:bodyPr/>
            <a:lstStyle/>
            <a:p>
              <a:endParaRPr lang="en-US"/>
            </a:p>
          </p:txBody>
        </p:sp>
        <p:sp>
          <p:nvSpPr>
            <p:cNvPr id="69" name="Text Box 46"/>
            <p:cNvSpPr txBox="1">
              <a:spLocks noChangeArrowheads="1"/>
            </p:cNvSpPr>
            <p:nvPr/>
          </p:nvSpPr>
          <p:spPr bwMode="auto">
            <a:xfrm>
              <a:off x="6821799" y="4456906"/>
              <a:ext cx="726243" cy="584775"/>
            </a:xfrm>
            <a:prstGeom prst="rect">
              <a:avLst/>
            </a:prstGeom>
            <a:noFill/>
            <a:ln w="9525">
              <a:noFill/>
              <a:miter lim="800000"/>
              <a:headEnd/>
              <a:tailEnd/>
            </a:ln>
            <a:effectLst/>
          </p:spPr>
          <p:txBody>
            <a:bodyPr>
              <a:spAutoFit/>
            </a:bodyPr>
            <a:lstStyle/>
            <a:p>
              <a:pPr>
                <a:spcBef>
                  <a:spcPct val="50000"/>
                </a:spcBef>
              </a:pPr>
              <a:r>
                <a:rPr lang="el-GR" sz="3200" b="0">
                  <a:solidFill>
                    <a:srgbClr val="003399"/>
                  </a:solidFill>
                  <a:ea typeface="Arial Unicode MS"/>
                  <a:cs typeface="Arial Unicode MS"/>
                  <a:sym typeface="Symbol" pitchFamily="18" charset="2"/>
                </a:rPr>
                <a:t>θ</a:t>
              </a:r>
              <a:r>
                <a:rPr lang="en-US" sz="2000" b="0" baseline="-25000">
                  <a:solidFill>
                    <a:srgbClr val="003399"/>
                  </a:solidFill>
                  <a:ea typeface="Arial Unicode MS"/>
                  <a:cs typeface="Arial Unicode MS"/>
                  <a:sym typeface="Symbol" pitchFamily="18" charset="2"/>
                </a:rPr>
                <a:t>ô</a:t>
              </a:r>
              <a:r>
                <a:rPr lang="en-US" sz="2000" b="0" baseline="-25000">
                  <a:solidFill>
                    <a:srgbClr val="003399"/>
                  </a:solidFill>
                  <a:sym typeface="Symbol" pitchFamily="18" charset="2"/>
                </a:rPr>
                <a:t>đ</a:t>
              </a:r>
            </a:p>
          </p:txBody>
        </p:sp>
        <p:sp>
          <p:nvSpPr>
            <p:cNvPr id="70" name="Text Box 47"/>
            <p:cNvSpPr txBox="1">
              <a:spLocks noChangeArrowheads="1"/>
            </p:cNvSpPr>
            <p:nvPr/>
          </p:nvSpPr>
          <p:spPr bwMode="auto">
            <a:xfrm>
              <a:off x="6821798" y="5904706"/>
              <a:ext cx="726243" cy="580300"/>
            </a:xfrm>
            <a:prstGeom prst="rect">
              <a:avLst/>
            </a:prstGeom>
            <a:noFill/>
            <a:ln w="9525">
              <a:noFill/>
              <a:miter lim="800000"/>
              <a:headEnd/>
              <a:tailEnd/>
            </a:ln>
            <a:effectLst/>
          </p:spPr>
          <p:txBody>
            <a:bodyPr>
              <a:spAutoFit/>
            </a:bodyPr>
            <a:lstStyle/>
            <a:p>
              <a:pPr>
                <a:spcBef>
                  <a:spcPct val="50000"/>
                </a:spcBef>
              </a:pPr>
              <a:r>
                <a:rPr lang="el-GR" sz="3200" b="0">
                  <a:solidFill>
                    <a:srgbClr val="003399"/>
                  </a:solidFill>
                  <a:ea typeface="Arial Unicode MS"/>
                  <a:cs typeface="Arial Unicode MS"/>
                  <a:sym typeface="Symbol" pitchFamily="18" charset="2"/>
                </a:rPr>
                <a:t>θ</a:t>
              </a:r>
              <a:r>
                <a:rPr lang="en-US" sz="2000" b="0" baseline="-25000">
                  <a:solidFill>
                    <a:srgbClr val="003399"/>
                  </a:solidFill>
                  <a:sym typeface="Symbol" pitchFamily="18" charset="2"/>
                </a:rPr>
                <a:t>0</a:t>
              </a:r>
            </a:p>
          </p:txBody>
        </p:sp>
        <p:cxnSp>
          <p:nvCxnSpPr>
            <p:cNvPr id="92" name="Straight Connector 91"/>
            <p:cNvCxnSpPr/>
            <p:nvPr/>
          </p:nvCxnSpPr>
          <p:spPr>
            <a:xfrm>
              <a:off x="7507598" y="4760118"/>
              <a:ext cx="3352800" cy="1588"/>
            </a:xfrm>
            <a:prstGeom prst="line">
              <a:avLst/>
            </a:prstGeom>
            <a:ln w="31750">
              <a:prstDash val="sysDot"/>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0707998" y="6057106"/>
              <a:ext cx="263214" cy="430887"/>
            </a:xfrm>
            <a:prstGeom prst="rect">
              <a:avLst/>
            </a:prstGeom>
            <a:noFill/>
          </p:spPr>
          <p:txBody>
            <a:bodyPr wrap="none" rtlCol="0">
              <a:spAutoFit/>
            </a:bodyPr>
            <a:lstStyle/>
            <a:p>
              <a:r>
                <a:rPr lang="en-US" sz="2200">
                  <a:cs typeface="Times New Roman" pitchFamily="18" charset="0"/>
                </a:rPr>
                <a:t>t</a:t>
              </a:r>
            </a:p>
          </p:txBody>
        </p:sp>
        <p:cxnSp>
          <p:nvCxnSpPr>
            <p:cNvPr id="97" name="Straight Arrow Connector 96"/>
            <p:cNvCxnSpPr/>
            <p:nvPr/>
          </p:nvCxnSpPr>
          <p:spPr>
            <a:xfrm rot="5400000" flipH="1" flipV="1">
              <a:off x="5793892" y="5561806"/>
              <a:ext cx="3276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V="1">
              <a:off x="7202798" y="6590506"/>
              <a:ext cx="3733800"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5400000" flipH="1" flipV="1">
              <a:off x="8269598" y="5599906"/>
              <a:ext cx="2438400" cy="1588"/>
            </a:xfrm>
            <a:prstGeom prst="line">
              <a:avLst/>
            </a:prstGeom>
            <a:ln w="19050">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111" name="Text Box 46"/>
            <p:cNvSpPr txBox="1">
              <a:spLocks noChangeArrowheads="1"/>
            </p:cNvSpPr>
            <p:nvPr/>
          </p:nvSpPr>
          <p:spPr bwMode="auto">
            <a:xfrm>
              <a:off x="7008812" y="3695700"/>
              <a:ext cx="381000" cy="584775"/>
            </a:xfrm>
            <a:prstGeom prst="rect">
              <a:avLst/>
            </a:prstGeom>
            <a:noFill/>
            <a:ln w="9525">
              <a:noFill/>
              <a:miter lim="800000"/>
              <a:headEnd/>
              <a:tailEnd/>
            </a:ln>
            <a:effectLst/>
          </p:spPr>
          <p:txBody>
            <a:bodyPr wrap="square">
              <a:spAutoFit/>
            </a:bodyPr>
            <a:lstStyle/>
            <a:p>
              <a:pPr>
                <a:spcBef>
                  <a:spcPct val="50000"/>
                </a:spcBef>
              </a:pPr>
              <a:r>
                <a:rPr lang="el-GR" sz="3200" b="0">
                  <a:solidFill>
                    <a:srgbClr val="003399"/>
                  </a:solidFill>
                  <a:ea typeface="Arial Unicode MS"/>
                  <a:cs typeface="Arial Unicode MS"/>
                  <a:sym typeface="Symbol" pitchFamily="18" charset="2"/>
                </a:rPr>
                <a:t>θ</a:t>
              </a:r>
              <a:endParaRPr lang="en-US" sz="2000" b="0" baseline="-25000">
                <a:solidFill>
                  <a:srgbClr val="003399"/>
                </a:solidFill>
                <a:sym typeface="Symbol" pitchFamily="18" charset="2"/>
              </a:endParaRPr>
            </a:p>
          </p:txBody>
        </p:sp>
      </p:grpSp>
      <p:sp>
        <p:nvSpPr>
          <p:cNvPr id="40" name="TextBox 39"/>
          <p:cNvSpPr txBox="1"/>
          <p:nvPr/>
        </p:nvSpPr>
        <p:spPr>
          <a:xfrm>
            <a:off x="3061724" y="1173659"/>
            <a:ext cx="3142207" cy="954107"/>
          </a:xfrm>
          <a:prstGeom prst="rect">
            <a:avLst/>
          </a:prstGeom>
          <a:noFill/>
        </p:spPr>
        <p:txBody>
          <a:bodyPr wrap="none" rtlCol="0">
            <a:spAutoFit/>
          </a:bodyPr>
          <a:lstStyle/>
          <a:p>
            <a:r>
              <a:rPr lang="en-US" sz="2800">
                <a:cs typeface="Times New Roman" pitchFamily="18" charset="0"/>
              </a:rPr>
              <a:t>- Quá trình quá độ</a:t>
            </a:r>
          </a:p>
          <a:p>
            <a:r>
              <a:rPr lang="en-US" sz="2800">
                <a:cs typeface="Times New Roman" pitchFamily="18" charset="0"/>
              </a:rPr>
              <a:t>- Quá trình xác lập</a:t>
            </a:r>
          </a:p>
        </p:txBody>
      </p:sp>
      <p:sp>
        <p:nvSpPr>
          <p:cNvPr id="41" name="Left Brace 40"/>
          <p:cNvSpPr/>
          <p:nvPr/>
        </p:nvSpPr>
        <p:spPr>
          <a:xfrm>
            <a:off x="2817812" y="1173659"/>
            <a:ext cx="228600" cy="762000"/>
          </a:xfrm>
          <a:prstGeom prst="leftBrace">
            <a:avLst>
              <a:gd name="adj1" fmla="val 36111"/>
              <a:gd name="adj2" fmla="val 50000"/>
            </a:avLst>
          </a:prstGeom>
          <a:noFill/>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531812" y="4152900"/>
            <a:ext cx="7044364" cy="89255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600">
                <a:cs typeface="Times New Roman" pitchFamily="18" charset="0"/>
              </a:rPr>
              <a:t>Trong các vật liệu: dẫn điện, dẫn từ, cách điện</a:t>
            </a:r>
          </a:p>
          <a:p>
            <a:r>
              <a:rPr lang="en-US" sz="2600">
                <a:cs typeface="Times New Roman" pitchFamily="18" charset="0"/>
              </a:rPr>
              <a:t>  Vật liệu cách điện chịu nhiệt kém nhất</a:t>
            </a:r>
          </a:p>
        </p:txBody>
      </p:sp>
      <p:sp>
        <p:nvSpPr>
          <p:cNvPr id="44" name="TextBox 43"/>
          <p:cNvSpPr txBox="1"/>
          <p:nvPr/>
        </p:nvSpPr>
        <p:spPr>
          <a:xfrm>
            <a:off x="531812" y="5288459"/>
            <a:ext cx="9674224" cy="95410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buFont typeface="Wingdings 3"/>
              <a:buChar char=""/>
            </a:pPr>
            <a:r>
              <a:rPr lang="en-US" sz="2800" u="sng">
                <a:solidFill>
                  <a:srgbClr val="FF0000"/>
                </a:solidFill>
                <a:cs typeface="Times New Roman" pitchFamily="18" charset="0"/>
                <a:sym typeface="Wingdings 3"/>
              </a:rPr>
              <a:t> Nhiệt độ cho phép của thiết bị điện</a:t>
            </a:r>
            <a:r>
              <a:rPr lang="en-US" sz="2800">
                <a:cs typeface="Times New Roman" pitchFamily="18" charset="0"/>
                <a:sym typeface="Wingdings 3"/>
              </a:rPr>
              <a:t> được</a:t>
            </a:r>
          </a:p>
          <a:p>
            <a:r>
              <a:rPr lang="en-US" sz="2800">
                <a:cs typeface="Times New Roman" pitchFamily="18" charset="0"/>
                <a:sym typeface="Wingdings 3"/>
              </a:rPr>
              <a:t> qui định bởi </a:t>
            </a:r>
            <a:r>
              <a:rPr lang="en-US" sz="2800">
                <a:solidFill>
                  <a:srgbClr val="0070C0"/>
                </a:solidFill>
                <a:cs typeface="Times New Roman" pitchFamily="18" charset="0"/>
                <a:sym typeface="Wingdings 3"/>
              </a:rPr>
              <a:t>nhiệt độ cho phép của cách điện</a:t>
            </a:r>
            <a:endParaRPr lang="en-US" sz="2800">
              <a:solidFill>
                <a:srgbClr val="0070C0"/>
              </a:solidFill>
              <a:cs typeface="Times New Roman" pitchFamily="18" charset="0"/>
            </a:endParaRPr>
          </a:p>
        </p:txBody>
      </p:sp>
      <p:graphicFrame>
        <p:nvGraphicFramePr>
          <p:cNvPr id="45" name="Group 126"/>
          <p:cNvGraphicFramePr>
            <a:graphicFrameLocks/>
          </p:cNvGraphicFramePr>
          <p:nvPr/>
        </p:nvGraphicFramePr>
        <p:xfrm>
          <a:off x="1695450" y="6438900"/>
          <a:ext cx="8818562" cy="990600"/>
        </p:xfrm>
        <a:graphic>
          <a:graphicData uri="http://schemas.openxmlformats.org/drawingml/2006/table">
            <a:tbl>
              <a:tblPr/>
              <a:tblGrid>
                <a:gridCol w="3255962">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70360">
                  <a:extLst>
                    <a:ext uri="{9D8B030D-6E8A-4147-A177-3AD203B41FA5}">
                      <a16:colId xmlns:a16="http://schemas.microsoft.com/office/drawing/2014/main" val="20004"/>
                    </a:ext>
                  </a:extLst>
                </a:gridCol>
                <a:gridCol w="812609">
                  <a:extLst>
                    <a:ext uri="{9D8B030D-6E8A-4147-A177-3AD203B41FA5}">
                      <a16:colId xmlns:a16="http://schemas.microsoft.com/office/drawing/2014/main" val="20005"/>
                    </a:ext>
                  </a:extLst>
                </a:gridCol>
                <a:gridCol w="759214">
                  <a:extLst>
                    <a:ext uri="{9D8B030D-6E8A-4147-A177-3AD203B41FA5}">
                      <a16:colId xmlns:a16="http://schemas.microsoft.com/office/drawing/2014/main" val="20006"/>
                    </a:ext>
                  </a:extLst>
                </a:gridCol>
                <a:gridCol w="934417">
                  <a:extLst>
                    <a:ext uri="{9D8B030D-6E8A-4147-A177-3AD203B41FA5}">
                      <a16:colId xmlns:a16="http://schemas.microsoft.com/office/drawing/2014/main" val="20007"/>
                    </a:ext>
                  </a:extLst>
                </a:gridCol>
              </a:tblGrid>
              <a:tr h="4413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mn-lt"/>
                          <a:cs typeface="Times New Roman" pitchFamily="18" charset="0"/>
                        </a:rPr>
                        <a:t>Cấp cách điện</a:t>
                      </a:r>
                      <a:endParaRPr kumimoji="0" lang="en-US" sz="2200" b="0" i="0" u="none" strike="noStrike" cap="none" normalizeH="0" baseline="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mn-lt"/>
                          <a:cs typeface="Times New Roman" pitchFamily="18" charset="0"/>
                        </a:rPr>
                        <a:t>Y</a:t>
                      </a:r>
                      <a:endParaRPr kumimoji="0" lang="en-US" sz="2200" b="0" i="0" u="none" strike="noStrike" cap="none" normalizeH="0" baseline="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mn-lt"/>
                          <a:cs typeface="Times New Roman" pitchFamily="18" charset="0"/>
                        </a:rPr>
                        <a:t>A</a:t>
                      </a:r>
                      <a:endParaRPr kumimoji="0" lang="en-US" sz="2200" b="0" i="0" u="none" strike="noStrike" cap="none" normalizeH="0" baseline="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mn-lt"/>
                          <a:cs typeface="Times New Roman" pitchFamily="18" charset="0"/>
                        </a:rPr>
                        <a:t>E</a:t>
                      </a:r>
                      <a:endParaRPr kumimoji="0" lang="en-US" sz="2200" b="0" i="0" u="none" strike="noStrike" cap="none" normalizeH="0" baseline="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mn-lt"/>
                          <a:cs typeface="Times New Roman" pitchFamily="18" charset="0"/>
                        </a:rPr>
                        <a:t>B</a:t>
                      </a:r>
                      <a:endParaRPr kumimoji="0" lang="en-US" sz="2200" b="0" i="0" u="none" strike="noStrike" cap="none" normalizeH="0" baseline="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mn-lt"/>
                          <a:cs typeface="Times New Roman" pitchFamily="18" charset="0"/>
                        </a:rPr>
                        <a:t>F</a:t>
                      </a:r>
                      <a:endParaRPr kumimoji="0" lang="en-US" sz="2200" b="0" i="0" u="none" strike="noStrike" cap="none" normalizeH="0" baseline="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mn-lt"/>
                          <a:cs typeface="Times New Roman" pitchFamily="18" charset="0"/>
                        </a:rPr>
                        <a:t>H</a:t>
                      </a:r>
                      <a:endParaRPr kumimoji="0" lang="en-US" sz="2200" b="0" i="0" u="none" strike="noStrike" cap="none" normalizeH="0" baseline="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mn-lt"/>
                          <a:cs typeface="Times New Roman" pitchFamily="18" charset="0"/>
                        </a:rPr>
                        <a:t>C</a:t>
                      </a:r>
                      <a:endParaRPr kumimoji="0" lang="en-US" sz="2200" b="0" i="0" u="none" strike="noStrike" cap="none" normalizeH="0" baseline="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0"/>
                  </a:ext>
                </a:extLst>
              </a:tr>
              <a:tr h="5492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mn-lt"/>
                          <a:cs typeface="Times New Roman" pitchFamily="18" charset="0"/>
                        </a:rPr>
                        <a:t>Nhiệt độ cho phép  [</a:t>
                      </a:r>
                      <a:r>
                        <a:rPr kumimoji="0" lang="en-US" sz="2200" b="0" i="0" u="none" strike="noStrike" cap="none" normalizeH="0" baseline="30000">
                          <a:ln>
                            <a:noFill/>
                          </a:ln>
                          <a:solidFill>
                            <a:schemeClr val="tx1"/>
                          </a:solidFill>
                          <a:effectLst/>
                          <a:latin typeface="+mn-lt"/>
                          <a:cs typeface="Times New Roman" pitchFamily="18" charset="0"/>
                        </a:rPr>
                        <a:t>0</a:t>
                      </a:r>
                      <a:r>
                        <a:rPr kumimoji="0" lang="en-US" sz="2200" b="0" i="0" u="none" strike="noStrike" cap="none" normalizeH="0" baseline="0">
                          <a:ln>
                            <a:noFill/>
                          </a:ln>
                          <a:solidFill>
                            <a:schemeClr val="tx1"/>
                          </a:solidFill>
                          <a:effectLst/>
                          <a:latin typeface="+mn-lt"/>
                          <a:cs typeface="Times New Roman" pitchFamily="18" charset="0"/>
                        </a:rPr>
                        <a:t>C]</a:t>
                      </a:r>
                      <a:endParaRPr kumimoji="0" lang="en-US" sz="2200" b="0" i="0" u="none" strike="noStrike" cap="none" normalizeH="0" baseline="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mn-lt"/>
                          <a:cs typeface="Times New Roman" pitchFamily="18" charset="0"/>
                        </a:rPr>
                        <a:t>90</a:t>
                      </a:r>
                      <a:endParaRPr kumimoji="0" lang="en-US" sz="2200" b="0" i="0" u="none" strike="noStrike" cap="none" normalizeH="0" baseline="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mn-lt"/>
                          <a:cs typeface="Times New Roman" pitchFamily="18" charset="0"/>
                        </a:rPr>
                        <a:t>105</a:t>
                      </a:r>
                      <a:endParaRPr kumimoji="0" lang="en-US" sz="2200" b="0" i="0" u="none" strike="noStrike" cap="none" normalizeH="0" baseline="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mn-lt"/>
                          <a:cs typeface="Times New Roman" pitchFamily="18" charset="0"/>
                        </a:rPr>
                        <a:t>120</a:t>
                      </a:r>
                      <a:endParaRPr kumimoji="0" lang="en-US" sz="2200" b="0" i="0" u="none" strike="noStrike" cap="none" normalizeH="0" baseline="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mn-lt"/>
                          <a:cs typeface="Times New Roman" pitchFamily="18" charset="0"/>
                        </a:rPr>
                        <a:t>130</a:t>
                      </a:r>
                      <a:endParaRPr kumimoji="0" lang="en-US" sz="2200" b="0" i="0" u="none" strike="noStrike" cap="none" normalizeH="0" baseline="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mn-lt"/>
                          <a:cs typeface="Times New Roman" pitchFamily="18" charset="0"/>
                        </a:rPr>
                        <a:t>155</a:t>
                      </a:r>
                      <a:endParaRPr kumimoji="0" lang="en-US" sz="2200" b="0" i="0" u="none" strike="noStrike" cap="none" normalizeH="0" baseline="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mn-lt"/>
                          <a:cs typeface="Times New Roman" pitchFamily="18" charset="0"/>
                        </a:rPr>
                        <a:t>180</a:t>
                      </a:r>
                      <a:endParaRPr kumimoji="0" lang="en-US" sz="2200" b="0" i="0" u="none" strike="noStrike" cap="none" normalizeH="0" baseline="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mn-lt"/>
                          <a:cs typeface="Times New Roman" pitchFamily="18" charset="0"/>
                        </a:rPr>
                        <a:t>&gt;180</a:t>
                      </a:r>
                      <a:endParaRPr kumimoji="0" lang="en-US" sz="2200" b="0" i="0" u="none" strike="noStrike" cap="none" normalizeH="0" baseline="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1"/>
                  </a:ext>
                </a:extLst>
              </a:tr>
            </a:tbl>
          </a:graphicData>
        </a:graphic>
      </p:graphicFrame>
      <p:sp>
        <p:nvSpPr>
          <p:cNvPr id="27" name="Footer Placeholder 3"/>
          <p:cNvSpPr>
            <a:spLocks noGrp="1"/>
          </p:cNvSpPr>
          <p:nvPr>
            <p:ph type="ftr" sz="quarter" idx="3"/>
          </p:nvPr>
        </p:nvSpPr>
        <p:spPr>
          <a:xfrm>
            <a:off x="0" y="7717902"/>
            <a:ext cx="1903412" cy="283098"/>
          </a:xfrm>
        </p:spPr>
        <p:txBody>
          <a:bodyPr/>
          <a:lstStyle/>
          <a:p>
            <a:r>
              <a:rPr lang="en-US"/>
              <a:t>BMTBĐ-BĐNLĐC-PVLong (TCBinh edited 2016)</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Oval 62"/>
          <p:cNvSpPr>
            <a:spLocks noChangeArrowheads="1"/>
          </p:cNvSpPr>
          <p:nvPr/>
        </p:nvSpPr>
        <p:spPr bwMode="auto">
          <a:xfrm>
            <a:off x="2921184" y="4293073"/>
            <a:ext cx="2520000" cy="2520000"/>
          </a:xfrm>
          <a:prstGeom prst="ellipse">
            <a:avLst/>
          </a:prstGeom>
          <a:solidFill>
            <a:srgbClr val="FFC000"/>
          </a:solidFill>
          <a:ln w="19050">
            <a:solidFill>
              <a:srgbClr val="000000"/>
            </a:solidFill>
            <a:round/>
            <a:headEnd/>
            <a:tailEnd/>
          </a:ln>
        </p:spPr>
        <p:txBody>
          <a:bodyPr/>
          <a:lstStyle/>
          <a:p>
            <a:endParaRPr lang="en-US"/>
          </a:p>
        </p:txBody>
      </p:sp>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AC20B538-39FE-4812-A0E3-30635B19B3D6}" type="slidenum">
              <a:rPr lang="en-US" smtClean="0"/>
              <a:pPr/>
              <a:t>30</a:t>
            </a:fld>
            <a:endParaRPr lang="en-US"/>
          </a:p>
        </p:txBody>
      </p:sp>
      <p:sp>
        <p:nvSpPr>
          <p:cNvPr id="4" name="Footer Placeholder 3"/>
          <p:cNvSpPr>
            <a:spLocks noGrp="1"/>
          </p:cNvSpPr>
          <p:nvPr>
            <p:ph type="ftr" sz="quarter" idx="3"/>
          </p:nvPr>
        </p:nvSpPr>
        <p:spPr/>
        <p:txBody>
          <a:bodyPr/>
          <a:lstStyle/>
          <a:p>
            <a:r>
              <a:rPr lang="en-US" smtClean="0"/>
              <a:t>BMTBĐ-BĐNLĐC-PVLong (TCBinh edited 2016)</a:t>
            </a:r>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195103246"/>
              </p:ext>
            </p:extLst>
          </p:nvPr>
        </p:nvGraphicFramePr>
        <p:xfrm>
          <a:off x="195263" y="565848"/>
          <a:ext cx="6962775" cy="2222500"/>
        </p:xfrm>
        <a:graphic>
          <a:graphicData uri="http://schemas.openxmlformats.org/presentationml/2006/ole">
            <mc:AlternateContent xmlns:mc="http://schemas.openxmlformats.org/markup-compatibility/2006">
              <mc:Choice xmlns:v="urn:schemas-microsoft-com:vml" Requires="v">
                <p:oleObj spid="_x0000_s89098" name="Equation" r:id="rId3" imgW="1193760" imgH="380880" progId="Equation.DSMT4">
                  <p:embed/>
                </p:oleObj>
              </mc:Choice>
              <mc:Fallback>
                <p:oleObj name="Equation" r:id="rId3" imgW="1193760" imgH="380880" progId="Equation.DSMT4">
                  <p:embed/>
                  <p:pic>
                    <p:nvPicPr>
                      <p:cNvPr id="0" name=""/>
                      <p:cNvPicPr/>
                      <p:nvPr/>
                    </p:nvPicPr>
                    <p:blipFill>
                      <a:blip r:embed="rId4"/>
                      <a:stretch>
                        <a:fillRect/>
                      </a:stretch>
                    </p:blipFill>
                    <p:spPr>
                      <a:xfrm>
                        <a:off x="195263" y="565848"/>
                        <a:ext cx="6962775" cy="2222500"/>
                      </a:xfrm>
                      <a:prstGeom prst="rect">
                        <a:avLst/>
                      </a:prstGeom>
                    </p:spPr>
                  </p:pic>
                </p:oleObj>
              </mc:Fallback>
            </mc:AlternateContent>
          </a:graphicData>
        </a:graphic>
      </p:graphicFrame>
      <p:grpSp>
        <p:nvGrpSpPr>
          <p:cNvPr id="6" name="Group 3"/>
          <p:cNvGrpSpPr>
            <a:grpSpLocks/>
          </p:cNvGrpSpPr>
          <p:nvPr/>
        </p:nvGrpSpPr>
        <p:grpSpPr bwMode="auto">
          <a:xfrm>
            <a:off x="8764587" y="1485900"/>
            <a:ext cx="2663825" cy="1790700"/>
            <a:chOff x="5090" y="464"/>
            <a:chExt cx="1678" cy="1128"/>
          </a:xfrm>
        </p:grpSpPr>
        <p:sp>
          <p:nvSpPr>
            <p:cNvPr id="7" name="Oval 4" descr="Outlined diamond"/>
            <p:cNvSpPr>
              <a:spLocks noChangeArrowheads="1"/>
            </p:cNvSpPr>
            <p:nvPr/>
          </p:nvSpPr>
          <p:spPr bwMode="auto">
            <a:xfrm>
              <a:off x="5090" y="893"/>
              <a:ext cx="367" cy="419"/>
            </a:xfrm>
            <a:prstGeom prst="ellipse">
              <a:avLst/>
            </a:prstGeom>
            <a:pattFill prst="openDmnd">
              <a:fgClr>
                <a:srgbClr val="000000"/>
              </a:fgClr>
              <a:bgClr>
                <a:srgbClr val="FFFFFF"/>
              </a:bgClr>
            </a:pattFill>
            <a:ln w="19050">
              <a:solidFill>
                <a:srgbClr val="000000"/>
              </a:solidFill>
              <a:round/>
              <a:headEnd/>
              <a:tailEnd/>
            </a:ln>
          </p:spPr>
          <p:txBody>
            <a:bodyPr/>
            <a:lstStyle/>
            <a:p>
              <a:endParaRPr lang="en-US"/>
            </a:p>
          </p:txBody>
        </p:sp>
        <p:sp>
          <p:nvSpPr>
            <p:cNvPr id="8" name="Oval 5" descr="Wide upward diagonal"/>
            <p:cNvSpPr>
              <a:spLocks noChangeArrowheads="1"/>
            </p:cNvSpPr>
            <p:nvPr/>
          </p:nvSpPr>
          <p:spPr bwMode="auto">
            <a:xfrm>
              <a:off x="5141" y="953"/>
              <a:ext cx="258" cy="295"/>
            </a:xfrm>
            <a:prstGeom prst="ellipse">
              <a:avLst/>
            </a:prstGeom>
            <a:pattFill prst="wdUpDiag">
              <a:fgClr>
                <a:srgbClr val="000000"/>
              </a:fgClr>
              <a:bgClr>
                <a:srgbClr val="FFFFFF"/>
              </a:bgClr>
            </a:pattFill>
            <a:ln w="19050">
              <a:solidFill>
                <a:srgbClr val="000000"/>
              </a:solidFill>
              <a:round/>
              <a:headEnd/>
              <a:tailEnd/>
            </a:ln>
          </p:spPr>
          <p:txBody>
            <a:bodyPr/>
            <a:lstStyle/>
            <a:p>
              <a:endParaRPr lang="en-US"/>
            </a:p>
          </p:txBody>
        </p:sp>
        <p:sp>
          <p:nvSpPr>
            <p:cNvPr id="9" name="Line 6"/>
            <p:cNvSpPr>
              <a:spLocks noChangeShapeType="1"/>
            </p:cNvSpPr>
            <p:nvPr/>
          </p:nvSpPr>
          <p:spPr bwMode="auto">
            <a:xfrm flipV="1">
              <a:off x="5234" y="482"/>
              <a:ext cx="1344" cy="419"/>
            </a:xfrm>
            <a:prstGeom prst="line">
              <a:avLst/>
            </a:prstGeom>
            <a:noFill/>
            <a:ln w="19050">
              <a:solidFill>
                <a:srgbClr val="000000"/>
              </a:solidFill>
              <a:round/>
              <a:headEnd/>
              <a:tailEnd/>
            </a:ln>
          </p:spPr>
          <p:txBody>
            <a:bodyPr/>
            <a:lstStyle/>
            <a:p>
              <a:endParaRPr lang="en-US"/>
            </a:p>
          </p:txBody>
        </p:sp>
        <p:sp>
          <p:nvSpPr>
            <p:cNvPr id="10" name="Line 7"/>
            <p:cNvSpPr>
              <a:spLocks noChangeShapeType="1"/>
            </p:cNvSpPr>
            <p:nvPr/>
          </p:nvSpPr>
          <p:spPr bwMode="auto">
            <a:xfrm flipV="1">
              <a:off x="5273" y="895"/>
              <a:ext cx="1344" cy="419"/>
            </a:xfrm>
            <a:prstGeom prst="line">
              <a:avLst/>
            </a:prstGeom>
            <a:noFill/>
            <a:ln w="19050">
              <a:solidFill>
                <a:srgbClr val="000000"/>
              </a:solidFill>
              <a:round/>
              <a:headEnd/>
              <a:tailEnd/>
            </a:ln>
          </p:spPr>
          <p:txBody>
            <a:bodyPr/>
            <a:lstStyle/>
            <a:p>
              <a:endParaRPr lang="en-US"/>
            </a:p>
          </p:txBody>
        </p:sp>
        <p:sp>
          <p:nvSpPr>
            <p:cNvPr id="11" name="Arc 8"/>
            <p:cNvSpPr>
              <a:spLocks/>
            </p:cNvSpPr>
            <p:nvPr/>
          </p:nvSpPr>
          <p:spPr bwMode="auto">
            <a:xfrm rot="-488391">
              <a:off x="6574" y="464"/>
              <a:ext cx="165" cy="418"/>
            </a:xfrm>
            <a:custGeom>
              <a:avLst/>
              <a:gdLst>
                <a:gd name="T0" fmla="*/ 0 w 23817"/>
                <a:gd name="T1" fmla="*/ 0 h 43200"/>
                <a:gd name="T2" fmla="*/ 0 w 23817"/>
                <a:gd name="T3" fmla="*/ 4 h 43200"/>
                <a:gd name="T4" fmla="*/ 0 w 23817"/>
                <a:gd name="T5" fmla="*/ 2 h 43200"/>
                <a:gd name="T6" fmla="*/ 0 60000 65536"/>
                <a:gd name="T7" fmla="*/ 0 60000 65536"/>
                <a:gd name="T8" fmla="*/ 0 60000 65536"/>
                <a:gd name="T9" fmla="*/ 0 w 23817"/>
                <a:gd name="T10" fmla="*/ 0 h 43200"/>
                <a:gd name="T11" fmla="*/ 23817 w 23817"/>
                <a:gd name="T12" fmla="*/ 43200 h 43200"/>
              </a:gdLst>
              <a:ahLst/>
              <a:cxnLst>
                <a:cxn ang="T6">
                  <a:pos x="T0" y="T1"/>
                </a:cxn>
                <a:cxn ang="T7">
                  <a:pos x="T2" y="T3"/>
                </a:cxn>
                <a:cxn ang="T8">
                  <a:pos x="T4" y="T5"/>
                </a:cxn>
              </a:cxnLst>
              <a:rect l="T9" t="T10" r="T11" b="T12"/>
              <a:pathLst>
                <a:path w="23817" h="43200" fill="none" extrusionOk="0">
                  <a:moveTo>
                    <a:pt x="2216" y="0"/>
                  </a:moveTo>
                  <a:cubicBezTo>
                    <a:pt x="14146" y="0"/>
                    <a:pt x="23817" y="9670"/>
                    <a:pt x="23817" y="21600"/>
                  </a:cubicBezTo>
                  <a:cubicBezTo>
                    <a:pt x="23817" y="33529"/>
                    <a:pt x="14146" y="43200"/>
                    <a:pt x="2217" y="43200"/>
                  </a:cubicBezTo>
                  <a:cubicBezTo>
                    <a:pt x="1476" y="43200"/>
                    <a:pt x="736" y="43161"/>
                    <a:pt x="0" y="43085"/>
                  </a:cubicBezTo>
                </a:path>
                <a:path w="23817" h="43200" stroke="0" extrusionOk="0">
                  <a:moveTo>
                    <a:pt x="2216" y="0"/>
                  </a:moveTo>
                  <a:cubicBezTo>
                    <a:pt x="14146" y="0"/>
                    <a:pt x="23817" y="9670"/>
                    <a:pt x="23817" y="21600"/>
                  </a:cubicBezTo>
                  <a:cubicBezTo>
                    <a:pt x="23817" y="33529"/>
                    <a:pt x="14146" y="43200"/>
                    <a:pt x="2217" y="43200"/>
                  </a:cubicBezTo>
                  <a:cubicBezTo>
                    <a:pt x="1476" y="43200"/>
                    <a:pt x="736" y="43161"/>
                    <a:pt x="0" y="43085"/>
                  </a:cubicBezTo>
                  <a:lnTo>
                    <a:pt x="2217" y="21600"/>
                  </a:lnTo>
                  <a:close/>
                </a:path>
              </a:pathLst>
            </a:custGeom>
            <a:noFill/>
            <a:ln w="19050">
              <a:solidFill>
                <a:srgbClr val="000000"/>
              </a:solidFill>
              <a:round/>
              <a:headEnd/>
              <a:tailEnd/>
            </a:ln>
          </p:spPr>
          <p:txBody>
            <a:bodyPr/>
            <a:lstStyle/>
            <a:p>
              <a:endParaRPr lang="en-US"/>
            </a:p>
          </p:txBody>
        </p:sp>
        <p:sp>
          <p:nvSpPr>
            <p:cNvPr id="12" name="Line 9"/>
            <p:cNvSpPr>
              <a:spLocks noChangeShapeType="1"/>
            </p:cNvSpPr>
            <p:nvPr/>
          </p:nvSpPr>
          <p:spPr bwMode="auto">
            <a:xfrm>
              <a:off x="6646" y="901"/>
              <a:ext cx="122" cy="279"/>
            </a:xfrm>
            <a:prstGeom prst="line">
              <a:avLst/>
            </a:prstGeom>
            <a:noFill/>
            <a:ln w="9525">
              <a:solidFill>
                <a:srgbClr val="000000"/>
              </a:solidFill>
              <a:round/>
              <a:headEnd/>
              <a:tailEnd/>
            </a:ln>
          </p:spPr>
          <p:txBody>
            <a:bodyPr/>
            <a:lstStyle/>
            <a:p>
              <a:endParaRPr lang="en-US"/>
            </a:p>
          </p:txBody>
        </p:sp>
        <p:sp>
          <p:nvSpPr>
            <p:cNvPr id="13" name="Line 10"/>
            <p:cNvSpPr>
              <a:spLocks noChangeShapeType="1"/>
            </p:cNvSpPr>
            <p:nvPr/>
          </p:nvSpPr>
          <p:spPr bwMode="auto">
            <a:xfrm>
              <a:off x="5334" y="1313"/>
              <a:ext cx="123" cy="279"/>
            </a:xfrm>
            <a:prstGeom prst="line">
              <a:avLst/>
            </a:prstGeom>
            <a:noFill/>
            <a:ln w="9525">
              <a:solidFill>
                <a:srgbClr val="000000"/>
              </a:solidFill>
              <a:round/>
              <a:headEnd/>
              <a:tailEnd/>
            </a:ln>
          </p:spPr>
          <p:txBody>
            <a:bodyPr/>
            <a:lstStyle/>
            <a:p>
              <a:endParaRPr lang="en-US"/>
            </a:p>
          </p:txBody>
        </p:sp>
        <p:sp>
          <p:nvSpPr>
            <p:cNvPr id="14" name="Line 11"/>
            <p:cNvSpPr>
              <a:spLocks noChangeShapeType="1"/>
            </p:cNvSpPr>
            <p:nvPr/>
          </p:nvSpPr>
          <p:spPr bwMode="auto">
            <a:xfrm flipV="1">
              <a:off x="5395" y="1093"/>
              <a:ext cx="1344" cy="419"/>
            </a:xfrm>
            <a:prstGeom prst="line">
              <a:avLst/>
            </a:prstGeom>
            <a:noFill/>
            <a:ln w="9525">
              <a:solidFill>
                <a:srgbClr val="000000"/>
              </a:solidFill>
              <a:round/>
              <a:headEnd type="stealth" w="sm" len="lg"/>
              <a:tailEnd type="stealth" w="sm" len="lg"/>
            </a:ln>
          </p:spPr>
          <p:txBody>
            <a:bodyPr/>
            <a:lstStyle/>
            <a:p>
              <a:endParaRPr lang="en-US"/>
            </a:p>
          </p:txBody>
        </p:sp>
        <p:sp>
          <p:nvSpPr>
            <p:cNvPr id="15" name="Text Box 12"/>
            <p:cNvSpPr txBox="1">
              <a:spLocks noChangeArrowheads="1"/>
            </p:cNvSpPr>
            <p:nvPr/>
          </p:nvSpPr>
          <p:spPr bwMode="auto">
            <a:xfrm>
              <a:off x="5955" y="1035"/>
              <a:ext cx="367" cy="279"/>
            </a:xfrm>
            <a:prstGeom prst="rect">
              <a:avLst/>
            </a:prstGeom>
            <a:noFill/>
            <a:ln w="9525">
              <a:noFill/>
              <a:miter lim="800000"/>
              <a:headEnd/>
              <a:tailEnd/>
            </a:ln>
          </p:spPr>
          <p:txBody>
            <a:bodyPr/>
            <a:lstStyle/>
            <a:p>
              <a:pPr algn="l" eaLnBrk="0" hangingPunct="0"/>
              <a:r>
                <a:rPr lang="en-US" sz="1600">
                  <a:latin typeface="Times New Roman" pitchFamily="18" charset="0"/>
                  <a:cs typeface="Times New Roman" pitchFamily="18" charset="0"/>
                </a:rPr>
                <a:t>A</a:t>
              </a:r>
              <a:endParaRPr lang="en-US" sz="1600">
                <a:latin typeface="Times New Roman" pitchFamily="18" charset="0"/>
              </a:endParaRPr>
            </a:p>
          </p:txBody>
        </p:sp>
        <p:sp>
          <p:nvSpPr>
            <p:cNvPr id="16" name="Text Box 13"/>
            <p:cNvSpPr txBox="1">
              <a:spLocks noChangeArrowheads="1"/>
            </p:cNvSpPr>
            <p:nvPr/>
          </p:nvSpPr>
          <p:spPr bwMode="auto">
            <a:xfrm>
              <a:off x="5792" y="486"/>
              <a:ext cx="367" cy="279"/>
            </a:xfrm>
            <a:prstGeom prst="rect">
              <a:avLst/>
            </a:prstGeom>
            <a:noFill/>
            <a:ln w="9525">
              <a:noFill/>
              <a:miter lim="800000"/>
              <a:headEnd/>
              <a:tailEnd/>
            </a:ln>
          </p:spPr>
          <p:txBody>
            <a:bodyPr/>
            <a:lstStyle/>
            <a:p>
              <a:pPr algn="l" eaLnBrk="0" hangingPunct="0"/>
              <a:r>
                <a:rPr lang="en-US" sz="1600">
                  <a:latin typeface="Times New Roman" pitchFamily="18" charset="0"/>
                  <a:cs typeface="Times New Roman" pitchFamily="18" charset="0"/>
                </a:rPr>
                <a:t>A</a:t>
              </a:r>
              <a:endParaRPr lang="en-US" sz="1600">
                <a:latin typeface="Times New Roman" pitchFamily="18" charset="0"/>
              </a:endParaRPr>
            </a:p>
          </p:txBody>
        </p:sp>
        <p:sp>
          <p:nvSpPr>
            <p:cNvPr id="17" name="Text Box 14"/>
            <p:cNvSpPr txBox="1">
              <a:spLocks noChangeArrowheads="1"/>
            </p:cNvSpPr>
            <p:nvPr/>
          </p:nvSpPr>
          <p:spPr bwMode="auto">
            <a:xfrm>
              <a:off x="6057" y="1256"/>
              <a:ext cx="336" cy="279"/>
            </a:xfrm>
            <a:prstGeom prst="rect">
              <a:avLst/>
            </a:prstGeom>
            <a:noFill/>
            <a:ln w="9525">
              <a:noFill/>
              <a:miter lim="800000"/>
              <a:headEnd/>
              <a:tailEnd/>
            </a:ln>
          </p:spPr>
          <p:txBody>
            <a:bodyPr/>
            <a:lstStyle/>
            <a:p>
              <a:pPr algn="l" eaLnBrk="0" hangingPunct="0"/>
              <a:r>
                <a:rPr lang="en-US" sz="1600">
                  <a:latin typeface="Times New Roman" pitchFamily="18" charset="0"/>
                  <a:cs typeface="Times New Roman" pitchFamily="18" charset="0"/>
                </a:rPr>
                <a:t>l</a:t>
              </a:r>
              <a:endParaRPr lang="en-US" sz="1600">
                <a:latin typeface="Times New Roman" pitchFamily="18" charset="0"/>
              </a:endParaRPr>
            </a:p>
          </p:txBody>
        </p:sp>
        <p:sp>
          <p:nvSpPr>
            <p:cNvPr id="18" name="Line 15"/>
            <p:cNvSpPr>
              <a:spLocks noChangeShapeType="1"/>
            </p:cNvSpPr>
            <p:nvPr/>
          </p:nvSpPr>
          <p:spPr bwMode="auto">
            <a:xfrm>
              <a:off x="5925" y="1116"/>
              <a:ext cx="62" cy="140"/>
            </a:xfrm>
            <a:prstGeom prst="line">
              <a:avLst/>
            </a:prstGeom>
            <a:noFill/>
            <a:ln w="9525">
              <a:solidFill>
                <a:srgbClr val="000000"/>
              </a:solidFill>
              <a:round/>
              <a:headEnd type="stealth" w="sm" len="sm"/>
              <a:tailEnd/>
            </a:ln>
          </p:spPr>
          <p:txBody>
            <a:bodyPr/>
            <a:lstStyle/>
            <a:p>
              <a:endParaRPr lang="en-US"/>
            </a:p>
          </p:txBody>
        </p:sp>
        <p:sp>
          <p:nvSpPr>
            <p:cNvPr id="19" name="Line 16"/>
            <p:cNvSpPr>
              <a:spLocks noChangeShapeType="1"/>
            </p:cNvSpPr>
            <p:nvPr/>
          </p:nvSpPr>
          <p:spPr bwMode="auto">
            <a:xfrm rot="10800000">
              <a:off x="5721" y="565"/>
              <a:ext cx="62" cy="140"/>
            </a:xfrm>
            <a:prstGeom prst="line">
              <a:avLst/>
            </a:prstGeom>
            <a:noFill/>
            <a:ln w="9525">
              <a:solidFill>
                <a:srgbClr val="000000"/>
              </a:solidFill>
              <a:round/>
              <a:headEnd type="stealth" w="sm" len="sm"/>
              <a:tailEnd/>
            </a:ln>
          </p:spPr>
          <p:txBody>
            <a:bodyPr/>
            <a:lstStyle/>
            <a:p>
              <a:endParaRPr lang="en-US"/>
            </a:p>
          </p:txBody>
        </p:sp>
      </p:grpSp>
      <p:sp>
        <p:nvSpPr>
          <p:cNvPr id="20" name="Oval 19"/>
          <p:cNvSpPr>
            <a:spLocks noChangeArrowheads="1"/>
          </p:cNvSpPr>
          <p:nvPr/>
        </p:nvSpPr>
        <p:spPr bwMode="auto">
          <a:xfrm>
            <a:off x="9371012" y="3848100"/>
            <a:ext cx="1904999" cy="1905001"/>
          </a:xfrm>
          <a:prstGeom prst="ellipse">
            <a:avLst/>
          </a:prstGeom>
          <a:noFill/>
          <a:ln w="19050">
            <a:solidFill>
              <a:srgbClr val="000000"/>
            </a:solidFill>
            <a:round/>
            <a:headEnd/>
            <a:tailEnd/>
          </a:ln>
        </p:spPr>
        <p:txBody>
          <a:bodyPr/>
          <a:lstStyle/>
          <a:p>
            <a:endParaRPr lang="en-US"/>
          </a:p>
        </p:txBody>
      </p:sp>
      <p:sp>
        <p:nvSpPr>
          <p:cNvPr id="21" name="Oval 20"/>
          <p:cNvSpPr>
            <a:spLocks noChangeArrowheads="1"/>
          </p:cNvSpPr>
          <p:nvPr/>
        </p:nvSpPr>
        <p:spPr bwMode="auto">
          <a:xfrm>
            <a:off x="9598809" y="4091004"/>
            <a:ext cx="1448603" cy="1433496"/>
          </a:xfrm>
          <a:prstGeom prst="ellipse">
            <a:avLst/>
          </a:prstGeom>
          <a:solidFill>
            <a:schemeClr val="bg2">
              <a:lumMod val="75000"/>
            </a:schemeClr>
          </a:solidFill>
          <a:ln w="15875">
            <a:solidFill>
              <a:srgbClr val="0070C0"/>
            </a:solidFill>
            <a:round/>
            <a:headEnd/>
            <a:tailEnd/>
          </a:ln>
        </p:spPr>
        <p:txBody>
          <a:bodyPr/>
          <a:lstStyle/>
          <a:p>
            <a:endParaRPr lang="en-US"/>
          </a:p>
        </p:txBody>
      </p:sp>
      <p:sp>
        <p:nvSpPr>
          <p:cNvPr id="22" name="Oval 21"/>
          <p:cNvSpPr>
            <a:spLocks noChangeArrowheads="1"/>
          </p:cNvSpPr>
          <p:nvPr/>
        </p:nvSpPr>
        <p:spPr bwMode="auto">
          <a:xfrm>
            <a:off x="9675812" y="4152900"/>
            <a:ext cx="1295401" cy="1295400"/>
          </a:xfrm>
          <a:prstGeom prst="ellipse">
            <a:avLst/>
          </a:prstGeom>
          <a:solidFill>
            <a:srgbClr val="FFFFFF"/>
          </a:solidFill>
          <a:ln w="15875">
            <a:solidFill>
              <a:srgbClr val="0070C0"/>
            </a:solidFill>
            <a:round/>
            <a:headEnd/>
            <a:tailEnd/>
          </a:ln>
        </p:spPr>
        <p:txBody>
          <a:bodyPr/>
          <a:lstStyle/>
          <a:p>
            <a:endParaRPr lang="en-US"/>
          </a:p>
        </p:txBody>
      </p:sp>
      <p:sp>
        <p:nvSpPr>
          <p:cNvPr id="23" name="Oval 22"/>
          <p:cNvSpPr>
            <a:spLocks noChangeArrowheads="1"/>
          </p:cNvSpPr>
          <p:nvPr/>
        </p:nvSpPr>
        <p:spPr bwMode="auto">
          <a:xfrm>
            <a:off x="9904412" y="4381500"/>
            <a:ext cx="838200" cy="838200"/>
          </a:xfrm>
          <a:prstGeom prst="ellipse">
            <a:avLst/>
          </a:prstGeom>
          <a:solidFill>
            <a:srgbClr val="FF0000"/>
          </a:solidFill>
          <a:ln w="19050">
            <a:solidFill>
              <a:srgbClr val="000000"/>
            </a:solidFill>
            <a:round/>
            <a:headEnd/>
            <a:tailEnd/>
          </a:ln>
        </p:spPr>
        <p:txBody>
          <a:bodyPr/>
          <a:lstStyle/>
          <a:p>
            <a:endParaRPr lang="en-US"/>
          </a:p>
        </p:txBody>
      </p:sp>
      <p:sp>
        <p:nvSpPr>
          <p:cNvPr id="24" name="Line 23"/>
          <p:cNvSpPr>
            <a:spLocks noChangeShapeType="1"/>
          </p:cNvSpPr>
          <p:nvPr/>
        </p:nvSpPr>
        <p:spPr bwMode="auto">
          <a:xfrm>
            <a:off x="9980613" y="4533900"/>
            <a:ext cx="381000" cy="296863"/>
          </a:xfrm>
          <a:prstGeom prst="line">
            <a:avLst/>
          </a:prstGeom>
          <a:noFill/>
          <a:ln w="9525">
            <a:solidFill>
              <a:srgbClr val="000000"/>
            </a:solidFill>
            <a:round/>
            <a:headEnd type="stealth" w="sm" len="sm"/>
            <a:tailEnd/>
          </a:ln>
        </p:spPr>
        <p:txBody>
          <a:bodyPr/>
          <a:lstStyle/>
          <a:p>
            <a:endParaRPr lang="en-US"/>
          </a:p>
        </p:txBody>
      </p:sp>
      <p:sp>
        <p:nvSpPr>
          <p:cNvPr id="25" name="Line 24"/>
          <p:cNvSpPr>
            <a:spLocks noChangeShapeType="1"/>
          </p:cNvSpPr>
          <p:nvPr/>
        </p:nvSpPr>
        <p:spPr bwMode="auto">
          <a:xfrm flipV="1">
            <a:off x="9980612" y="4838699"/>
            <a:ext cx="381000" cy="857250"/>
          </a:xfrm>
          <a:prstGeom prst="line">
            <a:avLst/>
          </a:prstGeom>
          <a:noFill/>
          <a:ln w="9525">
            <a:solidFill>
              <a:srgbClr val="000000"/>
            </a:solidFill>
            <a:round/>
            <a:headEnd type="stealth" w="sm" len="med"/>
            <a:tailEnd/>
          </a:ln>
        </p:spPr>
        <p:txBody>
          <a:bodyPr/>
          <a:lstStyle/>
          <a:p>
            <a:endParaRPr lang="en-US"/>
          </a:p>
        </p:txBody>
      </p:sp>
      <p:sp>
        <p:nvSpPr>
          <p:cNvPr id="26" name="Line 25"/>
          <p:cNvSpPr>
            <a:spLocks noChangeShapeType="1"/>
          </p:cNvSpPr>
          <p:nvPr/>
        </p:nvSpPr>
        <p:spPr bwMode="auto">
          <a:xfrm flipV="1">
            <a:off x="10361612" y="4457699"/>
            <a:ext cx="533400" cy="371475"/>
          </a:xfrm>
          <a:prstGeom prst="line">
            <a:avLst/>
          </a:prstGeom>
          <a:noFill/>
          <a:ln w="9525">
            <a:solidFill>
              <a:srgbClr val="00B0F0"/>
            </a:solidFill>
            <a:round/>
            <a:headEnd/>
            <a:tailEnd type="stealth" w="sm" len="med"/>
          </a:ln>
        </p:spPr>
        <p:txBody>
          <a:bodyPr/>
          <a:lstStyle/>
          <a:p>
            <a:endParaRPr lang="en-US"/>
          </a:p>
        </p:txBody>
      </p:sp>
      <p:sp>
        <p:nvSpPr>
          <p:cNvPr id="27" name="Line 26"/>
          <p:cNvSpPr>
            <a:spLocks noChangeAspect="1" noChangeShapeType="1"/>
          </p:cNvSpPr>
          <p:nvPr/>
        </p:nvSpPr>
        <p:spPr bwMode="auto">
          <a:xfrm flipV="1">
            <a:off x="10971212" y="4305300"/>
            <a:ext cx="196850" cy="134938"/>
          </a:xfrm>
          <a:prstGeom prst="line">
            <a:avLst/>
          </a:prstGeom>
          <a:noFill/>
          <a:ln w="9525">
            <a:solidFill>
              <a:srgbClr val="00B0F0"/>
            </a:solidFill>
            <a:round/>
            <a:headEnd type="stealth" w="sm" len="med"/>
            <a:tailEnd type="none" w="sm" len="med"/>
          </a:ln>
        </p:spPr>
        <p:txBody>
          <a:bodyPr/>
          <a:lstStyle/>
          <a:p>
            <a:endParaRPr lang="en-US"/>
          </a:p>
        </p:txBody>
      </p:sp>
      <p:sp>
        <p:nvSpPr>
          <p:cNvPr id="28" name="Text Box 27"/>
          <p:cNvSpPr txBox="1">
            <a:spLocks noChangeArrowheads="1"/>
          </p:cNvSpPr>
          <p:nvPr/>
        </p:nvSpPr>
        <p:spPr bwMode="auto">
          <a:xfrm>
            <a:off x="10818812" y="4144962"/>
            <a:ext cx="566738" cy="388938"/>
          </a:xfrm>
          <a:prstGeom prst="rect">
            <a:avLst/>
          </a:prstGeom>
          <a:noFill/>
          <a:ln w="9525">
            <a:noFill/>
            <a:miter lim="800000"/>
            <a:headEnd/>
            <a:tailEnd/>
          </a:ln>
        </p:spPr>
        <p:txBody>
          <a:bodyPr/>
          <a:lstStyle/>
          <a:p>
            <a:pPr algn="l" eaLnBrk="0" hangingPunct="0"/>
            <a:r>
              <a:rPr lang="en-US" sz="1600">
                <a:solidFill>
                  <a:srgbClr val="00B0F0"/>
                </a:solidFill>
                <a:latin typeface="Times New Roman" pitchFamily="18" charset="0"/>
                <a:cs typeface="Times New Roman" pitchFamily="18" charset="0"/>
              </a:rPr>
              <a:t>dr</a:t>
            </a:r>
            <a:endParaRPr lang="en-US" sz="1600">
              <a:solidFill>
                <a:srgbClr val="00B0F0"/>
              </a:solidFill>
              <a:latin typeface="Times New Roman" pitchFamily="18" charset="0"/>
            </a:endParaRPr>
          </a:p>
        </p:txBody>
      </p:sp>
      <p:sp>
        <p:nvSpPr>
          <p:cNvPr id="29" name="Text Box 28"/>
          <p:cNvSpPr txBox="1">
            <a:spLocks noChangeArrowheads="1"/>
          </p:cNvSpPr>
          <p:nvPr/>
        </p:nvSpPr>
        <p:spPr bwMode="auto">
          <a:xfrm>
            <a:off x="10067924" y="4375150"/>
            <a:ext cx="522288" cy="387350"/>
          </a:xfrm>
          <a:prstGeom prst="rect">
            <a:avLst/>
          </a:prstGeom>
          <a:noFill/>
          <a:ln w="9525">
            <a:noFill/>
            <a:miter lim="800000"/>
            <a:headEnd/>
            <a:tailEnd/>
          </a:ln>
        </p:spPr>
        <p:txBody>
          <a:bodyPr/>
          <a:lstStyle/>
          <a:p>
            <a:pPr algn="l" eaLnBrk="0" hangingPunct="0"/>
            <a:r>
              <a:rPr lang="en-US" sz="1600">
                <a:latin typeface="Times New Roman" pitchFamily="18" charset="0"/>
                <a:cs typeface="Times New Roman" pitchFamily="18" charset="0"/>
              </a:rPr>
              <a:t>R</a:t>
            </a:r>
            <a:r>
              <a:rPr lang="en-US" sz="1600" baseline="-30000">
                <a:latin typeface="Times New Roman" pitchFamily="18" charset="0"/>
                <a:cs typeface="Times New Roman" pitchFamily="18" charset="0"/>
              </a:rPr>
              <a:t>1</a:t>
            </a:r>
            <a:endParaRPr lang="en-US" sz="1600">
              <a:latin typeface="Times New Roman" pitchFamily="18" charset="0"/>
            </a:endParaRPr>
          </a:p>
        </p:txBody>
      </p:sp>
      <p:sp>
        <p:nvSpPr>
          <p:cNvPr id="30" name="Text Box 29"/>
          <p:cNvSpPr txBox="1">
            <a:spLocks noChangeArrowheads="1"/>
          </p:cNvSpPr>
          <p:nvPr/>
        </p:nvSpPr>
        <p:spPr bwMode="auto">
          <a:xfrm>
            <a:off x="10039349" y="5441950"/>
            <a:ext cx="398463" cy="387350"/>
          </a:xfrm>
          <a:prstGeom prst="rect">
            <a:avLst/>
          </a:prstGeom>
          <a:noFill/>
          <a:ln w="9525">
            <a:noFill/>
            <a:miter lim="800000"/>
            <a:headEnd/>
            <a:tailEnd/>
          </a:ln>
        </p:spPr>
        <p:txBody>
          <a:bodyPr/>
          <a:lstStyle/>
          <a:p>
            <a:pPr algn="l" eaLnBrk="0" hangingPunct="0"/>
            <a:r>
              <a:rPr lang="en-US" sz="1600">
                <a:latin typeface="Times New Roman" pitchFamily="18" charset="0"/>
                <a:cs typeface="Times New Roman" pitchFamily="18" charset="0"/>
              </a:rPr>
              <a:t>R</a:t>
            </a:r>
            <a:r>
              <a:rPr lang="en-US" sz="1600" baseline="-30000">
                <a:latin typeface="Times New Roman" pitchFamily="18" charset="0"/>
                <a:cs typeface="Times New Roman" pitchFamily="18" charset="0"/>
              </a:rPr>
              <a:t>2</a:t>
            </a:r>
            <a:endParaRPr lang="en-US" sz="1600">
              <a:latin typeface="Times New Roman" pitchFamily="18" charset="0"/>
            </a:endParaRPr>
          </a:p>
        </p:txBody>
      </p:sp>
      <p:sp>
        <p:nvSpPr>
          <p:cNvPr id="31" name="Text Box 30"/>
          <p:cNvSpPr txBox="1">
            <a:spLocks noChangeArrowheads="1"/>
          </p:cNvSpPr>
          <p:nvPr/>
        </p:nvSpPr>
        <p:spPr bwMode="auto">
          <a:xfrm>
            <a:off x="9218612" y="5295900"/>
            <a:ext cx="528638" cy="388938"/>
          </a:xfrm>
          <a:prstGeom prst="rect">
            <a:avLst/>
          </a:prstGeom>
          <a:noFill/>
          <a:ln w="9525">
            <a:noFill/>
            <a:miter lim="800000"/>
            <a:headEnd/>
            <a:tailEnd/>
          </a:ln>
        </p:spPr>
        <p:txBody>
          <a:bodyPr/>
          <a:lstStyle/>
          <a:p>
            <a:pPr algn="l" eaLnBrk="0" hangingPunct="0"/>
            <a:r>
              <a:rPr lang="en-US" sz="2000">
                <a:solidFill>
                  <a:srgbClr val="FF0000"/>
                </a:solidFill>
                <a:cs typeface="Times New Roman" pitchFamily="18" charset="0"/>
                <a:sym typeface="Symbol" pitchFamily="18" charset="2"/>
              </a:rPr>
              <a:t></a:t>
            </a:r>
            <a:r>
              <a:rPr lang="en-US" sz="2000" baseline="-30000">
                <a:solidFill>
                  <a:srgbClr val="FF0000"/>
                </a:solidFill>
                <a:cs typeface="Times New Roman" pitchFamily="18" charset="0"/>
              </a:rPr>
              <a:t>2</a:t>
            </a:r>
            <a:endParaRPr lang="en-US" sz="2000">
              <a:solidFill>
                <a:srgbClr val="FF0000"/>
              </a:solidFill>
              <a:cs typeface="Times New Roman" pitchFamily="18" charset="0"/>
              <a:sym typeface="Symbol" pitchFamily="18" charset="2"/>
            </a:endParaRPr>
          </a:p>
        </p:txBody>
      </p:sp>
      <p:sp>
        <p:nvSpPr>
          <p:cNvPr id="32" name="Text Box 31"/>
          <p:cNvSpPr txBox="1">
            <a:spLocks noChangeArrowheads="1"/>
          </p:cNvSpPr>
          <p:nvPr/>
        </p:nvSpPr>
        <p:spPr bwMode="auto">
          <a:xfrm>
            <a:off x="9523412" y="4686300"/>
            <a:ext cx="538163" cy="388938"/>
          </a:xfrm>
          <a:prstGeom prst="rect">
            <a:avLst/>
          </a:prstGeom>
          <a:noFill/>
          <a:ln w="9525">
            <a:noFill/>
            <a:miter lim="800000"/>
            <a:headEnd/>
            <a:tailEnd/>
          </a:ln>
        </p:spPr>
        <p:txBody>
          <a:bodyPr/>
          <a:lstStyle/>
          <a:p>
            <a:pPr algn="l" eaLnBrk="0" hangingPunct="0"/>
            <a:r>
              <a:rPr lang="en-US" sz="2000">
                <a:solidFill>
                  <a:srgbClr val="FF0000"/>
                </a:solidFill>
                <a:cs typeface="Times New Roman" pitchFamily="18" charset="0"/>
                <a:sym typeface="Symbol" pitchFamily="18" charset="2"/>
              </a:rPr>
              <a:t></a:t>
            </a:r>
            <a:r>
              <a:rPr lang="en-US" sz="2000" baseline="-30000">
                <a:solidFill>
                  <a:srgbClr val="FF0000"/>
                </a:solidFill>
                <a:cs typeface="Times New Roman" pitchFamily="18" charset="0"/>
              </a:rPr>
              <a:t>1</a:t>
            </a:r>
            <a:endParaRPr lang="en-US" sz="2000">
              <a:solidFill>
                <a:srgbClr val="FF0000"/>
              </a:solidFill>
              <a:cs typeface="Times New Roman" pitchFamily="18" charset="0"/>
              <a:sym typeface="Symbol" pitchFamily="18" charset="2"/>
            </a:endParaRPr>
          </a:p>
        </p:txBody>
      </p:sp>
      <p:sp>
        <p:nvSpPr>
          <p:cNvPr id="33" name="Text Box 32"/>
          <p:cNvSpPr txBox="1">
            <a:spLocks noChangeArrowheads="1"/>
          </p:cNvSpPr>
          <p:nvPr/>
        </p:nvSpPr>
        <p:spPr bwMode="auto">
          <a:xfrm>
            <a:off x="10056812" y="5829300"/>
            <a:ext cx="622300" cy="457200"/>
          </a:xfrm>
          <a:prstGeom prst="rect">
            <a:avLst/>
          </a:prstGeom>
          <a:noFill/>
          <a:ln w="9525">
            <a:noFill/>
            <a:miter lim="800000"/>
            <a:headEnd/>
            <a:tailEnd/>
          </a:ln>
        </p:spPr>
        <p:txBody>
          <a:bodyPr/>
          <a:lstStyle/>
          <a:p>
            <a:pPr algn="l" eaLnBrk="0" hangingPunct="0"/>
            <a:r>
              <a:rPr lang="en-US" sz="1600" u="sng">
                <a:latin typeface="Times New Roman" pitchFamily="18" charset="0"/>
                <a:cs typeface="Times New Roman" pitchFamily="18" charset="0"/>
              </a:rPr>
              <a:t>A-A</a:t>
            </a:r>
            <a:endParaRPr lang="en-US" sz="1600">
              <a:latin typeface="Times New Roman" pitchFamily="18" charset="0"/>
            </a:endParaRPr>
          </a:p>
        </p:txBody>
      </p:sp>
      <p:sp>
        <p:nvSpPr>
          <p:cNvPr id="34" name="Text Box 33"/>
          <p:cNvSpPr txBox="1">
            <a:spLocks noChangeArrowheads="1"/>
          </p:cNvSpPr>
          <p:nvPr/>
        </p:nvSpPr>
        <p:spPr bwMode="auto">
          <a:xfrm>
            <a:off x="10590212" y="4229100"/>
            <a:ext cx="261938" cy="236538"/>
          </a:xfrm>
          <a:prstGeom prst="rect">
            <a:avLst/>
          </a:prstGeom>
          <a:noFill/>
          <a:ln w="9525">
            <a:noFill/>
            <a:miter lim="800000"/>
            <a:headEnd/>
            <a:tailEnd/>
          </a:ln>
        </p:spPr>
        <p:txBody>
          <a:bodyPr/>
          <a:lstStyle/>
          <a:p>
            <a:pPr algn="l" eaLnBrk="0" hangingPunct="0"/>
            <a:r>
              <a:rPr lang="en-US" sz="1600">
                <a:solidFill>
                  <a:srgbClr val="00B0F0"/>
                </a:solidFill>
                <a:latin typeface="Times New Roman" pitchFamily="18" charset="0"/>
                <a:cs typeface="Times New Roman" pitchFamily="18" charset="0"/>
              </a:rPr>
              <a:t>r</a:t>
            </a:r>
            <a:endParaRPr lang="en-US" sz="1600">
              <a:solidFill>
                <a:srgbClr val="00B0F0"/>
              </a:solidFill>
              <a:latin typeface="Times New Roman" pitchFamily="18" charset="0"/>
            </a:endParaRPr>
          </a:p>
        </p:txBody>
      </p:sp>
      <p:sp>
        <p:nvSpPr>
          <p:cNvPr id="35" name="TextBox 34"/>
          <p:cNvSpPr txBox="1"/>
          <p:nvPr/>
        </p:nvSpPr>
        <p:spPr>
          <a:xfrm>
            <a:off x="8075612" y="3543300"/>
            <a:ext cx="1140056" cy="400110"/>
          </a:xfrm>
          <a:prstGeom prst="rect">
            <a:avLst/>
          </a:prstGeom>
          <a:noFill/>
        </p:spPr>
        <p:txBody>
          <a:bodyPr wrap="none" rtlCol="0">
            <a:spAutoFit/>
          </a:bodyPr>
          <a:lstStyle/>
          <a:p>
            <a:r>
              <a:rPr lang="en-US" sz="2000">
                <a:solidFill>
                  <a:srgbClr val="00B0F0"/>
                </a:solidFill>
                <a:cs typeface="Times New Roman" pitchFamily="18" charset="0"/>
              </a:rPr>
              <a:t>Dây dẫn</a:t>
            </a:r>
          </a:p>
        </p:txBody>
      </p:sp>
      <p:sp>
        <p:nvSpPr>
          <p:cNvPr id="36" name="TextBox 35"/>
          <p:cNvSpPr txBox="1"/>
          <p:nvPr/>
        </p:nvSpPr>
        <p:spPr>
          <a:xfrm>
            <a:off x="9828212" y="3162300"/>
            <a:ext cx="1340432" cy="400110"/>
          </a:xfrm>
          <a:prstGeom prst="rect">
            <a:avLst/>
          </a:prstGeom>
          <a:noFill/>
        </p:spPr>
        <p:txBody>
          <a:bodyPr wrap="none" rtlCol="0">
            <a:spAutoFit/>
          </a:bodyPr>
          <a:lstStyle/>
          <a:p>
            <a:r>
              <a:rPr lang="en-US" sz="2000">
                <a:solidFill>
                  <a:srgbClr val="00B0F0"/>
                </a:solidFill>
                <a:cs typeface="Times New Roman" pitchFamily="18" charset="0"/>
              </a:rPr>
              <a:t>Cách điện</a:t>
            </a:r>
          </a:p>
        </p:txBody>
      </p:sp>
      <p:cxnSp>
        <p:nvCxnSpPr>
          <p:cNvPr id="37" name="Straight Arrow Connector 36"/>
          <p:cNvCxnSpPr>
            <a:endCxn id="32" idx="3"/>
          </p:cNvCxnSpPr>
          <p:nvPr/>
        </p:nvCxnSpPr>
        <p:spPr>
          <a:xfrm>
            <a:off x="8913812" y="3924300"/>
            <a:ext cx="1147763" cy="9564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5" idx="0"/>
          </p:cNvCxnSpPr>
          <p:nvPr/>
        </p:nvCxnSpPr>
        <p:spPr>
          <a:xfrm rot="5400000" flipH="1" flipV="1">
            <a:off x="8360626" y="2837714"/>
            <a:ext cx="990600" cy="420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6" idx="2"/>
          </p:cNvCxnSpPr>
          <p:nvPr/>
        </p:nvCxnSpPr>
        <p:spPr>
          <a:xfrm rot="5400000">
            <a:off x="10249077" y="3751147"/>
            <a:ext cx="438089" cy="60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6" idx="1"/>
          </p:cNvCxnSpPr>
          <p:nvPr/>
        </p:nvCxnSpPr>
        <p:spPr>
          <a:xfrm rot="10800000">
            <a:off x="9218612" y="2705101"/>
            <a:ext cx="609600" cy="657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ight Arrow 41"/>
          <p:cNvSpPr/>
          <p:nvPr/>
        </p:nvSpPr>
        <p:spPr bwMode="auto">
          <a:xfrm>
            <a:off x="10450838" y="4811087"/>
            <a:ext cx="978408" cy="144000"/>
          </a:xfrm>
          <a:prstGeom prst="rightArrow">
            <a:avLst/>
          </a:prstGeom>
          <a:solidFill>
            <a:schemeClr val="tx1"/>
          </a:solidFill>
          <a:ln w="9525" algn="ctr">
            <a:noFill/>
            <a:miter lim="800000"/>
            <a:headEnd/>
            <a:tailEnd/>
          </a:ln>
          <a:effectLst/>
        </p:spPr>
        <p:txBody>
          <a:bodyPr wrap="square" rtlCol="0" anchor="ctr">
            <a:spAutoFit/>
          </a:bodyPr>
          <a:lstStyle/>
          <a:p>
            <a:pPr algn="l"/>
            <a:endParaRPr lang="en-US" smtClean="0">
              <a:sym typeface="Wingdings 2"/>
            </a:endParaRPr>
          </a:p>
        </p:txBody>
      </p:sp>
      <p:sp>
        <p:nvSpPr>
          <p:cNvPr id="43" name="Oval 42"/>
          <p:cNvSpPr>
            <a:spLocks noChangeArrowheads="1"/>
          </p:cNvSpPr>
          <p:nvPr/>
        </p:nvSpPr>
        <p:spPr bwMode="auto">
          <a:xfrm>
            <a:off x="3190583" y="4571999"/>
            <a:ext cx="1904999" cy="1905001"/>
          </a:xfrm>
          <a:prstGeom prst="ellipse">
            <a:avLst/>
          </a:prstGeom>
          <a:solidFill>
            <a:schemeClr val="bg1"/>
          </a:solidFill>
          <a:ln w="19050">
            <a:solidFill>
              <a:srgbClr val="000000"/>
            </a:solidFill>
            <a:round/>
            <a:headEnd/>
            <a:tailEnd/>
          </a:ln>
        </p:spPr>
        <p:txBody>
          <a:bodyPr/>
          <a:lstStyle/>
          <a:p>
            <a:endParaRPr lang="en-US"/>
          </a:p>
        </p:txBody>
      </p:sp>
      <p:sp>
        <p:nvSpPr>
          <p:cNvPr id="44" name="Oval 43"/>
          <p:cNvSpPr>
            <a:spLocks noChangeArrowheads="1"/>
          </p:cNvSpPr>
          <p:nvPr/>
        </p:nvSpPr>
        <p:spPr bwMode="auto">
          <a:xfrm>
            <a:off x="3418380" y="4814903"/>
            <a:ext cx="1448603" cy="1433496"/>
          </a:xfrm>
          <a:prstGeom prst="ellipse">
            <a:avLst/>
          </a:prstGeom>
          <a:solidFill>
            <a:schemeClr val="bg2">
              <a:lumMod val="75000"/>
            </a:schemeClr>
          </a:solidFill>
          <a:ln w="15875">
            <a:solidFill>
              <a:srgbClr val="0070C0"/>
            </a:solidFill>
            <a:round/>
            <a:headEnd/>
            <a:tailEnd/>
          </a:ln>
        </p:spPr>
        <p:txBody>
          <a:bodyPr/>
          <a:lstStyle/>
          <a:p>
            <a:endParaRPr lang="en-US"/>
          </a:p>
        </p:txBody>
      </p:sp>
      <p:sp>
        <p:nvSpPr>
          <p:cNvPr id="45" name="Oval 44"/>
          <p:cNvSpPr>
            <a:spLocks noChangeArrowheads="1"/>
          </p:cNvSpPr>
          <p:nvPr/>
        </p:nvSpPr>
        <p:spPr bwMode="auto">
          <a:xfrm>
            <a:off x="3495383" y="4876799"/>
            <a:ext cx="1295401" cy="1295400"/>
          </a:xfrm>
          <a:prstGeom prst="ellipse">
            <a:avLst/>
          </a:prstGeom>
          <a:solidFill>
            <a:srgbClr val="FFFFFF"/>
          </a:solidFill>
          <a:ln w="15875">
            <a:solidFill>
              <a:srgbClr val="0070C0"/>
            </a:solidFill>
            <a:round/>
            <a:headEnd/>
            <a:tailEnd/>
          </a:ln>
        </p:spPr>
        <p:txBody>
          <a:bodyPr/>
          <a:lstStyle/>
          <a:p>
            <a:endParaRPr lang="en-US"/>
          </a:p>
        </p:txBody>
      </p:sp>
      <p:sp>
        <p:nvSpPr>
          <p:cNvPr id="46" name="Oval 45"/>
          <p:cNvSpPr>
            <a:spLocks noChangeArrowheads="1"/>
          </p:cNvSpPr>
          <p:nvPr/>
        </p:nvSpPr>
        <p:spPr bwMode="auto">
          <a:xfrm>
            <a:off x="3723983" y="5105399"/>
            <a:ext cx="838200" cy="838200"/>
          </a:xfrm>
          <a:prstGeom prst="ellipse">
            <a:avLst/>
          </a:prstGeom>
          <a:solidFill>
            <a:srgbClr val="FF0000"/>
          </a:solidFill>
          <a:ln w="19050">
            <a:solidFill>
              <a:srgbClr val="000000"/>
            </a:solidFill>
            <a:round/>
            <a:headEnd/>
            <a:tailEnd/>
          </a:ln>
        </p:spPr>
        <p:txBody>
          <a:bodyPr/>
          <a:lstStyle/>
          <a:p>
            <a:endParaRPr lang="en-US"/>
          </a:p>
        </p:txBody>
      </p:sp>
      <p:sp>
        <p:nvSpPr>
          <p:cNvPr id="47" name="Line 23"/>
          <p:cNvSpPr>
            <a:spLocks noChangeShapeType="1"/>
          </p:cNvSpPr>
          <p:nvPr/>
        </p:nvSpPr>
        <p:spPr bwMode="auto">
          <a:xfrm>
            <a:off x="3800184" y="5257799"/>
            <a:ext cx="381000" cy="296863"/>
          </a:xfrm>
          <a:prstGeom prst="line">
            <a:avLst/>
          </a:prstGeom>
          <a:noFill/>
          <a:ln w="9525">
            <a:solidFill>
              <a:srgbClr val="000000"/>
            </a:solidFill>
            <a:round/>
            <a:headEnd type="stealth" w="sm" len="sm"/>
            <a:tailEnd/>
          </a:ln>
        </p:spPr>
        <p:txBody>
          <a:bodyPr/>
          <a:lstStyle/>
          <a:p>
            <a:endParaRPr lang="en-US"/>
          </a:p>
        </p:txBody>
      </p:sp>
      <p:sp>
        <p:nvSpPr>
          <p:cNvPr id="48" name="Line 24"/>
          <p:cNvSpPr>
            <a:spLocks noChangeShapeType="1"/>
          </p:cNvSpPr>
          <p:nvPr/>
        </p:nvSpPr>
        <p:spPr bwMode="auto">
          <a:xfrm flipV="1">
            <a:off x="3800183" y="5562598"/>
            <a:ext cx="381000" cy="857250"/>
          </a:xfrm>
          <a:prstGeom prst="line">
            <a:avLst/>
          </a:prstGeom>
          <a:noFill/>
          <a:ln w="9525">
            <a:solidFill>
              <a:srgbClr val="000000"/>
            </a:solidFill>
            <a:round/>
            <a:headEnd type="stealth" w="sm" len="med"/>
            <a:tailEnd/>
          </a:ln>
        </p:spPr>
        <p:txBody>
          <a:bodyPr/>
          <a:lstStyle/>
          <a:p>
            <a:endParaRPr lang="en-US"/>
          </a:p>
        </p:txBody>
      </p:sp>
      <p:sp>
        <p:nvSpPr>
          <p:cNvPr id="49" name="Line 25"/>
          <p:cNvSpPr>
            <a:spLocks noChangeShapeType="1"/>
          </p:cNvSpPr>
          <p:nvPr/>
        </p:nvSpPr>
        <p:spPr bwMode="auto">
          <a:xfrm flipV="1">
            <a:off x="4181183" y="5181598"/>
            <a:ext cx="533400" cy="371475"/>
          </a:xfrm>
          <a:prstGeom prst="line">
            <a:avLst/>
          </a:prstGeom>
          <a:noFill/>
          <a:ln w="9525">
            <a:solidFill>
              <a:srgbClr val="00B0F0"/>
            </a:solidFill>
            <a:round/>
            <a:headEnd/>
            <a:tailEnd type="stealth" w="sm" len="med"/>
          </a:ln>
        </p:spPr>
        <p:txBody>
          <a:bodyPr/>
          <a:lstStyle/>
          <a:p>
            <a:endParaRPr lang="en-US"/>
          </a:p>
        </p:txBody>
      </p:sp>
      <p:sp>
        <p:nvSpPr>
          <p:cNvPr id="50" name="Line 26"/>
          <p:cNvSpPr>
            <a:spLocks noChangeAspect="1" noChangeShapeType="1"/>
          </p:cNvSpPr>
          <p:nvPr/>
        </p:nvSpPr>
        <p:spPr bwMode="auto">
          <a:xfrm flipV="1">
            <a:off x="4790783" y="5029199"/>
            <a:ext cx="196850" cy="134938"/>
          </a:xfrm>
          <a:prstGeom prst="line">
            <a:avLst/>
          </a:prstGeom>
          <a:noFill/>
          <a:ln w="9525">
            <a:solidFill>
              <a:srgbClr val="00B0F0"/>
            </a:solidFill>
            <a:round/>
            <a:headEnd type="stealth" w="sm" len="med"/>
            <a:tailEnd type="none" w="sm" len="med"/>
          </a:ln>
        </p:spPr>
        <p:txBody>
          <a:bodyPr/>
          <a:lstStyle/>
          <a:p>
            <a:endParaRPr lang="en-US"/>
          </a:p>
        </p:txBody>
      </p:sp>
      <p:sp>
        <p:nvSpPr>
          <p:cNvPr id="51" name="Text Box 27"/>
          <p:cNvSpPr txBox="1">
            <a:spLocks noChangeArrowheads="1"/>
          </p:cNvSpPr>
          <p:nvPr/>
        </p:nvSpPr>
        <p:spPr bwMode="auto">
          <a:xfrm>
            <a:off x="4638383" y="4868861"/>
            <a:ext cx="566738" cy="388938"/>
          </a:xfrm>
          <a:prstGeom prst="rect">
            <a:avLst/>
          </a:prstGeom>
          <a:noFill/>
          <a:ln w="9525">
            <a:noFill/>
            <a:miter lim="800000"/>
            <a:headEnd/>
            <a:tailEnd/>
          </a:ln>
        </p:spPr>
        <p:txBody>
          <a:bodyPr/>
          <a:lstStyle/>
          <a:p>
            <a:pPr algn="l" eaLnBrk="0" hangingPunct="0"/>
            <a:r>
              <a:rPr lang="en-US" sz="1600">
                <a:solidFill>
                  <a:srgbClr val="00B0F0"/>
                </a:solidFill>
                <a:latin typeface="Times New Roman" pitchFamily="18" charset="0"/>
                <a:cs typeface="Times New Roman" pitchFamily="18" charset="0"/>
              </a:rPr>
              <a:t>dr</a:t>
            </a:r>
            <a:endParaRPr lang="en-US" sz="1600">
              <a:solidFill>
                <a:srgbClr val="00B0F0"/>
              </a:solidFill>
              <a:latin typeface="Times New Roman" pitchFamily="18" charset="0"/>
            </a:endParaRPr>
          </a:p>
        </p:txBody>
      </p:sp>
      <p:sp>
        <p:nvSpPr>
          <p:cNvPr id="52" name="Text Box 28"/>
          <p:cNvSpPr txBox="1">
            <a:spLocks noChangeArrowheads="1"/>
          </p:cNvSpPr>
          <p:nvPr/>
        </p:nvSpPr>
        <p:spPr bwMode="auto">
          <a:xfrm>
            <a:off x="3887495" y="5099049"/>
            <a:ext cx="522288" cy="387350"/>
          </a:xfrm>
          <a:prstGeom prst="rect">
            <a:avLst/>
          </a:prstGeom>
          <a:noFill/>
          <a:ln w="9525">
            <a:noFill/>
            <a:miter lim="800000"/>
            <a:headEnd/>
            <a:tailEnd/>
          </a:ln>
        </p:spPr>
        <p:txBody>
          <a:bodyPr/>
          <a:lstStyle/>
          <a:p>
            <a:pPr algn="l" eaLnBrk="0" hangingPunct="0"/>
            <a:r>
              <a:rPr lang="en-US" sz="1600">
                <a:latin typeface="Times New Roman" pitchFamily="18" charset="0"/>
                <a:cs typeface="Times New Roman" pitchFamily="18" charset="0"/>
              </a:rPr>
              <a:t>R</a:t>
            </a:r>
            <a:r>
              <a:rPr lang="en-US" sz="1600" baseline="-30000">
                <a:latin typeface="Times New Roman" pitchFamily="18" charset="0"/>
                <a:cs typeface="Times New Roman" pitchFamily="18" charset="0"/>
              </a:rPr>
              <a:t>1</a:t>
            </a:r>
            <a:endParaRPr lang="en-US" sz="1600">
              <a:latin typeface="Times New Roman" pitchFamily="18" charset="0"/>
            </a:endParaRPr>
          </a:p>
        </p:txBody>
      </p:sp>
      <p:sp>
        <p:nvSpPr>
          <p:cNvPr id="53" name="Text Box 29"/>
          <p:cNvSpPr txBox="1">
            <a:spLocks noChangeArrowheads="1"/>
          </p:cNvSpPr>
          <p:nvPr/>
        </p:nvSpPr>
        <p:spPr bwMode="auto">
          <a:xfrm>
            <a:off x="3858920" y="6165849"/>
            <a:ext cx="398463" cy="387350"/>
          </a:xfrm>
          <a:prstGeom prst="rect">
            <a:avLst/>
          </a:prstGeom>
          <a:noFill/>
          <a:ln w="9525">
            <a:noFill/>
            <a:miter lim="800000"/>
            <a:headEnd/>
            <a:tailEnd/>
          </a:ln>
        </p:spPr>
        <p:txBody>
          <a:bodyPr/>
          <a:lstStyle/>
          <a:p>
            <a:pPr algn="l" eaLnBrk="0" hangingPunct="0"/>
            <a:r>
              <a:rPr lang="en-US" sz="1600">
                <a:latin typeface="Times New Roman" pitchFamily="18" charset="0"/>
                <a:cs typeface="Times New Roman" pitchFamily="18" charset="0"/>
              </a:rPr>
              <a:t>R</a:t>
            </a:r>
            <a:r>
              <a:rPr lang="en-US" sz="1600" baseline="-30000">
                <a:latin typeface="Times New Roman" pitchFamily="18" charset="0"/>
                <a:cs typeface="Times New Roman" pitchFamily="18" charset="0"/>
              </a:rPr>
              <a:t>2</a:t>
            </a:r>
            <a:endParaRPr lang="en-US" sz="1600">
              <a:latin typeface="Times New Roman" pitchFamily="18" charset="0"/>
            </a:endParaRPr>
          </a:p>
        </p:txBody>
      </p:sp>
      <p:sp>
        <p:nvSpPr>
          <p:cNvPr id="54" name="Text Box 30"/>
          <p:cNvSpPr txBox="1">
            <a:spLocks noChangeArrowheads="1"/>
          </p:cNvSpPr>
          <p:nvPr/>
        </p:nvSpPr>
        <p:spPr bwMode="auto">
          <a:xfrm>
            <a:off x="3038183" y="6019799"/>
            <a:ext cx="528638" cy="388938"/>
          </a:xfrm>
          <a:prstGeom prst="rect">
            <a:avLst/>
          </a:prstGeom>
          <a:noFill/>
          <a:ln w="9525">
            <a:noFill/>
            <a:miter lim="800000"/>
            <a:headEnd/>
            <a:tailEnd/>
          </a:ln>
        </p:spPr>
        <p:txBody>
          <a:bodyPr/>
          <a:lstStyle/>
          <a:p>
            <a:pPr algn="l" eaLnBrk="0" hangingPunct="0"/>
            <a:r>
              <a:rPr lang="en-US" sz="2000">
                <a:solidFill>
                  <a:srgbClr val="FF0000"/>
                </a:solidFill>
                <a:cs typeface="Times New Roman" pitchFamily="18" charset="0"/>
                <a:sym typeface="Symbol" pitchFamily="18" charset="2"/>
              </a:rPr>
              <a:t></a:t>
            </a:r>
            <a:r>
              <a:rPr lang="en-US" sz="2000" baseline="-30000">
                <a:solidFill>
                  <a:srgbClr val="FF0000"/>
                </a:solidFill>
                <a:cs typeface="Times New Roman" pitchFamily="18" charset="0"/>
              </a:rPr>
              <a:t>2</a:t>
            </a:r>
            <a:endParaRPr lang="en-US" sz="2000">
              <a:solidFill>
                <a:srgbClr val="FF0000"/>
              </a:solidFill>
              <a:cs typeface="Times New Roman" pitchFamily="18" charset="0"/>
              <a:sym typeface="Symbol" pitchFamily="18" charset="2"/>
            </a:endParaRPr>
          </a:p>
        </p:txBody>
      </p:sp>
      <p:sp>
        <p:nvSpPr>
          <p:cNvPr id="55" name="Text Box 31"/>
          <p:cNvSpPr txBox="1">
            <a:spLocks noChangeArrowheads="1"/>
          </p:cNvSpPr>
          <p:nvPr/>
        </p:nvSpPr>
        <p:spPr bwMode="auto">
          <a:xfrm>
            <a:off x="3342983" y="5410199"/>
            <a:ext cx="538163" cy="388938"/>
          </a:xfrm>
          <a:prstGeom prst="rect">
            <a:avLst/>
          </a:prstGeom>
          <a:noFill/>
          <a:ln w="9525">
            <a:noFill/>
            <a:miter lim="800000"/>
            <a:headEnd/>
            <a:tailEnd/>
          </a:ln>
        </p:spPr>
        <p:txBody>
          <a:bodyPr/>
          <a:lstStyle/>
          <a:p>
            <a:pPr algn="l" eaLnBrk="0" hangingPunct="0"/>
            <a:r>
              <a:rPr lang="en-US" sz="2000">
                <a:solidFill>
                  <a:srgbClr val="FF0000"/>
                </a:solidFill>
                <a:cs typeface="Times New Roman" pitchFamily="18" charset="0"/>
                <a:sym typeface="Symbol" pitchFamily="18" charset="2"/>
              </a:rPr>
              <a:t></a:t>
            </a:r>
            <a:r>
              <a:rPr lang="en-US" sz="2000" baseline="-30000">
                <a:solidFill>
                  <a:srgbClr val="FF0000"/>
                </a:solidFill>
                <a:cs typeface="Times New Roman" pitchFamily="18" charset="0"/>
              </a:rPr>
              <a:t>1</a:t>
            </a:r>
            <a:endParaRPr lang="en-US" sz="2000">
              <a:solidFill>
                <a:srgbClr val="FF0000"/>
              </a:solidFill>
              <a:cs typeface="Times New Roman" pitchFamily="18" charset="0"/>
              <a:sym typeface="Symbol" pitchFamily="18" charset="2"/>
            </a:endParaRPr>
          </a:p>
        </p:txBody>
      </p:sp>
      <p:sp>
        <p:nvSpPr>
          <p:cNvPr id="56" name="Text Box 32"/>
          <p:cNvSpPr txBox="1">
            <a:spLocks noChangeArrowheads="1"/>
          </p:cNvSpPr>
          <p:nvPr/>
        </p:nvSpPr>
        <p:spPr bwMode="auto">
          <a:xfrm>
            <a:off x="3876383" y="6553199"/>
            <a:ext cx="622300" cy="457200"/>
          </a:xfrm>
          <a:prstGeom prst="rect">
            <a:avLst/>
          </a:prstGeom>
          <a:noFill/>
          <a:ln w="9525">
            <a:noFill/>
            <a:miter lim="800000"/>
            <a:headEnd/>
            <a:tailEnd/>
          </a:ln>
        </p:spPr>
        <p:txBody>
          <a:bodyPr/>
          <a:lstStyle/>
          <a:p>
            <a:pPr algn="l" eaLnBrk="0" hangingPunct="0"/>
            <a:r>
              <a:rPr lang="en-US" sz="1600" u="sng">
                <a:latin typeface="Times New Roman" pitchFamily="18" charset="0"/>
                <a:cs typeface="Times New Roman" pitchFamily="18" charset="0"/>
              </a:rPr>
              <a:t>A-A</a:t>
            </a:r>
            <a:endParaRPr lang="en-US" sz="1600">
              <a:latin typeface="Times New Roman" pitchFamily="18" charset="0"/>
            </a:endParaRPr>
          </a:p>
        </p:txBody>
      </p:sp>
      <p:sp>
        <p:nvSpPr>
          <p:cNvPr id="57" name="Text Box 33"/>
          <p:cNvSpPr txBox="1">
            <a:spLocks noChangeArrowheads="1"/>
          </p:cNvSpPr>
          <p:nvPr/>
        </p:nvSpPr>
        <p:spPr bwMode="auto">
          <a:xfrm>
            <a:off x="4409783" y="4952999"/>
            <a:ext cx="261938" cy="236538"/>
          </a:xfrm>
          <a:prstGeom prst="rect">
            <a:avLst/>
          </a:prstGeom>
          <a:noFill/>
          <a:ln w="9525">
            <a:noFill/>
            <a:miter lim="800000"/>
            <a:headEnd/>
            <a:tailEnd/>
          </a:ln>
        </p:spPr>
        <p:txBody>
          <a:bodyPr/>
          <a:lstStyle/>
          <a:p>
            <a:pPr algn="l" eaLnBrk="0" hangingPunct="0"/>
            <a:r>
              <a:rPr lang="en-US" sz="1600">
                <a:solidFill>
                  <a:srgbClr val="00B0F0"/>
                </a:solidFill>
                <a:latin typeface="Times New Roman" pitchFamily="18" charset="0"/>
                <a:cs typeface="Times New Roman" pitchFamily="18" charset="0"/>
              </a:rPr>
              <a:t>r</a:t>
            </a:r>
            <a:endParaRPr lang="en-US" sz="1600">
              <a:solidFill>
                <a:srgbClr val="00B0F0"/>
              </a:solidFill>
              <a:latin typeface="Times New Roman" pitchFamily="18" charset="0"/>
            </a:endParaRPr>
          </a:p>
        </p:txBody>
      </p:sp>
      <p:sp>
        <p:nvSpPr>
          <p:cNvPr id="58" name="TextBox 57"/>
          <p:cNvSpPr txBox="1"/>
          <p:nvPr/>
        </p:nvSpPr>
        <p:spPr>
          <a:xfrm>
            <a:off x="1895183" y="4267199"/>
            <a:ext cx="1140056" cy="400110"/>
          </a:xfrm>
          <a:prstGeom prst="rect">
            <a:avLst/>
          </a:prstGeom>
          <a:noFill/>
        </p:spPr>
        <p:txBody>
          <a:bodyPr wrap="none" rtlCol="0">
            <a:spAutoFit/>
          </a:bodyPr>
          <a:lstStyle/>
          <a:p>
            <a:r>
              <a:rPr lang="en-US" sz="2000">
                <a:solidFill>
                  <a:srgbClr val="00B0F0"/>
                </a:solidFill>
                <a:cs typeface="Times New Roman" pitchFamily="18" charset="0"/>
              </a:rPr>
              <a:t>Dây dẫn</a:t>
            </a:r>
          </a:p>
        </p:txBody>
      </p:sp>
      <p:sp>
        <p:nvSpPr>
          <p:cNvPr id="59" name="TextBox 58"/>
          <p:cNvSpPr txBox="1"/>
          <p:nvPr/>
        </p:nvSpPr>
        <p:spPr>
          <a:xfrm>
            <a:off x="3647783" y="3886199"/>
            <a:ext cx="1340432" cy="400110"/>
          </a:xfrm>
          <a:prstGeom prst="rect">
            <a:avLst/>
          </a:prstGeom>
          <a:noFill/>
        </p:spPr>
        <p:txBody>
          <a:bodyPr wrap="none" rtlCol="0">
            <a:spAutoFit/>
          </a:bodyPr>
          <a:lstStyle/>
          <a:p>
            <a:r>
              <a:rPr lang="en-US" sz="2000">
                <a:solidFill>
                  <a:srgbClr val="00B0F0"/>
                </a:solidFill>
                <a:cs typeface="Times New Roman" pitchFamily="18" charset="0"/>
              </a:rPr>
              <a:t>Cách điện</a:t>
            </a:r>
          </a:p>
        </p:txBody>
      </p:sp>
      <p:cxnSp>
        <p:nvCxnSpPr>
          <p:cNvPr id="60" name="Straight Arrow Connector 59"/>
          <p:cNvCxnSpPr>
            <a:endCxn id="55" idx="3"/>
          </p:cNvCxnSpPr>
          <p:nvPr/>
        </p:nvCxnSpPr>
        <p:spPr>
          <a:xfrm>
            <a:off x="2733383" y="4648199"/>
            <a:ext cx="1147763" cy="9564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9" idx="2"/>
          </p:cNvCxnSpPr>
          <p:nvPr/>
        </p:nvCxnSpPr>
        <p:spPr>
          <a:xfrm rot="5400000">
            <a:off x="4068648" y="4475046"/>
            <a:ext cx="438089" cy="60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Right Arrow 61"/>
          <p:cNvSpPr/>
          <p:nvPr/>
        </p:nvSpPr>
        <p:spPr bwMode="auto">
          <a:xfrm>
            <a:off x="4270408" y="5534986"/>
            <a:ext cx="1170775" cy="149852"/>
          </a:xfrm>
          <a:prstGeom prst="rightArrow">
            <a:avLst/>
          </a:prstGeom>
          <a:solidFill>
            <a:schemeClr val="tx1"/>
          </a:solidFill>
          <a:ln w="9525" algn="ctr">
            <a:noFill/>
            <a:miter lim="800000"/>
            <a:headEnd/>
            <a:tailEnd/>
          </a:ln>
          <a:effectLst/>
        </p:spPr>
        <p:txBody>
          <a:bodyPr wrap="square" rtlCol="0" anchor="ctr">
            <a:spAutoFit/>
          </a:bodyPr>
          <a:lstStyle/>
          <a:p>
            <a:pPr algn="l"/>
            <a:endParaRPr lang="en-US" smtClean="0">
              <a:sym typeface="Wingdings 2"/>
            </a:endParaRPr>
          </a:p>
        </p:txBody>
      </p:sp>
      <p:graphicFrame>
        <p:nvGraphicFramePr>
          <p:cNvPr id="64" name="Object 63"/>
          <p:cNvGraphicFramePr>
            <a:graphicFrameLocks noChangeAspect="1"/>
          </p:cNvGraphicFramePr>
          <p:nvPr>
            <p:extLst>
              <p:ext uri="{D42A27DB-BD31-4B8C-83A1-F6EECF244321}">
                <p14:modId xmlns:p14="http://schemas.microsoft.com/office/powerpoint/2010/main" val="3694599269"/>
              </p:ext>
            </p:extLst>
          </p:nvPr>
        </p:nvGraphicFramePr>
        <p:xfrm>
          <a:off x="4530813" y="5775323"/>
          <a:ext cx="5681343" cy="1852612"/>
        </p:xfrm>
        <a:graphic>
          <a:graphicData uri="http://schemas.openxmlformats.org/presentationml/2006/ole">
            <mc:AlternateContent xmlns:mc="http://schemas.openxmlformats.org/markup-compatibility/2006">
              <mc:Choice xmlns:v="urn:schemas-microsoft-com:vml" Requires="v">
                <p:oleObj spid="_x0000_s89099" name="Equation" r:id="rId5" imgW="1168200" imgH="380880" progId="Equation.DSMT4">
                  <p:embed/>
                </p:oleObj>
              </mc:Choice>
              <mc:Fallback>
                <p:oleObj name="Equation" r:id="rId5" imgW="1168200" imgH="380880" progId="Equation.DSMT4">
                  <p:embed/>
                  <p:pic>
                    <p:nvPicPr>
                      <p:cNvPr id="0" name=""/>
                      <p:cNvPicPr/>
                      <p:nvPr/>
                    </p:nvPicPr>
                    <p:blipFill>
                      <a:blip r:embed="rId6"/>
                      <a:stretch>
                        <a:fillRect/>
                      </a:stretch>
                    </p:blipFill>
                    <p:spPr>
                      <a:xfrm>
                        <a:off x="4530813" y="5775323"/>
                        <a:ext cx="5681343" cy="1852612"/>
                      </a:xfrm>
                      <a:prstGeom prst="rect">
                        <a:avLst/>
                      </a:prstGeom>
                    </p:spPr>
                  </p:pic>
                </p:oleObj>
              </mc:Fallback>
            </mc:AlternateContent>
          </a:graphicData>
        </a:graphic>
      </p:graphicFrame>
    </p:spTree>
    <p:extLst>
      <p:ext uri="{BB962C8B-B14F-4D97-AF65-F5344CB8AC3E}">
        <p14:creationId xmlns:p14="http://schemas.microsoft.com/office/powerpoint/2010/main" val="204391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in)">
                                      <p:cBhvr>
                                        <p:cTn id="7" dur="500"/>
                                        <p:tgtEl>
                                          <p:spTgt spid="2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ox(in)">
                                      <p:cBhvr>
                                        <p:cTn id="10" dur="500"/>
                                        <p:tgtEl>
                                          <p:spTgt spid="2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box(in)">
                                      <p:cBhvr>
                                        <p:cTn id="13" dur="500"/>
                                        <p:tgtEl>
                                          <p:spTgt spid="34"/>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box(in)">
                                      <p:cBhvr>
                                        <p:cTn id="16" dur="500"/>
                                        <p:tgtEl>
                                          <p:spTgt spid="27"/>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box(in)">
                                      <p:cBhvr>
                                        <p:cTn id="19" dur="500"/>
                                        <p:tgtEl>
                                          <p:spTgt spid="28"/>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ox(in)">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box(in)">
                                      <p:cBhvr>
                                        <p:cTn id="27" dur="500"/>
                                        <p:tgtEl>
                                          <p:spTgt spid="44"/>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box(in)">
                                      <p:cBhvr>
                                        <p:cTn id="30" dur="500"/>
                                        <p:tgtEl>
                                          <p:spTgt spid="49"/>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box(in)">
                                      <p:cBhvr>
                                        <p:cTn id="33" dur="500"/>
                                        <p:tgtEl>
                                          <p:spTgt spid="57"/>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box(in)">
                                      <p:cBhvr>
                                        <p:cTn id="36" dur="500"/>
                                        <p:tgtEl>
                                          <p:spTgt spid="50"/>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box(in)">
                                      <p:cBhvr>
                                        <p:cTn id="39" dur="500"/>
                                        <p:tgtEl>
                                          <p:spTgt spid="51"/>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box(in)">
                                      <p:cBhvr>
                                        <p:cTn id="4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6" grpId="0" animBg="1"/>
      <p:bldP spid="27" grpId="0" animBg="1"/>
      <p:bldP spid="28" grpId="0"/>
      <p:bldP spid="34" grpId="0"/>
      <p:bldP spid="44" grpId="0" animBg="1"/>
      <p:bldP spid="45" grpId="0" animBg="1"/>
      <p:bldP spid="49" grpId="0" animBg="1"/>
      <p:bldP spid="50" grpId="0" animBg="1"/>
      <p:bldP spid="51" grpId="0"/>
      <p:bldP spid="5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US"/>
              <a:t>Sự truyền nhiệt của vật thể phát nóng ở chế độ xác lập</a:t>
            </a:r>
          </a:p>
        </p:txBody>
      </p:sp>
      <p:sp>
        <p:nvSpPr>
          <p:cNvPr id="3" name="Slide Number Placeholder 2"/>
          <p:cNvSpPr>
            <a:spLocks noGrp="1"/>
          </p:cNvSpPr>
          <p:nvPr>
            <p:ph type="sldNum" sz="quarter" idx="12"/>
          </p:nvPr>
        </p:nvSpPr>
        <p:spPr/>
        <p:txBody>
          <a:bodyPr/>
          <a:lstStyle/>
          <a:p>
            <a:fld id="{AC20B538-39FE-4812-A0E3-30635B19B3D6}" type="slidenum">
              <a:rPr lang="en-US" smtClean="0"/>
              <a:pPr/>
              <a:t>31</a:t>
            </a:fld>
            <a:endParaRPr lang="en-US"/>
          </a:p>
        </p:txBody>
      </p:sp>
      <p:sp>
        <p:nvSpPr>
          <p:cNvPr id="4" name="Footer Placeholder 3"/>
          <p:cNvSpPr>
            <a:spLocks noGrp="1"/>
          </p:cNvSpPr>
          <p:nvPr>
            <p:ph type="ftr" sz="quarter" idx="3"/>
          </p:nvPr>
        </p:nvSpPr>
        <p:spPr/>
        <p:txBody>
          <a:bodyPr/>
          <a:lstStyle/>
          <a:p>
            <a:r>
              <a:rPr lang="en-US"/>
              <a:t>BMTBĐ-BĐNLĐC-PVLong (TCBinh edited 2016)</a:t>
            </a:r>
          </a:p>
        </p:txBody>
      </p:sp>
      <p:graphicFrame>
        <p:nvGraphicFramePr>
          <p:cNvPr id="5" name="Object 46"/>
          <p:cNvGraphicFramePr>
            <a:graphicFrameLocks noChangeAspect="1"/>
          </p:cNvGraphicFramePr>
          <p:nvPr/>
        </p:nvGraphicFramePr>
        <p:xfrm>
          <a:off x="2035175" y="1662113"/>
          <a:ext cx="4346575" cy="544512"/>
        </p:xfrm>
        <a:graphic>
          <a:graphicData uri="http://schemas.openxmlformats.org/presentationml/2006/ole">
            <mc:AlternateContent xmlns:mc="http://schemas.openxmlformats.org/markup-compatibility/2006">
              <mc:Choice xmlns:v="urn:schemas-microsoft-com:vml" Requires="v">
                <p:oleObj spid="_x0000_s51642" name="Equation" r:id="rId3" imgW="1790640" imgH="228600" progId="Equation.DSMT4">
                  <p:embed/>
                </p:oleObj>
              </mc:Choice>
              <mc:Fallback>
                <p:oleObj name="Equation" r:id="rId3" imgW="1790640" imgH="228600" progId="Equation.DSMT4">
                  <p:embed/>
                  <p:pic>
                    <p:nvPicPr>
                      <p:cNvPr id="0" name="Object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5175" y="1662113"/>
                        <a:ext cx="4346575" cy="544512"/>
                      </a:xfrm>
                      <a:prstGeom prst="rect">
                        <a:avLst/>
                      </a:prstGeom>
                      <a:solidFill>
                        <a:srgbClr val="FFFF00"/>
                      </a:solidFill>
                      <a:ln w="9525">
                        <a:solidFill>
                          <a:srgbClr val="008000"/>
                        </a:solidFill>
                        <a:miter lim="800000"/>
                        <a:headEnd/>
                        <a:tailEnd/>
                      </a:ln>
                    </p:spPr>
                  </p:pic>
                </p:oleObj>
              </mc:Fallback>
            </mc:AlternateContent>
          </a:graphicData>
        </a:graphic>
      </p:graphicFrame>
      <p:graphicFrame>
        <p:nvGraphicFramePr>
          <p:cNvPr id="6" name="Object 47"/>
          <p:cNvGraphicFramePr>
            <a:graphicFrameLocks noChangeAspect="1"/>
          </p:cNvGraphicFramePr>
          <p:nvPr>
            <p:extLst>
              <p:ext uri="{D42A27DB-BD31-4B8C-83A1-F6EECF244321}">
                <p14:modId xmlns:p14="http://schemas.microsoft.com/office/powerpoint/2010/main" val="3177213096"/>
              </p:ext>
            </p:extLst>
          </p:nvPr>
        </p:nvGraphicFramePr>
        <p:xfrm>
          <a:off x="271577" y="3409632"/>
          <a:ext cx="3538812" cy="1238250"/>
        </p:xfrm>
        <a:graphic>
          <a:graphicData uri="http://schemas.openxmlformats.org/presentationml/2006/ole">
            <mc:AlternateContent xmlns:mc="http://schemas.openxmlformats.org/markup-compatibility/2006">
              <mc:Choice xmlns:v="urn:schemas-microsoft-com:vml" Requires="v">
                <p:oleObj spid="_x0000_s51643" name="Equation" r:id="rId5" imgW="1244520" imgH="431640" progId="Equation.DSMT4">
                  <p:embed/>
                </p:oleObj>
              </mc:Choice>
              <mc:Fallback>
                <p:oleObj name="Equation" r:id="rId5" imgW="1244520" imgH="431640" progId="Equation.DSMT4">
                  <p:embed/>
                  <p:pic>
                    <p:nvPicPr>
                      <p:cNvPr id="0" name="Object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577" y="3409632"/>
                        <a:ext cx="3538812" cy="1238250"/>
                      </a:xfrm>
                      <a:prstGeom prst="rect">
                        <a:avLst/>
                      </a:prstGeom>
                      <a:solidFill>
                        <a:srgbClr val="FFFF00"/>
                      </a:solidFill>
                      <a:ln w="9525">
                        <a:solidFill>
                          <a:srgbClr val="008000"/>
                        </a:solidFill>
                        <a:miter lim="800000"/>
                        <a:headEnd/>
                        <a:tailEnd/>
                      </a:ln>
                    </p:spPr>
                  </p:pic>
                </p:oleObj>
              </mc:Fallback>
            </mc:AlternateContent>
          </a:graphicData>
        </a:graphic>
      </p:graphicFrame>
      <p:graphicFrame>
        <p:nvGraphicFramePr>
          <p:cNvPr id="7" name="Object 49"/>
          <p:cNvGraphicFramePr>
            <a:graphicFrameLocks noChangeAspect="1"/>
          </p:cNvGraphicFramePr>
          <p:nvPr>
            <p:extLst>
              <p:ext uri="{D42A27DB-BD31-4B8C-83A1-F6EECF244321}">
                <p14:modId xmlns:p14="http://schemas.microsoft.com/office/powerpoint/2010/main" val="1111752945"/>
              </p:ext>
            </p:extLst>
          </p:nvPr>
        </p:nvGraphicFramePr>
        <p:xfrm>
          <a:off x="207168" y="2288160"/>
          <a:ext cx="3392487" cy="1132966"/>
        </p:xfrm>
        <a:graphic>
          <a:graphicData uri="http://schemas.openxmlformats.org/presentationml/2006/ole">
            <mc:AlternateContent xmlns:mc="http://schemas.openxmlformats.org/markup-compatibility/2006">
              <mc:Choice xmlns:v="urn:schemas-microsoft-com:vml" Requires="v">
                <p:oleObj spid="_x0000_s51644" name="Equation" r:id="rId7" imgW="1066680" imgH="355320" progId="Equation.DSMT4">
                  <p:embed/>
                </p:oleObj>
              </mc:Choice>
              <mc:Fallback>
                <p:oleObj name="Equation" r:id="rId7" imgW="1066680" imgH="355320" progId="Equation.DSMT4">
                  <p:embed/>
                  <p:pic>
                    <p:nvPicPr>
                      <p:cNvPr id="0" name="Object 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168" y="2288160"/>
                        <a:ext cx="3392487" cy="1132966"/>
                      </a:xfrm>
                      <a:prstGeom prst="rect">
                        <a:avLst/>
                      </a:prstGeom>
                      <a:noFill/>
                      <a:extLst/>
                    </p:spPr>
                  </p:pic>
                </p:oleObj>
              </mc:Fallback>
            </mc:AlternateContent>
          </a:graphicData>
        </a:graphic>
      </p:graphicFrame>
      <p:sp>
        <p:nvSpPr>
          <p:cNvPr id="8" name="Rectangle 50"/>
          <p:cNvSpPr>
            <a:spLocks noChangeArrowheads="1"/>
          </p:cNvSpPr>
          <p:nvPr/>
        </p:nvSpPr>
        <p:spPr bwMode="auto">
          <a:xfrm>
            <a:off x="3624651" y="2388840"/>
            <a:ext cx="7618156" cy="830997"/>
          </a:xfrm>
          <a:prstGeom prst="rect">
            <a:avLst/>
          </a:prstGeom>
          <a:noFill/>
          <a:ln w="9525" algn="ctr">
            <a:noFill/>
            <a:miter lim="800000"/>
            <a:headEnd/>
            <a:tailEnd/>
          </a:ln>
        </p:spPr>
        <p:txBody>
          <a:bodyPr wrap="square" anchor="ctr">
            <a:spAutoFit/>
          </a:bodyPr>
          <a:lstStyle/>
          <a:p>
            <a:pPr eaLnBrk="0" hangingPunct="0"/>
            <a:r>
              <a:rPr lang="en-US" sz="2400"/>
              <a:t>: Nhiệt thông trên </a:t>
            </a:r>
            <a:r>
              <a:rPr lang="en-US" sz="2400">
                <a:cs typeface="Times New Roman" pitchFamily="18" charset="0"/>
              </a:rPr>
              <a:t>1 đơn vị chiều dài ống trụ</a:t>
            </a:r>
          </a:p>
          <a:p>
            <a:pPr eaLnBrk="0" hangingPunct="0"/>
            <a:r>
              <a:rPr lang="en-US" sz="2400"/>
              <a:t> </a:t>
            </a:r>
            <a:r>
              <a:rPr lang="en-US" sz="2400" i="1"/>
              <a:t>(chính là c/s tổn hao trên 1 đơn vị chiều dài dây dẫn )</a:t>
            </a:r>
            <a:endParaRPr lang="en-US" sz="2400"/>
          </a:p>
        </p:txBody>
      </p:sp>
      <p:sp>
        <p:nvSpPr>
          <p:cNvPr id="9" name="Rectangle 50"/>
          <p:cNvSpPr>
            <a:spLocks noChangeArrowheads="1"/>
          </p:cNvSpPr>
          <p:nvPr/>
        </p:nvSpPr>
        <p:spPr bwMode="auto">
          <a:xfrm>
            <a:off x="4078561" y="3302387"/>
            <a:ext cx="3501751" cy="1384995"/>
          </a:xfrm>
          <a:prstGeom prst="rect">
            <a:avLst/>
          </a:prstGeom>
          <a:noFill/>
          <a:ln w="9525" algn="ctr">
            <a:noFill/>
            <a:miter lim="800000"/>
            <a:headEnd/>
            <a:tailEnd/>
          </a:ln>
        </p:spPr>
        <p:txBody>
          <a:bodyPr wrap="square" anchor="ctr">
            <a:spAutoFit/>
          </a:bodyPr>
          <a:lstStyle/>
          <a:p>
            <a:pPr eaLnBrk="0" hangingPunct="0"/>
            <a:r>
              <a:rPr lang="en-US" sz="2800"/>
              <a:t>: Nhiệt trở của </a:t>
            </a:r>
            <a:r>
              <a:rPr lang="en-US" sz="2800">
                <a:cs typeface="Times New Roman" pitchFamily="18" charset="0"/>
              </a:rPr>
              <a:t>1 đơn vị chiều dài vách trụ (lớp cách điện)</a:t>
            </a:r>
            <a:endParaRPr lang="en-US" sz="2800"/>
          </a:p>
        </p:txBody>
      </p:sp>
      <p:sp>
        <p:nvSpPr>
          <p:cNvPr id="10" name="TextBox 9"/>
          <p:cNvSpPr txBox="1"/>
          <p:nvPr/>
        </p:nvSpPr>
        <p:spPr>
          <a:xfrm>
            <a:off x="531812" y="987425"/>
            <a:ext cx="5368777" cy="430887"/>
          </a:xfrm>
          <a:prstGeom prst="rect">
            <a:avLst/>
          </a:prstGeom>
          <a:noFill/>
        </p:spPr>
        <p:txBody>
          <a:bodyPr wrap="none" rtlCol="0">
            <a:spAutoFit/>
          </a:bodyPr>
          <a:lstStyle/>
          <a:p>
            <a:r>
              <a:rPr lang="en-US" sz="2200">
                <a:cs typeface="Times New Roman" pitchFamily="18" charset="0"/>
                <a:sym typeface="Wingdings"/>
              </a:rPr>
              <a:t> </a:t>
            </a:r>
            <a:r>
              <a:rPr lang="en-US" sz="2200">
                <a:cs typeface="Times New Roman" pitchFamily="18" charset="0"/>
              </a:rPr>
              <a:t>Hoặc xét trên 1 đơn vị chiều dài ống trụ</a:t>
            </a:r>
          </a:p>
        </p:txBody>
      </p:sp>
      <p:sp>
        <p:nvSpPr>
          <p:cNvPr id="11" name="TextBox 10"/>
          <p:cNvSpPr txBox="1"/>
          <p:nvPr/>
        </p:nvSpPr>
        <p:spPr>
          <a:xfrm>
            <a:off x="1827213" y="6704161"/>
            <a:ext cx="5926772" cy="1384995"/>
          </a:xfrm>
          <a:prstGeom prst="rect">
            <a:avLst/>
          </a:prstGeom>
          <a:solidFill>
            <a:schemeClr val="accent5">
              <a:lumMod val="20000"/>
              <a:lumOff val="80000"/>
            </a:schemeClr>
          </a:solidFill>
        </p:spPr>
        <p:txBody>
          <a:bodyPr wrap="square" rtlCol="0">
            <a:spAutoFit/>
          </a:bodyPr>
          <a:lstStyle/>
          <a:p>
            <a:r>
              <a:rPr lang="en-US" sz="2800"/>
              <a:t>: Nhiệt trở trên </a:t>
            </a:r>
            <a:r>
              <a:rPr lang="en-US" sz="2800">
                <a:cs typeface="Times New Roman" pitchFamily="18" charset="0"/>
              </a:rPr>
              <a:t>1 đơn vị chiều dài vách trụ. Nếu dây dẫn bọc nhiều lớp cách điện có hệ số dẫn nhiệt </a:t>
            </a:r>
            <a:r>
              <a:rPr lang="el-GR" sz="2800">
                <a:cs typeface="Times New Roman" pitchFamily="18" charset="0"/>
              </a:rPr>
              <a:t>λ</a:t>
            </a:r>
            <a:r>
              <a:rPr lang="en-US" sz="2800" baseline="-25000">
                <a:cs typeface="Times New Roman" pitchFamily="18" charset="0"/>
              </a:rPr>
              <a:t>i</a:t>
            </a:r>
            <a:r>
              <a:rPr lang="en-US" sz="2800">
                <a:cs typeface="Times New Roman" pitchFamily="18" charset="0"/>
              </a:rPr>
              <a:t> .</a:t>
            </a:r>
          </a:p>
        </p:txBody>
      </p:sp>
      <p:graphicFrame>
        <p:nvGraphicFramePr>
          <p:cNvPr id="444454" name="Object 38"/>
          <p:cNvGraphicFramePr>
            <a:graphicFrameLocks noChangeAspect="1"/>
          </p:cNvGraphicFramePr>
          <p:nvPr>
            <p:extLst>
              <p:ext uri="{D42A27DB-BD31-4B8C-83A1-F6EECF244321}">
                <p14:modId xmlns:p14="http://schemas.microsoft.com/office/powerpoint/2010/main" val="1058758550"/>
              </p:ext>
            </p:extLst>
          </p:nvPr>
        </p:nvGraphicFramePr>
        <p:xfrm>
          <a:off x="217063" y="4687904"/>
          <a:ext cx="8421688" cy="1917700"/>
        </p:xfrm>
        <a:graphic>
          <a:graphicData uri="http://schemas.openxmlformats.org/presentationml/2006/ole">
            <mc:AlternateContent xmlns:mc="http://schemas.openxmlformats.org/markup-compatibility/2006">
              <mc:Choice xmlns:v="urn:schemas-microsoft-com:vml" Requires="v">
                <p:oleObj spid="_x0000_s51645" name="Equation" r:id="rId9" imgW="2831760" imgH="647640" progId="Equation.DSMT4">
                  <p:embed/>
                </p:oleObj>
              </mc:Choice>
              <mc:Fallback>
                <p:oleObj name="Equation" r:id="rId9" imgW="2831760" imgH="647640" progId="Equation.DSMT4">
                  <p:embed/>
                  <p:pic>
                    <p:nvPicPr>
                      <p:cNvPr id="0" name="Object 38"/>
                      <p:cNvPicPr>
                        <a:picLocks noChangeAspect="1" noChangeArrowheads="1"/>
                      </p:cNvPicPr>
                      <p:nvPr/>
                    </p:nvPicPr>
                    <p:blipFill>
                      <a:blip r:embed="rId10"/>
                      <a:srcRect/>
                      <a:stretch>
                        <a:fillRect/>
                      </a:stretch>
                    </p:blipFill>
                    <p:spPr bwMode="auto">
                      <a:xfrm>
                        <a:off x="217063" y="4687904"/>
                        <a:ext cx="8421688" cy="1917700"/>
                      </a:xfrm>
                      <a:prstGeom prst="rect">
                        <a:avLst/>
                      </a:prstGeom>
                      <a:solidFill>
                        <a:srgbClr val="CCFFFF"/>
                      </a:solidFill>
                    </p:spPr>
                  </p:pic>
                </p:oleObj>
              </mc:Fallback>
            </mc:AlternateContent>
          </a:graphicData>
        </a:graphic>
      </p:graphicFrame>
      <p:grpSp>
        <p:nvGrpSpPr>
          <p:cNvPr id="29" name="Group 28"/>
          <p:cNvGrpSpPr/>
          <p:nvPr/>
        </p:nvGrpSpPr>
        <p:grpSpPr>
          <a:xfrm>
            <a:off x="9294812" y="4838700"/>
            <a:ext cx="1904999" cy="1905001"/>
            <a:chOff x="9294812" y="4838700"/>
            <a:chExt cx="1904999" cy="1905001"/>
          </a:xfrm>
        </p:grpSpPr>
        <p:sp>
          <p:nvSpPr>
            <p:cNvPr id="15" name="Oval 19"/>
            <p:cNvSpPr>
              <a:spLocks noChangeArrowheads="1"/>
            </p:cNvSpPr>
            <p:nvPr/>
          </p:nvSpPr>
          <p:spPr bwMode="auto">
            <a:xfrm>
              <a:off x="9294812" y="4838700"/>
              <a:ext cx="1904999" cy="1905001"/>
            </a:xfrm>
            <a:prstGeom prst="ellipse">
              <a:avLst/>
            </a:prstGeom>
            <a:solidFill>
              <a:schemeClr val="bg2">
                <a:lumMod val="90000"/>
              </a:schemeClr>
            </a:solidFill>
            <a:ln w="19050">
              <a:solidFill>
                <a:srgbClr val="000000"/>
              </a:solidFill>
              <a:round/>
              <a:headEnd/>
              <a:tailEnd/>
            </a:ln>
          </p:spPr>
          <p:txBody>
            <a:bodyPr/>
            <a:lstStyle/>
            <a:p>
              <a:endParaRPr lang="en-US"/>
            </a:p>
          </p:txBody>
        </p:sp>
        <p:sp>
          <p:nvSpPr>
            <p:cNvPr id="16" name="Oval 20"/>
            <p:cNvSpPr>
              <a:spLocks noChangeArrowheads="1"/>
            </p:cNvSpPr>
            <p:nvPr/>
          </p:nvSpPr>
          <p:spPr bwMode="auto">
            <a:xfrm>
              <a:off x="9447212" y="4991100"/>
              <a:ext cx="1600200" cy="1600200"/>
            </a:xfrm>
            <a:prstGeom prst="ellipse">
              <a:avLst/>
            </a:prstGeom>
            <a:solidFill>
              <a:schemeClr val="accent1">
                <a:lumMod val="40000"/>
                <a:lumOff val="60000"/>
              </a:schemeClr>
            </a:solidFill>
            <a:ln w="15875">
              <a:solidFill>
                <a:srgbClr val="0070C0"/>
              </a:solidFill>
              <a:round/>
              <a:headEnd/>
              <a:tailEnd/>
            </a:ln>
          </p:spPr>
          <p:txBody>
            <a:bodyPr/>
            <a:lstStyle/>
            <a:p>
              <a:endParaRPr lang="en-US"/>
            </a:p>
          </p:txBody>
        </p:sp>
        <p:sp>
          <p:nvSpPr>
            <p:cNvPr id="17" name="Oval 21"/>
            <p:cNvSpPr>
              <a:spLocks noChangeArrowheads="1"/>
            </p:cNvSpPr>
            <p:nvPr/>
          </p:nvSpPr>
          <p:spPr bwMode="auto">
            <a:xfrm>
              <a:off x="9599612" y="5143500"/>
              <a:ext cx="1295401" cy="1295400"/>
            </a:xfrm>
            <a:prstGeom prst="ellipse">
              <a:avLst/>
            </a:prstGeom>
            <a:solidFill>
              <a:srgbClr val="92D050"/>
            </a:solidFill>
            <a:ln w="15875">
              <a:solidFill>
                <a:srgbClr val="0070C0"/>
              </a:solidFill>
              <a:round/>
              <a:headEnd/>
              <a:tailEnd/>
            </a:ln>
          </p:spPr>
          <p:txBody>
            <a:bodyPr/>
            <a:lstStyle/>
            <a:p>
              <a:endParaRPr lang="en-US"/>
            </a:p>
          </p:txBody>
        </p:sp>
        <p:sp>
          <p:nvSpPr>
            <p:cNvPr id="18" name="Oval 22"/>
            <p:cNvSpPr>
              <a:spLocks noChangeArrowheads="1"/>
            </p:cNvSpPr>
            <p:nvPr/>
          </p:nvSpPr>
          <p:spPr bwMode="auto">
            <a:xfrm>
              <a:off x="9828212" y="5372100"/>
              <a:ext cx="838200" cy="838200"/>
            </a:xfrm>
            <a:prstGeom prst="ellipse">
              <a:avLst/>
            </a:prstGeom>
            <a:solidFill>
              <a:srgbClr val="FF0000"/>
            </a:solidFill>
            <a:ln w="19050">
              <a:solidFill>
                <a:srgbClr val="000000"/>
              </a:solidFill>
              <a:round/>
              <a:headEnd/>
              <a:tailEnd/>
            </a:ln>
          </p:spPr>
          <p:txBody>
            <a:bodyPr/>
            <a:lstStyle/>
            <a:p>
              <a:endParaRPr lang="en-US"/>
            </a:p>
          </p:txBody>
        </p:sp>
        <p:sp>
          <p:nvSpPr>
            <p:cNvPr id="19" name="Line 23"/>
            <p:cNvSpPr>
              <a:spLocks noChangeShapeType="1"/>
            </p:cNvSpPr>
            <p:nvPr/>
          </p:nvSpPr>
          <p:spPr bwMode="auto">
            <a:xfrm>
              <a:off x="9904413" y="5524500"/>
              <a:ext cx="381000" cy="296863"/>
            </a:xfrm>
            <a:prstGeom prst="line">
              <a:avLst/>
            </a:prstGeom>
            <a:noFill/>
            <a:ln w="9525">
              <a:solidFill>
                <a:srgbClr val="000000"/>
              </a:solidFill>
              <a:round/>
              <a:headEnd type="stealth" w="sm" len="sm"/>
              <a:tailEnd/>
            </a:ln>
          </p:spPr>
          <p:txBody>
            <a:bodyPr/>
            <a:lstStyle/>
            <a:p>
              <a:endParaRPr lang="en-US"/>
            </a:p>
          </p:txBody>
        </p:sp>
        <p:sp>
          <p:nvSpPr>
            <p:cNvPr id="20" name="Line 24"/>
            <p:cNvSpPr>
              <a:spLocks noChangeShapeType="1"/>
            </p:cNvSpPr>
            <p:nvPr/>
          </p:nvSpPr>
          <p:spPr bwMode="auto">
            <a:xfrm flipV="1">
              <a:off x="10133012" y="5829297"/>
              <a:ext cx="152400" cy="609602"/>
            </a:xfrm>
            <a:prstGeom prst="line">
              <a:avLst/>
            </a:prstGeom>
            <a:noFill/>
            <a:ln w="9525">
              <a:solidFill>
                <a:srgbClr val="000000"/>
              </a:solidFill>
              <a:round/>
              <a:headEnd type="stealth" w="sm" len="med"/>
              <a:tailEnd/>
            </a:ln>
          </p:spPr>
          <p:txBody>
            <a:bodyPr/>
            <a:lstStyle/>
            <a:p>
              <a:endParaRPr lang="en-US"/>
            </a:p>
          </p:txBody>
        </p:sp>
        <p:sp>
          <p:nvSpPr>
            <p:cNvPr id="24" name="Text Box 28"/>
            <p:cNvSpPr txBox="1">
              <a:spLocks noChangeArrowheads="1"/>
            </p:cNvSpPr>
            <p:nvPr/>
          </p:nvSpPr>
          <p:spPr bwMode="auto">
            <a:xfrm>
              <a:off x="9991724" y="5365750"/>
              <a:ext cx="522288" cy="387350"/>
            </a:xfrm>
            <a:prstGeom prst="rect">
              <a:avLst/>
            </a:prstGeom>
            <a:noFill/>
            <a:ln w="9525">
              <a:noFill/>
              <a:miter lim="800000"/>
              <a:headEnd/>
              <a:tailEnd/>
            </a:ln>
          </p:spPr>
          <p:txBody>
            <a:bodyPr/>
            <a:lstStyle/>
            <a:p>
              <a:pPr algn="l" eaLnBrk="0" hangingPunct="0"/>
              <a:r>
                <a:rPr lang="en-US" sz="1600">
                  <a:latin typeface="Times New Roman" pitchFamily="18" charset="0"/>
                  <a:cs typeface="Times New Roman" pitchFamily="18" charset="0"/>
                </a:rPr>
                <a:t>R</a:t>
              </a:r>
              <a:r>
                <a:rPr lang="en-US" sz="1600" baseline="-30000">
                  <a:latin typeface="Times New Roman" pitchFamily="18" charset="0"/>
                  <a:cs typeface="Times New Roman" pitchFamily="18" charset="0"/>
                </a:rPr>
                <a:t>1</a:t>
              </a:r>
              <a:endParaRPr lang="en-US" sz="1600">
                <a:latin typeface="Times New Roman" pitchFamily="18" charset="0"/>
              </a:endParaRPr>
            </a:p>
          </p:txBody>
        </p:sp>
        <p:sp>
          <p:nvSpPr>
            <p:cNvPr id="25" name="Text Box 29"/>
            <p:cNvSpPr txBox="1">
              <a:spLocks noChangeArrowheads="1"/>
            </p:cNvSpPr>
            <p:nvPr/>
          </p:nvSpPr>
          <p:spPr bwMode="auto">
            <a:xfrm>
              <a:off x="10191749" y="6286500"/>
              <a:ext cx="398463" cy="387350"/>
            </a:xfrm>
            <a:prstGeom prst="rect">
              <a:avLst/>
            </a:prstGeom>
            <a:noFill/>
            <a:ln w="9525">
              <a:noFill/>
              <a:miter lim="800000"/>
              <a:headEnd/>
              <a:tailEnd/>
            </a:ln>
          </p:spPr>
          <p:txBody>
            <a:bodyPr/>
            <a:lstStyle/>
            <a:p>
              <a:pPr algn="l" eaLnBrk="0" hangingPunct="0"/>
              <a:r>
                <a:rPr lang="en-US" sz="1600">
                  <a:latin typeface="Times New Roman" pitchFamily="18" charset="0"/>
                  <a:cs typeface="Times New Roman" pitchFamily="18" charset="0"/>
                </a:rPr>
                <a:t>R</a:t>
              </a:r>
              <a:r>
                <a:rPr lang="en-US" sz="1600" baseline="-30000">
                  <a:latin typeface="Times New Roman" pitchFamily="18" charset="0"/>
                  <a:cs typeface="Times New Roman" pitchFamily="18" charset="0"/>
                </a:rPr>
                <a:t>i</a:t>
              </a:r>
              <a:endParaRPr lang="en-US" sz="1600">
                <a:latin typeface="Times New Roman" pitchFamily="18" charset="0"/>
              </a:endParaRPr>
            </a:p>
          </p:txBody>
        </p:sp>
        <p:sp>
          <p:nvSpPr>
            <p:cNvPr id="26" name="Text Box 30"/>
            <p:cNvSpPr txBox="1">
              <a:spLocks noChangeArrowheads="1"/>
            </p:cNvSpPr>
            <p:nvPr/>
          </p:nvSpPr>
          <p:spPr bwMode="auto">
            <a:xfrm>
              <a:off x="9680574" y="6210300"/>
              <a:ext cx="528638" cy="388938"/>
            </a:xfrm>
            <a:prstGeom prst="rect">
              <a:avLst/>
            </a:prstGeom>
            <a:noFill/>
            <a:ln w="9525">
              <a:noFill/>
              <a:miter lim="800000"/>
              <a:headEnd/>
              <a:tailEnd/>
            </a:ln>
          </p:spPr>
          <p:txBody>
            <a:bodyPr/>
            <a:lstStyle/>
            <a:p>
              <a:pPr algn="l" eaLnBrk="0" hangingPunct="0"/>
              <a:r>
                <a:rPr lang="en-US" sz="2000">
                  <a:solidFill>
                    <a:srgbClr val="FF0000"/>
                  </a:solidFill>
                  <a:cs typeface="Times New Roman" pitchFamily="18" charset="0"/>
                  <a:sym typeface="Symbol" pitchFamily="18" charset="2"/>
                </a:rPr>
                <a:t></a:t>
              </a:r>
              <a:r>
                <a:rPr lang="en-US" sz="2000" baseline="-30000">
                  <a:solidFill>
                    <a:srgbClr val="FF0000"/>
                  </a:solidFill>
                  <a:cs typeface="Times New Roman" pitchFamily="18" charset="0"/>
                </a:rPr>
                <a:t>i</a:t>
              </a:r>
              <a:endParaRPr lang="en-US" sz="2000">
                <a:solidFill>
                  <a:srgbClr val="FF0000"/>
                </a:solidFill>
                <a:cs typeface="Times New Roman" pitchFamily="18" charset="0"/>
                <a:sym typeface="Symbol" pitchFamily="18" charset="2"/>
              </a:endParaRPr>
            </a:p>
          </p:txBody>
        </p:sp>
        <p:sp>
          <p:nvSpPr>
            <p:cNvPr id="27" name="Text Box 31"/>
            <p:cNvSpPr txBox="1">
              <a:spLocks noChangeArrowheads="1"/>
            </p:cNvSpPr>
            <p:nvPr/>
          </p:nvSpPr>
          <p:spPr bwMode="auto">
            <a:xfrm>
              <a:off x="9599612" y="5067300"/>
              <a:ext cx="538163" cy="388938"/>
            </a:xfrm>
            <a:prstGeom prst="rect">
              <a:avLst/>
            </a:prstGeom>
            <a:noFill/>
            <a:ln w="9525">
              <a:noFill/>
              <a:miter lim="800000"/>
              <a:headEnd/>
              <a:tailEnd/>
            </a:ln>
          </p:spPr>
          <p:txBody>
            <a:bodyPr/>
            <a:lstStyle/>
            <a:p>
              <a:pPr algn="l" eaLnBrk="0" hangingPunct="0"/>
              <a:r>
                <a:rPr lang="en-US" sz="2000">
                  <a:solidFill>
                    <a:srgbClr val="FF0000"/>
                  </a:solidFill>
                  <a:cs typeface="Times New Roman" pitchFamily="18" charset="0"/>
                  <a:sym typeface="Symbol" pitchFamily="18" charset="2"/>
                </a:rPr>
                <a:t></a:t>
              </a:r>
              <a:r>
                <a:rPr lang="en-US" sz="2000" baseline="-30000">
                  <a:solidFill>
                    <a:srgbClr val="FF0000"/>
                  </a:solidFill>
                  <a:cs typeface="Times New Roman" pitchFamily="18" charset="0"/>
                </a:rPr>
                <a:t>1</a:t>
              </a:r>
              <a:endParaRPr lang="en-US" sz="2000">
                <a:solidFill>
                  <a:srgbClr val="FF0000"/>
                </a:solidFill>
                <a:cs typeface="Times New Roman" pitchFamily="18" charset="0"/>
                <a:sym typeface="Symbol" pitchFamily="18" charset="2"/>
              </a:endParaRPr>
            </a:p>
          </p:txBody>
        </p:sp>
      </p:grpSp>
      <p:sp>
        <p:nvSpPr>
          <p:cNvPr id="30" name="TextBox 29"/>
          <p:cNvSpPr txBox="1"/>
          <p:nvPr/>
        </p:nvSpPr>
        <p:spPr>
          <a:xfrm>
            <a:off x="10056812" y="4076700"/>
            <a:ext cx="1140056" cy="400110"/>
          </a:xfrm>
          <a:prstGeom prst="rect">
            <a:avLst/>
          </a:prstGeom>
          <a:noFill/>
        </p:spPr>
        <p:txBody>
          <a:bodyPr wrap="none" rtlCol="0">
            <a:spAutoFit/>
          </a:bodyPr>
          <a:lstStyle/>
          <a:p>
            <a:r>
              <a:rPr lang="en-US" sz="2000">
                <a:solidFill>
                  <a:srgbClr val="00B0F0"/>
                </a:solidFill>
                <a:cs typeface="Times New Roman" pitchFamily="18" charset="0"/>
              </a:rPr>
              <a:t>Dây dẫn</a:t>
            </a:r>
          </a:p>
        </p:txBody>
      </p:sp>
      <p:sp>
        <p:nvSpPr>
          <p:cNvPr id="31" name="TextBox 30"/>
          <p:cNvSpPr txBox="1"/>
          <p:nvPr/>
        </p:nvSpPr>
        <p:spPr>
          <a:xfrm>
            <a:off x="7770812" y="4457700"/>
            <a:ext cx="2020105" cy="400110"/>
          </a:xfrm>
          <a:prstGeom prst="rect">
            <a:avLst/>
          </a:prstGeom>
          <a:noFill/>
        </p:spPr>
        <p:txBody>
          <a:bodyPr wrap="none" rtlCol="0">
            <a:spAutoFit/>
          </a:bodyPr>
          <a:lstStyle/>
          <a:p>
            <a:r>
              <a:rPr lang="en-US" sz="2000">
                <a:solidFill>
                  <a:srgbClr val="00B0F0"/>
                </a:solidFill>
                <a:cs typeface="Times New Roman" pitchFamily="18" charset="0"/>
              </a:rPr>
              <a:t>Lớp cách điện 1</a:t>
            </a:r>
          </a:p>
        </p:txBody>
      </p:sp>
      <p:cxnSp>
        <p:nvCxnSpPr>
          <p:cNvPr id="32" name="Straight Arrow Connector 31"/>
          <p:cNvCxnSpPr>
            <a:stCxn id="31" idx="2"/>
          </p:cNvCxnSpPr>
          <p:nvPr/>
        </p:nvCxnSpPr>
        <p:spPr>
          <a:xfrm rot="16200000" flipH="1">
            <a:off x="8856892" y="4781782"/>
            <a:ext cx="819092" cy="9711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426467" y="7124700"/>
            <a:ext cx="1935145" cy="400110"/>
          </a:xfrm>
          <a:prstGeom prst="rect">
            <a:avLst/>
          </a:prstGeom>
          <a:noFill/>
        </p:spPr>
        <p:txBody>
          <a:bodyPr wrap="none" rtlCol="0">
            <a:spAutoFit/>
          </a:bodyPr>
          <a:lstStyle/>
          <a:p>
            <a:r>
              <a:rPr lang="en-US" sz="2000">
                <a:solidFill>
                  <a:srgbClr val="00B0F0"/>
                </a:solidFill>
                <a:cs typeface="Times New Roman" pitchFamily="18" charset="0"/>
              </a:rPr>
              <a:t>Lớp cách điện i</a:t>
            </a:r>
          </a:p>
        </p:txBody>
      </p:sp>
      <p:cxnSp>
        <p:nvCxnSpPr>
          <p:cNvPr id="35" name="Straight Arrow Connector 34"/>
          <p:cNvCxnSpPr>
            <a:stCxn id="30" idx="2"/>
          </p:cNvCxnSpPr>
          <p:nvPr/>
        </p:nvCxnSpPr>
        <p:spPr>
          <a:xfrm rot="5400000">
            <a:off x="9932282" y="4982340"/>
            <a:ext cx="1200089" cy="1890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5400000" flipH="1" flipV="1">
            <a:off x="9075709" y="6581805"/>
            <a:ext cx="971607" cy="2286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par>
                                <p:cTn id="8" presetID="4" presetClass="entr" presetSubtype="16" fill="hold" nodeType="withEffect">
                                  <p:stCondLst>
                                    <p:cond delay="0"/>
                                  </p:stCondLst>
                                  <p:childTnLst>
                                    <p:set>
                                      <p:cBhvr>
                                        <p:cTn id="9" dur="1" fill="hold">
                                          <p:stCondLst>
                                            <p:cond delay="0"/>
                                          </p:stCondLst>
                                        </p:cTn>
                                        <p:tgtEl>
                                          <p:spTgt spid="444454"/>
                                        </p:tgtEl>
                                        <p:attrNameLst>
                                          <p:attrName>style.visibility</p:attrName>
                                        </p:attrNameLst>
                                      </p:cBhvr>
                                      <p:to>
                                        <p:strVal val="visible"/>
                                      </p:to>
                                    </p:set>
                                    <p:animEffect transition="in" filter="box(in)">
                                      <p:cBhvr>
                                        <p:cTn id="10" dur="500"/>
                                        <p:tgtEl>
                                          <p:spTgt spid="444454"/>
                                        </p:tgtEl>
                                      </p:cBhvr>
                                    </p:animEffect>
                                  </p:childTnLst>
                                </p:cTn>
                              </p:par>
                              <p:par>
                                <p:cTn id="11" presetID="4" presetClass="entr" presetSubtype="16"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box(in)">
                                      <p:cBhvr>
                                        <p:cTn id="13" dur="500"/>
                                        <p:tgtEl>
                                          <p:spTgt spid="29"/>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box(in)">
                                      <p:cBhvr>
                                        <p:cTn id="16" dur="500"/>
                                        <p:tgtEl>
                                          <p:spTgt spid="30"/>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box(in)">
                                      <p:cBhvr>
                                        <p:cTn id="19" dur="500"/>
                                        <p:tgtEl>
                                          <p:spTgt spid="31"/>
                                        </p:tgtEl>
                                      </p:cBhvr>
                                    </p:animEffect>
                                  </p:childTnLst>
                                </p:cTn>
                              </p:par>
                              <p:par>
                                <p:cTn id="20" presetID="4" presetClass="entr" presetSubtype="16"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box(in)">
                                      <p:cBhvr>
                                        <p:cTn id="22" dur="500"/>
                                        <p:tgtEl>
                                          <p:spTgt spid="32"/>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ox(in)">
                                      <p:cBhvr>
                                        <p:cTn id="25" dur="500"/>
                                        <p:tgtEl>
                                          <p:spTgt spid="34"/>
                                        </p:tgtEl>
                                      </p:cBhvr>
                                    </p:animEffect>
                                  </p:childTnLst>
                                </p:cTn>
                              </p:par>
                              <p:par>
                                <p:cTn id="26" presetID="4" presetClass="entr" presetSubtype="16" fill="hold"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box(in)">
                                      <p:cBhvr>
                                        <p:cTn id="28" dur="500"/>
                                        <p:tgtEl>
                                          <p:spTgt spid="35"/>
                                        </p:tgtEl>
                                      </p:cBhvr>
                                    </p:animEffect>
                                  </p:childTnLst>
                                </p:cTn>
                              </p:par>
                              <p:par>
                                <p:cTn id="29" presetID="4" presetClass="entr" presetSubtype="16"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box(in)">
                                      <p:cBhvr>
                                        <p:cTn id="3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0" grpId="0"/>
      <p:bldP spid="31" grpId="0"/>
      <p:bldP spid="3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US"/>
              <a:t>Sự truyền nhiệt của vật thể phát nóng ở chế độ xác lập</a:t>
            </a:r>
          </a:p>
        </p:txBody>
      </p:sp>
      <p:sp>
        <p:nvSpPr>
          <p:cNvPr id="3" name="Slide Number Placeholder 2"/>
          <p:cNvSpPr>
            <a:spLocks noGrp="1"/>
          </p:cNvSpPr>
          <p:nvPr>
            <p:ph type="sldNum" sz="quarter" idx="12"/>
          </p:nvPr>
        </p:nvSpPr>
        <p:spPr/>
        <p:txBody>
          <a:bodyPr/>
          <a:lstStyle/>
          <a:p>
            <a:fld id="{AC20B538-39FE-4812-A0E3-30635B19B3D6}" type="slidenum">
              <a:rPr lang="en-US" smtClean="0"/>
              <a:pPr/>
              <a:t>32</a:t>
            </a:fld>
            <a:endParaRPr lang="en-US"/>
          </a:p>
        </p:txBody>
      </p:sp>
      <p:sp>
        <p:nvSpPr>
          <p:cNvPr id="4" name="Footer Placeholder 3"/>
          <p:cNvSpPr>
            <a:spLocks noGrp="1"/>
          </p:cNvSpPr>
          <p:nvPr>
            <p:ph type="ftr" sz="quarter" idx="3"/>
          </p:nvPr>
        </p:nvSpPr>
        <p:spPr/>
        <p:txBody>
          <a:bodyPr/>
          <a:lstStyle/>
          <a:p>
            <a:r>
              <a:rPr lang="en-US"/>
              <a:t>BMTBĐ-BĐNLĐC-PVLong (TCBinh edited 2016)</a:t>
            </a:r>
          </a:p>
        </p:txBody>
      </p:sp>
      <p:sp>
        <p:nvSpPr>
          <p:cNvPr id="5" name="Rectangle 5"/>
          <p:cNvSpPr>
            <a:spLocks noChangeArrowheads="1"/>
          </p:cNvSpPr>
          <p:nvPr/>
        </p:nvSpPr>
        <p:spPr bwMode="auto">
          <a:xfrm>
            <a:off x="0" y="763905"/>
            <a:ext cx="8136229" cy="6894195"/>
          </a:xfrm>
          <a:prstGeom prst="rect">
            <a:avLst/>
          </a:prstGeom>
          <a:noFill/>
          <a:ln w="9525" algn="ctr">
            <a:noFill/>
            <a:miter lim="800000"/>
            <a:headEnd/>
            <a:tailEnd/>
          </a:ln>
          <a:effectLst/>
        </p:spPr>
        <p:txBody>
          <a:bodyPr wrap="square" anchor="ctr">
            <a:spAutoFit/>
          </a:bodyPr>
          <a:lstStyle/>
          <a:p>
            <a:pPr indent="360363">
              <a:tabLst>
                <a:tab pos="2520950" algn="l"/>
              </a:tabLst>
            </a:pPr>
            <a:r>
              <a:rPr lang="en-US" sz="3400" u="sng">
                <a:latin typeface="Times New Roman" panose="02020603050405020304" pitchFamily="18" charset="0"/>
                <a:cs typeface="Times New Roman" panose="02020603050405020304" pitchFamily="18" charset="0"/>
              </a:rPr>
              <a:t>Ví dụ:</a:t>
            </a:r>
            <a:r>
              <a:rPr lang="en-US" sz="3400">
                <a:latin typeface="Times New Roman" panose="02020603050405020304" pitchFamily="18" charset="0"/>
                <a:cs typeface="Times New Roman" panose="02020603050405020304" pitchFamily="18" charset="0"/>
              </a:rPr>
              <a:t> Cho dây dẫn bằng đồng có tiết điện </a:t>
            </a:r>
            <a:r>
              <a:rPr lang="en-US" sz="3400">
                <a:solidFill>
                  <a:srgbClr val="FF0000"/>
                </a:solidFill>
                <a:latin typeface="Times New Roman" panose="02020603050405020304" pitchFamily="18" charset="0"/>
                <a:cs typeface="Times New Roman" panose="02020603050405020304" pitchFamily="18" charset="0"/>
              </a:rPr>
              <a:t>1 mm</a:t>
            </a:r>
            <a:r>
              <a:rPr lang="en-US" sz="3400" baseline="30000">
                <a:solidFill>
                  <a:srgbClr val="FF0000"/>
                </a:solidFill>
                <a:latin typeface="Times New Roman" panose="02020603050405020304" pitchFamily="18" charset="0"/>
                <a:cs typeface="Times New Roman" panose="02020603050405020304" pitchFamily="18" charset="0"/>
              </a:rPr>
              <a:t>2</a:t>
            </a:r>
            <a:r>
              <a:rPr lang="en-US" sz="3400">
                <a:latin typeface="Times New Roman" panose="02020603050405020304" pitchFamily="18" charset="0"/>
                <a:cs typeface="Times New Roman" panose="02020603050405020304" pitchFamily="18" charset="0"/>
              </a:rPr>
              <a:t>, có vỏ nhựa dày 1 mm. </a:t>
            </a:r>
          </a:p>
          <a:p>
            <a:pPr indent="360363">
              <a:tabLst>
                <a:tab pos="2520950" algn="l"/>
              </a:tabLst>
            </a:pPr>
            <a:r>
              <a:rPr lang="en-US" sz="3400">
                <a:latin typeface="VNI-Times" pitchFamily="2" charset="0"/>
              </a:rPr>
              <a:t>Heä soá daãn nhieät </a:t>
            </a:r>
            <a:r>
              <a:rPr lang="en-US" sz="3400">
                <a:solidFill>
                  <a:srgbClr val="FF0000"/>
                </a:solidFill>
                <a:latin typeface="VNI-Times" pitchFamily="2" charset="0"/>
                <a:sym typeface="Symbol" pitchFamily="18" charset="2"/>
              </a:rPr>
              <a:t></a:t>
            </a:r>
            <a:r>
              <a:rPr lang="en-US" sz="3400">
                <a:solidFill>
                  <a:srgbClr val="FF0000"/>
                </a:solidFill>
                <a:latin typeface="VNI-Times" pitchFamily="2" charset="0"/>
              </a:rPr>
              <a:t> = </a:t>
            </a:r>
            <a:r>
              <a:rPr lang="en-US" sz="3400">
                <a:solidFill>
                  <a:srgbClr val="FF0000"/>
                </a:solidFill>
                <a:latin typeface="Times New Roman" panose="02020603050405020304" pitchFamily="18" charset="0"/>
                <a:cs typeface="Times New Roman" panose="02020603050405020304" pitchFamily="18" charset="0"/>
              </a:rPr>
              <a:t>0,114 W/m</a:t>
            </a:r>
            <a:r>
              <a:rPr lang="en-US" sz="3400" baseline="30000">
                <a:solidFill>
                  <a:srgbClr val="FF0000"/>
                </a:solidFill>
                <a:latin typeface="Times New Roman" panose="02020603050405020304" pitchFamily="18" charset="0"/>
                <a:cs typeface="Times New Roman" panose="02020603050405020304" pitchFamily="18" charset="0"/>
                <a:sym typeface="Symbol" pitchFamily="18" charset="2"/>
              </a:rPr>
              <a:t>0</a:t>
            </a:r>
            <a:r>
              <a:rPr lang="en-US" sz="3400">
                <a:solidFill>
                  <a:srgbClr val="FF0000"/>
                </a:solidFill>
                <a:latin typeface="Times New Roman" panose="02020603050405020304" pitchFamily="18" charset="0"/>
                <a:cs typeface="Times New Roman" panose="02020603050405020304" pitchFamily="18" charset="0"/>
                <a:sym typeface="Symbol" pitchFamily="18" charset="2"/>
              </a:rPr>
              <a:t>C</a:t>
            </a:r>
            <a:r>
              <a:rPr lang="en-US" sz="3400">
                <a:latin typeface="Times New Roman" panose="02020603050405020304" pitchFamily="18" charset="0"/>
                <a:cs typeface="Times New Roman" panose="02020603050405020304" pitchFamily="18" charset="0"/>
                <a:sym typeface="Symbol" pitchFamily="18" charset="2"/>
              </a:rPr>
              <a:t> và </a:t>
            </a:r>
            <a:r>
              <a:rPr lang="en-US" sz="3400">
                <a:latin typeface="Times New Roman" panose="02020603050405020304" pitchFamily="18" charset="0"/>
                <a:cs typeface="Times New Roman" panose="02020603050405020304" pitchFamily="18" charset="0"/>
              </a:rPr>
              <a:t>hệ số tỏa nhiệt ra môi trường </a:t>
            </a:r>
            <a:r>
              <a:rPr lang="en-US" sz="3400">
                <a:solidFill>
                  <a:srgbClr val="FF0000"/>
                </a:solidFill>
                <a:latin typeface="Times New Roman" panose="02020603050405020304" pitchFamily="18" charset="0"/>
                <a:cs typeface="Times New Roman" panose="02020603050405020304" pitchFamily="18" charset="0"/>
              </a:rPr>
              <a:t>k</a:t>
            </a:r>
            <a:r>
              <a:rPr lang="en-US" sz="3400" baseline="-25000">
                <a:solidFill>
                  <a:srgbClr val="FF0000"/>
                </a:solidFill>
                <a:latin typeface="Times New Roman" panose="02020603050405020304" pitchFamily="18" charset="0"/>
                <a:cs typeface="Times New Roman" panose="02020603050405020304" pitchFamily="18" charset="0"/>
              </a:rPr>
              <a:t>T</a:t>
            </a:r>
            <a:r>
              <a:rPr lang="en-US" sz="3400">
                <a:solidFill>
                  <a:srgbClr val="FF0000"/>
                </a:solidFill>
                <a:latin typeface="Times New Roman" panose="02020603050405020304" pitchFamily="18" charset="0"/>
                <a:cs typeface="Times New Roman" panose="02020603050405020304" pitchFamily="18" charset="0"/>
              </a:rPr>
              <a:t> = 15 W/(m</a:t>
            </a:r>
            <a:r>
              <a:rPr lang="en-US" sz="3400" baseline="30000">
                <a:solidFill>
                  <a:srgbClr val="FF0000"/>
                </a:solidFill>
                <a:latin typeface="Times New Roman" panose="02020603050405020304" pitchFamily="18" charset="0"/>
                <a:cs typeface="Times New Roman" panose="02020603050405020304" pitchFamily="18" charset="0"/>
              </a:rPr>
              <a:t>2</a:t>
            </a:r>
            <a:r>
              <a:rPr lang="en-US" sz="3400">
                <a:solidFill>
                  <a:srgbClr val="FF0000"/>
                </a:solidFill>
                <a:latin typeface="Times New Roman" panose="02020603050405020304" pitchFamily="18" charset="0"/>
                <a:cs typeface="Times New Roman" panose="02020603050405020304" pitchFamily="18" charset="0"/>
              </a:rPr>
              <a:t>.</a:t>
            </a:r>
            <a:r>
              <a:rPr lang="en-US" sz="3400" baseline="30000">
                <a:solidFill>
                  <a:srgbClr val="FF0000"/>
                </a:solidFill>
                <a:latin typeface="Times New Roman" panose="02020603050405020304" pitchFamily="18" charset="0"/>
                <a:cs typeface="Times New Roman" panose="02020603050405020304" pitchFamily="18" charset="0"/>
              </a:rPr>
              <a:t>o</a:t>
            </a:r>
            <a:r>
              <a:rPr lang="en-US" sz="3400">
                <a:solidFill>
                  <a:srgbClr val="FF0000"/>
                </a:solidFill>
                <a:latin typeface="Times New Roman" panose="02020603050405020304" pitchFamily="18" charset="0"/>
                <a:cs typeface="Times New Roman" panose="02020603050405020304" pitchFamily="18" charset="0"/>
              </a:rPr>
              <a:t>C)</a:t>
            </a:r>
            <a:r>
              <a:rPr lang="en-US" sz="3400">
                <a:latin typeface="VNI-Times" pitchFamily="2" charset="0"/>
                <a:sym typeface="Symbol" pitchFamily="18" charset="2"/>
              </a:rPr>
              <a:t>. </a:t>
            </a:r>
            <a:r>
              <a:rPr lang="en-US" sz="3400">
                <a:latin typeface="Times New Roman" panose="02020603050405020304" pitchFamily="18" charset="0"/>
                <a:cs typeface="Times New Roman" panose="02020603050405020304" pitchFamily="18" charset="0"/>
                <a:sym typeface="Symbol" pitchFamily="18" charset="2"/>
              </a:rPr>
              <a:t>Điện trở suất của đồng là </a:t>
            </a:r>
            <a:r>
              <a:rPr lang="en-US" sz="3400">
                <a:latin typeface="Times New Roman" panose="02020603050405020304" pitchFamily="18" charset="0"/>
                <a:cs typeface="Times New Roman" panose="02020603050405020304" pitchFamily="18" charset="0"/>
              </a:rPr>
              <a:t>1,72×10</a:t>
            </a:r>
            <a:r>
              <a:rPr lang="en-US" sz="3400" baseline="30000">
                <a:latin typeface="Times New Roman" panose="02020603050405020304" pitchFamily="18" charset="0"/>
                <a:cs typeface="Times New Roman" panose="02020603050405020304" pitchFamily="18" charset="0"/>
              </a:rPr>
              <a:t>-8</a:t>
            </a:r>
            <a:r>
              <a:rPr lang="en-US" sz="3400">
                <a:latin typeface="Times New Roman" panose="02020603050405020304" pitchFamily="18" charset="0"/>
                <a:cs typeface="Times New Roman" panose="02020603050405020304" pitchFamily="18" charset="0"/>
              </a:rPr>
              <a:t> </a:t>
            </a:r>
            <a:r>
              <a:rPr lang="en-US" sz="3400">
                <a:latin typeface="Times New Roman" panose="02020603050405020304" pitchFamily="18" charset="0"/>
                <a:cs typeface="Times New Roman" panose="02020603050405020304" pitchFamily="18" charset="0"/>
                <a:sym typeface="Symbol" panose="05050102010706020507" pitchFamily="18" charset="2"/>
              </a:rPr>
              <a:t></a:t>
            </a:r>
            <a:r>
              <a:rPr lang="en-US" sz="3400">
                <a:latin typeface="Times New Roman" panose="02020603050405020304" pitchFamily="18" charset="0"/>
                <a:cs typeface="Times New Roman" panose="02020603050405020304" pitchFamily="18" charset="0"/>
              </a:rPr>
              <a:t>m ở 20 </a:t>
            </a:r>
            <a:r>
              <a:rPr lang="en-US" sz="3400" baseline="30000">
                <a:latin typeface="Times New Roman" panose="02020603050405020304" pitchFamily="18" charset="0"/>
                <a:cs typeface="Times New Roman" panose="02020603050405020304" pitchFamily="18" charset="0"/>
              </a:rPr>
              <a:t>o</a:t>
            </a:r>
            <a:r>
              <a:rPr lang="en-US" sz="3400">
                <a:latin typeface="Times New Roman" panose="02020603050405020304" pitchFamily="18" charset="0"/>
                <a:cs typeface="Times New Roman" panose="02020603050405020304" pitchFamily="18" charset="0"/>
              </a:rPr>
              <a:t>C, hệ số nhiệt điện trở là 0,004 (1/</a:t>
            </a:r>
            <a:r>
              <a:rPr lang="en-US" sz="3400" baseline="30000">
                <a:latin typeface="Times New Roman" panose="02020603050405020304" pitchFamily="18" charset="0"/>
                <a:cs typeface="Times New Roman" panose="02020603050405020304" pitchFamily="18" charset="0"/>
              </a:rPr>
              <a:t>o</a:t>
            </a:r>
            <a:r>
              <a:rPr lang="en-US" sz="3400">
                <a:latin typeface="Times New Roman" panose="02020603050405020304" pitchFamily="18" charset="0"/>
                <a:cs typeface="Times New Roman" panose="02020603050405020304" pitchFamily="18" charset="0"/>
              </a:rPr>
              <a:t>C), hệ số dẫn nhiệt rất lớn, khả năng chịu nhiệt của lớp vỏ nhựa là </a:t>
            </a:r>
            <a:r>
              <a:rPr lang="en-US" sz="3400">
                <a:solidFill>
                  <a:srgbClr val="FF0000"/>
                </a:solidFill>
                <a:latin typeface="Times New Roman" panose="02020603050405020304" pitchFamily="18" charset="0"/>
                <a:cs typeface="Times New Roman" panose="02020603050405020304" pitchFamily="18" charset="0"/>
              </a:rPr>
              <a:t>105 </a:t>
            </a:r>
            <a:r>
              <a:rPr lang="en-US" sz="3400" baseline="30000">
                <a:solidFill>
                  <a:srgbClr val="FF0000"/>
                </a:solidFill>
                <a:latin typeface="Times New Roman" panose="02020603050405020304" pitchFamily="18" charset="0"/>
                <a:cs typeface="Times New Roman" panose="02020603050405020304" pitchFamily="18" charset="0"/>
              </a:rPr>
              <a:t>o</a:t>
            </a:r>
            <a:r>
              <a:rPr lang="en-US" sz="3400">
                <a:solidFill>
                  <a:srgbClr val="FF0000"/>
                </a:solidFill>
                <a:latin typeface="Times New Roman" panose="02020603050405020304" pitchFamily="18" charset="0"/>
                <a:cs typeface="Times New Roman" panose="02020603050405020304" pitchFamily="18" charset="0"/>
              </a:rPr>
              <a:t>C</a:t>
            </a:r>
            <a:r>
              <a:rPr lang="en-US" sz="3400">
                <a:latin typeface="Times New Roman" panose="02020603050405020304" pitchFamily="18" charset="0"/>
                <a:cs typeface="Times New Roman" panose="02020603050405020304" pitchFamily="18" charset="0"/>
              </a:rPr>
              <a:t>.</a:t>
            </a:r>
          </a:p>
          <a:p>
            <a:pPr indent="360363">
              <a:tabLst>
                <a:tab pos="2520950" algn="l"/>
              </a:tabLst>
            </a:pPr>
            <a:r>
              <a:rPr lang="en-US" sz="3400">
                <a:latin typeface="Times New Roman" panose="02020603050405020304" pitchFamily="18" charset="0"/>
                <a:cs typeface="Times New Roman" panose="02020603050405020304" pitchFamily="18" charset="0"/>
              </a:rPr>
              <a:t>a) Biết </a:t>
            </a:r>
            <a:r>
              <a:rPr lang="en-US" sz="3400">
                <a:solidFill>
                  <a:srgbClr val="0000FF"/>
                </a:solidFill>
                <a:latin typeface="Times New Roman" panose="02020603050405020304" pitchFamily="18" charset="0"/>
                <a:cs typeface="Times New Roman" panose="02020603050405020304" pitchFamily="18" charset="0"/>
              </a:rPr>
              <a:t>nhiệt độ môi tr</a:t>
            </a:r>
            <a:r>
              <a:rPr lang="vi-VN" sz="3400">
                <a:solidFill>
                  <a:srgbClr val="0000FF"/>
                </a:solidFill>
                <a:latin typeface="Times New Roman" panose="02020603050405020304" pitchFamily="18" charset="0"/>
                <a:cs typeface="Times New Roman" panose="02020603050405020304" pitchFamily="18" charset="0"/>
              </a:rPr>
              <a:t>ư</a:t>
            </a:r>
            <a:r>
              <a:rPr lang="en-US" sz="3400">
                <a:solidFill>
                  <a:srgbClr val="0000FF"/>
                </a:solidFill>
                <a:latin typeface="Times New Roman" panose="02020603050405020304" pitchFamily="18" charset="0"/>
                <a:cs typeface="Times New Roman" panose="02020603050405020304" pitchFamily="18" charset="0"/>
              </a:rPr>
              <a:t>ờng là 25 </a:t>
            </a:r>
            <a:r>
              <a:rPr lang="en-US" sz="3400" baseline="30000">
                <a:solidFill>
                  <a:srgbClr val="0000FF"/>
                </a:solidFill>
                <a:latin typeface="Times New Roman" panose="02020603050405020304" pitchFamily="18" charset="0"/>
                <a:cs typeface="Times New Roman" panose="02020603050405020304" pitchFamily="18" charset="0"/>
              </a:rPr>
              <a:t>o</a:t>
            </a:r>
            <a:r>
              <a:rPr lang="en-US" sz="3400">
                <a:solidFill>
                  <a:srgbClr val="0000FF"/>
                </a:solidFill>
                <a:latin typeface="Times New Roman" panose="02020603050405020304" pitchFamily="18" charset="0"/>
                <a:cs typeface="Times New Roman" panose="02020603050405020304" pitchFamily="18" charset="0"/>
              </a:rPr>
              <a:t>C. </a:t>
            </a:r>
            <a:r>
              <a:rPr lang="en-US" sz="3400">
                <a:latin typeface="Times New Roman" panose="02020603050405020304" pitchFamily="18" charset="0"/>
                <a:cs typeface="Times New Roman" panose="02020603050405020304" pitchFamily="18" charset="0"/>
              </a:rPr>
              <a:t>Tính dòng điện lớn nhất của dây dẫn?</a:t>
            </a:r>
          </a:p>
          <a:p>
            <a:pPr indent="360363">
              <a:tabLst>
                <a:tab pos="2520950" algn="l"/>
              </a:tabLst>
            </a:pPr>
            <a:r>
              <a:rPr lang="en-US" sz="3400">
                <a:solidFill>
                  <a:srgbClr val="0000FF"/>
                </a:solidFill>
                <a:latin typeface="Times New Roman" panose="02020603050405020304" pitchFamily="18" charset="0"/>
                <a:cs typeface="Times New Roman" panose="02020603050405020304" pitchFamily="18" charset="0"/>
                <a:sym typeface="Symbol" pitchFamily="18" charset="2"/>
              </a:rPr>
              <a:t>b) Tính lại nếu </a:t>
            </a:r>
            <a:r>
              <a:rPr lang="en-US" sz="3400">
                <a:solidFill>
                  <a:srgbClr val="0000FF"/>
                </a:solidFill>
                <a:latin typeface="Times New Roman" panose="02020603050405020304" pitchFamily="18" charset="0"/>
                <a:cs typeface="Times New Roman" panose="02020603050405020304" pitchFamily="18" charset="0"/>
              </a:rPr>
              <a:t>nhiệt độ môi tr</a:t>
            </a:r>
            <a:r>
              <a:rPr lang="vi-VN" sz="3400">
                <a:solidFill>
                  <a:srgbClr val="0000FF"/>
                </a:solidFill>
                <a:latin typeface="Times New Roman" panose="02020603050405020304" pitchFamily="18" charset="0"/>
                <a:cs typeface="Times New Roman" panose="02020603050405020304" pitchFamily="18" charset="0"/>
              </a:rPr>
              <a:t>ư</a:t>
            </a:r>
            <a:r>
              <a:rPr lang="en-US" sz="3400">
                <a:solidFill>
                  <a:srgbClr val="0000FF"/>
                </a:solidFill>
                <a:latin typeface="Times New Roman" panose="02020603050405020304" pitchFamily="18" charset="0"/>
                <a:cs typeface="Times New Roman" panose="02020603050405020304" pitchFamily="18" charset="0"/>
              </a:rPr>
              <a:t>ờng 40 </a:t>
            </a:r>
            <a:r>
              <a:rPr lang="en-US" sz="3400" baseline="30000">
                <a:solidFill>
                  <a:srgbClr val="0000FF"/>
                </a:solidFill>
                <a:latin typeface="Times New Roman" panose="02020603050405020304" pitchFamily="18" charset="0"/>
                <a:cs typeface="Times New Roman" panose="02020603050405020304" pitchFamily="18" charset="0"/>
              </a:rPr>
              <a:t>o</a:t>
            </a:r>
            <a:r>
              <a:rPr lang="en-US" sz="3400">
                <a:solidFill>
                  <a:srgbClr val="0000FF"/>
                </a:solidFill>
                <a:latin typeface="Times New Roman" panose="02020603050405020304" pitchFamily="18" charset="0"/>
                <a:cs typeface="Times New Roman" panose="02020603050405020304" pitchFamily="18" charset="0"/>
              </a:rPr>
              <a:t>C?</a:t>
            </a:r>
          </a:p>
          <a:p>
            <a:pPr indent="360363">
              <a:tabLst>
                <a:tab pos="2520950" algn="l"/>
              </a:tabLst>
            </a:pPr>
            <a:r>
              <a:rPr lang="en-US" sz="3400">
                <a:solidFill>
                  <a:srgbClr val="0000FF"/>
                </a:solidFill>
                <a:latin typeface="Times New Roman" panose="02020603050405020304" pitchFamily="18" charset="0"/>
                <a:cs typeface="Times New Roman" panose="02020603050405020304" pitchFamily="18" charset="0"/>
                <a:sym typeface="Symbol" pitchFamily="18" charset="2"/>
              </a:rPr>
              <a:t>c) Tính nhiệt độ lõi đồng nếu dòng điện là 15 A và nhiệt độ môi tr</a:t>
            </a:r>
            <a:r>
              <a:rPr lang="vi-VN" sz="3400">
                <a:solidFill>
                  <a:srgbClr val="0000FF"/>
                </a:solidFill>
                <a:latin typeface="Times New Roman" panose="02020603050405020304" pitchFamily="18" charset="0"/>
                <a:cs typeface="Times New Roman" panose="02020603050405020304" pitchFamily="18" charset="0"/>
                <a:sym typeface="Symbol" pitchFamily="18" charset="2"/>
              </a:rPr>
              <a:t>ư</a:t>
            </a:r>
            <a:r>
              <a:rPr lang="en-US" sz="3400">
                <a:solidFill>
                  <a:srgbClr val="0000FF"/>
                </a:solidFill>
                <a:latin typeface="Times New Roman" panose="02020603050405020304" pitchFamily="18" charset="0"/>
                <a:cs typeface="Times New Roman" panose="02020603050405020304" pitchFamily="18" charset="0"/>
                <a:sym typeface="Symbol" pitchFamily="18" charset="2"/>
              </a:rPr>
              <a:t>ờng là 40 </a:t>
            </a:r>
            <a:r>
              <a:rPr lang="en-US" sz="3400" baseline="30000">
                <a:solidFill>
                  <a:srgbClr val="0000FF"/>
                </a:solidFill>
                <a:latin typeface="Times New Roman" panose="02020603050405020304" pitchFamily="18" charset="0"/>
                <a:cs typeface="Times New Roman" panose="02020603050405020304" pitchFamily="18" charset="0"/>
                <a:sym typeface="Symbol" pitchFamily="18" charset="2"/>
              </a:rPr>
              <a:t>o</a:t>
            </a:r>
            <a:r>
              <a:rPr lang="en-US" sz="3400">
                <a:solidFill>
                  <a:srgbClr val="0000FF"/>
                </a:solidFill>
                <a:latin typeface="Times New Roman" panose="02020603050405020304" pitchFamily="18" charset="0"/>
                <a:cs typeface="Times New Roman" panose="02020603050405020304" pitchFamily="18" charset="0"/>
                <a:sym typeface="Symbol" pitchFamily="18" charset="2"/>
              </a:rPr>
              <a:t>C?</a:t>
            </a:r>
          </a:p>
        </p:txBody>
      </p:sp>
      <p:grpSp>
        <p:nvGrpSpPr>
          <p:cNvPr id="58" name="Group 3">
            <a:extLst>
              <a:ext uri="{FF2B5EF4-FFF2-40B4-BE49-F238E27FC236}">
                <a16:creationId xmlns:a16="http://schemas.microsoft.com/office/drawing/2014/main" id="{529AD458-FF02-48D8-9965-F8640BC745B6}"/>
              </a:ext>
            </a:extLst>
          </p:cNvPr>
          <p:cNvGrpSpPr>
            <a:grpSpLocks/>
          </p:cNvGrpSpPr>
          <p:nvPr/>
        </p:nvGrpSpPr>
        <p:grpSpPr bwMode="auto">
          <a:xfrm>
            <a:off x="8764587" y="1485900"/>
            <a:ext cx="2663825" cy="1790700"/>
            <a:chOff x="5090" y="464"/>
            <a:chExt cx="1678" cy="1128"/>
          </a:xfrm>
        </p:grpSpPr>
        <p:sp>
          <p:nvSpPr>
            <p:cNvPr id="59" name="Oval 4" descr="Outlined diamond">
              <a:extLst>
                <a:ext uri="{FF2B5EF4-FFF2-40B4-BE49-F238E27FC236}">
                  <a16:creationId xmlns:a16="http://schemas.microsoft.com/office/drawing/2014/main" id="{87A9FA6B-94F7-40E4-8DFF-4FD768E311AA}"/>
                </a:ext>
              </a:extLst>
            </p:cNvPr>
            <p:cNvSpPr>
              <a:spLocks noChangeArrowheads="1"/>
            </p:cNvSpPr>
            <p:nvPr/>
          </p:nvSpPr>
          <p:spPr bwMode="auto">
            <a:xfrm>
              <a:off x="5090" y="893"/>
              <a:ext cx="367" cy="419"/>
            </a:xfrm>
            <a:prstGeom prst="ellipse">
              <a:avLst/>
            </a:prstGeom>
            <a:pattFill prst="openDmnd">
              <a:fgClr>
                <a:srgbClr val="000000"/>
              </a:fgClr>
              <a:bgClr>
                <a:srgbClr val="FFFFFF"/>
              </a:bgClr>
            </a:pattFill>
            <a:ln w="19050">
              <a:solidFill>
                <a:srgbClr val="000000"/>
              </a:solidFill>
              <a:round/>
              <a:headEnd/>
              <a:tailEnd/>
            </a:ln>
          </p:spPr>
          <p:txBody>
            <a:bodyPr/>
            <a:lstStyle/>
            <a:p>
              <a:endParaRPr lang="en-US"/>
            </a:p>
          </p:txBody>
        </p:sp>
        <p:sp>
          <p:nvSpPr>
            <p:cNvPr id="60" name="Oval 5" descr="Wide upward diagonal">
              <a:extLst>
                <a:ext uri="{FF2B5EF4-FFF2-40B4-BE49-F238E27FC236}">
                  <a16:creationId xmlns:a16="http://schemas.microsoft.com/office/drawing/2014/main" id="{9A92D936-EAB3-459E-AA8C-CC5260A5C679}"/>
                </a:ext>
              </a:extLst>
            </p:cNvPr>
            <p:cNvSpPr>
              <a:spLocks noChangeArrowheads="1"/>
            </p:cNvSpPr>
            <p:nvPr/>
          </p:nvSpPr>
          <p:spPr bwMode="auto">
            <a:xfrm>
              <a:off x="5141" y="953"/>
              <a:ext cx="258" cy="295"/>
            </a:xfrm>
            <a:prstGeom prst="ellipse">
              <a:avLst/>
            </a:prstGeom>
            <a:pattFill prst="wdUpDiag">
              <a:fgClr>
                <a:srgbClr val="FFC000"/>
              </a:fgClr>
              <a:bgClr>
                <a:srgbClr val="FFFFFF"/>
              </a:bgClr>
            </a:pattFill>
            <a:ln w="19050">
              <a:solidFill>
                <a:srgbClr val="000000"/>
              </a:solidFill>
              <a:round/>
              <a:headEnd/>
              <a:tailEnd/>
            </a:ln>
          </p:spPr>
          <p:txBody>
            <a:bodyPr/>
            <a:lstStyle/>
            <a:p>
              <a:endParaRPr lang="en-US"/>
            </a:p>
          </p:txBody>
        </p:sp>
        <p:sp>
          <p:nvSpPr>
            <p:cNvPr id="61" name="Line 6">
              <a:extLst>
                <a:ext uri="{FF2B5EF4-FFF2-40B4-BE49-F238E27FC236}">
                  <a16:creationId xmlns:a16="http://schemas.microsoft.com/office/drawing/2014/main" id="{4C6844D8-337A-4BB3-9091-4634ACDEA704}"/>
                </a:ext>
              </a:extLst>
            </p:cNvPr>
            <p:cNvSpPr>
              <a:spLocks noChangeShapeType="1"/>
            </p:cNvSpPr>
            <p:nvPr/>
          </p:nvSpPr>
          <p:spPr bwMode="auto">
            <a:xfrm flipV="1">
              <a:off x="5234" y="482"/>
              <a:ext cx="1344" cy="419"/>
            </a:xfrm>
            <a:prstGeom prst="line">
              <a:avLst/>
            </a:prstGeom>
            <a:noFill/>
            <a:ln w="19050">
              <a:solidFill>
                <a:srgbClr val="000000"/>
              </a:solidFill>
              <a:round/>
              <a:headEnd/>
              <a:tailEnd/>
            </a:ln>
          </p:spPr>
          <p:txBody>
            <a:bodyPr/>
            <a:lstStyle/>
            <a:p>
              <a:endParaRPr lang="en-US"/>
            </a:p>
          </p:txBody>
        </p:sp>
        <p:sp>
          <p:nvSpPr>
            <p:cNvPr id="69" name="Line 7">
              <a:extLst>
                <a:ext uri="{FF2B5EF4-FFF2-40B4-BE49-F238E27FC236}">
                  <a16:creationId xmlns:a16="http://schemas.microsoft.com/office/drawing/2014/main" id="{CB73B5D3-31FF-44AE-B024-0B780306F997}"/>
                </a:ext>
              </a:extLst>
            </p:cNvPr>
            <p:cNvSpPr>
              <a:spLocks noChangeShapeType="1"/>
            </p:cNvSpPr>
            <p:nvPr/>
          </p:nvSpPr>
          <p:spPr bwMode="auto">
            <a:xfrm flipV="1">
              <a:off x="5273" y="895"/>
              <a:ext cx="1344" cy="419"/>
            </a:xfrm>
            <a:prstGeom prst="line">
              <a:avLst/>
            </a:prstGeom>
            <a:noFill/>
            <a:ln w="19050">
              <a:solidFill>
                <a:srgbClr val="000000"/>
              </a:solidFill>
              <a:round/>
              <a:headEnd/>
              <a:tailEnd/>
            </a:ln>
          </p:spPr>
          <p:txBody>
            <a:bodyPr/>
            <a:lstStyle/>
            <a:p>
              <a:endParaRPr lang="en-US"/>
            </a:p>
          </p:txBody>
        </p:sp>
        <p:sp>
          <p:nvSpPr>
            <p:cNvPr id="70" name="Arc 8">
              <a:extLst>
                <a:ext uri="{FF2B5EF4-FFF2-40B4-BE49-F238E27FC236}">
                  <a16:creationId xmlns:a16="http://schemas.microsoft.com/office/drawing/2014/main" id="{C125ADF3-306E-4134-8799-C728E0FAC3DA}"/>
                </a:ext>
              </a:extLst>
            </p:cNvPr>
            <p:cNvSpPr>
              <a:spLocks/>
            </p:cNvSpPr>
            <p:nvPr/>
          </p:nvSpPr>
          <p:spPr bwMode="auto">
            <a:xfrm rot="-488391">
              <a:off x="6574" y="464"/>
              <a:ext cx="165" cy="418"/>
            </a:xfrm>
            <a:custGeom>
              <a:avLst/>
              <a:gdLst>
                <a:gd name="T0" fmla="*/ 0 w 23817"/>
                <a:gd name="T1" fmla="*/ 0 h 43200"/>
                <a:gd name="T2" fmla="*/ 0 w 23817"/>
                <a:gd name="T3" fmla="*/ 4 h 43200"/>
                <a:gd name="T4" fmla="*/ 0 w 23817"/>
                <a:gd name="T5" fmla="*/ 2 h 43200"/>
                <a:gd name="T6" fmla="*/ 0 60000 65536"/>
                <a:gd name="T7" fmla="*/ 0 60000 65536"/>
                <a:gd name="T8" fmla="*/ 0 60000 65536"/>
                <a:gd name="T9" fmla="*/ 0 w 23817"/>
                <a:gd name="T10" fmla="*/ 0 h 43200"/>
                <a:gd name="T11" fmla="*/ 23817 w 23817"/>
                <a:gd name="T12" fmla="*/ 43200 h 43200"/>
              </a:gdLst>
              <a:ahLst/>
              <a:cxnLst>
                <a:cxn ang="T6">
                  <a:pos x="T0" y="T1"/>
                </a:cxn>
                <a:cxn ang="T7">
                  <a:pos x="T2" y="T3"/>
                </a:cxn>
                <a:cxn ang="T8">
                  <a:pos x="T4" y="T5"/>
                </a:cxn>
              </a:cxnLst>
              <a:rect l="T9" t="T10" r="T11" b="T12"/>
              <a:pathLst>
                <a:path w="23817" h="43200" fill="none" extrusionOk="0">
                  <a:moveTo>
                    <a:pt x="2216" y="0"/>
                  </a:moveTo>
                  <a:cubicBezTo>
                    <a:pt x="14146" y="0"/>
                    <a:pt x="23817" y="9670"/>
                    <a:pt x="23817" y="21600"/>
                  </a:cubicBezTo>
                  <a:cubicBezTo>
                    <a:pt x="23817" y="33529"/>
                    <a:pt x="14146" y="43200"/>
                    <a:pt x="2217" y="43200"/>
                  </a:cubicBezTo>
                  <a:cubicBezTo>
                    <a:pt x="1476" y="43200"/>
                    <a:pt x="736" y="43161"/>
                    <a:pt x="0" y="43085"/>
                  </a:cubicBezTo>
                </a:path>
                <a:path w="23817" h="43200" stroke="0" extrusionOk="0">
                  <a:moveTo>
                    <a:pt x="2216" y="0"/>
                  </a:moveTo>
                  <a:cubicBezTo>
                    <a:pt x="14146" y="0"/>
                    <a:pt x="23817" y="9670"/>
                    <a:pt x="23817" y="21600"/>
                  </a:cubicBezTo>
                  <a:cubicBezTo>
                    <a:pt x="23817" y="33529"/>
                    <a:pt x="14146" y="43200"/>
                    <a:pt x="2217" y="43200"/>
                  </a:cubicBezTo>
                  <a:cubicBezTo>
                    <a:pt x="1476" y="43200"/>
                    <a:pt x="736" y="43161"/>
                    <a:pt x="0" y="43085"/>
                  </a:cubicBezTo>
                  <a:lnTo>
                    <a:pt x="2217" y="21600"/>
                  </a:lnTo>
                  <a:close/>
                </a:path>
              </a:pathLst>
            </a:custGeom>
            <a:noFill/>
            <a:ln w="19050">
              <a:solidFill>
                <a:srgbClr val="000000"/>
              </a:solidFill>
              <a:round/>
              <a:headEnd/>
              <a:tailEnd/>
            </a:ln>
          </p:spPr>
          <p:txBody>
            <a:bodyPr/>
            <a:lstStyle/>
            <a:p>
              <a:endParaRPr lang="en-US"/>
            </a:p>
          </p:txBody>
        </p:sp>
        <p:sp>
          <p:nvSpPr>
            <p:cNvPr id="71" name="Line 9">
              <a:extLst>
                <a:ext uri="{FF2B5EF4-FFF2-40B4-BE49-F238E27FC236}">
                  <a16:creationId xmlns:a16="http://schemas.microsoft.com/office/drawing/2014/main" id="{6999C7A1-090C-4535-AF19-A79FB9B9B413}"/>
                </a:ext>
              </a:extLst>
            </p:cNvPr>
            <p:cNvSpPr>
              <a:spLocks noChangeShapeType="1"/>
            </p:cNvSpPr>
            <p:nvPr/>
          </p:nvSpPr>
          <p:spPr bwMode="auto">
            <a:xfrm>
              <a:off x="6646" y="901"/>
              <a:ext cx="122" cy="279"/>
            </a:xfrm>
            <a:prstGeom prst="line">
              <a:avLst/>
            </a:prstGeom>
            <a:noFill/>
            <a:ln w="9525">
              <a:solidFill>
                <a:srgbClr val="000000"/>
              </a:solidFill>
              <a:round/>
              <a:headEnd/>
              <a:tailEnd/>
            </a:ln>
          </p:spPr>
          <p:txBody>
            <a:bodyPr/>
            <a:lstStyle/>
            <a:p>
              <a:endParaRPr lang="en-US"/>
            </a:p>
          </p:txBody>
        </p:sp>
        <p:sp>
          <p:nvSpPr>
            <p:cNvPr id="72" name="Line 10">
              <a:extLst>
                <a:ext uri="{FF2B5EF4-FFF2-40B4-BE49-F238E27FC236}">
                  <a16:creationId xmlns:a16="http://schemas.microsoft.com/office/drawing/2014/main" id="{8F240AD9-374C-4EB1-B77A-2A118FC44D85}"/>
                </a:ext>
              </a:extLst>
            </p:cNvPr>
            <p:cNvSpPr>
              <a:spLocks noChangeShapeType="1"/>
            </p:cNvSpPr>
            <p:nvPr/>
          </p:nvSpPr>
          <p:spPr bwMode="auto">
            <a:xfrm>
              <a:off x="5334" y="1313"/>
              <a:ext cx="123" cy="279"/>
            </a:xfrm>
            <a:prstGeom prst="line">
              <a:avLst/>
            </a:prstGeom>
            <a:noFill/>
            <a:ln w="9525">
              <a:solidFill>
                <a:srgbClr val="000000"/>
              </a:solidFill>
              <a:round/>
              <a:headEnd/>
              <a:tailEnd/>
            </a:ln>
          </p:spPr>
          <p:txBody>
            <a:bodyPr/>
            <a:lstStyle/>
            <a:p>
              <a:endParaRPr lang="en-US"/>
            </a:p>
          </p:txBody>
        </p:sp>
        <p:sp>
          <p:nvSpPr>
            <p:cNvPr id="73" name="Line 11">
              <a:extLst>
                <a:ext uri="{FF2B5EF4-FFF2-40B4-BE49-F238E27FC236}">
                  <a16:creationId xmlns:a16="http://schemas.microsoft.com/office/drawing/2014/main" id="{E1BC2E1B-5A22-4AAB-AB36-D6ADD4603D70}"/>
                </a:ext>
              </a:extLst>
            </p:cNvPr>
            <p:cNvSpPr>
              <a:spLocks noChangeShapeType="1"/>
            </p:cNvSpPr>
            <p:nvPr/>
          </p:nvSpPr>
          <p:spPr bwMode="auto">
            <a:xfrm flipV="1">
              <a:off x="5395" y="1093"/>
              <a:ext cx="1344" cy="419"/>
            </a:xfrm>
            <a:prstGeom prst="line">
              <a:avLst/>
            </a:prstGeom>
            <a:noFill/>
            <a:ln w="9525">
              <a:solidFill>
                <a:srgbClr val="000000"/>
              </a:solidFill>
              <a:round/>
              <a:headEnd type="stealth" w="sm" len="lg"/>
              <a:tailEnd type="stealth" w="sm" len="lg"/>
            </a:ln>
          </p:spPr>
          <p:txBody>
            <a:bodyPr/>
            <a:lstStyle/>
            <a:p>
              <a:endParaRPr lang="en-US"/>
            </a:p>
          </p:txBody>
        </p:sp>
        <p:sp>
          <p:nvSpPr>
            <p:cNvPr id="74" name="Text Box 12">
              <a:extLst>
                <a:ext uri="{FF2B5EF4-FFF2-40B4-BE49-F238E27FC236}">
                  <a16:creationId xmlns:a16="http://schemas.microsoft.com/office/drawing/2014/main" id="{350932AC-BA6F-47B4-AFA2-12ED883918AE}"/>
                </a:ext>
              </a:extLst>
            </p:cNvPr>
            <p:cNvSpPr txBox="1">
              <a:spLocks noChangeArrowheads="1"/>
            </p:cNvSpPr>
            <p:nvPr/>
          </p:nvSpPr>
          <p:spPr bwMode="auto">
            <a:xfrm>
              <a:off x="5955" y="1035"/>
              <a:ext cx="367" cy="279"/>
            </a:xfrm>
            <a:prstGeom prst="rect">
              <a:avLst/>
            </a:prstGeom>
            <a:noFill/>
            <a:ln w="9525">
              <a:noFill/>
              <a:miter lim="800000"/>
              <a:headEnd/>
              <a:tailEnd/>
            </a:ln>
          </p:spPr>
          <p:txBody>
            <a:bodyPr/>
            <a:lstStyle/>
            <a:p>
              <a:pPr algn="l" eaLnBrk="0" hangingPunct="0"/>
              <a:r>
                <a:rPr lang="en-US" sz="1600">
                  <a:latin typeface="Times New Roman" pitchFamily="18" charset="0"/>
                  <a:cs typeface="Times New Roman" pitchFamily="18" charset="0"/>
                </a:rPr>
                <a:t>A</a:t>
              </a:r>
              <a:endParaRPr lang="en-US" sz="1600">
                <a:latin typeface="Times New Roman" pitchFamily="18" charset="0"/>
              </a:endParaRPr>
            </a:p>
          </p:txBody>
        </p:sp>
        <p:sp>
          <p:nvSpPr>
            <p:cNvPr id="75" name="Text Box 13">
              <a:extLst>
                <a:ext uri="{FF2B5EF4-FFF2-40B4-BE49-F238E27FC236}">
                  <a16:creationId xmlns:a16="http://schemas.microsoft.com/office/drawing/2014/main" id="{9AB8582C-FE73-47CD-B45A-6B7EF6CD9972}"/>
                </a:ext>
              </a:extLst>
            </p:cNvPr>
            <p:cNvSpPr txBox="1">
              <a:spLocks noChangeArrowheads="1"/>
            </p:cNvSpPr>
            <p:nvPr/>
          </p:nvSpPr>
          <p:spPr bwMode="auto">
            <a:xfrm>
              <a:off x="5792" y="486"/>
              <a:ext cx="367" cy="279"/>
            </a:xfrm>
            <a:prstGeom prst="rect">
              <a:avLst/>
            </a:prstGeom>
            <a:noFill/>
            <a:ln w="9525">
              <a:noFill/>
              <a:miter lim="800000"/>
              <a:headEnd/>
              <a:tailEnd/>
            </a:ln>
          </p:spPr>
          <p:txBody>
            <a:bodyPr/>
            <a:lstStyle/>
            <a:p>
              <a:pPr algn="l" eaLnBrk="0" hangingPunct="0"/>
              <a:r>
                <a:rPr lang="en-US" sz="1600">
                  <a:latin typeface="Times New Roman" pitchFamily="18" charset="0"/>
                  <a:cs typeface="Times New Roman" pitchFamily="18" charset="0"/>
                </a:rPr>
                <a:t>A</a:t>
              </a:r>
              <a:endParaRPr lang="en-US" sz="1600">
                <a:latin typeface="Times New Roman" pitchFamily="18" charset="0"/>
              </a:endParaRPr>
            </a:p>
          </p:txBody>
        </p:sp>
        <p:sp>
          <p:nvSpPr>
            <p:cNvPr id="76" name="Text Box 14">
              <a:extLst>
                <a:ext uri="{FF2B5EF4-FFF2-40B4-BE49-F238E27FC236}">
                  <a16:creationId xmlns:a16="http://schemas.microsoft.com/office/drawing/2014/main" id="{33E41F99-814E-427E-A0E9-115DDCA27F0A}"/>
                </a:ext>
              </a:extLst>
            </p:cNvPr>
            <p:cNvSpPr txBox="1">
              <a:spLocks noChangeArrowheads="1"/>
            </p:cNvSpPr>
            <p:nvPr/>
          </p:nvSpPr>
          <p:spPr bwMode="auto">
            <a:xfrm>
              <a:off x="6057" y="1256"/>
              <a:ext cx="336" cy="279"/>
            </a:xfrm>
            <a:prstGeom prst="rect">
              <a:avLst/>
            </a:prstGeom>
            <a:noFill/>
            <a:ln w="9525">
              <a:noFill/>
              <a:miter lim="800000"/>
              <a:headEnd/>
              <a:tailEnd/>
            </a:ln>
          </p:spPr>
          <p:txBody>
            <a:bodyPr/>
            <a:lstStyle/>
            <a:p>
              <a:pPr algn="l" eaLnBrk="0" hangingPunct="0"/>
              <a:r>
                <a:rPr lang="en-US" sz="1600">
                  <a:latin typeface="Times New Roman" pitchFamily="18" charset="0"/>
                  <a:cs typeface="Times New Roman" pitchFamily="18" charset="0"/>
                </a:rPr>
                <a:t>l</a:t>
              </a:r>
              <a:endParaRPr lang="en-US" sz="1600">
                <a:latin typeface="Times New Roman" pitchFamily="18" charset="0"/>
              </a:endParaRPr>
            </a:p>
          </p:txBody>
        </p:sp>
        <p:sp>
          <p:nvSpPr>
            <p:cNvPr id="77" name="Line 15">
              <a:extLst>
                <a:ext uri="{FF2B5EF4-FFF2-40B4-BE49-F238E27FC236}">
                  <a16:creationId xmlns:a16="http://schemas.microsoft.com/office/drawing/2014/main" id="{F6E3D032-CA59-4119-B00F-33756C3098EE}"/>
                </a:ext>
              </a:extLst>
            </p:cNvPr>
            <p:cNvSpPr>
              <a:spLocks noChangeShapeType="1"/>
            </p:cNvSpPr>
            <p:nvPr/>
          </p:nvSpPr>
          <p:spPr bwMode="auto">
            <a:xfrm>
              <a:off x="5925" y="1116"/>
              <a:ext cx="62" cy="140"/>
            </a:xfrm>
            <a:prstGeom prst="line">
              <a:avLst/>
            </a:prstGeom>
            <a:noFill/>
            <a:ln w="9525">
              <a:solidFill>
                <a:srgbClr val="000000"/>
              </a:solidFill>
              <a:round/>
              <a:headEnd type="stealth" w="sm" len="sm"/>
              <a:tailEnd/>
            </a:ln>
          </p:spPr>
          <p:txBody>
            <a:bodyPr/>
            <a:lstStyle/>
            <a:p>
              <a:endParaRPr lang="en-US"/>
            </a:p>
          </p:txBody>
        </p:sp>
        <p:sp>
          <p:nvSpPr>
            <p:cNvPr id="78" name="Line 16">
              <a:extLst>
                <a:ext uri="{FF2B5EF4-FFF2-40B4-BE49-F238E27FC236}">
                  <a16:creationId xmlns:a16="http://schemas.microsoft.com/office/drawing/2014/main" id="{100B55A9-9049-420F-9033-398EAC97798C}"/>
                </a:ext>
              </a:extLst>
            </p:cNvPr>
            <p:cNvSpPr>
              <a:spLocks noChangeShapeType="1"/>
            </p:cNvSpPr>
            <p:nvPr/>
          </p:nvSpPr>
          <p:spPr bwMode="auto">
            <a:xfrm rot="10800000">
              <a:off x="5721" y="565"/>
              <a:ext cx="62" cy="140"/>
            </a:xfrm>
            <a:prstGeom prst="line">
              <a:avLst/>
            </a:prstGeom>
            <a:noFill/>
            <a:ln w="9525">
              <a:solidFill>
                <a:srgbClr val="000000"/>
              </a:solidFill>
              <a:round/>
              <a:headEnd type="stealth" w="sm" len="sm"/>
              <a:tailEnd/>
            </a:ln>
          </p:spPr>
          <p:txBody>
            <a:bodyPr/>
            <a:lstStyle/>
            <a:p>
              <a:endParaRPr lang="en-US"/>
            </a:p>
          </p:txBody>
        </p:sp>
      </p:grpSp>
      <p:sp>
        <p:nvSpPr>
          <p:cNvPr id="79" name="Oval 19">
            <a:extLst>
              <a:ext uri="{FF2B5EF4-FFF2-40B4-BE49-F238E27FC236}">
                <a16:creationId xmlns:a16="http://schemas.microsoft.com/office/drawing/2014/main" id="{70C9FFCF-6779-4351-92F5-0C9026C90464}"/>
              </a:ext>
            </a:extLst>
          </p:cNvPr>
          <p:cNvSpPr>
            <a:spLocks noChangeArrowheads="1"/>
          </p:cNvSpPr>
          <p:nvPr/>
        </p:nvSpPr>
        <p:spPr bwMode="auto">
          <a:xfrm>
            <a:off x="9371012" y="3848100"/>
            <a:ext cx="1904999" cy="1905001"/>
          </a:xfrm>
          <a:prstGeom prst="ellipse">
            <a:avLst/>
          </a:prstGeom>
          <a:noFill/>
          <a:ln w="19050">
            <a:solidFill>
              <a:srgbClr val="000000"/>
            </a:solidFill>
            <a:round/>
            <a:headEnd/>
            <a:tailEnd/>
          </a:ln>
        </p:spPr>
        <p:txBody>
          <a:bodyPr/>
          <a:lstStyle/>
          <a:p>
            <a:endParaRPr lang="en-US"/>
          </a:p>
        </p:txBody>
      </p:sp>
      <p:sp>
        <p:nvSpPr>
          <p:cNvPr id="80" name="Oval 20">
            <a:extLst>
              <a:ext uri="{FF2B5EF4-FFF2-40B4-BE49-F238E27FC236}">
                <a16:creationId xmlns:a16="http://schemas.microsoft.com/office/drawing/2014/main" id="{7AD9ED54-8237-4A72-B7A7-40E3D0ACA4BD}"/>
              </a:ext>
            </a:extLst>
          </p:cNvPr>
          <p:cNvSpPr>
            <a:spLocks noChangeArrowheads="1"/>
          </p:cNvSpPr>
          <p:nvPr/>
        </p:nvSpPr>
        <p:spPr bwMode="auto">
          <a:xfrm>
            <a:off x="9598809" y="4091004"/>
            <a:ext cx="1448603" cy="1433496"/>
          </a:xfrm>
          <a:prstGeom prst="ellipse">
            <a:avLst/>
          </a:prstGeom>
          <a:solidFill>
            <a:schemeClr val="bg2">
              <a:lumMod val="75000"/>
            </a:schemeClr>
          </a:solidFill>
          <a:ln w="15875">
            <a:solidFill>
              <a:srgbClr val="0070C0"/>
            </a:solidFill>
            <a:round/>
            <a:headEnd/>
            <a:tailEnd/>
          </a:ln>
        </p:spPr>
        <p:txBody>
          <a:bodyPr/>
          <a:lstStyle/>
          <a:p>
            <a:endParaRPr lang="en-US"/>
          </a:p>
        </p:txBody>
      </p:sp>
      <p:sp>
        <p:nvSpPr>
          <p:cNvPr id="81" name="Oval 21">
            <a:extLst>
              <a:ext uri="{FF2B5EF4-FFF2-40B4-BE49-F238E27FC236}">
                <a16:creationId xmlns:a16="http://schemas.microsoft.com/office/drawing/2014/main" id="{47BC3F14-03EF-4FED-B577-BB0085644248}"/>
              </a:ext>
            </a:extLst>
          </p:cNvPr>
          <p:cNvSpPr>
            <a:spLocks noChangeArrowheads="1"/>
          </p:cNvSpPr>
          <p:nvPr/>
        </p:nvSpPr>
        <p:spPr bwMode="auto">
          <a:xfrm>
            <a:off x="9675812" y="4152900"/>
            <a:ext cx="1295401" cy="1295400"/>
          </a:xfrm>
          <a:prstGeom prst="ellipse">
            <a:avLst/>
          </a:prstGeom>
          <a:solidFill>
            <a:srgbClr val="FFFFFF"/>
          </a:solidFill>
          <a:ln w="15875">
            <a:solidFill>
              <a:srgbClr val="0070C0"/>
            </a:solidFill>
            <a:round/>
            <a:headEnd/>
            <a:tailEnd/>
          </a:ln>
        </p:spPr>
        <p:txBody>
          <a:bodyPr/>
          <a:lstStyle/>
          <a:p>
            <a:endParaRPr lang="en-US"/>
          </a:p>
        </p:txBody>
      </p:sp>
      <p:sp>
        <p:nvSpPr>
          <p:cNvPr id="82" name="Oval 22">
            <a:extLst>
              <a:ext uri="{FF2B5EF4-FFF2-40B4-BE49-F238E27FC236}">
                <a16:creationId xmlns:a16="http://schemas.microsoft.com/office/drawing/2014/main" id="{8DB2796A-86EB-452E-AEB3-A9832AFCBBCE}"/>
              </a:ext>
            </a:extLst>
          </p:cNvPr>
          <p:cNvSpPr>
            <a:spLocks noChangeArrowheads="1"/>
          </p:cNvSpPr>
          <p:nvPr/>
        </p:nvSpPr>
        <p:spPr bwMode="auto">
          <a:xfrm>
            <a:off x="9904412" y="4381500"/>
            <a:ext cx="838200" cy="838200"/>
          </a:xfrm>
          <a:prstGeom prst="ellipse">
            <a:avLst/>
          </a:prstGeom>
          <a:solidFill>
            <a:srgbClr val="FFC000"/>
          </a:solidFill>
          <a:ln w="19050">
            <a:solidFill>
              <a:srgbClr val="000000"/>
            </a:solidFill>
            <a:round/>
            <a:headEnd/>
            <a:tailEnd/>
          </a:ln>
        </p:spPr>
        <p:txBody>
          <a:bodyPr/>
          <a:lstStyle/>
          <a:p>
            <a:endParaRPr lang="en-US"/>
          </a:p>
        </p:txBody>
      </p:sp>
      <p:sp>
        <p:nvSpPr>
          <p:cNvPr id="83" name="Line 23">
            <a:extLst>
              <a:ext uri="{FF2B5EF4-FFF2-40B4-BE49-F238E27FC236}">
                <a16:creationId xmlns:a16="http://schemas.microsoft.com/office/drawing/2014/main" id="{809B5708-029E-4AE8-9BE5-C32A430F70EE}"/>
              </a:ext>
            </a:extLst>
          </p:cNvPr>
          <p:cNvSpPr>
            <a:spLocks noChangeShapeType="1"/>
          </p:cNvSpPr>
          <p:nvPr/>
        </p:nvSpPr>
        <p:spPr bwMode="auto">
          <a:xfrm>
            <a:off x="9980613" y="4533900"/>
            <a:ext cx="381000" cy="296863"/>
          </a:xfrm>
          <a:prstGeom prst="line">
            <a:avLst/>
          </a:prstGeom>
          <a:noFill/>
          <a:ln w="9525">
            <a:solidFill>
              <a:srgbClr val="000000"/>
            </a:solidFill>
            <a:round/>
            <a:headEnd type="stealth" w="sm" len="sm"/>
            <a:tailEnd/>
          </a:ln>
        </p:spPr>
        <p:txBody>
          <a:bodyPr/>
          <a:lstStyle/>
          <a:p>
            <a:endParaRPr lang="en-US"/>
          </a:p>
        </p:txBody>
      </p:sp>
      <p:sp>
        <p:nvSpPr>
          <p:cNvPr id="84" name="Line 24">
            <a:extLst>
              <a:ext uri="{FF2B5EF4-FFF2-40B4-BE49-F238E27FC236}">
                <a16:creationId xmlns:a16="http://schemas.microsoft.com/office/drawing/2014/main" id="{AACCF1AC-A517-4E4D-8438-BDA6C177E64B}"/>
              </a:ext>
            </a:extLst>
          </p:cNvPr>
          <p:cNvSpPr>
            <a:spLocks noChangeShapeType="1"/>
          </p:cNvSpPr>
          <p:nvPr/>
        </p:nvSpPr>
        <p:spPr bwMode="auto">
          <a:xfrm flipV="1">
            <a:off x="9980612" y="4838699"/>
            <a:ext cx="381000" cy="857250"/>
          </a:xfrm>
          <a:prstGeom prst="line">
            <a:avLst/>
          </a:prstGeom>
          <a:noFill/>
          <a:ln w="9525">
            <a:solidFill>
              <a:srgbClr val="000000"/>
            </a:solidFill>
            <a:round/>
            <a:headEnd type="stealth" w="sm" len="med"/>
            <a:tailEnd/>
          </a:ln>
        </p:spPr>
        <p:txBody>
          <a:bodyPr/>
          <a:lstStyle/>
          <a:p>
            <a:endParaRPr lang="en-US"/>
          </a:p>
        </p:txBody>
      </p:sp>
      <p:sp>
        <p:nvSpPr>
          <p:cNvPr id="85" name="Line 25">
            <a:extLst>
              <a:ext uri="{FF2B5EF4-FFF2-40B4-BE49-F238E27FC236}">
                <a16:creationId xmlns:a16="http://schemas.microsoft.com/office/drawing/2014/main" id="{D3C970E2-3449-489C-941A-91BF74726141}"/>
              </a:ext>
            </a:extLst>
          </p:cNvPr>
          <p:cNvSpPr>
            <a:spLocks noChangeShapeType="1"/>
          </p:cNvSpPr>
          <p:nvPr/>
        </p:nvSpPr>
        <p:spPr bwMode="auto">
          <a:xfrm flipV="1">
            <a:off x="10361612" y="4457699"/>
            <a:ext cx="533400" cy="371475"/>
          </a:xfrm>
          <a:prstGeom prst="line">
            <a:avLst/>
          </a:prstGeom>
          <a:noFill/>
          <a:ln w="9525">
            <a:solidFill>
              <a:srgbClr val="00B0F0"/>
            </a:solidFill>
            <a:round/>
            <a:headEnd/>
            <a:tailEnd type="stealth" w="sm" len="med"/>
          </a:ln>
        </p:spPr>
        <p:txBody>
          <a:bodyPr/>
          <a:lstStyle/>
          <a:p>
            <a:endParaRPr lang="en-US"/>
          </a:p>
        </p:txBody>
      </p:sp>
      <p:sp>
        <p:nvSpPr>
          <p:cNvPr id="86" name="Line 26">
            <a:extLst>
              <a:ext uri="{FF2B5EF4-FFF2-40B4-BE49-F238E27FC236}">
                <a16:creationId xmlns:a16="http://schemas.microsoft.com/office/drawing/2014/main" id="{DD44A8FA-E756-4611-B019-80FC0CC07364}"/>
              </a:ext>
            </a:extLst>
          </p:cNvPr>
          <p:cNvSpPr>
            <a:spLocks noChangeAspect="1" noChangeShapeType="1"/>
          </p:cNvSpPr>
          <p:nvPr/>
        </p:nvSpPr>
        <p:spPr bwMode="auto">
          <a:xfrm flipV="1">
            <a:off x="10971212" y="4305300"/>
            <a:ext cx="196850" cy="134938"/>
          </a:xfrm>
          <a:prstGeom prst="line">
            <a:avLst/>
          </a:prstGeom>
          <a:noFill/>
          <a:ln w="9525">
            <a:solidFill>
              <a:srgbClr val="00B0F0"/>
            </a:solidFill>
            <a:round/>
            <a:headEnd type="stealth" w="sm" len="med"/>
            <a:tailEnd type="none" w="sm" len="med"/>
          </a:ln>
        </p:spPr>
        <p:txBody>
          <a:bodyPr/>
          <a:lstStyle/>
          <a:p>
            <a:endParaRPr lang="en-US"/>
          </a:p>
        </p:txBody>
      </p:sp>
      <p:sp>
        <p:nvSpPr>
          <p:cNvPr id="87" name="Text Box 27">
            <a:extLst>
              <a:ext uri="{FF2B5EF4-FFF2-40B4-BE49-F238E27FC236}">
                <a16:creationId xmlns:a16="http://schemas.microsoft.com/office/drawing/2014/main" id="{DF26E0AE-381A-4432-A51B-9E8351310E9F}"/>
              </a:ext>
            </a:extLst>
          </p:cNvPr>
          <p:cNvSpPr txBox="1">
            <a:spLocks noChangeArrowheads="1"/>
          </p:cNvSpPr>
          <p:nvPr/>
        </p:nvSpPr>
        <p:spPr bwMode="auto">
          <a:xfrm>
            <a:off x="10818812" y="4144962"/>
            <a:ext cx="566738" cy="388938"/>
          </a:xfrm>
          <a:prstGeom prst="rect">
            <a:avLst/>
          </a:prstGeom>
          <a:noFill/>
          <a:ln w="9525">
            <a:noFill/>
            <a:miter lim="800000"/>
            <a:headEnd/>
            <a:tailEnd/>
          </a:ln>
        </p:spPr>
        <p:txBody>
          <a:bodyPr/>
          <a:lstStyle/>
          <a:p>
            <a:pPr algn="l" eaLnBrk="0" hangingPunct="0"/>
            <a:r>
              <a:rPr lang="en-US" sz="1600">
                <a:solidFill>
                  <a:srgbClr val="00B0F0"/>
                </a:solidFill>
                <a:latin typeface="Times New Roman" pitchFamily="18" charset="0"/>
                <a:cs typeface="Times New Roman" pitchFamily="18" charset="0"/>
              </a:rPr>
              <a:t>dr</a:t>
            </a:r>
            <a:endParaRPr lang="en-US" sz="1600">
              <a:solidFill>
                <a:srgbClr val="00B0F0"/>
              </a:solidFill>
              <a:latin typeface="Times New Roman" pitchFamily="18" charset="0"/>
            </a:endParaRPr>
          </a:p>
        </p:txBody>
      </p:sp>
      <p:sp>
        <p:nvSpPr>
          <p:cNvPr id="88" name="Text Box 28">
            <a:extLst>
              <a:ext uri="{FF2B5EF4-FFF2-40B4-BE49-F238E27FC236}">
                <a16:creationId xmlns:a16="http://schemas.microsoft.com/office/drawing/2014/main" id="{11DA5C3B-C2A0-4F2A-B696-0AFA82BD874E}"/>
              </a:ext>
            </a:extLst>
          </p:cNvPr>
          <p:cNvSpPr txBox="1">
            <a:spLocks noChangeArrowheads="1"/>
          </p:cNvSpPr>
          <p:nvPr/>
        </p:nvSpPr>
        <p:spPr bwMode="auto">
          <a:xfrm>
            <a:off x="10067924" y="4375150"/>
            <a:ext cx="522288" cy="387350"/>
          </a:xfrm>
          <a:prstGeom prst="rect">
            <a:avLst/>
          </a:prstGeom>
          <a:noFill/>
          <a:ln w="9525">
            <a:noFill/>
            <a:miter lim="800000"/>
            <a:headEnd/>
            <a:tailEnd/>
          </a:ln>
        </p:spPr>
        <p:txBody>
          <a:bodyPr/>
          <a:lstStyle/>
          <a:p>
            <a:pPr algn="l" eaLnBrk="0" hangingPunct="0"/>
            <a:r>
              <a:rPr lang="en-US" sz="1600">
                <a:latin typeface="Times New Roman" pitchFamily="18" charset="0"/>
                <a:cs typeface="Times New Roman" pitchFamily="18" charset="0"/>
              </a:rPr>
              <a:t>R</a:t>
            </a:r>
            <a:r>
              <a:rPr lang="en-US" sz="1600" baseline="-30000">
                <a:latin typeface="Times New Roman" pitchFamily="18" charset="0"/>
                <a:cs typeface="Times New Roman" pitchFamily="18" charset="0"/>
              </a:rPr>
              <a:t>1</a:t>
            </a:r>
            <a:endParaRPr lang="en-US" sz="1600">
              <a:latin typeface="Times New Roman" pitchFamily="18" charset="0"/>
            </a:endParaRPr>
          </a:p>
        </p:txBody>
      </p:sp>
      <p:sp>
        <p:nvSpPr>
          <p:cNvPr id="89" name="Text Box 29">
            <a:extLst>
              <a:ext uri="{FF2B5EF4-FFF2-40B4-BE49-F238E27FC236}">
                <a16:creationId xmlns:a16="http://schemas.microsoft.com/office/drawing/2014/main" id="{07F11966-D095-4B36-A53A-C1902AF91520}"/>
              </a:ext>
            </a:extLst>
          </p:cNvPr>
          <p:cNvSpPr txBox="1">
            <a:spLocks noChangeArrowheads="1"/>
          </p:cNvSpPr>
          <p:nvPr/>
        </p:nvSpPr>
        <p:spPr bwMode="auto">
          <a:xfrm>
            <a:off x="10039349" y="5441950"/>
            <a:ext cx="398463" cy="387350"/>
          </a:xfrm>
          <a:prstGeom prst="rect">
            <a:avLst/>
          </a:prstGeom>
          <a:noFill/>
          <a:ln w="9525">
            <a:noFill/>
            <a:miter lim="800000"/>
            <a:headEnd/>
            <a:tailEnd/>
          </a:ln>
        </p:spPr>
        <p:txBody>
          <a:bodyPr/>
          <a:lstStyle/>
          <a:p>
            <a:pPr algn="l" eaLnBrk="0" hangingPunct="0"/>
            <a:r>
              <a:rPr lang="en-US" sz="1600">
                <a:latin typeface="Times New Roman" pitchFamily="18" charset="0"/>
                <a:cs typeface="Times New Roman" pitchFamily="18" charset="0"/>
              </a:rPr>
              <a:t>R</a:t>
            </a:r>
            <a:r>
              <a:rPr lang="en-US" sz="1600" baseline="-30000">
                <a:latin typeface="Times New Roman" pitchFamily="18" charset="0"/>
                <a:cs typeface="Times New Roman" pitchFamily="18" charset="0"/>
              </a:rPr>
              <a:t>2</a:t>
            </a:r>
            <a:endParaRPr lang="en-US" sz="1600">
              <a:latin typeface="Times New Roman" pitchFamily="18" charset="0"/>
            </a:endParaRPr>
          </a:p>
        </p:txBody>
      </p:sp>
      <p:sp>
        <p:nvSpPr>
          <p:cNvPr id="90" name="Text Box 30">
            <a:extLst>
              <a:ext uri="{FF2B5EF4-FFF2-40B4-BE49-F238E27FC236}">
                <a16:creationId xmlns:a16="http://schemas.microsoft.com/office/drawing/2014/main" id="{FD529E4B-282E-42A6-A1EB-1B47E583198D}"/>
              </a:ext>
            </a:extLst>
          </p:cNvPr>
          <p:cNvSpPr txBox="1">
            <a:spLocks noChangeArrowheads="1"/>
          </p:cNvSpPr>
          <p:nvPr/>
        </p:nvSpPr>
        <p:spPr bwMode="auto">
          <a:xfrm>
            <a:off x="9218612" y="5295900"/>
            <a:ext cx="528638" cy="388938"/>
          </a:xfrm>
          <a:prstGeom prst="rect">
            <a:avLst/>
          </a:prstGeom>
          <a:noFill/>
          <a:ln w="9525">
            <a:noFill/>
            <a:miter lim="800000"/>
            <a:headEnd/>
            <a:tailEnd/>
          </a:ln>
        </p:spPr>
        <p:txBody>
          <a:bodyPr/>
          <a:lstStyle/>
          <a:p>
            <a:pPr algn="l" eaLnBrk="0" hangingPunct="0"/>
            <a:r>
              <a:rPr lang="en-US" sz="2000">
                <a:solidFill>
                  <a:srgbClr val="FF0000"/>
                </a:solidFill>
                <a:cs typeface="Times New Roman" pitchFamily="18" charset="0"/>
                <a:sym typeface="Symbol" pitchFamily="18" charset="2"/>
              </a:rPr>
              <a:t></a:t>
            </a:r>
            <a:r>
              <a:rPr lang="en-US" sz="2000" baseline="-30000">
                <a:solidFill>
                  <a:srgbClr val="FF0000"/>
                </a:solidFill>
                <a:cs typeface="Times New Roman" pitchFamily="18" charset="0"/>
              </a:rPr>
              <a:t>2</a:t>
            </a:r>
            <a:endParaRPr lang="en-US" sz="2000">
              <a:solidFill>
                <a:srgbClr val="FF0000"/>
              </a:solidFill>
              <a:cs typeface="Times New Roman" pitchFamily="18" charset="0"/>
              <a:sym typeface="Symbol" pitchFamily="18" charset="2"/>
            </a:endParaRPr>
          </a:p>
        </p:txBody>
      </p:sp>
      <p:sp>
        <p:nvSpPr>
          <p:cNvPr id="91" name="Text Box 31">
            <a:extLst>
              <a:ext uri="{FF2B5EF4-FFF2-40B4-BE49-F238E27FC236}">
                <a16:creationId xmlns:a16="http://schemas.microsoft.com/office/drawing/2014/main" id="{57E4BA3C-6DBC-471E-B2F3-0D4181042A7B}"/>
              </a:ext>
            </a:extLst>
          </p:cNvPr>
          <p:cNvSpPr txBox="1">
            <a:spLocks noChangeArrowheads="1"/>
          </p:cNvSpPr>
          <p:nvPr/>
        </p:nvSpPr>
        <p:spPr bwMode="auto">
          <a:xfrm>
            <a:off x="9523412" y="4686300"/>
            <a:ext cx="538163" cy="388938"/>
          </a:xfrm>
          <a:prstGeom prst="rect">
            <a:avLst/>
          </a:prstGeom>
          <a:noFill/>
          <a:ln w="9525">
            <a:noFill/>
            <a:miter lim="800000"/>
            <a:headEnd/>
            <a:tailEnd/>
          </a:ln>
        </p:spPr>
        <p:txBody>
          <a:bodyPr/>
          <a:lstStyle/>
          <a:p>
            <a:pPr algn="l" eaLnBrk="0" hangingPunct="0"/>
            <a:r>
              <a:rPr lang="en-US" sz="2000">
                <a:solidFill>
                  <a:srgbClr val="FF0000"/>
                </a:solidFill>
                <a:cs typeface="Times New Roman" pitchFamily="18" charset="0"/>
                <a:sym typeface="Symbol" pitchFamily="18" charset="2"/>
              </a:rPr>
              <a:t></a:t>
            </a:r>
            <a:r>
              <a:rPr lang="en-US" sz="2000" baseline="-30000">
                <a:solidFill>
                  <a:srgbClr val="FF0000"/>
                </a:solidFill>
                <a:cs typeface="Times New Roman" pitchFamily="18" charset="0"/>
              </a:rPr>
              <a:t>1</a:t>
            </a:r>
            <a:endParaRPr lang="en-US" sz="2000">
              <a:solidFill>
                <a:srgbClr val="FF0000"/>
              </a:solidFill>
              <a:cs typeface="Times New Roman" pitchFamily="18" charset="0"/>
              <a:sym typeface="Symbol" pitchFamily="18" charset="2"/>
            </a:endParaRPr>
          </a:p>
        </p:txBody>
      </p:sp>
      <p:sp>
        <p:nvSpPr>
          <p:cNvPr id="92" name="Text Box 32">
            <a:extLst>
              <a:ext uri="{FF2B5EF4-FFF2-40B4-BE49-F238E27FC236}">
                <a16:creationId xmlns:a16="http://schemas.microsoft.com/office/drawing/2014/main" id="{20D6D575-3256-4B30-82E0-3350F7667B80}"/>
              </a:ext>
            </a:extLst>
          </p:cNvPr>
          <p:cNvSpPr txBox="1">
            <a:spLocks noChangeArrowheads="1"/>
          </p:cNvSpPr>
          <p:nvPr/>
        </p:nvSpPr>
        <p:spPr bwMode="auto">
          <a:xfrm>
            <a:off x="10056812" y="5829300"/>
            <a:ext cx="622300" cy="457200"/>
          </a:xfrm>
          <a:prstGeom prst="rect">
            <a:avLst/>
          </a:prstGeom>
          <a:noFill/>
          <a:ln w="9525">
            <a:noFill/>
            <a:miter lim="800000"/>
            <a:headEnd/>
            <a:tailEnd/>
          </a:ln>
        </p:spPr>
        <p:txBody>
          <a:bodyPr/>
          <a:lstStyle/>
          <a:p>
            <a:pPr algn="l" eaLnBrk="0" hangingPunct="0"/>
            <a:r>
              <a:rPr lang="en-US" sz="1600" u="sng">
                <a:latin typeface="Times New Roman" pitchFamily="18" charset="0"/>
                <a:cs typeface="Times New Roman" pitchFamily="18" charset="0"/>
              </a:rPr>
              <a:t>A-A</a:t>
            </a:r>
            <a:endParaRPr lang="en-US" sz="1600">
              <a:latin typeface="Times New Roman" pitchFamily="18" charset="0"/>
            </a:endParaRPr>
          </a:p>
        </p:txBody>
      </p:sp>
      <p:sp>
        <p:nvSpPr>
          <p:cNvPr id="93" name="Text Box 33">
            <a:extLst>
              <a:ext uri="{FF2B5EF4-FFF2-40B4-BE49-F238E27FC236}">
                <a16:creationId xmlns:a16="http://schemas.microsoft.com/office/drawing/2014/main" id="{E22EF1D8-84FE-4F12-B0C5-B564FC37C8F6}"/>
              </a:ext>
            </a:extLst>
          </p:cNvPr>
          <p:cNvSpPr txBox="1">
            <a:spLocks noChangeArrowheads="1"/>
          </p:cNvSpPr>
          <p:nvPr/>
        </p:nvSpPr>
        <p:spPr bwMode="auto">
          <a:xfrm>
            <a:off x="10590212" y="4229100"/>
            <a:ext cx="261938" cy="236538"/>
          </a:xfrm>
          <a:prstGeom prst="rect">
            <a:avLst/>
          </a:prstGeom>
          <a:noFill/>
          <a:ln w="9525">
            <a:noFill/>
            <a:miter lim="800000"/>
            <a:headEnd/>
            <a:tailEnd/>
          </a:ln>
        </p:spPr>
        <p:txBody>
          <a:bodyPr/>
          <a:lstStyle/>
          <a:p>
            <a:pPr algn="l" eaLnBrk="0" hangingPunct="0"/>
            <a:r>
              <a:rPr lang="en-US" sz="1600">
                <a:solidFill>
                  <a:srgbClr val="00B0F0"/>
                </a:solidFill>
                <a:latin typeface="Times New Roman" pitchFamily="18" charset="0"/>
                <a:cs typeface="Times New Roman" pitchFamily="18" charset="0"/>
              </a:rPr>
              <a:t>r</a:t>
            </a:r>
            <a:endParaRPr lang="en-US" sz="1600">
              <a:solidFill>
                <a:srgbClr val="00B0F0"/>
              </a:solidFill>
              <a:latin typeface="Times New Roman" pitchFamily="18" charset="0"/>
            </a:endParaRPr>
          </a:p>
        </p:txBody>
      </p:sp>
      <p:sp>
        <p:nvSpPr>
          <p:cNvPr id="94" name="TextBox 93">
            <a:extLst>
              <a:ext uri="{FF2B5EF4-FFF2-40B4-BE49-F238E27FC236}">
                <a16:creationId xmlns:a16="http://schemas.microsoft.com/office/drawing/2014/main" id="{97996989-22E3-4B5C-A16F-BF278D18674B}"/>
              </a:ext>
            </a:extLst>
          </p:cNvPr>
          <p:cNvSpPr txBox="1"/>
          <p:nvPr/>
        </p:nvSpPr>
        <p:spPr>
          <a:xfrm>
            <a:off x="8075612" y="3543300"/>
            <a:ext cx="1140056" cy="400110"/>
          </a:xfrm>
          <a:prstGeom prst="rect">
            <a:avLst/>
          </a:prstGeom>
          <a:noFill/>
        </p:spPr>
        <p:txBody>
          <a:bodyPr wrap="none" rtlCol="0">
            <a:spAutoFit/>
          </a:bodyPr>
          <a:lstStyle/>
          <a:p>
            <a:r>
              <a:rPr lang="en-US" sz="2000">
                <a:solidFill>
                  <a:srgbClr val="00B0F0"/>
                </a:solidFill>
                <a:cs typeface="Times New Roman" pitchFamily="18" charset="0"/>
              </a:rPr>
              <a:t>Dây dẫn</a:t>
            </a:r>
          </a:p>
        </p:txBody>
      </p:sp>
      <p:sp>
        <p:nvSpPr>
          <p:cNvPr id="95" name="TextBox 94">
            <a:extLst>
              <a:ext uri="{FF2B5EF4-FFF2-40B4-BE49-F238E27FC236}">
                <a16:creationId xmlns:a16="http://schemas.microsoft.com/office/drawing/2014/main" id="{97767B2D-B2E9-4639-B5AA-41D815029FC5}"/>
              </a:ext>
            </a:extLst>
          </p:cNvPr>
          <p:cNvSpPr txBox="1"/>
          <p:nvPr/>
        </p:nvSpPr>
        <p:spPr>
          <a:xfrm>
            <a:off x="9828212" y="3162300"/>
            <a:ext cx="1340432" cy="400110"/>
          </a:xfrm>
          <a:prstGeom prst="rect">
            <a:avLst/>
          </a:prstGeom>
          <a:noFill/>
        </p:spPr>
        <p:txBody>
          <a:bodyPr wrap="none" rtlCol="0">
            <a:spAutoFit/>
          </a:bodyPr>
          <a:lstStyle/>
          <a:p>
            <a:r>
              <a:rPr lang="en-US" sz="2000">
                <a:solidFill>
                  <a:srgbClr val="00B0F0"/>
                </a:solidFill>
                <a:cs typeface="Times New Roman" pitchFamily="18" charset="0"/>
              </a:rPr>
              <a:t>Cách điện</a:t>
            </a:r>
          </a:p>
        </p:txBody>
      </p:sp>
      <p:cxnSp>
        <p:nvCxnSpPr>
          <p:cNvPr id="96" name="Straight Arrow Connector 95">
            <a:extLst>
              <a:ext uri="{FF2B5EF4-FFF2-40B4-BE49-F238E27FC236}">
                <a16:creationId xmlns:a16="http://schemas.microsoft.com/office/drawing/2014/main" id="{62068D6F-4BA2-4894-9A60-6613CD19CCAE}"/>
              </a:ext>
            </a:extLst>
          </p:cNvPr>
          <p:cNvCxnSpPr>
            <a:endCxn id="91" idx="3"/>
          </p:cNvCxnSpPr>
          <p:nvPr/>
        </p:nvCxnSpPr>
        <p:spPr>
          <a:xfrm>
            <a:off x="8913812" y="3924300"/>
            <a:ext cx="1147763" cy="9564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DBFEACFD-766F-4F54-9624-E751086FA157}"/>
              </a:ext>
            </a:extLst>
          </p:cNvPr>
          <p:cNvCxnSpPr>
            <a:stCxn id="94" idx="0"/>
          </p:cNvCxnSpPr>
          <p:nvPr/>
        </p:nvCxnSpPr>
        <p:spPr>
          <a:xfrm rot="5400000" flipH="1" flipV="1">
            <a:off x="8360626" y="2837714"/>
            <a:ext cx="990600" cy="420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C583847-C18D-4B97-833B-82ACCED6AD16}"/>
              </a:ext>
            </a:extLst>
          </p:cNvPr>
          <p:cNvCxnSpPr>
            <a:stCxn id="95" idx="2"/>
          </p:cNvCxnSpPr>
          <p:nvPr/>
        </p:nvCxnSpPr>
        <p:spPr>
          <a:xfrm rot="5400000">
            <a:off x="10249077" y="3751147"/>
            <a:ext cx="438089" cy="60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6DC4ED11-68F6-4E27-BC45-9DBE3A4E5ACB}"/>
              </a:ext>
            </a:extLst>
          </p:cNvPr>
          <p:cNvCxnSpPr>
            <a:stCxn id="95" idx="1"/>
          </p:cNvCxnSpPr>
          <p:nvPr/>
        </p:nvCxnSpPr>
        <p:spPr>
          <a:xfrm rot="10800000">
            <a:off x="9218612" y="2705101"/>
            <a:ext cx="609600" cy="657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40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box(in)">
                                      <p:cBhvr>
                                        <p:cTn id="7" dur="500"/>
                                        <p:tgtEl>
                                          <p:spTgt spid="8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box(in)">
                                      <p:cBhvr>
                                        <p:cTn id="10" dur="500"/>
                                        <p:tgtEl>
                                          <p:spTgt spid="85"/>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93"/>
                                        </p:tgtEl>
                                        <p:attrNameLst>
                                          <p:attrName>style.visibility</p:attrName>
                                        </p:attrNameLst>
                                      </p:cBhvr>
                                      <p:to>
                                        <p:strVal val="visible"/>
                                      </p:to>
                                    </p:set>
                                    <p:animEffect transition="in" filter="box(in)">
                                      <p:cBhvr>
                                        <p:cTn id="13" dur="500"/>
                                        <p:tgtEl>
                                          <p:spTgt spid="93"/>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86"/>
                                        </p:tgtEl>
                                        <p:attrNameLst>
                                          <p:attrName>style.visibility</p:attrName>
                                        </p:attrNameLst>
                                      </p:cBhvr>
                                      <p:to>
                                        <p:strVal val="visible"/>
                                      </p:to>
                                    </p:set>
                                    <p:animEffect transition="in" filter="box(in)">
                                      <p:cBhvr>
                                        <p:cTn id="16" dur="500"/>
                                        <p:tgtEl>
                                          <p:spTgt spid="86"/>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animEffect transition="in" filter="box(in)">
                                      <p:cBhvr>
                                        <p:cTn id="19" dur="500"/>
                                        <p:tgtEl>
                                          <p:spTgt spid="87"/>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box(in)">
                                      <p:cBhvr>
                                        <p:cTn id="22"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5" grpId="0" animBg="1"/>
      <p:bldP spid="86" grpId="0" animBg="1"/>
      <p:bldP spid="87" grpId="0"/>
      <p:bldP spid="9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C20B538-39FE-4812-A0E3-30635B19B3D6}" type="slidenum">
              <a:rPr lang="en-US" smtClean="0"/>
              <a:pPr/>
              <a:t>33</a:t>
            </a:fld>
            <a:endParaRPr lang="en-US"/>
          </a:p>
        </p:txBody>
      </p:sp>
      <p:sp>
        <p:nvSpPr>
          <p:cNvPr id="4" name="Footer Placeholder 3"/>
          <p:cNvSpPr>
            <a:spLocks noGrp="1"/>
          </p:cNvSpPr>
          <p:nvPr>
            <p:ph type="ftr" sz="quarter" idx="3"/>
          </p:nvPr>
        </p:nvSpPr>
        <p:spPr/>
        <p:txBody>
          <a:bodyPr/>
          <a:lstStyle/>
          <a:p>
            <a:r>
              <a:rPr lang="en-US" smtClean="0"/>
              <a:t>BMTBĐ-BĐNLĐC-PVLong (TCBinh edited 2016)</a:t>
            </a:r>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619560176"/>
              </p:ext>
            </p:extLst>
          </p:nvPr>
        </p:nvGraphicFramePr>
        <p:xfrm>
          <a:off x="2795600" y="-97227"/>
          <a:ext cx="4913312" cy="1635820"/>
        </p:xfrm>
        <a:graphic>
          <a:graphicData uri="http://schemas.openxmlformats.org/presentationml/2006/ole">
            <mc:AlternateContent xmlns:mc="http://schemas.openxmlformats.org/markup-compatibility/2006">
              <mc:Choice xmlns:v="urn:schemas-microsoft-com:vml" Requires="v">
                <p:oleObj spid="_x0000_s77958" name="Equation" r:id="rId3" imgW="1562040" imgH="520560" progId="Equation.DSMT4">
                  <p:embed/>
                </p:oleObj>
              </mc:Choice>
              <mc:Fallback>
                <p:oleObj name="Equation" r:id="rId3" imgW="1562040" imgH="520560" progId="Equation.DSMT4">
                  <p:embed/>
                  <p:pic>
                    <p:nvPicPr>
                      <p:cNvPr id="0" name=""/>
                      <p:cNvPicPr/>
                      <p:nvPr/>
                    </p:nvPicPr>
                    <p:blipFill>
                      <a:blip r:embed="rId4"/>
                      <a:stretch>
                        <a:fillRect/>
                      </a:stretch>
                    </p:blipFill>
                    <p:spPr>
                      <a:xfrm>
                        <a:off x="2795600" y="-97227"/>
                        <a:ext cx="4913312" cy="1635820"/>
                      </a:xfrm>
                      <a:prstGeom prst="rect">
                        <a:avLst/>
                      </a:prstGeom>
                    </p:spPr>
                  </p:pic>
                </p:oleObj>
              </mc:Fallback>
            </mc:AlternateContent>
          </a:graphicData>
        </a:graphic>
      </p:graphicFrame>
      <p:grpSp>
        <p:nvGrpSpPr>
          <p:cNvPr id="6" name="Group 3">
            <a:extLst>
              <a:ext uri="{FF2B5EF4-FFF2-40B4-BE49-F238E27FC236}">
                <a16:creationId xmlns:a16="http://schemas.microsoft.com/office/drawing/2014/main" id="{529AD458-FF02-48D8-9965-F8640BC745B6}"/>
              </a:ext>
            </a:extLst>
          </p:cNvPr>
          <p:cNvGrpSpPr>
            <a:grpSpLocks/>
          </p:cNvGrpSpPr>
          <p:nvPr/>
        </p:nvGrpSpPr>
        <p:grpSpPr bwMode="auto">
          <a:xfrm>
            <a:off x="8764587" y="1485900"/>
            <a:ext cx="2663825" cy="1790700"/>
            <a:chOff x="5090" y="464"/>
            <a:chExt cx="1678" cy="1128"/>
          </a:xfrm>
        </p:grpSpPr>
        <p:sp>
          <p:nvSpPr>
            <p:cNvPr id="7" name="Oval 4" descr="Outlined diamond">
              <a:extLst>
                <a:ext uri="{FF2B5EF4-FFF2-40B4-BE49-F238E27FC236}">
                  <a16:creationId xmlns:a16="http://schemas.microsoft.com/office/drawing/2014/main" id="{87A9FA6B-94F7-40E4-8DFF-4FD768E311AA}"/>
                </a:ext>
              </a:extLst>
            </p:cNvPr>
            <p:cNvSpPr>
              <a:spLocks noChangeArrowheads="1"/>
            </p:cNvSpPr>
            <p:nvPr/>
          </p:nvSpPr>
          <p:spPr bwMode="auto">
            <a:xfrm>
              <a:off x="5090" y="893"/>
              <a:ext cx="367" cy="419"/>
            </a:xfrm>
            <a:prstGeom prst="ellipse">
              <a:avLst/>
            </a:prstGeom>
            <a:pattFill prst="openDmnd">
              <a:fgClr>
                <a:srgbClr val="000000"/>
              </a:fgClr>
              <a:bgClr>
                <a:srgbClr val="FFFFFF"/>
              </a:bgClr>
            </a:pattFill>
            <a:ln w="19050">
              <a:solidFill>
                <a:srgbClr val="000000"/>
              </a:solidFill>
              <a:round/>
              <a:headEnd/>
              <a:tailEnd/>
            </a:ln>
          </p:spPr>
          <p:txBody>
            <a:bodyPr/>
            <a:lstStyle/>
            <a:p>
              <a:endParaRPr lang="en-US"/>
            </a:p>
          </p:txBody>
        </p:sp>
        <p:sp>
          <p:nvSpPr>
            <p:cNvPr id="8" name="Oval 5" descr="Wide upward diagonal">
              <a:extLst>
                <a:ext uri="{FF2B5EF4-FFF2-40B4-BE49-F238E27FC236}">
                  <a16:creationId xmlns:a16="http://schemas.microsoft.com/office/drawing/2014/main" id="{9A92D936-EAB3-459E-AA8C-CC5260A5C679}"/>
                </a:ext>
              </a:extLst>
            </p:cNvPr>
            <p:cNvSpPr>
              <a:spLocks noChangeArrowheads="1"/>
            </p:cNvSpPr>
            <p:nvPr/>
          </p:nvSpPr>
          <p:spPr bwMode="auto">
            <a:xfrm>
              <a:off x="5141" y="953"/>
              <a:ext cx="258" cy="295"/>
            </a:xfrm>
            <a:prstGeom prst="ellipse">
              <a:avLst/>
            </a:prstGeom>
            <a:pattFill prst="wdUpDiag">
              <a:fgClr>
                <a:srgbClr val="FFC000"/>
              </a:fgClr>
              <a:bgClr>
                <a:srgbClr val="FFFFFF"/>
              </a:bgClr>
            </a:pattFill>
            <a:ln w="19050">
              <a:solidFill>
                <a:srgbClr val="000000"/>
              </a:solidFill>
              <a:round/>
              <a:headEnd/>
              <a:tailEnd/>
            </a:ln>
          </p:spPr>
          <p:txBody>
            <a:bodyPr/>
            <a:lstStyle/>
            <a:p>
              <a:endParaRPr lang="en-US"/>
            </a:p>
          </p:txBody>
        </p:sp>
        <p:sp>
          <p:nvSpPr>
            <p:cNvPr id="9" name="Line 6">
              <a:extLst>
                <a:ext uri="{FF2B5EF4-FFF2-40B4-BE49-F238E27FC236}">
                  <a16:creationId xmlns:a16="http://schemas.microsoft.com/office/drawing/2014/main" id="{4C6844D8-337A-4BB3-9091-4634ACDEA704}"/>
                </a:ext>
              </a:extLst>
            </p:cNvPr>
            <p:cNvSpPr>
              <a:spLocks noChangeShapeType="1"/>
            </p:cNvSpPr>
            <p:nvPr/>
          </p:nvSpPr>
          <p:spPr bwMode="auto">
            <a:xfrm flipV="1">
              <a:off x="5234" y="482"/>
              <a:ext cx="1344" cy="419"/>
            </a:xfrm>
            <a:prstGeom prst="line">
              <a:avLst/>
            </a:prstGeom>
            <a:noFill/>
            <a:ln w="19050">
              <a:solidFill>
                <a:srgbClr val="000000"/>
              </a:solidFill>
              <a:round/>
              <a:headEnd/>
              <a:tailEnd/>
            </a:ln>
          </p:spPr>
          <p:txBody>
            <a:bodyPr/>
            <a:lstStyle/>
            <a:p>
              <a:endParaRPr lang="en-US"/>
            </a:p>
          </p:txBody>
        </p:sp>
        <p:sp>
          <p:nvSpPr>
            <p:cNvPr id="10" name="Line 7">
              <a:extLst>
                <a:ext uri="{FF2B5EF4-FFF2-40B4-BE49-F238E27FC236}">
                  <a16:creationId xmlns:a16="http://schemas.microsoft.com/office/drawing/2014/main" id="{CB73B5D3-31FF-44AE-B024-0B780306F997}"/>
                </a:ext>
              </a:extLst>
            </p:cNvPr>
            <p:cNvSpPr>
              <a:spLocks noChangeShapeType="1"/>
            </p:cNvSpPr>
            <p:nvPr/>
          </p:nvSpPr>
          <p:spPr bwMode="auto">
            <a:xfrm flipV="1">
              <a:off x="5273" y="895"/>
              <a:ext cx="1344" cy="419"/>
            </a:xfrm>
            <a:prstGeom prst="line">
              <a:avLst/>
            </a:prstGeom>
            <a:noFill/>
            <a:ln w="19050">
              <a:solidFill>
                <a:srgbClr val="000000"/>
              </a:solidFill>
              <a:round/>
              <a:headEnd/>
              <a:tailEnd/>
            </a:ln>
          </p:spPr>
          <p:txBody>
            <a:bodyPr/>
            <a:lstStyle/>
            <a:p>
              <a:endParaRPr lang="en-US"/>
            </a:p>
          </p:txBody>
        </p:sp>
        <p:sp>
          <p:nvSpPr>
            <p:cNvPr id="11" name="Arc 8">
              <a:extLst>
                <a:ext uri="{FF2B5EF4-FFF2-40B4-BE49-F238E27FC236}">
                  <a16:creationId xmlns:a16="http://schemas.microsoft.com/office/drawing/2014/main" id="{C125ADF3-306E-4134-8799-C728E0FAC3DA}"/>
                </a:ext>
              </a:extLst>
            </p:cNvPr>
            <p:cNvSpPr>
              <a:spLocks/>
            </p:cNvSpPr>
            <p:nvPr/>
          </p:nvSpPr>
          <p:spPr bwMode="auto">
            <a:xfrm rot="-488391">
              <a:off x="6574" y="464"/>
              <a:ext cx="165" cy="418"/>
            </a:xfrm>
            <a:custGeom>
              <a:avLst/>
              <a:gdLst>
                <a:gd name="T0" fmla="*/ 0 w 23817"/>
                <a:gd name="T1" fmla="*/ 0 h 43200"/>
                <a:gd name="T2" fmla="*/ 0 w 23817"/>
                <a:gd name="T3" fmla="*/ 4 h 43200"/>
                <a:gd name="T4" fmla="*/ 0 w 23817"/>
                <a:gd name="T5" fmla="*/ 2 h 43200"/>
                <a:gd name="T6" fmla="*/ 0 60000 65536"/>
                <a:gd name="T7" fmla="*/ 0 60000 65536"/>
                <a:gd name="T8" fmla="*/ 0 60000 65536"/>
                <a:gd name="T9" fmla="*/ 0 w 23817"/>
                <a:gd name="T10" fmla="*/ 0 h 43200"/>
                <a:gd name="T11" fmla="*/ 23817 w 23817"/>
                <a:gd name="T12" fmla="*/ 43200 h 43200"/>
              </a:gdLst>
              <a:ahLst/>
              <a:cxnLst>
                <a:cxn ang="T6">
                  <a:pos x="T0" y="T1"/>
                </a:cxn>
                <a:cxn ang="T7">
                  <a:pos x="T2" y="T3"/>
                </a:cxn>
                <a:cxn ang="T8">
                  <a:pos x="T4" y="T5"/>
                </a:cxn>
              </a:cxnLst>
              <a:rect l="T9" t="T10" r="T11" b="T12"/>
              <a:pathLst>
                <a:path w="23817" h="43200" fill="none" extrusionOk="0">
                  <a:moveTo>
                    <a:pt x="2216" y="0"/>
                  </a:moveTo>
                  <a:cubicBezTo>
                    <a:pt x="14146" y="0"/>
                    <a:pt x="23817" y="9670"/>
                    <a:pt x="23817" y="21600"/>
                  </a:cubicBezTo>
                  <a:cubicBezTo>
                    <a:pt x="23817" y="33529"/>
                    <a:pt x="14146" y="43200"/>
                    <a:pt x="2217" y="43200"/>
                  </a:cubicBezTo>
                  <a:cubicBezTo>
                    <a:pt x="1476" y="43200"/>
                    <a:pt x="736" y="43161"/>
                    <a:pt x="0" y="43085"/>
                  </a:cubicBezTo>
                </a:path>
                <a:path w="23817" h="43200" stroke="0" extrusionOk="0">
                  <a:moveTo>
                    <a:pt x="2216" y="0"/>
                  </a:moveTo>
                  <a:cubicBezTo>
                    <a:pt x="14146" y="0"/>
                    <a:pt x="23817" y="9670"/>
                    <a:pt x="23817" y="21600"/>
                  </a:cubicBezTo>
                  <a:cubicBezTo>
                    <a:pt x="23817" y="33529"/>
                    <a:pt x="14146" y="43200"/>
                    <a:pt x="2217" y="43200"/>
                  </a:cubicBezTo>
                  <a:cubicBezTo>
                    <a:pt x="1476" y="43200"/>
                    <a:pt x="736" y="43161"/>
                    <a:pt x="0" y="43085"/>
                  </a:cubicBezTo>
                  <a:lnTo>
                    <a:pt x="2217" y="21600"/>
                  </a:lnTo>
                  <a:close/>
                </a:path>
              </a:pathLst>
            </a:custGeom>
            <a:noFill/>
            <a:ln w="19050">
              <a:solidFill>
                <a:srgbClr val="000000"/>
              </a:solidFill>
              <a:round/>
              <a:headEnd/>
              <a:tailEnd/>
            </a:ln>
          </p:spPr>
          <p:txBody>
            <a:bodyPr/>
            <a:lstStyle/>
            <a:p>
              <a:endParaRPr lang="en-US"/>
            </a:p>
          </p:txBody>
        </p:sp>
        <p:sp>
          <p:nvSpPr>
            <p:cNvPr id="12" name="Line 9">
              <a:extLst>
                <a:ext uri="{FF2B5EF4-FFF2-40B4-BE49-F238E27FC236}">
                  <a16:creationId xmlns:a16="http://schemas.microsoft.com/office/drawing/2014/main" id="{6999C7A1-090C-4535-AF19-A79FB9B9B413}"/>
                </a:ext>
              </a:extLst>
            </p:cNvPr>
            <p:cNvSpPr>
              <a:spLocks noChangeShapeType="1"/>
            </p:cNvSpPr>
            <p:nvPr/>
          </p:nvSpPr>
          <p:spPr bwMode="auto">
            <a:xfrm>
              <a:off x="6646" y="901"/>
              <a:ext cx="122" cy="279"/>
            </a:xfrm>
            <a:prstGeom prst="line">
              <a:avLst/>
            </a:prstGeom>
            <a:noFill/>
            <a:ln w="9525">
              <a:solidFill>
                <a:srgbClr val="000000"/>
              </a:solidFill>
              <a:round/>
              <a:headEnd/>
              <a:tailEnd/>
            </a:ln>
          </p:spPr>
          <p:txBody>
            <a:bodyPr/>
            <a:lstStyle/>
            <a:p>
              <a:endParaRPr lang="en-US"/>
            </a:p>
          </p:txBody>
        </p:sp>
        <p:sp>
          <p:nvSpPr>
            <p:cNvPr id="13" name="Line 10">
              <a:extLst>
                <a:ext uri="{FF2B5EF4-FFF2-40B4-BE49-F238E27FC236}">
                  <a16:creationId xmlns:a16="http://schemas.microsoft.com/office/drawing/2014/main" id="{8F240AD9-374C-4EB1-B77A-2A118FC44D85}"/>
                </a:ext>
              </a:extLst>
            </p:cNvPr>
            <p:cNvSpPr>
              <a:spLocks noChangeShapeType="1"/>
            </p:cNvSpPr>
            <p:nvPr/>
          </p:nvSpPr>
          <p:spPr bwMode="auto">
            <a:xfrm>
              <a:off x="5334" y="1313"/>
              <a:ext cx="123" cy="279"/>
            </a:xfrm>
            <a:prstGeom prst="line">
              <a:avLst/>
            </a:prstGeom>
            <a:noFill/>
            <a:ln w="9525">
              <a:solidFill>
                <a:srgbClr val="000000"/>
              </a:solidFill>
              <a:round/>
              <a:headEnd/>
              <a:tailEnd/>
            </a:ln>
          </p:spPr>
          <p:txBody>
            <a:bodyPr/>
            <a:lstStyle/>
            <a:p>
              <a:endParaRPr lang="en-US"/>
            </a:p>
          </p:txBody>
        </p:sp>
        <p:sp>
          <p:nvSpPr>
            <p:cNvPr id="14" name="Line 11">
              <a:extLst>
                <a:ext uri="{FF2B5EF4-FFF2-40B4-BE49-F238E27FC236}">
                  <a16:creationId xmlns:a16="http://schemas.microsoft.com/office/drawing/2014/main" id="{E1BC2E1B-5A22-4AAB-AB36-D6ADD4603D70}"/>
                </a:ext>
              </a:extLst>
            </p:cNvPr>
            <p:cNvSpPr>
              <a:spLocks noChangeShapeType="1"/>
            </p:cNvSpPr>
            <p:nvPr/>
          </p:nvSpPr>
          <p:spPr bwMode="auto">
            <a:xfrm flipV="1">
              <a:off x="5395" y="1093"/>
              <a:ext cx="1344" cy="419"/>
            </a:xfrm>
            <a:prstGeom prst="line">
              <a:avLst/>
            </a:prstGeom>
            <a:noFill/>
            <a:ln w="9525">
              <a:solidFill>
                <a:srgbClr val="000000"/>
              </a:solidFill>
              <a:round/>
              <a:headEnd type="stealth" w="sm" len="lg"/>
              <a:tailEnd type="stealth" w="sm" len="lg"/>
            </a:ln>
          </p:spPr>
          <p:txBody>
            <a:bodyPr/>
            <a:lstStyle/>
            <a:p>
              <a:endParaRPr lang="en-US"/>
            </a:p>
          </p:txBody>
        </p:sp>
        <p:sp>
          <p:nvSpPr>
            <p:cNvPr id="15" name="Text Box 12">
              <a:extLst>
                <a:ext uri="{FF2B5EF4-FFF2-40B4-BE49-F238E27FC236}">
                  <a16:creationId xmlns:a16="http://schemas.microsoft.com/office/drawing/2014/main" id="{350932AC-BA6F-47B4-AFA2-12ED883918AE}"/>
                </a:ext>
              </a:extLst>
            </p:cNvPr>
            <p:cNvSpPr txBox="1">
              <a:spLocks noChangeArrowheads="1"/>
            </p:cNvSpPr>
            <p:nvPr/>
          </p:nvSpPr>
          <p:spPr bwMode="auto">
            <a:xfrm>
              <a:off x="5955" y="1035"/>
              <a:ext cx="367" cy="279"/>
            </a:xfrm>
            <a:prstGeom prst="rect">
              <a:avLst/>
            </a:prstGeom>
            <a:noFill/>
            <a:ln w="9525">
              <a:noFill/>
              <a:miter lim="800000"/>
              <a:headEnd/>
              <a:tailEnd/>
            </a:ln>
          </p:spPr>
          <p:txBody>
            <a:bodyPr/>
            <a:lstStyle/>
            <a:p>
              <a:pPr algn="l" eaLnBrk="0" hangingPunct="0"/>
              <a:r>
                <a:rPr lang="en-US" sz="1600">
                  <a:latin typeface="Times New Roman" pitchFamily="18" charset="0"/>
                  <a:cs typeface="Times New Roman" pitchFamily="18" charset="0"/>
                </a:rPr>
                <a:t>A</a:t>
              </a:r>
              <a:endParaRPr lang="en-US" sz="1600">
                <a:latin typeface="Times New Roman" pitchFamily="18" charset="0"/>
              </a:endParaRPr>
            </a:p>
          </p:txBody>
        </p:sp>
        <p:sp>
          <p:nvSpPr>
            <p:cNvPr id="16" name="Text Box 13">
              <a:extLst>
                <a:ext uri="{FF2B5EF4-FFF2-40B4-BE49-F238E27FC236}">
                  <a16:creationId xmlns:a16="http://schemas.microsoft.com/office/drawing/2014/main" id="{9AB8582C-FE73-47CD-B45A-6B7EF6CD9972}"/>
                </a:ext>
              </a:extLst>
            </p:cNvPr>
            <p:cNvSpPr txBox="1">
              <a:spLocks noChangeArrowheads="1"/>
            </p:cNvSpPr>
            <p:nvPr/>
          </p:nvSpPr>
          <p:spPr bwMode="auto">
            <a:xfrm>
              <a:off x="5792" y="486"/>
              <a:ext cx="367" cy="279"/>
            </a:xfrm>
            <a:prstGeom prst="rect">
              <a:avLst/>
            </a:prstGeom>
            <a:noFill/>
            <a:ln w="9525">
              <a:noFill/>
              <a:miter lim="800000"/>
              <a:headEnd/>
              <a:tailEnd/>
            </a:ln>
          </p:spPr>
          <p:txBody>
            <a:bodyPr/>
            <a:lstStyle/>
            <a:p>
              <a:pPr algn="l" eaLnBrk="0" hangingPunct="0"/>
              <a:r>
                <a:rPr lang="en-US" sz="1600">
                  <a:latin typeface="Times New Roman" pitchFamily="18" charset="0"/>
                  <a:cs typeface="Times New Roman" pitchFamily="18" charset="0"/>
                </a:rPr>
                <a:t>A</a:t>
              </a:r>
              <a:endParaRPr lang="en-US" sz="1600">
                <a:latin typeface="Times New Roman" pitchFamily="18" charset="0"/>
              </a:endParaRPr>
            </a:p>
          </p:txBody>
        </p:sp>
        <p:sp>
          <p:nvSpPr>
            <p:cNvPr id="17" name="Text Box 14">
              <a:extLst>
                <a:ext uri="{FF2B5EF4-FFF2-40B4-BE49-F238E27FC236}">
                  <a16:creationId xmlns:a16="http://schemas.microsoft.com/office/drawing/2014/main" id="{33E41F99-814E-427E-A0E9-115DDCA27F0A}"/>
                </a:ext>
              </a:extLst>
            </p:cNvPr>
            <p:cNvSpPr txBox="1">
              <a:spLocks noChangeArrowheads="1"/>
            </p:cNvSpPr>
            <p:nvPr/>
          </p:nvSpPr>
          <p:spPr bwMode="auto">
            <a:xfrm>
              <a:off x="6057" y="1256"/>
              <a:ext cx="336" cy="279"/>
            </a:xfrm>
            <a:prstGeom prst="rect">
              <a:avLst/>
            </a:prstGeom>
            <a:noFill/>
            <a:ln w="9525">
              <a:noFill/>
              <a:miter lim="800000"/>
              <a:headEnd/>
              <a:tailEnd/>
            </a:ln>
          </p:spPr>
          <p:txBody>
            <a:bodyPr/>
            <a:lstStyle/>
            <a:p>
              <a:pPr algn="l" eaLnBrk="0" hangingPunct="0"/>
              <a:r>
                <a:rPr lang="en-US" sz="1600">
                  <a:latin typeface="Times New Roman" pitchFamily="18" charset="0"/>
                  <a:cs typeface="Times New Roman" pitchFamily="18" charset="0"/>
                </a:rPr>
                <a:t>l</a:t>
              </a:r>
              <a:endParaRPr lang="en-US" sz="1600">
                <a:latin typeface="Times New Roman" pitchFamily="18" charset="0"/>
              </a:endParaRPr>
            </a:p>
          </p:txBody>
        </p:sp>
        <p:sp>
          <p:nvSpPr>
            <p:cNvPr id="18" name="Line 15">
              <a:extLst>
                <a:ext uri="{FF2B5EF4-FFF2-40B4-BE49-F238E27FC236}">
                  <a16:creationId xmlns:a16="http://schemas.microsoft.com/office/drawing/2014/main" id="{F6E3D032-CA59-4119-B00F-33756C3098EE}"/>
                </a:ext>
              </a:extLst>
            </p:cNvPr>
            <p:cNvSpPr>
              <a:spLocks noChangeShapeType="1"/>
            </p:cNvSpPr>
            <p:nvPr/>
          </p:nvSpPr>
          <p:spPr bwMode="auto">
            <a:xfrm>
              <a:off x="5925" y="1116"/>
              <a:ext cx="62" cy="140"/>
            </a:xfrm>
            <a:prstGeom prst="line">
              <a:avLst/>
            </a:prstGeom>
            <a:noFill/>
            <a:ln w="9525">
              <a:solidFill>
                <a:srgbClr val="000000"/>
              </a:solidFill>
              <a:round/>
              <a:headEnd type="stealth" w="sm" len="sm"/>
              <a:tailEnd/>
            </a:ln>
          </p:spPr>
          <p:txBody>
            <a:bodyPr/>
            <a:lstStyle/>
            <a:p>
              <a:endParaRPr lang="en-US"/>
            </a:p>
          </p:txBody>
        </p:sp>
        <p:sp>
          <p:nvSpPr>
            <p:cNvPr id="19" name="Line 16">
              <a:extLst>
                <a:ext uri="{FF2B5EF4-FFF2-40B4-BE49-F238E27FC236}">
                  <a16:creationId xmlns:a16="http://schemas.microsoft.com/office/drawing/2014/main" id="{100B55A9-9049-420F-9033-398EAC97798C}"/>
                </a:ext>
              </a:extLst>
            </p:cNvPr>
            <p:cNvSpPr>
              <a:spLocks noChangeShapeType="1"/>
            </p:cNvSpPr>
            <p:nvPr/>
          </p:nvSpPr>
          <p:spPr bwMode="auto">
            <a:xfrm rot="10800000">
              <a:off x="5721" y="565"/>
              <a:ext cx="62" cy="140"/>
            </a:xfrm>
            <a:prstGeom prst="line">
              <a:avLst/>
            </a:prstGeom>
            <a:noFill/>
            <a:ln w="9525">
              <a:solidFill>
                <a:srgbClr val="000000"/>
              </a:solidFill>
              <a:round/>
              <a:headEnd type="stealth" w="sm" len="sm"/>
              <a:tailEnd/>
            </a:ln>
          </p:spPr>
          <p:txBody>
            <a:bodyPr/>
            <a:lstStyle/>
            <a:p>
              <a:endParaRPr lang="en-US"/>
            </a:p>
          </p:txBody>
        </p:sp>
      </p:grpSp>
      <p:sp>
        <p:nvSpPr>
          <p:cNvPr id="20" name="Oval 19">
            <a:extLst>
              <a:ext uri="{FF2B5EF4-FFF2-40B4-BE49-F238E27FC236}">
                <a16:creationId xmlns:a16="http://schemas.microsoft.com/office/drawing/2014/main" id="{70C9FFCF-6779-4351-92F5-0C9026C90464}"/>
              </a:ext>
            </a:extLst>
          </p:cNvPr>
          <p:cNvSpPr>
            <a:spLocks noChangeArrowheads="1"/>
          </p:cNvSpPr>
          <p:nvPr/>
        </p:nvSpPr>
        <p:spPr bwMode="auto">
          <a:xfrm>
            <a:off x="9371012" y="3848100"/>
            <a:ext cx="1904999" cy="1905001"/>
          </a:xfrm>
          <a:prstGeom prst="ellipse">
            <a:avLst/>
          </a:prstGeom>
          <a:noFill/>
          <a:ln w="19050">
            <a:solidFill>
              <a:srgbClr val="000000"/>
            </a:solidFill>
            <a:round/>
            <a:headEnd/>
            <a:tailEnd/>
          </a:ln>
        </p:spPr>
        <p:txBody>
          <a:bodyPr/>
          <a:lstStyle/>
          <a:p>
            <a:endParaRPr lang="en-US"/>
          </a:p>
        </p:txBody>
      </p:sp>
      <p:sp>
        <p:nvSpPr>
          <p:cNvPr id="21" name="Oval 20">
            <a:extLst>
              <a:ext uri="{FF2B5EF4-FFF2-40B4-BE49-F238E27FC236}">
                <a16:creationId xmlns:a16="http://schemas.microsoft.com/office/drawing/2014/main" id="{7AD9ED54-8237-4A72-B7A7-40E3D0ACA4BD}"/>
              </a:ext>
            </a:extLst>
          </p:cNvPr>
          <p:cNvSpPr>
            <a:spLocks noChangeArrowheads="1"/>
          </p:cNvSpPr>
          <p:nvPr/>
        </p:nvSpPr>
        <p:spPr bwMode="auto">
          <a:xfrm>
            <a:off x="9598809" y="4091004"/>
            <a:ext cx="1448603" cy="1433496"/>
          </a:xfrm>
          <a:prstGeom prst="ellipse">
            <a:avLst/>
          </a:prstGeom>
          <a:solidFill>
            <a:schemeClr val="bg2">
              <a:lumMod val="75000"/>
            </a:schemeClr>
          </a:solidFill>
          <a:ln w="15875">
            <a:solidFill>
              <a:srgbClr val="0070C0"/>
            </a:solidFill>
            <a:round/>
            <a:headEnd/>
            <a:tailEnd/>
          </a:ln>
        </p:spPr>
        <p:txBody>
          <a:bodyPr/>
          <a:lstStyle/>
          <a:p>
            <a:endParaRPr lang="en-US"/>
          </a:p>
        </p:txBody>
      </p:sp>
      <p:sp>
        <p:nvSpPr>
          <p:cNvPr id="22" name="Oval 21">
            <a:extLst>
              <a:ext uri="{FF2B5EF4-FFF2-40B4-BE49-F238E27FC236}">
                <a16:creationId xmlns:a16="http://schemas.microsoft.com/office/drawing/2014/main" id="{47BC3F14-03EF-4FED-B577-BB0085644248}"/>
              </a:ext>
            </a:extLst>
          </p:cNvPr>
          <p:cNvSpPr>
            <a:spLocks noChangeArrowheads="1"/>
          </p:cNvSpPr>
          <p:nvPr/>
        </p:nvSpPr>
        <p:spPr bwMode="auto">
          <a:xfrm>
            <a:off x="9675812" y="4152900"/>
            <a:ext cx="1295401" cy="1295400"/>
          </a:xfrm>
          <a:prstGeom prst="ellipse">
            <a:avLst/>
          </a:prstGeom>
          <a:solidFill>
            <a:srgbClr val="FFFFFF"/>
          </a:solidFill>
          <a:ln w="15875">
            <a:solidFill>
              <a:srgbClr val="0070C0"/>
            </a:solidFill>
            <a:round/>
            <a:headEnd/>
            <a:tailEnd/>
          </a:ln>
        </p:spPr>
        <p:txBody>
          <a:bodyPr/>
          <a:lstStyle/>
          <a:p>
            <a:endParaRPr lang="en-US"/>
          </a:p>
        </p:txBody>
      </p:sp>
      <p:sp>
        <p:nvSpPr>
          <p:cNvPr id="23" name="Oval 22">
            <a:extLst>
              <a:ext uri="{FF2B5EF4-FFF2-40B4-BE49-F238E27FC236}">
                <a16:creationId xmlns:a16="http://schemas.microsoft.com/office/drawing/2014/main" id="{8DB2796A-86EB-452E-AEB3-A9832AFCBBCE}"/>
              </a:ext>
            </a:extLst>
          </p:cNvPr>
          <p:cNvSpPr>
            <a:spLocks noChangeArrowheads="1"/>
          </p:cNvSpPr>
          <p:nvPr/>
        </p:nvSpPr>
        <p:spPr bwMode="auto">
          <a:xfrm>
            <a:off x="9904412" y="4381500"/>
            <a:ext cx="838200" cy="838200"/>
          </a:xfrm>
          <a:prstGeom prst="ellipse">
            <a:avLst/>
          </a:prstGeom>
          <a:solidFill>
            <a:srgbClr val="FFC000"/>
          </a:solidFill>
          <a:ln w="19050">
            <a:solidFill>
              <a:srgbClr val="000000"/>
            </a:solidFill>
            <a:round/>
            <a:headEnd/>
            <a:tailEnd/>
          </a:ln>
        </p:spPr>
        <p:txBody>
          <a:bodyPr/>
          <a:lstStyle/>
          <a:p>
            <a:endParaRPr lang="en-US"/>
          </a:p>
        </p:txBody>
      </p:sp>
      <p:sp>
        <p:nvSpPr>
          <p:cNvPr id="24" name="Line 23">
            <a:extLst>
              <a:ext uri="{FF2B5EF4-FFF2-40B4-BE49-F238E27FC236}">
                <a16:creationId xmlns:a16="http://schemas.microsoft.com/office/drawing/2014/main" id="{809B5708-029E-4AE8-9BE5-C32A430F70EE}"/>
              </a:ext>
            </a:extLst>
          </p:cNvPr>
          <p:cNvSpPr>
            <a:spLocks noChangeShapeType="1"/>
          </p:cNvSpPr>
          <p:nvPr/>
        </p:nvSpPr>
        <p:spPr bwMode="auto">
          <a:xfrm>
            <a:off x="9980613" y="4533900"/>
            <a:ext cx="381000" cy="296863"/>
          </a:xfrm>
          <a:prstGeom prst="line">
            <a:avLst/>
          </a:prstGeom>
          <a:noFill/>
          <a:ln w="9525">
            <a:solidFill>
              <a:srgbClr val="000000"/>
            </a:solidFill>
            <a:round/>
            <a:headEnd type="stealth" w="sm" len="sm"/>
            <a:tailEnd/>
          </a:ln>
        </p:spPr>
        <p:txBody>
          <a:bodyPr/>
          <a:lstStyle/>
          <a:p>
            <a:endParaRPr lang="en-US"/>
          </a:p>
        </p:txBody>
      </p:sp>
      <p:sp>
        <p:nvSpPr>
          <p:cNvPr id="25" name="Line 24">
            <a:extLst>
              <a:ext uri="{FF2B5EF4-FFF2-40B4-BE49-F238E27FC236}">
                <a16:creationId xmlns:a16="http://schemas.microsoft.com/office/drawing/2014/main" id="{AACCF1AC-A517-4E4D-8438-BDA6C177E64B}"/>
              </a:ext>
            </a:extLst>
          </p:cNvPr>
          <p:cNvSpPr>
            <a:spLocks noChangeShapeType="1"/>
          </p:cNvSpPr>
          <p:nvPr/>
        </p:nvSpPr>
        <p:spPr bwMode="auto">
          <a:xfrm flipV="1">
            <a:off x="9980612" y="4838699"/>
            <a:ext cx="381000" cy="857250"/>
          </a:xfrm>
          <a:prstGeom prst="line">
            <a:avLst/>
          </a:prstGeom>
          <a:noFill/>
          <a:ln w="9525">
            <a:solidFill>
              <a:srgbClr val="000000"/>
            </a:solidFill>
            <a:round/>
            <a:headEnd type="stealth" w="sm" len="med"/>
            <a:tailEnd/>
          </a:ln>
        </p:spPr>
        <p:txBody>
          <a:bodyPr/>
          <a:lstStyle/>
          <a:p>
            <a:endParaRPr lang="en-US"/>
          </a:p>
        </p:txBody>
      </p:sp>
      <p:sp>
        <p:nvSpPr>
          <p:cNvPr id="26" name="Line 25">
            <a:extLst>
              <a:ext uri="{FF2B5EF4-FFF2-40B4-BE49-F238E27FC236}">
                <a16:creationId xmlns:a16="http://schemas.microsoft.com/office/drawing/2014/main" id="{D3C970E2-3449-489C-941A-91BF74726141}"/>
              </a:ext>
            </a:extLst>
          </p:cNvPr>
          <p:cNvSpPr>
            <a:spLocks noChangeShapeType="1"/>
          </p:cNvSpPr>
          <p:nvPr/>
        </p:nvSpPr>
        <p:spPr bwMode="auto">
          <a:xfrm flipV="1">
            <a:off x="10361612" y="4457699"/>
            <a:ext cx="533400" cy="371475"/>
          </a:xfrm>
          <a:prstGeom prst="line">
            <a:avLst/>
          </a:prstGeom>
          <a:noFill/>
          <a:ln w="9525">
            <a:solidFill>
              <a:srgbClr val="00B0F0"/>
            </a:solidFill>
            <a:round/>
            <a:headEnd/>
            <a:tailEnd type="stealth" w="sm" len="med"/>
          </a:ln>
        </p:spPr>
        <p:txBody>
          <a:bodyPr/>
          <a:lstStyle/>
          <a:p>
            <a:endParaRPr lang="en-US"/>
          </a:p>
        </p:txBody>
      </p:sp>
      <p:sp>
        <p:nvSpPr>
          <p:cNvPr id="27" name="Line 26">
            <a:extLst>
              <a:ext uri="{FF2B5EF4-FFF2-40B4-BE49-F238E27FC236}">
                <a16:creationId xmlns:a16="http://schemas.microsoft.com/office/drawing/2014/main" id="{DD44A8FA-E756-4611-B019-80FC0CC07364}"/>
              </a:ext>
            </a:extLst>
          </p:cNvPr>
          <p:cNvSpPr>
            <a:spLocks noChangeAspect="1" noChangeShapeType="1"/>
          </p:cNvSpPr>
          <p:nvPr/>
        </p:nvSpPr>
        <p:spPr bwMode="auto">
          <a:xfrm flipV="1">
            <a:off x="10971212" y="4305300"/>
            <a:ext cx="196850" cy="134938"/>
          </a:xfrm>
          <a:prstGeom prst="line">
            <a:avLst/>
          </a:prstGeom>
          <a:noFill/>
          <a:ln w="9525">
            <a:solidFill>
              <a:srgbClr val="00B0F0"/>
            </a:solidFill>
            <a:round/>
            <a:headEnd type="stealth" w="sm" len="med"/>
            <a:tailEnd type="none" w="sm" len="med"/>
          </a:ln>
        </p:spPr>
        <p:txBody>
          <a:bodyPr/>
          <a:lstStyle/>
          <a:p>
            <a:endParaRPr lang="en-US"/>
          </a:p>
        </p:txBody>
      </p:sp>
      <p:sp>
        <p:nvSpPr>
          <p:cNvPr id="28" name="Text Box 27">
            <a:extLst>
              <a:ext uri="{FF2B5EF4-FFF2-40B4-BE49-F238E27FC236}">
                <a16:creationId xmlns:a16="http://schemas.microsoft.com/office/drawing/2014/main" id="{DF26E0AE-381A-4432-A51B-9E8351310E9F}"/>
              </a:ext>
            </a:extLst>
          </p:cNvPr>
          <p:cNvSpPr txBox="1">
            <a:spLocks noChangeArrowheads="1"/>
          </p:cNvSpPr>
          <p:nvPr/>
        </p:nvSpPr>
        <p:spPr bwMode="auto">
          <a:xfrm>
            <a:off x="10818812" y="4144962"/>
            <a:ext cx="566738" cy="388938"/>
          </a:xfrm>
          <a:prstGeom prst="rect">
            <a:avLst/>
          </a:prstGeom>
          <a:noFill/>
          <a:ln w="9525">
            <a:noFill/>
            <a:miter lim="800000"/>
            <a:headEnd/>
            <a:tailEnd/>
          </a:ln>
        </p:spPr>
        <p:txBody>
          <a:bodyPr/>
          <a:lstStyle/>
          <a:p>
            <a:pPr algn="l" eaLnBrk="0" hangingPunct="0"/>
            <a:r>
              <a:rPr lang="en-US" sz="1600">
                <a:solidFill>
                  <a:srgbClr val="00B0F0"/>
                </a:solidFill>
                <a:latin typeface="Times New Roman" pitchFamily="18" charset="0"/>
                <a:cs typeface="Times New Roman" pitchFamily="18" charset="0"/>
              </a:rPr>
              <a:t>dr</a:t>
            </a:r>
            <a:endParaRPr lang="en-US" sz="1600">
              <a:solidFill>
                <a:srgbClr val="00B0F0"/>
              </a:solidFill>
              <a:latin typeface="Times New Roman" pitchFamily="18" charset="0"/>
            </a:endParaRPr>
          </a:p>
        </p:txBody>
      </p:sp>
      <p:sp>
        <p:nvSpPr>
          <p:cNvPr id="29" name="Text Box 28">
            <a:extLst>
              <a:ext uri="{FF2B5EF4-FFF2-40B4-BE49-F238E27FC236}">
                <a16:creationId xmlns:a16="http://schemas.microsoft.com/office/drawing/2014/main" id="{11DA5C3B-C2A0-4F2A-B696-0AFA82BD874E}"/>
              </a:ext>
            </a:extLst>
          </p:cNvPr>
          <p:cNvSpPr txBox="1">
            <a:spLocks noChangeArrowheads="1"/>
          </p:cNvSpPr>
          <p:nvPr/>
        </p:nvSpPr>
        <p:spPr bwMode="auto">
          <a:xfrm>
            <a:off x="10067924" y="4375150"/>
            <a:ext cx="522288" cy="387350"/>
          </a:xfrm>
          <a:prstGeom prst="rect">
            <a:avLst/>
          </a:prstGeom>
          <a:noFill/>
          <a:ln w="9525">
            <a:noFill/>
            <a:miter lim="800000"/>
            <a:headEnd/>
            <a:tailEnd/>
          </a:ln>
        </p:spPr>
        <p:txBody>
          <a:bodyPr/>
          <a:lstStyle/>
          <a:p>
            <a:pPr algn="l" eaLnBrk="0" hangingPunct="0"/>
            <a:r>
              <a:rPr lang="en-US" sz="1600">
                <a:latin typeface="Times New Roman" pitchFamily="18" charset="0"/>
                <a:cs typeface="Times New Roman" pitchFamily="18" charset="0"/>
              </a:rPr>
              <a:t>R</a:t>
            </a:r>
            <a:r>
              <a:rPr lang="en-US" sz="1600" baseline="-30000">
                <a:latin typeface="Times New Roman" pitchFamily="18" charset="0"/>
                <a:cs typeface="Times New Roman" pitchFamily="18" charset="0"/>
              </a:rPr>
              <a:t>1</a:t>
            </a:r>
            <a:endParaRPr lang="en-US" sz="1600">
              <a:latin typeface="Times New Roman" pitchFamily="18" charset="0"/>
            </a:endParaRPr>
          </a:p>
        </p:txBody>
      </p:sp>
      <p:sp>
        <p:nvSpPr>
          <p:cNvPr id="30" name="Text Box 29">
            <a:extLst>
              <a:ext uri="{FF2B5EF4-FFF2-40B4-BE49-F238E27FC236}">
                <a16:creationId xmlns:a16="http://schemas.microsoft.com/office/drawing/2014/main" id="{07F11966-D095-4B36-A53A-C1902AF91520}"/>
              </a:ext>
            </a:extLst>
          </p:cNvPr>
          <p:cNvSpPr txBox="1">
            <a:spLocks noChangeArrowheads="1"/>
          </p:cNvSpPr>
          <p:nvPr/>
        </p:nvSpPr>
        <p:spPr bwMode="auto">
          <a:xfrm>
            <a:off x="10039349" y="5441950"/>
            <a:ext cx="398463" cy="387350"/>
          </a:xfrm>
          <a:prstGeom prst="rect">
            <a:avLst/>
          </a:prstGeom>
          <a:noFill/>
          <a:ln w="9525">
            <a:noFill/>
            <a:miter lim="800000"/>
            <a:headEnd/>
            <a:tailEnd/>
          </a:ln>
        </p:spPr>
        <p:txBody>
          <a:bodyPr/>
          <a:lstStyle/>
          <a:p>
            <a:pPr algn="l" eaLnBrk="0" hangingPunct="0"/>
            <a:r>
              <a:rPr lang="en-US" sz="1600">
                <a:latin typeface="Times New Roman" pitchFamily="18" charset="0"/>
                <a:cs typeface="Times New Roman" pitchFamily="18" charset="0"/>
              </a:rPr>
              <a:t>R</a:t>
            </a:r>
            <a:r>
              <a:rPr lang="en-US" sz="1600" baseline="-30000">
                <a:latin typeface="Times New Roman" pitchFamily="18" charset="0"/>
                <a:cs typeface="Times New Roman" pitchFamily="18" charset="0"/>
              </a:rPr>
              <a:t>2</a:t>
            </a:r>
            <a:endParaRPr lang="en-US" sz="1600">
              <a:latin typeface="Times New Roman" pitchFamily="18" charset="0"/>
            </a:endParaRPr>
          </a:p>
        </p:txBody>
      </p:sp>
      <p:sp>
        <p:nvSpPr>
          <p:cNvPr id="31" name="Text Box 30">
            <a:extLst>
              <a:ext uri="{FF2B5EF4-FFF2-40B4-BE49-F238E27FC236}">
                <a16:creationId xmlns:a16="http://schemas.microsoft.com/office/drawing/2014/main" id="{FD529E4B-282E-42A6-A1EB-1B47E583198D}"/>
              </a:ext>
            </a:extLst>
          </p:cNvPr>
          <p:cNvSpPr txBox="1">
            <a:spLocks noChangeArrowheads="1"/>
          </p:cNvSpPr>
          <p:nvPr/>
        </p:nvSpPr>
        <p:spPr bwMode="auto">
          <a:xfrm>
            <a:off x="9218612" y="5295900"/>
            <a:ext cx="528638" cy="388938"/>
          </a:xfrm>
          <a:prstGeom prst="rect">
            <a:avLst/>
          </a:prstGeom>
          <a:noFill/>
          <a:ln w="9525">
            <a:noFill/>
            <a:miter lim="800000"/>
            <a:headEnd/>
            <a:tailEnd/>
          </a:ln>
        </p:spPr>
        <p:txBody>
          <a:bodyPr/>
          <a:lstStyle/>
          <a:p>
            <a:pPr algn="l" eaLnBrk="0" hangingPunct="0"/>
            <a:r>
              <a:rPr lang="en-US" sz="2000">
                <a:solidFill>
                  <a:srgbClr val="FF0000"/>
                </a:solidFill>
                <a:cs typeface="Times New Roman" pitchFamily="18" charset="0"/>
                <a:sym typeface="Symbol" pitchFamily="18" charset="2"/>
              </a:rPr>
              <a:t></a:t>
            </a:r>
            <a:r>
              <a:rPr lang="en-US" sz="2000" baseline="-30000">
                <a:solidFill>
                  <a:srgbClr val="FF0000"/>
                </a:solidFill>
                <a:cs typeface="Times New Roman" pitchFamily="18" charset="0"/>
              </a:rPr>
              <a:t>2</a:t>
            </a:r>
            <a:endParaRPr lang="en-US" sz="2000">
              <a:solidFill>
                <a:srgbClr val="FF0000"/>
              </a:solidFill>
              <a:cs typeface="Times New Roman" pitchFamily="18" charset="0"/>
              <a:sym typeface="Symbol" pitchFamily="18" charset="2"/>
            </a:endParaRPr>
          </a:p>
        </p:txBody>
      </p:sp>
      <p:sp>
        <p:nvSpPr>
          <p:cNvPr id="32" name="Text Box 31">
            <a:extLst>
              <a:ext uri="{FF2B5EF4-FFF2-40B4-BE49-F238E27FC236}">
                <a16:creationId xmlns:a16="http://schemas.microsoft.com/office/drawing/2014/main" id="{57E4BA3C-6DBC-471E-B2F3-0D4181042A7B}"/>
              </a:ext>
            </a:extLst>
          </p:cNvPr>
          <p:cNvSpPr txBox="1">
            <a:spLocks noChangeArrowheads="1"/>
          </p:cNvSpPr>
          <p:nvPr/>
        </p:nvSpPr>
        <p:spPr bwMode="auto">
          <a:xfrm>
            <a:off x="9523412" y="4686300"/>
            <a:ext cx="538163" cy="388938"/>
          </a:xfrm>
          <a:prstGeom prst="rect">
            <a:avLst/>
          </a:prstGeom>
          <a:noFill/>
          <a:ln w="9525">
            <a:noFill/>
            <a:miter lim="800000"/>
            <a:headEnd/>
            <a:tailEnd/>
          </a:ln>
        </p:spPr>
        <p:txBody>
          <a:bodyPr/>
          <a:lstStyle/>
          <a:p>
            <a:pPr algn="l" eaLnBrk="0" hangingPunct="0"/>
            <a:r>
              <a:rPr lang="en-US" sz="2000">
                <a:solidFill>
                  <a:srgbClr val="FF0000"/>
                </a:solidFill>
                <a:cs typeface="Times New Roman" pitchFamily="18" charset="0"/>
                <a:sym typeface="Symbol" pitchFamily="18" charset="2"/>
              </a:rPr>
              <a:t></a:t>
            </a:r>
            <a:r>
              <a:rPr lang="en-US" sz="2000" baseline="-30000">
                <a:solidFill>
                  <a:srgbClr val="FF0000"/>
                </a:solidFill>
                <a:cs typeface="Times New Roman" pitchFamily="18" charset="0"/>
              </a:rPr>
              <a:t>1</a:t>
            </a:r>
            <a:endParaRPr lang="en-US" sz="2000">
              <a:solidFill>
                <a:srgbClr val="FF0000"/>
              </a:solidFill>
              <a:cs typeface="Times New Roman" pitchFamily="18" charset="0"/>
              <a:sym typeface="Symbol" pitchFamily="18" charset="2"/>
            </a:endParaRPr>
          </a:p>
        </p:txBody>
      </p:sp>
      <p:sp>
        <p:nvSpPr>
          <p:cNvPr id="33" name="Text Box 32">
            <a:extLst>
              <a:ext uri="{FF2B5EF4-FFF2-40B4-BE49-F238E27FC236}">
                <a16:creationId xmlns:a16="http://schemas.microsoft.com/office/drawing/2014/main" id="{20D6D575-3256-4B30-82E0-3350F7667B80}"/>
              </a:ext>
            </a:extLst>
          </p:cNvPr>
          <p:cNvSpPr txBox="1">
            <a:spLocks noChangeArrowheads="1"/>
          </p:cNvSpPr>
          <p:nvPr/>
        </p:nvSpPr>
        <p:spPr bwMode="auto">
          <a:xfrm>
            <a:off x="10056812" y="5829300"/>
            <a:ext cx="622300" cy="457200"/>
          </a:xfrm>
          <a:prstGeom prst="rect">
            <a:avLst/>
          </a:prstGeom>
          <a:noFill/>
          <a:ln w="9525">
            <a:noFill/>
            <a:miter lim="800000"/>
            <a:headEnd/>
            <a:tailEnd/>
          </a:ln>
        </p:spPr>
        <p:txBody>
          <a:bodyPr/>
          <a:lstStyle/>
          <a:p>
            <a:pPr algn="l" eaLnBrk="0" hangingPunct="0"/>
            <a:r>
              <a:rPr lang="en-US" sz="1600" u="sng">
                <a:latin typeface="Times New Roman" pitchFamily="18" charset="0"/>
                <a:cs typeface="Times New Roman" pitchFamily="18" charset="0"/>
              </a:rPr>
              <a:t>A-A</a:t>
            </a:r>
            <a:endParaRPr lang="en-US" sz="1600">
              <a:latin typeface="Times New Roman" pitchFamily="18" charset="0"/>
            </a:endParaRPr>
          </a:p>
        </p:txBody>
      </p:sp>
      <p:sp>
        <p:nvSpPr>
          <p:cNvPr id="34" name="Text Box 33">
            <a:extLst>
              <a:ext uri="{FF2B5EF4-FFF2-40B4-BE49-F238E27FC236}">
                <a16:creationId xmlns:a16="http://schemas.microsoft.com/office/drawing/2014/main" id="{E22EF1D8-84FE-4F12-B0C5-B564FC37C8F6}"/>
              </a:ext>
            </a:extLst>
          </p:cNvPr>
          <p:cNvSpPr txBox="1">
            <a:spLocks noChangeArrowheads="1"/>
          </p:cNvSpPr>
          <p:nvPr/>
        </p:nvSpPr>
        <p:spPr bwMode="auto">
          <a:xfrm>
            <a:off x="10590212" y="4229100"/>
            <a:ext cx="261938" cy="236538"/>
          </a:xfrm>
          <a:prstGeom prst="rect">
            <a:avLst/>
          </a:prstGeom>
          <a:noFill/>
          <a:ln w="9525">
            <a:noFill/>
            <a:miter lim="800000"/>
            <a:headEnd/>
            <a:tailEnd/>
          </a:ln>
        </p:spPr>
        <p:txBody>
          <a:bodyPr/>
          <a:lstStyle/>
          <a:p>
            <a:pPr algn="l" eaLnBrk="0" hangingPunct="0"/>
            <a:r>
              <a:rPr lang="en-US" sz="1600">
                <a:solidFill>
                  <a:srgbClr val="00B0F0"/>
                </a:solidFill>
                <a:latin typeface="Times New Roman" pitchFamily="18" charset="0"/>
                <a:cs typeface="Times New Roman" pitchFamily="18" charset="0"/>
              </a:rPr>
              <a:t>r</a:t>
            </a:r>
            <a:endParaRPr lang="en-US" sz="1600">
              <a:solidFill>
                <a:srgbClr val="00B0F0"/>
              </a:solidFill>
              <a:latin typeface="Times New Roman" pitchFamily="18" charset="0"/>
            </a:endParaRPr>
          </a:p>
        </p:txBody>
      </p:sp>
      <p:sp>
        <p:nvSpPr>
          <p:cNvPr id="35" name="TextBox 34">
            <a:extLst>
              <a:ext uri="{FF2B5EF4-FFF2-40B4-BE49-F238E27FC236}">
                <a16:creationId xmlns:a16="http://schemas.microsoft.com/office/drawing/2014/main" id="{97996989-22E3-4B5C-A16F-BF278D18674B}"/>
              </a:ext>
            </a:extLst>
          </p:cNvPr>
          <p:cNvSpPr txBox="1"/>
          <p:nvPr/>
        </p:nvSpPr>
        <p:spPr>
          <a:xfrm>
            <a:off x="8075612" y="3543300"/>
            <a:ext cx="1140056" cy="400110"/>
          </a:xfrm>
          <a:prstGeom prst="rect">
            <a:avLst/>
          </a:prstGeom>
          <a:noFill/>
        </p:spPr>
        <p:txBody>
          <a:bodyPr wrap="none" rtlCol="0">
            <a:spAutoFit/>
          </a:bodyPr>
          <a:lstStyle/>
          <a:p>
            <a:r>
              <a:rPr lang="en-US" sz="2000">
                <a:solidFill>
                  <a:srgbClr val="00B0F0"/>
                </a:solidFill>
                <a:cs typeface="Times New Roman" pitchFamily="18" charset="0"/>
              </a:rPr>
              <a:t>Dây dẫn</a:t>
            </a:r>
          </a:p>
        </p:txBody>
      </p:sp>
      <p:sp>
        <p:nvSpPr>
          <p:cNvPr id="36" name="TextBox 35">
            <a:extLst>
              <a:ext uri="{FF2B5EF4-FFF2-40B4-BE49-F238E27FC236}">
                <a16:creationId xmlns:a16="http://schemas.microsoft.com/office/drawing/2014/main" id="{97767B2D-B2E9-4639-B5AA-41D815029FC5}"/>
              </a:ext>
            </a:extLst>
          </p:cNvPr>
          <p:cNvSpPr txBox="1"/>
          <p:nvPr/>
        </p:nvSpPr>
        <p:spPr>
          <a:xfrm>
            <a:off x="9828212" y="3162300"/>
            <a:ext cx="1340432" cy="400110"/>
          </a:xfrm>
          <a:prstGeom prst="rect">
            <a:avLst/>
          </a:prstGeom>
          <a:noFill/>
        </p:spPr>
        <p:txBody>
          <a:bodyPr wrap="none" rtlCol="0">
            <a:spAutoFit/>
          </a:bodyPr>
          <a:lstStyle/>
          <a:p>
            <a:r>
              <a:rPr lang="en-US" sz="2000">
                <a:solidFill>
                  <a:srgbClr val="00B0F0"/>
                </a:solidFill>
                <a:cs typeface="Times New Roman" pitchFamily="18" charset="0"/>
              </a:rPr>
              <a:t>Cách điện</a:t>
            </a:r>
          </a:p>
        </p:txBody>
      </p:sp>
      <p:cxnSp>
        <p:nvCxnSpPr>
          <p:cNvPr id="37" name="Straight Arrow Connector 36">
            <a:extLst>
              <a:ext uri="{FF2B5EF4-FFF2-40B4-BE49-F238E27FC236}">
                <a16:creationId xmlns:a16="http://schemas.microsoft.com/office/drawing/2014/main" id="{62068D6F-4BA2-4894-9A60-6613CD19CCAE}"/>
              </a:ext>
            </a:extLst>
          </p:cNvPr>
          <p:cNvCxnSpPr>
            <a:endCxn id="32" idx="3"/>
          </p:cNvCxnSpPr>
          <p:nvPr/>
        </p:nvCxnSpPr>
        <p:spPr>
          <a:xfrm>
            <a:off x="8913812" y="3924300"/>
            <a:ext cx="1147763" cy="9564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BFEACFD-766F-4F54-9624-E751086FA157}"/>
              </a:ext>
            </a:extLst>
          </p:cNvPr>
          <p:cNvCxnSpPr>
            <a:stCxn id="35" idx="0"/>
          </p:cNvCxnSpPr>
          <p:nvPr/>
        </p:nvCxnSpPr>
        <p:spPr>
          <a:xfrm rot="5400000" flipH="1" flipV="1">
            <a:off x="8360626" y="2837714"/>
            <a:ext cx="990600" cy="420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C583847-C18D-4B97-833B-82ACCED6AD16}"/>
              </a:ext>
            </a:extLst>
          </p:cNvPr>
          <p:cNvCxnSpPr>
            <a:stCxn id="36" idx="2"/>
          </p:cNvCxnSpPr>
          <p:nvPr/>
        </p:nvCxnSpPr>
        <p:spPr>
          <a:xfrm rot="5400000">
            <a:off x="10249077" y="3751147"/>
            <a:ext cx="438089" cy="60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DC4ED11-68F6-4E27-BC45-9DBE3A4E5ACB}"/>
              </a:ext>
            </a:extLst>
          </p:cNvPr>
          <p:cNvCxnSpPr>
            <a:stCxn id="36" idx="1"/>
          </p:cNvCxnSpPr>
          <p:nvPr/>
        </p:nvCxnSpPr>
        <p:spPr>
          <a:xfrm rot="10800000">
            <a:off x="9218612" y="2705101"/>
            <a:ext cx="609600" cy="657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1" name="Object 40"/>
          <p:cNvGraphicFramePr>
            <a:graphicFrameLocks noChangeAspect="1"/>
          </p:cNvGraphicFramePr>
          <p:nvPr>
            <p:extLst>
              <p:ext uri="{D42A27DB-BD31-4B8C-83A1-F6EECF244321}">
                <p14:modId xmlns:p14="http://schemas.microsoft.com/office/powerpoint/2010/main" val="3230622389"/>
              </p:ext>
            </p:extLst>
          </p:nvPr>
        </p:nvGraphicFramePr>
        <p:xfrm>
          <a:off x="-1124745" y="1550769"/>
          <a:ext cx="9744076" cy="949325"/>
        </p:xfrm>
        <a:graphic>
          <a:graphicData uri="http://schemas.openxmlformats.org/presentationml/2006/ole">
            <mc:AlternateContent xmlns:mc="http://schemas.openxmlformats.org/markup-compatibility/2006">
              <mc:Choice xmlns:v="urn:schemas-microsoft-com:vml" Requires="v">
                <p:oleObj spid="_x0000_s77959" name="Equation" r:id="rId5" imgW="2476440" imgH="241200" progId="Equation.DSMT4">
                  <p:embed/>
                </p:oleObj>
              </mc:Choice>
              <mc:Fallback>
                <p:oleObj name="Equation" r:id="rId5" imgW="2476440" imgH="241200" progId="Equation.DSMT4">
                  <p:embed/>
                  <p:pic>
                    <p:nvPicPr>
                      <p:cNvPr id="0" name=""/>
                      <p:cNvPicPr/>
                      <p:nvPr/>
                    </p:nvPicPr>
                    <p:blipFill>
                      <a:blip r:embed="rId6"/>
                      <a:stretch>
                        <a:fillRect/>
                      </a:stretch>
                    </p:blipFill>
                    <p:spPr>
                      <a:xfrm>
                        <a:off x="-1124745" y="1550769"/>
                        <a:ext cx="9744076" cy="949325"/>
                      </a:xfrm>
                      <a:prstGeom prst="rect">
                        <a:avLst/>
                      </a:prstGeom>
                    </p:spPr>
                  </p:pic>
                </p:oleObj>
              </mc:Fallback>
            </mc:AlternateContent>
          </a:graphicData>
        </a:graphic>
      </p:graphicFrame>
      <p:grpSp>
        <p:nvGrpSpPr>
          <p:cNvPr id="82" name="Group 81"/>
          <p:cNvGrpSpPr/>
          <p:nvPr/>
        </p:nvGrpSpPr>
        <p:grpSpPr>
          <a:xfrm>
            <a:off x="410772" y="3407317"/>
            <a:ext cx="4525963" cy="2786565"/>
            <a:chOff x="5180012" y="4484013"/>
            <a:chExt cx="3200400" cy="1676400"/>
          </a:xfrm>
        </p:grpSpPr>
        <p:sp>
          <p:nvSpPr>
            <p:cNvPr id="60" name="Rectangle 59"/>
            <p:cNvSpPr/>
            <p:nvPr/>
          </p:nvSpPr>
          <p:spPr bwMode="auto">
            <a:xfrm>
              <a:off x="6627812" y="5017413"/>
              <a:ext cx="304800" cy="152400"/>
            </a:xfrm>
            <a:prstGeom prst="rect">
              <a:avLst/>
            </a:prstGeom>
            <a:noFill/>
            <a:ln w="19050" algn="ctr">
              <a:solidFill>
                <a:schemeClr val="tx1"/>
              </a:solidFill>
              <a:miter lim="800000"/>
              <a:headEnd/>
              <a:tailEnd/>
            </a:ln>
            <a:effectLst/>
          </p:spPr>
          <p:txBody>
            <a:bodyPr wrap="square" rtlCol="0" anchor="ctr">
              <a:spAutoFit/>
            </a:bodyPr>
            <a:lstStyle/>
            <a:p>
              <a:pPr algn="l"/>
              <a:endParaRPr lang="en-US">
                <a:sym typeface="Wingdings 2"/>
              </a:endParaRPr>
            </a:p>
          </p:txBody>
        </p:sp>
        <p:cxnSp>
          <p:nvCxnSpPr>
            <p:cNvPr id="61" name="Straight Connector 60"/>
            <p:cNvCxnSpPr>
              <a:stCxn id="60" idx="3"/>
            </p:cNvCxnSpPr>
            <p:nvPr/>
          </p:nvCxnSpPr>
          <p:spPr>
            <a:xfrm>
              <a:off x="6932612" y="5093613"/>
              <a:ext cx="533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094412" y="5093613"/>
              <a:ext cx="533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70" idx="0"/>
            </p:cNvCxnSpPr>
            <p:nvPr/>
          </p:nvCxnSpPr>
          <p:spPr>
            <a:xfrm rot="5400000" flipH="1" flipV="1">
              <a:off x="5676106" y="5511919"/>
              <a:ext cx="838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71" idx="0"/>
            </p:cNvCxnSpPr>
            <p:nvPr/>
          </p:nvCxnSpPr>
          <p:spPr>
            <a:xfrm rot="5400000" flipH="1" flipV="1">
              <a:off x="7885112" y="5512713"/>
              <a:ext cx="838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5" name="Object 64"/>
            <p:cNvGraphicFramePr>
              <a:graphicFrameLocks noChangeAspect="1"/>
            </p:cNvGraphicFramePr>
            <p:nvPr>
              <p:extLst>
                <p:ext uri="{D42A27DB-BD31-4B8C-83A1-F6EECF244321}">
                  <p14:modId xmlns:p14="http://schemas.microsoft.com/office/powerpoint/2010/main" val="1644565525"/>
                </p:ext>
              </p:extLst>
            </p:nvPr>
          </p:nvGraphicFramePr>
          <p:xfrm>
            <a:off x="7008812" y="5779413"/>
            <a:ext cx="517071" cy="381000"/>
          </p:xfrm>
          <a:graphic>
            <a:graphicData uri="http://schemas.openxmlformats.org/presentationml/2006/ole">
              <mc:AlternateContent xmlns:mc="http://schemas.openxmlformats.org/markup-compatibility/2006">
                <mc:Choice xmlns:v="urn:schemas-microsoft-com:vml" Requires="v">
                  <p:oleObj spid="_x0000_s77960" name="Equation" r:id="rId7" imgW="241200" imgH="177480" progId="Equation.DSMT4">
                    <p:embed/>
                  </p:oleObj>
                </mc:Choice>
                <mc:Fallback>
                  <p:oleObj name="Equation" r:id="rId7" imgW="241200" imgH="177480" progId="Equation.DSMT4">
                    <p:embed/>
                    <p:pic>
                      <p:nvPicPr>
                        <p:cNvPr id="24"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08812" y="5779413"/>
                          <a:ext cx="517071"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 name="Object 14"/>
            <p:cNvGraphicFramePr>
              <a:graphicFrameLocks noChangeAspect="1"/>
            </p:cNvGraphicFramePr>
            <p:nvPr>
              <p:extLst>
                <p:ext uri="{D42A27DB-BD31-4B8C-83A1-F6EECF244321}">
                  <p14:modId xmlns:p14="http://schemas.microsoft.com/office/powerpoint/2010/main" val="1985155860"/>
                </p:ext>
              </p:extLst>
            </p:nvPr>
          </p:nvGraphicFramePr>
          <p:xfrm>
            <a:off x="6246812" y="5169813"/>
            <a:ext cx="354012" cy="530225"/>
          </p:xfrm>
          <a:graphic>
            <a:graphicData uri="http://schemas.openxmlformats.org/presentationml/2006/ole">
              <mc:AlternateContent xmlns:mc="http://schemas.openxmlformats.org/markup-compatibility/2006">
                <mc:Choice xmlns:v="urn:schemas-microsoft-com:vml" Requires="v">
                  <p:oleObj spid="_x0000_s77961" name="Equation" r:id="rId9" imgW="152280" imgH="228600" progId="Equation.DSMT4">
                    <p:embed/>
                  </p:oleObj>
                </mc:Choice>
                <mc:Fallback>
                  <p:oleObj name="Equation" r:id="rId9" imgW="152280" imgH="228600" progId="Equation.DSMT4">
                    <p:embed/>
                    <p:pic>
                      <p:nvPicPr>
                        <p:cNvPr id="25"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46812" y="5169813"/>
                          <a:ext cx="354012"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 name="Object 15"/>
            <p:cNvGraphicFramePr>
              <a:graphicFrameLocks noChangeAspect="1"/>
            </p:cNvGraphicFramePr>
            <p:nvPr>
              <p:extLst>
                <p:ext uri="{D42A27DB-BD31-4B8C-83A1-F6EECF244321}">
                  <p14:modId xmlns:p14="http://schemas.microsoft.com/office/powerpoint/2010/main" val="2967295878"/>
                </p:ext>
              </p:extLst>
            </p:nvPr>
          </p:nvGraphicFramePr>
          <p:xfrm>
            <a:off x="7008812" y="5172988"/>
            <a:ext cx="384175" cy="530225"/>
          </p:xfrm>
          <a:graphic>
            <a:graphicData uri="http://schemas.openxmlformats.org/presentationml/2006/ole">
              <mc:AlternateContent xmlns:mc="http://schemas.openxmlformats.org/markup-compatibility/2006">
                <mc:Choice xmlns:v="urn:schemas-microsoft-com:vml" Requires="v">
                  <p:oleObj spid="_x0000_s77962" name="Equation" r:id="rId11" imgW="164880" imgH="228600" progId="Equation.DSMT4">
                    <p:embed/>
                  </p:oleObj>
                </mc:Choice>
                <mc:Fallback>
                  <p:oleObj name="Equation" r:id="rId11" imgW="164880" imgH="228600" progId="Equation.DSMT4">
                    <p:embed/>
                    <p:pic>
                      <p:nvPicPr>
                        <p:cNvPr id="26"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08812" y="5172988"/>
                          <a:ext cx="384175"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8" name="Straight Arrow Connector 67"/>
            <p:cNvCxnSpPr/>
            <p:nvPr/>
          </p:nvCxnSpPr>
          <p:spPr>
            <a:xfrm rot="10800000">
              <a:off x="6170612" y="6006429"/>
              <a:ext cx="762000" cy="15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7618412" y="6008013"/>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Oval 69"/>
            <p:cNvSpPr/>
            <p:nvPr/>
          </p:nvSpPr>
          <p:spPr bwMode="auto">
            <a:xfrm>
              <a:off x="6018212" y="5931813"/>
              <a:ext cx="152400" cy="152400"/>
            </a:xfrm>
            <a:prstGeom prst="ellipse">
              <a:avLst/>
            </a:prstGeom>
            <a:solidFill>
              <a:schemeClr val="tx1"/>
            </a:solidFill>
            <a:ln w="9525" algn="ctr">
              <a:noFill/>
              <a:miter lim="800000"/>
              <a:headEnd/>
              <a:tailEnd/>
            </a:ln>
            <a:effectLst/>
          </p:spPr>
          <p:txBody>
            <a:bodyPr wrap="square" rtlCol="0" anchor="ctr">
              <a:noAutofit/>
            </a:bodyPr>
            <a:lstStyle/>
            <a:p>
              <a:pPr algn="l"/>
              <a:endParaRPr lang="en-US">
                <a:sym typeface="Wingdings 2"/>
              </a:endParaRPr>
            </a:p>
          </p:txBody>
        </p:sp>
        <p:sp>
          <p:nvSpPr>
            <p:cNvPr id="71" name="Oval 70"/>
            <p:cNvSpPr/>
            <p:nvPr/>
          </p:nvSpPr>
          <p:spPr bwMode="auto">
            <a:xfrm>
              <a:off x="8228012" y="5931813"/>
              <a:ext cx="152400" cy="152400"/>
            </a:xfrm>
            <a:prstGeom prst="ellipse">
              <a:avLst/>
            </a:prstGeom>
            <a:solidFill>
              <a:schemeClr val="tx1"/>
            </a:solidFill>
            <a:ln w="9525" algn="ctr">
              <a:noFill/>
              <a:miter lim="800000"/>
              <a:headEnd/>
              <a:tailEnd/>
            </a:ln>
            <a:effectLst/>
          </p:spPr>
          <p:txBody>
            <a:bodyPr wrap="square" rtlCol="0" anchor="ctr">
              <a:noAutofit/>
            </a:bodyPr>
            <a:lstStyle/>
            <a:p>
              <a:pPr algn="l"/>
              <a:endParaRPr lang="en-US">
                <a:sym typeface="Wingdings 2"/>
              </a:endParaRPr>
            </a:p>
          </p:txBody>
        </p:sp>
        <p:graphicFrame>
          <p:nvGraphicFramePr>
            <p:cNvPr id="72" name="Object 71"/>
            <p:cNvGraphicFramePr>
              <a:graphicFrameLocks noChangeAspect="1"/>
            </p:cNvGraphicFramePr>
            <p:nvPr>
              <p:extLst>
                <p:ext uri="{D42A27DB-BD31-4B8C-83A1-F6EECF244321}">
                  <p14:modId xmlns:p14="http://schemas.microsoft.com/office/powerpoint/2010/main" val="418832511"/>
                </p:ext>
              </p:extLst>
            </p:nvPr>
          </p:nvGraphicFramePr>
          <p:xfrm>
            <a:off x="6553200" y="4504850"/>
            <a:ext cx="455612" cy="512564"/>
          </p:xfrm>
          <a:graphic>
            <a:graphicData uri="http://schemas.openxmlformats.org/presentationml/2006/ole">
              <mc:AlternateContent xmlns:mc="http://schemas.openxmlformats.org/markup-compatibility/2006">
                <mc:Choice xmlns:v="urn:schemas-microsoft-com:vml" Requires="v">
                  <p:oleObj spid="_x0000_s77963" name="Equation" r:id="rId13" imgW="203040" imgH="228600" progId="Equation.DSMT4">
                    <p:embed/>
                  </p:oleObj>
                </mc:Choice>
                <mc:Fallback>
                  <p:oleObj name="Equation" r:id="rId13" imgW="203040" imgH="228600" progId="Equation.DSMT4">
                    <p:embed/>
                    <p:pic>
                      <p:nvPicPr>
                        <p:cNvPr id="31"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53200" y="4504850"/>
                          <a:ext cx="455612" cy="5125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 name="Object 13"/>
            <p:cNvGraphicFramePr>
              <a:graphicFrameLocks noChangeAspect="1"/>
            </p:cNvGraphicFramePr>
            <p:nvPr>
              <p:extLst>
                <p:ext uri="{D42A27DB-BD31-4B8C-83A1-F6EECF244321}">
                  <p14:modId xmlns:p14="http://schemas.microsoft.com/office/powerpoint/2010/main" val="1382535408"/>
                </p:ext>
              </p:extLst>
            </p:nvPr>
          </p:nvGraphicFramePr>
          <p:xfrm>
            <a:off x="7847012" y="5169813"/>
            <a:ext cx="384175" cy="530225"/>
          </p:xfrm>
          <a:graphic>
            <a:graphicData uri="http://schemas.openxmlformats.org/presentationml/2006/ole">
              <mc:AlternateContent xmlns:mc="http://schemas.openxmlformats.org/markup-compatibility/2006">
                <mc:Choice xmlns:v="urn:schemas-microsoft-com:vml" Requires="v">
                  <p:oleObj spid="_x0000_s77964" name="Equation" r:id="rId15" imgW="164880" imgH="228600" progId="Equation.DSMT4">
                    <p:embed/>
                  </p:oleObj>
                </mc:Choice>
                <mc:Fallback>
                  <p:oleObj name="Equation" r:id="rId15" imgW="164880" imgH="228600" progId="Equation.DSMT4">
                    <p:embed/>
                    <p:pic>
                      <p:nvPicPr>
                        <p:cNvPr id="36877"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47012" y="5169813"/>
                          <a:ext cx="384175"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 name="Rectangle 73"/>
            <p:cNvSpPr/>
            <p:nvPr/>
          </p:nvSpPr>
          <p:spPr bwMode="auto">
            <a:xfrm>
              <a:off x="7466012" y="5017413"/>
              <a:ext cx="304800" cy="152400"/>
            </a:xfrm>
            <a:prstGeom prst="rect">
              <a:avLst/>
            </a:prstGeom>
            <a:noFill/>
            <a:ln w="19050" algn="ctr">
              <a:solidFill>
                <a:srgbClr val="FF0000"/>
              </a:solidFill>
              <a:miter lim="800000"/>
              <a:headEnd/>
              <a:tailEnd/>
            </a:ln>
            <a:effectLst/>
          </p:spPr>
          <p:txBody>
            <a:bodyPr wrap="square" rtlCol="0" anchor="ctr">
              <a:spAutoFit/>
            </a:bodyPr>
            <a:lstStyle/>
            <a:p>
              <a:pPr algn="l"/>
              <a:endParaRPr lang="en-US">
                <a:sym typeface="Wingdings 2"/>
              </a:endParaRPr>
            </a:p>
          </p:txBody>
        </p:sp>
        <p:cxnSp>
          <p:nvCxnSpPr>
            <p:cNvPr id="75" name="Straight Connector 74"/>
            <p:cNvCxnSpPr/>
            <p:nvPr/>
          </p:nvCxnSpPr>
          <p:spPr>
            <a:xfrm>
              <a:off x="7770812" y="5093613"/>
              <a:ext cx="533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bwMode="auto">
            <a:xfrm>
              <a:off x="6246812" y="5017413"/>
              <a:ext cx="152400" cy="152400"/>
            </a:xfrm>
            <a:prstGeom prst="ellipse">
              <a:avLst/>
            </a:prstGeom>
            <a:solidFill>
              <a:srgbClr val="00B0F0"/>
            </a:solidFill>
            <a:ln w="9525" algn="ctr">
              <a:noFill/>
              <a:miter lim="800000"/>
              <a:headEnd/>
              <a:tailEnd/>
            </a:ln>
            <a:effectLst/>
          </p:spPr>
          <p:txBody>
            <a:bodyPr wrap="square" rtlCol="0" anchor="ctr">
              <a:noAutofit/>
            </a:bodyPr>
            <a:lstStyle/>
            <a:p>
              <a:pPr algn="l"/>
              <a:endParaRPr lang="en-US">
                <a:sym typeface="Wingdings 2"/>
              </a:endParaRPr>
            </a:p>
          </p:txBody>
        </p:sp>
        <p:sp>
          <p:nvSpPr>
            <p:cNvPr id="77" name="Oval 76"/>
            <p:cNvSpPr/>
            <p:nvPr/>
          </p:nvSpPr>
          <p:spPr bwMode="auto">
            <a:xfrm>
              <a:off x="7161212" y="5017413"/>
              <a:ext cx="152400" cy="152400"/>
            </a:xfrm>
            <a:prstGeom prst="ellipse">
              <a:avLst/>
            </a:prstGeom>
            <a:solidFill>
              <a:srgbClr val="00B0F0"/>
            </a:solidFill>
            <a:ln w="9525" algn="ctr">
              <a:noFill/>
              <a:miter lim="800000"/>
              <a:headEnd/>
              <a:tailEnd/>
            </a:ln>
            <a:effectLst/>
          </p:spPr>
          <p:txBody>
            <a:bodyPr wrap="square" rtlCol="0" anchor="ctr">
              <a:noAutofit/>
            </a:bodyPr>
            <a:lstStyle/>
            <a:p>
              <a:pPr algn="l"/>
              <a:endParaRPr lang="en-US">
                <a:sym typeface="Wingdings 2"/>
              </a:endParaRPr>
            </a:p>
          </p:txBody>
        </p:sp>
        <p:sp>
          <p:nvSpPr>
            <p:cNvPr id="78" name="Oval 77"/>
            <p:cNvSpPr/>
            <p:nvPr/>
          </p:nvSpPr>
          <p:spPr bwMode="auto">
            <a:xfrm>
              <a:off x="7999412" y="5017413"/>
              <a:ext cx="152400" cy="152400"/>
            </a:xfrm>
            <a:prstGeom prst="ellipse">
              <a:avLst/>
            </a:prstGeom>
            <a:solidFill>
              <a:srgbClr val="00B0F0"/>
            </a:solidFill>
            <a:ln w="9525" algn="ctr">
              <a:noFill/>
              <a:miter lim="800000"/>
              <a:headEnd/>
              <a:tailEnd/>
            </a:ln>
            <a:effectLst/>
          </p:spPr>
          <p:txBody>
            <a:bodyPr wrap="square" rtlCol="0" anchor="ctr">
              <a:noAutofit/>
            </a:bodyPr>
            <a:lstStyle/>
            <a:p>
              <a:pPr algn="l"/>
              <a:endParaRPr lang="en-US">
                <a:sym typeface="Wingdings 2"/>
              </a:endParaRPr>
            </a:p>
          </p:txBody>
        </p:sp>
        <p:graphicFrame>
          <p:nvGraphicFramePr>
            <p:cNvPr id="79" name="Object 14"/>
            <p:cNvGraphicFramePr>
              <a:graphicFrameLocks noChangeAspect="1"/>
            </p:cNvGraphicFramePr>
            <p:nvPr>
              <p:extLst>
                <p:ext uri="{D42A27DB-BD31-4B8C-83A1-F6EECF244321}">
                  <p14:modId xmlns:p14="http://schemas.microsoft.com/office/powerpoint/2010/main" val="1382007711"/>
                </p:ext>
              </p:extLst>
            </p:nvPr>
          </p:nvGraphicFramePr>
          <p:xfrm>
            <a:off x="7332663" y="4484013"/>
            <a:ext cx="569912" cy="512763"/>
          </p:xfrm>
          <a:graphic>
            <a:graphicData uri="http://schemas.openxmlformats.org/presentationml/2006/ole">
              <mc:AlternateContent xmlns:mc="http://schemas.openxmlformats.org/markup-compatibility/2006">
                <mc:Choice xmlns:v="urn:schemas-microsoft-com:vml" Requires="v">
                  <p:oleObj spid="_x0000_s77965" name="Equation" r:id="rId17" imgW="253800" imgH="228600" progId="Equation.DSMT4">
                    <p:embed/>
                  </p:oleObj>
                </mc:Choice>
                <mc:Fallback>
                  <p:oleObj name="Equation" r:id="rId17" imgW="253800" imgH="228600" progId="Equation.DSMT4">
                    <p:embed/>
                    <p:pic>
                      <p:nvPicPr>
                        <p:cNvPr id="36878"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32663" y="4484013"/>
                          <a:ext cx="569912" cy="512763"/>
                        </a:xfrm>
                        <a:prstGeom prst="rect">
                          <a:avLst/>
                        </a:prstGeom>
                        <a:solidFill>
                          <a:srgbClr val="FFFF99"/>
                        </a:solidFill>
                        <a:extLst/>
                      </p:spPr>
                    </p:pic>
                  </p:oleObj>
                </mc:Fallback>
              </mc:AlternateContent>
            </a:graphicData>
          </a:graphic>
        </p:graphicFrame>
        <p:graphicFrame>
          <p:nvGraphicFramePr>
            <p:cNvPr id="80" name="Object 22"/>
            <p:cNvGraphicFramePr>
              <a:graphicFrameLocks noChangeAspect="1"/>
            </p:cNvGraphicFramePr>
            <p:nvPr>
              <p:extLst>
                <p:ext uri="{D42A27DB-BD31-4B8C-83A1-F6EECF244321}">
                  <p14:modId xmlns:p14="http://schemas.microsoft.com/office/powerpoint/2010/main" val="2111320605"/>
                </p:ext>
              </p:extLst>
            </p:nvPr>
          </p:nvGraphicFramePr>
          <p:xfrm>
            <a:off x="5180012" y="5335214"/>
            <a:ext cx="815976" cy="372762"/>
          </p:xfrm>
          <a:graphic>
            <a:graphicData uri="http://schemas.openxmlformats.org/presentationml/2006/ole">
              <mc:AlternateContent xmlns:mc="http://schemas.openxmlformats.org/markup-compatibility/2006">
                <mc:Choice xmlns:v="urn:schemas-microsoft-com:vml" Requires="v">
                  <p:oleObj spid="_x0000_s77966" name="Equation" r:id="rId19" imgW="495000" imgH="228600" progId="Equation.DSMT4">
                    <p:embed/>
                  </p:oleObj>
                </mc:Choice>
                <mc:Fallback>
                  <p:oleObj name="Equation" r:id="rId19" imgW="495000" imgH="228600" progId="Equation.DSMT4">
                    <p:embed/>
                    <p:pic>
                      <p:nvPicPr>
                        <p:cNvPr id="69"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80012" y="5335214"/>
                          <a:ext cx="815976" cy="372762"/>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8080"/>
                              </a:solidFill>
                              <a:miter lim="800000"/>
                              <a:headEnd/>
                              <a:tailEnd/>
                            </a14:hiddenLine>
                          </a:ext>
                        </a:extLst>
                      </p:spPr>
                    </p:pic>
                  </p:oleObj>
                </mc:Fallback>
              </mc:AlternateContent>
            </a:graphicData>
          </a:graphic>
        </p:graphicFrame>
        <p:cxnSp>
          <p:nvCxnSpPr>
            <p:cNvPr id="81" name="Straight Arrow Connector 80"/>
            <p:cNvCxnSpPr/>
            <p:nvPr/>
          </p:nvCxnSpPr>
          <p:spPr>
            <a:xfrm rot="5400000" flipH="1" flipV="1">
              <a:off x="5980112" y="5512713"/>
              <a:ext cx="228600" cy="1588"/>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graphicFrame>
        <p:nvGraphicFramePr>
          <p:cNvPr id="83" name="Object 82"/>
          <p:cNvGraphicFramePr>
            <a:graphicFrameLocks noChangeAspect="1"/>
          </p:cNvGraphicFramePr>
          <p:nvPr>
            <p:extLst>
              <p:ext uri="{D42A27DB-BD31-4B8C-83A1-F6EECF244321}">
                <p14:modId xmlns:p14="http://schemas.microsoft.com/office/powerpoint/2010/main" val="1018386025"/>
              </p:ext>
            </p:extLst>
          </p:nvPr>
        </p:nvGraphicFramePr>
        <p:xfrm>
          <a:off x="-78887" y="6199257"/>
          <a:ext cx="4339871" cy="1804216"/>
        </p:xfrm>
        <a:graphic>
          <a:graphicData uri="http://schemas.openxmlformats.org/presentationml/2006/ole">
            <mc:AlternateContent xmlns:mc="http://schemas.openxmlformats.org/markup-compatibility/2006">
              <mc:Choice xmlns:v="urn:schemas-microsoft-com:vml" Requires="v">
                <p:oleObj spid="_x0000_s77967" name="Equation" r:id="rId21" imgW="1130040" imgH="469800" progId="Equation.DSMT4">
                  <p:embed/>
                </p:oleObj>
              </mc:Choice>
              <mc:Fallback>
                <p:oleObj name="Equation" r:id="rId21" imgW="1130040" imgH="469800" progId="Equation.DSMT4">
                  <p:embed/>
                  <p:pic>
                    <p:nvPicPr>
                      <p:cNvPr id="0" name=""/>
                      <p:cNvPicPr/>
                      <p:nvPr/>
                    </p:nvPicPr>
                    <p:blipFill>
                      <a:blip r:embed="rId22"/>
                      <a:stretch>
                        <a:fillRect/>
                      </a:stretch>
                    </p:blipFill>
                    <p:spPr>
                      <a:xfrm>
                        <a:off x="-78887" y="6199257"/>
                        <a:ext cx="4339871" cy="1804216"/>
                      </a:xfrm>
                      <a:prstGeom prst="rect">
                        <a:avLst/>
                      </a:prstGeom>
                      <a:solidFill>
                        <a:schemeClr val="bg1"/>
                      </a:solidFill>
                    </p:spPr>
                  </p:pic>
                </p:oleObj>
              </mc:Fallback>
            </mc:AlternateContent>
          </a:graphicData>
        </a:graphic>
      </p:graphicFrame>
      <p:graphicFrame>
        <p:nvGraphicFramePr>
          <p:cNvPr id="85" name="Object 84"/>
          <p:cNvGraphicFramePr>
            <a:graphicFrameLocks noChangeAspect="1"/>
          </p:cNvGraphicFramePr>
          <p:nvPr>
            <p:extLst>
              <p:ext uri="{D42A27DB-BD31-4B8C-83A1-F6EECF244321}">
                <p14:modId xmlns:p14="http://schemas.microsoft.com/office/powerpoint/2010/main" val="4239830321"/>
              </p:ext>
            </p:extLst>
          </p:nvPr>
        </p:nvGraphicFramePr>
        <p:xfrm>
          <a:off x="4240546" y="6327024"/>
          <a:ext cx="6905051" cy="1237825"/>
        </p:xfrm>
        <a:graphic>
          <a:graphicData uri="http://schemas.openxmlformats.org/presentationml/2006/ole">
            <mc:AlternateContent xmlns:mc="http://schemas.openxmlformats.org/markup-compatibility/2006">
              <mc:Choice xmlns:v="urn:schemas-microsoft-com:vml" Requires="v">
                <p:oleObj spid="_x0000_s77968" name="Equation" r:id="rId23" imgW="2831760" imgH="507960" progId="Equation.DSMT4">
                  <p:embed/>
                </p:oleObj>
              </mc:Choice>
              <mc:Fallback>
                <p:oleObj name="Equation" r:id="rId23" imgW="2831760" imgH="507960" progId="Equation.DSMT4">
                  <p:embed/>
                  <p:pic>
                    <p:nvPicPr>
                      <p:cNvPr id="0" name=""/>
                      <p:cNvPicPr/>
                      <p:nvPr/>
                    </p:nvPicPr>
                    <p:blipFill>
                      <a:blip r:embed="rId24"/>
                      <a:stretch>
                        <a:fillRect/>
                      </a:stretch>
                    </p:blipFill>
                    <p:spPr>
                      <a:xfrm>
                        <a:off x="4240546" y="6327024"/>
                        <a:ext cx="6905051" cy="1237825"/>
                      </a:xfrm>
                      <a:prstGeom prst="rect">
                        <a:avLst/>
                      </a:prstGeom>
                    </p:spPr>
                  </p:pic>
                </p:oleObj>
              </mc:Fallback>
            </mc:AlternateContent>
          </a:graphicData>
        </a:graphic>
      </p:graphicFrame>
    </p:spTree>
    <p:extLst>
      <p:ext uri="{BB962C8B-B14F-4D97-AF65-F5344CB8AC3E}">
        <p14:creationId xmlns:p14="http://schemas.microsoft.com/office/powerpoint/2010/main" val="3063571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in)">
                                      <p:cBhvr>
                                        <p:cTn id="7" dur="500"/>
                                        <p:tgtEl>
                                          <p:spTgt spid="2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ox(in)">
                                      <p:cBhvr>
                                        <p:cTn id="10" dur="500"/>
                                        <p:tgtEl>
                                          <p:spTgt spid="2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box(in)">
                                      <p:cBhvr>
                                        <p:cTn id="13" dur="500"/>
                                        <p:tgtEl>
                                          <p:spTgt spid="34"/>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box(in)">
                                      <p:cBhvr>
                                        <p:cTn id="16" dur="500"/>
                                        <p:tgtEl>
                                          <p:spTgt spid="27"/>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box(in)">
                                      <p:cBhvr>
                                        <p:cTn id="19" dur="500"/>
                                        <p:tgtEl>
                                          <p:spTgt spid="28"/>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ox(in)">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6" grpId="0" animBg="1"/>
      <p:bldP spid="27" grpId="0" animBg="1"/>
      <p:bldP spid="28" grpId="0"/>
      <p:bldP spid="3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AC20B538-39FE-4812-A0E3-30635B19B3D6}" type="slidenum">
              <a:rPr lang="en-US" smtClean="0"/>
              <a:pPr/>
              <a:t>34</a:t>
            </a:fld>
            <a:endParaRPr lang="en-US"/>
          </a:p>
        </p:txBody>
      </p:sp>
      <p:sp>
        <p:nvSpPr>
          <p:cNvPr id="4" name="Footer Placeholder 3"/>
          <p:cNvSpPr>
            <a:spLocks noGrp="1"/>
          </p:cNvSpPr>
          <p:nvPr>
            <p:ph type="ftr" sz="quarter" idx="3"/>
          </p:nvPr>
        </p:nvSpPr>
        <p:spPr/>
        <p:txBody>
          <a:bodyPr/>
          <a:lstStyle/>
          <a:p>
            <a:r>
              <a:rPr lang="en-US" smtClean="0"/>
              <a:t>BMTBĐ-BĐNLĐC-PVLong (TCBinh edited 2016)</a:t>
            </a:r>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068477828"/>
              </p:ext>
            </p:extLst>
          </p:nvPr>
        </p:nvGraphicFramePr>
        <p:xfrm>
          <a:off x="150812" y="735208"/>
          <a:ext cx="3158913" cy="1155700"/>
        </p:xfrm>
        <a:graphic>
          <a:graphicData uri="http://schemas.openxmlformats.org/presentationml/2006/ole">
            <mc:AlternateContent xmlns:mc="http://schemas.openxmlformats.org/markup-compatibility/2006">
              <mc:Choice xmlns:v="urn:schemas-microsoft-com:vml" Requires="v">
                <p:oleObj spid="_x0000_s78893" name="Equation" r:id="rId3" imgW="520560" imgH="190440" progId="Equation.DSMT4">
                  <p:embed/>
                </p:oleObj>
              </mc:Choice>
              <mc:Fallback>
                <p:oleObj name="Equation" r:id="rId3" imgW="520560" imgH="190440" progId="Equation.DSMT4">
                  <p:embed/>
                  <p:pic>
                    <p:nvPicPr>
                      <p:cNvPr id="0" name=""/>
                      <p:cNvPicPr/>
                      <p:nvPr/>
                    </p:nvPicPr>
                    <p:blipFill>
                      <a:blip r:embed="rId4"/>
                      <a:stretch>
                        <a:fillRect/>
                      </a:stretch>
                    </p:blipFill>
                    <p:spPr>
                      <a:xfrm>
                        <a:off x="150812" y="735208"/>
                        <a:ext cx="3158913" cy="11557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076633941"/>
              </p:ext>
            </p:extLst>
          </p:nvPr>
        </p:nvGraphicFramePr>
        <p:xfrm>
          <a:off x="0" y="1860450"/>
          <a:ext cx="11396662" cy="1577403"/>
        </p:xfrm>
        <a:graphic>
          <a:graphicData uri="http://schemas.openxmlformats.org/presentationml/2006/ole">
            <mc:AlternateContent xmlns:mc="http://schemas.openxmlformats.org/markup-compatibility/2006">
              <mc:Choice xmlns:v="urn:schemas-microsoft-com:vml" Requires="v">
                <p:oleObj spid="_x0000_s78894" name="Equation" r:id="rId5" imgW="2844720" imgH="393480" progId="Equation.DSMT4">
                  <p:embed/>
                </p:oleObj>
              </mc:Choice>
              <mc:Fallback>
                <p:oleObj name="Equation" r:id="rId5" imgW="2844720" imgH="393480" progId="Equation.DSMT4">
                  <p:embed/>
                  <p:pic>
                    <p:nvPicPr>
                      <p:cNvPr id="0" name=""/>
                      <p:cNvPicPr/>
                      <p:nvPr/>
                    </p:nvPicPr>
                    <p:blipFill>
                      <a:blip r:embed="rId6"/>
                      <a:stretch>
                        <a:fillRect/>
                      </a:stretch>
                    </p:blipFill>
                    <p:spPr>
                      <a:xfrm>
                        <a:off x="0" y="1860450"/>
                        <a:ext cx="11396662" cy="1577403"/>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54631621"/>
              </p:ext>
            </p:extLst>
          </p:nvPr>
        </p:nvGraphicFramePr>
        <p:xfrm>
          <a:off x="379413" y="3581400"/>
          <a:ext cx="3790950" cy="2216150"/>
        </p:xfrm>
        <a:graphic>
          <a:graphicData uri="http://schemas.openxmlformats.org/presentationml/2006/ole">
            <mc:AlternateContent xmlns:mc="http://schemas.openxmlformats.org/markup-compatibility/2006">
              <mc:Choice xmlns:v="urn:schemas-microsoft-com:vml" Requires="v">
                <p:oleObj spid="_x0000_s78895" name="Equation" r:id="rId7" imgW="825480" imgH="482400" progId="Equation.DSMT4">
                  <p:embed/>
                </p:oleObj>
              </mc:Choice>
              <mc:Fallback>
                <p:oleObj name="Equation" r:id="rId7" imgW="825480" imgH="482400" progId="Equation.DSMT4">
                  <p:embed/>
                  <p:pic>
                    <p:nvPicPr>
                      <p:cNvPr id="0" name=""/>
                      <p:cNvPicPr/>
                      <p:nvPr/>
                    </p:nvPicPr>
                    <p:blipFill>
                      <a:blip r:embed="rId8"/>
                      <a:stretch>
                        <a:fillRect/>
                      </a:stretch>
                    </p:blipFill>
                    <p:spPr>
                      <a:xfrm>
                        <a:off x="379413" y="3581400"/>
                        <a:ext cx="3790950" cy="221615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720503249"/>
              </p:ext>
            </p:extLst>
          </p:nvPr>
        </p:nvGraphicFramePr>
        <p:xfrm>
          <a:off x="6704012" y="4871329"/>
          <a:ext cx="3168649" cy="1852441"/>
        </p:xfrm>
        <a:graphic>
          <a:graphicData uri="http://schemas.openxmlformats.org/presentationml/2006/ole">
            <mc:AlternateContent xmlns:mc="http://schemas.openxmlformats.org/markup-compatibility/2006">
              <mc:Choice xmlns:v="urn:schemas-microsoft-com:vml" Requires="v">
                <p:oleObj spid="_x0000_s78896" name="Equation" r:id="rId9" imgW="825480" imgH="482400" progId="Equation.DSMT4">
                  <p:embed/>
                </p:oleObj>
              </mc:Choice>
              <mc:Fallback>
                <p:oleObj name="Equation" r:id="rId9" imgW="825480" imgH="482400" progId="Equation.DSMT4">
                  <p:embed/>
                  <p:pic>
                    <p:nvPicPr>
                      <p:cNvPr id="0" name=""/>
                      <p:cNvPicPr/>
                      <p:nvPr/>
                    </p:nvPicPr>
                    <p:blipFill>
                      <a:blip r:embed="rId10"/>
                      <a:stretch>
                        <a:fillRect/>
                      </a:stretch>
                    </p:blipFill>
                    <p:spPr>
                      <a:xfrm>
                        <a:off x="6704012" y="4871329"/>
                        <a:ext cx="3168649" cy="1852441"/>
                      </a:xfrm>
                      <a:prstGeom prst="rect">
                        <a:avLst/>
                      </a:prstGeom>
                    </p:spPr>
                  </p:pic>
                </p:oleObj>
              </mc:Fallback>
            </mc:AlternateContent>
          </a:graphicData>
        </a:graphic>
      </p:graphicFrame>
    </p:spTree>
    <p:extLst>
      <p:ext uri="{BB962C8B-B14F-4D97-AF65-F5344CB8AC3E}">
        <p14:creationId xmlns:p14="http://schemas.microsoft.com/office/powerpoint/2010/main" val="12302271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AC20B538-39FE-4812-A0E3-30635B19B3D6}" type="slidenum">
              <a:rPr lang="en-US" smtClean="0"/>
              <a:pPr/>
              <a:t>35</a:t>
            </a:fld>
            <a:endParaRPr lang="en-US"/>
          </a:p>
        </p:txBody>
      </p:sp>
      <p:sp>
        <p:nvSpPr>
          <p:cNvPr id="4" name="Footer Placeholder 3"/>
          <p:cNvSpPr>
            <a:spLocks noGrp="1"/>
          </p:cNvSpPr>
          <p:nvPr>
            <p:ph type="ftr" sz="quarter" idx="3"/>
          </p:nvPr>
        </p:nvSpPr>
        <p:spPr/>
        <p:txBody>
          <a:bodyPr/>
          <a:lstStyle/>
          <a:p>
            <a:r>
              <a:rPr lang="en-US" smtClean="0"/>
              <a:t>BMTBĐ-BĐNLĐC-PVLong (TCBinh edited 2016)</a:t>
            </a:r>
            <a:endParaRPr lang="en-US"/>
          </a:p>
        </p:txBody>
      </p:sp>
      <p:sp>
        <p:nvSpPr>
          <p:cNvPr id="5" name="TextBox 4"/>
          <p:cNvSpPr txBox="1"/>
          <p:nvPr/>
        </p:nvSpPr>
        <p:spPr>
          <a:xfrm>
            <a:off x="227012" y="735208"/>
            <a:ext cx="4874253" cy="492443"/>
          </a:xfrm>
          <a:prstGeom prst="rect">
            <a:avLst/>
          </a:prstGeom>
          <a:noFill/>
        </p:spPr>
        <p:txBody>
          <a:bodyPr wrap="square" rtlCol="0">
            <a:spAutoFit/>
          </a:bodyPr>
          <a:lstStyle/>
          <a:p>
            <a:r>
              <a:rPr lang="en-US" sz="2200" b="1" smtClean="0">
                <a:cs typeface="Times New Roman" pitchFamily="18" charset="0"/>
              </a:rPr>
              <a:t>Giả sử nhiệt độ làm </a:t>
            </a:r>
            <a:r>
              <a:rPr lang="en-US" sz="2600" b="1" smtClean="0">
                <a:latin typeface="Times New Roman" panose="02020603050405020304" pitchFamily="18" charset="0"/>
                <a:cs typeface="Times New Roman" panose="02020603050405020304" pitchFamily="18" charset="0"/>
              </a:rPr>
              <a:t>việc</a:t>
            </a:r>
            <a:r>
              <a:rPr lang="en-US" sz="2200" b="1" smtClean="0">
                <a:cs typeface="Times New Roman" pitchFamily="18" charset="0"/>
              </a:rPr>
              <a:t> là </a:t>
            </a:r>
            <a:r>
              <a:rPr lang="en-US" sz="2200" b="1" smtClean="0">
                <a:cs typeface="Times New Roman" pitchFamily="18" charset="0"/>
                <a:sym typeface="Symbol" panose="05050102010706020507" pitchFamily="18" charset="2"/>
              </a:rPr>
              <a:t></a:t>
            </a:r>
            <a:endParaRPr lang="en-US" sz="2200" b="1" smtClean="0">
              <a:cs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373867260"/>
              </p:ext>
            </p:extLst>
          </p:nvPr>
        </p:nvGraphicFramePr>
        <p:xfrm>
          <a:off x="258827" y="1290876"/>
          <a:ext cx="6552866" cy="1001712"/>
        </p:xfrm>
        <a:graphic>
          <a:graphicData uri="http://schemas.openxmlformats.org/presentationml/2006/ole">
            <mc:AlternateContent xmlns:mc="http://schemas.openxmlformats.org/markup-compatibility/2006">
              <mc:Choice xmlns:v="urn:schemas-microsoft-com:vml" Requires="v">
                <p:oleObj spid="_x0000_s79901" name="Equation" r:id="rId3" imgW="2577960" imgH="393480" progId="Equation.DSMT4">
                  <p:embed/>
                </p:oleObj>
              </mc:Choice>
              <mc:Fallback>
                <p:oleObj name="Equation" r:id="rId3" imgW="2577960" imgH="393480" progId="Equation.DSMT4">
                  <p:embed/>
                  <p:pic>
                    <p:nvPicPr>
                      <p:cNvPr id="0" name=""/>
                      <p:cNvPicPr/>
                      <p:nvPr/>
                    </p:nvPicPr>
                    <p:blipFill>
                      <a:blip r:embed="rId4"/>
                      <a:stretch>
                        <a:fillRect/>
                      </a:stretch>
                    </p:blipFill>
                    <p:spPr>
                      <a:xfrm>
                        <a:off x="258827" y="1290876"/>
                        <a:ext cx="6552866" cy="100171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431833021"/>
              </p:ext>
            </p:extLst>
          </p:nvPr>
        </p:nvGraphicFramePr>
        <p:xfrm>
          <a:off x="227012" y="2355813"/>
          <a:ext cx="4087467" cy="1343025"/>
        </p:xfrm>
        <a:graphic>
          <a:graphicData uri="http://schemas.openxmlformats.org/presentationml/2006/ole">
            <mc:AlternateContent xmlns:mc="http://schemas.openxmlformats.org/markup-compatibility/2006">
              <mc:Choice xmlns:v="urn:schemas-microsoft-com:vml" Requires="v">
                <p:oleObj spid="_x0000_s79902" name="Equation" r:id="rId5" imgW="888840" imgH="291960" progId="Equation.DSMT4">
                  <p:embed/>
                </p:oleObj>
              </mc:Choice>
              <mc:Fallback>
                <p:oleObj name="Equation" r:id="rId5" imgW="888840" imgH="291960" progId="Equation.DSMT4">
                  <p:embed/>
                  <p:pic>
                    <p:nvPicPr>
                      <p:cNvPr id="0" name=""/>
                      <p:cNvPicPr/>
                      <p:nvPr/>
                    </p:nvPicPr>
                    <p:blipFill>
                      <a:blip r:embed="rId6"/>
                      <a:stretch>
                        <a:fillRect/>
                      </a:stretch>
                    </p:blipFill>
                    <p:spPr>
                      <a:xfrm>
                        <a:off x="227012" y="2355813"/>
                        <a:ext cx="4087467" cy="134302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2871168"/>
              </p:ext>
            </p:extLst>
          </p:nvPr>
        </p:nvGraphicFramePr>
        <p:xfrm>
          <a:off x="295861" y="3909722"/>
          <a:ext cx="7551738" cy="1689100"/>
        </p:xfrm>
        <a:graphic>
          <a:graphicData uri="http://schemas.openxmlformats.org/presentationml/2006/ole">
            <mc:AlternateContent xmlns:mc="http://schemas.openxmlformats.org/markup-compatibility/2006">
              <mc:Choice xmlns:v="urn:schemas-microsoft-com:vml" Requires="v">
                <p:oleObj spid="_x0000_s79903" name="Equation" r:id="rId7" imgW="1930320" imgH="431640" progId="Equation.DSMT4">
                  <p:embed/>
                </p:oleObj>
              </mc:Choice>
              <mc:Fallback>
                <p:oleObj name="Equation" r:id="rId7" imgW="1930320" imgH="431640" progId="Equation.DSMT4">
                  <p:embed/>
                  <p:pic>
                    <p:nvPicPr>
                      <p:cNvPr id="0" name=""/>
                      <p:cNvPicPr/>
                      <p:nvPr/>
                    </p:nvPicPr>
                    <p:blipFill>
                      <a:blip r:embed="rId8"/>
                      <a:stretch>
                        <a:fillRect/>
                      </a:stretch>
                    </p:blipFill>
                    <p:spPr>
                      <a:xfrm>
                        <a:off x="295861" y="3909722"/>
                        <a:ext cx="7551738" cy="1689100"/>
                      </a:xfrm>
                      <a:prstGeom prst="rect">
                        <a:avLst/>
                      </a:prstGeom>
                    </p:spPr>
                  </p:pic>
                </p:oleObj>
              </mc:Fallback>
            </mc:AlternateContent>
          </a:graphicData>
        </a:graphic>
      </p:graphicFrame>
    </p:spTree>
    <p:extLst>
      <p:ext uri="{BB962C8B-B14F-4D97-AF65-F5344CB8AC3E}">
        <p14:creationId xmlns:p14="http://schemas.microsoft.com/office/powerpoint/2010/main" val="42023024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AC20B538-39FE-4812-A0E3-30635B19B3D6}" type="slidenum">
              <a:rPr lang="en-US" smtClean="0"/>
              <a:pPr/>
              <a:t>36</a:t>
            </a:fld>
            <a:endParaRPr lang="en-US"/>
          </a:p>
        </p:txBody>
      </p:sp>
      <p:sp>
        <p:nvSpPr>
          <p:cNvPr id="4" name="Footer Placeholder 3"/>
          <p:cNvSpPr>
            <a:spLocks noGrp="1"/>
          </p:cNvSpPr>
          <p:nvPr>
            <p:ph type="ftr" sz="quarter" idx="3"/>
          </p:nvPr>
        </p:nvSpPr>
        <p:spPr/>
        <p:txBody>
          <a:bodyPr/>
          <a:lstStyle/>
          <a:p>
            <a:r>
              <a:rPr lang="en-US" smtClean="0"/>
              <a:t>BMTBĐ-BĐNLĐC-PVLong (TCBinh edited 2016)</a:t>
            </a:r>
            <a:endParaRPr lang="en-US"/>
          </a:p>
        </p:txBody>
      </p:sp>
      <p:grpSp>
        <p:nvGrpSpPr>
          <p:cNvPr id="47" name="Group 46"/>
          <p:cNvGrpSpPr/>
          <p:nvPr/>
        </p:nvGrpSpPr>
        <p:grpSpPr>
          <a:xfrm>
            <a:off x="4189412" y="1092689"/>
            <a:ext cx="5409718" cy="7098807"/>
            <a:chOff x="4189412" y="1092689"/>
            <a:chExt cx="5409718" cy="7098807"/>
          </a:xfrm>
        </p:grpSpPr>
        <p:grpSp>
          <p:nvGrpSpPr>
            <p:cNvPr id="46" name="Group 45"/>
            <p:cNvGrpSpPr/>
            <p:nvPr/>
          </p:nvGrpSpPr>
          <p:grpSpPr>
            <a:xfrm>
              <a:off x="4189412" y="1104900"/>
              <a:ext cx="5409718" cy="4327603"/>
              <a:chOff x="4189412" y="1104900"/>
              <a:chExt cx="5409718" cy="4327603"/>
            </a:xfrm>
          </p:grpSpPr>
          <p:sp>
            <p:nvSpPr>
              <p:cNvPr id="5" name="Freeform 5"/>
              <p:cNvSpPr>
                <a:spLocks/>
              </p:cNvSpPr>
              <p:nvPr/>
            </p:nvSpPr>
            <p:spPr bwMode="auto">
              <a:xfrm>
                <a:off x="4951412" y="2095500"/>
                <a:ext cx="2667000" cy="1752600"/>
              </a:xfrm>
              <a:custGeom>
                <a:avLst/>
                <a:gdLst/>
                <a:ahLst/>
                <a:cxnLst>
                  <a:cxn ang="0">
                    <a:pos x="0" y="1776"/>
                  </a:cxn>
                  <a:cxn ang="0">
                    <a:pos x="384" y="1008"/>
                  </a:cxn>
                  <a:cxn ang="0">
                    <a:pos x="768" y="480"/>
                  </a:cxn>
                  <a:cxn ang="0">
                    <a:pos x="1344" y="144"/>
                  </a:cxn>
                  <a:cxn ang="0">
                    <a:pos x="2784" y="0"/>
                  </a:cxn>
                </a:cxnLst>
                <a:rect l="0" t="0" r="r" b="b"/>
                <a:pathLst>
                  <a:path w="2784" h="1776">
                    <a:moveTo>
                      <a:pt x="0" y="1776"/>
                    </a:moveTo>
                    <a:cubicBezTo>
                      <a:pt x="128" y="1500"/>
                      <a:pt x="256" y="1224"/>
                      <a:pt x="384" y="1008"/>
                    </a:cubicBezTo>
                    <a:cubicBezTo>
                      <a:pt x="512" y="792"/>
                      <a:pt x="608" y="624"/>
                      <a:pt x="768" y="480"/>
                    </a:cubicBezTo>
                    <a:cubicBezTo>
                      <a:pt x="928" y="336"/>
                      <a:pt x="1008" y="224"/>
                      <a:pt x="1344" y="144"/>
                    </a:cubicBezTo>
                    <a:cubicBezTo>
                      <a:pt x="1680" y="64"/>
                      <a:pt x="2232" y="32"/>
                      <a:pt x="2784" y="0"/>
                    </a:cubicBezTo>
                  </a:path>
                </a:pathLst>
              </a:custGeom>
              <a:noFill/>
              <a:ln w="38100" cmpd="sng">
                <a:solidFill>
                  <a:srgbClr val="FF0000"/>
                </a:solidFill>
                <a:round/>
                <a:headEnd/>
                <a:tailEnd/>
              </a:ln>
              <a:effectLst/>
            </p:spPr>
            <p:txBody>
              <a:bodyPr/>
              <a:lstStyle/>
              <a:p>
                <a:endParaRPr lang="en-US"/>
              </a:p>
            </p:txBody>
          </p:sp>
          <p:sp>
            <p:nvSpPr>
              <p:cNvPr id="6" name="Line 29"/>
              <p:cNvSpPr>
                <a:spLocks noChangeShapeType="1"/>
              </p:cNvSpPr>
              <p:nvPr/>
            </p:nvSpPr>
            <p:spPr bwMode="auto">
              <a:xfrm>
                <a:off x="6170474" y="4457971"/>
                <a:ext cx="0" cy="237402"/>
              </a:xfrm>
              <a:prstGeom prst="line">
                <a:avLst/>
              </a:prstGeom>
              <a:noFill/>
              <a:ln w="12700">
                <a:solidFill>
                  <a:schemeClr val="tx1"/>
                </a:solidFill>
                <a:round/>
                <a:headEnd/>
                <a:tailEnd/>
              </a:ln>
              <a:effectLst/>
            </p:spPr>
            <p:txBody>
              <a:bodyPr/>
              <a:lstStyle/>
              <a:p>
                <a:endParaRPr lang="en-US"/>
              </a:p>
            </p:txBody>
          </p:sp>
          <p:sp>
            <p:nvSpPr>
              <p:cNvPr id="7" name="Line 30"/>
              <p:cNvSpPr>
                <a:spLocks noChangeShapeType="1"/>
              </p:cNvSpPr>
              <p:nvPr/>
            </p:nvSpPr>
            <p:spPr bwMode="auto">
              <a:xfrm>
                <a:off x="7390334" y="4485998"/>
                <a:ext cx="0" cy="237402"/>
              </a:xfrm>
              <a:prstGeom prst="line">
                <a:avLst/>
              </a:prstGeom>
              <a:noFill/>
              <a:ln w="12700">
                <a:solidFill>
                  <a:schemeClr val="tx1"/>
                </a:solidFill>
                <a:round/>
                <a:headEnd/>
                <a:tailEnd/>
              </a:ln>
              <a:effectLst/>
            </p:spPr>
            <p:txBody>
              <a:bodyPr/>
              <a:lstStyle/>
              <a:p>
                <a:endParaRPr lang="en-US"/>
              </a:p>
            </p:txBody>
          </p:sp>
          <p:sp>
            <p:nvSpPr>
              <p:cNvPr id="8" name="Line 31"/>
              <p:cNvSpPr>
                <a:spLocks noChangeShapeType="1"/>
              </p:cNvSpPr>
              <p:nvPr/>
            </p:nvSpPr>
            <p:spPr bwMode="auto">
              <a:xfrm>
                <a:off x="6779458" y="4449728"/>
                <a:ext cx="0" cy="237402"/>
              </a:xfrm>
              <a:prstGeom prst="line">
                <a:avLst/>
              </a:prstGeom>
              <a:noFill/>
              <a:ln w="12700">
                <a:solidFill>
                  <a:schemeClr val="tx1"/>
                </a:solidFill>
                <a:round/>
                <a:headEnd/>
                <a:tailEnd/>
              </a:ln>
              <a:effectLst/>
            </p:spPr>
            <p:txBody>
              <a:bodyPr/>
              <a:lstStyle/>
              <a:p>
                <a:endParaRPr lang="en-US"/>
              </a:p>
            </p:txBody>
          </p:sp>
          <p:sp>
            <p:nvSpPr>
              <p:cNvPr id="9" name="Line 32"/>
              <p:cNvSpPr>
                <a:spLocks noChangeShapeType="1"/>
              </p:cNvSpPr>
              <p:nvPr/>
            </p:nvSpPr>
            <p:spPr bwMode="auto">
              <a:xfrm>
                <a:off x="5561489" y="4457700"/>
                <a:ext cx="0" cy="237402"/>
              </a:xfrm>
              <a:prstGeom prst="line">
                <a:avLst/>
              </a:prstGeom>
              <a:noFill/>
              <a:ln w="12700">
                <a:solidFill>
                  <a:schemeClr val="tx1"/>
                </a:solidFill>
                <a:round/>
                <a:headEnd/>
                <a:tailEnd/>
              </a:ln>
              <a:effectLst/>
            </p:spPr>
            <p:txBody>
              <a:bodyPr/>
              <a:lstStyle/>
              <a:p>
                <a:endParaRPr lang="en-US"/>
              </a:p>
            </p:txBody>
          </p:sp>
          <p:sp>
            <p:nvSpPr>
              <p:cNvPr id="10" name="Text Box 37"/>
              <p:cNvSpPr txBox="1">
                <a:spLocks noChangeArrowheads="1"/>
              </p:cNvSpPr>
              <p:nvPr/>
            </p:nvSpPr>
            <p:spPr bwMode="auto">
              <a:xfrm>
                <a:off x="5408612" y="4685248"/>
                <a:ext cx="363121" cy="367610"/>
              </a:xfrm>
              <a:prstGeom prst="rect">
                <a:avLst/>
              </a:prstGeom>
              <a:noFill/>
              <a:ln w="9525">
                <a:noFill/>
                <a:miter lim="800000"/>
                <a:headEnd/>
                <a:tailEnd/>
              </a:ln>
              <a:effectLst/>
            </p:spPr>
            <p:txBody>
              <a:bodyPr>
                <a:spAutoFit/>
              </a:bodyPr>
              <a:lstStyle/>
              <a:p>
                <a:pPr>
                  <a:spcBef>
                    <a:spcPct val="50000"/>
                  </a:spcBef>
                </a:pPr>
                <a:r>
                  <a:rPr lang="en-US" sz="1800">
                    <a:solidFill>
                      <a:srgbClr val="003399"/>
                    </a:solidFill>
                  </a:rPr>
                  <a:t>T</a:t>
                </a:r>
              </a:p>
            </p:txBody>
          </p:sp>
          <p:sp>
            <p:nvSpPr>
              <p:cNvPr id="11" name="Text Box 39"/>
              <p:cNvSpPr txBox="1">
                <a:spLocks noChangeArrowheads="1"/>
              </p:cNvSpPr>
              <p:nvPr/>
            </p:nvSpPr>
            <p:spPr bwMode="auto">
              <a:xfrm>
                <a:off x="5942012" y="4681309"/>
                <a:ext cx="726243" cy="367610"/>
              </a:xfrm>
              <a:prstGeom prst="rect">
                <a:avLst/>
              </a:prstGeom>
              <a:noFill/>
              <a:ln w="9525">
                <a:noFill/>
                <a:miter lim="800000"/>
                <a:headEnd/>
                <a:tailEnd/>
              </a:ln>
              <a:effectLst/>
            </p:spPr>
            <p:txBody>
              <a:bodyPr>
                <a:spAutoFit/>
              </a:bodyPr>
              <a:lstStyle/>
              <a:p>
                <a:pPr>
                  <a:spcBef>
                    <a:spcPct val="50000"/>
                  </a:spcBef>
                </a:pPr>
                <a:r>
                  <a:rPr lang="en-US" sz="1800" b="0">
                    <a:solidFill>
                      <a:srgbClr val="003399"/>
                    </a:solidFill>
                  </a:rPr>
                  <a:t>2T</a:t>
                </a:r>
              </a:p>
            </p:txBody>
          </p:sp>
          <p:sp>
            <p:nvSpPr>
              <p:cNvPr id="12" name="Text Box 40"/>
              <p:cNvSpPr txBox="1">
                <a:spLocks noChangeArrowheads="1"/>
              </p:cNvSpPr>
              <p:nvPr/>
            </p:nvSpPr>
            <p:spPr bwMode="auto">
              <a:xfrm>
                <a:off x="6551612" y="4701002"/>
                <a:ext cx="635462" cy="366298"/>
              </a:xfrm>
              <a:prstGeom prst="rect">
                <a:avLst/>
              </a:prstGeom>
              <a:noFill/>
              <a:ln w="9525">
                <a:noFill/>
                <a:miter lim="800000"/>
                <a:headEnd/>
                <a:tailEnd/>
              </a:ln>
              <a:effectLst/>
            </p:spPr>
            <p:txBody>
              <a:bodyPr>
                <a:spAutoFit/>
              </a:bodyPr>
              <a:lstStyle/>
              <a:p>
                <a:pPr>
                  <a:spcBef>
                    <a:spcPct val="50000"/>
                  </a:spcBef>
                </a:pPr>
                <a:r>
                  <a:rPr lang="en-US" sz="1800" b="0">
                    <a:solidFill>
                      <a:srgbClr val="003399"/>
                    </a:solidFill>
                  </a:rPr>
                  <a:t>3T</a:t>
                </a:r>
              </a:p>
            </p:txBody>
          </p:sp>
          <p:sp>
            <p:nvSpPr>
              <p:cNvPr id="13" name="Text Box 41"/>
              <p:cNvSpPr txBox="1">
                <a:spLocks noChangeArrowheads="1"/>
              </p:cNvSpPr>
              <p:nvPr/>
            </p:nvSpPr>
            <p:spPr bwMode="auto">
              <a:xfrm>
                <a:off x="7731833" y="4695751"/>
                <a:ext cx="724779" cy="367610"/>
              </a:xfrm>
              <a:prstGeom prst="rect">
                <a:avLst/>
              </a:prstGeom>
              <a:noFill/>
              <a:ln w="9525">
                <a:noFill/>
                <a:miter lim="800000"/>
                <a:headEnd/>
                <a:tailEnd/>
              </a:ln>
              <a:effectLst/>
            </p:spPr>
            <p:txBody>
              <a:bodyPr>
                <a:spAutoFit/>
              </a:bodyPr>
              <a:lstStyle/>
              <a:p>
                <a:pPr>
                  <a:spcBef>
                    <a:spcPct val="50000"/>
                  </a:spcBef>
                </a:pPr>
                <a:r>
                  <a:rPr lang="en-US" sz="1800" b="0">
                    <a:solidFill>
                      <a:srgbClr val="003399"/>
                    </a:solidFill>
                  </a:rPr>
                  <a:t>5T</a:t>
                </a:r>
              </a:p>
            </p:txBody>
          </p:sp>
          <p:sp>
            <p:nvSpPr>
              <p:cNvPr id="14" name="Text Box 42"/>
              <p:cNvSpPr txBox="1">
                <a:spLocks noChangeArrowheads="1"/>
              </p:cNvSpPr>
              <p:nvPr/>
            </p:nvSpPr>
            <p:spPr bwMode="auto">
              <a:xfrm>
                <a:off x="7135350" y="4685248"/>
                <a:ext cx="635462" cy="366298"/>
              </a:xfrm>
              <a:prstGeom prst="rect">
                <a:avLst/>
              </a:prstGeom>
              <a:noFill/>
              <a:ln w="9525">
                <a:noFill/>
                <a:miter lim="800000"/>
                <a:headEnd/>
                <a:tailEnd/>
              </a:ln>
              <a:effectLst/>
            </p:spPr>
            <p:txBody>
              <a:bodyPr>
                <a:spAutoFit/>
              </a:bodyPr>
              <a:lstStyle/>
              <a:p>
                <a:pPr>
                  <a:spcBef>
                    <a:spcPct val="50000"/>
                  </a:spcBef>
                </a:pPr>
                <a:r>
                  <a:rPr lang="en-US" sz="1800" b="0">
                    <a:solidFill>
                      <a:srgbClr val="003399"/>
                    </a:solidFill>
                  </a:rPr>
                  <a:t>4T</a:t>
                </a:r>
              </a:p>
            </p:txBody>
          </p:sp>
          <p:cxnSp>
            <p:nvCxnSpPr>
              <p:cNvPr id="15" name="Straight Connector 14"/>
              <p:cNvCxnSpPr/>
              <p:nvPr/>
            </p:nvCxnSpPr>
            <p:spPr>
              <a:xfrm>
                <a:off x="4951412" y="2095500"/>
                <a:ext cx="3886200" cy="1588"/>
              </a:xfrm>
              <a:prstGeom prst="line">
                <a:avLst/>
              </a:prstGeom>
              <a:ln w="31750">
                <a:solidFill>
                  <a:srgbClr val="00B050"/>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6" name="Object 15"/>
              <p:cNvGraphicFramePr>
                <a:graphicFrameLocks noChangeAspect="1"/>
              </p:cNvGraphicFramePr>
              <p:nvPr>
                <p:extLst>
                  <p:ext uri="{D42A27DB-BD31-4B8C-83A1-F6EECF244321}">
                    <p14:modId xmlns:p14="http://schemas.microsoft.com/office/powerpoint/2010/main" val="1494497752"/>
                  </p:ext>
                </p:extLst>
              </p:nvPr>
            </p:nvGraphicFramePr>
            <p:xfrm>
              <a:off x="4357952" y="1790700"/>
              <a:ext cx="517260" cy="547687"/>
            </p:xfrm>
            <a:graphic>
              <a:graphicData uri="http://schemas.openxmlformats.org/presentationml/2006/ole">
                <mc:AlternateContent xmlns:mc="http://schemas.openxmlformats.org/markup-compatibility/2006">
                  <mc:Choice xmlns:v="urn:schemas-microsoft-com:vml" Requires="v">
                    <p:oleObj spid="_x0000_s80925" name="Equation" r:id="rId3" imgW="215640" imgH="228600" progId="Equation.DSMT4">
                      <p:embed/>
                    </p:oleObj>
                  </mc:Choice>
                  <mc:Fallback>
                    <p:oleObj name="Equation" r:id="rId3" imgW="215640" imgH="228600" progId="Equation.DSMT4">
                      <p:embed/>
                      <p:pic>
                        <p:nvPicPr>
                          <p:cNvPr id="44" name="Object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7952" y="1790700"/>
                            <a:ext cx="517260"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Freeform 5"/>
              <p:cNvSpPr>
                <a:spLocks/>
              </p:cNvSpPr>
              <p:nvPr/>
            </p:nvSpPr>
            <p:spPr bwMode="auto">
              <a:xfrm>
                <a:off x="4951412" y="2095500"/>
                <a:ext cx="3124200" cy="2438400"/>
              </a:xfrm>
              <a:custGeom>
                <a:avLst/>
                <a:gdLst/>
                <a:ahLst/>
                <a:cxnLst>
                  <a:cxn ang="0">
                    <a:pos x="0" y="1776"/>
                  </a:cxn>
                  <a:cxn ang="0">
                    <a:pos x="384" y="1008"/>
                  </a:cxn>
                  <a:cxn ang="0">
                    <a:pos x="768" y="480"/>
                  </a:cxn>
                  <a:cxn ang="0">
                    <a:pos x="1344" y="144"/>
                  </a:cxn>
                  <a:cxn ang="0">
                    <a:pos x="2784" y="0"/>
                  </a:cxn>
                </a:cxnLst>
                <a:rect l="0" t="0" r="r" b="b"/>
                <a:pathLst>
                  <a:path w="2784" h="1776">
                    <a:moveTo>
                      <a:pt x="0" y="1776"/>
                    </a:moveTo>
                    <a:cubicBezTo>
                      <a:pt x="128" y="1500"/>
                      <a:pt x="256" y="1224"/>
                      <a:pt x="384" y="1008"/>
                    </a:cubicBezTo>
                    <a:cubicBezTo>
                      <a:pt x="512" y="792"/>
                      <a:pt x="608" y="624"/>
                      <a:pt x="768" y="480"/>
                    </a:cubicBezTo>
                    <a:cubicBezTo>
                      <a:pt x="928" y="336"/>
                      <a:pt x="1008" y="224"/>
                      <a:pt x="1344" y="144"/>
                    </a:cubicBezTo>
                    <a:cubicBezTo>
                      <a:pt x="1680" y="64"/>
                      <a:pt x="2232" y="32"/>
                      <a:pt x="2784" y="0"/>
                    </a:cubicBezTo>
                  </a:path>
                </a:pathLst>
              </a:custGeom>
              <a:noFill/>
              <a:ln w="38100" cmpd="sng">
                <a:solidFill>
                  <a:srgbClr val="00B0F0"/>
                </a:solidFill>
                <a:round/>
                <a:headEnd/>
                <a:tailEnd/>
              </a:ln>
              <a:effectLst/>
            </p:spPr>
            <p:txBody>
              <a:bodyPr/>
              <a:lstStyle/>
              <a:p>
                <a:endParaRPr lang="en-US"/>
              </a:p>
            </p:txBody>
          </p:sp>
          <p:cxnSp>
            <p:nvCxnSpPr>
              <p:cNvPr id="18" name="Straight Arrow Connector 17"/>
              <p:cNvCxnSpPr/>
              <p:nvPr/>
            </p:nvCxnSpPr>
            <p:spPr>
              <a:xfrm rot="5400000">
                <a:off x="5713412" y="1790700"/>
                <a:ext cx="762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a:off x="6094412" y="24765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018212" y="1104900"/>
                <a:ext cx="304800" cy="430887"/>
              </a:xfrm>
              <a:prstGeom prst="rect">
                <a:avLst/>
              </a:prstGeom>
              <a:noFill/>
            </p:spPr>
            <p:txBody>
              <a:bodyPr wrap="square" rtlCol="0">
                <a:spAutoFit/>
              </a:bodyPr>
              <a:lstStyle/>
              <a:p>
                <a:r>
                  <a:rPr lang="en-US">
                    <a:cs typeface="Times New Roman" pitchFamily="18" charset="0"/>
                  </a:rPr>
                  <a:t>2</a:t>
                </a:r>
                <a:endParaRPr lang="en-US" sz="2200">
                  <a:cs typeface="Times New Roman" pitchFamily="18" charset="0"/>
                </a:endParaRPr>
              </a:p>
            </p:txBody>
          </p:sp>
          <p:sp>
            <p:nvSpPr>
              <p:cNvPr id="21" name="TextBox 20"/>
              <p:cNvSpPr txBox="1"/>
              <p:nvPr/>
            </p:nvSpPr>
            <p:spPr>
              <a:xfrm>
                <a:off x="6704012" y="2628900"/>
                <a:ext cx="341760" cy="430887"/>
              </a:xfrm>
              <a:prstGeom prst="rect">
                <a:avLst/>
              </a:prstGeom>
              <a:noFill/>
            </p:spPr>
            <p:txBody>
              <a:bodyPr wrap="none" rtlCol="0">
                <a:spAutoFit/>
              </a:bodyPr>
              <a:lstStyle/>
              <a:p>
                <a:r>
                  <a:rPr lang="en-US" sz="2200">
                    <a:cs typeface="Times New Roman" pitchFamily="18" charset="0"/>
                  </a:rPr>
                  <a:t>1</a:t>
                </a:r>
              </a:p>
            </p:txBody>
          </p:sp>
          <p:graphicFrame>
            <p:nvGraphicFramePr>
              <p:cNvPr id="22" name="Object 12"/>
              <p:cNvGraphicFramePr>
                <a:graphicFrameLocks noChangeAspect="1"/>
              </p:cNvGraphicFramePr>
              <p:nvPr>
                <p:extLst>
                  <p:ext uri="{D42A27DB-BD31-4B8C-83A1-F6EECF244321}">
                    <p14:modId xmlns:p14="http://schemas.microsoft.com/office/powerpoint/2010/main" val="294051772"/>
                  </p:ext>
                </p:extLst>
              </p:nvPr>
            </p:nvGraphicFramePr>
            <p:xfrm>
              <a:off x="4494212" y="3529012"/>
              <a:ext cx="395287" cy="547688"/>
            </p:xfrm>
            <a:graphic>
              <a:graphicData uri="http://schemas.openxmlformats.org/presentationml/2006/ole">
                <mc:AlternateContent xmlns:mc="http://schemas.openxmlformats.org/markup-compatibility/2006">
                  <mc:Choice xmlns:v="urn:schemas-microsoft-com:vml" Requires="v">
                    <p:oleObj spid="_x0000_s80926" name="Equation" r:id="rId5" imgW="164880" imgH="228600" progId="Equation.DSMT4">
                      <p:embed/>
                    </p:oleObj>
                  </mc:Choice>
                  <mc:Fallback>
                    <p:oleObj name="Equation" r:id="rId5" imgW="164880" imgH="228600" progId="Equation.DSMT4">
                      <p:embed/>
                      <p:pic>
                        <p:nvPicPr>
                          <p:cNvPr id="30732"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4212" y="3529012"/>
                            <a:ext cx="395287"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13"/>
              <p:cNvGraphicFramePr>
                <a:graphicFrameLocks noChangeAspect="1"/>
              </p:cNvGraphicFramePr>
              <p:nvPr>
                <p:extLst>
                  <p:ext uri="{D42A27DB-BD31-4B8C-83A1-F6EECF244321}">
                    <p14:modId xmlns:p14="http://schemas.microsoft.com/office/powerpoint/2010/main" val="949163359"/>
                  </p:ext>
                </p:extLst>
              </p:nvPr>
            </p:nvGraphicFramePr>
            <p:xfrm>
              <a:off x="4432300" y="1166812"/>
              <a:ext cx="365125" cy="547688"/>
            </p:xfrm>
            <a:graphic>
              <a:graphicData uri="http://schemas.openxmlformats.org/presentationml/2006/ole">
                <mc:AlternateContent xmlns:mc="http://schemas.openxmlformats.org/markup-compatibility/2006">
                  <mc:Choice xmlns:v="urn:schemas-microsoft-com:vml" Requires="v">
                    <p:oleObj spid="_x0000_s80927" name="Equation" r:id="rId7" imgW="152280" imgH="228600" progId="Equation.DSMT4">
                      <p:embed/>
                    </p:oleObj>
                  </mc:Choice>
                  <mc:Fallback>
                    <p:oleObj name="Equation" r:id="rId7" imgW="152280" imgH="228600" progId="Equation.DSMT4">
                      <p:embed/>
                      <p:pic>
                        <p:nvPicPr>
                          <p:cNvPr id="30733"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32300" y="1166812"/>
                            <a:ext cx="3651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Box 23"/>
              <p:cNvSpPr txBox="1"/>
              <p:nvPr/>
            </p:nvSpPr>
            <p:spPr>
              <a:xfrm>
                <a:off x="8532812" y="4076700"/>
                <a:ext cx="269626" cy="461665"/>
              </a:xfrm>
              <a:prstGeom prst="rect">
                <a:avLst/>
              </a:prstGeom>
              <a:noFill/>
            </p:spPr>
            <p:txBody>
              <a:bodyPr wrap="none" rtlCol="0">
                <a:spAutoFit/>
              </a:bodyPr>
              <a:lstStyle/>
              <a:p>
                <a:r>
                  <a:rPr lang="en-US" sz="2400">
                    <a:cs typeface="Times New Roman" pitchFamily="18" charset="0"/>
                  </a:rPr>
                  <a:t>t</a:t>
                </a:r>
              </a:p>
            </p:txBody>
          </p:sp>
          <p:cxnSp>
            <p:nvCxnSpPr>
              <p:cNvPr id="25" name="Straight Connector 24"/>
              <p:cNvCxnSpPr/>
              <p:nvPr/>
            </p:nvCxnSpPr>
            <p:spPr>
              <a:xfrm rot="5400000" flipH="1">
                <a:off x="5966225" y="3061888"/>
                <a:ext cx="2847698" cy="523"/>
              </a:xfrm>
              <a:prstGeom prst="line">
                <a:avLst/>
              </a:prstGeom>
              <a:ln w="15875">
                <a:prstDash val="sysDash"/>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799012" y="4533900"/>
                <a:ext cx="40386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flipH="1" flipV="1">
                <a:off x="3312317" y="3048000"/>
                <a:ext cx="32766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flipH="1">
                <a:off x="4136901" y="3138088"/>
                <a:ext cx="2847698" cy="523"/>
              </a:xfrm>
              <a:prstGeom prst="line">
                <a:avLst/>
              </a:prstGeom>
              <a:ln w="15875">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flipH="1" flipV="1">
                <a:off x="4189412" y="2324100"/>
                <a:ext cx="2286000" cy="76200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Text Box 175"/>
              <p:cNvSpPr txBox="1">
                <a:spLocks noChangeArrowheads="1"/>
              </p:cNvSpPr>
              <p:nvPr/>
            </p:nvSpPr>
            <p:spPr bwMode="auto">
              <a:xfrm>
                <a:off x="5110162" y="1409700"/>
                <a:ext cx="374650" cy="457200"/>
              </a:xfrm>
              <a:prstGeom prst="rect">
                <a:avLst/>
              </a:prstGeom>
              <a:noFill/>
              <a:ln w="9525" algn="ctr">
                <a:noFill/>
                <a:miter lim="800000"/>
                <a:headEnd/>
                <a:tailEnd/>
              </a:ln>
              <a:effectLst/>
            </p:spPr>
            <p:txBody>
              <a:bodyPr wrap="none">
                <a:spAutoFit/>
              </a:bodyPr>
              <a:lstStyle/>
              <a:p>
                <a:r>
                  <a:rPr lang="en-US">
                    <a:solidFill>
                      <a:srgbClr val="0340D9"/>
                    </a:solidFill>
                  </a:rPr>
                  <a:t>T</a:t>
                </a:r>
              </a:p>
            </p:txBody>
          </p:sp>
          <p:cxnSp>
            <p:nvCxnSpPr>
              <p:cNvPr id="31" name="Straight Arrow Connector 30"/>
              <p:cNvCxnSpPr/>
              <p:nvPr/>
            </p:nvCxnSpPr>
            <p:spPr>
              <a:xfrm>
                <a:off x="5180012" y="1866900"/>
                <a:ext cx="381000"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4951412" y="1866900"/>
                <a:ext cx="228600"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494212" y="2781300"/>
                <a:ext cx="685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189412" y="2552700"/>
                <a:ext cx="304800" cy="430887"/>
              </a:xfrm>
              <a:prstGeom prst="rect">
                <a:avLst/>
              </a:prstGeom>
              <a:noFill/>
            </p:spPr>
            <p:txBody>
              <a:bodyPr wrap="square" rtlCol="0">
                <a:spAutoFit/>
              </a:bodyPr>
              <a:lstStyle/>
              <a:p>
                <a:r>
                  <a:rPr lang="en-US">
                    <a:cs typeface="Times New Roman" pitchFamily="18" charset="0"/>
                  </a:rPr>
                  <a:t>3</a:t>
                </a:r>
                <a:endParaRPr lang="en-US" sz="2200">
                  <a:cs typeface="Times New Roman" pitchFamily="18" charset="0"/>
                </a:endParaRPr>
              </a:p>
            </p:txBody>
          </p:sp>
          <p:cxnSp>
            <p:nvCxnSpPr>
              <p:cNvPr id="35" name="Straight Connector 34"/>
              <p:cNvCxnSpPr/>
              <p:nvPr/>
            </p:nvCxnSpPr>
            <p:spPr>
              <a:xfrm rot="5400000" flipH="1" flipV="1">
                <a:off x="3770312" y="2590800"/>
                <a:ext cx="3124200" cy="762000"/>
              </a:xfrm>
              <a:prstGeom prst="line">
                <a:avLst/>
              </a:prstGeom>
              <a:ln w="12700">
                <a:solidFill>
                  <a:srgbClr val="92D050"/>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bwMode="auto">
              <a:xfrm>
                <a:off x="7250204" y="1934357"/>
                <a:ext cx="381000" cy="381000"/>
              </a:xfrm>
              <a:prstGeom prst="ellipse">
                <a:avLst/>
              </a:prstGeom>
              <a:solidFill>
                <a:schemeClr val="tx1"/>
              </a:solidFill>
              <a:ln w="9525" algn="ctr">
                <a:solidFill>
                  <a:schemeClr val="tx1"/>
                </a:solidFill>
                <a:miter lim="800000"/>
                <a:headEnd/>
                <a:tailEnd/>
              </a:ln>
              <a:effectLst/>
            </p:spPr>
            <p:txBody>
              <a:bodyPr wrap="square" rtlCol="0" anchor="ctr">
                <a:spAutoFit/>
              </a:bodyPr>
              <a:lstStyle/>
              <a:p>
                <a:pPr algn="l"/>
                <a:endParaRPr lang="en-US" smtClean="0">
                  <a:sym typeface="Wingdings 2"/>
                </a:endParaRPr>
              </a:p>
            </p:txBody>
          </p:sp>
          <p:sp>
            <p:nvSpPr>
              <p:cNvPr id="37" name="TextBox 36"/>
              <p:cNvSpPr txBox="1"/>
              <p:nvPr/>
            </p:nvSpPr>
            <p:spPr>
              <a:xfrm>
                <a:off x="7155314" y="5001616"/>
                <a:ext cx="498855" cy="430887"/>
              </a:xfrm>
              <a:prstGeom prst="rect">
                <a:avLst/>
              </a:prstGeom>
              <a:noFill/>
            </p:spPr>
            <p:txBody>
              <a:bodyPr wrap="none" rtlCol="0">
                <a:spAutoFit/>
              </a:bodyPr>
              <a:lstStyle/>
              <a:p>
                <a:r>
                  <a:rPr lang="en-US" sz="2200" smtClean="0">
                    <a:cs typeface="Times New Roman" pitchFamily="18" charset="0"/>
                  </a:rPr>
                  <a:t>1h</a:t>
                </a:r>
              </a:p>
            </p:txBody>
          </p:sp>
          <p:sp>
            <p:nvSpPr>
              <p:cNvPr id="38" name="TextBox 37"/>
              <p:cNvSpPr txBox="1"/>
              <p:nvPr/>
            </p:nvSpPr>
            <p:spPr>
              <a:xfrm>
                <a:off x="5272878" y="4895656"/>
                <a:ext cx="734496" cy="430887"/>
              </a:xfrm>
              <a:prstGeom prst="rect">
                <a:avLst/>
              </a:prstGeom>
              <a:noFill/>
            </p:spPr>
            <p:txBody>
              <a:bodyPr wrap="none" rtlCol="0">
                <a:spAutoFit/>
              </a:bodyPr>
              <a:lstStyle/>
              <a:p>
                <a:r>
                  <a:rPr lang="en-US" sz="2200" smtClean="0">
                    <a:cs typeface="Times New Roman" pitchFamily="18" charset="0"/>
                  </a:rPr>
                  <a:t>1/4h</a:t>
                </a:r>
              </a:p>
            </p:txBody>
          </p:sp>
          <p:sp>
            <p:nvSpPr>
              <p:cNvPr id="39" name="Oval 38"/>
              <p:cNvSpPr/>
              <p:nvPr/>
            </p:nvSpPr>
            <p:spPr bwMode="auto">
              <a:xfrm>
                <a:off x="5484812" y="2983108"/>
                <a:ext cx="220184" cy="255392"/>
              </a:xfrm>
              <a:prstGeom prst="ellipse">
                <a:avLst/>
              </a:prstGeom>
              <a:solidFill>
                <a:schemeClr val="tx1"/>
              </a:solidFill>
              <a:ln w="9525" algn="ctr">
                <a:solidFill>
                  <a:schemeClr val="tx1"/>
                </a:solidFill>
                <a:miter lim="800000"/>
                <a:headEnd/>
                <a:tailEnd/>
              </a:ln>
              <a:effectLst/>
            </p:spPr>
            <p:txBody>
              <a:bodyPr wrap="square" rtlCol="0" anchor="ctr">
                <a:spAutoFit/>
              </a:bodyPr>
              <a:lstStyle/>
              <a:p>
                <a:pPr algn="l"/>
                <a:endParaRPr lang="en-US" smtClean="0">
                  <a:sym typeface="Wingdings 2"/>
                </a:endParaRPr>
              </a:p>
            </p:txBody>
          </p:sp>
          <p:sp>
            <p:nvSpPr>
              <p:cNvPr id="40" name="TextBox 39"/>
              <p:cNvSpPr txBox="1"/>
              <p:nvPr/>
            </p:nvSpPr>
            <p:spPr>
              <a:xfrm>
                <a:off x="8690685" y="1864289"/>
                <a:ext cx="806631" cy="430887"/>
              </a:xfrm>
              <a:prstGeom prst="rect">
                <a:avLst/>
              </a:prstGeom>
              <a:noFill/>
            </p:spPr>
            <p:txBody>
              <a:bodyPr wrap="none" rtlCol="0">
                <a:spAutoFit/>
              </a:bodyPr>
              <a:lstStyle/>
              <a:p>
                <a:r>
                  <a:rPr lang="en-US" sz="2200" smtClean="0">
                    <a:cs typeface="Times New Roman" pitchFamily="18" charset="0"/>
                  </a:rPr>
                  <a:t>90</a:t>
                </a:r>
                <a:r>
                  <a:rPr lang="en-US" sz="2200" baseline="30000" smtClean="0">
                    <a:cs typeface="Times New Roman" pitchFamily="18" charset="0"/>
                  </a:rPr>
                  <a:t>o</a:t>
                </a:r>
                <a:r>
                  <a:rPr lang="en-US" sz="2200" smtClean="0">
                    <a:cs typeface="Times New Roman" pitchFamily="18" charset="0"/>
                  </a:rPr>
                  <a:t>C</a:t>
                </a:r>
              </a:p>
            </p:txBody>
          </p:sp>
          <p:sp>
            <p:nvSpPr>
              <p:cNvPr id="41" name="TextBox 40"/>
              <p:cNvSpPr txBox="1"/>
              <p:nvPr/>
            </p:nvSpPr>
            <p:spPr>
              <a:xfrm>
                <a:off x="8792499" y="2729804"/>
                <a:ext cx="806631" cy="430887"/>
              </a:xfrm>
              <a:prstGeom prst="rect">
                <a:avLst/>
              </a:prstGeom>
              <a:noFill/>
            </p:spPr>
            <p:txBody>
              <a:bodyPr wrap="none" rtlCol="0">
                <a:spAutoFit/>
              </a:bodyPr>
              <a:lstStyle/>
              <a:p>
                <a:r>
                  <a:rPr lang="en-US">
                    <a:cs typeface="Times New Roman" pitchFamily="18" charset="0"/>
                  </a:rPr>
                  <a:t>7</a:t>
                </a:r>
                <a:r>
                  <a:rPr lang="en-US" sz="2200" smtClean="0">
                    <a:cs typeface="Times New Roman" pitchFamily="18" charset="0"/>
                  </a:rPr>
                  <a:t>0</a:t>
                </a:r>
                <a:r>
                  <a:rPr lang="en-US" sz="2200" baseline="30000" smtClean="0">
                    <a:cs typeface="Times New Roman" pitchFamily="18" charset="0"/>
                  </a:rPr>
                  <a:t>o</a:t>
                </a:r>
                <a:r>
                  <a:rPr lang="en-US" sz="2200" smtClean="0">
                    <a:cs typeface="Times New Roman" pitchFamily="18" charset="0"/>
                  </a:rPr>
                  <a:t>C</a:t>
                </a:r>
              </a:p>
            </p:txBody>
          </p:sp>
          <p:cxnSp>
            <p:nvCxnSpPr>
              <p:cNvPr id="43" name="Straight Connector 42"/>
              <p:cNvCxnSpPr/>
              <p:nvPr/>
            </p:nvCxnSpPr>
            <p:spPr>
              <a:xfrm flipV="1">
                <a:off x="5560488" y="3160691"/>
                <a:ext cx="3576943"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p:cNvSpPr/>
              <p:nvPr/>
            </p:nvSpPr>
            <p:spPr bwMode="auto">
              <a:xfrm>
                <a:off x="5469147" y="1939164"/>
                <a:ext cx="220184" cy="255392"/>
              </a:xfrm>
              <a:prstGeom prst="ellipse">
                <a:avLst/>
              </a:prstGeom>
              <a:solidFill>
                <a:schemeClr val="tx1"/>
              </a:solidFill>
              <a:ln w="9525" algn="ctr">
                <a:solidFill>
                  <a:schemeClr val="tx1"/>
                </a:solidFill>
                <a:miter lim="800000"/>
                <a:headEnd/>
                <a:tailEnd/>
              </a:ln>
              <a:effectLst/>
            </p:spPr>
            <p:txBody>
              <a:bodyPr wrap="square" rtlCol="0" anchor="ctr">
                <a:spAutoFit/>
              </a:bodyPr>
              <a:lstStyle/>
              <a:p>
                <a:pPr algn="l"/>
                <a:endParaRPr lang="en-US" smtClean="0">
                  <a:sym typeface="Wingdings 2"/>
                </a:endParaRPr>
              </a:p>
            </p:txBody>
          </p:sp>
        </p:grpSp>
        <p:sp>
          <p:nvSpPr>
            <p:cNvPr id="45" name="Arc 44"/>
            <p:cNvSpPr/>
            <p:nvPr/>
          </p:nvSpPr>
          <p:spPr>
            <a:xfrm rot="16449145">
              <a:off x="3145834" y="2891127"/>
              <a:ext cx="7098807" cy="3501932"/>
            </a:xfrm>
            <a:prstGeom prst="arc">
              <a:avLst/>
            </a:prstGeom>
            <a:ln w="571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4017750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0500"/>
            <a:ext cx="11731625" cy="544708"/>
          </a:xfrm>
        </p:spPr>
        <p:style>
          <a:lnRef idx="1">
            <a:schemeClr val="accent3"/>
          </a:lnRef>
          <a:fillRef idx="2">
            <a:schemeClr val="accent3"/>
          </a:fillRef>
          <a:effectRef idx="1">
            <a:schemeClr val="accent3"/>
          </a:effectRef>
          <a:fontRef idx="minor">
            <a:schemeClr val="dk1"/>
          </a:fontRef>
        </p:style>
        <p:txBody>
          <a:bodyPr/>
          <a:lstStyle/>
          <a:p>
            <a:r>
              <a:rPr lang="en-US"/>
              <a:t>Các chế độ làm việc của thiết bị điện</a:t>
            </a:r>
          </a:p>
        </p:txBody>
      </p:sp>
      <p:sp>
        <p:nvSpPr>
          <p:cNvPr id="3" name="Slide Number Placeholder 2"/>
          <p:cNvSpPr>
            <a:spLocks noGrp="1"/>
          </p:cNvSpPr>
          <p:nvPr>
            <p:ph type="sldNum" sz="quarter" idx="12"/>
          </p:nvPr>
        </p:nvSpPr>
        <p:spPr/>
        <p:txBody>
          <a:bodyPr/>
          <a:lstStyle/>
          <a:p>
            <a:fld id="{AC20B538-39FE-4812-A0E3-30635B19B3D6}" type="slidenum">
              <a:rPr lang="en-US" smtClean="0"/>
              <a:pPr/>
              <a:t>37</a:t>
            </a:fld>
            <a:endParaRPr lang="en-US"/>
          </a:p>
        </p:txBody>
      </p:sp>
      <p:sp>
        <p:nvSpPr>
          <p:cNvPr id="4" name="Footer Placeholder 3"/>
          <p:cNvSpPr>
            <a:spLocks noGrp="1"/>
          </p:cNvSpPr>
          <p:nvPr>
            <p:ph type="ftr" sz="quarter" idx="3"/>
          </p:nvPr>
        </p:nvSpPr>
        <p:spPr/>
        <p:txBody>
          <a:bodyPr/>
          <a:lstStyle/>
          <a:p>
            <a:r>
              <a:rPr lang="en-US"/>
              <a:t>BMTBĐ-BĐNLĐC-PVLong (TCBinh edited 2016)</a:t>
            </a:r>
          </a:p>
        </p:txBody>
      </p:sp>
      <p:sp>
        <p:nvSpPr>
          <p:cNvPr id="5" name="TextBox 4"/>
          <p:cNvSpPr txBox="1"/>
          <p:nvPr/>
        </p:nvSpPr>
        <p:spPr>
          <a:xfrm>
            <a:off x="479424" y="752951"/>
            <a:ext cx="6761787" cy="1723549"/>
          </a:xfrm>
          <a:prstGeom prst="rect">
            <a:avLst/>
          </a:prstGeom>
          <a:noFill/>
        </p:spPr>
        <p:txBody>
          <a:bodyPr wrap="none" rtlCol="0">
            <a:spAutoFit/>
          </a:bodyPr>
          <a:lstStyle/>
          <a:p>
            <a:pPr>
              <a:spcAft>
                <a:spcPts val="600"/>
              </a:spcAft>
            </a:pPr>
            <a:r>
              <a:rPr lang="en-US" sz="3200" b="1">
                <a:cs typeface="Times New Roman" pitchFamily="18" charset="0"/>
              </a:rPr>
              <a:t>- Chế độ làm việc dài hạn</a:t>
            </a:r>
          </a:p>
          <a:p>
            <a:pPr>
              <a:spcAft>
                <a:spcPts val="600"/>
              </a:spcAft>
            </a:pPr>
            <a:r>
              <a:rPr lang="en-US" sz="3200" b="1">
                <a:cs typeface="Times New Roman" pitchFamily="18" charset="0"/>
              </a:rPr>
              <a:t>- Chế độ làm việc ngắn hạn</a:t>
            </a:r>
          </a:p>
          <a:p>
            <a:pPr>
              <a:spcAft>
                <a:spcPts val="600"/>
              </a:spcAft>
            </a:pPr>
            <a:r>
              <a:rPr lang="en-US" sz="3200" b="1">
                <a:cs typeface="Times New Roman" pitchFamily="18" charset="0"/>
              </a:rPr>
              <a:t>- Chế độ làm việc ngắn hạn lặp lại</a:t>
            </a:r>
          </a:p>
        </p:txBody>
      </p:sp>
      <p:sp>
        <p:nvSpPr>
          <p:cNvPr id="7" name="TextBox 6"/>
          <p:cNvSpPr txBox="1"/>
          <p:nvPr/>
        </p:nvSpPr>
        <p:spPr>
          <a:xfrm>
            <a:off x="455613" y="2553531"/>
            <a:ext cx="11276012" cy="1384995"/>
          </a:xfrm>
          <a:prstGeom prst="rect">
            <a:avLst/>
          </a:prstGeom>
          <a:noFill/>
        </p:spPr>
        <p:txBody>
          <a:bodyPr wrap="square" rtlCol="0">
            <a:spAutoFit/>
          </a:bodyPr>
          <a:lstStyle/>
          <a:p>
            <a:r>
              <a:rPr lang="en-US" sz="2800">
                <a:cs typeface="Times New Roman" pitchFamily="18" charset="0"/>
                <a:sym typeface="Wingdings"/>
              </a:rPr>
              <a:t> </a:t>
            </a:r>
            <a:r>
              <a:rPr lang="en-US" sz="2800" b="1" u="sng">
                <a:solidFill>
                  <a:srgbClr val="FF0000"/>
                </a:solidFill>
                <a:cs typeface="Times New Roman" pitchFamily="18" charset="0"/>
              </a:rPr>
              <a:t>Chế độ làm việc dài hạn:</a:t>
            </a:r>
            <a:r>
              <a:rPr lang="en-US" sz="2800">
                <a:cs typeface="Times New Roman" pitchFamily="18" charset="0"/>
              </a:rPr>
              <a:t> Thời gian làm việc (t</a:t>
            </a:r>
            <a:r>
              <a:rPr lang="en-US" sz="2800" baseline="-25000">
                <a:cs typeface="Times New Roman" pitchFamily="18" charset="0"/>
              </a:rPr>
              <a:t>lv</a:t>
            </a:r>
            <a:r>
              <a:rPr lang="en-US" sz="2800">
                <a:cs typeface="Times New Roman" pitchFamily="18" charset="0"/>
              </a:rPr>
              <a:t>) đủ lớn để nhiệt độ đạt nhiệt độ ổn định (</a:t>
            </a:r>
            <a:r>
              <a:rPr lang="en-US" sz="2800">
                <a:sym typeface="Symbol" pitchFamily="18" charset="2"/>
              </a:rPr>
              <a:t></a:t>
            </a:r>
            <a:r>
              <a:rPr lang="en-US" sz="2800"/>
              <a:t> = </a:t>
            </a:r>
            <a:r>
              <a:rPr lang="en-US" sz="2800">
                <a:sym typeface="Symbol" pitchFamily="18" charset="2"/>
              </a:rPr>
              <a:t></a:t>
            </a:r>
            <a:r>
              <a:rPr lang="en-US" sz="2800" baseline="-25000"/>
              <a:t>ođ</a:t>
            </a:r>
            <a:r>
              <a:rPr lang="en-US" sz="2800">
                <a:cs typeface="Times New Roman" pitchFamily="18" charset="0"/>
              </a:rPr>
              <a:t>) và thời gian nghỉ (t</a:t>
            </a:r>
            <a:r>
              <a:rPr lang="en-US" sz="2800" baseline="-25000">
                <a:cs typeface="Times New Roman" pitchFamily="18" charset="0"/>
              </a:rPr>
              <a:t>ng</a:t>
            </a:r>
            <a:r>
              <a:rPr lang="en-US" sz="2800">
                <a:cs typeface="Times New Roman" pitchFamily="18" charset="0"/>
              </a:rPr>
              <a:t>) đủ dài để nhiệt độ giảm đến nhiệt độ môi trường (</a:t>
            </a:r>
            <a:r>
              <a:rPr lang="en-US" sz="2800">
                <a:sym typeface="Symbol" pitchFamily="18" charset="2"/>
              </a:rPr>
              <a:t></a:t>
            </a:r>
            <a:r>
              <a:rPr lang="en-US" sz="2800"/>
              <a:t> = 0)</a:t>
            </a:r>
            <a:r>
              <a:rPr lang="en-US" sz="2800">
                <a:cs typeface="Times New Roman" pitchFamily="18" charset="0"/>
              </a:rPr>
              <a:t>.</a:t>
            </a:r>
          </a:p>
        </p:txBody>
      </p:sp>
      <p:sp>
        <p:nvSpPr>
          <p:cNvPr id="8" name="TextBox 7"/>
          <p:cNvSpPr txBox="1"/>
          <p:nvPr/>
        </p:nvSpPr>
        <p:spPr>
          <a:xfrm>
            <a:off x="455612" y="4101645"/>
            <a:ext cx="11276012" cy="1384995"/>
          </a:xfrm>
          <a:prstGeom prst="rect">
            <a:avLst/>
          </a:prstGeom>
          <a:noFill/>
        </p:spPr>
        <p:txBody>
          <a:bodyPr wrap="square" rtlCol="0">
            <a:spAutoFit/>
          </a:bodyPr>
          <a:lstStyle/>
          <a:p>
            <a:r>
              <a:rPr lang="en-US" sz="2800">
                <a:cs typeface="Times New Roman" pitchFamily="18" charset="0"/>
                <a:sym typeface="Wingdings"/>
              </a:rPr>
              <a:t> </a:t>
            </a:r>
            <a:r>
              <a:rPr lang="en-US" sz="2800" b="1" u="sng">
                <a:solidFill>
                  <a:srgbClr val="FF0000"/>
                </a:solidFill>
                <a:cs typeface="Times New Roman" pitchFamily="18" charset="0"/>
              </a:rPr>
              <a:t>Chế độ làm việc ngắn hạn:</a:t>
            </a:r>
            <a:r>
              <a:rPr lang="en-US" sz="2800">
                <a:cs typeface="Times New Roman" pitchFamily="18" charset="0"/>
              </a:rPr>
              <a:t> Thời gian làm việc (t</a:t>
            </a:r>
            <a:r>
              <a:rPr lang="en-US" sz="2800" baseline="-25000">
                <a:cs typeface="Times New Roman" pitchFamily="18" charset="0"/>
              </a:rPr>
              <a:t>lv</a:t>
            </a:r>
            <a:r>
              <a:rPr lang="en-US" sz="2800">
                <a:cs typeface="Times New Roman" pitchFamily="18" charset="0"/>
              </a:rPr>
              <a:t>) đủ nhỏ để nhiệt độ chưa đạt nhiệt độ ổn định (</a:t>
            </a:r>
            <a:r>
              <a:rPr lang="en-US" sz="2800">
                <a:sym typeface="Symbol" pitchFamily="18" charset="2"/>
              </a:rPr>
              <a:t></a:t>
            </a:r>
            <a:r>
              <a:rPr lang="en-US" sz="2800"/>
              <a:t> &lt; </a:t>
            </a:r>
            <a:r>
              <a:rPr lang="en-US" sz="2800">
                <a:sym typeface="Symbol" pitchFamily="18" charset="2"/>
              </a:rPr>
              <a:t></a:t>
            </a:r>
            <a:r>
              <a:rPr lang="en-US" sz="2800" baseline="-25000"/>
              <a:t>ođ</a:t>
            </a:r>
            <a:r>
              <a:rPr lang="en-US" sz="2800">
                <a:cs typeface="Times New Roman" pitchFamily="18" charset="0"/>
              </a:rPr>
              <a:t>) và thời gian nghỉ (t</a:t>
            </a:r>
            <a:r>
              <a:rPr lang="en-US" sz="2800" baseline="-25000">
                <a:cs typeface="Times New Roman" pitchFamily="18" charset="0"/>
              </a:rPr>
              <a:t>ng</a:t>
            </a:r>
            <a:r>
              <a:rPr lang="en-US" sz="2800">
                <a:cs typeface="Times New Roman" pitchFamily="18" charset="0"/>
              </a:rPr>
              <a:t>) đủ dài để nhiệt độ giảm đến nhiệt độ môi trường (</a:t>
            </a:r>
            <a:r>
              <a:rPr lang="en-US" sz="2800">
                <a:sym typeface="Symbol" pitchFamily="18" charset="2"/>
              </a:rPr>
              <a:t></a:t>
            </a:r>
            <a:r>
              <a:rPr lang="en-US" sz="2800"/>
              <a:t> = 0)</a:t>
            </a:r>
            <a:r>
              <a:rPr lang="en-US" sz="2800">
                <a:cs typeface="Times New Roman" pitchFamily="18" charset="0"/>
              </a:rPr>
              <a:t>.</a:t>
            </a:r>
          </a:p>
        </p:txBody>
      </p:sp>
      <p:sp>
        <p:nvSpPr>
          <p:cNvPr id="9" name="TextBox 8"/>
          <p:cNvSpPr txBox="1"/>
          <p:nvPr/>
        </p:nvSpPr>
        <p:spPr>
          <a:xfrm>
            <a:off x="455613" y="5830550"/>
            <a:ext cx="11276012" cy="1815882"/>
          </a:xfrm>
          <a:prstGeom prst="rect">
            <a:avLst/>
          </a:prstGeom>
          <a:noFill/>
        </p:spPr>
        <p:txBody>
          <a:bodyPr wrap="square" rtlCol="0">
            <a:spAutoFit/>
          </a:bodyPr>
          <a:lstStyle/>
          <a:p>
            <a:r>
              <a:rPr lang="en-US" sz="2800">
                <a:cs typeface="Times New Roman" pitchFamily="18" charset="0"/>
                <a:sym typeface="Wingdings"/>
              </a:rPr>
              <a:t> </a:t>
            </a:r>
            <a:r>
              <a:rPr lang="en-US" sz="2800" b="1" u="sng">
                <a:solidFill>
                  <a:srgbClr val="FF0000"/>
                </a:solidFill>
                <a:cs typeface="Times New Roman" pitchFamily="18" charset="0"/>
              </a:rPr>
              <a:t>Chế độ làm việc ngắn hạn lặp lại:</a:t>
            </a:r>
            <a:r>
              <a:rPr lang="en-US" sz="2800">
                <a:cs typeface="Times New Roman" pitchFamily="18" charset="0"/>
              </a:rPr>
              <a:t> Chế độ làm việc có chu kỳ với thời gian chu kỳ t</a:t>
            </a:r>
            <a:r>
              <a:rPr lang="en-US" sz="2800" baseline="-25000">
                <a:cs typeface="Times New Roman" pitchFamily="18" charset="0"/>
              </a:rPr>
              <a:t>ck</a:t>
            </a:r>
            <a:r>
              <a:rPr lang="en-US" sz="2800">
                <a:cs typeface="Times New Roman" pitchFamily="18" charset="0"/>
              </a:rPr>
              <a:t> = t</a:t>
            </a:r>
            <a:r>
              <a:rPr lang="en-US" sz="2800" baseline="-25000">
                <a:cs typeface="Times New Roman" pitchFamily="18" charset="0"/>
              </a:rPr>
              <a:t>lv</a:t>
            </a:r>
            <a:r>
              <a:rPr lang="en-US" sz="2800">
                <a:cs typeface="Times New Roman" pitchFamily="18" charset="0"/>
              </a:rPr>
              <a:t> + t</a:t>
            </a:r>
            <a:r>
              <a:rPr lang="en-US" sz="2800" baseline="-25000">
                <a:cs typeface="Times New Roman" pitchFamily="18" charset="0"/>
              </a:rPr>
              <a:t>ng</a:t>
            </a:r>
            <a:r>
              <a:rPr lang="en-US" sz="2800">
                <a:cs typeface="Times New Roman" pitchFamily="18" charset="0"/>
              </a:rPr>
              <a:t> . Khoảng thời gian làm việc (t</a:t>
            </a:r>
            <a:r>
              <a:rPr lang="en-US" sz="2800" baseline="-25000">
                <a:cs typeface="Times New Roman" pitchFamily="18" charset="0"/>
              </a:rPr>
              <a:t>lv</a:t>
            </a:r>
            <a:r>
              <a:rPr lang="en-US" sz="2800">
                <a:cs typeface="Times New Roman" pitchFamily="18" charset="0"/>
              </a:rPr>
              <a:t>) đủ nhỏ để nhiệt độ chưa đạt nhiệt độ ổn định (</a:t>
            </a:r>
            <a:r>
              <a:rPr lang="en-US" sz="2800">
                <a:sym typeface="Symbol" pitchFamily="18" charset="2"/>
              </a:rPr>
              <a:t></a:t>
            </a:r>
            <a:r>
              <a:rPr lang="en-US" sz="2800"/>
              <a:t> &lt; </a:t>
            </a:r>
            <a:r>
              <a:rPr lang="en-US" sz="2800">
                <a:sym typeface="Symbol" pitchFamily="18" charset="2"/>
              </a:rPr>
              <a:t></a:t>
            </a:r>
            <a:r>
              <a:rPr lang="en-US" sz="2800" baseline="-25000"/>
              <a:t>ođ</a:t>
            </a:r>
            <a:r>
              <a:rPr lang="en-US" sz="2800">
                <a:cs typeface="Times New Roman" pitchFamily="18" charset="0"/>
              </a:rPr>
              <a:t>) và thời gian nghỉ (t</a:t>
            </a:r>
            <a:r>
              <a:rPr lang="en-US" sz="2800" baseline="-25000">
                <a:cs typeface="Times New Roman" pitchFamily="18" charset="0"/>
              </a:rPr>
              <a:t>ng</a:t>
            </a:r>
            <a:r>
              <a:rPr lang="en-US" sz="2800">
                <a:cs typeface="Times New Roman" pitchFamily="18" charset="0"/>
              </a:rPr>
              <a:t>) đủ ngắn để nhiệt độ giảm chưa đến nhiệt độ môi trường (</a:t>
            </a:r>
            <a:r>
              <a:rPr lang="en-US" sz="2800">
                <a:sym typeface="Symbol" pitchFamily="18" charset="2"/>
              </a:rPr>
              <a:t></a:t>
            </a:r>
            <a:r>
              <a:rPr lang="en-US" sz="2800"/>
              <a:t> = 0)</a:t>
            </a:r>
            <a:r>
              <a:rPr lang="en-US" sz="2800">
                <a:cs typeface="Times New Roman" pitchFamily="18" charset="0"/>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0500"/>
            <a:ext cx="11731625" cy="544708"/>
          </a:xfrm>
        </p:spPr>
        <p:style>
          <a:lnRef idx="1">
            <a:schemeClr val="accent3"/>
          </a:lnRef>
          <a:fillRef idx="2">
            <a:schemeClr val="accent3"/>
          </a:fillRef>
          <a:effectRef idx="1">
            <a:schemeClr val="accent3"/>
          </a:effectRef>
          <a:fontRef idx="minor">
            <a:schemeClr val="dk1"/>
          </a:fontRef>
        </p:style>
        <p:txBody>
          <a:bodyPr/>
          <a:lstStyle/>
          <a:p>
            <a:r>
              <a:rPr lang="en-US"/>
              <a:t>Các chế độ làm việc của thiết bị điện</a:t>
            </a:r>
          </a:p>
        </p:txBody>
      </p:sp>
      <p:sp>
        <p:nvSpPr>
          <p:cNvPr id="3" name="Slide Number Placeholder 2"/>
          <p:cNvSpPr>
            <a:spLocks noGrp="1"/>
          </p:cNvSpPr>
          <p:nvPr>
            <p:ph type="sldNum" sz="quarter" idx="12"/>
          </p:nvPr>
        </p:nvSpPr>
        <p:spPr/>
        <p:txBody>
          <a:bodyPr/>
          <a:lstStyle/>
          <a:p>
            <a:fld id="{AC20B538-39FE-4812-A0E3-30635B19B3D6}" type="slidenum">
              <a:rPr lang="en-US" smtClean="0"/>
              <a:pPr/>
              <a:t>38</a:t>
            </a:fld>
            <a:endParaRPr lang="en-US"/>
          </a:p>
        </p:txBody>
      </p:sp>
      <p:sp>
        <p:nvSpPr>
          <p:cNvPr id="4" name="Footer Placeholder 3"/>
          <p:cNvSpPr>
            <a:spLocks noGrp="1"/>
          </p:cNvSpPr>
          <p:nvPr>
            <p:ph type="ftr" sz="quarter" idx="3"/>
          </p:nvPr>
        </p:nvSpPr>
        <p:spPr/>
        <p:txBody>
          <a:bodyPr/>
          <a:lstStyle/>
          <a:p>
            <a:r>
              <a:rPr lang="en-US"/>
              <a:t>BMTBĐ-BĐNLĐC-PVLong (TCBinh edited 2016)</a:t>
            </a:r>
          </a:p>
        </p:txBody>
      </p:sp>
      <p:sp>
        <p:nvSpPr>
          <p:cNvPr id="5" name="TextBox 4"/>
          <p:cNvSpPr txBox="1"/>
          <p:nvPr/>
        </p:nvSpPr>
        <p:spPr>
          <a:xfrm>
            <a:off x="1141412" y="811649"/>
            <a:ext cx="6875600" cy="1723549"/>
          </a:xfrm>
          <a:prstGeom prst="rect">
            <a:avLst/>
          </a:prstGeom>
          <a:noFill/>
        </p:spPr>
        <p:txBody>
          <a:bodyPr wrap="none" rtlCol="0">
            <a:spAutoFit/>
          </a:bodyPr>
          <a:lstStyle/>
          <a:p>
            <a:pPr>
              <a:spcAft>
                <a:spcPts val="600"/>
              </a:spcAft>
            </a:pPr>
            <a:r>
              <a:rPr lang="en-US" sz="3200" b="1">
                <a:cs typeface="Times New Roman" pitchFamily="18" charset="0"/>
              </a:rPr>
              <a:t>- Chế độ làm việc dài hạn.</a:t>
            </a:r>
          </a:p>
          <a:p>
            <a:pPr>
              <a:spcAft>
                <a:spcPts val="600"/>
              </a:spcAft>
            </a:pPr>
            <a:r>
              <a:rPr lang="en-US" sz="3200" b="1">
                <a:cs typeface="Times New Roman" pitchFamily="18" charset="0"/>
              </a:rPr>
              <a:t>- Chế độ làm việc ngắn hạn.</a:t>
            </a:r>
          </a:p>
          <a:p>
            <a:pPr>
              <a:spcAft>
                <a:spcPts val="600"/>
              </a:spcAft>
            </a:pPr>
            <a:r>
              <a:rPr lang="en-US" sz="3200" b="1">
                <a:cs typeface="Times New Roman" pitchFamily="18" charset="0"/>
              </a:rPr>
              <a:t>- Chế độ làm việc ngắn hạn lặp lại.</a:t>
            </a:r>
          </a:p>
        </p:txBody>
      </p:sp>
      <p:sp>
        <p:nvSpPr>
          <p:cNvPr id="10" name="TextBox 9"/>
          <p:cNvSpPr txBox="1"/>
          <p:nvPr/>
        </p:nvSpPr>
        <p:spPr>
          <a:xfrm>
            <a:off x="379411" y="2710352"/>
            <a:ext cx="11352213" cy="2062103"/>
          </a:xfrm>
          <a:prstGeom prst="rect">
            <a:avLst/>
          </a:prstGeom>
          <a:noFill/>
        </p:spPr>
        <p:txBody>
          <a:bodyPr wrap="square" rtlCol="0">
            <a:spAutoFit/>
          </a:bodyPr>
          <a:lstStyle/>
          <a:p>
            <a:r>
              <a:rPr lang="en-US" sz="3200">
                <a:cs typeface="Times New Roman" pitchFamily="18" charset="0"/>
              </a:rPr>
              <a:t>Tương quan công suất nhiệt (công suất tổn hao, công suất làm việc, dòng điện làm việc của thiết bị điện) ở chế độ ngắn hạn, ngắn hạn lập lại so với chế độ dài hạn với cùng điều kiện phát nóng cho phép.</a:t>
            </a:r>
          </a:p>
        </p:txBody>
      </p:sp>
      <p:sp>
        <p:nvSpPr>
          <p:cNvPr id="7" name="TextBox 6"/>
          <p:cNvSpPr txBox="1"/>
          <p:nvPr/>
        </p:nvSpPr>
        <p:spPr>
          <a:xfrm>
            <a:off x="380999" y="5160762"/>
            <a:ext cx="11352213" cy="584775"/>
          </a:xfrm>
          <a:prstGeom prst="rect">
            <a:avLst/>
          </a:prstGeom>
          <a:noFill/>
        </p:spPr>
        <p:txBody>
          <a:bodyPr wrap="square" rtlCol="0">
            <a:spAutoFit/>
          </a:bodyPr>
          <a:lstStyle/>
          <a:p>
            <a:pPr>
              <a:buFont typeface="Wingdings 3"/>
              <a:buChar char=""/>
            </a:pPr>
            <a:r>
              <a:rPr lang="en-US" sz="3200">
                <a:cs typeface="Times New Roman" pitchFamily="18" charset="0"/>
              </a:rPr>
              <a:t> Có thể tăng công suất ở chế độ ngắn hạn, ngắn hạn lập lại.</a:t>
            </a:r>
          </a:p>
        </p:txBody>
      </p:sp>
      <p:sp>
        <p:nvSpPr>
          <p:cNvPr id="9" name="TextBox 8"/>
          <p:cNvSpPr txBox="1"/>
          <p:nvPr/>
        </p:nvSpPr>
        <p:spPr>
          <a:xfrm>
            <a:off x="379411" y="5971282"/>
            <a:ext cx="11352213" cy="107721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3200">
                <a:cs typeface="Times New Roman" pitchFamily="18" charset="0"/>
                <a:sym typeface="Wingdings 3"/>
              </a:rPr>
              <a:t> Xác định: </a:t>
            </a:r>
            <a:r>
              <a:rPr lang="en-US" sz="3200">
                <a:cs typeface="Times New Roman" pitchFamily="18" charset="0"/>
              </a:rPr>
              <a:t>Hệ số quá công suất, dòng điện của thiết bị điện</a:t>
            </a:r>
          </a:p>
          <a:p>
            <a:r>
              <a:rPr lang="en-US" sz="3200">
                <a:cs typeface="Times New Roman" pitchFamily="18" charset="0"/>
              </a:rPr>
              <a:t>    khi làm việc ở chế độ ngắn hạn, ngắn hạn lặp lại</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0500"/>
            <a:ext cx="11731625" cy="544708"/>
          </a:xfrm>
        </p:spPr>
        <p:style>
          <a:lnRef idx="1">
            <a:schemeClr val="accent3"/>
          </a:lnRef>
          <a:fillRef idx="2">
            <a:schemeClr val="accent3"/>
          </a:fillRef>
          <a:effectRef idx="1">
            <a:schemeClr val="accent3"/>
          </a:effectRef>
          <a:fontRef idx="minor">
            <a:schemeClr val="dk1"/>
          </a:fontRef>
        </p:style>
        <p:txBody>
          <a:bodyPr/>
          <a:lstStyle/>
          <a:p>
            <a:r>
              <a:rPr lang="en-US"/>
              <a:t>Các chế độ làm việc của thiết bị điện</a:t>
            </a:r>
          </a:p>
        </p:txBody>
      </p:sp>
      <p:sp>
        <p:nvSpPr>
          <p:cNvPr id="3" name="Slide Number Placeholder 2"/>
          <p:cNvSpPr>
            <a:spLocks noGrp="1"/>
          </p:cNvSpPr>
          <p:nvPr>
            <p:ph type="sldNum" sz="quarter" idx="12"/>
          </p:nvPr>
        </p:nvSpPr>
        <p:spPr/>
        <p:txBody>
          <a:bodyPr/>
          <a:lstStyle/>
          <a:p>
            <a:fld id="{AC20B538-39FE-4812-A0E3-30635B19B3D6}" type="slidenum">
              <a:rPr lang="en-US" smtClean="0"/>
              <a:pPr/>
              <a:t>39</a:t>
            </a:fld>
            <a:endParaRPr lang="en-US"/>
          </a:p>
        </p:txBody>
      </p:sp>
      <p:sp>
        <p:nvSpPr>
          <p:cNvPr id="4" name="Footer Placeholder 3"/>
          <p:cNvSpPr>
            <a:spLocks noGrp="1"/>
          </p:cNvSpPr>
          <p:nvPr>
            <p:ph type="ftr" sz="quarter" idx="3"/>
          </p:nvPr>
        </p:nvSpPr>
        <p:spPr/>
        <p:txBody>
          <a:bodyPr/>
          <a:lstStyle/>
          <a:p>
            <a:r>
              <a:rPr lang="en-US"/>
              <a:t>BMTBĐ-BĐNLĐC-PVLong (TCBinh edited 2016)</a:t>
            </a:r>
          </a:p>
        </p:txBody>
      </p:sp>
      <p:sp>
        <p:nvSpPr>
          <p:cNvPr id="7" name="TextBox 6"/>
          <p:cNvSpPr txBox="1"/>
          <p:nvPr/>
        </p:nvSpPr>
        <p:spPr>
          <a:xfrm>
            <a:off x="608012" y="876300"/>
            <a:ext cx="10363199" cy="1261884"/>
          </a:xfrm>
          <a:prstGeom prst="rect">
            <a:avLst/>
          </a:prstGeom>
          <a:noFill/>
        </p:spPr>
        <p:txBody>
          <a:bodyPr wrap="square" rtlCol="0">
            <a:spAutoFit/>
          </a:bodyPr>
          <a:lstStyle/>
          <a:p>
            <a:r>
              <a:rPr lang="en-US" sz="2200" b="1">
                <a:cs typeface="Times New Roman" pitchFamily="18" charset="0"/>
                <a:sym typeface="Wingdings"/>
              </a:rPr>
              <a:t>1 </a:t>
            </a:r>
            <a:r>
              <a:rPr lang="en-US" sz="2800" b="1" u="sng">
                <a:solidFill>
                  <a:srgbClr val="FF0000"/>
                </a:solidFill>
                <a:cs typeface="Times New Roman" pitchFamily="18" charset="0"/>
              </a:rPr>
              <a:t>Chế độ làm việc dài hạn</a:t>
            </a:r>
            <a:r>
              <a:rPr lang="en-US">
                <a:cs typeface="Times New Roman" pitchFamily="18" charset="0"/>
              </a:rPr>
              <a:t>: </a:t>
            </a:r>
            <a:r>
              <a:rPr lang="en-US" sz="2400">
                <a:cs typeface="Times New Roman" pitchFamily="18" charset="0"/>
              </a:rPr>
              <a:t>Thời gian làm việc (t</a:t>
            </a:r>
            <a:r>
              <a:rPr lang="en-US" sz="2400" baseline="-25000">
                <a:cs typeface="Times New Roman" pitchFamily="18" charset="0"/>
              </a:rPr>
              <a:t>lv</a:t>
            </a:r>
            <a:r>
              <a:rPr lang="en-US" sz="2400">
                <a:cs typeface="Times New Roman" pitchFamily="18" charset="0"/>
              </a:rPr>
              <a:t>) đủ lớn để nhiệt độ đạt nhiệt độ ổn định (</a:t>
            </a:r>
            <a:r>
              <a:rPr lang="en-US" sz="2400">
                <a:sym typeface="Symbol" pitchFamily="18" charset="2"/>
              </a:rPr>
              <a:t></a:t>
            </a:r>
            <a:r>
              <a:rPr lang="en-US" sz="2400"/>
              <a:t> = </a:t>
            </a:r>
            <a:r>
              <a:rPr lang="en-US" sz="2400">
                <a:sym typeface="Symbol" pitchFamily="18" charset="2"/>
              </a:rPr>
              <a:t></a:t>
            </a:r>
            <a:r>
              <a:rPr lang="en-US" sz="2400" baseline="-25000"/>
              <a:t>ođ</a:t>
            </a:r>
            <a:r>
              <a:rPr lang="en-US" sz="2400">
                <a:cs typeface="Times New Roman" pitchFamily="18" charset="0"/>
              </a:rPr>
              <a:t>) và thời gian nghỉ (t</a:t>
            </a:r>
            <a:r>
              <a:rPr lang="en-US" sz="2400" baseline="-25000">
                <a:cs typeface="Times New Roman" pitchFamily="18" charset="0"/>
              </a:rPr>
              <a:t>ng</a:t>
            </a:r>
            <a:r>
              <a:rPr lang="en-US" sz="2400">
                <a:cs typeface="Times New Roman" pitchFamily="18" charset="0"/>
              </a:rPr>
              <a:t>) đủ dài để nhiệt độ giảm đến nhiệt độ môi trường (</a:t>
            </a:r>
            <a:r>
              <a:rPr lang="en-US" sz="2400">
                <a:sym typeface="Symbol" pitchFamily="18" charset="2"/>
              </a:rPr>
              <a:t></a:t>
            </a:r>
            <a:r>
              <a:rPr lang="en-US" sz="2400"/>
              <a:t> = 0)</a:t>
            </a:r>
            <a:r>
              <a:rPr lang="en-US" sz="2400">
                <a:cs typeface="Times New Roman" pitchFamily="18" charset="0"/>
              </a:rPr>
              <a:t>.</a:t>
            </a:r>
            <a:endParaRPr lang="en-US" sz="2200">
              <a:cs typeface="Times New Roman" pitchFamily="18" charset="0"/>
            </a:endParaRPr>
          </a:p>
        </p:txBody>
      </p:sp>
      <p:graphicFrame>
        <p:nvGraphicFramePr>
          <p:cNvPr id="10" name="Object 5"/>
          <p:cNvGraphicFramePr>
            <a:graphicFrameLocks noChangeAspect="1"/>
          </p:cNvGraphicFramePr>
          <p:nvPr>
            <p:extLst>
              <p:ext uri="{D42A27DB-BD31-4B8C-83A1-F6EECF244321}">
                <p14:modId xmlns:p14="http://schemas.microsoft.com/office/powerpoint/2010/main" val="2514869872"/>
              </p:ext>
            </p:extLst>
          </p:nvPr>
        </p:nvGraphicFramePr>
        <p:xfrm>
          <a:off x="4037012" y="2324100"/>
          <a:ext cx="7205795" cy="930836"/>
        </p:xfrm>
        <a:graphic>
          <a:graphicData uri="http://schemas.openxmlformats.org/presentationml/2006/ole">
            <mc:AlternateContent xmlns:mc="http://schemas.openxmlformats.org/markup-compatibility/2006">
              <mc:Choice xmlns:v="urn:schemas-microsoft-com:vml" Requires="v">
                <p:oleObj spid="_x0000_s43646" name="Equation" r:id="rId3" imgW="1993680" imgH="253800" progId="Equation.DSMT4">
                  <p:embed/>
                </p:oleObj>
              </mc:Choice>
              <mc:Fallback>
                <p:oleObj name="Equation" r:id="rId3" imgW="1993680" imgH="253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7012" y="2324100"/>
                        <a:ext cx="7205795" cy="930836"/>
                      </a:xfrm>
                      <a:prstGeom prst="rect">
                        <a:avLst/>
                      </a:prstGeom>
                      <a:noFill/>
                      <a:extLst/>
                    </p:spPr>
                  </p:pic>
                </p:oleObj>
              </mc:Fallback>
            </mc:AlternateContent>
          </a:graphicData>
        </a:graphic>
      </p:graphicFrame>
      <p:sp>
        <p:nvSpPr>
          <p:cNvPr id="11" name="Rectangle 8"/>
          <p:cNvSpPr>
            <a:spLocks noChangeArrowheads="1"/>
          </p:cNvSpPr>
          <p:nvPr/>
        </p:nvSpPr>
        <p:spPr bwMode="auto">
          <a:xfrm>
            <a:off x="608012" y="2532847"/>
            <a:ext cx="3283463" cy="523220"/>
          </a:xfrm>
          <a:prstGeom prst="rect">
            <a:avLst/>
          </a:prstGeom>
          <a:noFill/>
          <a:ln w="9525" algn="ctr">
            <a:noFill/>
            <a:miter lim="800000"/>
            <a:headEnd/>
            <a:tailEnd/>
          </a:ln>
        </p:spPr>
        <p:txBody>
          <a:bodyPr wrap="none" anchor="ctr">
            <a:spAutoFit/>
          </a:bodyPr>
          <a:lstStyle/>
          <a:p>
            <a:pPr algn="l" eaLnBrk="0" hangingPunct="0"/>
            <a:r>
              <a:rPr lang="en-US" sz="2800"/>
              <a:t>- Thực tế khi t = 4T:</a:t>
            </a:r>
          </a:p>
        </p:txBody>
      </p:sp>
      <p:sp>
        <p:nvSpPr>
          <p:cNvPr id="12" name="Rectangle 9"/>
          <p:cNvSpPr>
            <a:spLocks noChangeArrowheads="1"/>
          </p:cNvSpPr>
          <p:nvPr/>
        </p:nvSpPr>
        <p:spPr bwMode="auto">
          <a:xfrm>
            <a:off x="887570" y="3229819"/>
            <a:ext cx="4975849" cy="584775"/>
          </a:xfrm>
          <a:prstGeom prst="rect">
            <a:avLst/>
          </a:prstGeom>
          <a:noFill/>
          <a:ln w="9525" algn="ctr">
            <a:noFill/>
            <a:miter lim="800000"/>
            <a:headEnd/>
            <a:tailEnd/>
          </a:ln>
        </p:spPr>
        <p:txBody>
          <a:bodyPr wrap="none" anchor="ctr">
            <a:spAutoFit/>
          </a:bodyPr>
          <a:lstStyle/>
          <a:p>
            <a:pPr algn="l" eaLnBrk="0" hangingPunct="0"/>
            <a:r>
              <a:rPr lang="en-US" sz="3200"/>
              <a:t>sai số tương đối   </a:t>
            </a:r>
            <a:r>
              <a:rPr lang="el-GR" sz="3200">
                <a:latin typeface="Arial" charset="0"/>
                <a:cs typeface="Arial" charset="0"/>
              </a:rPr>
              <a:t>Δ</a:t>
            </a:r>
            <a:r>
              <a:rPr lang="el-GR" sz="3200">
                <a:latin typeface="Arial" charset="0"/>
                <a:cs typeface="Arial" charset="0"/>
                <a:sym typeface="Symbol" pitchFamily="18" charset="2"/>
              </a:rPr>
              <a:t></a:t>
            </a:r>
            <a:r>
              <a:rPr lang="en-US" sz="3200">
                <a:latin typeface="Arial" charset="0"/>
                <a:cs typeface="Arial" charset="0"/>
                <a:sym typeface="Symbol" pitchFamily="18" charset="2"/>
              </a:rPr>
              <a:t>% &lt;</a:t>
            </a:r>
            <a:r>
              <a:rPr lang="en-US" sz="3200"/>
              <a:t> 2</a:t>
            </a:r>
          </a:p>
        </p:txBody>
      </p:sp>
      <p:sp>
        <p:nvSpPr>
          <p:cNvPr id="13" name="TextBox 12"/>
          <p:cNvSpPr txBox="1"/>
          <p:nvPr/>
        </p:nvSpPr>
        <p:spPr>
          <a:xfrm>
            <a:off x="608012" y="2019300"/>
            <a:ext cx="11059566" cy="507831"/>
          </a:xfrm>
          <a:prstGeom prst="rect">
            <a:avLst/>
          </a:prstGeom>
          <a:noFill/>
        </p:spPr>
        <p:txBody>
          <a:bodyPr wrap="none" rtlCol="0">
            <a:spAutoFit/>
          </a:bodyPr>
          <a:lstStyle/>
          <a:p>
            <a:r>
              <a:rPr lang="en-US" sz="2700">
                <a:cs typeface="Times New Roman" pitchFamily="18" charset="0"/>
              </a:rPr>
              <a:t>- Theo lý thuyết, thời gian làm việc (t</a:t>
            </a:r>
            <a:r>
              <a:rPr lang="en-US" sz="2700" baseline="-25000">
                <a:cs typeface="Times New Roman" pitchFamily="18" charset="0"/>
              </a:rPr>
              <a:t>lv</a:t>
            </a:r>
            <a:r>
              <a:rPr lang="en-US" sz="2700">
                <a:cs typeface="Times New Roman" pitchFamily="18" charset="0"/>
              </a:rPr>
              <a:t>) và thời gian nghỉ (t</a:t>
            </a:r>
            <a:r>
              <a:rPr lang="en-US" sz="2700" baseline="-25000">
                <a:cs typeface="Times New Roman" pitchFamily="18" charset="0"/>
              </a:rPr>
              <a:t>ng</a:t>
            </a:r>
            <a:r>
              <a:rPr lang="en-US" sz="2700">
                <a:cs typeface="Times New Roman" pitchFamily="18" charset="0"/>
              </a:rPr>
              <a:t>) là vô cùng</a:t>
            </a:r>
          </a:p>
        </p:txBody>
      </p:sp>
      <p:graphicFrame>
        <p:nvGraphicFramePr>
          <p:cNvPr id="35" name="Object 20"/>
          <p:cNvGraphicFramePr>
            <a:graphicFrameLocks noChangeAspect="1"/>
          </p:cNvGraphicFramePr>
          <p:nvPr>
            <p:extLst>
              <p:ext uri="{D42A27DB-BD31-4B8C-83A1-F6EECF244321}">
                <p14:modId xmlns:p14="http://schemas.microsoft.com/office/powerpoint/2010/main" val="2491115499"/>
              </p:ext>
            </p:extLst>
          </p:nvPr>
        </p:nvGraphicFramePr>
        <p:xfrm>
          <a:off x="296200" y="3962400"/>
          <a:ext cx="1607212" cy="1261883"/>
        </p:xfrm>
        <a:graphic>
          <a:graphicData uri="http://schemas.openxmlformats.org/presentationml/2006/ole">
            <mc:AlternateContent xmlns:mc="http://schemas.openxmlformats.org/markup-compatibility/2006">
              <mc:Choice xmlns:v="urn:schemas-microsoft-com:vml" Requires="v">
                <p:oleObj spid="_x0000_s43647" name="Equation" r:id="rId5" imgW="545760" imgH="431640" progId="Equation.DSMT4">
                  <p:embed/>
                </p:oleObj>
              </mc:Choice>
              <mc:Fallback>
                <p:oleObj name="Equation" r:id="rId5" imgW="545760" imgH="431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200" y="3962400"/>
                        <a:ext cx="1607212" cy="1261883"/>
                      </a:xfrm>
                      <a:prstGeom prst="rect">
                        <a:avLst/>
                      </a:prstGeom>
                      <a:solidFill>
                        <a:srgbClr val="66FFFF"/>
                      </a:solidFill>
                      <a:ln>
                        <a:noFill/>
                      </a:ln>
                      <a:extLst/>
                    </p:spPr>
                  </p:pic>
                </p:oleObj>
              </mc:Fallback>
            </mc:AlternateContent>
          </a:graphicData>
        </a:graphic>
      </p:graphicFrame>
      <p:sp>
        <p:nvSpPr>
          <p:cNvPr id="36" name="Rectangle 22"/>
          <p:cNvSpPr>
            <a:spLocks noChangeArrowheads="1"/>
          </p:cNvSpPr>
          <p:nvPr/>
        </p:nvSpPr>
        <p:spPr bwMode="auto">
          <a:xfrm>
            <a:off x="1824172" y="4248646"/>
            <a:ext cx="4269176" cy="954107"/>
          </a:xfrm>
          <a:prstGeom prst="rect">
            <a:avLst/>
          </a:prstGeom>
          <a:noFill/>
          <a:ln w="9525" algn="ctr">
            <a:noFill/>
            <a:miter lim="800000"/>
            <a:headEnd/>
            <a:tailEnd/>
          </a:ln>
          <a:effectLst/>
        </p:spPr>
        <p:txBody>
          <a:bodyPr wrap="square" anchor="ctr">
            <a:spAutoFit/>
          </a:bodyPr>
          <a:lstStyle/>
          <a:p>
            <a:pPr algn="l" eaLnBrk="0" hangingPunct="0"/>
            <a:r>
              <a:rPr lang="en-US" sz="2800">
                <a:solidFill>
                  <a:srgbClr val="FF0000"/>
                </a:solidFill>
              </a:rPr>
              <a:t>:  Hằng số thời gian</a:t>
            </a:r>
          </a:p>
          <a:p>
            <a:pPr algn="l" eaLnBrk="0" hangingPunct="0"/>
            <a:r>
              <a:rPr lang="en-US" sz="2800">
                <a:solidFill>
                  <a:srgbClr val="FF0000"/>
                </a:solidFill>
              </a:rPr>
              <a:t>   phát nóng  [s]        </a:t>
            </a:r>
          </a:p>
        </p:txBody>
      </p:sp>
      <p:grpSp>
        <p:nvGrpSpPr>
          <p:cNvPr id="6" name="Group 5"/>
          <p:cNvGrpSpPr/>
          <p:nvPr/>
        </p:nvGrpSpPr>
        <p:grpSpPr>
          <a:xfrm>
            <a:off x="6775181" y="3162300"/>
            <a:ext cx="4653231" cy="4217920"/>
            <a:chOff x="6775181" y="3162300"/>
            <a:chExt cx="4653231" cy="4217920"/>
          </a:xfrm>
        </p:grpSpPr>
        <p:sp>
          <p:nvSpPr>
            <p:cNvPr id="19" name="Line 30"/>
            <p:cNvSpPr>
              <a:spLocks noChangeShapeType="1"/>
            </p:cNvSpPr>
            <p:nvPr/>
          </p:nvSpPr>
          <p:spPr bwMode="auto">
            <a:xfrm>
              <a:off x="9981134" y="6619598"/>
              <a:ext cx="0" cy="237402"/>
            </a:xfrm>
            <a:prstGeom prst="line">
              <a:avLst/>
            </a:prstGeom>
            <a:noFill/>
            <a:ln w="12700">
              <a:solidFill>
                <a:schemeClr val="tx1"/>
              </a:solidFill>
              <a:round/>
              <a:headEnd/>
              <a:tailEnd/>
            </a:ln>
            <a:effectLst/>
          </p:spPr>
          <p:txBody>
            <a:bodyPr/>
            <a:lstStyle/>
            <a:p>
              <a:endParaRPr lang="en-US"/>
            </a:p>
          </p:txBody>
        </p:sp>
        <p:cxnSp>
          <p:nvCxnSpPr>
            <p:cNvPr id="20" name="Straight Connector 19"/>
            <p:cNvCxnSpPr/>
            <p:nvPr/>
          </p:nvCxnSpPr>
          <p:spPr>
            <a:xfrm>
              <a:off x="7542212" y="4152900"/>
              <a:ext cx="3886200" cy="1588"/>
            </a:xfrm>
            <a:prstGeom prst="line">
              <a:avLst/>
            </a:prstGeom>
            <a:ln w="31750">
              <a:solidFill>
                <a:srgbClr val="00B050"/>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21" name="Object 20"/>
            <p:cNvGraphicFramePr>
              <a:graphicFrameLocks noChangeAspect="1"/>
            </p:cNvGraphicFramePr>
            <p:nvPr>
              <p:extLst>
                <p:ext uri="{D42A27DB-BD31-4B8C-83A1-F6EECF244321}">
                  <p14:modId xmlns:p14="http://schemas.microsoft.com/office/powerpoint/2010/main" val="370348597"/>
                </p:ext>
              </p:extLst>
            </p:nvPr>
          </p:nvGraphicFramePr>
          <p:xfrm>
            <a:off x="6775181" y="3695700"/>
            <a:ext cx="690831" cy="731468"/>
          </p:xfrm>
          <a:graphic>
            <a:graphicData uri="http://schemas.openxmlformats.org/presentationml/2006/ole">
              <mc:AlternateContent xmlns:mc="http://schemas.openxmlformats.org/markup-compatibility/2006">
                <mc:Choice xmlns:v="urn:schemas-microsoft-com:vml" Requires="v">
                  <p:oleObj spid="_x0000_s43648" name="Equation" r:id="rId7" imgW="215640" imgH="228600" progId="Equation.DSMT4">
                    <p:embed/>
                  </p:oleObj>
                </mc:Choice>
                <mc:Fallback>
                  <p:oleObj name="Equation" r:id="rId7" imgW="21564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75181" y="3695700"/>
                          <a:ext cx="690831" cy="731468"/>
                        </a:xfrm>
                        <a:prstGeom prst="rect">
                          <a:avLst/>
                        </a:prstGeom>
                        <a:noFill/>
                        <a:extLst/>
                      </p:spPr>
                    </p:pic>
                  </p:oleObj>
                </mc:Fallback>
              </mc:AlternateContent>
            </a:graphicData>
          </a:graphic>
        </p:graphicFrame>
        <p:sp>
          <p:nvSpPr>
            <p:cNvPr id="22" name="Freeform 5"/>
            <p:cNvSpPr>
              <a:spLocks/>
            </p:cNvSpPr>
            <p:nvPr/>
          </p:nvSpPr>
          <p:spPr bwMode="auto">
            <a:xfrm>
              <a:off x="7542212" y="4229100"/>
              <a:ext cx="3124200" cy="2438400"/>
            </a:xfrm>
            <a:custGeom>
              <a:avLst/>
              <a:gdLst/>
              <a:ahLst/>
              <a:cxnLst>
                <a:cxn ang="0">
                  <a:pos x="0" y="1776"/>
                </a:cxn>
                <a:cxn ang="0">
                  <a:pos x="384" y="1008"/>
                </a:cxn>
                <a:cxn ang="0">
                  <a:pos x="768" y="480"/>
                </a:cxn>
                <a:cxn ang="0">
                  <a:pos x="1344" y="144"/>
                </a:cxn>
                <a:cxn ang="0">
                  <a:pos x="2784" y="0"/>
                </a:cxn>
              </a:cxnLst>
              <a:rect l="0" t="0" r="r" b="b"/>
              <a:pathLst>
                <a:path w="2784" h="1776">
                  <a:moveTo>
                    <a:pt x="0" y="1776"/>
                  </a:moveTo>
                  <a:cubicBezTo>
                    <a:pt x="128" y="1500"/>
                    <a:pt x="256" y="1224"/>
                    <a:pt x="384" y="1008"/>
                  </a:cubicBezTo>
                  <a:cubicBezTo>
                    <a:pt x="512" y="792"/>
                    <a:pt x="608" y="624"/>
                    <a:pt x="768" y="480"/>
                  </a:cubicBezTo>
                  <a:cubicBezTo>
                    <a:pt x="928" y="336"/>
                    <a:pt x="1008" y="224"/>
                    <a:pt x="1344" y="144"/>
                  </a:cubicBezTo>
                  <a:cubicBezTo>
                    <a:pt x="1680" y="64"/>
                    <a:pt x="2232" y="32"/>
                    <a:pt x="2784" y="0"/>
                  </a:cubicBezTo>
                </a:path>
              </a:pathLst>
            </a:custGeom>
            <a:noFill/>
            <a:ln w="44450" cmpd="sng">
              <a:solidFill>
                <a:srgbClr val="FF0000"/>
              </a:solidFill>
              <a:round/>
              <a:headEnd/>
              <a:tailEnd/>
            </a:ln>
            <a:effectLst/>
          </p:spPr>
          <p:txBody>
            <a:bodyPr/>
            <a:lstStyle/>
            <a:p>
              <a:endParaRPr lang="en-US"/>
            </a:p>
          </p:txBody>
        </p:sp>
        <p:graphicFrame>
          <p:nvGraphicFramePr>
            <p:cNvPr id="28" name="Object 13"/>
            <p:cNvGraphicFramePr>
              <a:graphicFrameLocks noChangeAspect="1"/>
            </p:cNvGraphicFramePr>
            <p:nvPr>
              <p:extLst>
                <p:ext uri="{D42A27DB-BD31-4B8C-83A1-F6EECF244321}">
                  <p14:modId xmlns:p14="http://schemas.microsoft.com/office/powerpoint/2010/main" val="1710708299"/>
                </p:ext>
              </p:extLst>
            </p:nvPr>
          </p:nvGraphicFramePr>
          <p:xfrm>
            <a:off x="7161734" y="3162300"/>
            <a:ext cx="532878" cy="799318"/>
          </p:xfrm>
          <a:graphic>
            <a:graphicData uri="http://schemas.openxmlformats.org/presentationml/2006/ole">
              <mc:AlternateContent xmlns:mc="http://schemas.openxmlformats.org/markup-compatibility/2006">
                <mc:Choice xmlns:v="urn:schemas-microsoft-com:vml" Requires="v">
                  <p:oleObj spid="_x0000_s43649" name="Equation" r:id="rId9" imgW="152280" imgH="228600" progId="Equation.DSMT4">
                    <p:embed/>
                  </p:oleObj>
                </mc:Choice>
                <mc:Fallback>
                  <p:oleObj name="Equation" r:id="rId9" imgW="15228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61734" y="3162300"/>
                          <a:ext cx="532878" cy="799318"/>
                        </a:xfrm>
                        <a:prstGeom prst="rect">
                          <a:avLst/>
                        </a:prstGeom>
                        <a:noFill/>
                        <a:extLst/>
                      </p:spPr>
                    </p:pic>
                  </p:oleObj>
                </mc:Fallback>
              </mc:AlternateContent>
            </a:graphicData>
          </a:graphic>
        </p:graphicFrame>
        <p:sp>
          <p:nvSpPr>
            <p:cNvPr id="29" name="TextBox 28"/>
            <p:cNvSpPr txBox="1"/>
            <p:nvPr/>
          </p:nvSpPr>
          <p:spPr>
            <a:xfrm>
              <a:off x="11123612" y="6210300"/>
              <a:ext cx="298480" cy="584775"/>
            </a:xfrm>
            <a:prstGeom prst="rect">
              <a:avLst/>
            </a:prstGeom>
            <a:noFill/>
          </p:spPr>
          <p:txBody>
            <a:bodyPr wrap="none" rtlCol="0">
              <a:spAutoFit/>
            </a:bodyPr>
            <a:lstStyle/>
            <a:p>
              <a:r>
                <a:rPr lang="en-US" sz="3200">
                  <a:cs typeface="Times New Roman" pitchFamily="18" charset="0"/>
                </a:rPr>
                <a:t>t</a:t>
              </a:r>
            </a:p>
          </p:txBody>
        </p:sp>
        <p:cxnSp>
          <p:nvCxnSpPr>
            <p:cNvPr id="30" name="Straight Connector 29"/>
            <p:cNvCxnSpPr/>
            <p:nvPr/>
          </p:nvCxnSpPr>
          <p:spPr>
            <a:xfrm rot="5400000" flipH="1">
              <a:off x="8557025" y="5195488"/>
              <a:ext cx="2847698" cy="523"/>
            </a:xfrm>
            <a:prstGeom prst="line">
              <a:avLst/>
            </a:prstGeom>
            <a:ln w="15875">
              <a:prstDash val="sysDash"/>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389812" y="6667500"/>
              <a:ext cx="40386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flipH="1" flipV="1">
              <a:off x="5903117" y="5181600"/>
              <a:ext cx="32766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846323" y="6857000"/>
              <a:ext cx="604653" cy="523220"/>
            </a:xfrm>
            <a:prstGeom prst="rect">
              <a:avLst/>
            </a:prstGeom>
            <a:noFill/>
          </p:spPr>
          <p:txBody>
            <a:bodyPr wrap="none" rtlCol="0">
              <a:spAutoFit/>
            </a:bodyPr>
            <a:lstStyle/>
            <a:p>
              <a:r>
                <a:rPr lang="en-US" sz="2800">
                  <a:solidFill>
                    <a:srgbClr val="FF0000"/>
                  </a:solidFill>
                  <a:cs typeface="Times New Roman" pitchFamily="18" charset="0"/>
                </a:rPr>
                <a:t>4T</a:t>
              </a:r>
            </a:p>
          </p:txBody>
        </p:sp>
        <p:sp>
          <p:nvSpPr>
            <p:cNvPr id="37" name="TextBox 36"/>
            <p:cNvSpPr txBox="1"/>
            <p:nvPr/>
          </p:nvSpPr>
          <p:spPr>
            <a:xfrm>
              <a:off x="7362529" y="6857000"/>
              <a:ext cx="356188" cy="461665"/>
            </a:xfrm>
            <a:prstGeom prst="rect">
              <a:avLst/>
            </a:prstGeom>
            <a:noFill/>
          </p:spPr>
          <p:txBody>
            <a:bodyPr wrap="none" rtlCol="0">
              <a:spAutoFit/>
            </a:bodyPr>
            <a:lstStyle/>
            <a:p>
              <a:r>
                <a:rPr lang="en-US" sz="2400">
                  <a:cs typeface="Times New Roman" pitchFamily="18" charset="0"/>
                </a:rPr>
                <a:t>0</a:t>
              </a:r>
            </a:p>
          </p:txBody>
        </p:sp>
      </p:grpSp>
      <p:graphicFrame>
        <p:nvGraphicFramePr>
          <p:cNvPr id="5" name="Object 4"/>
          <p:cNvGraphicFramePr>
            <a:graphicFrameLocks noChangeAspect="1"/>
          </p:cNvGraphicFramePr>
          <p:nvPr>
            <p:extLst>
              <p:ext uri="{D42A27DB-BD31-4B8C-83A1-F6EECF244321}">
                <p14:modId xmlns:p14="http://schemas.microsoft.com/office/powerpoint/2010/main" val="164840115"/>
              </p:ext>
            </p:extLst>
          </p:nvPr>
        </p:nvGraphicFramePr>
        <p:xfrm>
          <a:off x="3308923" y="5235937"/>
          <a:ext cx="3866002" cy="1431563"/>
        </p:xfrm>
        <a:graphic>
          <a:graphicData uri="http://schemas.openxmlformats.org/presentationml/2006/ole">
            <mc:AlternateContent xmlns:mc="http://schemas.openxmlformats.org/markup-compatibility/2006">
              <mc:Choice xmlns:v="urn:schemas-microsoft-com:vml" Requires="v">
                <p:oleObj spid="_x0000_s43650" name="Equation" r:id="rId11" imgW="1028700" imgH="381000" progId="Equation.DSMT4">
                  <p:embed/>
                </p:oleObj>
              </mc:Choice>
              <mc:Fallback>
                <p:oleObj name="Equation" r:id="rId11" imgW="1028700" imgH="381000" progId="Equation.DSMT4">
                  <p:embed/>
                  <p:pic>
                    <p:nvPicPr>
                      <p:cNvPr id="0" name="Object 6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08923" y="5235937"/>
                        <a:ext cx="3866002" cy="1431563"/>
                      </a:xfrm>
                      <a:prstGeom prst="rect">
                        <a:avLst/>
                      </a:prstGeom>
                      <a:solidFill>
                        <a:srgbClr val="CCFFFF"/>
                      </a:solidFill>
                      <a:ln w="9525">
                        <a:solidFill>
                          <a:srgbClr val="008080"/>
                        </a:solidFill>
                        <a:miter lim="800000"/>
                        <a:headEnd/>
                        <a:tailEnd/>
                      </a:ln>
                    </p:spPr>
                  </p:pic>
                </p:oleObj>
              </mc:Fallback>
            </mc:AlternateContent>
          </a:graphicData>
        </a:graphic>
      </p:graphicFrame>
      <p:graphicFrame>
        <p:nvGraphicFramePr>
          <p:cNvPr id="38" name="Object 18"/>
          <p:cNvGraphicFramePr>
            <a:graphicFrameLocks noChangeAspect="1"/>
          </p:cNvGraphicFramePr>
          <p:nvPr>
            <p:extLst>
              <p:ext uri="{D42A27DB-BD31-4B8C-83A1-F6EECF244321}">
                <p14:modId xmlns:p14="http://schemas.microsoft.com/office/powerpoint/2010/main" val="2940934921"/>
              </p:ext>
            </p:extLst>
          </p:nvPr>
        </p:nvGraphicFramePr>
        <p:xfrm>
          <a:off x="404311" y="6383079"/>
          <a:ext cx="2213951" cy="1433475"/>
        </p:xfrm>
        <a:graphic>
          <a:graphicData uri="http://schemas.openxmlformats.org/presentationml/2006/ole">
            <mc:AlternateContent xmlns:mc="http://schemas.openxmlformats.org/markup-compatibility/2006">
              <mc:Choice xmlns:v="urn:schemas-microsoft-com:vml" Requires="v">
                <p:oleObj spid="_x0000_s43651" name="Equation" r:id="rId13" imgW="583920" imgH="380880" progId="Equation.DSMT4">
                  <p:embed/>
                </p:oleObj>
              </mc:Choice>
              <mc:Fallback>
                <p:oleObj name="Equation" r:id="rId13" imgW="583920" imgH="3808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4311" y="6383079"/>
                        <a:ext cx="2213951" cy="1433475"/>
                      </a:xfrm>
                      <a:prstGeom prst="rect">
                        <a:avLst/>
                      </a:prstGeom>
                      <a:solidFill>
                        <a:srgbClr val="FFFF00"/>
                      </a:solidFill>
                      <a:extLst/>
                    </p:spPr>
                  </p:pic>
                </p:oleObj>
              </mc:Fallback>
            </mc:AlternateContent>
          </a:graphicData>
        </a:graphic>
      </p:graphicFrame>
      <p:sp>
        <p:nvSpPr>
          <p:cNvPr id="39" name="Rectangle 21"/>
          <p:cNvSpPr>
            <a:spLocks noChangeArrowheads="1"/>
          </p:cNvSpPr>
          <p:nvPr/>
        </p:nvSpPr>
        <p:spPr bwMode="auto">
          <a:xfrm>
            <a:off x="2533722" y="6798910"/>
            <a:ext cx="4693914" cy="523220"/>
          </a:xfrm>
          <a:prstGeom prst="rect">
            <a:avLst/>
          </a:prstGeom>
          <a:noFill/>
          <a:ln w="9525" algn="ctr">
            <a:noFill/>
            <a:miter lim="800000"/>
            <a:headEnd/>
            <a:tailEnd/>
          </a:ln>
          <a:effectLst/>
        </p:spPr>
        <p:txBody>
          <a:bodyPr wrap="none" anchor="ctr">
            <a:spAutoFit/>
          </a:bodyPr>
          <a:lstStyle/>
          <a:p>
            <a:pPr eaLnBrk="0" hangingPunct="0"/>
            <a:r>
              <a:rPr lang="en-US" sz="2800"/>
              <a:t>: Độ tăng nhiệt ổn định  [</a:t>
            </a:r>
            <a:r>
              <a:rPr lang="en-US" sz="2800" baseline="30000"/>
              <a:t>o</a:t>
            </a:r>
            <a:r>
              <a:rPr lang="en-US" sz="2800"/>
              <a:t>C].</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US"/>
              <a:t>Công suất tổn hao trong thiết bị điện</a:t>
            </a:r>
          </a:p>
        </p:txBody>
      </p:sp>
      <p:sp>
        <p:nvSpPr>
          <p:cNvPr id="3" name="Slide Number Placeholder 2"/>
          <p:cNvSpPr>
            <a:spLocks noGrp="1"/>
          </p:cNvSpPr>
          <p:nvPr>
            <p:ph type="sldNum" sz="quarter" idx="12"/>
          </p:nvPr>
        </p:nvSpPr>
        <p:spPr/>
        <p:txBody>
          <a:bodyPr/>
          <a:lstStyle/>
          <a:p>
            <a:fld id="{AC20B538-39FE-4812-A0E3-30635B19B3D6}" type="slidenum">
              <a:rPr lang="en-US" smtClean="0"/>
              <a:pPr/>
              <a:t>4</a:t>
            </a:fld>
            <a:endParaRPr lang="en-US"/>
          </a:p>
        </p:txBody>
      </p:sp>
      <p:sp>
        <p:nvSpPr>
          <p:cNvPr id="4" name="Footer Placeholder 3"/>
          <p:cNvSpPr>
            <a:spLocks noGrp="1"/>
          </p:cNvSpPr>
          <p:nvPr>
            <p:ph type="ftr" sz="quarter" idx="3"/>
          </p:nvPr>
        </p:nvSpPr>
        <p:spPr/>
        <p:txBody>
          <a:bodyPr/>
          <a:lstStyle/>
          <a:p>
            <a:r>
              <a:rPr lang="en-US"/>
              <a:t>BMTBĐ-BĐNLĐC-PVLong (TCBinh edited 2016)</a:t>
            </a:r>
          </a:p>
        </p:txBody>
      </p:sp>
      <p:graphicFrame>
        <p:nvGraphicFramePr>
          <p:cNvPr id="5" name="Object 6"/>
          <p:cNvGraphicFramePr>
            <a:graphicFrameLocks noChangeAspect="1"/>
          </p:cNvGraphicFramePr>
          <p:nvPr>
            <p:extLst>
              <p:ext uri="{D42A27DB-BD31-4B8C-83A1-F6EECF244321}">
                <p14:modId xmlns:p14="http://schemas.microsoft.com/office/powerpoint/2010/main" val="2405849358"/>
              </p:ext>
            </p:extLst>
          </p:nvPr>
        </p:nvGraphicFramePr>
        <p:xfrm>
          <a:off x="3579812" y="3123688"/>
          <a:ext cx="1828800" cy="1462454"/>
        </p:xfrm>
        <a:graphic>
          <a:graphicData uri="http://schemas.openxmlformats.org/presentationml/2006/ole">
            <mc:AlternateContent xmlns:mc="http://schemas.openxmlformats.org/markup-compatibility/2006">
              <mc:Choice xmlns:v="urn:schemas-microsoft-com:vml" Requires="v">
                <p:oleObj spid="_x0000_s3414" name="Equation" r:id="rId3" imgW="520700" imgH="419100" progId="Equation.DSMT4">
                  <p:embed/>
                </p:oleObj>
              </mc:Choice>
              <mc:Fallback>
                <p:oleObj name="Equation" r:id="rId3" imgW="520700" imgH="4191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9812" y="3123688"/>
                        <a:ext cx="1828800" cy="1462454"/>
                      </a:xfrm>
                      <a:prstGeom prst="rect">
                        <a:avLst/>
                      </a:prstGeom>
                      <a:noFill/>
                      <a:extLst/>
                    </p:spPr>
                  </p:pic>
                </p:oleObj>
              </mc:Fallback>
            </mc:AlternateContent>
          </a:graphicData>
        </a:graphic>
      </p:graphicFrame>
      <p:graphicFrame>
        <p:nvGraphicFramePr>
          <p:cNvPr id="6" name="Object 7"/>
          <p:cNvGraphicFramePr>
            <a:graphicFrameLocks noChangeAspect="1"/>
          </p:cNvGraphicFramePr>
          <p:nvPr>
            <p:extLst>
              <p:ext uri="{D42A27DB-BD31-4B8C-83A1-F6EECF244321}">
                <p14:modId xmlns:p14="http://schemas.microsoft.com/office/powerpoint/2010/main" val="3835534373"/>
              </p:ext>
            </p:extLst>
          </p:nvPr>
        </p:nvGraphicFramePr>
        <p:xfrm>
          <a:off x="379412" y="4991100"/>
          <a:ext cx="5055782" cy="929054"/>
        </p:xfrm>
        <a:graphic>
          <a:graphicData uri="http://schemas.openxmlformats.org/presentationml/2006/ole">
            <mc:AlternateContent xmlns:mc="http://schemas.openxmlformats.org/markup-compatibility/2006">
              <mc:Choice xmlns:v="urn:schemas-microsoft-com:vml" Requires="v">
                <p:oleObj spid="_x0000_s3415" name="Equation" r:id="rId5" imgW="1308100" imgH="241300" progId="Equation.DSMT4">
                  <p:embed/>
                </p:oleObj>
              </mc:Choice>
              <mc:Fallback>
                <p:oleObj name="Equation" r:id="rId5" imgW="1308100" imgH="2413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412" y="4991100"/>
                        <a:ext cx="5055782" cy="929054"/>
                      </a:xfrm>
                      <a:prstGeom prst="rect">
                        <a:avLst/>
                      </a:prstGeom>
                      <a:noFill/>
                      <a:extLst/>
                    </p:spPr>
                  </p:pic>
                </p:oleObj>
              </mc:Fallback>
            </mc:AlternateContent>
          </a:graphicData>
        </a:graphic>
      </p:graphicFrame>
      <p:grpSp>
        <p:nvGrpSpPr>
          <p:cNvPr id="7" name="Group 25"/>
          <p:cNvGrpSpPr>
            <a:grpSpLocks/>
          </p:cNvGrpSpPr>
          <p:nvPr/>
        </p:nvGrpSpPr>
        <p:grpSpPr bwMode="auto">
          <a:xfrm>
            <a:off x="7533092" y="1132642"/>
            <a:ext cx="3709714" cy="2043139"/>
            <a:chOff x="2011" y="960"/>
            <a:chExt cx="1576" cy="744"/>
          </a:xfrm>
        </p:grpSpPr>
        <p:grpSp>
          <p:nvGrpSpPr>
            <p:cNvPr id="8" name="Group 24"/>
            <p:cNvGrpSpPr>
              <a:grpSpLocks/>
            </p:cNvGrpSpPr>
            <p:nvPr/>
          </p:nvGrpSpPr>
          <p:grpSpPr bwMode="auto">
            <a:xfrm>
              <a:off x="2172" y="960"/>
              <a:ext cx="1415" cy="744"/>
              <a:chOff x="1198" y="3750"/>
              <a:chExt cx="1415" cy="744"/>
            </a:xfrm>
          </p:grpSpPr>
          <p:sp>
            <p:nvSpPr>
              <p:cNvPr id="10" name="Oval 12" descr="Wide upward diagonal"/>
              <p:cNvSpPr>
                <a:spLocks noChangeArrowheads="1"/>
              </p:cNvSpPr>
              <p:nvPr/>
            </p:nvSpPr>
            <p:spPr bwMode="auto">
              <a:xfrm>
                <a:off x="1198" y="3750"/>
                <a:ext cx="216" cy="291"/>
              </a:xfrm>
              <a:prstGeom prst="ellipse">
                <a:avLst/>
              </a:prstGeom>
              <a:pattFill prst="wdUpDiag">
                <a:fgClr>
                  <a:srgbClr val="808080"/>
                </a:fgClr>
                <a:bgClr>
                  <a:srgbClr val="FFFFFF"/>
                </a:bgClr>
              </a:pattFill>
              <a:ln w="19050">
                <a:solidFill>
                  <a:srgbClr val="000000"/>
                </a:solidFill>
                <a:round/>
                <a:headEnd/>
                <a:tailEnd/>
              </a:ln>
              <a:effectLst/>
            </p:spPr>
            <p:txBody>
              <a:bodyPr/>
              <a:lstStyle/>
              <a:p>
                <a:endParaRPr lang="en-US"/>
              </a:p>
            </p:txBody>
          </p:sp>
          <p:sp>
            <p:nvSpPr>
              <p:cNvPr id="11" name="Line 13"/>
              <p:cNvSpPr>
                <a:spLocks noChangeShapeType="1"/>
              </p:cNvSpPr>
              <p:nvPr/>
            </p:nvSpPr>
            <p:spPr bwMode="auto">
              <a:xfrm>
                <a:off x="1324" y="3750"/>
                <a:ext cx="1190" cy="0"/>
              </a:xfrm>
              <a:prstGeom prst="line">
                <a:avLst/>
              </a:prstGeom>
              <a:noFill/>
              <a:ln w="19050">
                <a:solidFill>
                  <a:srgbClr val="000000"/>
                </a:solidFill>
                <a:round/>
                <a:headEnd/>
                <a:tailEnd/>
              </a:ln>
              <a:effectLst/>
            </p:spPr>
            <p:txBody>
              <a:bodyPr/>
              <a:lstStyle/>
              <a:p>
                <a:endParaRPr lang="en-US"/>
              </a:p>
            </p:txBody>
          </p:sp>
          <p:sp>
            <p:nvSpPr>
              <p:cNvPr id="12" name="Line 14"/>
              <p:cNvSpPr>
                <a:spLocks noChangeShapeType="1"/>
              </p:cNvSpPr>
              <p:nvPr/>
            </p:nvSpPr>
            <p:spPr bwMode="auto">
              <a:xfrm>
                <a:off x="1333" y="4041"/>
                <a:ext cx="1190" cy="0"/>
              </a:xfrm>
              <a:prstGeom prst="line">
                <a:avLst/>
              </a:prstGeom>
              <a:noFill/>
              <a:ln w="19050">
                <a:solidFill>
                  <a:srgbClr val="000000"/>
                </a:solidFill>
                <a:round/>
                <a:headEnd/>
                <a:tailEnd/>
              </a:ln>
              <a:effectLst/>
            </p:spPr>
            <p:txBody>
              <a:bodyPr/>
              <a:lstStyle/>
              <a:p>
                <a:endParaRPr lang="en-US"/>
              </a:p>
            </p:txBody>
          </p:sp>
          <p:sp>
            <p:nvSpPr>
              <p:cNvPr id="13" name="Arc 15"/>
              <p:cNvSpPr>
                <a:spLocks/>
              </p:cNvSpPr>
              <p:nvPr/>
            </p:nvSpPr>
            <p:spPr bwMode="auto">
              <a:xfrm>
                <a:off x="2487" y="3750"/>
                <a:ext cx="126" cy="293"/>
              </a:xfrm>
              <a:custGeom>
                <a:avLst/>
                <a:gdLst>
                  <a:gd name="G0" fmla="+- 3474 0 0"/>
                  <a:gd name="G1" fmla="+- 21600 0 0"/>
                  <a:gd name="G2" fmla="+- 21600 0 0"/>
                  <a:gd name="T0" fmla="*/ 3474 w 25074"/>
                  <a:gd name="T1" fmla="*/ 0 h 43200"/>
                  <a:gd name="T2" fmla="*/ 0 w 25074"/>
                  <a:gd name="T3" fmla="*/ 42919 h 43200"/>
                  <a:gd name="T4" fmla="*/ 3474 w 25074"/>
                  <a:gd name="T5" fmla="*/ 21600 h 43200"/>
                </a:gdLst>
                <a:ahLst/>
                <a:cxnLst>
                  <a:cxn ang="0">
                    <a:pos x="T0" y="T1"/>
                  </a:cxn>
                  <a:cxn ang="0">
                    <a:pos x="T2" y="T3"/>
                  </a:cxn>
                  <a:cxn ang="0">
                    <a:pos x="T4" y="T5"/>
                  </a:cxn>
                </a:cxnLst>
                <a:rect l="0" t="0" r="r" b="b"/>
                <a:pathLst>
                  <a:path w="25074" h="43200" fill="none" extrusionOk="0">
                    <a:moveTo>
                      <a:pt x="3473" y="0"/>
                    </a:moveTo>
                    <a:cubicBezTo>
                      <a:pt x="15403" y="0"/>
                      <a:pt x="25074" y="9670"/>
                      <a:pt x="25074" y="21600"/>
                    </a:cubicBezTo>
                    <a:cubicBezTo>
                      <a:pt x="25074" y="33529"/>
                      <a:pt x="15403" y="43200"/>
                      <a:pt x="3474" y="43200"/>
                    </a:cubicBezTo>
                    <a:cubicBezTo>
                      <a:pt x="2310" y="43200"/>
                      <a:pt x="1148" y="43105"/>
                      <a:pt x="0" y="42918"/>
                    </a:cubicBezTo>
                  </a:path>
                  <a:path w="25074" h="43200" stroke="0" extrusionOk="0">
                    <a:moveTo>
                      <a:pt x="3473" y="0"/>
                    </a:moveTo>
                    <a:cubicBezTo>
                      <a:pt x="15403" y="0"/>
                      <a:pt x="25074" y="9670"/>
                      <a:pt x="25074" y="21600"/>
                    </a:cubicBezTo>
                    <a:cubicBezTo>
                      <a:pt x="25074" y="33529"/>
                      <a:pt x="15403" y="43200"/>
                      <a:pt x="3474" y="43200"/>
                    </a:cubicBezTo>
                    <a:cubicBezTo>
                      <a:pt x="2310" y="43200"/>
                      <a:pt x="1148" y="43105"/>
                      <a:pt x="0" y="42918"/>
                    </a:cubicBezTo>
                    <a:lnTo>
                      <a:pt x="3474" y="21600"/>
                    </a:lnTo>
                    <a:close/>
                  </a:path>
                </a:pathLst>
              </a:custGeom>
              <a:noFill/>
              <a:ln w="19050">
                <a:solidFill>
                  <a:srgbClr val="000000"/>
                </a:solidFill>
                <a:round/>
                <a:headEnd/>
                <a:tailEnd/>
              </a:ln>
              <a:effectLst/>
            </p:spPr>
            <p:txBody>
              <a:bodyPr/>
              <a:lstStyle/>
              <a:p>
                <a:endParaRPr lang="en-US"/>
              </a:p>
            </p:txBody>
          </p:sp>
          <p:sp>
            <p:nvSpPr>
              <p:cNvPr id="14" name="Text Box 16"/>
              <p:cNvSpPr txBox="1">
                <a:spLocks noChangeArrowheads="1"/>
              </p:cNvSpPr>
              <p:nvPr/>
            </p:nvSpPr>
            <p:spPr bwMode="auto">
              <a:xfrm>
                <a:off x="1692" y="3750"/>
                <a:ext cx="324" cy="436"/>
              </a:xfrm>
              <a:prstGeom prst="rect">
                <a:avLst/>
              </a:prstGeom>
              <a:noFill/>
              <a:ln w="19050">
                <a:noFill/>
                <a:miter lim="800000"/>
                <a:headEnd/>
                <a:tailEnd/>
              </a:ln>
              <a:effectLst/>
            </p:spPr>
            <p:txBody>
              <a:bodyPr/>
              <a:lstStyle/>
              <a:p>
                <a:pPr algn="l"/>
                <a:r>
                  <a:rPr lang="en-US" altLang="zh-CN" sz="2400">
                    <a:latin typeface="Times New Roman" pitchFamily="18" charset="0"/>
                    <a:ea typeface="宋体" pitchFamily="2" charset="-122"/>
                  </a:rPr>
                  <a:t>I</a:t>
                </a:r>
                <a:endParaRPr lang="en-US" sz="2400"/>
              </a:p>
            </p:txBody>
          </p:sp>
          <p:sp>
            <p:nvSpPr>
              <p:cNvPr id="15" name="Line 17"/>
              <p:cNvSpPr>
                <a:spLocks noChangeShapeType="1"/>
              </p:cNvSpPr>
              <p:nvPr/>
            </p:nvSpPr>
            <p:spPr bwMode="auto">
              <a:xfrm>
                <a:off x="1631" y="3932"/>
                <a:ext cx="306" cy="0"/>
              </a:xfrm>
              <a:prstGeom prst="line">
                <a:avLst/>
              </a:prstGeom>
              <a:noFill/>
              <a:ln w="6350">
                <a:solidFill>
                  <a:srgbClr val="000000"/>
                </a:solidFill>
                <a:round/>
                <a:headEnd/>
                <a:tailEnd type="stealth" w="sm" len="med"/>
              </a:ln>
              <a:effectLst/>
            </p:spPr>
            <p:txBody>
              <a:bodyPr/>
              <a:lstStyle/>
              <a:p>
                <a:endParaRPr lang="en-US"/>
              </a:p>
            </p:txBody>
          </p:sp>
          <p:sp>
            <p:nvSpPr>
              <p:cNvPr id="16" name="Line 18"/>
              <p:cNvSpPr>
                <a:spLocks noChangeShapeType="1"/>
              </p:cNvSpPr>
              <p:nvPr/>
            </p:nvSpPr>
            <p:spPr bwMode="auto">
              <a:xfrm>
                <a:off x="1315" y="4256"/>
                <a:ext cx="1190" cy="0"/>
              </a:xfrm>
              <a:prstGeom prst="line">
                <a:avLst/>
              </a:prstGeom>
              <a:noFill/>
              <a:ln w="6350">
                <a:solidFill>
                  <a:srgbClr val="000000"/>
                </a:solidFill>
                <a:round/>
                <a:headEnd type="stealth" w="sm" len="lg"/>
                <a:tailEnd type="stealth" w="sm" len="lg"/>
              </a:ln>
              <a:effectLst/>
            </p:spPr>
            <p:txBody>
              <a:bodyPr/>
              <a:lstStyle/>
              <a:p>
                <a:endParaRPr lang="en-US"/>
              </a:p>
            </p:txBody>
          </p:sp>
          <p:sp>
            <p:nvSpPr>
              <p:cNvPr id="17" name="Line 19"/>
              <p:cNvSpPr>
                <a:spLocks noChangeShapeType="1"/>
              </p:cNvSpPr>
              <p:nvPr/>
            </p:nvSpPr>
            <p:spPr bwMode="auto">
              <a:xfrm>
                <a:off x="1297" y="4077"/>
                <a:ext cx="0" cy="290"/>
              </a:xfrm>
              <a:prstGeom prst="line">
                <a:avLst/>
              </a:prstGeom>
              <a:noFill/>
              <a:ln w="3175">
                <a:solidFill>
                  <a:srgbClr val="000000"/>
                </a:solidFill>
                <a:round/>
                <a:headEnd/>
                <a:tailEnd/>
              </a:ln>
              <a:effectLst/>
            </p:spPr>
            <p:txBody>
              <a:bodyPr/>
              <a:lstStyle/>
              <a:p>
                <a:endParaRPr lang="en-US"/>
              </a:p>
            </p:txBody>
          </p:sp>
          <p:sp>
            <p:nvSpPr>
              <p:cNvPr id="18" name="Line 20"/>
              <p:cNvSpPr>
                <a:spLocks noChangeShapeType="1"/>
              </p:cNvSpPr>
              <p:nvPr/>
            </p:nvSpPr>
            <p:spPr bwMode="auto">
              <a:xfrm>
                <a:off x="2514" y="4077"/>
                <a:ext cx="0" cy="290"/>
              </a:xfrm>
              <a:prstGeom prst="line">
                <a:avLst/>
              </a:prstGeom>
              <a:noFill/>
              <a:ln w="3175">
                <a:solidFill>
                  <a:srgbClr val="000000"/>
                </a:solidFill>
                <a:round/>
                <a:headEnd/>
                <a:tailEnd/>
              </a:ln>
              <a:effectLst/>
            </p:spPr>
            <p:txBody>
              <a:bodyPr/>
              <a:lstStyle/>
              <a:p>
                <a:endParaRPr lang="en-US"/>
              </a:p>
            </p:txBody>
          </p:sp>
          <p:sp>
            <p:nvSpPr>
              <p:cNvPr id="19" name="Text Box 21"/>
              <p:cNvSpPr txBox="1">
                <a:spLocks noChangeArrowheads="1"/>
              </p:cNvSpPr>
              <p:nvPr/>
            </p:nvSpPr>
            <p:spPr bwMode="auto">
              <a:xfrm>
                <a:off x="1820" y="4058"/>
                <a:ext cx="324" cy="436"/>
              </a:xfrm>
              <a:prstGeom prst="rect">
                <a:avLst/>
              </a:prstGeom>
              <a:noFill/>
              <a:ln w="19050">
                <a:noFill/>
                <a:miter lim="800000"/>
                <a:headEnd/>
                <a:tailEnd/>
              </a:ln>
              <a:effectLst/>
            </p:spPr>
            <p:txBody>
              <a:bodyPr/>
              <a:lstStyle/>
              <a:p>
                <a:pPr algn="l"/>
                <a:r>
                  <a:rPr lang="en-US" altLang="zh-CN" sz="2800">
                    <a:latin typeface="Times New Roman" pitchFamily="18" charset="0"/>
                    <a:ea typeface="宋体" pitchFamily="2" charset="-122"/>
                  </a:rPr>
                  <a:t>l</a:t>
                </a:r>
                <a:endParaRPr lang="en-US" sz="2800"/>
              </a:p>
            </p:txBody>
          </p:sp>
        </p:grpSp>
        <p:sp>
          <p:nvSpPr>
            <p:cNvPr id="9" name="Text Box 22"/>
            <p:cNvSpPr txBox="1">
              <a:spLocks noChangeArrowheads="1"/>
            </p:cNvSpPr>
            <p:nvPr/>
          </p:nvSpPr>
          <p:spPr bwMode="auto">
            <a:xfrm>
              <a:off x="2011" y="980"/>
              <a:ext cx="324" cy="436"/>
            </a:xfrm>
            <a:prstGeom prst="rect">
              <a:avLst/>
            </a:prstGeom>
            <a:noFill/>
            <a:ln w="19050">
              <a:noFill/>
              <a:miter lim="800000"/>
              <a:headEnd/>
              <a:tailEnd/>
            </a:ln>
            <a:effectLst/>
          </p:spPr>
          <p:txBody>
            <a:bodyPr/>
            <a:lstStyle/>
            <a:p>
              <a:pPr algn="l"/>
              <a:r>
                <a:rPr lang="en-US" altLang="zh-CN" sz="3200">
                  <a:latin typeface="Times New Roman" pitchFamily="18" charset="0"/>
                  <a:ea typeface="宋体" pitchFamily="2" charset="-122"/>
                </a:rPr>
                <a:t>q</a:t>
              </a:r>
              <a:endParaRPr lang="en-US" sz="3200"/>
            </a:p>
          </p:txBody>
        </p:sp>
      </p:grpSp>
      <p:sp>
        <p:nvSpPr>
          <p:cNvPr id="20" name="Rectangle 26"/>
          <p:cNvSpPr>
            <a:spLocks noChangeArrowheads="1"/>
          </p:cNvSpPr>
          <p:nvPr/>
        </p:nvSpPr>
        <p:spPr bwMode="auto">
          <a:xfrm>
            <a:off x="684212" y="982534"/>
            <a:ext cx="6553200" cy="1200329"/>
          </a:xfrm>
          <a:prstGeom prst="rect">
            <a:avLst/>
          </a:prstGeom>
          <a:noFill/>
          <a:ln w="9525" algn="ctr">
            <a:noFill/>
            <a:miter lim="800000"/>
            <a:headEnd/>
            <a:tailEnd/>
          </a:ln>
          <a:effectLst/>
        </p:spPr>
        <p:txBody>
          <a:bodyPr anchor="ctr">
            <a:spAutoFit/>
          </a:bodyPr>
          <a:lstStyle/>
          <a:p>
            <a:pPr algn="l" eaLnBrk="0" hangingPunct="0"/>
            <a:r>
              <a:rPr lang="en-US" sz="2400"/>
              <a:t>Nếu dây dẫn có tiết diện đều q dọc theo toàn bộ chiều dài l, vectơ mật độ dòng điện vuông góc và phân bố đều trên bề mặt tiết diện q:</a:t>
            </a:r>
          </a:p>
        </p:txBody>
      </p:sp>
      <p:graphicFrame>
        <p:nvGraphicFramePr>
          <p:cNvPr id="21" name="Object 27"/>
          <p:cNvGraphicFramePr>
            <a:graphicFrameLocks noChangeAspect="1"/>
          </p:cNvGraphicFramePr>
          <p:nvPr>
            <p:extLst>
              <p:ext uri="{D42A27DB-BD31-4B8C-83A1-F6EECF244321}">
                <p14:modId xmlns:p14="http://schemas.microsoft.com/office/powerpoint/2010/main" val="1960830734"/>
              </p:ext>
            </p:extLst>
          </p:nvPr>
        </p:nvGraphicFramePr>
        <p:xfrm>
          <a:off x="1095635" y="2106144"/>
          <a:ext cx="5454994" cy="796385"/>
        </p:xfrm>
        <a:graphic>
          <a:graphicData uri="http://schemas.openxmlformats.org/presentationml/2006/ole">
            <mc:AlternateContent xmlns:mc="http://schemas.openxmlformats.org/markup-compatibility/2006">
              <mc:Choice xmlns:v="urn:schemas-microsoft-com:vml" Requires="v">
                <p:oleObj spid="_x0000_s3416" name="Equation" r:id="rId7" imgW="1562040" imgH="228600" progId="Equation.DSMT4">
                  <p:embed/>
                </p:oleObj>
              </mc:Choice>
              <mc:Fallback>
                <p:oleObj name="Equation" r:id="rId7" imgW="1562040" imgH="2286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5635" y="2106144"/>
                        <a:ext cx="5454994" cy="796385"/>
                      </a:xfrm>
                      <a:prstGeom prst="rect">
                        <a:avLst/>
                      </a:prstGeom>
                      <a:noFill/>
                      <a:extLst/>
                    </p:spPr>
                  </p:pic>
                </p:oleObj>
              </mc:Fallback>
            </mc:AlternateContent>
          </a:graphicData>
        </a:graphic>
      </p:graphicFrame>
      <p:sp>
        <p:nvSpPr>
          <p:cNvPr id="22" name="Rectangle 28"/>
          <p:cNvSpPr>
            <a:spLocks noChangeArrowheads="1"/>
          </p:cNvSpPr>
          <p:nvPr/>
        </p:nvSpPr>
        <p:spPr bwMode="auto">
          <a:xfrm>
            <a:off x="1390650" y="4411534"/>
            <a:ext cx="8653331" cy="523220"/>
          </a:xfrm>
          <a:prstGeom prst="rect">
            <a:avLst/>
          </a:prstGeom>
          <a:noFill/>
          <a:ln w="9525" algn="ctr">
            <a:noFill/>
            <a:miter lim="800000"/>
            <a:headEnd/>
            <a:tailEnd/>
          </a:ln>
          <a:effectLst/>
        </p:spPr>
        <p:txBody>
          <a:bodyPr wrap="none" anchor="ctr">
            <a:spAutoFit/>
          </a:bodyPr>
          <a:lstStyle/>
          <a:p>
            <a:pPr algn="l" eaLnBrk="0" hangingPunct="0"/>
            <a:r>
              <a:rPr lang="en-US" sz="2800">
                <a:sym typeface="Symbol" pitchFamily="18" charset="2"/>
              </a:rPr>
              <a:t>:</a:t>
            </a:r>
            <a:r>
              <a:rPr lang="en-US" sz="2800"/>
              <a:t>  Điện trở suất của vật dẫn điện phụ thuộc nhiệt độ </a:t>
            </a:r>
          </a:p>
        </p:txBody>
      </p:sp>
      <p:sp>
        <p:nvSpPr>
          <p:cNvPr id="23" name="Rectangle 29"/>
          <p:cNvSpPr>
            <a:spLocks noChangeArrowheads="1"/>
          </p:cNvSpPr>
          <p:nvPr/>
        </p:nvSpPr>
        <p:spPr bwMode="auto">
          <a:xfrm>
            <a:off x="153986" y="5965567"/>
            <a:ext cx="11731625" cy="954107"/>
          </a:xfrm>
          <a:prstGeom prst="rect">
            <a:avLst/>
          </a:prstGeom>
          <a:noFill/>
          <a:ln w="9525" algn="ctr">
            <a:noFill/>
            <a:miter lim="800000"/>
            <a:headEnd/>
            <a:tailEnd/>
          </a:ln>
          <a:effectLst/>
        </p:spPr>
        <p:txBody>
          <a:bodyPr wrap="square" anchor="ctr">
            <a:spAutoFit/>
          </a:bodyPr>
          <a:lstStyle/>
          <a:p>
            <a:pPr algn="l" eaLnBrk="0" hangingPunct="0"/>
            <a:r>
              <a:rPr lang="en-US" sz="2800">
                <a:sym typeface="Symbol" pitchFamily="18" charset="2"/>
              </a:rPr>
              <a:t>-  </a:t>
            </a:r>
            <a:r>
              <a:rPr lang="en-US" sz="2800" baseline="-25000">
                <a:sym typeface="Symbol" pitchFamily="18" charset="2"/>
              </a:rPr>
              <a:t></a:t>
            </a:r>
            <a:r>
              <a:rPr lang="en-US" sz="2800" baseline="-25000"/>
              <a:t>1</a:t>
            </a:r>
            <a:r>
              <a:rPr lang="en-US" sz="2800">
                <a:sym typeface="Symbol" pitchFamily="18" charset="2"/>
              </a:rPr>
              <a:t> : Điện trở suất ở nhiệt độ </a:t>
            </a:r>
            <a:r>
              <a:rPr lang="en-US" sz="2800" baseline="-25000"/>
              <a:t>1</a:t>
            </a:r>
            <a:endParaRPr lang="en-US" sz="2800">
              <a:sym typeface="Symbol" pitchFamily="18" charset="2"/>
            </a:endParaRPr>
          </a:p>
          <a:p>
            <a:pPr algn="l" eaLnBrk="0" hangingPunct="0"/>
            <a:r>
              <a:rPr lang="en-US" sz="2800">
                <a:sym typeface="Symbol" pitchFamily="18" charset="2"/>
              </a:rPr>
              <a:t>-  </a:t>
            </a:r>
            <a:r>
              <a:rPr lang="en-US" sz="2800"/>
              <a:t> [1/</a:t>
            </a:r>
            <a:r>
              <a:rPr lang="en-US" sz="2800" baseline="30000"/>
              <a:t>o</a:t>
            </a:r>
            <a:r>
              <a:rPr lang="en-US" sz="2800"/>
              <a:t>C]: hệ số nhiệt điện trở :   </a:t>
            </a:r>
            <a:r>
              <a:rPr lang="en-US" sz="2800">
                <a:sym typeface="Symbol" pitchFamily="18" charset="2"/>
              </a:rPr>
              <a:t></a:t>
            </a:r>
            <a:r>
              <a:rPr lang="en-US" sz="2800" baseline="-25000">
                <a:sym typeface="Symbol" pitchFamily="18" charset="2"/>
              </a:rPr>
              <a:t>Al</a:t>
            </a:r>
            <a:r>
              <a:rPr lang="en-US" sz="2800"/>
              <a:t> = 0,0042 (1/</a:t>
            </a:r>
            <a:r>
              <a:rPr lang="en-US" sz="2800" baseline="30000"/>
              <a:t>o</a:t>
            </a:r>
            <a:r>
              <a:rPr lang="en-US" sz="2800"/>
              <a:t>C);   </a:t>
            </a:r>
            <a:r>
              <a:rPr lang="en-US" sz="2800">
                <a:sym typeface="Symbol" pitchFamily="18" charset="2"/>
              </a:rPr>
              <a:t></a:t>
            </a:r>
            <a:r>
              <a:rPr lang="en-US" sz="2800" baseline="-25000">
                <a:sym typeface="Symbol" pitchFamily="18" charset="2"/>
              </a:rPr>
              <a:t>Cu</a:t>
            </a:r>
            <a:r>
              <a:rPr lang="en-US" sz="2800"/>
              <a:t>=0,0043 (1/</a:t>
            </a:r>
            <a:r>
              <a:rPr lang="en-US" sz="2800" baseline="30000"/>
              <a:t>o</a:t>
            </a:r>
            <a:r>
              <a:rPr lang="en-US" sz="2800"/>
              <a:t>C)</a:t>
            </a:r>
          </a:p>
        </p:txBody>
      </p:sp>
      <p:sp>
        <p:nvSpPr>
          <p:cNvPr id="24" name="TextBox 23"/>
          <p:cNvSpPr txBox="1"/>
          <p:nvPr/>
        </p:nvSpPr>
        <p:spPr>
          <a:xfrm>
            <a:off x="1293812" y="7048500"/>
            <a:ext cx="9958175" cy="584775"/>
          </a:xfrm>
          <a:prstGeom prst="rect">
            <a:avLst/>
          </a:prstGeom>
          <a:noFill/>
        </p:spPr>
        <p:txBody>
          <a:bodyPr wrap="none" rtlCol="0">
            <a:spAutoFit/>
          </a:bodyPr>
          <a:lstStyle/>
          <a:p>
            <a:r>
              <a:rPr lang="en-US" sz="3200"/>
              <a:t>Thường cho sẵn</a:t>
            </a:r>
            <a:r>
              <a:rPr lang="en-US" sz="3200">
                <a:sym typeface="Symbol" pitchFamily="18" charset="2"/>
              </a:rPr>
              <a:t>  </a:t>
            </a:r>
            <a:r>
              <a:rPr lang="en-US" sz="3200" baseline="-25000">
                <a:sym typeface="Symbol" pitchFamily="18" charset="2"/>
              </a:rPr>
              <a:t></a:t>
            </a:r>
            <a:r>
              <a:rPr lang="en-US" sz="3200" baseline="-25000"/>
              <a:t>1</a:t>
            </a:r>
            <a:r>
              <a:rPr lang="en-US" sz="3200"/>
              <a:t> </a:t>
            </a:r>
            <a:r>
              <a:rPr lang="en-US" sz="3200">
                <a:sym typeface="Symbol" pitchFamily="18" charset="2"/>
              </a:rPr>
              <a:t> ở </a:t>
            </a:r>
            <a:r>
              <a:rPr lang="en-US" sz="3200" baseline="-25000"/>
              <a:t>1</a:t>
            </a:r>
            <a:r>
              <a:rPr lang="en-US" sz="3200">
                <a:sym typeface="Symbol" pitchFamily="18" charset="2"/>
              </a:rPr>
              <a:t> = 0</a:t>
            </a:r>
            <a:r>
              <a:rPr lang="en-US" sz="3200" baseline="30000">
                <a:sym typeface="Symbol" pitchFamily="18" charset="2"/>
              </a:rPr>
              <a:t>0</a:t>
            </a:r>
            <a:r>
              <a:rPr lang="en-US" sz="3200">
                <a:sym typeface="Symbol" pitchFamily="18" charset="2"/>
              </a:rPr>
              <a:t>C  nên  </a:t>
            </a:r>
            <a:r>
              <a:rPr lang="en-US" sz="3200"/>
              <a:t> = </a:t>
            </a:r>
            <a:r>
              <a:rPr lang="en-US" sz="3200">
                <a:sym typeface="Symbol" pitchFamily="18" charset="2"/>
              </a:rPr>
              <a:t></a:t>
            </a:r>
            <a:r>
              <a:rPr lang="en-US" sz="3200" baseline="-25000"/>
              <a:t>0</a:t>
            </a:r>
            <a:r>
              <a:rPr lang="en-US" sz="3200"/>
              <a:t> </a:t>
            </a:r>
            <a:r>
              <a:rPr lang="en-US" sz="3200">
                <a:sym typeface="Symbol" pitchFamily="18" charset="2"/>
              </a:rPr>
              <a:t>(1+ </a:t>
            </a:r>
            <a:r>
              <a:rPr lang="en-US" sz="3200"/>
              <a:t> </a:t>
            </a:r>
            <a:r>
              <a:rPr lang="en-US" sz="3200">
                <a:sym typeface="Symbol" pitchFamily="18" charset="2"/>
              </a:rPr>
              <a:t></a:t>
            </a:r>
            <a:r>
              <a:rPr lang="en-US" sz="3200"/>
              <a:t>)</a:t>
            </a:r>
            <a:r>
              <a:rPr lang="en-US" sz="3200">
                <a:sym typeface="Symbol" pitchFamily="18" charset="2"/>
              </a:rPr>
              <a:t> </a:t>
            </a:r>
          </a:p>
        </p:txBody>
      </p:sp>
      <p:sp>
        <p:nvSpPr>
          <p:cNvPr id="25" name="TextBox 24"/>
          <p:cNvSpPr txBox="1"/>
          <p:nvPr/>
        </p:nvSpPr>
        <p:spPr>
          <a:xfrm>
            <a:off x="836612" y="2933700"/>
            <a:ext cx="3639138" cy="523220"/>
          </a:xfrm>
          <a:prstGeom prst="rect">
            <a:avLst/>
          </a:prstGeom>
          <a:noFill/>
        </p:spPr>
        <p:txBody>
          <a:bodyPr wrap="none" rtlCol="0">
            <a:spAutoFit/>
          </a:bodyPr>
          <a:lstStyle/>
          <a:p>
            <a:r>
              <a:rPr lang="en-US" sz="2800">
                <a:cs typeface="Times New Roman" pitchFamily="18" charset="0"/>
              </a:rPr>
              <a:t>Điện trở vật dẫn điện:</a:t>
            </a:r>
          </a:p>
        </p:txBody>
      </p:sp>
      <p:graphicFrame>
        <p:nvGraphicFramePr>
          <p:cNvPr id="26" name="Object 25"/>
          <p:cNvGraphicFramePr>
            <a:graphicFrameLocks noChangeAspect="1"/>
          </p:cNvGraphicFramePr>
          <p:nvPr>
            <p:extLst>
              <p:ext uri="{D42A27DB-BD31-4B8C-83A1-F6EECF244321}">
                <p14:modId xmlns:p14="http://schemas.microsoft.com/office/powerpoint/2010/main" val="4189090397"/>
              </p:ext>
            </p:extLst>
          </p:nvPr>
        </p:nvGraphicFramePr>
        <p:xfrm>
          <a:off x="6564055" y="5030404"/>
          <a:ext cx="4923161" cy="842466"/>
        </p:xfrm>
        <a:graphic>
          <a:graphicData uri="http://schemas.openxmlformats.org/presentationml/2006/ole">
            <mc:AlternateContent xmlns:mc="http://schemas.openxmlformats.org/markup-compatibility/2006">
              <mc:Choice xmlns:v="urn:schemas-microsoft-com:vml" Requires="v">
                <p:oleObj spid="_x0000_s3417" name="Equation" r:id="rId9" imgW="2374560" imgH="406080" progId="Equation.DSMT4">
                  <p:embed/>
                </p:oleObj>
              </mc:Choice>
              <mc:Fallback>
                <p:oleObj name="Equation" r:id="rId9" imgW="2374560" imgH="406080" progId="Equation.DSMT4">
                  <p:embed/>
                  <p:pic>
                    <p:nvPicPr>
                      <p:cNvPr id="0" name=""/>
                      <p:cNvPicPr/>
                      <p:nvPr/>
                    </p:nvPicPr>
                    <p:blipFill>
                      <a:blip r:embed="rId10"/>
                      <a:stretch>
                        <a:fillRect/>
                      </a:stretch>
                    </p:blipFill>
                    <p:spPr>
                      <a:xfrm>
                        <a:off x="6564055" y="5030404"/>
                        <a:ext cx="4923161" cy="842466"/>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0500"/>
            <a:ext cx="11731625" cy="544708"/>
          </a:xfrm>
        </p:spPr>
        <p:style>
          <a:lnRef idx="1">
            <a:schemeClr val="accent3"/>
          </a:lnRef>
          <a:fillRef idx="2">
            <a:schemeClr val="accent3"/>
          </a:fillRef>
          <a:effectRef idx="1">
            <a:schemeClr val="accent3"/>
          </a:effectRef>
          <a:fontRef idx="minor">
            <a:schemeClr val="dk1"/>
          </a:fontRef>
        </p:style>
        <p:txBody>
          <a:bodyPr/>
          <a:lstStyle/>
          <a:p>
            <a:r>
              <a:rPr lang="en-US"/>
              <a:t>Các chế độ làm việc của thiết bị điện</a:t>
            </a:r>
          </a:p>
        </p:txBody>
      </p:sp>
      <p:sp>
        <p:nvSpPr>
          <p:cNvPr id="3" name="Slide Number Placeholder 2"/>
          <p:cNvSpPr>
            <a:spLocks noGrp="1"/>
          </p:cNvSpPr>
          <p:nvPr>
            <p:ph type="sldNum" sz="quarter" idx="12"/>
          </p:nvPr>
        </p:nvSpPr>
        <p:spPr/>
        <p:txBody>
          <a:bodyPr/>
          <a:lstStyle/>
          <a:p>
            <a:fld id="{AC20B538-39FE-4812-A0E3-30635B19B3D6}" type="slidenum">
              <a:rPr lang="en-US" smtClean="0"/>
              <a:pPr/>
              <a:t>40</a:t>
            </a:fld>
            <a:endParaRPr lang="en-US"/>
          </a:p>
        </p:txBody>
      </p:sp>
      <p:sp>
        <p:nvSpPr>
          <p:cNvPr id="4" name="Footer Placeholder 3"/>
          <p:cNvSpPr>
            <a:spLocks noGrp="1"/>
          </p:cNvSpPr>
          <p:nvPr>
            <p:ph type="ftr" sz="quarter" idx="3"/>
          </p:nvPr>
        </p:nvSpPr>
        <p:spPr/>
        <p:txBody>
          <a:bodyPr/>
          <a:lstStyle/>
          <a:p>
            <a:r>
              <a:rPr lang="en-US"/>
              <a:t>BMTBĐ-BĐNLĐC-PVLong (TCBinh edited 2016)</a:t>
            </a:r>
          </a:p>
        </p:txBody>
      </p:sp>
      <p:sp>
        <p:nvSpPr>
          <p:cNvPr id="7" name="TextBox 6"/>
          <p:cNvSpPr txBox="1"/>
          <p:nvPr/>
        </p:nvSpPr>
        <p:spPr>
          <a:xfrm>
            <a:off x="608012" y="876300"/>
            <a:ext cx="10363199" cy="1107996"/>
          </a:xfrm>
          <a:prstGeom prst="rect">
            <a:avLst/>
          </a:prstGeom>
          <a:noFill/>
        </p:spPr>
        <p:txBody>
          <a:bodyPr wrap="square" rtlCol="0">
            <a:spAutoFit/>
          </a:bodyPr>
          <a:lstStyle/>
          <a:p>
            <a:r>
              <a:rPr lang="en-US" sz="2200" b="1">
                <a:cs typeface="Times New Roman" pitchFamily="18" charset="0"/>
                <a:sym typeface="Wingdings"/>
              </a:rPr>
              <a:t>1 </a:t>
            </a:r>
            <a:r>
              <a:rPr lang="en-US" b="1" u="sng">
                <a:cs typeface="Times New Roman" pitchFamily="18" charset="0"/>
              </a:rPr>
              <a:t>Chế độ làm việc dài hạn</a:t>
            </a:r>
            <a:r>
              <a:rPr lang="en-US">
                <a:cs typeface="Times New Roman" pitchFamily="18" charset="0"/>
              </a:rPr>
              <a:t> : Thời gian làm việc (t</a:t>
            </a:r>
            <a:r>
              <a:rPr lang="en-US" baseline="-25000">
                <a:cs typeface="Times New Roman" pitchFamily="18" charset="0"/>
              </a:rPr>
              <a:t>lv</a:t>
            </a:r>
            <a:r>
              <a:rPr lang="en-US">
                <a:cs typeface="Times New Roman" pitchFamily="18" charset="0"/>
              </a:rPr>
              <a:t>) đủ lớn để nhiệt độ đạt nhiệt độ ổn định (</a:t>
            </a:r>
            <a:r>
              <a:rPr lang="en-US">
                <a:sym typeface="Symbol" pitchFamily="18" charset="2"/>
              </a:rPr>
              <a:t></a:t>
            </a:r>
            <a:r>
              <a:rPr lang="en-US"/>
              <a:t> = </a:t>
            </a:r>
            <a:r>
              <a:rPr lang="en-US">
                <a:sym typeface="Symbol" pitchFamily="18" charset="2"/>
              </a:rPr>
              <a:t></a:t>
            </a:r>
            <a:r>
              <a:rPr lang="en-US" baseline="-25000"/>
              <a:t>ođ</a:t>
            </a:r>
            <a:r>
              <a:rPr lang="en-US">
                <a:cs typeface="Times New Roman" pitchFamily="18" charset="0"/>
              </a:rPr>
              <a:t>) và thời gian nghỉ (t</a:t>
            </a:r>
            <a:r>
              <a:rPr lang="en-US" baseline="-25000">
                <a:cs typeface="Times New Roman" pitchFamily="18" charset="0"/>
              </a:rPr>
              <a:t>ng</a:t>
            </a:r>
            <a:r>
              <a:rPr lang="en-US">
                <a:cs typeface="Times New Roman" pitchFamily="18" charset="0"/>
              </a:rPr>
              <a:t>) đủ dài để nhiệt độ giảm đến nhiệt độ môi trường (</a:t>
            </a:r>
            <a:r>
              <a:rPr lang="en-US">
                <a:sym typeface="Symbol" pitchFamily="18" charset="2"/>
              </a:rPr>
              <a:t></a:t>
            </a:r>
            <a:r>
              <a:rPr lang="en-US"/>
              <a:t> = 0)</a:t>
            </a:r>
            <a:r>
              <a:rPr lang="en-US">
                <a:cs typeface="Times New Roman" pitchFamily="18" charset="0"/>
              </a:rPr>
              <a:t>.</a:t>
            </a:r>
            <a:endParaRPr lang="en-US" sz="2200">
              <a:cs typeface="Times New Roman" pitchFamily="18" charset="0"/>
            </a:endParaRPr>
          </a:p>
        </p:txBody>
      </p:sp>
      <p:graphicFrame>
        <p:nvGraphicFramePr>
          <p:cNvPr id="10" name="Object 5"/>
          <p:cNvGraphicFramePr>
            <a:graphicFrameLocks noChangeAspect="1"/>
          </p:cNvGraphicFramePr>
          <p:nvPr/>
        </p:nvGraphicFramePr>
        <p:xfrm>
          <a:off x="3275012" y="2476500"/>
          <a:ext cx="4891087" cy="631825"/>
        </p:xfrm>
        <a:graphic>
          <a:graphicData uri="http://schemas.openxmlformats.org/presentationml/2006/ole">
            <mc:AlternateContent xmlns:mc="http://schemas.openxmlformats.org/markup-compatibility/2006">
              <mc:Choice xmlns:v="urn:schemas-microsoft-com:vml" Requires="v">
                <p:oleObj spid="_x0000_s59602" name="Equation" r:id="rId3" imgW="1993680" imgH="253800" progId="Equation.DSMT4">
                  <p:embed/>
                </p:oleObj>
              </mc:Choice>
              <mc:Fallback>
                <p:oleObj name="Equation" r:id="rId3" imgW="199368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012" y="2476500"/>
                        <a:ext cx="4891087"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8"/>
          <p:cNvSpPr>
            <a:spLocks noChangeArrowheads="1"/>
          </p:cNvSpPr>
          <p:nvPr/>
        </p:nvSpPr>
        <p:spPr bwMode="auto">
          <a:xfrm>
            <a:off x="608012" y="2579013"/>
            <a:ext cx="2623347" cy="430887"/>
          </a:xfrm>
          <a:prstGeom prst="rect">
            <a:avLst/>
          </a:prstGeom>
          <a:noFill/>
          <a:ln w="9525" algn="ctr">
            <a:noFill/>
            <a:miter lim="800000"/>
            <a:headEnd/>
            <a:tailEnd/>
          </a:ln>
        </p:spPr>
        <p:txBody>
          <a:bodyPr wrap="none" anchor="ctr">
            <a:spAutoFit/>
          </a:bodyPr>
          <a:lstStyle/>
          <a:p>
            <a:pPr algn="l" eaLnBrk="0" hangingPunct="0"/>
            <a:r>
              <a:rPr lang="en-US"/>
              <a:t>- Thực tế khi t = 4T:</a:t>
            </a:r>
          </a:p>
        </p:txBody>
      </p:sp>
      <p:sp>
        <p:nvSpPr>
          <p:cNvPr id="12" name="Rectangle 9"/>
          <p:cNvSpPr>
            <a:spLocks noChangeArrowheads="1"/>
          </p:cNvSpPr>
          <p:nvPr/>
        </p:nvSpPr>
        <p:spPr bwMode="auto">
          <a:xfrm>
            <a:off x="8310047" y="2552700"/>
            <a:ext cx="3421578" cy="430887"/>
          </a:xfrm>
          <a:prstGeom prst="rect">
            <a:avLst/>
          </a:prstGeom>
          <a:noFill/>
          <a:ln w="9525" algn="ctr">
            <a:noFill/>
            <a:miter lim="800000"/>
            <a:headEnd/>
            <a:tailEnd/>
          </a:ln>
        </p:spPr>
        <p:txBody>
          <a:bodyPr wrap="none" anchor="ctr">
            <a:spAutoFit/>
          </a:bodyPr>
          <a:lstStyle/>
          <a:p>
            <a:pPr algn="l" eaLnBrk="0" hangingPunct="0"/>
            <a:r>
              <a:rPr lang="en-US"/>
              <a:t>sai số tương đối   </a:t>
            </a:r>
            <a:r>
              <a:rPr lang="el-GR">
                <a:latin typeface="Arial" charset="0"/>
                <a:cs typeface="Arial" charset="0"/>
              </a:rPr>
              <a:t>Δ</a:t>
            </a:r>
            <a:r>
              <a:rPr lang="el-GR">
                <a:latin typeface="Arial" charset="0"/>
                <a:cs typeface="Arial" charset="0"/>
                <a:sym typeface="Symbol" pitchFamily="18" charset="2"/>
              </a:rPr>
              <a:t></a:t>
            </a:r>
            <a:r>
              <a:rPr lang="en-US">
                <a:latin typeface="Arial" charset="0"/>
                <a:cs typeface="Arial" charset="0"/>
                <a:sym typeface="Symbol" pitchFamily="18" charset="2"/>
              </a:rPr>
              <a:t>%&lt;</a:t>
            </a:r>
            <a:r>
              <a:rPr lang="en-US"/>
              <a:t> 2</a:t>
            </a:r>
          </a:p>
        </p:txBody>
      </p:sp>
      <p:sp>
        <p:nvSpPr>
          <p:cNvPr id="13" name="TextBox 12"/>
          <p:cNvSpPr txBox="1"/>
          <p:nvPr/>
        </p:nvSpPr>
        <p:spPr>
          <a:xfrm>
            <a:off x="608012" y="2019300"/>
            <a:ext cx="8985152" cy="430887"/>
          </a:xfrm>
          <a:prstGeom prst="rect">
            <a:avLst/>
          </a:prstGeom>
          <a:noFill/>
        </p:spPr>
        <p:txBody>
          <a:bodyPr wrap="none" rtlCol="0">
            <a:spAutoFit/>
          </a:bodyPr>
          <a:lstStyle/>
          <a:p>
            <a:r>
              <a:rPr lang="en-US">
                <a:cs typeface="Times New Roman" pitchFamily="18" charset="0"/>
              </a:rPr>
              <a:t>- Theo lý thuyết, thời gian làm việc (t</a:t>
            </a:r>
            <a:r>
              <a:rPr lang="en-US" baseline="-25000">
                <a:cs typeface="Times New Roman" pitchFamily="18" charset="0"/>
              </a:rPr>
              <a:t>lv</a:t>
            </a:r>
            <a:r>
              <a:rPr lang="en-US">
                <a:cs typeface="Times New Roman" pitchFamily="18" charset="0"/>
              </a:rPr>
              <a:t>) và thời gian nghỉ (t</a:t>
            </a:r>
            <a:r>
              <a:rPr lang="en-US" baseline="-25000">
                <a:cs typeface="Times New Roman" pitchFamily="18" charset="0"/>
              </a:rPr>
              <a:t>ng</a:t>
            </a:r>
            <a:r>
              <a:rPr lang="en-US">
                <a:cs typeface="Times New Roman" pitchFamily="18" charset="0"/>
              </a:rPr>
              <a:t>) là vô cùng</a:t>
            </a:r>
            <a:endParaRPr lang="en-US" sz="2200">
              <a:cs typeface="Times New Roman" pitchFamily="18" charset="0"/>
            </a:endParaRPr>
          </a:p>
        </p:txBody>
      </p:sp>
      <p:sp>
        <p:nvSpPr>
          <p:cNvPr id="14" name="TextBox 13"/>
          <p:cNvSpPr txBox="1"/>
          <p:nvPr/>
        </p:nvSpPr>
        <p:spPr>
          <a:xfrm>
            <a:off x="760412" y="3162300"/>
            <a:ext cx="11023659" cy="430887"/>
          </a:xfrm>
          <a:prstGeom prst="rect">
            <a:avLst/>
          </a:prstGeom>
          <a:noFill/>
        </p:spPr>
        <p:txBody>
          <a:bodyPr wrap="none" rtlCol="0">
            <a:spAutoFit/>
          </a:bodyPr>
          <a:lstStyle/>
          <a:p>
            <a:r>
              <a:rPr lang="en-US" sz="2200">
                <a:solidFill>
                  <a:srgbClr val="FF0000"/>
                </a:solidFill>
                <a:cs typeface="Times New Roman" pitchFamily="18" charset="0"/>
              </a:rPr>
              <a:t>Vậy khi </a:t>
            </a:r>
            <a:r>
              <a:rPr lang="en-US">
                <a:solidFill>
                  <a:srgbClr val="FF0000"/>
                </a:solidFill>
                <a:cs typeface="Times New Roman" pitchFamily="18" charset="0"/>
              </a:rPr>
              <a:t>t</a:t>
            </a:r>
            <a:r>
              <a:rPr lang="en-US" baseline="-25000">
                <a:solidFill>
                  <a:srgbClr val="FF0000"/>
                </a:solidFill>
                <a:cs typeface="Times New Roman" pitchFamily="18" charset="0"/>
              </a:rPr>
              <a:t>lv</a:t>
            </a:r>
            <a:r>
              <a:rPr lang="en-US">
                <a:solidFill>
                  <a:srgbClr val="FF0000"/>
                </a:solidFill>
                <a:cs typeface="Times New Roman" pitchFamily="18" charset="0"/>
              </a:rPr>
              <a:t> &gt; 4T  quá trình nhiệt đã xác lập ổn định </a:t>
            </a:r>
            <a:r>
              <a:rPr lang="en-US">
                <a:solidFill>
                  <a:srgbClr val="FF0000"/>
                </a:solidFill>
                <a:cs typeface="Times New Roman" pitchFamily="18" charset="0"/>
                <a:sym typeface="Wingdings 3"/>
              </a:rPr>
              <a:t> Thiết bị làm việc ở chế độ dài hạn</a:t>
            </a:r>
            <a:endParaRPr lang="en-US" sz="2200">
              <a:solidFill>
                <a:srgbClr val="FF0000"/>
              </a:solidFill>
              <a:cs typeface="Times New Roman" pitchFamily="18" charset="0"/>
            </a:endParaRPr>
          </a:p>
        </p:txBody>
      </p:sp>
      <p:sp>
        <p:nvSpPr>
          <p:cNvPr id="15" name="TextBox 14"/>
          <p:cNvSpPr txBox="1"/>
          <p:nvPr/>
        </p:nvSpPr>
        <p:spPr>
          <a:xfrm>
            <a:off x="755068" y="3695700"/>
            <a:ext cx="10368544" cy="430887"/>
          </a:xfrm>
          <a:prstGeom prst="rect">
            <a:avLst/>
          </a:prstGeom>
          <a:noFill/>
        </p:spPr>
        <p:txBody>
          <a:bodyPr wrap="none" rtlCol="0">
            <a:spAutoFit/>
          </a:bodyPr>
          <a:lstStyle/>
          <a:p>
            <a:r>
              <a:rPr lang="en-US">
                <a:cs typeface="Times New Roman" pitchFamily="18" charset="0"/>
              </a:rPr>
              <a:t>Độ chênh nhiệt ổn định được xác định bằng phương trình cân bằng nhiệt Newton</a:t>
            </a:r>
            <a:endParaRPr lang="en-US" sz="2200">
              <a:cs typeface="Times New Roman" pitchFamily="18" charset="0"/>
            </a:endParaRPr>
          </a:p>
        </p:txBody>
      </p:sp>
      <p:graphicFrame>
        <p:nvGraphicFramePr>
          <p:cNvPr id="459787" name="Object 11"/>
          <p:cNvGraphicFramePr>
            <a:graphicFrameLocks noChangeAspect="1"/>
          </p:cNvGraphicFramePr>
          <p:nvPr>
            <p:extLst>
              <p:ext uri="{D42A27DB-BD31-4B8C-83A1-F6EECF244321}">
                <p14:modId xmlns:p14="http://schemas.microsoft.com/office/powerpoint/2010/main" val="2139343219"/>
              </p:ext>
            </p:extLst>
          </p:nvPr>
        </p:nvGraphicFramePr>
        <p:xfrm>
          <a:off x="4113212" y="4076700"/>
          <a:ext cx="1752600" cy="1134967"/>
        </p:xfrm>
        <a:graphic>
          <a:graphicData uri="http://schemas.openxmlformats.org/presentationml/2006/ole">
            <mc:AlternateContent xmlns:mc="http://schemas.openxmlformats.org/markup-compatibility/2006">
              <mc:Choice xmlns:v="urn:schemas-microsoft-com:vml" Requires="v">
                <p:oleObj spid="_x0000_s59603" name="Equation" r:id="rId5" imgW="583920" imgH="380880" progId="Equation.DSMT4">
                  <p:embed/>
                </p:oleObj>
              </mc:Choice>
              <mc:Fallback>
                <p:oleObj name="Equation" r:id="rId5" imgW="583920" imgH="3808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3212" y="4076700"/>
                        <a:ext cx="1752600" cy="1134967"/>
                      </a:xfrm>
                      <a:prstGeom prst="rect">
                        <a:avLst/>
                      </a:prstGeom>
                      <a:noFill/>
                      <a:extLst/>
                    </p:spPr>
                  </p:pic>
                </p:oleObj>
              </mc:Fallback>
            </mc:AlternateContent>
          </a:graphicData>
        </a:graphic>
      </p:graphicFrame>
      <p:sp>
        <p:nvSpPr>
          <p:cNvPr id="16" name="Rectangle 8"/>
          <p:cNvSpPr>
            <a:spLocks noChangeArrowheads="1"/>
          </p:cNvSpPr>
          <p:nvPr/>
        </p:nvSpPr>
        <p:spPr bwMode="auto">
          <a:xfrm>
            <a:off x="227012" y="5143500"/>
            <a:ext cx="11428413" cy="1446550"/>
          </a:xfrm>
          <a:prstGeom prst="rect">
            <a:avLst/>
          </a:prstGeom>
          <a:noFill/>
          <a:ln w="9525" algn="ctr">
            <a:noFill/>
            <a:miter lim="800000"/>
            <a:headEnd/>
            <a:tailEnd/>
          </a:ln>
        </p:spPr>
        <p:txBody>
          <a:bodyPr wrap="square" anchor="ctr">
            <a:spAutoFit/>
          </a:bodyPr>
          <a:lstStyle/>
          <a:p>
            <a:pPr eaLnBrk="0" hangingPunct="0"/>
            <a:r>
              <a:rPr lang="en-US">
                <a:latin typeface="VNI-Times" pitchFamily="2" charset="0"/>
              </a:rPr>
              <a:t>Ñeå ñaûm baûo tuoåi thoï laøm vieäc cuûa thieát bò ñieän thì ñoä cheânh nhieät oån ñònh </a:t>
            </a:r>
            <a:r>
              <a:rPr lang="en-US">
                <a:sym typeface="Symbol" pitchFamily="18" charset="2"/>
              </a:rPr>
              <a:t></a:t>
            </a:r>
            <a:r>
              <a:rPr lang="en-US" baseline="-25000"/>
              <a:t>ođ</a:t>
            </a:r>
            <a:r>
              <a:rPr lang="en-US">
                <a:latin typeface="VNI-Times" pitchFamily="2" charset="0"/>
              </a:rPr>
              <a:t> hay nhieät ñoä oån ñònh </a:t>
            </a:r>
            <a:r>
              <a:rPr lang="el-GR">
                <a:latin typeface="Arial Unicode MS"/>
                <a:ea typeface="Arial Unicode MS"/>
                <a:cs typeface="Arial Unicode MS"/>
              </a:rPr>
              <a:t>θ</a:t>
            </a:r>
            <a:r>
              <a:rPr lang="en-US" baseline="-25000"/>
              <a:t>ođ</a:t>
            </a:r>
            <a:r>
              <a:rPr lang="en-US">
                <a:latin typeface="VNI-Times" pitchFamily="2" charset="0"/>
              </a:rPr>
              <a:t> cuûa thieát bò ñieän phaûi nhoû hôn ñoä cheânh nhieät hoaëc nhieät ñoä cho pheùp cuûa thieát bò ñieän. -- Nhieät ñoä cho pheùp naøy thöôøng ñöôïc quy ñònh bôûi nhieät ñoä cho pheùp cuûa vaät lieäu caùch ñieän söû duïng trong thieát bò ñieän </a:t>
            </a:r>
          </a:p>
        </p:txBody>
      </p:sp>
      <p:sp>
        <p:nvSpPr>
          <p:cNvPr id="17" name="Rectangle 9"/>
          <p:cNvSpPr>
            <a:spLocks noChangeArrowheads="1"/>
          </p:cNvSpPr>
          <p:nvPr/>
        </p:nvSpPr>
        <p:spPr bwMode="auto">
          <a:xfrm>
            <a:off x="227012" y="6626304"/>
            <a:ext cx="11125200" cy="1107996"/>
          </a:xfrm>
          <a:prstGeom prst="rect">
            <a:avLst/>
          </a:prstGeom>
          <a:noFill/>
          <a:ln w="9525" algn="ctr">
            <a:noFill/>
            <a:miter lim="800000"/>
            <a:headEnd/>
            <a:tailEnd/>
          </a:ln>
        </p:spPr>
        <p:txBody>
          <a:bodyPr wrap="square" anchor="ctr">
            <a:spAutoFit/>
          </a:bodyPr>
          <a:lstStyle/>
          <a:p>
            <a:pPr algn="l" eaLnBrk="0" hangingPunct="0"/>
            <a:r>
              <a:rPr lang="en-US">
                <a:latin typeface="VNI-Times" pitchFamily="2" charset="0"/>
              </a:rPr>
              <a:t>Ñeå söû duïng toái öu hoùa caùc vaät lieäu trong thieát bò ñieän, ngöôøi ta thöôøng thieát keá sao cho nhieät ñoä oån ñònh cuûa thieát bò ñieän khi laøm vieäc ñònh möùc khoâng nhoû hôn nhieàu so vôùi nhieät ñoä cho pheùp cuûa noù (nhiệt độ cho pheùp của caùch ñieän). </a:t>
            </a:r>
          </a:p>
        </p:txBody>
      </p:sp>
    </p:spTree>
    <p:extLst>
      <p:ext uri="{BB962C8B-B14F-4D97-AF65-F5344CB8AC3E}">
        <p14:creationId xmlns:p14="http://schemas.microsoft.com/office/powerpoint/2010/main" val="58998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59787"/>
                                        </p:tgtEl>
                                        <p:attrNameLst>
                                          <p:attrName>style.visibility</p:attrName>
                                        </p:attrNameLst>
                                      </p:cBhvr>
                                      <p:to>
                                        <p:strVal val="visible"/>
                                      </p:to>
                                    </p:set>
                                    <p:animEffect transition="in" filter="box(in)">
                                      <p:cBhvr>
                                        <p:cTn id="22" dur="500"/>
                                        <p:tgtEl>
                                          <p:spTgt spid="45978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ox(i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ox(in)">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6" grpId="0"/>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0500"/>
            <a:ext cx="11731625" cy="544708"/>
          </a:xfrm>
        </p:spPr>
        <p:style>
          <a:lnRef idx="1">
            <a:schemeClr val="accent3"/>
          </a:lnRef>
          <a:fillRef idx="2">
            <a:schemeClr val="accent3"/>
          </a:fillRef>
          <a:effectRef idx="1">
            <a:schemeClr val="accent3"/>
          </a:effectRef>
          <a:fontRef idx="minor">
            <a:schemeClr val="dk1"/>
          </a:fontRef>
        </p:style>
        <p:txBody>
          <a:bodyPr/>
          <a:lstStyle/>
          <a:p>
            <a:r>
              <a:rPr lang="en-US"/>
              <a:t>Các chế độ làm việc của thiết bị điện</a:t>
            </a:r>
          </a:p>
        </p:txBody>
      </p:sp>
      <p:sp>
        <p:nvSpPr>
          <p:cNvPr id="3" name="Slide Number Placeholder 2"/>
          <p:cNvSpPr>
            <a:spLocks noGrp="1"/>
          </p:cNvSpPr>
          <p:nvPr>
            <p:ph type="sldNum" sz="quarter" idx="12"/>
          </p:nvPr>
        </p:nvSpPr>
        <p:spPr/>
        <p:txBody>
          <a:bodyPr/>
          <a:lstStyle/>
          <a:p>
            <a:fld id="{AC20B538-39FE-4812-A0E3-30635B19B3D6}" type="slidenum">
              <a:rPr lang="en-US" smtClean="0"/>
              <a:pPr/>
              <a:t>41</a:t>
            </a:fld>
            <a:endParaRPr lang="en-US"/>
          </a:p>
        </p:txBody>
      </p:sp>
      <p:sp>
        <p:nvSpPr>
          <p:cNvPr id="4" name="Footer Placeholder 3"/>
          <p:cNvSpPr>
            <a:spLocks noGrp="1"/>
          </p:cNvSpPr>
          <p:nvPr>
            <p:ph type="ftr" sz="quarter" idx="3"/>
          </p:nvPr>
        </p:nvSpPr>
        <p:spPr/>
        <p:txBody>
          <a:bodyPr/>
          <a:lstStyle/>
          <a:p>
            <a:r>
              <a:rPr lang="en-US"/>
              <a:t>BMTBĐ-BĐNLĐC-PVLong (TCBinh edited 2016)</a:t>
            </a:r>
          </a:p>
        </p:txBody>
      </p:sp>
      <p:sp>
        <p:nvSpPr>
          <p:cNvPr id="8" name="TextBox 7"/>
          <p:cNvSpPr txBox="1"/>
          <p:nvPr/>
        </p:nvSpPr>
        <p:spPr>
          <a:xfrm>
            <a:off x="531812" y="800100"/>
            <a:ext cx="10515600" cy="523220"/>
          </a:xfrm>
          <a:prstGeom prst="rect">
            <a:avLst/>
          </a:prstGeom>
          <a:noFill/>
        </p:spPr>
        <p:txBody>
          <a:bodyPr wrap="square" rtlCol="0">
            <a:spAutoFit/>
          </a:bodyPr>
          <a:lstStyle/>
          <a:p>
            <a:r>
              <a:rPr lang="en-US" sz="2200" b="1">
                <a:cs typeface="Times New Roman" pitchFamily="18" charset="0"/>
                <a:sym typeface="Wingdings"/>
              </a:rPr>
              <a:t>2 </a:t>
            </a:r>
            <a:r>
              <a:rPr lang="en-US" sz="2800" b="1" u="sng">
                <a:solidFill>
                  <a:srgbClr val="FF0000"/>
                </a:solidFill>
                <a:cs typeface="Times New Roman" pitchFamily="18" charset="0"/>
              </a:rPr>
              <a:t>Chế độ làm việc ngắn hạn</a:t>
            </a:r>
            <a:r>
              <a:rPr lang="en-US">
                <a:cs typeface="Times New Roman" pitchFamily="18" charset="0"/>
              </a:rPr>
              <a:t>:</a:t>
            </a:r>
            <a:endParaRPr lang="en-US" sz="2200">
              <a:cs typeface="Times New Roman" pitchFamily="18" charset="0"/>
            </a:endParaRPr>
          </a:p>
        </p:txBody>
      </p:sp>
      <p:grpSp>
        <p:nvGrpSpPr>
          <p:cNvPr id="10" name="Group 30"/>
          <p:cNvGrpSpPr>
            <a:grpSpLocks/>
          </p:cNvGrpSpPr>
          <p:nvPr/>
        </p:nvGrpSpPr>
        <p:grpSpPr bwMode="auto">
          <a:xfrm>
            <a:off x="7241894" y="5424488"/>
            <a:ext cx="4948517" cy="1709738"/>
            <a:chOff x="887" y="2073"/>
            <a:chExt cx="1426" cy="1077"/>
          </a:xfrm>
        </p:grpSpPr>
        <p:sp>
          <p:nvSpPr>
            <p:cNvPr id="11" name="Line 31"/>
            <p:cNvSpPr>
              <a:spLocks noChangeShapeType="1"/>
            </p:cNvSpPr>
            <p:nvPr/>
          </p:nvSpPr>
          <p:spPr bwMode="auto">
            <a:xfrm>
              <a:off x="1035" y="2169"/>
              <a:ext cx="0" cy="719"/>
            </a:xfrm>
            <a:prstGeom prst="line">
              <a:avLst/>
            </a:prstGeom>
            <a:noFill/>
            <a:ln w="12700">
              <a:solidFill>
                <a:srgbClr val="000000"/>
              </a:solidFill>
              <a:round/>
              <a:headEnd type="stealth" w="sm" len="lg"/>
              <a:tailEnd/>
            </a:ln>
          </p:spPr>
          <p:txBody>
            <a:bodyPr/>
            <a:lstStyle/>
            <a:p>
              <a:endParaRPr lang="en-US"/>
            </a:p>
          </p:txBody>
        </p:sp>
        <p:sp>
          <p:nvSpPr>
            <p:cNvPr id="12" name="Line 32"/>
            <p:cNvSpPr>
              <a:spLocks noChangeShapeType="1"/>
            </p:cNvSpPr>
            <p:nvPr/>
          </p:nvSpPr>
          <p:spPr bwMode="auto">
            <a:xfrm>
              <a:off x="1035" y="2883"/>
              <a:ext cx="1163" cy="0"/>
            </a:xfrm>
            <a:prstGeom prst="line">
              <a:avLst/>
            </a:prstGeom>
            <a:noFill/>
            <a:ln w="12700">
              <a:solidFill>
                <a:srgbClr val="000000"/>
              </a:solidFill>
              <a:round/>
              <a:headEnd/>
              <a:tailEnd type="stealth" w="sm" len="lg"/>
            </a:ln>
          </p:spPr>
          <p:txBody>
            <a:bodyPr/>
            <a:lstStyle/>
            <a:p>
              <a:endParaRPr lang="en-US"/>
            </a:p>
          </p:txBody>
        </p:sp>
        <p:sp>
          <p:nvSpPr>
            <p:cNvPr id="13" name="Line 33"/>
            <p:cNvSpPr>
              <a:spLocks noChangeShapeType="1"/>
            </p:cNvSpPr>
            <p:nvPr/>
          </p:nvSpPr>
          <p:spPr bwMode="auto">
            <a:xfrm>
              <a:off x="1035" y="2304"/>
              <a:ext cx="286" cy="0"/>
            </a:xfrm>
            <a:prstGeom prst="line">
              <a:avLst/>
            </a:prstGeom>
            <a:noFill/>
            <a:ln w="19050">
              <a:solidFill>
                <a:srgbClr val="000000"/>
              </a:solidFill>
              <a:round/>
              <a:headEnd/>
              <a:tailEnd/>
            </a:ln>
          </p:spPr>
          <p:txBody>
            <a:bodyPr/>
            <a:lstStyle/>
            <a:p>
              <a:endParaRPr lang="en-US"/>
            </a:p>
          </p:txBody>
        </p:sp>
        <p:sp>
          <p:nvSpPr>
            <p:cNvPr id="14" name="Line 34"/>
            <p:cNvSpPr>
              <a:spLocks noChangeShapeType="1"/>
            </p:cNvSpPr>
            <p:nvPr/>
          </p:nvSpPr>
          <p:spPr bwMode="auto">
            <a:xfrm>
              <a:off x="1318" y="2304"/>
              <a:ext cx="0" cy="579"/>
            </a:xfrm>
            <a:prstGeom prst="line">
              <a:avLst/>
            </a:prstGeom>
            <a:noFill/>
            <a:ln w="19050">
              <a:solidFill>
                <a:srgbClr val="000000"/>
              </a:solidFill>
              <a:round/>
              <a:headEnd/>
              <a:tailEnd/>
            </a:ln>
          </p:spPr>
          <p:txBody>
            <a:bodyPr/>
            <a:lstStyle/>
            <a:p>
              <a:endParaRPr lang="en-US"/>
            </a:p>
          </p:txBody>
        </p:sp>
        <p:sp>
          <p:nvSpPr>
            <p:cNvPr id="15" name="Line 35"/>
            <p:cNvSpPr>
              <a:spLocks noChangeShapeType="1"/>
            </p:cNvSpPr>
            <p:nvPr/>
          </p:nvSpPr>
          <p:spPr bwMode="auto">
            <a:xfrm>
              <a:off x="2041" y="2304"/>
              <a:ext cx="0" cy="579"/>
            </a:xfrm>
            <a:prstGeom prst="line">
              <a:avLst/>
            </a:prstGeom>
            <a:noFill/>
            <a:ln w="19050">
              <a:solidFill>
                <a:srgbClr val="000000"/>
              </a:solidFill>
              <a:round/>
              <a:headEnd/>
              <a:tailEnd/>
            </a:ln>
          </p:spPr>
          <p:txBody>
            <a:bodyPr/>
            <a:lstStyle/>
            <a:p>
              <a:endParaRPr lang="en-US"/>
            </a:p>
          </p:txBody>
        </p:sp>
        <p:sp>
          <p:nvSpPr>
            <p:cNvPr id="16" name="Line 36"/>
            <p:cNvSpPr>
              <a:spLocks noChangeShapeType="1"/>
            </p:cNvSpPr>
            <p:nvPr/>
          </p:nvSpPr>
          <p:spPr bwMode="auto">
            <a:xfrm>
              <a:off x="2036" y="2889"/>
              <a:ext cx="0" cy="253"/>
            </a:xfrm>
            <a:prstGeom prst="line">
              <a:avLst/>
            </a:prstGeom>
            <a:noFill/>
            <a:ln w="9525">
              <a:solidFill>
                <a:srgbClr val="000000"/>
              </a:solidFill>
              <a:round/>
              <a:headEnd/>
              <a:tailEnd/>
            </a:ln>
          </p:spPr>
          <p:txBody>
            <a:bodyPr/>
            <a:lstStyle/>
            <a:p>
              <a:endParaRPr lang="en-US"/>
            </a:p>
          </p:txBody>
        </p:sp>
        <p:sp>
          <p:nvSpPr>
            <p:cNvPr id="17" name="Line 37"/>
            <p:cNvSpPr>
              <a:spLocks noChangeShapeType="1"/>
            </p:cNvSpPr>
            <p:nvPr/>
          </p:nvSpPr>
          <p:spPr bwMode="auto">
            <a:xfrm>
              <a:off x="1035" y="2993"/>
              <a:ext cx="291" cy="0"/>
            </a:xfrm>
            <a:prstGeom prst="line">
              <a:avLst/>
            </a:prstGeom>
            <a:noFill/>
            <a:ln w="6350">
              <a:solidFill>
                <a:srgbClr val="000000"/>
              </a:solidFill>
              <a:round/>
              <a:headEnd type="stealth" w="sm" len="sm"/>
              <a:tailEnd type="stealth" w="sm" len="sm"/>
            </a:ln>
          </p:spPr>
          <p:txBody>
            <a:bodyPr/>
            <a:lstStyle/>
            <a:p>
              <a:endParaRPr lang="en-US"/>
            </a:p>
          </p:txBody>
        </p:sp>
        <p:sp>
          <p:nvSpPr>
            <p:cNvPr id="18" name="Line 38"/>
            <p:cNvSpPr>
              <a:spLocks noChangeShapeType="1"/>
            </p:cNvSpPr>
            <p:nvPr/>
          </p:nvSpPr>
          <p:spPr bwMode="auto">
            <a:xfrm>
              <a:off x="1031" y="2897"/>
              <a:ext cx="0" cy="253"/>
            </a:xfrm>
            <a:prstGeom prst="line">
              <a:avLst/>
            </a:prstGeom>
            <a:noFill/>
            <a:ln w="9525">
              <a:solidFill>
                <a:srgbClr val="000000"/>
              </a:solidFill>
              <a:round/>
              <a:headEnd/>
              <a:tailEnd/>
            </a:ln>
          </p:spPr>
          <p:txBody>
            <a:bodyPr/>
            <a:lstStyle/>
            <a:p>
              <a:endParaRPr lang="en-US"/>
            </a:p>
          </p:txBody>
        </p:sp>
        <p:sp>
          <p:nvSpPr>
            <p:cNvPr id="19" name="Text Box 39"/>
            <p:cNvSpPr txBox="1">
              <a:spLocks noChangeArrowheads="1"/>
            </p:cNvSpPr>
            <p:nvPr/>
          </p:nvSpPr>
          <p:spPr bwMode="auto">
            <a:xfrm>
              <a:off x="887" y="2152"/>
              <a:ext cx="164" cy="314"/>
            </a:xfrm>
            <a:prstGeom prst="rect">
              <a:avLst/>
            </a:prstGeom>
            <a:noFill/>
            <a:ln w="9525">
              <a:noFill/>
              <a:miter lim="800000"/>
              <a:headEnd/>
              <a:tailEnd/>
            </a:ln>
          </p:spPr>
          <p:txBody>
            <a:bodyPr/>
            <a:lstStyle/>
            <a:p>
              <a:pPr algn="l"/>
              <a:r>
                <a:rPr lang="en-US" altLang="zh-CN" sz="2800">
                  <a:latin typeface="Times New Roman" pitchFamily="18" charset="0"/>
                  <a:ea typeface="宋体" pitchFamily="2" charset="-122"/>
                </a:rPr>
                <a:t>I</a:t>
              </a:r>
              <a:r>
                <a:rPr lang="en-US" altLang="zh-CN" sz="2800" baseline="-25000">
                  <a:ea typeface="宋体" pitchFamily="2" charset="-122"/>
                </a:rPr>
                <a:t>nh</a:t>
              </a:r>
              <a:endParaRPr lang="en-US" sz="2800"/>
            </a:p>
          </p:txBody>
        </p:sp>
        <p:sp>
          <p:nvSpPr>
            <p:cNvPr id="20" name="Text Box 40"/>
            <p:cNvSpPr txBox="1">
              <a:spLocks noChangeArrowheads="1"/>
            </p:cNvSpPr>
            <p:nvPr/>
          </p:nvSpPr>
          <p:spPr bwMode="auto">
            <a:xfrm>
              <a:off x="1021" y="2073"/>
              <a:ext cx="218" cy="193"/>
            </a:xfrm>
            <a:prstGeom prst="rect">
              <a:avLst/>
            </a:prstGeom>
            <a:noFill/>
            <a:ln w="9525">
              <a:noFill/>
              <a:miter lim="800000"/>
              <a:headEnd/>
              <a:tailEnd/>
            </a:ln>
          </p:spPr>
          <p:txBody>
            <a:bodyPr/>
            <a:lstStyle/>
            <a:p>
              <a:pPr algn="l"/>
              <a:r>
                <a:rPr lang="en-US" altLang="zh-CN" sz="2000">
                  <a:latin typeface="Times New Roman" pitchFamily="18" charset="0"/>
                  <a:ea typeface="宋体" pitchFamily="2" charset="-122"/>
                </a:rPr>
                <a:t>I</a:t>
              </a:r>
              <a:endParaRPr lang="en-US" sz="2000"/>
            </a:p>
          </p:txBody>
        </p:sp>
        <p:sp>
          <p:nvSpPr>
            <p:cNvPr id="21" name="Text Box 41"/>
            <p:cNvSpPr txBox="1">
              <a:spLocks noChangeArrowheads="1"/>
            </p:cNvSpPr>
            <p:nvPr/>
          </p:nvSpPr>
          <p:spPr bwMode="auto">
            <a:xfrm>
              <a:off x="1093" y="2946"/>
              <a:ext cx="315" cy="193"/>
            </a:xfrm>
            <a:prstGeom prst="rect">
              <a:avLst/>
            </a:prstGeom>
            <a:noFill/>
            <a:ln w="9525">
              <a:noFill/>
              <a:miter lim="800000"/>
              <a:headEnd/>
              <a:tailEnd/>
            </a:ln>
          </p:spPr>
          <p:txBody>
            <a:bodyPr/>
            <a:lstStyle/>
            <a:p>
              <a:pPr algn="l"/>
              <a:r>
                <a:rPr lang="en-US" altLang="zh-CN" sz="2800">
                  <a:latin typeface="Times New Roman" pitchFamily="18" charset="0"/>
                  <a:ea typeface="宋体" pitchFamily="2" charset="-122"/>
                </a:rPr>
                <a:t>t</a:t>
              </a:r>
              <a:r>
                <a:rPr lang="en-US" altLang="zh-CN" sz="2800" baseline="-25000">
                  <a:latin typeface="Times New Roman" pitchFamily="18" charset="0"/>
                  <a:ea typeface="宋体" pitchFamily="2" charset="-122"/>
                </a:rPr>
                <a:t>lv</a:t>
              </a:r>
              <a:endParaRPr lang="en-US" sz="2800"/>
            </a:p>
          </p:txBody>
        </p:sp>
        <p:sp>
          <p:nvSpPr>
            <p:cNvPr id="22" name="Text Box 42"/>
            <p:cNvSpPr txBox="1">
              <a:spLocks noChangeArrowheads="1"/>
            </p:cNvSpPr>
            <p:nvPr/>
          </p:nvSpPr>
          <p:spPr bwMode="auto">
            <a:xfrm>
              <a:off x="1612" y="2940"/>
              <a:ext cx="315" cy="193"/>
            </a:xfrm>
            <a:prstGeom prst="rect">
              <a:avLst/>
            </a:prstGeom>
            <a:noFill/>
            <a:ln w="9525">
              <a:noFill/>
              <a:miter lim="800000"/>
              <a:headEnd/>
              <a:tailEnd/>
            </a:ln>
          </p:spPr>
          <p:txBody>
            <a:bodyPr/>
            <a:lstStyle/>
            <a:p>
              <a:pPr algn="l"/>
              <a:r>
                <a:rPr lang="en-US" altLang="zh-CN" sz="3200">
                  <a:latin typeface="Times New Roman" pitchFamily="18" charset="0"/>
                  <a:ea typeface="宋体" pitchFamily="2" charset="-122"/>
                </a:rPr>
                <a:t>t</a:t>
              </a:r>
              <a:r>
                <a:rPr lang="en-US" altLang="zh-CN" sz="3200" baseline="-25000">
                  <a:latin typeface="Times New Roman" pitchFamily="18" charset="0"/>
                  <a:ea typeface="宋体" pitchFamily="2" charset="-122"/>
                </a:rPr>
                <a:t>ng</a:t>
              </a:r>
              <a:endParaRPr lang="en-US" sz="3200"/>
            </a:p>
          </p:txBody>
        </p:sp>
        <p:sp>
          <p:nvSpPr>
            <p:cNvPr id="23" name="Text Box 43"/>
            <p:cNvSpPr txBox="1">
              <a:spLocks noChangeArrowheads="1"/>
            </p:cNvSpPr>
            <p:nvPr/>
          </p:nvSpPr>
          <p:spPr bwMode="auto">
            <a:xfrm>
              <a:off x="2095" y="2870"/>
              <a:ext cx="218" cy="193"/>
            </a:xfrm>
            <a:prstGeom prst="rect">
              <a:avLst/>
            </a:prstGeom>
            <a:noFill/>
            <a:ln w="9525">
              <a:noFill/>
              <a:miter lim="800000"/>
              <a:headEnd/>
              <a:tailEnd/>
            </a:ln>
          </p:spPr>
          <p:txBody>
            <a:bodyPr/>
            <a:lstStyle/>
            <a:p>
              <a:pPr algn="l"/>
              <a:r>
                <a:rPr lang="en-US" altLang="zh-CN" sz="3200">
                  <a:latin typeface="Times New Roman" pitchFamily="18" charset="0"/>
                  <a:ea typeface="宋体" pitchFamily="2" charset="-122"/>
                </a:rPr>
                <a:t>t</a:t>
              </a:r>
              <a:endParaRPr lang="en-US" sz="3200"/>
            </a:p>
          </p:txBody>
        </p:sp>
        <p:sp>
          <p:nvSpPr>
            <p:cNvPr id="24" name="Line 44"/>
            <p:cNvSpPr>
              <a:spLocks noChangeShapeType="1"/>
            </p:cNvSpPr>
            <p:nvPr/>
          </p:nvSpPr>
          <p:spPr bwMode="auto">
            <a:xfrm>
              <a:off x="2032" y="2300"/>
              <a:ext cx="144" cy="0"/>
            </a:xfrm>
            <a:prstGeom prst="line">
              <a:avLst/>
            </a:prstGeom>
            <a:noFill/>
            <a:ln w="19050">
              <a:solidFill>
                <a:srgbClr val="000000"/>
              </a:solidFill>
              <a:round/>
              <a:headEnd/>
              <a:tailEnd/>
            </a:ln>
          </p:spPr>
          <p:txBody>
            <a:bodyPr/>
            <a:lstStyle/>
            <a:p>
              <a:endParaRPr lang="en-US"/>
            </a:p>
          </p:txBody>
        </p:sp>
        <p:sp>
          <p:nvSpPr>
            <p:cNvPr id="25" name="Line 45"/>
            <p:cNvSpPr>
              <a:spLocks noChangeShapeType="1"/>
            </p:cNvSpPr>
            <p:nvPr/>
          </p:nvSpPr>
          <p:spPr bwMode="auto">
            <a:xfrm>
              <a:off x="1312" y="2992"/>
              <a:ext cx="720" cy="0"/>
            </a:xfrm>
            <a:prstGeom prst="line">
              <a:avLst/>
            </a:prstGeom>
            <a:noFill/>
            <a:ln w="6350">
              <a:solidFill>
                <a:srgbClr val="000000"/>
              </a:solidFill>
              <a:round/>
              <a:headEnd type="arrow" w="med" len="med"/>
              <a:tailEnd type="arrow" w="med" len="med"/>
            </a:ln>
          </p:spPr>
          <p:txBody>
            <a:bodyPr/>
            <a:lstStyle/>
            <a:p>
              <a:endParaRPr lang="en-US"/>
            </a:p>
          </p:txBody>
        </p:sp>
        <p:sp>
          <p:nvSpPr>
            <p:cNvPr id="26" name="Line 46"/>
            <p:cNvSpPr>
              <a:spLocks noChangeShapeType="1"/>
            </p:cNvSpPr>
            <p:nvPr/>
          </p:nvSpPr>
          <p:spPr bwMode="auto">
            <a:xfrm>
              <a:off x="1316" y="2889"/>
              <a:ext cx="0" cy="253"/>
            </a:xfrm>
            <a:prstGeom prst="line">
              <a:avLst/>
            </a:prstGeom>
            <a:noFill/>
            <a:ln w="9525">
              <a:solidFill>
                <a:srgbClr val="000000"/>
              </a:solidFill>
              <a:round/>
              <a:headEnd/>
              <a:tailEnd/>
            </a:ln>
          </p:spPr>
          <p:txBody>
            <a:bodyPr/>
            <a:lstStyle/>
            <a:p>
              <a:endParaRPr lang="en-US"/>
            </a:p>
          </p:txBody>
        </p:sp>
      </p:grpSp>
      <p:graphicFrame>
        <p:nvGraphicFramePr>
          <p:cNvPr id="56" name="Object 49"/>
          <p:cNvGraphicFramePr>
            <a:graphicFrameLocks noChangeAspect="1"/>
          </p:cNvGraphicFramePr>
          <p:nvPr>
            <p:extLst>
              <p:ext uri="{D42A27DB-BD31-4B8C-83A1-F6EECF244321}">
                <p14:modId xmlns:p14="http://schemas.microsoft.com/office/powerpoint/2010/main" val="1734162279"/>
              </p:ext>
            </p:extLst>
          </p:nvPr>
        </p:nvGraphicFramePr>
        <p:xfrm>
          <a:off x="488824" y="2843551"/>
          <a:ext cx="6005386" cy="1287846"/>
        </p:xfrm>
        <a:graphic>
          <a:graphicData uri="http://schemas.openxmlformats.org/presentationml/2006/ole">
            <mc:AlternateContent xmlns:mc="http://schemas.openxmlformats.org/markup-compatibility/2006">
              <mc:Choice xmlns:v="urn:schemas-microsoft-com:vml" Requires="v">
                <p:oleObj spid="_x0000_s45053" name="Equation" r:id="rId4" imgW="1650960" imgH="330120" progId="Equation.DSMT4">
                  <p:embed/>
                </p:oleObj>
              </mc:Choice>
              <mc:Fallback>
                <p:oleObj name="Equation" r:id="rId4" imgW="1650960" imgH="330120" progId="Equation.DSMT4">
                  <p:embed/>
                  <p:pic>
                    <p:nvPicPr>
                      <p:cNvPr id="0" name="Object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824" y="2843551"/>
                        <a:ext cx="6005386" cy="1287846"/>
                      </a:xfrm>
                      <a:prstGeom prst="rect">
                        <a:avLst/>
                      </a:prstGeom>
                      <a:noFill/>
                      <a:extLst/>
                    </p:spPr>
                  </p:pic>
                </p:oleObj>
              </mc:Fallback>
            </mc:AlternateContent>
          </a:graphicData>
        </a:graphic>
      </p:graphicFrame>
      <p:graphicFrame>
        <p:nvGraphicFramePr>
          <p:cNvPr id="462899" name="Object 51"/>
          <p:cNvGraphicFramePr>
            <a:graphicFrameLocks noChangeAspect="1"/>
          </p:cNvGraphicFramePr>
          <p:nvPr>
            <p:extLst>
              <p:ext uri="{D42A27DB-BD31-4B8C-83A1-F6EECF244321}">
                <p14:modId xmlns:p14="http://schemas.microsoft.com/office/powerpoint/2010/main" val="4225298553"/>
              </p:ext>
            </p:extLst>
          </p:nvPr>
        </p:nvGraphicFramePr>
        <p:xfrm>
          <a:off x="145920" y="5705644"/>
          <a:ext cx="3499650" cy="1319205"/>
        </p:xfrm>
        <a:graphic>
          <a:graphicData uri="http://schemas.openxmlformats.org/presentationml/2006/ole">
            <mc:AlternateContent xmlns:mc="http://schemas.openxmlformats.org/markup-compatibility/2006">
              <mc:Choice xmlns:v="urn:schemas-microsoft-com:vml" Requires="v">
                <p:oleObj spid="_x0000_s45054" name="Equation" r:id="rId6" imgW="876240" imgH="330120" progId="Equation.DSMT4">
                  <p:embed/>
                </p:oleObj>
              </mc:Choice>
              <mc:Fallback>
                <p:oleObj name="Equation" r:id="rId6" imgW="876240" imgH="330120" progId="Equation.DSMT4">
                  <p:embed/>
                  <p:pic>
                    <p:nvPicPr>
                      <p:cNvPr id="0" name="Object 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920" y="5705644"/>
                        <a:ext cx="3499650" cy="1319205"/>
                      </a:xfrm>
                      <a:prstGeom prst="rect">
                        <a:avLst/>
                      </a:prstGeom>
                      <a:noFill/>
                      <a:extLst/>
                    </p:spPr>
                  </p:pic>
                </p:oleObj>
              </mc:Fallback>
            </mc:AlternateContent>
          </a:graphicData>
        </a:graphic>
      </p:graphicFrame>
      <p:graphicFrame>
        <p:nvGraphicFramePr>
          <p:cNvPr id="462920" name="Object 72"/>
          <p:cNvGraphicFramePr>
            <a:graphicFrameLocks noChangeAspect="1"/>
          </p:cNvGraphicFramePr>
          <p:nvPr>
            <p:extLst>
              <p:ext uri="{D42A27DB-BD31-4B8C-83A1-F6EECF244321}">
                <p14:modId xmlns:p14="http://schemas.microsoft.com/office/powerpoint/2010/main" val="1736654843"/>
              </p:ext>
            </p:extLst>
          </p:nvPr>
        </p:nvGraphicFramePr>
        <p:xfrm>
          <a:off x="5028998" y="4088544"/>
          <a:ext cx="1978429" cy="1287845"/>
        </p:xfrm>
        <a:graphic>
          <a:graphicData uri="http://schemas.openxmlformats.org/presentationml/2006/ole">
            <mc:AlternateContent xmlns:mc="http://schemas.openxmlformats.org/markup-compatibility/2006">
              <mc:Choice xmlns:v="urn:schemas-microsoft-com:vml" Requires="v">
                <p:oleObj spid="_x0000_s45055" name="Equation" r:id="rId8" imgW="583920" imgH="380880" progId="Equation.DSMT4">
                  <p:embed/>
                </p:oleObj>
              </mc:Choice>
              <mc:Fallback>
                <p:oleObj name="Equation" r:id="rId8" imgW="583920" imgH="380880" progId="Equation.DSMT4">
                  <p:embed/>
                  <p:pic>
                    <p:nvPicPr>
                      <p:cNvPr id="0" name="Object 7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28998" y="4088544"/>
                        <a:ext cx="1978429" cy="1287845"/>
                      </a:xfrm>
                      <a:prstGeom prst="rect">
                        <a:avLst/>
                      </a:prstGeom>
                      <a:solidFill>
                        <a:srgbClr val="CCFFFF"/>
                      </a:solidFill>
                    </p:spPr>
                  </p:pic>
                </p:oleObj>
              </mc:Fallback>
            </mc:AlternateContent>
          </a:graphicData>
        </a:graphic>
      </p:graphicFrame>
      <p:graphicFrame>
        <p:nvGraphicFramePr>
          <p:cNvPr id="6" name="Object 72"/>
          <p:cNvGraphicFramePr>
            <a:graphicFrameLocks noChangeAspect="1"/>
          </p:cNvGraphicFramePr>
          <p:nvPr>
            <p:extLst>
              <p:ext uri="{D42A27DB-BD31-4B8C-83A1-F6EECF244321}">
                <p14:modId xmlns:p14="http://schemas.microsoft.com/office/powerpoint/2010/main" val="591044873"/>
              </p:ext>
            </p:extLst>
          </p:nvPr>
        </p:nvGraphicFramePr>
        <p:xfrm>
          <a:off x="4979483" y="5838228"/>
          <a:ext cx="2021826" cy="1316093"/>
        </p:xfrm>
        <a:graphic>
          <a:graphicData uri="http://schemas.openxmlformats.org/presentationml/2006/ole">
            <mc:AlternateContent xmlns:mc="http://schemas.openxmlformats.org/markup-compatibility/2006">
              <mc:Choice xmlns:v="urn:schemas-microsoft-com:vml" Requires="v">
                <p:oleObj spid="_x0000_s92160" name="Equation" r:id="rId10" imgW="583920" imgH="380880" progId="Equation.DSMT4">
                  <p:embed/>
                </p:oleObj>
              </mc:Choice>
              <mc:Fallback>
                <p:oleObj name="Equation" r:id="rId10" imgW="583920" imgH="380880" progId="Equation.DSMT4">
                  <p:embed/>
                  <p:pic>
                    <p:nvPicPr>
                      <p:cNvPr id="0"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79483" y="5838228"/>
                        <a:ext cx="2021826" cy="1316093"/>
                      </a:xfrm>
                      <a:prstGeom prst="rect">
                        <a:avLst/>
                      </a:prstGeom>
                      <a:solidFill>
                        <a:srgbClr val="CCFFFF"/>
                      </a:solidFill>
                    </p:spPr>
                  </p:pic>
                </p:oleObj>
              </mc:Fallback>
            </mc:AlternateContent>
          </a:graphicData>
        </a:graphic>
      </p:graphicFrame>
      <p:sp>
        <p:nvSpPr>
          <p:cNvPr id="67" name="Rectangle 37"/>
          <p:cNvSpPr>
            <a:spLocks noChangeArrowheads="1"/>
          </p:cNvSpPr>
          <p:nvPr/>
        </p:nvSpPr>
        <p:spPr bwMode="auto">
          <a:xfrm>
            <a:off x="757622" y="7050997"/>
            <a:ext cx="7162142" cy="954107"/>
          </a:xfrm>
          <a:prstGeom prst="rect">
            <a:avLst/>
          </a:prstGeom>
          <a:solidFill>
            <a:schemeClr val="accent3">
              <a:lumMod val="40000"/>
              <a:lumOff val="60000"/>
            </a:schemeClr>
          </a:solidFill>
          <a:ln w="9525" algn="ctr">
            <a:noFill/>
            <a:miter lim="800000"/>
            <a:headEnd/>
            <a:tailEnd/>
          </a:ln>
        </p:spPr>
        <p:txBody>
          <a:bodyPr wrap="square" anchor="ctr">
            <a:spAutoFit/>
          </a:bodyPr>
          <a:lstStyle/>
          <a:p>
            <a:pPr algn="l" eaLnBrk="0" hangingPunct="0"/>
            <a:r>
              <a:rPr lang="en-US" sz="2800">
                <a:latin typeface="VNI-Times" pitchFamily="2" charset="0"/>
              </a:rPr>
              <a:t>Ñeå söû duïng heát khaû naêng laøm vieäc cuûa thieát bò ñieän, ta coù theå taêng doøng ñieän laøm vieäc tôùi I</a:t>
            </a:r>
            <a:r>
              <a:rPr lang="en-US" sz="2800" baseline="-25000">
                <a:latin typeface="VNI-Times" pitchFamily="2" charset="0"/>
              </a:rPr>
              <a:t>nh</a:t>
            </a:r>
          </a:p>
        </p:txBody>
      </p:sp>
      <p:sp>
        <p:nvSpPr>
          <p:cNvPr id="68" name="TextBox 67"/>
          <p:cNvSpPr txBox="1"/>
          <p:nvPr/>
        </p:nvSpPr>
        <p:spPr>
          <a:xfrm>
            <a:off x="4058005" y="4517554"/>
            <a:ext cx="838691" cy="523220"/>
          </a:xfrm>
          <a:prstGeom prst="rect">
            <a:avLst/>
          </a:prstGeom>
          <a:noFill/>
        </p:spPr>
        <p:txBody>
          <a:bodyPr wrap="none" rtlCol="0">
            <a:spAutoFit/>
          </a:bodyPr>
          <a:lstStyle/>
          <a:p>
            <a:r>
              <a:rPr lang="en-US" sz="2800">
                <a:cs typeface="Times New Roman" pitchFamily="18" charset="0"/>
              </a:rPr>
              <a:t>Với:</a:t>
            </a:r>
          </a:p>
        </p:txBody>
      </p:sp>
      <p:sp>
        <p:nvSpPr>
          <p:cNvPr id="69" name="TextBox 68"/>
          <p:cNvSpPr txBox="1"/>
          <p:nvPr/>
        </p:nvSpPr>
        <p:spPr>
          <a:xfrm>
            <a:off x="3953400" y="6419816"/>
            <a:ext cx="838691" cy="523220"/>
          </a:xfrm>
          <a:prstGeom prst="rect">
            <a:avLst/>
          </a:prstGeom>
          <a:noFill/>
        </p:spPr>
        <p:txBody>
          <a:bodyPr wrap="none" rtlCol="0">
            <a:spAutoFit/>
          </a:bodyPr>
          <a:lstStyle/>
          <a:p>
            <a:r>
              <a:rPr lang="en-US" sz="2800">
                <a:cs typeface="Times New Roman" pitchFamily="18" charset="0"/>
              </a:rPr>
              <a:t>Với:</a:t>
            </a:r>
          </a:p>
        </p:txBody>
      </p:sp>
      <p:cxnSp>
        <p:nvCxnSpPr>
          <p:cNvPr id="73" name="Straight Arrow Connector 72"/>
          <p:cNvCxnSpPr/>
          <p:nvPr/>
        </p:nvCxnSpPr>
        <p:spPr>
          <a:xfrm rot="10800000">
            <a:off x="8990012" y="32385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9562652" y="3341013"/>
            <a:ext cx="341760" cy="430887"/>
          </a:xfrm>
          <a:prstGeom prst="rect">
            <a:avLst/>
          </a:prstGeom>
          <a:noFill/>
        </p:spPr>
        <p:txBody>
          <a:bodyPr wrap="none" rtlCol="0">
            <a:spAutoFit/>
          </a:bodyPr>
          <a:lstStyle/>
          <a:p>
            <a:r>
              <a:rPr lang="en-US" sz="2200">
                <a:cs typeface="Times New Roman" pitchFamily="18" charset="0"/>
              </a:rPr>
              <a:t>1</a:t>
            </a:r>
          </a:p>
        </p:txBody>
      </p:sp>
      <p:graphicFrame>
        <p:nvGraphicFramePr>
          <p:cNvPr id="75" name="Object 13"/>
          <p:cNvGraphicFramePr>
            <a:graphicFrameLocks noChangeAspect="1"/>
          </p:cNvGraphicFramePr>
          <p:nvPr>
            <p:extLst>
              <p:ext uri="{D42A27DB-BD31-4B8C-83A1-F6EECF244321}">
                <p14:modId xmlns:p14="http://schemas.microsoft.com/office/powerpoint/2010/main" val="1999514693"/>
              </p:ext>
            </p:extLst>
          </p:nvPr>
        </p:nvGraphicFramePr>
        <p:xfrm>
          <a:off x="7481887" y="1510712"/>
          <a:ext cx="365125" cy="547688"/>
        </p:xfrm>
        <a:graphic>
          <a:graphicData uri="http://schemas.openxmlformats.org/presentationml/2006/ole">
            <mc:AlternateContent xmlns:mc="http://schemas.openxmlformats.org/markup-compatibility/2006">
              <mc:Choice xmlns:v="urn:schemas-microsoft-com:vml" Requires="v">
                <p:oleObj spid="_x0000_s92161" name="Equation" r:id="rId12" imgW="152280" imgH="228600" progId="Equation.DSMT4">
                  <p:embed/>
                </p:oleObj>
              </mc:Choice>
              <mc:Fallback>
                <p:oleObj name="Equation" r:id="rId12" imgW="152280" imgH="228600" progId="Equation.DSMT4">
                  <p:embed/>
                  <p:pic>
                    <p:nvPicPr>
                      <p:cNvPr id="0" name="Object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81887" y="1510712"/>
                        <a:ext cx="3651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 name="TextBox 75"/>
          <p:cNvSpPr txBox="1"/>
          <p:nvPr/>
        </p:nvSpPr>
        <p:spPr>
          <a:xfrm>
            <a:off x="11352212" y="4420600"/>
            <a:ext cx="269626" cy="461665"/>
          </a:xfrm>
          <a:prstGeom prst="rect">
            <a:avLst/>
          </a:prstGeom>
          <a:noFill/>
        </p:spPr>
        <p:txBody>
          <a:bodyPr wrap="none" rtlCol="0">
            <a:spAutoFit/>
          </a:bodyPr>
          <a:lstStyle/>
          <a:p>
            <a:r>
              <a:rPr lang="en-US" sz="2400">
                <a:cs typeface="Times New Roman" pitchFamily="18" charset="0"/>
              </a:rPr>
              <a:t>t</a:t>
            </a:r>
          </a:p>
        </p:txBody>
      </p:sp>
      <p:cxnSp>
        <p:nvCxnSpPr>
          <p:cNvPr id="77" name="Straight Connector 76"/>
          <p:cNvCxnSpPr/>
          <p:nvPr/>
        </p:nvCxnSpPr>
        <p:spPr>
          <a:xfrm rot="5400000" flipH="1" flipV="1">
            <a:off x="7261363" y="3948251"/>
            <a:ext cx="3000098" cy="1"/>
          </a:xfrm>
          <a:prstGeom prst="line">
            <a:avLst/>
          </a:prstGeom>
          <a:ln w="15875">
            <a:prstDash val="sysDash"/>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7618412" y="4877800"/>
            <a:ext cx="40386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rot="16200000" flipV="1">
            <a:off x="5923859" y="3601346"/>
            <a:ext cx="3693906"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10800000">
            <a:off x="7770812" y="3389312"/>
            <a:ext cx="990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1" name="Freeform 5"/>
          <p:cNvSpPr>
            <a:spLocks/>
          </p:cNvSpPr>
          <p:nvPr/>
        </p:nvSpPr>
        <p:spPr bwMode="auto">
          <a:xfrm>
            <a:off x="7770812" y="2933700"/>
            <a:ext cx="3276600" cy="2020300"/>
          </a:xfrm>
          <a:custGeom>
            <a:avLst/>
            <a:gdLst/>
            <a:ahLst/>
            <a:cxnLst>
              <a:cxn ang="0">
                <a:pos x="0" y="1776"/>
              </a:cxn>
              <a:cxn ang="0">
                <a:pos x="384" y="1008"/>
              </a:cxn>
              <a:cxn ang="0">
                <a:pos x="768" y="480"/>
              </a:cxn>
              <a:cxn ang="0">
                <a:pos x="1344" y="144"/>
              </a:cxn>
              <a:cxn ang="0">
                <a:pos x="2784" y="0"/>
              </a:cxn>
            </a:cxnLst>
            <a:rect l="0" t="0" r="r" b="b"/>
            <a:pathLst>
              <a:path w="2784" h="1776">
                <a:moveTo>
                  <a:pt x="0" y="1776"/>
                </a:moveTo>
                <a:cubicBezTo>
                  <a:pt x="128" y="1500"/>
                  <a:pt x="256" y="1224"/>
                  <a:pt x="384" y="1008"/>
                </a:cubicBezTo>
                <a:cubicBezTo>
                  <a:pt x="512" y="792"/>
                  <a:pt x="608" y="624"/>
                  <a:pt x="768" y="480"/>
                </a:cubicBezTo>
                <a:cubicBezTo>
                  <a:pt x="928" y="336"/>
                  <a:pt x="1008" y="224"/>
                  <a:pt x="1344" y="144"/>
                </a:cubicBezTo>
                <a:cubicBezTo>
                  <a:pt x="1680" y="64"/>
                  <a:pt x="2232" y="32"/>
                  <a:pt x="2784" y="0"/>
                </a:cubicBezTo>
              </a:path>
            </a:pathLst>
          </a:custGeom>
          <a:noFill/>
          <a:ln w="31750" cmpd="sng">
            <a:solidFill>
              <a:srgbClr val="0070C0"/>
            </a:solidFill>
            <a:round/>
            <a:headEnd/>
            <a:tailEnd/>
          </a:ln>
          <a:effectLst/>
        </p:spPr>
        <p:txBody>
          <a:bodyPr/>
          <a:lstStyle/>
          <a:p>
            <a:endParaRPr lang="en-US"/>
          </a:p>
        </p:txBody>
      </p:sp>
      <p:cxnSp>
        <p:nvCxnSpPr>
          <p:cNvPr id="82" name="Straight Connector 81"/>
          <p:cNvCxnSpPr/>
          <p:nvPr/>
        </p:nvCxnSpPr>
        <p:spPr>
          <a:xfrm>
            <a:off x="7770812" y="2932112"/>
            <a:ext cx="3429000" cy="1588"/>
          </a:xfrm>
          <a:prstGeom prst="line">
            <a:avLst/>
          </a:prstGeom>
          <a:ln w="22225">
            <a:solidFill>
              <a:srgbClr val="002060"/>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83" name="Object 5"/>
          <p:cNvGraphicFramePr>
            <a:graphicFrameLocks noChangeAspect="1"/>
          </p:cNvGraphicFramePr>
          <p:nvPr>
            <p:extLst>
              <p:ext uri="{D42A27DB-BD31-4B8C-83A1-F6EECF244321}">
                <p14:modId xmlns:p14="http://schemas.microsoft.com/office/powerpoint/2010/main" val="1032297394"/>
              </p:ext>
            </p:extLst>
          </p:nvPr>
        </p:nvGraphicFramePr>
        <p:xfrm>
          <a:off x="7085012" y="1923481"/>
          <a:ext cx="609600" cy="687295"/>
        </p:xfrm>
        <a:graphic>
          <a:graphicData uri="http://schemas.openxmlformats.org/presentationml/2006/ole">
            <mc:AlternateContent xmlns:mc="http://schemas.openxmlformats.org/markup-compatibility/2006">
              <mc:Choice xmlns:v="urn:schemas-microsoft-com:vml" Requires="v">
                <p:oleObj spid="_x0000_s92162" name="Equation" r:id="rId14" imgW="203040" imgH="228600" progId="Equation.DSMT4">
                  <p:embed/>
                </p:oleObj>
              </mc:Choice>
              <mc:Fallback>
                <p:oleObj name="Equation" r:id="rId14" imgW="203040" imgH="228600" progId="Equation.DSMT4">
                  <p:embed/>
                  <p:pic>
                    <p:nvPicPr>
                      <p:cNvPr id="0" name="Object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85012" y="1923481"/>
                        <a:ext cx="609600" cy="687295"/>
                      </a:xfrm>
                      <a:prstGeom prst="rect">
                        <a:avLst/>
                      </a:prstGeom>
                      <a:noFill/>
                      <a:extLst/>
                    </p:spPr>
                  </p:pic>
                </p:oleObj>
              </mc:Fallback>
            </mc:AlternateContent>
          </a:graphicData>
        </a:graphic>
      </p:graphicFrame>
      <p:cxnSp>
        <p:nvCxnSpPr>
          <p:cNvPr id="84" name="Straight Connector 83"/>
          <p:cNvCxnSpPr/>
          <p:nvPr/>
        </p:nvCxnSpPr>
        <p:spPr>
          <a:xfrm>
            <a:off x="7770812" y="2400300"/>
            <a:ext cx="3429000" cy="1588"/>
          </a:xfrm>
          <a:prstGeom prst="line">
            <a:avLst/>
          </a:prstGeom>
          <a:ln w="25400">
            <a:solidFill>
              <a:srgbClr val="92D050"/>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6" idx="2"/>
          </p:cNvCxnSpPr>
          <p:nvPr/>
        </p:nvCxnSpPr>
        <p:spPr>
          <a:xfrm rot="5400000">
            <a:off x="9476073" y="2219039"/>
            <a:ext cx="304799" cy="362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9638852" y="1817013"/>
            <a:ext cx="341760" cy="430887"/>
          </a:xfrm>
          <a:prstGeom prst="rect">
            <a:avLst/>
          </a:prstGeom>
          <a:noFill/>
        </p:spPr>
        <p:txBody>
          <a:bodyPr wrap="none" rtlCol="0">
            <a:spAutoFit/>
          </a:bodyPr>
          <a:lstStyle/>
          <a:p>
            <a:r>
              <a:rPr lang="en-US" sz="2200">
                <a:cs typeface="Times New Roman" pitchFamily="18" charset="0"/>
              </a:rPr>
              <a:t>2</a:t>
            </a:r>
          </a:p>
        </p:txBody>
      </p:sp>
      <p:graphicFrame>
        <p:nvGraphicFramePr>
          <p:cNvPr id="87" name="Object 86"/>
          <p:cNvGraphicFramePr>
            <a:graphicFrameLocks noChangeAspect="1"/>
          </p:cNvGraphicFramePr>
          <p:nvPr/>
        </p:nvGraphicFramePr>
        <p:xfrm>
          <a:off x="8075612" y="4991100"/>
          <a:ext cx="381000" cy="571500"/>
        </p:xfrm>
        <a:graphic>
          <a:graphicData uri="http://schemas.openxmlformats.org/presentationml/2006/ole">
            <mc:AlternateContent xmlns:mc="http://schemas.openxmlformats.org/markup-compatibility/2006">
              <mc:Choice xmlns:v="urn:schemas-microsoft-com:vml" Requires="v">
                <p:oleObj spid="_x0000_s92163" name="Equation" r:id="rId16" imgW="152280" imgH="228600" progId="Equation.DSMT4">
                  <p:embed/>
                </p:oleObj>
              </mc:Choice>
              <mc:Fallback>
                <p:oleObj name="Equation" r:id="rId16" imgW="152280" imgH="228600" progId="Equation.DSMT4">
                  <p:embed/>
                  <p:pic>
                    <p:nvPicPr>
                      <p:cNvPr id="0" name="Picture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075612" y="4991100"/>
                        <a:ext cx="3810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8" name="Straight Arrow Connector 87"/>
          <p:cNvCxnSpPr/>
          <p:nvPr/>
        </p:nvCxnSpPr>
        <p:spPr>
          <a:xfrm rot="10800000">
            <a:off x="7770812" y="5257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8456612" y="5257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Text Box 49"/>
          <p:cNvSpPr txBox="1">
            <a:spLocks noChangeArrowheads="1"/>
          </p:cNvSpPr>
          <p:nvPr/>
        </p:nvSpPr>
        <p:spPr bwMode="auto">
          <a:xfrm>
            <a:off x="127307" y="4830716"/>
            <a:ext cx="5711556" cy="1138773"/>
          </a:xfrm>
          <a:prstGeom prst="rect">
            <a:avLst/>
          </a:prstGeom>
          <a:noFill/>
          <a:ln w="9525" algn="ctr">
            <a:noFill/>
            <a:miter lim="800000"/>
            <a:headEnd/>
            <a:tailEnd/>
          </a:ln>
        </p:spPr>
        <p:txBody>
          <a:bodyPr wrap="square">
            <a:spAutoFit/>
          </a:bodyPr>
          <a:lstStyle/>
          <a:p>
            <a:r>
              <a:rPr lang="en-US" sz="3200">
                <a:solidFill>
                  <a:srgbClr val="FF0000"/>
                </a:solidFill>
                <a:latin typeface="VNI-Times" pitchFamily="2" charset="0"/>
                <a:sym typeface="Symbol" pitchFamily="18" charset="2"/>
              </a:rPr>
              <a:t>Khi </a:t>
            </a:r>
            <a:r>
              <a:rPr lang="en-US" sz="3600">
                <a:solidFill>
                  <a:srgbClr val="FF0000"/>
                </a:solidFill>
                <a:latin typeface="VNI-Times" pitchFamily="2" charset="0"/>
                <a:sym typeface="Symbol" pitchFamily="18" charset="2"/>
              </a:rPr>
              <a:t>t = t</a:t>
            </a:r>
            <a:r>
              <a:rPr lang="en-US" sz="3600" baseline="-25000">
                <a:solidFill>
                  <a:srgbClr val="FF0000"/>
                </a:solidFill>
                <a:latin typeface="VNI-Times" pitchFamily="2" charset="0"/>
                <a:sym typeface="Symbol" pitchFamily="18" charset="2"/>
              </a:rPr>
              <a:t>lv</a:t>
            </a:r>
            <a:r>
              <a:rPr lang="en-US" sz="3600">
                <a:solidFill>
                  <a:srgbClr val="FF0000"/>
                </a:solidFill>
                <a:latin typeface="VNI-Times" pitchFamily="2" charset="0"/>
                <a:sym typeface="Symbol" pitchFamily="18" charset="2"/>
              </a:rPr>
              <a:t> thì  = </a:t>
            </a:r>
            <a:r>
              <a:rPr lang="en-US" sz="3600" baseline="-25000">
                <a:solidFill>
                  <a:srgbClr val="FF0000"/>
                </a:solidFill>
                <a:latin typeface="VNI-Times" pitchFamily="2" charset="0"/>
                <a:sym typeface="Symbol" pitchFamily="18" charset="2"/>
              </a:rPr>
              <a:t>1</a:t>
            </a:r>
            <a:r>
              <a:rPr lang="en-US" sz="3600">
                <a:solidFill>
                  <a:srgbClr val="FF0000"/>
                </a:solidFill>
                <a:latin typeface="VNI-Times" pitchFamily="2" charset="0"/>
                <a:sym typeface="Symbol" pitchFamily="18" charset="2"/>
              </a:rPr>
              <a:t>&lt; </a:t>
            </a:r>
            <a:r>
              <a:rPr lang="en-US" sz="3600" baseline="-25000">
                <a:solidFill>
                  <a:srgbClr val="FF0000"/>
                </a:solidFill>
                <a:latin typeface="VNI-Times" pitchFamily="2" charset="0"/>
                <a:sym typeface="Symbol" pitchFamily="18" charset="2"/>
              </a:rPr>
              <a:t>dh</a:t>
            </a:r>
          </a:p>
          <a:p>
            <a:r>
              <a:rPr lang="en-US" sz="3200" baseline="-25000">
                <a:solidFill>
                  <a:srgbClr val="FF0000"/>
                </a:solidFill>
                <a:latin typeface="VNI-Times" pitchFamily="2" charset="0"/>
                <a:sym typeface="Symbol" pitchFamily="18" charset="2"/>
              </a:rPr>
              <a:t> </a:t>
            </a:r>
            <a:r>
              <a:rPr lang="en-US" sz="3200">
                <a:solidFill>
                  <a:srgbClr val="FF0000"/>
                </a:solidFill>
                <a:latin typeface="VNI-Times" pitchFamily="2" charset="0"/>
                <a:sym typeface="Wingdings" pitchFamily="2" charset="2"/>
              </a:rPr>
              <a:t> t</a:t>
            </a:r>
            <a:r>
              <a:rPr lang="en-US" sz="3200">
                <a:solidFill>
                  <a:srgbClr val="FF0000"/>
                </a:solidFill>
                <a:latin typeface="VNI-Times" pitchFamily="2" charset="0"/>
                <a:sym typeface="Symbol" pitchFamily="18" charset="2"/>
              </a:rPr>
              <a:t>hieát bò ñieän laøm vieäc non taûi </a:t>
            </a:r>
          </a:p>
        </p:txBody>
      </p:sp>
      <p:sp>
        <p:nvSpPr>
          <p:cNvPr id="92" name="Right Arrow 91"/>
          <p:cNvSpPr/>
          <p:nvPr/>
        </p:nvSpPr>
        <p:spPr bwMode="auto">
          <a:xfrm>
            <a:off x="19694" y="7134226"/>
            <a:ext cx="685800" cy="304800"/>
          </a:xfrm>
          <a:prstGeom prst="rightArrow">
            <a:avLst>
              <a:gd name="adj1" fmla="val 50000"/>
              <a:gd name="adj2" fmla="val 74000"/>
            </a:avLst>
          </a:prstGeom>
          <a:solidFill>
            <a:srgbClr val="FFFF00"/>
          </a:solidFill>
          <a:ln w="31750" algn="ctr">
            <a:solidFill>
              <a:srgbClr val="FF0000"/>
            </a:solidFill>
            <a:miter lim="800000"/>
            <a:headEnd/>
            <a:tailEnd/>
          </a:ln>
          <a:effectLst/>
        </p:spPr>
        <p:txBody>
          <a:bodyPr wrap="square" rtlCol="0" anchor="ctr">
            <a:noAutofit/>
          </a:bodyPr>
          <a:lstStyle/>
          <a:p>
            <a:pPr algn="l"/>
            <a:endParaRPr lang="en-US">
              <a:sym typeface="Wingdings 2"/>
            </a:endParaRPr>
          </a:p>
        </p:txBody>
      </p:sp>
      <p:graphicFrame>
        <p:nvGraphicFramePr>
          <p:cNvPr id="44045" name="Object 5"/>
          <p:cNvGraphicFramePr>
            <a:graphicFrameLocks noChangeAspect="1"/>
          </p:cNvGraphicFramePr>
          <p:nvPr>
            <p:extLst>
              <p:ext uri="{D42A27DB-BD31-4B8C-83A1-F6EECF244321}">
                <p14:modId xmlns:p14="http://schemas.microsoft.com/office/powerpoint/2010/main" val="2196757835"/>
              </p:ext>
            </p:extLst>
          </p:nvPr>
        </p:nvGraphicFramePr>
        <p:xfrm>
          <a:off x="7319960" y="3009900"/>
          <a:ext cx="450852" cy="737173"/>
        </p:xfrm>
        <a:graphic>
          <a:graphicData uri="http://schemas.openxmlformats.org/presentationml/2006/ole">
            <mc:AlternateContent xmlns:mc="http://schemas.openxmlformats.org/markup-compatibility/2006">
              <mc:Choice xmlns:v="urn:schemas-microsoft-com:vml" Requires="v">
                <p:oleObj spid="_x0000_s92164" name="Equation" r:id="rId18" imgW="139680" imgH="228600" progId="Equation.DSMT4">
                  <p:embed/>
                </p:oleObj>
              </mc:Choice>
              <mc:Fallback>
                <p:oleObj name="Equation" r:id="rId18" imgW="139680" imgH="228600" progId="Equation.DSMT4">
                  <p:embed/>
                  <p:pic>
                    <p:nvPicPr>
                      <p:cNvPr id="0" name="Picture 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19960" y="3009900"/>
                        <a:ext cx="450852" cy="737173"/>
                      </a:xfrm>
                      <a:prstGeom prst="rect">
                        <a:avLst/>
                      </a:prstGeom>
                      <a:solidFill>
                        <a:srgbClr val="CCFFCC"/>
                      </a:solidFill>
                    </p:spPr>
                  </p:pic>
                </p:oleObj>
              </mc:Fallback>
            </mc:AlternateContent>
          </a:graphicData>
        </a:graphic>
      </p:graphicFrame>
      <p:sp>
        <p:nvSpPr>
          <p:cNvPr id="5" name="Freeform: Shape 4">
            <a:extLst>
              <a:ext uri="{FF2B5EF4-FFF2-40B4-BE49-F238E27FC236}">
                <a16:creationId xmlns:a16="http://schemas.microsoft.com/office/drawing/2014/main" id="{5C4BD793-E4B4-4AAF-ADB3-5E83960412DE}"/>
              </a:ext>
            </a:extLst>
          </p:cNvPr>
          <p:cNvSpPr/>
          <p:nvPr/>
        </p:nvSpPr>
        <p:spPr bwMode="auto">
          <a:xfrm>
            <a:off x="7762875" y="2943225"/>
            <a:ext cx="981075" cy="1914525"/>
          </a:xfrm>
          <a:custGeom>
            <a:avLst/>
            <a:gdLst>
              <a:gd name="connsiteX0" fmla="*/ 0 w 981075"/>
              <a:gd name="connsiteY0" fmla="*/ 1914525 h 1914525"/>
              <a:gd name="connsiteX1" fmla="*/ 238125 w 981075"/>
              <a:gd name="connsiteY1" fmla="*/ 1352550 h 1914525"/>
              <a:gd name="connsiteX2" fmla="*/ 533400 w 981075"/>
              <a:gd name="connsiteY2" fmla="*/ 695325 h 1914525"/>
              <a:gd name="connsiteX3" fmla="*/ 762000 w 981075"/>
              <a:gd name="connsiteY3" fmla="*/ 266700 h 1914525"/>
              <a:gd name="connsiteX4" fmla="*/ 981075 w 981075"/>
              <a:gd name="connsiteY4" fmla="*/ 0 h 1914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75" h="1914525">
                <a:moveTo>
                  <a:pt x="0" y="1914525"/>
                </a:moveTo>
                <a:cubicBezTo>
                  <a:pt x="74612" y="1735137"/>
                  <a:pt x="149225" y="1555750"/>
                  <a:pt x="238125" y="1352550"/>
                </a:cubicBezTo>
                <a:cubicBezTo>
                  <a:pt x="327025" y="1149350"/>
                  <a:pt x="446088" y="876300"/>
                  <a:pt x="533400" y="695325"/>
                </a:cubicBezTo>
                <a:cubicBezTo>
                  <a:pt x="620712" y="514350"/>
                  <a:pt x="687388" y="382587"/>
                  <a:pt x="762000" y="266700"/>
                </a:cubicBezTo>
                <a:cubicBezTo>
                  <a:pt x="836612" y="150813"/>
                  <a:pt x="908843" y="75406"/>
                  <a:pt x="981075" y="0"/>
                </a:cubicBezTo>
              </a:path>
            </a:pathLst>
          </a:custGeom>
          <a:noFill/>
          <a:ln w="28575" algn="ctr">
            <a:solidFill>
              <a:srgbClr val="FF0000"/>
            </a:solidFill>
            <a:miter lim="800000"/>
            <a:headEnd/>
            <a:tailEnd/>
          </a:ln>
          <a:effectLst/>
        </p:spPr>
        <p:txBody>
          <a:bodyPr rtlCol="0" anchor="ctr"/>
          <a:lstStyle/>
          <a:p>
            <a:pPr algn="ctr"/>
            <a:endParaRPr lang="en-US"/>
          </a:p>
        </p:txBody>
      </p:sp>
      <p:sp>
        <p:nvSpPr>
          <p:cNvPr id="7" name="Freeform: Shape 6">
            <a:extLst>
              <a:ext uri="{FF2B5EF4-FFF2-40B4-BE49-F238E27FC236}">
                <a16:creationId xmlns:a16="http://schemas.microsoft.com/office/drawing/2014/main" id="{0544D09A-9ECF-4B34-9C2A-2B5267A4104A}"/>
              </a:ext>
            </a:extLst>
          </p:cNvPr>
          <p:cNvSpPr/>
          <p:nvPr/>
        </p:nvSpPr>
        <p:spPr bwMode="auto">
          <a:xfrm>
            <a:off x="8743950" y="2411412"/>
            <a:ext cx="2498851" cy="522288"/>
          </a:xfrm>
          <a:custGeom>
            <a:avLst/>
            <a:gdLst>
              <a:gd name="connsiteX0" fmla="*/ 0 w 2219325"/>
              <a:gd name="connsiteY0" fmla="*/ 476250 h 476250"/>
              <a:gd name="connsiteX1" fmla="*/ 247650 w 2219325"/>
              <a:gd name="connsiteY1" fmla="*/ 295275 h 476250"/>
              <a:gd name="connsiteX2" fmla="*/ 609600 w 2219325"/>
              <a:gd name="connsiteY2" fmla="*/ 161925 h 476250"/>
              <a:gd name="connsiteX3" fmla="*/ 1285875 w 2219325"/>
              <a:gd name="connsiteY3" fmla="*/ 57150 h 476250"/>
              <a:gd name="connsiteX4" fmla="*/ 1866900 w 2219325"/>
              <a:gd name="connsiteY4" fmla="*/ 19050 h 476250"/>
              <a:gd name="connsiteX5" fmla="*/ 2219325 w 2219325"/>
              <a:gd name="connsiteY5" fmla="*/ 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19325" h="476250">
                <a:moveTo>
                  <a:pt x="0" y="476250"/>
                </a:moveTo>
                <a:cubicBezTo>
                  <a:pt x="73025" y="411956"/>
                  <a:pt x="146050" y="347662"/>
                  <a:pt x="247650" y="295275"/>
                </a:cubicBezTo>
                <a:cubicBezTo>
                  <a:pt x="349250" y="242887"/>
                  <a:pt x="436563" y="201612"/>
                  <a:pt x="609600" y="161925"/>
                </a:cubicBezTo>
                <a:cubicBezTo>
                  <a:pt x="782638" y="122237"/>
                  <a:pt x="1076325" y="80963"/>
                  <a:pt x="1285875" y="57150"/>
                </a:cubicBezTo>
                <a:cubicBezTo>
                  <a:pt x="1495425" y="33337"/>
                  <a:pt x="1866900" y="19050"/>
                  <a:pt x="1866900" y="19050"/>
                </a:cubicBezTo>
                <a:lnTo>
                  <a:pt x="2219325" y="0"/>
                </a:lnTo>
              </a:path>
            </a:pathLst>
          </a:custGeom>
          <a:noFill/>
          <a:ln w="28575" algn="ctr">
            <a:solidFill>
              <a:srgbClr val="FF0000"/>
            </a:solidFill>
            <a:prstDash val="dash"/>
            <a:miter lim="800000"/>
            <a:headEnd/>
            <a:tailEnd/>
          </a:ln>
          <a:effectLst/>
        </p:spPr>
        <p:txBody>
          <a:bodyPr rtlCol="0" anchor="ctr"/>
          <a:lstStyle/>
          <a:p>
            <a:pPr algn="ctr"/>
            <a:endParaRPr lang="en-US"/>
          </a:p>
        </p:txBody>
      </p:sp>
      <p:graphicFrame>
        <p:nvGraphicFramePr>
          <p:cNvPr id="30" name="Object 29"/>
          <p:cNvGraphicFramePr>
            <a:graphicFrameLocks noChangeAspect="1"/>
          </p:cNvGraphicFramePr>
          <p:nvPr>
            <p:extLst>
              <p:ext uri="{D42A27DB-BD31-4B8C-83A1-F6EECF244321}">
                <p14:modId xmlns:p14="http://schemas.microsoft.com/office/powerpoint/2010/main" val="457337769"/>
              </p:ext>
            </p:extLst>
          </p:nvPr>
        </p:nvGraphicFramePr>
        <p:xfrm>
          <a:off x="6578881" y="2603500"/>
          <a:ext cx="1156584" cy="495679"/>
        </p:xfrm>
        <a:graphic>
          <a:graphicData uri="http://schemas.openxmlformats.org/presentationml/2006/ole">
            <mc:AlternateContent xmlns:mc="http://schemas.openxmlformats.org/markup-compatibility/2006">
              <mc:Choice xmlns:v="urn:schemas-microsoft-com:vml" Requires="v">
                <p:oleObj spid="_x0000_s92165" name="Equation" r:id="rId20" imgW="533160" imgH="228600" progId="Equation.DSMT4">
                  <p:embed/>
                </p:oleObj>
              </mc:Choice>
              <mc:Fallback>
                <p:oleObj name="Equation" r:id="rId20" imgW="533160" imgH="228600" progId="Equation.DSMT4">
                  <p:embed/>
                  <p:pic>
                    <p:nvPicPr>
                      <p:cNvPr id="0"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578881" y="2603500"/>
                        <a:ext cx="1156584" cy="495679"/>
                      </a:xfrm>
                      <a:prstGeom prst="rect">
                        <a:avLst/>
                      </a:prstGeom>
                      <a:noFill/>
                      <a:extLst/>
                    </p:spPr>
                  </p:pic>
                </p:oleObj>
              </mc:Fallback>
            </mc:AlternateContent>
          </a:graphicData>
        </a:graphic>
      </p:graphicFrame>
      <p:sp>
        <p:nvSpPr>
          <p:cNvPr id="59" name="TextBox 58">
            <a:extLst>
              <a:ext uri="{FF2B5EF4-FFF2-40B4-BE49-F238E27FC236}">
                <a16:creationId xmlns:a16="http://schemas.microsoft.com/office/drawing/2014/main" id="{21E05EBA-41C4-4503-B464-474E43E74EC0}"/>
              </a:ext>
            </a:extLst>
          </p:cNvPr>
          <p:cNvSpPr txBox="1"/>
          <p:nvPr/>
        </p:nvSpPr>
        <p:spPr>
          <a:xfrm>
            <a:off x="369433" y="1304552"/>
            <a:ext cx="6264728" cy="1692771"/>
          </a:xfrm>
          <a:prstGeom prst="rect">
            <a:avLst/>
          </a:prstGeom>
          <a:noFill/>
        </p:spPr>
        <p:txBody>
          <a:bodyPr wrap="square" rtlCol="0">
            <a:spAutoFit/>
          </a:bodyPr>
          <a:lstStyle/>
          <a:p>
            <a:r>
              <a:rPr lang="en-US" sz="2600">
                <a:cs typeface="Times New Roman" pitchFamily="18" charset="0"/>
              </a:rPr>
              <a:t>Thời gian làm việc đủ nhỏ (t</a:t>
            </a:r>
            <a:r>
              <a:rPr lang="en-US" sz="2600" baseline="-25000">
                <a:cs typeface="Times New Roman" pitchFamily="18" charset="0"/>
              </a:rPr>
              <a:t>lv</a:t>
            </a:r>
            <a:r>
              <a:rPr lang="en-US" sz="2600">
                <a:cs typeface="Times New Roman" pitchFamily="18" charset="0"/>
              </a:rPr>
              <a:t> &lt; 4T) để nhiệt độ chưa đạt nhiệt độ ổn định (</a:t>
            </a:r>
            <a:r>
              <a:rPr lang="en-US" sz="2600">
                <a:sym typeface="Symbol" pitchFamily="18" charset="2"/>
              </a:rPr>
              <a:t></a:t>
            </a:r>
            <a:r>
              <a:rPr lang="en-US" sz="2600"/>
              <a:t> &lt; </a:t>
            </a:r>
            <a:r>
              <a:rPr lang="en-US" sz="2600">
                <a:sym typeface="Symbol" pitchFamily="18" charset="2"/>
              </a:rPr>
              <a:t></a:t>
            </a:r>
            <a:r>
              <a:rPr lang="en-US" sz="2600" baseline="-25000"/>
              <a:t>ođ</a:t>
            </a:r>
            <a:r>
              <a:rPr lang="en-US" sz="2600">
                <a:cs typeface="Times New Roman" pitchFamily="18" charset="0"/>
              </a:rPr>
              <a:t>) và thời gian nghỉ (t</a:t>
            </a:r>
            <a:r>
              <a:rPr lang="en-US" sz="2600" baseline="-25000">
                <a:cs typeface="Times New Roman" pitchFamily="18" charset="0"/>
              </a:rPr>
              <a:t>ng</a:t>
            </a:r>
            <a:r>
              <a:rPr lang="en-US" sz="2600">
                <a:cs typeface="Times New Roman" pitchFamily="18" charset="0"/>
              </a:rPr>
              <a:t>) đủ dài để nhiệt độ giảm đến nhiệt độ môi trường (</a:t>
            </a:r>
            <a:r>
              <a:rPr lang="en-US" sz="2600">
                <a:sym typeface="Symbol" pitchFamily="18" charset="2"/>
              </a:rPr>
              <a:t></a:t>
            </a:r>
            <a:r>
              <a:rPr lang="en-US" sz="2600"/>
              <a:t> = 0)</a:t>
            </a:r>
            <a:r>
              <a:rPr lang="en-US" sz="2600">
                <a:cs typeface="Times New Roman" pitchFamily="18" charset="0"/>
              </a:rPr>
              <a:t>.</a:t>
            </a:r>
          </a:p>
        </p:txBody>
      </p:sp>
      <p:cxnSp>
        <p:nvCxnSpPr>
          <p:cNvPr id="27" name="Straight Connector 26"/>
          <p:cNvCxnSpPr/>
          <p:nvPr/>
        </p:nvCxnSpPr>
        <p:spPr>
          <a:xfrm>
            <a:off x="11047412" y="1923481"/>
            <a:ext cx="0" cy="3220019"/>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p:cNvSpPr/>
          <p:nvPr/>
        </p:nvSpPr>
        <p:spPr bwMode="auto">
          <a:xfrm>
            <a:off x="10930070" y="2796499"/>
            <a:ext cx="222817" cy="200201"/>
          </a:xfrm>
          <a:prstGeom prst="ellipse">
            <a:avLst/>
          </a:prstGeom>
          <a:solidFill>
            <a:srgbClr val="0000FF"/>
          </a:solidFill>
          <a:ln w="9525" algn="ctr">
            <a:solidFill>
              <a:schemeClr val="tx1"/>
            </a:solidFill>
            <a:miter lim="800000"/>
            <a:headEnd/>
            <a:tailEnd/>
          </a:ln>
          <a:effectLst/>
        </p:spPr>
        <p:txBody>
          <a:bodyPr wrap="square" rtlCol="0" anchor="ctr">
            <a:spAutoFit/>
          </a:bodyPr>
          <a:lstStyle/>
          <a:p>
            <a:pPr algn="l"/>
            <a:endParaRPr lang="en-US" smtClean="0">
              <a:sym typeface="Wingdings 2"/>
            </a:endParaRPr>
          </a:p>
        </p:txBody>
      </p:sp>
      <p:sp>
        <p:nvSpPr>
          <p:cNvPr id="57" name="Oval 56"/>
          <p:cNvSpPr/>
          <p:nvPr/>
        </p:nvSpPr>
        <p:spPr bwMode="auto">
          <a:xfrm>
            <a:off x="8641272" y="3305434"/>
            <a:ext cx="222817" cy="200201"/>
          </a:xfrm>
          <a:prstGeom prst="ellipse">
            <a:avLst/>
          </a:prstGeom>
          <a:solidFill>
            <a:srgbClr val="FFFF00"/>
          </a:solidFill>
          <a:ln w="9525" algn="ctr">
            <a:solidFill>
              <a:srgbClr val="FFFF00"/>
            </a:solidFill>
            <a:miter lim="800000"/>
            <a:headEnd/>
            <a:tailEnd/>
          </a:ln>
          <a:effectLst/>
        </p:spPr>
        <p:txBody>
          <a:bodyPr wrap="square" rtlCol="0" anchor="ctr">
            <a:spAutoFit/>
          </a:bodyPr>
          <a:lstStyle/>
          <a:p>
            <a:pPr algn="l"/>
            <a:endParaRPr lang="en-US" smtClean="0">
              <a:sym typeface="Wingdings 2"/>
            </a:endParaRPr>
          </a:p>
        </p:txBody>
      </p:sp>
      <p:sp>
        <p:nvSpPr>
          <p:cNvPr id="58" name="Oval 57"/>
          <p:cNvSpPr/>
          <p:nvPr/>
        </p:nvSpPr>
        <p:spPr bwMode="auto">
          <a:xfrm>
            <a:off x="8641272" y="2845417"/>
            <a:ext cx="222817" cy="200201"/>
          </a:xfrm>
          <a:prstGeom prst="ellipse">
            <a:avLst/>
          </a:prstGeom>
          <a:solidFill>
            <a:srgbClr val="C00000"/>
          </a:solidFill>
          <a:ln w="9525" algn="ctr">
            <a:solidFill>
              <a:srgbClr val="C00000"/>
            </a:solidFill>
            <a:miter lim="800000"/>
            <a:headEnd/>
            <a:tailEnd/>
          </a:ln>
          <a:effectLst/>
        </p:spPr>
        <p:txBody>
          <a:bodyPr wrap="square" rtlCol="0" anchor="ctr">
            <a:spAutoFit/>
          </a:bodyPr>
          <a:lstStyle/>
          <a:p>
            <a:pPr algn="l"/>
            <a:endParaRPr lang="en-US" smtClean="0">
              <a:sym typeface="Wingdings 2"/>
            </a:endParaRPr>
          </a:p>
        </p:txBody>
      </p:sp>
      <p:graphicFrame>
        <p:nvGraphicFramePr>
          <p:cNvPr id="29" name="Object 28"/>
          <p:cNvGraphicFramePr>
            <a:graphicFrameLocks noChangeAspect="1"/>
          </p:cNvGraphicFramePr>
          <p:nvPr>
            <p:extLst>
              <p:ext uri="{D42A27DB-BD31-4B8C-83A1-F6EECF244321}">
                <p14:modId xmlns:p14="http://schemas.microsoft.com/office/powerpoint/2010/main" val="335351673"/>
              </p:ext>
            </p:extLst>
          </p:nvPr>
        </p:nvGraphicFramePr>
        <p:xfrm>
          <a:off x="7859712" y="-110436"/>
          <a:ext cx="3492500" cy="1308100"/>
        </p:xfrm>
        <a:graphic>
          <a:graphicData uri="http://schemas.openxmlformats.org/presentationml/2006/ole">
            <mc:AlternateContent xmlns:mc="http://schemas.openxmlformats.org/markup-compatibility/2006">
              <mc:Choice xmlns:v="urn:schemas-microsoft-com:vml" Requires="v">
                <p:oleObj spid="_x0000_s92166" name="Equation" r:id="rId22" imgW="3492441" imgH="1307995" progId="Equation.DSMT4">
                  <p:embed/>
                </p:oleObj>
              </mc:Choice>
              <mc:Fallback>
                <p:oleObj name="Equation" r:id="rId22" imgW="3492441" imgH="1307995" progId="Equation.DSMT4">
                  <p:embed/>
                  <p:pic>
                    <p:nvPicPr>
                      <p:cNvPr id="0" name=""/>
                      <p:cNvPicPr/>
                      <p:nvPr/>
                    </p:nvPicPr>
                    <p:blipFill>
                      <a:blip r:embed="rId23"/>
                      <a:stretch>
                        <a:fillRect/>
                      </a:stretch>
                    </p:blipFill>
                    <p:spPr>
                      <a:xfrm>
                        <a:off x="7859712" y="-110436"/>
                        <a:ext cx="3492500" cy="1308100"/>
                      </a:xfrm>
                      <a:prstGeom prst="rect">
                        <a:avLst/>
                      </a:prstGeom>
                    </p:spPr>
                  </p:pic>
                </p:oleObj>
              </mc:Fallback>
            </mc:AlternateContent>
          </a:graphicData>
        </a:graphic>
      </p:graphicFrame>
      <p:sp>
        <p:nvSpPr>
          <p:cNvPr id="60" name="Oval 59"/>
          <p:cNvSpPr/>
          <p:nvPr/>
        </p:nvSpPr>
        <p:spPr bwMode="auto">
          <a:xfrm>
            <a:off x="10944734" y="4778089"/>
            <a:ext cx="222817" cy="200201"/>
          </a:xfrm>
          <a:prstGeom prst="ellipse">
            <a:avLst/>
          </a:prstGeom>
          <a:solidFill>
            <a:srgbClr val="FF0000"/>
          </a:solidFill>
          <a:ln w="9525" algn="ctr">
            <a:solidFill>
              <a:srgbClr val="FF0000"/>
            </a:solidFill>
            <a:miter lim="800000"/>
            <a:headEnd/>
            <a:tailEnd/>
          </a:ln>
          <a:effectLst/>
        </p:spPr>
        <p:txBody>
          <a:bodyPr wrap="square" rtlCol="0" anchor="ctr">
            <a:spAutoFit/>
          </a:bodyPr>
          <a:lstStyle/>
          <a:p>
            <a:pPr algn="l"/>
            <a:endParaRPr lang="en-US" smtClean="0">
              <a:sym typeface="Wingdings 2"/>
            </a:endParaRPr>
          </a:p>
        </p:txBody>
      </p:sp>
      <p:sp>
        <p:nvSpPr>
          <p:cNvPr id="61" name="Oval 60"/>
          <p:cNvSpPr/>
          <p:nvPr/>
        </p:nvSpPr>
        <p:spPr bwMode="auto">
          <a:xfrm>
            <a:off x="8654455" y="4768634"/>
            <a:ext cx="222817" cy="200201"/>
          </a:xfrm>
          <a:prstGeom prst="ellipse">
            <a:avLst/>
          </a:prstGeom>
          <a:solidFill>
            <a:srgbClr val="FF0000"/>
          </a:solidFill>
          <a:ln w="9525" algn="ctr">
            <a:solidFill>
              <a:srgbClr val="FF0000"/>
            </a:solidFill>
            <a:miter lim="800000"/>
            <a:headEnd/>
            <a:tailEnd/>
          </a:ln>
          <a:effectLst/>
        </p:spPr>
        <p:txBody>
          <a:bodyPr wrap="square" rtlCol="0" anchor="ctr">
            <a:spAutoFit/>
          </a:bodyPr>
          <a:lstStyle/>
          <a:p>
            <a:pPr algn="l"/>
            <a:endParaRPr lang="en-US" smtClean="0">
              <a:sym typeface="Wingdings 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C20B538-39FE-4812-A0E3-30635B19B3D6}" type="slidenum">
              <a:rPr lang="en-US" smtClean="0"/>
              <a:pPr/>
              <a:t>42</a:t>
            </a:fld>
            <a:endParaRPr lang="en-US"/>
          </a:p>
        </p:txBody>
      </p:sp>
      <p:sp>
        <p:nvSpPr>
          <p:cNvPr id="4" name="Footer Placeholder 3"/>
          <p:cNvSpPr>
            <a:spLocks noGrp="1"/>
          </p:cNvSpPr>
          <p:nvPr>
            <p:ph type="ftr" sz="quarter" idx="3"/>
          </p:nvPr>
        </p:nvSpPr>
        <p:spPr/>
        <p:txBody>
          <a:bodyPr/>
          <a:lstStyle/>
          <a:p>
            <a:r>
              <a:rPr lang="en-US" smtClean="0"/>
              <a:t>BMTBĐ-BĐNLĐC-PVLong (TCBinh edited 2016)</a:t>
            </a:r>
            <a:endParaRPr lang="en-US"/>
          </a:p>
        </p:txBody>
      </p:sp>
      <p:cxnSp>
        <p:nvCxnSpPr>
          <p:cNvPr id="5" name="Straight Arrow Connector 4"/>
          <p:cNvCxnSpPr/>
          <p:nvPr/>
        </p:nvCxnSpPr>
        <p:spPr>
          <a:xfrm rot="10800000">
            <a:off x="8990012" y="2343847"/>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562652" y="2446360"/>
            <a:ext cx="341760" cy="430887"/>
          </a:xfrm>
          <a:prstGeom prst="rect">
            <a:avLst/>
          </a:prstGeom>
          <a:noFill/>
        </p:spPr>
        <p:txBody>
          <a:bodyPr wrap="none" rtlCol="0">
            <a:spAutoFit/>
          </a:bodyPr>
          <a:lstStyle/>
          <a:p>
            <a:r>
              <a:rPr lang="en-US" sz="2200">
                <a:cs typeface="Times New Roman" pitchFamily="18" charset="0"/>
              </a:rPr>
              <a:t>1</a:t>
            </a:r>
          </a:p>
        </p:txBody>
      </p:sp>
      <p:graphicFrame>
        <p:nvGraphicFramePr>
          <p:cNvPr id="7" name="Object 13"/>
          <p:cNvGraphicFramePr>
            <a:graphicFrameLocks noChangeAspect="1"/>
          </p:cNvGraphicFramePr>
          <p:nvPr>
            <p:extLst>
              <p:ext uri="{D42A27DB-BD31-4B8C-83A1-F6EECF244321}">
                <p14:modId xmlns:p14="http://schemas.microsoft.com/office/powerpoint/2010/main" val="1042513789"/>
              </p:ext>
            </p:extLst>
          </p:nvPr>
        </p:nvGraphicFramePr>
        <p:xfrm>
          <a:off x="7481887" y="616059"/>
          <a:ext cx="365125" cy="547688"/>
        </p:xfrm>
        <a:graphic>
          <a:graphicData uri="http://schemas.openxmlformats.org/presentationml/2006/ole">
            <mc:AlternateContent xmlns:mc="http://schemas.openxmlformats.org/markup-compatibility/2006">
              <mc:Choice xmlns:v="urn:schemas-microsoft-com:vml" Requires="v">
                <p:oleObj spid="_x0000_s90150" name="Equation" r:id="rId3" imgW="152280" imgH="228600" progId="Equation.DSMT4">
                  <p:embed/>
                </p:oleObj>
              </mc:Choice>
              <mc:Fallback>
                <p:oleObj name="Equation" r:id="rId3" imgW="152280" imgH="228600" progId="Equation.DSMT4">
                  <p:embed/>
                  <p:pic>
                    <p:nvPicPr>
                      <p:cNvPr id="75"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1887" y="616059"/>
                        <a:ext cx="3651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11352212" y="3525947"/>
            <a:ext cx="269626" cy="461665"/>
          </a:xfrm>
          <a:prstGeom prst="rect">
            <a:avLst/>
          </a:prstGeom>
          <a:noFill/>
        </p:spPr>
        <p:txBody>
          <a:bodyPr wrap="none" rtlCol="0">
            <a:spAutoFit/>
          </a:bodyPr>
          <a:lstStyle/>
          <a:p>
            <a:r>
              <a:rPr lang="en-US" sz="2400">
                <a:cs typeface="Times New Roman" pitchFamily="18" charset="0"/>
              </a:rPr>
              <a:t>t</a:t>
            </a:r>
          </a:p>
        </p:txBody>
      </p:sp>
      <p:cxnSp>
        <p:nvCxnSpPr>
          <p:cNvPr id="9" name="Straight Connector 8"/>
          <p:cNvCxnSpPr/>
          <p:nvPr/>
        </p:nvCxnSpPr>
        <p:spPr>
          <a:xfrm rot="5400000" flipH="1" flipV="1">
            <a:off x="7261363" y="3053598"/>
            <a:ext cx="3000098" cy="1"/>
          </a:xfrm>
          <a:prstGeom prst="line">
            <a:avLst/>
          </a:prstGeom>
          <a:ln w="15875">
            <a:prstDash val="sysDash"/>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618412" y="3983147"/>
            <a:ext cx="40386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6200000" flipV="1">
            <a:off x="5923859" y="2706693"/>
            <a:ext cx="3693906"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7770812" y="2494659"/>
            <a:ext cx="990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Freeform 5"/>
          <p:cNvSpPr>
            <a:spLocks/>
          </p:cNvSpPr>
          <p:nvPr/>
        </p:nvSpPr>
        <p:spPr bwMode="auto">
          <a:xfrm>
            <a:off x="7770812" y="2039047"/>
            <a:ext cx="3276600" cy="2020300"/>
          </a:xfrm>
          <a:custGeom>
            <a:avLst/>
            <a:gdLst/>
            <a:ahLst/>
            <a:cxnLst>
              <a:cxn ang="0">
                <a:pos x="0" y="1776"/>
              </a:cxn>
              <a:cxn ang="0">
                <a:pos x="384" y="1008"/>
              </a:cxn>
              <a:cxn ang="0">
                <a:pos x="768" y="480"/>
              </a:cxn>
              <a:cxn ang="0">
                <a:pos x="1344" y="144"/>
              </a:cxn>
              <a:cxn ang="0">
                <a:pos x="2784" y="0"/>
              </a:cxn>
            </a:cxnLst>
            <a:rect l="0" t="0" r="r" b="b"/>
            <a:pathLst>
              <a:path w="2784" h="1776">
                <a:moveTo>
                  <a:pt x="0" y="1776"/>
                </a:moveTo>
                <a:cubicBezTo>
                  <a:pt x="128" y="1500"/>
                  <a:pt x="256" y="1224"/>
                  <a:pt x="384" y="1008"/>
                </a:cubicBezTo>
                <a:cubicBezTo>
                  <a:pt x="512" y="792"/>
                  <a:pt x="608" y="624"/>
                  <a:pt x="768" y="480"/>
                </a:cubicBezTo>
                <a:cubicBezTo>
                  <a:pt x="928" y="336"/>
                  <a:pt x="1008" y="224"/>
                  <a:pt x="1344" y="144"/>
                </a:cubicBezTo>
                <a:cubicBezTo>
                  <a:pt x="1680" y="64"/>
                  <a:pt x="2232" y="32"/>
                  <a:pt x="2784" y="0"/>
                </a:cubicBezTo>
              </a:path>
            </a:pathLst>
          </a:custGeom>
          <a:noFill/>
          <a:ln w="31750" cmpd="sng">
            <a:solidFill>
              <a:srgbClr val="0070C0"/>
            </a:solidFill>
            <a:round/>
            <a:headEnd/>
            <a:tailEnd/>
          </a:ln>
          <a:effectLst/>
        </p:spPr>
        <p:txBody>
          <a:bodyPr/>
          <a:lstStyle/>
          <a:p>
            <a:endParaRPr lang="en-US"/>
          </a:p>
        </p:txBody>
      </p:sp>
      <p:cxnSp>
        <p:nvCxnSpPr>
          <p:cNvPr id="14" name="Straight Connector 13"/>
          <p:cNvCxnSpPr/>
          <p:nvPr/>
        </p:nvCxnSpPr>
        <p:spPr>
          <a:xfrm>
            <a:off x="7770812" y="2037459"/>
            <a:ext cx="3429000" cy="1588"/>
          </a:xfrm>
          <a:prstGeom prst="line">
            <a:avLst/>
          </a:prstGeom>
          <a:ln w="22225">
            <a:solidFill>
              <a:srgbClr val="002060"/>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15" name="Object 5"/>
          <p:cNvGraphicFramePr>
            <a:graphicFrameLocks noChangeAspect="1"/>
          </p:cNvGraphicFramePr>
          <p:nvPr>
            <p:extLst>
              <p:ext uri="{D42A27DB-BD31-4B8C-83A1-F6EECF244321}">
                <p14:modId xmlns:p14="http://schemas.microsoft.com/office/powerpoint/2010/main" val="2315989902"/>
              </p:ext>
            </p:extLst>
          </p:nvPr>
        </p:nvGraphicFramePr>
        <p:xfrm>
          <a:off x="7085012" y="1028828"/>
          <a:ext cx="609600" cy="687295"/>
        </p:xfrm>
        <a:graphic>
          <a:graphicData uri="http://schemas.openxmlformats.org/presentationml/2006/ole">
            <mc:AlternateContent xmlns:mc="http://schemas.openxmlformats.org/markup-compatibility/2006">
              <mc:Choice xmlns:v="urn:schemas-microsoft-com:vml" Requires="v">
                <p:oleObj spid="_x0000_s90151" name="Equation" r:id="rId5" imgW="203040" imgH="228600" progId="Equation.DSMT4">
                  <p:embed/>
                </p:oleObj>
              </mc:Choice>
              <mc:Fallback>
                <p:oleObj name="Equation" r:id="rId5" imgW="203040" imgH="228600" progId="Equation.DSMT4">
                  <p:embed/>
                  <p:pic>
                    <p:nvPicPr>
                      <p:cNvPr id="8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5012" y="1028828"/>
                        <a:ext cx="609600" cy="687295"/>
                      </a:xfrm>
                      <a:prstGeom prst="rect">
                        <a:avLst/>
                      </a:prstGeom>
                      <a:noFill/>
                      <a:extLst/>
                    </p:spPr>
                  </p:pic>
                </p:oleObj>
              </mc:Fallback>
            </mc:AlternateContent>
          </a:graphicData>
        </a:graphic>
      </p:graphicFrame>
      <p:cxnSp>
        <p:nvCxnSpPr>
          <p:cNvPr id="16" name="Straight Connector 15"/>
          <p:cNvCxnSpPr/>
          <p:nvPr/>
        </p:nvCxnSpPr>
        <p:spPr>
          <a:xfrm>
            <a:off x="7770812" y="1505647"/>
            <a:ext cx="3429000" cy="1588"/>
          </a:xfrm>
          <a:prstGeom prst="line">
            <a:avLst/>
          </a:prstGeom>
          <a:ln w="25400">
            <a:solidFill>
              <a:srgbClr val="92D050"/>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8" idx="2"/>
          </p:cNvCxnSpPr>
          <p:nvPr/>
        </p:nvCxnSpPr>
        <p:spPr>
          <a:xfrm rot="5400000">
            <a:off x="9476073" y="1324386"/>
            <a:ext cx="304799" cy="362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638852" y="922360"/>
            <a:ext cx="341760" cy="430887"/>
          </a:xfrm>
          <a:prstGeom prst="rect">
            <a:avLst/>
          </a:prstGeom>
          <a:noFill/>
        </p:spPr>
        <p:txBody>
          <a:bodyPr wrap="none" rtlCol="0">
            <a:spAutoFit/>
          </a:bodyPr>
          <a:lstStyle/>
          <a:p>
            <a:r>
              <a:rPr lang="en-US" sz="2200">
                <a:cs typeface="Times New Roman" pitchFamily="18" charset="0"/>
              </a:rPr>
              <a:t>2</a:t>
            </a:r>
          </a:p>
        </p:txBody>
      </p:sp>
      <p:graphicFrame>
        <p:nvGraphicFramePr>
          <p:cNvPr id="19" name="Object 18"/>
          <p:cNvGraphicFramePr>
            <a:graphicFrameLocks noChangeAspect="1"/>
          </p:cNvGraphicFramePr>
          <p:nvPr>
            <p:extLst>
              <p:ext uri="{D42A27DB-BD31-4B8C-83A1-F6EECF244321}">
                <p14:modId xmlns:p14="http://schemas.microsoft.com/office/powerpoint/2010/main" val="547270"/>
              </p:ext>
            </p:extLst>
          </p:nvPr>
        </p:nvGraphicFramePr>
        <p:xfrm>
          <a:off x="8075612" y="4096447"/>
          <a:ext cx="381000" cy="571500"/>
        </p:xfrm>
        <a:graphic>
          <a:graphicData uri="http://schemas.openxmlformats.org/presentationml/2006/ole">
            <mc:AlternateContent xmlns:mc="http://schemas.openxmlformats.org/markup-compatibility/2006">
              <mc:Choice xmlns:v="urn:schemas-microsoft-com:vml" Requires="v">
                <p:oleObj spid="_x0000_s90152" name="Equation" r:id="rId7" imgW="152280" imgH="228600" progId="Equation.DSMT4">
                  <p:embed/>
                </p:oleObj>
              </mc:Choice>
              <mc:Fallback>
                <p:oleObj name="Equation" r:id="rId7" imgW="152280" imgH="228600" progId="Equation.DSMT4">
                  <p:embed/>
                  <p:pic>
                    <p:nvPicPr>
                      <p:cNvPr id="87" name="Object 8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75612" y="4096447"/>
                        <a:ext cx="3810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0" name="Straight Arrow Connector 19"/>
          <p:cNvCxnSpPr/>
          <p:nvPr/>
        </p:nvCxnSpPr>
        <p:spPr>
          <a:xfrm rot="10800000">
            <a:off x="7770812" y="4363147"/>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456612" y="4363147"/>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2" name="Object 5"/>
          <p:cNvGraphicFramePr>
            <a:graphicFrameLocks noChangeAspect="1"/>
          </p:cNvGraphicFramePr>
          <p:nvPr>
            <p:extLst>
              <p:ext uri="{D42A27DB-BD31-4B8C-83A1-F6EECF244321}">
                <p14:modId xmlns:p14="http://schemas.microsoft.com/office/powerpoint/2010/main" val="3686789880"/>
              </p:ext>
            </p:extLst>
          </p:nvPr>
        </p:nvGraphicFramePr>
        <p:xfrm>
          <a:off x="7319960" y="2115247"/>
          <a:ext cx="450852" cy="737173"/>
        </p:xfrm>
        <a:graphic>
          <a:graphicData uri="http://schemas.openxmlformats.org/presentationml/2006/ole">
            <mc:AlternateContent xmlns:mc="http://schemas.openxmlformats.org/markup-compatibility/2006">
              <mc:Choice xmlns:v="urn:schemas-microsoft-com:vml" Requires="v">
                <p:oleObj spid="_x0000_s90153" name="Equation" r:id="rId9" imgW="139680" imgH="228600" progId="Equation.DSMT4">
                  <p:embed/>
                </p:oleObj>
              </mc:Choice>
              <mc:Fallback>
                <p:oleObj name="Equation" r:id="rId9" imgW="139680" imgH="228600" progId="Equation.DSMT4">
                  <p:embed/>
                  <p:pic>
                    <p:nvPicPr>
                      <p:cNvPr id="44045"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19960" y="2115247"/>
                        <a:ext cx="450852" cy="737173"/>
                      </a:xfrm>
                      <a:prstGeom prst="rect">
                        <a:avLst/>
                      </a:prstGeom>
                      <a:solidFill>
                        <a:srgbClr val="CCFFCC"/>
                      </a:solidFill>
                    </p:spPr>
                  </p:pic>
                </p:oleObj>
              </mc:Fallback>
            </mc:AlternateContent>
          </a:graphicData>
        </a:graphic>
      </p:graphicFrame>
      <p:sp>
        <p:nvSpPr>
          <p:cNvPr id="23" name="Freeform: Shape 4">
            <a:extLst>
              <a:ext uri="{FF2B5EF4-FFF2-40B4-BE49-F238E27FC236}">
                <a16:creationId xmlns:a16="http://schemas.microsoft.com/office/drawing/2014/main" id="{5C4BD793-E4B4-4AAF-ADB3-5E83960412DE}"/>
              </a:ext>
            </a:extLst>
          </p:cNvPr>
          <p:cNvSpPr/>
          <p:nvPr/>
        </p:nvSpPr>
        <p:spPr bwMode="auto">
          <a:xfrm>
            <a:off x="7762875" y="2048572"/>
            <a:ext cx="981075" cy="1914525"/>
          </a:xfrm>
          <a:custGeom>
            <a:avLst/>
            <a:gdLst>
              <a:gd name="connsiteX0" fmla="*/ 0 w 981075"/>
              <a:gd name="connsiteY0" fmla="*/ 1914525 h 1914525"/>
              <a:gd name="connsiteX1" fmla="*/ 238125 w 981075"/>
              <a:gd name="connsiteY1" fmla="*/ 1352550 h 1914525"/>
              <a:gd name="connsiteX2" fmla="*/ 533400 w 981075"/>
              <a:gd name="connsiteY2" fmla="*/ 695325 h 1914525"/>
              <a:gd name="connsiteX3" fmla="*/ 762000 w 981075"/>
              <a:gd name="connsiteY3" fmla="*/ 266700 h 1914525"/>
              <a:gd name="connsiteX4" fmla="*/ 981075 w 981075"/>
              <a:gd name="connsiteY4" fmla="*/ 0 h 1914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75" h="1914525">
                <a:moveTo>
                  <a:pt x="0" y="1914525"/>
                </a:moveTo>
                <a:cubicBezTo>
                  <a:pt x="74612" y="1735137"/>
                  <a:pt x="149225" y="1555750"/>
                  <a:pt x="238125" y="1352550"/>
                </a:cubicBezTo>
                <a:cubicBezTo>
                  <a:pt x="327025" y="1149350"/>
                  <a:pt x="446088" y="876300"/>
                  <a:pt x="533400" y="695325"/>
                </a:cubicBezTo>
                <a:cubicBezTo>
                  <a:pt x="620712" y="514350"/>
                  <a:pt x="687388" y="382587"/>
                  <a:pt x="762000" y="266700"/>
                </a:cubicBezTo>
                <a:cubicBezTo>
                  <a:pt x="836612" y="150813"/>
                  <a:pt x="908843" y="75406"/>
                  <a:pt x="981075" y="0"/>
                </a:cubicBezTo>
              </a:path>
            </a:pathLst>
          </a:custGeom>
          <a:noFill/>
          <a:ln w="28575" algn="ctr">
            <a:solidFill>
              <a:srgbClr val="FF0000"/>
            </a:solidFill>
            <a:miter lim="800000"/>
            <a:headEnd/>
            <a:tailEnd/>
          </a:ln>
          <a:effectLst/>
        </p:spPr>
        <p:txBody>
          <a:bodyPr rtlCol="0" anchor="ctr"/>
          <a:lstStyle/>
          <a:p>
            <a:pPr algn="ctr"/>
            <a:endParaRPr lang="en-US"/>
          </a:p>
        </p:txBody>
      </p:sp>
      <p:sp>
        <p:nvSpPr>
          <p:cNvPr id="24" name="Freeform: Shape 6">
            <a:extLst>
              <a:ext uri="{FF2B5EF4-FFF2-40B4-BE49-F238E27FC236}">
                <a16:creationId xmlns:a16="http://schemas.microsoft.com/office/drawing/2014/main" id="{0544D09A-9ECF-4B34-9C2A-2B5267A4104A}"/>
              </a:ext>
            </a:extLst>
          </p:cNvPr>
          <p:cNvSpPr/>
          <p:nvPr/>
        </p:nvSpPr>
        <p:spPr bwMode="auto">
          <a:xfrm>
            <a:off x="8743950" y="1516759"/>
            <a:ext cx="2498851" cy="522288"/>
          </a:xfrm>
          <a:custGeom>
            <a:avLst/>
            <a:gdLst>
              <a:gd name="connsiteX0" fmla="*/ 0 w 2219325"/>
              <a:gd name="connsiteY0" fmla="*/ 476250 h 476250"/>
              <a:gd name="connsiteX1" fmla="*/ 247650 w 2219325"/>
              <a:gd name="connsiteY1" fmla="*/ 295275 h 476250"/>
              <a:gd name="connsiteX2" fmla="*/ 609600 w 2219325"/>
              <a:gd name="connsiteY2" fmla="*/ 161925 h 476250"/>
              <a:gd name="connsiteX3" fmla="*/ 1285875 w 2219325"/>
              <a:gd name="connsiteY3" fmla="*/ 57150 h 476250"/>
              <a:gd name="connsiteX4" fmla="*/ 1866900 w 2219325"/>
              <a:gd name="connsiteY4" fmla="*/ 19050 h 476250"/>
              <a:gd name="connsiteX5" fmla="*/ 2219325 w 2219325"/>
              <a:gd name="connsiteY5" fmla="*/ 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19325" h="476250">
                <a:moveTo>
                  <a:pt x="0" y="476250"/>
                </a:moveTo>
                <a:cubicBezTo>
                  <a:pt x="73025" y="411956"/>
                  <a:pt x="146050" y="347662"/>
                  <a:pt x="247650" y="295275"/>
                </a:cubicBezTo>
                <a:cubicBezTo>
                  <a:pt x="349250" y="242887"/>
                  <a:pt x="436563" y="201612"/>
                  <a:pt x="609600" y="161925"/>
                </a:cubicBezTo>
                <a:cubicBezTo>
                  <a:pt x="782638" y="122237"/>
                  <a:pt x="1076325" y="80963"/>
                  <a:pt x="1285875" y="57150"/>
                </a:cubicBezTo>
                <a:cubicBezTo>
                  <a:pt x="1495425" y="33337"/>
                  <a:pt x="1866900" y="19050"/>
                  <a:pt x="1866900" y="19050"/>
                </a:cubicBezTo>
                <a:lnTo>
                  <a:pt x="2219325" y="0"/>
                </a:lnTo>
              </a:path>
            </a:pathLst>
          </a:custGeom>
          <a:noFill/>
          <a:ln w="28575" algn="ctr">
            <a:solidFill>
              <a:srgbClr val="FF0000"/>
            </a:solidFill>
            <a:prstDash val="dash"/>
            <a:miter lim="800000"/>
            <a:headEnd/>
            <a:tailEnd/>
          </a:ln>
          <a:effectLst/>
        </p:spPr>
        <p:txBody>
          <a:bodyPr rtlCol="0" anchor="ctr"/>
          <a:lstStyle/>
          <a:p>
            <a:pPr algn="ctr"/>
            <a:endParaRPr lang="en-US"/>
          </a:p>
        </p:txBody>
      </p:sp>
      <p:graphicFrame>
        <p:nvGraphicFramePr>
          <p:cNvPr id="25" name="Object 24"/>
          <p:cNvGraphicFramePr>
            <a:graphicFrameLocks noChangeAspect="1"/>
          </p:cNvGraphicFramePr>
          <p:nvPr>
            <p:extLst>
              <p:ext uri="{D42A27DB-BD31-4B8C-83A1-F6EECF244321}">
                <p14:modId xmlns:p14="http://schemas.microsoft.com/office/powerpoint/2010/main" val="731194254"/>
              </p:ext>
            </p:extLst>
          </p:nvPr>
        </p:nvGraphicFramePr>
        <p:xfrm>
          <a:off x="6578881" y="1708847"/>
          <a:ext cx="1156584" cy="495679"/>
        </p:xfrm>
        <a:graphic>
          <a:graphicData uri="http://schemas.openxmlformats.org/presentationml/2006/ole">
            <mc:AlternateContent xmlns:mc="http://schemas.openxmlformats.org/markup-compatibility/2006">
              <mc:Choice xmlns:v="urn:schemas-microsoft-com:vml" Requires="v">
                <p:oleObj spid="_x0000_s90154" name="Equation" r:id="rId11" imgW="533160" imgH="228600" progId="Equation.DSMT4">
                  <p:embed/>
                </p:oleObj>
              </mc:Choice>
              <mc:Fallback>
                <p:oleObj name="Equation" r:id="rId11" imgW="533160" imgH="228600" progId="Equation.DSMT4">
                  <p:embed/>
                  <p:pic>
                    <p:nvPicPr>
                      <p:cNvPr id="30" name="Object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78881" y="1708847"/>
                        <a:ext cx="1156584" cy="495679"/>
                      </a:xfrm>
                      <a:prstGeom prst="rect">
                        <a:avLst/>
                      </a:prstGeom>
                      <a:noFill/>
                      <a:extLst/>
                    </p:spPr>
                  </p:pic>
                </p:oleObj>
              </mc:Fallback>
            </mc:AlternateContent>
          </a:graphicData>
        </a:graphic>
      </p:graphicFrame>
      <p:cxnSp>
        <p:nvCxnSpPr>
          <p:cNvPr id="26" name="Straight Connector 25"/>
          <p:cNvCxnSpPr/>
          <p:nvPr/>
        </p:nvCxnSpPr>
        <p:spPr>
          <a:xfrm>
            <a:off x="11047412" y="1028828"/>
            <a:ext cx="0" cy="322001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bwMode="auto">
          <a:xfrm>
            <a:off x="10930070" y="1901846"/>
            <a:ext cx="222817" cy="200201"/>
          </a:xfrm>
          <a:prstGeom prst="ellipse">
            <a:avLst/>
          </a:prstGeom>
          <a:solidFill>
            <a:srgbClr val="0000FF"/>
          </a:solidFill>
          <a:ln w="9525" algn="ctr">
            <a:solidFill>
              <a:schemeClr val="tx1"/>
            </a:solidFill>
            <a:miter lim="800000"/>
            <a:headEnd/>
            <a:tailEnd/>
          </a:ln>
          <a:effectLst/>
        </p:spPr>
        <p:txBody>
          <a:bodyPr wrap="square" rtlCol="0" anchor="ctr">
            <a:spAutoFit/>
          </a:bodyPr>
          <a:lstStyle/>
          <a:p>
            <a:pPr algn="l"/>
            <a:endParaRPr lang="en-US" smtClean="0">
              <a:sym typeface="Wingdings 2"/>
            </a:endParaRPr>
          </a:p>
        </p:txBody>
      </p:sp>
      <p:sp>
        <p:nvSpPr>
          <p:cNvPr id="28" name="Oval 27"/>
          <p:cNvSpPr/>
          <p:nvPr/>
        </p:nvSpPr>
        <p:spPr bwMode="auto">
          <a:xfrm>
            <a:off x="8641272" y="2410781"/>
            <a:ext cx="222817" cy="200201"/>
          </a:xfrm>
          <a:prstGeom prst="ellipse">
            <a:avLst/>
          </a:prstGeom>
          <a:solidFill>
            <a:srgbClr val="FFFF00"/>
          </a:solidFill>
          <a:ln w="9525" algn="ctr">
            <a:solidFill>
              <a:srgbClr val="FFFF00"/>
            </a:solidFill>
            <a:miter lim="800000"/>
            <a:headEnd/>
            <a:tailEnd/>
          </a:ln>
          <a:effectLst/>
        </p:spPr>
        <p:txBody>
          <a:bodyPr wrap="square" rtlCol="0" anchor="ctr">
            <a:spAutoFit/>
          </a:bodyPr>
          <a:lstStyle/>
          <a:p>
            <a:pPr algn="l"/>
            <a:endParaRPr lang="en-US" smtClean="0">
              <a:sym typeface="Wingdings 2"/>
            </a:endParaRPr>
          </a:p>
        </p:txBody>
      </p:sp>
      <p:sp>
        <p:nvSpPr>
          <p:cNvPr id="29" name="Oval 28"/>
          <p:cNvSpPr/>
          <p:nvPr/>
        </p:nvSpPr>
        <p:spPr bwMode="auto">
          <a:xfrm>
            <a:off x="8641272" y="1950764"/>
            <a:ext cx="222817" cy="200201"/>
          </a:xfrm>
          <a:prstGeom prst="ellipse">
            <a:avLst/>
          </a:prstGeom>
          <a:solidFill>
            <a:srgbClr val="C00000"/>
          </a:solidFill>
          <a:ln w="9525" algn="ctr">
            <a:solidFill>
              <a:srgbClr val="C00000"/>
            </a:solidFill>
            <a:miter lim="800000"/>
            <a:headEnd/>
            <a:tailEnd/>
          </a:ln>
          <a:effectLst/>
        </p:spPr>
        <p:txBody>
          <a:bodyPr wrap="square" rtlCol="0" anchor="ctr">
            <a:spAutoFit/>
          </a:bodyPr>
          <a:lstStyle/>
          <a:p>
            <a:pPr algn="l"/>
            <a:endParaRPr lang="en-US" smtClean="0">
              <a:sym typeface="Wingdings 2"/>
            </a:endParaRPr>
          </a:p>
        </p:txBody>
      </p:sp>
      <p:sp>
        <p:nvSpPr>
          <p:cNvPr id="30" name="Oval 29"/>
          <p:cNvSpPr/>
          <p:nvPr/>
        </p:nvSpPr>
        <p:spPr bwMode="auto">
          <a:xfrm>
            <a:off x="10944734" y="3883436"/>
            <a:ext cx="222817" cy="200201"/>
          </a:xfrm>
          <a:prstGeom prst="ellipse">
            <a:avLst/>
          </a:prstGeom>
          <a:solidFill>
            <a:srgbClr val="FF0000"/>
          </a:solidFill>
          <a:ln w="9525" algn="ctr">
            <a:solidFill>
              <a:srgbClr val="FF0000"/>
            </a:solidFill>
            <a:miter lim="800000"/>
            <a:headEnd/>
            <a:tailEnd/>
          </a:ln>
          <a:effectLst/>
        </p:spPr>
        <p:txBody>
          <a:bodyPr wrap="square" rtlCol="0" anchor="ctr">
            <a:spAutoFit/>
          </a:bodyPr>
          <a:lstStyle/>
          <a:p>
            <a:pPr algn="l"/>
            <a:endParaRPr lang="en-US" smtClean="0">
              <a:sym typeface="Wingdings 2"/>
            </a:endParaRPr>
          </a:p>
        </p:txBody>
      </p:sp>
      <p:sp>
        <p:nvSpPr>
          <p:cNvPr id="31" name="Oval 30"/>
          <p:cNvSpPr/>
          <p:nvPr/>
        </p:nvSpPr>
        <p:spPr bwMode="auto">
          <a:xfrm>
            <a:off x="8654455" y="3873981"/>
            <a:ext cx="222817" cy="200201"/>
          </a:xfrm>
          <a:prstGeom prst="ellipse">
            <a:avLst/>
          </a:prstGeom>
          <a:solidFill>
            <a:srgbClr val="FF0000"/>
          </a:solidFill>
          <a:ln w="9525" algn="ctr">
            <a:solidFill>
              <a:srgbClr val="FF0000"/>
            </a:solidFill>
            <a:miter lim="800000"/>
            <a:headEnd/>
            <a:tailEnd/>
          </a:ln>
          <a:effectLst/>
        </p:spPr>
        <p:txBody>
          <a:bodyPr wrap="square" rtlCol="0" anchor="ctr">
            <a:spAutoFit/>
          </a:bodyPr>
          <a:lstStyle/>
          <a:p>
            <a:pPr algn="l"/>
            <a:endParaRPr lang="en-US" smtClean="0">
              <a:sym typeface="Wingdings 2"/>
            </a:endParaRPr>
          </a:p>
        </p:txBody>
      </p:sp>
      <p:graphicFrame>
        <p:nvGraphicFramePr>
          <p:cNvPr id="32" name="Object 31"/>
          <p:cNvGraphicFramePr>
            <a:graphicFrameLocks noChangeAspect="1"/>
          </p:cNvGraphicFramePr>
          <p:nvPr>
            <p:extLst>
              <p:ext uri="{D42A27DB-BD31-4B8C-83A1-F6EECF244321}">
                <p14:modId xmlns:p14="http://schemas.microsoft.com/office/powerpoint/2010/main" val="3431653069"/>
              </p:ext>
            </p:extLst>
          </p:nvPr>
        </p:nvGraphicFramePr>
        <p:xfrm>
          <a:off x="0" y="266700"/>
          <a:ext cx="5432730" cy="1086546"/>
        </p:xfrm>
        <a:graphic>
          <a:graphicData uri="http://schemas.openxmlformats.org/presentationml/2006/ole">
            <mc:AlternateContent xmlns:mc="http://schemas.openxmlformats.org/markup-compatibility/2006">
              <mc:Choice xmlns:v="urn:schemas-microsoft-com:vml" Requires="v">
                <p:oleObj spid="_x0000_s90155" name="Equation" r:id="rId13" imgW="1650960" imgH="330120" progId="Equation.DSMT4">
                  <p:embed/>
                </p:oleObj>
              </mc:Choice>
              <mc:Fallback>
                <p:oleObj name="Equation" r:id="rId13" imgW="1650960" imgH="330120" progId="Equation.DSMT4">
                  <p:embed/>
                  <p:pic>
                    <p:nvPicPr>
                      <p:cNvPr id="0" name=""/>
                      <p:cNvPicPr/>
                      <p:nvPr/>
                    </p:nvPicPr>
                    <p:blipFill>
                      <a:blip r:embed="rId14"/>
                      <a:stretch>
                        <a:fillRect/>
                      </a:stretch>
                    </p:blipFill>
                    <p:spPr>
                      <a:xfrm>
                        <a:off x="0" y="266700"/>
                        <a:ext cx="5432730" cy="1086546"/>
                      </a:xfrm>
                      <a:prstGeom prst="rect">
                        <a:avLst/>
                      </a:prstGeom>
                    </p:spPr>
                  </p:pic>
                </p:oleObj>
              </mc:Fallback>
            </mc:AlternateContent>
          </a:graphicData>
        </a:graphic>
      </p:graphicFrame>
      <p:sp>
        <p:nvSpPr>
          <p:cNvPr id="33" name="TextBox 32"/>
          <p:cNvSpPr txBox="1"/>
          <p:nvPr/>
        </p:nvSpPr>
        <p:spPr>
          <a:xfrm>
            <a:off x="5902772" y="743647"/>
            <a:ext cx="530915" cy="430887"/>
          </a:xfrm>
          <a:prstGeom prst="rect">
            <a:avLst/>
          </a:prstGeom>
          <a:noFill/>
        </p:spPr>
        <p:txBody>
          <a:bodyPr wrap="none" rtlCol="0">
            <a:spAutoFit/>
          </a:bodyPr>
          <a:lstStyle/>
          <a:p>
            <a:r>
              <a:rPr lang="en-US" sz="2200" smtClean="0">
                <a:cs typeface="Times New Roman" pitchFamily="18" charset="0"/>
              </a:rPr>
              <a:t>(1)</a:t>
            </a:r>
            <a:endParaRPr lang="en-US" sz="2200" smtClean="0">
              <a:cs typeface="Times New Roman" pitchFamily="18" charset="0"/>
            </a:endParaRPr>
          </a:p>
        </p:txBody>
      </p:sp>
      <p:graphicFrame>
        <p:nvGraphicFramePr>
          <p:cNvPr id="34" name="Object 33"/>
          <p:cNvGraphicFramePr>
            <a:graphicFrameLocks noChangeAspect="1"/>
          </p:cNvGraphicFramePr>
          <p:nvPr>
            <p:extLst>
              <p:ext uri="{D42A27DB-BD31-4B8C-83A1-F6EECF244321}">
                <p14:modId xmlns:p14="http://schemas.microsoft.com/office/powerpoint/2010/main" val="868291541"/>
              </p:ext>
            </p:extLst>
          </p:nvPr>
        </p:nvGraphicFramePr>
        <p:xfrm>
          <a:off x="75405" y="1601823"/>
          <a:ext cx="5688851" cy="742024"/>
        </p:xfrm>
        <a:graphic>
          <a:graphicData uri="http://schemas.openxmlformats.org/presentationml/2006/ole">
            <mc:AlternateContent xmlns:mc="http://schemas.openxmlformats.org/markup-compatibility/2006">
              <mc:Choice xmlns:v="urn:schemas-microsoft-com:vml" Requires="v">
                <p:oleObj spid="_x0000_s90156" name="Equation" r:id="rId15" imgW="1752480" imgH="228600" progId="Equation.DSMT4">
                  <p:embed/>
                </p:oleObj>
              </mc:Choice>
              <mc:Fallback>
                <p:oleObj name="Equation" r:id="rId15" imgW="1752480" imgH="228600" progId="Equation.DSMT4">
                  <p:embed/>
                  <p:pic>
                    <p:nvPicPr>
                      <p:cNvPr id="0" name=""/>
                      <p:cNvPicPr/>
                      <p:nvPr/>
                    </p:nvPicPr>
                    <p:blipFill>
                      <a:blip r:embed="rId16"/>
                      <a:stretch>
                        <a:fillRect/>
                      </a:stretch>
                    </p:blipFill>
                    <p:spPr>
                      <a:xfrm>
                        <a:off x="75405" y="1601823"/>
                        <a:ext cx="5688851" cy="742024"/>
                      </a:xfrm>
                      <a:prstGeom prst="rect">
                        <a:avLst/>
                      </a:prstGeom>
                    </p:spPr>
                  </p:pic>
                </p:oleObj>
              </mc:Fallback>
            </mc:AlternateContent>
          </a:graphicData>
        </a:graphic>
      </p:graphicFrame>
      <p:graphicFrame>
        <p:nvGraphicFramePr>
          <p:cNvPr id="35" name="Object 34"/>
          <p:cNvGraphicFramePr>
            <a:graphicFrameLocks noChangeAspect="1"/>
          </p:cNvGraphicFramePr>
          <p:nvPr>
            <p:extLst>
              <p:ext uri="{D42A27DB-BD31-4B8C-83A1-F6EECF244321}">
                <p14:modId xmlns:p14="http://schemas.microsoft.com/office/powerpoint/2010/main" val="696501157"/>
              </p:ext>
            </p:extLst>
          </p:nvPr>
        </p:nvGraphicFramePr>
        <p:xfrm>
          <a:off x="147016" y="2786544"/>
          <a:ext cx="2884488" cy="1087437"/>
        </p:xfrm>
        <a:graphic>
          <a:graphicData uri="http://schemas.openxmlformats.org/presentationml/2006/ole">
            <mc:AlternateContent xmlns:mc="http://schemas.openxmlformats.org/markup-compatibility/2006">
              <mc:Choice xmlns:v="urn:schemas-microsoft-com:vml" Requires="v">
                <p:oleObj spid="_x0000_s90157" name="Equation" r:id="rId17" imgW="876240" imgH="330120" progId="Equation.DSMT4">
                  <p:embed/>
                </p:oleObj>
              </mc:Choice>
              <mc:Fallback>
                <p:oleObj name="Equation" r:id="rId17" imgW="876240" imgH="330120" progId="Equation.DSMT4">
                  <p:embed/>
                  <p:pic>
                    <p:nvPicPr>
                      <p:cNvPr id="32" name="Object 31"/>
                      <p:cNvPicPr/>
                      <p:nvPr/>
                    </p:nvPicPr>
                    <p:blipFill>
                      <a:blip r:embed="rId18"/>
                      <a:stretch>
                        <a:fillRect/>
                      </a:stretch>
                    </p:blipFill>
                    <p:spPr>
                      <a:xfrm>
                        <a:off x="147016" y="2786544"/>
                        <a:ext cx="2884488" cy="1087437"/>
                      </a:xfrm>
                      <a:prstGeom prst="rect">
                        <a:avLst/>
                      </a:prstGeom>
                    </p:spPr>
                  </p:pic>
                </p:oleObj>
              </mc:Fallback>
            </mc:AlternateContent>
          </a:graphicData>
        </a:graphic>
      </p:graphicFrame>
      <p:sp>
        <p:nvSpPr>
          <p:cNvPr id="36" name="TextBox 35"/>
          <p:cNvSpPr txBox="1"/>
          <p:nvPr/>
        </p:nvSpPr>
        <p:spPr>
          <a:xfrm>
            <a:off x="3239545" y="3310503"/>
            <a:ext cx="530915" cy="430887"/>
          </a:xfrm>
          <a:prstGeom prst="rect">
            <a:avLst/>
          </a:prstGeom>
          <a:noFill/>
        </p:spPr>
        <p:txBody>
          <a:bodyPr wrap="none" rtlCol="0">
            <a:spAutoFit/>
          </a:bodyPr>
          <a:lstStyle/>
          <a:p>
            <a:r>
              <a:rPr lang="en-US" sz="2200" smtClean="0">
                <a:cs typeface="Times New Roman" pitchFamily="18" charset="0"/>
              </a:rPr>
              <a:t>(2)</a:t>
            </a:r>
            <a:endParaRPr lang="en-US" sz="2200" smtClean="0">
              <a:cs typeface="Times New Roman" pitchFamily="18" charset="0"/>
            </a:endParaRPr>
          </a:p>
        </p:txBody>
      </p:sp>
      <p:graphicFrame>
        <p:nvGraphicFramePr>
          <p:cNvPr id="37" name="Object 36"/>
          <p:cNvGraphicFramePr>
            <a:graphicFrameLocks noChangeAspect="1"/>
          </p:cNvGraphicFramePr>
          <p:nvPr>
            <p:extLst>
              <p:ext uri="{D42A27DB-BD31-4B8C-83A1-F6EECF244321}">
                <p14:modId xmlns:p14="http://schemas.microsoft.com/office/powerpoint/2010/main" val="222132625"/>
              </p:ext>
            </p:extLst>
          </p:nvPr>
        </p:nvGraphicFramePr>
        <p:xfrm>
          <a:off x="136525" y="3769422"/>
          <a:ext cx="5565775" cy="1568450"/>
        </p:xfrm>
        <a:graphic>
          <a:graphicData uri="http://schemas.openxmlformats.org/presentationml/2006/ole">
            <mc:AlternateContent xmlns:mc="http://schemas.openxmlformats.org/markup-compatibility/2006">
              <mc:Choice xmlns:v="urn:schemas-microsoft-com:vml" Requires="v">
                <p:oleObj spid="_x0000_s90158" name="Equation" r:id="rId19" imgW="1714320" imgH="482400" progId="Equation.DSMT4">
                  <p:embed/>
                </p:oleObj>
              </mc:Choice>
              <mc:Fallback>
                <p:oleObj name="Equation" r:id="rId19" imgW="1714320" imgH="482400" progId="Equation.DSMT4">
                  <p:embed/>
                  <p:pic>
                    <p:nvPicPr>
                      <p:cNvPr id="34" name="Object 33"/>
                      <p:cNvPicPr/>
                      <p:nvPr/>
                    </p:nvPicPr>
                    <p:blipFill>
                      <a:blip r:embed="rId20"/>
                      <a:stretch>
                        <a:fillRect/>
                      </a:stretch>
                    </p:blipFill>
                    <p:spPr>
                      <a:xfrm>
                        <a:off x="136525" y="3769422"/>
                        <a:ext cx="5565775" cy="1568450"/>
                      </a:xfrm>
                      <a:prstGeom prst="rect">
                        <a:avLst/>
                      </a:prstGeom>
                    </p:spPr>
                  </p:pic>
                </p:oleObj>
              </mc:Fallback>
            </mc:AlternateContent>
          </a:graphicData>
        </a:graphic>
      </p:graphicFrame>
      <p:graphicFrame>
        <p:nvGraphicFramePr>
          <p:cNvPr id="43" name="Object 72"/>
          <p:cNvGraphicFramePr>
            <a:graphicFrameLocks noChangeAspect="1"/>
          </p:cNvGraphicFramePr>
          <p:nvPr>
            <p:extLst>
              <p:ext uri="{D42A27DB-BD31-4B8C-83A1-F6EECF244321}">
                <p14:modId xmlns:p14="http://schemas.microsoft.com/office/powerpoint/2010/main" val="430902898"/>
              </p:ext>
            </p:extLst>
          </p:nvPr>
        </p:nvGraphicFramePr>
        <p:xfrm>
          <a:off x="379412" y="5848996"/>
          <a:ext cx="1978429" cy="1287845"/>
        </p:xfrm>
        <a:graphic>
          <a:graphicData uri="http://schemas.openxmlformats.org/presentationml/2006/ole">
            <mc:AlternateContent xmlns:mc="http://schemas.openxmlformats.org/markup-compatibility/2006">
              <mc:Choice xmlns:v="urn:schemas-microsoft-com:vml" Requires="v">
                <p:oleObj spid="_x0000_s90159" name="Equation" r:id="rId21" imgW="583920" imgH="380880" progId="Equation.DSMT4">
                  <p:embed/>
                </p:oleObj>
              </mc:Choice>
              <mc:Fallback>
                <p:oleObj name="Equation" r:id="rId21" imgW="583920" imgH="380880" progId="Equation.DSMT4">
                  <p:embed/>
                  <p:pic>
                    <p:nvPicPr>
                      <p:cNvPr id="462920" name="Object 7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9412" y="5848996"/>
                        <a:ext cx="1978429" cy="1287845"/>
                      </a:xfrm>
                      <a:prstGeom prst="rect">
                        <a:avLst/>
                      </a:prstGeom>
                      <a:solidFill>
                        <a:srgbClr val="CCFFFF"/>
                      </a:solidFill>
                    </p:spPr>
                  </p:pic>
                </p:oleObj>
              </mc:Fallback>
            </mc:AlternateContent>
          </a:graphicData>
        </a:graphic>
      </p:graphicFrame>
      <p:graphicFrame>
        <p:nvGraphicFramePr>
          <p:cNvPr id="44" name="Object 72"/>
          <p:cNvGraphicFramePr>
            <a:graphicFrameLocks noChangeAspect="1"/>
          </p:cNvGraphicFramePr>
          <p:nvPr>
            <p:extLst>
              <p:ext uri="{D42A27DB-BD31-4B8C-83A1-F6EECF244321}">
                <p14:modId xmlns:p14="http://schemas.microsoft.com/office/powerpoint/2010/main" val="4247769817"/>
              </p:ext>
            </p:extLst>
          </p:nvPr>
        </p:nvGraphicFramePr>
        <p:xfrm>
          <a:off x="3880946" y="5869840"/>
          <a:ext cx="2021826" cy="1316093"/>
        </p:xfrm>
        <a:graphic>
          <a:graphicData uri="http://schemas.openxmlformats.org/presentationml/2006/ole">
            <mc:AlternateContent xmlns:mc="http://schemas.openxmlformats.org/markup-compatibility/2006">
              <mc:Choice xmlns:v="urn:schemas-microsoft-com:vml" Requires="v">
                <p:oleObj spid="_x0000_s90160" name="Equation" r:id="rId23" imgW="583920" imgH="380880" progId="Equation.DSMT4">
                  <p:embed/>
                </p:oleObj>
              </mc:Choice>
              <mc:Fallback>
                <p:oleObj name="Equation" r:id="rId23" imgW="583920" imgH="380880" progId="Equation.DSMT4">
                  <p:embed/>
                  <p:pic>
                    <p:nvPicPr>
                      <p:cNvPr id="6" name="Object 7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80946" y="5869840"/>
                        <a:ext cx="2021826" cy="1316093"/>
                      </a:xfrm>
                      <a:prstGeom prst="rect">
                        <a:avLst/>
                      </a:prstGeom>
                      <a:solidFill>
                        <a:srgbClr val="CCFFFF"/>
                      </a:solidFill>
                    </p:spPr>
                  </p:pic>
                </p:oleObj>
              </mc:Fallback>
            </mc:AlternateContent>
          </a:graphicData>
        </a:graphic>
      </p:graphicFrame>
      <p:graphicFrame>
        <p:nvGraphicFramePr>
          <p:cNvPr id="45" name="Object 44"/>
          <p:cNvGraphicFramePr>
            <a:graphicFrameLocks noChangeAspect="1"/>
          </p:cNvGraphicFramePr>
          <p:nvPr>
            <p:extLst>
              <p:ext uri="{D42A27DB-BD31-4B8C-83A1-F6EECF244321}">
                <p14:modId xmlns:p14="http://schemas.microsoft.com/office/powerpoint/2010/main" val="2331081216"/>
              </p:ext>
            </p:extLst>
          </p:nvPr>
        </p:nvGraphicFramePr>
        <p:xfrm>
          <a:off x="810610" y="3860125"/>
          <a:ext cx="14490700" cy="2466975"/>
        </p:xfrm>
        <a:graphic>
          <a:graphicData uri="http://schemas.openxmlformats.org/presentationml/2006/ole">
            <mc:AlternateContent xmlns:mc="http://schemas.openxmlformats.org/markup-compatibility/2006">
              <mc:Choice xmlns:v="urn:schemas-microsoft-com:vml" Requires="v">
                <p:oleObj spid="_x0000_s90161" name="Equation" r:id="rId25" imgW="2908080" imgH="495000" progId="Equation.DSMT4">
                  <p:embed/>
                </p:oleObj>
              </mc:Choice>
              <mc:Fallback>
                <p:oleObj name="Equation" r:id="rId25" imgW="2908080" imgH="495000" progId="Equation.DSMT4">
                  <p:embed/>
                  <p:pic>
                    <p:nvPicPr>
                      <p:cNvPr id="0" name=""/>
                      <p:cNvPicPr/>
                      <p:nvPr/>
                    </p:nvPicPr>
                    <p:blipFill>
                      <a:blip r:embed="rId26"/>
                      <a:stretch>
                        <a:fillRect/>
                      </a:stretch>
                    </p:blipFill>
                    <p:spPr>
                      <a:xfrm>
                        <a:off x="810610" y="3860125"/>
                        <a:ext cx="14490700" cy="2466975"/>
                      </a:xfrm>
                      <a:prstGeom prst="rect">
                        <a:avLst/>
                      </a:prstGeom>
                    </p:spPr>
                  </p:pic>
                </p:oleObj>
              </mc:Fallback>
            </mc:AlternateContent>
          </a:graphicData>
        </a:graphic>
      </p:graphicFrame>
    </p:spTree>
    <p:extLst>
      <p:ext uri="{BB962C8B-B14F-4D97-AF65-F5344CB8AC3E}">
        <p14:creationId xmlns:p14="http://schemas.microsoft.com/office/powerpoint/2010/main" val="35929460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C20B538-39FE-4812-A0E3-30635B19B3D6}" type="slidenum">
              <a:rPr lang="en-US" smtClean="0"/>
              <a:pPr/>
              <a:t>43</a:t>
            </a:fld>
            <a:endParaRPr lang="en-US"/>
          </a:p>
        </p:txBody>
      </p:sp>
      <p:sp>
        <p:nvSpPr>
          <p:cNvPr id="4" name="Footer Placeholder 3"/>
          <p:cNvSpPr>
            <a:spLocks noGrp="1"/>
          </p:cNvSpPr>
          <p:nvPr>
            <p:ph type="ftr" sz="quarter" idx="3"/>
          </p:nvPr>
        </p:nvSpPr>
        <p:spPr/>
        <p:txBody>
          <a:bodyPr/>
          <a:lstStyle/>
          <a:p>
            <a:r>
              <a:rPr lang="en-US" smtClean="0"/>
              <a:t>BMTBĐ-BĐNLĐC-PVLong (TCBinh edited 2016)</a:t>
            </a:r>
            <a:endParaRPr lang="en-US"/>
          </a:p>
        </p:txBody>
      </p:sp>
      <p:cxnSp>
        <p:nvCxnSpPr>
          <p:cNvPr id="5" name="Straight Arrow Connector 4"/>
          <p:cNvCxnSpPr/>
          <p:nvPr/>
        </p:nvCxnSpPr>
        <p:spPr>
          <a:xfrm rot="10800000">
            <a:off x="9076607" y="13335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649247" y="1436013"/>
            <a:ext cx="341760" cy="430887"/>
          </a:xfrm>
          <a:prstGeom prst="rect">
            <a:avLst/>
          </a:prstGeom>
          <a:noFill/>
        </p:spPr>
        <p:txBody>
          <a:bodyPr wrap="none" rtlCol="0">
            <a:spAutoFit/>
          </a:bodyPr>
          <a:lstStyle/>
          <a:p>
            <a:r>
              <a:rPr lang="en-US" sz="2200">
                <a:cs typeface="Times New Roman" pitchFamily="18" charset="0"/>
              </a:rPr>
              <a:t>1</a:t>
            </a:r>
          </a:p>
        </p:txBody>
      </p:sp>
      <p:graphicFrame>
        <p:nvGraphicFramePr>
          <p:cNvPr id="7" name="Object 13"/>
          <p:cNvGraphicFramePr>
            <a:graphicFrameLocks noChangeAspect="1"/>
          </p:cNvGraphicFramePr>
          <p:nvPr>
            <p:extLst>
              <p:ext uri="{D42A27DB-BD31-4B8C-83A1-F6EECF244321}">
                <p14:modId xmlns:p14="http://schemas.microsoft.com/office/powerpoint/2010/main" val="1235834299"/>
              </p:ext>
            </p:extLst>
          </p:nvPr>
        </p:nvGraphicFramePr>
        <p:xfrm>
          <a:off x="7568482" y="-394288"/>
          <a:ext cx="365125" cy="547688"/>
        </p:xfrm>
        <a:graphic>
          <a:graphicData uri="http://schemas.openxmlformats.org/presentationml/2006/ole">
            <mc:AlternateContent xmlns:mc="http://schemas.openxmlformats.org/markup-compatibility/2006">
              <mc:Choice xmlns:v="urn:schemas-microsoft-com:vml" Requires="v">
                <p:oleObj spid="_x0000_s91174" name="Equation" r:id="rId3" imgW="152280" imgH="228600" progId="Equation.DSMT4">
                  <p:embed/>
                </p:oleObj>
              </mc:Choice>
              <mc:Fallback>
                <p:oleObj name="Equation" r:id="rId3" imgW="152280" imgH="228600" progId="Equation.DSMT4">
                  <p:embed/>
                  <p:pic>
                    <p:nvPicPr>
                      <p:cNvPr id="7"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8482" y="-394288"/>
                        <a:ext cx="3651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11438807" y="2515600"/>
            <a:ext cx="269626" cy="461665"/>
          </a:xfrm>
          <a:prstGeom prst="rect">
            <a:avLst/>
          </a:prstGeom>
          <a:noFill/>
        </p:spPr>
        <p:txBody>
          <a:bodyPr wrap="none" rtlCol="0">
            <a:spAutoFit/>
          </a:bodyPr>
          <a:lstStyle/>
          <a:p>
            <a:r>
              <a:rPr lang="en-US" sz="2400">
                <a:cs typeface="Times New Roman" pitchFamily="18" charset="0"/>
              </a:rPr>
              <a:t>t</a:t>
            </a:r>
          </a:p>
        </p:txBody>
      </p:sp>
      <p:cxnSp>
        <p:nvCxnSpPr>
          <p:cNvPr id="9" name="Straight Connector 8"/>
          <p:cNvCxnSpPr/>
          <p:nvPr/>
        </p:nvCxnSpPr>
        <p:spPr>
          <a:xfrm rot="5400000" flipH="1" flipV="1">
            <a:off x="7347958" y="2043251"/>
            <a:ext cx="3000098" cy="1"/>
          </a:xfrm>
          <a:prstGeom prst="line">
            <a:avLst/>
          </a:prstGeom>
          <a:ln w="15875">
            <a:prstDash val="sysDash"/>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705007" y="2972800"/>
            <a:ext cx="40386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6200000" flipV="1">
            <a:off x="6010454" y="1696346"/>
            <a:ext cx="3693906"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7857407" y="1484312"/>
            <a:ext cx="990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Freeform 5"/>
          <p:cNvSpPr>
            <a:spLocks/>
          </p:cNvSpPr>
          <p:nvPr/>
        </p:nvSpPr>
        <p:spPr bwMode="auto">
          <a:xfrm>
            <a:off x="7857407" y="1028700"/>
            <a:ext cx="3276600" cy="2020300"/>
          </a:xfrm>
          <a:custGeom>
            <a:avLst/>
            <a:gdLst/>
            <a:ahLst/>
            <a:cxnLst>
              <a:cxn ang="0">
                <a:pos x="0" y="1776"/>
              </a:cxn>
              <a:cxn ang="0">
                <a:pos x="384" y="1008"/>
              </a:cxn>
              <a:cxn ang="0">
                <a:pos x="768" y="480"/>
              </a:cxn>
              <a:cxn ang="0">
                <a:pos x="1344" y="144"/>
              </a:cxn>
              <a:cxn ang="0">
                <a:pos x="2784" y="0"/>
              </a:cxn>
            </a:cxnLst>
            <a:rect l="0" t="0" r="r" b="b"/>
            <a:pathLst>
              <a:path w="2784" h="1776">
                <a:moveTo>
                  <a:pt x="0" y="1776"/>
                </a:moveTo>
                <a:cubicBezTo>
                  <a:pt x="128" y="1500"/>
                  <a:pt x="256" y="1224"/>
                  <a:pt x="384" y="1008"/>
                </a:cubicBezTo>
                <a:cubicBezTo>
                  <a:pt x="512" y="792"/>
                  <a:pt x="608" y="624"/>
                  <a:pt x="768" y="480"/>
                </a:cubicBezTo>
                <a:cubicBezTo>
                  <a:pt x="928" y="336"/>
                  <a:pt x="1008" y="224"/>
                  <a:pt x="1344" y="144"/>
                </a:cubicBezTo>
                <a:cubicBezTo>
                  <a:pt x="1680" y="64"/>
                  <a:pt x="2232" y="32"/>
                  <a:pt x="2784" y="0"/>
                </a:cubicBezTo>
              </a:path>
            </a:pathLst>
          </a:custGeom>
          <a:noFill/>
          <a:ln w="31750" cmpd="sng">
            <a:solidFill>
              <a:srgbClr val="0070C0"/>
            </a:solidFill>
            <a:round/>
            <a:headEnd/>
            <a:tailEnd/>
          </a:ln>
          <a:effectLst/>
        </p:spPr>
        <p:txBody>
          <a:bodyPr/>
          <a:lstStyle/>
          <a:p>
            <a:endParaRPr lang="en-US"/>
          </a:p>
        </p:txBody>
      </p:sp>
      <p:cxnSp>
        <p:nvCxnSpPr>
          <p:cNvPr id="14" name="Straight Connector 13"/>
          <p:cNvCxnSpPr/>
          <p:nvPr/>
        </p:nvCxnSpPr>
        <p:spPr>
          <a:xfrm>
            <a:off x="7857407" y="1027112"/>
            <a:ext cx="3429000" cy="1588"/>
          </a:xfrm>
          <a:prstGeom prst="line">
            <a:avLst/>
          </a:prstGeom>
          <a:ln w="22225">
            <a:solidFill>
              <a:srgbClr val="002060"/>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15" name="Object 5"/>
          <p:cNvGraphicFramePr>
            <a:graphicFrameLocks noChangeAspect="1"/>
          </p:cNvGraphicFramePr>
          <p:nvPr>
            <p:extLst>
              <p:ext uri="{D42A27DB-BD31-4B8C-83A1-F6EECF244321}">
                <p14:modId xmlns:p14="http://schemas.microsoft.com/office/powerpoint/2010/main" val="1078756174"/>
              </p:ext>
            </p:extLst>
          </p:nvPr>
        </p:nvGraphicFramePr>
        <p:xfrm>
          <a:off x="7171607" y="18481"/>
          <a:ext cx="609600" cy="687295"/>
        </p:xfrm>
        <a:graphic>
          <a:graphicData uri="http://schemas.openxmlformats.org/presentationml/2006/ole">
            <mc:AlternateContent xmlns:mc="http://schemas.openxmlformats.org/markup-compatibility/2006">
              <mc:Choice xmlns:v="urn:schemas-microsoft-com:vml" Requires="v">
                <p:oleObj spid="_x0000_s91175" name="Equation" r:id="rId5" imgW="203040" imgH="228600" progId="Equation.DSMT4">
                  <p:embed/>
                </p:oleObj>
              </mc:Choice>
              <mc:Fallback>
                <p:oleObj name="Equation" r:id="rId5" imgW="203040" imgH="228600" progId="Equation.DSMT4">
                  <p:embed/>
                  <p:pic>
                    <p:nvPicPr>
                      <p:cNvPr id="1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1607" y="18481"/>
                        <a:ext cx="609600" cy="687295"/>
                      </a:xfrm>
                      <a:prstGeom prst="rect">
                        <a:avLst/>
                      </a:prstGeom>
                      <a:noFill/>
                      <a:extLst/>
                    </p:spPr>
                  </p:pic>
                </p:oleObj>
              </mc:Fallback>
            </mc:AlternateContent>
          </a:graphicData>
        </a:graphic>
      </p:graphicFrame>
      <p:cxnSp>
        <p:nvCxnSpPr>
          <p:cNvPr id="16" name="Straight Connector 15"/>
          <p:cNvCxnSpPr/>
          <p:nvPr/>
        </p:nvCxnSpPr>
        <p:spPr>
          <a:xfrm>
            <a:off x="7857407" y="495300"/>
            <a:ext cx="3429000" cy="1588"/>
          </a:xfrm>
          <a:prstGeom prst="line">
            <a:avLst/>
          </a:prstGeom>
          <a:ln w="25400">
            <a:solidFill>
              <a:srgbClr val="92D050"/>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8" idx="2"/>
          </p:cNvCxnSpPr>
          <p:nvPr/>
        </p:nvCxnSpPr>
        <p:spPr>
          <a:xfrm rot="5400000">
            <a:off x="9562668" y="314039"/>
            <a:ext cx="304799" cy="362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725447" y="-87987"/>
            <a:ext cx="341760" cy="430887"/>
          </a:xfrm>
          <a:prstGeom prst="rect">
            <a:avLst/>
          </a:prstGeom>
          <a:noFill/>
        </p:spPr>
        <p:txBody>
          <a:bodyPr wrap="none" rtlCol="0">
            <a:spAutoFit/>
          </a:bodyPr>
          <a:lstStyle/>
          <a:p>
            <a:r>
              <a:rPr lang="en-US" sz="2200">
                <a:cs typeface="Times New Roman" pitchFamily="18" charset="0"/>
              </a:rPr>
              <a:t>2</a:t>
            </a:r>
          </a:p>
        </p:txBody>
      </p:sp>
      <p:graphicFrame>
        <p:nvGraphicFramePr>
          <p:cNvPr id="19" name="Object 18"/>
          <p:cNvGraphicFramePr>
            <a:graphicFrameLocks noChangeAspect="1"/>
          </p:cNvGraphicFramePr>
          <p:nvPr>
            <p:extLst>
              <p:ext uri="{D42A27DB-BD31-4B8C-83A1-F6EECF244321}">
                <p14:modId xmlns:p14="http://schemas.microsoft.com/office/powerpoint/2010/main" val="3383682703"/>
              </p:ext>
            </p:extLst>
          </p:nvPr>
        </p:nvGraphicFramePr>
        <p:xfrm>
          <a:off x="8162207" y="3086100"/>
          <a:ext cx="381000" cy="571500"/>
        </p:xfrm>
        <a:graphic>
          <a:graphicData uri="http://schemas.openxmlformats.org/presentationml/2006/ole">
            <mc:AlternateContent xmlns:mc="http://schemas.openxmlformats.org/markup-compatibility/2006">
              <mc:Choice xmlns:v="urn:schemas-microsoft-com:vml" Requires="v">
                <p:oleObj spid="_x0000_s91176" name="Equation" r:id="rId7" imgW="152280" imgH="228600" progId="Equation.DSMT4">
                  <p:embed/>
                </p:oleObj>
              </mc:Choice>
              <mc:Fallback>
                <p:oleObj name="Equation" r:id="rId7" imgW="152280" imgH="228600" progId="Equation.DSMT4">
                  <p:embed/>
                  <p:pic>
                    <p:nvPicPr>
                      <p:cNvPr id="19"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62207" y="3086100"/>
                        <a:ext cx="3810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0" name="Straight Arrow Connector 19"/>
          <p:cNvCxnSpPr/>
          <p:nvPr/>
        </p:nvCxnSpPr>
        <p:spPr>
          <a:xfrm rot="10800000">
            <a:off x="7857407" y="3352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543207" y="3352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2" name="Object 5"/>
          <p:cNvGraphicFramePr>
            <a:graphicFrameLocks noChangeAspect="1"/>
          </p:cNvGraphicFramePr>
          <p:nvPr>
            <p:extLst>
              <p:ext uri="{D42A27DB-BD31-4B8C-83A1-F6EECF244321}">
                <p14:modId xmlns:p14="http://schemas.microsoft.com/office/powerpoint/2010/main" val="3713071256"/>
              </p:ext>
            </p:extLst>
          </p:nvPr>
        </p:nvGraphicFramePr>
        <p:xfrm>
          <a:off x="7406555" y="1104900"/>
          <a:ext cx="450852" cy="737173"/>
        </p:xfrm>
        <a:graphic>
          <a:graphicData uri="http://schemas.openxmlformats.org/presentationml/2006/ole">
            <mc:AlternateContent xmlns:mc="http://schemas.openxmlformats.org/markup-compatibility/2006">
              <mc:Choice xmlns:v="urn:schemas-microsoft-com:vml" Requires="v">
                <p:oleObj spid="_x0000_s91177" name="Equation" r:id="rId9" imgW="139680" imgH="228600" progId="Equation.DSMT4">
                  <p:embed/>
                </p:oleObj>
              </mc:Choice>
              <mc:Fallback>
                <p:oleObj name="Equation" r:id="rId9" imgW="139680" imgH="228600" progId="Equation.DSMT4">
                  <p:embed/>
                  <p:pic>
                    <p:nvPicPr>
                      <p:cNvPr id="22"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06555" y="1104900"/>
                        <a:ext cx="450852" cy="737173"/>
                      </a:xfrm>
                      <a:prstGeom prst="rect">
                        <a:avLst/>
                      </a:prstGeom>
                      <a:solidFill>
                        <a:srgbClr val="CCFFCC"/>
                      </a:solidFill>
                    </p:spPr>
                  </p:pic>
                </p:oleObj>
              </mc:Fallback>
            </mc:AlternateContent>
          </a:graphicData>
        </a:graphic>
      </p:graphicFrame>
      <p:sp>
        <p:nvSpPr>
          <p:cNvPr id="23" name="Freeform: Shape 4">
            <a:extLst>
              <a:ext uri="{FF2B5EF4-FFF2-40B4-BE49-F238E27FC236}">
                <a16:creationId xmlns:a16="http://schemas.microsoft.com/office/drawing/2014/main" id="{5C4BD793-E4B4-4AAF-ADB3-5E83960412DE}"/>
              </a:ext>
            </a:extLst>
          </p:cNvPr>
          <p:cNvSpPr/>
          <p:nvPr/>
        </p:nvSpPr>
        <p:spPr bwMode="auto">
          <a:xfrm>
            <a:off x="7849470" y="1038225"/>
            <a:ext cx="981075" cy="1914525"/>
          </a:xfrm>
          <a:custGeom>
            <a:avLst/>
            <a:gdLst>
              <a:gd name="connsiteX0" fmla="*/ 0 w 981075"/>
              <a:gd name="connsiteY0" fmla="*/ 1914525 h 1914525"/>
              <a:gd name="connsiteX1" fmla="*/ 238125 w 981075"/>
              <a:gd name="connsiteY1" fmla="*/ 1352550 h 1914525"/>
              <a:gd name="connsiteX2" fmla="*/ 533400 w 981075"/>
              <a:gd name="connsiteY2" fmla="*/ 695325 h 1914525"/>
              <a:gd name="connsiteX3" fmla="*/ 762000 w 981075"/>
              <a:gd name="connsiteY3" fmla="*/ 266700 h 1914525"/>
              <a:gd name="connsiteX4" fmla="*/ 981075 w 981075"/>
              <a:gd name="connsiteY4" fmla="*/ 0 h 1914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75" h="1914525">
                <a:moveTo>
                  <a:pt x="0" y="1914525"/>
                </a:moveTo>
                <a:cubicBezTo>
                  <a:pt x="74612" y="1735137"/>
                  <a:pt x="149225" y="1555750"/>
                  <a:pt x="238125" y="1352550"/>
                </a:cubicBezTo>
                <a:cubicBezTo>
                  <a:pt x="327025" y="1149350"/>
                  <a:pt x="446088" y="876300"/>
                  <a:pt x="533400" y="695325"/>
                </a:cubicBezTo>
                <a:cubicBezTo>
                  <a:pt x="620712" y="514350"/>
                  <a:pt x="687388" y="382587"/>
                  <a:pt x="762000" y="266700"/>
                </a:cubicBezTo>
                <a:cubicBezTo>
                  <a:pt x="836612" y="150813"/>
                  <a:pt x="908843" y="75406"/>
                  <a:pt x="981075" y="0"/>
                </a:cubicBezTo>
              </a:path>
            </a:pathLst>
          </a:custGeom>
          <a:noFill/>
          <a:ln w="28575" algn="ctr">
            <a:solidFill>
              <a:srgbClr val="FF0000"/>
            </a:solidFill>
            <a:miter lim="800000"/>
            <a:headEnd/>
            <a:tailEnd/>
          </a:ln>
          <a:effectLst/>
        </p:spPr>
        <p:txBody>
          <a:bodyPr rtlCol="0" anchor="ctr"/>
          <a:lstStyle/>
          <a:p>
            <a:pPr algn="ctr"/>
            <a:endParaRPr lang="en-US"/>
          </a:p>
        </p:txBody>
      </p:sp>
      <p:sp>
        <p:nvSpPr>
          <p:cNvPr id="24" name="Freeform: Shape 6">
            <a:extLst>
              <a:ext uri="{FF2B5EF4-FFF2-40B4-BE49-F238E27FC236}">
                <a16:creationId xmlns:a16="http://schemas.microsoft.com/office/drawing/2014/main" id="{0544D09A-9ECF-4B34-9C2A-2B5267A4104A}"/>
              </a:ext>
            </a:extLst>
          </p:cNvPr>
          <p:cNvSpPr/>
          <p:nvPr/>
        </p:nvSpPr>
        <p:spPr bwMode="auto">
          <a:xfrm>
            <a:off x="8830545" y="506412"/>
            <a:ext cx="2498851" cy="522288"/>
          </a:xfrm>
          <a:custGeom>
            <a:avLst/>
            <a:gdLst>
              <a:gd name="connsiteX0" fmla="*/ 0 w 2219325"/>
              <a:gd name="connsiteY0" fmla="*/ 476250 h 476250"/>
              <a:gd name="connsiteX1" fmla="*/ 247650 w 2219325"/>
              <a:gd name="connsiteY1" fmla="*/ 295275 h 476250"/>
              <a:gd name="connsiteX2" fmla="*/ 609600 w 2219325"/>
              <a:gd name="connsiteY2" fmla="*/ 161925 h 476250"/>
              <a:gd name="connsiteX3" fmla="*/ 1285875 w 2219325"/>
              <a:gd name="connsiteY3" fmla="*/ 57150 h 476250"/>
              <a:gd name="connsiteX4" fmla="*/ 1866900 w 2219325"/>
              <a:gd name="connsiteY4" fmla="*/ 19050 h 476250"/>
              <a:gd name="connsiteX5" fmla="*/ 2219325 w 2219325"/>
              <a:gd name="connsiteY5" fmla="*/ 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19325" h="476250">
                <a:moveTo>
                  <a:pt x="0" y="476250"/>
                </a:moveTo>
                <a:cubicBezTo>
                  <a:pt x="73025" y="411956"/>
                  <a:pt x="146050" y="347662"/>
                  <a:pt x="247650" y="295275"/>
                </a:cubicBezTo>
                <a:cubicBezTo>
                  <a:pt x="349250" y="242887"/>
                  <a:pt x="436563" y="201612"/>
                  <a:pt x="609600" y="161925"/>
                </a:cubicBezTo>
                <a:cubicBezTo>
                  <a:pt x="782638" y="122237"/>
                  <a:pt x="1076325" y="80963"/>
                  <a:pt x="1285875" y="57150"/>
                </a:cubicBezTo>
                <a:cubicBezTo>
                  <a:pt x="1495425" y="33337"/>
                  <a:pt x="1866900" y="19050"/>
                  <a:pt x="1866900" y="19050"/>
                </a:cubicBezTo>
                <a:lnTo>
                  <a:pt x="2219325" y="0"/>
                </a:lnTo>
              </a:path>
            </a:pathLst>
          </a:custGeom>
          <a:noFill/>
          <a:ln w="28575" algn="ctr">
            <a:solidFill>
              <a:srgbClr val="FF0000"/>
            </a:solidFill>
            <a:prstDash val="dash"/>
            <a:miter lim="800000"/>
            <a:headEnd/>
            <a:tailEnd/>
          </a:ln>
          <a:effectLst/>
        </p:spPr>
        <p:txBody>
          <a:bodyPr rtlCol="0" anchor="ctr"/>
          <a:lstStyle/>
          <a:p>
            <a:pPr algn="ctr"/>
            <a:endParaRPr lang="en-US"/>
          </a:p>
        </p:txBody>
      </p:sp>
      <p:graphicFrame>
        <p:nvGraphicFramePr>
          <p:cNvPr id="25" name="Object 24"/>
          <p:cNvGraphicFramePr>
            <a:graphicFrameLocks noChangeAspect="1"/>
          </p:cNvGraphicFramePr>
          <p:nvPr>
            <p:extLst>
              <p:ext uri="{D42A27DB-BD31-4B8C-83A1-F6EECF244321}">
                <p14:modId xmlns:p14="http://schemas.microsoft.com/office/powerpoint/2010/main" val="639964976"/>
              </p:ext>
            </p:extLst>
          </p:nvPr>
        </p:nvGraphicFramePr>
        <p:xfrm>
          <a:off x="6665476" y="698500"/>
          <a:ext cx="1156584" cy="495679"/>
        </p:xfrm>
        <a:graphic>
          <a:graphicData uri="http://schemas.openxmlformats.org/presentationml/2006/ole">
            <mc:AlternateContent xmlns:mc="http://schemas.openxmlformats.org/markup-compatibility/2006">
              <mc:Choice xmlns:v="urn:schemas-microsoft-com:vml" Requires="v">
                <p:oleObj spid="_x0000_s91178" name="Equation" r:id="rId11" imgW="533160" imgH="228600" progId="Equation.DSMT4">
                  <p:embed/>
                </p:oleObj>
              </mc:Choice>
              <mc:Fallback>
                <p:oleObj name="Equation" r:id="rId11" imgW="533160" imgH="228600" progId="Equation.DSMT4">
                  <p:embed/>
                  <p:pic>
                    <p:nvPicPr>
                      <p:cNvPr id="25"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65476" y="698500"/>
                        <a:ext cx="1156584" cy="495679"/>
                      </a:xfrm>
                      <a:prstGeom prst="rect">
                        <a:avLst/>
                      </a:prstGeom>
                      <a:noFill/>
                      <a:extLst/>
                    </p:spPr>
                  </p:pic>
                </p:oleObj>
              </mc:Fallback>
            </mc:AlternateContent>
          </a:graphicData>
        </a:graphic>
      </p:graphicFrame>
      <p:cxnSp>
        <p:nvCxnSpPr>
          <p:cNvPr id="26" name="Straight Connector 25"/>
          <p:cNvCxnSpPr/>
          <p:nvPr/>
        </p:nvCxnSpPr>
        <p:spPr>
          <a:xfrm>
            <a:off x="11134007" y="18481"/>
            <a:ext cx="0" cy="322001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bwMode="auto">
          <a:xfrm>
            <a:off x="11016665" y="891499"/>
            <a:ext cx="222817" cy="200201"/>
          </a:xfrm>
          <a:prstGeom prst="ellipse">
            <a:avLst/>
          </a:prstGeom>
          <a:solidFill>
            <a:srgbClr val="0000FF"/>
          </a:solidFill>
          <a:ln w="9525" algn="ctr">
            <a:solidFill>
              <a:schemeClr val="tx1"/>
            </a:solidFill>
            <a:miter lim="800000"/>
            <a:headEnd/>
            <a:tailEnd/>
          </a:ln>
          <a:effectLst/>
        </p:spPr>
        <p:txBody>
          <a:bodyPr wrap="square" rtlCol="0" anchor="ctr">
            <a:spAutoFit/>
          </a:bodyPr>
          <a:lstStyle/>
          <a:p>
            <a:pPr algn="l"/>
            <a:endParaRPr lang="en-US" smtClean="0">
              <a:sym typeface="Wingdings 2"/>
            </a:endParaRPr>
          </a:p>
        </p:txBody>
      </p:sp>
      <p:sp>
        <p:nvSpPr>
          <p:cNvPr id="28" name="Oval 27"/>
          <p:cNvSpPr/>
          <p:nvPr/>
        </p:nvSpPr>
        <p:spPr bwMode="auto">
          <a:xfrm>
            <a:off x="8727867" y="1400434"/>
            <a:ext cx="222817" cy="200201"/>
          </a:xfrm>
          <a:prstGeom prst="ellipse">
            <a:avLst/>
          </a:prstGeom>
          <a:solidFill>
            <a:srgbClr val="FFFF00"/>
          </a:solidFill>
          <a:ln w="9525" algn="ctr">
            <a:solidFill>
              <a:srgbClr val="FFFF00"/>
            </a:solidFill>
            <a:miter lim="800000"/>
            <a:headEnd/>
            <a:tailEnd/>
          </a:ln>
          <a:effectLst/>
        </p:spPr>
        <p:txBody>
          <a:bodyPr wrap="square" rtlCol="0" anchor="ctr">
            <a:spAutoFit/>
          </a:bodyPr>
          <a:lstStyle/>
          <a:p>
            <a:pPr algn="l"/>
            <a:endParaRPr lang="en-US" smtClean="0">
              <a:sym typeface="Wingdings 2"/>
            </a:endParaRPr>
          </a:p>
        </p:txBody>
      </p:sp>
      <p:sp>
        <p:nvSpPr>
          <p:cNvPr id="29" name="Oval 28"/>
          <p:cNvSpPr/>
          <p:nvPr/>
        </p:nvSpPr>
        <p:spPr bwMode="auto">
          <a:xfrm>
            <a:off x="8727867" y="940417"/>
            <a:ext cx="222817" cy="200201"/>
          </a:xfrm>
          <a:prstGeom prst="ellipse">
            <a:avLst/>
          </a:prstGeom>
          <a:solidFill>
            <a:srgbClr val="C00000"/>
          </a:solidFill>
          <a:ln w="9525" algn="ctr">
            <a:solidFill>
              <a:srgbClr val="C00000"/>
            </a:solidFill>
            <a:miter lim="800000"/>
            <a:headEnd/>
            <a:tailEnd/>
          </a:ln>
          <a:effectLst/>
        </p:spPr>
        <p:txBody>
          <a:bodyPr wrap="square" rtlCol="0" anchor="ctr">
            <a:spAutoFit/>
          </a:bodyPr>
          <a:lstStyle/>
          <a:p>
            <a:pPr algn="l"/>
            <a:endParaRPr lang="en-US" smtClean="0">
              <a:sym typeface="Wingdings 2"/>
            </a:endParaRPr>
          </a:p>
        </p:txBody>
      </p:sp>
      <p:sp>
        <p:nvSpPr>
          <p:cNvPr id="30" name="Oval 29"/>
          <p:cNvSpPr/>
          <p:nvPr/>
        </p:nvSpPr>
        <p:spPr bwMode="auto">
          <a:xfrm>
            <a:off x="11031329" y="2873089"/>
            <a:ext cx="222817" cy="200201"/>
          </a:xfrm>
          <a:prstGeom prst="ellipse">
            <a:avLst/>
          </a:prstGeom>
          <a:solidFill>
            <a:srgbClr val="FF0000"/>
          </a:solidFill>
          <a:ln w="9525" algn="ctr">
            <a:solidFill>
              <a:srgbClr val="FF0000"/>
            </a:solidFill>
            <a:miter lim="800000"/>
            <a:headEnd/>
            <a:tailEnd/>
          </a:ln>
          <a:effectLst/>
        </p:spPr>
        <p:txBody>
          <a:bodyPr wrap="square" rtlCol="0" anchor="ctr">
            <a:spAutoFit/>
          </a:bodyPr>
          <a:lstStyle/>
          <a:p>
            <a:pPr algn="l"/>
            <a:endParaRPr lang="en-US" smtClean="0">
              <a:sym typeface="Wingdings 2"/>
            </a:endParaRPr>
          </a:p>
        </p:txBody>
      </p:sp>
      <p:sp>
        <p:nvSpPr>
          <p:cNvPr id="31" name="Oval 30"/>
          <p:cNvSpPr/>
          <p:nvPr/>
        </p:nvSpPr>
        <p:spPr bwMode="auto">
          <a:xfrm>
            <a:off x="8741050" y="2863634"/>
            <a:ext cx="222817" cy="200201"/>
          </a:xfrm>
          <a:prstGeom prst="ellipse">
            <a:avLst/>
          </a:prstGeom>
          <a:solidFill>
            <a:srgbClr val="FF0000"/>
          </a:solidFill>
          <a:ln w="9525" algn="ctr">
            <a:solidFill>
              <a:srgbClr val="FF0000"/>
            </a:solidFill>
            <a:miter lim="800000"/>
            <a:headEnd/>
            <a:tailEnd/>
          </a:ln>
          <a:effectLst/>
        </p:spPr>
        <p:txBody>
          <a:bodyPr wrap="square" rtlCol="0" anchor="ctr">
            <a:spAutoFit/>
          </a:bodyPr>
          <a:lstStyle/>
          <a:p>
            <a:pPr algn="l"/>
            <a:endParaRPr lang="en-US" smtClean="0">
              <a:sym typeface="Wingdings 2"/>
            </a:endParaRPr>
          </a:p>
        </p:txBody>
      </p:sp>
      <p:graphicFrame>
        <p:nvGraphicFramePr>
          <p:cNvPr id="32" name="Object 31"/>
          <p:cNvGraphicFramePr>
            <a:graphicFrameLocks noChangeAspect="1"/>
          </p:cNvGraphicFramePr>
          <p:nvPr/>
        </p:nvGraphicFramePr>
        <p:xfrm>
          <a:off x="0" y="266700"/>
          <a:ext cx="5432730" cy="1086546"/>
        </p:xfrm>
        <a:graphic>
          <a:graphicData uri="http://schemas.openxmlformats.org/presentationml/2006/ole">
            <mc:AlternateContent xmlns:mc="http://schemas.openxmlformats.org/markup-compatibility/2006">
              <mc:Choice xmlns:v="urn:schemas-microsoft-com:vml" Requires="v">
                <p:oleObj spid="_x0000_s91179" name="Equation" r:id="rId13" imgW="1650960" imgH="330120" progId="Equation.DSMT4">
                  <p:embed/>
                </p:oleObj>
              </mc:Choice>
              <mc:Fallback>
                <p:oleObj name="Equation" r:id="rId13" imgW="1650960" imgH="330120" progId="Equation.DSMT4">
                  <p:embed/>
                  <p:pic>
                    <p:nvPicPr>
                      <p:cNvPr id="32" name="Object 31"/>
                      <p:cNvPicPr/>
                      <p:nvPr/>
                    </p:nvPicPr>
                    <p:blipFill>
                      <a:blip r:embed="rId14"/>
                      <a:stretch>
                        <a:fillRect/>
                      </a:stretch>
                    </p:blipFill>
                    <p:spPr>
                      <a:xfrm>
                        <a:off x="0" y="266700"/>
                        <a:ext cx="5432730" cy="1086546"/>
                      </a:xfrm>
                      <a:prstGeom prst="rect">
                        <a:avLst/>
                      </a:prstGeom>
                    </p:spPr>
                  </p:pic>
                </p:oleObj>
              </mc:Fallback>
            </mc:AlternateContent>
          </a:graphicData>
        </a:graphic>
      </p:graphicFrame>
      <p:sp>
        <p:nvSpPr>
          <p:cNvPr id="33" name="TextBox 32"/>
          <p:cNvSpPr txBox="1"/>
          <p:nvPr/>
        </p:nvSpPr>
        <p:spPr>
          <a:xfrm>
            <a:off x="5442107" y="797152"/>
            <a:ext cx="530915" cy="430887"/>
          </a:xfrm>
          <a:prstGeom prst="rect">
            <a:avLst/>
          </a:prstGeom>
          <a:noFill/>
        </p:spPr>
        <p:txBody>
          <a:bodyPr wrap="none" rtlCol="0">
            <a:spAutoFit/>
          </a:bodyPr>
          <a:lstStyle/>
          <a:p>
            <a:r>
              <a:rPr lang="en-US" sz="2200" smtClean="0">
                <a:cs typeface="Times New Roman" pitchFamily="18" charset="0"/>
              </a:rPr>
              <a:t>(1)</a:t>
            </a:r>
            <a:endParaRPr lang="en-US" sz="2200" smtClean="0">
              <a:cs typeface="Times New Roman" pitchFamily="18" charset="0"/>
            </a:endParaRPr>
          </a:p>
        </p:txBody>
      </p:sp>
      <p:graphicFrame>
        <p:nvGraphicFramePr>
          <p:cNvPr id="34" name="Object 33"/>
          <p:cNvGraphicFramePr>
            <a:graphicFrameLocks noChangeAspect="1"/>
          </p:cNvGraphicFramePr>
          <p:nvPr/>
        </p:nvGraphicFramePr>
        <p:xfrm>
          <a:off x="75405" y="1601823"/>
          <a:ext cx="5688851" cy="742024"/>
        </p:xfrm>
        <a:graphic>
          <a:graphicData uri="http://schemas.openxmlformats.org/presentationml/2006/ole">
            <mc:AlternateContent xmlns:mc="http://schemas.openxmlformats.org/markup-compatibility/2006">
              <mc:Choice xmlns:v="urn:schemas-microsoft-com:vml" Requires="v">
                <p:oleObj spid="_x0000_s91180" name="Equation" r:id="rId15" imgW="1752480" imgH="228600" progId="Equation.DSMT4">
                  <p:embed/>
                </p:oleObj>
              </mc:Choice>
              <mc:Fallback>
                <p:oleObj name="Equation" r:id="rId15" imgW="1752480" imgH="228600" progId="Equation.DSMT4">
                  <p:embed/>
                  <p:pic>
                    <p:nvPicPr>
                      <p:cNvPr id="34" name="Object 33"/>
                      <p:cNvPicPr/>
                      <p:nvPr/>
                    </p:nvPicPr>
                    <p:blipFill>
                      <a:blip r:embed="rId16"/>
                      <a:stretch>
                        <a:fillRect/>
                      </a:stretch>
                    </p:blipFill>
                    <p:spPr>
                      <a:xfrm>
                        <a:off x="75405" y="1601823"/>
                        <a:ext cx="5688851" cy="742024"/>
                      </a:xfrm>
                      <a:prstGeom prst="rect">
                        <a:avLst/>
                      </a:prstGeom>
                    </p:spPr>
                  </p:pic>
                </p:oleObj>
              </mc:Fallback>
            </mc:AlternateContent>
          </a:graphicData>
        </a:graphic>
      </p:graphicFrame>
      <p:graphicFrame>
        <p:nvGraphicFramePr>
          <p:cNvPr id="45" name="Object 44"/>
          <p:cNvGraphicFramePr>
            <a:graphicFrameLocks noChangeAspect="1"/>
          </p:cNvGraphicFramePr>
          <p:nvPr>
            <p:extLst>
              <p:ext uri="{D42A27DB-BD31-4B8C-83A1-F6EECF244321}">
                <p14:modId xmlns:p14="http://schemas.microsoft.com/office/powerpoint/2010/main" val="593412483"/>
              </p:ext>
            </p:extLst>
          </p:nvPr>
        </p:nvGraphicFramePr>
        <p:xfrm>
          <a:off x="246285" y="3404057"/>
          <a:ext cx="9650042" cy="3918833"/>
        </p:xfrm>
        <a:graphic>
          <a:graphicData uri="http://schemas.openxmlformats.org/presentationml/2006/ole">
            <mc:AlternateContent xmlns:mc="http://schemas.openxmlformats.org/markup-compatibility/2006">
              <mc:Choice xmlns:v="urn:schemas-microsoft-com:vml" Requires="v">
                <p:oleObj spid="_x0000_s91181" name="Equation" r:id="rId17" imgW="2908080" imgH="1180800" progId="Equation.DSMT4">
                  <p:embed/>
                </p:oleObj>
              </mc:Choice>
              <mc:Fallback>
                <p:oleObj name="Equation" r:id="rId17" imgW="2908080" imgH="1180800" progId="Equation.DSMT4">
                  <p:embed/>
                  <p:pic>
                    <p:nvPicPr>
                      <p:cNvPr id="45" name="Object 44"/>
                      <p:cNvPicPr/>
                      <p:nvPr/>
                    </p:nvPicPr>
                    <p:blipFill>
                      <a:blip r:embed="rId18"/>
                      <a:stretch>
                        <a:fillRect/>
                      </a:stretch>
                    </p:blipFill>
                    <p:spPr>
                      <a:xfrm>
                        <a:off x="246285" y="3404057"/>
                        <a:ext cx="9650042" cy="3918833"/>
                      </a:xfrm>
                      <a:prstGeom prst="rect">
                        <a:avLst/>
                      </a:prstGeom>
                    </p:spPr>
                  </p:pic>
                </p:oleObj>
              </mc:Fallback>
            </mc:AlternateContent>
          </a:graphicData>
        </a:graphic>
      </p:graphicFrame>
    </p:spTree>
    <p:extLst>
      <p:ext uri="{BB962C8B-B14F-4D97-AF65-F5344CB8AC3E}">
        <p14:creationId xmlns:p14="http://schemas.microsoft.com/office/powerpoint/2010/main" val="4656441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0500"/>
            <a:ext cx="11731625" cy="544708"/>
          </a:xfrm>
        </p:spPr>
        <p:style>
          <a:lnRef idx="1">
            <a:schemeClr val="accent3"/>
          </a:lnRef>
          <a:fillRef idx="2">
            <a:schemeClr val="accent3"/>
          </a:fillRef>
          <a:effectRef idx="1">
            <a:schemeClr val="accent3"/>
          </a:effectRef>
          <a:fontRef idx="minor">
            <a:schemeClr val="dk1"/>
          </a:fontRef>
        </p:style>
        <p:txBody>
          <a:bodyPr/>
          <a:lstStyle/>
          <a:p>
            <a:r>
              <a:rPr lang="en-US"/>
              <a:t>Các chế độ làm việc của thiết bị điện</a:t>
            </a:r>
          </a:p>
        </p:txBody>
      </p:sp>
      <p:sp>
        <p:nvSpPr>
          <p:cNvPr id="3" name="Slide Number Placeholder 2"/>
          <p:cNvSpPr>
            <a:spLocks noGrp="1"/>
          </p:cNvSpPr>
          <p:nvPr>
            <p:ph type="sldNum" sz="quarter" idx="12"/>
          </p:nvPr>
        </p:nvSpPr>
        <p:spPr/>
        <p:txBody>
          <a:bodyPr/>
          <a:lstStyle/>
          <a:p>
            <a:fld id="{AC20B538-39FE-4812-A0E3-30635B19B3D6}" type="slidenum">
              <a:rPr lang="en-US" smtClean="0"/>
              <a:pPr/>
              <a:t>44</a:t>
            </a:fld>
            <a:endParaRPr lang="en-US"/>
          </a:p>
        </p:txBody>
      </p:sp>
      <p:sp>
        <p:nvSpPr>
          <p:cNvPr id="4" name="Footer Placeholder 3"/>
          <p:cNvSpPr>
            <a:spLocks noGrp="1"/>
          </p:cNvSpPr>
          <p:nvPr>
            <p:ph type="ftr" sz="quarter" idx="3"/>
          </p:nvPr>
        </p:nvSpPr>
        <p:spPr/>
        <p:txBody>
          <a:bodyPr/>
          <a:lstStyle/>
          <a:p>
            <a:r>
              <a:rPr lang="en-US"/>
              <a:t>BMTBĐ-BĐNLĐC-PVLong (TCBinh edited 2016)</a:t>
            </a:r>
          </a:p>
        </p:txBody>
      </p:sp>
      <p:sp>
        <p:nvSpPr>
          <p:cNvPr id="8" name="TextBox 7"/>
          <p:cNvSpPr txBox="1"/>
          <p:nvPr/>
        </p:nvSpPr>
        <p:spPr>
          <a:xfrm>
            <a:off x="531812" y="800100"/>
            <a:ext cx="10515600" cy="523220"/>
          </a:xfrm>
          <a:prstGeom prst="rect">
            <a:avLst/>
          </a:prstGeom>
          <a:noFill/>
        </p:spPr>
        <p:txBody>
          <a:bodyPr wrap="square" rtlCol="0">
            <a:spAutoFit/>
          </a:bodyPr>
          <a:lstStyle/>
          <a:p>
            <a:r>
              <a:rPr lang="en-US" sz="2200" b="1">
                <a:cs typeface="Times New Roman" pitchFamily="18" charset="0"/>
                <a:sym typeface="Wingdings"/>
              </a:rPr>
              <a:t>2 </a:t>
            </a:r>
            <a:r>
              <a:rPr lang="en-US" sz="2800" b="1" u="sng">
                <a:solidFill>
                  <a:srgbClr val="FF0000"/>
                </a:solidFill>
                <a:cs typeface="Times New Roman" pitchFamily="18" charset="0"/>
              </a:rPr>
              <a:t>Chế độ làm việc ngắn hạn</a:t>
            </a:r>
            <a:r>
              <a:rPr lang="en-US">
                <a:cs typeface="Times New Roman" pitchFamily="18" charset="0"/>
              </a:rPr>
              <a:t>:</a:t>
            </a:r>
            <a:endParaRPr lang="en-US" sz="2200">
              <a:cs typeface="Times New Roman" pitchFamily="18" charset="0"/>
            </a:endParaRPr>
          </a:p>
        </p:txBody>
      </p:sp>
      <p:grpSp>
        <p:nvGrpSpPr>
          <p:cNvPr id="10" name="Group 30"/>
          <p:cNvGrpSpPr>
            <a:grpSpLocks/>
          </p:cNvGrpSpPr>
          <p:nvPr/>
        </p:nvGrpSpPr>
        <p:grpSpPr bwMode="auto">
          <a:xfrm>
            <a:off x="7241894" y="5424488"/>
            <a:ext cx="4948517" cy="1709738"/>
            <a:chOff x="887" y="2073"/>
            <a:chExt cx="1426" cy="1077"/>
          </a:xfrm>
        </p:grpSpPr>
        <p:sp>
          <p:nvSpPr>
            <p:cNvPr id="11" name="Line 31"/>
            <p:cNvSpPr>
              <a:spLocks noChangeShapeType="1"/>
            </p:cNvSpPr>
            <p:nvPr/>
          </p:nvSpPr>
          <p:spPr bwMode="auto">
            <a:xfrm>
              <a:off x="1035" y="2169"/>
              <a:ext cx="0" cy="719"/>
            </a:xfrm>
            <a:prstGeom prst="line">
              <a:avLst/>
            </a:prstGeom>
            <a:noFill/>
            <a:ln w="12700">
              <a:solidFill>
                <a:srgbClr val="000000"/>
              </a:solidFill>
              <a:round/>
              <a:headEnd type="stealth" w="sm" len="lg"/>
              <a:tailEnd/>
            </a:ln>
          </p:spPr>
          <p:txBody>
            <a:bodyPr/>
            <a:lstStyle/>
            <a:p>
              <a:endParaRPr lang="en-US"/>
            </a:p>
          </p:txBody>
        </p:sp>
        <p:sp>
          <p:nvSpPr>
            <p:cNvPr id="12" name="Line 32"/>
            <p:cNvSpPr>
              <a:spLocks noChangeShapeType="1"/>
            </p:cNvSpPr>
            <p:nvPr/>
          </p:nvSpPr>
          <p:spPr bwMode="auto">
            <a:xfrm>
              <a:off x="1035" y="2883"/>
              <a:ext cx="1163" cy="0"/>
            </a:xfrm>
            <a:prstGeom prst="line">
              <a:avLst/>
            </a:prstGeom>
            <a:noFill/>
            <a:ln w="12700">
              <a:solidFill>
                <a:srgbClr val="000000"/>
              </a:solidFill>
              <a:round/>
              <a:headEnd/>
              <a:tailEnd type="stealth" w="sm" len="lg"/>
            </a:ln>
          </p:spPr>
          <p:txBody>
            <a:bodyPr/>
            <a:lstStyle/>
            <a:p>
              <a:endParaRPr lang="en-US"/>
            </a:p>
          </p:txBody>
        </p:sp>
        <p:sp>
          <p:nvSpPr>
            <p:cNvPr id="13" name="Line 33"/>
            <p:cNvSpPr>
              <a:spLocks noChangeShapeType="1"/>
            </p:cNvSpPr>
            <p:nvPr/>
          </p:nvSpPr>
          <p:spPr bwMode="auto">
            <a:xfrm>
              <a:off x="1035" y="2304"/>
              <a:ext cx="286" cy="0"/>
            </a:xfrm>
            <a:prstGeom prst="line">
              <a:avLst/>
            </a:prstGeom>
            <a:noFill/>
            <a:ln w="19050">
              <a:solidFill>
                <a:srgbClr val="000000"/>
              </a:solidFill>
              <a:round/>
              <a:headEnd/>
              <a:tailEnd/>
            </a:ln>
          </p:spPr>
          <p:txBody>
            <a:bodyPr/>
            <a:lstStyle/>
            <a:p>
              <a:endParaRPr lang="en-US"/>
            </a:p>
          </p:txBody>
        </p:sp>
        <p:sp>
          <p:nvSpPr>
            <p:cNvPr id="14" name="Line 34"/>
            <p:cNvSpPr>
              <a:spLocks noChangeShapeType="1"/>
            </p:cNvSpPr>
            <p:nvPr/>
          </p:nvSpPr>
          <p:spPr bwMode="auto">
            <a:xfrm>
              <a:off x="1318" y="2304"/>
              <a:ext cx="0" cy="579"/>
            </a:xfrm>
            <a:prstGeom prst="line">
              <a:avLst/>
            </a:prstGeom>
            <a:noFill/>
            <a:ln w="19050">
              <a:solidFill>
                <a:srgbClr val="000000"/>
              </a:solidFill>
              <a:round/>
              <a:headEnd/>
              <a:tailEnd/>
            </a:ln>
          </p:spPr>
          <p:txBody>
            <a:bodyPr/>
            <a:lstStyle/>
            <a:p>
              <a:endParaRPr lang="en-US"/>
            </a:p>
          </p:txBody>
        </p:sp>
        <p:sp>
          <p:nvSpPr>
            <p:cNvPr id="15" name="Line 35"/>
            <p:cNvSpPr>
              <a:spLocks noChangeShapeType="1"/>
            </p:cNvSpPr>
            <p:nvPr/>
          </p:nvSpPr>
          <p:spPr bwMode="auto">
            <a:xfrm>
              <a:off x="2041" y="2304"/>
              <a:ext cx="0" cy="579"/>
            </a:xfrm>
            <a:prstGeom prst="line">
              <a:avLst/>
            </a:prstGeom>
            <a:noFill/>
            <a:ln w="19050">
              <a:solidFill>
                <a:srgbClr val="000000"/>
              </a:solidFill>
              <a:round/>
              <a:headEnd/>
              <a:tailEnd/>
            </a:ln>
          </p:spPr>
          <p:txBody>
            <a:bodyPr/>
            <a:lstStyle/>
            <a:p>
              <a:endParaRPr lang="en-US"/>
            </a:p>
          </p:txBody>
        </p:sp>
        <p:sp>
          <p:nvSpPr>
            <p:cNvPr id="16" name="Line 36"/>
            <p:cNvSpPr>
              <a:spLocks noChangeShapeType="1"/>
            </p:cNvSpPr>
            <p:nvPr/>
          </p:nvSpPr>
          <p:spPr bwMode="auto">
            <a:xfrm>
              <a:off x="2036" y="2889"/>
              <a:ext cx="0" cy="253"/>
            </a:xfrm>
            <a:prstGeom prst="line">
              <a:avLst/>
            </a:prstGeom>
            <a:noFill/>
            <a:ln w="9525">
              <a:solidFill>
                <a:srgbClr val="000000"/>
              </a:solidFill>
              <a:round/>
              <a:headEnd/>
              <a:tailEnd/>
            </a:ln>
          </p:spPr>
          <p:txBody>
            <a:bodyPr/>
            <a:lstStyle/>
            <a:p>
              <a:endParaRPr lang="en-US"/>
            </a:p>
          </p:txBody>
        </p:sp>
        <p:sp>
          <p:nvSpPr>
            <p:cNvPr id="17" name="Line 37"/>
            <p:cNvSpPr>
              <a:spLocks noChangeShapeType="1"/>
            </p:cNvSpPr>
            <p:nvPr/>
          </p:nvSpPr>
          <p:spPr bwMode="auto">
            <a:xfrm>
              <a:off x="1035" y="2993"/>
              <a:ext cx="291" cy="0"/>
            </a:xfrm>
            <a:prstGeom prst="line">
              <a:avLst/>
            </a:prstGeom>
            <a:noFill/>
            <a:ln w="6350">
              <a:solidFill>
                <a:srgbClr val="000000"/>
              </a:solidFill>
              <a:round/>
              <a:headEnd type="stealth" w="sm" len="sm"/>
              <a:tailEnd type="stealth" w="sm" len="sm"/>
            </a:ln>
          </p:spPr>
          <p:txBody>
            <a:bodyPr/>
            <a:lstStyle/>
            <a:p>
              <a:endParaRPr lang="en-US"/>
            </a:p>
          </p:txBody>
        </p:sp>
        <p:sp>
          <p:nvSpPr>
            <p:cNvPr id="18" name="Line 38"/>
            <p:cNvSpPr>
              <a:spLocks noChangeShapeType="1"/>
            </p:cNvSpPr>
            <p:nvPr/>
          </p:nvSpPr>
          <p:spPr bwMode="auto">
            <a:xfrm>
              <a:off x="1031" y="2897"/>
              <a:ext cx="0" cy="253"/>
            </a:xfrm>
            <a:prstGeom prst="line">
              <a:avLst/>
            </a:prstGeom>
            <a:noFill/>
            <a:ln w="9525">
              <a:solidFill>
                <a:srgbClr val="000000"/>
              </a:solidFill>
              <a:round/>
              <a:headEnd/>
              <a:tailEnd/>
            </a:ln>
          </p:spPr>
          <p:txBody>
            <a:bodyPr/>
            <a:lstStyle/>
            <a:p>
              <a:endParaRPr lang="en-US"/>
            </a:p>
          </p:txBody>
        </p:sp>
        <p:sp>
          <p:nvSpPr>
            <p:cNvPr id="19" name="Text Box 39"/>
            <p:cNvSpPr txBox="1">
              <a:spLocks noChangeArrowheads="1"/>
            </p:cNvSpPr>
            <p:nvPr/>
          </p:nvSpPr>
          <p:spPr bwMode="auto">
            <a:xfrm>
              <a:off x="887" y="2152"/>
              <a:ext cx="164" cy="314"/>
            </a:xfrm>
            <a:prstGeom prst="rect">
              <a:avLst/>
            </a:prstGeom>
            <a:noFill/>
            <a:ln w="9525">
              <a:noFill/>
              <a:miter lim="800000"/>
              <a:headEnd/>
              <a:tailEnd/>
            </a:ln>
          </p:spPr>
          <p:txBody>
            <a:bodyPr/>
            <a:lstStyle/>
            <a:p>
              <a:pPr algn="l"/>
              <a:r>
                <a:rPr lang="en-US" altLang="zh-CN" sz="2800">
                  <a:latin typeface="Times New Roman" pitchFamily="18" charset="0"/>
                  <a:ea typeface="宋体" pitchFamily="2" charset="-122"/>
                </a:rPr>
                <a:t>I</a:t>
              </a:r>
              <a:r>
                <a:rPr lang="en-US" altLang="zh-CN" sz="2800" baseline="-25000">
                  <a:ea typeface="宋体" pitchFamily="2" charset="-122"/>
                </a:rPr>
                <a:t>nh</a:t>
              </a:r>
              <a:endParaRPr lang="en-US" sz="2800"/>
            </a:p>
          </p:txBody>
        </p:sp>
        <p:sp>
          <p:nvSpPr>
            <p:cNvPr id="20" name="Text Box 40"/>
            <p:cNvSpPr txBox="1">
              <a:spLocks noChangeArrowheads="1"/>
            </p:cNvSpPr>
            <p:nvPr/>
          </p:nvSpPr>
          <p:spPr bwMode="auto">
            <a:xfrm>
              <a:off x="1021" y="2073"/>
              <a:ext cx="218" cy="193"/>
            </a:xfrm>
            <a:prstGeom prst="rect">
              <a:avLst/>
            </a:prstGeom>
            <a:noFill/>
            <a:ln w="9525">
              <a:noFill/>
              <a:miter lim="800000"/>
              <a:headEnd/>
              <a:tailEnd/>
            </a:ln>
          </p:spPr>
          <p:txBody>
            <a:bodyPr/>
            <a:lstStyle/>
            <a:p>
              <a:pPr algn="l"/>
              <a:r>
                <a:rPr lang="en-US" altLang="zh-CN" sz="2000">
                  <a:latin typeface="Times New Roman" pitchFamily="18" charset="0"/>
                  <a:ea typeface="宋体" pitchFamily="2" charset="-122"/>
                </a:rPr>
                <a:t>I</a:t>
              </a:r>
              <a:endParaRPr lang="en-US" sz="2000"/>
            </a:p>
          </p:txBody>
        </p:sp>
        <p:sp>
          <p:nvSpPr>
            <p:cNvPr id="21" name="Text Box 41"/>
            <p:cNvSpPr txBox="1">
              <a:spLocks noChangeArrowheads="1"/>
            </p:cNvSpPr>
            <p:nvPr/>
          </p:nvSpPr>
          <p:spPr bwMode="auto">
            <a:xfrm>
              <a:off x="1093" y="2946"/>
              <a:ext cx="315" cy="193"/>
            </a:xfrm>
            <a:prstGeom prst="rect">
              <a:avLst/>
            </a:prstGeom>
            <a:noFill/>
            <a:ln w="9525">
              <a:noFill/>
              <a:miter lim="800000"/>
              <a:headEnd/>
              <a:tailEnd/>
            </a:ln>
          </p:spPr>
          <p:txBody>
            <a:bodyPr/>
            <a:lstStyle/>
            <a:p>
              <a:pPr algn="l"/>
              <a:r>
                <a:rPr lang="en-US" altLang="zh-CN" sz="2800">
                  <a:latin typeface="Times New Roman" pitchFamily="18" charset="0"/>
                  <a:ea typeface="宋体" pitchFamily="2" charset="-122"/>
                </a:rPr>
                <a:t>t</a:t>
              </a:r>
              <a:r>
                <a:rPr lang="en-US" altLang="zh-CN" sz="2800" baseline="-25000">
                  <a:latin typeface="Times New Roman" pitchFamily="18" charset="0"/>
                  <a:ea typeface="宋体" pitchFamily="2" charset="-122"/>
                </a:rPr>
                <a:t>lv</a:t>
              </a:r>
              <a:endParaRPr lang="en-US" sz="2800"/>
            </a:p>
          </p:txBody>
        </p:sp>
        <p:sp>
          <p:nvSpPr>
            <p:cNvPr id="22" name="Text Box 42"/>
            <p:cNvSpPr txBox="1">
              <a:spLocks noChangeArrowheads="1"/>
            </p:cNvSpPr>
            <p:nvPr/>
          </p:nvSpPr>
          <p:spPr bwMode="auto">
            <a:xfrm>
              <a:off x="1612" y="2940"/>
              <a:ext cx="315" cy="193"/>
            </a:xfrm>
            <a:prstGeom prst="rect">
              <a:avLst/>
            </a:prstGeom>
            <a:noFill/>
            <a:ln w="9525">
              <a:noFill/>
              <a:miter lim="800000"/>
              <a:headEnd/>
              <a:tailEnd/>
            </a:ln>
          </p:spPr>
          <p:txBody>
            <a:bodyPr/>
            <a:lstStyle/>
            <a:p>
              <a:pPr algn="l"/>
              <a:r>
                <a:rPr lang="en-US" altLang="zh-CN" sz="3200">
                  <a:latin typeface="Times New Roman" pitchFamily="18" charset="0"/>
                  <a:ea typeface="宋体" pitchFamily="2" charset="-122"/>
                </a:rPr>
                <a:t>t</a:t>
              </a:r>
              <a:r>
                <a:rPr lang="en-US" altLang="zh-CN" sz="3200" baseline="-25000">
                  <a:latin typeface="Times New Roman" pitchFamily="18" charset="0"/>
                  <a:ea typeface="宋体" pitchFamily="2" charset="-122"/>
                </a:rPr>
                <a:t>ng</a:t>
              </a:r>
              <a:endParaRPr lang="en-US" sz="3200"/>
            </a:p>
          </p:txBody>
        </p:sp>
        <p:sp>
          <p:nvSpPr>
            <p:cNvPr id="23" name="Text Box 43"/>
            <p:cNvSpPr txBox="1">
              <a:spLocks noChangeArrowheads="1"/>
            </p:cNvSpPr>
            <p:nvPr/>
          </p:nvSpPr>
          <p:spPr bwMode="auto">
            <a:xfrm>
              <a:off x="2095" y="2870"/>
              <a:ext cx="218" cy="193"/>
            </a:xfrm>
            <a:prstGeom prst="rect">
              <a:avLst/>
            </a:prstGeom>
            <a:noFill/>
            <a:ln w="9525">
              <a:noFill/>
              <a:miter lim="800000"/>
              <a:headEnd/>
              <a:tailEnd/>
            </a:ln>
          </p:spPr>
          <p:txBody>
            <a:bodyPr/>
            <a:lstStyle/>
            <a:p>
              <a:pPr algn="l"/>
              <a:r>
                <a:rPr lang="en-US" altLang="zh-CN" sz="3200">
                  <a:latin typeface="Times New Roman" pitchFamily="18" charset="0"/>
                  <a:ea typeface="宋体" pitchFamily="2" charset="-122"/>
                </a:rPr>
                <a:t>t</a:t>
              </a:r>
              <a:endParaRPr lang="en-US" sz="3200"/>
            </a:p>
          </p:txBody>
        </p:sp>
        <p:sp>
          <p:nvSpPr>
            <p:cNvPr id="24" name="Line 44"/>
            <p:cNvSpPr>
              <a:spLocks noChangeShapeType="1"/>
            </p:cNvSpPr>
            <p:nvPr/>
          </p:nvSpPr>
          <p:spPr bwMode="auto">
            <a:xfrm>
              <a:off x="2032" y="2300"/>
              <a:ext cx="144" cy="0"/>
            </a:xfrm>
            <a:prstGeom prst="line">
              <a:avLst/>
            </a:prstGeom>
            <a:noFill/>
            <a:ln w="19050">
              <a:solidFill>
                <a:srgbClr val="000000"/>
              </a:solidFill>
              <a:round/>
              <a:headEnd/>
              <a:tailEnd/>
            </a:ln>
          </p:spPr>
          <p:txBody>
            <a:bodyPr/>
            <a:lstStyle/>
            <a:p>
              <a:endParaRPr lang="en-US"/>
            </a:p>
          </p:txBody>
        </p:sp>
        <p:sp>
          <p:nvSpPr>
            <p:cNvPr id="25" name="Line 45"/>
            <p:cNvSpPr>
              <a:spLocks noChangeShapeType="1"/>
            </p:cNvSpPr>
            <p:nvPr/>
          </p:nvSpPr>
          <p:spPr bwMode="auto">
            <a:xfrm>
              <a:off x="1312" y="2992"/>
              <a:ext cx="720" cy="0"/>
            </a:xfrm>
            <a:prstGeom prst="line">
              <a:avLst/>
            </a:prstGeom>
            <a:noFill/>
            <a:ln w="6350">
              <a:solidFill>
                <a:srgbClr val="000000"/>
              </a:solidFill>
              <a:round/>
              <a:headEnd type="arrow" w="med" len="med"/>
              <a:tailEnd type="arrow" w="med" len="med"/>
            </a:ln>
          </p:spPr>
          <p:txBody>
            <a:bodyPr/>
            <a:lstStyle/>
            <a:p>
              <a:endParaRPr lang="en-US"/>
            </a:p>
          </p:txBody>
        </p:sp>
        <p:sp>
          <p:nvSpPr>
            <p:cNvPr id="26" name="Line 46"/>
            <p:cNvSpPr>
              <a:spLocks noChangeShapeType="1"/>
            </p:cNvSpPr>
            <p:nvPr/>
          </p:nvSpPr>
          <p:spPr bwMode="auto">
            <a:xfrm>
              <a:off x="1316" y="2889"/>
              <a:ext cx="0" cy="253"/>
            </a:xfrm>
            <a:prstGeom prst="line">
              <a:avLst/>
            </a:prstGeom>
            <a:noFill/>
            <a:ln w="9525">
              <a:solidFill>
                <a:srgbClr val="000000"/>
              </a:solidFill>
              <a:round/>
              <a:headEnd/>
              <a:tailEnd/>
            </a:ln>
          </p:spPr>
          <p:txBody>
            <a:bodyPr/>
            <a:lstStyle/>
            <a:p>
              <a:endParaRPr lang="en-US"/>
            </a:p>
          </p:txBody>
        </p:sp>
      </p:grpSp>
      <p:graphicFrame>
        <p:nvGraphicFramePr>
          <p:cNvPr id="56" name="Object 49"/>
          <p:cNvGraphicFramePr>
            <a:graphicFrameLocks noChangeAspect="1"/>
          </p:cNvGraphicFramePr>
          <p:nvPr>
            <p:extLst>
              <p:ext uri="{D42A27DB-BD31-4B8C-83A1-F6EECF244321}">
                <p14:modId xmlns:p14="http://schemas.microsoft.com/office/powerpoint/2010/main" val="3776613031"/>
              </p:ext>
            </p:extLst>
          </p:nvPr>
        </p:nvGraphicFramePr>
        <p:xfrm>
          <a:off x="174287" y="1140633"/>
          <a:ext cx="6005386" cy="1287846"/>
        </p:xfrm>
        <a:graphic>
          <a:graphicData uri="http://schemas.openxmlformats.org/presentationml/2006/ole">
            <mc:AlternateContent xmlns:mc="http://schemas.openxmlformats.org/markup-compatibility/2006">
              <mc:Choice xmlns:v="urn:schemas-microsoft-com:vml" Requires="v">
                <p:oleObj spid="_x0000_s83026" name="Equation" r:id="rId4" imgW="1650960" imgH="330120" progId="Equation.DSMT4">
                  <p:embed/>
                </p:oleObj>
              </mc:Choice>
              <mc:Fallback>
                <p:oleObj name="Equation" r:id="rId4" imgW="1650960" imgH="330120" progId="Equation.DSMT4">
                  <p:embed/>
                  <p:pic>
                    <p:nvPicPr>
                      <p:cNvPr id="56" name="Object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287" y="1140633"/>
                        <a:ext cx="6005386" cy="1287846"/>
                      </a:xfrm>
                      <a:prstGeom prst="rect">
                        <a:avLst/>
                      </a:prstGeom>
                      <a:noFill/>
                      <a:extLst/>
                    </p:spPr>
                  </p:pic>
                </p:oleObj>
              </mc:Fallback>
            </mc:AlternateContent>
          </a:graphicData>
        </a:graphic>
      </p:graphicFrame>
      <p:graphicFrame>
        <p:nvGraphicFramePr>
          <p:cNvPr id="462899" name="Object 51"/>
          <p:cNvGraphicFramePr>
            <a:graphicFrameLocks noChangeAspect="1"/>
          </p:cNvGraphicFramePr>
          <p:nvPr>
            <p:extLst>
              <p:ext uri="{D42A27DB-BD31-4B8C-83A1-F6EECF244321}">
                <p14:modId xmlns:p14="http://schemas.microsoft.com/office/powerpoint/2010/main" val="1723821766"/>
              </p:ext>
            </p:extLst>
          </p:nvPr>
        </p:nvGraphicFramePr>
        <p:xfrm>
          <a:off x="115860" y="2368592"/>
          <a:ext cx="3499650" cy="1319205"/>
        </p:xfrm>
        <a:graphic>
          <a:graphicData uri="http://schemas.openxmlformats.org/presentationml/2006/ole">
            <mc:AlternateContent xmlns:mc="http://schemas.openxmlformats.org/markup-compatibility/2006">
              <mc:Choice xmlns:v="urn:schemas-microsoft-com:vml" Requires="v">
                <p:oleObj spid="_x0000_s83027" name="Equation" r:id="rId6" imgW="876240" imgH="330120" progId="Equation.DSMT4">
                  <p:embed/>
                </p:oleObj>
              </mc:Choice>
              <mc:Fallback>
                <p:oleObj name="Equation" r:id="rId6" imgW="876240" imgH="330120" progId="Equation.DSMT4">
                  <p:embed/>
                  <p:pic>
                    <p:nvPicPr>
                      <p:cNvPr id="462899" name="Object 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860" y="2368592"/>
                        <a:ext cx="3499650" cy="1319205"/>
                      </a:xfrm>
                      <a:prstGeom prst="rect">
                        <a:avLst/>
                      </a:prstGeom>
                      <a:noFill/>
                      <a:extLst/>
                    </p:spPr>
                  </p:pic>
                </p:oleObj>
              </mc:Fallback>
            </mc:AlternateContent>
          </a:graphicData>
        </a:graphic>
      </p:graphicFrame>
      <p:graphicFrame>
        <p:nvGraphicFramePr>
          <p:cNvPr id="462920" name="Object 72"/>
          <p:cNvGraphicFramePr>
            <a:graphicFrameLocks noChangeAspect="1"/>
          </p:cNvGraphicFramePr>
          <p:nvPr>
            <p:extLst/>
          </p:nvPr>
        </p:nvGraphicFramePr>
        <p:xfrm>
          <a:off x="5028998" y="4088544"/>
          <a:ext cx="1978429" cy="1287845"/>
        </p:xfrm>
        <a:graphic>
          <a:graphicData uri="http://schemas.openxmlformats.org/presentationml/2006/ole">
            <mc:AlternateContent xmlns:mc="http://schemas.openxmlformats.org/markup-compatibility/2006">
              <mc:Choice xmlns:v="urn:schemas-microsoft-com:vml" Requires="v">
                <p:oleObj spid="_x0000_s83028" name="Equation" r:id="rId8" imgW="583920" imgH="380880" progId="Equation.DSMT4">
                  <p:embed/>
                </p:oleObj>
              </mc:Choice>
              <mc:Fallback>
                <p:oleObj name="Equation" r:id="rId8" imgW="583920" imgH="380880" progId="Equation.DSMT4">
                  <p:embed/>
                  <p:pic>
                    <p:nvPicPr>
                      <p:cNvPr id="462920" name="Object 7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28998" y="4088544"/>
                        <a:ext cx="1978429" cy="1287845"/>
                      </a:xfrm>
                      <a:prstGeom prst="rect">
                        <a:avLst/>
                      </a:prstGeom>
                      <a:solidFill>
                        <a:srgbClr val="CCFFFF"/>
                      </a:solidFill>
                    </p:spPr>
                  </p:pic>
                </p:oleObj>
              </mc:Fallback>
            </mc:AlternateContent>
          </a:graphicData>
        </a:graphic>
      </p:graphicFrame>
      <p:graphicFrame>
        <p:nvGraphicFramePr>
          <p:cNvPr id="6" name="Object 72"/>
          <p:cNvGraphicFramePr>
            <a:graphicFrameLocks noChangeAspect="1"/>
          </p:cNvGraphicFramePr>
          <p:nvPr>
            <p:extLst/>
          </p:nvPr>
        </p:nvGraphicFramePr>
        <p:xfrm>
          <a:off x="4979483" y="5838228"/>
          <a:ext cx="2021826" cy="1316093"/>
        </p:xfrm>
        <a:graphic>
          <a:graphicData uri="http://schemas.openxmlformats.org/presentationml/2006/ole">
            <mc:AlternateContent xmlns:mc="http://schemas.openxmlformats.org/markup-compatibility/2006">
              <mc:Choice xmlns:v="urn:schemas-microsoft-com:vml" Requires="v">
                <p:oleObj spid="_x0000_s83029" name="Equation" r:id="rId10" imgW="583920" imgH="380880" progId="Equation.DSMT4">
                  <p:embed/>
                </p:oleObj>
              </mc:Choice>
              <mc:Fallback>
                <p:oleObj name="Equation" r:id="rId10" imgW="583920" imgH="380880" progId="Equation.DSMT4">
                  <p:embed/>
                  <p:pic>
                    <p:nvPicPr>
                      <p:cNvPr id="6" name="Object 7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79483" y="5838228"/>
                        <a:ext cx="2021826" cy="1316093"/>
                      </a:xfrm>
                      <a:prstGeom prst="rect">
                        <a:avLst/>
                      </a:prstGeom>
                      <a:solidFill>
                        <a:srgbClr val="CCFFFF"/>
                      </a:solidFill>
                    </p:spPr>
                  </p:pic>
                </p:oleObj>
              </mc:Fallback>
            </mc:AlternateContent>
          </a:graphicData>
        </a:graphic>
      </p:graphicFrame>
      <p:sp>
        <p:nvSpPr>
          <p:cNvPr id="68" name="TextBox 67"/>
          <p:cNvSpPr txBox="1"/>
          <p:nvPr/>
        </p:nvSpPr>
        <p:spPr>
          <a:xfrm>
            <a:off x="4058005" y="4517554"/>
            <a:ext cx="838691" cy="523220"/>
          </a:xfrm>
          <a:prstGeom prst="rect">
            <a:avLst/>
          </a:prstGeom>
          <a:noFill/>
        </p:spPr>
        <p:txBody>
          <a:bodyPr wrap="none" rtlCol="0">
            <a:spAutoFit/>
          </a:bodyPr>
          <a:lstStyle/>
          <a:p>
            <a:r>
              <a:rPr lang="en-US" sz="2800">
                <a:cs typeface="Times New Roman" pitchFamily="18" charset="0"/>
              </a:rPr>
              <a:t>Với:</a:t>
            </a:r>
          </a:p>
        </p:txBody>
      </p:sp>
      <p:sp>
        <p:nvSpPr>
          <p:cNvPr id="69" name="TextBox 68"/>
          <p:cNvSpPr txBox="1"/>
          <p:nvPr/>
        </p:nvSpPr>
        <p:spPr>
          <a:xfrm>
            <a:off x="3953400" y="6419816"/>
            <a:ext cx="838691" cy="523220"/>
          </a:xfrm>
          <a:prstGeom prst="rect">
            <a:avLst/>
          </a:prstGeom>
          <a:noFill/>
        </p:spPr>
        <p:txBody>
          <a:bodyPr wrap="none" rtlCol="0">
            <a:spAutoFit/>
          </a:bodyPr>
          <a:lstStyle/>
          <a:p>
            <a:r>
              <a:rPr lang="en-US" sz="2800">
                <a:cs typeface="Times New Roman" pitchFamily="18" charset="0"/>
              </a:rPr>
              <a:t>Với:</a:t>
            </a:r>
          </a:p>
        </p:txBody>
      </p:sp>
      <p:cxnSp>
        <p:nvCxnSpPr>
          <p:cNvPr id="73" name="Straight Arrow Connector 72"/>
          <p:cNvCxnSpPr/>
          <p:nvPr/>
        </p:nvCxnSpPr>
        <p:spPr>
          <a:xfrm rot="10800000">
            <a:off x="8990012" y="32385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9562652" y="3341013"/>
            <a:ext cx="341760" cy="430887"/>
          </a:xfrm>
          <a:prstGeom prst="rect">
            <a:avLst/>
          </a:prstGeom>
          <a:noFill/>
        </p:spPr>
        <p:txBody>
          <a:bodyPr wrap="none" rtlCol="0">
            <a:spAutoFit/>
          </a:bodyPr>
          <a:lstStyle/>
          <a:p>
            <a:r>
              <a:rPr lang="en-US" sz="2200">
                <a:cs typeface="Times New Roman" pitchFamily="18" charset="0"/>
              </a:rPr>
              <a:t>1</a:t>
            </a:r>
          </a:p>
        </p:txBody>
      </p:sp>
      <p:graphicFrame>
        <p:nvGraphicFramePr>
          <p:cNvPr id="75" name="Object 13"/>
          <p:cNvGraphicFramePr>
            <a:graphicFrameLocks noChangeAspect="1"/>
          </p:cNvGraphicFramePr>
          <p:nvPr>
            <p:extLst/>
          </p:nvPr>
        </p:nvGraphicFramePr>
        <p:xfrm>
          <a:off x="7481887" y="1510712"/>
          <a:ext cx="365125" cy="547688"/>
        </p:xfrm>
        <a:graphic>
          <a:graphicData uri="http://schemas.openxmlformats.org/presentationml/2006/ole">
            <mc:AlternateContent xmlns:mc="http://schemas.openxmlformats.org/markup-compatibility/2006">
              <mc:Choice xmlns:v="urn:schemas-microsoft-com:vml" Requires="v">
                <p:oleObj spid="_x0000_s83030" name="Equation" r:id="rId12" imgW="152280" imgH="228600" progId="Equation.DSMT4">
                  <p:embed/>
                </p:oleObj>
              </mc:Choice>
              <mc:Fallback>
                <p:oleObj name="Equation" r:id="rId12" imgW="152280" imgH="228600" progId="Equation.DSMT4">
                  <p:embed/>
                  <p:pic>
                    <p:nvPicPr>
                      <p:cNvPr id="75"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81887" y="1510712"/>
                        <a:ext cx="3651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 name="TextBox 75"/>
          <p:cNvSpPr txBox="1"/>
          <p:nvPr/>
        </p:nvSpPr>
        <p:spPr>
          <a:xfrm>
            <a:off x="11352212" y="4420600"/>
            <a:ext cx="269626" cy="461665"/>
          </a:xfrm>
          <a:prstGeom prst="rect">
            <a:avLst/>
          </a:prstGeom>
          <a:noFill/>
        </p:spPr>
        <p:txBody>
          <a:bodyPr wrap="none" rtlCol="0">
            <a:spAutoFit/>
          </a:bodyPr>
          <a:lstStyle/>
          <a:p>
            <a:r>
              <a:rPr lang="en-US" sz="2400">
                <a:cs typeface="Times New Roman" pitchFamily="18" charset="0"/>
              </a:rPr>
              <a:t>t</a:t>
            </a:r>
          </a:p>
        </p:txBody>
      </p:sp>
      <p:cxnSp>
        <p:nvCxnSpPr>
          <p:cNvPr id="77" name="Straight Connector 76"/>
          <p:cNvCxnSpPr/>
          <p:nvPr/>
        </p:nvCxnSpPr>
        <p:spPr>
          <a:xfrm rot="5400000" flipH="1" flipV="1">
            <a:off x="7261363" y="3948251"/>
            <a:ext cx="3000098" cy="1"/>
          </a:xfrm>
          <a:prstGeom prst="line">
            <a:avLst/>
          </a:prstGeom>
          <a:ln w="15875">
            <a:prstDash val="sysDash"/>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7618412" y="4877800"/>
            <a:ext cx="40386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rot="16200000" flipV="1">
            <a:off x="5923859" y="3601346"/>
            <a:ext cx="3693906"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10800000">
            <a:off x="7770812" y="3389312"/>
            <a:ext cx="990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1" name="Freeform 5"/>
          <p:cNvSpPr>
            <a:spLocks/>
          </p:cNvSpPr>
          <p:nvPr/>
        </p:nvSpPr>
        <p:spPr bwMode="auto">
          <a:xfrm>
            <a:off x="7770812" y="2933700"/>
            <a:ext cx="3276600" cy="2020300"/>
          </a:xfrm>
          <a:custGeom>
            <a:avLst/>
            <a:gdLst/>
            <a:ahLst/>
            <a:cxnLst>
              <a:cxn ang="0">
                <a:pos x="0" y="1776"/>
              </a:cxn>
              <a:cxn ang="0">
                <a:pos x="384" y="1008"/>
              </a:cxn>
              <a:cxn ang="0">
                <a:pos x="768" y="480"/>
              </a:cxn>
              <a:cxn ang="0">
                <a:pos x="1344" y="144"/>
              </a:cxn>
              <a:cxn ang="0">
                <a:pos x="2784" y="0"/>
              </a:cxn>
            </a:cxnLst>
            <a:rect l="0" t="0" r="r" b="b"/>
            <a:pathLst>
              <a:path w="2784" h="1776">
                <a:moveTo>
                  <a:pt x="0" y="1776"/>
                </a:moveTo>
                <a:cubicBezTo>
                  <a:pt x="128" y="1500"/>
                  <a:pt x="256" y="1224"/>
                  <a:pt x="384" y="1008"/>
                </a:cubicBezTo>
                <a:cubicBezTo>
                  <a:pt x="512" y="792"/>
                  <a:pt x="608" y="624"/>
                  <a:pt x="768" y="480"/>
                </a:cubicBezTo>
                <a:cubicBezTo>
                  <a:pt x="928" y="336"/>
                  <a:pt x="1008" y="224"/>
                  <a:pt x="1344" y="144"/>
                </a:cubicBezTo>
                <a:cubicBezTo>
                  <a:pt x="1680" y="64"/>
                  <a:pt x="2232" y="32"/>
                  <a:pt x="2784" y="0"/>
                </a:cubicBezTo>
              </a:path>
            </a:pathLst>
          </a:custGeom>
          <a:noFill/>
          <a:ln w="31750" cmpd="sng">
            <a:solidFill>
              <a:srgbClr val="0070C0"/>
            </a:solidFill>
            <a:round/>
            <a:headEnd/>
            <a:tailEnd/>
          </a:ln>
          <a:effectLst/>
        </p:spPr>
        <p:txBody>
          <a:bodyPr/>
          <a:lstStyle/>
          <a:p>
            <a:endParaRPr lang="en-US"/>
          </a:p>
        </p:txBody>
      </p:sp>
      <p:cxnSp>
        <p:nvCxnSpPr>
          <p:cNvPr id="82" name="Straight Connector 81"/>
          <p:cNvCxnSpPr/>
          <p:nvPr/>
        </p:nvCxnSpPr>
        <p:spPr>
          <a:xfrm>
            <a:off x="7770812" y="2932112"/>
            <a:ext cx="3429000" cy="1588"/>
          </a:xfrm>
          <a:prstGeom prst="line">
            <a:avLst/>
          </a:prstGeom>
          <a:ln w="22225">
            <a:solidFill>
              <a:srgbClr val="002060"/>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83" name="Object 5"/>
          <p:cNvGraphicFramePr>
            <a:graphicFrameLocks noChangeAspect="1"/>
          </p:cNvGraphicFramePr>
          <p:nvPr>
            <p:extLst/>
          </p:nvPr>
        </p:nvGraphicFramePr>
        <p:xfrm>
          <a:off x="7085012" y="1923481"/>
          <a:ext cx="609600" cy="687295"/>
        </p:xfrm>
        <a:graphic>
          <a:graphicData uri="http://schemas.openxmlformats.org/presentationml/2006/ole">
            <mc:AlternateContent xmlns:mc="http://schemas.openxmlformats.org/markup-compatibility/2006">
              <mc:Choice xmlns:v="urn:schemas-microsoft-com:vml" Requires="v">
                <p:oleObj spid="_x0000_s83031" name="Equation" r:id="rId14" imgW="203040" imgH="228600" progId="Equation.DSMT4">
                  <p:embed/>
                </p:oleObj>
              </mc:Choice>
              <mc:Fallback>
                <p:oleObj name="Equation" r:id="rId14" imgW="203040" imgH="228600" progId="Equation.DSMT4">
                  <p:embed/>
                  <p:pic>
                    <p:nvPicPr>
                      <p:cNvPr id="83" name="Object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85012" y="1923481"/>
                        <a:ext cx="609600" cy="687295"/>
                      </a:xfrm>
                      <a:prstGeom prst="rect">
                        <a:avLst/>
                      </a:prstGeom>
                      <a:noFill/>
                      <a:extLst/>
                    </p:spPr>
                  </p:pic>
                </p:oleObj>
              </mc:Fallback>
            </mc:AlternateContent>
          </a:graphicData>
        </a:graphic>
      </p:graphicFrame>
      <p:cxnSp>
        <p:nvCxnSpPr>
          <p:cNvPr id="84" name="Straight Connector 83"/>
          <p:cNvCxnSpPr/>
          <p:nvPr/>
        </p:nvCxnSpPr>
        <p:spPr>
          <a:xfrm>
            <a:off x="7770812" y="2400300"/>
            <a:ext cx="3429000" cy="1588"/>
          </a:xfrm>
          <a:prstGeom prst="line">
            <a:avLst/>
          </a:prstGeom>
          <a:ln w="25400">
            <a:solidFill>
              <a:srgbClr val="92D050"/>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6" idx="2"/>
          </p:cNvCxnSpPr>
          <p:nvPr/>
        </p:nvCxnSpPr>
        <p:spPr>
          <a:xfrm rot="5400000">
            <a:off x="9476073" y="2219039"/>
            <a:ext cx="304799" cy="362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9638852" y="1817013"/>
            <a:ext cx="341760" cy="430887"/>
          </a:xfrm>
          <a:prstGeom prst="rect">
            <a:avLst/>
          </a:prstGeom>
          <a:noFill/>
        </p:spPr>
        <p:txBody>
          <a:bodyPr wrap="none" rtlCol="0">
            <a:spAutoFit/>
          </a:bodyPr>
          <a:lstStyle/>
          <a:p>
            <a:r>
              <a:rPr lang="en-US" sz="2200">
                <a:cs typeface="Times New Roman" pitchFamily="18" charset="0"/>
              </a:rPr>
              <a:t>2</a:t>
            </a:r>
          </a:p>
        </p:txBody>
      </p:sp>
      <p:graphicFrame>
        <p:nvGraphicFramePr>
          <p:cNvPr id="87" name="Object 86"/>
          <p:cNvGraphicFramePr>
            <a:graphicFrameLocks noChangeAspect="1"/>
          </p:cNvGraphicFramePr>
          <p:nvPr/>
        </p:nvGraphicFramePr>
        <p:xfrm>
          <a:off x="8075612" y="4991100"/>
          <a:ext cx="381000" cy="571500"/>
        </p:xfrm>
        <a:graphic>
          <a:graphicData uri="http://schemas.openxmlformats.org/presentationml/2006/ole">
            <mc:AlternateContent xmlns:mc="http://schemas.openxmlformats.org/markup-compatibility/2006">
              <mc:Choice xmlns:v="urn:schemas-microsoft-com:vml" Requires="v">
                <p:oleObj spid="_x0000_s83032" name="Equation" r:id="rId16" imgW="152280" imgH="228600" progId="Equation.DSMT4">
                  <p:embed/>
                </p:oleObj>
              </mc:Choice>
              <mc:Fallback>
                <p:oleObj name="Equation" r:id="rId16" imgW="152280" imgH="228600" progId="Equation.DSMT4">
                  <p:embed/>
                  <p:pic>
                    <p:nvPicPr>
                      <p:cNvPr id="87" name="Object 8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075612" y="4991100"/>
                        <a:ext cx="3810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8" name="Straight Arrow Connector 87"/>
          <p:cNvCxnSpPr/>
          <p:nvPr/>
        </p:nvCxnSpPr>
        <p:spPr>
          <a:xfrm rot="10800000">
            <a:off x="7770812" y="5257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8456612" y="5257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4045" name="Object 5"/>
          <p:cNvGraphicFramePr>
            <a:graphicFrameLocks noChangeAspect="1"/>
          </p:cNvGraphicFramePr>
          <p:nvPr>
            <p:extLst/>
          </p:nvPr>
        </p:nvGraphicFramePr>
        <p:xfrm>
          <a:off x="7319960" y="3009900"/>
          <a:ext cx="450852" cy="737173"/>
        </p:xfrm>
        <a:graphic>
          <a:graphicData uri="http://schemas.openxmlformats.org/presentationml/2006/ole">
            <mc:AlternateContent xmlns:mc="http://schemas.openxmlformats.org/markup-compatibility/2006">
              <mc:Choice xmlns:v="urn:schemas-microsoft-com:vml" Requires="v">
                <p:oleObj spid="_x0000_s83033" name="Equation" r:id="rId18" imgW="139680" imgH="228600" progId="Equation.DSMT4">
                  <p:embed/>
                </p:oleObj>
              </mc:Choice>
              <mc:Fallback>
                <p:oleObj name="Equation" r:id="rId18" imgW="139680" imgH="228600" progId="Equation.DSMT4">
                  <p:embed/>
                  <p:pic>
                    <p:nvPicPr>
                      <p:cNvPr id="44045" name="Object 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19960" y="3009900"/>
                        <a:ext cx="450852" cy="737173"/>
                      </a:xfrm>
                      <a:prstGeom prst="rect">
                        <a:avLst/>
                      </a:prstGeom>
                      <a:solidFill>
                        <a:srgbClr val="CCFFCC"/>
                      </a:solidFill>
                    </p:spPr>
                  </p:pic>
                </p:oleObj>
              </mc:Fallback>
            </mc:AlternateContent>
          </a:graphicData>
        </a:graphic>
      </p:graphicFrame>
      <p:sp>
        <p:nvSpPr>
          <p:cNvPr id="5" name="Freeform: Shape 4">
            <a:extLst>
              <a:ext uri="{FF2B5EF4-FFF2-40B4-BE49-F238E27FC236}">
                <a16:creationId xmlns:a16="http://schemas.microsoft.com/office/drawing/2014/main" id="{5C4BD793-E4B4-4AAF-ADB3-5E83960412DE}"/>
              </a:ext>
            </a:extLst>
          </p:cNvPr>
          <p:cNvSpPr/>
          <p:nvPr/>
        </p:nvSpPr>
        <p:spPr bwMode="auto">
          <a:xfrm>
            <a:off x="7762875" y="2943225"/>
            <a:ext cx="981075" cy="1914525"/>
          </a:xfrm>
          <a:custGeom>
            <a:avLst/>
            <a:gdLst>
              <a:gd name="connsiteX0" fmla="*/ 0 w 981075"/>
              <a:gd name="connsiteY0" fmla="*/ 1914525 h 1914525"/>
              <a:gd name="connsiteX1" fmla="*/ 238125 w 981075"/>
              <a:gd name="connsiteY1" fmla="*/ 1352550 h 1914525"/>
              <a:gd name="connsiteX2" fmla="*/ 533400 w 981075"/>
              <a:gd name="connsiteY2" fmla="*/ 695325 h 1914525"/>
              <a:gd name="connsiteX3" fmla="*/ 762000 w 981075"/>
              <a:gd name="connsiteY3" fmla="*/ 266700 h 1914525"/>
              <a:gd name="connsiteX4" fmla="*/ 981075 w 981075"/>
              <a:gd name="connsiteY4" fmla="*/ 0 h 1914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75" h="1914525">
                <a:moveTo>
                  <a:pt x="0" y="1914525"/>
                </a:moveTo>
                <a:cubicBezTo>
                  <a:pt x="74612" y="1735137"/>
                  <a:pt x="149225" y="1555750"/>
                  <a:pt x="238125" y="1352550"/>
                </a:cubicBezTo>
                <a:cubicBezTo>
                  <a:pt x="327025" y="1149350"/>
                  <a:pt x="446088" y="876300"/>
                  <a:pt x="533400" y="695325"/>
                </a:cubicBezTo>
                <a:cubicBezTo>
                  <a:pt x="620712" y="514350"/>
                  <a:pt x="687388" y="382587"/>
                  <a:pt x="762000" y="266700"/>
                </a:cubicBezTo>
                <a:cubicBezTo>
                  <a:pt x="836612" y="150813"/>
                  <a:pt x="908843" y="75406"/>
                  <a:pt x="981075" y="0"/>
                </a:cubicBezTo>
              </a:path>
            </a:pathLst>
          </a:custGeom>
          <a:noFill/>
          <a:ln w="28575" algn="ctr">
            <a:solidFill>
              <a:srgbClr val="FF0000"/>
            </a:solidFill>
            <a:miter lim="800000"/>
            <a:headEnd/>
            <a:tailEnd/>
          </a:ln>
          <a:effectLst/>
        </p:spPr>
        <p:txBody>
          <a:bodyPr rtlCol="0" anchor="ctr"/>
          <a:lstStyle/>
          <a:p>
            <a:pPr algn="ctr"/>
            <a:endParaRPr lang="en-US"/>
          </a:p>
        </p:txBody>
      </p:sp>
      <p:sp>
        <p:nvSpPr>
          <p:cNvPr id="7" name="Freeform: Shape 6">
            <a:extLst>
              <a:ext uri="{FF2B5EF4-FFF2-40B4-BE49-F238E27FC236}">
                <a16:creationId xmlns:a16="http://schemas.microsoft.com/office/drawing/2014/main" id="{0544D09A-9ECF-4B34-9C2A-2B5267A4104A}"/>
              </a:ext>
            </a:extLst>
          </p:cNvPr>
          <p:cNvSpPr/>
          <p:nvPr/>
        </p:nvSpPr>
        <p:spPr bwMode="auto">
          <a:xfrm>
            <a:off x="8743950" y="2411412"/>
            <a:ext cx="2498851" cy="522288"/>
          </a:xfrm>
          <a:custGeom>
            <a:avLst/>
            <a:gdLst>
              <a:gd name="connsiteX0" fmla="*/ 0 w 2219325"/>
              <a:gd name="connsiteY0" fmla="*/ 476250 h 476250"/>
              <a:gd name="connsiteX1" fmla="*/ 247650 w 2219325"/>
              <a:gd name="connsiteY1" fmla="*/ 295275 h 476250"/>
              <a:gd name="connsiteX2" fmla="*/ 609600 w 2219325"/>
              <a:gd name="connsiteY2" fmla="*/ 161925 h 476250"/>
              <a:gd name="connsiteX3" fmla="*/ 1285875 w 2219325"/>
              <a:gd name="connsiteY3" fmla="*/ 57150 h 476250"/>
              <a:gd name="connsiteX4" fmla="*/ 1866900 w 2219325"/>
              <a:gd name="connsiteY4" fmla="*/ 19050 h 476250"/>
              <a:gd name="connsiteX5" fmla="*/ 2219325 w 2219325"/>
              <a:gd name="connsiteY5" fmla="*/ 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19325" h="476250">
                <a:moveTo>
                  <a:pt x="0" y="476250"/>
                </a:moveTo>
                <a:cubicBezTo>
                  <a:pt x="73025" y="411956"/>
                  <a:pt x="146050" y="347662"/>
                  <a:pt x="247650" y="295275"/>
                </a:cubicBezTo>
                <a:cubicBezTo>
                  <a:pt x="349250" y="242887"/>
                  <a:pt x="436563" y="201612"/>
                  <a:pt x="609600" y="161925"/>
                </a:cubicBezTo>
                <a:cubicBezTo>
                  <a:pt x="782638" y="122237"/>
                  <a:pt x="1076325" y="80963"/>
                  <a:pt x="1285875" y="57150"/>
                </a:cubicBezTo>
                <a:cubicBezTo>
                  <a:pt x="1495425" y="33337"/>
                  <a:pt x="1866900" y="19050"/>
                  <a:pt x="1866900" y="19050"/>
                </a:cubicBezTo>
                <a:lnTo>
                  <a:pt x="2219325" y="0"/>
                </a:lnTo>
              </a:path>
            </a:pathLst>
          </a:custGeom>
          <a:noFill/>
          <a:ln w="28575" algn="ctr">
            <a:solidFill>
              <a:srgbClr val="FF0000"/>
            </a:solidFill>
            <a:prstDash val="dash"/>
            <a:miter lim="800000"/>
            <a:headEnd/>
            <a:tailEnd/>
          </a:ln>
          <a:effectLst/>
        </p:spPr>
        <p:txBody>
          <a:bodyPr rtlCol="0" anchor="ctr"/>
          <a:lstStyle/>
          <a:p>
            <a:pPr algn="ctr"/>
            <a:endParaRPr lang="en-US"/>
          </a:p>
        </p:txBody>
      </p:sp>
      <p:graphicFrame>
        <p:nvGraphicFramePr>
          <p:cNvPr id="30" name="Object 29"/>
          <p:cNvGraphicFramePr>
            <a:graphicFrameLocks noChangeAspect="1"/>
          </p:cNvGraphicFramePr>
          <p:nvPr>
            <p:extLst/>
          </p:nvPr>
        </p:nvGraphicFramePr>
        <p:xfrm>
          <a:off x="6578881" y="2603500"/>
          <a:ext cx="1156584" cy="495679"/>
        </p:xfrm>
        <a:graphic>
          <a:graphicData uri="http://schemas.openxmlformats.org/presentationml/2006/ole">
            <mc:AlternateContent xmlns:mc="http://schemas.openxmlformats.org/markup-compatibility/2006">
              <mc:Choice xmlns:v="urn:schemas-microsoft-com:vml" Requires="v">
                <p:oleObj spid="_x0000_s83034" name="Equation" r:id="rId20" imgW="533160" imgH="228600" progId="Equation.DSMT4">
                  <p:embed/>
                </p:oleObj>
              </mc:Choice>
              <mc:Fallback>
                <p:oleObj name="Equation" r:id="rId20" imgW="533160" imgH="228600" progId="Equation.DSMT4">
                  <p:embed/>
                  <p:pic>
                    <p:nvPicPr>
                      <p:cNvPr id="30" name="Object 2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578881" y="2603500"/>
                        <a:ext cx="1156584" cy="495679"/>
                      </a:xfrm>
                      <a:prstGeom prst="rect">
                        <a:avLst/>
                      </a:prstGeom>
                      <a:noFill/>
                      <a:extLst/>
                    </p:spPr>
                  </p:pic>
                </p:oleObj>
              </mc:Fallback>
            </mc:AlternateContent>
          </a:graphicData>
        </a:graphic>
      </p:graphicFrame>
      <p:cxnSp>
        <p:nvCxnSpPr>
          <p:cNvPr id="27" name="Straight Connector 26"/>
          <p:cNvCxnSpPr/>
          <p:nvPr/>
        </p:nvCxnSpPr>
        <p:spPr>
          <a:xfrm>
            <a:off x="11047412" y="1923481"/>
            <a:ext cx="0" cy="3220019"/>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p:cNvSpPr/>
          <p:nvPr/>
        </p:nvSpPr>
        <p:spPr bwMode="auto">
          <a:xfrm>
            <a:off x="10930070" y="2796499"/>
            <a:ext cx="222817" cy="200201"/>
          </a:xfrm>
          <a:prstGeom prst="ellipse">
            <a:avLst/>
          </a:prstGeom>
          <a:solidFill>
            <a:srgbClr val="0000FF"/>
          </a:solidFill>
          <a:ln w="9525" algn="ctr">
            <a:solidFill>
              <a:schemeClr val="tx1"/>
            </a:solidFill>
            <a:miter lim="800000"/>
            <a:headEnd/>
            <a:tailEnd/>
          </a:ln>
          <a:effectLst/>
        </p:spPr>
        <p:txBody>
          <a:bodyPr wrap="square" rtlCol="0" anchor="ctr">
            <a:spAutoFit/>
          </a:bodyPr>
          <a:lstStyle/>
          <a:p>
            <a:pPr algn="l"/>
            <a:endParaRPr lang="en-US" smtClean="0">
              <a:sym typeface="Wingdings 2"/>
            </a:endParaRPr>
          </a:p>
        </p:txBody>
      </p:sp>
      <p:sp>
        <p:nvSpPr>
          <p:cNvPr id="57" name="Oval 56"/>
          <p:cNvSpPr/>
          <p:nvPr/>
        </p:nvSpPr>
        <p:spPr bwMode="auto">
          <a:xfrm>
            <a:off x="8641272" y="3305434"/>
            <a:ext cx="222817" cy="200201"/>
          </a:xfrm>
          <a:prstGeom prst="ellipse">
            <a:avLst/>
          </a:prstGeom>
          <a:solidFill>
            <a:srgbClr val="0000FF"/>
          </a:solidFill>
          <a:ln w="9525" algn="ctr">
            <a:solidFill>
              <a:schemeClr val="tx1"/>
            </a:solidFill>
            <a:miter lim="800000"/>
            <a:headEnd/>
            <a:tailEnd/>
          </a:ln>
          <a:effectLst/>
        </p:spPr>
        <p:txBody>
          <a:bodyPr wrap="square" rtlCol="0" anchor="ctr">
            <a:spAutoFit/>
          </a:bodyPr>
          <a:lstStyle/>
          <a:p>
            <a:pPr algn="l"/>
            <a:endParaRPr lang="en-US" smtClean="0">
              <a:sym typeface="Wingdings 2"/>
            </a:endParaRPr>
          </a:p>
        </p:txBody>
      </p:sp>
      <p:sp>
        <p:nvSpPr>
          <p:cNvPr id="58" name="Oval 57"/>
          <p:cNvSpPr/>
          <p:nvPr/>
        </p:nvSpPr>
        <p:spPr bwMode="auto">
          <a:xfrm>
            <a:off x="8641272" y="2845417"/>
            <a:ext cx="222817" cy="200201"/>
          </a:xfrm>
          <a:prstGeom prst="ellipse">
            <a:avLst/>
          </a:prstGeom>
          <a:solidFill>
            <a:srgbClr val="0000FF"/>
          </a:solidFill>
          <a:ln w="9525" algn="ctr">
            <a:solidFill>
              <a:schemeClr val="tx1"/>
            </a:solidFill>
            <a:miter lim="800000"/>
            <a:headEnd/>
            <a:tailEnd/>
          </a:ln>
          <a:effectLst/>
        </p:spPr>
        <p:txBody>
          <a:bodyPr wrap="square" rtlCol="0" anchor="ctr">
            <a:spAutoFit/>
          </a:bodyPr>
          <a:lstStyle/>
          <a:p>
            <a:pPr algn="l"/>
            <a:endParaRPr lang="en-US" smtClean="0">
              <a:sym typeface="Wingdings 2"/>
            </a:endParaRPr>
          </a:p>
        </p:txBody>
      </p:sp>
      <p:sp>
        <p:nvSpPr>
          <p:cNvPr id="9" name="TextBox 8"/>
          <p:cNvSpPr txBox="1"/>
          <p:nvPr/>
        </p:nvSpPr>
        <p:spPr>
          <a:xfrm>
            <a:off x="138941" y="4229100"/>
            <a:ext cx="805029" cy="430887"/>
          </a:xfrm>
          <a:prstGeom prst="rect">
            <a:avLst/>
          </a:prstGeom>
          <a:noFill/>
        </p:spPr>
        <p:txBody>
          <a:bodyPr wrap="none" rtlCol="0">
            <a:spAutoFit/>
          </a:bodyPr>
          <a:lstStyle/>
          <a:p>
            <a:r>
              <a:rPr lang="en-US" sz="2200" smtClean="0">
                <a:cs typeface="Times New Roman" pitchFamily="18" charset="0"/>
              </a:rPr>
              <a:t>T=tlv</a:t>
            </a:r>
          </a:p>
        </p:txBody>
      </p:sp>
      <p:graphicFrame>
        <p:nvGraphicFramePr>
          <p:cNvPr id="31" name="Object 30"/>
          <p:cNvGraphicFramePr>
            <a:graphicFrameLocks noChangeAspect="1"/>
          </p:cNvGraphicFramePr>
          <p:nvPr>
            <p:extLst>
              <p:ext uri="{D42A27DB-BD31-4B8C-83A1-F6EECF244321}">
                <p14:modId xmlns:p14="http://schemas.microsoft.com/office/powerpoint/2010/main" val="3484310745"/>
              </p:ext>
            </p:extLst>
          </p:nvPr>
        </p:nvGraphicFramePr>
        <p:xfrm>
          <a:off x="138940" y="4416203"/>
          <a:ext cx="4553438" cy="1498600"/>
        </p:xfrm>
        <a:graphic>
          <a:graphicData uri="http://schemas.openxmlformats.org/presentationml/2006/ole">
            <mc:AlternateContent xmlns:mc="http://schemas.openxmlformats.org/markup-compatibility/2006">
              <mc:Choice xmlns:v="urn:schemas-microsoft-com:vml" Requires="v">
                <p:oleObj spid="_x0000_s83035" name="Equation" r:id="rId22" imgW="1002960" imgH="330120" progId="Equation.DSMT4">
                  <p:embed/>
                </p:oleObj>
              </mc:Choice>
              <mc:Fallback>
                <p:oleObj name="Equation" r:id="rId22" imgW="1002960" imgH="330120" progId="Equation.DSMT4">
                  <p:embed/>
                  <p:pic>
                    <p:nvPicPr>
                      <p:cNvPr id="0" name=""/>
                      <p:cNvPicPr/>
                      <p:nvPr/>
                    </p:nvPicPr>
                    <p:blipFill>
                      <a:blip r:embed="rId23"/>
                      <a:stretch>
                        <a:fillRect/>
                      </a:stretch>
                    </p:blipFill>
                    <p:spPr>
                      <a:xfrm>
                        <a:off x="138940" y="4416203"/>
                        <a:ext cx="4553438" cy="1498600"/>
                      </a:xfrm>
                      <a:prstGeom prst="rect">
                        <a:avLst/>
                      </a:prstGeom>
                    </p:spPr>
                  </p:pic>
                </p:oleObj>
              </mc:Fallback>
            </mc:AlternateContent>
          </a:graphicData>
        </a:graphic>
      </p:graphicFrame>
    </p:spTree>
    <p:extLst>
      <p:ext uri="{BB962C8B-B14F-4D97-AF65-F5344CB8AC3E}">
        <p14:creationId xmlns:p14="http://schemas.microsoft.com/office/powerpoint/2010/main" val="37427145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0500"/>
            <a:ext cx="11731625" cy="544708"/>
          </a:xfrm>
        </p:spPr>
        <p:style>
          <a:lnRef idx="1">
            <a:schemeClr val="accent3"/>
          </a:lnRef>
          <a:fillRef idx="2">
            <a:schemeClr val="accent3"/>
          </a:fillRef>
          <a:effectRef idx="1">
            <a:schemeClr val="accent3"/>
          </a:effectRef>
          <a:fontRef idx="minor">
            <a:schemeClr val="dk1"/>
          </a:fontRef>
        </p:style>
        <p:txBody>
          <a:bodyPr/>
          <a:lstStyle/>
          <a:p>
            <a:r>
              <a:rPr lang="en-US"/>
              <a:t>Các chế độ làm việc của thiết bị điện</a:t>
            </a:r>
          </a:p>
        </p:txBody>
      </p:sp>
      <p:sp>
        <p:nvSpPr>
          <p:cNvPr id="3" name="Slide Number Placeholder 2"/>
          <p:cNvSpPr>
            <a:spLocks noGrp="1"/>
          </p:cNvSpPr>
          <p:nvPr>
            <p:ph type="sldNum" sz="quarter" idx="12"/>
          </p:nvPr>
        </p:nvSpPr>
        <p:spPr/>
        <p:txBody>
          <a:bodyPr/>
          <a:lstStyle/>
          <a:p>
            <a:fld id="{AC20B538-39FE-4812-A0E3-30635B19B3D6}" type="slidenum">
              <a:rPr lang="en-US" smtClean="0"/>
              <a:pPr/>
              <a:t>45</a:t>
            </a:fld>
            <a:endParaRPr lang="en-US"/>
          </a:p>
        </p:txBody>
      </p:sp>
      <p:sp>
        <p:nvSpPr>
          <p:cNvPr id="4" name="Footer Placeholder 3"/>
          <p:cNvSpPr>
            <a:spLocks noGrp="1"/>
          </p:cNvSpPr>
          <p:nvPr>
            <p:ph type="ftr" sz="quarter" idx="3"/>
          </p:nvPr>
        </p:nvSpPr>
        <p:spPr/>
        <p:txBody>
          <a:bodyPr/>
          <a:lstStyle/>
          <a:p>
            <a:r>
              <a:rPr lang="en-US"/>
              <a:t>BMTBĐ-BĐNLĐC-PVLong (TCBinh edited 2016)</a:t>
            </a:r>
          </a:p>
        </p:txBody>
      </p:sp>
      <p:pic>
        <p:nvPicPr>
          <p:cNvPr id="7" name="Picture 6"/>
          <p:cNvPicPr>
            <a:picLocks noChangeAspect="1"/>
          </p:cNvPicPr>
          <p:nvPr/>
        </p:nvPicPr>
        <p:blipFill>
          <a:blip r:embed="rId2"/>
          <a:stretch>
            <a:fillRect/>
          </a:stretch>
        </p:blipFill>
        <p:spPr>
          <a:xfrm>
            <a:off x="2360612" y="974220"/>
            <a:ext cx="7548562" cy="6517192"/>
          </a:xfrm>
          <a:prstGeom prst="rect">
            <a:avLst/>
          </a:prstGeom>
        </p:spPr>
      </p:pic>
    </p:spTree>
    <p:extLst>
      <p:ext uri="{BB962C8B-B14F-4D97-AF65-F5344CB8AC3E}">
        <p14:creationId xmlns:p14="http://schemas.microsoft.com/office/powerpoint/2010/main" val="23107729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0500"/>
            <a:ext cx="11731625" cy="544708"/>
          </a:xfrm>
        </p:spPr>
        <p:style>
          <a:lnRef idx="1">
            <a:schemeClr val="accent3"/>
          </a:lnRef>
          <a:fillRef idx="2">
            <a:schemeClr val="accent3"/>
          </a:fillRef>
          <a:effectRef idx="1">
            <a:schemeClr val="accent3"/>
          </a:effectRef>
          <a:fontRef idx="minor">
            <a:schemeClr val="dk1"/>
          </a:fontRef>
        </p:style>
        <p:txBody>
          <a:bodyPr/>
          <a:lstStyle/>
          <a:p>
            <a:r>
              <a:rPr lang="en-US"/>
              <a:t>Các chế độ làm việc của thiết bị điện</a:t>
            </a:r>
          </a:p>
        </p:txBody>
      </p:sp>
      <p:sp>
        <p:nvSpPr>
          <p:cNvPr id="3" name="Slide Number Placeholder 2"/>
          <p:cNvSpPr>
            <a:spLocks noGrp="1"/>
          </p:cNvSpPr>
          <p:nvPr>
            <p:ph type="sldNum" sz="quarter" idx="12"/>
          </p:nvPr>
        </p:nvSpPr>
        <p:spPr/>
        <p:txBody>
          <a:bodyPr/>
          <a:lstStyle/>
          <a:p>
            <a:fld id="{AC20B538-39FE-4812-A0E3-30635B19B3D6}" type="slidenum">
              <a:rPr lang="en-US" smtClean="0"/>
              <a:pPr/>
              <a:t>46</a:t>
            </a:fld>
            <a:endParaRPr lang="en-US"/>
          </a:p>
        </p:txBody>
      </p:sp>
      <p:sp>
        <p:nvSpPr>
          <p:cNvPr id="4" name="Footer Placeholder 3"/>
          <p:cNvSpPr>
            <a:spLocks noGrp="1"/>
          </p:cNvSpPr>
          <p:nvPr>
            <p:ph type="ftr" sz="quarter" idx="3"/>
          </p:nvPr>
        </p:nvSpPr>
        <p:spPr/>
        <p:txBody>
          <a:bodyPr/>
          <a:lstStyle/>
          <a:p>
            <a:r>
              <a:rPr lang="en-US"/>
              <a:t>BMTBĐ-BĐNLĐC-PVLong (TCBinh edited 2016)</a:t>
            </a:r>
          </a:p>
        </p:txBody>
      </p:sp>
      <p:pic>
        <p:nvPicPr>
          <p:cNvPr id="5" name="Picture 4"/>
          <p:cNvPicPr>
            <a:picLocks noChangeAspect="1"/>
          </p:cNvPicPr>
          <p:nvPr/>
        </p:nvPicPr>
        <p:blipFill>
          <a:blip r:embed="rId3"/>
          <a:stretch>
            <a:fillRect/>
          </a:stretch>
        </p:blipFill>
        <p:spPr>
          <a:xfrm>
            <a:off x="1598612" y="941164"/>
            <a:ext cx="9144000" cy="6716936"/>
          </a:xfrm>
          <a:prstGeom prst="rect">
            <a:avLst/>
          </a:prstGeom>
        </p:spPr>
      </p:pic>
      <p:graphicFrame>
        <p:nvGraphicFramePr>
          <p:cNvPr id="6" name="Object 5"/>
          <p:cNvGraphicFramePr>
            <a:graphicFrameLocks noChangeAspect="1"/>
          </p:cNvGraphicFramePr>
          <p:nvPr>
            <p:extLst>
              <p:ext uri="{D42A27DB-BD31-4B8C-83A1-F6EECF244321}">
                <p14:modId xmlns:p14="http://schemas.microsoft.com/office/powerpoint/2010/main" val="3239855707"/>
              </p:ext>
            </p:extLst>
          </p:nvPr>
        </p:nvGraphicFramePr>
        <p:xfrm>
          <a:off x="7992335" y="4152900"/>
          <a:ext cx="6000750" cy="1282700"/>
        </p:xfrm>
        <a:graphic>
          <a:graphicData uri="http://schemas.openxmlformats.org/presentationml/2006/ole">
            <mc:AlternateContent xmlns:mc="http://schemas.openxmlformats.org/markup-compatibility/2006">
              <mc:Choice xmlns:v="urn:schemas-microsoft-com:vml" Requires="v">
                <p:oleObj spid="_x0000_s81931" name="Equation" r:id="rId4" imgW="6000661" imgH="1282766" progId="Equation.DSMT4">
                  <p:embed/>
                </p:oleObj>
              </mc:Choice>
              <mc:Fallback>
                <p:oleObj name="Equation" r:id="rId4" imgW="6000661" imgH="1282766" progId="Equation.DSMT4">
                  <p:embed/>
                  <p:pic>
                    <p:nvPicPr>
                      <p:cNvPr id="0" name=""/>
                      <p:cNvPicPr/>
                      <p:nvPr/>
                    </p:nvPicPr>
                    <p:blipFill>
                      <a:blip r:embed="rId5"/>
                      <a:stretch>
                        <a:fillRect/>
                      </a:stretch>
                    </p:blipFill>
                    <p:spPr>
                      <a:xfrm>
                        <a:off x="7992335" y="4152900"/>
                        <a:ext cx="6000750" cy="1282700"/>
                      </a:xfrm>
                      <a:prstGeom prst="rect">
                        <a:avLst/>
                      </a:prstGeom>
                    </p:spPr>
                  </p:pic>
                </p:oleObj>
              </mc:Fallback>
            </mc:AlternateContent>
          </a:graphicData>
        </a:graphic>
      </p:graphicFrame>
    </p:spTree>
    <p:extLst>
      <p:ext uri="{BB962C8B-B14F-4D97-AF65-F5344CB8AC3E}">
        <p14:creationId xmlns:p14="http://schemas.microsoft.com/office/powerpoint/2010/main" val="5603744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0500"/>
            <a:ext cx="11731625" cy="544708"/>
          </a:xfrm>
        </p:spPr>
        <p:style>
          <a:lnRef idx="1">
            <a:schemeClr val="accent3"/>
          </a:lnRef>
          <a:fillRef idx="2">
            <a:schemeClr val="accent3"/>
          </a:fillRef>
          <a:effectRef idx="1">
            <a:schemeClr val="accent3"/>
          </a:effectRef>
          <a:fontRef idx="minor">
            <a:schemeClr val="dk1"/>
          </a:fontRef>
        </p:style>
        <p:txBody>
          <a:bodyPr/>
          <a:lstStyle/>
          <a:p>
            <a:r>
              <a:rPr lang="en-US"/>
              <a:t>Các chế độ làm việc của thiết bị điện</a:t>
            </a:r>
          </a:p>
        </p:txBody>
      </p:sp>
      <p:sp>
        <p:nvSpPr>
          <p:cNvPr id="3" name="Slide Number Placeholder 2"/>
          <p:cNvSpPr>
            <a:spLocks noGrp="1"/>
          </p:cNvSpPr>
          <p:nvPr>
            <p:ph type="sldNum" sz="quarter" idx="12"/>
          </p:nvPr>
        </p:nvSpPr>
        <p:spPr/>
        <p:txBody>
          <a:bodyPr/>
          <a:lstStyle/>
          <a:p>
            <a:fld id="{AC20B538-39FE-4812-A0E3-30635B19B3D6}" type="slidenum">
              <a:rPr lang="en-US" smtClean="0"/>
              <a:pPr/>
              <a:t>47</a:t>
            </a:fld>
            <a:endParaRPr lang="en-US"/>
          </a:p>
        </p:txBody>
      </p:sp>
      <p:sp>
        <p:nvSpPr>
          <p:cNvPr id="4" name="Footer Placeholder 3"/>
          <p:cNvSpPr>
            <a:spLocks noGrp="1"/>
          </p:cNvSpPr>
          <p:nvPr>
            <p:ph type="ftr" sz="quarter" idx="3"/>
          </p:nvPr>
        </p:nvSpPr>
        <p:spPr/>
        <p:txBody>
          <a:bodyPr/>
          <a:lstStyle/>
          <a:p>
            <a:r>
              <a:rPr lang="en-US"/>
              <a:t>BMTBĐ-BĐNLĐC-PVLong (TCBinh edited 2016)</a:t>
            </a:r>
          </a:p>
        </p:txBody>
      </p:sp>
      <p:sp>
        <p:nvSpPr>
          <p:cNvPr id="31" name="Freeform 5"/>
          <p:cNvSpPr>
            <a:spLocks/>
          </p:cNvSpPr>
          <p:nvPr/>
        </p:nvSpPr>
        <p:spPr bwMode="auto">
          <a:xfrm>
            <a:off x="7770812" y="2439400"/>
            <a:ext cx="3124200" cy="2438400"/>
          </a:xfrm>
          <a:custGeom>
            <a:avLst/>
            <a:gdLst/>
            <a:ahLst/>
            <a:cxnLst>
              <a:cxn ang="0">
                <a:pos x="0" y="1776"/>
              </a:cxn>
              <a:cxn ang="0">
                <a:pos x="384" y="1008"/>
              </a:cxn>
              <a:cxn ang="0">
                <a:pos x="768" y="480"/>
              </a:cxn>
              <a:cxn ang="0">
                <a:pos x="1344" y="144"/>
              </a:cxn>
              <a:cxn ang="0">
                <a:pos x="2784" y="0"/>
              </a:cxn>
            </a:cxnLst>
            <a:rect l="0" t="0" r="r" b="b"/>
            <a:pathLst>
              <a:path w="2784" h="1776">
                <a:moveTo>
                  <a:pt x="0" y="1776"/>
                </a:moveTo>
                <a:cubicBezTo>
                  <a:pt x="128" y="1500"/>
                  <a:pt x="256" y="1224"/>
                  <a:pt x="384" y="1008"/>
                </a:cubicBezTo>
                <a:cubicBezTo>
                  <a:pt x="512" y="792"/>
                  <a:pt x="608" y="624"/>
                  <a:pt x="768" y="480"/>
                </a:cubicBezTo>
                <a:cubicBezTo>
                  <a:pt x="928" y="336"/>
                  <a:pt x="1008" y="224"/>
                  <a:pt x="1344" y="144"/>
                </a:cubicBezTo>
                <a:cubicBezTo>
                  <a:pt x="1680" y="64"/>
                  <a:pt x="2232" y="32"/>
                  <a:pt x="2784" y="0"/>
                </a:cubicBezTo>
              </a:path>
            </a:pathLst>
          </a:custGeom>
          <a:noFill/>
          <a:ln w="31750" cmpd="sng">
            <a:solidFill>
              <a:srgbClr val="FF0000"/>
            </a:solidFill>
            <a:round/>
            <a:headEnd/>
            <a:tailEnd/>
          </a:ln>
          <a:effectLst/>
        </p:spPr>
        <p:txBody>
          <a:bodyPr/>
          <a:lstStyle/>
          <a:p>
            <a:endParaRPr lang="en-US"/>
          </a:p>
        </p:txBody>
      </p:sp>
      <p:cxnSp>
        <p:nvCxnSpPr>
          <p:cNvPr id="33" name="Straight Arrow Connector 32"/>
          <p:cNvCxnSpPr/>
          <p:nvPr/>
        </p:nvCxnSpPr>
        <p:spPr>
          <a:xfrm rot="10800000">
            <a:off x="8990012" y="32385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9562652" y="3341013"/>
            <a:ext cx="341760" cy="430887"/>
          </a:xfrm>
          <a:prstGeom prst="rect">
            <a:avLst/>
          </a:prstGeom>
          <a:noFill/>
        </p:spPr>
        <p:txBody>
          <a:bodyPr wrap="none" rtlCol="0">
            <a:spAutoFit/>
          </a:bodyPr>
          <a:lstStyle/>
          <a:p>
            <a:r>
              <a:rPr lang="en-US" sz="2200">
                <a:cs typeface="Times New Roman" pitchFamily="18" charset="0"/>
              </a:rPr>
              <a:t>1</a:t>
            </a:r>
          </a:p>
        </p:txBody>
      </p:sp>
      <p:graphicFrame>
        <p:nvGraphicFramePr>
          <p:cNvPr id="37" name="Object 13"/>
          <p:cNvGraphicFramePr>
            <a:graphicFrameLocks noChangeAspect="1"/>
          </p:cNvGraphicFramePr>
          <p:nvPr>
            <p:extLst>
              <p:ext uri="{D42A27DB-BD31-4B8C-83A1-F6EECF244321}">
                <p14:modId xmlns:p14="http://schemas.microsoft.com/office/powerpoint/2010/main" val="3475444188"/>
              </p:ext>
            </p:extLst>
          </p:nvPr>
        </p:nvGraphicFramePr>
        <p:xfrm>
          <a:off x="7883151" y="1323815"/>
          <a:ext cx="497261" cy="745892"/>
        </p:xfrm>
        <a:graphic>
          <a:graphicData uri="http://schemas.openxmlformats.org/presentationml/2006/ole">
            <mc:AlternateContent xmlns:mc="http://schemas.openxmlformats.org/markup-compatibility/2006">
              <mc:Choice xmlns:v="urn:schemas-microsoft-com:vml" Requires="v">
                <p:oleObj spid="_x0000_s72845" name="Equation" r:id="rId3" imgW="152280" imgH="228600" progId="Equation.DSMT4">
                  <p:embed/>
                </p:oleObj>
              </mc:Choice>
              <mc:Fallback>
                <p:oleObj name="Equation" r:id="rId3" imgW="15228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3151" y="1323815"/>
                        <a:ext cx="497261" cy="745892"/>
                      </a:xfrm>
                      <a:prstGeom prst="rect">
                        <a:avLst/>
                      </a:prstGeom>
                      <a:noFill/>
                      <a:extLst/>
                    </p:spPr>
                  </p:pic>
                </p:oleObj>
              </mc:Fallback>
            </mc:AlternateContent>
          </a:graphicData>
        </a:graphic>
      </p:graphicFrame>
      <p:sp>
        <p:nvSpPr>
          <p:cNvPr id="38" name="TextBox 37"/>
          <p:cNvSpPr txBox="1"/>
          <p:nvPr/>
        </p:nvSpPr>
        <p:spPr>
          <a:xfrm>
            <a:off x="11352212" y="4420600"/>
            <a:ext cx="269626" cy="461665"/>
          </a:xfrm>
          <a:prstGeom prst="rect">
            <a:avLst/>
          </a:prstGeom>
          <a:noFill/>
        </p:spPr>
        <p:txBody>
          <a:bodyPr wrap="none" rtlCol="0">
            <a:spAutoFit/>
          </a:bodyPr>
          <a:lstStyle/>
          <a:p>
            <a:r>
              <a:rPr lang="en-US" sz="2400">
                <a:cs typeface="Times New Roman" pitchFamily="18" charset="0"/>
              </a:rPr>
              <a:t>t</a:t>
            </a:r>
          </a:p>
        </p:txBody>
      </p:sp>
      <p:cxnSp>
        <p:nvCxnSpPr>
          <p:cNvPr id="39" name="Straight Connector 38"/>
          <p:cNvCxnSpPr/>
          <p:nvPr/>
        </p:nvCxnSpPr>
        <p:spPr>
          <a:xfrm rot="5400000" flipH="1" flipV="1">
            <a:off x="7261363" y="3948251"/>
            <a:ext cx="3000098" cy="1"/>
          </a:xfrm>
          <a:prstGeom prst="line">
            <a:avLst/>
          </a:prstGeom>
          <a:ln w="15875">
            <a:prstDash val="sysDas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7618412" y="4877800"/>
            <a:ext cx="40386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6200000" flipV="1">
            <a:off x="5923859" y="3601346"/>
            <a:ext cx="3693906"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0800000">
            <a:off x="7770812" y="3389312"/>
            <a:ext cx="990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7" name="Freeform 5"/>
          <p:cNvSpPr>
            <a:spLocks/>
          </p:cNvSpPr>
          <p:nvPr/>
        </p:nvSpPr>
        <p:spPr bwMode="auto">
          <a:xfrm>
            <a:off x="7770812" y="2933700"/>
            <a:ext cx="3276600" cy="2020300"/>
          </a:xfrm>
          <a:custGeom>
            <a:avLst/>
            <a:gdLst/>
            <a:ahLst/>
            <a:cxnLst>
              <a:cxn ang="0">
                <a:pos x="0" y="1776"/>
              </a:cxn>
              <a:cxn ang="0">
                <a:pos x="384" y="1008"/>
              </a:cxn>
              <a:cxn ang="0">
                <a:pos x="768" y="480"/>
              </a:cxn>
              <a:cxn ang="0">
                <a:pos x="1344" y="144"/>
              </a:cxn>
              <a:cxn ang="0">
                <a:pos x="2784" y="0"/>
              </a:cxn>
            </a:cxnLst>
            <a:rect l="0" t="0" r="r" b="b"/>
            <a:pathLst>
              <a:path w="2784" h="1776">
                <a:moveTo>
                  <a:pt x="0" y="1776"/>
                </a:moveTo>
                <a:cubicBezTo>
                  <a:pt x="128" y="1500"/>
                  <a:pt x="256" y="1224"/>
                  <a:pt x="384" y="1008"/>
                </a:cubicBezTo>
                <a:cubicBezTo>
                  <a:pt x="512" y="792"/>
                  <a:pt x="608" y="624"/>
                  <a:pt x="768" y="480"/>
                </a:cubicBezTo>
                <a:cubicBezTo>
                  <a:pt x="928" y="336"/>
                  <a:pt x="1008" y="224"/>
                  <a:pt x="1344" y="144"/>
                </a:cubicBezTo>
                <a:cubicBezTo>
                  <a:pt x="1680" y="64"/>
                  <a:pt x="2232" y="32"/>
                  <a:pt x="2784" y="0"/>
                </a:cubicBezTo>
              </a:path>
            </a:pathLst>
          </a:custGeom>
          <a:noFill/>
          <a:ln w="31750" cmpd="sng">
            <a:solidFill>
              <a:srgbClr val="0070C0"/>
            </a:solidFill>
            <a:round/>
            <a:headEnd/>
            <a:tailEnd/>
          </a:ln>
          <a:effectLst/>
        </p:spPr>
        <p:txBody>
          <a:bodyPr/>
          <a:lstStyle/>
          <a:p>
            <a:endParaRPr lang="en-US"/>
          </a:p>
        </p:txBody>
      </p:sp>
      <p:cxnSp>
        <p:nvCxnSpPr>
          <p:cNvPr id="48" name="Straight Connector 47"/>
          <p:cNvCxnSpPr/>
          <p:nvPr/>
        </p:nvCxnSpPr>
        <p:spPr>
          <a:xfrm>
            <a:off x="7770812" y="2932112"/>
            <a:ext cx="3429000" cy="1588"/>
          </a:xfrm>
          <a:prstGeom prst="line">
            <a:avLst/>
          </a:prstGeom>
          <a:ln w="22225">
            <a:solidFill>
              <a:srgbClr val="002060"/>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44037" name="Object 5"/>
          <p:cNvGraphicFramePr>
            <a:graphicFrameLocks noChangeAspect="1"/>
          </p:cNvGraphicFramePr>
          <p:nvPr>
            <p:extLst>
              <p:ext uri="{D42A27DB-BD31-4B8C-83A1-F6EECF244321}">
                <p14:modId xmlns:p14="http://schemas.microsoft.com/office/powerpoint/2010/main" val="2859266202"/>
              </p:ext>
            </p:extLst>
          </p:nvPr>
        </p:nvGraphicFramePr>
        <p:xfrm>
          <a:off x="7161211" y="1997052"/>
          <a:ext cx="609601" cy="687296"/>
        </p:xfrm>
        <a:graphic>
          <a:graphicData uri="http://schemas.openxmlformats.org/presentationml/2006/ole">
            <mc:AlternateContent xmlns:mc="http://schemas.openxmlformats.org/markup-compatibility/2006">
              <mc:Choice xmlns:v="urn:schemas-microsoft-com:vml" Requires="v">
                <p:oleObj spid="_x0000_s72846" name="Equation" r:id="rId5" imgW="203040" imgH="228600" progId="Equation.DSMT4">
                  <p:embed/>
                </p:oleObj>
              </mc:Choice>
              <mc:Fallback>
                <p:oleObj name="Equation" r:id="rId5" imgW="203040" imgH="2286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1211" y="1997052"/>
                        <a:ext cx="609601" cy="687296"/>
                      </a:xfrm>
                      <a:prstGeom prst="rect">
                        <a:avLst/>
                      </a:prstGeom>
                      <a:noFill/>
                      <a:extLst/>
                    </p:spPr>
                  </p:pic>
                </p:oleObj>
              </mc:Fallback>
            </mc:AlternateContent>
          </a:graphicData>
        </a:graphic>
      </p:graphicFrame>
      <p:cxnSp>
        <p:nvCxnSpPr>
          <p:cNvPr id="54" name="Straight Connector 53"/>
          <p:cNvCxnSpPr/>
          <p:nvPr/>
        </p:nvCxnSpPr>
        <p:spPr>
          <a:xfrm>
            <a:off x="7770812" y="2400300"/>
            <a:ext cx="3429000" cy="1588"/>
          </a:xfrm>
          <a:prstGeom prst="line">
            <a:avLst/>
          </a:prstGeom>
          <a:ln w="25400">
            <a:solidFill>
              <a:srgbClr val="92D050"/>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60" idx="2"/>
          </p:cNvCxnSpPr>
          <p:nvPr/>
        </p:nvCxnSpPr>
        <p:spPr>
          <a:xfrm rot="5400000">
            <a:off x="9476073" y="2219039"/>
            <a:ext cx="304799" cy="362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9638852" y="1817013"/>
            <a:ext cx="341760" cy="430887"/>
          </a:xfrm>
          <a:prstGeom prst="rect">
            <a:avLst/>
          </a:prstGeom>
          <a:noFill/>
        </p:spPr>
        <p:txBody>
          <a:bodyPr wrap="none" rtlCol="0">
            <a:spAutoFit/>
          </a:bodyPr>
          <a:lstStyle/>
          <a:p>
            <a:r>
              <a:rPr lang="en-US" sz="2200">
                <a:cs typeface="Times New Roman" pitchFamily="18" charset="0"/>
              </a:rPr>
              <a:t>2</a:t>
            </a:r>
          </a:p>
        </p:txBody>
      </p:sp>
      <p:graphicFrame>
        <p:nvGraphicFramePr>
          <p:cNvPr id="49" name="Object 38"/>
          <p:cNvGraphicFramePr>
            <a:graphicFrameLocks noChangeAspect="1"/>
          </p:cNvGraphicFramePr>
          <p:nvPr>
            <p:extLst>
              <p:ext uri="{D42A27DB-BD31-4B8C-83A1-F6EECF244321}">
                <p14:modId xmlns:p14="http://schemas.microsoft.com/office/powerpoint/2010/main" val="3034830391"/>
              </p:ext>
            </p:extLst>
          </p:nvPr>
        </p:nvGraphicFramePr>
        <p:xfrm>
          <a:off x="0" y="716232"/>
          <a:ext cx="6856411" cy="1505875"/>
        </p:xfrm>
        <a:graphic>
          <a:graphicData uri="http://schemas.openxmlformats.org/presentationml/2006/ole">
            <mc:AlternateContent xmlns:mc="http://schemas.openxmlformats.org/markup-compatibility/2006">
              <mc:Choice xmlns:v="urn:schemas-microsoft-com:vml" Requires="v">
                <p:oleObj spid="_x0000_s72847" name="Equation" r:id="rId7" imgW="1676160" imgH="330120" progId="Equation.DSMT4">
                  <p:embed/>
                </p:oleObj>
              </mc:Choice>
              <mc:Fallback>
                <p:oleObj name="Equation" r:id="rId7" imgW="1676160" imgH="330120" progId="Equation.DSMT4">
                  <p:embed/>
                  <p:pic>
                    <p:nvPicPr>
                      <p:cNvPr id="0" name="Object 38"/>
                      <p:cNvPicPr>
                        <a:picLocks noChangeAspect="1" noChangeArrowheads="1"/>
                      </p:cNvPicPr>
                      <p:nvPr/>
                    </p:nvPicPr>
                    <p:blipFill>
                      <a:blip r:embed="rId8"/>
                      <a:srcRect/>
                      <a:stretch>
                        <a:fillRect/>
                      </a:stretch>
                    </p:blipFill>
                    <p:spPr bwMode="auto">
                      <a:xfrm>
                        <a:off x="0" y="716232"/>
                        <a:ext cx="6856411" cy="1505875"/>
                      </a:xfrm>
                      <a:prstGeom prst="rect">
                        <a:avLst/>
                      </a:prstGeom>
                      <a:noFill/>
                      <a:extLst/>
                    </p:spPr>
                  </p:pic>
                </p:oleObj>
              </mc:Fallback>
            </mc:AlternateContent>
          </a:graphicData>
        </a:graphic>
      </p:graphicFrame>
      <p:graphicFrame>
        <p:nvGraphicFramePr>
          <p:cNvPr id="50" name="Object 39"/>
          <p:cNvGraphicFramePr>
            <a:graphicFrameLocks noChangeAspect="1"/>
          </p:cNvGraphicFramePr>
          <p:nvPr>
            <p:extLst>
              <p:ext uri="{D42A27DB-BD31-4B8C-83A1-F6EECF244321}">
                <p14:modId xmlns:p14="http://schemas.microsoft.com/office/powerpoint/2010/main" val="571006689"/>
              </p:ext>
            </p:extLst>
          </p:nvPr>
        </p:nvGraphicFramePr>
        <p:xfrm>
          <a:off x="155575" y="2225675"/>
          <a:ext cx="5453063" cy="2232025"/>
        </p:xfrm>
        <a:graphic>
          <a:graphicData uri="http://schemas.openxmlformats.org/presentationml/2006/ole">
            <mc:AlternateContent xmlns:mc="http://schemas.openxmlformats.org/markup-compatibility/2006">
              <mc:Choice xmlns:v="urn:schemas-microsoft-com:vml" Requires="v">
                <p:oleObj spid="_x0000_s72848" name="Equation" r:id="rId9" imgW="1206360" imgH="495000" progId="Equation.DSMT4">
                  <p:embed/>
                </p:oleObj>
              </mc:Choice>
              <mc:Fallback>
                <p:oleObj name="Equation" r:id="rId9" imgW="1206360" imgH="495000" progId="Equation.DSMT4">
                  <p:embed/>
                  <p:pic>
                    <p:nvPicPr>
                      <p:cNvPr id="0" name="Object 39"/>
                      <p:cNvPicPr>
                        <a:picLocks noChangeAspect="1" noChangeArrowheads="1"/>
                      </p:cNvPicPr>
                      <p:nvPr/>
                    </p:nvPicPr>
                    <p:blipFill>
                      <a:blip r:embed="rId10"/>
                      <a:srcRect/>
                      <a:stretch>
                        <a:fillRect/>
                      </a:stretch>
                    </p:blipFill>
                    <p:spPr bwMode="auto">
                      <a:xfrm>
                        <a:off x="155575" y="2225675"/>
                        <a:ext cx="5453063" cy="2232025"/>
                      </a:xfrm>
                      <a:prstGeom prst="rect">
                        <a:avLst/>
                      </a:prstGeom>
                      <a:solidFill>
                        <a:srgbClr val="C00000"/>
                      </a:solidFill>
                      <a:extLst/>
                    </p:spPr>
                  </p:pic>
                </p:oleObj>
              </mc:Fallback>
            </mc:AlternateContent>
          </a:graphicData>
        </a:graphic>
      </p:graphicFrame>
      <p:graphicFrame>
        <p:nvGraphicFramePr>
          <p:cNvPr id="62" name="Object 61"/>
          <p:cNvGraphicFramePr>
            <a:graphicFrameLocks noChangeAspect="1"/>
          </p:cNvGraphicFramePr>
          <p:nvPr/>
        </p:nvGraphicFramePr>
        <p:xfrm>
          <a:off x="8075612" y="4991100"/>
          <a:ext cx="381000" cy="571500"/>
        </p:xfrm>
        <a:graphic>
          <a:graphicData uri="http://schemas.openxmlformats.org/presentationml/2006/ole">
            <mc:AlternateContent xmlns:mc="http://schemas.openxmlformats.org/markup-compatibility/2006">
              <mc:Choice xmlns:v="urn:schemas-microsoft-com:vml" Requires="v">
                <p:oleObj spid="_x0000_s72849" name="Equation" r:id="rId11" imgW="152280" imgH="228600" progId="Equation.DSMT4">
                  <p:embed/>
                </p:oleObj>
              </mc:Choice>
              <mc:Fallback>
                <p:oleObj name="Equation" r:id="rId11" imgW="152280" imgH="228600" progId="Equation.DSMT4">
                  <p:embed/>
                  <p:pic>
                    <p:nvPicPr>
                      <p:cNvPr id="0"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75612" y="4991100"/>
                        <a:ext cx="3810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5" name="Straight Arrow Connector 64"/>
          <p:cNvCxnSpPr/>
          <p:nvPr/>
        </p:nvCxnSpPr>
        <p:spPr>
          <a:xfrm rot="10800000">
            <a:off x="7770812" y="5257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8456612" y="5257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5072" name="Object 16"/>
          <p:cNvGraphicFramePr>
            <a:graphicFrameLocks noChangeAspect="1"/>
          </p:cNvGraphicFramePr>
          <p:nvPr>
            <p:extLst>
              <p:ext uri="{D42A27DB-BD31-4B8C-83A1-F6EECF244321}">
                <p14:modId xmlns:p14="http://schemas.microsoft.com/office/powerpoint/2010/main" val="4272773025"/>
              </p:ext>
            </p:extLst>
          </p:nvPr>
        </p:nvGraphicFramePr>
        <p:xfrm>
          <a:off x="6323012" y="2502901"/>
          <a:ext cx="1485369" cy="636587"/>
        </p:xfrm>
        <a:graphic>
          <a:graphicData uri="http://schemas.openxmlformats.org/presentationml/2006/ole">
            <mc:AlternateContent xmlns:mc="http://schemas.openxmlformats.org/markup-compatibility/2006">
              <mc:Choice xmlns:v="urn:schemas-microsoft-com:vml" Requires="v">
                <p:oleObj spid="_x0000_s72850" name="Equation" r:id="rId13" imgW="533160" imgH="228600" progId="Equation.DSMT4">
                  <p:embed/>
                </p:oleObj>
              </mc:Choice>
              <mc:Fallback>
                <p:oleObj name="Equation" r:id="rId13" imgW="533160" imgH="228600" progId="Equation.DSMT4">
                  <p:embed/>
                  <p:pic>
                    <p:nvPicPr>
                      <p:cNvPr id="0" name="Picture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23012" y="2502901"/>
                        <a:ext cx="1485369" cy="636587"/>
                      </a:xfrm>
                      <a:prstGeom prst="rect">
                        <a:avLst/>
                      </a:prstGeom>
                      <a:noFill/>
                      <a:extLst/>
                    </p:spPr>
                  </p:pic>
                </p:oleObj>
              </mc:Fallback>
            </mc:AlternateContent>
          </a:graphicData>
        </a:graphic>
      </p:graphicFrame>
      <p:graphicFrame>
        <p:nvGraphicFramePr>
          <p:cNvPr id="45073" name="Object 5"/>
          <p:cNvGraphicFramePr>
            <a:graphicFrameLocks noChangeAspect="1"/>
          </p:cNvGraphicFramePr>
          <p:nvPr>
            <p:extLst>
              <p:ext uri="{D42A27DB-BD31-4B8C-83A1-F6EECF244321}">
                <p14:modId xmlns:p14="http://schemas.microsoft.com/office/powerpoint/2010/main" val="2080584028"/>
              </p:ext>
            </p:extLst>
          </p:nvPr>
        </p:nvGraphicFramePr>
        <p:xfrm>
          <a:off x="7243815" y="2933700"/>
          <a:ext cx="450797" cy="737083"/>
        </p:xfrm>
        <a:graphic>
          <a:graphicData uri="http://schemas.openxmlformats.org/presentationml/2006/ole">
            <mc:AlternateContent xmlns:mc="http://schemas.openxmlformats.org/markup-compatibility/2006">
              <mc:Choice xmlns:v="urn:schemas-microsoft-com:vml" Requires="v">
                <p:oleObj spid="_x0000_s72851" name="Equation" r:id="rId15" imgW="139680" imgH="228600" progId="Equation.DSMT4">
                  <p:embed/>
                </p:oleObj>
              </mc:Choice>
              <mc:Fallback>
                <p:oleObj name="Equation" r:id="rId15" imgW="139680" imgH="228600" progId="Equation.DSMT4">
                  <p:embed/>
                  <p:pic>
                    <p:nvPicPr>
                      <p:cNvPr id="0" name="Picture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43815" y="2933700"/>
                        <a:ext cx="450797" cy="737083"/>
                      </a:xfrm>
                      <a:prstGeom prst="rect">
                        <a:avLst/>
                      </a:prstGeom>
                      <a:noFill/>
                      <a:extLst/>
                    </p:spPr>
                  </p:pic>
                </p:oleObj>
              </mc:Fallback>
            </mc:AlternateContent>
          </a:graphicData>
        </a:graphic>
      </p:graphicFrame>
      <p:sp>
        <p:nvSpPr>
          <p:cNvPr id="75" name="Rectangle 43"/>
          <p:cNvSpPr>
            <a:spLocks noChangeArrowheads="1"/>
          </p:cNvSpPr>
          <p:nvPr/>
        </p:nvSpPr>
        <p:spPr bwMode="auto">
          <a:xfrm>
            <a:off x="109787" y="4771192"/>
            <a:ext cx="2731389" cy="707886"/>
          </a:xfrm>
          <a:prstGeom prst="rect">
            <a:avLst/>
          </a:prstGeom>
          <a:noFill/>
          <a:ln w="9525" algn="ctr">
            <a:noFill/>
            <a:miter lim="800000"/>
            <a:headEnd/>
            <a:tailEnd/>
          </a:ln>
        </p:spPr>
        <p:txBody>
          <a:bodyPr wrap="none" anchor="ctr">
            <a:spAutoFit/>
          </a:bodyPr>
          <a:lstStyle/>
          <a:p>
            <a:pPr algn="l" eaLnBrk="0" hangingPunct="0"/>
            <a:r>
              <a:rPr lang="fr-FR" sz="4000"/>
              <a:t>Khi t</a:t>
            </a:r>
            <a:r>
              <a:rPr lang="fr-FR" sz="4000" baseline="-25000"/>
              <a:t>lv</a:t>
            </a:r>
            <a:r>
              <a:rPr lang="fr-FR" sz="4000"/>
              <a:t> &lt;&lt; T</a:t>
            </a:r>
            <a:r>
              <a:rPr lang="en-US" sz="4000"/>
              <a:t>:</a:t>
            </a:r>
          </a:p>
        </p:txBody>
      </p:sp>
      <p:graphicFrame>
        <p:nvGraphicFramePr>
          <p:cNvPr id="42" name="Object 39">
            <a:extLst>
              <a:ext uri="{FF2B5EF4-FFF2-40B4-BE49-F238E27FC236}">
                <a16:creationId xmlns:a16="http://schemas.microsoft.com/office/drawing/2014/main" id="{246D2B7F-28A6-4A46-BE8E-FE7A81765863}"/>
              </a:ext>
            </a:extLst>
          </p:cNvPr>
          <p:cNvGraphicFramePr>
            <a:graphicFrameLocks noChangeAspect="1"/>
          </p:cNvGraphicFramePr>
          <p:nvPr>
            <p:extLst>
              <p:ext uri="{D42A27DB-BD31-4B8C-83A1-F6EECF244321}">
                <p14:modId xmlns:p14="http://schemas.microsoft.com/office/powerpoint/2010/main" val="1583276476"/>
              </p:ext>
            </p:extLst>
          </p:nvPr>
        </p:nvGraphicFramePr>
        <p:xfrm>
          <a:off x="400048" y="5491651"/>
          <a:ext cx="3616325" cy="2346325"/>
        </p:xfrm>
        <a:graphic>
          <a:graphicData uri="http://schemas.openxmlformats.org/presentationml/2006/ole">
            <mc:AlternateContent xmlns:mc="http://schemas.openxmlformats.org/markup-compatibility/2006">
              <mc:Choice xmlns:v="urn:schemas-microsoft-com:vml" Requires="v">
                <p:oleObj spid="_x0000_s72852" name="Equation" r:id="rId17" imgW="799920" imgH="520560" progId="Equation.DSMT4">
                  <p:embed/>
                </p:oleObj>
              </mc:Choice>
              <mc:Fallback>
                <p:oleObj name="Equation" r:id="rId17" imgW="799920" imgH="520560" progId="Equation.DSMT4">
                  <p:embed/>
                  <p:pic>
                    <p:nvPicPr>
                      <p:cNvPr id="50" name="Object 39"/>
                      <p:cNvPicPr>
                        <a:picLocks noChangeAspect="1" noChangeArrowheads="1"/>
                      </p:cNvPicPr>
                      <p:nvPr/>
                    </p:nvPicPr>
                    <p:blipFill>
                      <a:blip r:embed="rId18"/>
                      <a:srcRect/>
                      <a:stretch>
                        <a:fillRect/>
                      </a:stretch>
                    </p:blipFill>
                    <p:spPr bwMode="auto">
                      <a:xfrm>
                        <a:off x="400048" y="5491651"/>
                        <a:ext cx="3616325" cy="2346325"/>
                      </a:xfrm>
                      <a:prstGeom prst="rect">
                        <a:avLst/>
                      </a:prstGeom>
                      <a:noFill/>
                      <a:extLst/>
                    </p:spPr>
                  </p:pic>
                </p:oleObj>
              </mc:Fallback>
            </mc:AlternateContent>
          </a:graphicData>
        </a:graphic>
      </p:graphicFrame>
      <p:graphicFrame>
        <p:nvGraphicFramePr>
          <p:cNvPr id="43" name="Object 39">
            <a:extLst>
              <a:ext uri="{FF2B5EF4-FFF2-40B4-BE49-F238E27FC236}">
                <a16:creationId xmlns:a16="http://schemas.microsoft.com/office/drawing/2014/main" id="{BC83E6A4-8422-4401-B5B8-875FC8EAA8DA}"/>
              </a:ext>
            </a:extLst>
          </p:cNvPr>
          <p:cNvGraphicFramePr>
            <a:graphicFrameLocks noChangeAspect="1"/>
          </p:cNvGraphicFramePr>
          <p:nvPr>
            <p:extLst>
              <p:ext uri="{D42A27DB-BD31-4B8C-83A1-F6EECF244321}">
                <p14:modId xmlns:p14="http://schemas.microsoft.com/office/powerpoint/2010/main" val="3983244674"/>
              </p:ext>
            </p:extLst>
          </p:nvPr>
        </p:nvGraphicFramePr>
        <p:xfrm>
          <a:off x="4203467" y="5528726"/>
          <a:ext cx="3863462" cy="2253182"/>
        </p:xfrm>
        <a:graphic>
          <a:graphicData uri="http://schemas.openxmlformats.org/presentationml/2006/ole">
            <mc:AlternateContent xmlns:mc="http://schemas.openxmlformats.org/markup-compatibility/2006">
              <mc:Choice xmlns:v="urn:schemas-microsoft-com:vml" Requires="v">
                <p:oleObj spid="_x0000_s72853" name="Equation" r:id="rId19" imgW="672840" imgH="393480" progId="Equation.DSMT4">
                  <p:embed/>
                </p:oleObj>
              </mc:Choice>
              <mc:Fallback>
                <p:oleObj name="Equation" r:id="rId19" imgW="672840" imgH="393480" progId="Equation.DSMT4">
                  <p:embed/>
                  <p:pic>
                    <p:nvPicPr>
                      <p:cNvPr id="42" name="Object 39">
                        <a:extLst>
                          <a:ext uri="{FF2B5EF4-FFF2-40B4-BE49-F238E27FC236}">
                            <a16:creationId xmlns:a16="http://schemas.microsoft.com/office/drawing/2014/main" id="{246D2B7F-28A6-4A46-BE8E-FE7A81765863}"/>
                          </a:ext>
                        </a:extLst>
                      </p:cNvPr>
                      <p:cNvPicPr>
                        <a:picLocks noChangeAspect="1" noChangeArrowheads="1"/>
                      </p:cNvPicPr>
                      <p:nvPr/>
                    </p:nvPicPr>
                    <p:blipFill>
                      <a:blip r:embed="rId20"/>
                      <a:srcRect/>
                      <a:stretch>
                        <a:fillRect/>
                      </a:stretch>
                    </p:blipFill>
                    <p:spPr bwMode="auto">
                      <a:xfrm>
                        <a:off x="4203467" y="5528726"/>
                        <a:ext cx="3863462" cy="2253182"/>
                      </a:xfrm>
                      <a:prstGeom prst="rect">
                        <a:avLst/>
                      </a:prstGeom>
                      <a:solidFill>
                        <a:srgbClr val="FFFF00"/>
                      </a:solidFill>
                      <a:extLst/>
                    </p:spPr>
                  </p:pic>
                </p:oleObj>
              </mc:Fallback>
            </mc:AlternateContent>
          </a:graphicData>
        </a:graphic>
      </p:graphicFrame>
      <p:graphicFrame>
        <p:nvGraphicFramePr>
          <p:cNvPr id="30" name="Object 72">
            <a:extLst>
              <a:ext uri="{FF2B5EF4-FFF2-40B4-BE49-F238E27FC236}">
                <a16:creationId xmlns:a16="http://schemas.microsoft.com/office/drawing/2014/main" id="{21FDBBDC-41DE-4CB8-A9A5-60AEAD936770}"/>
              </a:ext>
            </a:extLst>
          </p:cNvPr>
          <p:cNvGraphicFramePr>
            <a:graphicFrameLocks noChangeAspect="1"/>
          </p:cNvGraphicFramePr>
          <p:nvPr>
            <p:extLst>
              <p:ext uri="{D42A27DB-BD31-4B8C-83A1-F6EECF244321}">
                <p14:modId xmlns:p14="http://schemas.microsoft.com/office/powerpoint/2010/main" val="558151114"/>
              </p:ext>
            </p:extLst>
          </p:nvPr>
        </p:nvGraphicFramePr>
        <p:xfrm>
          <a:off x="8663965" y="5978526"/>
          <a:ext cx="2979978" cy="1939796"/>
        </p:xfrm>
        <a:graphic>
          <a:graphicData uri="http://schemas.openxmlformats.org/presentationml/2006/ole">
            <mc:AlternateContent xmlns:mc="http://schemas.openxmlformats.org/markup-compatibility/2006">
              <mc:Choice xmlns:v="urn:schemas-microsoft-com:vml" Requires="v">
                <p:oleObj spid="_x0000_s72854" name="Equation" r:id="rId21" imgW="583920" imgH="380880" progId="Equation.DSMT4">
                  <p:embed/>
                </p:oleObj>
              </mc:Choice>
              <mc:Fallback>
                <p:oleObj name="Equation" r:id="rId21" imgW="583920" imgH="380880" progId="Equation.DSMT4">
                  <p:embed/>
                  <p:pic>
                    <p:nvPicPr>
                      <p:cNvPr id="6" name="Object 7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663965" y="5978526"/>
                        <a:ext cx="2979978" cy="1939796"/>
                      </a:xfrm>
                      <a:prstGeom prst="rect">
                        <a:avLst/>
                      </a:prstGeom>
                      <a:solidFill>
                        <a:srgbClr val="CCFFFF"/>
                      </a:solidFill>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0500"/>
            <a:ext cx="11731625" cy="544708"/>
          </a:xfrm>
        </p:spPr>
        <p:style>
          <a:lnRef idx="1">
            <a:schemeClr val="accent3"/>
          </a:lnRef>
          <a:fillRef idx="2">
            <a:schemeClr val="accent3"/>
          </a:fillRef>
          <a:effectRef idx="1">
            <a:schemeClr val="accent3"/>
          </a:effectRef>
          <a:fontRef idx="minor">
            <a:schemeClr val="dk1"/>
          </a:fontRef>
        </p:style>
        <p:txBody>
          <a:bodyPr/>
          <a:lstStyle/>
          <a:p>
            <a:r>
              <a:rPr lang="en-US"/>
              <a:t>Các chế độ làm việc của thiết bị điện</a:t>
            </a:r>
          </a:p>
        </p:txBody>
      </p:sp>
      <p:sp>
        <p:nvSpPr>
          <p:cNvPr id="3" name="Slide Number Placeholder 2"/>
          <p:cNvSpPr>
            <a:spLocks noGrp="1"/>
          </p:cNvSpPr>
          <p:nvPr>
            <p:ph type="sldNum" sz="quarter" idx="12"/>
          </p:nvPr>
        </p:nvSpPr>
        <p:spPr/>
        <p:txBody>
          <a:bodyPr/>
          <a:lstStyle/>
          <a:p>
            <a:fld id="{AC20B538-39FE-4812-A0E3-30635B19B3D6}" type="slidenum">
              <a:rPr lang="en-US" smtClean="0"/>
              <a:pPr/>
              <a:t>48</a:t>
            </a:fld>
            <a:endParaRPr lang="en-US"/>
          </a:p>
        </p:txBody>
      </p:sp>
      <p:sp>
        <p:nvSpPr>
          <p:cNvPr id="4" name="Footer Placeholder 3"/>
          <p:cNvSpPr>
            <a:spLocks noGrp="1"/>
          </p:cNvSpPr>
          <p:nvPr>
            <p:ph type="ftr" sz="quarter" idx="3"/>
          </p:nvPr>
        </p:nvSpPr>
        <p:spPr/>
        <p:txBody>
          <a:bodyPr/>
          <a:lstStyle/>
          <a:p>
            <a:r>
              <a:rPr lang="en-US"/>
              <a:t>BMTBĐ-BĐNLĐC-PVLong (TCBinh edited 2016)</a:t>
            </a:r>
          </a:p>
        </p:txBody>
      </p:sp>
      <p:sp>
        <p:nvSpPr>
          <p:cNvPr id="31" name="Freeform 5"/>
          <p:cNvSpPr>
            <a:spLocks/>
          </p:cNvSpPr>
          <p:nvPr/>
        </p:nvSpPr>
        <p:spPr bwMode="auto">
          <a:xfrm>
            <a:off x="7770812" y="2439400"/>
            <a:ext cx="3124200" cy="2438400"/>
          </a:xfrm>
          <a:custGeom>
            <a:avLst/>
            <a:gdLst/>
            <a:ahLst/>
            <a:cxnLst>
              <a:cxn ang="0">
                <a:pos x="0" y="1776"/>
              </a:cxn>
              <a:cxn ang="0">
                <a:pos x="384" y="1008"/>
              </a:cxn>
              <a:cxn ang="0">
                <a:pos x="768" y="480"/>
              </a:cxn>
              <a:cxn ang="0">
                <a:pos x="1344" y="144"/>
              </a:cxn>
              <a:cxn ang="0">
                <a:pos x="2784" y="0"/>
              </a:cxn>
            </a:cxnLst>
            <a:rect l="0" t="0" r="r" b="b"/>
            <a:pathLst>
              <a:path w="2784" h="1776">
                <a:moveTo>
                  <a:pt x="0" y="1776"/>
                </a:moveTo>
                <a:cubicBezTo>
                  <a:pt x="128" y="1500"/>
                  <a:pt x="256" y="1224"/>
                  <a:pt x="384" y="1008"/>
                </a:cubicBezTo>
                <a:cubicBezTo>
                  <a:pt x="512" y="792"/>
                  <a:pt x="608" y="624"/>
                  <a:pt x="768" y="480"/>
                </a:cubicBezTo>
                <a:cubicBezTo>
                  <a:pt x="928" y="336"/>
                  <a:pt x="1008" y="224"/>
                  <a:pt x="1344" y="144"/>
                </a:cubicBezTo>
                <a:cubicBezTo>
                  <a:pt x="1680" y="64"/>
                  <a:pt x="2232" y="32"/>
                  <a:pt x="2784" y="0"/>
                </a:cubicBezTo>
              </a:path>
            </a:pathLst>
          </a:custGeom>
          <a:noFill/>
          <a:ln w="31750" cmpd="sng">
            <a:solidFill>
              <a:srgbClr val="FF0000"/>
            </a:solidFill>
            <a:round/>
            <a:headEnd/>
            <a:tailEnd/>
          </a:ln>
          <a:effectLst/>
        </p:spPr>
        <p:txBody>
          <a:bodyPr/>
          <a:lstStyle/>
          <a:p>
            <a:endParaRPr lang="en-US"/>
          </a:p>
        </p:txBody>
      </p:sp>
      <p:cxnSp>
        <p:nvCxnSpPr>
          <p:cNvPr id="33" name="Straight Arrow Connector 32"/>
          <p:cNvCxnSpPr/>
          <p:nvPr/>
        </p:nvCxnSpPr>
        <p:spPr>
          <a:xfrm rot="10800000">
            <a:off x="8990012" y="32385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9562652" y="3341013"/>
            <a:ext cx="341760" cy="430887"/>
          </a:xfrm>
          <a:prstGeom prst="rect">
            <a:avLst/>
          </a:prstGeom>
          <a:noFill/>
        </p:spPr>
        <p:txBody>
          <a:bodyPr wrap="none" rtlCol="0">
            <a:spAutoFit/>
          </a:bodyPr>
          <a:lstStyle/>
          <a:p>
            <a:r>
              <a:rPr lang="en-US" sz="2200">
                <a:cs typeface="Times New Roman" pitchFamily="18" charset="0"/>
              </a:rPr>
              <a:t>1</a:t>
            </a:r>
          </a:p>
        </p:txBody>
      </p:sp>
      <p:graphicFrame>
        <p:nvGraphicFramePr>
          <p:cNvPr id="37" name="Object 13"/>
          <p:cNvGraphicFramePr>
            <a:graphicFrameLocks noChangeAspect="1"/>
          </p:cNvGraphicFramePr>
          <p:nvPr>
            <p:extLst/>
          </p:nvPr>
        </p:nvGraphicFramePr>
        <p:xfrm>
          <a:off x="7883151" y="1323815"/>
          <a:ext cx="497261" cy="745892"/>
        </p:xfrm>
        <a:graphic>
          <a:graphicData uri="http://schemas.openxmlformats.org/presentationml/2006/ole">
            <mc:AlternateContent xmlns:mc="http://schemas.openxmlformats.org/markup-compatibility/2006">
              <mc:Choice xmlns:v="urn:schemas-microsoft-com:vml" Requires="v">
                <p:oleObj spid="_x0000_s69258" name="Equation" r:id="rId3" imgW="152280" imgH="228600" progId="Equation.DSMT4">
                  <p:embed/>
                </p:oleObj>
              </mc:Choice>
              <mc:Fallback>
                <p:oleObj name="Equation" r:id="rId3" imgW="152280" imgH="228600" progId="Equation.DSMT4">
                  <p:embed/>
                  <p:pic>
                    <p:nvPicPr>
                      <p:cNvPr id="37"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3151" y="1323815"/>
                        <a:ext cx="497261" cy="745892"/>
                      </a:xfrm>
                      <a:prstGeom prst="rect">
                        <a:avLst/>
                      </a:prstGeom>
                      <a:noFill/>
                      <a:extLst/>
                    </p:spPr>
                  </p:pic>
                </p:oleObj>
              </mc:Fallback>
            </mc:AlternateContent>
          </a:graphicData>
        </a:graphic>
      </p:graphicFrame>
      <p:sp>
        <p:nvSpPr>
          <p:cNvPr id="38" name="TextBox 37"/>
          <p:cNvSpPr txBox="1"/>
          <p:nvPr/>
        </p:nvSpPr>
        <p:spPr>
          <a:xfrm>
            <a:off x="11352212" y="4420600"/>
            <a:ext cx="269626" cy="461665"/>
          </a:xfrm>
          <a:prstGeom prst="rect">
            <a:avLst/>
          </a:prstGeom>
          <a:noFill/>
        </p:spPr>
        <p:txBody>
          <a:bodyPr wrap="none" rtlCol="0">
            <a:spAutoFit/>
          </a:bodyPr>
          <a:lstStyle/>
          <a:p>
            <a:r>
              <a:rPr lang="en-US" sz="2400">
                <a:cs typeface="Times New Roman" pitchFamily="18" charset="0"/>
              </a:rPr>
              <a:t>t</a:t>
            </a:r>
          </a:p>
        </p:txBody>
      </p:sp>
      <p:cxnSp>
        <p:nvCxnSpPr>
          <p:cNvPr id="39" name="Straight Connector 38"/>
          <p:cNvCxnSpPr/>
          <p:nvPr/>
        </p:nvCxnSpPr>
        <p:spPr>
          <a:xfrm rot="5400000" flipH="1" flipV="1">
            <a:off x="7261363" y="3948251"/>
            <a:ext cx="3000098" cy="1"/>
          </a:xfrm>
          <a:prstGeom prst="line">
            <a:avLst/>
          </a:prstGeom>
          <a:ln w="15875">
            <a:prstDash val="sysDas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7618412" y="4877800"/>
            <a:ext cx="40386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6200000" flipV="1">
            <a:off x="5923859" y="3601346"/>
            <a:ext cx="3693906"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0800000">
            <a:off x="7770812" y="3389312"/>
            <a:ext cx="990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7" name="Freeform 5"/>
          <p:cNvSpPr>
            <a:spLocks/>
          </p:cNvSpPr>
          <p:nvPr/>
        </p:nvSpPr>
        <p:spPr bwMode="auto">
          <a:xfrm>
            <a:off x="7770812" y="2933700"/>
            <a:ext cx="3276600" cy="2020300"/>
          </a:xfrm>
          <a:custGeom>
            <a:avLst/>
            <a:gdLst/>
            <a:ahLst/>
            <a:cxnLst>
              <a:cxn ang="0">
                <a:pos x="0" y="1776"/>
              </a:cxn>
              <a:cxn ang="0">
                <a:pos x="384" y="1008"/>
              </a:cxn>
              <a:cxn ang="0">
                <a:pos x="768" y="480"/>
              </a:cxn>
              <a:cxn ang="0">
                <a:pos x="1344" y="144"/>
              </a:cxn>
              <a:cxn ang="0">
                <a:pos x="2784" y="0"/>
              </a:cxn>
            </a:cxnLst>
            <a:rect l="0" t="0" r="r" b="b"/>
            <a:pathLst>
              <a:path w="2784" h="1776">
                <a:moveTo>
                  <a:pt x="0" y="1776"/>
                </a:moveTo>
                <a:cubicBezTo>
                  <a:pt x="128" y="1500"/>
                  <a:pt x="256" y="1224"/>
                  <a:pt x="384" y="1008"/>
                </a:cubicBezTo>
                <a:cubicBezTo>
                  <a:pt x="512" y="792"/>
                  <a:pt x="608" y="624"/>
                  <a:pt x="768" y="480"/>
                </a:cubicBezTo>
                <a:cubicBezTo>
                  <a:pt x="928" y="336"/>
                  <a:pt x="1008" y="224"/>
                  <a:pt x="1344" y="144"/>
                </a:cubicBezTo>
                <a:cubicBezTo>
                  <a:pt x="1680" y="64"/>
                  <a:pt x="2232" y="32"/>
                  <a:pt x="2784" y="0"/>
                </a:cubicBezTo>
              </a:path>
            </a:pathLst>
          </a:custGeom>
          <a:noFill/>
          <a:ln w="31750" cmpd="sng">
            <a:solidFill>
              <a:srgbClr val="0070C0"/>
            </a:solidFill>
            <a:round/>
            <a:headEnd/>
            <a:tailEnd/>
          </a:ln>
          <a:effectLst/>
        </p:spPr>
        <p:txBody>
          <a:bodyPr/>
          <a:lstStyle/>
          <a:p>
            <a:endParaRPr lang="en-US"/>
          </a:p>
        </p:txBody>
      </p:sp>
      <p:cxnSp>
        <p:nvCxnSpPr>
          <p:cNvPr id="48" name="Straight Connector 47"/>
          <p:cNvCxnSpPr/>
          <p:nvPr/>
        </p:nvCxnSpPr>
        <p:spPr>
          <a:xfrm>
            <a:off x="7770812" y="2932112"/>
            <a:ext cx="3429000" cy="1588"/>
          </a:xfrm>
          <a:prstGeom prst="line">
            <a:avLst/>
          </a:prstGeom>
          <a:ln w="22225">
            <a:solidFill>
              <a:srgbClr val="002060"/>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44037" name="Object 5"/>
          <p:cNvGraphicFramePr>
            <a:graphicFrameLocks noChangeAspect="1"/>
          </p:cNvGraphicFramePr>
          <p:nvPr>
            <p:extLst/>
          </p:nvPr>
        </p:nvGraphicFramePr>
        <p:xfrm>
          <a:off x="7161211" y="1997052"/>
          <a:ext cx="609601" cy="687296"/>
        </p:xfrm>
        <a:graphic>
          <a:graphicData uri="http://schemas.openxmlformats.org/presentationml/2006/ole">
            <mc:AlternateContent xmlns:mc="http://schemas.openxmlformats.org/markup-compatibility/2006">
              <mc:Choice xmlns:v="urn:schemas-microsoft-com:vml" Requires="v">
                <p:oleObj spid="_x0000_s69259" name="Equation" r:id="rId5" imgW="203040" imgH="228600" progId="Equation.DSMT4">
                  <p:embed/>
                </p:oleObj>
              </mc:Choice>
              <mc:Fallback>
                <p:oleObj name="Equation" r:id="rId5" imgW="203040" imgH="228600" progId="Equation.DSMT4">
                  <p:embed/>
                  <p:pic>
                    <p:nvPicPr>
                      <p:cNvPr id="4403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1211" y="1997052"/>
                        <a:ext cx="609601" cy="687296"/>
                      </a:xfrm>
                      <a:prstGeom prst="rect">
                        <a:avLst/>
                      </a:prstGeom>
                      <a:noFill/>
                      <a:extLst/>
                    </p:spPr>
                  </p:pic>
                </p:oleObj>
              </mc:Fallback>
            </mc:AlternateContent>
          </a:graphicData>
        </a:graphic>
      </p:graphicFrame>
      <p:cxnSp>
        <p:nvCxnSpPr>
          <p:cNvPr id="54" name="Straight Connector 53"/>
          <p:cNvCxnSpPr/>
          <p:nvPr/>
        </p:nvCxnSpPr>
        <p:spPr>
          <a:xfrm>
            <a:off x="7770812" y="2400300"/>
            <a:ext cx="3429000" cy="1588"/>
          </a:xfrm>
          <a:prstGeom prst="line">
            <a:avLst/>
          </a:prstGeom>
          <a:ln w="25400">
            <a:solidFill>
              <a:srgbClr val="92D050"/>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60" idx="2"/>
          </p:cNvCxnSpPr>
          <p:nvPr/>
        </p:nvCxnSpPr>
        <p:spPr>
          <a:xfrm rot="5400000">
            <a:off x="9476073" y="2219039"/>
            <a:ext cx="304799" cy="362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9638852" y="1817013"/>
            <a:ext cx="341760" cy="430887"/>
          </a:xfrm>
          <a:prstGeom prst="rect">
            <a:avLst/>
          </a:prstGeom>
          <a:noFill/>
        </p:spPr>
        <p:txBody>
          <a:bodyPr wrap="none" rtlCol="0">
            <a:spAutoFit/>
          </a:bodyPr>
          <a:lstStyle/>
          <a:p>
            <a:r>
              <a:rPr lang="en-US" sz="2200">
                <a:cs typeface="Times New Roman" pitchFamily="18" charset="0"/>
              </a:rPr>
              <a:t>2</a:t>
            </a:r>
          </a:p>
        </p:txBody>
      </p:sp>
      <p:graphicFrame>
        <p:nvGraphicFramePr>
          <p:cNvPr id="51" name="Object 41"/>
          <p:cNvGraphicFramePr>
            <a:graphicFrameLocks noChangeAspect="1"/>
          </p:cNvGraphicFramePr>
          <p:nvPr>
            <p:extLst>
              <p:ext uri="{D42A27DB-BD31-4B8C-83A1-F6EECF244321}">
                <p14:modId xmlns:p14="http://schemas.microsoft.com/office/powerpoint/2010/main" val="757465227"/>
              </p:ext>
            </p:extLst>
          </p:nvPr>
        </p:nvGraphicFramePr>
        <p:xfrm>
          <a:off x="279864" y="579533"/>
          <a:ext cx="4409570" cy="1976702"/>
        </p:xfrm>
        <a:graphic>
          <a:graphicData uri="http://schemas.openxmlformats.org/presentationml/2006/ole">
            <mc:AlternateContent xmlns:mc="http://schemas.openxmlformats.org/markup-compatibility/2006">
              <mc:Choice xmlns:v="urn:schemas-microsoft-com:vml" Requires="v">
                <p:oleObj spid="_x0000_s69260" name="Equation" r:id="rId7" imgW="1016000" imgH="457200" progId="Equation.DSMT4">
                  <p:embed/>
                </p:oleObj>
              </mc:Choice>
              <mc:Fallback>
                <p:oleObj name="Equation" r:id="rId7" imgW="1016000" imgH="457200" progId="Equation.DSMT4">
                  <p:embed/>
                  <p:pic>
                    <p:nvPicPr>
                      <p:cNvPr id="51" name="Object 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9864" y="579533"/>
                        <a:ext cx="4409570" cy="1976702"/>
                      </a:xfrm>
                      <a:prstGeom prst="rect">
                        <a:avLst/>
                      </a:prstGeom>
                      <a:noFill/>
                      <a:extLst/>
                    </p:spPr>
                  </p:pic>
                </p:oleObj>
              </mc:Fallback>
            </mc:AlternateContent>
          </a:graphicData>
        </a:graphic>
      </p:graphicFrame>
      <p:sp>
        <p:nvSpPr>
          <p:cNvPr id="52" name="Rectangle 43"/>
          <p:cNvSpPr>
            <a:spLocks noChangeArrowheads="1"/>
          </p:cNvSpPr>
          <p:nvPr/>
        </p:nvSpPr>
        <p:spPr bwMode="auto">
          <a:xfrm>
            <a:off x="-45325" y="2400300"/>
            <a:ext cx="6423553" cy="584775"/>
          </a:xfrm>
          <a:prstGeom prst="rect">
            <a:avLst/>
          </a:prstGeom>
          <a:noFill/>
          <a:ln w="9525" algn="ctr">
            <a:noFill/>
            <a:miter lim="800000"/>
            <a:headEnd/>
            <a:tailEnd/>
          </a:ln>
        </p:spPr>
        <p:txBody>
          <a:bodyPr wrap="none" anchor="ctr">
            <a:spAutoFit/>
          </a:bodyPr>
          <a:lstStyle/>
          <a:p>
            <a:pPr algn="l" eaLnBrk="0" hangingPunct="0"/>
            <a:r>
              <a:rPr lang="fr-FR" sz="3200"/>
              <a:t>Hệ số quá tải dòng điện cho phép:</a:t>
            </a:r>
          </a:p>
        </p:txBody>
      </p:sp>
      <p:graphicFrame>
        <p:nvGraphicFramePr>
          <p:cNvPr id="53" name="Object 44"/>
          <p:cNvGraphicFramePr>
            <a:graphicFrameLocks noChangeAspect="1"/>
          </p:cNvGraphicFramePr>
          <p:nvPr>
            <p:extLst>
              <p:ext uri="{D42A27DB-BD31-4B8C-83A1-F6EECF244321}">
                <p14:modId xmlns:p14="http://schemas.microsoft.com/office/powerpoint/2010/main" val="1714010446"/>
              </p:ext>
            </p:extLst>
          </p:nvPr>
        </p:nvGraphicFramePr>
        <p:xfrm>
          <a:off x="419205" y="2985075"/>
          <a:ext cx="5403745" cy="2071587"/>
        </p:xfrm>
        <a:graphic>
          <a:graphicData uri="http://schemas.openxmlformats.org/presentationml/2006/ole">
            <mc:AlternateContent xmlns:mc="http://schemas.openxmlformats.org/markup-compatibility/2006">
              <mc:Choice xmlns:v="urn:schemas-microsoft-com:vml" Requires="v">
                <p:oleObj spid="_x0000_s69261" name="Equation" r:id="rId9" imgW="1257120" imgH="419040" progId="Equation.DSMT4">
                  <p:embed/>
                </p:oleObj>
              </mc:Choice>
              <mc:Fallback>
                <p:oleObj name="Equation" r:id="rId9" imgW="1257120" imgH="419040" progId="Equation.DSMT4">
                  <p:embed/>
                  <p:pic>
                    <p:nvPicPr>
                      <p:cNvPr id="53" name="Object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205" y="2985075"/>
                        <a:ext cx="5403745" cy="2071587"/>
                      </a:xfrm>
                      <a:prstGeom prst="rect">
                        <a:avLst/>
                      </a:prstGeom>
                      <a:solidFill>
                        <a:schemeClr val="accent3">
                          <a:lumMod val="20000"/>
                          <a:lumOff val="80000"/>
                        </a:schemeClr>
                      </a:solidFill>
                      <a:ln w="9525">
                        <a:solidFill>
                          <a:srgbClr val="008000"/>
                        </a:solidFill>
                        <a:miter lim="800000"/>
                        <a:headEnd/>
                        <a:tailEnd/>
                      </a:ln>
                    </p:spPr>
                  </p:pic>
                </p:oleObj>
              </mc:Fallback>
            </mc:AlternateContent>
          </a:graphicData>
        </a:graphic>
      </p:graphicFrame>
      <p:graphicFrame>
        <p:nvGraphicFramePr>
          <p:cNvPr id="62" name="Object 61"/>
          <p:cNvGraphicFramePr>
            <a:graphicFrameLocks noChangeAspect="1"/>
          </p:cNvGraphicFramePr>
          <p:nvPr/>
        </p:nvGraphicFramePr>
        <p:xfrm>
          <a:off x="8075612" y="4991100"/>
          <a:ext cx="381000" cy="571500"/>
        </p:xfrm>
        <a:graphic>
          <a:graphicData uri="http://schemas.openxmlformats.org/presentationml/2006/ole">
            <mc:AlternateContent xmlns:mc="http://schemas.openxmlformats.org/markup-compatibility/2006">
              <mc:Choice xmlns:v="urn:schemas-microsoft-com:vml" Requires="v">
                <p:oleObj spid="_x0000_s69262" name="Equation" r:id="rId11" imgW="152280" imgH="228600" progId="Equation.DSMT4">
                  <p:embed/>
                </p:oleObj>
              </mc:Choice>
              <mc:Fallback>
                <p:oleObj name="Equation" r:id="rId11" imgW="152280" imgH="228600" progId="Equation.DSMT4">
                  <p:embed/>
                  <p:pic>
                    <p:nvPicPr>
                      <p:cNvPr id="62" name="Object 6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75612" y="4991100"/>
                        <a:ext cx="3810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5" name="Straight Arrow Connector 64"/>
          <p:cNvCxnSpPr/>
          <p:nvPr/>
        </p:nvCxnSpPr>
        <p:spPr>
          <a:xfrm rot="10800000">
            <a:off x="7770812" y="5257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8456612" y="5257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5072" name="Object 16"/>
          <p:cNvGraphicFramePr>
            <a:graphicFrameLocks noChangeAspect="1"/>
          </p:cNvGraphicFramePr>
          <p:nvPr>
            <p:extLst/>
          </p:nvPr>
        </p:nvGraphicFramePr>
        <p:xfrm>
          <a:off x="6323012" y="2502901"/>
          <a:ext cx="1485369" cy="636587"/>
        </p:xfrm>
        <a:graphic>
          <a:graphicData uri="http://schemas.openxmlformats.org/presentationml/2006/ole">
            <mc:AlternateContent xmlns:mc="http://schemas.openxmlformats.org/markup-compatibility/2006">
              <mc:Choice xmlns:v="urn:schemas-microsoft-com:vml" Requires="v">
                <p:oleObj spid="_x0000_s69263" name="Equation" r:id="rId13" imgW="533160" imgH="228600" progId="Equation.DSMT4">
                  <p:embed/>
                </p:oleObj>
              </mc:Choice>
              <mc:Fallback>
                <p:oleObj name="Equation" r:id="rId13" imgW="533160" imgH="228600" progId="Equation.DSMT4">
                  <p:embed/>
                  <p:pic>
                    <p:nvPicPr>
                      <p:cNvPr id="45072"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23012" y="2502901"/>
                        <a:ext cx="1485369" cy="636587"/>
                      </a:xfrm>
                      <a:prstGeom prst="rect">
                        <a:avLst/>
                      </a:prstGeom>
                      <a:noFill/>
                      <a:extLst/>
                    </p:spPr>
                  </p:pic>
                </p:oleObj>
              </mc:Fallback>
            </mc:AlternateContent>
          </a:graphicData>
        </a:graphic>
      </p:graphicFrame>
      <p:graphicFrame>
        <p:nvGraphicFramePr>
          <p:cNvPr id="45073" name="Object 5"/>
          <p:cNvGraphicFramePr>
            <a:graphicFrameLocks noChangeAspect="1"/>
          </p:cNvGraphicFramePr>
          <p:nvPr>
            <p:extLst/>
          </p:nvPr>
        </p:nvGraphicFramePr>
        <p:xfrm>
          <a:off x="7243815" y="2933700"/>
          <a:ext cx="450797" cy="737083"/>
        </p:xfrm>
        <a:graphic>
          <a:graphicData uri="http://schemas.openxmlformats.org/presentationml/2006/ole">
            <mc:AlternateContent xmlns:mc="http://schemas.openxmlformats.org/markup-compatibility/2006">
              <mc:Choice xmlns:v="urn:schemas-microsoft-com:vml" Requires="v">
                <p:oleObj spid="_x0000_s69264" name="Equation" r:id="rId15" imgW="139680" imgH="228600" progId="Equation.DSMT4">
                  <p:embed/>
                </p:oleObj>
              </mc:Choice>
              <mc:Fallback>
                <p:oleObj name="Equation" r:id="rId15" imgW="139680" imgH="228600" progId="Equation.DSMT4">
                  <p:embed/>
                  <p:pic>
                    <p:nvPicPr>
                      <p:cNvPr id="45073" name="Object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43815" y="2933700"/>
                        <a:ext cx="450797" cy="737083"/>
                      </a:xfrm>
                      <a:prstGeom prst="rect">
                        <a:avLst/>
                      </a:prstGeom>
                      <a:noFill/>
                      <a:extLst/>
                    </p:spPr>
                  </p:pic>
                </p:oleObj>
              </mc:Fallback>
            </mc:AlternateContent>
          </a:graphicData>
        </a:graphic>
      </p:graphicFrame>
      <p:sp>
        <p:nvSpPr>
          <p:cNvPr id="75" name="Rectangle 43"/>
          <p:cNvSpPr>
            <a:spLocks noChangeArrowheads="1"/>
          </p:cNvSpPr>
          <p:nvPr/>
        </p:nvSpPr>
        <p:spPr bwMode="auto">
          <a:xfrm>
            <a:off x="187772" y="5579522"/>
            <a:ext cx="2605009" cy="646331"/>
          </a:xfrm>
          <a:prstGeom prst="rect">
            <a:avLst/>
          </a:prstGeom>
          <a:noFill/>
          <a:ln w="9525" algn="ctr">
            <a:noFill/>
            <a:miter lim="800000"/>
            <a:headEnd/>
            <a:tailEnd/>
          </a:ln>
        </p:spPr>
        <p:txBody>
          <a:bodyPr wrap="none" anchor="ctr">
            <a:spAutoFit/>
          </a:bodyPr>
          <a:lstStyle/>
          <a:p>
            <a:pPr algn="l" eaLnBrk="0" hangingPunct="0"/>
            <a:r>
              <a:rPr lang="fr-FR" sz="3600"/>
              <a:t>Khi t</a:t>
            </a:r>
            <a:r>
              <a:rPr lang="fr-FR" sz="3600" baseline="-25000"/>
              <a:t>lv</a:t>
            </a:r>
            <a:r>
              <a:rPr lang="fr-FR" sz="3600"/>
              <a:t> &lt;&lt; T:</a:t>
            </a:r>
            <a:r>
              <a:rPr lang="en-US" sz="3600"/>
              <a:t> </a:t>
            </a:r>
          </a:p>
        </p:txBody>
      </p:sp>
      <p:graphicFrame>
        <p:nvGraphicFramePr>
          <p:cNvPr id="76" name="Object 44"/>
          <p:cNvGraphicFramePr>
            <a:graphicFrameLocks noChangeAspect="1"/>
          </p:cNvGraphicFramePr>
          <p:nvPr>
            <p:extLst>
              <p:ext uri="{D42A27DB-BD31-4B8C-83A1-F6EECF244321}">
                <p14:modId xmlns:p14="http://schemas.microsoft.com/office/powerpoint/2010/main" val="3013253348"/>
              </p:ext>
            </p:extLst>
          </p:nvPr>
        </p:nvGraphicFramePr>
        <p:xfrm>
          <a:off x="2844176" y="5132929"/>
          <a:ext cx="4021118" cy="1610771"/>
        </p:xfrm>
        <a:graphic>
          <a:graphicData uri="http://schemas.openxmlformats.org/presentationml/2006/ole">
            <mc:AlternateContent xmlns:mc="http://schemas.openxmlformats.org/markup-compatibility/2006">
              <mc:Choice xmlns:v="urn:schemas-microsoft-com:vml" Requires="v">
                <p:oleObj spid="_x0000_s69265" name="Equation" r:id="rId17" imgW="901440" imgH="419040" progId="Equation.DSMT4">
                  <p:embed/>
                </p:oleObj>
              </mc:Choice>
              <mc:Fallback>
                <p:oleObj name="Equation" r:id="rId17" imgW="901440" imgH="419040" progId="Equation.DSMT4">
                  <p:embed/>
                  <p:pic>
                    <p:nvPicPr>
                      <p:cNvPr id="76" name="Object 4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44176" y="5132929"/>
                        <a:ext cx="4021118" cy="1610771"/>
                      </a:xfrm>
                      <a:prstGeom prst="rect">
                        <a:avLst/>
                      </a:prstGeom>
                      <a:solidFill>
                        <a:srgbClr val="FFFF00"/>
                      </a:solidFill>
                      <a:ln w="9525">
                        <a:solidFill>
                          <a:schemeClr val="tx1"/>
                        </a:solidFill>
                        <a:miter lim="800000"/>
                        <a:headEnd/>
                        <a:tailEnd/>
                      </a:ln>
                    </p:spPr>
                  </p:pic>
                </p:oleObj>
              </mc:Fallback>
            </mc:AlternateContent>
          </a:graphicData>
        </a:graphic>
      </p:graphicFrame>
      <p:sp>
        <p:nvSpPr>
          <p:cNvPr id="78" name="Rectangle 37"/>
          <p:cNvSpPr>
            <a:spLocks noChangeArrowheads="1"/>
          </p:cNvSpPr>
          <p:nvPr/>
        </p:nvSpPr>
        <p:spPr bwMode="auto">
          <a:xfrm>
            <a:off x="-19175" y="6700267"/>
            <a:ext cx="11506200" cy="1323439"/>
          </a:xfrm>
          <a:prstGeom prst="rect">
            <a:avLst/>
          </a:prstGeom>
          <a:solidFill>
            <a:schemeClr val="accent3">
              <a:lumMod val="40000"/>
              <a:lumOff val="60000"/>
            </a:schemeClr>
          </a:solidFill>
          <a:ln w="9525" algn="ctr">
            <a:noFill/>
            <a:miter lim="800000"/>
            <a:headEnd/>
            <a:tailEnd/>
          </a:ln>
        </p:spPr>
        <p:txBody>
          <a:bodyPr wrap="square" anchor="ctr">
            <a:spAutoFit/>
          </a:bodyPr>
          <a:lstStyle/>
          <a:p>
            <a:pPr algn="l" eaLnBrk="0" hangingPunct="0"/>
            <a:r>
              <a:rPr lang="en-US" sz="4000">
                <a:latin typeface="VNI-Times" pitchFamily="2" charset="0"/>
              </a:rPr>
              <a:t>Ñeå söû duïng heát khaû naêng laøm vieäc cuûa thieát bò ñieän, coù theå taêng doøng ñieän laøm vieäc trong chế độ ngắn hạn</a:t>
            </a:r>
            <a:endParaRPr lang="en-US" sz="4000" baseline="-25000">
              <a:latin typeface="VNI-Times" pitchFamily="2" charset="0"/>
            </a:endParaRPr>
          </a:p>
        </p:txBody>
      </p:sp>
    </p:spTree>
    <p:extLst>
      <p:ext uri="{BB962C8B-B14F-4D97-AF65-F5344CB8AC3E}">
        <p14:creationId xmlns:p14="http://schemas.microsoft.com/office/powerpoint/2010/main" val="2147929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p:cNvGrpSpPr/>
          <p:nvPr/>
        </p:nvGrpSpPr>
        <p:grpSpPr>
          <a:xfrm>
            <a:off x="6932613" y="2552700"/>
            <a:ext cx="2998786" cy="330200"/>
            <a:chOff x="6932613" y="2552700"/>
            <a:chExt cx="2998786" cy="330200"/>
          </a:xfrm>
        </p:grpSpPr>
        <p:sp>
          <p:nvSpPr>
            <p:cNvPr id="37" name="Text Box 38"/>
            <p:cNvSpPr txBox="1">
              <a:spLocks noChangeAspect="1" noChangeArrowheads="1"/>
            </p:cNvSpPr>
            <p:nvPr/>
          </p:nvSpPr>
          <p:spPr bwMode="auto">
            <a:xfrm>
              <a:off x="6932613" y="2552700"/>
              <a:ext cx="590550" cy="330200"/>
            </a:xfrm>
            <a:prstGeom prst="rect">
              <a:avLst/>
            </a:prstGeom>
            <a:noFill/>
            <a:ln w="19050">
              <a:noFill/>
              <a:miter lim="800000"/>
              <a:headEnd/>
              <a:tailEnd/>
            </a:ln>
          </p:spPr>
          <p:txBody>
            <a:bodyPr/>
            <a:lstStyle/>
            <a:p>
              <a:pPr algn="l"/>
              <a:r>
                <a:rPr lang="en-US" altLang="zh-CN" sz="2400">
                  <a:ea typeface="宋体" pitchFamily="2" charset="-122"/>
                  <a:sym typeface="Symbol" pitchFamily="18" charset="2"/>
                </a:rPr>
                <a:t></a:t>
              </a:r>
              <a:r>
                <a:rPr lang="en-US" altLang="zh-CN" sz="2400" baseline="-25000">
                  <a:ea typeface="宋体" pitchFamily="2" charset="-122"/>
                </a:rPr>
                <a:t>nl</a:t>
              </a:r>
              <a:endParaRPr lang="en-US" sz="2400"/>
            </a:p>
          </p:txBody>
        </p:sp>
        <p:sp>
          <p:nvSpPr>
            <p:cNvPr id="38" name="Line 40"/>
            <p:cNvSpPr>
              <a:spLocks noChangeAspect="1" noChangeShapeType="1"/>
            </p:cNvSpPr>
            <p:nvPr/>
          </p:nvSpPr>
          <p:spPr bwMode="auto">
            <a:xfrm>
              <a:off x="7400924" y="2806700"/>
              <a:ext cx="2530475" cy="0"/>
            </a:xfrm>
            <a:prstGeom prst="line">
              <a:avLst/>
            </a:prstGeom>
            <a:noFill/>
            <a:ln w="6350">
              <a:solidFill>
                <a:srgbClr val="000000"/>
              </a:solidFill>
              <a:round/>
              <a:headEnd/>
              <a:tailEnd/>
            </a:ln>
          </p:spPr>
          <p:txBody>
            <a:bodyPr/>
            <a:lstStyle/>
            <a:p>
              <a:endParaRPr lang="en-US"/>
            </a:p>
          </p:txBody>
        </p:sp>
      </p:grpSp>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US"/>
              <a:t>Các chế độ làm việc của thiết bị điện</a:t>
            </a:r>
          </a:p>
        </p:txBody>
      </p:sp>
      <p:sp>
        <p:nvSpPr>
          <p:cNvPr id="3" name="Slide Number Placeholder 2"/>
          <p:cNvSpPr>
            <a:spLocks noGrp="1"/>
          </p:cNvSpPr>
          <p:nvPr>
            <p:ph type="sldNum" sz="quarter" idx="12"/>
          </p:nvPr>
        </p:nvSpPr>
        <p:spPr/>
        <p:txBody>
          <a:bodyPr/>
          <a:lstStyle/>
          <a:p>
            <a:fld id="{AC20B538-39FE-4812-A0E3-30635B19B3D6}" type="slidenum">
              <a:rPr lang="en-US" smtClean="0"/>
              <a:pPr/>
              <a:t>49</a:t>
            </a:fld>
            <a:endParaRPr lang="en-US"/>
          </a:p>
        </p:txBody>
      </p:sp>
      <p:sp>
        <p:nvSpPr>
          <p:cNvPr id="4" name="Footer Placeholder 3"/>
          <p:cNvSpPr>
            <a:spLocks noGrp="1"/>
          </p:cNvSpPr>
          <p:nvPr>
            <p:ph type="ftr" sz="quarter" idx="3"/>
          </p:nvPr>
        </p:nvSpPr>
        <p:spPr/>
        <p:txBody>
          <a:bodyPr/>
          <a:lstStyle/>
          <a:p>
            <a:r>
              <a:rPr lang="en-US"/>
              <a:t>BMTBĐ-BĐNLĐC-PVLong (TCBinh edited 2016)</a:t>
            </a:r>
          </a:p>
        </p:txBody>
      </p:sp>
      <p:sp>
        <p:nvSpPr>
          <p:cNvPr id="5" name="TextBox 4"/>
          <p:cNvSpPr txBox="1"/>
          <p:nvPr/>
        </p:nvSpPr>
        <p:spPr>
          <a:xfrm>
            <a:off x="531812" y="952500"/>
            <a:ext cx="10439399" cy="1538883"/>
          </a:xfrm>
          <a:prstGeom prst="rect">
            <a:avLst/>
          </a:prstGeom>
          <a:noFill/>
        </p:spPr>
        <p:txBody>
          <a:bodyPr wrap="square" rtlCol="0">
            <a:spAutoFit/>
          </a:bodyPr>
          <a:lstStyle/>
          <a:p>
            <a:r>
              <a:rPr lang="en-US" sz="2200" b="1">
                <a:cs typeface="Times New Roman" pitchFamily="18" charset="0"/>
                <a:sym typeface="Wingdings"/>
              </a:rPr>
              <a:t>3 </a:t>
            </a:r>
            <a:r>
              <a:rPr lang="en-US" sz="2800" b="1" u="sng">
                <a:solidFill>
                  <a:srgbClr val="FF0000"/>
                </a:solidFill>
                <a:cs typeface="Times New Roman" pitchFamily="18" charset="0"/>
              </a:rPr>
              <a:t>Chế độ làm việc ngắn hạn lặp lạ</a:t>
            </a:r>
            <a:r>
              <a:rPr lang="en-US" sz="2800" u="sng">
                <a:solidFill>
                  <a:srgbClr val="FF0000"/>
                </a:solidFill>
                <a:cs typeface="Times New Roman" pitchFamily="18" charset="0"/>
              </a:rPr>
              <a:t>i</a:t>
            </a:r>
            <a:r>
              <a:rPr lang="en-US">
                <a:cs typeface="Times New Roman" pitchFamily="18" charset="0"/>
              </a:rPr>
              <a:t>: Chế độ làm việc có chu kỳ với thời gian chu kỳ t</a:t>
            </a:r>
            <a:r>
              <a:rPr lang="en-US" baseline="-25000">
                <a:cs typeface="Times New Roman" pitchFamily="18" charset="0"/>
              </a:rPr>
              <a:t>ck</a:t>
            </a:r>
            <a:r>
              <a:rPr lang="en-US">
                <a:cs typeface="Times New Roman" pitchFamily="18" charset="0"/>
              </a:rPr>
              <a:t> = t</a:t>
            </a:r>
            <a:r>
              <a:rPr lang="en-US" baseline="-25000">
                <a:cs typeface="Times New Roman" pitchFamily="18" charset="0"/>
              </a:rPr>
              <a:t>lv</a:t>
            </a:r>
            <a:r>
              <a:rPr lang="en-US">
                <a:cs typeface="Times New Roman" pitchFamily="18" charset="0"/>
              </a:rPr>
              <a:t> + t</a:t>
            </a:r>
            <a:r>
              <a:rPr lang="en-US" baseline="-25000">
                <a:cs typeface="Times New Roman" pitchFamily="18" charset="0"/>
              </a:rPr>
              <a:t>ng</a:t>
            </a:r>
            <a:r>
              <a:rPr lang="en-US">
                <a:cs typeface="Times New Roman" pitchFamily="18" charset="0"/>
              </a:rPr>
              <a:t> . Khoảng thời gian làm việc đủ nhỏ (t</a:t>
            </a:r>
            <a:r>
              <a:rPr lang="en-US" baseline="-25000">
                <a:cs typeface="Times New Roman" pitchFamily="18" charset="0"/>
              </a:rPr>
              <a:t>lv</a:t>
            </a:r>
            <a:r>
              <a:rPr lang="en-US">
                <a:cs typeface="Times New Roman" pitchFamily="18" charset="0"/>
              </a:rPr>
              <a:t> &lt; 4T) để nhiệt độ chưa đạt nhiệt độ ổn định (</a:t>
            </a:r>
            <a:r>
              <a:rPr lang="en-US">
                <a:sym typeface="Symbol" pitchFamily="18" charset="2"/>
              </a:rPr>
              <a:t></a:t>
            </a:r>
            <a:r>
              <a:rPr lang="en-US"/>
              <a:t> &lt; </a:t>
            </a:r>
            <a:r>
              <a:rPr lang="en-US">
                <a:sym typeface="Symbol" pitchFamily="18" charset="2"/>
              </a:rPr>
              <a:t></a:t>
            </a:r>
            <a:r>
              <a:rPr lang="en-US" baseline="-25000"/>
              <a:t>ođ</a:t>
            </a:r>
            <a:r>
              <a:rPr lang="en-US">
                <a:cs typeface="Times New Roman" pitchFamily="18" charset="0"/>
              </a:rPr>
              <a:t>) và thời gian nghỉ đủ ngắn (t</a:t>
            </a:r>
            <a:r>
              <a:rPr lang="en-US" baseline="-25000">
                <a:cs typeface="Times New Roman" pitchFamily="18" charset="0"/>
              </a:rPr>
              <a:t>ng</a:t>
            </a:r>
            <a:r>
              <a:rPr lang="en-US">
                <a:cs typeface="Times New Roman" pitchFamily="18" charset="0"/>
              </a:rPr>
              <a:t> &lt; 4T) để nhiệt độ giảm chưa đến nhiệt độ môi trường (</a:t>
            </a:r>
            <a:r>
              <a:rPr lang="en-US">
                <a:sym typeface="Symbol" pitchFamily="18" charset="2"/>
              </a:rPr>
              <a:t></a:t>
            </a:r>
            <a:r>
              <a:rPr lang="en-US"/>
              <a:t> = 0)</a:t>
            </a:r>
            <a:r>
              <a:rPr lang="en-US">
                <a:cs typeface="Times New Roman" pitchFamily="18" charset="0"/>
              </a:rPr>
              <a:t>.</a:t>
            </a:r>
            <a:endParaRPr lang="en-US" sz="2200">
              <a:cs typeface="Times New Roman" pitchFamily="18" charset="0"/>
            </a:endParaRPr>
          </a:p>
        </p:txBody>
      </p:sp>
      <p:grpSp>
        <p:nvGrpSpPr>
          <p:cNvPr id="6" name="Group 5"/>
          <p:cNvGrpSpPr>
            <a:grpSpLocks/>
          </p:cNvGrpSpPr>
          <p:nvPr/>
        </p:nvGrpSpPr>
        <p:grpSpPr bwMode="auto">
          <a:xfrm>
            <a:off x="7165975" y="5183127"/>
            <a:ext cx="2357437" cy="2108200"/>
            <a:chOff x="1212" y="1800"/>
            <a:chExt cx="1485" cy="1328"/>
          </a:xfrm>
        </p:grpSpPr>
        <p:sp>
          <p:nvSpPr>
            <p:cNvPr id="7" name="Line 6"/>
            <p:cNvSpPr>
              <a:spLocks noChangeShapeType="1"/>
            </p:cNvSpPr>
            <p:nvPr/>
          </p:nvSpPr>
          <p:spPr bwMode="auto">
            <a:xfrm>
              <a:off x="1419" y="1856"/>
              <a:ext cx="0" cy="888"/>
            </a:xfrm>
            <a:prstGeom prst="line">
              <a:avLst/>
            </a:prstGeom>
            <a:noFill/>
            <a:ln w="12700">
              <a:solidFill>
                <a:srgbClr val="000000"/>
              </a:solidFill>
              <a:round/>
              <a:headEnd type="stealth" w="sm" len="lg"/>
              <a:tailEnd/>
            </a:ln>
          </p:spPr>
          <p:txBody>
            <a:bodyPr/>
            <a:lstStyle/>
            <a:p>
              <a:endParaRPr lang="en-US"/>
            </a:p>
          </p:txBody>
        </p:sp>
        <p:sp>
          <p:nvSpPr>
            <p:cNvPr id="8" name="Line 7"/>
            <p:cNvSpPr>
              <a:spLocks noChangeShapeType="1"/>
            </p:cNvSpPr>
            <p:nvPr/>
          </p:nvSpPr>
          <p:spPr bwMode="auto">
            <a:xfrm>
              <a:off x="1419" y="2739"/>
              <a:ext cx="1163" cy="0"/>
            </a:xfrm>
            <a:prstGeom prst="line">
              <a:avLst/>
            </a:prstGeom>
            <a:noFill/>
            <a:ln w="12700">
              <a:solidFill>
                <a:srgbClr val="000000"/>
              </a:solidFill>
              <a:round/>
              <a:headEnd/>
              <a:tailEnd type="stealth" w="sm" len="lg"/>
            </a:ln>
          </p:spPr>
          <p:txBody>
            <a:bodyPr/>
            <a:lstStyle/>
            <a:p>
              <a:endParaRPr lang="en-US"/>
            </a:p>
          </p:txBody>
        </p:sp>
        <p:sp>
          <p:nvSpPr>
            <p:cNvPr id="9" name="Line 8"/>
            <p:cNvSpPr>
              <a:spLocks noChangeShapeType="1"/>
            </p:cNvSpPr>
            <p:nvPr/>
          </p:nvSpPr>
          <p:spPr bwMode="auto">
            <a:xfrm>
              <a:off x="1419" y="2160"/>
              <a:ext cx="286" cy="0"/>
            </a:xfrm>
            <a:prstGeom prst="line">
              <a:avLst/>
            </a:prstGeom>
            <a:noFill/>
            <a:ln w="19050">
              <a:solidFill>
                <a:srgbClr val="000000"/>
              </a:solidFill>
              <a:round/>
              <a:headEnd/>
              <a:tailEnd/>
            </a:ln>
          </p:spPr>
          <p:txBody>
            <a:bodyPr/>
            <a:lstStyle/>
            <a:p>
              <a:endParaRPr lang="en-US"/>
            </a:p>
          </p:txBody>
        </p:sp>
        <p:sp>
          <p:nvSpPr>
            <p:cNvPr id="10" name="Line 9"/>
            <p:cNvSpPr>
              <a:spLocks noChangeShapeType="1"/>
            </p:cNvSpPr>
            <p:nvPr/>
          </p:nvSpPr>
          <p:spPr bwMode="auto">
            <a:xfrm>
              <a:off x="2028" y="2160"/>
              <a:ext cx="286" cy="0"/>
            </a:xfrm>
            <a:prstGeom prst="line">
              <a:avLst/>
            </a:prstGeom>
            <a:noFill/>
            <a:ln w="19050">
              <a:solidFill>
                <a:srgbClr val="000000"/>
              </a:solidFill>
              <a:round/>
              <a:headEnd/>
              <a:tailEnd/>
            </a:ln>
          </p:spPr>
          <p:txBody>
            <a:bodyPr/>
            <a:lstStyle/>
            <a:p>
              <a:endParaRPr lang="en-US"/>
            </a:p>
          </p:txBody>
        </p:sp>
        <p:sp>
          <p:nvSpPr>
            <p:cNvPr id="11" name="Line 10"/>
            <p:cNvSpPr>
              <a:spLocks noChangeShapeType="1"/>
            </p:cNvSpPr>
            <p:nvPr/>
          </p:nvSpPr>
          <p:spPr bwMode="auto">
            <a:xfrm>
              <a:off x="1702" y="2160"/>
              <a:ext cx="0" cy="579"/>
            </a:xfrm>
            <a:prstGeom prst="line">
              <a:avLst/>
            </a:prstGeom>
            <a:noFill/>
            <a:ln w="19050">
              <a:solidFill>
                <a:srgbClr val="000000"/>
              </a:solidFill>
              <a:round/>
              <a:headEnd/>
              <a:tailEnd/>
            </a:ln>
          </p:spPr>
          <p:txBody>
            <a:bodyPr/>
            <a:lstStyle/>
            <a:p>
              <a:endParaRPr lang="en-US"/>
            </a:p>
          </p:txBody>
        </p:sp>
        <p:sp>
          <p:nvSpPr>
            <p:cNvPr id="12" name="Line 11"/>
            <p:cNvSpPr>
              <a:spLocks noChangeShapeType="1"/>
            </p:cNvSpPr>
            <p:nvPr/>
          </p:nvSpPr>
          <p:spPr bwMode="auto">
            <a:xfrm>
              <a:off x="2039" y="2160"/>
              <a:ext cx="0" cy="579"/>
            </a:xfrm>
            <a:prstGeom prst="line">
              <a:avLst/>
            </a:prstGeom>
            <a:noFill/>
            <a:ln w="19050">
              <a:solidFill>
                <a:srgbClr val="000000"/>
              </a:solidFill>
              <a:round/>
              <a:headEnd/>
              <a:tailEnd/>
            </a:ln>
          </p:spPr>
          <p:txBody>
            <a:bodyPr/>
            <a:lstStyle/>
            <a:p>
              <a:endParaRPr lang="en-US"/>
            </a:p>
          </p:txBody>
        </p:sp>
        <p:sp>
          <p:nvSpPr>
            <p:cNvPr id="13" name="Line 12"/>
            <p:cNvSpPr>
              <a:spLocks noChangeShapeType="1"/>
            </p:cNvSpPr>
            <p:nvPr/>
          </p:nvSpPr>
          <p:spPr bwMode="auto">
            <a:xfrm>
              <a:off x="2314" y="2160"/>
              <a:ext cx="0" cy="579"/>
            </a:xfrm>
            <a:prstGeom prst="line">
              <a:avLst/>
            </a:prstGeom>
            <a:noFill/>
            <a:ln w="19050">
              <a:solidFill>
                <a:srgbClr val="000000"/>
              </a:solidFill>
              <a:round/>
              <a:headEnd/>
              <a:tailEnd/>
            </a:ln>
          </p:spPr>
          <p:txBody>
            <a:bodyPr/>
            <a:lstStyle/>
            <a:p>
              <a:endParaRPr lang="en-US"/>
            </a:p>
          </p:txBody>
        </p:sp>
        <p:sp>
          <p:nvSpPr>
            <p:cNvPr id="14" name="Line 13"/>
            <p:cNvSpPr>
              <a:spLocks noChangeShapeType="1"/>
            </p:cNvSpPr>
            <p:nvPr/>
          </p:nvSpPr>
          <p:spPr bwMode="auto">
            <a:xfrm>
              <a:off x="1702" y="2759"/>
              <a:ext cx="0" cy="129"/>
            </a:xfrm>
            <a:prstGeom prst="line">
              <a:avLst/>
            </a:prstGeom>
            <a:noFill/>
            <a:ln w="9525">
              <a:solidFill>
                <a:srgbClr val="000000"/>
              </a:solidFill>
              <a:round/>
              <a:headEnd/>
              <a:tailEnd/>
            </a:ln>
          </p:spPr>
          <p:txBody>
            <a:bodyPr/>
            <a:lstStyle/>
            <a:p>
              <a:endParaRPr lang="en-US"/>
            </a:p>
          </p:txBody>
        </p:sp>
        <p:sp>
          <p:nvSpPr>
            <p:cNvPr id="15" name="Line 14"/>
            <p:cNvSpPr>
              <a:spLocks noChangeShapeType="1"/>
            </p:cNvSpPr>
            <p:nvPr/>
          </p:nvSpPr>
          <p:spPr bwMode="auto">
            <a:xfrm>
              <a:off x="2314" y="2753"/>
              <a:ext cx="0" cy="129"/>
            </a:xfrm>
            <a:prstGeom prst="line">
              <a:avLst/>
            </a:prstGeom>
            <a:noFill/>
            <a:ln w="9525">
              <a:solidFill>
                <a:srgbClr val="000000"/>
              </a:solidFill>
              <a:round/>
              <a:headEnd/>
              <a:tailEnd/>
            </a:ln>
          </p:spPr>
          <p:txBody>
            <a:bodyPr/>
            <a:lstStyle/>
            <a:p>
              <a:endParaRPr lang="en-US"/>
            </a:p>
          </p:txBody>
        </p:sp>
        <p:sp>
          <p:nvSpPr>
            <p:cNvPr id="16" name="Line 15"/>
            <p:cNvSpPr>
              <a:spLocks noChangeShapeType="1"/>
            </p:cNvSpPr>
            <p:nvPr/>
          </p:nvSpPr>
          <p:spPr bwMode="auto">
            <a:xfrm>
              <a:off x="2039" y="2753"/>
              <a:ext cx="0" cy="253"/>
            </a:xfrm>
            <a:prstGeom prst="line">
              <a:avLst/>
            </a:prstGeom>
            <a:noFill/>
            <a:ln w="9525">
              <a:solidFill>
                <a:srgbClr val="000000"/>
              </a:solidFill>
              <a:round/>
              <a:headEnd/>
              <a:tailEnd/>
            </a:ln>
          </p:spPr>
          <p:txBody>
            <a:bodyPr/>
            <a:lstStyle/>
            <a:p>
              <a:endParaRPr lang="en-US"/>
            </a:p>
          </p:txBody>
        </p:sp>
        <p:sp>
          <p:nvSpPr>
            <p:cNvPr id="17" name="Line 16"/>
            <p:cNvSpPr>
              <a:spLocks noChangeShapeType="1"/>
            </p:cNvSpPr>
            <p:nvPr/>
          </p:nvSpPr>
          <p:spPr bwMode="auto">
            <a:xfrm>
              <a:off x="1419" y="2849"/>
              <a:ext cx="291" cy="0"/>
            </a:xfrm>
            <a:prstGeom prst="line">
              <a:avLst/>
            </a:prstGeom>
            <a:noFill/>
            <a:ln w="6350">
              <a:solidFill>
                <a:srgbClr val="000000"/>
              </a:solidFill>
              <a:round/>
              <a:headEnd type="stealth" w="sm" len="sm"/>
              <a:tailEnd type="stealth" w="sm" len="sm"/>
            </a:ln>
          </p:spPr>
          <p:txBody>
            <a:bodyPr/>
            <a:lstStyle/>
            <a:p>
              <a:endParaRPr lang="en-US"/>
            </a:p>
          </p:txBody>
        </p:sp>
        <p:sp>
          <p:nvSpPr>
            <p:cNvPr id="18" name="Line 17"/>
            <p:cNvSpPr>
              <a:spLocks noChangeShapeType="1"/>
            </p:cNvSpPr>
            <p:nvPr/>
          </p:nvSpPr>
          <p:spPr bwMode="auto">
            <a:xfrm>
              <a:off x="1695" y="2848"/>
              <a:ext cx="343" cy="0"/>
            </a:xfrm>
            <a:prstGeom prst="line">
              <a:avLst/>
            </a:prstGeom>
            <a:noFill/>
            <a:ln w="6350">
              <a:solidFill>
                <a:srgbClr val="000000"/>
              </a:solidFill>
              <a:round/>
              <a:headEnd type="stealth" w="sm" len="sm"/>
              <a:tailEnd type="stealth" w="sm" len="sm"/>
            </a:ln>
          </p:spPr>
          <p:txBody>
            <a:bodyPr/>
            <a:lstStyle/>
            <a:p>
              <a:endParaRPr lang="en-US"/>
            </a:p>
          </p:txBody>
        </p:sp>
        <p:sp>
          <p:nvSpPr>
            <p:cNvPr id="19" name="Line 18"/>
            <p:cNvSpPr>
              <a:spLocks noChangeShapeType="1"/>
            </p:cNvSpPr>
            <p:nvPr/>
          </p:nvSpPr>
          <p:spPr bwMode="auto">
            <a:xfrm>
              <a:off x="2043" y="2851"/>
              <a:ext cx="291" cy="0"/>
            </a:xfrm>
            <a:prstGeom prst="line">
              <a:avLst/>
            </a:prstGeom>
            <a:noFill/>
            <a:ln w="6350">
              <a:solidFill>
                <a:srgbClr val="000000"/>
              </a:solidFill>
              <a:round/>
              <a:headEnd type="stealth" w="sm" len="sm"/>
              <a:tailEnd type="stealth" w="sm" len="sm"/>
            </a:ln>
          </p:spPr>
          <p:txBody>
            <a:bodyPr/>
            <a:lstStyle/>
            <a:p>
              <a:endParaRPr lang="en-US"/>
            </a:p>
          </p:txBody>
        </p:sp>
        <p:sp>
          <p:nvSpPr>
            <p:cNvPr id="20" name="Line 19"/>
            <p:cNvSpPr>
              <a:spLocks noChangeShapeType="1"/>
            </p:cNvSpPr>
            <p:nvPr/>
          </p:nvSpPr>
          <p:spPr bwMode="auto">
            <a:xfrm>
              <a:off x="1415" y="2753"/>
              <a:ext cx="0" cy="253"/>
            </a:xfrm>
            <a:prstGeom prst="line">
              <a:avLst/>
            </a:prstGeom>
            <a:noFill/>
            <a:ln w="9525">
              <a:solidFill>
                <a:srgbClr val="000000"/>
              </a:solidFill>
              <a:round/>
              <a:headEnd/>
              <a:tailEnd/>
            </a:ln>
          </p:spPr>
          <p:txBody>
            <a:bodyPr/>
            <a:lstStyle/>
            <a:p>
              <a:endParaRPr lang="en-US"/>
            </a:p>
          </p:txBody>
        </p:sp>
        <p:sp>
          <p:nvSpPr>
            <p:cNvPr id="21" name="Line 20"/>
            <p:cNvSpPr>
              <a:spLocks noChangeShapeType="1"/>
            </p:cNvSpPr>
            <p:nvPr/>
          </p:nvSpPr>
          <p:spPr bwMode="auto">
            <a:xfrm>
              <a:off x="1419" y="2997"/>
              <a:ext cx="615" cy="0"/>
            </a:xfrm>
            <a:prstGeom prst="line">
              <a:avLst/>
            </a:prstGeom>
            <a:noFill/>
            <a:ln w="6350">
              <a:solidFill>
                <a:srgbClr val="000000"/>
              </a:solidFill>
              <a:round/>
              <a:headEnd type="stealth" w="sm" len="sm"/>
              <a:tailEnd type="stealth" w="sm" len="sm"/>
            </a:ln>
          </p:spPr>
          <p:txBody>
            <a:bodyPr/>
            <a:lstStyle/>
            <a:p>
              <a:endParaRPr lang="en-US"/>
            </a:p>
          </p:txBody>
        </p:sp>
        <p:sp>
          <p:nvSpPr>
            <p:cNvPr id="22" name="Text Box 21"/>
            <p:cNvSpPr txBox="1">
              <a:spLocks noChangeArrowheads="1"/>
            </p:cNvSpPr>
            <p:nvPr/>
          </p:nvSpPr>
          <p:spPr bwMode="auto">
            <a:xfrm>
              <a:off x="1212" y="2017"/>
              <a:ext cx="291" cy="194"/>
            </a:xfrm>
            <a:prstGeom prst="rect">
              <a:avLst/>
            </a:prstGeom>
            <a:noFill/>
            <a:ln w="9525">
              <a:noFill/>
              <a:miter lim="800000"/>
              <a:headEnd/>
              <a:tailEnd/>
            </a:ln>
          </p:spPr>
          <p:txBody>
            <a:bodyPr/>
            <a:lstStyle/>
            <a:p>
              <a:pPr algn="l"/>
              <a:r>
                <a:rPr lang="en-US" altLang="zh-CN" sz="1600">
                  <a:latin typeface="Times New Roman" pitchFamily="18" charset="0"/>
                  <a:ea typeface="宋体" pitchFamily="2" charset="-122"/>
                </a:rPr>
                <a:t>I</a:t>
              </a:r>
              <a:r>
                <a:rPr lang="en-US" altLang="zh-CN" sz="1600" baseline="-25000">
                  <a:ea typeface="宋体" pitchFamily="2" charset="-122"/>
                </a:rPr>
                <a:t>nl</a:t>
              </a:r>
              <a:endParaRPr lang="en-US" sz="1600"/>
            </a:p>
          </p:txBody>
        </p:sp>
        <p:sp>
          <p:nvSpPr>
            <p:cNvPr id="23" name="Text Box 22"/>
            <p:cNvSpPr txBox="1">
              <a:spLocks noChangeArrowheads="1"/>
            </p:cNvSpPr>
            <p:nvPr/>
          </p:nvSpPr>
          <p:spPr bwMode="auto">
            <a:xfrm>
              <a:off x="1409" y="1800"/>
              <a:ext cx="218" cy="193"/>
            </a:xfrm>
            <a:prstGeom prst="rect">
              <a:avLst/>
            </a:prstGeom>
            <a:noFill/>
            <a:ln w="9525">
              <a:noFill/>
              <a:miter lim="800000"/>
              <a:headEnd/>
              <a:tailEnd/>
            </a:ln>
          </p:spPr>
          <p:txBody>
            <a:bodyPr/>
            <a:lstStyle/>
            <a:p>
              <a:pPr algn="l"/>
              <a:r>
                <a:rPr lang="en-US" altLang="zh-CN" sz="1600">
                  <a:latin typeface="Times New Roman" pitchFamily="18" charset="0"/>
                  <a:ea typeface="宋体" pitchFamily="2" charset="-122"/>
                </a:rPr>
                <a:t>I</a:t>
              </a:r>
              <a:endParaRPr lang="en-US" sz="1600"/>
            </a:p>
          </p:txBody>
        </p:sp>
        <p:sp>
          <p:nvSpPr>
            <p:cNvPr id="24" name="Text Box 23"/>
            <p:cNvSpPr txBox="1">
              <a:spLocks noChangeArrowheads="1"/>
            </p:cNvSpPr>
            <p:nvPr/>
          </p:nvSpPr>
          <p:spPr bwMode="auto">
            <a:xfrm>
              <a:off x="1477" y="2774"/>
              <a:ext cx="315" cy="193"/>
            </a:xfrm>
            <a:prstGeom prst="rect">
              <a:avLst/>
            </a:prstGeom>
            <a:noFill/>
            <a:ln w="9525">
              <a:noFill/>
              <a:miter lim="800000"/>
              <a:headEnd/>
              <a:tailEnd/>
            </a:ln>
          </p:spPr>
          <p:txBody>
            <a:bodyPr/>
            <a:lstStyle/>
            <a:p>
              <a:pPr algn="l"/>
              <a:r>
                <a:rPr lang="en-US" altLang="zh-CN" sz="1600">
                  <a:latin typeface="Times New Roman" pitchFamily="18" charset="0"/>
                  <a:ea typeface="宋体" pitchFamily="2" charset="-122"/>
                </a:rPr>
                <a:t>t</a:t>
              </a:r>
              <a:r>
                <a:rPr lang="en-US" altLang="zh-CN" sz="1600" baseline="-25000">
                  <a:latin typeface="Times New Roman" pitchFamily="18" charset="0"/>
                  <a:ea typeface="宋体" pitchFamily="2" charset="-122"/>
                </a:rPr>
                <a:t>lv</a:t>
              </a:r>
              <a:endParaRPr lang="en-US" sz="1600"/>
            </a:p>
          </p:txBody>
        </p:sp>
        <p:sp>
          <p:nvSpPr>
            <p:cNvPr id="25" name="Text Box 24"/>
            <p:cNvSpPr txBox="1">
              <a:spLocks noChangeArrowheads="1"/>
            </p:cNvSpPr>
            <p:nvPr/>
          </p:nvSpPr>
          <p:spPr bwMode="auto">
            <a:xfrm>
              <a:off x="1760" y="2776"/>
              <a:ext cx="315" cy="193"/>
            </a:xfrm>
            <a:prstGeom prst="rect">
              <a:avLst/>
            </a:prstGeom>
            <a:noFill/>
            <a:ln w="9525">
              <a:noFill/>
              <a:miter lim="800000"/>
              <a:headEnd/>
              <a:tailEnd/>
            </a:ln>
          </p:spPr>
          <p:txBody>
            <a:bodyPr/>
            <a:lstStyle/>
            <a:p>
              <a:pPr algn="l"/>
              <a:r>
                <a:rPr lang="en-US" altLang="zh-CN" sz="1600">
                  <a:latin typeface="Times New Roman" pitchFamily="18" charset="0"/>
                  <a:ea typeface="宋体" pitchFamily="2" charset="-122"/>
                </a:rPr>
                <a:t>t</a:t>
              </a:r>
              <a:r>
                <a:rPr lang="en-US" altLang="zh-CN" sz="1600" baseline="-25000">
                  <a:latin typeface="Times New Roman" pitchFamily="18" charset="0"/>
                  <a:ea typeface="宋体" pitchFamily="2" charset="-122"/>
                </a:rPr>
                <a:t>ng</a:t>
              </a:r>
              <a:endParaRPr lang="en-US" sz="1600"/>
            </a:p>
          </p:txBody>
        </p:sp>
        <p:sp>
          <p:nvSpPr>
            <p:cNvPr id="26" name="Text Box 25"/>
            <p:cNvSpPr txBox="1">
              <a:spLocks noChangeArrowheads="1"/>
            </p:cNvSpPr>
            <p:nvPr/>
          </p:nvSpPr>
          <p:spPr bwMode="auto">
            <a:xfrm>
              <a:off x="1607" y="2935"/>
              <a:ext cx="315" cy="193"/>
            </a:xfrm>
            <a:prstGeom prst="rect">
              <a:avLst/>
            </a:prstGeom>
            <a:noFill/>
            <a:ln w="9525">
              <a:noFill/>
              <a:miter lim="800000"/>
              <a:headEnd/>
              <a:tailEnd/>
            </a:ln>
          </p:spPr>
          <p:txBody>
            <a:bodyPr/>
            <a:lstStyle/>
            <a:p>
              <a:pPr algn="l"/>
              <a:r>
                <a:rPr lang="en-US" altLang="zh-CN" sz="1600">
                  <a:latin typeface="Times New Roman" pitchFamily="18" charset="0"/>
                  <a:ea typeface="宋体" pitchFamily="2" charset="-122"/>
                </a:rPr>
                <a:t>t</a:t>
              </a:r>
              <a:r>
                <a:rPr lang="en-US" altLang="zh-CN" sz="1600" baseline="-25000">
                  <a:latin typeface="Times New Roman" pitchFamily="18" charset="0"/>
                  <a:ea typeface="宋体" pitchFamily="2" charset="-122"/>
                </a:rPr>
                <a:t>ck</a:t>
              </a:r>
              <a:endParaRPr lang="en-US" sz="1600"/>
            </a:p>
          </p:txBody>
        </p:sp>
        <p:sp>
          <p:nvSpPr>
            <p:cNvPr id="27" name="Text Box 26"/>
            <p:cNvSpPr txBox="1">
              <a:spLocks noChangeArrowheads="1"/>
            </p:cNvSpPr>
            <p:nvPr/>
          </p:nvSpPr>
          <p:spPr bwMode="auto">
            <a:xfrm>
              <a:off x="2479" y="2726"/>
              <a:ext cx="218" cy="193"/>
            </a:xfrm>
            <a:prstGeom prst="rect">
              <a:avLst/>
            </a:prstGeom>
            <a:noFill/>
            <a:ln w="9525">
              <a:noFill/>
              <a:miter lim="800000"/>
              <a:headEnd/>
              <a:tailEnd/>
            </a:ln>
          </p:spPr>
          <p:txBody>
            <a:bodyPr/>
            <a:lstStyle/>
            <a:p>
              <a:pPr algn="l"/>
              <a:r>
                <a:rPr lang="en-US" altLang="zh-CN" sz="1600">
                  <a:latin typeface="Times New Roman" pitchFamily="18" charset="0"/>
                  <a:ea typeface="宋体" pitchFamily="2" charset="-122"/>
                </a:rPr>
                <a:t>t</a:t>
              </a:r>
              <a:endParaRPr lang="en-US" sz="1600"/>
            </a:p>
          </p:txBody>
        </p:sp>
      </p:grpSp>
      <p:sp>
        <p:nvSpPr>
          <p:cNvPr id="28" name="Rectangle 27"/>
          <p:cNvSpPr>
            <a:spLocks noChangeArrowheads="1"/>
          </p:cNvSpPr>
          <p:nvPr/>
        </p:nvSpPr>
        <p:spPr bwMode="auto">
          <a:xfrm>
            <a:off x="379412" y="3695700"/>
            <a:ext cx="6096000" cy="1200329"/>
          </a:xfrm>
          <a:prstGeom prst="rect">
            <a:avLst/>
          </a:prstGeom>
          <a:noFill/>
          <a:ln w="9525" algn="ctr">
            <a:noFill/>
            <a:miter lim="800000"/>
            <a:headEnd/>
            <a:tailEnd/>
          </a:ln>
        </p:spPr>
        <p:txBody>
          <a:bodyPr wrap="square" anchor="ctr">
            <a:spAutoFit/>
          </a:bodyPr>
          <a:lstStyle/>
          <a:p>
            <a:pPr algn="l" eaLnBrk="0" hangingPunct="0"/>
            <a:r>
              <a:rPr lang="fr-FR" sz="2400">
                <a:latin typeface="VNI-Times" pitchFamily="2" charset="0"/>
              </a:rPr>
              <a:t>- Khi soá chu kyø ñuû lôùn thì ñoä cheânh nhieät seõ dao ñoäng giöõa hai giaù trò </a:t>
            </a:r>
            <a:r>
              <a:rPr lang="en-US" sz="2400">
                <a:latin typeface="VNI-Times" pitchFamily="2" charset="0"/>
                <a:sym typeface="Symbol" pitchFamily="18" charset="2"/>
              </a:rPr>
              <a:t></a:t>
            </a:r>
            <a:r>
              <a:rPr lang="fr-FR" sz="2400" baseline="-25000">
                <a:latin typeface="VNI-Times" pitchFamily="2" charset="0"/>
              </a:rPr>
              <a:t>max</a:t>
            </a:r>
            <a:r>
              <a:rPr lang="fr-FR" sz="2400">
                <a:latin typeface="VNI-Times" pitchFamily="2" charset="0"/>
              </a:rPr>
              <a:t> </a:t>
            </a:r>
            <a:r>
              <a:rPr lang="fr-FR" sz="2400">
                <a:latin typeface="VNI-Times" pitchFamily="2" charset="0"/>
                <a:sym typeface="Symbol" pitchFamily="18" charset="2"/>
              </a:rPr>
              <a:t> vaø </a:t>
            </a:r>
            <a:r>
              <a:rPr lang="en-US" sz="2400">
                <a:latin typeface="VNI-Times" pitchFamily="2" charset="0"/>
                <a:sym typeface="Symbol" pitchFamily="18" charset="2"/>
              </a:rPr>
              <a:t></a:t>
            </a:r>
            <a:r>
              <a:rPr lang="fr-FR" sz="2400" baseline="-25000">
                <a:latin typeface="VNI-Times" pitchFamily="2" charset="0"/>
              </a:rPr>
              <a:t>min</a:t>
            </a:r>
            <a:r>
              <a:rPr lang="fr-FR" sz="2400">
                <a:latin typeface="VNI-Times" pitchFamily="2" charset="0"/>
                <a:sym typeface="Symbol" pitchFamily="18" charset="2"/>
              </a:rPr>
              <a:t> xaùc laäp</a:t>
            </a:r>
            <a:r>
              <a:rPr lang="en-US" sz="2400">
                <a:latin typeface="VNI-Times" pitchFamily="2" charset="0"/>
                <a:sym typeface="Symbol" pitchFamily="18" charset="2"/>
              </a:rPr>
              <a:t>, ñaây laø </a:t>
            </a:r>
            <a:r>
              <a:rPr lang="en-US" sz="2400">
                <a:solidFill>
                  <a:srgbClr val="00B0F0"/>
                </a:solidFill>
                <a:latin typeface="VNI-Times" pitchFamily="2" charset="0"/>
                <a:sym typeface="Symbol" pitchFamily="18" charset="2"/>
              </a:rPr>
              <a:t>cheá ñoä töïa xaùc laäp</a:t>
            </a:r>
          </a:p>
        </p:txBody>
      </p:sp>
      <p:sp>
        <p:nvSpPr>
          <p:cNvPr id="29" name="Line 34"/>
          <p:cNvSpPr>
            <a:spLocks noChangeAspect="1" noChangeShapeType="1"/>
          </p:cNvSpPr>
          <p:nvPr/>
        </p:nvSpPr>
        <p:spPr bwMode="auto">
          <a:xfrm>
            <a:off x="7413624" y="3462338"/>
            <a:ext cx="3025775" cy="0"/>
          </a:xfrm>
          <a:prstGeom prst="line">
            <a:avLst/>
          </a:prstGeom>
          <a:noFill/>
          <a:ln w="6350">
            <a:solidFill>
              <a:srgbClr val="000000"/>
            </a:solidFill>
            <a:round/>
            <a:headEnd/>
            <a:tailEnd/>
          </a:ln>
        </p:spPr>
        <p:txBody>
          <a:bodyPr/>
          <a:lstStyle/>
          <a:p>
            <a:endParaRPr lang="en-US"/>
          </a:p>
        </p:txBody>
      </p:sp>
      <p:sp>
        <p:nvSpPr>
          <p:cNvPr id="30" name="Text Box 37"/>
          <p:cNvSpPr txBox="1">
            <a:spLocks noChangeAspect="1" noChangeArrowheads="1"/>
          </p:cNvSpPr>
          <p:nvPr/>
        </p:nvSpPr>
        <p:spPr bwMode="auto">
          <a:xfrm>
            <a:off x="6780212" y="3162299"/>
            <a:ext cx="590233" cy="415925"/>
          </a:xfrm>
          <a:prstGeom prst="rect">
            <a:avLst/>
          </a:prstGeom>
          <a:solidFill>
            <a:srgbClr val="FFFF00"/>
          </a:solidFill>
          <a:ln w="19050">
            <a:noFill/>
            <a:miter lim="800000"/>
            <a:headEnd/>
            <a:tailEnd/>
          </a:ln>
        </p:spPr>
        <p:txBody>
          <a:bodyPr/>
          <a:lstStyle/>
          <a:p>
            <a:pPr algn="l"/>
            <a:r>
              <a:rPr lang="en-US" altLang="zh-CN" sz="2400">
                <a:ea typeface="宋体" pitchFamily="2" charset="-122"/>
                <a:sym typeface="Symbol" pitchFamily="18" charset="2"/>
              </a:rPr>
              <a:t></a:t>
            </a:r>
            <a:r>
              <a:rPr lang="en-US" altLang="zh-CN" sz="2400" baseline="-25000">
                <a:ea typeface="宋体" pitchFamily="2" charset="-122"/>
              </a:rPr>
              <a:t>dh</a:t>
            </a:r>
            <a:endParaRPr lang="en-US" sz="2400"/>
          </a:p>
        </p:txBody>
      </p:sp>
      <p:grpSp>
        <p:nvGrpSpPr>
          <p:cNvPr id="31" name="Group 67"/>
          <p:cNvGrpSpPr>
            <a:grpSpLocks/>
          </p:cNvGrpSpPr>
          <p:nvPr/>
        </p:nvGrpSpPr>
        <p:grpSpPr bwMode="auto">
          <a:xfrm>
            <a:off x="6781799" y="2247900"/>
            <a:ext cx="4722813" cy="2962275"/>
            <a:chOff x="1596" y="2094"/>
            <a:chExt cx="2975" cy="1866"/>
          </a:xfrm>
        </p:grpSpPr>
        <p:sp>
          <p:nvSpPr>
            <p:cNvPr id="32" name="Line 29"/>
            <p:cNvSpPr>
              <a:spLocks noChangeAspect="1" noChangeShapeType="1"/>
            </p:cNvSpPr>
            <p:nvPr/>
          </p:nvSpPr>
          <p:spPr bwMode="auto">
            <a:xfrm>
              <a:off x="1596" y="3714"/>
              <a:ext cx="2820" cy="0"/>
            </a:xfrm>
            <a:prstGeom prst="line">
              <a:avLst/>
            </a:prstGeom>
            <a:noFill/>
            <a:ln w="6350">
              <a:solidFill>
                <a:srgbClr val="000000"/>
              </a:solidFill>
              <a:round/>
              <a:headEnd/>
              <a:tailEnd type="stealth" w="sm" len="lg"/>
            </a:ln>
          </p:spPr>
          <p:txBody>
            <a:bodyPr/>
            <a:lstStyle/>
            <a:p>
              <a:endParaRPr lang="en-US"/>
            </a:p>
          </p:txBody>
        </p:sp>
        <p:sp>
          <p:nvSpPr>
            <p:cNvPr id="33" name="Text Box 30"/>
            <p:cNvSpPr txBox="1">
              <a:spLocks noChangeAspect="1" noChangeArrowheads="1"/>
            </p:cNvSpPr>
            <p:nvPr/>
          </p:nvSpPr>
          <p:spPr bwMode="auto">
            <a:xfrm>
              <a:off x="4306" y="3694"/>
              <a:ext cx="265" cy="266"/>
            </a:xfrm>
            <a:prstGeom prst="rect">
              <a:avLst/>
            </a:prstGeom>
            <a:noFill/>
            <a:ln w="19050">
              <a:noFill/>
              <a:miter lim="800000"/>
              <a:headEnd/>
              <a:tailEnd/>
            </a:ln>
          </p:spPr>
          <p:txBody>
            <a:bodyPr/>
            <a:lstStyle/>
            <a:p>
              <a:pPr algn="l"/>
              <a:r>
                <a:rPr lang="en-US" altLang="zh-CN" sz="1600">
                  <a:latin typeface="VNI-Centur" pitchFamily="2" charset="0"/>
                  <a:ea typeface="宋体" pitchFamily="2" charset="-122"/>
                </a:rPr>
                <a:t>t</a:t>
              </a:r>
              <a:endParaRPr lang="en-US" sz="1600"/>
            </a:p>
          </p:txBody>
        </p:sp>
        <p:sp>
          <p:nvSpPr>
            <p:cNvPr id="34" name="Line 33"/>
            <p:cNvSpPr>
              <a:spLocks noChangeAspect="1" noChangeShapeType="1"/>
            </p:cNvSpPr>
            <p:nvPr/>
          </p:nvSpPr>
          <p:spPr bwMode="auto">
            <a:xfrm flipV="1">
              <a:off x="1996" y="2203"/>
              <a:ext cx="0" cy="1545"/>
            </a:xfrm>
            <a:prstGeom prst="line">
              <a:avLst/>
            </a:prstGeom>
            <a:noFill/>
            <a:ln w="6350">
              <a:solidFill>
                <a:srgbClr val="000000"/>
              </a:solidFill>
              <a:round/>
              <a:headEnd/>
              <a:tailEnd type="stealth" w="sm" len="lg"/>
            </a:ln>
          </p:spPr>
          <p:txBody>
            <a:bodyPr/>
            <a:lstStyle/>
            <a:p>
              <a:endParaRPr lang="en-US"/>
            </a:p>
          </p:txBody>
        </p:sp>
        <p:sp>
          <p:nvSpPr>
            <p:cNvPr id="35" name="Text Box 39"/>
            <p:cNvSpPr txBox="1">
              <a:spLocks noChangeAspect="1" noChangeArrowheads="1"/>
            </p:cNvSpPr>
            <p:nvPr/>
          </p:nvSpPr>
          <p:spPr bwMode="auto">
            <a:xfrm>
              <a:off x="1739" y="2094"/>
              <a:ext cx="165" cy="216"/>
            </a:xfrm>
            <a:prstGeom prst="rect">
              <a:avLst/>
            </a:prstGeom>
            <a:noFill/>
            <a:ln w="19050">
              <a:noFill/>
              <a:miter lim="800000"/>
              <a:headEnd/>
              <a:tailEnd/>
            </a:ln>
          </p:spPr>
          <p:txBody>
            <a:bodyPr/>
            <a:lstStyle/>
            <a:p>
              <a:pPr algn="l"/>
              <a:r>
                <a:rPr lang="en-US" altLang="zh-CN" sz="2400">
                  <a:ea typeface="宋体" pitchFamily="2" charset="-122"/>
                  <a:sym typeface="Symbol" pitchFamily="18" charset="2"/>
                </a:rPr>
                <a:t></a:t>
              </a:r>
              <a:endParaRPr lang="en-US" sz="2400"/>
            </a:p>
          </p:txBody>
        </p:sp>
      </p:grpSp>
      <p:grpSp>
        <p:nvGrpSpPr>
          <p:cNvPr id="39" name="Group 72"/>
          <p:cNvGrpSpPr>
            <a:grpSpLocks/>
          </p:cNvGrpSpPr>
          <p:nvPr/>
        </p:nvGrpSpPr>
        <p:grpSpPr bwMode="auto">
          <a:xfrm>
            <a:off x="7378699" y="2876550"/>
            <a:ext cx="3176588" cy="2282825"/>
            <a:chOff x="1972" y="2496"/>
            <a:chExt cx="2001" cy="1438"/>
          </a:xfrm>
        </p:grpSpPr>
        <p:sp>
          <p:nvSpPr>
            <p:cNvPr id="40" name="Text Box 36"/>
            <p:cNvSpPr txBox="1">
              <a:spLocks noChangeAspect="1" noChangeArrowheads="1"/>
            </p:cNvSpPr>
            <p:nvPr/>
          </p:nvSpPr>
          <p:spPr bwMode="auto">
            <a:xfrm>
              <a:off x="2531" y="2566"/>
              <a:ext cx="368" cy="368"/>
            </a:xfrm>
            <a:prstGeom prst="rect">
              <a:avLst/>
            </a:prstGeom>
            <a:noFill/>
            <a:ln w="19050">
              <a:noFill/>
              <a:miter lim="800000"/>
              <a:headEnd/>
              <a:tailEnd/>
            </a:ln>
          </p:spPr>
          <p:txBody>
            <a:bodyPr/>
            <a:lstStyle/>
            <a:p>
              <a:pPr algn="l"/>
              <a:r>
                <a:rPr lang="en-US" altLang="zh-CN" sz="1600">
                  <a:latin typeface="VNI-Centur" pitchFamily="2" charset="0"/>
                  <a:ea typeface="宋体" pitchFamily="2" charset="-122"/>
                </a:rPr>
                <a:t>1</a:t>
              </a:r>
              <a:endParaRPr lang="en-US" sz="1600"/>
            </a:p>
          </p:txBody>
        </p:sp>
        <p:sp>
          <p:nvSpPr>
            <p:cNvPr id="41" name="Arc 41"/>
            <p:cNvSpPr>
              <a:spLocks noChangeAspect="1"/>
            </p:cNvSpPr>
            <p:nvPr/>
          </p:nvSpPr>
          <p:spPr bwMode="auto">
            <a:xfrm rot="10627911" flipV="1">
              <a:off x="1972" y="2496"/>
              <a:ext cx="2001" cy="1438"/>
            </a:xfrm>
            <a:custGeom>
              <a:avLst/>
              <a:gdLst>
                <a:gd name="T0" fmla="*/ 0 w 25193"/>
                <a:gd name="T1" fmla="*/ 2 h 21600"/>
                <a:gd name="T2" fmla="*/ 159 w 25193"/>
                <a:gd name="T3" fmla="*/ 80 h 21600"/>
                <a:gd name="T4" fmla="*/ 25 w 25193"/>
                <a:gd name="T5" fmla="*/ 96 h 21600"/>
                <a:gd name="T6" fmla="*/ 0 60000 65536"/>
                <a:gd name="T7" fmla="*/ 0 60000 65536"/>
                <a:gd name="T8" fmla="*/ 0 60000 65536"/>
                <a:gd name="T9" fmla="*/ 0 w 25193"/>
                <a:gd name="T10" fmla="*/ 0 h 21600"/>
                <a:gd name="T11" fmla="*/ 25193 w 25193"/>
                <a:gd name="T12" fmla="*/ 21600 h 21600"/>
              </a:gdLst>
              <a:ahLst/>
              <a:cxnLst>
                <a:cxn ang="T6">
                  <a:pos x="T0" y="T1"/>
                </a:cxn>
                <a:cxn ang="T7">
                  <a:pos x="T2" y="T3"/>
                </a:cxn>
                <a:cxn ang="T8">
                  <a:pos x="T4" y="T5"/>
                </a:cxn>
              </a:cxnLst>
              <a:rect l="T9" t="T10" r="T11" b="T12"/>
              <a:pathLst>
                <a:path w="25193" h="21600" fill="none" extrusionOk="0">
                  <a:moveTo>
                    <a:pt x="0" y="355"/>
                  </a:moveTo>
                  <a:cubicBezTo>
                    <a:pt x="1287" y="119"/>
                    <a:pt x="2593" y="-1"/>
                    <a:pt x="3903" y="0"/>
                  </a:cubicBezTo>
                  <a:cubicBezTo>
                    <a:pt x="14424" y="0"/>
                    <a:pt x="23415" y="7581"/>
                    <a:pt x="25192" y="17952"/>
                  </a:cubicBezTo>
                </a:path>
                <a:path w="25193" h="21600" stroke="0" extrusionOk="0">
                  <a:moveTo>
                    <a:pt x="0" y="355"/>
                  </a:moveTo>
                  <a:cubicBezTo>
                    <a:pt x="1287" y="119"/>
                    <a:pt x="2593" y="-1"/>
                    <a:pt x="3903" y="0"/>
                  </a:cubicBezTo>
                  <a:cubicBezTo>
                    <a:pt x="14424" y="0"/>
                    <a:pt x="23415" y="7581"/>
                    <a:pt x="25192" y="17952"/>
                  </a:cubicBezTo>
                  <a:lnTo>
                    <a:pt x="3903" y="21600"/>
                  </a:lnTo>
                  <a:close/>
                </a:path>
              </a:pathLst>
            </a:custGeom>
            <a:noFill/>
            <a:ln w="19050">
              <a:solidFill>
                <a:srgbClr val="FF0000"/>
              </a:solidFill>
              <a:round/>
              <a:headEnd/>
              <a:tailEnd/>
            </a:ln>
          </p:spPr>
          <p:txBody>
            <a:bodyPr/>
            <a:lstStyle/>
            <a:p>
              <a:endParaRPr lang="en-US"/>
            </a:p>
          </p:txBody>
        </p:sp>
      </p:grpSp>
      <p:grpSp>
        <p:nvGrpSpPr>
          <p:cNvPr id="42" name="Group 75"/>
          <p:cNvGrpSpPr>
            <a:grpSpLocks/>
          </p:cNvGrpSpPr>
          <p:nvPr/>
        </p:nvGrpSpPr>
        <p:grpSpPr bwMode="auto">
          <a:xfrm>
            <a:off x="7008813" y="4052888"/>
            <a:ext cx="763588" cy="1008062"/>
            <a:chOff x="1739" y="3231"/>
            <a:chExt cx="481" cy="635"/>
          </a:xfrm>
        </p:grpSpPr>
        <p:sp>
          <p:nvSpPr>
            <p:cNvPr id="43" name="Text Box 44"/>
            <p:cNvSpPr txBox="1">
              <a:spLocks noChangeAspect="1" noChangeArrowheads="1"/>
            </p:cNvSpPr>
            <p:nvPr/>
          </p:nvSpPr>
          <p:spPr bwMode="auto">
            <a:xfrm>
              <a:off x="1739" y="3231"/>
              <a:ext cx="318" cy="201"/>
            </a:xfrm>
            <a:prstGeom prst="rect">
              <a:avLst/>
            </a:prstGeom>
            <a:noFill/>
            <a:ln w="19050">
              <a:noFill/>
              <a:miter lim="800000"/>
              <a:headEnd/>
              <a:tailEnd/>
            </a:ln>
          </p:spPr>
          <p:txBody>
            <a:bodyPr/>
            <a:lstStyle/>
            <a:p>
              <a:pPr algn="l"/>
              <a:r>
                <a:rPr lang="en-US" altLang="zh-CN" sz="2400">
                  <a:ea typeface="宋体" pitchFamily="2" charset="-122"/>
                  <a:sym typeface="Symbol" pitchFamily="18" charset="2"/>
                </a:rPr>
                <a:t></a:t>
              </a:r>
              <a:r>
                <a:rPr lang="en-US" altLang="zh-CN" sz="2400" baseline="-25000">
                  <a:ea typeface="宋体" pitchFamily="2" charset="-122"/>
                </a:rPr>
                <a:t>1</a:t>
              </a:r>
              <a:endParaRPr lang="en-US" sz="2400"/>
            </a:p>
          </p:txBody>
        </p:sp>
        <p:sp>
          <p:nvSpPr>
            <p:cNvPr id="44" name="Text Box 45"/>
            <p:cNvSpPr txBox="1">
              <a:spLocks noChangeAspect="1" noChangeArrowheads="1"/>
            </p:cNvSpPr>
            <p:nvPr/>
          </p:nvSpPr>
          <p:spPr bwMode="auto">
            <a:xfrm>
              <a:off x="1951" y="3664"/>
              <a:ext cx="269" cy="202"/>
            </a:xfrm>
            <a:prstGeom prst="rect">
              <a:avLst/>
            </a:prstGeom>
            <a:noFill/>
            <a:ln w="19050">
              <a:noFill/>
              <a:miter lim="800000"/>
              <a:headEnd/>
              <a:tailEnd/>
            </a:ln>
          </p:spPr>
          <p:txBody>
            <a:bodyPr/>
            <a:lstStyle/>
            <a:p>
              <a:pPr algn="l"/>
              <a:r>
                <a:rPr lang="en-US" altLang="zh-CN" sz="2000">
                  <a:ea typeface="宋体" pitchFamily="2" charset="-122"/>
                </a:rPr>
                <a:t>t</a:t>
              </a:r>
              <a:r>
                <a:rPr lang="en-US" altLang="zh-CN" sz="2000" baseline="-25000">
                  <a:ea typeface="宋体" pitchFamily="2" charset="-122"/>
                </a:rPr>
                <a:t>lv</a:t>
              </a:r>
              <a:endParaRPr lang="en-US" sz="2000"/>
            </a:p>
          </p:txBody>
        </p:sp>
        <p:sp>
          <p:nvSpPr>
            <p:cNvPr id="45" name="Line 48"/>
            <p:cNvSpPr>
              <a:spLocks noChangeShapeType="1"/>
            </p:cNvSpPr>
            <p:nvPr/>
          </p:nvSpPr>
          <p:spPr bwMode="auto">
            <a:xfrm>
              <a:off x="2124" y="3253"/>
              <a:ext cx="0" cy="479"/>
            </a:xfrm>
            <a:prstGeom prst="line">
              <a:avLst/>
            </a:prstGeom>
            <a:noFill/>
            <a:ln w="12700">
              <a:solidFill>
                <a:srgbClr val="000000"/>
              </a:solidFill>
              <a:round/>
              <a:headEnd/>
              <a:tailEnd/>
            </a:ln>
          </p:spPr>
          <p:txBody>
            <a:bodyPr/>
            <a:lstStyle/>
            <a:p>
              <a:endParaRPr lang="en-US"/>
            </a:p>
          </p:txBody>
        </p:sp>
      </p:grpSp>
      <p:grpSp>
        <p:nvGrpSpPr>
          <p:cNvPr id="46" name="Group 70"/>
          <p:cNvGrpSpPr>
            <a:grpSpLocks/>
          </p:cNvGrpSpPr>
          <p:nvPr/>
        </p:nvGrpSpPr>
        <p:grpSpPr bwMode="auto">
          <a:xfrm>
            <a:off x="7437437" y="3452813"/>
            <a:ext cx="3021012" cy="1389062"/>
            <a:chOff x="2009" y="2865"/>
            <a:chExt cx="1903" cy="875"/>
          </a:xfrm>
        </p:grpSpPr>
        <p:sp>
          <p:nvSpPr>
            <p:cNvPr id="47" name="Text Box 35"/>
            <p:cNvSpPr txBox="1">
              <a:spLocks noChangeAspect="1" noChangeArrowheads="1"/>
            </p:cNvSpPr>
            <p:nvPr/>
          </p:nvSpPr>
          <p:spPr bwMode="auto">
            <a:xfrm>
              <a:off x="2758" y="2944"/>
              <a:ext cx="205" cy="242"/>
            </a:xfrm>
            <a:prstGeom prst="rect">
              <a:avLst/>
            </a:prstGeom>
            <a:noFill/>
            <a:ln w="19050">
              <a:noFill/>
              <a:prstDash val="sysDash"/>
              <a:miter lim="800000"/>
              <a:headEnd/>
              <a:tailEnd/>
            </a:ln>
          </p:spPr>
          <p:txBody>
            <a:bodyPr/>
            <a:lstStyle/>
            <a:p>
              <a:pPr algn="l"/>
              <a:r>
                <a:rPr lang="en-US" altLang="zh-CN" sz="1600">
                  <a:latin typeface="VNI-Centur" pitchFamily="2" charset="0"/>
                  <a:ea typeface="宋体" pitchFamily="2" charset="-122"/>
                </a:rPr>
                <a:t>2</a:t>
              </a:r>
              <a:endParaRPr lang="en-US" sz="1600"/>
            </a:p>
          </p:txBody>
        </p:sp>
        <p:sp>
          <p:nvSpPr>
            <p:cNvPr id="48" name="Line 43"/>
            <p:cNvSpPr>
              <a:spLocks noChangeAspect="1" noChangeShapeType="1"/>
            </p:cNvSpPr>
            <p:nvPr/>
          </p:nvSpPr>
          <p:spPr bwMode="auto">
            <a:xfrm>
              <a:off x="3422" y="2865"/>
              <a:ext cx="490" cy="0"/>
            </a:xfrm>
            <a:prstGeom prst="line">
              <a:avLst/>
            </a:prstGeom>
            <a:noFill/>
            <a:ln w="19050">
              <a:solidFill>
                <a:srgbClr val="00B050"/>
              </a:solidFill>
              <a:prstDash val="sysDash"/>
              <a:round/>
              <a:headEnd/>
              <a:tailEnd/>
            </a:ln>
          </p:spPr>
          <p:txBody>
            <a:bodyPr/>
            <a:lstStyle/>
            <a:p>
              <a:endParaRPr lang="en-US"/>
            </a:p>
          </p:txBody>
        </p:sp>
        <p:sp>
          <p:nvSpPr>
            <p:cNvPr id="49" name="Arc 42"/>
            <p:cNvSpPr>
              <a:spLocks noChangeAspect="1"/>
            </p:cNvSpPr>
            <p:nvPr/>
          </p:nvSpPr>
          <p:spPr bwMode="auto">
            <a:xfrm rot="-5400000">
              <a:off x="2321" y="2554"/>
              <a:ext cx="874" cy="1498"/>
            </a:xfrm>
            <a:custGeom>
              <a:avLst/>
              <a:gdLst>
                <a:gd name="T0" fmla="*/ 0 w 21600"/>
                <a:gd name="T1" fmla="*/ 0 h 22033"/>
                <a:gd name="T2" fmla="*/ 35 w 21600"/>
                <a:gd name="T3" fmla="*/ 102 h 22033"/>
                <a:gd name="T4" fmla="*/ 0 w 21600"/>
                <a:gd name="T5" fmla="*/ 100 h 22033"/>
                <a:gd name="T6" fmla="*/ 0 60000 65536"/>
                <a:gd name="T7" fmla="*/ 0 60000 65536"/>
                <a:gd name="T8" fmla="*/ 0 60000 65536"/>
                <a:gd name="T9" fmla="*/ 0 w 21600"/>
                <a:gd name="T10" fmla="*/ 0 h 22033"/>
                <a:gd name="T11" fmla="*/ 21600 w 21600"/>
                <a:gd name="T12" fmla="*/ 22033 h 22033"/>
              </a:gdLst>
              <a:ahLst/>
              <a:cxnLst>
                <a:cxn ang="T6">
                  <a:pos x="T0" y="T1"/>
                </a:cxn>
                <a:cxn ang="T7">
                  <a:pos x="T2" y="T3"/>
                </a:cxn>
                <a:cxn ang="T8">
                  <a:pos x="T4" y="T5"/>
                </a:cxn>
              </a:cxnLst>
              <a:rect l="T9" t="T10" r="T11" b="T12"/>
              <a:pathLst>
                <a:path w="21600" h="22033" fill="none" extrusionOk="0">
                  <a:moveTo>
                    <a:pt x="-1" y="0"/>
                  </a:moveTo>
                  <a:cubicBezTo>
                    <a:pt x="11929" y="0"/>
                    <a:pt x="21600" y="9670"/>
                    <a:pt x="21600" y="21600"/>
                  </a:cubicBezTo>
                  <a:cubicBezTo>
                    <a:pt x="21600" y="21744"/>
                    <a:pt x="21598" y="21888"/>
                    <a:pt x="21595" y="22032"/>
                  </a:cubicBezTo>
                </a:path>
                <a:path w="21600" h="22033" stroke="0" extrusionOk="0">
                  <a:moveTo>
                    <a:pt x="-1" y="0"/>
                  </a:moveTo>
                  <a:cubicBezTo>
                    <a:pt x="11929" y="0"/>
                    <a:pt x="21600" y="9670"/>
                    <a:pt x="21600" y="21600"/>
                  </a:cubicBezTo>
                  <a:cubicBezTo>
                    <a:pt x="21600" y="21744"/>
                    <a:pt x="21598" y="21888"/>
                    <a:pt x="21595" y="22032"/>
                  </a:cubicBezTo>
                  <a:lnTo>
                    <a:pt x="0" y="21600"/>
                  </a:lnTo>
                  <a:close/>
                </a:path>
              </a:pathLst>
            </a:custGeom>
            <a:noFill/>
            <a:ln w="19050">
              <a:solidFill>
                <a:srgbClr val="00B050"/>
              </a:solidFill>
              <a:prstDash val="sysDash"/>
              <a:round/>
              <a:headEnd/>
              <a:tailEnd/>
            </a:ln>
          </p:spPr>
          <p:txBody>
            <a:bodyPr/>
            <a:lstStyle/>
            <a:p>
              <a:endParaRPr lang="en-US"/>
            </a:p>
          </p:txBody>
        </p:sp>
      </p:grpSp>
      <p:grpSp>
        <p:nvGrpSpPr>
          <p:cNvPr id="50" name="Group 76"/>
          <p:cNvGrpSpPr>
            <a:grpSpLocks/>
          </p:cNvGrpSpPr>
          <p:nvPr/>
        </p:nvGrpSpPr>
        <p:grpSpPr bwMode="auto">
          <a:xfrm>
            <a:off x="7612062" y="4076700"/>
            <a:ext cx="503237" cy="993775"/>
            <a:chOff x="2119" y="3246"/>
            <a:chExt cx="317" cy="626"/>
          </a:xfrm>
        </p:grpSpPr>
        <p:sp>
          <p:nvSpPr>
            <p:cNvPr id="51" name="Line 49"/>
            <p:cNvSpPr>
              <a:spLocks noChangeShapeType="1"/>
            </p:cNvSpPr>
            <p:nvPr/>
          </p:nvSpPr>
          <p:spPr bwMode="auto">
            <a:xfrm>
              <a:off x="2310" y="3246"/>
              <a:ext cx="0" cy="479"/>
            </a:xfrm>
            <a:prstGeom prst="line">
              <a:avLst/>
            </a:prstGeom>
            <a:noFill/>
            <a:ln w="12700">
              <a:solidFill>
                <a:srgbClr val="000000"/>
              </a:solidFill>
              <a:round/>
              <a:headEnd/>
              <a:tailEnd/>
            </a:ln>
          </p:spPr>
          <p:txBody>
            <a:bodyPr/>
            <a:lstStyle/>
            <a:p>
              <a:endParaRPr lang="en-US"/>
            </a:p>
          </p:txBody>
        </p:sp>
        <p:sp>
          <p:nvSpPr>
            <p:cNvPr id="52" name="Arc 52"/>
            <p:cNvSpPr>
              <a:spLocks/>
            </p:cNvSpPr>
            <p:nvPr/>
          </p:nvSpPr>
          <p:spPr bwMode="auto">
            <a:xfrm rot="-10681083">
              <a:off x="2132" y="3299"/>
              <a:ext cx="220" cy="314"/>
            </a:xfrm>
            <a:custGeom>
              <a:avLst/>
              <a:gdLst>
                <a:gd name="T0" fmla="*/ 0 w 21411"/>
                <a:gd name="T1" fmla="*/ 0 h 21214"/>
                <a:gd name="T2" fmla="*/ 2 w 21411"/>
                <a:gd name="T3" fmla="*/ 4 h 21214"/>
                <a:gd name="T4" fmla="*/ 0 w 21411"/>
                <a:gd name="T5" fmla="*/ 5 h 21214"/>
                <a:gd name="T6" fmla="*/ 0 60000 65536"/>
                <a:gd name="T7" fmla="*/ 0 60000 65536"/>
                <a:gd name="T8" fmla="*/ 0 60000 65536"/>
                <a:gd name="T9" fmla="*/ 0 w 21411"/>
                <a:gd name="T10" fmla="*/ 0 h 21214"/>
                <a:gd name="T11" fmla="*/ 21411 w 21411"/>
                <a:gd name="T12" fmla="*/ 21214 h 21214"/>
              </a:gdLst>
              <a:ahLst/>
              <a:cxnLst>
                <a:cxn ang="T6">
                  <a:pos x="T0" y="T1"/>
                </a:cxn>
                <a:cxn ang="T7">
                  <a:pos x="T2" y="T3"/>
                </a:cxn>
                <a:cxn ang="T8">
                  <a:pos x="T4" y="T5"/>
                </a:cxn>
              </a:cxnLst>
              <a:rect l="T9" t="T10" r="T11" b="T12"/>
              <a:pathLst>
                <a:path w="21411" h="21214" fill="none" extrusionOk="0">
                  <a:moveTo>
                    <a:pt x="4067" y="0"/>
                  </a:moveTo>
                  <a:cubicBezTo>
                    <a:pt x="13197" y="1751"/>
                    <a:pt x="20182" y="9146"/>
                    <a:pt x="21410" y="18360"/>
                  </a:cubicBezTo>
                </a:path>
                <a:path w="21411" h="21214" stroke="0" extrusionOk="0">
                  <a:moveTo>
                    <a:pt x="4067" y="0"/>
                  </a:moveTo>
                  <a:cubicBezTo>
                    <a:pt x="13197" y="1751"/>
                    <a:pt x="20182" y="9146"/>
                    <a:pt x="21410" y="18360"/>
                  </a:cubicBezTo>
                  <a:lnTo>
                    <a:pt x="0" y="21214"/>
                  </a:lnTo>
                  <a:close/>
                </a:path>
              </a:pathLst>
            </a:custGeom>
            <a:noFill/>
            <a:ln w="19050">
              <a:solidFill>
                <a:srgbClr val="0340D9"/>
              </a:solidFill>
              <a:round/>
              <a:headEnd/>
              <a:tailEnd/>
            </a:ln>
          </p:spPr>
          <p:txBody>
            <a:bodyPr/>
            <a:lstStyle/>
            <a:p>
              <a:endParaRPr lang="en-US"/>
            </a:p>
          </p:txBody>
        </p:sp>
        <p:sp>
          <p:nvSpPr>
            <p:cNvPr id="53" name="Text Box 64"/>
            <p:cNvSpPr txBox="1">
              <a:spLocks noChangeAspect="1" noChangeArrowheads="1"/>
            </p:cNvSpPr>
            <p:nvPr/>
          </p:nvSpPr>
          <p:spPr bwMode="auto">
            <a:xfrm>
              <a:off x="2119" y="3670"/>
              <a:ext cx="317" cy="202"/>
            </a:xfrm>
            <a:prstGeom prst="rect">
              <a:avLst/>
            </a:prstGeom>
            <a:noFill/>
            <a:ln w="19050">
              <a:noFill/>
              <a:miter lim="800000"/>
              <a:headEnd/>
              <a:tailEnd/>
            </a:ln>
          </p:spPr>
          <p:txBody>
            <a:bodyPr/>
            <a:lstStyle/>
            <a:p>
              <a:pPr algn="l"/>
              <a:r>
                <a:rPr lang="en-US" altLang="zh-CN" sz="2000">
                  <a:ea typeface="宋体" pitchFamily="2" charset="-122"/>
                </a:rPr>
                <a:t>t</a:t>
              </a:r>
              <a:r>
                <a:rPr lang="en-US" altLang="zh-CN" sz="2000" baseline="-25000">
                  <a:ea typeface="宋体" pitchFamily="2" charset="-122"/>
                </a:rPr>
                <a:t>ng</a:t>
              </a:r>
              <a:endParaRPr lang="en-US" sz="2000"/>
            </a:p>
          </p:txBody>
        </p:sp>
      </p:grpSp>
      <p:sp>
        <p:nvSpPr>
          <p:cNvPr id="54" name="Arc 71"/>
          <p:cNvSpPr>
            <a:spLocks noChangeAspect="1"/>
          </p:cNvSpPr>
          <p:nvPr/>
        </p:nvSpPr>
        <p:spPr bwMode="auto">
          <a:xfrm rot="10627911" flipV="1">
            <a:off x="7415212" y="4162425"/>
            <a:ext cx="2673350" cy="1019175"/>
          </a:xfrm>
          <a:custGeom>
            <a:avLst/>
            <a:gdLst>
              <a:gd name="T0" fmla="*/ 307192987 w 21208"/>
              <a:gd name="T1" fmla="*/ 0 h 9633"/>
              <a:gd name="T2" fmla="*/ 336986055 w 21208"/>
              <a:gd name="T3" fmla="*/ 61968444 h 9633"/>
              <a:gd name="T4" fmla="*/ 0 w 21208"/>
              <a:gd name="T5" fmla="*/ 107829079 h 9633"/>
              <a:gd name="T6" fmla="*/ 0 60000 65536"/>
              <a:gd name="T7" fmla="*/ 0 60000 65536"/>
              <a:gd name="T8" fmla="*/ 0 60000 65536"/>
              <a:gd name="T9" fmla="*/ 0 w 21208"/>
              <a:gd name="T10" fmla="*/ 0 h 9633"/>
              <a:gd name="T11" fmla="*/ 21208 w 21208"/>
              <a:gd name="T12" fmla="*/ 9633 h 9633"/>
            </a:gdLst>
            <a:ahLst/>
            <a:cxnLst>
              <a:cxn ang="T6">
                <a:pos x="T0" y="T1"/>
              </a:cxn>
              <a:cxn ang="T7">
                <a:pos x="T2" y="T3"/>
              </a:cxn>
              <a:cxn ang="T8">
                <a:pos x="T4" y="T5"/>
              </a:cxn>
            </a:cxnLst>
            <a:rect l="T9" t="T10" r="T11" b="T12"/>
            <a:pathLst>
              <a:path w="21208" h="9633" fill="none" extrusionOk="0">
                <a:moveTo>
                  <a:pt x="19333" y="-1"/>
                </a:moveTo>
                <a:cubicBezTo>
                  <a:pt x="20205" y="1751"/>
                  <a:pt x="20836" y="3614"/>
                  <a:pt x="21207" y="5536"/>
                </a:cubicBezTo>
              </a:path>
              <a:path w="21208" h="9633" stroke="0" extrusionOk="0">
                <a:moveTo>
                  <a:pt x="19333" y="-1"/>
                </a:moveTo>
                <a:cubicBezTo>
                  <a:pt x="20205" y="1751"/>
                  <a:pt x="20836" y="3614"/>
                  <a:pt x="21207" y="5536"/>
                </a:cubicBezTo>
                <a:lnTo>
                  <a:pt x="0" y="9633"/>
                </a:lnTo>
                <a:close/>
              </a:path>
            </a:pathLst>
          </a:custGeom>
          <a:noFill/>
          <a:ln w="19050">
            <a:solidFill>
              <a:srgbClr val="FF0000"/>
            </a:solidFill>
            <a:round/>
            <a:headEnd/>
            <a:tailEnd/>
          </a:ln>
        </p:spPr>
        <p:txBody>
          <a:bodyPr/>
          <a:lstStyle/>
          <a:p>
            <a:endParaRPr lang="en-US"/>
          </a:p>
        </p:txBody>
      </p:sp>
      <p:grpSp>
        <p:nvGrpSpPr>
          <p:cNvPr id="55" name="Group 77"/>
          <p:cNvGrpSpPr>
            <a:grpSpLocks/>
          </p:cNvGrpSpPr>
          <p:nvPr/>
        </p:nvGrpSpPr>
        <p:grpSpPr bwMode="auto">
          <a:xfrm>
            <a:off x="7918449" y="4014788"/>
            <a:ext cx="2673350" cy="1023937"/>
            <a:chOff x="2312" y="3207"/>
            <a:chExt cx="1684" cy="645"/>
          </a:xfrm>
        </p:grpSpPr>
        <p:sp>
          <p:nvSpPr>
            <p:cNvPr id="56" name="Line 50"/>
            <p:cNvSpPr>
              <a:spLocks noChangeShapeType="1"/>
            </p:cNvSpPr>
            <p:nvPr/>
          </p:nvSpPr>
          <p:spPr bwMode="auto">
            <a:xfrm>
              <a:off x="2452" y="3246"/>
              <a:ext cx="0" cy="479"/>
            </a:xfrm>
            <a:prstGeom prst="line">
              <a:avLst/>
            </a:prstGeom>
            <a:noFill/>
            <a:ln w="12700">
              <a:solidFill>
                <a:srgbClr val="000000"/>
              </a:solidFill>
              <a:round/>
              <a:headEnd/>
              <a:tailEnd/>
            </a:ln>
          </p:spPr>
          <p:txBody>
            <a:bodyPr/>
            <a:lstStyle/>
            <a:p>
              <a:endParaRPr lang="en-US"/>
            </a:p>
          </p:txBody>
        </p:sp>
        <p:sp>
          <p:nvSpPr>
            <p:cNvPr id="57" name="Arc 73"/>
            <p:cNvSpPr>
              <a:spLocks noChangeAspect="1"/>
            </p:cNvSpPr>
            <p:nvPr/>
          </p:nvSpPr>
          <p:spPr bwMode="auto">
            <a:xfrm rot="10627911" flipV="1">
              <a:off x="2312" y="3207"/>
              <a:ext cx="1684" cy="645"/>
            </a:xfrm>
            <a:custGeom>
              <a:avLst/>
              <a:gdLst>
                <a:gd name="T0" fmla="*/ 122 w 21208"/>
                <a:gd name="T1" fmla="*/ 0 h 9677"/>
                <a:gd name="T2" fmla="*/ 134 w 21208"/>
                <a:gd name="T3" fmla="*/ 25 h 9677"/>
                <a:gd name="T4" fmla="*/ 0 w 21208"/>
                <a:gd name="T5" fmla="*/ 43 h 9677"/>
                <a:gd name="T6" fmla="*/ 0 60000 65536"/>
                <a:gd name="T7" fmla="*/ 0 60000 65536"/>
                <a:gd name="T8" fmla="*/ 0 60000 65536"/>
                <a:gd name="T9" fmla="*/ 0 w 21208"/>
                <a:gd name="T10" fmla="*/ 0 h 9677"/>
                <a:gd name="T11" fmla="*/ 21208 w 21208"/>
                <a:gd name="T12" fmla="*/ 9677 h 9677"/>
              </a:gdLst>
              <a:ahLst/>
              <a:cxnLst>
                <a:cxn ang="T6">
                  <a:pos x="T0" y="T1"/>
                </a:cxn>
                <a:cxn ang="T7">
                  <a:pos x="T2" y="T3"/>
                </a:cxn>
                <a:cxn ang="T8">
                  <a:pos x="T4" y="T5"/>
                </a:cxn>
              </a:cxnLst>
              <a:rect l="T9" t="T10" r="T11" b="T12"/>
              <a:pathLst>
                <a:path w="21208" h="9677" fill="none" extrusionOk="0">
                  <a:moveTo>
                    <a:pt x="19311" y="-1"/>
                  </a:moveTo>
                  <a:cubicBezTo>
                    <a:pt x="20195" y="1764"/>
                    <a:pt x="20833" y="3642"/>
                    <a:pt x="21207" y="5580"/>
                  </a:cubicBezTo>
                </a:path>
                <a:path w="21208" h="9677" stroke="0" extrusionOk="0">
                  <a:moveTo>
                    <a:pt x="19311" y="-1"/>
                  </a:moveTo>
                  <a:cubicBezTo>
                    <a:pt x="20195" y="1764"/>
                    <a:pt x="20833" y="3642"/>
                    <a:pt x="21207" y="5580"/>
                  </a:cubicBezTo>
                  <a:lnTo>
                    <a:pt x="0" y="9677"/>
                  </a:lnTo>
                  <a:close/>
                </a:path>
              </a:pathLst>
            </a:custGeom>
            <a:noFill/>
            <a:ln w="19050">
              <a:solidFill>
                <a:srgbClr val="FF0000"/>
              </a:solidFill>
              <a:round/>
              <a:headEnd/>
              <a:tailEnd/>
            </a:ln>
          </p:spPr>
          <p:txBody>
            <a:bodyPr/>
            <a:lstStyle/>
            <a:p>
              <a:endParaRPr lang="en-US"/>
            </a:p>
          </p:txBody>
        </p:sp>
      </p:grpSp>
      <p:grpSp>
        <p:nvGrpSpPr>
          <p:cNvPr id="58" name="Group 78"/>
          <p:cNvGrpSpPr>
            <a:grpSpLocks/>
          </p:cNvGrpSpPr>
          <p:nvPr/>
        </p:nvGrpSpPr>
        <p:grpSpPr bwMode="auto">
          <a:xfrm>
            <a:off x="8137524" y="4029075"/>
            <a:ext cx="2863850" cy="1128713"/>
            <a:chOff x="2450" y="3216"/>
            <a:chExt cx="1804" cy="711"/>
          </a:xfrm>
        </p:grpSpPr>
        <p:sp>
          <p:nvSpPr>
            <p:cNvPr id="59" name="Line 51"/>
            <p:cNvSpPr>
              <a:spLocks noChangeShapeType="1"/>
            </p:cNvSpPr>
            <p:nvPr/>
          </p:nvSpPr>
          <p:spPr bwMode="auto">
            <a:xfrm>
              <a:off x="2656" y="3246"/>
              <a:ext cx="0" cy="479"/>
            </a:xfrm>
            <a:prstGeom prst="line">
              <a:avLst/>
            </a:prstGeom>
            <a:noFill/>
            <a:ln w="12700">
              <a:solidFill>
                <a:srgbClr val="000000"/>
              </a:solidFill>
              <a:round/>
              <a:headEnd/>
              <a:tailEnd/>
            </a:ln>
          </p:spPr>
          <p:txBody>
            <a:bodyPr/>
            <a:lstStyle/>
            <a:p>
              <a:endParaRPr lang="en-US"/>
            </a:p>
          </p:txBody>
        </p:sp>
        <p:sp>
          <p:nvSpPr>
            <p:cNvPr id="60" name="Arc 54"/>
            <p:cNvSpPr>
              <a:spLocks noChangeAspect="1"/>
            </p:cNvSpPr>
            <p:nvPr/>
          </p:nvSpPr>
          <p:spPr bwMode="auto">
            <a:xfrm rot="10627911" flipV="1">
              <a:off x="2668" y="3387"/>
              <a:ext cx="1586" cy="540"/>
            </a:xfrm>
            <a:custGeom>
              <a:avLst/>
              <a:gdLst>
                <a:gd name="T0" fmla="*/ 119 w 19970"/>
                <a:gd name="T1" fmla="*/ 0 h 10584"/>
                <a:gd name="T2" fmla="*/ 126 w 19970"/>
                <a:gd name="T3" fmla="*/ 6 h 10584"/>
                <a:gd name="T4" fmla="*/ 0 w 19970"/>
                <a:gd name="T5" fmla="*/ 28 h 10584"/>
                <a:gd name="T6" fmla="*/ 0 60000 65536"/>
                <a:gd name="T7" fmla="*/ 0 60000 65536"/>
                <a:gd name="T8" fmla="*/ 0 60000 65536"/>
                <a:gd name="T9" fmla="*/ 0 w 19970"/>
                <a:gd name="T10" fmla="*/ 0 h 10584"/>
                <a:gd name="T11" fmla="*/ 19970 w 19970"/>
                <a:gd name="T12" fmla="*/ 10584 h 10584"/>
              </a:gdLst>
              <a:ahLst/>
              <a:cxnLst>
                <a:cxn ang="T6">
                  <a:pos x="T0" y="T1"/>
                </a:cxn>
                <a:cxn ang="T7">
                  <a:pos x="T2" y="T3"/>
                </a:cxn>
                <a:cxn ang="T8">
                  <a:pos x="T4" y="T5"/>
                </a:cxn>
              </a:cxnLst>
              <a:rect l="T9" t="T10" r="T11" b="T12"/>
              <a:pathLst>
                <a:path w="19970" h="10584" fill="none" extrusionOk="0">
                  <a:moveTo>
                    <a:pt x="18829" y="-1"/>
                  </a:moveTo>
                  <a:cubicBezTo>
                    <a:pt x="19256" y="760"/>
                    <a:pt x="19637" y="1545"/>
                    <a:pt x="19969" y="2352"/>
                  </a:cubicBezTo>
                </a:path>
                <a:path w="19970" h="10584" stroke="0" extrusionOk="0">
                  <a:moveTo>
                    <a:pt x="18829" y="-1"/>
                  </a:moveTo>
                  <a:cubicBezTo>
                    <a:pt x="19256" y="760"/>
                    <a:pt x="19637" y="1545"/>
                    <a:pt x="19969" y="2352"/>
                  </a:cubicBezTo>
                  <a:lnTo>
                    <a:pt x="0" y="10584"/>
                  </a:lnTo>
                  <a:close/>
                </a:path>
              </a:pathLst>
            </a:custGeom>
            <a:noFill/>
            <a:ln w="19050">
              <a:solidFill>
                <a:srgbClr val="0340D9"/>
              </a:solidFill>
              <a:round/>
              <a:headEnd/>
              <a:tailEnd/>
            </a:ln>
          </p:spPr>
          <p:txBody>
            <a:bodyPr/>
            <a:lstStyle/>
            <a:p>
              <a:endParaRPr lang="en-US"/>
            </a:p>
          </p:txBody>
        </p:sp>
        <p:sp>
          <p:nvSpPr>
            <p:cNvPr id="61" name="Arc 74"/>
            <p:cNvSpPr>
              <a:spLocks/>
            </p:cNvSpPr>
            <p:nvPr/>
          </p:nvSpPr>
          <p:spPr bwMode="auto">
            <a:xfrm rot="-10681083">
              <a:off x="2450" y="3216"/>
              <a:ext cx="220" cy="320"/>
            </a:xfrm>
            <a:custGeom>
              <a:avLst/>
              <a:gdLst>
                <a:gd name="T0" fmla="*/ 0 w 21411"/>
                <a:gd name="T1" fmla="*/ 0 h 21576"/>
                <a:gd name="T2" fmla="*/ 2 w 21411"/>
                <a:gd name="T3" fmla="*/ 4 h 21576"/>
                <a:gd name="T4" fmla="*/ 0 w 21411"/>
                <a:gd name="T5" fmla="*/ 5 h 21576"/>
                <a:gd name="T6" fmla="*/ 0 60000 65536"/>
                <a:gd name="T7" fmla="*/ 0 60000 65536"/>
                <a:gd name="T8" fmla="*/ 0 60000 65536"/>
                <a:gd name="T9" fmla="*/ 0 w 21411"/>
                <a:gd name="T10" fmla="*/ 0 h 21576"/>
                <a:gd name="T11" fmla="*/ 21411 w 21411"/>
                <a:gd name="T12" fmla="*/ 21576 h 21576"/>
              </a:gdLst>
              <a:ahLst/>
              <a:cxnLst>
                <a:cxn ang="T6">
                  <a:pos x="T0" y="T1"/>
                </a:cxn>
                <a:cxn ang="T7">
                  <a:pos x="T2" y="T3"/>
                </a:cxn>
                <a:cxn ang="T8">
                  <a:pos x="T4" y="T5"/>
                </a:cxn>
              </a:cxnLst>
              <a:rect l="T9" t="T10" r="T11" b="T12"/>
              <a:pathLst>
                <a:path w="21411" h="21576" fill="none" extrusionOk="0">
                  <a:moveTo>
                    <a:pt x="1008" y="-1"/>
                  </a:moveTo>
                  <a:cubicBezTo>
                    <a:pt x="11440" y="486"/>
                    <a:pt x="20030" y="8369"/>
                    <a:pt x="21410" y="18722"/>
                  </a:cubicBezTo>
                </a:path>
                <a:path w="21411" h="21576" stroke="0" extrusionOk="0">
                  <a:moveTo>
                    <a:pt x="1008" y="-1"/>
                  </a:moveTo>
                  <a:cubicBezTo>
                    <a:pt x="11440" y="486"/>
                    <a:pt x="20030" y="8369"/>
                    <a:pt x="21410" y="18722"/>
                  </a:cubicBezTo>
                  <a:lnTo>
                    <a:pt x="0" y="21576"/>
                  </a:lnTo>
                  <a:close/>
                </a:path>
              </a:pathLst>
            </a:custGeom>
            <a:noFill/>
            <a:ln w="19050">
              <a:solidFill>
                <a:srgbClr val="0340D9"/>
              </a:solidFill>
              <a:round/>
              <a:headEnd/>
              <a:tailEnd/>
            </a:ln>
          </p:spPr>
          <p:txBody>
            <a:bodyPr/>
            <a:lstStyle/>
            <a:p>
              <a:endParaRPr lang="en-US"/>
            </a:p>
          </p:txBody>
        </p:sp>
      </p:grpSp>
      <p:grpSp>
        <p:nvGrpSpPr>
          <p:cNvPr id="62" name="Group 95"/>
          <p:cNvGrpSpPr>
            <a:grpSpLocks/>
          </p:cNvGrpSpPr>
          <p:nvPr/>
        </p:nvGrpSpPr>
        <p:grpSpPr bwMode="auto">
          <a:xfrm>
            <a:off x="9155112" y="3197225"/>
            <a:ext cx="1339850" cy="793750"/>
            <a:chOff x="3091" y="2692"/>
            <a:chExt cx="844" cy="500"/>
          </a:xfrm>
        </p:grpSpPr>
        <p:sp>
          <p:nvSpPr>
            <p:cNvPr id="63" name="Line 56"/>
            <p:cNvSpPr>
              <a:spLocks noChangeShapeType="1"/>
            </p:cNvSpPr>
            <p:nvPr/>
          </p:nvSpPr>
          <p:spPr bwMode="auto">
            <a:xfrm flipV="1">
              <a:off x="3149" y="2808"/>
              <a:ext cx="0" cy="284"/>
            </a:xfrm>
            <a:prstGeom prst="line">
              <a:avLst/>
            </a:prstGeom>
            <a:noFill/>
            <a:ln w="12700">
              <a:solidFill>
                <a:srgbClr val="000000"/>
              </a:solidFill>
              <a:round/>
              <a:headEnd/>
              <a:tailEnd/>
            </a:ln>
          </p:spPr>
          <p:txBody>
            <a:bodyPr/>
            <a:lstStyle/>
            <a:p>
              <a:endParaRPr lang="en-US"/>
            </a:p>
          </p:txBody>
        </p:sp>
        <p:sp>
          <p:nvSpPr>
            <p:cNvPr id="64" name="Line 57"/>
            <p:cNvSpPr>
              <a:spLocks noChangeShapeType="1"/>
            </p:cNvSpPr>
            <p:nvPr/>
          </p:nvSpPr>
          <p:spPr bwMode="auto">
            <a:xfrm flipV="1">
              <a:off x="3280" y="2812"/>
              <a:ext cx="0" cy="284"/>
            </a:xfrm>
            <a:prstGeom prst="line">
              <a:avLst/>
            </a:prstGeom>
            <a:noFill/>
            <a:ln w="12700">
              <a:solidFill>
                <a:srgbClr val="000000"/>
              </a:solidFill>
              <a:round/>
              <a:headEnd/>
              <a:tailEnd/>
            </a:ln>
          </p:spPr>
          <p:txBody>
            <a:bodyPr/>
            <a:lstStyle/>
            <a:p>
              <a:endParaRPr lang="en-US"/>
            </a:p>
          </p:txBody>
        </p:sp>
        <p:sp>
          <p:nvSpPr>
            <p:cNvPr id="65" name="Line 58"/>
            <p:cNvSpPr>
              <a:spLocks noChangeShapeType="1"/>
            </p:cNvSpPr>
            <p:nvPr/>
          </p:nvSpPr>
          <p:spPr bwMode="auto">
            <a:xfrm flipV="1">
              <a:off x="3426" y="2812"/>
              <a:ext cx="0" cy="284"/>
            </a:xfrm>
            <a:prstGeom prst="line">
              <a:avLst/>
            </a:prstGeom>
            <a:noFill/>
            <a:ln w="12700">
              <a:solidFill>
                <a:srgbClr val="000000"/>
              </a:solidFill>
              <a:round/>
              <a:headEnd/>
              <a:tailEnd/>
            </a:ln>
          </p:spPr>
          <p:txBody>
            <a:bodyPr/>
            <a:lstStyle/>
            <a:p>
              <a:endParaRPr lang="en-US"/>
            </a:p>
          </p:txBody>
        </p:sp>
        <p:sp>
          <p:nvSpPr>
            <p:cNvPr id="66" name="Arc 60"/>
            <p:cNvSpPr>
              <a:spLocks/>
            </p:cNvSpPr>
            <p:nvPr/>
          </p:nvSpPr>
          <p:spPr bwMode="auto">
            <a:xfrm rot="10681083" flipV="1">
              <a:off x="3150" y="2862"/>
              <a:ext cx="241" cy="175"/>
            </a:xfrm>
            <a:custGeom>
              <a:avLst/>
              <a:gdLst>
                <a:gd name="T0" fmla="*/ 1 w 21411"/>
                <a:gd name="T1" fmla="*/ 0 h 20081"/>
                <a:gd name="T2" fmla="*/ 3 w 21411"/>
                <a:gd name="T3" fmla="*/ 1 h 20081"/>
                <a:gd name="T4" fmla="*/ 0 w 21411"/>
                <a:gd name="T5" fmla="*/ 2 h 20081"/>
                <a:gd name="T6" fmla="*/ 0 60000 65536"/>
                <a:gd name="T7" fmla="*/ 0 60000 65536"/>
                <a:gd name="T8" fmla="*/ 0 60000 65536"/>
                <a:gd name="T9" fmla="*/ 0 w 21411"/>
                <a:gd name="T10" fmla="*/ 0 h 20081"/>
                <a:gd name="T11" fmla="*/ 21411 w 21411"/>
                <a:gd name="T12" fmla="*/ 20081 h 20081"/>
              </a:gdLst>
              <a:ahLst/>
              <a:cxnLst>
                <a:cxn ang="T6">
                  <a:pos x="T0" y="T1"/>
                </a:cxn>
                <a:cxn ang="T7">
                  <a:pos x="T2" y="T3"/>
                </a:cxn>
                <a:cxn ang="T8">
                  <a:pos x="T4" y="T5"/>
                </a:cxn>
              </a:cxnLst>
              <a:rect l="T9" t="T10" r="T11" b="T12"/>
              <a:pathLst>
                <a:path w="21411" h="20081" fill="none" extrusionOk="0">
                  <a:moveTo>
                    <a:pt x="7957" y="0"/>
                  </a:moveTo>
                  <a:cubicBezTo>
                    <a:pt x="15230" y="2882"/>
                    <a:pt x="20376" y="9472"/>
                    <a:pt x="21410" y="17227"/>
                  </a:cubicBezTo>
                </a:path>
                <a:path w="21411" h="20081" stroke="0" extrusionOk="0">
                  <a:moveTo>
                    <a:pt x="7957" y="0"/>
                  </a:moveTo>
                  <a:cubicBezTo>
                    <a:pt x="15230" y="2882"/>
                    <a:pt x="20376" y="9472"/>
                    <a:pt x="21410" y="17227"/>
                  </a:cubicBezTo>
                  <a:lnTo>
                    <a:pt x="0" y="20081"/>
                  </a:lnTo>
                  <a:close/>
                </a:path>
              </a:pathLst>
            </a:custGeom>
            <a:noFill/>
            <a:ln w="19050">
              <a:solidFill>
                <a:srgbClr val="FF0000"/>
              </a:solidFill>
              <a:round/>
              <a:headEnd/>
              <a:tailEnd/>
            </a:ln>
          </p:spPr>
          <p:txBody>
            <a:bodyPr/>
            <a:lstStyle/>
            <a:p>
              <a:endParaRPr lang="en-US"/>
            </a:p>
          </p:txBody>
        </p:sp>
        <p:sp>
          <p:nvSpPr>
            <p:cNvPr id="67" name="Line 63"/>
            <p:cNvSpPr>
              <a:spLocks noChangeShapeType="1"/>
            </p:cNvSpPr>
            <p:nvPr/>
          </p:nvSpPr>
          <p:spPr bwMode="auto">
            <a:xfrm>
              <a:off x="3143" y="3022"/>
              <a:ext cx="792" cy="0"/>
            </a:xfrm>
            <a:prstGeom prst="line">
              <a:avLst/>
            </a:prstGeom>
            <a:noFill/>
            <a:ln w="9525">
              <a:solidFill>
                <a:srgbClr val="000000"/>
              </a:solidFill>
              <a:round/>
              <a:headEnd/>
              <a:tailEnd/>
            </a:ln>
          </p:spPr>
          <p:txBody>
            <a:bodyPr/>
            <a:lstStyle/>
            <a:p>
              <a:endParaRPr lang="en-US"/>
            </a:p>
          </p:txBody>
        </p:sp>
        <p:sp>
          <p:nvSpPr>
            <p:cNvPr id="68" name="Text Box 65"/>
            <p:cNvSpPr txBox="1">
              <a:spLocks noChangeAspect="1" noChangeArrowheads="1"/>
            </p:cNvSpPr>
            <p:nvPr/>
          </p:nvSpPr>
          <p:spPr bwMode="auto">
            <a:xfrm>
              <a:off x="3091" y="2984"/>
              <a:ext cx="269" cy="202"/>
            </a:xfrm>
            <a:prstGeom prst="rect">
              <a:avLst/>
            </a:prstGeom>
            <a:noFill/>
            <a:ln w="19050">
              <a:noFill/>
              <a:miter lim="800000"/>
              <a:headEnd/>
              <a:tailEnd/>
            </a:ln>
          </p:spPr>
          <p:txBody>
            <a:bodyPr/>
            <a:lstStyle/>
            <a:p>
              <a:pPr algn="l"/>
              <a:r>
                <a:rPr lang="en-US" altLang="zh-CN" sz="1600">
                  <a:latin typeface="VNI-Centur" pitchFamily="2" charset="0"/>
                  <a:ea typeface="宋体" pitchFamily="2" charset="-122"/>
                </a:rPr>
                <a:t>t</a:t>
              </a:r>
              <a:r>
                <a:rPr lang="en-US" altLang="zh-CN" sz="1600" baseline="-25000">
                  <a:latin typeface="VNI-Centur" pitchFamily="2" charset="0"/>
                  <a:ea typeface="宋体" pitchFamily="2" charset="-122"/>
                </a:rPr>
                <a:t>lv</a:t>
              </a:r>
              <a:endParaRPr lang="en-US" sz="1600"/>
            </a:p>
          </p:txBody>
        </p:sp>
        <p:sp>
          <p:nvSpPr>
            <p:cNvPr id="69" name="Text Box 66"/>
            <p:cNvSpPr txBox="1">
              <a:spLocks noChangeAspect="1" noChangeArrowheads="1"/>
            </p:cNvSpPr>
            <p:nvPr/>
          </p:nvSpPr>
          <p:spPr bwMode="auto">
            <a:xfrm>
              <a:off x="3241" y="2990"/>
              <a:ext cx="317" cy="202"/>
            </a:xfrm>
            <a:prstGeom prst="rect">
              <a:avLst/>
            </a:prstGeom>
            <a:noFill/>
            <a:ln w="19050">
              <a:noFill/>
              <a:miter lim="800000"/>
              <a:headEnd/>
              <a:tailEnd/>
            </a:ln>
          </p:spPr>
          <p:txBody>
            <a:bodyPr/>
            <a:lstStyle/>
            <a:p>
              <a:pPr algn="l"/>
              <a:r>
                <a:rPr lang="en-US" altLang="zh-CN" sz="1600">
                  <a:latin typeface="VNI-Centur" pitchFamily="2" charset="0"/>
                  <a:ea typeface="宋体" pitchFamily="2" charset="-122"/>
                </a:rPr>
                <a:t>t</a:t>
              </a:r>
              <a:r>
                <a:rPr lang="en-US" altLang="zh-CN" sz="1600" baseline="-25000">
                  <a:latin typeface="VNI-Centur" pitchFamily="2" charset="0"/>
                  <a:ea typeface="宋体" pitchFamily="2" charset="-122"/>
                </a:rPr>
                <a:t>ng</a:t>
              </a:r>
              <a:endParaRPr lang="en-US" sz="1600"/>
            </a:p>
          </p:txBody>
        </p:sp>
        <p:sp>
          <p:nvSpPr>
            <p:cNvPr id="70" name="Arc 86"/>
            <p:cNvSpPr>
              <a:spLocks/>
            </p:cNvSpPr>
            <p:nvPr/>
          </p:nvSpPr>
          <p:spPr bwMode="auto">
            <a:xfrm rot="-10681083">
              <a:off x="3277" y="2692"/>
              <a:ext cx="190" cy="317"/>
            </a:xfrm>
            <a:custGeom>
              <a:avLst/>
              <a:gdLst>
                <a:gd name="T0" fmla="*/ 0 w 18512"/>
                <a:gd name="T1" fmla="*/ 0 h 21384"/>
                <a:gd name="T2" fmla="*/ 2 w 18512"/>
                <a:gd name="T3" fmla="*/ 2 h 21384"/>
                <a:gd name="T4" fmla="*/ 0 w 18512"/>
                <a:gd name="T5" fmla="*/ 5 h 21384"/>
                <a:gd name="T6" fmla="*/ 0 60000 65536"/>
                <a:gd name="T7" fmla="*/ 0 60000 65536"/>
                <a:gd name="T8" fmla="*/ 0 60000 65536"/>
                <a:gd name="T9" fmla="*/ 0 w 18512"/>
                <a:gd name="T10" fmla="*/ 0 h 21384"/>
                <a:gd name="T11" fmla="*/ 18512 w 18512"/>
                <a:gd name="T12" fmla="*/ 21384 h 21384"/>
              </a:gdLst>
              <a:ahLst/>
              <a:cxnLst>
                <a:cxn ang="T6">
                  <a:pos x="T0" y="T1"/>
                </a:cxn>
                <a:cxn ang="T7">
                  <a:pos x="T2" y="T3"/>
                </a:cxn>
                <a:cxn ang="T8">
                  <a:pos x="T4" y="T5"/>
                </a:cxn>
              </a:cxnLst>
              <a:rect l="T9" t="T10" r="T11" b="T12"/>
              <a:pathLst>
                <a:path w="18512" h="21384" fill="none" extrusionOk="0">
                  <a:moveTo>
                    <a:pt x="3048" y="0"/>
                  </a:moveTo>
                  <a:cubicBezTo>
                    <a:pt x="9483" y="917"/>
                    <a:pt x="15162" y="4683"/>
                    <a:pt x="18511" y="10254"/>
                  </a:cubicBezTo>
                </a:path>
                <a:path w="18512" h="21384" stroke="0" extrusionOk="0">
                  <a:moveTo>
                    <a:pt x="3048" y="0"/>
                  </a:moveTo>
                  <a:cubicBezTo>
                    <a:pt x="9483" y="917"/>
                    <a:pt x="15162" y="4683"/>
                    <a:pt x="18511" y="10254"/>
                  </a:cubicBezTo>
                  <a:lnTo>
                    <a:pt x="0" y="21384"/>
                  </a:lnTo>
                  <a:close/>
                </a:path>
              </a:pathLst>
            </a:custGeom>
            <a:noFill/>
            <a:ln w="19050">
              <a:solidFill>
                <a:srgbClr val="0340D9"/>
              </a:solidFill>
              <a:round/>
              <a:headEnd/>
              <a:tailEnd/>
            </a:ln>
          </p:spPr>
          <p:txBody>
            <a:bodyPr/>
            <a:lstStyle/>
            <a:p>
              <a:endParaRPr lang="en-US"/>
            </a:p>
          </p:txBody>
        </p:sp>
        <p:sp>
          <p:nvSpPr>
            <p:cNvPr id="71" name="Line 89"/>
            <p:cNvSpPr>
              <a:spLocks noChangeShapeType="1"/>
            </p:cNvSpPr>
            <p:nvPr/>
          </p:nvSpPr>
          <p:spPr bwMode="auto">
            <a:xfrm flipV="1">
              <a:off x="3563" y="2812"/>
              <a:ext cx="0" cy="284"/>
            </a:xfrm>
            <a:prstGeom prst="line">
              <a:avLst/>
            </a:prstGeom>
            <a:noFill/>
            <a:ln w="12700">
              <a:solidFill>
                <a:srgbClr val="000000"/>
              </a:solidFill>
              <a:round/>
              <a:headEnd/>
              <a:tailEnd/>
            </a:ln>
          </p:spPr>
          <p:txBody>
            <a:bodyPr/>
            <a:lstStyle/>
            <a:p>
              <a:endParaRPr lang="en-US"/>
            </a:p>
          </p:txBody>
        </p:sp>
        <p:sp>
          <p:nvSpPr>
            <p:cNvPr id="72" name="Line 90"/>
            <p:cNvSpPr>
              <a:spLocks noChangeShapeType="1"/>
            </p:cNvSpPr>
            <p:nvPr/>
          </p:nvSpPr>
          <p:spPr bwMode="auto">
            <a:xfrm flipV="1">
              <a:off x="3709" y="2812"/>
              <a:ext cx="0" cy="284"/>
            </a:xfrm>
            <a:prstGeom prst="line">
              <a:avLst/>
            </a:prstGeom>
            <a:noFill/>
            <a:ln w="12700">
              <a:solidFill>
                <a:srgbClr val="000000"/>
              </a:solidFill>
              <a:round/>
              <a:headEnd/>
              <a:tailEnd/>
            </a:ln>
          </p:spPr>
          <p:txBody>
            <a:bodyPr/>
            <a:lstStyle/>
            <a:p>
              <a:endParaRPr lang="en-US"/>
            </a:p>
          </p:txBody>
        </p:sp>
        <p:sp>
          <p:nvSpPr>
            <p:cNvPr id="73" name="Arc 91"/>
            <p:cNvSpPr>
              <a:spLocks/>
            </p:cNvSpPr>
            <p:nvPr/>
          </p:nvSpPr>
          <p:spPr bwMode="auto">
            <a:xfrm rot="10681083" flipV="1">
              <a:off x="3427" y="2862"/>
              <a:ext cx="241" cy="175"/>
            </a:xfrm>
            <a:custGeom>
              <a:avLst/>
              <a:gdLst>
                <a:gd name="T0" fmla="*/ 1 w 21411"/>
                <a:gd name="T1" fmla="*/ 0 h 20081"/>
                <a:gd name="T2" fmla="*/ 3 w 21411"/>
                <a:gd name="T3" fmla="*/ 1 h 20081"/>
                <a:gd name="T4" fmla="*/ 0 w 21411"/>
                <a:gd name="T5" fmla="*/ 2 h 20081"/>
                <a:gd name="T6" fmla="*/ 0 60000 65536"/>
                <a:gd name="T7" fmla="*/ 0 60000 65536"/>
                <a:gd name="T8" fmla="*/ 0 60000 65536"/>
                <a:gd name="T9" fmla="*/ 0 w 21411"/>
                <a:gd name="T10" fmla="*/ 0 h 20081"/>
                <a:gd name="T11" fmla="*/ 21411 w 21411"/>
                <a:gd name="T12" fmla="*/ 20081 h 20081"/>
              </a:gdLst>
              <a:ahLst/>
              <a:cxnLst>
                <a:cxn ang="T6">
                  <a:pos x="T0" y="T1"/>
                </a:cxn>
                <a:cxn ang="T7">
                  <a:pos x="T2" y="T3"/>
                </a:cxn>
                <a:cxn ang="T8">
                  <a:pos x="T4" y="T5"/>
                </a:cxn>
              </a:cxnLst>
              <a:rect l="T9" t="T10" r="T11" b="T12"/>
              <a:pathLst>
                <a:path w="21411" h="20081" fill="none" extrusionOk="0">
                  <a:moveTo>
                    <a:pt x="7957" y="0"/>
                  </a:moveTo>
                  <a:cubicBezTo>
                    <a:pt x="15230" y="2882"/>
                    <a:pt x="20376" y="9472"/>
                    <a:pt x="21410" y="17227"/>
                  </a:cubicBezTo>
                </a:path>
                <a:path w="21411" h="20081" stroke="0" extrusionOk="0">
                  <a:moveTo>
                    <a:pt x="7957" y="0"/>
                  </a:moveTo>
                  <a:cubicBezTo>
                    <a:pt x="15230" y="2882"/>
                    <a:pt x="20376" y="9472"/>
                    <a:pt x="21410" y="17227"/>
                  </a:cubicBezTo>
                  <a:lnTo>
                    <a:pt x="0" y="20081"/>
                  </a:lnTo>
                  <a:close/>
                </a:path>
              </a:pathLst>
            </a:custGeom>
            <a:noFill/>
            <a:ln w="19050">
              <a:solidFill>
                <a:srgbClr val="FF0000"/>
              </a:solidFill>
              <a:round/>
              <a:headEnd/>
              <a:tailEnd/>
            </a:ln>
          </p:spPr>
          <p:txBody>
            <a:bodyPr/>
            <a:lstStyle/>
            <a:p>
              <a:endParaRPr lang="en-US"/>
            </a:p>
          </p:txBody>
        </p:sp>
        <p:sp>
          <p:nvSpPr>
            <p:cNvPr id="74" name="Arc 92"/>
            <p:cNvSpPr>
              <a:spLocks/>
            </p:cNvSpPr>
            <p:nvPr/>
          </p:nvSpPr>
          <p:spPr bwMode="auto">
            <a:xfrm rot="-10681083">
              <a:off x="3560" y="2692"/>
              <a:ext cx="190" cy="317"/>
            </a:xfrm>
            <a:custGeom>
              <a:avLst/>
              <a:gdLst>
                <a:gd name="T0" fmla="*/ 0 w 18512"/>
                <a:gd name="T1" fmla="*/ 0 h 21384"/>
                <a:gd name="T2" fmla="*/ 2 w 18512"/>
                <a:gd name="T3" fmla="*/ 2 h 21384"/>
                <a:gd name="T4" fmla="*/ 0 w 18512"/>
                <a:gd name="T5" fmla="*/ 5 h 21384"/>
                <a:gd name="T6" fmla="*/ 0 60000 65536"/>
                <a:gd name="T7" fmla="*/ 0 60000 65536"/>
                <a:gd name="T8" fmla="*/ 0 60000 65536"/>
                <a:gd name="T9" fmla="*/ 0 w 18512"/>
                <a:gd name="T10" fmla="*/ 0 h 21384"/>
                <a:gd name="T11" fmla="*/ 18512 w 18512"/>
                <a:gd name="T12" fmla="*/ 21384 h 21384"/>
              </a:gdLst>
              <a:ahLst/>
              <a:cxnLst>
                <a:cxn ang="T6">
                  <a:pos x="T0" y="T1"/>
                </a:cxn>
                <a:cxn ang="T7">
                  <a:pos x="T2" y="T3"/>
                </a:cxn>
                <a:cxn ang="T8">
                  <a:pos x="T4" y="T5"/>
                </a:cxn>
              </a:cxnLst>
              <a:rect l="T9" t="T10" r="T11" b="T12"/>
              <a:pathLst>
                <a:path w="18512" h="21384" fill="none" extrusionOk="0">
                  <a:moveTo>
                    <a:pt x="3048" y="0"/>
                  </a:moveTo>
                  <a:cubicBezTo>
                    <a:pt x="9483" y="917"/>
                    <a:pt x="15162" y="4683"/>
                    <a:pt x="18511" y="10254"/>
                  </a:cubicBezTo>
                </a:path>
                <a:path w="18512" h="21384" stroke="0" extrusionOk="0">
                  <a:moveTo>
                    <a:pt x="3048" y="0"/>
                  </a:moveTo>
                  <a:cubicBezTo>
                    <a:pt x="9483" y="917"/>
                    <a:pt x="15162" y="4683"/>
                    <a:pt x="18511" y="10254"/>
                  </a:cubicBezTo>
                  <a:lnTo>
                    <a:pt x="0" y="21384"/>
                  </a:lnTo>
                  <a:close/>
                </a:path>
              </a:pathLst>
            </a:custGeom>
            <a:noFill/>
            <a:ln w="19050">
              <a:solidFill>
                <a:srgbClr val="0340D9"/>
              </a:solidFill>
              <a:round/>
              <a:headEnd/>
              <a:tailEnd/>
            </a:ln>
          </p:spPr>
          <p:txBody>
            <a:bodyPr/>
            <a:lstStyle/>
            <a:p>
              <a:endParaRPr lang="en-US"/>
            </a:p>
          </p:txBody>
        </p:sp>
      </p:grpSp>
      <p:sp>
        <p:nvSpPr>
          <p:cNvPr id="75" name="Rectangle 96"/>
          <p:cNvSpPr>
            <a:spLocks noChangeArrowheads="1"/>
          </p:cNvSpPr>
          <p:nvPr/>
        </p:nvSpPr>
        <p:spPr bwMode="auto">
          <a:xfrm>
            <a:off x="10604499" y="3086100"/>
            <a:ext cx="707245" cy="461665"/>
          </a:xfrm>
          <a:prstGeom prst="rect">
            <a:avLst/>
          </a:prstGeom>
          <a:solidFill>
            <a:srgbClr val="FFFF00"/>
          </a:solidFill>
          <a:ln w="9525" algn="ctr">
            <a:noFill/>
            <a:miter lim="800000"/>
            <a:headEnd/>
            <a:tailEnd/>
          </a:ln>
        </p:spPr>
        <p:txBody>
          <a:bodyPr wrap="none" anchor="ctr">
            <a:spAutoFit/>
          </a:bodyPr>
          <a:lstStyle/>
          <a:p>
            <a:pPr algn="l" eaLnBrk="0" hangingPunct="0"/>
            <a:r>
              <a:rPr lang="en-US" sz="2400">
                <a:sym typeface="Symbol" pitchFamily="18" charset="2"/>
              </a:rPr>
              <a:t></a:t>
            </a:r>
            <a:r>
              <a:rPr lang="fr-FR" sz="2400" baseline="-25000"/>
              <a:t>max</a:t>
            </a:r>
            <a:endParaRPr lang="fr-FR" sz="2400" baseline="-25000">
              <a:sym typeface="Symbol" pitchFamily="18" charset="2"/>
            </a:endParaRPr>
          </a:p>
        </p:txBody>
      </p:sp>
      <p:sp>
        <p:nvSpPr>
          <p:cNvPr id="76" name="Rectangle 97"/>
          <p:cNvSpPr>
            <a:spLocks noChangeArrowheads="1"/>
          </p:cNvSpPr>
          <p:nvPr/>
        </p:nvSpPr>
        <p:spPr bwMode="auto">
          <a:xfrm>
            <a:off x="10610849" y="3467100"/>
            <a:ext cx="649537" cy="461665"/>
          </a:xfrm>
          <a:prstGeom prst="rect">
            <a:avLst/>
          </a:prstGeom>
          <a:noFill/>
          <a:ln w="9525" algn="ctr">
            <a:noFill/>
            <a:miter lim="800000"/>
            <a:headEnd/>
            <a:tailEnd/>
          </a:ln>
        </p:spPr>
        <p:txBody>
          <a:bodyPr wrap="none" anchor="ctr">
            <a:spAutoFit/>
          </a:bodyPr>
          <a:lstStyle/>
          <a:p>
            <a:pPr algn="l" eaLnBrk="0" hangingPunct="0"/>
            <a:r>
              <a:rPr lang="en-US" sz="2400">
                <a:sym typeface="Symbol" pitchFamily="18" charset="2"/>
              </a:rPr>
              <a:t></a:t>
            </a:r>
            <a:r>
              <a:rPr lang="fr-FR" sz="2400" baseline="-25000"/>
              <a:t>min</a:t>
            </a:r>
            <a:endParaRPr lang="fr-FR" sz="2400" baseline="-25000">
              <a:sym typeface="Symbol" pitchFamily="18" charset="2"/>
            </a:endParaRPr>
          </a:p>
        </p:txBody>
      </p:sp>
      <p:sp>
        <p:nvSpPr>
          <p:cNvPr id="78" name="Rectangle 55"/>
          <p:cNvSpPr>
            <a:spLocks noChangeArrowheads="1"/>
          </p:cNvSpPr>
          <p:nvPr/>
        </p:nvSpPr>
        <p:spPr bwMode="auto">
          <a:xfrm>
            <a:off x="303212" y="2476500"/>
            <a:ext cx="6456362" cy="1200329"/>
          </a:xfrm>
          <a:prstGeom prst="rect">
            <a:avLst/>
          </a:prstGeom>
          <a:noFill/>
          <a:ln w="9525" algn="ctr">
            <a:noFill/>
            <a:miter lim="800000"/>
            <a:headEnd/>
            <a:tailEnd/>
          </a:ln>
        </p:spPr>
        <p:txBody>
          <a:bodyPr wrap="square" anchor="ctr">
            <a:spAutoFit/>
          </a:bodyPr>
          <a:lstStyle/>
          <a:p>
            <a:pPr algn="l" eaLnBrk="0" hangingPunct="0"/>
            <a:r>
              <a:rPr lang="fr-FR" sz="2400">
                <a:latin typeface="VNI-Times" pitchFamily="2" charset="0"/>
              </a:rPr>
              <a:t>- Ñöôøng cong 1 laø ñöôøng cong phaùt noùng khi thieát bò ñieän laøm vieäc vôùi doøng ñieän ngaén haïn laëp laïi I</a:t>
            </a:r>
            <a:r>
              <a:rPr lang="fr-FR" sz="2400" baseline="-25000">
                <a:latin typeface="VNI-Times" pitchFamily="2" charset="0"/>
              </a:rPr>
              <a:t>nl</a:t>
            </a:r>
            <a:r>
              <a:rPr lang="fr-FR" sz="2400">
                <a:latin typeface="VNI-Times" pitchFamily="2" charset="0"/>
              </a:rPr>
              <a:t> öùng vôùi coâng suaát toån hao ngaén haïn laëp laïi P</a:t>
            </a:r>
            <a:r>
              <a:rPr lang="fr-FR" sz="2400" baseline="-25000">
                <a:latin typeface="VNI-Times" pitchFamily="2" charset="0"/>
              </a:rPr>
              <a:t>nl</a:t>
            </a:r>
            <a:r>
              <a:rPr lang="en-US" sz="2400">
                <a:latin typeface="VNI-Times" pitchFamily="2" charset="0"/>
              </a:rPr>
              <a:t> </a:t>
            </a:r>
          </a:p>
        </p:txBody>
      </p:sp>
      <p:sp>
        <p:nvSpPr>
          <p:cNvPr id="79" name="Rectangle 56"/>
          <p:cNvSpPr>
            <a:spLocks noChangeArrowheads="1"/>
          </p:cNvSpPr>
          <p:nvPr/>
        </p:nvSpPr>
        <p:spPr bwMode="auto">
          <a:xfrm>
            <a:off x="379412" y="6972300"/>
            <a:ext cx="7696200" cy="830997"/>
          </a:xfrm>
          <a:prstGeom prst="rect">
            <a:avLst/>
          </a:prstGeom>
          <a:noFill/>
          <a:ln w="9525" algn="ctr">
            <a:noFill/>
            <a:miter lim="800000"/>
            <a:headEnd/>
            <a:tailEnd/>
          </a:ln>
        </p:spPr>
        <p:txBody>
          <a:bodyPr wrap="square" anchor="ctr">
            <a:spAutoFit/>
          </a:bodyPr>
          <a:lstStyle/>
          <a:p>
            <a:pPr algn="l" eaLnBrk="0" hangingPunct="0">
              <a:tabLst>
                <a:tab pos="2520950" algn="l"/>
              </a:tabLst>
            </a:pPr>
            <a:r>
              <a:rPr lang="fr-FR" sz="2400">
                <a:latin typeface="VNI-Times" pitchFamily="2" charset="0"/>
              </a:rPr>
              <a:t>Ñeå taän duïng heát khaû naêng chòu nhieät cuûa thieát bò thì caàn taêng doøng ñieän laøm vieäc ñeán I</a:t>
            </a:r>
            <a:r>
              <a:rPr lang="fr-FR" sz="2400" baseline="-25000">
                <a:latin typeface="VNI-Times" pitchFamily="2" charset="0"/>
              </a:rPr>
              <a:t>nl</a:t>
            </a:r>
            <a:r>
              <a:rPr lang="fr-FR" sz="2400">
                <a:latin typeface="VNI-Times" pitchFamily="2" charset="0"/>
              </a:rPr>
              <a:t> sao cho: </a:t>
            </a:r>
          </a:p>
        </p:txBody>
      </p:sp>
      <p:sp>
        <p:nvSpPr>
          <p:cNvPr id="80" name="Rectangle 57"/>
          <p:cNvSpPr>
            <a:spLocks noChangeArrowheads="1"/>
          </p:cNvSpPr>
          <p:nvPr/>
        </p:nvSpPr>
        <p:spPr bwMode="auto">
          <a:xfrm>
            <a:off x="5561012" y="7291327"/>
            <a:ext cx="2514600" cy="584775"/>
          </a:xfrm>
          <a:prstGeom prst="rect">
            <a:avLst/>
          </a:prstGeom>
          <a:noFill/>
          <a:ln w="9525" algn="ctr">
            <a:noFill/>
            <a:miter lim="800000"/>
            <a:headEnd/>
            <a:tailEnd/>
          </a:ln>
        </p:spPr>
        <p:txBody>
          <a:bodyPr wrap="square" anchor="ctr">
            <a:spAutoFit/>
          </a:bodyPr>
          <a:lstStyle/>
          <a:p>
            <a:pPr algn="l" eaLnBrk="0" hangingPunct="0"/>
            <a:r>
              <a:rPr lang="en-US" sz="3200">
                <a:sym typeface="Symbol" pitchFamily="18" charset="2"/>
              </a:rPr>
              <a:t></a:t>
            </a:r>
            <a:r>
              <a:rPr lang="fr-FR" sz="3200" baseline="-25000"/>
              <a:t>max</a:t>
            </a:r>
            <a:r>
              <a:rPr lang="fr-FR" sz="3200"/>
              <a:t> </a:t>
            </a:r>
            <a:r>
              <a:rPr lang="fr-FR" sz="3200">
                <a:sym typeface="Symbol" pitchFamily="18" charset="2"/>
              </a:rPr>
              <a:t> = </a:t>
            </a:r>
            <a:r>
              <a:rPr lang="en-US" sz="3200">
                <a:sym typeface="Symbol" pitchFamily="18" charset="2"/>
              </a:rPr>
              <a:t></a:t>
            </a:r>
            <a:r>
              <a:rPr lang="fr-FR" sz="3200" baseline="-25000"/>
              <a:t>dh</a:t>
            </a:r>
            <a:endParaRPr lang="fr-FR" sz="3200" baseline="-25000">
              <a:sym typeface="Symbol" pitchFamily="18" charset="2"/>
            </a:endParaRPr>
          </a:p>
        </p:txBody>
      </p:sp>
      <p:sp>
        <p:nvSpPr>
          <p:cNvPr id="81" name="Rectangle 52"/>
          <p:cNvSpPr>
            <a:spLocks noChangeArrowheads="1"/>
          </p:cNvSpPr>
          <p:nvPr/>
        </p:nvSpPr>
        <p:spPr bwMode="auto">
          <a:xfrm>
            <a:off x="379412" y="4991100"/>
            <a:ext cx="6477000" cy="1200329"/>
          </a:xfrm>
          <a:prstGeom prst="rect">
            <a:avLst/>
          </a:prstGeom>
          <a:noFill/>
          <a:ln w="9525" algn="ctr">
            <a:noFill/>
            <a:miter lim="800000"/>
            <a:headEnd/>
            <a:tailEnd/>
          </a:ln>
        </p:spPr>
        <p:txBody>
          <a:bodyPr wrap="square" anchor="ctr">
            <a:spAutoFit/>
          </a:bodyPr>
          <a:lstStyle/>
          <a:p>
            <a:pPr algn="l" eaLnBrk="0" hangingPunct="0"/>
            <a:r>
              <a:rPr lang="en-US" sz="2400">
                <a:latin typeface="VNI-Times" pitchFamily="2" charset="0"/>
              </a:rPr>
              <a:t>- Ñöôøng cong 2 laø ñöôøng cong phaùt noùng khi thieát bò ñieän laøm vieäc vôùi doøng ñieän ñònh möùc daøi haïn I</a:t>
            </a:r>
            <a:r>
              <a:rPr lang="en-US" sz="2400" baseline="-25000">
                <a:latin typeface="VNI-Times" pitchFamily="2" charset="0"/>
              </a:rPr>
              <a:t>dh</a:t>
            </a:r>
            <a:r>
              <a:rPr lang="en-US" sz="2400">
                <a:latin typeface="VNI-Times" pitchFamily="2" charset="0"/>
              </a:rPr>
              <a:t> öùng vôùi coâng suaát toån hao daøi haïn P</a:t>
            </a:r>
            <a:r>
              <a:rPr lang="en-US" sz="2400" baseline="-25000">
                <a:latin typeface="VNI-Times" pitchFamily="2" charset="0"/>
              </a:rPr>
              <a:t>dh</a:t>
            </a:r>
            <a:r>
              <a:rPr lang="en-US" sz="2400">
                <a:latin typeface="VNI-Times" pitchFamily="2" charset="0"/>
              </a:rPr>
              <a:t> </a:t>
            </a:r>
          </a:p>
        </p:txBody>
      </p:sp>
      <p:graphicFrame>
        <p:nvGraphicFramePr>
          <p:cNvPr id="82" name="Object 53"/>
          <p:cNvGraphicFramePr>
            <a:graphicFrameLocks noChangeAspect="1"/>
          </p:cNvGraphicFramePr>
          <p:nvPr>
            <p:extLst>
              <p:ext uri="{D42A27DB-BD31-4B8C-83A1-F6EECF244321}">
                <p14:modId xmlns:p14="http://schemas.microsoft.com/office/powerpoint/2010/main" val="2183832808"/>
              </p:ext>
            </p:extLst>
          </p:nvPr>
        </p:nvGraphicFramePr>
        <p:xfrm>
          <a:off x="1065212" y="5935980"/>
          <a:ext cx="5943600" cy="1097280"/>
        </p:xfrm>
        <a:graphic>
          <a:graphicData uri="http://schemas.openxmlformats.org/presentationml/2006/ole">
            <mc:AlternateContent xmlns:mc="http://schemas.openxmlformats.org/markup-compatibility/2006">
              <mc:Choice xmlns:v="urn:schemas-microsoft-com:vml" Requires="v">
                <p:oleObj spid="_x0000_s46191" name="Equation" r:id="rId3" imgW="1650960" imgH="330120" progId="Equation.DSMT4">
                  <p:embed/>
                </p:oleObj>
              </mc:Choice>
              <mc:Fallback>
                <p:oleObj name="Equation" r:id="rId3" imgW="1650960" imgH="330120" progId="Equation.DSMT4">
                  <p:embed/>
                  <p:pic>
                    <p:nvPicPr>
                      <p:cNvPr id="0" name="Object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212" y="5935980"/>
                        <a:ext cx="5943600" cy="1097280"/>
                      </a:xfrm>
                      <a:prstGeom prst="rect">
                        <a:avLst/>
                      </a:prstGeom>
                      <a:noFill/>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ox(in)">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box(in)">
                                      <p:cBhvr>
                                        <p:cTn id="12" dur="500"/>
                                        <p:tgtEl>
                                          <p:spTgt spid="39"/>
                                        </p:tgtEl>
                                      </p:cBhvr>
                                    </p:animEffect>
                                  </p:childTnLst>
                                </p:cTn>
                              </p:par>
                              <p:par>
                                <p:cTn id="13" presetID="4" presetClass="entr" presetSubtype="16" fill="hold" nodeType="with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box(in)">
                                      <p:cBhvr>
                                        <p:cTn id="15" dur="500"/>
                                        <p:tgtEl>
                                          <p:spTgt spid="77"/>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78"/>
                                        </p:tgtEl>
                                        <p:attrNameLst>
                                          <p:attrName>style.visibility</p:attrName>
                                        </p:attrNameLst>
                                      </p:cBhvr>
                                      <p:to>
                                        <p:strVal val="visible"/>
                                      </p:to>
                                    </p:set>
                                    <p:animEffect transition="in" filter="box(in)">
                                      <p:cBhvr>
                                        <p:cTn id="18" dur="500"/>
                                        <p:tgtEl>
                                          <p:spTgt spid="78"/>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box(in)">
                                      <p:cBhvr>
                                        <p:cTn id="23" dur="500"/>
                                        <p:tgtEl>
                                          <p:spTgt spid="54"/>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box(in)">
                                      <p:cBhvr>
                                        <p:cTn id="28" dur="500"/>
                                        <p:tgtEl>
                                          <p:spTgt spid="42"/>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box(in)">
                                      <p:cBhvr>
                                        <p:cTn id="33" dur="500"/>
                                        <p:tgtEl>
                                          <p:spTgt spid="50"/>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box(in)">
                                      <p:cBhvr>
                                        <p:cTn id="38" dur="500"/>
                                        <p:tgtEl>
                                          <p:spTgt spid="55"/>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box(in)">
                                      <p:cBhvr>
                                        <p:cTn id="43" dur="500"/>
                                        <p:tgtEl>
                                          <p:spTgt spid="58"/>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box(in)">
                                      <p:cBhvr>
                                        <p:cTn id="48" dur="500"/>
                                        <p:tgtEl>
                                          <p:spTgt spid="62"/>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box(in)">
                                      <p:cBhvr>
                                        <p:cTn id="53" dur="500"/>
                                        <p:tgtEl>
                                          <p:spTgt spid="28"/>
                                        </p:tgtEl>
                                      </p:cBhvr>
                                    </p:animEffect>
                                  </p:childTnLst>
                                </p:cTn>
                              </p:par>
                            </p:childTnLst>
                          </p:cTn>
                        </p:par>
                        <p:par>
                          <p:cTn id="54" fill="hold">
                            <p:stCondLst>
                              <p:cond delay="500"/>
                            </p:stCondLst>
                            <p:childTnLst>
                              <p:par>
                                <p:cTn id="55" presetID="4" presetClass="entr" presetSubtype="16" fill="hold" grpId="0" nodeType="afterEffect">
                                  <p:stCondLst>
                                    <p:cond delay="0"/>
                                  </p:stCondLst>
                                  <p:childTnLst>
                                    <p:set>
                                      <p:cBhvr>
                                        <p:cTn id="56" dur="1" fill="hold">
                                          <p:stCondLst>
                                            <p:cond delay="0"/>
                                          </p:stCondLst>
                                        </p:cTn>
                                        <p:tgtEl>
                                          <p:spTgt spid="75"/>
                                        </p:tgtEl>
                                        <p:attrNameLst>
                                          <p:attrName>style.visibility</p:attrName>
                                        </p:attrNameLst>
                                      </p:cBhvr>
                                      <p:to>
                                        <p:strVal val="visible"/>
                                      </p:to>
                                    </p:set>
                                    <p:animEffect transition="in" filter="box(in)">
                                      <p:cBhvr>
                                        <p:cTn id="57" dur="500"/>
                                        <p:tgtEl>
                                          <p:spTgt spid="75"/>
                                        </p:tgtEl>
                                      </p:cBhvr>
                                    </p:animEffect>
                                  </p:childTnLst>
                                </p:cTn>
                              </p:par>
                              <p:par>
                                <p:cTn id="58" presetID="4" presetClass="entr" presetSubtype="16" fill="hold" grpId="0" nodeType="withEffect">
                                  <p:stCondLst>
                                    <p:cond delay="0"/>
                                  </p:stCondLst>
                                  <p:childTnLst>
                                    <p:set>
                                      <p:cBhvr>
                                        <p:cTn id="59" dur="1" fill="hold">
                                          <p:stCondLst>
                                            <p:cond delay="0"/>
                                          </p:stCondLst>
                                        </p:cTn>
                                        <p:tgtEl>
                                          <p:spTgt spid="76"/>
                                        </p:tgtEl>
                                        <p:attrNameLst>
                                          <p:attrName>style.visibility</p:attrName>
                                        </p:attrNameLst>
                                      </p:cBhvr>
                                      <p:to>
                                        <p:strVal val="visible"/>
                                      </p:to>
                                    </p:set>
                                    <p:animEffect transition="in" filter="box(in)">
                                      <p:cBhvr>
                                        <p:cTn id="60" dur="500"/>
                                        <p:tgtEl>
                                          <p:spTgt spid="76"/>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nodeType="click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box(in)">
                                      <p:cBhvr>
                                        <p:cTn id="65" dur="500"/>
                                        <p:tgtEl>
                                          <p:spTgt spid="46"/>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grpId="0" nodeType="clickEffect">
                                  <p:stCondLst>
                                    <p:cond delay="0"/>
                                  </p:stCondLst>
                                  <p:childTnLst>
                                    <p:set>
                                      <p:cBhvr>
                                        <p:cTn id="69" dur="1" fill="hold">
                                          <p:stCondLst>
                                            <p:cond delay="0"/>
                                          </p:stCondLst>
                                        </p:cTn>
                                        <p:tgtEl>
                                          <p:spTgt spid="81"/>
                                        </p:tgtEl>
                                        <p:attrNameLst>
                                          <p:attrName>style.visibility</p:attrName>
                                        </p:attrNameLst>
                                      </p:cBhvr>
                                      <p:to>
                                        <p:strVal val="visible"/>
                                      </p:to>
                                    </p:set>
                                    <p:animEffect transition="in" filter="box(in)">
                                      <p:cBhvr>
                                        <p:cTn id="70" dur="500"/>
                                        <p:tgtEl>
                                          <p:spTgt spid="81"/>
                                        </p:tgtEl>
                                      </p:cBhvr>
                                    </p:animEffect>
                                  </p:childTnLst>
                                </p:cTn>
                              </p:par>
                              <p:par>
                                <p:cTn id="71" presetID="4" presetClass="entr" presetSubtype="16" fill="hold" nodeType="withEffect">
                                  <p:stCondLst>
                                    <p:cond delay="0"/>
                                  </p:stCondLst>
                                  <p:childTnLst>
                                    <p:set>
                                      <p:cBhvr>
                                        <p:cTn id="72" dur="1" fill="hold">
                                          <p:stCondLst>
                                            <p:cond delay="0"/>
                                          </p:stCondLst>
                                        </p:cTn>
                                        <p:tgtEl>
                                          <p:spTgt spid="82"/>
                                        </p:tgtEl>
                                        <p:attrNameLst>
                                          <p:attrName>style.visibility</p:attrName>
                                        </p:attrNameLst>
                                      </p:cBhvr>
                                      <p:to>
                                        <p:strVal val="visible"/>
                                      </p:to>
                                    </p:set>
                                    <p:animEffect transition="in" filter="box(in)">
                                      <p:cBhvr>
                                        <p:cTn id="73" dur="500"/>
                                        <p:tgtEl>
                                          <p:spTgt spid="82"/>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box(in)">
                                      <p:cBhvr>
                                        <p:cTn id="76" dur="500"/>
                                        <p:tgtEl>
                                          <p:spTgt spid="29"/>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box(in)">
                                      <p:cBhvr>
                                        <p:cTn id="79" dur="500"/>
                                        <p:tgtEl>
                                          <p:spTgt spid="30"/>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grpId="0" nodeType="clickEffect">
                                  <p:stCondLst>
                                    <p:cond delay="0"/>
                                  </p:stCondLst>
                                  <p:childTnLst>
                                    <p:set>
                                      <p:cBhvr>
                                        <p:cTn id="83" dur="1" fill="hold">
                                          <p:stCondLst>
                                            <p:cond delay="0"/>
                                          </p:stCondLst>
                                        </p:cTn>
                                        <p:tgtEl>
                                          <p:spTgt spid="79"/>
                                        </p:tgtEl>
                                        <p:attrNameLst>
                                          <p:attrName>style.visibility</p:attrName>
                                        </p:attrNameLst>
                                      </p:cBhvr>
                                      <p:to>
                                        <p:strVal val="visible"/>
                                      </p:to>
                                    </p:set>
                                    <p:animEffect transition="in" filter="box(in)">
                                      <p:cBhvr>
                                        <p:cTn id="84" dur="500"/>
                                        <p:tgtEl>
                                          <p:spTgt spid="79"/>
                                        </p:tgtEl>
                                      </p:cBhvr>
                                    </p:animEffect>
                                  </p:childTnLst>
                                </p:cTn>
                              </p:par>
                              <p:par>
                                <p:cTn id="85" presetID="4" presetClass="entr" presetSubtype="16" fill="hold" grpId="0" nodeType="withEffect">
                                  <p:stCondLst>
                                    <p:cond delay="0"/>
                                  </p:stCondLst>
                                  <p:childTnLst>
                                    <p:set>
                                      <p:cBhvr>
                                        <p:cTn id="86" dur="1" fill="hold">
                                          <p:stCondLst>
                                            <p:cond delay="0"/>
                                          </p:stCondLst>
                                        </p:cTn>
                                        <p:tgtEl>
                                          <p:spTgt spid="80"/>
                                        </p:tgtEl>
                                        <p:attrNameLst>
                                          <p:attrName>style.visibility</p:attrName>
                                        </p:attrNameLst>
                                      </p:cBhvr>
                                      <p:to>
                                        <p:strVal val="visible"/>
                                      </p:to>
                                    </p:set>
                                    <p:animEffect transition="in" filter="box(in)">
                                      <p:cBhvr>
                                        <p:cTn id="87"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animBg="1"/>
      <p:bldP spid="30" grpId="0" animBg="1"/>
      <p:bldP spid="54" grpId="0" animBg="1"/>
      <p:bldP spid="75" grpId="0" animBg="1"/>
      <p:bldP spid="76" grpId="0"/>
      <p:bldP spid="78" grpId="0"/>
      <p:bldP spid="79" grpId="0"/>
      <p:bldP spid="80" grpId="0"/>
      <p:bldP spid="8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AC20B538-39FE-4812-A0E3-30635B19B3D6}" type="slidenum">
              <a:rPr lang="en-US" smtClean="0"/>
              <a:pPr/>
              <a:t>5</a:t>
            </a:fld>
            <a:endParaRPr lang="en-US"/>
          </a:p>
        </p:txBody>
      </p:sp>
      <p:sp>
        <p:nvSpPr>
          <p:cNvPr id="4" name="Footer Placeholder 3"/>
          <p:cNvSpPr>
            <a:spLocks noGrp="1"/>
          </p:cNvSpPr>
          <p:nvPr>
            <p:ph type="ftr" sz="quarter" idx="3"/>
          </p:nvPr>
        </p:nvSpPr>
        <p:spPr/>
        <p:txBody>
          <a:bodyPr/>
          <a:lstStyle/>
          <a:p>
            <a:r>
              <a:rPr lang="en-US" smtClean="0"/>
              <a:t>BMTBĐ-BĐNLĐC-PVLong (TCBinh edited 2016)</a:t>
            </a:r>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098679594"/>
              </p:ext>
            </p:extLst>
          </p:nvPr>
        </p:nvGraphicFramePr>
        <p:xfrm>
          <a:off x="33902" y="735208"/>
          <a:ext cx="5016500" cy="1254125"/>
        </p:xfrm>
        <a:graphic>
          <a:graphicData uri="http://schemas.openxmlformats.org/presentationml/2006/ole">
            <mc:AlternateContent xmlns:mc="http://schemas.openxmlformats.org/markup-compatibility/2006">
              <mc:Choice xmlns:v="urn:schemas-microsoft-com:vml" Requires="v">
                <p:oleObj spid="_x0000_s73785" name="Equation" r:id="rId3" imgW="1523880" imgH="380880" progId="Equation.DSMT4">
                  <p:embed/>
                </p:oleObj>
              </mc:Choice>
              <mc:Fallback>
                <p:oleObj name="Equation" r:id="rId3" imgW="1523880" imgH="380880" progId="Equation.DSMT4">
                  <p:embed/>
                  <p:pic>
                    <p:nvPicPr>
                      <p:cNvPr id="0" name=""/>
                      <p:cNvPicPr/>
                      <p:nvPr/>
                    </p:nvPicPr>
                    <p:blipFill>
                      <a:blip r:embed="rId4"/>
                      <a:stretch>
                        <a:fillRect/>
                      </a:stretch>
                    </p:blipFill>
                    <p:spPr>
                      <a:xfrm>
                        <a:off x="33902" y="735208"/>
                        <a:ext cx="5016500" cy="1254125"/>
                      </a:xfrm>
                      <a:prstGeom prst="rect">
                        <a:avLst/>
                      </a:prstGeom>
                    </p:spPr>
                  </p:pic>
                </p:oleObj>
              </mc:Fallback>
            </mc:AlternateContent>
          </a:graphicData>
        </a:graphic>
      </p:graphicFrame>
      <p:sp>
        <p:nvSpPr>
          <p:cNvPr id="6" name="TextBox 5"/>
          <p:cNvSpPr txBox="1"/>
          <p:nvPr/>
        </p:nvSpPr>
        <p:spPr>
          <a:xfrm>
            <a:off x="33902" y="1989333"/>
            <a:ext cx="5865813" cy="492443"/>
          </a:xfrm>
          <a:prstGeom prst="rect">
            <a:avLst/>
          </a:prstGeom>
          <a:noFill/>
        </p:spPr>
        <p:txBody>
          <a:bodyPr wrap="square" rtlCol="0">
            <a:spAutoFit/>
          </a:bodyPr>
          <a:lstStyle/>
          <a:p>
            <a:r>
              <a:rPr lang="en-US" sz="2600" smtClean="0">
                <a:latin typeface="Times New Roman" panose="02020603050405020304" pitchFamily="18" charset="0"/>
                <a:cs typeface="Times New Roman" panose="02020603050405020304" pitchFamily="18" charset="0"/>
                <a:sym typeface="Symbol" panose="05050102010706020507" pitchFamily="18" charset="2"/>
              </a:rPr>
              <a:t></a:t>
            </a:r>
            <a:r>
              <a:rPr lang="en-US" sz="2600" baseline="-25000" smtClean="0">
                <a:latin typeface="Times New Roman" panose="02020603050405020304" pitchFamily="18" charset="0"/>
                <a:cs typeface="Times New Roman" panose="02020603050405020304" pitchFamily="18" charset="0"/>
                <a:sym typeface="Symbol" panose="05050102010706020507" pitchFamily="18" charset="2"/>
              </a:rPr>
              <a:t>0</a:t>
            </a:r>
            <a:r>
              <a:rPr lang="en-US" sz="2600" smtClean="0">
                <a:latin typeface="Times New Roman" panose="02020603050405020304" pitchFamily="18" charset="0"/>
                <a:cs typeface="Times New Roman" panose="02020603050405020304" pitchFamily="18" charset="0"/>
                <a:sym typeface="Symbol" panose="05050102010706020507" pitchFamily="18" charset="2"/>
              </a:rPr>
              <a:t> là điệ trở suất của vật liệu ở 0</a:t>
            </a:r>
            <a:r>
              <a:rPr lang="en-US" sz="2600" baseline="30000" smtClean="0">
                <a:latin typeface="Times New Roman" panose="02020603050405020304" pitchFamily="18" charset="0"/>
                <a:cs typeface="Times New Roman" panose="02020603050405020304" pitchFamily="18" charset="0"/>
                <a:sym typeface="Symbol" panose="05050102010706020507" pitchFamily="18" charset="2"/>
              </a:rPr>
              <a:t>o</a:t>
            </a:r>
            <a:r>
              <a:rPr lang="en-US" sz="2600" smtClean="0">
                <a:latin typeface="Times New Roman" panose="02020603050405020304" pitchFamily="18" charset="0"/>
                <a:cs typeface="Times New Roman" panose="02020603050405020304" pitchFamily="18" charset="0"/>
                <a:sym typeface="Symbol" panose="05050102010706020507" pitchFamily="18" charset="2"/>
              </a:rPr>
              <a:t>K</a:t>
            </a:r>
            <a:endParaRPr lang="en-US" sz="2600" smtClean="0">
              <a:latin typeface="Times New Roman" panose="02020603050405020304" pitchFamily="18" charset="0"/>
              <a:cs typeface="Times New Roman" panose="02020603050405020304"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904301078"/>
              </p:ext>
            </p:extLst>
          </p:nvPr>
        </p:nvGraphicFramePr>
        <p:xfrm>
          <a:off x="33902" y="2534041"/>
          <a:ext cx="4358640" cy="914400"/>
        </p:xfrm>
        <a:graphic>
          <a:graphicData uri="http://schemas.openxmlformats.org/presentationml/2006/ole">
            <mc:AlternateContent xmlns:mc="http://schemas.openxmlformats.org/markup-compatibility/2006">
              <mc:Choice xmlns:v="urn:schemas-microsoft-com:vml" Requires="v">
                <p:oleObj spid="_x0000_s73786" name="Equation" r:id="rId5" imgW="1815840" imgH="380880" progId="Equation.DSMT4">
                  <p:embed/>
                </p:oleObj>
              </mc:Choice>
              <mc:Fallback>
                <p:oleObj name="Equation" r:id="rId5" imgW="1815840" imgH="380880" progId="Equation.DSMT4">
                  <p:embed/>
                  <p:pic>
                    <p:nvPicPr>
                      <p:cNvPr id="0" name=""/>
                      <p:cNvPicPr/>
                      <p:nvPr/>
                    </p:nvPicPr>
                    <p:blipFill>
                      <a:blip r:embed="rId6"/>
                      <a:stretch>
                        <a:fillRect/>
                      </a:stretch>
                    </p:blipFill>
                    <p:spPr>
                      <a:xfrm>
                        <a:off x="33902" y="2534041"/>
                        <a:ext cx="4358640" cy="9144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549415704"/>
              </p:ext>
            </p:extLst>
          </p:nvPr>
        </p:nvGraphicFramePr>
        <p:xfrm>
          <a:off x="27639" y="3448441"/>
          <a:ext cx="10247855" cy="1456924"/>
        </p:xfrm>
        <a:graphic>
          <a:graphicData uri="http://schemas.openxmlformats.org/presentationml/2006/ole">
            <mc:AlternateContent xmlns:mc="http://schemas.openxmlformats.org/markup-compatibility/2006">
              <mc:Choice xmlns:v="urn:schemas-microsoft-com:vml" Requires="v">
                <p:oleObj spid="_x0000_s73787" name="Equation" r:id="rId7" imgW="5270400" imgH="749160" progId="Equation.DSMT4">
                  <p:embed/>
                </p:oleObj>
              </mc:Choice>
              <mc:Fallback>
                <p:oleObj name="Equation" r:id="rId7" imgW="5270400" imgH="749160" progId="Equation.DSMT4">
                  <p:embed/>
                  <p:pic>
                    <p:nvPicPr>
                      <p:cNvPr id="0" name=""/>
                      <p:cNvPicPr/>
                      <p:nvPr/>
                    </p:nvPicPr>
                    <p:blipFill>
                      <a:blip r:embed="rId8"/>
                      <a:stretch>
                        <a:fillRect/>
                      </a:stretch>
                    </p:blipFill>
                    <p:spPr>
                      <a:xfrm>
                        <a:off x="27639" y="3448441"/>
                        <a:ext cx="10247855" cy="1456924"/>
                      </a:xfrm>
                      <a:prstGeom prst="rect">
                        <a:avLst/>
                      </a:prstGeom>
                    </p:spPr>
                  </p:pic>
                </p:oleObj>
              </mc:Fallback>
            </mc:AlternateContent>
          </a:graphicData>
        </a:graphic>
      </p:graphicFrame>
      <p:sp>
        <p:nvSpPr>
          <p:cNvPr id="9" name="TextBox 8"/>
          <p:cNvSpPr txBox="1"/>
          <p:nvPr/>
        </p:nvSpPr>
        <p:spPr>
          <a:xfrm>
            <a:off x="-8896" y="5048091"/>
            <a:ext cx="5865813" cy="492443"/>
          </a:xfrm>
          <a:prstGeom prst="rect">
            <a:avLst/>
          </a:prstGeom>
          <a:noFill/>
        </p:spPr>
        <p:txBody>
          <a:bodyPr wrap="square" rtlCol="0">
            <a:spAutoFit/>
          </a:bodyPr>
          <a:lstStyle/>
          <a:p>
            <a:r>
              <a:rPr lang="en-US" sz="2600" smtClean="0">
                <a:latin typeface="Times New Roman" panose="02020603050405020304" pitchFamily="18" charset="0"/>
                <a:cs typeface="Times New Roman" panose="02020603050405020304" pitchFamily="18" charset="0"/>
              </a:rPr>
              <a:t>(1+</a:t>
            </a:r>
            <a:r>
              <a:rPr lang="en-US" sz="2600" smtClean="0">
                <a:latin typeface="Times New Roman" panose="02020603050405020304" pitchFamily="18" charset="0"/>
                <a:cs typeface="Times New Roman" panose="02020603050405020304" pitchFamily="18" charset="0"/>
                <a:sym typeface="Symbol" panose="05050102010706020507" pitchFamily="18" charset="2"/>
              </a:rPr>
              <a:t>)</a:t>
            </a:r>
            <a:r>
              <a:rPr lang="en-US" sz="2600" baseline="30000" smtClean="0">
                <a:latin typeface="Times New Roman" panose="02020603050405020304" pitchFamily="18" charset="0"/>
                <a:cs typeface="Times New Roman" panose="02020603050405020304" pitchFamily="18" charset="0"/>
                <a:sym typeface="Symbol" panose="05050102010706020507" pitchFamily="18" charset="2"/>
              </a:rPr>
              <a:t></a:t>
            </a:r>
            <a:r>
              <a:rPr lang="en-US" sz="2600" smtClean="0">
                <a:latin typeface="Times New Roman" panose="02020603050405020304" pitchFamily="18" charset="0"/>
                <a:cs typeface="Times New Roman" panose="02020603050405020304" pitchFamily="18" charset="0"/>
                <a:sym typeface="Symbol" panose="05050102010706020507" pitchFamily="18" charset="2"/>
              </a:rPr>
              <a:t>=</a:t>
            </a:r>
            <a:r>
              <a:rPr lang="en-US" sz="2600">
                <a:latin typeface="Times New Roman" panose="02020603050405020304" pitchFamily="18" charset="0"/>
                <a:cs typeface="Times New Roman" panose="02020603050405020304" pitchFamily="18" charset="0"/>
              </a:rPr>
              <a:t> </a:t>
            </a:r>
            <a:r>
              <a:rPr lang="en-US" sz="2600" smtClean="0">
                <a:latin typeface="Times New Roman" panose="02020603050405020304" pitchFamily="18" charset="0"/>
                <a:cs typeface="Times New Roman" panose="02020603050405020304" pitchFamily="18" charset="0"/>
              </a:rPr>
              <a:t>1</a:t>
            </a:r>
            <a:r>
              <a:rPr lang="en-US" sz="2600">
                <a:latin typeface="Times New Roman" panose="02020603050405020304" pitchFamily="18" charset="0"/>
                <a:cs typeface="Times New Roman" panose="02020603050405020304" pitchFamily="18" charset="0"/>
              </a:rPr>
              <a:t>+</a:t>
            </a:r>
            <a:r>
              <a:rPr lang="en-US" sz="2600" smtClean="0">
                <a:latin typeface="Times New Roman" panose="02020603050405020304" pitchFamily="18" charset="0"/>
                <a:cs typeface="Times New Roman" panose="02020603050405020304" pitchFamily="18" charset="0"/>
                <a:sym typeface="Symbol" panose="05050102010706020507" pitchFamily="18" charset="2"/>
              </a:rPr>
              <a:t></a:t>
            </a:r>
            <a:endParaRPr lang="en-US" sz="2600" smtClean="0">
              <a:latin typeface="Times New Roman" panose="02020603050405020304" pitchFamily="18" charset="0"/>
              <a:cs typeface="Times New Roman" panose="02020603050405020304"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1750011320"/>
              </p:ext>
            </p:extLst>
          </p:nvPr>
        </p:nvGraphicFramePr>
        <p:xfrm>
          <a:off x="37533" y="5540534"/>
          <a:ext cx="4485736" cy="1238250"/>
        </p:xfrm>
        <a:graphic>
          <a:graphicData uri="http://schemas.openxmlformats.org/presentationml/2006/ole">
            <mc:AlternateContent xmlns:mc="http://schemas.openxmlformats.org/markup-compatibility/2006">
              <mc:Choice xmlns:v="urn:schemas-microsoft-com:vml" Requires="v">
                <p:oleObj spid="_x0000_s73788" name="Equation" r:id="rId9" imgW="2438280" imgH="672840" progId="Equation.DSMT4">
                  <p:embed/>
                </p:oleObj>
              </mc:Choice>
              <mc:Fallback>
                <p:oleObj name="Equation" r:id="rId9" imgW="2438280" imgH="672840" progId="Equation.DSMT4">
                  <p:embed/>
                  <p:pic>
                    <p:nvPicPr>
                      <p:cNvPr id="0" name=""/>
                      <p:cNvPicPr/>
                      <p:nvPr/>
                    </p:nvPicPr>
                    <p:blipFill>
                      <a:blip r:embed="rId10"/>
                      <a:stretch>
                        <a:fillRect/>
                      </a:stretch>
                    </p:blipFill>
                    <p:spPr>
                      <a:xfrm>
                        <a:off x="37533" y="5540534"/>
                        <a:ext cx="4485736" cy="1238250"/>
                      </a:xfrm>
                      <a:prstGeom prst="rect">
                        <a:avLst/>
                      </a:prstGeom>
                    </p:spPr>
                  </p:pic>
                </p:oleObj>
              </mc:Fallback>
            </mc:AlternateContent>
          </a:graphicData>
        </a:graphic>
      </p:graphicFrame>
      <p:sp>
        <p:nvSpPr>
          <p:cNvPr id="11" name="TextBox 10"/>
          <p:cNvSpPr txBox="1"/>
          <p:nvPr/>
        </p:nvSpPr>
        <p:spPr>
          <a:xfrm>
            <a:off x="-8897" y="6893962"/>
            <a:ext cx="5865813" cy="492443"/>
          </a:xfrm>
          <a:prstGeom prst="rect">
            <a:avLst/>
          </a:prstGeom>
          <a:noFill/>
        </p:spPr>
        <p:txBody>
          <a:bodyPr wrap="square" rtlCol="0">
            <a:spAutoFit/>
          </a:bodyPr>
          <a:lstStyle/>
          <a:p>
            <a:r>
              <a:rPr lang="en-US" sz="2600" smtClean="0">
                <a:latin typeface="Times New Roman" panose="02020603050405020304" pitchFamily="18" charset="0"/>
                <a:cs typeface="Times New Roman" panose="02020603050405020304" pitchFamily="18" charset="0"/>
              </a:rPr>
              <a:t>(1+</a:t>
            </a:r>
            <a:r>
              <a:rPr lang="en-US" sz="2600" smtClean="0">
                <a:latin typeface="Times New Roman" panose="02020603050405020304" pitchFamily="18" charset="0"/>
                <a:cs typeface="Times New Roman" panose="02020603050405020304" pitchFamily="18" charset="0"/>
                <a:sym typeface="Symbol" panose="05050102010706020507" pitchFamily="18" charset="2"/>
              </a:rPr>
              <a:t>)(1+)=</a:t>
            </a:r>
            <a:r>
              <a:rPr lang="en-US" sz="2600" smtClean="0">
                <a:latin typeface="Times New Roman" panose="02020603050405020304" pitchFamily="18" charset="0"/>
                <a:cs typeface="Times New Roman" panose="02020603050405020304" pitchFamily="18" charset="0"/>
              </a:rPr>
              <a:t> 1</a:t>
            </a:r>
            <a:r>
              <a:rPr lang="en-US" sz="2600">
                <a:latin typeface="Times New Roman" panose="02020603050405020304" pitchFamily="18" charset="0"/>
                <a:cs typeface="Times New Roman" panose="02020603050405020304" pitchFamily="18" charset="0"/>
              </a:rPr>
              <a:t>+</a:t>
            </a:r>
            <a:r>
              <a:rPr lang="en-US" sz="2600" smtClean="0">
                <a:latin typeface="Times New Roman" panose="02020603050405020304" pitchFamily="18" charset="0"/>
                <a:cs typeface="Times New Roman" panose="02020603050405020304" pitchFamily="18" charset="0"/>
                <a:sym typeface="Symbol" panose="05050102010706020507" pitchFamily="18" charset="2"/>
              </a:rPr>
              <a:t>+</a:t>
            </a:r>
            <a:endParaRPr lang="en-US" sz="2600" smtClean="0">
              <a:latin typeface="Times New Roman" panose="02020603050405020304" pitchFamily="18" charset="0"/>
              <a:cs typeface="Times New Roman" panose="02020603050405020304" pitchFamily="18" charset="0"/>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491643661"/>
              </p:ext>
            </p:extLst>
          </p:nvPr>
        </p:nvGraphicFramePr>
        <p:xfrm>
          <a:off x="5151566" y="6054855"/>
          <a:ext cx="6167356" cy="1804596"/>
        </p:xfrm>
        <a:graphic>
          <a:graphicData uri="http://schemas.openxmlformats.org/presentationml/2006/ole">
            <mc:AlternateContent xmlns:mc="http://schemas.openxmlformats.org/markup-compatibility/2006">
              <mc:Choice xmlns:v="urn:schemas-microsoft-com:vml" Requires="v">
                <p:oleObj spid="_x0000_s73789" name="Equation" r:id="rId11" imgW="3949560" imgH="1155600" progId="Equation.DSMT4">
                  <p:embed/>
                </p:oleObj>
              </mc:Choice>
              <mc:Fallback>
                <p:oleObj name="Equation" r:id="rId11" imgW="3949560" imgH="1155600" progId="Equation.DSMT4">
                  <p:embed/>
                  <p:pic>
                    <p:nvPicPr>
                      <p:cNvPr id="0" name=""/>
                      <p:cNvPicPr/>
                      <p:nvPr/>
                    </p:nvPicPr>
                    <p:blipFill>
                      <a:blip r:embed="rId12"/>
                      <a:stretch>
                        <a:fillRect/>
                      </a:stretch>
                    </p:blipFill>
                    <p:spPr>
                      <a:xfrm>
                        <a:off x="5151566" y="6054855"/>
                        <a:ext cx="6167356" cy="1804596"/>
                      </a:xfrm>
                      <a:prstGeom prst="rect">
                        <a:avLst/>
                      </a:prstGeom>
                    </p:spPr>
                  </p:pic>
                </p:oleObj>
              </mc:Fallback>
            </mc:AlternateContent>
          </a:graphicData>
        </a:graphic>
      </p:graphicFrame>
    </p:spTree>
    <p:extLst>
      <p:ext uri="{BB962C8B-B14F-4D97-AF65-F5344CB8AC3E}">
        <p14:creationId xmlns:p14="http://schemas.microsoft.com/office/powerpoint/2010/main" val="2370237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US"/>
              <a:t>Các chế độ làm việc của thiết bị điện</a:t>
            </a:r>
          </a:p>
        </p:txBody>
      </p:sp>
      <p:sp>
        <p:nvSpPr>
          <p:cNvPr id="3" name="Slide Number Placeholder 2"/>
          <p:cNvSpPr>
            <a:spLocks noGrp="1"/>
          </p:cNvSpPr>
          <p:nvPr>
            <p:ph type="sldNum" sz="quarter" idx="12"/>
          </p:nvPr>
        </p:nvSpPr>
        <p:spPr/>
        <p:txBody>
          <a:bodyPr/>
          <a:lstStyle/>
          <a:p>
            <a:fld id="{AC20B538-39FE-4812-A0E3-30635B19B3D6}" type="slidenum">
              <a:rPr lang="en-US" smtClean="0"/>
              <a:pPr/>
              <a:t>50</a:t>
            </a:fld>
            <a:endParaRPr lang="en-US"/>
          </a:p>
        </p:txBody>
      </p:sp>
      <p:sp>
        <p:nvSpPr>
          <p:cNvPr id="4" name="Footer Placeholder 3"/>
          <p:cNvSpPr>
            <a:spLocks noGrp="1"/>
          </p:cNvSpPr>
          <p:nvPr>
            <p:ph type="ftr" sz="quarter" idx="3"/>
          </p:nvPr>
        </p:nvSpPr>
        <p:spPr/>
        <p:txBody>
          <a:bodyPr/>
          <a:lstStyle/>
          <a:p>
            <a:r>
              <a:rPr lang="en-US"/>
              <a:t>BMTBĐ-BĐNLĐC-PVLong (TCBinh edited 2016)</a:t>
            </a:r>
          </a:p>
        </p:txBody>
      </p:sp>
      <p:pic>
        <p:nvPicPr>
          <p:cNvPr id="83" name="Picture 82"/>
          <p:cNvPicPr>
            <a:picLocks noChangeAspect="1"/>
          </p:cNvPicPr>
          <p:nvPr/>
        </p:nvPicPr>
        <p:blipFill>
          <a:blip r:embed="rId2"/>
          <a:stretch>
            <a:fillRect/>
          </a:stretch>
        </p:blipFill>
        <p:spPr>
          <a:xfrm>
            <a:off x="2970212" y="1439404"/>
            <a:ext cx="6400800" cy="6161070"/>
          </a:xfrm>
          <a:prstGeom prst="rect">
            <a:avLst/>
          </a:prstGeom>
        </p:spPr>
      </p:pic>
    </p:spTree>
    <p:extLst>
      <p:ext uri="{BB962C8B-B14F-4D97-AF65-F5344CB8AC3E}">
        <p14:creationId xmlns:p14="http://schemas.microsoft.com/office/powerpoint/2010/main" val="36708383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US"/>
              <a:t>Các chế độ làm việc của thiết bị điện</a:t>
            </a:r>
          </a:p>
        </p:txBody>
      </p:sp>
      <p:sp>
        <p:nvSpPr>
          <p:cNvPr id="3" name="Slide Number Placeholder 2"/>
          <p:cNvSpPr>
            <a:spLocks noGrp="1"/>
          </p:cNvSpPr>
          <p:nvPr>
            <p:ph type="sldNum" sz="quarter" idx="12"/>
          </p:nvPr>
        </p:nvSpPr>
        <p:spPr/>
        <p:txBody>
          <a:bodyPr/>
          <a:lstStyle/>
          <a:p>
            <a:fld id="{AC20B538-39FE-4812-A0E3-30635B19B3D6}" type="slidenum">
              <a:rPr lang="en-US" smtClean="0"/>
              <a:pPr/>
              <a:t>51</a:t>
            </a:fld>
            <a:endParaRPr lang="en-US"/>
          </a:p>
        </p:txBody>
      </p:sp>
      <p:sp>
        <p:nvSpPr>
          <p:cNvPr id="4" name="Footer Placeholder 3"/>
          <p:cNvSpPr>
            <a:spLocks noGrp="1"/>
          </p:cNvSpPr>
          <p:nvPr>
            <p:ph type="ftr" sz="quarter" idx="3"/>
          </p:nvPr>
        </p:nvSpPr>
        <p:spPr/>
        <p:txBody>
          <a:bodyPr/>
          <a:lstStyle/>
          <a:p>
            <a:r>
              <a:rPr lang="en-US"/>
              <a:t>BMTBĐ-BĐNLĐC-PVLong (TCBinh edited 2016)</a:t>
            </a:r>
          </a:p>
        </p:txBody>
      </p:sp>
      <p:pic>
        <p:nvPicPr>
          <p:cNvPr id="36" name="Picture 35"/>
          <p:cNvPicPr>
            <a:picLocks noChangeAspect="1"/>
          </p:cNvPicPr>
          <p:nvPr/>
        </p:nvPicPr>
        <p:blipFill>
          <a:blip r:embed="rId3"/>
          <a:stretch>
            <a:fillRect/>
          </a:stretch>
        </p:blipFill>
        <p:spPr>
          <a:xfrm>
            <a:off x="227012" y="928639"/>
            <a:ext cx="11302737" cy="6653261"/>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620651881"/>
              </p:ext>
            </p:extLst>
          </p:nvPr>
        </p:nvGraphicFramePr>
        <p:xfrm>
          <a:off x="6018212" y="5295900"/>
          <a:ext cx="4781550" cy="1206500"/>
        </p:xfrm>
        <a:graphic>
          <a:graphicData uri="http://schemas.openxmlformats.org/presentationml/2006/ole">
            <mc:AlternateContent xmlns:mc="http://schemas.openxmlformats.org/markup-compatibility/2006">
              <mc:Choice xmlns:v="urn:schemas-microsoft-com:vml" Requires="v">
                <p:oleObj spid="_x0000_s83984" name="Equation" r:id="rId4" imgW="4781461" imgH="1206368" progId="Equation.DSMT4">
                  <p:embed/>
                </p:oleObj>
              </mc:Choice>
              <mc:Fallback>
                <p:oleObj name="Equation" r:id="rId4" imgW="4781461" imgH="1206368" progId="Equation.DSMT4">
                  <p:embed/>
                  <p:pic>
                    <p:nvPicPr>
                      <p:cNvPr id="0" name=""/>
                      <p:cNvPicPr/>
                      <p:nvPr/>
                    </p:nvPicPr>
                    <p:blipFill>
                      <a:blip r:embed="rId5"/>
                      <a:stretch>
                        <a:fillRect/>
                      </a:stretch>
                    </p:blipFill>
                    <p:spPr>
                      <a:xfrm>
                        <a:off x="6018212" y="5295900"/>
                        <a:ext cx="4781550" cy="12065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534579701"/>
              </p:ext>
            </p:extLst>
          </p:nvPr>
        </p:nvGraphicFramePr>
        <p:xfrm>
          <a:off x="7453312" y="735208"/>
          <a:ext cx="3346450" cy="1358900"/>
        </p:xfrm>
        <a:graphic>
          <a:graphicData uri="http://schemas.openxmlformats.org/presentationml/2006/ole">
            <mc:AlternateContent xmlns:mc="http://schemas.openxmlformats.org/markup-compatibility/2006">
              <mc:Choice xmlns:v="urn:schemas-microsoft-com:vml" Requires="v">
                <p:oleObj spid="_x0000_s83985" name="Equation" r:id="rId6" imgW="3346420" imgH="1358808" progId="Equation.DSMT4">
                  <p:embed/>
                </p:oleObj>
              </mc:Choice>
              <mc:Fallback>
                <p:oleObj name="Equation" r:id="rId6" imgW="3346420" imgH="1358808" progId="Equation.DSMT4">
                  <p:embed/>
                  <p:pic>
                    <p:nvPicPr>
                      <p:cNvPr id="0" name=""/>
                      <p:cNvPicPr/>
                      <p:nvPr/>
                    </p:nvPicPr>
                    <p:blipFill>
                      <a:blip r:embed="rId7"/>
                      <a:stretch>
                        <a:fillRect/>
                      </a:stretch>
                    </p:blipFill>
                    <p:spPr>
                      <a:xfrm>
                        <a:off x="7453312" y="735208"/>
                        <a:ext cx="3346450" cy="1358900"/>
                      </a:xfrm>
                      <a:prstGeom prst="rect">
                        <a:avLst/>
                      </a:prstGeom>
                    </p:spPr>
                  </p:pic>
                </p:oleObj>
              </mc:Fallback>
            </mc:AlternateContent>
          </a:graphicData>
        </a:graphic>
      </p:graphicFrame>
    </p:spTree>
    <p:extLst>
      <p:ext uri="{BB962C8B-B14F-4D97-AF65-F5344CB8AC3E}">
        <p14:creationId xmlns:p14="http://schemas.microsoft.com/office/powerpoint/2010/main" val="29865993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US"/>
              <a:t>Các chế độ làm việc của thiết bị điện</a:t>
            </a:r>
          </a:p>
        </p:txBody>
      </p:sp>
      <p:graphicFrame>
        <p:nvGraphicFramePr>
          <p:cNvPr id="83" name="Object 57"/>
          <p:cNvGraphicFramePr>
            <a:graphicFrameLocks noChangeAspect="1"/>
          </p:cNvGraphicFramePr>
          <p:nvPr>
            <p:extLst>
              <p:ext uri="{D42A27DB-BD31-4B8C-83A1-F6EECF244321}">
                <p14:modId xmlns:p14="http://schemas.microsoft.com/office/powerpoint/2010/main" val="30878291"/>
              </p:ext>
            </p:extLst>
          </p:nvPr>
        </p:nvGraphicFramePr>
        <p:xfrm>
          <a:off x="3868318" y="952500"/>
          <a:ext cx="7788696" cy="1516609"/>
        </p:xfrm>
        <a:graphic>
          <a:graphicData uri="http://schemas.openxmlformats.org/presentationml/2006/ole">
            <mc:AlternateContent xmlns:mc="http://schemas.openxmlformats.org/markup-compatibility/2006">
              <mc:Choice xmlns:v="urn:schemas-microsoft-com:vml" Requires="v">
                <p:oleObj spid="_x0000_s47632" name="Equation" r:id="rId3" imgW="1625400" imgH="330120" progId="Equation.DSMT4">
                  <p:embed/>
                </p:oleObj>
              </mc:Choice>
              <mc:Fallback>
                <p:oleObj name="Equation" r:id="rId3" imgW="1625400" imgH="330120" progId="Equation.DSMT4">
                  <p:embed/>
                  <p:pic>
                    <p:nvPicPr>
                      <p:cNvPr id="0" name="Object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8318" y="952500"/>
                        <a:ext cx="7788696" cy="1516609"/>
                      </a:xfrm>
                      <a:prstGeom prst="rect">
                        <a:avLst/>
                      </a:prstGeom>
                      <a:noFill/>
                      <a:extLst/>
                    </p:spPr>
                  </p:pic>
                </p:oleObj>
              </mc:Fallback>
            </mc:AlternateContent>
          </a:graphicData>
        </a:graphic>
      </p:graphicFrame>
      <p:sp>
        <p:nvSpPr>
          <p:cNvPr id="85" name="Rectangle 56"/>
          <p:cNvSpPr>
            <a:spLocks noChangeArrowheads="1"/>
          </p:cNvSpPr>
          <p:nvPr/>
        </p:nvSpPr>
        <p:spPr bwMode="auto">
          <a:xfrm>
            <a:off x="379412" y="584658"/>
            <a:ext cx="6477000" cy="1261884"/>
          </a:xfrm>
          <a:prstGeom prst="rect">
            <a:avLst/>
          </a:prstGeom>
          <a:noFill/>
          <a:ln w="9525" algn="ctr">
            <a:noFill/>
            <a:miter lim="800000"/>
            <a:headEnd/>
            <a:tailEnd/>
          </a:ln>
        </p:spPr>
        <p:txBody>
          <a:bodyPr wrap="square" anchor="ctr">
            <a:spAutoFit/>
          </a:bodyPr>
          <a:lstStyle/>
          <a:p>
            <a:pPr algn="l" eaLnBrk="0" hangingPunct="0"/>
            <a:r>
              <a:rPr lang="fr-FR" sz="3200">
                <a:latin typeface="VNI-Times" pitchFamily="2" charset="0"/>
              </a:rPr>
              <a:t>ÔÛ cheá ñoä töïa xaùc laäp, ta coù: </a:t>
            </a:r>
          </a:p>
          <a:p>
            <a:pPr algn="l" eaLnBrk="0" hangingPunct="0"/>
            <a:r>
              <a:rPr lang="fr-FR" sz="3200">
                <a:latin typeface="VNI-Times" pitchFamily="2" charset="0"/>
              </a:rPr>
              <a:t>- Phöông trình phaùt noùng khi </a:t>
            </a:r>
            <a:r>
              <a:rPr lang="fr-FR" sz="4400">
                <a:solidFill>
                  <a:srgbClr val="FF0000"/>
                </a:solidFill>
                <a:latin typeface="VNI-Times" pitchFamily="2" charset="0"/>
              </a:rPr>
              <a:t>t = t</a:t>
            </a:r>
            <a:r>
              <a:rPr lang="fr-FR" sz="4400" baseline="-25000">
                <a:solidFill>
                  <a:srgbClr val="FF0000"/>
                </a:solidFill>
                <a:latin typeface="VNI-Times" pitchFamily="2" charset="0"/>
              </a:rPr>
              <a:t>lv</a:t>
            </a:r>
            <a:r>
              <a:rPr lang="fr-FR" sz="3200">
                <a:latin typeface="VNI-Times" pitchFamily="2" charset="0"/>
              </a:rPr>
              <a:t> :</a:t>
            </a:r>
            <a:r>
              <a:rPr lang="en-US" sz="3200">
                <a:latin typeface="VNI-Times" pitchFamily="2" charset="0"/>
              </a:rPr>
              <a:t> </a:t>
            </a:r>
          </a:p>
        </p:txBody>
      </p:sp>
      <p:sp>
        <p:nvSpPr>
          <p:cNvPr id="86" name="Rectangle 58"/>
          <p:cNvSpPr>
            <a:spLocks noChangeArrowheads="1"/>
          </p:cNvSpPr>
          <p:nvPr/>
        </p:nvSpPr>
        <p:spPr bwMode="auto">
          <a:xfrm>
            <a:off x="455612" y="2368161"/>
            <a:ext cx="5758311" cy="707886"/>
          </a:xfrm>
          <a:prstGeom prst="rect">
            <a:avLst/>
          </a:prstGeom>
          <a:noFill/>
          <a:ln w="9525" algn="ctr">
            <a:noFill/>
            <a:miter lim="800000"/>
            <a:headEnd/>
            <a:tailEnd/>
          </a:ln>
        </p:spPr>
        <p:txBody>
          <a:bodyPr wrap="square" anchor="ctr">
            <a:spAutoFit/>
          </a:bodyPr>
          <a:lstStyle/>
          <a:p>
            <a:pPr algn="l" eaLnBrk="0" hangingPunct="0"/>
            <a:r>
              <a:rPr lang="fr-FR" sz="3200">
                <a:latin typeface="VNI-Times" pitchFamily="2" charset="0"/>
              </a:rPr>
              <a:t>- Phöông trình nguoäi khi </a:t>
            </a:r>
            <a:r>
              <a:rPr lang="fr-FR" sz="4000">
                <a:solidFill>
                  <a:srgbClr val="FF0000"/>
                </a:solidFill>
                <a:latin typeface="VNI-Times" pitchFamily="2" charset="0"/>
              </a:rPr>
              <a:t>t = t</a:t>
            </a:r>
            <a:r>
              <a:rPr lang="fr-FR" sz="4000" baseline="-25000">
                <a:solidFill>
                  <a:srgbClr val="FF0000"/>
                </a:solidFill>
                <a:latin typeface="VNI-Times" pitchFamily="2" charset="0"/>
              </a:rPr>
              <a:t>ng</a:t>
            </a:r>
            <a:r>
              <a:rPr lang="fr-FR" sz="3200">
                <a:latin typeface="VNI-Times" pitchFamily="2" charset="0"/>
              </a:rPr>
              <a:t>:  </a:t>
            </a:r>
            <a:r>
              <a:rPr lang="fr-FR" sz="3200" baseline="-25000">
                <a:latin typeface="VNI-Times" pitchFamily="2" charset="0"/>
              </a:rPr>
              <a:t> </a:t>
            </a:r>
            <a:r>
              <a:rPr lang="en-US" sz="3200">
                <a:latin typeface="VNI-Times" pitchFamily="2" charset="0"/>
              </a:rPr>
              <a:t> </a:t>
            </a:r>
          </a:p>
        </p:txBody>
      </p:sp>
      <p:sp>
        <p:nvSpPr>
          <p:cNvPr id="87" name="Rectangle 63"/>
          <p:cNvSpPr>
            <a:spLocks noChangeArrowheads="1"/>
          </p:cNvSpPr>
          <p:nvPr/>
        </p:nvSpPr>
        <p:spPr bwMode="auto">
          <a:xfrm>
            <a:off x="236671" y="3314570"/>
            <a:ext cx="5717667" cy="830997"/>
          </a:xfrm>
          <a:prstGeom prst="rect">
            <a:avLst/>
          </a:prstGeom>
          <a:noFill/>
          <a:ln w="9525" algn="ctr">
            <a:noFill/>
            <a:miter lim="800000"/>
            <a:headEnd/>
            <a:tailEnd/>
          </a:ln>
        </p:spPr>
        <p:txBody>
          <a:bodyPr wrap="square" anchor="ctr">
            <a:spAutoFit/>
          </a:bodyPr>
          <a:lstStyle/>
          <a:p>
            <a:pPr algn="l" eaLnBrk="0" hangingPunct="0"/>
            <a:r>
              <a:rPr lang="en-US" sz="3200">
                <a:sym typeface="Symbol" pitchFamily="18" charset="2"/>
              </a:rPr>
              <a:t>Với điều kiện:  </a:t>
            </a:r>
            <a:r>
              <a:rPr lang="en-US" sz="4800">
                <a:solidFill>
                  <a:srgbClr val="FF0000"/>
                </a:solidFill>
                <a:sym typeface="Symbol" pitchFamily="18" charset="2"/>
              </a:rPr>
              <a:t></a:t>
            </a:r>
            <a:r>
              <a:rPr lang="fr-FR" sz="4800" baseline="-25000">
                <a:solidFill>
                  <a:srgbClr val="FF0000"/>
                </a:solidFill>
              </a:rPr>
              <a:t>max</a:t>
            </a:r>
            <a:r>
              <a:rPr lang="fr-FR" sz="4800">
                <a:solidFill>
                  <a:srgbClr val="FF0000"/>
                </a:solidFill>
              </a:rPr>
              <a:t> </a:t>
            </a:r>
            <a:r>
              <a:rPr lang="fr-FR" sz="4800">
                <a:solidFill>
                  <a:srgbClr val="FF0000"/>
                </a:solidFill>
                <a:sym typeface="Symbol" pitchFamily="18" charset="2"/>
              </a:rPr>
              <a:t> = </a:t>
            </a:r>
            <a:r>
              <a:rPr lang="en-US" sz="4800">
                <a:solidFill>
                  <a:srgbClr val="FF0000"/>
                </a:solidFill>
                <a:sym typeface="Symbol" pitchFamily="18" charset="2"/>
              </a:rPr>
              <a:t></a:t>
            </a:r>
            <a:r>
              <a:rPr lang="fr-FR" sz="4800" baseline="-25000">
                <a:solidFill>
                  <a:srgbClr val="FF0000"/>
                </a:solidFill>
              </a:rPr>
              <a:t>dh</a:t>
            </a:r>
            <a:endParaRPr lang="fr-FR" sz="4800" baseline="-25000">
              <a:solidFill>
                <a:srgbClr val="FF0000"/>
              </a:solidFill>
              <a:sym typeface="Symbol" pitchFamily="18" charset="2"/>
            </a:endParaRPr>
          </a:p>
        </p:txBody>
      </p:sp>
      <p:graphicFrame>
        <p:nvGraphicFramePr>
          <p:cNvPr id="77" name="Object 59"/>
          <p:cNvGraphicFramePr>
            <a:graphicFrameLocks noChangeAspect="1"/>
          </p:cNvGraphicFramePr>
          <p:nvPr>
            <p:extLst>
              <p:ext uri="{D42A27DB-BD31-4B8C-83A1-F6EECF244321}">
                <p14:modId xmlns:p14="http://schemas.microsoft.com/office/powerpoint/2010/main" val="4102090269"/>
              </p:ext>
            </p:extLst>
          </p:nvPr>
        </p:nvGraphicFramePr>
        <p:xfrm>
          <a:off x="6323012" y="1485900"/>
          <a:ext cx="4447095" cy="1764521"/>
        </p:xfrm>
        <a:graphic>
          <a:graphicData uri="http://schemas.openxmlformats.org/presentationml/2006/ole">
            <mc:AlternateContent xmlns:mc="http://schemas.openxmlformats.org/markup-compatibility/2006">
              <mc:Choice xmlns:v="urn:schemas-microsoft-com:vml" Requires="v">
                <p:oleObj spid="_x0000_s47633" name="Equation" r:id="rId5" imgW="863280" imgH="342720" progId="Equation.DSMT4">
                  <p:embed/>
                </p:oleObj>
              </mc:Choice>
              <mc:Fallback>
                <p:oleObj name="Equation" r:id="rId5" imgW="863280" imgH="342720" progId="Equation.DSMT4">
                  <p:embed/>
                  <p:pic>
                    <p:nvPicPr>
                      <p:cNvPr id="84" name="Object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3012" y="1485900"/>
                        <a:ext cx="4447095" cy="1764521"/>
                      </a:xfrm>
                      <a:prstGeom prst="rect">
                        <a:avLst/>
                      </a:prstGeom>
                      <a:noFill/>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449145701"/>
              </p:ext>
            </p:extLst>
          </p:nvPr>
        </p:nvGraphicFramePr>
        <p:xfrm>
          <a:off x="2284412" y="4071937"/>
          <a:ext cx="9034462" cy="3967163"/>
        </p:xfrm>
        <a:graphic>
          <a:graphicData uri="http://schemas.openxmlformats.org/presentationml/2006/ole">
            <mc:AlternateContent xmlns:mc="http://schemas.openxmlformats.org/markup-compatibility/2006">
              <mc:Choice xmlns:v="urn:schemas-microsoft-com:vml" Requires="v">
                <p:oleObj spid="_x0000_s47634" name="Equation" r:id="rId7" imgW="1879560" imgH="825480" progId="Equation.DSMT4">
                  <p:embed/>
                </p:oleObj>
              </mc:Choice>
              <mc:Fallback>
                <p:oleObj name="Equation" r:id="rId7" imgW="1879560" imgH="825480" progId="Equation.DSMT4">
                  <p:embed/>
                  <p:pic>
                    <p:nvPicPr>
                      <p:cNvPr id="0" name=""/>
                      <p:cNvPicPr/>
                      <p:nvPr/>
                    </p:nvPicPr>
                    <p:blipFill>
                      <a:blip r:embed="rId8"/>
                      <a:stretch>
                        <a:fillRect/>
                      </a:stretch>
                    </p:blipFill>
                    <p:spPr>
                      <a:xfrm>
                        <a:off x="2284412" y="4071937"/>
                        <a:ext cx="9034462" cy="3967163"/>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box(in)">
                                      <p:cBhvr>
                                        <p:cTn id="7" dur="500"/>
                                        <p:tgtEl>
                                          <p:spTgt spid="85"/>
                                        </p:tgtEl>
                                      </p:cBhvr>
                                    </p:animEffect>
                                  </p:childTnLst>
                                </p:cTn>
                              </p:par>
                              <p:par>
                                <p:cTn id="8" presetID="4" presetClass="entr" presetSubtype="16" fill="hold"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box(in)">
                                      <p:cBhvr>
                                        <p:cTn id="10" dur="500"/>
                                        <p:tgtEl>
                                          <p:spTgt spid="8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6"/>
                                        </p:tgtEl>
                                        <p:attrNameLst>
                                          <p:attrName>style.visibility</p:attrName>
                                        </p:attrNameLst>
                                      </p:cBhvr>
                                      <p:to>
                                        <p:strVal val="visible"/>
                                      </p:to>
                                    </p:set>
                                    <p:animEffect transition="in" filter="wipe(left)">
                                      <p:cBhvr>
                                        <p:cTn id="15" dur="500"/>
                                        <p:tgtEl>
                                          <p:spTgt spid="86"/>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wipe(left)">
                                      <p:cBhvr>
                                        <p:cTn id="19" dur="500"/>
                                        <p:tgtEl>
                                          <p:spTgt spid="77"/>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87"/>
                                        </p:tgtEl>
                                        <p:attrNameLst>
                                          <p:attrName>style.visibility</p:attrName>
                                        </p:attrNameLst>
                                      </p:cBhvr>
                                      <p:to>
                                        <p:strVal val="visible"/>
                                      </p:to>
                                    </p:set>
                                    <p:animEffect transition="in" filter="box(in)">
                                      <p:cBhvr>
                                        <p:cTn id="24"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6" grpId="0"/>
      <p:bldP spid="8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US"/>
              <a:t>Các chế độ làm việc của thiết bị điện</a:t>
            </a:r>
          </a:p>
        </p:txBody>
      </p:sp>
      <p:sp>
        <p:nvSpPr>
          <p:cNvPr id="3" name="Slide Number Placeholder 2"/>
          <p:cNvSpPr>
            <a:spLocks noGrp="1"/>
          </p:cNvSpPr>
          <p:nvPr>
            <p:ph type="sldNum" sz="quarter" idx="12"/>
          </p:nvPr>
        </p:nvSpPr>
        <p:spPr/>
        <p:txBody>
          <a:bodyPr/>
          <a:lstStyle/>
          <a:p>
            <a:fld id="{AC20B538-39FE-4812-A0E3-30635B19B3D6}" type="slidenum">
              <a:rPr lang="en-US" smtClean="0"/>
              <a:pPr/>
              <a:t>53</a:t>
            </a:fld>
            <a:endParaRPr lang="en-US"/>
          </a:p>
        </p:txBody>
      </p:sp>
      <p:graphicFrame>
        <p:nvGraphicFramePr>
          <p:cNvPr id="83" name="Object 57"/>
          <p:cNvGraphicFramePr>
            <a:graphicFrameLocks noChangeAspect="1"/>
          </p:cNvGraphicFramePr>
          <p:nvPr>
            <p:extLst/>
          </p:nvPr>
        </p:nvGraphicFramePr>
        <p:xfrm>
          <a:off x="3868318" y="952500"/>
          <a:ext cx="7788696" cy="1516609"/>
        </p:xfrm>
        <a:graphic>
          <a:graphicData uri="http://schemas.openxmlformats.org/presentationml/2006/ole">
            <mc:AlternateContent xmlns:mc="http://schemas.openxmlformats.org/markup-compatibility/2006">
              <mc:Choice xmlns:v="urn:schemas-microsoft-com:vml" Requires="v">
                <p:oleObj spid="_x0000_s85022" name="Equation" r:id="rId3" imgW="1625400" imgH="330120" progId="Equation.DSMT4">
                  <p:embed/>
                </p:oleObj>
              </mc:Choice>
              <mc:Fallback>
                <p:oleObj name="Equation" r:id="rId3" imgW="1625400" imgH="330120" progId="Equation.DSMT4">
                  <p:embed/>
                  <p:pic>
                    <p:nvPicPr>
                      <p:cNvPr id="83" name="Object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8318" y="952500"/>
                        <a:ext cx="7788696" cy="1516609"/>
                      </a:xfrm>
                      <a:prstGeom prst="rect">
                        <a:avLst/>
                      </a:prstGeom>
                      <a:noFill/>
                      <a:extLst/>
                    </p:spPr>
                  </p:pic>
                </p:oleObj>
              </mc:Fallback>
            </mc:AlternateContent>
          </a:graphicData>
        </a:graphic>
      </p:graphicFrame>
      <p:sp>
        <p:nvSpPr>
          <p:cNvPr id="85" name="Rectangle 56"/>
          <p:cNvSpPr>
            <a:spLocks noChangeArrowheads="1"/>
          </p:cNvSpPr>
          <p:nvPr/>
        </p:nvSpPr>
        <p:spPr bwMode="auto">
          <a:xfrm>
            <a:off x="379412" y="584658"/>
            <a:ext cx="6477000" cy="1261884"/>
          </a:xfrm>
          <a:prstGeom prst="rect">
            <a:avLst/>
          </a:prstGeom>
          <a:noFill/>
          <a:ln w="9525" algn="ctr">
            <a:noFill/>
            <a:miter lim="800000"/>
            <a:headEnd/>
            <a:tailEnd/>
          </a:ln>
        </p:spPr>
        <p:txBody>
          <a:bodyPr wrap="square" anchor="ctr">
            <a:spAutoFit/>
          </a:bodyPr>
          <a:lstStyle/>
          <a:p>
            <a:pPr algn="l" eaLnBrk="0" hangingPunct="0"/>
            <a:r>
              <a:rPr lang="fr-FR" sz="3200">
                <a:latin typeface="VNI-Times" pitchFamily="2" charset="0"/>
              </a:rPr>
              <a:t>ÔÛ cheá ñoä töïa xaùc laäp, ta coù: </a:t>
            </a:r>
          </a:p>
          <a:p>
            <a:pPr algn="l" eaLnBrk="0" hangingPunct="0"/>
            <a:r>
              <a:rPr lang="fr-FR" sz="3200">
                <a:latin typeface="VNI-Times" pitchFamily="2" charset="0"/>
              </a:rPr>
              <a:t>- Phöông trình phaùt noùng khi </a:t>
            </a:r>
            <a:r>
              <a:rPr lang="fr-FR" sz="4400">
                <a:solidFill>
                  <a:srgbClr val="FF0000"/>
                </a:solidFill>
                <a:latin typeface="VNI-Times" pitchFamily="2" charset="0"/>
              </a:rPr>
              <a:t>t = t</a:t>
            </a:r>
            <a:r>
              <a:rPr lang="fr-FR" sz="4400" baseline="-25000">
                <a:solidFill>
                  <a:srgbClr val="FF0000"/>
                </a:solidFill>
                <a:latin typeface="VNI-Times" pitchFamily="2" charset="0"/>
              </a:rPr>
              <a:t>lv</a:t>
            </a:r>
            <a:r>
              <a:rPr lang="fr-FR" sz="3200">
                <a:latin typeface="VNI-Times" pitchFamily="2" charset="0"/>
              </a:rPr>
              <a:t> :</a:t>
            </a:r>
            <a:r>
              <a:rPr lang="en-US" sz="3200">
                <a:latin typeface="VNI-Times" pitchFamily="2" charset="0"/>
              </a:rPr>
              <a:t> </a:t>
            </a:r>
          </a:p>
        </p:txBody>
      </p:sp>
      <p:sp>
        <p:nvSpPr>
          <p:cNvPr id="86" name="Rectangle 58"/>
          <p:cNvSpPr>
            <a:spLocks noChangeArrowheads="1"/>
          </p:cNvSpPr>
          <p:nvPr/>
        </p:nvSpPr>
        <p:spPr bwMode="auto">
          <a:xfrm>
            <a:off x="455612" y="3118240"/>
            <a:ext cx="5758311" cy="707886"/>
          </a:xfrm>
          <a:prstGeom prst="rect">
            <a:avLst/>
          </a:prstGeom>
          <a:noFill/>
          <a:ln w="9525" algn="ctr">
            <a:noFill/>
            <a:miter lim="800000"/>
            <a:headEnd/>
            <a:tailEnd/>
          </a:ln>
        </p:spPr>
        <p:txBody>
          <a:bodyPr wrap="square" anchor="ctr">
            <a:spAutoFit/>
          </a:bodyPr>
          <a:lstStyle/>
          <a:p>
            <a:pPr algn="l" eaLnBrk="0" hangingPunct="0"/>
            <a:r>
              <a:rPr lang="fr-FR" sz="3200">
                <a:latin typeface="VNI-Times" pitchFamily="2" charset="0"/>
              </a:rPr>
              <a:t>- Phöông trình nguoäi khi </a:t>
            </a:r>
            <a:r>
              <a:rPr lang="fr-FR" sz="4000">
                <a:solidFill>
                  <a:srgbClr val="FF0000"/>
                </a:solidFill>
                <a:latin typeface="VNI-Times" pitchFamily="2" charset="0"/>
              </a:rPr>
              <a:t>t = t</a:t>
            </a:r>
            <a:r>
              <a:rPr lang="fr-FR" sz="4000" baseline="-25000">
                <a:solidFill>
                  <a:srgbClr val="FF0000"/>
                </a:solidFill>
                <a:latin typeface="VNI-Times" pitchFamily="2" charset="0"/>
              </a:rPr>
              <a:t>ng</a:t>
            </a:r>
            <a:r>
              <a:rPr lang="fr-FR" sz="3200">
                <a:latin typeface="VNI-Times" pitchFamily="2" charset="0"/>
              </a:rPr>
              <a:t>:  </a:t>
            </a:r>
            <a:r>
              <a:rPr lang="fr-FR" sz="3200" baseline="-25000">
                <a:latin typeface="VNI-Times" pitchFamily="2" charset="0"/>
              </a:rPr>
              <a:t> </a:t>
            </a:r>
            <a:r>
              <a:rPr lang="en-US" sz="3200">
                <a:latin typeface="VNI-Times" pitchFamily="2" charset="0"/>
              </a:rPr>
              <a:t> </a:t>
            </a:r>
          </a:p>
        </p:txBody>
      </p:sp>
      <p:sp>
        <p:nvSpPr>
          <p:cNvPr id="87" name="Rectangle 63"/>
          <p:cNvSpPr>
            <a:spLocks noChangeArrowheads="1"/>
          </p:cNvSpPr>
          <p:nvPr/>
        </p:nvSpPr>
        <p:spPr bwMode="auto">
          <a:xfrm>
            <a:off x="236671" y="4064649"/>
            <a:ext cx="5717667" cy="830997"/>
          </a:xfrm>
          <a:prstGeom prst="rect">
            <a:avLst/>
          </a:prstGeom>
          <a:noFill/>
          <a:ln w="9525" algn="ctr">
            <a:noFill/>
            <a:miter lim="800000"/>
            <a:headEnd/>
            <a:tailEnd/>
          </a:ln>
        </p:spPr>
        <p:txBody>
          <a:bodyPr wrap="square" anchor="ctr">
            <a:spAutoFit/>
          </a:bodyPr>
          <a:lstStyle/>
          <a:p>
            <a:pPr algn="l" eaLnBrk="0" hangingPunct="0"/>
            <a:r>
              <a:rPr lang="en-US" sz="3200">
                <a:sym typeface="Symbol" pitchFamily="18" charset="2"/>
              </a:rPr>
              <a:t>Với điều kiện:  </a:t>
            </a:r>
            <a:r>
              <a:rPr lang="en-US" sz="4800">
                <a:solidFill>
                  <a:srgbClr val="FF0000"/>
                </a:solidFill>
                <a:sym typeface="Symbol" pitchFamily="18" charset="2"/>
              </a:rPr>
              <a:t></a:t>
            </a:r>
            <a:r>
              <a:rPr lang="fr-FR" sz="4800" baseline="-25000">
                <a:solidFill>
                  <a:srgbClr val="FF0000"/>
                </a:solidFill>
              </a:rPr>
              <a:t>max</a:t>
            </a:r>
            <a:r>
              <a:rPr lang="fr-FR" sz="4800">
                <a:solidFill>
                  <a:srgbClr val="FF0000"/>
                </a:solidFill>
              </a:rPr>
              <a:t> </a:t>
            </a:r>
            <a:r>
              <a:rPr lang="fr-FR" sz="4800">
                <a:solidFill>
                  <a:srgbClr val="FF0000"/>
                </a:solidFill>
                <a:sym typeface="Symbol" pitchFamily="18" charset="2"/>
              </a:rPr>
              <a:t> = </a:t>
            </a:r>
            <a:r>
              <a:rPr lang="en-US" sz="4800">
                <a:solidFill>
                  <a:srgbClr val="FF0000"/>
                </a:solidFill>
                <a:sym typeface="Symbol" pitchFamily="18" charset="2"/>
              </a:rPr>
              <a:t></a:t>
            </a:r>
            <a:r>
              <a:rPr lang="fr-FR" sz="4800" baseline="-25000">
                <a:solidFill>
                  <a:srgbClr val="FF0000"/>
                </a:solidFill>
              </a:rPr>
              <a:t>dh</a:t>
            </a:r>
            <a:endParaRPr lang="fr-FR" sz="4800" baseline="-25000">
              <a:solidFill>
                <a:srgbClr val="FF0000"/>
              </a:solidFill>
              <a:sym typeface="Symbol" pitchFamily="18" charset="2"/>
            </a:endParaRPr>
          </a:p>
        </p:txBody>
      </p:sp>
      <p:graphicFrame>
        <p:nvGraphicFramePr>
          <p:cNvPr id="88" name="Object 72"/>
          <p:cNvGraphicFramePr>
            <a:graphicFrameLocks noChangeAspect="1"/>
          </p:cNvGraphicFramePr>
          <p:nvPr>
            <p:extLst/>
          </p:nvPr>
        </p:nvGraphicFramePr>
        <p:xfrm>
          <a:off x="198593" y="5313771"/>
          <a:ext cx="6011654" cy="2360112"/>
        </p:xfrm>
        <a:graphic>
          <a:graphicData uri="http://schemas.openxmlformats.org/presentationml/2006/ole">
            <mc:AlternateContent xmlns:mc="http://schemas.openxmlformats.org/markup-compatibility/2006">
              <mc:Choice xmlns:v="urn:schemas-microsoft-com:vml" Requires="v">
                <p:oleObj spid="_x0000_s85023" name="Equation" r:id="rId5" imgW="1714320" imgH="672840" progId="Equation.DSMT4">
                  <p:embed/>
                </p:oleObj>
              </mc:Choice>
              <mc:Fallback>
                <p:oleObj name="Equation" r:id="rId5" imgW="1714320" imgH="672840" progId="Equation.DSMT4">
                  <p:embed/>
                  <p:pic>
                    <p:nvPicPr>
                      <p:cNvPr id="88" name="Object 72"/>
                      <p:cNvPicPr>
                        <a:picLocks noChangeAspect="1" noChangeArrowheads="1"/>
                      </p:cNvPicPr>
                      <p:nvPr/>
                    </p:nvPicPr>
                    <p:blipFill>
                      <a:blip r:embed="rId6"/>
                      <a:srcRect/>
                      <a:stretch>
                        <a:fillRect/>
                      </a:stretch>
                    </p:blipFill>
                    <p:spPr bwMode="auto">
                      <a:xfrm>
                        <a:off x="198593" y="5313771"/>
                        <a:ext cx="6011654" cy="2360112"/>
                      </a:xfrm>
                      <a:prstGeom prst="rect">
                        <a:avLst/>
                      </a:prstGeom>
                      <a:noFill/>
                      <a:extLst/>
                    </p:spPr>
                  </p:pic>
                </p:oleObj>
              </mc:Fallback>
            </mc:AlternateContent>
          </a:graphicData>
        </a:graphic>
      </p:graphicFrame>
      <p:graphicFrame>
        <p:nvGraphicFramePr>
          <p:cNvPr id="90" name="Object 60"/>
          <p:cNvGraphicFramePr>
            <a:graphicFrameLocks noChangeAspect="1"/>
          </p:cNvGraphicFramePr>
          <p:nvPr>
            <p:extLst/>
          </p:nvPr>
        </p:nvGraphicFramePr>
        <p:xfrm>
          <a:off x="6704012" y="5701144"/>
          <a:ext cx="4634435" cy="1855615"/>
        </p:xfrm>
        <a:graphic>
          <a:graphicData uri="http://schemas.openxmlformats.org/presentationml/2006/ole">
            <mc:AlternateContent xmlns:mc="http://schemas.openxmlformats.org/markup-compatibility/2006">
              <mc:Choice xmlns:v="urn:schemas-microsoft-com:vml" Requires="v">
                <p:oleObj spid="_x0000_s85024" name="Equation" r:id="rId7" imgW="1041120" imgH="419040" progId="Equation.DSMT4">
                  <p:embed/>
                </p:oleObj>
              </mc:Choice>
              <mc:Fallback>
                <p:oleObj name="Equation" r:id="rId7" imgW="1041120" imgH="419040" progId="Equation.DSMT4">
                  <p:embed/>
                  <p:pic>
                    <p:nvPicPr>
                      <p:cNvPr id="90" name="Object 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04012" y="5701144"/>
                        <a:ext cx="4634435" cy="1855615"/>
                      </a:xfrm>
                      <a:prstGeom prst="rect">
                        <a:avLst/>
                      </a:prstGeom>
                      <a:noFill/>
                      <a:extLst/>
                    </p:spPr>
                  </p:pic>
                </p:oleObj>
              </mc:Fallback>
            </mc:AlternateContent>
          </a:graphicData>
        </a:graphic>
      </p:graphicFrame>
      <p:sp>
        <p:nvSpPr>
          <p:cNvPr id="4" name="Footer Placeholder 3"/>
          <p:cNvSpPr>
            <a:spLocks noGrp="1"/>
          </p:cNvSpPr>
          <p:nvPr>
            <p:ph type="ftr" sz="quarter" idx="3"/>
          </p:nvPr>
        </p:nvSpPr>
        <p:spPr/>
        <p:txBody>
          <a:bodyPr/>
          <a:lstStyle/>
          <a:p>
            <a:r>
              <a:rPr lang="en-US"/>
              <a:t>BMTBĐ-BĐNLĐC-PVLong (TCBinh edited 2016)</a:t>
            </a:r>
          </a:p>
        </p:txBody>
      </p:sp>
      <p:graphicFrame>
        <p:nvGraphicFramePr>
          <p:cNvPr id="77" name="Object 59"/>
          <p:cNvGraphicFramePr>
            <a:graphicFrameLocks noChangeAspect="1"/>
          </p:cNvGraphicFramePr>
          <p:nvPr>
            <p:extLst/>
          </p:nvPr>
        </p:nvGraphicFramePr>
        <p:xfrm>
          <a:off x="6323012" y="2235979"/>
          <a:ext cx="4447095" cy="1764521"/>
        </p:xfrm>
        <a:graphic>
          <a:graphicData uri="http://schemas.openxmlformats.org/presentationml/2006/ole">
            <mc:AlternateContent xmlns:mc="http://schemas.openxmlformats.org/markup-compatibility/2006">
              <mc:Choice xmlns:v="urn:schemas-microsoft-com:vml" Requires="v">
                <p:oleObj spid="_x0000_s85025" name="Equation" r:id="rId9" imgW="863280" imgH="342720" progId="Equation.DSMT4">
                  <p:embed/>
                </p:oleObj>
              </mc:Choice>
              <mc:Fallback>
                <p:oleObj name="Equation" r:id="rId9" imgW="863280" imgH="342720" progId="Equation.DSMT4">
                  <p:embed/>
                  <p:pic>
                    <p:nvPicPr>
                      <p:cNvPr id="77" name="Object 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3012" y="2235979"/>
                        <a:ext cx="4447095" cy="1764521"/>
                      </a:xfrm>
                      <a:prstGeom prst="rect">
                        <a:avLst/>
                      </a:prstGeom>
                      <a:noFill/>
                      <a:extLst/>
                    </p:spPr>
                  </p:pic>
                </p:oleObj>
              </mc:Fallback>
            </mc:AlternateContent>
          </a:graphicData>
        </a:graphic>
      </p:graphicFrame>
    </p:spTree>
    <p:extLst>
      <p:ext uri="{BB962C8B-B14F-4D97-AF65-F5344CB8AC3E}">
        <p14:creationId xmlns:p14="http://schemas.microsoft.com/office/powerpoint/2010/main" val="190735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box(in)">
                                      <p:cBhvr>
                                        <p:cTn id="7" dur="500"/>
                                        <p:tgtEl>
                                          <p:spTgt spid="85"/>
                                        </p:tgtEl>
                                      </p:cBhvr>
                                    </p:animEffect>
                                  </p:childTnLst>
                                </p:cTn>
                              </p:par>
                              <p:par>
                                <p:cTn id="8" presetID="4" presetClass="entr" presetSubtype="16" fill="hold"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box(in)">
                                      <p:cBhvr>
                                        <p:cTn id="10" dur="500"/>
                                        <p:tgtEl>
                                          <p:spTgt spid="8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6"/>
                                        </p:tgtEl>
                                        <p:attrNameLst>
                                          <p:attrName>style.visibility</p:attrName>
                                        </p:attrNameLst>
                                      </p:cBhvr>
                                      <p:to>
                                        <p:strVal val="visible"/>
                                      </p:to>
                                    </p:set>
                                    <p:animEffect transition="in" filter="wipe(left)">
                                      <p:cBhvr>
                                        <p:cTn id="15" dur="500"/>
                                        <p:tgtEl>
                                          <p:spTgt spid="86"/>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wipe(left)">
                                      <p:cBhvr>
                                        <p:cTn id="19" dur="500"/>
                                        <p:tgtEl>
                                          <p:spTgt spid="77"/>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87"/>
                                        </p:tgtEl>
                                        <p:attrNameLst>
                                          <p:attrName>style.visibility</p:attrName>
                                        </p:attrNameLst>
                                      </p:cBhvr>
                                      <p:to>
                                        <p:strVal val="visible"/>
                                      </p:to>
                                    </p:set>
                                    <p:animEffect transition="in" filter="box(in)">
                                      <p:cBhvr>
                                        <p:cTn id="24" dur="500"/>
                                        <p:tgtEl>
                                          <p:spTgt spid="87"/>
                                        </p:tgtEl>
                                      </p:cBhvr>
                                    </p:animEffect>
                                  </p:childTnLst>
                                </p:cTn>
                              </p:par>
                              <p:par>
                                <p:cTn id="25" presetID="4" presetClass="entr" presetSubtype="16" fill="hold" nodeType="with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box(in)">
                                      <p:cBhvr>
                                        <p:cTn id="27" dur="500"/>
                                        <p:tgtEl>
                                          <p:spTgt spid="8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box(in)">
                                      <p:cBhvr>
                                        <p:cTn id="3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6" grpId="0"/>
      <p:bldP spid="8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US"/>
              <a:t>Các chế độ làm việc của thiết bị điện</a:t>
            </a:r>
          </a:p>
        </p:txBody>
      </p:sp>
      <p:sp>
        <p:nvSpPr>
          <p:cNvPr id="3" name="Slide Number Placeholder 2"/>
          <p:cNvSpPr>
            <a:spLocks noGrp="1"/>
          </p:cNvSpPr>
          <p:nvPr>
            <p:ph type="sldNum" sz="quarter" idx="12"/>
          </p:nvPr>
        </p:nvSpPr>
        <p:spPr/>
        <p:txBody>
          <a:bodyPr/>
          <a:lstStyle/>
          <a:p>
            <a:fld id="{AC20B538-39FE-4812-A0E3-30635B19B3D6}" type="slidenum">
              <a:rPr lang="en-US" smtClean="0"/>
              <a:pPr/>
              <a:t>54</a:t>
            </a:fld>
            <a:endParaRPr lang="en-US"/>
          </a:p>
        </p:txBody>
      </p:sp>
      <p:sp>
        <p:nvSpPr>
          <p:cNvPr id="92" name="Rectangle 64"/>
          <p:cNvSpPr>
            <a:spLocks noChangeArrowheads="1"/>
          </p:cNvSpPr>
          <p:nvPr/>
        </p:nvSpPr>
        <p:spPr bwMode="auto">
          <a:xfrm>
            <a:off x="100513" y="2956234"/>
            <a:ext cx="5747086" cy="707886"/>
          </a:xfrm>
          <a:prstGeom prst="rect">
            <a:avLst/>
          </a:prstGeom>
          <a:noFill/>
          <a:ln w="9525" algn="ctr">
            <a:noFill/>
            <a:miter lim="800000"/>
            <a:headEnd/>
            <a:tailEnd/>
          </a:ln>
        </p:spPr>
        <p:txBody>
          <a:bodyPr wrap="none" anchor="ctr">
            <a:spAutoFit/>
          </a:bodyPr>
          <a:lstStyle/>
          <a:p>
            <a:pPr algn="l" eaLnBrk="0" hangingPunct="0">
              <a:tabLst>
                <a:tab pos="2520950" algn="l"/>
              </a:tabLst>
            </a:pPr>
            <a:r>
              <a:rPr lang="fr-FR" sz="4000"/>
              <a:t>Hệ số quá tải dòng điện:</a:t>
            </a:r>
          </a:p>
        </p:txBody>
      </p:sp>
      <p:graphicFrame>
        <p:nvGraphicFramePr>
          <p:cNvPr id="94" name="Object 66"/>
          <p:cNvGraphicFramePr>
            <a:graphicFrameLocks noChangeAspect="1"/>
          </p:cNvGraphicFramePr>
          <p:nvPr>
            <p:extLst>
              <p:ext uri="{D42A27DB-BD31-4B8C-83A1-F6EECF244321}">
                <p14:modId xmlns:p14="http://schemas.microsoft.com/office/powerpoint/2010/main" val="2027908143"/>
              </p:ext>
            </p:extLst>
          </p:nvPr>
        </p:nvGraphicFramePr>
        <p:xfrm>
          <a:off x="6114098" y="2956234"/>
          <a:ext cx="5215845" cy="1868000"/>
        </p:xfrm>
        <a:graphic>
          <a:graphicData uri="http://schemas.openxmlformats.org/presentationml/2006/ole">
            <mc:AlternateContent xmlns:mc="http://schemas.openxmlformats.org/markup-compatibility/2006">
              <mc:Choice xmlns:v="urn:schemas-microsoft-com:vml" Requires="v">
                <p:oleObj spid="_x0000_s62064" name="Equation" r:id="rId3" imgW="1282680" imgH="457200" progId="Equation.DSMT4">
                  <p:embed/>
                </p:oleObj>
              </mc:Choice>
              <mc:Fallback>
                <p:oleObj name="Equation" r:id="rId3" imgW="1282680" imgH="457200" progId="Equation.DSMT4">
                  <p:embed/>
                  <p:pic>
                    <p:nvPicPr>
                      <p:cNvPr id="94" name="Object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4098" y="2956234"/>
                        <a:ext cx="5215845" cy="1868000"/>
                      </a:xfrm>
                      <a:prstGeom prst="rect">
                        <a:avLst/>
                      </a:prstGeom>
                      <a:solidFill>
                        <a:schemeClr val="accent2">
                          <a:lumMod val="40000"/>
                          <a:lumOff val="60000"/>
                        </a:schemeClr>
                      </a:solidFill>
                      <a:ln w="9525">
                        <a:solidFill>
                          <a:srgbClr val="008000"/>
                        </a:solidFill>
                        <a:miter lim="800000"/>
                        <a:headEnd/>
                        <a:tailEnd/>
                      </a:ln>
                    </p:spPr>
                  </p:pic>
                </p:oleObj>
              </mc:Fallback>
            </mc:AlternateContent>
          </a:graphicData>
        </a:graphic>
      </p:graphicFrame>
      <p:sp>
        <p:nvSpPr>
          <p:cNvPr id="95" name="Rectangle 58"/>
          <p:cNvSpPr>
            <a:spLocks noChangeArrowheads="1"/>
          </p:cNvSpPr>
          <p:nvPr/>
        </p:nvSpPr>
        <p:spPr bwMode="auto">
          <a:xfrm>
            <a:off x="315946" y="4832748"/>
            <a:ext cx="2684902" cy="707886"/>
          </a:xfrm>
          <a:prstGeom prst="rect">
            <a:avLst/>
          </a:prstGeom>
          <a:noFill/>
          <a:ln w="9525" algn="ctr">
            <a:noFill/>
            <a:miter lim="800000"/>
            <a:headEnd/>
            <a:tailEnd/>
          </a:ln>
        </p:spPr>
        <p:txBody>
          <a:bodyPr wrap="none" anchor="ctr">
            <a:spAutoFit/>
          </a:bodyPr>
          <a:lstStyle/>
          <a:p>
            <a:pPr algn="l" eaLnBrk="0" hangingPunct="0"/>
            <a:r>
              <a:rPr lang="fr-FR" sz="4000"/>
              <a:t>Khi t</a:t>
            </a:r>
            <a:r>
              <a:rPr lang="fr-FR" sz="4000" baseline="-25000"/>
              <a:t>ck</a:t>
            </a:r>
            <a:r>
              <a:rPr lang="fr-FR" sz="4000"/>
              <a:t>&lt;&lt; T:</a:t>
            </a:r>
          </a:p>
        </p:txBody>
      </p:sp>
      <p:graphicFrame>
        <p:nvGraphicFramePr>
          <p:cNvPr id="96" name="Object 59"/>
          <p:cNvGraphicFramePr>
            <a:graphicFrameLocks noChangeAspect="1"/>
          </p:cNvGraphicFramePr>
          <p:nvPr>
            <p:extLst>
              <p:ext uri="{D42A27DB-BD31-4B8C-83A1-F6EECF244321}">
                <p14:modId xmlns:p14="http://schemas.microsoft.com/office/powerpoint/2010/main" val="3242521974"/>
              </p:ext>
            </p:extLst>
          </p:nvPr>
        </p:nvGraphicFramePr>
        <p:xfrm>
          <a:off x="10163174" y="5848699"/>
          <a:ext cx="3646171" cy="1707582"/>
        </p:xfrm>
        <a:graphic>
          <a:graphicData uri="http://schemas.openxmlformats.org/presentationml/2006/ole">
            <mc:AlternateContent xmlns:mc="http://schemas.openxmlformats.org/markup-compatibility/2006">
              <mc:Choice xmlns:v="urn:schemas-microsoft-com:vml" Requires="v">
                <p:oleObj spid="_x0000_s62065" name="Equation" r:id="rId5" imgW="927000" imgH="431640" progId="Equation.DSMT4">
                  <p:embed/>
                </p:oleObj>
              </mc:Choice>
              <mc:Fallback>
                <p:oleObj name="Equation" r:id="rId5" imgW="927000" imgH="431640" progId="Equation.DSMT4">
                  <p:embed/>
                  <p:pic>
                    <p:nvPicPr>
                      <p:cNvPr id="96" name="Object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63174" y="5848699"/>
                        <a:ext cx="3646171" cy="1707582"/>
                      </a:xfrm>
                      <a:prstGeom prst="rect">
                        <a:avLst/>
                      </a:prstGeom>
                      <a:solidFill>
                        <a:srgbClr val="FFFF00"/>
                      </a:solidFill>
                      <a:ln w="9525">
                        <a:solidFill>
                          <a:srgbClr val="008000"/>
                        </a:solidFill>
                        <a:miter lim="800000"/>
                        <a:headEnd/>
                        <a:tailEnd/>
                      </a:ln>
                    </p:spPr>
                  </p:pic>
                </p:oleObj>
              </mc:Fallback>
            </mc:AlternateContent>
          </a:graphicData>
        </a:graphic>
      </p:graphicFrame>
      <p:sp>
        <p:nvSpPr>
          <p:cNvPr id="97" name="Rectangle 61"/>
          <p:cNvSpPr>
            <a:spLocks noChangeArrowheads="1"/>
          </p:cNvSpPr>
          <p:nvPr/>
        </p:nvSpPr>
        <p:spPr bwMode="auto">
          <a:xfrm>
            <a:off x="171990" y="6056159"/>
            <a:ext cx="3518912" cy="646331"/>
          </a:xfrm>
          <a:prstGeom prst="rect">
            <a:avLst/>
          </a:prstGeom>
          <a:noFill/>
          <a:ln w="9525" algn="ctr">
            <a:noFill/>
            <a:miter lim="800000"/>
            <a:headEnd/>
            <a:tailEnd/>
          </a:ln>
        </p:spPr>
        <p:txBody>
          <a:bodyPr wrap="none" anchor="ctr">
            <a:spAutoFit/>
          </a:bodyPr>
          <a:lstStyle/>
          <a:p>
            <a:pPr algn="l" eaLnBrk="0" hangingPunct="0">
              <a:tabLst>
                <a:tab pos="2520950" algn="l"/>
              </a:tabLst>
            </a:pPr>
            <a:r>
              <a:rPr lang="fr-FR" sz="3600"/>
              <a:t>Hệ số tiếp điện:</a:t>
            </a:r>
          </a:p>
        </p:txBody>
      </p:sp>
      <p:graphicFrame>
        <p:nvGraphicFramePr>
          <p:cNvPr id="98" name="Object 62"/>
          <p:cNvGraphicFramePr>
            <a:graphicFrameLocks noChangeAspect="1"/>
          </p:cNvGraphicFramePr>
          <p:nvPr>
            <p:extLst>
              <p:ext uri="{D42A27DB-BD31-4B8C-83A1-F6EECF244321}">
                <p14:modId xmlns:p14="http://schemas.microsoft.com/office/powerpoint/2010/main" val="129133327"/>
              </p:ext>
            </p:extLst>
          </p:nvPr>
        </p:nvGraphicFramePr>
        <p:xfrm>
          <a:off x="2794815" y="6357837"/>
          <a:ext cx="3604397" cy="1528864"/>
        </p:xfrm>
        <a:graphic>
          <a:graphicData uri="http://schemas.openxmlformats.org/presentationml/2006/ole">
            <mc:AlternateContent xmlns:mc="http://schemas.openxmlformats.org/markup-compatibility/2006">
              <mc:Choice xmlns:v="urn:schemas-microsoft-com:vml" Requires="v">
                <p:oleObj spid="_x0000_s62066" name="Equation" r:id="rId7" imgW="952200" imgH="393480" progId="Equation.DSMT4">
                  <p:embed/>
                </p:oleObj>
              </mc:Choice>
              <mc:Fallback>
                <p:oleObj name="Equation" r:id="rId7" imgW="952200" imgH="393480" progId="Equation.DSMT4">
                  <p:embed/>
                  <p:pic>
                    <p:nvPicPr>
                      <p:cNvPr id="98" name="Object 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94815" y="6357837"/>
                        <a:ext cx="3604397" cy="1528864"/>
                      </a:xfrm>
                      <a:prstGeom prst="rect">
                        <a:avLst/>
                      </a:prstGeom>
                      <a:noFill/>
                      <a:extLst/>
                    </p:spPr>
                  </p:pic>
                </p:oleObj>
              </mc:Fallback>
            </mc:AlternateContent>
          </a:graphicData>
        </a:graphic>
      </p:graphicFrame>
      <p:graphicFrame>
        <p:nvGraphicFramePr>
          <p:cNvPr id="99" name="Object 64"/>
          <p:cNvGraphicFramePr>
            <a:graphicFrameLocks noChangeAspect="1"/>
          </p:cNvGraphicFramePr>
          <p:nvPr>
            <p:extLst>
              <p:ext uri="{D42A27DB-BD31-4B8C-83A1-F6EECF244321}">
                <p14:modId xmlns:p14="http://schemas.microsoft.com/office/powerpoint/2010/main" val="1565396364"/>
              </p:ext>
            </p:extLst>
          </p:nvPr>
        </p:nvGraphicFramePr>
        <p:xfrm>
          <a:off x="6475412" y="6286500"/>
          <a:ext cx="2915598" cy="1608054"/>
        </p:xfrm>
        <a:graphic>
          <a:graphicData uri="http://schemas.openxmlformats.org/presentationml/2006/ole">
            <mc:AlternateContent xmlns:mc="http://schemas.openxmlformats.org/markup-compatibility/2006">
              <mc:Choice xmlns:v="urn:schemas-microsoft-com:vml" Requires="v">
                <p:oleObj spid="_x0000_s62067" name="Equation" r:id="rId9" imgW="723600" imgH="393480" progId="Equation.DSMT4">
                  <p:embed/>
                </p:oleObj>
              </mc:Choice>
              <mc:Fallback>
                <p:oleObj name="Equation" r:id="rId9" imgW="723600" imgH="393480" progId="Equation.DSMT4">
                  <p:embed/>
                  <p:pic>
                    <p:nvPicPr>
                      <p:cNvPr id="99" name="Object 6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75412" y="6286500"/>
                        <a:ext cx="2915598" cy="1608054"/>
                      </a:xfrm>
                      <a:prstGeom prst="rect">
                        <a:avLst/>
                      </a:prstGeom>
                      <a:noFill/>
                      <a:ln w="9525">
                        <a:solidFill>
                          <a:srgbClr val="008080"/>
                        </a:solidFill>
                        <a:miter lim="800000"/>
                        <a:headEnd/>
                        <a:tailEnd/>
                      </a:ln>
                      <a:extLst/>
                    </p:spPr>
                  </p:pic>
                </p:oleObj>
              </mc:Fallback>
            </mc:AlternateContent>
          </a:graphicData>
        </a:graphic>
      </p:graphicFrame>
      <p:sp>
        <p:nvSpPr>
          <p:cNvPr id="4" name="Footer Placeholder 3"/>
          <p:cNvSpPr>
            <a:spLocks noGrp="1"/>
          </p:cNvSpPr>
          <p:nvPr>
            <p:ph type="ftr" sz="quarter" idx="3"/>
          </p:nvPr>
        </p:nvSpPr>
        <p:spPr/>
        <p:txBody>
          <a:bodyPr/>
          <a:lstStyle/>
          <a:p>
            <a:r>
              <a:rPr lang="en-US"/>
              <a:t>BMTBĐ-BĐNLĐC-PVLong (TCBinh edited 2016)</a:t>
            </a:r>
          </a:p>
        </p:txBody>
      </p:sp>
      <p:graphicFrame>
        <p:nvGraphicFramePr>
          <p:cNvPr id="12" name="Object 62">
            <a:extLst>
              <a:ext uri="{FF2B5EF4-FFF2-40B4-BE49-F238E27FC236}">
                <a16:creationId xmlns:a16="http://schemas.microsoft.com/office/drawing/2014/main" id="{05823068-A252-4B9B-B1D5-8A8D389FCCCC}"/>
              </a:ext>
            </a:extLst>
          </p:cNvPr>
          <p:cNvGraphicFramePr>
            <a:graphicFrameLocks noChangeAspect="1"/>
          </p:cNvGraphicFramePr>
          <p:nvPr>
            <p:extLst>
              <p:ext uri="{D42A27DB-BD31-4B8C-83A1-F6EECF244321}">
                <p14:modId xmlns:p14="http://schemas.microsoft.com/office/powerpoint/2010/main" val="2578837585"/>
              </p:ext>
            </p:extLst>
          </p:nvPr>
        </p:nvGraphicFramePr>
        <p:xfrm>
          <a:off x="232011" y="495300"/>
          <a:ext cx="4401015" cy="2120660"/>
        </p:xfrm>
        <a:graphic>
          <a:graphicData uri="http://schemas.openxmlformats.org/presentationml/2006/ole">
            <mc:AlternateContent xmlns:mc="http://schemas.openxmlformats.org/markup-compatibility/2006">
              <mc:Choice xmlns:v="urn:schemas-microsoft-com:vml" Requires="v">
                <p:oleObj spid="_x0000_s62068" name="Equation" r:id="rId11" imgW="952200" imgH="457200" progId="Equation.DSMT4">
                  <p:embed/>
                </p:oleObj>
              </mc:Choice>
              <mc:Fallback>
                <p:oleObj name="Equation" r:id="rId11" imgW="952200" imgH="457200" progId="Equation.DSMT4">
                  <p:embed/>
                  <p:pic>
                    <p:nvPicPr>
                      <p:cNvPr id="91" name="Object 6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2011" y="495300"/>
                        <a:ext cx="4401015" cy="2120660"/>
                      </a:xfrm>
                      <a:prstGeom prst="rect">
                        <a:avLst/>
                      </a:prstGeom>
                      <a:noFill/>
                      <a:extLst/>
                    </p:spPr>
                  </p:pic>
                </p:oleObj>
              </mc:Fallback>
            </mc:AlternateContent>
          </a:graphicData>
        </a:graphic>
      </p:graphicFrame>
      <p:graphicFrame>
        <p:nvGraphicFramePr>
          <p:cNvPr id="13" name="Object 39">
            <a:extLst>
              <a:ext uri="{FF2B5EF4-FFF2-40B4-BE49-F238E27FC236}">
                <a16:creationId xmlns:a16="http://schemas.microsoft.com/office/drawing/2014/main" id="{E6355C4C-F449-41D9-A44A-27401356D4D0}"/>
              </a:ext>
            </a:extLst>
          </p:cNvPr>
          <p:cNvGraphicFramePr>
            <a:graphicFrameLocks noChangeAspect="1"/>
          </p:cNvGraphicFramePr>
          <p:nvPr>
            <p:extLst>
              <p:ext uri="{D42A27DB-BD31-4B8C-83A1-F6EECF244321}">
                <p14:modId xmlns:p14="http://schemas.microsoft.com/office/powerpoint/2010/main" val="3657725379"/>
              </p:ext>
            </p:extLst>
          </p:nvPr>
        </p:nvGraphicFramePr>
        <p:xfrm>
          <a:off x="3046412" y="4368800"/>
          <a:ext cx="2544762" cy="1874838"/>
        </p:xfrm>
        <a:graphic>
          <a:graphicData uri="http://schemas.openxmlformats.org/presentationml/2006/ole">
            <mc:AlternateContent xmlns:mc="http://schemas.openxmlformats.org/markup-compatibility/2006">
              <mc:Choice xmlns:v="urn:schemas-microsoft-com:vml" Requires="v">
                <p:oleObj spid="_x0000_s62069" name="Equation" r:id="rId13" imgW="533160" imgH="393480" progId="Equation.DSMT4">
                  <p:embed/>
                </p:oleObj>
              </mc:Choice>
              <mc:Fallback>
                <p:oleObj name="Equation" r:id="rId13" imgW="533160" imgH="393480" progId="Equation.DSMT4">
                  <p:embed/>
                  <p:pic>
                    <p:nvPicPr>
                      <p:cNvPr id="43" name="Object 39">
                        <a:extLst>
                          <a:ext uri="{FF2B5EF4-FFF2-40B4-BE49-F238E27FC236}">
                            <a16:creationId xmlns:a16="http://schemas.microsoft.com/office/drawing/2014/main" id="{BC83E6A4-8422-4401-B5B8-875FC8EAA8DA}"/>
                          </a:ext>
                        </a:extLst>
                      </p:cNvPr>
                      <p:cNvPicPr>
                        <a:picLocks noChangeAspect="1" noChangeArrowheads="1"/>
                      </p:cNvPicPr>
                      <p:nvPr/>
                    </p:nvPicPr>
                    <p:blipFill>
                      <a:blip r:embed="rId14"/>
                      <a:srcRect/>
                      <a:stretch>
                        <a:fillRect/>
                      </a:stretch>
                    </p:blipFill>
                    <p:spPr bwMode="auto">
                      <a:xfrm>
                        <a:off x="3046412" y="4368800"/>
                        <a:ext cx="2544762" cy="1874838"/>
                      </a:xfrm>
                      <a:prstGeom prst="rect">
                        <a:avLst/>
                      </a:prstGeom>
                      <a:solidFill>
                        <a:srgbClr val="FFFF00"/>
                      </a:solidFill>
                      <a:extLst/>
                    </p:spPr>
                  </p:pic>
                </p:oleObj>
              </mc:Fallback>
            </mc:AlternateContent>
          </a:graphicData>
        </a:graphic>
      </p:graphicFrame>
      <p:graphicFrame>
        <p:nvGraphicFramePr>
          <p:cNvPr id="14" name="Object 60">
            <a:extLst>
              <a:ext uri="{FF2B5EF4-FFF2-40B4-BE49-F238E27FC236}">
                <a16:creationId xmlns:a16="http://schemas.microsoft.com/office/drawing/2014/main" id="{39574965-0B49-4ADE-8E5A-D6D0D10E9345}"/>
              </a:ext>
            </a:extLst>
          </p:cNvPr>
          <p:cNvGraphicFramePr>
            <a:graphicFrameLocks noChangeAspect="1"/>
          </p:cNvGraphicFramePr>
          <p:nvPr>
            <p:extLst>
              <p:ext uri="{D42A27DB-BD31-4B8C-83A1-F6EECF244321}">
                <p14:modId xmlns:p14="http://schemas.microsoft.com/office/powerpoint/2010/main" val="342094832"/>
              </p:ext>
            </p:extLst>
          </p:nvPr>
        </p:nvGraphicFramePr>
        <p:xfrm>
          <a:off x="5502275" y="458788"/>
          <a:ext cx="5786438" cy="2289175"/>
        </p:xfrm>
        <a:graphic>
          <a:graphicData uri="http://schemas.openxmlformats.org/presentationml/2006/ole">
            <mc:AlternateContent xmlns:mc="http://schemas.openxmlformats.org/markup-compatibility/2006">
              <mc:Choice xmlns:v="urn:schemas-microsoft-com:vml" Requires="v">
                <p:oleObj spid="_x0000_s62070" name="Equation" r:id="rId15" imgW="1054080" imgH="419040" progId="Equation.DSMT4">
                  <p:embed/>
                </p:oleObj>
              </mc:Choice>
              <mc:Fallback>
                <p:oleObj name="Equation" r:id="rId15" imgW="1054080" imgH="419040" progId="Equation.DSMT4">
                  <p:embed/>
                  <p:pic>
                    <p:nvPicPr>
                      <p:cNvPr id="90" name="Object 60"/>
                      <p:cNvPicPr>
                        <a:picLocks noChangeAspect="1" noChangeArrowheads="1"/>
                      </p:cNvPicPr>
                      <p:nvPr/>
                    </p:nvPicPr>
                    <p:blipFill>
                      <a:blip r:embed="rId16"/>
                      <a:srcRect/>
                      <a:stretch>
                        <a:fillRect/>
                      </a:stretch>
                    </p:blipFill>
                    <p:spPr bwMode="auto">
                      <a:xfrm>
                        <a:off x="5502275" y="458788"/>
                        <a:ext cx="5786438" cy="2289175"/>
                      </a:xfrm>
                      <a:prstGeom prst="rect">
                        <a:avLst/>
                      </a:prstGeom>
                      <a:solidFill>
                        <a:schemeClr val="accent2">
                          <a:lumMod val="40000"/>
                          <a:lumOff val="60000"/>
                        </a:schemeClr>
                      </a:solidFill>
                      <a:extLst/>
                    </p:spPr>
                  </p:pic>
                </p:oleObj>
              </mc:Fallback>
            </mc:AlternateContent>
          </a:graphicData>
        </a:graphic>
      </p:graphicFrame>
    </p:spTree>
    <p:extLst>
      <p:ext uri="{BB962C8B-B14F-4D97-AF65-F5344CB8AC3E}">
        <p14:creationId xmlns:p14="http://schemas.microsoft.com/office/powerpoint/2010/main" val="282423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5"/>
                                        </p:tgtEl>
                                        <p:attrNameLst>
                                          <p:attrName>style.visibility</p:attrName>
                                        </p:attrNameLst>
                                      </p:cBhvr>
                                      <p:to>
                                        <p:strVal val="visible"/>
                                      </p:to>
                                    </p:set>
                                    <p:animEffect transition="in" filter="box(in)">
                                      <p:cBhvr>
                                        <p:cTn id="17" dur="500"/>
                                        <p:tgtEl>
                                          <p:spTgt spid="95"/>
                                        </p:tgtEl>
                                      </p:cBhvr>
                                    </p:animEffect>
                                  </p:childTnLst>
                                </p:cTn>
                              </p:par>
                            </p:childTnLst>
                          </p:cTn>
                        </p:par>
                        <p:par>
                          <p:cTn id="18" fill="hold">
                            <p:stCondLst>
                              <p:cond delay="500"/>
                            </p:stCondLst>
                            <p:childTnLst>
                              <p:par>
                                <p:cTn id="19" presetID="4" presetClass="entr" presetSubtype="16"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ox(i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92"/>
                                        </p:tgtEl>
                                        <p:attrNameLst>
                                          <p:attrName>style.visibility</p:attrName>
                                        </p:attrNameLst>
                                      </p:cBhvr>
                                      <p:to>
                                        <p:strVal val="visible"/>
                                      </p:to>
                                    </p:set>
                                    <p:animEffect transition="in" filter="box(in)">
                                      <p:cBhvr>
                                        <p:cTn id="26" dur="500"/>
                                        <p:tgtEl>
                                          <p:spTgt spid="92"/>
                                        </p:tgtEl>
                                      </p:cBhvr>
                                    </p:animEffect>
                                  </p:childTnLst>
                                </p:cTn>
                              </p:par>
                              <p:par>
                                <p:cTn id="27" presetID="4" presetClass="entr" presetSubtype="16" fill="hold" nodeType="withEffect">
                                  <p:stCondLst>
                                    <p:cond delay="0"/>
                                  </p:stCondLst>
                                  <p:childTnLst>
                                    <p:set>
                                      <p:cBhvr>
                                        <p:cTn id="28" dur="1" fill="hold">
                                          <p:stCondLst>
                                            <p:cond delay="0"/>
                                          </p:stCondLst>
                                        </p:cTn>
                                        <p:tgtEl>
                                          <p:spTgt spid="94"/>
                                        </p:tgtEl>
                                        <p:attrNameLst>
                                          <p:attrName>style.visibility</p:attrName>
                                        </p:attrNameLst>
                                      </p:cBhvr>
                                      <p:to>
                                        <p:strVal val="visible"/>
                                      </p:to>
                                    </p:set>
                                    <p:animEffect transition="in" filter="box(in)">
                                      <p:cBhvr>
                                        <p:cTn id="29" dur="500"/>
                                        <p:tgtEl>
                                          <p:spTgt spid="94"/>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96"/>
                                        </p:tgtEl>
                                        <p:attrNameLst>
                                          <p:attrName>style.visibility</p:attrName>
                                        </p:attrNameLst>
                                      </p:cBhvr>
                                      <p:to>
                                        <p:strVal val="visible"/>
                                      </p:to>
                                    </p:set>
                                    <p:animEffect transition="in" filter="box(in)">
                                      <p:cBhvr>
                                        <p:cTn id="34" dur="500"/>
                                        <p:tgtEl>
                                          <p:spTgt spid="96"/>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97"/>
                                        </p:tgtEl>
                                        <p:attrNameLst>
                                          <p:attrName>style.visibility</p:attrName>
                                        </p:attrNameLst>
                                      </p:cBhvr>
                                      <p:to>
                                        <p:strVal val="visible"/>
                                      </p:to>
                                    </p:set>
                                    <p:animEffect transition="in" filter="box(in)">
                                      <p:cBhvr>
                                        <p:cTn id="39" dur="500"/>
                                        <p:tgtEl>
                                          <p:spTgt spid="97"/>
                                        </p:tgtEl>
                                      </p:cBhvr>
                                    </p:animEffect>
                                  </p:childTnLst>
                                </p:cTn>
                              </p:par>
                              <p:par>
                                <p:cTn id="40" presetID="4" presetClass="entr" presetSubtype="16" fill="hold" nodeType="withEffect">
                                  <p:stCondLst>
                                    <p:cond delay="0"/>
                                  </p:stCondLst>
                                  <p:childTnLst>
                                    <p:set>
                                      <p:cBhvr>
                                        <p:cTn id="41" dur="1" fill="hold">
                                          <p:stCondLst>
                                            <p:cond delay="0"/>
                                          </p:stCondLst>
                                        </p:cTn>
                                        <p:tgtEl>
                                          <p:spTgt spid="99"/>
                                        </p:tgtEl>
                                        <p:attrNameLst>
                                          <p:attrName>style.visibility</p:attrName>
                                        </p:attrNameLst>
                                      </p:cBhvr>
                                      <p:to>
                                        <p:strVal val="visible"/>
                                      </p:to>
                                    </p:set>
                                    <p:animEffect transition="in" filter="box(in)">
                                      <p:cBhvr>
                                        <p:cTn id="42" dur="500"/>
                                        <p:tgtEl>
                                          <p:spTgt spid="99"/>
                                        </p:tgtEl>
                                      </p:cBhvr>
                                    </p:animEffect>
                                  </p:childTnLst>
                                </p:cTn>
                              </p:par>
                              <p:par>
                                <p:cTn id="43" presetID="4" presetClass="entr" presetSubtype="16" fill="hold" nodeType="withEffect">
                                  <p:stCondLst>
                                    <p:cond delay="0"/>
                                  </p:stCondLst>
                                  <p:childTnLst>
                                    <p:set>
                                      <p:cBhvr>
                                        <p:cTn id="44" dur="1" fill="hold">
                                          <p:stCondLst>
                                            <p:cond delay="0"/>
                                          </p:stCondLst>
                                        </p:cTn>
                                        <p:tgtEl>
                                          <p:spTgt spid="98"/>
                                        </p:tgtEl>
                                        <p:attrNameLst>
                                          <p:attrName>style.visibility</p:attrName>
                                        </p:attrNameLst>
                                      </p:cBhvr>
                                      <p:to>
                                        <p:strVal val="visible"/>
                                      </p:to>
                                    </p:set>
                                    <p:animEffect transition="in" filter="box(in)">
                                      <p:cBhvr>
                                        <p:cTn id="45"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95" grpId="0"/>
      <p:bldP spid="9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1E893C1-3A29-4270-9F87-3654CD73351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1212" y="1028700"/>
            <a:ext cx="5410200" cy="6249596"/>
          </a:xfrm>
          <a:prstGeom prst="rect">
            <a:avLst/>
          </a:prstGeom>
          <a:noFill/>
          <a:ln>
            <a:noFill/>
          </a:ln>
        </p:spPr>
      </p:pic>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US"/>
              <a:t>Các chế độ làm việc của thiết bị điện</a:t>
            </a:r>
          </a:p>
        </p:txBody>
      </p:sp>
      <p:sp>
        <p:nvSpPr>
          <p:cNvPr id="92" name="Rectangle 64"/>
          <p:cNvSpPr>
            <a:spLocks noChangeArrowheads="1"/>
          </p:cNvSpPr>
          <p:nvPr/>
        </p:nvSpPr>
        <p:spPr bwMode="auto">
          <a:xfrm>
            <a:off x="177497" y="1104900"/>
            <a:ext cx="11376630" cy="6249596"/>
          </a:xfrm>
          <a:prstGeom prst="rect">
            <a:avLst/>
          </a:prstGeom>
          <a:solidFill>
            <a:schemeClr val="bg1"/>
          </a:solidFill>
          <a:ln w="9525" algn="ctr">
            <a:noFill/>
            <a:miter lim="800000"/>
            <a:headEnd/>
            <a:tailEnd/>
          </a:ln>
        </p:spPr>
        <p:txBody>
          <a:bodyPr wrap="square" anchor="ctr">
            <a:spAutoFit/>
          </a:bodyPr>
          <a:lstStyle/>
          <a:p>
            <a:pPr>
              <a:lnSpc>
                <a:spcPct val="120000"/>
              </a:lnSpc>
            </a:pPr>
            <a:r>
              <a:rPr lang="en-US" sz="2800"/>
              <a:t>Ví dụ: Cho một dây điện hình trụ tròn rất dài, có ruột bằng đồng, được bao xung quanh bằng lớp vỏ cách điện có khả năng làm việc đến 105 </a:t>
            </a:r>
            <a:r>
              <a:rPr lang="en-US" sz="2800" baseline="30000"/>
              <a:t>o</a:t>
            </a:r>
            <a:r>
              <a:rPr lang="en-US" sz="2800"/>
              <a:t>C. Dây có đường kính ruột D1 = 5 mm, đường kính tổng D2 = 7 mm (như hình vẽ). Đồng có điện trở suất là 1,72×10</a:t>
            </a:r>
            <a:r>
              <a:rPr lang="en-US" sz="2800" baseline="30000"/>
              <a:t>-8</a:t>
            </a:r>
            <a:r>
              <a:rPr lang="en-US" sz="2800"/>
              <a:t> </a:t>
            </a:r>
            <a:r>
              <a:rPr lang="en-US" sz="2800">
                <a:sym typeface="Symbol" panose="05050102010706020507" pitchFamily="18" charset="2"/>
              </a:rPr>
              <a:t></a:t>
            </a:r>
            <a:r>
              <a:rPr lang="en-US" sz="2800"/>
              <a:t>m ở 20 </a:t>
            </a:r>
            <a:r>
              <a:rPr lang="en-US" sz="2800" baseline="30000"/>
              <a:t>o</a:t>
            </a:r>
            <a:r>
              <a:rPr lang="en-US" sz="2800"/>
              <a:t>C, hệ số nhiệt điện trở là 0,004 (1/</a:t>
            </a:r>
            <a:r>
              <a:rPr lang="en-US" sz="2800" baseline="30000"/>
              <a:t>o</a:t>
            </a:r>
            <a:r>
              <a:rPr lang="en-US" sz="2800"/>
              <a:t>C), hệ số dẫn nhiệt rất lớn. Lớp vỏ cách điện có hệ số dẫn nhiệt </a:t>
            </a:r>
            <a:r>
              <a:rPr lang="vi-VN" sz="2800"/>
              <a:t>là </a:t>
            </a:r>
            <a:r>
              <a:rPr lang="en-US" sz="2800"/>
              <a:t>0,15 W/(m.</a:t>
            </a:r>
            <a:r>
              <a:rPr lang="en-US" sz="2800" baseline="30000"/>
              <a:t>o</a:t>
            </a:r>
            <a:r>
              <a:rPr lang="en-US" sz="2800"/>
              <a:t>C), hệ số tỏa nhiệt </a:t>
            </a:r>
            <a:r>
              <a:rPr lang="vi-VN" sz="2800"/>
              <a:t>là </a:t>
            </a:r>
            <a:r>
              <a:rPr lang="en-US" sz="2800"/>
              <a:t>10 W/(m</a:t>
            </a:r>
            <a:r>
              <a:rPr lang="en-US" sz="2800" baseline="30000"/>
              <a:t>2</a:t>
            </a:r>
            <a:r>
              <a:rPr lang="en-US" sz="2800"/>
              <a:t>.</a:t>
            </a:r>
            <a:r>
              <a:rPr lang="en-US" sz="2800" baseline="30000"/>
              <a:t>o</a:t>
            </a:r>
            <a:r>
              <a:rPr lang="en-US" sz="2800"/>
              <a:t>C). Nhiệt độ môi trường là 40 </a:t>
            </a:r>
            <a:r>
              <a:rPr lang="en-US" sz="2800" baseline="30000"/>
              <a:t>o</a:t>
            </a:r>
            <a:r>
              <a:rPr lang="en-US" sz="2800"/>
              <a:t>C. Tính dòng điện lớn nhất khi ruột dây dẫn đạt 105 </a:t>
            </a:r>
            <a:r>
              <a:rPr lang="en-US" sz="2800" baseline="30000"/>
              <a:t>o</a:t>
            </a:r>
            <a:r>
              <a:rPr lang="en-US" sz="2800"/>
              <a:t>C và làm việc ở chế độ:</a:t>
            </a:r>
          </a:p>
          <a:p>
            <a:pPr>
              <a:lnSpc>
                <a:spcPct val="120000"/>
              </a:lnSpc>
            </a:pPr>
            <a:r>
              <a:rPr lang="en-US" sz="2800" b="1"/>
              <a:t>a) </a:t>
            </a:r>
            <a:r>
              <a:rPr lang="en-US" sz="2800"/>
              <a:t>Dài hạn? Tính nhiệt độ bề mặt ngoài của dây dẫn điện?</a:t>
            </a:r>
          </a:p>
          <a:p>
            <a:pPr>
              <a:lnSpc>
                <a:spcPct val="120000"/>
              </a:lnSpc>
            </a:pPr>
            <a:r>
              <a:rPr lang="en-US" sz="2800" b="1"/>
              <a:t>b) </a:t>
            </a:r>
            <a:r>
              <a:rPr lang="en-US" sz="2800"/>
              <a:t>Ngắn hạn lặp lại? TL% = (t</a:t>
            </a:r>
            <a:r>
              <a:rPr lang="en-US" sz="2800" baseline="-25000"/>
              <a:t>lv</a:t>
            </a:r>
            <a:r>
              <a:rPr lang="en-US" sz="2800"/>
              <a:t>/t</a:t>
            </a:r>
            <a:r>
              <a:rPr lang="en-US" sz="2800" baseline="-25000"/>
              <a:t>ck</a:t>
            </a:r>
            <a:r>
              <a:rPr lang="en-US" sz="2800"/>
              <a:t>)×100 = 50. Giả sử t</a:t>
            </a:r>
            <a:r>
              <a:rPr lang="en-US" sz="2800" baseline="-25000"/>
              <a:t>ck</a:t>
            </a:r>
            <a:r>
              <a:rPr lang="en-US" sz="2800"/>
              <a:t> &lt;&lt; T (hằng số thời gian phát nóng). So sánh với kết quả câu a và nhận xét?</a:t>
            </a:r>
          </a:p>
          <a:p>
            <a:pPr>
              <a:lnSpc>
                <a:spcPct val="120000"/>
              </a:lnSpc>
            </a:pPr>
            <a:r>
              <a:rPr lang="en-US" sz="2800" b="1"/>
              <a:t>c) </a:t>
            </a:r>
            <a:r>
              <a:rPr lang="en-US" sz="2800"/>
              <a:t>Làm lại câu b nếu nhiệt độ môi trường là 72,5 </a:t>
            </a:r>
            <a:r>
              <a:rPr lang="en-US" sz="2800" baseline="30000"/>
              <a:t>o</a:t>
            </a:r>
            <a:r>
              <a:rPr lang="en-US" sz="2800"/>
              <a:t>C?</a:t>
            </a:r>
          </a:p>
        </p:txBody>
      </p:sp>
    </p:spTree>
    <p:extLst>
      <p:ext uri="{BB962C8B-B14F-4D97-AF65-F5344CB8AC3E}">
        <p14:creationId xmlns:p14="http://schemas.microsoft.com/office/powerpoint/2010/main" val="50819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down)">
                                      <p:cBhvr>
                                        <p:cTn id="7"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C20B538-39FE-4812-A0E3-30635B19B3D6}" type="slidenum">
              <a:rPr lang="en-US" smtClean="0"/>
              <a:pPr/>
              <a:t>56</a:t>
            </a:fld>
            <a:endParaRPr lang="en-US"/>
          </a:p>
        </p:txBody>
      </p:sp>
      <p:sp>
        <p:nvSpPr>
          <p:cNvPr id="4" name="Footer Placeholder 3"/>
          <p:cNvSpPr>
            <a:spLocks noGrp="1"/>
          </p:cNvSpPr>
          <p:nvPr>
            <p:ph type="ftr" sz="quarter" idx="3"/>
          </p:nvPr>
        </p:nvSpPr>
        <p:spPr/>
        <p:txBody>
          <a:bodyPr/>
          <a:lstStyle/>
          <a:p>
            <a:r>
              <a:rPr lang="en-US" smtClean="0"/>
              <a:t>BMTBĐ-BĐNLĐC-PVLong (TCBinh edited 2016)</a:t>
            </a:r>
            <a:endParaRPr lang="en-US"/>
          </a:p>
        </p:txBody>
      </p:sp>
      <p:pic>
        <p:nvPicPr>
          <p:cNvPr id="5" name="Picture 4"/>
          <p:cNvPicPr>
            <a:picLocks noChangeAspect="1"/>
          </p:cNvPicPr>
          <p:nvPr/>
        </p:nvPicPr>
        <p:blipFill>
          <a:blip r:embed="rId2"/>
          <a:stretch>
            <a:fillRect/>
          </a:stretch>
        </p:blipFill>
        <p:spPr>
          <a:xfrm>
            <a:off x="74612" y="952500"/>
            <a:ext cx="11073353" cy="3657600"/>
          </a:xfrm>
          <a:prstGeom prst="rect">
            <a:avLst/>
          </a:prstGeom>
        </p:spPr>
      </p:pic>
    </p:spTree>
    <p:extLst>
      <p:ext uri="{BB962C8B-B14F-4D97-AF65-F5344CB8AC3E}">
        <p14:creationId xmlns:p14="http://schemas.microsoft.com/office/powerpoint/2010/main" val="9588251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2" y="873324"/>
            <a:ext cx="11731625" cy="5653799"/>
          </a:xfrm>
        </p:spPr>
        <p:txBody>
          <a:bodyPr/>
          <a:lstStyle/>
          <a:p>
            <a:r>
              <a:rPr lang="en-US" sz="4000" b="1" smtClean="0"/>
              <a:t>ĐỀ BÀI KIỂM TRA GỞI BÊN LINK ZALO</a:t>
            </a:r>
            <a:br>
              <a:rPr lang="en-US" sz="4000" b="1" smtClean="0"/>
            </a:br>
            <a:r>
              <a:rPr lang="en-US" sz="4000" b="1" smtClean="0"/>
              <a:t>CÁC BẠN LÀM BÀI TRONG 120 PHÚT</a:t>
            </a:r>
            <a:br>
              <a:rPr lang="en-US" sz="4000" b="1" smtClean="0"/>
            </a:br>
            <a:r>
              <a:rPr lang="en-US" sz="4000" b="1" smtClean="0"/>
              <a:t>(LÀM RA GIẤY VIẾT TAY; CHỤP HÌNH VÀ GỞI BÀI QUA ZALO;</a:t>
            </a:r>
            <a:br>
              <a:rPr lang="en-US" sz="4000" b="1" smtClean="0"/>
            </a:br>
            <a:r>
              <a:rPr lang="en-US" sz="4000" b="1" smtClean="0"/>
              <a:t>TẤT CẢ CÁC HÌNH CHỤP ĐỀU CÓ MÃ SỐ SV, SỐ TRANG; TOÀN BỘ CÁC HÌNH ĐƯỢC ĐỔI SANG PDF; THÀNH MỘT FILE DUY NHẤT CÓ SỐ THỨ TỰ)</a:t>
            </a:r>
            <a:br>
              <a:rPr lang="en-US" sz="4000" b="1" smtClean="0"/>
            </a:br>
            <a:r>
              <a:rPr lang="en-US" sz="4000" b="1" smtClean="0"/>
              <a:t>khi nào tôi nói nộp bài thì các bạn mới nộp!</a:t>
            </a:r>
            <a:endParaRPr lang="en-US" sz="4000" b="1"/>
          </a:p>
        </p:txBody>
      </p:sp>
      <p:sp>
        <p:nvSpPr>
          <p:cNvPr id="3" name="Slide Number Placeholder 2"/>
          <p:cNvSpPr>
            <a:spLocks noGrp="1"/>
          </p:cNvSpPr>
          <p:nvPr>
            <p:ph type="sldNum" sz="quarter" idx="12"/>
          </p:nvPr>
        </p:nvSpPr>
        <p:spPr/>
        <p:txBody>
          <a:bodyPr/>
          <a:lstStyle/>
          <a:p>
            <a:fld id="{AC20B538-39FE-4812-A0E3-30635B19B3D6}" type="slidenum">
              <a:rPr lang="en-US" smtClean="0"/>
              <a:pPr/>
              <a:t>57</a:t>
            </a:fld>
            <a:endParaRPr lang="en-US"/>
          </a:p>
        </p:txBody>
      </p:sp>
      <p:sp>
        <p:nvSpPr>
          <p:cNvPr id="4" name="Footer Placeholder 3"/>
          <p:cNvSpPr>
            <a:spLocks noGrp="1"/>
          </p:cNvSpPr>
          <p:nvPr>
            <p:ph type="ftr" sz="quarter" idx="3"/>
          </p:nvPr>
        </p:nvSpPr>
        <p:spPr/>
        <p:txBody>
          <a:bodyPr/>
          <a:lstStyle/>
          <a:p>
            <a:r>
              <a:rPr lang="en-US" smtClean="0"/>
              <a:t>BMTBĐ-BĐNLĐC-PVLong (TCBinh edited 2016)</a:t>
            </a:r>
            <a:endParaRPr lang="en-US"/>
          </a:p>
        </p:txBody>
      </p:sp>
    </p:spTree>
    <p:extLst>
      <p:ext uri="{BB962C8B-B14F-4D97-AF65-F5344CB8AC3E}">
        <p14:creationId xmlns:p14="http://schemas.microsoft.com/office/powerpoint/2010/main" val="35557417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US"/>
              <a:t>Công suất tổn hao trong thiết bị điện</a:t>
            </a:r>
          </a:p>
        </p:txBody>
      </p:sp>
      <p:sp>
        <p:nvSpPr>
          <p:cNvPr id="3" name="Slide Number Placeholder 2"/>
          <p:cNvSpPr>
            <a:spLocks noGrp="1"/>
          </p:cNvSpPr>
          <p:nvPr>
            <p:ph type="sldNum" sz="quarter" idx="12"/>
          </p:nvPr>
        </p:nvSpPr>
        <p:spPr/>
        <p:txBody>
          <a:bodyPr/>
          <a:lstStyle/>
          <a:p>
            <a:fld id="{AC20B538-39FE-4812-A0E3-30635B19B3D6}" type="slidenum">
              <a:rPr lang="en-US" smtClean="0"/>
              <a:pPr/>
              <a:t>6</a:t>
            </a:fld>
            <a:endParaRPr lang="en-US"/>
          </a:p>
        </p:txBody>
      </p:sp>
      <p:sp>
        <p:nvSpPr>
          <p:cNvPr id="4" name="Footer Placeholder 3"/>
          <p:cNvSpPr>
            <a:spLocks noGrp="1"/>
          </p:cNvSpPr>
          <p:nvPr>
            <p:ph type="ftr" sz="quarter" idx="3"/>
          </p:nvPr>
        </p:nvSpPr>
        <p:spPr/>
        <p:txBody>
          <a:bodyPr/>
          <a:lstStyle/>
          <a:p>
            <a:r>
              <a:rPr lang="en-US"/>
              <a:t>BMTBĐ-BĐNLĐC-PVLong (TCBinh edited 2016)</a:t>
            </a:r>
          </a:p>
        </p:txBody>
      </p:sp>
      <p:sp>
        <p:nvSpPr>
          <p:cNvPr id="5" name="TextBox 4"/>
          <p:cNvSpPr txBox="1"/>
          <p:nvPr/>
        </p:nvSpPr>
        <p:spPr>
          <a:xfrm>
            <a:off x="1217612" y="1485900"/>
            <a:ext cx="8007320" cy="646331"/>
          </a:xfrm>
          <a:prstGeom prst="rect">
            <a:avLst/>
          </a:prstGeom>
          <a:noFill/>
        </p:spPr>
        <p:txBody>
          <a:bodyPr wrap="none" rtlCol="0">
            <a:spAutoFit/>
          </a:bodyPr>
          <a:lstStyle/>
          <a:p>
            <a:r>
              <a:rPr lang="en-US" sz="3600">
                <a:cs typeface="Times New Roman" pitchFamily="18" charset="0"/>
              </a:rPr>
              <a:t>- Dòng điện DC chạy qua vật dẫn điện</a:t>
            </a:r>
          </a:p>
        </p:txBody>
      </p:sp>
      <p:graphicFrame>
        <p:nvGraphicFramePr>
          <p:cNvPr id="6" name="Object 3"/>
          <p:cNvGraphicFramePr>
            <a:graphicFrameLocks noChangeAspect="1"/>
          </p:cNvGraphicFramePr>
          <p:nvPr>
            <p:extLst>
              <p:ext uri="{D42A27DB-BD31-4B8C-83A1-F6EECF244321}">
                <p14:modId xmlns:p14="http://schemas.microsoft.com/office/powerpoint/2010/main" val="4137223515"/>
              </p:ext>
            </p:extLst>
          </p:nvPr>
        </p:nvGraphicFramePr>
        <p:xfrm>
          <a:off x="2666299" y="2019299"/>
          <a:ext cx="3656713" cy="1653533"/>
        </p:xfrm>
        <a:graphic>
          <a:graphicData uri="http://schemas.openxmlformats.org/presentationml/2006/ole">
            <mc:AlternateContent xmlns:mc="http://schemas.openxmlformats.org/markup-compatibility/2006">
              <mc:Choice xmlns:v="urn:schemas-microsoft-com:vml" Requires="v">
                <p:oleObj spid="_x0000_s4316" name="Equation" r:id="rId3" imgW="838080" imgH="380880" progId="Equation.DSMT4">
                  <p:embed/>
                </p:oleObj>
              </mc:Choice>
              <mc:Fallback>
                <p:oleObj name="Equation" r:id="rId3" imgW="838080" imgH="38088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6299" y="2019299"/>
                        <a:ext cx="3656713" cy="1653533"/>
                      </a:xfrm>
                      <a:prstGeom prst="rect">
                        <a:avLst/>
                      </a:prstGeom>
                      <a:noFill/>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3243390929"/>
              </p:ext>
            </p:extLst>
          </p:nvPr>
        </p:nvGraphicFramePr>
        <p:xfrm>
          <a:off x="2055812" y="4529483"/>
          <a:ext cx="5077176" cy="1749363"/>
        </p:xfrm>
        <a:graphic>
          <a:graphicData uri="http://schemas.openxmlformats.org/presentationml/2006/ole">
            <mc:AlternateContent xmlns:mc="http://schemas.openxmlformats.org/markup-compatibility/2006">
              <mc:Choice xmlns:v="urn:schemas-microsoft-com:vml" Requires="v">
                <p:oleObj spid="_x0000_s4317" name="Equation" r:id="rId5" imgW="1104840" imgH="380880" progId="Equation.DSMT4">
                  <p:embed/>
                </p:oleObj>
              </mc:Choice>
              <mc:Fallback>
                <p:oleObj name="Equation" r:id="rId5" imgW="1104840" imgH="38088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5812" y="4529483"/>
                        <a:ext cx="5077176" cy="1749363"/>
                      </a:xfrm>
                      <a:prstGeom prst="rect">
                        <a:avLst/>
                      </a:prstGeom>
                      <a:noFill/>
                      <a:extLst/>
                    </p:spPr>
                  </p:pic>
                </p:oleObj>
              </mc:Fallback>
            </mc:AlternateContent>
          </a:graphicData>
        </a:graphic>
      </p:graphicFrame>
      <p:sp>
        <p:nvSpPr>
          <p:cNvPr id="8" name="Rectangle 6"/>
          <p:cNvSpPr>
            <a:spLocks noChangeArrowheads="1"/>
          </p:cNvSpPr>
          <p:nvPr/>
        </p:nvSpPr>
        <p:spPr bwMode="auto">
          <a:xfrm>
            <a:off x="0" y="6524478"/>
            <a:ext cx="11428412" cy="1077218"/>
          </a:xfrm>
          <a:prstGeom prst="rect">
            <a:avLst/>
          </a:prstGeom>
          <a:noFill/>
          <a:ln w="9525" algn="ctr">
            <a:noFill/>
            <a:miter lim="800000"/>
            <a:headEnd/>
            <a:tailEnd/>
          </a:ln>
          <a:effectLst/>
        </p:spPr>
        <p:txBody>
          <a:bodyPr wrap="square" anchor="ctr">
            <a:spAutoFit/>
          </a:bodyPr>
          <a:lstStyle/>
          <a:p>
            <a:pPr algn="l" eaLnBrk="0" hangingPunct="0"/>
            <a:r>
              <a:rPr lang="en-US" sz="3200">
                <a:solidFill>
                  <a:srgbClr val="FF0000"/>
                </a:solidFill>
              </a:rPr>
              <a:t>k</a:t>
            </a:r>
            <a:r>
              <a:rPr lang="en-US" sz="3200" baseline="-25000">
                <a:solidFill>
                  <a:srgbClr val="FF0000"/>
                </a:solidFill>
              </a:rPr>
              <a:t>f</a:t>
            </a:r>
            <a:r>
              <a:rPr lang="en-US" sz="3200">
                <a:solidFill>
                  <a:srgbClr val="FF0000"/>
                </a:solidFill>
              </a:rPr>
              <a:t> = k</a:t>
            </a:r>
            <a:r>
              <a:rPr lang="en-US" sz="3200" baseline="-25000">
                <a:solidFill>
                  <a:srgbClr val="FF0000"/>
                </a:solidFill>
              </a:rPr>
              <a:t>bm</a:t>
            </a:r>
            <a:r>
              <a:rPr lang="en-US" sz="3200">
                <a:solidFill>
                  <a:srgbClr val="FF0000"/>
                </a:solidFill>
              </a:rPr>
              <a:t> k</a:t>
            </a:r>
            <a:r>
              <a:rPr lang="en-US" sz="3200" baseline="-25000">
                <a:solidFill>
                  <a:srgbClr val="FF0000"/>
                </a:solidFill>
              </a:rPr>
              <a:t>g</a:t>
            </a:r>
            <a:r>
              <a:rPr lang="en-US" sz="3200">
                <a:solidFill>
                  <a:srgbClr val="FF0000"/>
                </a:solidFill>
              </a:rPr>
              <a:t> &gt;1</a:t>
            </a:r>
            <a:r>
              <a:rPr lang="en-US" sz="3200"/>
              <a:t> :  Hệ số tổn hao phụ do hiệu ứng bề mặt </a:t>
            </a:r>
          </a:p>
          <a:p>
            <a:pPr algn="r" eaLnBrk="0" hangingPunct="0"/>
            <a:r>
              <a:rPr lang="en-US" sz="3200"/>
              <a:t>                           (k</a:t>
            </a:r>
            <a:r>
              <a:rPr lang="en-US" sz="3200" baseline="-25000"/>
              <a:t>bm</a:t>
            </a:r>
            <a:r>
              <a:rPr lang="en-US" sz="3200"/>
              <a:t> &gt;1) và hiệu ứng gần (k</a:t>
            </a:r>
            <a:r>
              <a:rPr lang="en-US" sz="3200" baseline="-25000"/>
              <a:t>g</a:t>
            </a:r>
            <a:r>
              <a:rPr lang="en-US" sz="3200"/>
              <a:t> &gt;1) </a:t>
            </a:r>
          </a:p>
        </p:txBody>
      </p:sp>
      <p:sp>
        <p:nvSpPr>
          <p:cNvPr id="9" name="TextBox 8"/>
          <p:cNvSpPr txBox="1"/>
          <p:nvPr/>
        </p:nvSpPr>
        <p:spPr>
          <a:xfrm>
            <a:off x="1141412" y="4053225"/>
            <a:ext cx="7956217" cy="646331"/>
          </a:xfrm>
          <a:prstGeom prst="rect">
            <a:avLst/>
          </a:prstGeom>
          <a:noFill/>
        </p:spPr>
        <p:txBody>
          <a:bodyPr wrap="none" rtlCol="0">
            <a:spAutoFit/>
          </a:bodyPr>
          <a:lstStyle/>
          <a:p>
            <a:r>
              <a:rPr lang="en-US" sz="3600">
                <a:cs typeface="Times New Roman" pitchFamily="18" charset="0"/>
              </a:rPr>
              <a:t>- Dòng điện AC chạy qua vật dẫn điện</a:t>
            </a:r>
          </a:p>
        </p:txBody>
      </p:sp>
      <p:sp>
        <p:nvSpPr>
          <p:cNvPr id="10" name="TextBox 9"/>
          <p:cNvSpPr txBox="1"/>
          <p:nvPr/>
        </p:nvSpPr>
        <p:spPr>
          <a:xfrm>
            <a:off x="227012" y="952500"/>
            <a:ext cx="4413388" cy="584775"/>
          </a:xfrm>
          <a:prstGeom prst="rect">
            <a:avLst/>
          </a:prstGeom>
          <a:noFill/>
        </p:spPr>
        <p:txBody>
          <a:bodyPr wrap="none" rtlCol="0">
            <a:spAutoFit/>
          </a:bodyPr>
          <a:lstStyle/>
          <a:p>
            <a:r>
              <a:rPr lang="en-US" sz="3200" b="1" u="sng">
                <a:cs typeface="Times New Roman" pitchFamily="18" charset="0"/>
              </a:rPr>
              <a:t>Điện trở vật dẫn điện: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US"/>
              <a:t>Công suất tổn hao trong thiết bị điện</a:t>
            </a:r>
          </a:p>
        </p:txBody>
      </p:sp>
      <p:sp>
        <p:nvSpPr>
          <p:cNvPr id="3" name="Slide Number Placeholder 2"/>
          <p:cNvSpPr>
            <a:spLocks noGrp="1"/>
          </p:cNvSpPr>
          <p:nvPr>
            <p:ph type="sldNum" sz="quarter" idx="12"/>
          </p:nvPr>
        </p:nvSpPr>
        <p:spPr/>
        <p:txBody>
          <a:bodyPr/>
          <a:lstStyle/>
          <a:p>
            <a:fld id="{AC20B538-39FE-4812-A0E3-30635B19B3D6}" type="slidenum">
              <a:rPr lang="en-US" smtClean="0"/>
              <a:pPr/>
              <a:t>7</a:t>
            </a:fld>
            <a:endParaRPr lang="en-US"/>
          </a:p>
        </p:txBody>
      </p:sp>
      <p:sp>
        <p:nvSpPr>
          <p:cNvPr id="4" name="Footer Placeholder 3"/>
          <p:cNvSpPr>
            <a:spLocks noGrp="1"/>
          </p:cNvSpPr>
          <p:nvPr>
            <p:ph type="ftr" sz="quarter" idx="3"/>
          </p:nvPr>
        </p:nvSpPr>
        <p:spPr/>
        <p:txBody>
          <a:bodyPr/>
          <a:lstStyle/>
          <a:p>
            <a:r>
              <a:rPr lang="en-US"/>
              <a:t>BMTBĐ-BĐNLĐC-PVLong (TCBinh edited 2016)</a:t>
            </a:r>
          </a:p>
        </p:txBody>
      </p:sp>
      <p:sp>
        <p:nvSpPr>
          <p:cNvPr id="5" name="TextBox 4"/>
          <p:cNvSpPr txBox="1"/>
          <p:nvPr/>
        </p:nvSpPr>
        <p:spPr>
          <a:xfrm>
            <a:off x="608012" y="876300"/>
            <a:ext cx="8404865" cy="58477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200">
                <a:solidFill>
                  <a:srgbClr val="FF0000"/>
                </a:solidFill>
                <a:cs typeface="Times New Roman" pitchFamily="18" charset="0"/>
              </a:rPr>
              <a:t>2- Công suất tổn hao trong các chi tiết dẫn từ</a:t>
            </a:r>
          </a:p>
        </p:txBody>
      </p:sp>
      <p:sp>
        <p:nvSpPr>
          <p:cNvPr id="6" name="TextBox 5"/>
          <p:cNvSpPr txBox="1"/>
          <p:nvPr/>
        </p:nvSpPr>
        <p:spPr>
          <a:xfrm>
            <a:off x="1217612" y="1562100"/>
            <a:ext cx="10729219" cy="1384995"/>
          </a:xfrm>
          <a:prstGeom prst="rect">
            <a:avLst/>
          </a:prstGeom>
          <a:noFill/>
        </p:spPr>
        <p:txBody>
          <a:bodyPr wrap="none" rtlCol="0">
            <a:spAutoFit/>
          </a:bodyPr>
          <a:lstStyle/>
          <a:p>
            <a:r>
              <a:rPr lang="en-US" sz="2800">
                <a:cs typeface="Times New Roman" pitchFamily="18" charset="0"/>
              </a:rPr>
              <a:t>Vật dẫn từ (mạch từ, chi tiết sắt thép, vỏ máy bằng hợp kim sắt…)</a:t>
            </a:r>
          </a:p>
          <a:p>
            <a:r>
              <a:rPr lang="en-US" sz="2800">
                <a:cs typeface="Times New Roman" pitchFamily="18" charset="0"/>
              </a:rPr>
              <a:t>ở trong vùng từ trường biến thiên </a:t>
            </a:r>
          </a:p>
          <a:p>
            <a:r>
              <a:rPr lang="en-US" sz="2800">
                <a:cs typeface="Times New Roman" pitchFamily="18" charset="0"/>
                <a:sym typeface="Wingdings 3"/>
              </a:rPr>
              <a:t> Công suất tổn hao do dòng điện xoáy và từ trễ.</a:t>
            </a:r>
            <a:endParaRPr lang="en-US" sz="2800">
              <a:cs typeface="Times New Roman" pitchFamily="18" charset="0"/>
            </a:endParaRPr>
          </a:p>
        </p:txBody>
      </p:sp>
      <p:sp>
        <p:nvSpPr>
          <p:cNvPr id="9" name="TextBox 8"/>
          <p:cNvSpPr txBox="1"/>
          <p:nvPr/>
        </p:nvSpPr>
        <p:spPr>
          <a:xfrm>
            <a:off x="379412" y="3924300"/>
            <a:ext cx="7111242" cy="523220"/>
          </a:xfrm>
          <a:prstGeom prst="rect">
            <a:avLst/>
          </a:prstGeom>
          <a:noFill/>
        </p:spPr>
        <p:txBody>
          <a:bodyPr wrap="none" rtlCol="0">
            <a:spAutoFit/>
          </a:bodyPr>
          <a:lstStyle/>
          <a:p>
            <a:r>
              <a:rPr lang="en-US" sz="2800" b="1">
                <a:cs typeface="Times New Roman" pitchFamily="18" charset="0"/>
              </a:rPr>
              <a:t>- </a:t>
            </a:r>
            <a:r>
              <a:rPr lang="en-US" sz="2800" b="1" u="sng">
                <a:cs typeface="Times New Roman" pitchFamily="18" charset="0"/>
              </a:rPr>
              <a:t>Mạch từ ghép bởi lá thép kỹ thuật điện.</a:t>
            </a:r>
          </a:p>
        </p:txBody>
      </p:sp>
      <p:graphicFrame>
        <p:nvGraphicFramePr>
          <p:cNvPr id="11" name="Object 10"/>
          <p:cNvGraphicFramePr>
            <a:graphicFrameLocks noChangeAspect="1"/>
          </p:cNvGraphicFramePr>
          <p:nvPr>
            <p:extLst>
              <p:ext uri="{D42A27DB-BD31-4B8C-83A1-F6EECF244321}">
                <p14:modId xmlns:p14="http://schemas.microsoft.com/office/powerpoint/2010/main" val="2799121995"/>
              </p:ext>
            </p:extLst>
          </p:nvPr>
        </p:nvGraphicFramePr>
        <p:xfrm>
          <a:off x="3046412" y="2891087"/>
          <a:ext cx="5334000" cy="947159"/>
        </p:xfrm>
        <a:graphic>
          <a:graphicData uri="http://schemas.openxmlformats.org/presentationml/2006/ole">
            <mc:AlternateContent xmlns:mc="http://schemas.openxmlformats.org/markup-compatibility/2006">
              <mc:Choice xmlns:v="urn:schemas-microsoft-com:vml" Requires="v">
                <p:oleObj spid="_x0000_s5299" name="Equation" r:id="rId3" imgW="1358640" imgH="241200" progId="Equation.DSMT4">
                  <p:embed/>
                </p:oleObj>
              </mc:Choice>
              <mc:Fallback>
                <p:oleObj name="Equation" r:id="rId3" imgW="1358640" imgH="24120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6412" y="2891087"/>
                        <a:ext cx="5334000" cy="947159"/>
                      </a:xfrm>
                      <a:prstGeom prst="rect">
                        <a:avLst/>
                      </a:prstGeom>
                      <a:noFill/>
                      <a:extLst/>
                    </p:spPr>
                  </p:pic>
                </p:oleObj>
              </mc:Fallback>
            </mc:AlternateContent>
          </a:graphicData>
        </a:graphic>
      </p:graphicFrame>
      <p:pic>
        <p:nvPicPr>
          <p:cNvPr id="13" name="Picture 12" descr="File:EI-transformer core interleaved.svg">
            <a:extLst>
              <a:ext uri="{FF2B5EF4-FFF2-40B4-BE49-F238E27FC236}">
                <a16:creationId xmlns:a16="http://schemas.microsoft.com/office/drawing/2014/main" id="{7EE3709A-436D-47A8-85CC-23689A8BBBA5}"/>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4964" y="4447520"/>
            <a:ext cx="3301048" cy="3411931"/>
          </a:xfrm>
          <a:prstGeom prst="rect">
            <a:avLst/>
          </a:prstGeom>
          <a:noFill/>
          <a:ln>
            <a:noFill/>
          </a:ln>
        </p:spPr>
      </p:pic>
      <p:pic>
        <p:nvPicPr>
          <p:cNvPr id="14" name="Picture 13" descr="lamination concept">
            <a:extLst>
              <a:ext uri="{FF2B5EF4-FFF2-40B4-BE49-F238E27FC236}">
                <a16:creationId xmlns:a16="http://schemas.microsoft.com/office/drawing/2014/main" id="{8403DE79-C55E-4DB3-8797-543A71C2D088}"/>
              </a:ext>
            </a:extLst>
          </p:cNvPr>
          <p:cNvPicPr/>
          <p:nvPr/>
        </p:nvPicPr>
        <p:blipFill>
          <a:blip r:embed="rId6">
            <a:extLst>
              <a:ext uri="{28A0092B-C50C-407E-A947-70E740481C1C}">
                <a14:useLocalDpi xmlns:a14="http://schemas.microsoft.com/office/drawing/2010/main" val="0"/>
              </a:ext>
            </a:extLst>
          </a:blip>
          <a:srcRect t="7347"/>
          <a:stretch>
            <a:fillRect/>
          </a:stretch>
        </p:blipFill>
        <p:spPr bwMode="auto">
          <a:xfrm>
            <a:off x="3656012" y="4447520"/>
            <a:ext cx="4419602" cy="3411931"/>
          </a:xfrm>
          <a:prstGeom prst="rect">
            <a:avLst/>
          </a:prstGeom>
          <a:noFill/>
          <a:ln>
            <a:noFill/>
          </a:ln>
        </p:spPr>
      </p:pic>
      <p:pic>
        <p:nvPicPr>
          <p:cNvPr id="15" name="Picture 14" descr="7">
            <a:extLst>
              <a:ext uri="{FF2B5EF4-FFF2-40B4-BE49-F238E27FC236}">
                <a16:creationId xmlns:a16="http://schemas.microsoft.com/office/drawing/2014/main" id="{668D15D3-F07C-476E-88A5-1AA947147E5A}"/>
              </a:ext>
            </a:extLst>
          </p:cNvPr>
          <p:cNvPicPr/>
          <p:nvPr/>
        </p:nvPicPr>
        <p:blipFill>
          <a:blip r:embed="rId7">
            <a:extLst>
              <a:ext uri="{28A0092B-C50C-407E-A947-70E740481C1C}">
                <a14:useLocalDpi xmlns:a14="http://schemas.microsoft.com/office/drawing/2010/main" val="0"/>
              </a:ext>
            </a:extLst>
          </a:blip>
          <a:srcRect b="10785"/>
          <a:stretch>
            <a:fillRect/>
          </a:stretch>
        </p:blipFill>
        <p:spPr bwMode="auto">
          <a:xfrm>
            <a:off x="8375649" y="4229101"/>
            <a:ext cx="3301048" cy="3649562"/>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US"/>
              <a:t>Công suất tổn hao trong thiết bị điện</a:t>
            </a:r>
          </a:p>
        </p:txBody>
      </p:sp>
      <p:sp>
        <p:nvSpPr>
          <p:cNvPr id="3" name="Slide Number Placeholder 2"/>
          <p:cNvSpPr>
            <a:spLocks noGrp="1"/>
          </p:cNvSpPr>
          <p:nvPr>
            <p:ph type="sldNum" sz="quarter" idx="12"/>
          </p:nvPr>
        </p:nvSpPr>
        <p:spPr/>
        <p:txBody>
          <a:bodyPr/>
          <a:lstStyle/>
          <a:p>
            <a:fld id="{AC20B538-39FE-4812-A0E3-30635B19B3D6}" type="slidenum">
              <a:rPr lang="en-US" smtClean="0"/>
              <a:pPr/>
              <a:t>8</a:t>
            </a:fld>
            <a:endParaRPr lang="en-US"/>
          </a:p>
        </p:txBody>
      </p:sp>
      <p:sp>
        <p:nvSpPr>
          <p:cNvPr id="4" name="Footer Placeholder 3"/>
          <p:cNvSpPr>
            <a:spLocks noGrp="1"/>
          </p:cNvSpPr>
          <p:nvPr>
            <p:ph type="ftr" sz="quarter" idx="3"/>
          </p:nvPr>
        </p:nvSpPr>
        <p:spPr/>
        <p:txBody>
          <a:bodyPr/>
          <a:lstStyle/>
          <a:p>
            <a:r>
              <a:rPr lang="en-US"/>
              <a:t>BMTBĐ-BĐNLĐC-PVLong (TCBinh edited 2016)</a:t>
            </a:r>
          </a:p>
        </p:txBody>
      </p:sp>
      <p:sp>
        <p:nvSpPr>
          <p:cNvPr id="5" name="TextBox 4"/>
          <p:cNvSpPr txBox="1"/>
          <p:nvPr/>
        </p:nvSpPr>
        <p:spPr>
          <a:xfrm>
            <a:off x="608012" y="876300"/>
            <a:ext cx="8404865" cy="58477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200">
                <a:solidFill>
                  <a:srgbClr val="FF0000"/>
                </a:solidFill>
                <a:cs typeface="Times New Roman" pitchFamily="18" charset="0"/>
              </a:rPr>
              <a:t>2- Công suất tổn hao trong các chi tiết dẫn từ</a:t>
            </a:r>
          </a:p>
        </p:txBody>
      </p:sp>
      <p:sp>
        <p:nvSpPr>
          <p:cNvPr id="6" name="TextBox 5"/>
          <p:cNvSpPr txBox="1"/>
          <p:nvPr/>
        </p:nvSpPr>
        <p:spPr>
          <a:xfrm>
            <a:off x="1217612" y="1562100"/>
            <a:ext cx="10729219" cy="1384995"/>
          </a:xfrm>
          <a:prstGeom prst="rect">
            <a:avLst/>
          </a:prstGeom>
          <a:noFill/>
        </p:spPr>
        <p:txBody>
          <a:bodyPr wrap="none" rtlCol="0">
            <a:spAutoFit/>
          </a:bodyPr>
          <a:lstStyle/>
          <a:p>
            <a:r>
              <a:rPr lang="en-US" sz="2800">
                <a:cs typeface="Times New Roman" pitchFamily="18" charset="0"/>
              </a:rPr>
              <a:t>Vật dẫn từ (mạch từ, chi tiết sắt thép, vỏ máy bằng hợp kim sắt…)</a:t>
            </a:r>
          </a:p>
          <a:p>
            <a:r>
              <a:rPr lang="en-US" sz="2800">
                <a:cs typeface="Times New Roman" pitchFamily="18" charset="0"/>
              </a:rPr>
              <a:t>ở trong vùng từ trường biến thiên </a:t>
            </a:r>
          </a:p>
          <a:p>
            <a:r>
              <a:rPr lang="en-US" sz="2800">
                <a:cs typeface="Times New Roman" pitchFamily="18" charset="0"/>
                <a:sym typeface="Wingdings 3"/>
              </a:rPr>
              <a:t> Công suất tổn hao do dòng điện xoáy và từ trễ.</a:t>
            </a:r>
            <a:endParaRPr lang="en-US" sz="2800">
              <a:cs typeface="Times New Roman" pitchFamily="18" charset="0"/>
            </a:endParaRPr>
          </a:p>
        </p:txBody>
      </p:sp>
      <p:graphicFrame>
        <p:nvGraphicFramePr>
          <p:cNvPr id="5122" name="Object 2"/>
          <p:cNvGraphicFramePr>
            <a:graphicFrameLocks noChangeAspect="1"/>
          </p:cNvGraphicFramePr>
          <p:nvPr>
            <p:extLst/>
          </p:nvPr>
        </p:nvGraphicFramePr>
        <p:xfrm>
          <a:off x="542410" y="4914820"/>
          <a:ext cx="4028002" cy="1492145"/>
        </p:xfrm>
        <a:graphic>
          <a:graphicData uri="http://schemas.openxmlformats.org/presentationml/2006/ole">
            <mc:AlternateContent xmlns:mc="http://schemas.openxmlformats.org/markup-compatibility/2006">
              <mc:Choice xmlns:v="urn:schemas-microsoft-com:vml" Requires="v">
                <p:oleObj spid="_x0000_s69859" name="Equation" r:id="rId3" imgW="1218960" imgH="457200" progId="Equation.DSMT4">
                  <p:embed/>
                </p:oleObj>
              </mc:Choice>
              <mc:Fallback>
                <p:oleObj name="Equation" r:id="rId3" imgW="1218960" imgH="457200" progId="Equation.DSMT4">
                  <p:embed/>
                  <p:pic>
                    <p:nvPicPr>
                      <p:cNvPr id="51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410" y="4914820"/>
                        <a:ext cx="4028002" cy="1492145"/>
                      </a:xfrm>
                      <a:prstGeom prst="rect">
                        <a:avLst/>
                      </a:prstGeom>
                      <a:noFill/>
                      <a:extLst/>
                    </p:spPr>
                  </p:pic>
                </p:oleObj>
              </mc:Fallback>
            </mc:AlternateContent>
          </a:graphicData>
        </a:graphic>
      </p:graphicFrame>
      <p:graphicFrame>
        <p:nvGraphicFramePr>
          <p:cNvPr id="5123" name="Object 3"/>
          <p:cNvGraphicFramePr>
            <a:graphicFrameLocks noChangeAspect="1"/>
          </p:cNvGraphicFramePr>
          <p:nvPr>
            <p:extLst/>
          </p:nvPr>
        </p:nvGraphicFramePr>
        <p:xfrm>
          <a:off x="5789612" y="4890207"/>
          <a:ext cx="4028001" cy="1592800"/>
        </p:xfrm>
        <a:graphic>
          <a:graphicData uri="http://schemas.openxmlformats.org/presentationml/2006/ole">
            <mc:AlternateContent xmlns:mc="http://schemas.openxmlformats.org/markup-compatibility/2006">
              <mc:Choice xmlns:v="urn:schemas-microsoft-com:vml" Requires="v">
                <p:oleObj spid="_x0000_s69860" name="Equation" r:id="rId5" imgW="1155600" imgH="457200" progId="Equation.DSMT4">
                  <p:embed/>
                </p:oleObj>
              </mc:Choice>
              <mc:Fallback>
                <p:oleObj name="Equation" r:id="rId5" imgW="1155600" imgH="457200" progId="Equation.DSMT4">
                  <p:embed/>
                  <p:pic>
                    <p:nvPicPr>
                      <p:cNvPr id="512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9612" y="4890207"/>
                        <a:ext cx="4028001" cy="1592800"/>
                      </a:xfrm>
                      <a:prstGeom prst="rect">
                        <a:avLst/>
                      </a:prstGeom>
                      <a:noFill/>
                      <a:extLst/>
                    </p:spPr>
                  </p:pic>
                </p:oleObj>
              </mc:Fallback>
            </mc:AlternateContent>
          </a:graphicData>
        </a:graphic>
      </p:graphicFrame>
      <p:sp>
        <p:nvSpPr>
          <p:cNvPr id="9" name="TextBox 8"/>
          <p:cNvSpPr txBox="1"/>
          <p:nvPr/>
        </p:nvSpPr>
        <p:spPr>
          <a:xfrm>
            <a:off x="379412" y="3924300"/>
            <a:ext cx="7111242" cy="523220"/>
          </a:xfrm>
          <a:prstGeom prst="rect">
            <a:avLst/>
          </a:prstGeom>
          <a:noFill/>
        </p:spPr>
        <p:txBody>
          <a:bodyPr wrap="none" rtlCol="0">
            <a:spAutoFit/>
          </a:bodyPr>
          <a:lstStyle/>
          <a:p>
            <a:r>
              <a:rPr lang="en-US" sz="2800" b="1">
                <a:cs typeface="Times New Roman" pitchFamily="18" charset="0"/>
              </a:rPr>
              <a:t>- </a:t>
            </a:r>
            <a:r>
              <a:rPr lang="en-US" sz="2800" b="1" u="sng">
                <a:cs typeface="Times New Roman" pitchFamily="18" charset="0"/>
              </a:rPr>
              <a:t>Mạch từ ghép bởi lá thép kỹ thuật điện.</a:t>
            </a:r>
          </a:p>
        </p:txBody>
      </p:sp>
      <p:sp>
        <p:nvSpPr>
          <p:cNvPr id="10" name="TextBox 9"/>
          <p:cNvSpPr txBox="1"/>
          <p:nvPr/>
        </p:nvSpPr>
        <p:spPr>
          <a:xfrm>
            <a:off x="760412" y="4381500"/>
            <a:ext cx="10328468" cy="461665"/>
          </a:xfrm>
          <a:prstGeom prst="rect">
            <a:avLst/>
          </a:prstGeom>
          <a:noFill/>
        </p:spPr>
        <p:txBody>
          <a:bodyPr wrap="none" rtlCol="0">
            <a:spAutoFit/>
          </a:bodyPr>
          <a:lstStyle/>
          <a:p>
            <a:r>
              <a:rPr lang="en-US" sz="2400">
                <a:cs typeface="Times New Roman" pitchFamily="18" charset="0"/>
              </a:rPr>
              <a:t>Công suất tổn hao do từ trễ và dòng điện xoáy trên một đơn vị khối lương.</a:t>
            </a:r>
          </a:p>
        </p:txBody>
      </p:sp>
      <p:graphicFrame>
        <p:nvGraphicFramePr>
          <p:cNvPr id="11" name="Object 10"/>
          <p:cNvGraphicFramePr>
            <a:graphicFrameLocks noChangeAspect="1"/>
          </p:cNvGraphicFramePr>
          <p:nvPr>
            <p:extLst/>
          </p:nvPr>
        </p:nvGraphicFramePr>
        <p:xfrm>
          <a:off x="3046412" y="2891087"/>
          <a:ext cx="5334000" cy="947159"/>
        </p:xfrm>
        <a:graphic>
          <a:graphicData uri="http://schemas.openxmlformats.org/presentationml/2006/ole">
            <mc:AlternateContent xmlns:mc="http://schemas.openxmlformats.org/markup-compatibility/2006">
              <mc:Choice xmlns:v="urn:schemas-microsoft-com:vml" Requires="v">
                <p:oleObj spid="_x0000_s69861" name="Equation" r:id="rId7" imgW="1358640" imgH="241200" progId="Equation.DSMT4">
                  <p:embed/>
                </p:oleObj>
              </mc:Choice>
              <mc:Fallback>
                <p:oleObj name="Equation" r:id="rId7" imgW="1358640" imgH="241200" progId="Equation.DSMT4">
                  <p:embed/>
                  <p:pic>
                    <p:nvPicPr>
                      <p:cNvPr id="11"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6412" y="2891087"/>
                        <a:ext cx="5334000" cy="947159"/>
                      </a:xfrm>
                      <a:prstGeom prst="rect">
                        <a:avLst/>
                      </a:prstGeom>
                      <a:noFill/>
                      <a:extLst/>
                    </p:spPr>
                  </p:pic>
                </p:oleObj>
              </mc:Fallback>
            </mc:AlternateContent>
          </a:graphicData>
        </a:graphic>
      </p:graphicFrame>
      <p:sp>
        <p:nvSpPr>
          <p:cNvPr id="12" name="Rectangle 10"/>
          <p:cNvSpPr>
            <a:spLocks noChangeArrowheads="1"/>
          </p:cNvSpPr>
          <p:nvPr/>
        </p:nvSpPr>
        <p:spPr bwMode="auto">
          <a:xfrm>
            <a:off x="608012" y="6406965"/>
            <a:ext cx="11338819" cy="1384995"/>
          </a:xfrm>
          <a:prstGeom prst="rect">
            <a:avLst/>
          </a:prstGeom>
          <a:noFill/>
          <a:ln w="9525" algn="ctr">
            <a:noFill/>
            <a:miter lim="800000"/>
            <a:headEnd/>
            <a:tailEnd/>
          </a:ln>
          <a:effectLst/>
        </p:spPr>
        <p:txBody>
          <a:bodyPr wrap="square" anchor="ctr">
            <a:spAutoFit/>
          </a:bodyPr>
          <a:lstStyle/>
          <a:p>
            <a:pPr algn="l" eaLnBrk="0" hangingPunct="0"/>
            <a:r>
              <a:rPr lang="en-US" sz="2800"/>
              <a:t>p</a:t>
            </a:r>
            <a:r>
              <a:rPr lang="en-US" sz="2800" baseline="-25000"/>
              <a:t>tr</a:t>
            </a:r>
            <a:r>
              <a:rPr lang="en-US" sz="2800"/>
              <a:t>, p</a:t>
            </a:r>
            <a:r>
              <a:rPr lang="en-US" sz="2800" baseline="-25000"/>
              <a:t>x</a:t>
            </a:r>
            <a:r>
              <a:rPr lang="en-US" sz="2800"/>
              <a:t> [W/kg] : Công suất tổn hao do từ trễ và dòng xoáy </a:t>
            </a:r>
          </a:p>
          <a:p>
            <a:pPr algn="l" eaLnBrk="0" hangingPunct="0"/>
            <a:r>
              <a:rPr lang="en-US" sz="2800"/>
              <a:t>	        trên một đơn vị khối lượng ở tần số  f</a:t>
            </a:r>
            <a:r>
              <a:rPr lang="en-US" sz="2800" baseline="-25000"/>
              <a:t>0</a:t>
            </a:r>
            <a:r>
              <a:rPr lang="en-US" sz="2800"/>
              <a:t> và từ cảm B</a:t>
            </a:r>
            <a:r>
              <a:rPr lang="en-US" sz="2800" baseline="-25000"/>
              <a:t>0</a:t>
            </a:r>
          </a:p>
          <a:p>
            <a:pPr algn="l" eaLnBrk="0" hangingPunct="0"/>
            <a:r>
              <a:rPr lang="en-US" sz="2800"/>
              <a:t>Có thể xác đinh bằng các đồ thị thực nghiệm trong sổ tay vật liệu</a:t>
            </a:r>
          </a:p>
        </p:txBody>
      </p:sp>
    </p:spTree>
    <p:extLst>
      <p:ext uri="{BB962C8B-B14F-4D97-AF65-F5344CB8AC3E}">
        <p14:creationId xmlns:p14="http://schemas.microsoft.com/office/powerpoint/2010/main" val="1826489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ox(in)">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ox(in)">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box(in)">
                                      <p:cBhvr>
                                        <p:cTn id="20" dur="500"/>
                                        <p:tgtEl>
                                          <p:spTgt spid="10">
                                            <p:txEl>
                                              <p:pRg st="0" end="0"/>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5122"/>
                                        </p:tgtEl>
                                        <p:attrNameLst>
                                          <p:attrName>style.visibility</p:attrName>
                                        </p:attrNameLst>
                                      </p:cBhvr>
                                      <p:to>
                                        <p:strVal val="visible"/>
                                      </p:to>
                                    </p:set>
                                    <p:animEffect transition="in" filter="box(in)">
                                      <p:cBhvr>
                                        <p:cTn id="23" dur="500"/>
                                        <p:tgtEl>
                                          <p:spTgt spid="5122"/>
                                        </p:tgtEl>
                                      </p:cBhvr>
                                    </p:animEffect>
                                  </p:childTnLst>
                                </p:cTn>
                              </p:par>
                              <p:par>
                                <p:cTn id="24" presetID="4" presetClass="entr" presetSubtype="16" fill="hold" nodeType="withEffect">
                                  <p:stCondLst>
                                    <p:cond delay="0"/>
                                  </p:stCondLst>
                                  <p:childTnLst>
                                    <p:set>
                                      <p:cBhvr>
                                        <p:cTn id="25" dur="1" fill="hold">
                                          <p:stCondLst>
                                            <p:cond delay="0"/>
                                          </p:stCondLst>
                                        </p:cTn>
                                        <p:tgtEl>
                                          <p:spTgt spid="5123"/>
                                        </p:tgtEl>
                                        <p:attrNameLst>
                                          <p:attrName>style.visibility</p:attrName>
                                        </p:attrNameLst>
                                      </p:cBhvr>
                                      <p:to>
                                        <p:strVal val="visible"/>
                                      </p:to>
                                    </p:set>
                                    <p:animEffect transition="in" filter="box(in)">
                                      <p:cBhvr>
                                        <p:cTn id="26" dur="500"/>
                                        <p:tgtEl>
                                          <p:spTgt spid="5123"/>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ox(in)">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US"/>
              <a:t>Công suất tổn hao trong thiết bị điện</a:t>
            </a:r>
          </a:p>
        </p:txBody>
      </p:sp>
      <p:sp>
        <p:nvSpPr>
          <p:cNvPr id="3" name="Slide Number Placeholder 2"/>
          <p:cNvSpPr>
            <a:spLocks noGrp="1"/>
          </p:cNvSpPr>
          <p:nvPr>
            <p:ph type="sldNum" sz="quarter" idx="12"/>
          </p:nvPr>
        </p:nvSpPr>
        <p:spPr/>
        <p:txBody>
          <a:bodyPr/>
          <a:lstStyle/>
          <a:p>
            <a:fld id="{AC20B538-39FE-4812-A0E3-30635B19B3D6}" type="slidenum">
              <a:rPr lang="en-US" smtClean="0"/>
              <a:pPr/>
              <a:t>9</a:t>
            </a:fld>
            <a:endParaRPr lang="en-US"/>
          </a:p>
        </p:txBody>
      </p:sp>
      <p:sp>
        <p:nvSpPr>
          <p:cNvPr id="4" name="Footer Placeholder 3"/>
          <p:cNvSpPr>
            <a:spLocks noGrp="1"/>
          </p:cNvSpPr>
          <p:nvPr>
            <p:ph type="ftr" sz="quarter" idx="3"/>
          </p:nvPr>
        </p:nvSpPr>
        <p:spPr/>
        <p:txBody>
          <a:bodyPr/>
          <a:lstStyle/>
          <a:p>
            <a:r>
              <a:rPr lang="en-US"/>
              <a:t>BMTBĐ-BĐNLĐC-PVLong (TCBinh edited 2016)</a:t>
            </a:r>
          </a:p>
        </p:txBody>
      </p:sp>
      <p:sp>
        <p:nvSpPr>
          <p:cNvPr id="5" name="TextBox 4"/>
          <p:cNvSpPr txBox="1"/>
          <p:nvPr/>
        </p:nvSpPr>
        <p:spPr>
          <a:xfrm>
            <a:off x="379412" y="952500"/>
            <a:ext cx="6245621" cy="43088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200">
                <a:solidFill>
                  <a:srgbClr val="FF0000"/>
                </a:solidFill>
                <a:cs typeface="Times New Roman" pitchFamily="18" charset="0"/>
              </a:rPr>
              <a:t>3- Công suất tổn hao trong các chi tiết cách điện</a:t>
            </a:r>
          </a:p>
        </p:txBody>
      </p:sp>
      <p:grpSp>
        <p:nvGrpSpPr>
          <p:cNvPr id="13" name="Group 12"/>
          <p:cNvGrpSpPr/>
          <p:nvPr/>
        </p:nvGrpSpPr>
        <p:grpSpPr>
          <a:xfrm>
            <a:off x="608012" y="1396306"/>
            <a:ext cx="8810686" cy="1032302"/>
            <a:chOff x="608012" y="1527839"/>
            <a:chExt cx="8810686" cy="1032302"/>
          </a:xfrm>
        </p:grpSpPr>
        <p:sp>
          <p:nvSpPr>
            <p:cNvPr id="6" name="Text Box 5"/>
            <p:cNvSpPr txBox="1">
              <a:spLocks noChangeArrowheads="1"/>
            </p:cNvSpPr>
            <p:nvPr/>
          </p:nvSpPr>
          <p:spPr bwMode="auto">
            <a:xfrm>
              <a:off x="608012" y="1790700"/>
              <a:ext cx="7058086" cy="769441"/>
            </a:xfrm>
            <a:prstGeom prst="rect">
              <a:avLst/>
            </a:prstGeom>
            <a:noFill/>
            <a:ln w="9525" algn="ctr">
              <a:noFill/>
              <a:miter lim="800000"/>
              <a:headEnd/>
              <a:tailEnd/>
            </a:ln>
            <a:effectLst/>
          </p:spPr>
          <p:txBody>
            <a:bodyPr wrap="none">
              <a:spAutoFit/>
            </a:bodyPr>
            <a:lstStyle/>
            <a:p>
              <a:pPr algn="l"/>
              <a:r>
                <a:rPr lang="en-US"/>
                <a:t>- Tổn hao Joule trong vật liệu cách điện không đáng kể</a:t>
              </a:r>
            </a:p>
            <a:p>
              <a:pPr algn="l"/>
              <a:r>
                <a:rPr lang="en-US"/>
                <a:t>	Do điện trở R của cách điện rất lớn</a:t>
              </a:r>
              <a:endParaRPr lang="en-US">
                <a:cs typeface="Arial"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012430623"/>
                </p:ext>
              </p:extLst>
            </p:nvPr>
          </p:nvGraphicFramePr>
          <p:xfrm>
            <a:off x="7666098" y="1527839"/>
            <a:ext cx="1752600" cy="956172"/>
          </p:xfrm>
          <a:graphic>
            <a:graphicData uri="http://schemas.openxmlformats.org/presentationml/2006/ole">
              <mc:AlternateContent xmlns:mc="http://schemas.openxmlformats.org/markup-compatibility/2006">
                <mc:Choice xmlns:v="urn:schemas-microsoft-com:vml" Requires="v">
                  <p:oleObj spid="_x0000_s6473" name="Equation" r:id="rId3" imgW="698400" imgH="380880" progId="Equation.DSMT4">
                    <p:embed/>
                  </p:oleObj>
                </mc:Choice>
                <mc:Fallback>
                  <p:oleObj name="Equation" r:id="rId3" imgW="698400" imgH="38088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6098" y="1527839"/>
                          <a:ext cx="1752600" cy="956172"/>
                        </a:xfrm>
                        <a:prstGeom prst="rect">
                          <a:avLst/>
                        </a:prstGeom>
                        <a:noFill/>
                        <a:extLst/>
                      </p:spPr>
                    </p:pic>
                  </p:oleObj>
                </mc:Fallback>
              </mc:AlternateContent>
            </a:graphicData>
          </a:graphic>
        </p:graphicFrame>
      </p:grpSp>
      <p:sp>
        <p:nvSpPr>
          <p:cNvPr id="8" name="Rectangle 8"/>
          <p:cNvSpPr>
            <a:spLocks noChangeArrowheads="1"/>
          </p:cNvSpPr>
          <p:nvPr/>
        </p:nvSpPr>
        <p:spPr bwMode="auto">
          <a:xfrm>
            <a:off x="608012" y="2628900"/>
            <a:ext cx="10494962" cy="430887"/>
          </a:xfrm>
          <a:prstGeom prst="rect">
            <a:avLst/>
          </a:prstGeom>
          <a:noFill/>
          <a:ln w="9525" algn="ctr">
            <a:noFill/>
            <a:miter lim="800000"/>
            <a:headEnd/>
            <a:tailEnd/>
          </a:ln>
          <a:effectLst/>
        </p:spPr>
        <p:txBody>
          <a:bodyPr wrap="square" anchor="ctr">
            <a:spAutoFit/>
          </a:bodyPr>
          <a:lstStyle/>
          <a:p>
            <a:pPr algn="l" eaLnBrk="0" hangingPunct="0"/>
            <a:r>
              <a:rPr lang="en-US"/>
              <a:t>- Khi điện trường biến thiên </a:t>
            </a:r>
            <a:r>
              <a:rPr lang="en-US">
                <a:sym typeface="Wingdings 3"/>
              </a:rPr>
              <a:t> Công suất tổn hao điện môi trong vật liệu cách điện</a:t>
            </a:r>
            <a:endParaRPr lang="en-US"/>
          </a:p>
        </p:txBody>
      </p:sp>
      <p:graphicFrame>
        <p:nvGraphicFramePr>
          <p:cNvPr id="9" name="Object 9"/>
          <p:cNvGraphicFramePr>
            <a:graphicFrameLocks noChangeAspect="1"/>
          </p:cNvGraphicFramePr>
          <p:nvPr>
            <p:extLst>
              <p:ext uri="{D42A27DB-BD31-4B8C-83A1-F6EECF244321}">
                <p14:modId xmlns:p14="http://schemas.microsoft.com/office/powerpoint/2010/main" val="1016357139"/>
              </p:ext>
            </p:extLst>
          </p:nvPr>
        </p:nvGraphicFramePr>
        <p:xfrm>
          <a:off x="3427411" y="3162300"/>
          <a:ext cx="3363093" cy="729495"/>
        </p:xfrm>
        <a:graphic>
          <a:graphicData uri="http://schemas.openxmlformats.org/presentationml/2006/ole">
            <mc:AlternateContent xmlns:mc="http://schemas.openxmlformats.org/markup-compatibility/2006">
              <mc:Choice xmlns:v="urn:schemas-microsoft-com:vml" Requires="v">
                <p:oleObj spid="_x0000_s6474" name="Equation" r:id="rId5" imgW="1054100" imgH="228600" progId="Equation.DSMT4">
                  <p:embed/>
                </p:oleObj>
              </mc:Choice>
              <mc:Fallback>
                <p:oleObj name="Equation" r:id="rId5" imgW="1054100" imgH="2286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7411" y="3162300"/>
                        <a:ext cx="3363093" cy="729495"/>
                      </a:xfrm>
                      <a:prstGeom prst="rect">
                        <a:avLst/>
                      </a:prstGeom>
                      <a:noFill/>
                      <a:extLst/>
                    </p:spPr>
                  </p:pic>
                </p:oleObj>
              </mc:Fallback>
            </mc:AlternateContent>
          </a:graphicData>
        </a:graphic>
      </p:graphicFrame>
      <p:grpSp>
        <p:nvGrpSpPr>
          <p:cNvPr id="14" name="Group 13"/>
          <p:cNvGrpSpPr/>
          <p:nvPr/>
        </p:nvGrpSpPr>
        <p:grpSpPr>
          <a:xfrm>
            <a:off x="1926858" y="3965765"/>
            <a:ext cx="7977204" cy="3082735"/>
            <a:chOff x="1926858" y="3965765"/>
            <a:chExt cx="7977204" cy="3082735"/>
          </a:xfrm>
        </p:grpSpPr>
        <p:sp>
          <p:nvSpPr>
            <p:cNvPr id="10" name="Rectangle 14"/>
            <p:cNvSpPr>
              <a:spLocks noChangeArrowheads="1"/>
            </p:cNvSpPr>
            <p:nvPr/>
          </p:nvSpPr>
          <p:spPr bwMode="auto">
            <a:xfrm>
              <a:off x="2284412" y="3965765"/>
              <a:ext cx="7619650" cy="2246769"/>
            </a:xfrm>
            <a:prstGeom prst="rect">
              <a:avLst/>
            </a:prstGeom>
            <a:noFill/>
            <a:ln w="9525" algn="ctr">
              <a:noFill/>
              <a:miter lim="800000"/>
              <a:headEnd/>
              <a:tailEnd/>
            </a:ln>
            <a:effectLst/>
          </p:spPr>
          <p:txBody>
            <a:bodyPr wrap="none" anchor="ctr">
              <a:spAutoFit/>
            </a:bodyPr>
            <a:lstStyle/>
            <a:p>
              <a:pPr indent="366713"/>
              <a:r>
                <a:rPr lang="en-US" sz="2800"/>
                <a:t>P  :  Công suất tổn hao trong cách điện [ W] </a:t>
              </a:r>
            </a:p>
            <a:p>
              <a:pPr indent="366713"/>
              <a:r>
                <a:rPr lang="el-GR" sz="2800"/>
                <a:t>ω</a:t>
              </a:r>
              <a:r>
                <a:rPr lang="en-US" sz="2800"/>
                <a:t>= 2</a:t>
              </a:r>
              <a:r>
                <a:rPr lang="el-GR" sz="2800"/>
                <a:t>π</a:t>
              </a:r>
              <a:r>
                <a:rPr lang="en-US" sz="2800"/>
                <a:t>f  , f: Tần số điện trường [Hz]</a:t>
              </a:r>
            </a:p>
            <a:p>
              <a:pPr indent="366713" algn="l"/>
              <a:r>
                <a:rPr lang="en-US" sz="2800"/>
                <a:t>U  :  Điện áp [V]</a:t>
              </a:r>
            </a:p>
            <a:p>
              <a:pPr indent="366713"/>
              <a:r>
                <a:rPr lang="en-US" sz="2800" i="1"/>
                <a:t>C  :  Điện dung [F]</a:t>
              </a:r>
              <a:r>
                <a:rPr lang="en-US" sz="2800"/>
                <a:t> </a:t>
              </a:r>
            </a:p>
            <a:p>
              <a:pPr indent="366713" algn="l"/>
              <a:r>
                <a:rPr lang="en-US" sz="2800"/>
                <a:t>tg</a:t>
              </a:r>
              <a:r>
                <a:rPr lang="en-US" sz="2800">
                  <a:sym typeface="Symbol" pitchFamily="18" charset="2"/>
                </a:rPr>
                <a:t></a:t>
              </a:r>
              <a:r>
                <a:rPr lang="en-US" sz="2800"/>
                <a:t>: Hệ số tổn hao điện môi</a:t>
              </a:r>
            </a:p>
          </p:txBody>
        </p:sp>
        <p:graphicFrame>
          <p:nvGraphicFramePr>
            <p:cNvPr id="11" name="Object 15"/>
            <p:cNvGraphicFramePr>
              <a:graphicFrameLocks noChangeAspect="1"/>
            </p:cNvGraphicFramePr>
            <p:nvPr>
              <p:extLst>
                <p:ext uri="{D42A27DB-BD31-4B8C-83A1-F6EECF244321}">
                  <p14:modId xmlns:p14="http://schemas.microsoft.com/office/powerpoint/2010/main" val="321710269"/>
                </p:ext>
              </p:extLst>
            </p:nvPr>
          </p:nvGraphicFramePr>
          <p:xfrm>
            <a:off x="1926858" y="6134100"/>
            <a:ext cx="1500554" cy="914400"/>
          </p:xfrm>
          <a:graphic>
            <a:graphicData uri="http://schemas.openxmlformats.org/presentationml/2006/ole">
              <mc:AlternateContent xmlns:mc="http://schemas.openxmlformats.org/markup-compatibility/2006">
                <mc:Choice xmlns:v="urn:schemas-microsoft-com:vml" Requires="v">
                  <p:oleObj spid="_x0000_s6475" name="Equation" r:id="rId7" imgW="545626" imgH="355292" progId="Equation.DSMT4">
                    <p:embed/>
                  </p:oleObj>
                </mc:Choice>
                <mc:Fallback>
                  <p:oleObj name="Equation" r:id="rId7" imgW="545626" imgH="355292"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6858" y="6134100"/>
                          <a:ext cx="1500554" cy="914400"/>
                        </a:xfrm>
                        <a:prstGeom prst="rect">
                          <a:avLst/>
                        </a:prstGeom>
                        <a:noFill/>
                        <a:extLst/>
                      </p:spPr>
                    </p:pic>
                  </p:oleObj>
                </mc:Fallback>
              </mc:AlternateContent>
            </a:graphicData>
          </a:graphic>
        </p:graphicFrame>
        <p:sp>
          <p:nvSpPr>
            <p:cNvPr id="12" name="Rectangle 17"/>
            <p:cNvSpPr>
              <a:spLocks noChangeArrowheads="1"/>
            </p:cNvSpPr>
            <p:nvPr/>
          </p:nvSpPr>
          <p:spPr bwMode="auto">
            <a:xfrm>
              <a:off x="3674189" y="6190447"/>
              <a:ext cx="5456943" cy="523220"/>
            </a:xfrm>
            <a:prstGeom prst="rect">
              <a:avLst/>
            </a:prstGeom>
            <a:noFill/>
            <a:ln w="9525" algn="ctr">
              <a:noFill/>
              <a:miter lim="800000"/>
              <a:headEnd/>
              <a:tailEnd/>
            </a:ln>
            <a:effectLst/>
          </p:spPr>
          <p:txBody>
            <a:bodyPr wrap="none" anchor="ctr">
              <a:spAutoFit/>
            </a:bodyPr>
            <a:lstStyle/>
            <a:p>
              <a:pPr algn="l" eaLnBrk="0" hangingPunct="0"/>
              <a:r>
                <a:rPr lang="el-GR" sz="2800">
                  <a:cs typeface="Arial" charset="0"/>
                </a:rPr>
                <a:t>φ</a:t>
              </a:r>
              <a:r>
                <a:rPr lang="en-US" sz="2800">
                  <a:cs typeface="Arial" charset="0"/>
                </a:rPr>
                <a:t>: </a:t>
              </a:r>
              <a:r>
                <a:rPr lang="en-US" sz="2800"/>
                <a:t>góc lệch pha giữa dòng và áp.</a:t>
              </a:r>
            </a:p>
          </p:txBody>
        </p:sp>
      </p:gr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10.0&quot;&gt;&lt;object type=&quot;1&quot; unique_id=&quot;10001&quot;&gt;&lt;object type=&quot;2&quot; unique_id=&quot;11561&quot;&gt;&lt;object type=&quot;3&quot; unique_id=&quot;11562&quot;&gt;&lt;property id=&quot;20148&quot; value=&quot;5&quot;/&gt;&lt;property id=&quot;20300&quot; value=&quot;Slide 1 - &amp;quot;Chương 2: HiỆN TƯỢNG PHÁT NÓNG/ LÀM MÁT TRONG THIẾT BỊ ĐiỆN&amp;quot;&quot;/&gt;&lt;property id=&quot;20307&quot; value=&quot;260&quot;/&gt;&lt;/object&gt;&lt;object type=&quot;3&quot; unique_id=&quot;11563&quot;&gt;&lt;property id=&quot;20148&quot; value=&quot;5&quot;/&gt;&lt;property id=&quot;20300&quot; value=&quot;Slide 2 - &amp;quot;Tổng quan quá trình nhiệt trong thiết bị điện&amp;quot;&quot;/&gt;&lt;property id=&quot;20307&quot; value=&quot;258&quot;/&gt;&lt;/object&gt;&lt;object type=&quot;3&quot; unique_id=&quot;11564&quot;&gt;&lt;property id=&quot;20148&quot; value=&quot;5&quot;/&gt;&lt;property id=&quot;20300&quot; value=&quot;Slide 3 - &amp;quot;Tổng quan quá trình nhiệt trong thiết bị điện&amp;quot;&quot;/&gt;&lt;property id=&quot;20307&quot; value=&quot;261&quot;/&gt;&lt;/object&gt;&lt;object type=&quot;3&quot; unique_id=&quot;11565&quot;&gt;&lt;property id=&quot;20148&quot; value=&quot;5&quot;/&gt;&lt;property id=&quot;20300&quot; value=&quot;Slide 4 - &amp;quot;Tổng quan quá trình nhiệt trong thiết bị điện&amp;quot;&quot;/&gt;&lt;property id=&quot;20307&quot; value=&quot;263&quot;/&gt;&lt;/object&gt;&lt;object type=&quot;3&quot; unique_id=&quot;11566&quot;&gt;&lt;property id=&quot;20148&quot; value=&quot;5&quot;/&gt;&lt;property id=&quot;20300&quot; value=&quot;Slide 5 - &amp;quot;Tổng quan quá trình nhiệt trong thiết bị điện&amp;quot;&quot;/&gt;&lt;property id=&quot;20307&quot; value=&quot;295&quot;/&gt;&lt;/object&gt;&lt;object type=&quot;3&quot; unique_id=&quot;11567&quot;&gt;&lt;property id=&quot;20148&quot; value=&quot;5&quot;/&gt;&lt;property id=&quot;20300&quot; value=&quot;Slide 6 - &amp;quot;Công suất tổn hao trong thiết bị điện&amp;quot;&quot;/&gt;&lt;property id=&quot;20307&quot; value=&quot;259&quot;/&gt;&lt;/object&gt;&lt;object type=&quot;3&quot; unique_id=&quot;11568&quot;&gt;&lt;property id=&quot;20148&quot; value=&quot;5&quot;/&gt;&lt;property id=&quot;20300&quot; value=&quot;Slide 7 - &amp;quot;Công suất tổn hao trong thiết bị điện&amp;quot;&quot;/&gt;&lt;property id=&quot;20307&quot; value=&quot;264&quot;/&gt;&lt;/object&gt;&lt;object type=&quot;3&quot; unique_id=&quot;11569&quot;&gt;&lt;property id=&quot;20148&quot; value=&quot;5&quot;/&gt;&lt;property id=&quot;20300&quot; value=&quot;Slide 8 - &amp;quot;Công suất tổn hao trong thiết bị điện&amp;quot;&quot;/&gt;&lt;property id=&quot;20307&quot; value=&quot;265&quot;/&gt;&lt;/object&gt;&lt;object type=&quot;3&quot; unique_id=&quot;11570&quot;&gt;&lt;property id=&quot;20148&quot; value=&quot;5&quot;/&gt;&lt;property id=&quot;20300&quot; value=&quot;Slide 9 - &amp;quot;Công suất tổn hao trong thiết bị điện&amp;quot;&quot;/&gt;&lt;property id=&quot;20307&quot; value=&quot;266&quot;/&gt;&lt;/object&gt;&lt;object type=&quot;3&quot; unique_id=&quot;11571&quot;&gt;&lt;property id=&quot;20148&quot; value=&quot;5&quot;/&gt;&lt;property id=&quot;20300&quot; value=&quot;Slide 10 - &amp;quot;Công suất tổn hao trong thiết bị điện&amp;quot;&quot;/&gt;&lt;property id=&quot;20307&quot; value=&quot;267&quot;/&gt;&lt;/object&gt;&lt;object type=&quot;3&quot; unique_id=&quot;11572&quot;&gt;&lt;property id=&quot;20148&quot; value=&quot;5&quot;/&gt;&lt;property id=&quot;20300&quot; value=&quot;Slide 11 - &amp;quot;Công suất tổn hao trong thiết bị điện&amp;quot;&quot;/&gt;&lt;property id=&quot;20307&quot; value=&quot;271&quot;/&gt;&lt;/object&gt;&lt;object type=&quot;3&quot; unique_id=&quot;11573&quot;&gt;&lt;property id=&quot;20148&quot; value=&quot;5&quot;/&gt;&lt;property id=&quot;20300&quot; value=&quot;Slide 12 - &amp;quot;Công suất tổn hao trong thiết bị điện&amp;quot;&quot;/&gt;&lt;property id=&quot;20307&quot; value=&quot;268&quot;/&gt;&lt;/object&gt;&lt;object type=&quot;3&quot; unique_id=&quot;11574&quot;&gt;&lt;property id=&quot;20148&quot; value=&quot;5&quot;/&gt;&lt;property id=&quot;20300&quot; value=&quot;Slide 13 - &amp;quot;Công suất tổn hao trong thiết bị điện&amp;quot;&quot;/&gt;&lt;property id=&quot;20307&quot; value=&quot;269&quot;/&gt;&lt;/object&gt;&lt;object type=&quot;3&quot; unique_id=&quot;11575&quot;&gt;&lt;property id=&quot;20148&quot; value=&quot;5&quot;/&gt;&lt;property id=&quot;20300&quot; value=&quot;Slide 14 - &amp;quot;Quá trình phát nóng - Quá trình nguội&amp;quot;&quot;/&gt;&lt;property id=&quot;20307&quot; value=&quot;270&quot;/&gt;&lt;/object&gt;&lt;object type=&quot;3&quot; unique_id=&quot;11576&quot;&gt;&lt;property id=&quot;20148&quot; value=&quot;5&quot;/&gt;&lt;property id=&quot;20300&quot; value=&quot;Slide 15 - &amp;quot;Quá trình phát nóng - Quá trình nguội&amp;quot;&quot;/&gt;&lt;property id=&quot;20307&quot; value=&quot;273&quot;/&gt;&lt;/object&gt;&lt;object type=&quot;3&quot; unique_id=&quot;11577&quot;&gt;&lt;property id=&quot;20148&quot; value=&quot;5&quot;/&gt;&lt;property id=&quot;20300&quot; value=&quot;Slide 16 - &amp;quot;Quá trình phát nóng - Quá trình nguội&amp;quot;&quot;/&gt;&lt;property id=&quot;20307&quot; value=&quot;296&quot;/&gt;&lt;/object&gt;&lt;object type=&quot;3&quot; unique_id=&quot;11578&quot;&gt;&lt;property id=&quot;20148&quot; value=&quot;5&quot;/&gt;&lt;property id=&quot;20300&quot; value=&quot;Slide 17 - &amp;quot;Quá trình phát nóng - Quá trình nguội&amp;quot;&quot;/&gt;&lt;property id=&quot;20307&quot; value=&quot;274&quot;/&gt;&lt;/object&gt;&lt;object type=&quot;3&quot; unique_id=&quot;11579&quot;&gt;&lt;property id=&quot;20148&quot; value=&quot;5&quot;/&gt;&lt;property id=&quot;20300&quot; value=&quot;Slide 18 - &amp;quot;Quá trình phát nóng - Quá trình nguội&amp;quot;&quot;/&gt;&lt;property id=&quot;20307&quot; value=&quot;272&quot;/&gt;&lt;/object&gt;&lt;object type=&quot;3&quot; unique_id=&quot;11580&quot;&gt;&lt;property id=&quot;20148&quot; value=&quot;5&quot;/&gt;&lt;property id=&quot;20300&quot; value=&quot;Slide 19 - &amp;quot;Sự truyền nhiệt của vật thể phát nóng ở chế độ xác lập&amp;quot;&quot;/&gt;&lt;property id=&quot;20307&quot; value=&quot;275&quot;/&gt;&lt;/object&gt;&lt;object type=&quot;3&quot; unique_id=&quot;11581&quot;&gt;&lt;property id=&quot;20148&quot; value=&quot;5&quot;/&gt;&lt;property id=&quot;20300&quot; value=&quot;Slide 20 - &amp;quot;Sự truyền nhiệt của vật thể phát nóng ở chế độ xác lập&amp;quot;&quot;/&gt;&lt;property id=&quot;20307&quot; value=&quot;282&quot;/&gt;&lt;/object&gt;&lt;object type=&quot;3&quot; unique_id=&quot;11582&quot;&gt;&lt;property id=&quot;20148&quot; value=&quot;5&quot;/&gt;&lt;property id=&quot;20300&quot; value=&quot;Slide 21 - &amp;quot;Sự truyền nhiệt của vật thể phát nóng ở chế độ xác lập&amp;quot;&quot;/&gt;&lt;property id=&quot;20307&quot; value=&quot;281&quot;/&gt;&lt;/object&gt;&lt;object type=&quot;3&quot; unique_id=&quot;11583&quot;&gt;&lt;property id=&quot;20148&quot; value=&quot;5&quot;/&gt;&lt;property id=&quot;20300&quot; value=&quot;Slide 22 - &amp;quot;Sự truyền nhiệt của vật thể phát nóng ở chế độ xác lập&amp;quot;&quot;/&gt;&lt;property id=&quot;20307&quot; value=&quot;276&quot;/&gt;&lt;/object&gt;&lt;object type=&quot;3&quot; unique_id=&quot;11585&quot;&gt;&lt;property id=&quot;20148&quot; value=&quot;5&quot;/&gt;&lt;property id=&quot;20300&quot; value=&quot;Slide 30 - &amp;quot;Sự truyền nhiệt của vật thể phát nóng ở chế độ xác lập&amp;quot;&quot;/&gt;&lt;property id=&quot;20307&quot; value=&quot;290&quot;/&gt;&lt;/object&gt;&lt;object type=&quot;3&quot; unique_id=&quot;11586&quot;&gt;&lt;property id=&quot;20148&quot; value=&quot;5&quot;/&gt;&lt;property id=&quot;20300&quot; value=&quot;Slide 32 - &amp;quot;Sự truyền nhiệt của vật thể phát nóng ở chế độ xác lập&amp;quot;&quot;/&gt;&lt;property id=&quot;20307&quot; value=&quot;291&quot;/&gt;&lt;/object&gt;&lt;object type=&quot;3&quot; unique_id=&quot;11591&quot;&gt;&lt;property id=&quot;20148&quot; value=&quot;5&quot;/&gt;&lt;property id=&quot;20300&quot; value=&quot;Slide 34 - &amp;quot;Các chế độ làm việc của thiết bị điện&amp;quot;&quot;/&gt;&lt;property id=&quot;20307&quot; value=&quot;283&quot;/&gt;&lt;/object&gt;&lt;object type=&quot;3&quot; unique_id=&quot;11592&quot;&gt;&lt;property id=&quot;20148&quot; value=&quot;5&quot;/&gt;&lt;property id=&quot;20300&quot; value=&quot;Slide 35 - &amp;quot;Các chế độ làm việc của thiết bị điện&amp;quot;&quot;/&gt;&lt;property id=&quot;20307&quot; value=&quot;289&quot;/&gt;&lt;/object&gt;&lt;object type=&quot;3&quot; unique_id=&quot;11593&quot;&gt;&lt;property id=&quot;20148&quot; value=&quot;5&quot;/&gt;&lt;property id=&quot;20300&quot; value=&quot;Slide 36 - &amp;quot;Các chế độ làm việc của thiết bị điện&amp;quot;&quot;/&gt;&lt;property id=&quot;20307&quot; value=&quot;285&quot;/&gt;&lt;/object&gt;&lt;object type=&quot;3&quot; unique_id=&quot;11594&quot;&gt;&lt;property id=&quot;20148&quot; value=&quot;5&quot;/&gt;&lt;property id=&quot;20300&quot; value=&quot;Slide 37 - &amp;quot;Các chế độ làm việc của thiết bị điện&amp;quot;&quot;/&gt;&lt;property id=&quot;20307&quot; value=&quot;294&quot;/&gt;&lt;/object&gt;&lt;object type=&quot;3&quot; unique_id=&quot;11595&quot;&gt;&lt;property id=&quot;20148&quot; value=&quot;5&quot;/&gt;&lt;property id=&quot;20300&quot; value=&quot;Slide 38 - &amp;quot;Các chế độ làm việc của thiết bị điện&amp;quot;&quot;/&gt;&lt;property id=&quot;20307&quot; value=&quot;286&quot;/&gt;&lt;/object&gt;&lt;object type=&quot;3&quot; unique_id=&quot;11596&quot;&gt;&lt;property id=&quot;20148&quot; value=&quot;5&quot;/&gt;&lt;property id=&quot;20300&quot; value=&quot;Slide 39 - &amp;quot;Các chế độ làm việc của thiết bị điện&amp;quot;&quot;/&gt;&lt;property id=&quot;20307&quot; value=&quot;299&quot;/&gt;&lt;/object&gt;&lt;object type=&quot;3&quot; unique_id=&quot;11597&quot;&gt;&lt;property id=&quot;20148&quot; value=&quot;5&quot;/&gt;&lt;property id=&quot;20300&quot; value=&quot;Slide 40 - &amp;quot;Các chế độ làm việc của thiết bị điện&amp;quot;&quot;/&gt;&lt;property id=&quot;20307&quot; value=&quot;300&quot;/&gt;&lt;/object&gt;&lt;object type=&quot;3&quot; unique_id=&quot;11598&quot;&gt;&lt;property id=&quot;20148&quot; value=&quot;5&quot;/&gt;&lt;property id=&quot;20300&quot; value=&quot;Slide 41 - &amp;quot;Các chế độ làm việc của thiết bị điện&amp;quot;&quot;/&gt;&lt;property id=&quot;20307&quot; value=&quot;287&quot;/&gt;&lt;/object&gt;&lt;object type=&quot;3&quot; unique_id=&quot;11599&quot;&gt;&lt;property id=&quot;20148&quot; value=&quot;5&quot;/&gt;&lt;property id=&quot;20300&quot; value=&quot;Slide 43 - &amp;quot;Các chế độ làm việc của thiết bị điện&amp;quot;&quot;/&gt;&lt;property id=&quot;20307&quot; value=&quot;284&quot;/&gt;&lt;/object&gt;&lt;object type=&quot;3&quot; unique_id=&quot;11600&quot;&gt;&lt;property id=&quot;20148&quot; value=&quot;5&quot;/&gt;&lt;property id=&quot;20300&quot; value=&quot;Slide 44 - &amp;quot;Các chế độ làm việc của thiết bị điện&amp;quot;&quot;/&gt;&lt;property id=&quot;20307&quot; value=&quot;297&quot;/&gt;&lt;/object&gt;&lt;object type=&quot;3&quot; unique_id=&quot;11601&quot;&gt;&lt;property id=&quot;20148&quot; value=&quot;5&quot;/&gt;&lt;property id=&quot;20300&quot; value=&quot;Slide 45 - &amp;quot;Các chế độ làm việc của thiết bị điện&amp;quot;&quot;/&gt;&lt;property id=&quot;20307&quot; value=&quot;298&quot;/&gt;&lt;/object&gt;&lt;object type=&quot;3&quot; unique_id=&quot;11602&quot;&gt;&lt;property id=&quot;20148&quot; value=&quot;5&quot;/&gt;&lt;property id=&quot;20300&quot; value=&quot;Slide 46 - &amp;quot;Các chế độ làm việc của thiết bị điện&amp;quot;&quot;/&gt;&lt;property id=&quot;20307&quot; value=&quot;288&quot;/&gt;&lt;/object&gt;&lt;object type=&quot;3&quot; unique_id=&quot;11603&quot;&gt;&lt;property id=&quot;20148&quot; value=&quot;5&quot;/&gt;&lt;property id=&quot;20300&quot; value=&quot;Slide 47 - &amp;quot;Các chế độ làm việc của thiết bị điện&amp;quot;&quot;/&gt;&lt;property id=&quot;20307&quot; value=&quot;301&quot;/&gt;&lt;/object&gt;&lt;object type=&quot;3&quot; unique_id=&quot;11780&quot;&gt;&lt;property id=&quot;20148&quot; value=&quot;5&quot;/&gt;&lt;property id=&quot;20300&quot; value=&quot;Slide 23 - &amp;quot;Sự truyền nhiệt của vật thể phát nóng ở chế độ xác lập&amp;quot;&quot;/&gt;&lt;property id=&quot;20307&quot; value=&quot;302&quot;/&gt;&lt;/object&gt;&lt;object type=&quot;3&quot; unique_id=&quot;12141&quot;&gt;&lt;property id=&quot;20148&quot; value=&quot;5&quot;/&gt;&lt;property id=&quot;20300&quot; value=&quot;Slide 24 - &amp;quot;Sự truyền nhiệt của vật thể phát nóng ở chế độ xác lập&amp;quot;&quot;/&gt;&lt;property id=&quot;20307&quot; value=&quot;307&quot;/&gt;&lt;/object&gt;&lt;object type=&quot;3&quot; unique_id=&quot;12142&quot;&gt;&lt;property id=&quot;20148&quot; value=&quot;5&quot;/&gt;&lt;property id=&quot;20300&quot; value=&quot;Slide 25 - &amp;quot;Sự truyền nhiệt của vật thể phát nóng ở chế độ xác lập&amp;quot;&quot;/&gt;&lt;property id=&quot;20307&quot; value=&quot;303&quot;/&gt;&lt;/object&gt;&lt;object type=&quot;3&quot; unique_id=&quot;12143&quot;&gt;&lt;property id=&quot;20148&quot; value=&quot;5&quot;/&gt;&lt;property id=&quot;20300&quot; value=&quot;Slide 26 - &amp;quot;Sự truyền nhiệt của vật thể phát nóng ở chế độ xác lập&amp;quot;&quot;/&gt;&lt;property id=&quot;20307&quot; value=&quot;304&quot;/&gt;&lt;/object&gt;&lt;object type=&quot;3&quot; unique_id=&quot;12144&quot;&gt;&lt;property id=&quot;20148&quot; value=&quot;5&quot;/&gt;&lt;property id=&quot;20300&quot; value=&quot;Slide 27 - &amp;quot;Sự truyền nhiệt của vật thể phát nóng ở chế độ xác lập&amp;quot;&quot;/&gt;&lt;property id=&quot;20307&quot; value=&quot;305&quot;/&gt;&lt;/object&gt;&lt;object type=&quot;3&quot; unique_id=&quot;12145&quot;&gt;&lt;property id=&quot;20148&quot; value=&quot;5&quot;/&gt;&lt;property id=&quot;20300&quot; value=&quot;Slide 28 - &amp;quot;Sự truyền nhiệt của vật thể phát nóng ở chế độ xác lập&amp;quot;&quot;/&gt;&lt;property id=&quot;20307&quot; value=&quot;306&quot;/&gt;&lt;/object&gt;&lt;object type=&quot;3&quot; unique_id=&quot;12462&quot;&gt;&lt;property id=&quot;20148&quot; value=&quot;5&quot;/&gt;&lt;property id=&quot;20300&quot; value=&quot;Slide 29 - &amp;quot;Sự truyền nhiệt của vật thể phát nóng ở chế độ xác lập&amp;quot;&quot;/&gt;&lt;property id=&quot;20307&quot; value=&quot;308&quot;/&gt;&lt;/object&gt;&lt;object type=&quot;3&quot; unique_id=&quot;12463&quot;&gt;&lt;property id=&quot;20148&quot; value=&quot;5&quot;/&gt;&lt;property id=&quot;20300&quot; value=&quot;Slide 31 - &amp;quot;Sự truyền nhiệt của vật thể phát nóng ở chế độ xác lập&amp;quot;&quot;/&gt;&lt;property id=&quot;20307&quot; value=&quot;309&quot;/&gt;&lt;/object&gt;&lt;object type=&quot;3&quot; unique_id=&quot;12747&quot;&gt;&lt;property id=&quot;20148&quot; value=&quot;5&quot;/&gt;&lt;property id=&quot;20300&quot; value=&quot;Slide 42 - &amp;quot;Các chế độ làm việc của thiết bị điện&amp;quot;&quot;/&gt;&lt;property id=&quot;20307&quot; value=&quot;311&quot;/&gt;&lt;/object&gt;&lt;object type=&quot;3&quot; unique_id=&quot;12748&quot;&gt;&lt;property id=&quot;20148&quot; value=&quot;5&quot;/&gt;&lt;property id=&quot;20300&quot; value=&quot;Slide 48 - &amp;quot;Các chế độ làm việc của thiết bị điện&amp;quot;&quot;/&gt;&lt;property id=&quot;20307&quot; value=&quot;310&quot;/&gt;&lt;/object&gt;&lt;object type=&quot;3&quot; unique_id=&quot;12897&quot;&gt;&lt;property id=&quot;20148&quot; value=&quot;5&quot;/&gt;&lt;property id=&quot;20300&quot; value=&quot;Slide 33 - &amp;quot;Sự truyền nhiệt của vật thể phát nóng ở chế độ xác lập&amp;quot;&quot;/&gt;&lt;property id=&quot;20307&quot; value=&quot;312&quot;/&gt;&lt;/object&gt;&lt;/object&gt;&lt;object type=&quot;8&quot; unique_id=&quot;11647&quot;&gt;&lt;/object&gt;&lt;/object&gt;&lt;/database&gt;"/>
  <p:tag name="SECTOMILLISECCONVERTED" val="1"/>
</p:tagLst>
</file>

<file path=ppt/theme/theme1.xml><?xml version="1.0" encoding="utf-8"?>
<a:theme xmlns:a="http://schemas.openxmlformats.org/drawingml/2006/main" name="Chương 6-May dien dong b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lgn="ctr">
          <a:noFill/>
          <a:miter lim="800000"/>
          <a:headEnd/>
          <a:tailEnd/>
        </a:ln>
        <a:effectLst/>
      </a:spPr>
      <a:bodyPr wrap="square">
        <a:spAutoFit/>
      </a:bodyPr>
      <a:lstStyle>
        <a:defPPr algn="l">
          <a:defRPr smtClean="0">
            <a:sym typeface="Wingdings 2"/>
          </a:defRPr>
        </a:defPPr>
      </a:lstStyle>
    </a:spDef>
    <a:txDef>
      <a:spPr>
        <a:noFill/>
      </a:spPr>
      <a:bodyPr wrap="none" rtlCol="0">
        <a:spAutoFit/>
      </a:bodyPr>
      <a:lstStyle>
        <a:defPPr>
          <a:defRPr sz="2200" smtClean="0">
            <a:cs typeface="Times New Roman"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4DAE35CBD13B44985F3FAC7FD0FC516" ma:contentTypeVersion="15" ma:contentTypeDescription="Create a new document." ma:contentTypeScope="" ma:versionID="7df7f6c961168e46f438ad54ef267d3b">
  <xsd:schema xmlns:xsd="http://www.w3.org/2001/XMLSchema" xmlns:xs="http://www.w3.org/2001/XMLSchema" xmlns:p="http://schemas.microsoft.com/office/2006/metadata/properties" xmlns:ns2="d71eb43b-4b4d-4ec6-9b11-793738617718" xmlns:ns3="deb0f94f-c309-4e0c-9cea-390376147168" targetNamespace="http://schemas.microsoft.com/office/2006/metadata/properties" ma:root="true" ma:fieldsID="12272eecd109238d77de75809b174b12" ns2:_="" ns3:_="">
    <xsd:import namespace="d71eb43b-4b4d-4ec6-9b11-793738617718"/>
    <xsd:import namespace="deb0f94f-c309-4e0c-9cea-39037614716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LengthInSeconds"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1eb43b-4b4d-4ec6-9b11-79373861771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36fc5d1b-e055-45df-8e2f-dfddd8d17bab}" ma:internalName="TaxCatchAll" ma:showField="CatchAllData" ma:web="d71eb43b-4b4d-4ec6-9b11-79373861771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eb0f94f-c309-4e0c-9cea-39037614716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LengthInSeconds" ma:index="14" nillable="true" ma:displayName="MediaLengthInSeconds" ma:hidden="true" ma:internalName="MediaLengthInSeconds" ma:readOnly="true">
      <xsd:simpleType>
        <xsd:restriction base="dms:Unknow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fd352c65-e0ac-4ed7-b871-fb88f33c67fd"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71eb43b-4b4d-4ec6-9b11-793738617718" xsi:nil="true"/>
    <lcf76f155ced4ddcb4097134ff3c332f xmlns="deb0f94f-c309-4e0c-9cea-39037614716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996F95F-6B7D-4057-A8CB-3AD3AC4DD18E}"/>
</file>

<file path=customXml/itemProps2.xml><?xml version="1.0" encoding="utf-8"?>
<ds:datastoreItem xmlns:ds="http://schemas.openxmlformats.org/officeDocument/2006/customXml" ds:itemID="{3C130C6F-8794-4423-BC71-ADF8F02A589A}"/>
</file>

<file path=customXml/itemProps3.xml><?xml version="1.0" encoding="utf-8"?>
<ds:datastoreItem xmlns:ds="http://schemas.openxmlformats.org/officeDocument/2006/customXml" ds:itemID="{2E9CC1BA-E83B-4C4C-B539-72B17A654661}"/>
</file>

<file path=docProps/app.xml><?xml version="1.0" encoding="utf-8"?>
<Properties xmlns="http://schemas.openxmlformats.org/officeDocument/2006/extended-properties" xmlns:vt="http://schemas.openxmlformats.org/officeDocument/2006/docPropsVTypes">
  <Template>Chuong 1-Cac nguyen ly cua qua trinh bien doi dien co</Template>
  <TotalTime>5012</TotalTime>
  <Words>5538</Words>
  <Application>Microsoft Office PowerPoint</Application>
  <PresentationFormat>Custom</PresentationFormat>
  <Paragraphs>682</Paragraphs>
  <Slides>57</Slides>
  <Notes>2</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57</vt:i4>
      </vt:variant>
    </vt:vector>
  </HeadingPairs>
  <TitlesOfParts>
    <vt:vector size="72" baseType="lpstr">
      <vt:lpstr>宋体</vt:lpstr>
      <vt:lpstr>'</vt:lpstr>
      <vt:lpstr>Arial</vt:lpstr>
      <vt:lpstr>Arial Unicode MS</vt:lpstr>
      <vt:lpstr>Calibri</vt:lpstr>
      <vt:lpstr>Symbol</vt:lpstr>
      <vt:lpstr>Times New Roman</vt:lpstr>
      <vt:lpstr>VNI-Centur</vt:lpstr>
      <vt:lpstr>VNI-Times</vt:lpstr>
      <vt:lpstr>Wingdings</vt:lpstr>
      <vt:lpstr>Wingdings 2</vt:lpstr>
      <vt:lpstr>Wingdings 3</vt:lpstr>
      <vt:lpstr>Chương 6-May dien dong bo</vt:lpstr>
      <vt:lpstr>Equation</vt:lpstr>
      <vt:lpstr>MathType 7.0 Equation</vt:lpstr>
      <vt:lpstr>Chương 2: HiỆN TƯỢNG PHÁT NÓNG/ LÀM MÁT TRONG THIẾT BỊ ĐiỆN</vt:lpstr>
      <vt:lpstr>Tổng quan quá trình nhiệt trong thiết bị điện</vt:lpstr>
      <vt:lpstr>Tổng quan quá trình nhiệt trong thiết bị điện</vt:lpstr>
      <vt:lpstr>Công suất tổn hao trong thiết bị điện</vt:lpstr>
      <vt:lpstr>PowerPoint Presentation</vt:lpstr>
      <vt:lpstr>Công suất tổn hao trong thiết bị điện</vt:lpstr>
      <vt:lpstr>Công suất tổn hao trong thiết bị điện</vt:lpstr>
      <vt:lpstr>Công suất tổn hao trong thiết bị điện</vt:lpstr>
      <vt:lpstr>Công suất tổn hao trong thiết bị điện</vt:lpstr>
      <vt:lpstr>PowerPoint Presentation</vt:lpstr>
      <vt:lpstr>Quá trình phát nóng - Quá trình nguội</vt:lpstr>
      <vt:lpstr>Quá trình phát nóng - Quá trình nguội</vt:lpstr>
      <vt:lpstr>Quá trình phát nóng - Quá trình nguội</vt:lpstr>
      <vt:lpstr>Quá trình phát nóng - Quá trình nguội</vt:lpstr>
      <vt:lpstr>Quá trình phát nóng - Quá trình nguội</vt:lpstr>
      <vt:lpstr>Sự truyền nhiệt của vật thể phát nóng ở chế độ xác lập</vt:lpstr>
      <vt:lpstr>Sự truyền nhiệt của vật thể phát nóng ở chế độ xác lập</vt:lpstr>
      <vt:lpstr>Sự truyền nhiệt của vật thể phát nóng ở chế độ xác lập</vt:lpstr>
      <vt:lpstr>Sự truyền nhiệt của vật thể phát nóng ở chế độ xác lập</vt:lpstr>
      <vt:lpstr>Sự truyền nhiệt của vật thể phát nóng ở chế độ xác lập</vt:lpstr>
      <vt:lpstr>Sự truyền nhiệt của vật thể phát nóng ở chế độ xác lập</vt:lpstr>
      <vt:lpstr>PowerPoint Presentation</vt:lpstr>
      <vt:lpstr>Sự truyền nhiệt của vật thể phát nóng ở chế độ xác lập</vt:lpstr>
      <vt:lpstr>Sự truyền nhiệt của vật thể phát nóng ở chế độ xác lập</vt:lpstr>
      <vt:lpstr>Sự truyền nhiệt của vật thể phát nóng ở chế độ xác lập</vt:lpstr>
      <vt:lpstr>Sự truyền nhiệt của vật thể phát nóng ở chế độ xác lập</vt:lpstr>
      <vt:lpstr>PowerPoint Presentation</vt:lpstr>
      <vt:lpstr>Sự truyền nhiệt của vật thể phát nóng ở chế độ xác lập</vt:lpstr>
      <vt:lpstr>Sự truyền nhiệt của vật thể phát nóng ở chế độ xác lập</vt:lpstr>
      <vt:lpstr>PowerPoint Presentation</vt:lpstr>
      <vt:lpstr>Sự truyền nhiệt của vật thể phát nóng ở chế độ xác lập</vt:lpstr>
      <vt:lpstr>Sự truyền nhiệt của vật thể phát nóng ở chế độ xác lập</vt:lpstr>
      <vt:lpstr>PowerPoint Presentation</vt:lpstr>
      <vt:lpstr>PowerPoint Presentation</vt:lpstr>
      <vt:lpstr>PowerPoint Presentation</vt:lpstr>
      <vt:lpstr>PowerPoint Presentation</vt:lpstr>
      <vt:lpstr>Các chế độ làm việc của thiết bị điện</vt:lpstr>
      <vt:lpstr>Các chế độ làm việc của thiết bị điện</vt:lpstr>
      <vt:lpstr>Các chế độ làm việc của thiết bị điện</vt:lpstr>
      <vt:lpstr>Các chế độ làm việc của thiết bị điện</vt:lpstr>
      <vt:lpstr>Các chế độ làm việc của thiết bị điện</vt:lpstr>
      <vt:lpstr>PowerPoint Presentation</vt:lpstr>
      <vt:lpstr>PowerPoint Presentation</vt:lpstr>
      <vt:lpstr>Các chế độ làm việc của thiết bị điện</vt:lpstr>
      <vt:lpstr>Các chế độ làm việc của thiết bị điện</vt:lpstr>
      <vt:lpstr>Các chế độ làm việc của thiết bị điện</vt:lpstr>
      <vt:lpstr>Các chế độ làm việc của thiết bị điện</vt:lpstr>
      <vt:lpstr>Các chế độ làm việc của thiết bị điện</vt:lpstr>
      <vt:lpstr>Các chế độ làm việc của thiết bị điện</vt:lpstr>
      <vt:lpstr>Các chế độ làm việc của thiết bị điện</vt:lpstr>
      <vt:lpstr>Các chế độ làm việc của thiết bị điện</vt:lpstr>
      <vt:lpstr>Các chế độ làm việc của thiết bị điện</vt:lpstr>
      <vt:lpstr>Các chế độ làm việc của thiết bị điện</vt:lpstr>
      <vt:lpstr>Các chế độ làm việc của thiết bị điện</vt:lpstr>
      <vt:lpstr>Các chế độ làm việc của thiết bị điện</vt:lpstr>
      <vt:lpstr>PowerPoint Presentation</vt:lpstr>
      <vt:lpstr>ĐỀ BÀI KIỂM TRA GỞI BÊN LINK ZALO CÁC BẠN LÀM BÀI TRONG 120 PHÚT (LÀM RA GIẤY VIẾT TAY; CHỤP HÌNH VÀ GỞI BÀI QUA ZALO; TẤT CẢ CÁC HÌNH CHỤP ĐỀU CÓ MÃ SỐ SV, SỐ TRANG; TOÀN BỘ CÁC HÌNH ĐƯỢC ĐỔI SANG PDF; THÀNH MỘT FILE DUY NHẤT CÓ SỐ THỨ TỰ) khi nào tôi nói nộp bài thì các bạn mới nộp!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 Hoc</dc:title>
  <dc:subject>Chuong</dc:subject>
  <dc:creator>Pham Vinh Long</dc:creator>
  <cp:lastModifiedBy>USER</cp:lastModifiedBy>
  <cp:revision>165</cp:revision>
  <dcterms:created xsi:type="dcterms:W3CDTF">2011-09-05T04:37:04Z</dcterms:created>
  <dcterms:modified xsi:type="dcterms:W3CDTF">2021-07-25T13:11:09Z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0x01010034DAE35CBD13B44985F3FAC7FD0FC516</vt:lpwstr>
  </property>
</Properties>
</file>