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png" ContentType="image/png"/>
  <Default Extension="rels" ContentType="application/vnd.openxmlformats-package.relationships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 sldNum="0" hdr="0" ftr="0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6" name="Google Shape;56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61b2c4165_0_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39" name="Google Shape;139;g1361b2c4165_0_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57d7dccd0_0_13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2" name="Google Shape;62;g1357d7dccd0_0_13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4c8d8c3_0_6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9" name="Google Shape;69;g135b4c8d8c3_0_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465da5bc7_0_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6" name="Google Shape;76;g13465da5bc7_0_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5969baccb_0_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83" name="Google Shape;83;g135969baccb_0_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1d78c4_1_0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08" name="Google Shape;108;g1347d1d78c4_1_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65da5bc7_0_1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3" name="Google Shape;113;g13465da5bc7_0_1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465da5bc7_0_1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9" name="Google Shape;119;g13465da5bc7_0_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466a6b47b_0_0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33" name="Google Shape;133;g13466a6b47b_0_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>
            <a:spLocks noGrp="1" noEditPoints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>
            <a:spLocks noGrp="1" noEditPoints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lvl="0"/>
          </a:p>
        </p:txBody>
      </p:sp>
      <p:sp>
        <p:nvSpPr>
          <p:cNvPr id="13" name="Google Shape;13;p2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11"/>
          <p:cNvSpPr>
            <a:spLocks noGrp="1" noEditPoints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>
            <a:spLocks noGrp="1" noEditPoints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</a:p>
        </p:txBody>
      </p:sp>
      <p:sp>
        <p:nvSpPr>
          <p:cNvPr id="51" name="Google Shape;51;p11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>
            <a:spLocks noGrp="1" noEditPoints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20" name="Google Shape;20;p4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21" name="Google Shape;21;p4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24" name="Google Shape;24;p5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5" name="Google Shape;25;p5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6" name="Google Shape;26;p5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29" name="Google Shape;29;p6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 noEditPoints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>
            <a:spLocks noGrp="1" noEditPoints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3" name="Google Shape;33;p7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>
            <a:spLocks noGrp="1" noEditPoints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>
            <a:spLocks noGrp="1" noEditPoints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>
            <a:spLocks noGrp="1" noEditPoints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42" name="Google Shape;42;p9"/>
          <p:cNvSpPr>
            <a:spLocks noGrp="1" noEditPoints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</a:p>
        </p:txBody>
      </p:sp>
      <p:sp>
        <p:nvSpPr>
          <p:cNvPr id="43" name="Google Shape;43;p9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 noEditPoints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pPr lvl="0"/>
          </a:p>
        </p:txBody>
      </p:sp>
      <p:sp>
        <p:nvSpPr>
          <p:cNvPr id="46" name="Google Shape;46;p10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rmAutofit/>
          </a:bodyPr>
          <a:lstStyle>
            <a:lvl1pPr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Relationship Id="rId10" Type="http://schemas.openxmlformats.org/officeDocument/2006/relationships/image" Target="../media/image3.jpg"/><Relationship Id="rId11" Type="http://schemas.openxmlformats.org/officeDocument/2006/relationships/slideLayout" Target="../slideLayouts/slideLayout3.xml"/><Relationship Id="rId12" Type="http://schemas.openxmlformats.org/officeDocument/2006/relationships/notesSlide" Target="../notesSlides/notesSlide5.xml"/><Relationship Id="rId2" Type="http://schemas.openxmlformats.org/officeDocument/2006/relationships/image" Target="../media/image2.jpg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8.jpg"/><Relationship Id="rId7" Type="http://schemas.openxmlformats.org/officeDocument/2006/relationships/image" Target="../media/image14.jpg"/><Relationship Id="rId8" Type="http://schemas.openxmlformats.org/officeDocument/2006/relationships/image" Target="../media/image13.jp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http://drive.google.com/file/d/1cOtNXCvgPYMElrrPFYaylEtQh9crGYWG/view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>
            <a:spLocks noGrp="1" noEditPoints="1"/>
          </p:cNvSpPr>
          <p:nvPr>
            <p:ph type="ctrTitle"/>
          </p:nvPr>
        </p:nvSpPr>
        <p:spPr>
          <a:xfrm>
            <a:off x="485875" y="264475"/>
            <a:ext cx="8183700" cy="23073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/>
              <a:t>Система интерпретации жестов рук для использования в системе «Умный дом»</a:t>
            </a:r>
            <a:endParaRPr sz="3780"/>
          </a:p>
        </p:txBody>
      </p:sp>
      <p:sp>
        <p:nvSpPr>
          <p:cNvPr id="59" name="Google Shape;59;p13"/>
          <p:cNvSpPr>
            <a:spLocks noGrp="1" noEditPoints="1"/>
          </p:cNvSpPr>
          <p:nvPr>
            <p:ph type="subTitle" idx="1"/>
          </p:nvPr>
        </p:nvSpPr>
        <p:spPr>
          <a:xfrm>
            <a:off x="6236275" y="3739850"/>
            <a:ext cx="2783400" cy="12816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</a:rPr>
              <a:t>Выполнили:</a:t>
            </a:r>
            <a:endParaRPr sz="2200">
              <a:solidFill>
                <a:schemeClr val="lt1"/>
              </a:solidFill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</a:rPr>
              <a:t>Нуркаев Рустам</a:t>
            </a:r>
            <a:br>
              <a:rPr lang="ru" sz="2200">
                <a:solidFill>
                  <a:schemeClr val="lt1"/>
                </a:solidFill>
              </a:rPr>
            </a:br>
            <a:r>
              <a:rPr lang="ru" sz="2200">
                <a:solidFill>
                  <a:schemeClr val="lt1"/>
                </a:solidFill>
              </a:rPr>
              <a:t>Мамалимов Павел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>
            <a:spLocks noGrp="1" noEditPoints="1"/>
          </p:cNvSpPr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 fontScale="9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>
            <a:spLocks noGrp="1" noEditPoints="1"/>
          </p:cNvSpPr>
          <p:nvPr>
            <p:ph type="title"/>
          </p:nvPr>
        </p:nvSpPr>
        <p:spPr>
          <a:xfrm>
            <a:off x="311700" y="45457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 fontScale="9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 проекта</a:t>
            </a:r>
          </a:p>
        </p:txBody>
      </p:sp>
      <p:sp>
        <p:nvSpPr>
          <p:cNvPr id="65" name="Google Shape;65;p14"/>
          <p:cNvSpPr>
            <a:spLocks noGrp="1" noEditPoints="1"/>
          </p:cNvSpPr>
          <p:nvPr>
            <p:ph type="body" idx="1"/>
          </p:nvPr>
        </p:nvSpPr>
        <p:spPr>
          <a:xfrm>
            <a:off x="311700" y="1077975"/>
            <a:ext cx="4556700" cy="4014900"/>
          </a:xfrm>
          <a:prstGeom prst="rect">
            <a:avLst/>
          </a:prstGeom>
        </p:spPr>
        <p:txBody>
          <a:bodyPr wrap="square" lIns="91425" tIns="91425" rIns="47375" bIns="91425" anchor="t">
            <a:normAutofit fontScale="25000" lnSpcReduction="20000"/>
          </a:bodyPr>
          <a:lstStyle/>
          <a:p>
            <a:pPr mar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>
                <a:solidFill>
                  <a:srgbClr val="000000"/>
                </a:solidFill>
              </a:rPr>
              <a:t>Цель:</a:t>
            </a:r>
            <a:endParaRPr sz="5400">
              <a:solidFill>
                <a:srgbClr val="000000"/>
              </a:solidFill>
            </a:endParaRPr>
          </a:p>
          <a:p>
            <a:pPr mar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00">
                <a:solidFill>
                  <a:srgbClr val="000000"/>
                </a:solidFill>
              </a:rPr>
              <a:t>Создать программное обеспечение для распознавания жестов рук с веб-камеры для дальнейшей интерпретации его в системе “Умный дом”.</a:t>
            </a:r>
            <a:endParaRPr sz="5400">
              <a:solidFill>
                <a:srgbClr val="000000"/>
              </a:solidFill>
            </a:endParaRPr>
          </a:p>
          <a:p>
            <a:pPr mar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00">
                <a:solidFill>
                  <a:srgbClr val="000000"/>
                </a:solidFill>
              </a:rPr>
              <a:t>Задачи:</a:t>
            </a:r>
            <a:endParaRPr sz="5400">
              <a:solidFill>
                <a:srgbClr val="000000"/>
              </a:solidFill>
            </a:endParaRPr>
          </a:p>
          <a:p>
            <a:pPr marL="45720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5400">
                <a:solidFill>
                  <a:srgbClr val="000000"/>
                </a:solidFill>
              </a:rPr>
              <a:t>Создание нейронной сети для распознавания жестов рук</a:t>
            </a:r>
            <a:endParaRPr sz="5400">
              <a:solidFill>
                <a:srgbClr val="000000"/>
              </a:solidFill>
            </a:endParaRPr>
          </a:p>
          <a:p>
            <a:pPr marL="45720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5400">
                <a:solidFill>
                  <a:schemeClr val="dk2"/>
                </a:solidFill>
              </a:rPr>
              <a:t>Создание приложения фиксации изображения с веб-камеры</a:t>
            </a:r>
            <a:endParaRPr sz="5400">
              <a:solidFill>
                <a:srgbClr val="000000"/>
              </a:solidFill>
            </a:endParaRPr>
          </a:p>
          <a:p>
            <a:pPr marL="45720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5400">
                <a:solidFill>
                  <a:srgbClr val="000000"/>
                </a:solidFill>
              </a:rPr>
              <a:t>Интеграция нейронной сети в приложение</a:t>
            </a:r>
            <a:endParaRPr sz="5400">
              <a:solidFill>
                <a:srgbClr val="000000"/>
              </a:solidFill>
            </a:endParaRPr>
          </a:p>
          <a:p>
            <a:pPr mar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400"/>
          </a:p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5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4868400" y="1625400"/>
            <a:ext cx="4117400" cy="292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 fontScale="9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Существующие аналоги</a:t>
            </a: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268025" y="1451750"/>
            <a:ext cx="6607951" cy="36439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027300" y="1068425"/>
            <a:ext cx="308940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Source Sans Pro"/>
                <a:ea typeface="Source Sans Pro"/>
                <a:cs typeface="Source Sans Pro"/>
                <a:sym typeface="Source Sans Pro"/>
              </a:rPr>
              <a:t>Смарт-дисплей SberPortal.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 fontScale="9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</a:t>
            </a:r>
          </a:p>
        </p:txBody>
      </p:sp>
      <p:sp>
        <p:nvSpPr>
          <p:cNvPr id="79" name="Google Shape;79;p16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06300" cy="1419300"/>
          </a:xfrm>
          <a:prstGeom prst="rect">
            <a:avLst/>
          </a:prstGeom>
        </p:spPr>
        <p:txBody>
          <a:bodyPr wrap="square" lIns="91425" tIns="91425" rIns="91425" bIns="91425" anchor="t">
            <a:normAutofit lnSpcReduction="20000"/>
          </a:bodyPr>
          <a:lstStyle/>
          <a:p>
            <a:pPr mar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В качестве данных для обучения нейронной сети был выбран датасет “Hand Gesture Recognition” с сайта  kaggle.com.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4480300" y="1152475"/>
            <a:ext cx="4352000" cy="28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 fontScale="9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изображений из датасета</a:t>
            </a: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05500" y="1487775"/>
            <a:ext cx="1759825" cy="15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898800" y="1487775"/>
            <a:ext cx="1759825" cy="15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82500" y="1487775"/>
            <a:ext cx="1759825" cy="15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5485375" y="1487775"/>
            <a:ext cx="1759800" cy="15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72462" y="1068425"/>
            <a:ext cx="1759800" cy="43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Source Sans Pro"/>
                <a:ea typeface="Source Sans Pro"/>
                <a:cs typeface="Source Sans Pro"/>
                <a:sym typeface="Source Sans Pro"/>
              </a:rPr>
              <a:t>Call me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932288" y="1068425"/>
            <a:ext cx="1759800" cy="43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Source Sans Pro"/>
                <a:ea typeface="Source Sans Pro"/>
                <a:cs typeface="Source Sans Pro"/>
                <a:sym typeface="Source Sans Pro"/>
              </a:rPr>
              <a:t>Up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692100" y="1099325"/>
            <a:ext cx="17598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Rock 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451925" y="1099325"/>
            <a:ext cx="17598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Okay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rcRect/>
          <a:stretch>
            <a:fillRect/>
          </a:stretch>
        </p:blipFill>
        <p:spPr>
          <a:xfrm>
            <a:off x="7278650" y="1487775"/>
            <a:ext cx="1759800" cy="15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211750" y="1099325"/>
            <a:ext cx="17598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Finger crossed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105513" y="3480725"/>
            <a:ext cx="1759800" cy="15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91425" y="3061375"/>
            <a:ext cx="1740600" cy="43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Source Sans Pro"/>
                <a:ea typeface="Source Sans Pro"/>
                <a:cs typeface="Source Sans Pro"/>
                <a:sym typeface="Source Sans Pro"/>
              </a:rPr>
              <a:t>Peace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920275" y="3061375"/>
            <a:ext cx="1707300" cy="43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Source Sans Pro"/>
                <a:ea typeface="Source Sans Pro"/>
                <a:cs typeface="Source Sans Pro"/>
                <a:sym typeface="Source Sans Pro"/>
              </a:rPr>
              <a:t>Paper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708725" y="3061375"/>
            <a:ext cx="1707300" cy="43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Source Sans Pro"/>
                <a:ea typeface="Source Sans Pro"/>
                <a:cs typeface="Source Sans Pro"/>
                <a:sym typeface="Source Sans Pro"/>
              </a:rPr>
              <a:t>Rock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504425" y="3061375"/>
            <a:ext cx="1707300" cy="43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Source Sans Pro"/>
                <a:ea typeface="Source Sans Pro"/>
                <a:cs typeface="Source Sans Pro"/>
                <a:sym typeface="Source Sans Pro"/>
              </a:rPr>
              <a:t>Scissor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326025" y="3043750"/>
            <a:ext cx="1707300" cy="43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Source Sans Pro"/>
                <a:ea typeface="Source Sans Pro"/>
                <a:cs typeface="Source Sans Pro"/>
                <a:sym typeface="Source Sans Pro"/>
              </a:rPr>
              <a:t>Thumbs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1898788" y="3480725"/>
            <a:ext cx="1759825" cy="15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8">
            <a:alphaModFix/>
          </a:blip>
          <a:srcRect/>
          <a:stretch>
            <a:fillRect/>
          </a:stretch>
        </p:blipFill>
        <p:spPr>
          <a:xfrm>
            <a:off x="3682500" y="3480725"/>
            <a:ext cx="1759800" cy="15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9">
            <a:alphaModFix/>
          </a:blip>
          <a:srcRect/>
          <a:stretch>
            <a:fillRect/>
          </a:stretch>
        </p:blipFill>
        <p:spPr>
          <a:xfrm>
            <a:off x="5475775" y="3480725"/>
            <a:ext cx="1759800" cy="15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10">
            <a:alphaModFix/>
          </a:blip>
          <a:srcRect/>
          <a:stretch>
            <a:fillRect/>
          </a:stretch>
        </p:blipFill>
        <p:spPr>
          <a:xfrm>
            <a:off x="7292725" y="3474850"/>
            <a:ext cx="1740600" cy="15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>
            <a:hlinkClick r:id="rId1"/>
          </p:cNvPr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>
            <a:spLocks noGrp="1" noEditPoints="1"/>
          </p:cNvSpPr>
          <p:nvPr>
            <p:ph type="title"/>
          </p:nvPr>
        </p:nvSpPr>
        <p:spPr>
          <a:xfrm>
            <a:off x="311700" y="52907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 fontScale="9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проекта</a:t>
            </a: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1284226"/>
            <a:ext cx="9144000" cy="27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382600" y="1310375"/>
            <a:ext cx="315600" cy="277500"/>
          </a:xfrm>
          <a:prstGeom prst="rect">
            <a:avLst/>
          </a:prstGeom>
          <a:solidFill>
            <a:srgbClr val="D782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4EA7"/>
              </a:solidFill>
              <a:highlight>
                <a:srgbClr val="9900FF"/>
              </a:highlight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82600" y="1768838"/>
            <a:ext cx="315600" cy="277500"/>
          </a:xfrm>
          <a:prstGeom prst="rect">
            <a:avLst/>
          </a:prstGeom>
          <a:solidFill>
            <a:srgbClr val="83DE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4EA7"/>
              </a:solidFill>
              <a:highlight>
                <a:srgbClr val="9900FF"/>
              </a:highlight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82600" y="2227325"/>
            <a:ext cx="315600" cy="277500"/>
          </a:xfrm>
          <a:prstGeom prst="rect">
            <a:avLst/>
          </a:prstGeom>
          <a:solidFill>
            <a:srgbClr val="F0414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4EA7"/>
              </a:solidFill>
              <a:highlight>
                <a:srgbClr val="9900FF"/>
              </a:highlight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82600" y="2685800"/>
            <a:ext cx="315600" cy="277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4EA7"/>
              </a:solidFill>
              <a:highlight>
                <a:srgbClr val="9900FF"/>
              </a:highlight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765175" y="1249025"/>
            <a:ext cx="2312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Исходное изображение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765175" y="1707500"/>
            <a:ext cx="242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Сверточный слой Conv2D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765175" y="2165975"/>
            <a:ext cx="16740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Max Pooling слой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65175" y="2624450"/>
            <a:ext cx="14253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Softmax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3192000" y="80532"/>
            <a:ext cx="5913725" cy="498243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 fontScale="9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нейронной сети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>
            <a:normAutofit fontScale="90000"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по развитию проекта</a:t>
            </a:r>
          </a:p>
        </p:txBody>
      </p:sp>
      <p:sp>
        <p:nvSpPr>
          <p:cNvPr id="136" name="Google Shape;136;p21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/>
          <a:p>
            <a:pPr mar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Рассматривается полноценная интеграция системы распознавания жестов рук в систему умный дом. Создание полноценного технологичного устройства.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2022-07-19T07:20:13Z</dcterms:modified>
</cp:coreProperties>
</file>