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4" r:id="rId3"/>
    <p:sldId id="744" r:id="rId4"/>
    <p:sldId id="747" r:id="rId5"/>
    <p:sldId id="749" r:id="rId6"/>
    <p:sldId id="755" r:id="rId7"/>
    <p:sldId id="751" r:id="rId8"/>
    <p:sldId id="753" r:id="rId9"/>
    <p:sldId id="754" r:id="rId10"/>
    <p:sldId id="757" r:id="rId11"/>
    <p:sldId id="756" r:id="rId12"/>
    <p:sldId id="439" r:id="rId13"/>
    <p:sldId id="442" r:id="rId14"/>
    <p:sldId id="444" r:id="rId15"/>
    <p:sldId id="443" r:id="rId16"/>
    <p:sldId id="446" r:id="rId17"/>
    <p:sldId id="447" r:id="rId18"/>
    <p:sldId id="448" r:id="rId19"/>
    <p:sldId id="441" r:id="rId20"/>
    <p:sldId id="450" r:id="rId21"/>
    <p:sldId id="452" r:id="rId22"/>
    <p:sldId id="453" r:id="rId23"/>
    <p:sldId id="449" r:id="rId24"/>
    <p:sldId id="455" r:id="rId25"/>
    <p:sldId id="456" r:id="rId26"/>
    <p:sldId id="457" r:id="rId27"/>
    <p:sldId id="458" r:id="rId28"/>
    <p:sldId id="459" r:id="rId29"/>
    <p:sldId id="454" r:id="rId30"/>
    <p:sldId id="440" r:id="rId31"/>
    <p:sldId id="461" r:id="rId32"/>
    <p:sldId id="462" r:id="rId33"/>
    <p:sldId id="758" r:id="rId34"/>
    <p:sldId id="765" r:id="rId35"/>
    <p:sldId id="766" r:id="rId36"/>
    <p:sldId id="767" r:id="rId37"/>
    <p:sldId id="769" r:id="rId38"/>
    <p:sldId id="764" r:id="rId39"/>
    <p:sldId id="759" r:id="rId40"/>
    <p:sldId id="760" r:id="rId41"/>
    <p:sldId id="761" r:id="rId42"/>
    <p:sldId id="762" r:id="rId43"/>
    <p:sldId id="763" r:id="rId44"/>
    <p:sldId id="770" r:id="rId45"/>
    <p:sldId id="771" r:id="rId46"/>
    <p:sldId id="772" r:id="rId47"/>
    <p:sldId id="773" r:id="rId48"/>
    <p:sldId id="774" r:id="rId49"/>
    <p:sldId id="775" r:id="rId50"/>
    <p:sldId id="776" r:id="rId51"/>
    <p:sldId id="777" r:id="rId52"/>
    <p:sldId id="778" r:id="rId53"/>
    <p:sldId id="779" r:id="rId54"/>
    <p:sldId id="781" r:id="rId55"/>
    <p:sldId id="782" r:id="rId56"/>
    <p:sldId id="783" r:id="rId57"/>
    <p:sldId id="784" r:id="rId58"/>
    <p:sldId id="785" r:id="rId59"/>
    <p:sldId id="786" r:id="rId60"/>
    <p:sldId id="787" r:id="rId61"/>
    <p:sldId id="788" r:id="rId62"/>
    <p:sldId id="789" r:id="rId63"/>
    <p:sldId id="790" r:id="rId64"/>
    <p:sldId id="791" r:id="rId65"/>
    <p:sldId id="792" r:id="rId66"/>
    <p:sldId id="793" r:id="rId67"/>
    <p:sldId id="794" r:id="rId68"/>
    <p:sldId id="795" r:id="rId69"/>
    <p:sldId id="796" r:id="rId70"/>
    <p:sldId id="797" r:id="rId71"/>
    <p:sldId id="798" r:id="rId72"/>
    <p:sldId id="799" r:id="rId73"/>
    <p:sldId id="802" r:id="rId74"/>
    <p:sldId id="800" r:id="rId75"/>
    <p:sldId id="801" r:id="rId76"/>
    <p:sldId id="803" r:id="rId77"/>
    <p:sldId id="805" r:id="rId78"/>
    <p:sldId id="806" r:id="rId79"/>
    <p:sldId id="807" r:id="rId80"/>
    <p:sldId id="808" r:id="rId81"/>
    <p:sldId id="809" r:id="rId82"/>
    <p:sldId id="810" r:id="rId83"/>
    <p:sldId id="811" r:id="rId84"/>
    <p:sldId id="812" r:id="rId85"/>
    <p:sldId id="813" r:id="rId86"/>
    <p:sldId id="814" r:id="rId87"/>
    <p:sldId id="815" r:id="rId88"/>
    <p:sldId id="816" r:id="rId89"/>
    <p:sldId id="817" r:id="rId90"/>
    <p:sldId id="818" r:id="rId91"/>
    <p:sldId id="819" r:id="rId92"/>
    <p:sldId id="820" r:id="rId93"/>
    <p:sldId id="821" r:id="rId94"/>
    <p:sldId id="822" r:id="rId95"/>
    <p:sldId id="823" r:id="rId96"/>
    <p:sldId id="824" r:id="rId97"/>
    <p:sldId id="825" r:id="rId98"/>
    <p:sldId id="826" r:id="rId99"/>
    <p:sldId id="827" r:id="rId100"/>
    <p:sldId id="828" r:id="rId101"/>
    <p:sldId id="829" r:id="rId102"/>
    <p:sldId id="830" r:id="rId103"/>
    <p:sldId id="831" r:id="rId104"/>
    <p:sldId id="832" r:id="rId105"/>
    <p:sldId id="833" r:id="rId106"/>
    <p:sldId id="834" r:id="rId107"/>
    <p:sldId id="835" r:id="rId108"/>
    <p:sldId id="836" r:id="rId109"/>
    <p:sldId id="837" r:id="rId110"/>
    <p:sldId id="839" r:id="rId111"/>
    <p:sldId id="840" r:id="rId112"/>
    <p:sldId id="841" r:id="rId113"/>
    <p:sldId id="842" r:id="rId114"/>
    <p:sldId id="843" r:id="rId115"/>
    <p:sldId id="844" r:id="rId116"/>
    <p:sldId id="845" r:id="rId117"/>
    <p:sldId id="846" r:id="rId118"/>
    <p:sldId id="847" r:id="rId119"/>
    <p:sldId id="850" r:id="rId120"/>
    <p:sldId id="851" r:id="rId121"/>
    <p:sldId id="852" r:id="rId122"/>
    <p:sldId id="853" r:id="rId123"/>
    <p:sldId id="849" r:id="rId124"/>
    <p:sldId id="854" r:id="rId125"/>
    <p:sldId id="855" r:id="rId126"/>
    <p:sldId id="856" r:id="rId127"/>
    <p:sldId id="857" r:id="rId128"/>
    <p:sldId id="858" r:id="rId129"/>
    <p:sldId id="859" r:id="rId130"/>
    <p:sldId id="860" r:id="rId131"/>
    <p:sldId id="862" r:id="rId132"/>
    <p:sldId id="861" r:id="rId133"/>
    <p:sldId id="863" r:id="rId134"/>
    <p:sldId id="869" r:id="rId135"/>
    <p:sldId id="864" r:id="rId136"/>
    <p:sldId id="865" r:id="rId137"/>
    <p:sldId id="866" r:id="rId138"/>
    <p:sldId id="867" r:id="rId139"/>
    <p:sldId id="868" r:id="rId140"/>
    <p:sldId id="870" r:id="rId141"/>
    <p:sldId id="264" r:id="rId142"/>
    <p:sldId id="871" r:id="rId143"/>
    <p:sldId id="872" r:id="rId144"/>
    <p:sldId id="873" r:id="rId145"/>
    <p:sldId id="874" r:id="rId146"/>
    <p:sldId id="875" r:id="rId147"/>
    <p:sldId id="876" r:id="rId148"/>
    <p:sldId id="877" r:id="rId149"/>
    <p:sldId id="878" r:id="rId150"/>
    <p:sldId id="879" r:id="rId151"/>
    <p:sldId id="880" r:id="rId152"/>
    <p:sldId id="881" r:id="rId153"/>
    <p:sldId id="882" r:id="rId154"/>
    <p:sldId id="883" r:id="rId155"/>
    <p:sldId id="884" r:id="rId156"/>
    <p:sldId id="885" r:id="rId157"/>
    <p:sldId id="886" r:id="rId158"/>
    <p:sldId id="887" r:id="rId159"/>
    <p:sldId id="888" r:id="rId160"/>
    <p:sldId id="889" r:id="rId161"/>
    <p:sldId id="893" r:id="rId162"/>
    <p:sldId id="892" r:id="rId163"/>
    <p:sldId id="891" r:id="rId164"/>
    <p:sldId id="894" r:id="rId165"/>
    <p:sldId id="895" r:id="rId166"/>
    <p:sldId id="896" r:id="rId167"/>
    <p:sldId id="897" r:id="rId168"/>
    <p:sldId id="898" r:id="rId169"/>
    <p:sldId id="899" r:id="rId170"/>
    <p:sldId id="900" r:id="rId171"/>
    <p:sldId id="901" r:id="rId172"/>
    <p:sldId id="904" r:id="rId173"/>
    <p:sldId id="903" r:id="rId174"/>
    <p:sldId id="905" r:id="rId175"/>
    <p:sldId id="906" r:id="rId176"/>
    <p:sldId id="907" r:id="rId177"/>
    <p:sldId id="908" r:id="rId178"/>
    <p:sldId id="909" r:id="rId179"/>
    <p:sldId id="910" r:id="rId180"/>
    <p:sldId id="911" r:id="rId181"/>
    <p:sldId id="912" r:id="rId182"/>
    <p:sldId id="913" r:id="rId183"/>
    <p:sldId id="914" r:id="rId184"/>
    <p:sldId id="915" r:id="rId185"/>
    <p:sldId id="922" r:id="rId186"/>
    <p:sldId id="916" r:id="rId187"/>
    <p:sldId id="917" r:id="rId188"/>
    <p:sldId id="918" r:id="rId189"/>
    <p:sldId id="920" r:id="rId190"/>
    <p:sldId id="921" r:id="rId191"/>
    <p:sldId id="923" r:id="rId192"/>
    <p:sldId id="926" r:id="rId193"/>
    <p:sldId id="935" r:id="rId194"/>
    <p:sldId id="929" r:id="rId195"/>
    <p:sldId id="930" r:id="rId196"/>
    <p:sldId id="931" r:id="rId197"/>
    <p:sldId id="932" r:id="rId198"/>
    <p:sldId id="933" r:id="rId199"/>
    <p:sldId id="928" r:id="rId200"/>
    <p:sldId id="934" r:id="rId201"/>
    <p:sldId id="927" r:id="rId202"/>
    <p:sldId id="936" r:id="rId203"/>
    <p:sldId id="925" r:id="rId204"/>
    <p:sldId id="924" r:id="rId205"/>
    <p:sldId id="937" r:id="rId206"/>
    <p:sldId id="938" r:id="rId207"/>
    <p:sldId id="939" r:id="rId208"/>
    <p:sldId id="940" r:id="rId209"/>
    <p:sldId id="941" r:id="rId210"/>
    <p:sldId id="942" r:id="rId211"/>
    <p:sldId id="943" r:id="rId212"/>
    <p:sldId id="944" r:id="rId213"/>
    <p:sldId id="945" r:id="rId214"/>
    <p:sldId id="946" r:id="rId215"/>
    <p:sldId id="947" r:id="rId216"/>
    <p:sldId id="950" r:id="rId217"/>
    <p:sldId id="952" r:id="rId218"/>
    <p:sldId id="948" r:id="rId219"/>
    <p:sldId id="951" r:id="rId220"/>
    <p:sldId id="953" r:id="rId2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3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What is SQL?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The Relational Model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redundant data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can be stored more efficiently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even eliminite redundancy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every independent piece of information is in only one place – this is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normalization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56487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3E211B-65FA-498F-B9D0-24FA8A5F8AA7}"/>
              </a:ext>
            </a:extLst>
          </p:cNvPr>
          <p:cNvSpPr/>
          <p:nvPr/>
        </p:nvSpPr>
        <p:spPr>
          <a:xfrm>
            <a:off x="2148397" y="2039221"/>
            <a:ext cx="3882024" cy="38228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3501-7143-4199-BA1D-4DA99E2623C0}"/>
              </a:ext>
            </a:extLst>
          </p:cNvPr>
          <p:cNvSpPr txBox="1"/>
          <p:nvPr/>
        </p:nvSpPr>
        <p:spPr>
          <a:xfrm>
            <a:off x="2313922" y="2380983"/>
            <a:ext cx="35509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NON-CORRELATED SUBQUERIES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inner query runs on its own –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depend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outer query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inner query is executed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outer query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it without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problems</a:t>
            </a:r>
          </a:p>
          <a:p>
            <a:pPr algn="ctr"/>
            <a:endParaRPr lang="en-GB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638A97-26D0-4F31-A74F-19D53177488C}"/>
              </a:ext>
            </a:extLst>
          </p:cNvPr>
          <p:cNvSpPr/>
          <p:nvPr/>
        </p:nvSpPr>
        <p:spPr>
          <a:xfrm>
            <a:off x="6475947" y="2039221"/>
            <a:ext cx="3882024" cy="38228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8C6A8-5BEE-4DE5-A375-56ED35621777}"/>
              </a:ext>
            </a:extLst>
          </p:cNvPr>
          <p:cNvSpPr txBox="1"/>
          <p:nvPr/>
        </p:nvSpPr>
        <p:spPr>
          <a:xfrm>
            <a:off x="6934822" y="2380983"/>
            <a:ext cx="29642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CORRELATED SUBQUERIES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inner query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outer query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outer query is executed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the inner query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efficient – we should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instead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4544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 and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subquery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standard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statement or query contained in another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could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whenever we are using subqueries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combining tables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more efficient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66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Data Normalization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27394643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motivation behind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normalization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atabase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normalization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the process of structuring a database in order to reduce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redundancy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improve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integrity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proposed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 F. Codd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constructing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model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databases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78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8669B6-CE4D-4A2D-849E-3B46BD6D28EC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MINIMIZE DUPLICATE DATA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there will be duplicate data in the database we just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want to minimize the amount</a:t>
            </a:r>
          </a:p>
        </p:txBody>
      </p:sp>
    </p:spTree>
    <p:extLst>
      <p:ext uri="{BB962C8B-B14F-4D97-AF65-F5344CB8AC3E}">
        <p14:creationId xmlns:p14="http://schemas.microsoft.com/office/powerpoint/2010/main" val="13557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8669B6-CE4D-4A2D-849E-3B46BD6D28EC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MINIMIZE DUPLICATE DATA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there will be duplicate data in the database we just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want to minimize the amount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E29EFC-844D-4782-B26B-A86B75B9FCA9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MINIMIZE DATA MODIFICATION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have to modify the same data multiple locations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redundant data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8669B6-CE4D-4A2D-849E-3B46BD6D28EC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MINIMIZE DUPLICATE DATA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there will be duplicate data in the database we just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want to minimize the amount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E29EFC-844D-4782-B26B-A86B75B9FCA9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MINIMIZE DATA MODIFICATION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have to modify the same data multiple locations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redundant data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372946-4390-4B2F-BDAC-E379720D69B5}"/>
              </a:ext>
            </a:extLst>
          </p:cNvPr>
          <p:cNvSpPr/>
          <p:nvPr/>
        </p:nvSpPr>
        <p:spPr>
          <a:xfrm>
            <a:off x="4153269" y="5167311"/>
            <a:ext cx="7492753" cy="13255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SIMPLIFY QUERIES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relationships of the database tables are simple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can construct simple queries as well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Redundancy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1CD7344-C9C3-4902-B448-9368AF8EE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48775"/>
              </p:ext>
            </p:extLst>
          </p:nvPr>
        </p:nvGraphicFramePr>
        <p:xfrm>
          <a:off x="1768136" y="1646299"/>
          <a:ext cx="86557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4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398766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225651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19540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  <a:gridCol w="3607706">
                  <a:extLst>
                    <a:ext uri="{9D8B030D-6E8A-4147-A177-3AD203B41FA5}">
                      <a16:colId xmlns:a16="http://schemas.microsoft.com/office/drawing/2014/main" val="299968913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 ADDRESS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Cambridge, MA,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Cambridge, MA,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Cambridge, MA,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Cambridge, MA,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6274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Redundancy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44A4D45F-B166-4060-8775-75028E4DF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74809"/>
              </p:ext>
            </p:extLst>
          </p:nvPr>
        </p:nvGraphicFramePr>
        <p:xfrm>
          <a:off x="1768136" y="1646299"/>
          <a:ext cx="86557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4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398766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225651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19540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  <a:gridCol w="3607706">
                  <a:extLst>
                    <a:ext uri="{9D8B030D-6E8A-4147-A177-3AD203B41FA5}">
                      <a16:colId xmlns:a16="http://schemas.microsoft.com/office/drawing/2014/main" val="299968913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 ADDRESS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Cambridge, MA,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Cambridge, MA,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Cambridge, MA,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Cambridge, MA,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3910545-700F-4DCB-82C7-6856D9FC97D7}"/>
              </a:ext>
            </a:extLst>
          </p:cNvPr>
          <p:cNvSpPr/>
          <p:nvPr/>
        </p:nvSpPr>
        <p:spPr>
          <a:xfrm>
            <a:off x="5015883" y="1853213"/>
            <a:ext cx="5370990" cy="2334827"/>
          </a:xfrm>
          <a:prstGeom prst="ellipse">
            <a:avLst/>
          </a:prstGeom>
          <a:noFill/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9595F-DDBF-4395-B117-E100F0676BB8}"/>
              </a:ext>
            </a:extLst>
          </p:cNvPr>
          <p:cNvSpPr txBox="1"/>
          <p:nvPr/>
        </p:nvSpPr>
        <p:spPr>
          <a:xfrm>
            <a:off x="4550355" y="4424275"/>
            <a:ext cx="68034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typical case of 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unncessary data repetition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THAT IS CALLED REDUNDANCY !!!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dramatically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the size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database and it is hard to handle (update)</a:t>
            </a:r>
          </a:p>
        </p:txBody>
      </p:sp>
    </p:spTree>
    <p:extLst>
      <p:ext uri="{BB962C8B-B14F-4D97-AF65-F5344CB8AC3E}">
        <p14:creationId xmlns:p14="http://schemas.microsoft.com/office/powerpoint/2010/main" val="283471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Redundancy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44A4D45F-B166-4060-8775-75028E4DF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40199"/>
              </p:ext>
            </p:extLst>
          </p:nvPr>
        </p:nvGraphicFramePr>
        <p:xfrm>
          <a:off x="3428999" y="1811795"/>
          <a:ext cx="5334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24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537047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3468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346815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D9E574-A845-4257-B2A9-7CDD1B0F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61490"/>
              </p:ext>
            </p:extLst>
          </p:nvPr>
        </p:nvGraphicFramePr>
        <p:xfrm>
          <a:off x="3150091" y="4546119"/>
          <a:ext cx="5891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69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893798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966949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Cambridge, MA,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3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External Storage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7534878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achieve data normalization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reduce redundancy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0E7067-507B-4290-A1C5-78E43B7BE167}"/>
              </a:ext>
            </a:extLst>
          </p:cNvPr>
          <p:cNvSpPr/>
          <p:nvPr/>
        </p:nvSpPr>
        <p:spPr>
          <a:xfrm>
            <a:off x="3123460" y="2716566"/>
            <a:ext cx="5945079" cy="8700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FIRST NORMAL FORM (1NF)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step in the normalization process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achieve data normalization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reduce redundancy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0E7067-507B-4290-A1C5-78E43B7BE167}"/>
              </a:ext>
            </a:extLst>
          </p:cNvPr>
          <p:cNvSpPr/>
          <p:nvPr/>
        </p:nvSpPr>
        <p:spPr>
          <a:xfrm>
            <a:off x="3123460" y="2716566"/>
            <a:ext cx="5945079" cy="8700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FIRST NORMAL FORM (1NF)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step in the normalization process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E10EF0-6D00-4C43-BB1E-3E149FBDF594}"/>
              </a:ext>
            </a:extLst>
          </p:cNvPr>
          <p:cNvSpPr/>
          <p:nvPr/>
        </p:nvSpPr>
        <p:spPr>
          <a:xfrm>
            <a:off x="3123460" y="3721516"/>
            <a:ext cx="5945079" cy="8700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SECOND NORMAL FORM (2NF)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step in the normalization process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achieve data normalization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reduce redundancy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0E7067-507B-4290-A1C5-78E43B7BE167}"/>
              </a:ext>
            </a:extLst>
          </p:cNvPr>
          <p:cNvSpPr/>
          <p:nvPr/>
        </p:nvSpPr>
        <p:spPr>
          <a:xfrm>
            <a:off x="3123460" y="2716566"/>
            <a:ext cx="5945079" cy="8700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FIRST NORMAL FORM (1NF)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step in the normalization process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E10EF0-6D00-4C43-BB1E-3E149FBDF594}"/>
              </a:ext>
            </a:extLst>
          </p:cNvPr>
          <p:cNvSpPr/>
          <p:nvPr/>
        </p:nvSpPr>
        <p:spPr>
          <a:xfrm>
            <a:off x="3123460" y="3721516"/>
            <a:ext cx="5945079" cy="8700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SECOND NORMAL FORM (2NF)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step in the normalization process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69CC1F-32CB-43F1-BC47-0FA588E9ED2F}"/>
              </a:ext>
            </a:extLst>
          </p:cNvPr>
          <p:cNvSpPr/>
          <p:nvPr/>
        </p:nvSpPr>
        <p:spPr>
          <a:xfrm>
            <a:off x="3123459" y="4726466"/>
            <a:ext cx="5945079" cy="8700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THIRD NORMAL FORM (3NF) -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third step in the normalization process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First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design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similar to software architectural design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maybe we can apply similar principles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SOLID pinciples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design patterns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design database tables that can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extended easily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database table must contain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atomic values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database table column must contain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of the same type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for example when using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DATETIME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database table column must have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unique name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data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important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the primary keys identify the items in the table anyways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1840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First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399F1BB-A82F-4172-954A-56910B40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71307"/>
              </p:ext>
            </p:extLst>
          </p:nvPr>
        </p:nvGraphicFramePr>
        <p:xfrm>
          <a:off x="2918903" y="2149147"/>
          <a:ext cx="6354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348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831026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604410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604410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SUBJECT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literature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math, 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944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Second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should make sure the first normal form related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principles are not violated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database table must not have any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partial dependencies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0323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Second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should make sure the first normal form related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principles are not violated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database table must not have any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partial dependencies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041EB59-BE78-4DD6-9DBB-D53AFC82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92640"/>
              </p:ext>
            </p:extLst>
          </p:nvPr>
        </p:nvGraphicFramePr>
        <p:xfrm>
          <a:off x="1346216" y="3819619"/>
          <a:ext cx="47497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348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831026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604410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6344F6-D066-46F6-8050-AF33FC595A17}"/>
              </a:ext>
            </a:extLst>
          </p:cNvPr>
          <p:cNvSpPr txBox="1"/>
          <p:nvPr/>
        </p:nvSpPr>
        <p:spPr>
          <a:xfrm>
            <a:off x="5651187" y="3492101"/>
            <a:ext cx="6803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this case)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ARE FUNCTIONAL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DEPENDENCIES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columns are depending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exclusively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107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Second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should make sure the first normal form related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principles are not violated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database table must not have any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partial dependencies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041EB59-BE78-4DD6-9DBB-D53AFC82E581}"/>
              </a:ext>
            </a:extLst>
          </p:cNvPr>
          <p:cNvGraphicFramePr>
            <a:graphicFrameLocks noGrp="1"/>
          </p:cNvGraphicFramePr>
          <p:nvPr/>
        </p:nvGraphicFramePr>
        <p:xfrm>
          <a:off x="1346216" y="3819619"/>
          <a:ext cx="47497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348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831026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604410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9DEE1AD-9A34-4377-8C88-D4212B4A1A6C}"/>
              </a:ext>
            </a:extLst>
          </p:cNvPr>
          <p:cNvSpPr/>
          <p:nvPr/>
        </p:nvSpPr>
        <p:spPr>
          <a:xfrm>
            <a:off x="1301826" y="4030463"/>
            <a:ext cx="1334840" cy="232396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F6487-8D01-4080-883C-071B27CD1497}"/>
              </a:ext>
            </a:extLst>
          </p:cNvPr>
          <p:cNvSpPr txBox="1"/>
          <p:nvPr/>
        </p:nvSpPr>
        <p:spPr>
          <a:xfrm>
            <a:off x="5651187" y="3492101"/>
            <a:ext cx="6803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this case)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ARE FUNCTIONAL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DEPENDENCIES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columns are depending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exclusively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Second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21DD4E7-83AC-4252-B8C0-3D78732B2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60255"/>
              </p:ext>
            </p:extLst>
          </p:nvPr>
        </p:nvGraphicFramePr>
        <p:xfrm>
          <a:off x="1549708" y="190122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3519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Second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21DD4E7-83AC-4252-B8C0-3D78732B21CF}"/>
              </a:ext>
            </a:extLst>
          </p:cNvPr>
          <p:cNvGraphicFramePr>
            <a:graphicFrameLocks noGrp="1"/>
          </p:cNvGraphicFramePr>
          <p:nvPr/>
        </p:nvGraphicFramePr>
        <p:xfrm>
          <a:off x="1549708" y="190122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9966BA32-1200-4577-985E-91BA53E6FB21}"/>
              </a:ext>
            </a:extLst>
          </p:cNvPr>
          <p:cNvSpPr/>
          <p:nvPr/>
        </p:nvSpPr>
        <p:spPr>
          <a:xfrm>
            <a:off x="1549708" y="2111766"/>
            <a:ext cx="4308862" cy="222504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0BF74-7B81-4189-8A86-B38158DCDA3D}"/>
              </a:ext>
            </a:extLst>
          </p:cNvPr>
          <p:cNvSpPr txBox="1"/>
          <p:nvPr/>
        </p:nvSpPr>
        <p:spPr>
          <a:xfrm>
            <a:off x="302416" y="4762934"/>
            <a:ext cx="6803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define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columns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UNIVERSITY_ID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A1DF4-3083-4C1B-9D97-F2B102A1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20" y="2114107"/>
            <a:ext cx="3413822" cy="1866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5286846" y="2313040"/>
            <a:ext cx="5763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search trees are working extremely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fine and they can be stored in the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A870B-A672-4062-8BB2-57217261ADA5}"/>
              </a:ext>
            </a:extLst>
          </p:cNvPr>
          <p:cNvSpPr txBox="1"/>
          <p:nvPr/>
        </p:nvSpPr>
        <p:spPr>
          <a:xfrm>
            <a:off x="2309386" y="4679577"/>
            <a:ext cx="757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7C80"/>
                </a:solidFill>
              </a:rPr>
              <a:t>WHAT IF WE WANT TO STORE &gt; 1GB HUGE DATA? </a:t>
            </a:r>
            <a:endParaRPr lang="en-GB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Second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21DD4E7-83AC-4252-B8C0-3D78732B21CF}"/>
              </a:ext>
            </a:extLst>
          </p:cNvPr>
          <p:cNvGraphicFramePr>
            <a:graphicFrameLocks noGrp="1"/>
          </p:cNvGraphicFramePr>
          <p:nvPr/>
        </p:nvGraphicFramePr>
        <p:xfrm>
          <a:off x="1549708" y="190122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58EC6A-07F4-4DD6-8AE5-A1D15C385ED9}"/>
              </a:ext>
            </a:extLst>
          </p:cNvPr>
          <p:cNvSpPr txBox="1"/>
          <p:nvPr/>
        </p:nvSpPr>
        <p:spPr>
          <a:xfrm>
            <a:off x="2694277" y="4416706"/>
            <a:ext cx="680344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name of the university depends just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the components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THIS IS CALLED PARTIAL DEPENDENCY !!! </a:t>
            </a:r>
          </a:p>
          <a:p>
            <a:pPr algn="ctr"/>
            <a:endParaRPr lang="hu-HU" sz="2000" b="1" i="1" dirty="0">
              <a:solidFill>
                <a:srgbClr val="FF9999"/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indicator that we should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database table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multiple tables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858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Second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21DD4E7-83AC-4252-B8C0-3D78732B21CF}"/>
              </a:ext>
            </a:extLst>
          </p:cNvPr>
          <p:cNvGraphicFramePr>
            <a:graphicFrameLocks noGrp="1"/>
          </p:cNvGraphicFramePr>
          <p:nvPr/>
        </p:nvGraphicFramePr>
        <p:xfrm>
          <a:off x="1549708" y="190122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58EC6A-07F4-4DD6-8AE5-A1D15C385ED9}"/>
              </a:ext>
            </a:extLst>
          </p:cNvPr>
          <p:cNvSpPr txBox="1"/>
          <p:nvPr/>
        </p:nvSpPr>
        <p:spPr>
          <a:xfrm>
            <a:off x="2694277" y="4416706"/>
            <a:ext cx="680344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name of the university depends just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the components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THIS IS CALLED PARTIAL DEPENDENCY !!! </a:t>
            </a:r>
          </a:p>
          <a:p>
            <a:pPr algn="ctr"/>
            <a:endParaRPr lang="hu-HU" sz="2000" b="1" i="1" dirty="0">
              <a:solidFill>
                <a:srgbClr val="FF9999"/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indicator that we should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database table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multiple tables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79866F-9B5D-4B51-A15E-9D7D7B666A72}"/>
              </a:ext>
            </a:extLst>
          </p:cNvPr>
          <p:cNvSpPr/>
          <p:nvPr/>
        </p:nvSpPr>
        <p:spPr>
          <a:xfrm>
            <a:off x="8830302" y="2092746"/>
            <a:ext cx="1334840" cy="2323960"/>
          </a:xfrm>
          <a:prstGeom prst="ellipse">
            <a:avLst/>
          </a:prstGeom>
          <a:noFill/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8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Second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FA86FDD-EDEE-4A07-8056-C97AA8458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92622"/>
              </p:ext>
            </p:extLst>
          </p:nvPr>
        </p:nvGraphicFramePr>
        <p:xfrm>
          <a:off x="4102405" y="1690688"/>
          <a:ext cx="39871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24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537047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346815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3AF7344F-F7AF-471F-BBB4-C93EF6E75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56883"/>
              </p:ext>
            </p:extLst>
          </p:nvPr>
        </p:nvGraphicFramePr>
        <p:xfrm>
          <a:off x="4633565" y="4590508"/>
          <a:ext cx="29248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69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893798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8312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Third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should make sure the second normal form related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principles are not violated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database table must not have any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transitive dependencies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137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Third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982A853-2D1D-4CEF-B20B-140577779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71287"/>
              </p:ext>
            </p:extLst>
          </p:nvPr>
        </p:nvGraphicFramePr>
        <p:xfrm>
          <a:off x="1549708" y="190122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SUBJECT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TEACHER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5C9640-B208-4E4A-AAAC-C8A4E1C542EE}"/>
              </a:ext>
            </a:extLst>
          </p:cNvPr>
          <p:cNvSpPr txBox="1"/>
          <p:nvPr/>
        </p:nvSpPr>
        <p:spPr>
          <a:xfrm>
            <a:off x="2694277" y="4523238"/>
            <a:ext cx="68034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primary key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student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there is a column that depends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another column – that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the primary key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THIS IS CALLED TRANSITIVE DEPENDENCY !!! </a:t>
            </a:r>
          </a:p>
          <a:p>
            <a:pPr algn="ctr"/>
            <a:endParaRPr lang="hu-HU" sz="2000" b="1" i="1" dirty="0">
              <a:solidFill>
                <a:srgbClr val="FF9999"/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689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Normalization – Third Normal Form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982A853-2D1D-4CEF-B20B-14057777972F}"/>
              </a:ext>
            </a:extLst>
          </p:cNvPr>
          <p:cNvGraphicFramePr>
            <a:graphicFrameLocks noGrp="1"/>
          </p:cNvGraphicFramePr>
          <p:nvPr/>
        </p:nvGraphicFramePr>
        <p:xfrm>
          <a:off x="1549708" y="190122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STUDENT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SUBJECT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TEACHER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5C9640-B208-4E4A-AAAC-C8A4E1C542EE}"/>
              </a:ext>
            </a:extLst>
          </p:cNvPr>
          <p:cNvSpPr txBox="1"/>
          <p:nvPr/>
        </p:nvSpPr>
        <p:spPr>
          <a:xfrm>
            <a:off x="2694277" y="4390072"/>
            <a:ext cx="680344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primary key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student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there is a column that depends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another column – that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the primary key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THIS IS CALLED TRANSITIVE DEPENDENCY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again the solution is to create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separate database tables</a:t>
            </a:r>
            <a:r>
              <a:rPr lang="hu-HU" sz="2000" b="1" i="1" dirty="0">
                <a:solidFill>
                  <a:srgbClr val="FF9999"/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rgbClr val="FF9999"/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F8C09E9-6A54-4A6B-8819-D8BF200372D7}"/>
              </a:ext>
            </a:extLst>
          </p:cNvPr>
          <p:cNvSpPr/>
          <p:nvPr/>
        </p:nvSpPr>
        <p:spPr>
          <a:xfrm rot="5400000">
            <a:off x="7718441" y="1884086"/>
            <a:ext cx="1091954" cy="2697426"/>
          </a:xfrm>
          <a:prstGeom prst="curved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5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Transactions and Locking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266498060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Transactions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48799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SQL statements are independent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there may be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several SQL queries that need to be executed together – right after another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AS A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SINGLE LOGICAL UNIT OF WORK 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transactions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help to execute multiple SQL statements concurrently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problem is that multiple users can manipulate the same database table at the same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use locking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avoid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10154862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Locking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258FA-A899-4220-B7F9-D36B12FD1873}"/>
              </a:ext>
            </a:extLst>
          </p:cNvPr>
          <p:cNvSpPr txBox="1"/>
          <p:nvPr/>
        </p:nvSpPr>
        <p:spPr>
          <a:xfrm>
            <a:off x="838200" y="1503339"/>
            <a:ext cx="89085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database server uses locks to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handle simultaneous use of data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the database is locked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any other users wishing to modify (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update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or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read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that data must wait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until the lock has been released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are two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strategies </a:t>
            </a:r>
            <a:r>
              <a:rPr lang="hu-HU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handle concurrent modification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1.)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locking</a:t>
            </a:r>
            <a:endParaRPr lang="hu-HU" sz="24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„versioning”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11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Locking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258FA-A899-4220-B7F9-D36B12FD1873}"/>
              </a:ext>
            </a:extLst>
          </p:cNvPr>
          <p:cNvSpPr txBox="1"/>
          <p:nvPr/>
        </p:nvSpPr>
        <p:spPr>
          <a:xfrm>
            <a:off x="838200" y="1503339"/>
            <a:ext cx="103412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1.)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database writers must request (and receive)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write lock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from the server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to modify a given data but there may be multiple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read locks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ONLY ONE WRITE LOCK IS GIVEN OUT AT A TIME FOR A GIVEN TABLE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database readers must request (and receive)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read lock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from the server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to query data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the advantage is that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multiple users can read data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simultaneously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+ read requests are blocked until the write lock is released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MS SQL server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– problem is that it can lead to long wait times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9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723554" y="1655203"/>
            <a:ext cx="112281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types of memory: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rgbClr val="FFC000"/>
                </a:solidFill>
              </a:rPr>
              <a:t>main memory (RAM)</a:t>
            </a:r>
            <a:r>
              <a:rPr lang="hu-HU" sz="2400" dirty="0">
                <a:solidFill>
                  <a:srgbClr val="FFC000"/>
                </a:solidFill>
              </a:rPr>
              <a:t>: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considered so far are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stored in the main memory 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stack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located in the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main memory as well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(peripheral memory):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hard disk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CD-ROM etc.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hard drive storage can store large amounts and sizes of files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file systems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databases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174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Locking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4A2FD6-8001-4A43-89D2-0501177D289F}"/>
              </a:ext>
            </a:extLst>
          </p:cNvPr>
          <p:cNvSpPr/>
          <p:nvPr/>
        </p:nvSpPr>
        <p:spPr>
          <a:xfrm>
            <a:off x="2148397" y="2039221"/>
            <a:ext cx="3882024" cy="38228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E7C43-251E-464F-8D95-7198D6ABDDE3}"/>
              </a:ext>
            </a:extLst>
          </p:cNvPr>
          <p:cNvSpPr txBox="1"/>
          <p:nvPr/>
        </p:nvSpPr>
        <p:spPr>
          <a:xfrm>
            <a:off x="2430594" y="2230061"/>
            <a:ext cx="3317639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LOCK</a:t>
            </a:r>
          </a:p>
          <a:p>
            <a:pPr algn="ctr"/>
            <a:endParaRPr lang="hu-HU" i="1" dirty="0"/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sessions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acquire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lock at the same time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session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read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holding the read lock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 write operations are allowed)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sessions with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lock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to wait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read lock to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finish execution</a:t>
            </a:r>
          </a:p>
          <a:p>
            <a:pPr algn="ctr"/>
            <a:endParaRPr lang="en-GB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BFAB3B-6AA0-4D45-9D5E-F9A2C684C43D}"/>
              </a:ext>
            </a:extLst>
          </p:cNvPr>
          <p:cNvSpPr/>
          <p:nvPr/>
        </p:nvSpPr>
        <p:spPr>
          <a:xfrm>
            <a:off x="6475947" y="2039221"/>
            <a:ext cx="3882024" cy="38228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7171C-C341-4E5D-90F0-756C8CBC443D}"/>
              </a:ext>
            </a:extLst>
          </p:cNvPr>
          <p:cNvSpPr txBox="1"/>
          <p:nvPr/>
        </p:nvSpPr>
        <p:spPr>
          <a:xfrm>
            <a:off x="6738903" y="2230061"/>
            <a:ext cx="335611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LOCK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session that has the write lock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read and write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sessions can not even read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database table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the write lock is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released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lock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lock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write lock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exclusive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655116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Locking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40AE6-11AF-45EE-99E0-92BDE67C580F}"/>
              </a:ext>
            </a:extLst>
          </p:cNvPr>
          <p:cNvSpPr txBox="1"/>
          <p:nvPr/>
        </p:nvSpPr>
        <p:spPr>
          <a:xfrm>
            <a:off x="838200" y="1410132"/>
            <a:ext cx="378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THERE ARE MULTIPLE TYPES OF LOCK: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DA422-0568-4938-B099-7B9602A4C0DF}"/>
              </a:ext>
            </a:extLst>
          </p:cNvPr>
          <p:cNvSpPr txBox="1"/>
          <p:nvPr/>
        </p:nvSpPr>
        <p:spPr>
          <a:xfrm>
            <a:off x="1695038" y="2027809"/>
            <a:ext cx="9077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table lock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only a single user can manipulate a given database table at a given time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Quite slow approach but easy to implement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13454-2EC0-483E-B66B-0214CCC26E69}"/>
              </a:ext>
            </a:extLst>
          </p:cNvPr>
          <p:cNvSpPr txBox="1"/>
          <p:nvPr/>
        </p:nvSpPr>
        <p:spPr>
          <a:xfrm>
            <a:off x="1695038" y="2984040"/>
            <a:ext cx="7450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page lock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only a single user can manipulate a given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page at a given time – page is a segment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2-16 KB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memory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56836-6EDF-4B2E-B4BD-1D50E3818D68}"/>
              </a:ext>
            </a:extLst>
          </p:cNvPr>
          <p:cNvSpPr txBox="1"/>
          <p:nvPr/>
        </p:nvSpPr>
        <p:spPr>
          <a:xfrm>
            <a:off x="1695038" y="3940271"/>
            <a:ext cx="78363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row lock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only a single user can manipulate a given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row at a given time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FAST BUT HAVE TO STORE SOME EXTRA INFORMATION</a:t>
            </a:r>
          </a:p>
        </p:txBody>
      </p:sp>
    </p:spTree>
    <p:extLst>
      <p:ext uri="{BB962C8B-B14F-4D97-AF65-F5344CB8AC3E}">
        <p14:creationId xmlns:p14="http://schemas.microsoft.com/office/powerpoint/2010/main" val="272940312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8EB6FF-916F-4686-9E7A-4095853C8EC2}"/>
              </a:ext>
            </a:extLst>
          </p:cNvPr>
          <p:cNvSpPr/>
          <p:nvPr/>
        </p:nvSpPr>
        <p:spPr>
          <a:xfrm>
            <a:off x="6388246" y="5354661"/>
            <a:ext cx="4429957" cy="10727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1A6748-0FA0-4D10-8E35-F5003D0132C3}"/>
              </a:ext>
            </a:extLst>
          </p:cNvPr>
          <p:cNvSpPr/>
          <p:nvPr/>
        </p:nvSpPr>
        <p:spPr>
          <a:xfrm>
            <a:off x="1429305" y="5354661"/>
            <a:ext cx="4429957" cy="1072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Versioning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258FA-A899-4220-B7F9-D36B12FD1873}"/>
              </a:ext>
            </a:extLst>
          </p:cNvPr>
          <p:cNvSpPr txBox="1"/>
          <p:nvPr/>
        </p:nvSpPr>
        <p:spPr>
          <a:xfrm>
            <a:off x="838200" y="1554139"/>
            <a:ext cx="94395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another approach is called versioning that allows multiple users (session)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read and write data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at the same time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SERVER ENSURES THAT DATA WILL BE CONSISTENT BY KEEPING</a:t>
            </a: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MULTIPLE VERSIONS OF THE DATA</a:t>
            </a:r>
          </a:p>
          <a:p>
            <a:pPr algn="ctr"/>
            <a:endParaRPr lang="hu-HU" sz="2000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714500" lvl="3" indent="-34290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may be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multiple versions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the data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visible to multiple transactions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1714500" lvl="3" indent="-34290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hen a transaction modifies a record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	     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 new version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written to the database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0D00A-9660-4FDC-B626-9AC6C4B6FE8D}"/>
              </a:ext>
            </a:extLst>
          </p:cNvPr>
          <p:cNvSpPr txBox="1"/>
          <p:nvPr/>
        </p:nvSpPr>
        <p:spPr>
          <a:xfrm>
            <a:off x="1621759" y="5426200"/>
            <a:ext cx="4115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Oracle server</a:t>
            </a:r>
          </a:p>
          <a:p>
            <a:pPr algn="ctr"/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problem if there are long running queries </a:t>
            </a:r>
          </a:p>
          <a:p>
            <a:pPr algn="ctr"/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while data is being modified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D7689-66B7-45A6-95DA-2BF23CCE0415}"/>
              </a:ext>
            </a:extLst>
          </p:cNvPr>
          <p:cNvSpPr txBox="1"/>
          <p:nvPr/>
        </p:nvSpPr>
        <p:spPr>
          <a:xfrm>
            <a:off x="7511867" y="5586297"/>
            <a:ext cx="218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MySQL </a:t>
            </a:r>
          </a:p>
          <a:p>
            <a:pPr algn="ctr"/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uses both techniques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5160421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Storage Engine for MySQL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DC40E-10CB-4352-98B0-2C84FA50160C}"/>
              </a:ext>
            </a:extLst>
          </p:cNvPr>
          <p:cNvSpPr txBox="1"/>
          <p:nvPr/>
        </p:nvSpPr>
        <p:spPr>
          <a:xfrm>
            <a:off x="838200" y="1484459"/>
            <a:ext cx="987013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been discussing locking techniques.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MySQL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supports several locking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strategies and we can specify what we want to do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/* we can check a table storage engine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SHOW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TABLE STATUS WHERE</a:t>
            </a:r>
            <a:r>
              <a:rPr lang="en-US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 name = 'city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’;</a:t>
            </a:r>
          </a:p>
          <a:p>
            <a:pPr algn="ctr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/*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alter a given table engine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ALTER TABLE city ENGINE = INNODB;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AADA05-A607-4589-A444-07E328C3808E}"/>
              </a:ext>
            </a:extLst>
          </p:cNvPr>
          <p:cNvSpPr/>
          <p:nvPr/>
        </p:nvSpPr>
        <p:spPr>
          <a:xfrm>
            <a:off x="6270994" y="2895796"/>
            <a:ext cx="4429957" cy="877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F0790-8580-4116-AC95-85FF9DF844F5}"/>
              </a:ext>
            </a:extLst>
          </p:cNvPr>
          <p:cNvSpPr/>
          <p:nvPr/>
        </p:nvSpPr>
        <p:spPr>
          <a:xfrm>
            <a:off x="1312053" y="2895796"/>
            <a:ext cx="4429957" cy="8779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8A81C-BD81-414E-AC71-BF5D3DE14908}"/>
              </a:ext>
            </a:extLst>
          </p:cNvPr>
          <p:cNvSpPr txBox="1"/>
          <p:nvPr/>
        </p:nvSpPr>
        <p:spPr>
          <a:xfrm>
            <a:off x="1406674" y="2997814"/>
            <a:ext cx="4240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MyISAM</a:t>
            </a: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non-transactional engine with table locking</a:t>
            </a:r>
            <a:endParaRPr lang="hu-HU" sz="18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331E2-7898-4D1A-A518-72E328140B04}"/>
              </a:ext>
            </a:extLst>
          </p:cNvPr>
          <p:cNvSpPr txBox="1"/>
          <p:nvPr/>
        </p:nvSpPr>
        <p:spPr>
          <a:xfrm>
            <a:off x="6385845" y="2997814"/>
            <a:ext cx="4200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InnoDB </a:t>
            </a: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transactional engine with row-level locking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078753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Transactions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29635995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Transactions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CDAA94-22CC-4BE7-94BC-116FDDE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48799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multiple SQL statements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that either all or none of the statements succeed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is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atomicity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principle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crucial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banking applications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example a given bank customer transfers money from a savings account to the current account</a:t>
            </a:r>
          </a:p>
        </p:txBody>
      </p:sp>
    </p:spTree>
    <p:extLst>
      <p:ext uri="{BB962C8B-B14F-4D97-AF65-F5344CB8AC3E}">
        <p14:creationId xmlns:p14="http://schemas.microsoft.com/office/powerpoint/2010/main" val="17254700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Transactions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3CF0A-FBD6-475E-A88A-64A3EC777A64}"/>
              </a:ext>
            </a:extLst>
          </p:cNvPr>
          <p:cNvSpPr txBox="1"/>
          <p:nvPr/>
        </p:nvSpPr>
        <p:spPr>
          <a:xfrm>
            <a:off x="837267" y="1967470"/>
            <a:ext cx="10187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customer wants to transfer $500 from the saving account</a:t>
            </a:r>
          </a:p>
          <a:p>
            <a:r>
              <a:rPr lang="hu-HU" sz="2400" b="1" dirty="0">
                <a:solidFill>
                  <a:srgbClr val="FFC000"/>
                </a:solidFill>
              </a:rPr>
              <a:t>UPDATE saving_account SET balance = balance – 500 WHERE account_id = 123;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52C8F-6277-4E78-9F13-C19E996E00A7}"/>
              </a:ext>
            </a:extLst>
          </p:cNvPr>
          <p:cNvSpPr txBox="1"/>
          <p:nvPr/>
        </p:nvSpPr>
        <p:spPr>
          <a:xfrm>
            <a:off x="837267" y="2918940"/>
            <a:ext cx="10516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customer wants to transfer $500 from the saving account to the current account</a:t>
            </a:r>
          </a:p>
          <a:p>
            <a:r>
              <a:rPr lang="hu-HU" sz="2400" b="1" dirty="0">
                <a:solidFill>
                  <a:srgbClr val="FFC000"/>
                </a:solidFill>
              </a:rPr>
              <a:t>UPDATE current_account SET balance = balance + 500 WHERE account_id = 55;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6E20B-6FA7-46DF-988F-015BF809E767}"/>
              </a:ext>
            </a:extLst>
          </p:cNvPr>
          <p:cNvSpPr txBox="1"/>
          <p:nvPr/>
        </p:nvSpPr>
        <p:spPr>
          <a:xfrm>
            <a:off x="837267" y="3870410"/>
            <a:ext cx="739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the bank wants to track everything</a:t>
            </a:r>
          </a:p>
          <a:p>
            <a:r>
              <a:rPr lang="hu-HU" sz="2400" b="1" dirty="0">
                <a:solidFill>
                  <a:srgbClr val="FFC000"/>
                </a:solidFill>
              </a:rPr>
              <a:t>INSERT INTO bank_log VALUES(‚2020-03-12’,500,123,55);</a:t>
            </a:r>
          </a:p>
        </p:txBody>
      </p:sp>
    </p:spTree>
    <p:extLst>
      <p:ext uri="{BB962C8B-B14F-4D97-AF65-F5344CB8AC3E}">
        <p14:creationId xmlns:p14="http://schemas.microsoft.com/office/powerpoint/2010/main" val="9761792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Transactions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3CF0A-FBD6-475E-A88A-64A3EC777A64}"/>
              </a:ext>
            </a:extLst>
          </p:cNvPr>
          <p:cNvSpPr txBox="1"/>
          <p:nvPr/>
        </p:nvSpPr>
        <p:spPr>
          <a:xfrm>
            <a:off x="837267" y="1967470"/>
            <a:ext cx="10187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customer wants to transfer $500 from the saving account</a:t>
            </a:r>
          </a:p>
          <a:p>
            <a:r>
              <a:rPr lang="hu-HU" sz="2400" b="1" dirty="0">
                <a:solidFill>
                  <a:srgbClr val="00B050"/>
                </a:solidFill>
              </a:rPr>
              <a:t>UPDATE saving_account SET balance = balance – 500 WHERE account_id = 123;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52C8F-6277-4E78-9F13-C19E996E00A7}"/>
              </a:ext>
            </a:extLst>
          </p:cNvPr>
          <p:cNvSpPr txBox="1"/>
          <p:nvPr/>
        </p:nvSpPr>
        <p:spPr>
          <a:xfrm>
            <a:off x="837267" y="2918940"/>
            <a:ext cx="10516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customer wants to transfer $500 from the saving account to the current account</a:t>
            </a:r>
          </a:p>
          <a:p>
            <a:r>
              <a:rPr lang="hu-HU" sz="2400" b="1" dirty="0">
                <a:solidFill>
                  <a:srgbClr val="FF9999"/>
                </a:solidFill>
              </a:rPr>
              <a:t>UPDATE current_account SET balance = balance + 500 WHERE account_id = 55;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6E20B-6FA7-46DF-988F-015BF809E767}"/>
              </a:ext>
            </a:extLst>
          </p:cNvPr>
          <p:cNvSpPr txBox="1"/>
          <p:nvPr/>
        </p:nvSpPr>
        <p:spPr>
          <a:xfrm>
            <a:off x="837267" y="3870410"/>
            <a:ext cx="739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the bank wants to track everything</a:t>
            </a:r>
          </a:p>
          <a:p>
            <a:r>
              <a:rPr lang="hu-HU" sz="2400" b="1" dirty="0">
                <a:solidFill>
                  <a:srgbClr val="FFC000"/>
                </a:solidFill>
              </a:rPr>
              <a:t>INSERT INTO bank_log VALUES(‚2020-03-12’,500,123,55);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2C4B2-35B6-4243-B70C-166DDD34D7B5}"/>
              </a:ext>
            </a:extLst>
          </p:cNvPr>
          <p:cNvSpPr txBox="1"/>
          <p:nvPr/>
        </p:nvSpPr>
        <p:spPr>
          <a:xfrm>
            <a:off x="3460549" y="5069418"/>
            <a:ext cx="5269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problem with these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statements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ere in this case we handle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single query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independently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depending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GB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eavil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each other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3493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Transactions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3CF0A-FBD6-475E-A88A-64A3EC777A64}"/>
              </a:ext>
            </a:extLst>
          </p:cNvPr>
          <p:cNvSpPr txBox="1"/>
          <p:nvPr/>
        </p:nvSpPr>
        <p:spPr>
          <a:xfrm>
            <a:off x="837267" y="1967470"/>
            <a:ext cx="10187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customer wants to transfer $500 from the saving account</a:t>
            </a:r>
          </a:p>
          <a:p>
            <a:r>
              <a:rPr lang="hu-HU" sz="2400" b="1" dirty="0">
                <a:solidFill>
                  <a:srgbClr val="00B050"/>
                </a:solidFill>
              </a:rPr>
              <a:t>UPDATE saving_account SET balance = balance – 500 WHERE account_id = 123;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52C8F-6277-4E78-9F13-C19E996E00A7}"/>
              </a:ext>
            </a:extLst>
          </p:cNvPr>
          <p:cNvSpPr txBox="1"/>
          <p:nvPr/>
        </p:nvSpPr>
        <p:spPr>
          <a:xfrm>
            <a:off x="837267" y="2918940"/>
            <a:ext cx="10516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customer wants to transfer $500 from the saving account to the current account</a:t>
            </a:r>
          </a:p>
          <a:p>
            <a:r>
              <a:rPr lang="hu-HU" sz="2400" b="1" dirty="0">
                <a:solidFill>
                  <a:srgbClr val="FF9999"/>
                </a:solidFill>
              </a:rPr>
              <a:t>UPDATE current_account SET balance = balance + 500 WHERE account_id = 55;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6E20B-6FA7-46DF-988F-015BF809E767}"/>
              </a:ext>
            </a:extLst>
          </p:cNvPr>
          <p:cNvSpPr txBox="1"/>
          <p:nvPr/>
        </p:nvSpPr>
        <p:spPr>
          <a:xfrm>
            <a:off x="837267" y="3870410"/>
            <a:ext cx="739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the bank wants to track everything</a:t>
            </a:r>
          </a:p>
          <a:p>
            <a:r>
              <a:rPr lang="hu-HU" sz="2400" b="1" dirty="0">
                <a:solidFill>
                  <a:srgbClr val="FFC000"/>
                </a:solidFill>
              </a:rPr>
              <a:t>INSERT INTO bank_log VALUES(‚2020-03-12’,500,123,55);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5EF3B-4A2F-463A-B9C7-1AA981BA963B}"/>
              </a:ext>
            </a:extLst>
          </p:cNvPr>
          <p:cNvSpPr txBox="1"/>
          <p:nvPr/>
        </p:nvSpPr>
        <p:spPr>
          <a:xfrm>
            <a:off x="2654014" y="5040184"/>
            <a:ext cx="6883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include all of the SQL statements within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make sure if one of the statements fail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rollback and make no change at all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AVOID INCONSISTENT STATES !!!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627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Transaction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Control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C87783-629C-4AB8-A4D8-7F1A0F8E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COMMIT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 order to save changes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ROLLBACK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rollback changes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SAVEPOINT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define points within groups of transactions in which to rollback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TRANSACTION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this is how we start a transaction</a:t>
            </a:r>
          </a:p>
        </p:txBody>
      </p:sp>
    </p:spTree>
    <p:extLst>
      <p:ext uri="{BB962C8B-B14F-4D97-AF65-F5344CB8AC3E}">
        <p14:creationId xmlns:p14="http://schemas.microsoft.com/office/powerpoint/2010/main" val="194595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723554" y="1655203"/>
            <a:ext cx="112281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types of memory: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rgbClr val="FFC000"/>
                </a:solidFill>
              </a:rPr>
              <a:t>main memory (RAM)</a:t>
            </a:r>
            <a:r>
              <a:rPr lang="hu-HU" sz="2400" dirty="0">
                <a:solidFill>
                  <a:srgbClr val="FFC000"/>
                </a:solidFill>
              </a:rPr>
              <a:t>: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all the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data structures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considered so far are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		stored in the main memory </a:t>
            </a:r>
          </a:p>
          <a:p>
            <a:endParaRPr lang="hu-HU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stack memory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heap memory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are located in the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	main memory as well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(peripheral memory):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hard disk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, CD-ROM etc.</a:t>
            </a:r>
          </a:p>
          <a:p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 hard drive storage can store large amounts and sizes of files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	such as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file systems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databases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lyamatábra: Másik feldolgozás 13">
            <a:extLst>
              <a:ext uri="{FF2B5EF4-FFF2-40B4-BE49-F238E27FC236}">
                <a16:creationId xmlns:a16="http://schemas.microsoft.com/office/drawing/2014/main" id="{20ACD56A-2247-495B-8B79-BAEDF03E9796}"/>
              </a:ext>
            </a:extLst>
          </p:cNvPr>
          <p:cNvSpPr/>
          <p:nvPr/>
        </p:nvSpPr>
        <p:spPr>
          <a:xfrm rot="19589486">
            <a:off x="4649192" y="2806645"/>
            <a:ext cx="2253197" cy="116055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 A  S  T</a:t>
            </a:r>
          </a:p>
        </p:txBody>
      </p:sp>
    </p:spTree>
    <p:extLst>
      <p:ext uri="{BB962C8B-B14F-4D97-AF65-F5344CB8AC3E}">
        <p14:creationId xmlns:p14="http://schemas.microsoft.com/office/powerpoint/2010/main" val="89167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ACID Principles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200982791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ACID Principles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logical operation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example updating the name of a customer, withdraw money from credit card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 single transaction may involve multiple changes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banking applications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heavil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transactions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transferring money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balance decreases on one account but balance increases on another account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1970s: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Jim Gray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defined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ACID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properties in order to make transactions reliable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1396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ACID Principles</a:t>
            </a:r>
            <a:endParaRPr lang="hu-HU" b="1" u="sn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63CDF-9EC3-4F38-9E67-0D20191813C2}"/>
              </a:ext>
            </a:extLst>
          </p:cNvPr>
          <p:cNvSpPr/>
          <p:nvPr/>
        </p:nvSpPr>
        <p:spPr>
          <a:xfrm>
            <a:off x="2621280" y="2184400"/>
            <a:ext cx="1696720" cy="1696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CE67D-6816-4345-B7BB-FA3596FD6BC3}"/>
              </a:ext>
            </a:extLst>
          </p:cNvPr>
          <p:cNvSpPr txBox="1"/>
          <p:nvPr/>
        </p:nvSpPr>
        <p:spPr>
          <a:xfrm>
            <a:off x="2933769" y="4001372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atomicity</a:t>
            </a:r>
          </a:p>
        </p:txBody>
      </p:sp>
    </p:spTree>
    <p:extLst>
      <p:ext uri="{BB962C8B-B14F-4D97-AF65-F5344CB8AC3E}">
        <p14:creationId xmlns:p14="http://schemas.microsoft.com/office/powerpoint/2010/main" val="36363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ACID Principles</a:t>
            </a:r>
            <a:endParaRPr lang="hu-HU" b="1" u="sn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63CDF-9EC3-4F38-9E67-0D20191813C2}"/>
              </a:ext>
            </a:extLst>
          </p:cNvPr>
          <p:cNvSpPr/>
          <p:nvPr/>
        </p:nvSpPr>
        <p:spPr>
          <a:xfrm>
            <a:off x="2621280" y="2184400"/>
            <a:ext cx="1696720" cy="1696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A28185-84FD-4F95-9BB9-A567E64C058C}"/>
              </a:ext>
            </a:extLst>
          </p:cNvPr>
          <p:cNvSpPr/>
          <p:nvPr/>
        </p:nvSpPr>
        <p:spPr>
          <a:xfrm>
            <a:off x="4399280" y="2184400"/>
            <a:ext cx="1696720" cy="1696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CE67D-6816-4345-B7BB-FA3596FD6BC3}"/>
              </a:ext>
            </a:extLst>
          </p:cNvPr>
          <p:cNvSpPr txBox="1"/>
          <p:nvPr/>
        </p:nvSpPr>
        <p:spPr>
          <a:xfrm>
            <a:off x="2933769" y="4001372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atomicity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F2F3F-884B-4922-9BDA-43B8488B4D38}"/>
              </a:ext>
            </a:extLst>
          </p:cNvPr>
          <p:cNvSpPr txBox="1"/>
          <p:nvPr/>
        </p:nvSpPr>
        <p:spPr>
          <a:xfrm>
            <a:off x="4605541" y="400137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39788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ACID Principles</a:t>
            </a:r>
            <a:endParaRPr lang="hu-HU" b="1" u="sn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63CDF-9EC3-4F38-9E67-0D20191813C2}"/>
              </a:ext>
            </a:extLst>
          </p:cNvPr>
          <p:cNvSpPr/>
          <p:nvPr/>
        </p:nvSpPr>
        <p:spPr>
          <a:xfrm>
            <a:off x="2621280" y="2184400"/>
            <a:ext cx="1696720" cy="1696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A28185-84FD-4F95-9BB9-A567E64C058C}"/>
              </a:ext>
            </a:extLst>
          </p:cNvPr>
          <p:cNvSpPr/>
          <p:nvPr/>
        </p:nvSpPr>
        <p:spPr>
          <a:xfrm>
            <a:off x="4399280" y="2184400"/>
            <a:ext cx="1696720" cy="1696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342BF0-B4AD-4C40-8FAA-65FF388AC38D}"/>
              </a:ext>
            </a:extLst>
          </p:cNvPr>
          <p:cNvSpPr/>
          <p:nvPr/>
        </p:nvSpPr>
        <p:spPr>
          <a:xfrm>
            <a:off x="6177280" y="2184400"/>
            <a:ext cx="1696720" cy="1696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CE67D-6816-4345-B7BB-FA3596FD6BC3}"/>
              </a:ext>
            </a:extLst>
          </p:cNvPr>
          <p:cNvSpPr txBox="1"/>
          <p:nvPr/>
        </p:nvSpPr>
        <p:spPr>
          <a:xfrm>
            <a:off x="2933769" y="4001372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atomicity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F2F3F-884B-4922-9BDA-43B8488B4D38}"/>
              </a:ext>
            </a:extLst>
          </p:cNvPr>
          <p:cNvSpPr txBox="1"/>
          <p:nvPr/>
        </p:nvSpPr>
        <p:spPr>
          <a:xfrm>
            <a:off x="4605541" y="400137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D268F-F976-409F-8906-B4EA3D154E4E}"/>
              </a:ext>
            </a:extLst>
          </p:cNvPr>
          <p:cNvSpPr txBox="1"/>
          <p:nvPr/>
        </p:nvSpPr>
        <p:spPr>
          <a:xfrm>
            <a:off x="6522393" y="4001372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isolation</a:t>
            </a:r>
          </a:p>
        </p:txBody>
      </p:sp>
    </p:spTree>
    <p:extLst>
      <p:ext uri="{BB962C8B-B14F-4D97-AF65-F5344CB8AC3E}">
        <p14:creationId xmlns:p14="http://schemas.microsoft.com/office/powerpoint/2010/main" val="245412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ACID Principles</a:t>
            </a:r>
            <a:endParaRPr lang="hu-HU" b="1" u="sn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63CDF-9EC3-4F38-9E67-0D20191813C2}"/>
              </a:ext>
            </a:extLst>
          </p:cNvPr>
          <p:cNvSpPr/>
          <p:nvPr/>
        </p:nvSpPr>
        <p:spPr>
          <a:xfrm>
            <a:off x="2621280" y="2184400"/>
            <a:ext cx="1696720" cy="1696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A28185-84FD-4F95-9BB9-A567E64C058C}"/>
              </a:ext>
            </a:extLst>
          </p:cNvPr>
          <p:cNvSpPr/>
          <p:nvPr/>
        </p:nvSpPr>
        <p:spPr>
          <a:xfrm>
            <a:off x="4399280" y="2184400"/>
            <a:ext cx="1696720" cy="1696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342BF0-B4AD-4C40-8FAA-65FF388AC38D}"/>
              </a:ext>
            </a:extLst>
          </p:cNvPr>
          <p:cNvSpPr/>
          <p:nvPr/>
        </p:nvSpPr>
        <p:spPr>
          <a:xfrm>
            <a:off x="6177280" y="2184400"/>
            <a:ext cx="1696720" cy="1696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4CEEB7-080B-4ED9-B872-29CDC61662ED}"/>
              </a:ext>
            </a:extLst>
          </p:cNvPr>
          <p:cNvSpPr/>
          <p:nvPr/>
        </p:nvSpPr>
        <p:spPr>
          <a:xfrm>
            <a:off x="7955280" y="2184400"/>
            <a:ext cx="1696720" cy="1696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CE67D-6816-4345-B7BB-FA3596FD6BC3}"/>
              </a:ext>
            </a:extLst>
          </p:cNvPr>
          <p:cNvSpPr txBox="1"/>
          <p:nvPr/>
        </p:nvSpPr>
        <p:spPr>
          <a:xfrm>
            <a:off x="2933769" y="4001372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atomicity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F2F3F-884B-4922-9BDA-43B8488B4D38}"/>
              </a:ext>
            </a:extLst>
          </p:cNvPr>
          <p:cNvSpPr txBox="1"/>
          <p:nvPr/>
        </p:nvSpPr>
        <p:spPr>
          <a:xfrm>
            <a:off x="4605541" y="400137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D268F-F976-409F-8906-B4EA3D154E4E}"/>
              </a:ext>
            </a:extLst>
          </p:cNvPr>
          <p:cNvSpPr txBox="1"/>
          <p:nvPr/>
        </p:nvSpPr>
        <p:spPr>
          <a:xfrm>
            <a:off x="6522393" y="4001372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13CBA-54CF-4E20-A5C8-AAFEBEB9EA2D}"/>
              </a:ext>
            </a:extLst>
          </p:cNvPr>
          <p:cNvSpPr txBox="1"/>
          <p:nvPr/>
        </p:nvSpPr>
        <p:spPr>
          <a:xfrm>
            <a:off x="8252174" y="4001372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5530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Atomicity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atomicity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principle requires that every single transaction can be „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or nothing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means that if one part of the transaction fails then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entire transaction fails so database state is left unchanged „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rollback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”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aborted transactions do not happen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 atomic system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must guarantee atomicity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every situation – even when errors or power failures happen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6021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Consistency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consistency property makes sure that any transaction will bring the database from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valid state to another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inserted into the database must be valid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including constraints, cascades or triggers...</a:t>
            </a:r>
          </a:p>
        </p:txBody>
      </p:sp>
    </p:spTree>
    <p:extLst>
      <p:ext uri="{BB962C8B-B14F-4D97-AF65-F5344CB8AC3E}">
        <p14:creationId xmlns:p14="http://schemas.microsoft.com/office/powerpoint/2010/main" val="135255140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Isolation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isolation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property ensures that the concurrent execution of transactions results in a system state that would be obtained if transactions were executed serially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sequentially means one after the other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basically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concurrency control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effects of an incomplete transaction might not even be visible to another transaction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1935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Durability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property ensures that once a transaction has been committed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will remain so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event of power loss or errors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defend against power loss transactions must be recorded in a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non-volatile memory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5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723554" y="1655203"/>
            <a:ext cx="112281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types of memory: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rgbClr val="FFC000"/>
                </a:solidFill>
              </a:rPr>
              <a:t>main memory (RAM)</a:t>
            </a:r>
            <a:r>
              <a:rPr lang="hu-HU" sz="2400" dirty="0">
                <a:solidFill>
                  <a:srgbClr val="FFC000"/>
                </a:solidFill>
              </a:rPr>
              <a:t>: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all the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data structures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considered so far are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		stored in the main memory </a:t>
            </a:r>
          </a:p>
          <a:p>
            <a:endParaRPr lang="hu-HU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stack memory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heap memory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are located in the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	main memory as well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(peripheral memory):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hard disk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, CD-ROM etc.</a:t>
            </a:r>
          </a:p>
          <a:p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 hard drive storage can store large amounts and sizes of files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	such as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file systems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databases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lyamatábra: Másik feldolgozás 13">
            <a:extLst>
              <a:ext uri="{FF2B5EF4-FFF2-40B4-BE49-F238E27FC236}">
                <a16:creationId xmlns:a16="http://schemas.microsoft.com/office/drawing/2014/main" id="{20ACD56A-2247-495B-8B79-BAEDF03E9796}"/>
              </a:ext>
            </a:extLst>
          </p:cNvPr>
          <p:cNvSpPr/>
          <p:nvPr/>
        </p:nvSpPr>
        <p:spPr>
          <a:xfrm rot="19589486">
            <a:off x="4649192" y="2806645"/>
            <a:ext cx="2253197" cy="116055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 A  S  T</a:t>
            </a:r>
          </a:p>
        </p:txBody>
      </p:sp>
      <p:sp>
        <p:nvSpPr>
          <p:cNvPr id="5" name="Folyamatábra: Másik feldolgozás 13">
            <a:extLst>
              <a:ext uri="{FF2B5EF4-FFF2-40B4-BE49-F238E27FC236}">
                <a16:creationId xmlns:a16="http://schemas.microsoft.com/office/drawing/2014/main" id="{A2B66DDC-B837-46D1-A42C-3EBFAF8E2BDD}"/>
              </a:ext>
            </a:extLst>
          </p:cNvPr>
          <p:cNvSpPr/>
          <p:nvPr/>
        </p:nvSpPr>
        <p:spPr>
          <a:xfrm rot="19589486">
            <a:off x="4649192" y="5024418"/>
            <a:ext cx="2253197" cy="1160555"/>
          </a:xfrm>
          <a:prstGeom prst="flowChartAlternateProcess">
            <a:avLst/>
          </a:prstGeom>
          <a:solidFill>
            <a:srgbClr val="F9C3C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 L  O  W</a:t>
            </a:r>
          </a:p>
        </p:txBody>
      </p:sp>
    </p:spTree>
    <p:extLst>
      <p:ext uri="{BB962C8B-B14F-4D97-AF65-F5344CB8AC3E}">
        <p14:creationId xmlns:p14="http://schemas.microsoft.com/office/powerpoint/2010/main" val="292907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87106586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general in software engineering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applications should hide concrete implementation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why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SOLID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principles and design patterns came to be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users can use the application but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know nothing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about the implementation details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good database design is the same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should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keep database tables private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users can access data only through a set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views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0198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statements that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in the database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views do not involve data storage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views do not consume disk space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just assign a name to a select (or query) we store this given query for others to use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users can use this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view to access data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just like querying tables directly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all the statements: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9631104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hu-HU" b="1" u="sng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A48F7247-EE3A-4DDE-8266-F8B7D1A8E448}"/>
              </a:ext>
            </a:extLst>
          </p:cNvPr>
          <p:cNvSpPr/>
          <p:nvPr/>
        </p:nvSpPr>
        <p:spPr>
          <a:xfrm>
            <a:off x="7487855" y="2132103"/>
            <a:ext cx="3935395" cy="3822381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EAFFD6-98AF-43D8-A436-FFFE9F2DA655}"/>
              </a:ext>
            </a:extLst>
          </p:cNvPr>
          <p:cNvSpPr/>
          <p:nvPr/>
        </p:nvSpPr>
        <p:spPr>
          <a:xfrm>
            <a:off x="8457296" y="3473448"/>
            <a:ext cx="1987184" cy="7394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TABLES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5FFB73-85AE-4F55-A591-8EB3AF62A9DC}"/>
              </a:ext>
            </a:extLst>
          </p:cNvPr>
          <p:cNvSpPr/>
          <p:nvPr/>
        </p:nvSpPr>
        <p:spPr>
          <a:xfrm>
            <a:off x="1365107" y="2895915"/>
            <a:ext cx="2337786" cy="22191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B92FC57-77C1-41AB-800E-89E160DD390D}"/>
              </a:ext>
            </a:extLst>
          </p:cNvPr>
          <p:cNvSpPr/>
          <p:nvPr/>
        </p:nvSpPr>
        <p:spPr>
          <a:xfrm rot="5400000">
            <a:off x="5249647" y="2811678"/>
            <a:ext cx="538976" cy="2337786"/>
          </a:xfrm>
          <a:prstGeom prst="up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6A9DE-AEB8-4485-A32D-90FED78B0E57}"/>
              </a:ext>
            </a:extLst>
          </p:cNvPr>
          <p:cNvSpPr txBox="1"/>
          <p:nvPr/>
        </p:nvSpPr>
        <p:spPr>
          <a:xfrm>
            <a:off x="5335929" y="1262921"/>
            <a:ext cx="31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with this approach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the application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private information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(credit card data etc.)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517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hu-HU" b="1" u="sng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A48F7247-EE3A-4DDE-8266-F8B7D1A8E448}"/>
              </a:ext>
            </a:extLst>
          </p:cNvPr>
          <p:cNvSpPr/>
          <p:nvPr/>
        </p:nvSpPr>
        <p:spPr>
          <a:xfrm>
            <a:off x="7487855" y="2132103"/>
            <a:ext cx="3935395" cy="3822381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EAFFD6-98AF-43D8-A436-FFFE9F2DA655}"/>
              </a:ext>
            </a:extLst>
          </p:cNvPr>
          <p:cNvSpPr/>
          <p:nvPr/>
        </p:nvSpPr>
        <p:spPr>
          <a:xfrm>
            <a:off x="8457296" y="3473448"/>
            <a:ext cx="1987184" cy="7394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TABLES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5FFB73-85AE-4F55-A591-8EB3AF62A9DC}"/>
              </a:ext>
            </a:extLst>
          </p:cNvPr>
          <p:cNvSpPr/>
          <p:nvPr/>
        </p:nvSpPr>
        <p:spPr>
          <a:xfrm>
            <a:off x="1365107" y="2895915"/>
            <a:ext cx="2337786" cy="22191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C8FDAA-15A0-4D97-BC3A-EADD911686FC}"/>
              </a:ext>
            </a:extLst>
          </p:cNvPr>
          <p:cNvSpPr/>
          <p:nvPr/>
        </p:nvSpPr>
        <p:spPr>
          <a:xfrm>
            <a:off x="5431535" y="3020093"/>
            <a:ext cx="532660" cy="19615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rgbClr val="0070C0"/>
              </a:solidFill>
            </a:endParaRPr>
          </a:p>
          <a:p>
            <a:pPr algn="ctr"/>
            <a:r>
              <a:rPr lang="hu-HU" sz="1600" b="1" dirty="0">
                <a:solidFill>
                  <a:srgbClr val="0070C0"/>
                </a:solidFill>
              </a:rPr>
              <a:t>V</a:t>
            </a:r>
          </a:p>
          <a:p>
            <a:pPr algn="ctr"/>
            <a:r>
              <a:rPr lang="hu-HU" sz="1600" b="1" dirty="0">
                <a:solidFill>
                  <a:srgbClr val="0070C0"/>
                </a:solidFill>
              </a:rPr>
              <a:t>I</a:t>
            </a:r>
          </a:p>
          <a:p>
            <a:pPr algn="ctr"/>
            <a:r>
              <a:rPr lang="hu-HU" sz="1600" b="1" dirty="0">
                <a:solidFill>
                  <a:srgbClr val="0070C0"/>
                </a:solidFill>
              </a:rPr>
              <a:t>E</a:t>
            </a:r>
          </a:p>
          <a:p>
            <a:pPr algn="ctr"/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  <a:p>
            <a:pPr algn="ctr"/>
            <a:endParaRPr lang="hu-HU" sz="1600" b="1" dirty="0">
              <a:solidFill>
                <a:srgbClr val="0070C0"/>
              </a:solidFill>
            </a:endParaRPr>
          </a:p>
          <a:p>
            <a:pPr algn="ctr"/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B92FC57-77C1-41AB-800E-89E160DD390D}"/>
              </a:ext>
            </a:extLst>
          </p:cNvPr>
          <p:cNvSpPr/>
          <p:nvPr/>
        </p:nvSpPr>
        <p:spPr>
          <a:xfrm rot="5400000">
            <a:off x="4272326" y="3534999"/>
            <a:ext cx="538976" cy="931784"/>
          </a:xfrm>
          <a:prstGeom prst="up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22E40BE0-7DB0-4316-91B0-0775D27B47D0}"/>
              </a:ext>
            </a:extLst>
          </p:cNvPr>
          <p:cNvSpPr/>
          <p:nvPr/>
        </p:nvSpPr>
        <p:spPr>
          <a:xfrm rot="5400000">
            <a:off x="6444832" y="3534999"/>
            <a:ext cx="538976" cy="931784"/>
          </a:xfrm>
          <a:prstGeom prst="up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83113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exposing an entire bank account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violate some policies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define a view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the user can access only a portion of the bank accounts in order to verify the identity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we can limit access to a given database table with views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6697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hu-HU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2F6C-9319-43EA-8714-816C0F2A32F9}"/>
              </a:ext>
            </a:extLst>
          </p:cNvPr>
          <p:cNvSpPr txBox="1"/>
          <p:nvPr/>
        </p:nvSpPr>
        <p:spPr>
          <a:xfrm>
            <a:off x="838200" y="1761808"/>
            <a:ext cx="84867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rgbClr val="FFC000"/>
                </a:solidFill>
              </a:rPr>
              <a:t>VIEWS CAN HIDE COMPLEXITY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queries can be very complex: joining lots of tables and so on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+ complex calculations in a given query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We can encapsulate this complexity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into a view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~ we can use the view as a table later on !!!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</a:t>
            </a:r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SECURITY ISSUES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views can restrict access to data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We can encapsulate the data that a user needs to see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3.) </a:t>
            </a:r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SUMMARY 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we can</a:t>
            </a:r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summarize data from various tables which can be used to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generate reports  (for example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JasperReports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5536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Indexes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29693904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Indexing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 we insert a new item into a database table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the order of the items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sorted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new item is always inserted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available location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mechanism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a specific item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771907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Indexing</a:t>
            </a:r>
            <a:endParaRPr lang="hu-HU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2D00A-7C71-4EAF-8BCC-E41CD646869B}"/>
              </a:ext>
            </a:extLst>
          </p:cNvPr>
          <p:cNvSpPr/>
          <p:nvPr/>
        </p:nvSpPr>
        <p:spPr>
          <a:xfrm>
            <a:off x="2479040" y="197104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3C351-C183-4547-8A75-802C8B77228A}"/>
              </a:ext>
            </a:extLst>
          </p:cNvPr>
          <p:cNvSpPr/>
          <p:nvPr/>
        </p:nvSpPr>
        <p:spPr>
          <a:xfrm>
            <a:off x="3393440" y="197104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Adam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AF45A8-7F3E-4D78-AEC3-2B13FA6A6349}"/>
              </a:ext>
            </a:extLst>
          </p:cNvPr>
          <p:cNvSpPr/>
          <p:nvPr/>
        </p:nvSpPr>
        <p:spPr>
          <a:xfrm>
            <a:off x="2479040" y="241808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19980-E507-4BB7-9217-2E8AD92A3137}"/>
              </a:ext>
            </a:extLst>
          </p:cNvPr>
          <p:cNvSpPr/>
          <p:nvPr/>
        </p:nvSpPr>
        <p:spPr>
          <a:xfrm>
            <a:off x="3393440" y="241808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Kevin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96B636-F0EF-4CA3-B5FF-AC97E13EAC63}"/>
              </a:ext>
            </a:extLst>
          </p:cNvPr>
          <p:cNvSpPr/>
          <p:nvPr/>
        </p:nvSpPr>
        <p:spPr>
          <a:xfrm>
            <a:off x="2479040" y="286512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077B7-F404-490F-9401-190EA4CF750E}"/>
              </a:ext>
            </a:extLst>
          </p:cNvPr>
          <p:cNvSpPr/>
          <p:nvPr/>
        </p:nvSpPr>
        <p:spPr>
          <a:xfrm>
            <a:off x="3393440" y="286512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44155C-ECB3-4988-97F2-69DAF0C790A9}"/>
              </a:ext>
            </a:extLst>
          </p:cNvPr>
          <p:cNvSpPr/>
          <p:nvPr/>
        </p:nvSpPr>
        <p:spPr>
          <a:xfrm>
            <a:off x="2479040" y="331216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D50DF-1474-4005-9F21-1D2B8F9096E0}"/>
              </a:ext>
            </a:extLst>
          </p:cNvPr>
          <p:cNvSpPr/>
          <p:nvPr/>
        </p:nvSpPr>
        <p:spPr>
          <a:xfrm>
            <a:off x="3393440" y="331216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19803-03FE-4CA3-8275-55CA0010961B}"/>
              </a:ext>
            </a:extLst>
          </p:cNvPr>
          <p:cNvSpPr/>
          <p:nvPr/>
        </p:nvSpPr>
        <p:spPr>
          <a:xfrm>
            <a:off x="2479040" y="375920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B374A9-3C1E-4022-A784-433BBD8F15C6}"/>
              </a:ext>
            </a:extLst>
          </p:cNvPr>
          <p:cNvSpPr/>
          <p:nvPr/>
        </p:nvSpPr>
        <p:spPr>
          <a:xfrm>
            <a:off x="3393440" y="375920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0DE82-F10F-44BD-B9A1-B28B5B54FD3A}"/>
              </a:ext>
            </a:extLst>
          </p:cNvPr>
          <p:cNvSpPr/>
          <p:nvPr/>
        </p:nvSpPr>
        <p:spPr>
          <a:xfrm>
            <a:off x="2479040" y="420624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0596B-1EFB-42B9-B15B-B3373143569E}"/>
              </a:ext>
            </a:extLst>
          </p:cNvPr>
          <p:cNvSpPr/>
          <p:nvPr/>
        </p:nvSpPr>
        <p:spPr>
          <a:xfrm>
            <a:off x="3393440" y="420624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FF67D3-151F-4192-942C-93F90E8C1C8B}"/>
              </a:ext>
            </a:extLst>
          </p:cNvPr>
          <p:cNvSpPr/>
          <p:nvPr/>
        </p:nvSpPr>
        <p:spPr>
          <a:xfrm>
            <a:off x="2479040" y="465328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102BE4-C293-4A94-8121-2FB5E9665502}"/>
              </a:ext>
            </a:extLst>
          </p:cNvPr>
          <p:cNvSpPr/>
          <p:nvPr/>
        </p:nvSpPr>
        <p:spPr>
          <a:xfrm>
            <a:off x="3393440" y="465328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53295-4631-400C-BDEC-FA2B96F2E99E}"/>
              </a:ext>
            </a:extLst>
          </p:cNvPr>
          <p:cNvSpPr/>
          <p:nvPr/>
        </p:nvSpPr>
        <p:spPr>
          <a:xfrm>
            <a:off x="2479040" y="510032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8544D-F75D-4960-BE80-1B263D3C8F5F}"/>
              </a:ext>
            </a:extLst>
          </p:cNvPr>
          <p:cNvSpPr/>
          <p:nvPr/>
        </p:nvSpPr>
        <p:spPr>
          <a:xfrm>
            <a:off x="3393440" y="510032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7F1DAC-141D-42F8-9288-1514C52861B1}"/>
              </a:ext>
            </a:extLst>
          </p:cNvPr>
          <p:cNvSpPr/>
          <p:nvPr/>
        </p:nvSpPr>
        <p:spPr>
          <a:xfrm>
            <a:off x="2479040" y="554736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8453C-A965-40C1-A112-FAB69980DE9B}"/>
              </a:ext>
            </a:extLst>
          </p:cNvPr>
          <p:cNvSpPr/>
          <p:nvPr/>
        </p:nvSpPr>
        <p:spPr>
          <a:xfrm>
            <a:off x="3393440" y="554736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Sofia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34F8F-2479-48DF-97FE-645326C2FBC1}"/>
              </a:ext>
            </a:extLst>
          </p:cNvPr>
          <p:cNvSpPr txBox="1"/>
          <p:nvPr/>
        </p:nvSpPr>
        <p:spPr>
          <a:xfrm>
            <a:off x="6581340" y="2407920"/>
            <a:ext cx="47724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items of a database table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necesserily ordered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deafult</a:t>
            </a:r>
          </a:p>
          <a:p>
            <a:pPr algn="ctr"/>
            <a:endParaRPr lang="hu-HU" sz="28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DATABASE TABLES ARE STORED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FILES IN THE EXTERNAL MEMORY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gaps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table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 previous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operations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8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838200" y="1483081"/>
            <a:ext cx="1083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EXTERNAL MEMORY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2F187C-8DCA-4D6F-95FB-16FD57C521C7}"/>
              </a:ext>
            </a:extLst>
          </p:cNvPr>
          <p:cNvSpPr/>
          <p:nvPr/>
        </p:nvSpPr>
        <p:spPr>
          <a:xfrm>
            <a:off x="4673959" y="2367087"/>
            <a:ext cx="3539266" cy="35392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F1845F-AB89-4975-9BF0-940CE0A77C71}"/>
              </a:ext>
            </a:extLst>
          </p:cNvPr>
          <p:cNvSpPr/>
          <p:nvPr/>
        </p:nvSpPr>
        <p:spPr>
          <a:xfrm>
            <a:off x="4890905" y="2585601"/>
            <a:ext cx="3102237" cy="31022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B1382-9166-42C1-9934-1B8F04CBC3B8}"/>
              </a:ext>
            </a:extLst>
          </p:cNvPr>
          <p:cNvSpPr/>
          <p:nvPr/>
        </p:nvSpPr>
        <p:spPr>
          <a:xfrm>
            <a:off x="5118610" y="2808644"/>
            <a:ext cx="2656151" cy="26561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14F01D-F633-485C-9929-EC851D5B909C}"/>
              </a:ext>
            </a:extLst>
          </p:cNvPr>
          <p:cNvSpPr/>
          <p:nvPr/>
        </p:nvSpPr>
        <p:spPr>
          <a:xfrm>
            <a:off x="5344206" y="3038902"/>
            <a:ext cx="2195634" cy="2195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762F0F-295E-42AE-97F6-2D3A18E104A1}"/>
              </a:ext>
            </a:extLst>
          </p:cNvPr>
          <p:cNvSpPr/>
          <p:nvPr/>
        </p:nvSpPr>
        <p:spPr>
          <a:xfrm>
            <a:off x="5582668" y="3270348"/>
            <a:ext cx="1732743" cy="17327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7D7E37-D6C1-42EA-8660-B2BC9372DA9B}"/>
              </a:ext>
            </a:extLst>
          </p:cNvPr>
          <p:cNvSpPr/>
          <p:nvPr/>
        </p:nvSpPr>
        <p:spPr>
          <a:xfrm>
            <a:off x="5788856" y="3482263"/>
            <a:ext cx="1308913" cy="13089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01D10-0227-44C4-ADD7-E4B230372D60}"/>
              </a:ext>
            </a:extLst>
          </p:cNvPr>
          <p:cNvSpPr txBox="1"/>
          <p:nvPr/>
        </p:nvSpPr>
        <p:spPr>
          <a:xfrm>
            <a:off x="590773" y="2459504"/>
            <a:ext cx="4073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HDD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one or more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rigid rapidly rotating 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platters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coated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magnetic material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RETAIN DATA EVEN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POWERED OFF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278E0-9EA4-4B25-A8D7-3CADA447DDF2}"/>
              </a:ext>
            </a:extLst>
          </p:cNvPr>
          <p:cNvSpPr/>
          <p:nvPr/>
        </p:nvSpPr>
        <p:spPr>
          <a:xfrm flipH="1">
            <a:off x="6424190" y="2367086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213A7-FC7A-4E53-A355-EDFB6C217597}"/>
              </a:ext>
            </a:extLst>
          </p:cNvPr>
          <p:cNvSpPr/>
          <p:nvPr/>
        </p:nvSpPr>
        <p:spPr>
          <a:xfrm rot="5400000" flipH="1">
            <a:off x="6429293" y="2367085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F00CFD-31B6-416B-9FC8-D4937CCC09D4}"/>
              </a:ext>
            </a:extLst>
          </p:cNvPr>
          <p:cNvSpPr/>
          <p:nvPr/>
        </p:nvSpPr>
        <p:spPr>
          <a:xfrm rot="2807791" flipH="1">
            <a:off x="6424423" y="2383602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ADD3B1-A895-4A0F-B225-D7A05A70DDA6}"/>
              </a:ext>
            </a:extLst>
          </p:cNvPr>
          <p:cNvSpPr/>
          <p:nvPr/>
        </p:nvSpPr>
        <p:spPr>
          <a:xfrm rot="8207791" flipH="1">
            <a:off x="6429526" y="2383601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126ADC-836E-476A-8FFB-AB7A077BA585}"/>
              </a:ext>
            </a:extLst>
          </p:cNvPr>
          <p:cNvSpPr/>
          <p:nvPr/>
        </p:nvSpPr>
        <p:spPr>
          <a:xfrm>
            <a:off x="6029632" y="3717312"/>
            <a:ext cx="838814" cy="8388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1082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Indexing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special tables in the database that are kept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 order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 the form of a tree like structure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DOES NOT CONTAIN ALL THE DATA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indexes store just the column (usually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used to locate a given row in a database table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a pointer where the given row is physically located in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can speed up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clauses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can dramatically slow down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statements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query optimizer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optimizes the query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006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A3E3F0-8BA4-499B-B211-A00D3CA5891A}"/>
              </a:ext>
            </a:extLst>
          </p:cNvPr>
          <p:cNvSpPr/>
          <p:nvPr/>
        </p:nvSpPr>
        <p:spPr>
          <a:xfrm>
            <a:off x="1178560" y="1595756"/>
            <a:ext cx="9834880" cy="690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EA4828-C965-4D33-A5BF-2FA4ABE25100}"/>
              </a:ext>
            </a:extLst>
          </p:cNvPr>
          <p:cNvSpPr/>
          <p:nvPr/>
        </p:nvSpPr>
        <p:spPr>
          <a:xfrm>
            <a:off x="1178560" y="2452053"/>
            <a:ext cx="9834880" cy="690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8B760D-054D-4B78-8D7A-C05C24544745}"/>
              </a:ext>
            </a:extLst>
          </p:cNvPr>
          <p:cNvSpPr/>
          <p:nvPr/>
        </p:nvSpPr>
        <p:spPr>
          <a:xfrm>
            <a:off x="1290320" y="4460240"/>
            <a:ext cx="9834880" cy="690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Indexing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6672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ALTER TABLE table_name ADD INDEX index_name (column_name)</a:t>
            </a:r>
          </a:p>
          <a:p>
            <a:pPr marL="0" indent="0" algn="ctr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ALTER TABLE table_name DROP INDEX index_name</a:t>
            </a:r>
          </a:p>
          <a:p>
            <a:pPr marL="0" indent="0" algn="ctr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set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 to be unique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not just for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reasons but also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integrity</a:t>
            </a:r>
          </a:p>
          <a:p>
            <a:pPr marL="0" indent="0" algn="ctr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UNIQUE INDEX index_name ON table_name (column_name)</a:t>
            </a:r>
          </a:p>
          <a:p>
            <a:pPr marL="0" indent="0" algn="ctr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also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indexes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that are created automatically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the database servers (such as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57225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Indexing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264"/>
            <a:ext cx="10795000" cy="49206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THERE ARE MULTIPLE TYPES OF INDEXING:</a:t>
            </a:r>
          </a:p>
          <a:p>
            <a:pPr marL="0" indent="0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B-Tree Indexing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underlying data structure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like structure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can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gurantee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logarithmic running time complexity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good for a dataset where the columns may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contain several different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Bitmap Indexing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Better approach when the columns can have a small number of values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874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12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20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23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6069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like structure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(B-tree)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store and represent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how we can find items in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O(logN)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logarithmic running time complexity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is it slow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items?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course we have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tree like structure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actually we store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key-value pairs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index is the key and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is the pointer to the actual row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table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7565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Disadvantages of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Indexing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use indexes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unnecessary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time we insert a new item or remove an item –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(data structure) must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if we have several indexes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server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to manage the tree like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of course indexes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should not be used on small database tables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that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frequently manipulated should not be indexed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9989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Constraints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94701629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Constraints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constraints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restrictions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a given database table column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NULL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constraint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constraint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constraint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UNIQUE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constraint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constraint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450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172506118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12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20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23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1636226"/>
            <a:ext cx="592790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main problem with tree like structres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they may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get too large 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they contain a huge 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 of items and this is why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may become a bit slower</a:t>
            </a:r>
          </a:p>
          <a:p>
            <a:pPr marL="0" indent="0" algn="ctr">
              <a:buNone/>
            </a:pP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INSTEAD OF USING B-TREES WE </a:t>
            </a:r>
          </a:p>
          <a:p>
            <a:pPr marL="0" indent="0" algn="ctr">
              <a:buNone/>
            </a:pP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USE OTHER APPROACHES !!!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994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245F5E3C-B0BC-4CA3-A2E1-CF57E04AD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81954"/>
              </p:ext>
            </p:extLst>
          </p:nvPr>
        </p:nvGraphicFramePr>
        <p:xfrm>
          <a:off x="1549708" y="190122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ADS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FOR CHILDREN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website_traffic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udemy_mail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facebook_ad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rejected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instagram_ad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96FD681-2F72-4F0B-9D46-010B81C5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046" y="4437231"/>
            <a:ext cx="5927907" cy="20861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use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 indexing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number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possible values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given column 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sz="2400" b="1" i="1" dirty="0">
                <a:solidFill>
                  <a:srgbClr val="FFC000"/>
                </a:solidFill>
              </a:rPr>
              <a:t>THIS IS CALLED CARDINALITY IN MATHEMATICS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838200" y="1483081"/>
            <a:ext cx="1083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EXTERNAL MEMORY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2F187C-8DCA-4D6F-95FB-16FD57C521C7}"/>
              </a:ext>
            </a:extLst>
          </p:cNvPr>
          <p:cNvSpPr/>
          <p:nvPr/>
        </p:nvSpPr>
        <p:spPr>
          <a:xfrm>
            <a:off x="4673959" y="2367087"/>
            <a:ext cx="3539266" cy="35392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F1845F-AB89-4975-9BF0-940CE0A77C71}"/>
              </a:ext>
            </a:extLst>
          </p:cNvPr>
          <p:cNvSpPr/>
          <p:nvPr/>
        </p:nvSpPr>
        <p:spPr>
          <a:xfrm>
            <a:off x="4890905" y="2585601"/>
            <a:ext cx="3102237" cy="31022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B1382-9166-42C1-9934-1B8F04CBC3B8}"/>
              </a:ext>
            </a:extLst>
          </p:cNvPr>
          <p:cNvSpPr/>
          <p:nvPr/>
        </p:nvSpPr>
        <p:spPr>
          <a:xfrm>
            <a:off x="5118610" y="2808644"/>
            <a:ext cx="2656151" cy="26561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14F01D-F633-485C-9929-EC851D5B909C}"/>
              </a:ext>
            </a:extLst>
          </p:cNvPr>
          <p:cNvSpPr/>
          <p:nvPr/>
        </p:nvSpPr>
        <p:spPr>
          <a:xfrm>
            <a:off x="5344206" y="3038902"/>
            <a:ext cx="2195634" cy="2195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762F0F-295E-42AE-97F6-2D3A18E104A1}"/>
              </a:ext>
            </a:extLst>
          </p:cNvPr>
          <p:cNvSpPr/>
          <p:nvPr/>
        </p:nvSpPr>
        <p:spPr>
          <a:xfrm>
            <a:off x="5582668" y="3270348"/>
            <a:ext cx="1732743" cy="17327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7D7E37-D6C1-42EA-8660-B2BC9372DA9B}"/>
              </a:ext>
            </a:extLst>
          </p:cNvPr>
          <p:cNvSpPr/>
          <p:nvPr/>
        </p:nvSpPr>
        <p:spPr>
          <a:xfrm>
            <a:off x="5788856" y="3482263"/>
            <a:ext cx="1308913" cy="13089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01D10-0227-44C4-ADD7-E4B230372D60}"/>
              </a:ext>
            </a:extLst>
          </p:cNvPr>
          <p:cNvSpPr txBox="1"/>
          <p:nvPr/>
        </p:nvSpPr>
        <p:spPr>
          <a:xfrm>
            <a:off x="590773" y="2459504"/>
            <a:ext cx="4073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HDD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one or more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rigid rapidly rotating 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platters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coated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magnetic material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RETAIN DATA EVEN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POWERED OFF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278E0-9EA4-4B25-A8D7-3CADA447DDF2}"/>
              </a:ext>
            </a:extLst>
          </p:cNvPr>
          <p:cNvSpPr/>
          <p:nvPr/>
        </p:nvSpPr>
        <p:spPr>
          <a:xfrm flipH="1">
            <a:off x="6424190" y="2367086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213A7-FC7A-4E53-A355-EDFB6C217597}"/>
              </a:ext>
            </a:extLst>
          </p:cNvPr>
          <p:cNvSpPr/>
          <p:nvPr/>
        </p:nvSpPr>
        <p:spPr>
          <a:xfrm rot="5400000" flipH="1">
            <a:off x="6429293" y="2367085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F00CFD-31B6-416B-9FC8-D4937CCC09D4}"/>
              </a:ext>
            </a:extLst>
          </p:cNvPr>
          <p:cNvSpPr/>
          <p:nvPr/>
        </p:nvSpPr>
        <p:spPr>
          <a:xfrm rot="2807791" flipH="1">
            <a:off x="6424423" y="2383602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ADD3B1-A895-4A0F-B225-D7A05A70DDA6}"/>
              </a:ext>
            </a:extLst>
          </p:cNvPr>
          <p:cNvSpPr/>
          <p:nvPr/>
        </p:nvSpPr>
        <p:spPr>
          <a:xfrm rot="8207791" flipH="1">
            <a:off x="6429526" y="2383601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126ADC-836E-476A-8FFB-AB7A077BA585}"/>
              </a:ext>
            </a:extLst>
          </p:cNvPr>
          <p:cNvSpPr/>
          <p:nvPr/>
        </p:nvSpPr>
        <p:spPr>
          <a:xfrm>
            <a:off x="6029632" y="3717312"/>
            <a:ext cx="838814" cy="8388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79A9C-6976-43A7-AC41-BF9C31B3C33A}"/>
              </a:ext>
            </a:extLst>
          </p:cNvPr>
          <p:cNvSpPr txBox="1"/>
          <p:nvPr/>
        </p:nvSpPr>
        <p:spPr>
          <a:xfrm>
            <a:off x="7455409" y="1681459"/>
            <a:ext cx="4097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circular path on the surface 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hu-H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HDD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on which information 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recorded and read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095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55869B-FE57-4284-902B-F138713137CE}"/>
              </a:ext>
            </a:extLst>
          </p:cNvPr>
          <p:cNvSpPr/>
          <p:nvPr/>
        </p:nvSpPr>
        <p:spPr>
          <a:xfrm>
            <a:off x="1910080" y="2580640"/>
            <a:ext cx="8371840" cy="2164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„We should use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bitmap indexing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the number of possible values is rather small (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 cardinality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and use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B-trees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when there is a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 cardinality”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1825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245F5E3C-B0BC-4CA3-A2E1-CF57E04AD88A}"/>
              </a:ext>
            </a:extLst>
          </p:cNvPr>
          <p:cNvGraphicFramePr>
            <a:graphicFrameLocks noGrp="1"/>
          </p:cNvGraphicFramePr>
          <p:nvPr/>
        </p:nvGraphicFramePr>
        <p:xfrm>
          <a:off x="1549708" y="190122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ADS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FOR CHILDREN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website_traffic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udemy_mail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facebook_ad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rejected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instagram_ad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E512E1C3-FB14-4C93-AA83-C311C784DAFB}"/>
              </a:ext>
            </a:extLst>
          </p:cNvPr>
          <p:cNvSpPr/>
          <p:nvPr/>
        </p:nvSpPr>
        <p:spPr>
          <a:xfrm rot="5400000">
            <a:off x="2255520" y="3950726"/>
            <a:ext cx="386080" cy="1158240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C2443-2838-48F8-A425-EB5E4A837335}"/>
              </a:ext>
            </a:extLst>
          </p:cNvPr>
          <p:cNvSpPr txBox="1"/>
          <p:nvPr/>
        </p:nvSpPr>
        <p:spPr>
          <a:xfrm>
            <a:off x="1949321" y="4815840"/>
            <a:ext cx="99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indexing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10CF67A-6C5C-4517-BE12-71C7E2DAB626}"/>
              </a:ext>
            </a:extLst>
          </p:cNvPr>
          <p:cNvSpPr/>
          <p:nvPr/>
        </p:nvSpPr>
        <p:spPr>
          <a:xfrm rot="5400000">
            <a:off x="4521200" y="3950726"/>
            <a:ext cx="386080" cy="1158240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27611-AC65-4C30-B762-98B194B33C0B}"/>
              </a:ext>
            </a:extLst>
          </p:cNvPr>
          <p:cNvSpPr txBox="1"/>
          <p:nvPr/>
        </p:nvSpPr>
        <p:spPr>
          <a:xfrm>
            <a:off x="4215001" y="4815840"/>
            <a:ext cx="99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indexing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4C9652-114E-42B1-869D-4A9AF31E4C00}"/>
              </a:ext>
            </a:extLst>
          </p:cNvPr>
          <p:cNvSpPr/>
          <p:nvPr/>
        </p:nvSpPr>
        <p:spPr>
          <a:xfrm rot="5400000">
            <a:off x="6966962" y="3950726"/>
            <a:ext cx="386080" cy="1158240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78C3A-238B-4510-9E1B-BC4EA650777C}"/>
              </a:ext>
            </a:extLst>
          </p:cNvPr>
          <p:cNvSpPr txBox="1"/>
          <p:nvPr/>
        </p:nvSpPr>
        <p:spPr>
          <a:xfrm>
            <a:off x="6660763" y="4815840"/>
            <a:ext cx="99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bitmap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indexing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60C77C8-0EBE-4706-98A2-7F2DBAF843B5}"/>
              </a:ext>
            </a:extLst>
          </p:cNvPr>
          <p:cNvSpPr/>
          <p:nvPr/>
        </p:nvSpPr>
        <p:spPr>
          <a:xfrm rot="5400000">
            <a:off x="9293602" y="3949212"/>
            <a:ext cx="386080" cy="1158240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74465-AE49-40D6-A509-001D59242701}"/>
              </a:ext>
            </a:extLst>
          </p:cNvPr>
          <p:cNvSpPr txBox="1"/>
          <p:nvPr/>
        </p:nvSpPr>
        <p:spPr>
          <a:xfrm>
            <a:off x="8987403" y="4814326"/>
            <a:ext cx="99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bitmap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indexing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8905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245F5E3C-B0BC-4CA3-A2E1-CF57E04AD88A}"/>
              </a:ext>
            </a:extLst>
          </p:cNvPr>
          <p:cNvGraphicFramePr>
            <a:graphicFrameLocks noGrp="1"/>
          </p:cNvGraphicFramePr>
          <p:nvPr/>
        </p:nvGraphicFramePr>
        <p:xfrm>
          <a:off x="1549708" y="153546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ADS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FOR CHILDREN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website_traffic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udemy_mail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facebook_ad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rejected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instagram_ad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6068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5212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4356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3500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2644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6068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5212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4356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3500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2644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4892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245F5E3C-B0BC-4CA3-A2E1-CF57E04AD88A}"/>
              </a:ext>
            </a:extLst>
          </p:cNvPr>
          <p:cNvGraphicFramePr>
            <a:graphicFrameLocks noGrp="1"/>
          </p:cNvGraphicFramePr>
          <p:nvPr/>
        </p:nvGraphicFramePr>
        <p:xfrm>
          <a:off x="1549708" y="1535467"/>
          <a:ext cx="9092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77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2620121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2295843">
                  <a:extLst>
                    <a:ext uri="{9D8B030D-6E8A-4147-A177-3AD203B41FA5}">
                      <a16:colId xmlns:a16="http://schemas.microsoft.com/office/drawing/2014/main" val="39376464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ADS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FOR CHILDREN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website_traffic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udemy_mail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facebook_ad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rejected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instagram_ad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6068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5212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4356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3500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264400" y="403676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6068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5212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4356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3500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264400" y="44838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241040" y="519370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521200" y="519370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435600" y="519370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350000" y="519370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264400" y="519370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241040" y="56407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521200" y="56407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435600" y="56407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350000" y="56407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264400" y="56407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241040" y="60877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521200" y="60877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435600" y="60877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350000" y="60877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264400" y="60877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6669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3495040" y="1524000"/>
            <a:ext cx="533400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3637280" y="1617129"/>
            <a:ext cx="504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status = ’pending’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749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3495040" y="1524000"/>
            <a:ext cx="533400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3637280" y="1617129"/>
            <a:ext cx="504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status = ’pending’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3791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3495040" y="1524000"/>
            <a:ext cx="533400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3637280" y="1617129"/>
            <a:ext cx="504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status = ’pending’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3237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3495040" y="1524000"/>
            <a:ext cx="533400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3637280" y="1617129"/>
            <a:ext cx="504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status = ’pending’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7129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3495040" y="1524000"/>
            <a:ext cx="533400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3637280" y="1617129"/>
            <a:ext cx="504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status = ’pending’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2403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2720592" y="1524000"/>
            <a:ext cx="6876498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2720592" y="1617129"/>
            <a:ext cx="687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children=’true’ AND status = rejected’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B23652F-8F58-4512-906A-E2658F44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7" y="5291671"/>
            <a:ext cx="5927907" cy="2086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logical operators 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get the results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queries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29C-8CBF-45EC-8BF6-14C5C0D0BF51}"/>
              </a:ext>
            </a:extLst>
          </p:cNvPr>
          <p:cNvSpPr txBox="1"/>
          <p:nvPr/>
        </p:nvSpPr>
        <p:spPr>
          <a:xfrm>
            <a:off x="838200" y="1483081"/>
            <a:ext cx="1083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EXTERNAL MEMORY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2F187C-8DCA-4D6F-95FB-16FD57C521C7}"/>
              </a:ext>
            </a:extLst>
          </p:cNvPr>
          <p:cNvSpPr/>
          <p:nvPr/>
        </p:nvSpPr>
        <p:spPr>
          <a:xfrm>
            <a:off x="4673959" y="2367087"/>
            <a:ext cx="3539266" cy="35392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F1845F-AB89-4975-9BF0-940CE0A77C71}"/>
              </a:ext>
            </a:extLst>
          </p:cNvPr>
          <p:cNvSpPr/>
          <p:nvPr/>
        </p:nvSpPr>
        <p:spPr>
          <a:xfrm>
            <a:off x="4890905" y="2585601"/>
            <a:ext cx="3102237" cy="31022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B1382-9166-42C1-9934-1B8F04CBC3B8}"/>
              </a:ext>
            </a:extLst>
          </p:cNvPr>
          <p:cNvSpPr/>
          <p:nvPr/>
        </p:nvSpPr>
        <p:spPr>
          <a:xfrm>
            <a:off x="5118610" y="2808644"/>
            <a:ext cx="2656151" cy="26561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14F01D-F633-485C-9929-EC851D5B909C}"/>
              </a:ext>
            </a:extLst>
          </p:cNvPr>
          <p:cNvSpPr/>
          <p:nvPr/>
        </p:nvSpPr>
        <p:spPr>
          <a:xfrm>
            <a:off x="5344206" y="3038902"/>
            <a:ext cx="2195634" cy="2195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762F0F-295E-42AE-97F6-2D3A18E104A1}"/>
              </a:ext>
            </a:extLst>
          </p:cNvPr>
          <p:cNvSpPr/>
          <p:nvPr/>
        </p:nvSpPr>
        <p:spPr>
          <a:xfrm>
            <a:off x="5582668" y="3270348"/>
            <a:ext cx="1732743" cy="17327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7D7E37-D6C1-42EA-8660-B2BC9372DA9B}"/>
              </a:ext>
            </a:extLst>
          </p:cNvPr>
          <p:cNvSpPr/>
          <p:nvPr/>
        </p:nvSpPr>
        <p:spPr>
          <a:xfrm>
            <a:off x="5788856" y="3482263"/>
            <a:ext cx="1308913" cy="13089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01D10-0227-44C4-ADD7-E4B230372D60}"/>
              </a:ext>
            </a:extLst>
          </p:cNvPr>
          <p:cNvSpPr txBox="1"/>
          <p:nvPr/>
        </p:nvSpPr>
        <p:spPr>
          <a:xfrm>
            <a:off x="590773" y="2459504"/>
            <a:ext cx="4073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HDD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one or more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rigid rapidly rotating 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platters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coated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magnetic material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RETAIN DATA EVEN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POWERED OFF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278E0-9EA4-4B25-A8D7-3CADA447DDF2}"/>
              </a:ext>
            </a:extLst>
          </p:cNvPr>
          <p:cNvSpPr/>
          <p:nvPr/>
        </p:nvSpPr>
        <p:spPr>
          <a:xfrm flipH="1">
            <a:off x="6424190" y="2367086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213A7-FC7A-4E53-A355-EDFB6C217597}"/>
              </a:ext>
            </a:extLst>
          </p:cNvPr>
          <p:cNvSpPr/>
          <p:nvPr/>
        </p:nvSpPr>
        <p:spPr>
          <a:xfrm rot="5400000" flipH="1">
            <a:off x="6429293" y="2367085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F00CFD-31B6-416B-9FC8-D4937CCC09D4}"/>
              </a:ext>
            </a:extLst>
          </p:cNvPr>
          <p:cNvSpPr/>
          <p:nvPr/>
        </p:nvSpPr>
        <p:spPr>
          <a:xfrm rot="2807791" flipH="1">
            <a:off x="6424423" y="2383602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ADD3B1-A895-4A0F-B225-D7A05A70DDA6}"/>
              </a:ext>
            </a:extLst>
          </p:cNvPr>
          <p:cNvSpPr/>
          <p:nvPr/>
        </p:nvSpPr>
        <p:spPr>
          <a:xfrm rot="8207791" flipH="1">
            <a:off x="6429526" y="2383601"/>
            <a:ext cx="45719" cy="3539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126ADC-836E-476A-8FFB-AB7A077BA585}"/>
              </a:ext>
            </a:extLst>
          </p:cNvPr>
          <p:cNvSpPr/>
          <p:nvPr/>
        </p:nvSpPr>
        <p:spPr>
          <a:xfrm>
            <a:off x="6029632" y="3717312"/>
            <a:ext cx="838814" cy="8388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975BB-4B5F-4A79-A000-9B3DEB2030B0}"/>
              </a:ext>
            </a:extLst>
          </p:cNvPr>
          <p:cNvSpPr txBox="1"/>
          <p:nvPr/>
        </p:nvSpPr>
        <p:spPr>
          <a:xfrm>
            <a:off x="8295772" y="5069524"/>
            <a:ext cx="3238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block 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subdivision of the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 (HDD) storing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C0BF70-4347-44B7-A797-D6EE89D1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47" y="2237437"/>
            <a:ext cx="3683610" cy="37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722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2720592" y="1524000"/>
            <a:ext cx="6876498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2720592" y="1617129"/>
            <a:ext cx="687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children=’true’ AND status = rejected’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B23652F-8F58-4512-906A-E2658F44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7" y="5291671"/>
            <a:ext cx="5927907" cy="2086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logical operators 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get the results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queries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394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2720592" y="1524000"/>
            <a:ext cx="6876498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2720592" y="1617129"/>
            <a:ext cx="687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children=’true’ AND status = rejected’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B23652F-8F58-4512-906A-E2658F44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7" y="5291671"/>
            <a:ext cx="5927907" cy="2086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logical operators 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get the results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queries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0465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2720592" y="1524000"/>
            <a:ext cx="6876498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2720592" y="1617129"/>
            <a:ext cx="687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children=’true’ AND status = rejected’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B23652F-8F58-4512-906A-E2658F44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7" y="5291671"/>
            <a:ext cx="5927907" cy="2086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logical operators 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get the results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queries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7375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FAC7AE-1C01-4EFA-B1AA-71C242891F22}"/>
              </a:ext>
            </a:extLst>
          </p:cNvPr>
          <p:cNvSpPr/>
          <p:nvPr/>
        </p:nvSpPr>
        <p:spPr>
          <a:xfrm>
            <a:off x="2720592" y="1524000"/>
            <a:ext cx="6876498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Bitmap Indexing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AAC77-BAC7-4B68-A360-ADAD2F96CECE}"/>
              </a:ext>
            </a:extLst>
          </p:cNvPr>
          <p:cNvSpPr/>
          <p:nvPr/>
        </p:nvSpPr>
        <p:spPr>
          <a:xfrm>
            <a:off x="38100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306-41BE-4CA1-8AE8-88C8ECC40FB3}"/>
              </a:ext>
            </a:extLst>
          </p:cNvPr>
          <p:cNvSpPr/>
          <p:nvPr/>
        </p:nvSpPr>
        <p:spPr>
          <a:xfrm>
            <a:off x="47244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ECF8E-5D21-4168-AE65-5E16DAF1DB70}"/>
              </a:ext>
            </a:extLst>
          </p:cNvPr>
          <p:cNvSpPr/>
          <p:nvPr/>
        </p:nvSpPr>
        <p:spPr>
          <a:xfrm>
            <a:off x="56388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06FE6-B792-4372-8B77-2F2799C493C7}"/>
              </a:ext>
            </a:extLst>
          </p:cNvPr>
          <p:cNvSpPr/>
          <p:nvPr/>
        </p:nvSpPr>
        <p:spPr>
          <a:xfrm>
            <a:off x="6553200" y="255340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120ED-6E07-429A-887E-2F61084DAA41}"/>
              </a:ext>
            </a:extLst>
          </p:cNvPr>
          <p:cNvSpPr/>
          <p:nvPr/>
        </p:nvSpPr>
        <p:spPr>
          <a:xfrm>
            <a:off x="7467600" y="2553409"/>
            <a:ext cx="914400" cy="447040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D624F-61E7-4D30-85EB-21729058A8FC}"/>
              </a:ext>
            </a:extLst>
          </p:cNvPr>
          <p:cNvSpPr/>
          <p:nvPr/>
        </p:nvSpPr>
        <p:spPr>
          <a:xfrm>
            <a:off x="38100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6D5A2-98BA-4120-A34F-4164A0731712}"/>
              </a:ext>
            </a:extLst>
          </p:cNvPr>
          <p:cNvSpPr/>
          <p:nvPr/>
        </p:nvSpPr>
        <p:spPr>
          <a:xfrm>
            <a:off x="47244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BB9AB-2C04-4F08-93EA-EA7DB8AF09D5}"/>
              </a:ext>
            </a:extLst>
          </p:cNvPr>
          <p:cNvSpPr/>
          <p:nvPr/>
        </p:nvSpPr>
        <p:spPr>
          <a:xfrm>
            <a:off x="56388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63865-9358-4E6B-A599-5E1532DFEEB4}"/>
              </a:ext>
            </a:extLst>
          </p:cNvPr>
          <p:cNvSpPr/>
          <p:nvPr/>
        </p:nvSpPr>
        <p:spPr>
          <a:xfrm>
            <a:off x="65532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8602F-2847-4670-893C-DF5CFE99067F}"/>
              </a:ext>
            </a:extLst>
          </p:cNvPr>
          <p:cNvSpPr/>
          <p:nvPr/>
        </p:nvSpPr>
        <p:spPr>
          <a:xfrm>
            <a:off x="7467600" y="3000449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FF0D3-5114-4028-A9EF-A396308EC310}"/>
              </a:ext>
            </a:extLst>
          </p:cNvPr>
          <p:cNvSpPr/>
          <p:nvPr/>
        </p:nvSpPr>
        <p:spPr>
          <a:xfrm>
            <a:off x="3444240" y="371034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A1B3C-F79B-4DF3-A6F4-110B04293A2E}"/>
              </a:ext>
            </a:extLst>
          </p:cNvPr>
          <p:cNvSpPr/>
          <p:nvPr/>
        </p:nvSpPr>
        <p:spPr>
          <a:xfrm>
            <a:off x="47244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D886-5601-418D-82F2-2CC87FDA1BDE}"/>
              </a:ext>
            </a:extLst>
          </p:cNvPr>
          <p:cNvSpPr/>
          <p:nvPr/>
        </p:nvSpPr>
        <p:spPr>
          <a:xfrm>
            <a:off x="56388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E00DC-0573-4B75-8B2E-37B322D70425}"/>
              </a:ext>
            </a:extLst>
          </p:cNvPr>
          <p:cNvSpPr/>
          <p:nvPr/>
        </p:nvSpPr>
        <p:spPr>
          <a:xfrm>
            <a:off x="65532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FDC09-CCB5-4A96-8A70-9C9F342ABC43}"/>
              </a:ext>
            </a:extLst>
          </p:cNvPr>
          <p:cNvSpPr/>
          <p:nvPr/>
        </p:nvSpPr>
        <p:spPr>
          <a:xfrm>
            <a:off x="7467600" y="371034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24623-0B4A-4F84-A12D-9A219626D8A1}"/>
              </a:ext>
            </a:extLst>
          </p:cNvPr>
          <p:cNvSpPr/>
          <p:nvPr/>
        </p:nvSpPr>
        <p:spPr>
          <a:xfrm>
            <a:off x="3444240" y="415738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F5B7F-D26B-4F64-9D4C-66E9B38C9E50}"/>
              </a:ext>
            </a:extLst>
          </p:cNvPr>
          <p:cNvSpPr/>
          <p:nvPr/>
        </p:nvSpPr>
        <p:spPr>
          <a:xfrm>
            <a:off x="47244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29B81-D66A-4F98-9C6F-F8C60892A949}"/>
              </a:ext>
            </a:extLst>
          </p:cNvPr>
          <p:cNvSpPr/>
          <p:nvPr/>
        </p:nvSpPr>
        <p:spPr>
          <a:xfrm>
            <a:off x="56388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F4F1E-E0B6-44E0-9C7E-EE3C18D1ED1D}"/>
              </a:ext>
            </a:extLst>
          </p:cNvPr>
          <p:cNvSpPr/>
          <p:nvPr/>
        </p:nvSpPr>
        <p:spPr>
          <a:xfrm>
            <a:off x="6553200" y="415738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148C7-EE96-46BA-92BC-C76CD9D19740}"/>
              </a:ext>
            </a:extLst>
          </p:cNvPr>
          <p:cNvSpPr/>
          <p:nvPr/>
        </p:nvSpPr>
        <p:spPr>
          <a:xfrm>
            <a:off x="7467600" y="4157382"/>
            <a:ext cx="914400" cy="447040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89927-3337-409B-AABB-0C590BAAE131}"/>
              </a:ext>
            </a:extLst>
          </p:cNvPr>
          <p:cNvSpPr/>
          <p:nvPr/>
        </p:nvSpPr>
        <p:spPr>
          <a:xfrm>
            <a:off x="3444240" y="4604422"/>
            <a:ext cx="128016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73FFB-3CEB-421D-A4F0-D0D7F6C90694}"/>
              </a:ext>
            </a:extLst>
          </p:cNvPr>
          <p:cNvSpPr/>
          <p:nvPr/>
        </p:nvSpPr>
        <p:spPr>
          <a:xfrm>
            <a:off x="47244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CDC79-B4BD-488C-828C-ED14E95BC6EC}"/>
              </a:ext>
            </a:extLst>
          </p:cNvPr>
          <p:cNvSpPr/>
          <p:nvPr/>
        </p:nvSpPr>
        <p:spPr>
          <a:xfrm>
            <a:off x="56388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A4ABE-3A18-404B-8519-012643E980CF}"/>
              </a:ext>
            </a:extLst>
          </p:cNvPr>
          <p:cNvSpPr/>
          <p:nvPr/>
        </p:nvSpPr>
        <p:spPr>
          <a:xfrm>
            <a:off x="65532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4EEE4-2D51-4BC2-B44F-3B394B435BD7}"/>
              </a:ext>
            </a:extLst>
          </p:cNvPr>
          <p:cNvSpPr/>
          <p:nvPr/>
        </p:nvSpPr>
        <p:spPr>
          <a:xfrm>
            <a:off x="7467600" y="4604422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002C9-7492-447B-8556-21E2288986AE}"/>
              </a:ext>
            </a:extLst>
          </p:cNvPr>
          <p:cNvSpPr txBox="1"/>
          <p:nvPr/>
        </p:nvSpPr>
        <p:spPr>
          <a:xfrm>
            <a:off x="2720592" y="1617129"/>
            <a:ext cx="687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2">
                    <a:lumMod val="75000"/>
                  </a:schemeClr>
                </a:solidFill>
              </a:rPr>
              <a:t>SELECT name FROM ads WHERE children=’true’ AND status = rejected’</a:t>
            </a:r>
            <a:endParaRPr lang="en-GB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B23652F-8F58-4512-906A-E2658F44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7" y="5291671"/>
            <a:ext cx="5927907" cy="2086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logical operators 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get the results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queries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3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12428851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stored as simple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external memory (HDD)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concrete implementation depends on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engine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MyISAM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creates sepearate files for each database table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InnoDB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just a single file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6349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2D00A-7C71-4EAF-8BCC-E41CD646869B}"/>
              </a:ext>
            </a:extLst>
          </p:cNvPr>
          <p:cNvSpPr/>
          <p:nvPr/>
        </p:nvSpPr>
        <p:spPr>
          <a:xfrm>
            <a:off x="2479040" y="197104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3C351-C183-4547-8A75-802C8B77228A}"/>
              </a:ext>
            </a:extLst>
          </p:cNvPr>
          <p:cNvSpPr/>
          <p:nvPr/>
        </p:nvSpPr>
        <p:spPr>
          <a:xfrm>
            <a:off x="3393440" y="197104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Adam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AF45A8-7F3E-4D78-AEC3-2B13FA6A6349}"/>
              </a:ext>
            </a:extLst>
          </p:cNvPr>
          <p:cNvSpPr/>
          <p:nvPr/>
        </p:nvSpPr>
        <p:spPr>
          <a:xfrm>
            <a:off x="2479040" y="241808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19980-E507-4BB7-9217-2E8AD92A3137}"/>
              </a:ext>
            </a:extLst>
          </p:cNvPr>
          <p:cNvSpPr/>
          <p:nvPr/>
        </p:nvSpPr>
        <p:spPr>
          <a:xfrm>
            <a:off x="3393440" y="241808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Kevin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96B636-F0EF-4CA3-B5FF-AC97E13EAC63}"/>
              </a:ext>
            </a:extLst>
          </p:cNvPr>
          <p:cNvSpPr/>
          <p:nvPr/>
        </p:nvSpPr>
        <p:spPr>
          <a:xfrm>
            <a:off x="2479040" y="286512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077B7-F404-490F-9401-190EA4CF750E}"/>
              </a:ext>
            </a:extLst>
          </p:cNvPr>
          <p:cNvSpPr/>
          <p:nvPr/>
        </p:nvSpPr>
        <p:spPr>
          <a:xfrm>
            <a:off x="3393440" y="286512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44155C-ECB3-4988-97F2-69DAF0C790A9}"/>
              </a:ext>
            </a:extLst>
          </p:cNvPr>
          <p:cNvSpPr/>
          <p:nvPr/>
        </p:nvSpPr>
        <p:spPr>
          <a:xfrm>
            <a:off x="2479040" y="331216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D50DF-1474-4005-9F21-1D2B8F9096E0}"/>
              </a:ext>
            </a:extLst>
          </p:cNvPr>
          <p:cNvSpPr/>
          <p:nvPr/>
        </p:nvSpPr>
        <p:spPr>
          <a:xfrm>
            <a:off x="3393440" y="331216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19803-03FE-4CA3-8275-55CA0010961B}"/>
              </a:ext>
            </a:extLst>
          </p:cNvPr>
          <p:cNvSpPr/>
          <p:nvPr/>
        </p:nvSpPr>
        <p:spPr>
          <a:xfrm>
            <a:off x="2479040" y="375920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B374A9-3C1E-4022-A784-433BBD8F15C6}"/>
              </a:ext>
            </a:extLst>
          </p:cNvPr>
          <p:cNvSpPr/>
          <p:nvPr/>
        </p:nvSpPr>
        <p:spPr>
          <a:xfrm>
            <a:off x="3393440" y="375920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0DE82-F10F-44BD-B9A1-B28B5B54FD3A}"/>
              </a:ext>
            </a:extLst>
          </p:cNvPr>
          <p:cNvSpPr/>
          <p:nvPr/>
        </p:nvSpPr>
        <p:spPr>
          <a:xfrm>
            <a:off x="2479040" y="420624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0596B-1EFB-42B9-B15B-B3373143569E}"/>
              </a:ext>
            </a:extLst>
          </p:cNvPr>
          <p:cNvSpPr/>
          <p:nvPr/>
        </p:nvSpPr>
        <p:spPr>
          <a:xfrm>
            <a:off x="3393440" y="420624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FF67D3-151F-4192-942C-93F90E8C1C8B}"/>
              </a:ext>
            </a:extLst>
          </p:cNvPr>
          <p:cNvSpPr/>
          <p:nvPr/>
        </p:nvSpPr>
        <p:spPr>
          <a:xfrm>
            <a:off x="2479040" y="465328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102BE4-C293-4A94-8121-2FB5E9665502}"/>
              </a:ext>
            </a:extLst>
          </p:cNvPr>
          <p:cNvSpPr/>
          <p:nvPr/>
        </p:nvSpPr>
        <p:spPr>
          <a:xfrm>
            <a:off x="3393440" y="465328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53295-4631-400C-BDEC-FA2B96F2E99E}"/>
              </a:ext>
            </a:extLst>
          </p:cNvPr>
          <p:cNvSpPr/>
          <p:nvPr/>
        </p:nvSpPr>
        <p:spPr>
          <a:xfrm>
            <a:off x="2479040" y="510032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8544D-F75D-4960-BE80-1B263D3C8F5F}"/>
              </a:ext>
            </a:extLst>
          </p:cNvPr>
          <p:cNvSpPr/>
          <p:nvPr/>
        </p:nvSpPr>
        <p:spPr>
          <a:xfrm>
            <a:off x="3393440" y="510032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7F1DAC-141D-42F8-9288-1514C52861B1}"/>
              </a:ext>
            </a:extLst>
          </p:cNvPr>
          <p:cNvSpPr/>
          <p:nvPr/>
        </p:nvSpPr>
        <p:spPr>
          <a:xfrm>
            <a:off x="2479040" y="5547360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8453C-A965-40C1-A112-FAB69980DE9B}"/>
              </a:ext>
            </a:extLst>
          </p:cNvPr>
          <p:cNvSpPr/>
          <p:nvPr/>
        </p:nvSpPr>
        <p:spPr>
          <a:xfrm>
            <a:off x="3393440" y="5547360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Sofia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34F8F-2479-48DF-97FE-645326C2FBC1}"/>
              </a:ext>
            </a:extLst>
          </p:cNvPr>
          <p:cNvSpPr txBox="1"/>
          <p:nvPr/>
        </p:nvSpPr>
        <p:spPr>
          <a:xfrm>
            <a:off x="6581340" y="2407920"/>
            <a:ext cx="47724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items of a database table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necesserily ordered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deafult</a:t>
            </a:r>
          </a:p>
          <a:p>
            <a:pPr algn="ctr"/>
            <a:endParaRPr lang="hu-HU" sz="28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DATABASE TABLES ARE STORED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FILES IN THE EXTERNAL MEMORY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gaps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table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 previous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operations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051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23F62-947B-4F47-A1F0-540572D40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1" y="2949818"/>
            <a:ext cx="1680547" cy="1732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BCE0B7-0BE9-44E9-B00E-CBAF8CD94B98}"/>
              </a:ext>
            </a:extLst>
          </p:cNvPr>
          <p:cNvSpPr/>
          <p:nvPr/>
        </p:nvSpPr>
        <p:spPr>
          <a:xfrm>
            <a:off x="3435745" y="2893168"/>
            <a:ext cx="1438096" cy="1846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63DB0-D666-4550-BE12-2886E269BB93}"/>
              </a:ext>
            </a:extLst>
          </p:cNvPr>
          <p:cNvSpPr txBox="1"/>
          <p:nvPr/>
        </p:nvSpPr>
        <p:spPr>
          <a:xfrm>
            <a:off x="872454" y="2505670"/>
            <a:ext cx="227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DISK MEMORY (HDD)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15265-2221-4266-94C5-7F7305D85EF6}"/>
              </a:ext>
            </a:extLst>
          </p:cNvPr>
          <p:cNvSpPr txBox="1"/>
          <p:nvPr/>
        </p:nvSpPr>
        <p:spPr>
          <a:xfrm>
            <a:off x="3549819" y="3631647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PROGRAM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818A1-0F3E-4810-949F-0AF14E444A50}"/>
              </a:ext>
            </a:extLst>
          </p:cNvPr>
          <p:cNvSpPr txBox="1"/>
          <p:nvPr/>
        </p:nvSpPr>
        <p:spPr>
          <a:xfrm>
            <a:off x="3376113" y="2498467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CAB05F8B-8E70-42FE-8630-EBF725CDD93D}"/>
              </a:ext>
            </a:extLst>
          </p:cNvPr>
          <p:cNvSpPr/>
          <p:nvPr/>
        </p:nvSpPr>
        <p:spPr>
          <a:xfrm rot="15904768">
            <a:off x="2856874" y="2314068"/>
            <a:ext cx="641009" cy="2010425"/>
          </a:xfrm>
          <a:prstGeom prst="curved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9EF7F349-604F-431D-BBCD-A7ED025E4312}"/>
              </a:ext>
            </a:extLst>
          </p:cNvPr>
          <p:cNvSpPr/>
          <p:nvPr/>
        </p:nvSpPr>
        <p:spPr>
          <a:xfrm rot="5085150">
            <a:off x="2871690" y="3401821"/>
            <a:ext cx="641009" cy="1978031"/>
          </a:xfrm>
          <a:prstGeom prst="curved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6D5BC9-327C-4BFF-92D2-D8D5634A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768" y="2014216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located on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hard drive disk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can not be proccessed explicitly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must be brought into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 (RAM) we can use either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exclusively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size ranges from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2-16 KB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9330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accessig items on the external memory (HDD)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way slower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than manipulating the mian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totally different data structures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rgbClr val="F7AB8D"/>
                </a:solidFill>
              </a:rPr>
              <a:t>EXTERNAL MEMORY ACCES TIME: 1</a:t>
            </a:r>
            <a:r>
              <a:rPr lang="en-GB" b="1" dirty="0">
                <a:solidFill>
                  <a:srgbClr val="F7AB8D"/>
                </a:solidFill>
              </a:rPr>
              <a:t>2</a:t>
            </a:r>
            <a:r>
              <a:rPr lang="hu-HU" b="1" dirty="0">
                <a:solidFill>
                  <a:srgbClr val="F7AB8D"/>
                </a:solidFill>
              </a:rPr>
              <a:t> ms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RAM ACCESS TIME: 0.0001 ms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far we have manipulated data present on the main memory but now we have to fetch the data from the external memory first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6915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2D00A-7C71-4EAF-8BCC-E41CD646869B}"/>
              </a:ext>
            </a:extLst>
          </p:cNvPr>
          <p:cNvSpPr/>
          <p:nvPr/>
        </p:nvSpPr>
        <p:spPr>
          <a:xfrm>
            <a:off x="2479040" y="1971040"/>
            <a:ext cx="914400" cy="447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3C351-C183-4547-8A75-802C8B77228A}"/>
              </a:ext>
            </a:extLst>
          </p:cNvPr>
          <p:cNvSpPr/>
          <p:nvPr/>
        </p:nvSpPr>
        <p:spPr>
          <a:xfrm>
            <a:off x="3393440" y="1971040"/>
            <a:ext cx="2438400" cy="447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Adam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AF45A8-7F3E-4D78-AEC3-2B13FA6A6349}"/>
              </a:ext>
            </a:extLst>
          </p:cNvPr>
          <p:cNvSpPr/>
          <p:nvPr/>
        </p:nvSpPr>
        <p:spPr>
          <a:xfrm>
            <a:off x="2479040" y="2418080"/>
            <a:ext cx="914400" cy="447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19980-E507-4BB7-9217-2E8AD92A3137}"/>
              </a:ext>
            </a:extLst>
          </p:cNvPr>
          <p:cNvSpPr/>
          <p:nvPr/>
        </p:nvSpPr>
        <p:spPr>
          <a:xfrm>
            <a:off x="3393440" y="2418080"/>
            <a:ext cx="2438400" cy="447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Kevin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96B636-F0EF-4CA3-B5FF-AC97E13EAC63}"/>
              </a:ext>
            </a:extLst>
          </p:cNvPr>
          <p:cNvSpPr/>
          <p:nvPr/>
        </p:nvSpPr>
        <p:spPr>
          <a:xfrm>
            <a:off x="2479040" y="2865120"/>
            <a:ext cx="914400" cy="447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077B7-F404-490F-9401-190EA4CF750E}"/>
              </a:ext>
            </a:extLst>
          </p:cNvPr>
          <p:cNvSpPr/>
          <p:nvPr/>
        </p:nvSpPr>
        <p:spPr>
          <a:xfrm>
            <a:off x="3393440" y="2865120"/>
            <a:ext cx="2438400" cy="447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44155C-ECB3-4988-97F2-69DAF0C790A9}"/>
              </a:ext>
            </a:extLst>
          </p:cNvPr>
          <p:cNvSpPr/>
          <p:nvPr/>
        </p:nvSpPr>
        <p:spPr>
          <a:xfrm>
            <a:off x="2479040" y="3312160"/>
            <a:ext cx="914400" cy="447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D50DF-1474-4005-9F21-1D2B8F9096E0}"/>
              </a:ext>
            </a:extLst>
          </p:cNvPr>
          <p:cNvSpPr/>
          <p:nvPr/>
        </p:nvSpPr>
        <p:spPr>
          <a:xfrm>
            <a:off x="3393440" y="3312160"/>
            <a:ext cx="2438400" cy="447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19803-03FE-4CA3-8275-55CA0010961B}"/>
              </a:ext>
            </a:extLst>
          </p:cNvPr>
          <p:cNvSpPr/>
          <p:nvPr/>
        </p:nvSpPr>
        <p:spPr>
          <a:xfrm>
            <a:off x="2479040" y="3759200"/>
            <a:ext cx="914400" cy="447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B374A9-3C1E-4022-A784-433BBD8F15C6}"/>
              </a:ext>
            </a:extLst>
          </p:cNvPr>
          <p:cNvSpPr/>
          <p:nvPr/>
        </p:nvSpPr>
        <p:spPr>
          <a:xfrm>
            <a:off x="3393440" y="3759200"/>
            <a:ext cx="2438400" cy="447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0DE82-F10F-44BD-B9A1-B28B5B54FD3A}"/>
              </a:ext>
            </a:extLst>
          </p:cNvPr>
          <p:cNvSpPr/>
          <p:nvPr/>
        </p:nvSpPr>
        <p:spPr>
          <a:xfrm>
            <a:off x="2479040" y="4206240"/>
            <a:ext cx="914400" cy="447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0596B-1EFB-42B9-B15B-B3373143569E}"/>
              </a:ext>
            </a:extLst>
          </p:cNvPr>
          <p:cNvSpPr/>
          <p:nvPr/>
        </p:nvSpPr>
        <p:spPr>
          <a:xfrm>
            <a:off x="3393440" y="4206240"/>
            <a:ext cx="2438400" cy="447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FF67D3-151F-4192-942C-93F90E8C1C8B}"/>
              </a:ext>
            </a:extLst>
          </p:cNvPr>
          <p:cNvSpPr/>
          <p:nvPr/>
        </p:nvSpPr>
        <p:spPr>
          <a:xfrm>
            <a:off x="2479040" y="4653280"/>
            <a:ext cx="914400" cy="447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102BE4-C293-4A94-8121-2FB5E9665502}"/>
              </a:ext>
            </a:extLst>
          </p:cNvPr>
          <p:cNvSpPr/>
          <p:nvPr/>
        </p:nvSpPr>
        <p:spPr>
          <a:xfrm>
            <a:off x="3393440" y="4653280"/>
            <a:ext cx="2438400" cy="447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53295-4631-400C-BDEC-FA2B96F2E99E}"/>
              </a:ext>
            </a:extLst>
          </p:cNvPr>
          <p:cNvSpPr/>
          <p:nvPr/>
        </p:nvSpPr>
        <p:spPr>
          <a:xfrm>
            <a:off x="2479040" y="5100320"/>
            <a:ext cx="914400" cy="447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8544D-F75D-4960-BE80-1B263D3C8F5F}"/>
              </a:ext>
            </a:extLst>
          </p:cNvPr>
          <p:cNvSpPr/>
          <p:nvPr/>
        </p:nvSpPr>
        <p:spPr>
          <a:xfrm>
            <a:off x="3393440" y="5100320"/>
            <a:ext cx="2438400" cy="447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7F1DAC-141D-42F8-9288-1514C52861B1}"/>
              </a:ext>
            </a:extLst>
          </p:cNvPr>
          <p:cNvSpPr/>
          <p:nvPr/>
        </p:nvSpPr>
        <p:spPr>
          <a:xfrm>
            <a:off x="2479040" y="5547360"/>
            <a:ext cx="914400" cy="447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8453C-A965-40C1-A112-FAB69980DE9B}"/>
              </a:ext>
            </a:extLst>
          </p:cNvPr>
          <p:cNvSpPr/>
          <p:nvPr/>
        </p:nvSpPr>
        <p:spPr>
          <a:xfrm>
            <a:off x="3393440" y="5547360"/>
            <a:ext cx="2438400" cy="447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Sofia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34F8F-2479-48DF-97FE-645326C2FBC1}"/>
              </a:ext>
            </a:extLst>
          </p:cNvPr>
          <p:cNvSpPr txBox="1"/>
          <p:nvPr/>
        </p:nvSpPr>
        <p:spPr>
          <a:xfrm>
            <a:off x="6556589" y="2459226"/>
            <a:ext cx="47972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happends to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memory?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CONSIDER THE ITEMS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PAGES ONE BY ONE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it is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sequential search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it is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 so it is quite fast</a:t>
            </a:r>
          </a:p>
        </p:txBody>
      </p:sp>
    </p:spTree>
    <p:extLst>
      <p:ext uri="{BB962C8B-B14F-4D97-AF65-F5344CB8AC3E}">
        <p14:creationId xmlns:p14="http://schemas.microsoft.com/office/powerpoint/2010/main" val="213986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AC850-E0C6-4921-B09D-37DCD0F9E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1" y="2949818"/>
            <a:ext cx="1680547" cy="1732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576138-C3B2-47BC-8B5F-D5005FCC7E5E}"/>
              </a:ext>
            </a:extLst>
          </p:cNvPr>
          <p:cNvSpPr/>
          <p:nvPr/>
        </p:nvSpPr>
        <p:spPr>
          <a:xfrm>
            <a:off x="3435745" y="2893168"/>
            <a:ext cx="1438096" cy="1846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BEE53-8350-4E58-8CAE-22388344DA76}"/>
              </a:ext>
            </a:extLst>
          </p:cNvPr>
          <p:cNvSpPr txBox="1"/>
          <p:nvPr/>
        </p:nvSpPr>
        <p:spPr>
          <a:xfrm>
            <a:off x="3376113" y="2498467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21D1F-D963-441A-A17C-BF00003C2F98}"/>
              </a:ext>
            </a:extLst>
          </p:cNvPr>
          <p:cNvSpPr txBox="1"/>
          <p:nvPr/>
        </p:nvSpPr>
        <p:spPr>
          <a:xfrm>
            <a:off x="872454" y="2505670"/>
            <a:ext cx="227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DISK MEMORY (HDD)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2CD3BE4-81B8-4AD9-97EF-B648A10C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768" y="2014216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located on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hard drive disk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can not be proccessed explicitly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must be brought into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 (RAM) we can use either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016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7145"/>
            <a:ext cx="107950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if we are looking for an item in the database table – we have no other option but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entries one by one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called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we do better?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if the underlying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is sorted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we can apply binary search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logarithmic running time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SHOULD KEEP THE DATABASE TABLE SORTED 	            ACCORDING TO THE PRIMARY KEY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C2454B-D4AD-479F-93F3-499294818803}"/>
              </a:ext>
            </a:extLst>
          </p:cNvPr>
          <p:cNvSpPr/>
          <p:nvPr/>
        </p:nvSpPr>
        <p:spPr>
          <a:xfrm>
            <a:off x="3495040" y="1656080"/>
            <a:ext cx="533400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561C0-E88A-4DDF-9FAE-218D561A7DF4}"/>
              </a:ext>
            </a:extLst>
          </p:cNvPr>
          <p:cNvSpPr txBox="1"/>
          <p:nvPr/>
        </p:nvSpPr>
        <p:spPr>
          <a:xfrm>
            <a:off x="3953494" y="1749209"/>
            <a:ext cx="4410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code=’USA’;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2139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9006562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data structures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guarantee logarithmic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store the items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sorted order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can store the indexes of a database table (such as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trees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2206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EF8645-10D9-4AEF-9C72-8F9FE423551B}"/>
              </a:ext>
            </a:extLst>
          </p:cNvPr>
          <p:cNvSpPr/>
          <p:nvPr/>
        </p:nvSpPr>
        <p:spPr>
          <a:xfrm>
            <a:off x="3363776" y="221549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FD0521-5AA7-4BF0-AAD4-3CDC13740F26}"/>
              </a:ext>
            </a:extLst>
          </p:cNvPr>
          <p:cNvSpPr/>
          <p:nvPr/>
        </p:nvSpPr>
        <p:spPr>
          <a:xfrm>
            <a:off x="2559088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74270-6CC8-4CB3-BB6C-DE50ACCD6574}"/>
              </a:ext>
            </a:extLst>
          </p:cNvPr>
          <p:cNvCxnSpPr/>
          <p:nvPr/>
        </p:nvCxnSpPr>
        <p:spPr>
          <a:xfrm flipH="1">
            <a:off x="3106058" y="271977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62C2471-549C-4EF6-A13C-1DA59502F36E}"/>
              </a:ext>
            </a:extLst>
          </p:cNvPr>
          <p:cNvSpPr/>
          <p:nvPr/>
        </p:nvSpPr>
        <p:spPr>
          <a:xfrm>
            <a:off x="3345491" y="362312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D11198-F951-408B-BBC8-0CB14ECBC038}"/>
              </a:ext>
            </a:extLst>
          </p:cNvPr>
          <p:cNvCxnSpPr/>
          <p:nvPr/>
        </p:nvCxnSpPr>
        <p:spPr>
          <a:xfrm>
            <a:off x="3135426" y="347661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A6B86A-D69C-48E8-B3DE-79ABC291158F}"/>
              </a:ext>
            </a:extLst>
          </p:cNvPr>
          <p:cNvSpPr/>
          <p:nvPr/>
        </p:nvSpPr>
        <p:spPr>
          <a:xfrm>
            <a:off x="4165466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83ED5-FB35-4FC4-86B1-D94419B9D29F}"/>
              </a:ext>
            </a:extLst>
          </p:cNvPr>
          <p:cNvCxnSpPr/>
          <p:nvPr/>
        </p:nvCxnSpPr>
        <p:spPr>
          <a:xfrm>
            <a:off x="3955401" y="271977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60900-673B-4967-BEDD-27B5C815EDA7}"/>
              </a:ext>
            </a:extLst>
          </p:cNvPr>
          <p:cNvCxnSpPr/>
          <p:nvPr/>
        </p:nvCxnSpPr>
        <p:spPr>
          <a:xfrm flipH="1">
            <a:off x="2339283" y="345909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060FEA-204B-43F8-98DE-FD133F5B4446}"/>
              </a:ext>
            </a:extLst>
          </p:cNvPr>
          <p:cNvSpPr/>
          <p:nvPr/>
        </p:nvSpPr>
        <p:spPr>
          <a:xfrm>
            <a:off x="1865544" y="372488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DB1F3-F1FE-4F93-907E-8B62939169A4}"/>
              </a:ext>
            </a:extLst>
          </p:cNvPr>
          <p:cNvSpPr/>
          <p:nvPr/>
        </p:nvSpPr>
        <p:spPr>
          <a:xfrm>
            <a:off x="4951869" y="357869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184948-C126-4AD7-9A64-EF00CFFF3A75}"/>
              </a:ext>
            </a:extLst>
          </p:cNvPr>
          <p:cNvCxnSpPr/>
          <p:nvPr/>
        </p:nvCxnSpPr>
        <p:spPr>
          <a:xfrm>
            <a:off x="4741804" y="343219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1EA636-3F6F-4A8E-858D-954BEC251637}"/>
              </a:ext>
            </a:extLst>
          </p:cNvPr>
          <p:cNvSpPr/>
          <p:nvPr/>
        </p:nvSpPr>
        <p:spPr>
          <a:xfrm>
            <a:off x="4116031" y="433401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56E8F5-99DD-406D-8B37-AA70C6388B50}"/>
              </a:ext>
            </a:extLst>
          </p:cNvPr>
          <p:cNvCxnSpPr/>
          <p:nvPr/>
        </p:nvCxnSpPr>
        <p:spPr>
          <a:xfrm>
            <a:off x="3905966" y="4187506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9CB53-4618-404A-915C-CB37E70A71B0}"/>
              </a:ext>
            </a:extLst>
          </p:cNvPr>
          <p:cNvCxnSpPr/>
          <p:nvPr/>
        </p:nvCxnSpPr>
        <p:spPr>
          <a:xfrm flipH="1">
            <a:off x="3109823" y="41699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70F459-F981-4179-9BB5-7DBBA68F2922}"/>
              </a:ext>
            </a:extLst>
          </p:cNvPr>
          <p:cNvSpPr/>
          <p:nvPr/>
        </p:nvSpPr>
        <p:spPr>
          <a:xfrm>
            <a:off x="2636084" y="44357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5C377-BCA3-46CE-B18E-ED844024AAF6}"/>
              </a:ext>
            </a:extLst>
          </p:cNvPr>
          <p:cNvSpPr txBox="1"/>
          <p:nvPr/>
        </p:nvSpPr>
        <p:spPr>
          <a:xfrm>
            <a:off x="6418679" y="2342121"/>
            <a:ext cx="497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store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indexes like this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stores a pointer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 databse table’s row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THE PROBLEM IS THAT WE HAVE TO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SWAP PAGES EVERY TIME WE VISIT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A CHILD NODE !!!</a:t>
            </a:r>
          </a:p>
        </p:txBody>
      </p:sp>
    </p:spTree>
    <p:extLst>
      <p:ext uri="{BB962C8B-B14F-4D97-AF65-F5344CB8AC3E}">
        <p14:creationId xmlns:p14="http://schemas.microsoft.com/office/powerpoint/2010/main" val="296305576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EF8645-10D9-4AEF-9C72-8F9FE423551B}"/>
              </a:ext>
            </a:extLst>
          </p:cNvPr>
          <p:cNvSpPr/>
          <p:nvPr/>
        </p:nvSpPr>
        <p:spPr>
          <a:xfrm>
            <a:off x="3363776" y="2215494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FD0521-5AA7-4BF0-AAD4-3CDC13740F26}"/>
              </a:ext>
            </a:extLst>
          </p:cNvPr>
          <p:cNvSpPr/>
          <p:nvPr/>
        </p:nvSpPr>
        <p:spPr>
          <a:xfrm>
            <a:off x="2559088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74270-6CC8-4CB3-BB6C-DE50ACCD6574}"/>
              </a:ext>
            </a:extLst>
          </p:cNvPr>
          <p:cNvCxnSpPr/>
          <p:nvPr/>
        </p:nvCxnSpPr>
        <p:spPr>
          <a:xfrm flipH="1">
            <a:off x="3106058" y="271977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62C2471-549C-4EF6-A13C-1DA59502F36E}"/>
              </a:ext>
            </a:extLst>
          </p:cNvPr>
          <p:cNvSpPr/>
          <p:nvPr/>
        </p:nvSpPr>
        <p:spPr>
          <a:xfrm>
            <a:off x="3345491" y="362312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D11198-F951-408B-BBC8-0CB14ECBC038}"/>
              </a:ext>
            </a:extLst>
          </p:cNvPr>
          <p:cNvCxnSpPr/>
          <p:nvPr/>
        </p:nvCxnSpPr>
        <p:spPr>
          <a:xfrm>
            <a:off x="3135426" y="347661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A6B86A-D69C-48E8-B3DE-79ABC291158F}"/>
              </a:ext>
            </a:extLst>
          </p:cNvPr>
          <p:cNvSpPr/>
          <p:nvPr/>
        </p:nvSpPr>
        <p:spPr>
          <a:xfrm>
            <a:off x="4165466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83ED5-FB35-4FC4-86B1-D94419B9D29F}"/>
              </a:ext>
            </a:extLst>
          </p:cNvPr>
          <p:cNvCxnSpPr/>
          <p:nvPr/>
        </p:nvCxnSpPr>
        <p:spPr>
          <a:xfrm>
            <a:off x="3955401" y="271977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60900-673B-4967-BEDD-27B5C815EDA7}"/>
              </a:ext>
            </a:extLst>
          </p:cNvPr>
          <p:cNvCxnSpPr/>
          <p:nvPr/>
        </p:nvCxnSpPr>
        <p:spPr>
          <a:xfrm flipH="1">
            <a:off x="2339283" y="345909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060FEA-204B-43F8-98DE-FD133F5B4446}"/>
              </a:ext>
            </a:extLst>
          </p:cNvPr>
          <p:cNvSpPr/>
          <p:nvPr/>
        </p:nvSpPr>
        <p:spPr>
          <a:xfrm>
            <a:off x="1865544" y="372488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DB1F3-F1FE-4F93-907E-8B62939169A4}"/>
              </a:ext>
            </a:extLst>
          </p:cNvPr>
          <p:cNvSpPr/>
          <p:nvPr/>
        </p:nvSpPr>
        <p:spPr>
          <a:xfrm>
            <a:off x="4951869" y="357869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184948-C126-4AD7-9A64-EF00CFFF3A75}"/>
              </a:ext>
            </a:extLst>
          </p:cNvPr>
          <p:cNvCxnSpPr/>
          <p:nvPr/>
        </p:nvCxnSpPr>
        <p:spPr>
          <a:xfrm>
            <a:off x="4741804" y="343219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1EA636-3F6F-4A8E-858D-954BEC251637}"/>
              </a:ext>
            </a:extLst>
          </p:cNvPr>
          <p:cNvSpPr/>
          <p:nvPr/>
        </p:nvSpPr>
        <p:spPr>
          <a:xfrm>
            <a:off x="4116031" y="433401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56E8F5-99DD-406D-8B37-AA70C6388B50}"/>
              </a:ext>
            </a:extLst>
          </p:cNvPr>
          <p:cNvCxnSpPr/>
          <p:nvPr/>
        </p:nvCxnSpPr>
        <p:spPr>
          <a:xfrm>
            <a:off x="3905966" y="4187506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9CB53-4618-404A-915C-CB37E70A71B0}"/>
              </a:ext>
            </a:extLst>
          </p:cNvPr>
          <p:cNvCxnSpPr/>
          <p:nvPr/>
        </p:nvCxnSpPr>
        <p:spPr>
          <a:xfrm flipH="1">
            <a:off x="3109823" y="41699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70F459-F981-4179-9BB5-7DBBA68F2922}"/>
              </a:ext>
            </a:extLst>
          </p:cNvPr>
          <p:cNvSpPr/>
          <p:nvPr/>
        </p:nvSpPr>
        <p:spPr>
          <a:xfrm>
            <a:off x="2636084" y="44357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5C377-BCA3-46CE-B18E-ED844024AAF6}"/>
              </a:ext>
            </a:extLst>
          </p:cNvPr>
          <p:cNvSpPr txBox="1"/>
          <p:nvPr/>
        </p:nvSpPr>
        <p:spPr>
          <a:xfrm>
            <a:off x="6418679" y="2342121"/>
            <a:ext cx="497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store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indexes like this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stores a pointer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 databse table’s row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THE PROBLEM IS THAT WE HAVE TO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SWAP PAGES EVERY TIME WE VISIT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A CHILD NODE !!!</a:t>
            </a:r>
          </a:p>
        </p:txBody>
      </p:sp>
    </p:spTree>
    <p:extLst>
      <p:ext uri="{BB962C8B-B14F-4D97-AF65-F5344CB8AC3E}">
        <p14:creationId xmlns:p14="http://schemas.microsoft.com/office/powerpoint/2010/main" val="242114809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EF8645-10D9-4AEF-9C72-8F9FE423551B}"/>
              </a:ext>
            </a:extLst>
          </p:cNvPr>
          <p:cNvSpPr/>
          <p:nvPr/>
        </p:nvSpPr>
        <p:spPr>
          <a:xfrm>
            <a:off x="3363776" y="221549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FD0521-5AA7-4BF0-AAD4-3CDC13740F26}"/>
              </a:ext>
            </a:extLst>
          </p:cNvPr>
          <p:cNvSpPr/>
          <p:nvPr/>
        </p:nvSpPr>
        <p:spPr>
          <a:xfrm>
            <a:off x="2559088" y="292790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74270-6CC8-4CB3-BB6C-DE50ACCD6574}"/>
              </a:ext>
            </a:extLst>
          </p:cNvPr>
          <p:cNvCxnSpPr/>
          <p:nvPr/>
        </p:nvCxnSpPr>
        <p:spPr>
          <a:xfrm flipH="1">
            <a:off x="3106058" y="271977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62C2471-549C-4EF6-A13C-1DA59502F36E}"/>
              </a:ext>
            </a:extLst>
          </p:cNvPr>
          <p:cNvSpPr/>
          <p:nvPr/>
        </p:nvSpPr>
        <p:spPr>
          <a:xfrm>
            <a:off x="3345491" y="362312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D11198-F951-408B-BBC8-0CB14ECBC038}"/>
              </a:ext>
            </a:extLst>
          </p:cNvPr>
          <p:cNvCxnSpPr/>
          <p:nvPr/>
        </p:nvCxnSpPr>
        <p:spPr>
          <a:xfrm>
            <a:off x="3135426" y="347661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A6B86A-D69C-48E8-B3DE-79ABC291158F}"/>
              </a:ext>
            </a:extLst>
          </p:cNvPr>
          <p:cNvSpPr/>
          <p:nvPr/>
        </p:nvSpPr>
        <p:spPr>
          <a:xfrm>
            <a:off x="4165466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83ED5-FB35-4FC4-86B1-D94419B9D29F}"/>
              </a:ext>
            </a:extLst>
          </p:cNvPr>
          <p:cNvCxnSpPr/>
          <p:nvPr/>
        </p:nvCxnSpPr>
        <p:spPr>
          <a:xfrm>
            <a:off x="3955401" y="271977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60900-673B-4967-BEDD-27B5C815EDA7}"/>
              </a:ext>
            </a:extLst>
          </p:cNvPr>
          <p:cNvCxnSpPr/>
          <p:nvPr/>
        </p:nvCxnSpPr>
        <p:spPr>
          <a:xfrm flipH="1">
            <a:off x="2339283" y="345909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060FEA-204B-43F8-98DE-FD133F5B4446}"/>
              </a:ext>
            </a:extLst>
          </p:cNvPr>
          <p:cNvSpPr/>
          <p:nvPr/>
        </p:nvSpPr>
        <p:spPr>
          <a:xfrm>
            <a:off x="1865544" y="372488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DB1F3-F1FE-4F93-907E-8B62939169A4}"/>
              </a:ext>
            </a:extLst>
          </p:cNvPr>
          <p:cNvSpPr/>
          <p:nvPr/>
        </p:nvSpPr>
        <p:spPr>
          <a:xfrm>
            <a:off x="4951869" y="357869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184948-C126-4AD7-9A64-EF00CFFF3A75}"/>
              </a:ext>
            </a:extLst>
          </p:cNvPr>
          <p:cNvCxnSpPr/>
          <p:nvPr/>
        </p:nvCxnSpPr>
        <p:spPr>
          <a:xfrm>
            <a:off x="4741804" y="343219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1EA636-3F6F-4A8E-858D-954BEC251637}"/>
              </a:ext>
            </a:extLst>
          </p:cNvPr>
          <p:cNvSpPr/>
          <p:nvPr/>
        </p:nvSpPr>
        <p:spPr>
          <a:xfrm>
            <a:off x="4116031" y="433401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56E8F5-99DD-406D-8B37-AA70C6388B50}"/>
              </a:ext>
            </a:extLst>
          </p:cNvPr>
          <p:cNvCxnSpPr/>
          <p:nvPr/>
        </p:nvCxnSpPr>
        <p:spPr>
          <a:xfrm>
            <a:off x="3905966" y="4187506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9CB53-4618-404A-915C-CB37E70A71B0}"/>
              </a:ext>
            </a:extLst>
          </p:cNvPr>
          <p:cNvCxnSpPr/>
          <p:nvPr/>
        </p:nvCxnSpPr>
        <p:spPr>
          <a:xfrm flipH="1">
            <a:off x="3109823" y="41699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70F459-F981-4179-9BB5-7DBBA68F2922}"/>
              </a:ext>
            </a:extLst>
          </p:cNvPr>
          <p:cNvSpPr/>
          <p:nvPr/>
        </p:nvSpPr>
        <p:spPr>
          <a:xfrm>
            <a:off x="2636084" y="44357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5C377-BCA3-46CE-B18E-ED844024AAF6}"/>
              </a:ext>
            </a:extLst>
          </p:cNvPr>
          <p:cNvSpPr txBox="1"/>
          <p:nvPr/>
        </p:nvSpPr>
        <p:spPr>
          <a:xfrm>
            <a:off x="6418679" y="2342121"/>
            <a:ext cx="497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store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indexes like this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stores a pointer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 databse table’s row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THE PROBLEM IS THAT WE HAVE TO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SWAP PAGES EVERY TIME WE VISIT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A CHILD NODE !!!</a:t>
            </a:r>
          </a:p>
        </p:txBody>
      </p:sp>
    </p:spTree>
    <p:extLst>
      <p:ext uri="{BB962C8B-B14F-4D97-AF65-F5344CB8AC3E}">
        <p14:creationId xmlns:p14="http://schemas.microsoft.com/office/powerpoint/2010/main" val="388958640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EF8645-10D9-4AEF-9C72-8F9FE423551B}"/>
              </a:ext>
            </a:extLst>
          </p:cNvPr>
          <p:cNvSpPr/>
          <p:nvPr/>
        </p:nvSpPr>
        <p:spPr>
          <a:xfrm>
            <a:off x="3363776" y="221549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FD0521-5AA7-4BF0-AAD4-3CDC13740F26}"/>
              </a:ext>
            </a:extLst>
          </p:cNvPr>
          <p:cNvSpPr/>
          <p:nvPr/>
        </p:nvSpPr>
        <p:spPr>
          <a:xfrm>
            <a:off x="2559088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74270-6CC8-4CB3-BB6C-DE50ACCD6574}"/>
              </a:ext>
            </a:extLst>
          </p:cNvPr>
          <p:cNvCxnSpPr/>
          <p:nvPr/>
        </p:nvCxnSpPr>
        <p:spPr>
          <a:xfrm flipH="1">
            <a:off x="3106058" y="271977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62C2471-549C-4EF6-A13C-1DA59502F36E}"/>
              </a:ext>
            </a:extLst>
          </p:cNvPr>
          <p:cNvSpPr/>
          <p:nvPr/>
        </p:nvSpPr>
        <p:spPr>
          <a:xfrm>
            <a:off x="3345491" y="3623123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D11198-F951-408B-BBC8-0CB14ECBC038}"/>
              </a:ext>
            </a:extLst>
          </p:cNvPr>
          <p:cNvCxnSpPr/>
          <p:nvPr/>
        </p:nvCxnSpPr>
        <p:spPr>
          <a:xfrm>
            <a:off x="3135426" y="347661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A6B86A-D69C-48E8-B3DE-79ABC291158F}"/>
              </a:ext>
            </a:extLst>
          </p:cNvPr>
          <p:cNvSpPr/>
          <p:nvPr/>
        </p:nvSpPr>
        <p:spPr>
          <a:xfrm>
            <a:off x="4165466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83ED5-FB35-4FC4-86B1-D94419B9D29F}"/>
              </a:ext>
            </a:extLst>
          </p:cNvPr>
          <p:cNvCxnSpPr/>
          <p:nvPr/>
        </p:nvCxnSpPr>
        <p:spPr>
          <a:xfrm>
            <a:off x="3955401" y="271977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60900-673B-4967-BEDD-27B5C815EDA7}"/>
              </a:ext>
            </a:extLst>
          </p:cNvPr>
          <p:cNvCxnSpPr/>
          <p:nvPr/>
        </p:nvCxnSpPr>
        <p:spPr>
          <a:xfrm flipH="1">
            <a:off x="2339283" y="345909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060FEA-204B-43F8-98DE-FD133F5B4446}"/>
              </a:ext>
            </a:extLst>
          </p:cNvPr>
          <p:cNvSpPr/>
          <p:nvPr/>
        </p:nvSpPr>
        <p:spPr>
          <a:xfrm>
            <a:off x="1865544" y="372488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DB1F3-F1FE-4F93-907E-8B62939169A4}"/>
              </a:ext>
            </a:extLst>
          </p:cNvPr>
          <p:cNvSpPr/>
          <p:nvPr/>
        </p:nvSpPr>
        <p:spPr>
          <a:xfrm>
            <a:off x="4951869" y="357869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184948-C126-4AD7-9A64-EF00CFFF3A75}"/>
              </a:ext>
            </a:extLst>
          </p:cNvPr>
          <p:cNvCxnSpPr/>
          <p:nvPr/>
        </p:nvCxnSpPr>
        <p:spPr>
          <a:xfrm>
            <a:off x="4741804" y="343219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1EA636-3F6F-4A8E-858D-954BEC251637}"/>
              </a:ext>
            </a:extLst>
          </p:cNvPr>
          <p:cNvSpPr/>
          <p:nvPr/>
        </p:nvSpPr>
        <p:spPr>
          <a:xfrm>
            <a:off x="4116031" y="433401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56E8F5-99DD-406D-8B37-AA70C6388B50}"/>
              </a:ext>
            </a:extLst>
          </p:cNvPr>
          <p:cNvCxnSpPr/>
          <p:nvPr/>
        </p:nvCxnSpPr>
        <p:spPr>
          <a:xfrm>
            <a:off x="3905966" y="4187506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9CB53-4618-404A-915C-CB37E70A71B0}"/>
              </a:ext>
            </a:extLst>
          </p:cNvPr>
          <p:cNvCxnSpPr/>
          <p:nvPr/>
        </p:nvCxnSpPr>
        <p:spPr>
          <a:xfrm flipH="1">
            <a:off x="3109823" y="41699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70F459-F981-4179-9BB5-7DBBA68F2922}"/>
              </a:ext>
            </a:extLst>
          </p:cNvPr>
          <p:cNvSpPr/>
          <p:nvPr/>
        </p:nvSpPr>
        <p:spPr>
          <a:xfrm>
            <a:off x="2636084" y="44357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5C377-BCA3-46CE-B18E-ED844024AAF6}"/>
              </a:ext>
            </a:extLst>
          </p:cNvPr>
          <p:cNvSpPr txBox="1"/>
          <p:nvPr/>
        </p:nvSpPr>
        <p:spPr>
          <a:xfrm>
            <a:off x="6418679" y="2342121"/>
            <a:ext cx="497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store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indexes like this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stores a pointer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 databse table’s row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THE PROBLEM IS THAT WE HAVE TO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SWAP PAGES EVERY TIME WE VISIT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A CHILD NODE !!!</a:t>
            </a:r>
          </a:p>
        </p:txBody>
      </p:sp>
    </p:spTree>
    <p:extLst>
      <p:ext uri="{BB962C8B-B14F-4D97-AF65-F5344CB8AC3E}">
        <p14:creationId xmlns:p14="http://schemas.microsoft.com/office/powerpoint/2010/main" val="87466004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EF8645-10D9-4AEF-9C72-8F9FE423551B}"/>
              </a:ext>
            </a:extLst>
          </p:cNvPr>
          <p:cNvSpPr/>
          <p:nvPr/>
        </p:nvSpPr>
        <p:spPr>
          <a:xfrm>
            <a:off x="3363776" y="221549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FD0521-5AA7-4BF0-AAD4-3CDC13740F26}"/>
              </a:ext>
            </a:extLst>
          </p:cNvPr>
          <p:cNvSpPr/>
          <p:nvPr/>
        </p:nvSpPr>
        <p:spPr>
          <a:xfrm>
            <a:off x="2559088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74270-6CC8-4CB3-BB6C-DE50ACCD6574}"/>
              </a:ext>
            </a:extLst>
          </p:cNvPr>
          <p:cNvCxnSpPr/>
          <p:nvPr/>
        </p:nvCxnSpPr>
        <p:spPr>
          <a:xfrm flipH="1">
            <a:off x="3106058" y="271977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62C2471-549C-4EF6-A13C-1DA59502F36E}"/>
              </a:ext>
            </a:extLst>
          </p:cNvPr>
          <p:cNvSpPr/>
          <p:nvPr/>
        </p:nvSpPr>
        <p:spPr>
          <a:xfrm>
            <a:off x="3345491" y="362312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D11198-F951-408B-BBC8-0CB14ECBC038}"/>
              </a:ext>
            </a:extLst>
          </p:cNvPr>
          <p:cNvCxnSpPr/>
          <p:nvPr/>
        </p:nvCxnSpPr>
        <p:spPr>
          <a:xfrm>
            <a:off x="3135426" y="347661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A6B86A-D69C-48E8-B3DE-79ABC291158F}"/>
              </a:ext>
            </a:extLst>
          </p:cNvPr>
          <p:cNvSpPr/>
          <p:nvPr/>
        </p:nvSpPr>
        <p:spPr>
          <a:xfrm>
            <a:off x="4165466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83ED5-FB35-4FC4-86B1-D94419B9D29F}"/>
              </a:ext>
            </a:extLst>
          </p:cNvPr>
          <p:cNvCxnSpPr/>
          <p:nvPr/>
        </p:nvCxnSpPr>
        <p:spPr>
          <a:xfrm>
            <a:off x="3955401" y="271977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60900-673B-4967-BEDD-27B5C815EDA7}"/>
              </a:ext>
            </a:extLst>
          </p:cNvPr>
          <p:cNvCxnSpPr/>
          <p:nvPr/>
        </p:nvCxnSpPr>
        <p:spPr>
          <a:xfrm flipH="1">
            <a:off x="2339283" y="345909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060FEA-204B-43F8-98DE-FD133F5B4446}"/>
              </a:ext>
            </a:extLst>
          </p:cNvPr>
          <p:cNvSpPr/>
          <p:nvPr/>
        </p:nvSpPr>
        <p:spPr>
          <a:xfrm>
            <a:off x="1865544" y="372488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DB1F3-F1FE-4F93-907E-8B62939169A4}"/>
              </a:ext>
            </a:extLst>
          </p:cNvPr>
          <p:cNvSpPr/>
          <p:nvPr/>
        </p:nvSpPr>
        <p:spPr>
          <a:xfrm>
            <a:off x="4951869" y="357869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184948-C126-4AD7-9A64-EF00CFFF3A75}"/>
              </a:ext>
            </a:extLst>
          </p:cNvPr>
          <p:cNvCxnSpPr/>
          <p:nvPr/>
        </p:nvCxnSpPr>
        <p:spPr>
          <a:xfrm>
            <a:off x="4741804" y="343219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1EA636-3F6F-4A8E-858D-954BEC251637}"/>
              </a:ext>
            </a:extLst>
          </p:cNvPr>
          <p:cNvSpPr/>
          <p:nvPr/>
        </p:nvSpPr>
        <p:spPr>
          <a:xfrm>
            <a:off x="4116031" y="4334014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56E8F5-99DD-406D-8B37-AA70C6388B50}"/>
              </a:ext>
            </a:extLst>
          </p:cNvPr>
          <p:cNvCxnSpPr/>
          <p:nvPr/>
        </p:nvCxnSpPr>
        <p:spPr>
          <a:xfrm>
            <a:off x="3905966" y="4187506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9CB53-4618-404A-915C-CB37E70A71B0}"/>
              </a:ext>
            </a:extLst>
          </p:cNvPr>
          <p:cNvCxnSpPr/>
          <p:nvPr/>
        </p:nvCxnSpPr>
        <p:spPr>
          <a:xfrm flipH="1">
            <a:off x="3109823" y="41699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70F459-F981-4179-9BB5-7DBBA68F2922}"/>
              </a:ext>
            </a:extLst>
          </p:cNvPr>
          <p:cNvSpPr/>
          <p:nvPr/>
        </p:nvSpPr>
        <p:spPr>
          <a:xfrm>
            <a:off x="2636084" y="44357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5C377-BCA3-46CE-B18E-ED844024AAF6}"/>
              </a:ext>
            </a:extLst>
          </p:cNvPr>
          <p:cNvSpPr txBox="1"/>
          <p:nvPr/>
        </p:nvSpPr>
        <p:spPr>
          <a:xfrm>
            <a:off x="6418679" y="2342121"/>
            <a:ext cx="497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store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indexes like this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stores a pointer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 databse table’s row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THE PROBLEM IS THAT WE HAVE TO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SWAP PAGES EVERY TIME WE VISIT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A CHILD NODE !!!</a:t>
            </a:r>
          </a:p>
        </p:txBody>
      </p:sp>
    </p:spTree>
    <p:extLst>
      <p:ext uri="{BB962C8B-B14F-4D97-AF65-F5344CB8AC3E}">
        <p14:creationId xmlns:p14="http://schemas.microsoft.com/office/powerpoint/2010/main" val="31262362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EF8645-10D9-4AEF-9C72-8F9FE423551B}"/>
              </a:ext>
            </a:extLst>
          </p:cNvPr>
          <p:cNvSpPr/>
          <p:nvPr/>
        </p:nvSpPr>
        <p:spPr>
          <a:xfrm>
            <a:off x="3363776" y="221549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FD0521-5AA7-4BF0-AAD4-3CDC13740F26}"/>
              </a:ext>
            </a:extLst>
          </p:cNvPr>
          <p:cNvSpPr/>
          <p:nvPr/>
        </p:nvSpPr>
        <p:spPr>
          <a:xfrm>
            <a:off x="2559088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74270-6CC8-4CB3-BB6C-DE50ACCD6574}"/>
              </a:ext>
            </a:extLst>
          </p:cNvPr>
          <p:cNvCxnSpPr/>
          <p:nvPr/>
        </p:nvCxnSpPr>
        <p:spPr>
          <a:xfrm flipH="1">
            <a:off x="3106058" y="271977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62C2471-549C-4EF6-A13C-1DA59502F36E}"/>
              </a:ext>
            </a:extLst>
          </p:cNvPr>
          <p:cNvSpPr/>
          <p:nvPr/>
        </p:nvSpPr>
        <p:spPr>
          <a:xfrm>
            <a:off x="3345491" y="362312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D11198-F951-408B-BBC8-0CB14ECBC038}"/>
              </a:ext>
            </a:extLst>
          </p:cNvPr>
          <p:cNvCxnSpPr/>
          <p:nvPr/>
        </p:nvCxnSpPr>
        <p:spPr>
          <a:xfrm>
            <a:off x="3135426" y="347661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A6B86A-D69C-48E8-B3DE-79ABC291158F}"/>
              </a:ext>
            </a:extLst>
          </p:cNvPr>
          <p:cNvSpPr/>
          <p:nvPr/>
        </p:nvSpPr>
        <p:spPr>
          <a:xfrm>
            <a:off x="4165466" y="292790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83ED5-FB35-4FC4-86B1-D94419B9D29F}"/>
              </a:ext>
            </a:extLst>
          </p:cNvPr>
          <p:cNvCxnSpPr/>
          <p:nvPr/>
        </p:nvCxnSpPr>
        <p:spPr>
          <a:xfrm>
            <a:off x="3955401" y="271977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60900-673B-4967-BEDD-27B5C815EDA7}"/>
              </a:ext>
            </a:extLst>
          </p:cNvPr>
          <p:cNvCxnSpPr/>
          <p:nvPr/>
        </p:nvCxnSpPr>
        <p:spPr>
          <a:xfrm flipH="1">
            <a:off x="2339283" y="345909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060FEA-204B-43F8-98DE-FD133F5B4446}"/>
              </a:ext>
            </a:extLst>
          </p:cNvPr>
          <p:cNvSpPr/>
          <p:nvPr/>
        </p:nvSpPr>
        <p:spPr>
          <a:xfrm>
            <a:off x="1865544" y="372488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DB1F3-F1FE-4F93-907E-8B62939169A4}"/>
              </a:ext>
            </a:extLst>
          </p:cNvPr>
          <p:cNvSpPr/>
          <p:nvPr/>
        </p:nvSpPr>
        <p:spPr>
          <a:xfrm>
            <a:off x="4951869" y="357869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184948-C126-4AD7-9A64-EF00CFFF3A75}"/>
              </a:ext>
            </a:extLst>
          </p:cNvPr>
          <p:cNvCxnSpPr/>
          <p:nvPr/>
        </p:nvCxnSpPr>
        <p:spPr>
          <a:xfrm>
            <a:off x="4741804" y="343219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1EA636-3F6F-4A8E-858D-954BEC251637}"/>
              </a:ext>
            </a:extLst>
          </p:cNvPr>
          <p:cNvSpPr/>
          <p:nvPr/>
        </p:nvSpPr>
        <p:spPr>
          <a:xfrm>
            <a:off x="4116031" y="4334014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56E8F5-99DD-406D-8B37-AA70C6388B50}"/>
              </a:ext>
            </a:extLst>
          </p:cNvPr>
          <p:cNvCxnSpPr/>
          <p:nvPr/>
        </p:nvCxnSpPr>
        <p:spPr>
          <a:xfrm>
            <a:off x="3905966" y="4187506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9CB53-4618-404A-915C-CB37E70A71B0}"/>
              </a:ext>
            </a:extLst>
          </p:cNvPr>
          <p:cNvCxnSpPr/>
          <p:nvPr/>
        </p:nvCxnSpPr>
        <p:spPr>
          <a:xfrm flipH="1">
            <a:off x="3109823" y="41699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70F459-F981-4179-9BB5-7DBBA68F2922}"/>
              </a:ext>
            </a:extLst>
          </p:cNvPr>
          <p:cNvSpPr/>
          <p:nvPr/>
        </p:nvSpPr>
        <p:spPr>
          <a:xfrm>
            <a:off x="2636084" y="44357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5C377-BCA3-46CE-B18E-ED844024AAF6}"/>
              </a:ext>
            </a:extLst>
          </p:cNvPr>
          <p:cNvSpPr txBox="1"/>
          <p:nvPr/>
        </p:nvSpPr>
        <p:spPr>
          <a:xfrm>
            <a:off x="6418679" y="2342121"/>
            <a:ext cx="497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store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indexes like this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stores a pointer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 databse table’s row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THE PROBLEM IS THAT WE HAVE TO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SWAP PAGES EVERY TIME WE VISIT 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A CHILD NODE !!!</a:t>
            </a:r>
          </a:p>
        </p:txBody>
      </p:sp>
    </p:spTree>
    <p:extLst>
      <p:ext uri="{BB962C8B-B14F-4D97-AF65-F5344CB8AC3E}">
        <p14:creationId xmlns:p14="http://schemas.microsoft.com/office/powerpoint/2010/main" val="267902274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EF8645-10D9-4AEF-9C72-8F9FE423551B}"/>
              </a:ext>
            </a:extLst>
          </p:cNvPr>
          <p:cNvSpPr/>
          <p:nvPr/>
        </p:nvSpPr>
        <p:spPr>
          <a:xfrm>
            <a:off x="5803812" y="153505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FD0521-5AA7-4BF0-AAD4-3CDC13740F26}"/>
              </a:ext>
            </a:extLst>
          </p:cNvPr>
          <p:cNvSpPr/>
          <p:nvPr/>
        </p:nvSpPr>
        <p:spPr>
          <a:xfrm>
            <a:off x="4999124" y="224746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74270-6CC8-4CB3-BB6C-DE50ACCD6574}"/>
              </a:ext>
            </a:extLst>
          </p:cNvPr>
          <p:cNvCxnSpPr/>
          <p:nvPr/>
        </p:nvCxnSpPr>
        <p:spPr>
          <a:xfrm flipH="1">
            <a:off x="5546094" y="2039332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A6B86A-D69C-48E8-B3DE-79ABC291158F}"/>
              </a:ext>
            </a:extLst>
          </p:cNvPr>
          <p:cNvSpPr/>
          <p:nvPr/>
        </p:nvSpPr>
        <p:spPr>
          <a:xfrm>
            <a:off x="6605502" y="224746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83ED5-FB35-4FC4-86B1-D94419B9D29F}"/>
              </a:ext>
            </a:extLst>
          </p:cNvPr>
          <p:cNvCxnSpPr/>
          <p:nvPr/>
        </p:nvCxnSpPr>
        <p:spPr>
          <a:xfrm>
            <a:off x="6395437" y="2039332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60900-673B-4967-BEDD-27B5C815EDA7}"/>
              </a:ext>
            </a:extLst>
          </p:cNvPr>
          <p:cNvCxnSpPr/>
          <p:nvPr/>
        </p:nvCxnSpPr>
        <p:spPr>
          <a:xfrm flipH="1">
            <a:off x="4779319" y="2778647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060FEA-204B-43F8-98DE-FD133F5B4446}"/>
              </a:ext>
            </a:extLst>
          </p:cNvPr>
          <p:cNvSpPr/>
          <p:nvPr/>
        </p:nvSpPr>
        <p:spPr>
          <a:xfrm>
            <a:off x="4305580" y="304444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DAB194-6831-4638-A5CE-B033CD01F03C}"/>
              </a:ext>
            </a:extLst>
          </p:cNvPr>
          <p:cNvSpPr/>
          <p:nvPr/>
        </p:nvSpPr>
        <p:spPr>
          <a:xfrm>
            <a:off x="4340879" y="391239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C17C1D-8A78-4396-95D2-E34D67087C00}"/>
              </a:ext>
            </a:extLst>
          </p:cNvPr>
          <p:cNvSpPr/>
          <p:nvPr/>
        </p:nvSpPr>
        <p:spPr>
          <a:xfrm>
            <a:off x="5255279" y="391239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Adam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852D46-DB20-4B7E-B6BB-73AC80EA5FA4}"/>
              </a:ext>
            </a:extLst>
          </p:cNvPr>
          <p:cNvSpPr/>
          <p:nvPr/>
        </p:nvSpPr>
        <p:spPr>
          <a:xfrm>
            <a:off x="4340879" y="435943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5CBC24-8ED8-42B9-91F3-08B31D140BBA}"/>
              </a:ext>
            </a:extLst>
          </p:cNvPr>
          <p:cNvSpPr/>
          <p:nvPr/>
        </p:nvSpPr>
        <p:spPr>
          <a:xfrm>
            <a:off x="5255279" y="435943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Kevin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ABF2ED-144B-49B3-B53D-912276287381}"/>
              </a:ext>
            </a:extLst>
          </p:cNvPr>
          <p:cNvSpPr/>
          <p:nvPr/>
        </p:nvSpPr>
        <p:spPr>
          <a:xfrm>
            <a:off x="4340879" y="480647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49B38D-E920-4ACE-ADF4-2C593B444968}"/>
              </a:ext>
            </a:extLst>
          </p:cNvPr>
          <p:cNvSpPr/>
          <p:nvPr/>
        </p:nvSpPr>
        <p:spPr>
          <a:xfrm>
            <a:off x="5255279" y="480647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FCD857-EE84-4366-A7BA-5E1D67632660}"/>
              </a:ext>
            </a:extLst>
          </p:cNvPr>
          <p:cNvSpPr/>
          <p:nvPr/>
        </p:nvSpPr>
        <p:spPr>
          <a:xfrm>
            <a:off x="4340879" y="525351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1B1282-CD3C-4730-AE74-F25F5B3423BC}"/>
              </a:ext>
            </a:extLst>
          </p:cNvPr>
          <p:cNvSpPr/>
          <p:nvPr/>
        </p:nvSpPr>
        <p:spPr>
          <a:xfrm>
            <a:off x="5255279" y="525351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3C2755-2BDF-4FEB-A405-00F77EA6A918}"/>
              </a:ext>
            </a:extLst>
          </p:cNvPr>
          <p:cNvSpPr/>
          <p:nvPr/>
        </p:nvSpPr>
        <p:spPr>
          <a:xfrm>
            <a:off x="4340879" y="570055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B9431E-A823-4E61-A7AD-5957A3A3F7AC}"/>
              </a:ext>
            </a:extLst>
          </p:cNvPr>
          <p:cNvSpPr/>
          <p:nvPr/>
        </p:nvSpPr>
        <p:spPr>
          <a:xfrm>
            <a:off x="5255279" y="570055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C9BB29-7DB0-488D-BE41-3DBB1EC6C1A5}"/>
              </a:ext>
            </a:extLst>
          </p:cNvPr>
          <p:cNvSpPr/>
          <p:nvPr/>
        </p:nvSpPr>
        <p:spPr>
          <a:xfrm>
            <a:off x="4340879" y="614759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95DC04-B171-433F-B821-BA7E31A8C263}"/>
              </a:ext>
            </a:extLst>
          </p:cNvPr>
          <p:cNvSpPr/>
          <p:nvPr/>
        </p:nvSpPr>
        <p:spPr>
          <a:xfrm>
            <a:off x="5255279" y="614759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607BC42-3691-49E9-969A-FEB81DD7BC28}"/>
              </a:ext>
            </a:extLst>
          </p:cNvPr>
          <p:cNvCxnSpPr>
            <a:stCxn id="12" idx="2"/>
            <a:endCxn id="22" idx="1"/>
          </p:cNvCxnSpPr>
          <p:nvPr/>
        </p:nvCxnSpPr>
        <p:spPr>
          <a:xfrm rot="10800000" flipH="1" flipV="1">
            <a:off x="4305579" y="3369838"/>
            <a:ext cx="35299" cy="766075"/>
          </a:xfrm>
          <a:prstGeom prst="bentConnector3">
            <a:avLst>
              <a:gd name="adj1" fmla="val -64761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E2A3E3D-8DBB-4F3F-B652-B9FFA8DED56F}"/>
              </a:ext>
            </a:extLst>
          </p:cNvPr>
          <p:cNvCxnSpPr>
            <a:cxnSpLocks/>
            <a:stCxn id="5" idx="2"/>
            <a:endCxn id="32" idx="1"/>
          </p:cNvCxnSpPr>
          <p:nvPr/>
        </p:nvCxnSpPr>
        <p:spPr>
          <a:xfrm rot="10800000" flipV="1">
            <a:off x="4340880" y="2572860"/>
            <a:ext cx="658245" cy="3798253"/>
          </a:xfrm>
          <a:prstGeom prst="bentConnector3">
            <a:avLst>
              <a:gd name="adj1" fmla="val 290622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CCB901E-EF9E-4941-A092-B6A005C853FA}"/>
              </a:ext>
            </a:extLst>
          </p:cNvPr>
          <p:cNvCxnSpPr>
            <a:stCxn id="4" idx="6"/>
            <a:endCxn id="23" idx="3"/>
          </p:cNvCxnSpPr>
          <p:nvPr/>
        </p:nvCxnSpPr>
        <p:spPr>
          <a:xfrm>
            <a:off x="6454601" y="1860446"/>
            <a:ext cx="1239078" cy="2275468"/>
          </a:xfrm>
          <a:prstGeom prst="bentConnector3">
            <a:avLst>
              <a:gd name="adj1" fmla="val 11844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04BA001-C844-49D4-B96F-F1DB3DE36B68}"/>
              </a:ext>
            </a:extLst>
          </p:cNvPr>
          <p:cNvCxnSpPr>
            <a:stCxn id="9" idx="6"/>
            <a:endCxn id="31" idx="3"/>
          </p:cNvCxnSpPr>
          <p:nvPr/>
        </p:nvCxnSpPr>
        <p:spPr>
          <a:xfrm>
            <a:off x="7256291" y="2572861"/>
            <a:ext cx="437388" cy="3351213"/>
          </a:xfrm>
          <a:prstGeom prst="bentConnector3">
            <a:avLst>
              <a:gd name="adj1" fmla="val 270732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5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stands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Structured Query Language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developed in the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1970s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by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researchers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Raymond Boyce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Donald Chamberlin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 database language used for constructing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statements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processed by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database server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764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23F62-947B-4F47-A1F0-540572D40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1" y="2949818"/>
            <a:ext cx="1680547" cy="1732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BCE0B7-0BE9-44E9-B00E-CBAF8CD94B98}"/>
              </a:ext>
            </a:extLst>
          </p:cNvPr>
          <p:cNvSpPr/>
          <p:nvPr/>
        </p:nvSpPr>
        <p:spPr>
          <a:xfrm>
            <a:off x="3435745" y="2893168"/>
            <a:ext cx="1438096" cy="1846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63DB0-D666-4550-BE12-2886E269BB93}"/>
              </a:ext>
            </a:extLst>
          </p:cNvPr>
          <p:cNvSpPr txBox="1"/>
          <p:nvPr/>
        </p:nvSpPr>
        <p:spPr>
          <a:xfrm>
            <a:off x="872454" y="2505670"/>
            <a:ext cx="227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DISK MEMORY (HDD)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15265-2221-4266-94C5-7F7305D85EF6}"/>
              </a:ext>
            </a:extLst>
          </p:cNvPr>
          <p:cNvSpPr txBox="1"/>
          <p:nvPr/>
        </p:nvSpPr>
        <p:spPr>
          <a:xfrm>
            <a:off x="3549819" y="3631647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PROGRAM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818A1-0F3E-4810-949F-0AF14E444A50}"/>
              </a:ext>
            </a:extLst>
          </p:cNvPr>
          <p:cNvSpPr txBox="1"/>
          <p:nvPr/>
        </p:nvSpPr>
        <p:spPr>
          <a:xfrm>
            <a:off x="3376113" y="2498467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F06575C-614D-43C6-9952-D6663F71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768" y="2014216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located on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hard drive disk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can not be proccessed explicitly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must be brought into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 (RAM) we can use either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5542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F66E3A-378A-46CD-B5C2-E7FB74021B08}"/>
              </a:ext>
            </a:extLst>
          </p:cNvPr>
          <p:cNvSpPr/>
          <p:nvPr/>
        </p:nvSpPr>
        <p:spPr>
          <a:xfrm>
            <a:off x="1910080" y="2580640"/>
            <a:ext cx="8371840" cy="2164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trees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store multiple keys in the same tree node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order to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minimize page swapping”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5500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F89A6-01E1-4C3E-8914-C0994E6ECDFB}"/>
              </a:ext>
            </a:extLst>
          </p:cNvPr>
          <p:cNvSpPr/>
          <p:nvPr/>
        </p:nvSpPr>
        <p:spPr>
          <a:xfrm>
            <a:off x="4833870" y="241334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1D3C90-A8E3-4597-83E1-53973329A117}"/>
              </a:ext>
            </a:extLst>
          </p:cNvPr>
          <p:cNvSpPr/>
          <p:nvPr/>
        </p:nvSpPr>
        <p:spPr>
          <a:xfrm>
            <a:off x="5464935" y="241334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18971-C232-4500-8809-03D6BB36CC6A}"/>
              </a:ext>
            </a:extLst>
          </p:cNvPr>
          <p:cNvSpPr/>
          <p:nvPr/>
        </p:nvSpPr>
        <p:spPr>
          <a:xfrm>
            <a:off x="6096000" y="241334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6C426-D505-480E-8BF7-8FFB66B1C47E}"/>
              </a:ext>
            </a:extLst>
          </p:cNvPr>
          <p:cNvSpPr/>
          <p:nvPr/>
        </p:nvSpPr>
        <p:spPr>
          <a:xfrm>
            <a:off x="1755819" y="372484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B2CC2-6C4F-4EF0-9C1D-3BC9C8ED3454}"/>
              </a:ext>
            </a:extLst>
          </p:cNvPr>
          <p:cNvSpPr/>
          <p:nvPr/>
        </p:nvSpPr>
        <p:spPr>
          <a:xfrm>
            <a:off x="2386884" y="372484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DBE81-493C-4132-9CE0-CABF99975C10}"/>
              </a:ext>
            </a:extLst>
          </p:cNvPr>
          <p:cNvSpPr/>
          <p:nvPr/>
        </p:nvSpPr>
        <p:spPr>
          <a:xfrm>
            <a:off x="3017949" y="372484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9D32DC-F77F-4551-A4F2-7E7D67C14557}"/>
              </a:ext>
            </a:extLst>
          </p:cNvPr>
          <p:cNvSpPr/>
          <p:nvPr/>
        </p:nvSpPr>
        <p:spPr>
          <a:xfrm>
            <a:off x="3884052" y="37248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2B635-DF17-4776-BE3F-E3FF4B6EE09E}"/>
              </a:ext>
            </a:extLst>
          </p:cNvPr>
          <p:cNvSpPr/>
          <p:nvPr/>
        </p:nvSpPr>
        <p:spPr>
          <a:xfrm>
            <a:off x="4515117" y="372483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88C2AA-516E-4163-BA89-975BB4BD745D}"/>
              </a:ext>
            </a:extLst>
          </p:cNvPr>
          <p:cNvSpPr/>
          <p:nvPr/>
        </p:nvSpPr>
        <p:spPr>
          <a:xfrm>
            <a:off x="5146182" y="37248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4E6418-897A-4F3C-944C-EF92B0610C6A}"/>
              </a:ext>
            </a:extLst>
          </p:cNvPr>
          <p:cNvSpPr/>
          <p:nvPr/>
        </p:nvSpPr>
        <p:spPr>
          <a:xfrm>
            <a:off x="8179159" y="37248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2F231-C113-4769-96CB-07076998C2B7}"/>
              </a:ext>
            </a:extLst>
          </p:cNvPr>
          <p:cNvSpPr/>
          <p:nvPr/>
        </p:nvSpPr>
        <p:spPr>
          <a:xfrm>
            <a:off x="8810224" y="372483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8A0FE-2BF3-4222-AA20-E60047128A64}"/>
              </a:ext>
            </a:extLst>
          </p:cNvPr>
          <p:cNvSpPr/>
          <p:nvPr/>
        </p:nvSpPr>
        <p:spPr>
          <a:xfrm>
            <a:off x="9441289" y="37248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651959-53E1-418B-95E0-441B633BDD70}"/>
              </a:ext>
            </a:extLst>
          </p:cNvPr>
          <p:cNvCxnSpPr>
            <a:endCxn id="10" idx="0"/>
          </p:cNvCxnSpPr>
          <p:nvPr/>
        </p:nvCxnSpPr>
        <p:spPr>
          <a:xfrm flipH="1">
            <a:off x="2702417" y="3044408"/>
            <a:ext cx="2131453" cy="6804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E5D35-7868-4477-AF15-576B151EA004}"/>
              </a:ext>
            </a:extLst>
          </p:cNvPr>
          <p:cNvCxnSpPr>
            <a:endCxn id="13" idx="0"/>
          </p:cNvCxnSpPr>
          <p:nvPr/>
        </p:nvCxnSpPr>
        <p:spPr>
          <a:xfrm flipH="1">
            <a:off x="4830650" y="3038235"/>
            <a:ext cx="634285" cy="6866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01F146-3C9A-418C-9641-F2749DB3B4CA}"/>
              </a:ext>
            </a:extLst>
          </p:cNvPr>
          <p:cNvCxnSpPr>
            <a:endCxn id="22" idx="0"/>
          </p:cNvCxnSpPr>
          <p:nvPr/>
        </p:nvCxnSpPr>
        <p:spPr>
          <a:xfrm>
            <a:off x="6096000" y="3038234"/>
            <a:ext cx="788832" cy="6866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18BD986-6073-4DC1-A1ED-AA4A2CF1F5C2}"/>
              </a:ext>
            </a:extLst>
          </p:cNvPr>
          <p:cNvSpPr/>
          <p:nvPr/>
        </p:nvSpPr>
        <p:spPr>
          <a:xfrm>
            <a:off x="5938234" y="37248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DCE13-B5CA-4657-B97C-0DA43B2F376C}"/>
              </a:ext>
            </a:extLst>
          </p:cNvPr>
          <p:cNvSpPr/>
          <p:nvPr/>
        </p:nvSpPr>
        <p:spPr>
          <a:xfrm>
            <a:off x="6569299" y="372483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F5E8BF-6C83-42EC-B724-1D244A5C2D47}"/>
              </a:ext>
            </a:extLst>
          </p:cNvPr>
          <p:cNvSpPr/>
          <p:nvPr/>
        </p:nvSpPr>
        <p:spPr>
          <a:xfrm>
            <a:off x="7200364" y="37248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C23843-A925-4395-9487-FF67890596F1}"/>
              </a:ext>
            </a:extLst>
          </p:cNvPr>
          <p:cNvCxnSpPr>
            <a:endCxn id="16" idx="0"/>
          </p:cNvCxnSpPr>
          <p:nvPr/>
        </p:nvCxnSpPr>
        <p:spPr>
          <a:xfrm>
            <a:off x="6752823" y="3038235"/>
            <a:ext cx="2372934" cy="6866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4C5B78-AB5F-4641-8CE3-BF8838E05971}"/>
              </a:ext>
            </a:extLst>
          </p:cNvPr>
          <p:cNvSpPr txBox="1"/>
          <p:nvPr/>
        </p:nvSpPr>
        <p:spPr>
          <a:xfrm>
            <a:off x="2496938" y="5078559"/>
            <a:ext cx="7198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nodes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 multiple keys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these will be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fetched into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we search for the item we are looking for in the main memory)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1497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some disadvantages of using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trees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store the pointers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the database table rows with every single key in the tree like structure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operations are quite complicated – such as inserting and removing items from the tree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6663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B+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199233857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B+ trees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very similar to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 trees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may be duplicate values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contain all the values – this is why there are duplicates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 form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a crucial feature when dealing with databases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store more keys in the nodes because no need to store the pointers to the rows in the database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easier to do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06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90B6B-EC51-4403-92B0-2F5FB0F37BFE}"/>
              </a:ext>
            </a:extLst>
          </p:cNvPr>
          <p:cNvSpPr/>
          <p:nvPr/>
        </p:nvSpPr>
        <p:spPr>
          <a:xfrm>
            <a:off x="5780467" y="171126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95847-F7FF-4BE6-93DC-E02E03940F4C}"/>
              </a:ext>
            </a:extLst>
          </p:cNvPr>
          <p:cNvSpPr/>
          <p:nvPr/>
        </p:nvSpPr>
        <p:spPr>
          <a:xfrm>
            <a:off x="3757339" y="328675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DE0EB-7A72-44B6-9953-221EEE7CF5AF}"/>
              </a:ext>
            </a:extLst>
          </p:cNvPr>
          <p:cNvSpPr/>
          <p:nvPr/>
        </p:nvSpPr>
        <p:spPr>
          <a:xfrm>
            <a:off x="7803598" y="328675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6DE22-28EA-43A4-AB76-CF6020D6FDDD}"/>
              </a:ext>
            </a:extLst>
          </p:cNvPr>
          <p:cNvSpPr/>
          <p:nvPr/>
        </p:nvSpPr>
        <p:spPr>
          <a:xfrm>
            <a:off x="1603419" y="451732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D4F26-5655-46B3-93F8-FACDECCC694D}"/>
              </a:ext>
            </a:extLst>
          </p:cNvPr>
          <p:cNvSpPr/>
          <p:nvPr/>
        </p:nvSpPr>
        <p:spPr>
          <a:xfrm>
            <a:off x="2234484" y="451732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9BF90-9E72-42BB-8C4C-58767F17AADD}"/>
              </a:ext>
            </a:extLst>
          </p:cNvPr>
          <p:cNvSpPr/>
          <p:nvPr/>
        </p:nvSpPr>
        <p:spPr>
          <a:xfrm>
            <a:off x="2865549" y="451732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0283F-B684-4125-93B4-3E1E48A19CA3}"/>
              </a:ext>
            </a:extLst>
          </p:cNvPr>
          <p:cNvSpPr/>
          <p:nvPr/>
        </p:nvSpPr>
        <p:spPr>
          <a:xfrm>
            <a:off x="4636143" y="451732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338B7-8D76-44C1-A975-D03D18D11F27}"/>
              </a:ext>
            </a:extLst>
          </p:cNvPr>
          <p:cNvSpPr/>
          <p:nvPr/>
        </p:nvSpPr>
        <p:spPr>
          <a:xfrm>
            <a:off x="5267208" y="451731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DBCF9E-D893-4608-88F3-674EA51E2CA5}"/>
              </a:ext>
            </a:extLst>
          </p:cNvPr>
          <p:cNvSpPr/>
          <p:nvPr/>
        </p:nvSpPr>
        <p:spPr>
          <a:xfrm>
            <a:off x="6375542" y="451732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6A4576-3DC6-42C0-9CE0-FD87B932E72F}"/>
              </a:ext>
            </a:extLst>
          </p:cNvPr>
          <p:cNvSpPr/>
          <p:nvPr/>
        </p:nvSpPr>
        <p:spPr>
          <a:xfrm>
            <a:off x="8839559" y="451732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083E63-837D-4142-99E7-4BDE37816E6A}"/>
              </a:ext>
            </a:extLst>
          </p:cNvPr>
          <p:cNvSpPr/>
          <p:nvPr/>
        </p:nvSpPr>
        <p:spPr>
          <a:xfrm>
            <a:off x="9470624" y="451731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79262C-2D61-412D-A14B-0607C5C720B2}"/>
              </a:ext>
            </a:extLst>
          </p:cNvPr>
          <p:cNvSpPr/>
          <p:nvPr/>
        </p:nvSpPr>
        <p:spPr>
          <a:xfrm>
            <a:off x="10101689" y="451732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7FA3A-3A38-4E44-A6A9-2C39485AB1D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072872" y="2342332"/>
            <a:ext cx="2023128" cy="9444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E8A56D-E718-4BFB-AE4C-7526C189A91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6096000" y="2342332"/>
            <a:ext cx="2023131" cy="9444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9D8524-66C1-4006-B48F-9C791246C01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2550017" y="391782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CE0D3-A411-4807-A356-366F062C0A1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072872" y="3917824"/>
            <a:ext cx="119433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BA1C0-A543-4E39-A0A7-EE9D8E4060CE}"/>
              </a:ext>
            </a:extLst>
          </p:cNvPr>
          <p:cNvCxnSpPr>
            <a:cxnSpLocks/>
          </p:cNvCxnSpPr>
          <p:nvPr/>
        </p:nvCxnSpPr>
        <p:spPr>
          <a:xfrm flipH="1">
            <a:off x="6596276" y="391782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68B-DB99-42A7-87D8-B02AA46309D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19131" y="3917824"/>
            <a:ext cx="166702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0C6118-53B1-4F74-9011-B6A5E154F32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496614" y="4832853"/>
            <a:ext cx="1139529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F94FC-294F-49C5-96C6-CE747D47EA4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898273" y="4832852"/>
            <a:ext cx="47726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D6A8-2ABF-44E0-B54D-8CBCAAE1D0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006607" y="4832853"/>
            <a:ext cx="18329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345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7FA3A-3A38-4E44-A6A9-2C39485AB1D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3902662" y="1799308"/>
            <a:ext cx="2193338" cy="275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90B6B-EC51-4403-92B0-2F5FB0F37BFE}"/>
              </a:ext>
            </a:extLst>
          </p:cNvPr>
          <p:cNvSpPr/>
          <p:nvPr/>
        </p:nvSpPr>
        <p:spPr>
          <a:xfrm>
            <a:off x="5906100" y="1419508"/>
            <a:ext cx="379800" cy="37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95847-F7FF-4BE6-93DC-E02E03940F4C}"/>
              </a:ext>
            </a:extLst>
          </p:cNvPr>
          <p:cNvSpPr/>
          <p:nvPr/>
        </p:nvSpPr>
        <p:spPr>
          <a:xfrm>
            <a:off x="3712762" y="2074984"/>
            <a:ext cx="379800" cy="37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DE0EB-7A72-44B6-9953-221EEE7CF5AF}"/>
              </a:ext>
            </a:extLst>
          </p:cNvPr>
          <p:cNvSpPr/>
          <p:nvPr/>
        </p:nvSpPr>
        <p:spPr>
          <a:xfrm>
            <a:off x="8071881" y="2074983"/>
            <a:ext cx="379800" cy="37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6DE22-28EA-43A4-AB76-CF6020D6FDDD}"/>
              </a:ext>
            </a:extLst>
          </p:cNvPr>
          <p:cNvSpPr/>
          <p:nvPr/>
        </p:nvSpPr>
        <p:spPr>
          <a:xfrm>
            <a:off x="1858209" y="3054280"/>
            <a:ext cx="379800" cy="37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D4F26-5655-46B3-93F8-FACDECCC694D}"/>
              </a:ext>
            </a:extLst>
          </p:cNvPr>
          <p:cNvSpPr/>
          <p:nvPr/>
        </p:nvSpPr>
        <p:spPr>
          <a:xfrm>
            <a:off x="2234485" y="3054282"/>
            <a:ext cx="379800" cy="37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9BF90-9E72-42BB-8C4C-58767F17AADD}"/>
              </a:ext>
            </a:extLst>
          </p:cNvPr>
          <p:cNvSpPr/>
          <p:nvPr/>
        </p:nvSpPr>
        <p:spPr>
          <a:xfrm>
            <a:off x="2610761" y="3054280"/>
            <a:ext cx="379800" cy="37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0283F-B684-4125-93B4-3E1E48A19CA3}"/>
              </a:ext>
            </a:extLst>
          </p:cNvPr>
          <p:cNvSpPr/>
          <p:nvPr/>
        </p:nvSpPr>
        <p:spPr>
          <a:xfrm>
            <a:off x="4636144" y="3054281"/>
            <a:ext cx="379800" cy="37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338B7-8D76-44C1-A975-D03D18D11F27}"/>
              </a:ext>
            </a:extLst>
          </p:cNvPr>
          <p:cNvSpPr/>
          <p:nvPr/>
        </p:nvSpPr>
        <p:spPr>
          <a:xfrm>
            <a:off x="5011755" y="3054280"/>
            <a:ext cx="379800" cy="37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DBCF9E-D893-4608-88F3-674EA51E2CA5}"/>
              </a:ext>
            </a:extLst>
          </p:cNvPr>
          <p:cNvSpPr/>
          <p:nvPr/>
        </p:nvSpPr>
        <p:spPr>
          <a:xfrm>
            <a:off x="7132990" y="3065612"/>
            <a:ext cx="379800" cy="37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6A4576-3DC6-42C0-9CE0-FD87B932E72F}"/>
              </a:ext>
            </a:extLst>
          </p:cNvPr>
          <p:cNvSpPr/>
          <p:nvPr/>
        </p:nvSpPr>
        <p:spPr>
          <a:xfrm>
            <a:off x="9563442" y="3054279"/>
            <a:ext cx="379800" cy="37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083E63-837D-4142-99E7-4BDE37816E6A}"/>
              </a:ext>
            </a:extLst>
          </p:cNvPr>
          <p:cNvSpPr/>
          <p:nvPr/>
        </p:nvSpPr>
        <p:spPr>
          <a:xfrm>
            <a:off x="9948757" y="3054279"/>
            <a:ext cx="379800" cy="37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79262C-2D61-412D-A14B-0607C5C720B2}"/>
              </a:ext>
            </a:extLst>
          </p:cNvPr>
          <p:cNvSpPr/>
          <p:nvPr/>
        </p:nvSpPr>
        <p:spPr>
          <a:xfrm>
            <a:off x="10324702" y="3054279"/>
            <a:ext cx="379800" cy="37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E8A56D-E718-4BFB-AE4C-7526C189A91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6096000" y="1799308"/>
            <a:ext cx="2165781" cy="2756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9D8524-66C1-4006-B48F-9C791246C01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2424385" y="2454784"/>
            <a:ext cx="1478277" cy="599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CE0D3-A411-4807-A356-366F062C0A1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902662" y="2454784"/>
            <a:ext cx="1131003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BA1C0-A543-4E39-A0A7-EE9D8E4060CE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 flipH="1">
            <a:off x="7322890" y="2454783"/>
            <a:ext cx="938891" cy="610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68B-DB99-42A7-87D8-B02AA46309DD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>
            <a:off x="8261781" y="2454783"/>
            <a:ext cx="1876876" cy="59949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0C6118-53B1-4F74-9011-B6A5E154F32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990561" y="3244180"/>
            <a:ext cx="1645583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F94FC-294F-49C5-96C6-CE747D47EA4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391555" y="3244180"/>
            <a:ext cx="1741435" cy="113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D6A8-2ABF-44E0-B54D-8CBCAAE1D0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7512790" y="3244179"/>
            <a:ext cx="2050652" cy="113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2F23478-9ECD-4921-B493-76A42F0E85CA}"/>
              </a:ext>
            </a:extLst>
          </p:cNvPr>
          <p:cNvSpPr/>
          <p:nvPr/>
        </p:nvSpPr>
        <p:spPr>
          <a:xfrm>
            <a:off x="4340879" y="389207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1CC74D-32CA-43E0-9843-F751AFF75631}"/>
              </a:ext>
            </a:extLst>
          </p:cNvPr>
          <p:cNvSpPr/>
          <p:nvPr/>
        </p:nvSpPr>
        <p:spPr>
          <a:xfrm>
            <a:off x="5255279" y="389207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Adam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707651-5A9F-40E8-B1F0-7FDD1DB63F69}"/>
              </a:ext>
            </a:extLst>
          </p:cNvPr>
          <p:cNvSpPr/>
          <p:nvPr/>
        </p:nvSpPr>
        <p:spPr>
          <a:xfrm>
            <a:off x="4340879" y="433911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F6DAD6-BD4D-4188-9C14-3A28C4EB64D4}"/>
              </a:ext>
            </a:extLst>
          </p:cNvPr>
          <p:cNvSpPr/>
          <p:nvPr/>
        </p:nvSpPr>
        <p:spPr>
          <a:xfrm>
            <a:off x="5255279" y="433911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Kevin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04E034-B1B7-4269-8C1A-1F131E16997F}"/>
              </a:ext>
            </a:extLst>
          </p:cNvPr>
          <p:cNvSpPr/>
          <p:nvPr/>
        </p:nvSpPr>
        <p:spPr>
          <a:xfrm>
            <a:off x="4340879" y="478615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BF5409-1646-467F-8DBB-A8FD70E446D7}"/>
              </a:ext>
            </a:extLst>
          </p:cNvPr>
          <p:cNvSpPr/>
          <p:nvPr/>
        </p:nvSpPr>
        <p:spPr>
          <a:xfrm>
            <a:off x="5255279" y="478615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E70F02-3B0F-41AC-AB0D-F16AA6DB39A7}"/>
              </a:ext>
            </a:extLst>
          </p:cNvPr>
          <p:cNvSpPr/>
          <p:nvPr/>
        </p:nvSpPr>
        <p:spPr>
          <a:xfrm>
            <a:off x="4340879" y="523319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1614CE-639A-4E4B-BA1C-736A065AA2CC}"/>
              </a:ext>
            </a:extLst>
          </p:cNvPr>
          <p:cNvSpPr/>
          <p:nvPr/>
        </p:nvSpPr>
        <p:spPr>
          <a:xfrm>
            <a:off x="5255279" y="523319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Sofia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84A4A8-447E-4DBD-A53E-571E43F1A383}"/>
              </a:ext>
            </a:extLst>
          </p:cNvPr>
          <p:cNvSpPr/>
          <p:nvPr/>
        </p:nvSpPr>
        <p:spPr>
          <a:xfrm>
            <a:off x="4340879" y="568023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4DA7B7-0509-4C0D-885C-6B61B10D0599}"/>
              </a:ext>
            </a:extLst>
          </p:cNvPr>
          <p:cNvSpPr/>
          <p:nvPr/>
        </p:nvSpPr>
        <p:spPr>
          <a:xfrm>
            <a:off x="5255279" y="568023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4A0AB4-BCFA-4734-8CFE-D77E05916E68}"/>
              </a:ext>
            </a:extLst>
          </p:cNvPr>
          <p:cNvSpPr/>
          <p:nvPr/>
        </p:nvSpPr>
        <p:spPr>
          <a:xfrm>
            <a:off x="4340879" y="6127274"/>
            <a:ext cx="914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38F09E-686D-45F0-A25B-B2A912203981}"/>
              </a:ext>
            </a:extLst>
          </p:cNvPr>
          <p:cNvSpPr/>
          <p:nvPr/>
        </p:nvSpPr>
        <p:spPr>
          <a:xfrm>
            <a:off x="5255279" y="6127274"/>
            <a:ext cx="2438400" cy="447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6DBBA9C-44BD-430B-9CD8-1606667C1258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2853737" y="2628452"/>
            <a:ext cx="681514" cy="229277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71B5ADF-D918-4981-BD3F-C37FF2822513}"/>
              </a:ext>
            </a:extLst>
          </p:cNvPr>
          <p:cNvCxnSpPr>
            <a:cxnSpLocks/>
            <a:stCxn id="47" idx="2"/>
            <a:endCxn id="69" idx="1"/>
          </p:cNvCxnSpPr>
          <p:nvPr/>
        </p:nvCxnSpPr>
        <p:spPr>
          <a:xfrm rot="16200000" flipH="1">
            <a:off x="1924276" y="3934191"/>
            <a:ext cx="2916712" cy="191649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EDD35A5-F663-4573-AD16-BB14CF045DB4}"/>
              </a:ext>
            </a:extLst>
          </p:cNvPr>
          <p:cNvCxnSpPr>
            <a:cxnSpLocks/>
            <a:stCxn id="48" idx="2"/>
            <a:endCxn id="60" idx="1"/>
          </p:cNvCxnSpPr>
          <p:nvPr/>
        </p:nvCxnSpPr>
        <p:spPr>
          <a:xfrm rot="16200000" flipH="1">
            <a:off x="2782973" y="3451768"/>
            <a:ext cx="1575594" cy="154021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EF7E0D3-444A-4EEF-B467-07DC4941E45C}"/>
              </a:ext>
            </a:extLst>
          </p:cNvPr>
          <p:cNvCxnSpPr>
            <a:cxnSpLocks/>
            <a:stCxn id="49" idx="2"/>
            <a:endCxn id="57" idx="1"/>
          </p:cNvCxnSpPr>
          <p:nvPr/>
        </p:nvCxnSpPr>
        <p:spPr>
          <a:xfrm rot="5400000">
            <a:off x="4019186" y="3755775"/>
            <a:ext cx="1128553" cy="485165"/>
          </a:xfrm>
          <a:prstGeom prst="bentConnector4">
            <a:avLst>
              <a:gd name="adj1" fmla="val 24792"/>
              <a:gd name="adj2" fmla="val 147118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AAF249-52BD-44FA-B027-D9E6A57BF3A0}"/>
              </a:ext>
            </a:extLst>
          </p:cNvPr>
          <p:cNvCxnSpPr>
            <a:cxnSpLocks/>
            <a:stCxn id="52" idx="2"/>
            <a:endCxn id="68" idx="3"/>
          </p:cNvCxnSpPr>
          <p:nvPr/>
        </p:nvCxnSpPr>
        <p:spPr>
          <a:xfrm rot="5400000">
            <a:off x="7488674" y="3639085"/>
            <a:ext cx="2469675" cy="2059663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7AC20CE-1C67-4842-96A2-402439473B02}"/>
              </a:ext>
            </a:extLst>
          </p:cNvPr>
          <p:cNvCxnSpPr>
            <a:cxnSpLocks/>
            <a:stCxn id="53" idx="2"/>
            <a:endCxn id="65" idx="3"/>
          </p:cNvCxnSpPr>
          <p:nvPr/>
        </p:nvCxnSpPr>
        <p:spPr>
          <a:xfrm rot="5400000">
            <a:off x="7904851" y="3222907"/>
            <a:ext cx="2022635" cy="244497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6441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90B6B-EC51-4403-92B0-2F5FB0F37BFE}"/>
              </a:ext>
            </a:extLst>
          </p:cNvPr>
          <p:cNvSpPr/>
          <p:nvPr/>
        </p:nvSpPr>
        <p:spPr>
          <a:xfrm>
            <a:off x="5780467" y="231070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95847-F7FF-4BE6-93DC-E02E03940F4C}"/>
              </a:ext>
            </a:extLst>
          </p:cNvPr>
          <p:cNvSpPr/>
          <p:nvPr/>
        </p:nvSpPr>
        <p:spPr>
          <a:xfrm>
            <a:off x="3757339" y="388619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DE0EB-7A72-44B6-9953-221EEE7CF5AF}"/>
              </a:ext>
            </a:extLst>
          </p:cNvPr>
          <p:cNvSpPr/>
          <p:nvPr/>
        </p:nvSpPr>
        <p:spPr>
          <a:xfrm>
            <a:off x="7803598" y="388619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6DE22-28EA-43A4-AB76-CF6020D6FDDD}"/>
              </a:ext>
            </a:extLst>
          </p:cNvPr>
          <p:cNvSpPr/>
          <p:nvPr/>
        </p:nvSpPr>
        <p:spPr>
          <a:xfrm>
            <a:off x="160341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D4F26-5655-46B3-93F8-FACDECCC694D}"/>
              </a:ext>
            </a:extLst>
          </p:cNvPr>
          <p:cNvSpPr/>
          <p:nvPr/>
        </p:nvSpPr>
        <p:spPr>
          <a:xfrm>
            <a:off x="2234484" y="511676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9BF90-9E72-42BB-8C4C-58767F17AADD}"/>
              </a:ext>
            </a:extLst>
          </p:cNvPr>
          <p:cNvSpPr/>
          <p:nvPr/>
        </p:nvSpPr>
        <p:spPr>
          <a:xfrm>
            <a:off x="286554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0283F-B684-4125-93B4-3E1E48A19CA3}"/>
              </a:ext>
            </a:extLst>
          </p:cNvPr>
          <p:cNvSpPr/>
          <p:nvPr/>
        </p:nvSpPr>
        <p:spPr>
          <a:xfrm>
            <a:off x="4636143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338B7-8D76-44C1-A975-D03D18D11F27}"/>
              </a:ext>
            </a:extLst>
          </p:cNvPr>
          <p:cNvSpPr/>
          <p:nvPr/>
        </p:nvSpPr>
        <p:spPr>
          <a:xfrm>
            <a:off x="5267208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DBCF9E-D893-4608-88F3-674EA51E2CA5}"/>
              </a:ext>
            </a:extLst>
          </p:cNvPr>
          <p:cNvSpPr/>
          <p:nvPr/>
        </p:nvSpPr>
        <p:spPr>
          <a:xfrm>
            <a:off x="6375542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6A4576-3DC6-42C0-9CE0-FD87B932E72F}"/>
              </a:ext>
            </a:extLst>
          </p:cNvPr>
          <p:cNvSpPr/>
          <p:nvPr/>
        </p:nvSpPr>
        <p:spPr>
          <a:xfrm>
            <a:off x="883955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083E63-837D-4142-99E7-4BDE37816E6A}"/>
              </a:ext>
            </a:extLst>
          </p:cNvPr>
          <p:cNvSpPr/>
          <p:nvPr/>
        </p:nvSpPr>
        <p:spPr>
          <a:xfrm>
            <a:off x="9470624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79262C-2D61-412D-A14B-0607C5C720B2}"/>
              </a:ext>
            </a:extLst>
          </p:cNvPr>
          <p:cNvSpPr/>
          <p:nvPr/>
        </p:nvSpPr>
        <p:spPr>
          <a:xfrm>
            <a:off x="1010168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7FA3A-3A38-4E44-A6A9-2C39485AB1D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072872" y="2941772"/>
            <a:ext cx="2023128" cy="9444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E8A56D-E718-4BFB-AE4C-7526C189A91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6096000" y="2941772"/>
            <a:ext cx="2023131" cy="9444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9D8524-66C1-4006-B48F-9C791246C01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2550017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CE0D3-A411-4807-A356-366F062C0A1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072872" y="4517264"/>
            <a:ext cx="119433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BA1C0-A543-4E39-A0A7-EE9D8E4060CE}"/>
              </a:ext>
            </a:extLst>
          </p:cNvPr>
          <p:cNvCxnSpPr>
            <a:cxnSpLocks/>
          </p:cNvCxnSpPr>
          <p:nvPr/>
        </p:nvCxnSpPr>
        <p:spPr>
          <a:xfrm flipH="1">
            <a:off x="6596276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68B-DB99-42A7-87D8-B02AA46309D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19131" y="4517264"/>
            <a:ext cx="166702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0C6118-53B1-4F74-9011-B6A5E154F32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496614" y="5432293"/>
            <a:ext cx="1139529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F94FC-294F-49C5-96C6-CE747D47EA4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898273" y="5432292"/>
            <a:ext cx="47726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D6A8-2ABF-44E0-B54D-8CBCAAE1D0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006607" y="5432293"/>
            <a:ext cx="18329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195469-1145-4D3C-BB07-2E0C9CBFA8C8}"/>
              </a:ext>
            </a:extLst>
          </p:cNvPr>
          <p:cNvSpPr/>
          <p:nvPr/>
        </p:nvSpPr>
        <p:spPr>
          <a:xfrm>
            <a:off x="3370327" y="1513840"/>
            <a:ext cx="557704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D8F324-F326-4D98-8BCF-90EED6B88A2E}"/>
              </a:ext>
            </a:extLst>
          </p:cNvPr>
          <p:cNvSpPr txBox="1"/>
          <p:nvPr/>
        </p:nvSpPr>
        <p:spPr>
          <a:xfrm>
            <a:off x="3370326" y="1606969"/>
            <a:ext cx="557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BETWEEN 6 AND 12;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1369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90B6B-EC51-4403-92B0-2F5FB0F37BFE}"/>
              </a:ext>
            </a:extLst>
          </p:cNvPr>
          <p:cNvSpPr/>
          <p:nvPr/>
        </p:nvSpPr>
        <p:spPr>
          <a:xfrm>
            <a:off x="5780467" y="2310707"/>
            <a:ext cx="631065" cy="63106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95847-F7FF-4BE6-93DC-E02E03940F4C}"/>
              </a:ext>
            </a:extLst>
          </p:cNvPr>
          <p:cNvSpPr/>
          <p:nvPr/>
        </p:nvSpPr>
        <p:spPr>
          <a:xfrm>
            <a:off x="3757339" y="388619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DE0EB-7A72-44B6-9953-221EEE7CF5AF}"/>
              </a:ext>
            </a:extLst>
          </p:cNvPr>
          <p:cNvSpPr/>
          <p:nvPr/>
        </p:nvSpPr>
        <p:spPr>
          <a:xfrm>
            <a:off x="7803598" y="388619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6DE22-28EA-43A4-AB76-CF6020D6FDDD}"/>
              </a:ext>
            </a:extLst>
          </p:cNvPr>
          <p:cNvSpPr/>
          <p:nvPr/>
        </p:nvSpPr>
        <p:spPr>
          <a:xfrm>
            <a:off x="160341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D4F26-5655-46B3-93F8-FACDECCC694D}"/>
              </a:ext>
            </a:extLst>
          </p:cNvPr>
          <p:cNvSpPr/>
          <p:nvPr/>
        </p:nvSpPr>
        <p:spPr>
          <a:xfrm>
            <a:off x="2234484" y="511676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9BF90-9E72-42BB-8C4C-58767F17AADD}"/>
              </a:ext>
            </a:extLst>
          </p:cNvPr>
          <p:cNvSpPr/>
          <p:nvPr/>
        </p:nvSpPr>
        <p:spPr>
          <a:xfrm>
            <a:off x="286554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0283F-B684-4125-93B4-3E1E48A19CA3}"/>
              </a:ext>
            </a:extLst>
          </p:cNvPr>
          <p:cNvSpPr/>
          <p:nvPr/>
        </p:nvSpPr>
        <p:spPr>
          <a:xfrm>
            <a:off x="4636143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338B7-8D76-44C1-A975-D03D18D11F27}"/>
              </a:ext>
            </a:extLst>
          </p:cNvPr>
          <p:cNvSpPr/>
          <p:nvPr/>
        </p:nvSpPr>
        <p:spPr>
          <a:xfrm>
            <a:off x="5267208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DBCF9E-D893-4608-88F3-674EA51E2CA5}"/>
              </a:ext>
            </a:extLst>
          </p:cNvPr>
          <p:cNvSpPr/>
          <p:nvPr/>
        </p:nvSpPr>
        <p:spPr>
          <a:xfrm>
            <a:off x="6375542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6A4576-3DC6-42C0-9CE0-FD87B932E72F}"/>
              </a:ext>
            </a:extLst>
          </p:cNvPr>
          <p:cNvSpPr/>
          <p:nvPr/>
        </p:nvSpPr>
        <p:spPr>
          <a:xfrm>
            <a:off x="883955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083E63-837D-4142-99E7-4BDE37816E6A}"/>
              </a:ext>
            </a:extLst>
          </p:cNvPr>
          <p:cNvSpPr/>
          <p:nvPr/>
        </p:nvSpPr>
        <p:spPr>
          <a:xfrm>
            <a:off x="9470624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79262C-2D61-412D-A14B-0607C5C720B2}"/>
              </a:ext>
            </a:extLst>
          </p:cNvPr>
          <p:cNvSpPr/>
          <p:nvPr/>
        </p:nvSpPr>
        <p:spPr>
          <a:xfrm>
            <a:off x="1010168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7FA3A-3A38-4E44-A6A9-2C39485AB1D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072872" y="2941772"/>
            <a:ext cx="2023128" cy="9444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E8A56D-E718-4BFB-AE4C-7526C189A91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6096000" y="2941772"/>
            <a:ext cx="2023131" cy="9444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9D8524-66C1-4006-B48F-9C791246C01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2550017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CE0D3-A411-4807-A356-366F062C0A1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072872" y="4517264"/>
            <a:ext cx="119433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BA1C0-A543-4E39-A0A7-EE9D8E4060CE}"/>
              </a:ext>
            </a:extLst>
          </p:cNvPr>
          <p:cNvCxnSpPr>
            <a:cxnSpLocks/>
          </p:cNvCxnSpPr>
          <p:nvPr/>
        </p:nvCxnSpPr>
        <p:spPr>
          <a:xfrm flipH="1">
            <a:off x="6596276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68B-DB99-42A7-87D8-B02AA46309D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19131" y="4517264"/>
            <a:ext cx="166702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0C6118-53B1-4F74-9011-B6A5E154F32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496614" y="5432293"/>
            <a:ext cx="1139529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F94FC-294F-49C5-96C6-CE747D47EA4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898273" y="5432292"/>
            <a:ext cx="47726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D6A8-2ABF-44E0-B54D-8CBCAAE1D0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006607" y="5432293"/>
            <a:ext cx="18329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195469-1145-4D3C-BB07-2E0C9CBFA8C8}"/>
              </a:ext>
            </a:extLst>
          </p:cNvPr>
          <p:cNvSpPr/>
          <p:nvPr/>
        </p:nvSpPr>
        <p:spPr>
          <a:xfrm>
            <a:off x="3370327" y="1513840"/>
            <a:ext cx="557704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D8F324-F326-4D98-8BCF-90EED6B88A2E}"/>
              </a:ext>
            </a:extLst>
          </p:cNvPr>
          <p:cNvSpPr txBox="1"/>
          <p:nvPr/>
        </p:nvSpPr>
        <p:spPr>
          <a:xfrm>
            <a:off x="3370326" y="1606969"/>
            <a:ext cx="557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BETWEEN 6 AND 12;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5422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90B6B-EC51-4403-92B0-2F5FB0F37BFE}"/>
              </a:ext>
            </a:extLst>
          </p:cNvPr>
          <p:cNvSpPr/>
          <p:nvPr/>
        </p:nvSpPr>
        <p:spPr>
          <a:xfrm>
            <a:off x="5780467" y="231070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95847-F7FF-4BE6-93DC-E02E03940F4C}"/>
              </a:ext>
            </a:extLst>
          </p:cNvPr>
          <p:cNvSpPr/>
          <p:nvPr/>
        </p:nvSpPr>
        <p:spPr>
          <a:xfrm>
            <a:off x="3757339" y="3886199"/>
            <a:ext cx="631065" cy="63106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DE0EB-7A72-44B6-9953-221EEE7CF5AF}"/>
              </a:ext>
            </a:extLst>
          </p:cNvPr>
          <p:cNvSpPr/>
          <p:nvPr/>
        </p:nvSpPr>
        <p:spPr>
          <a:xfrm>
            <a:off x="7803598" y="388619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6DE22-28EA-43A4-AB76-CF6020D6FDDD}"/>
              </a:ext>
            </a:extLst>
          </p:cNvPr>
          <p:cNvSpPr/>
          <p:nvPr/>
        </p:nvSpPr>
        <p:spPr>
          <a:xfrm>
            <a:off x="160341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D4F26-5655-46B3-93F8-FACDECCC694D}"/>
              </a:ext>
            </a:extLst>
          </p:cNvPr>
          <p:cNvSpPr/>
          <p:nvPr/>
        </p:nvSpPr>
        <p:spPr>
          <a:xfrm>
            <a:off x="2234484" y="511676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9BF90-9E72-42BB-8C4C-58767F17AADD}"/>
              </a:ext>
            </a:extLst>
          </p:cNvPr>
          <p:cNvSpPr/>
          <p:nvPr/>
        </p:nvSpPr>
        <p:spPr>
          <a:xfrm>
            <a:off x="286554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0283F-B684-4125-93B4-3E1E48A19CA3}"/>
              </a:ext>
            </a:extLst>
          </p:cNvPr>
          <p:cNvSpPr/>
          <p:nvPr/>
        </p:nvSpPr>
        <p:spPr>
          <a:xfrm>
            <a:off x="4636143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338B7-8D76-44C1-A975-D03D18D11F27}"/>
              </a:ext>
            </a:extLst>
          </p:cNvPr>
          <p:cNvSpPr/>
          <p:nvPr/>
        </p:nvSpPr>
        <p:spPr>
          <a:xfrm>
            <a:off x="5267208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DBCF9E-D893-4608-88F3-674EA51E2CA5}"/>
              </a:ext>
            </a:extLst>
          </p:cNvPr>
          <p:cNvSpPr/>
          <p:nvPr/>
        </p:nvSpPr>
        <p:spPr>
          <a:xfrm>
            <a:off x="6375542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6A4576-3DC6-42C0-9CE0-FD87B932E72F}"/>
              </a:ext>
            </a:extLst>
          </p:cNvPr>
          <p:cNvSpPr/>
          <p:nvPr/>
        </p:nvSpPr>
        <p:spPr>
          <a:xfrm>
            <a:off x="883955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083E63-837D-4142-99E7-4BDE37816E6A}"/>
              </a:ext>
            </a:extLst>
          </p:cNvPr>
          <p:cNvSpPr/>
          <p:nvPr/>
        </p:nvSpPr>
        <p:spPr>
          <a:xfrm>
            <a:off x="9470624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79262C-2D61-412D-A14B-0607C5C720B2}"/>
              </a:ext>
            </a:extLst>
          </p:cNvPr>
          <p:cNvSpPr/>
          <p:nvPr/>
        </p:nvSpPr>
        <p:spPr>
          <a:xfrm>
            <a:off x="1010168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7FA3A-3A38-4E44-A6A9-2C39485AB1D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072872" y="2941772"/>
            <a:ext cx="2023128" cy="9444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E8A56D-E718-4BFB-AE4C-7526C189A91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6096000" y="2941772"/>
            <a:ext cx="2023131" cy="9444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9D8524-66C1-4006-B48F-9C791246C01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2550017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CE0D3-A411-4807-A356-366F062C0A1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072872" y="4517264"/>
            <a:ext cx="119433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BA1C0-A543-4E39-A0A7-EE9D8E4060CE}"/>
              </a:ext>
            </a:extLst>
          </p:cNvPr>
          <p:cNvCxnSpPr>
            <a:cxnSpLocks/>
          </p:cNvCxnSpPr>
          <p:nvPr/>
        </p:nvCxnSpPr>
        <p:spPr>
          <a:xfrm flipH="1">
            <a:off x="6596276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68B-DB99-42A7-87D8-B02AA46309D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19131" y="4517264"/>
            <a:ext cx="166702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0C6118-53B1-4F74-9011-B6A5E154F32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496614" y="5432293"/>
            <a:ext cx="1139529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F94FC-294F-49C5-96C6-CE747D47EA4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898273" y="5432292"/>
            <a:ext cx="47726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D6A8-2ABF-44E0-B54D-8CBCAAE1D0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006607" y="5432293"/>
            <a:ext cx="18329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195469-1145-4D3C-BB07-2E0C9CBFA8C8}"/>
              </a:ext>
            </a:extLst>
          </p:cNvPr>
          <p:cNvSpPr/>
          <p:nvPr/>
        </p:nvSpPr>
        <p:spPr>
          <a:xfrm>
            <a:off x="3370327" y="1513840"/>
            <a:ext cx="557704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D8F324-F326-4D98-8BCF-90EED6B88A2E}"/>
              </a:ext>
            </a:extLst>
          </p:cNvPr>
          <p:cNvSpPr txBox="1"/>
          <p:nvPr/>
        </p:nvSpPr>
        <p:spPr>
          <a:xfrm>
            <a:off x="3370326" y="1606969"/>
            <a:ext cx="557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BETWEEN 6 AND 12;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1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23F62-947B-4F47-A1F0-540572D40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1" y="2949818"/>
            <a:ext cx="1680547" cy="1732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BCE0B7-0BE9-44E9-B00E-CBAF8CD94B98}"/>
              </a:ext>
            </a:extLst>
          </p:cNvPr>
          <p:cNvSpPr/>
          <p:nvPr/>
        </p:nvSpPr>
        <p:spPr>
          <a:xfrm>
            <a:off x="3435745" y="2893168"/>
            <a:ext cx="1438096" cy="1846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63DB0-D666-4550-BE12-2886E269BB93}"/>
              </a:ext>
            </a:extLst>
          </p:cNvPr>
          <p:cNvSpPr txBox="1"/>
          <p:nvPr/>
        </p:nvSpPr>
        <p:spPr>
          <a:xfrm>
            <a:off x="872454" y="2505670"/>
            <a:ext cx="227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DISK MEMORY (HDD)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15265-2221-4266-94C5-7F7305D85EF6}"/>
              </a:ext>
            </a:extLst>
          </p:cNvPr>
          <p:cNvSpPr txBox="1"/>
          <p:nvPr/>
        </p:nvSpPr>
        <p:spPr>
          <a:xfrm>
            <a:off x="3549819" y="3631647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PROGRAM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818A1-0F3E-4810-949F-0AF14E444A50}"/>
              </a:ext>
            </a:extLst>
          </p:cNvPr>
          <p:cNvSpPr txBox="1"/>
          <p:nvPr/>
        </p:nvSpPr>
        <p:spPr>
          <a:xfrm>
            <a:off x="3376113" y="2498467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CAB05F8B-8E70-42FE-8630-EBF725CDD93D}"/>
              </a:ext>
            </a:extLst>
          </p:cNvPr>
          <p:cNvSpPr/>
          <p:nvPr/>
        </p:nvSpPr>
        <p:spPr>
          <a:xfrm rot="15904768">
            <a:off x="2856874" y="2314068"/>
            <a:ext cx="641009" cy="2010425"/>
          </a:xfrm>
          <a:prstGeom prst="curved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9EF7F349-604F-431D-BBCD-A7ED025E4312}"/>
              </a:ext>
            </a:extLst>
          </p:cNvPr>
          <p:cNvSpPr/>
          <p:nvPr/>
        </p:nvSpPr>
        <p:spPr>
          <a:xfrm rot="5085150">
            <a:off x="2871690" y="3401821"/>
            <a:ext cx="641009" cy="1978031"/>
          </a:xfrm>
          <a:prstGeom prst="curved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6D5BC9-327C-4BFF-92D2-D8D5634A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768" y="2014216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located on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hard drive disk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can not be proccessed explicitly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must be brought into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 (RAM) we can use either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9535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90B6B-EC51-4403-92B0-2F5FB0F37BFE}"/>
              </a:ext>
            </a:extLst>
          </p:cNvPr>
          <p:cNvSpPr/>
          <p:nvPr/>
        </p:nvSpPr>
        <p:spPr>
          <a:xfrm>
            <a:off x="5780467" y="231070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95847-F7FF-4BE6-93DC-E02E03940F4C}"/>
              </a:ext>
            </a:extLst>
          </p:cNvPr>
          <p:cNvSpPr/>
          <p:nvPr/>
        </p:nvSpPr>
        <p:spPr>
          <a:xfrm>
            <a:off x="3757339" y="388619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DE0EB-7A72-44B6-9953-221EEE7CF5AF}"/>
              </a:ext>
            </a:extLst>
          </p:cNvPr>
          <p:cNvSpPr/>
          <p:nvPr/>
        </p:nvSpPr>
        <p:spPr>
          <a:xfrm>
            <a:off x="7803598" y="388619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6DE22-28EA-43A4-AB76-CF6020D6FDDD}"/>
              </a:ext>
            </a:extLst>
          </p:cNvPr>
          <p:cNvSpPr/>
          <p:nvPr/>
        </p:nvSpPr>
        <p:spPr>
          <a:xfrm>
            <a:off x="160341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D4F26-5655-46B3-93F8-FACDECCC694D}"/>
              </a:ext>
            </a:extLst>
          </p:cNvPr>
          <p:cNvSpPr/>
          <p:nvPr/>
        </p:nvSpPr>
        <p:spPr>
          <a:xfrm>
            <a:off x="2234484" y="511676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9BF90-9E72-42BB-8C4C-58767F17AADD}"/>
              </a:ext>
            </a:extLst>
          </p:cNvPr>
          <p:cNvSpPr/>
          <p:nvPr/>
        </p:nvSpPr>
        <p:spPr>
          <a:xfrm>
            <a:off x="286554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0283F-B684-4125-93B4-3E1E48A19CA3}"/>
              </a:ext>
            </a:extLst>
          </p:cNvPr>
          <p:cNvSpPr/>
          <p:nvPr/>
        </p:nvSpPr>
        <p:spPr>
          <a:xfrm>
            <a:off x="4636143" y="5116760"/>
            <a:ext cx="631065" cy="63106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338B7-8D76-44C1-A975-D03D18D11F27}"/>
              </a:ext>
            </a:extLst>
          </p:cNvPr>
          <p:cNvSpPr/>
          <p:nvPr/>
        </p:nvSpPr>
        <p:spPr>
          <a:xfrm>
            <a:off x="5267208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DBCF9E-D893-4608-88F3-674EA51E2CA5}"/>
              </a:ext>
            </a:extLst>
          </p:cNvPr>
          <p:cNvSpPr/>
          <p:nvPr/>
        </p:nvSpPr>
        <p:spPr>
          <a:xfrm>
            <a:off x="6375542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6A4576-3DC6-42C0-9CE0-FD87B932E72F}"/>
              </a:ext>
            </a:extLst>
          </p:cNvPr>
          <p:cNvSpPr/>
          <p:nvPr/>
        </p:nvSpPr>
        <p:spPr>
          <a:xfrm>
            <a:off x="883955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083E63-837D-4142-99E7-4BDE37816E6A}"/>
              </a:ext>
            </a:extLst>
          </p:cNvPr>
          <p:cNvSpPr/>
          <p:nvPr/>
        </p:nvSpPr>
        <p:spPr>
          <a:xfrm>
            <a:off x="9470624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79262C-2D61-412D-A14B-0607C5C720B2}"/>
              </a:ext>
            </a:extLst>
          </p:cNvPr>
          <p:cNvSpPr/>
          <p:nvPr/>
        </p:nvSpPr>
        <p:spPr>
          <a:xfrm>
            <a:off x="1010168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7FA3A-3A38-4E44-A6A9-2C39485AB1D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072872" y="2941772"/>
            <a:ext cx="2023128" cy="9444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E8A56D-E718-4BFB-AE4C-7526C189A91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6096000" y="2941772"/>
            <a:ext cx="2023131" cy="9444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9D8524-66C1-4006-B48F-9C791246C01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2550017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CE0D3-A411-4807-A356-366F062C0A1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072872" y="4517264"/>
            <a:ext cx="119433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BA1C0-A543-4E39-A0A7-EE9D8E4060CE}"/>
              </a:ext>
            </a:extLst>
          </p:cNvPr>
          <p:cNvCxnSpPr>
            <a:cxnSpLocks/>
          </p:cNvCxnSpPr>
          <p:nvPr/>
        </p:nvCxnSpPr>
        <p:spPr>
          <a:xfrm flipH="1">
            <a:off x="6596276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68B-DB99-42A7-87D8-B02AA46309D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19131" y="4517264"/>
            <a:ext cx="166702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0C6118-53B1-4F74-9011-B6A5E154F32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496614" y="5432293"/>
            <a:ext cx="1139529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F94FC-294F-49C5-96C6-CE747D47EA4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898273" y="5432292"/>
            <a:ext cx="47726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D6A8-2ABF-44E0-B54D-8CBCAAE1D0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006607" y="5432293"/>
            <a:ext cx="18329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195469-1145-4D3C-BB07-2E0C9CBFA8C8}"/>
              </a:ext>
            </a:extLst>
          </p:cNvPr>
          <p:cNvSpPr/>
          <p:nvPr/>
        </p:nvSpPr>
        <p:spPr>
          <a:xfrm>
            <a:off x="3370327" y="1513840"/>
            <a:ext cx="557704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D8F324-F326-4D98-8BCF-90EED6B88A2E}"/>
              </a:ext>
            </a:extLst>
          </p:cNvPr>
          <p:cNvSpPr txBox="1"/>
          <p:nvPr/>
        </p:nvSpPr>
        <p:spPr>
          <a:xfrm>
            <a:off x="3370326" y="1606969"/>
            <a:ext cx="557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BETWEEN 6 AND 12;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0689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90B6B-EC51-4403-92B0-2F5FB0F37BFE}"/>
              </a:ext>
            </a:extLst>
          </p:cNvPr>
          <p:cNvSpPr/>
          <p:nvPr/>
        </p:nvSpPr>
        <p:spPr>
          <a:xfrm>
            <a:off x="5780467" y="231070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95847-F7FF-4BE6-93DC-E02E03940F4C}"/>
              </a:ext>
            </a:extLst>
          </p:cNvPr>
          <p:cNvSpPr/>
          <p:nvPr/>
        </p:nvSpPr>
        <p:spPr>
          <a:xfrm>
            <a:off x="3757339" y="388619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DE0EB-7A72-44B6-9953-221EEE7CF5AF}"/>
              </a:ext>
            </a:extLst>
          </p:cNvPr>
          <p:cNvSpPr/>
          <p:nvPr/>
        </p:nvSpPr>
        <p:spPr>
          <a:xfrm>
            <a:off x="7803598" y="388619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6DE22-28EA-43A4-AB76-CF6020D6FDDD}"/>
              </a:ext>
            </a:extLst>
          </p:cNvPr>
          <p:cNvSpPr/>
          <p:nvPr/>
        </p:nvSpPr>
        <p:spPr>
          <a:xfrm>
            <a:off x="160341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D4F26-5655-46B3-93F8-FACDECCC694D}"/>
              </a:ext>
            </a:extLst>
          </p:cNvPr>
          <p:cNvSpPr/>
          <p:nvPr/>
        </p:nvSpPr>
        <p:spPr>
          <a:xfrm>
            <a:off x="2234484" y="511676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9BF90-9E72-42BB-8C4C-58767F17AADD}"/>
              </a:ext>
            </a:extLst>
          </p:cNvPr>
          <p:cNvSpPr/>
          <p:nvPr/>
        </p:nvSpPr>
        <p:spPr>
          <a:xfrm>
            <a:off x="286554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0283F-B684-4125-93B4-3E1E48A19CA3}"/>
              </a:ext>
            </a:extLst>
          </p:cNvPr>
          <p:cNvSpPr/>
          <p:nvPr/>
        </p:nvSpPr>
        <p:spPr>
          <a:xfrm>
            <a:off x="4636143" y="5116760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338B7-8D76-44C1-A975-D03D18D11F27}"/>
              </a:ext>
            </a:extLst>
          </p:cNvPr>
          <p:cNvSpPr/>
          <p:nvPr/>
        </p:nvSpPr>
        <p:spPr>
          <a:xfrm>
            <a:off x="5267208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DBCF9E-D893-4608-88F3-674EA51E2CA5}"/>
              </a:ext>
            </a:extLst>
          </p:cNvPr>
          <p:cNvSpPr/>
          <p:nvPr/>
        </p:nvSpPr>
        <p:spPr>
          <a:xfrm>
            <a:off x="6375542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6A4576-3DC6-42C0-9CE0-FD87B932E72F}"/>
              </a:ext>
            </a:extLst>
          </p:cNvPr>
          <p:cNvSpPr/>
          <p:nvPr/>
        </p:nvSpPr>
        <p:spPr>
          <a:xfrm>
            <a:off x="883955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083E63-837D-4142-99E7-4BDE37816E6A}"/>
              </a:ext>
            </a:extLst>
          </p:cNvPr>
          <p:cNvSpPr/>
          <p:nvPr/>
        </p:nvSpPr>
        <p:spPr>
          <a:xfrm>
            <a:off x="9470624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79262C-2D61-412D-A14B-0607C5C720B2}"/>
              </a:ext>
            </a:extLst>
          </p:cNvPr>
          <p:cNvSpPr/>
          <p:nvPr/>
        </p:nvSpPr>
        <p:spPr>
          <a:xfrm>
            <a:off x="1010168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7FA3A-3A38-4E44-A6A9-2C39485AB1D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072872" y="2941772"/>
            <a:ext cx="2023128" cy="9444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E8A56D-E718-4BFB-AE4C-7526C189A91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6096000" y="2941772"/>
            <a:ext cx="2023131" cy="9444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9D8524-66C1-4006-B48F-9C791246C01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2550017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CE0D3-A411-4807-A356-366F062C0A1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072872" y="4517264"/>
            <a:ext cx="119433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BA1C0-A543-4E39-A0A7-EE9D8E4060CE}"/>
              </a:ext>
            </a:extLst>
          </p:cNvPr>
          <p:cNvCxnSpPr>
            <a:cxnSpLocks/>
          </p:cNvCxnSpPr>
          <p:nvPr/>
        </p:nvCxnSpPr>
        <p:spPr>
          <a:xfrm flipH="1">
            <a:off x="6596276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68B-DB99-42A7-87D8-B02AA46309D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19131" y="4517264"/>
            <a:ext cx="166702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0C6118-53B1-4F74-9011-B6A5E154F32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496614" y="5432293"/>
            <a:ext cx="1139529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F94FC-294F-49C5-96C6-CE747D47EA4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898273" y="5432292"/>
            <a:ext cx="47726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D6A8-2ABF-44E0-B54D-8CBCAAE1D0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006607" y="5432293"/>
            <a:ext cx="18329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195469-1145-4D3C-BB07-2E0C9CBFA8C8}"/>
              </a:ext>
            </a:extLst>
          </p:cNvPr>
          <p:cNvSpPr/>
          <p:nvPr/>
        </p:nvSpPr>
        <p:spPr>
          <a:xfrm>
            <a:off x="3370327" y="1513840"/>
            <a:ext cx="557704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D8F324-F326-4D98-8BCF-90EED6B88A2E}"/>
              </a:ext>
            </a:extLst>
          </p:cNvPr>
          <p:cNvSpPr txBox="1"/>
          <p:nvPr/>
        </p:nvSpPr>
        <p:spPr>
          <a:xfrm>
            <a:off x="3370326" y="1606969"/>
            <a:ext cx="557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BETWEEN 6 AND 12;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6565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90B6B-EC51-4403-92B0-2F5FB0F37BFE}"/>
              </a:ext>
            </a:extLst>
          </p:cNvPr>
          <p:cNvSpPr/>
          <p:nvPr/>
        </p:nvSpPr>
        <p:spPr>
          <a:xfrm>
            <a:off x="5780467" y="231070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95847-F7FF-4BE6-93DC-E02E03940F4C}"/>
              </a:ext>
            </a:extLst>
          </p:cNvPr>
          <p:cNvSpPr/>
          <p:nvPr/>
        </p:nvSpPr>
        <p:spPr>
          <a:xfrm>
            <a:off x="3757339" y="388619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DE0EB-7A72-44B6-9953-221EEE7CF5AF}"/>
              </a:ext>
            </a:extLst>
          </p:cNvPr>
          <p:cNvSpPr/>
          <p:nvPr/>
        </p:nvSpPr>
        <p:spPr>
          <a:xfrm>
            <a:off x="7803598" y="388619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6DE22-28EA-43A4-AB76-CF6020D6FDDD}"/>
              </a:ext>
            </a:extLst>
          </p:cNvPr>
          <p:cNvSpPr/>
          <p:nvPr/>
        </p:nvSpPr>
        <p:spPr>
          <a:xfrm>
            <a:off x="160341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D4F26-5655-46B3-93F8-FACDECCC694D}"/>
              </a:ext>
            </a:extLst>
          </p:cNvPr>
          <p:cNvSpPr/>
          <p:nvPr/>
        </p:nvSpPr>
        <p:spPr>
          <a:xfrm>
            <a:off x="2234484" y="511676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9BF90-9E72-42BB-8C4C-58767F17AADD}"/>
              </a:ext>
            </a:extLst>
          </p:cNvPr>
          <p:cNvSpPr/>
          <p:nvPr/>
        </p:nvSpPr>
        <p:spPr>
          <a:xfrm>
            <a:off x="286554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0283F-B684-4125-93B4-3E1E48A19CA3}"/>
              </a:ext>
            </a:extLst>
          </p:cNvPr>
          <p:cNvSpPr/>
          <p:nvPr/>
        </p:nvSpPr>
        <p:spPr>
          <a:xfrm>
            <a:off x="4636143" y="5116760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338B7-8D76-44C1-A975-D03D18D11F27}"/>
              </a:ext>
            </a:extLst>
          </p:cNvPr>
          <p:cNvSpPr/>
          <p:nvPr/>
        </p:nvSpPr>
        <p:spPr>
          <a:xfrm>
            <a:off x="5267208" y="5116759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DBCF9E-D893-4608-88F3-674EA51E2CA5}"/>
              </a:ext>
            </a:extLst>
          </p:cNvPr>
          <p:cNvSpPr/>
          <p:nvPr/>
        </p:nvSpPr>
        <p:spPr>
          <a:xfrm>
            <a:off x="6375542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6A4576-3DC6-42C0-9CE0-FD87B932E72F}"/>
              </a:ext>
            </a:extLst>
          </p:cNvPr>
          <p:cNvSpPr/>
          <p:nvPr/>
        </p:nvSpPr>
        <p:spPr>
          <a:xfrm>
            <a:off x="883955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083E63-837D-4142-99E7-4BDE37816E6A}"/>
              </a:ext>
            </a:extLst>
          </p:cNvPr>
          <p:cNvSpPr/>
          <p:nvPr/>
        </p:nvSpPr>
        <p:spPr>
          <a:xfrm>
            <a:off x="9470624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79262C-2D61-412D-A14B-0607C5C720B2}"/>
              </a:ext>
            </a:extLst>
          </p:cNvPr>
          <p:cNvSpPr/>
          <p:nvPr/>
        </p:nvSpPr>
        <p:spPr>
          <a:xfrm>
            <a:off x="1010168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7FA3A-3A38-4E44-A6A9-2C39485AB1D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072872" y="2941772"/>
            <a:ext cx="2023128" cy="9444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E8A56D-E718-4BFB-AE4C-7526C189A91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6096000" y="2941772"/>
            <a:ext cx="2023131" cy="9444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9D8524-66C1-4006-B48F-9C791246C01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2550017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CE0D3-A411-4807-A356-366F062C0A1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072872" y="4517264"/>
            <a:ext cx="119433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BA1C0-A543-4E39-A0A7-EE9D8E4060CE}"/>
              </a:ext>
            </a:extLst>
          </p:cNvPr>
          <p:cNvCxnSpPr>
            <a:cxnSpLocks/>
          </p:cNvCxnSpPr>
          <p:nvPr/>
        </p:nvCxnSpPr>
        <p:spPr>
          <a:xfrm flipH="1">
            <a:off x="6596276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68B-DB99-42A7-87D8-B02AA46309D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19131" y="4517264"/>
            <a:ext cx="166702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0C6118-53B1-4F74-9011-B6A5E154F32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496614" y="5432293"/>
            <a:ext cx="1139529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F94FC-294F-49C5-96C6-CE747D47EA4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898273" y="5432292"/>
            <a:ext cx="47726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D6A8-2ABF-44E0-B54D-8CBCAAE1D0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006607" y="5432293"/>
            <a:ext cx="18329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195469-1145-4D3C-BB07-2E0C9CBFA8C8}"/>
              </a:ext>
            </a:extLst>
          </p:cNvPr>
          <p:cNvSpPr/>
          <p:nvPr/>
        </p:nvSpPr>
        <p:spPr>
          <a:xfrm>
            <a:off x="3370327" y="1513840"/>
            <a:ext cx="557704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D8F324-F326-4D98-8BCF-90EED6B88A2E}"/>
              </a:ext>
            </a:extLst>
          </p:cNvPr>
          <p:cNvSpPr txBox="1"/>
          <p:nvPr/>
        </p:nvSpPr>
        <p:spPr>
          <a:xfrm>
            <a:off x="3370326" y="1606969"/>
            <a:ext cx="557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BETWEEN 6 AND 12;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1816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hu-HU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90B6B-EC51-4403-92B0-2F5FB0F37BFE}"/>
              </a:ext>
            </a:extLst>
          </p:cNvPr>
          <p:cNvSpPr/>
          <p:nvPr/>
        </p:nvSpPr>
        <p:spPr>
          <a:xfrm>
            <a:off x="5780467" y="2310707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95847-F7FF-4BE6-93DC-E02E03940F4C}"/>
              </a:ext>
            </a:extLst>
          </p:cNvPr>
          <p:cNvSpPr/>
          <p:nvPr/>
        </p:nvSpPr>
        <p:spPr>
          <a:xfrm>
            <a:off x="3757339" y="388619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DE0EB-7A72-44B6-9953-221EEE7CF5AF}"/>
              </a:ext>
            </a:extLst>
          </p:cNvPr>
          <p:cNvSpPr/>
          <p:nvPr/>
        </p:nvSpPr>
        <p:spPr>
          <a:xfrm>
            <a:off x="7803598" y="3886198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6DE22-28EA-43A4-AB76-CF6020D6FDDD}"/>
              </a:ext>
            </a:extLst>
          </p:cNvPr>
          <p:cNvSpPr/>
          <p:nvPr/>
        </p:nvSpPr>
        <p:spPr>
          <a:xfrm>
            <a:off x="160341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BD4F26-5655-46B3-93F8-FACDECCC694D}"/>
              </a:ext>
            </a:extLst>
          </p:cNvPr>
          <p:cNvSpPr/>
          <p:nvPr/>
        </p:nvSpPr>
        <p:spPr>
          <a:xfrm>
            <a:off x="2234484" y="5116761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9BF90-9E72-42BB-8C4C-58767F17AADD}"/>
              </a:ext>
            </a:extLst>
          </p:cNvPr>
          <p:cNvSpPr/>
          <p:nvPr/>
        </p:nvSpPr>
        <p:spPr>
          <a:xfrm>
            <a:off x="2865549" y="5116762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0283F-B684-4125-93B4-3E1E48A19CA3}"/>
              </a:ext>
            </a:extLst>
          </p:cNvPr>
          <p:cNvSpPr/>
          <p:nvPr/>
        </p:nvSpPr>
        <p:spPr>
          <a:xfrm>
            <a:off x="4636143" y="5116760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5338B7-8D76-44C1-A975-D03D18D11F27}"/>
              </a:ext>
            </a:extLst>
          </p:cNvPr>
          <p:cNvSpPr/>
          <p:nvPr/>
        </p:nvSpPr>
        <p:spPr>
          <a:xfrm>
            <a:off x="5267208" y="5116759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DBCF9E-D893-4608-88F3-674EA51E2CA5}"/>
              </a:ext>
            </a:extLst>
          </p:cNvPr>
          <p:cNvSpPr/>
          <p:nvPr/>
        </p:nvSpPr>
        <p:spPr>
          <a:xfrm>
            <a:off x="6375542" y="5116760"/>
            <a:ext cx="631065" cy="631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6A4576-3DC6-42C0-9CE0-FD87B932E72F}"/>
              </a:ext>
            </a:extLst>
          </p:cNvPr>
          <p:cNvSpPr/>
          <p:nvPr/>
        </p:nvSpPr>
        <p:spPr>
          <a:xfrm>
            <a:off x="883955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083E63-837D-4142-99E7-4BDE37816E6A}"/>
              </a:ext>
            </a:extLst>
          </p:cNvPr>
          <p:cNvSpPr/>
          <p:nvPr/>
        </p:nvSpPr>
        <p:spPr>
          <a:xfrm>
            <a:off x="9470624" y="5116759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79262C-2D61-412D-A14B-0607C5C720B2}"/>
              </a:ext>
            </a:extLst>
          </p:cNvPr>
          <p:cNvSpPr/>
          <p:nvPr/>
        </p:nvSpPr>
        <p:spPr>
          <a:xfrm>
            <a:off x="10101689" y="5116760"/>
            <a:ext cx="631065" cy="63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7FA3A-3A38-4E44-A6A9-2C39485AB1D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072872" y="2941772"/>
            <a:ext cx="2023128" cy="9444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E8A56D-E718-4BFB-AE4C-7526C189A91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6096000" y="2941772"/>
            <a:ext cx="2023131" cy="9444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9D8524-66C1-4006-B48F-9C791246C01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2550017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CE0D3-A411-4807-A356-366F062C0A1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072872" y="4517264"/>
            <a:ext cx="119433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BA1C0-A543-4E39-A0A7-EE9D8E4060CE}"/>
              </a:ext>
            </a:extLst>
          </p:cNvPr>
          <p:cNvCxnSpPr>
            <a:cxnSpLocks/>
          </p:cNvCxnSpPr>
          <p:nvPr/>
        </p:nvCxnSpPr>
        <p:spPr>
          <a:xfrm flipH="1">
            <a:off x="6596276" y="4517264"/>
            <a:ext cx="1522855" cy="599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68B-DB99-42A7-87D8-B02AA46309D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19131" y="4517264"/>
            <a:ext cx="1667026" cy="599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0C6118-53B1-4F74-9011-B6A5E154F32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496614" y="5432293"/>
            <a:ext cx="1139529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F94FC-294F-49C5-96C6-CE747D47EA4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898273" y="5432292"/>
            <a:ext cx="47726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D6A8-2ABF-44E0-B54D-8CBCAAE1D0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006607" y="5432293"/>
            <a:ext cx="18329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195469-1145-4D3C-BB07-2E0C9CBFA8C8}"/>
              </a:ext>
            </a:extLst>
          </p:cNvPr>
          <p:cNvSpPr/>
          <p:nvPr/>
        </p:nvSpPr>
        <p:spPr>
          <a:xfrm>
            <a:off x="3370327" y="1513840"/>
            <a:ext cx="5577040" cy="5620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D8F324-F326-4D98-8BCF-90EED6B88A2E}"/>
              </a:ext>
            </a:extLst>
          </p:cNvPr>
          <p:cNvSpPr txBox="1"/>
          <p:nvPr/>
        </p:nvSpPr>
        <p:spPr>
          <a:xfrm>
            <a:off x="3370326" y="1606969"/>
            <a:ext cx="557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BETWEEN 6 AND 12;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9691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EED5AC-0600-4D03-A73B-C6A655DBC6C3}"/>
              </a:ext>
            </a:extLst>
          </p:cNvPr>
          <p:cNvSpPr/>
          <p:nvPr/>
        </p:nvSpPr>
        <p:spPr>
          <a:xfrm>
            <a:off x="2109525" y="1998581"/>
            <a:ext cx="3677055" cy="38637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09768-D696-4FDA-851A-16A94BBB8D68}"/>
              </a:ext>
            </a:extLst>
          </p:cNvPr>
          <p:cNvSpPr txBox="1"/>
          <p:nvPr/>
        </p:nvSpPr>
        <p:spPr>
          <a:xfrm>
            <a:off x="2426898" y="2499289"/>
            <a:ext cx="30423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TREES</a:t>
            </a:r>
          </a:p>
          <a:p>
            <a:pPr algn="ctr"/>
            <a:endParaRPr lang="hu-HU" sz="1600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nodes have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pointers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database table rows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duplicate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operations are quite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complicated (and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 slower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6B4B98-D668-4290-8CDD-42F2FDA7929D}"/>
              </a:ext>
            </a:extLst>
          </p:cNvPr>
          <p:cNvSpPr/>
          <p:nvPr/>
        </p:nvSpPr>
        <p:spPr>
          <a:xfrm>
            <a:off x="6232107" y="1998581"/>
            <a:ext cx="3677055" cy="3863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A851C-CD4B-4FD4-AB58-AEBAA4ED9B2A}"/>
              </a:ext>
            </a:extLst>
          </p:cNvPr>
          <p:cNvSpPr txBox="1"/>
          <p:nvPr/>
        </p:nvSpPr>
        <p:spPr>
          <a:xfrm>
            <a:off x="6634122" y="2492743"/>
            <a:ext cx="28730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B+ TREES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pointers to the table rows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redundancy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leaf nodes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 operations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0450814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Strored Procedures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5501803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Stored Procedures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non-procedural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 language by default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procedures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create procedural like scripts that can be executed at any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procedures are relatively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not as fast as compiled languages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 SPEED GAIN COMES FROM REDUCTION OF NETWORK TRAFFIC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stored on the server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stored procedures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repetitive tasks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need to bother with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high level programming language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Java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C#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262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Stored Procedures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stored procedures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can centralize logic that was originally implemented in applications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order 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save time and memory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extensive or complex processing that requires execution of several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statements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can be saved into stored procedures and all applications call the procedures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763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Stored Procedures</a:t>
            </a:r>
            <a:endParaRPr lang="hu-HU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B232A-B0D0-494D-95AB-EAEB49B59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85" y="3162366"/>
            <a:ext cx="2508415" cy="2006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11DA2-EB83-4DF5-90CF-F07668CD6325}"/>
              </a:ext>
            </a:extLst>
          </p:cNvPr>
          <p:cNvSpPr txBox="1"/>
          <p:nvPr/>
        </p:nvSpPr>
        <p:spPr>
          <a:xfrm>
            <a:off x="1394306" y="1964862"/>
            <a:ext cx="2627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user interface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 (buttons) etc.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36F235F1-0063-467F-BC7D-A6BB48ED5EEB}"/>
              </a:ext>
            </a:extLst>
          </p:cNvPr>
          <p:cNvSpPr/>
          <p:nvPr/>
        </p:nvSpPr>
        <p:spPr>
          <a:xfrm>
            <a:off x="6821580" y="1964862"/>
            <a:ext cx="4683825" cy="3822381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8E1A621E-D4FB-4352-8194-B1762B8C41C3}"/>
              </a:ext>
            </a:extLst>
          </p:cNvPr>
          <p:cNvSpPr/>
          <p:nvPr/>
        </p:nvSpPr>
        <p:spPr>
          <a:xfrm rot="5400000">
            <a:off x="4935740" y="3064134"/>
            <a:ext cx="821059" cy="1623838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FB8E6-EB6A-4686-A5E2-7750F8A3DE39}"/>
              </a:ext>
            </a:extLst>
          </p:cNvPr>
          <p:cNvSpPr txBox="1"/>
          <p:nvPr/>
        </p:nvSpPr>
        <p:spPr>
          <a:xfrm>
            <a:off x="3906790" y="4701738"/>
            <a:ext cx="28171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GB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odern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applications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GB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ommunicate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GB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erver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the database)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internet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THIS IS THE BOTTLENECK !!!</a:t>
            </a:r>
            <a:endParaRPr lang="en-GB" b="1" i="1" dirty="0">
              <a:solidFill>
                <a:srgbClr val="FF999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632BA-4DE4-4DC3-B77C-FDAF39A012EC}"/>
              </a:ext>
            </a:extLst>
          </p:cNvPr>
          <p:cNvSpPr txBox="1"/>
          <p:nvPr/>
        </p:nvSpPr>
        <p:spPr>
          <a:xfrm>
            <a:off x="6608620" y="904445"/>
            <a:ext cx="2707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server stores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database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itself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the database tables)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120CCA-4A7F-48D8-A68A-D3DC35E6328D}"/>
              </a:ext>
            </a:extLst>
          </p:cNvPr>
          <p:cNvSpPr/>
          <p:nvPr/>
        </p:nvSpPr>
        <p:spPr>
          <a:xfrm>
            <a:off x="8298121" y="2928832"/>
            <a:ext cx="1791590" cy="5042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10D67E-D489-44A4-9991-87CD727D6C8E}"/>
              </a:ext>
            </a:extLst>
          </p:cNvPr>
          <p:cNvSpPr/>
          <p:nvPr/>
        </p:nvSpPr>
        <p:spPr>
          <a:xfrm>
            <a:off x="8298121" y="3525503"/>
            <a:ext cx="1791590" cy="5042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21A227-007C-4224-AE46-514306DA22F6}"/>
              </a:ext>
            </a:extLst>
          </p:cNvPr>
          <p:cNvSpPr/>
          <p:nvPr/>
        </p:nvSpPr>
        <p:spPr>
          <a:xfrm>
            <a:off x="8298121" y="4122174"/>
            <a:ext cx="1791590" cy="5042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1474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Stored Procedures</a:t>
            </a:r>
            <a:endParaRPr lang="hu-HU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B232A-B0D0-494D-95AB-EAEB49B59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85" y="3162366"/>
            <a:ext cx="2508415" cy="2006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11DA2-EB83-4DF5-90CF-F07668CD6325}"/>
              </a:ext>
            </a:extLst>
          </p:cNvPr>
          <p:cNvSpPr txBox="1"/>
          <p:nvPr/>
        </p:nvSpPr>
        <p:spPr>
          <a:xfrm>
            <a:off x="1394306" y="1964862"/>
            <a:ext cx="2627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user interface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 (buttons) etc.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36F235F1-0063-467F-BC7D-A6BB48ED5EEB}"/>
              </a:ext>
            </a:extLst>
          </p:cNvPr>
          <p:cNvSpPr/>
          <p:nvPr/>
        </p:nvSpPr>
        <p:spPr>
          <a:xfrm>
            <a:off x="6821580" y="1964862"/>
            <a:ext cx="4683825" cy="3822381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8E1A621E-D4FB-4352-8194-B1762B8C41C3}"/>
              </a:ext>
            </a:extLst>
          </p:cNvPr>
          <p:cNvSpPr/>
          <p:nvPr/>
        </p:nvSpPr>
        <p:spPr>
          <a:xfrm rot="5400000">
            <a:off x="4935740" y="3064134"/>
            <a:ext cx="821059" cy="1623838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FB8E6-EB6A-4686-A5E2-7750F8A3DE39}"/>
              </a:ext>
            </a:extLst>
          </p:cNvPr>
          <p:cNvSpPr txBox="1"/>
          <p:nvPr/>
        </p:nvSpPr>
        <p:spPr>
          <a:xfrm>
            <a:off x="3906790" y="4701738"/>
            <a:ext cx="28171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GB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odern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applications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GB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ommunicate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GB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erver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the database)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internet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THIS IS THE BOTTLENECK !!!</a:t>
            </a:r>
            <a:endParaRPr lang="en-GB" b="1" i="1" dirty="0">
              <a:solidFill>
                <a:srgbClr val="FF999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632BA-4DE4-4DC3-B77C-FDAF39A012EC}"/>
              </a:ext>
            </a:extLst>
          </p:cNvPr>
          <p:cNvSpPr txBox="1"/>
          <p:nvPr/>
        </p:nvSpPr>
        <p:spPr>
          <a:xfrm>
            <a:off x="6608620" y="904445"/>
            <a:ext cx="2707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server stores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database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itself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the database tables)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120CCA-4A7F-48D8-A68A-D3DC35E6328D}"/>
              </a:ext>
            </a:extLst>
          </p:cNvPr>
          <p:cNvSpPr/>
          <p:nvPr/>
        </p:nvSpPr>
        <p:spPr>
          <a:xfrm>
            <a:off x="8298121" y="2624032"/>
            <a:ext cx="1791590" cy="5042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10D67E-D489-44A4-9991-87CD727D6C8E}"/>
              </a:ext>
            </a:extLst>
          </p:cNvPr>
          <p:cNvSpPr/>
          <p:nvPr/>
        </p:nvSpPr>
        <p:spPr>
          <a:xfrm>
            <a:off x="8298121" y="3220703"/>
            <a:ext cx="1791590" cy="5042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21A227-007C-4224-AE46-514306DA22F6}"/>
              </a:ext>
            </a:extLst>
          </p:cNvPr>
          <p:cNvSpPr/>
          <p:nvPr/>
        </p:nvSpPr>
        <p:spPr>
          <a:xfrm>
            <a:off x="8298121" y="3817374"/>
            <a:ext cx="1791590" cy="5042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EFD9A3-9993-404D-A129-99D1FCE26EE3}"/>
              </a:ext>
            </a:extLst>
          </p:cNvPr>
          <p:cNvSpPr/>
          <p:nvPr/>
        </p:nvSpPr>
        <p:spPr>
          <a:xfrm>
            <a:off x="8298121" y="4414045"/>
            <a:ext cx="1791590" cy="5966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STORED PROCEDURE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3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File 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23F62-947B-4F47-A1F0-540572D40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77" y="2562505"/>
            <a:ext cx="1680547" cy="1732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BCE0B7-0BE9-44E9-B00E-CBAF8CD94B98}"/>
              </a:ext>
            </a:extLst>
          </p:cNvPr>
          <p:cNvSpPr/>
          <p:nvPr/>
        </p:nvSpPr>
        <p:spPr>
          <a:xfrm>
            <a:off x="7428233" y="2505855"/>
            <a:ext cx="1438096" cy="1846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63DB0-D666-4550-BE12-2886E269BB93}"/>
              </a:ext>
            </a:extLst>
          </p:cNvPr>
          <p:cNvSpPr txBox="1"/>
          <p:nvPr/>
        </p:nvSpPr>
        <p:spPr>
          <a:xfrm>
            <a:off x="2947360" y="2118357"/>
            <a:ext cx="227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DISK MEMORY (HDD)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818A1-0F3E-4810-949F-0AF14E444A50}"/>
              </a:ext>
            </a:extLst>
          </p:cNvPr>
          <p:cNvSpPr txBox="1"/>
          <p:nvPr/>
        </p:nvSpPr>
        <p:spPr>
          <a:xfrm>
            <a:off x="7368601" y="2111154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8C67D-2593-4B21-8779-EB1A74222724}"/>
              </a:ext>
            </a:extLst>
          </p:cNvPr>
          <p:cNvSpPr txBox="1"/>
          <p:nvPr/>
        </p:nvSpPr>
        <p:spPr>
          <a:xfrm>
            <a:off x="1885789" y="4589614"/>
            <a:ext cx="38913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organizing the data efficiently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on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drive disk (HDD)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something to do with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database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 systems (DBMS)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ED537-C12E-4E5F-A7D3-1C60D7675804}"/>
              </a:ext>
            </a:extLst>
          </p:cNvPr>
          <p:cNvSpPr txBox="1"/>
          <p:nvPr/>
        </p:nvSpPr>
        <p:spPr>
          <a:xfrm>
            <a:off x="6600351" y="4589614"/>
            <a:ext cx="3093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storing the data efficiently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main memory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something to do with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43236107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Stored Procedures Disadvantages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here are several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disadvantages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stored procedures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procedures need memory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not a very effective procedural scripting language – stored procedures increase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usage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to debug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17619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accessig items on the external memory (HDD)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way slower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than manipulating the mian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totally different data structures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rgbClr val="F7AB8D"/>
                </a:solidFill>
              </a:rPr>
              <a:t>EXTERNAL MEMORY ACCES TIME: 1</a:t>
            </a:r>
            <a:r>
              <a:rPr lang="en-GB" b="1" dirty="0">
                <a:solidFill>
                  <a:srgbClr val="F7AB8D"/>
                </a:solidFill>
              </a:rPr>
              <a:t>2</a:t>
            </a:r>
            <a:r>
              <a:rPr lang="hu-HU" b="1" dirty="0">
                <a:solidFill>
                  <a:srgbClr val="F7AB8D"/>
                </a:solidFill>
              </a:rPr>
              <a:t> ms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RAM ACCESS TIME: 0.0001 ms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far we have manipulated data present on the main memory but now we have to fetch the data from the external memory first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4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9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18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54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78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File Systems and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248F-AA59-419D-9B84-26EE1F3A1942}"/>
              </a:ext>
            </a:extLst>
          </p:cNvPr>
          <p:cNvSpPr/>
          <p:nvPr/>
        </p:nvSpPr>
        <p:spPr>
          <a:xfrm>
            <a:off x="2723696" y="2550774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8B9FD-41A4-473F-A214-CB705CF8276E}"/>
              </a:ext>
            </a:extLst>
          </p:cNvPr>
          <p:cNvSpPr/>
          <p:nvPr/>
        </p:nvSpPr>
        <p:spPr>
          <a:xfrm>
            <a:off x="1919008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958B9-962F-4940-AE7C-450EF0D68E30}"/>
              </a:ext>
            </a:extLst>
          </p:cNvPr>
          <p:cNvCxnSpPr/>
          <p:nvPr/>
        </p:nvCxnSpPr>
        <p:spPr>
          <a:xfrm flipH="1">
            <a:off x="2465978" y="305505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DF9CA3-15C1-46C8-99A3-25DB3BEF3A52}"/>
              </a:ext>
            </a:extLst>
          </p:cNvPr>
          <p:cNvSpPr/>
          <p:nvPr/>
        </p:nvSpPr>
        <p:spPr>
          <a:xfrm>
            <a:off x="2705411" y="3958403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07493-3D87-4AEE-8314-814EBF87F628}"/>
              </a:ext>
            </a:extLst>
          </p:cNvPr>
          <p:cNvCxnSpPr/>
          <p:nvPr/>
        </p:nvCxnSpPr>
        <p:spPr>
          <a:xfrm>
            <a:off x="2495346" y="3811895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B4887-84A5-4918-91F2-930258BC5B16}"/>
              </a:ext>
            </a:extLst>
          </p:cNvPr>
          <p:cNvSpPr/>
          <p:nvPr/>
        </p:nvSpPr>
        <p:spPr>
          <a:xfrm>
            <a:off x="3525386" y="326318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4CEB-4153-446A-B5F7-74EE12E66E05}"/>
              </a:ext>
            </a:extLst>
          </p:cNvPr>
          <p:cNvCxnSpPr/>
          <p:nvPr/>
        </p:nvCxnSpPr>
        <p:spPr>
          <a:xfrm>
            <a:off x="3315321" y="3055055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7D50E-1D04-442B-B603-838D107F1C66}"/>
              </a:ext>
            </a:extLst>
          </p:cNvPr>
          <p:cNvCxnSpPr/>
          <p:nvPr/>
        </p:nvCxnSpPr>
        <p:spPr>
          <a:xfrm flipH="1">
            <a:off x="1699203" y="3794370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F99D9A-E81A-4D92-9FB0-0507A2270084}"/>
              </a:ext>
            </a:extLst>
          </p:cNvPr>
          <p:cNvSpPr/>
          <p:nvPr/>
        </p:nvSpPr>
        <p:spPr>
          <a:xfrm>
            <a:off x="1225464" y="406016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A40B5-5206-4A9E-ABD4-A32290DF0B34}"/>
              </a:ext>
            </a:extLst>
          </p:cNvPr>
          <p:cNvSpPr/>
          <p:nvPr/>
        </p:nvSpPr>
        <p:spPr>
          <a:xfrm>
            <a:off x="4311789" y="3913978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7BBA2-68AD-4368-B902-362D1AFC0384}"/>
              </a:ext>
            </a:extLst>
          </p:cNvPr>
          <p:cNvCxnSpPr/>
          <p:nvPr/>
        </p:nvCxnSpPr>
        <p:spPr>
          <a:xfrm>
            <a:off x="4101724" y="3767470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0BCFDB-1E03-4CAF-9DA3-C3215D27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63" y="1911717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approaches are working quite fine when using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memory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doing the same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memory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(HDD) is slow because of the access time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manipulate (read or write) the blocks which means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 bytes</a:t>
            </a:r>
          </a:p>
          <a:p>
            <a:r>
              <a:rPr lang="hu-HU" sz="2400" b="1" dirty="0">
                <a:solidFill>
                  <a:srgbClr val="F7AB8D"/>
                </a:solidFill>
              </a:rPr>
              <a:t>ACCESSING THE BLOCKS IS SLOW !!!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 we should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amount of read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shallow structures</a:t>
            </a:r>
          </a:p>
          <a:p>
            <a:endParaRPr lang="hu-HU" sz="2000" b="1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constructed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Rudolf Bayer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 McCreight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balancing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like data structures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operations such as insertion, deletion, sequential access and searching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complexity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nodes may have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more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children +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multipley keys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sturctures are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optimized for systems that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and write large blocks of data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B-trees are a good example of a data structure for external memory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commonly used in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and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filesystems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C866C9-3E63-40EA-A0A6-2FC725BFA526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database is a set of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persistant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used by a given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and managed by a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databse management system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DBMS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EAC73E1-0836-44B6-A886-AF3C99AC92F9}"/>
              </a:ext>
            </a:extLst>
          </p:cNvPr>
          <p:cNvSpPr/>
          <p:nvPr/>
        </p:nvSpPr>
        <p:spPr>
          <a:xfrm rot="16200000">
            <a:off x="4100002" y="1998696"/>
            <a:ext cx="798990" cy="4279036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0690-02A1-4AE4-A146-EF4ABE845C9C}"/>
              </a:ext>
            </a:extLst>
          </p:cNvPr>
          <p:cNvSpPr txBox="1"/>
          <p:nvPr/>
        </p:nvSpPr>
        <p:spPr>
          <a:xfrm>
            <a:off x="1189608" y="4793941"/>
            <a:ext cx="6915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persistant data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means that it remains in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permanently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THE DATA IN THE MAIN MEMORY (RAM) IS LOST EVERY TIME THE APPLICATION FINISHES OR WE SWITCH OFF THE COMPUTER !!!</a:t>
            </a:r>
            <a:endParaRPr lang="en-GB" b="1" i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3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may have multiple children (more than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but the running time is still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logartithmic 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DE537845-DF2E-40CA-9831-508B16E220DF}"/>
              </a:ext>
            </a:extLst>
          </p:cNvPr>
          <p:cNvSpPr txBox="1"/>
          <p:nvPr/>
        </p:nvSpPr>
        <p:spPr>
          <a:xfrm>
            <a:off x="1568926" y="3815219"/>
            <a:ext cx="90541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/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change the base of the logarithm and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running time complexity for the algorithm stay the same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O(c   logN) = c   O(logN) = O(logN)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thats why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branching factor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matter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in the running time complexities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A02CCA-DB5C-44DC-B025-AEB75B23DAB3}"/>
                  </a:ext>
                </a:extLst>
              </p:cNvPr>
              <p:cNvSpPr txBox="1"/>
              <p:nvPr/>
            </p:nvSpPr>
            <p:spPr>
              <a:xfrm>
                <a:off x="4995378" y="2470729"/>
                <a:ext cx="2201244" cy="874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8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log</a:t>
                </a:r>
                <a:r>
                  <a:rPr lang="hu-HU" sz="2800" b="1" baseline="-25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b</a:t>
                </a:r>
                <a:r>
                  <a:rPr lang="hu-HU" sz="28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hu-HU" sz="3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hu-HU" sz="3200" b="1" i="0" baseline="-2500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hu-HU" sz="32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num>
                      <m:den>
                        <m:r>
                          <a:rPr lang="hu-HU" sz="32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hu-HU" sz="3200" b="1" i="0" baseline="-2500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hu-HU" sz="32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hu-HU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GB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A02CCA-DB5C-44DC-B025-AEB75B23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78" y="2470729"/>
                <a:ext cx="2201244" cy="874342"/>
              </a:xfrm>
              <a:prstGeom prst="rect">
                <a:avLst/>
              </a:prstGeom>
              <a:blipFill>
                <a:blip r:embed="rId2"/>
                <a:stretch>
                  <a:fillRect l="-5525" b="-3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C9CFCAF-694F-4F17-B4D4-E17950EDEE5E}"/>
              </a:ext>
            </a:extLst>
          </p:cNvPr>
          <p:cNvSpPr txBox="1"/>
          <p:nvPr/>
        </p:nvSpPr>
        <p:spPr>
          <a:xfrm>
            <a:off x="4851702" y="50324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D3CF7-0870-4C9D-84EA-87B53357B099}"/>
              </a:ext>
            </a:extLst>
          </p:cNvPr>
          <p:cNvSpPr txBox="1"/>
          <p:nvPr/>
        </p:nvSpPr>
        <p:spPr>
          <a:xfrm>
            <a:off x="6152022" y="5033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9333C-93DF-4F35-9ED0-F68A32CA3EF9}"/>
              </a:ext>
            </a:extLst>
          </p:cNvPr>
          <p:cNvSpPr txBox="1"/>
          <p:nvPr/>
        </p:nvSpPr>
        <p:spPr>
          <a:xfrm>
            <a:off x="7639242" y="2446235"/>
            <a:ext cx="1740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just a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so does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matter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09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D8449-F352-4EAC-A6EE-51C0A086A973}"/>
              </a:ext>
            </a:extLst>
          </p:cNvPr>
          <p:cNvSpPr/>
          <p:nvPr/>
        </p:nvSpPr>
        <p:spPr>
          <a:xfrm>
            <a:off x="4833870" y="226094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755CE-E419-4043-B866-ACC750C08417}"/>
              </a:ext>
            </a:extLst>
          </p:cNvPr>
          <p:cNvSpPr/>
          <p:nvPr/>
        </p:nvSpPr>
        <p:spPr>
          <a:xfrm>
            <a:off x="5464935" y="2260943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4A9F1-4398-41DB-95FF-5815E9FA4FDF}"/>
              </a:ext>
            </a:extLst>
          </p:cNvPr>
          <p:cNvSpPr/>
          <p:nvPr/>
        </p:nvSpPr>
        <p:spPr>
          <a:xfrm>
            <a:off x="6096000" y="2260944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3DC8D-FA08-4F79-9869-6FC313A66C83}"/>
              </a:ext>
            </a:extLst>
          </p:cNvPr>
          <p:cNvSpPr/>
          <p:nvPr/>
        </p:nvSpPr>
        <p:spPr>
          <a:xfrm>
            <a:off x="1755819" y="357244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CE0F45-F097-436C-89D1-6B3A05BF92C1}"/>
              </a:ext>
            </a:extLst>
          </p:cNvPr>
          <p:cNvSpPr/>
          <p:nvPr/>
        </p:nvSpPr>
        <p:spPr>
          <a:xfrm>
            <a:off x="2386884" y="3572441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05B15C-469B-4B3C-89D9-8A27BCCE14DA}"/>
              </a:ext>
            </a:extLst>
          </p:cNvPr>
          <p:cNvSpPr/>
          <p:nvPr/>
        </p:nvSpPr>
        <p:spPr>
          <a:xfrm>
            <a:off x="3017949" y="3572442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1AE26-E3D6-48BC-95C3-7E30A773B4F4}"/>
              </a:ext>
            </a:extLst>
          </p:cNvPr>
          <p:cNvSpPr/>
          <p:nvPr/>
        </p:nvSpPr>
        <p:spPr>
          <a:xfrm>
            <a:off x="3884052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D5003-D5F1-4353-88A0-2C6A96DC295A}"/>
              </a:ext>
            </a:extLst>
          </p:cNvPr>
          <p:cNvSpPr/>
          <p:nvPr/>
        </p:nvSpPr>
        <p:spPr>
          <a:xfrm>
            <a:off x="4515117" y="357243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87E1B-A8E2-45D9-B9C3-CE2871D1A619}"/>
              </a:ext>
            </a:extLst>
          </p:cNvPr>
          <p:cNvSpPr/>
          <p:nvPr/>
        </p:nvSpPr>
        <p:spPr>
          <a:xfrm>
            <a:off x="5146182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BAC0B6-31E9-4B58-9C2B-A7CC573D8493}"/>
              </a:ext>
            </a:extLst>
          </p:cNvPr>
          <p:cNvSpPr/>
          <p:nvPr/>
        </p:nvSpPr>
        <p:spPr>
          <a:xfrm>
            <a:off x="8179159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E2F3CD-9080-4DED-9739-0A937167AD6A}"/>
              </a:ext>
            </a:extLst>
          </p:cNvPr>
          <p:cNvSpPr/>
          <p:nvPr/>
        </p:nvSpPr>
        <p:spPr>
          <a:xfrm>
            <a:off x="8810224" y="357243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094C7B-A2E0-4D81-BF5C-E0326372ABE7}"/>
              </a:ext>
            </a:extLst>
          </p:cNvPr>
          <p:cNvSpPr/>
          <p:nvPr/>
        </p:nvSpPr>
        <p:spPr>
          <a:xfrm>
            <a:off x="9441289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4658A5-09D8-4CDC-B66B-318427F212B2}"/>
              </a:ext>
            </a:extLst>
          </p:cNvPr>
          <p:cNvCxnSpPr>
            <a:endCxn id="10" idx="0"/>
          </p:cNvCxnSpPr>
          <p:nvPr/>
        </p:nvCxnSpPr>
        <p:spPr>
          <a:xfrm flipH="1">
            <a:off x="2702417" y="2892008"/>
            <a:ext cx="2131453" cy="6804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0C14ED-C185-4D81-8BA3-882298EB9EE8}"/>
              </a:ext>
            </a:extLst>
          </p:cNvPr>
          <p:cNvCxnSpPr>
            <a:endCxn id="13" idx="0"/>
          </p:cNvCxnSpPr>
          <p:nvPr/>
        </p:nvCxnSpPr>
        <p:spPr>
          <a:xfrm flipH="1">
            <a:off x="4830650" y="2885835"/>
            <a:ext cx="634285" cy="6866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51A3F8-95DB-488B-96D0-7EDCF6A56E7B}"/>
              </a:ext>
            </a:extLst>
          </p:cNvPr>
          <p:cNvCxnSpPr>
            <a:endCxn id="22" idx="0"/>
          </p:cNvCxnSpPr>
          <p:nvPr/>
        </p:nvCxnSpPr>
        <p:spPr>
          <a:xfrm>
            <a:off x="6096000" y="2885834"/>
            <a:ext cx="788832" cy="6866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B57EFB-F95E-4E21-B7C2-2CDC984F662A}"/>
              </a:ext>
            </a:extLst>
          </p:cNvPr>
          <p:cNvSpPr/>
          <p:nvPr/>
        </p:nvSpPr>
        <p:spPr>
          <a:xfrm>
            <a:off x="5938234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27C2D2-FDC9-4169-8C37-13F8DF969695}"/>
              </a:ext>
            </a:extLst>
          </p:cNvPr>
          <p:cNvSpPr/>
          <p:nvPr/>
        </p:nvSpPr>
        <p:spPr>
          <a:xfrm>
            <a:off x="6569299" y="3572439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2D4700-97BC-446A-8E0D-B1C44DB0B867}"/>
              </a:ext>
            </a:extLst>
          </p:cNvPr>
          <p:cNvSpPr/>
          <p:nvPr/>
        </p:nvSpPr>
        <p:spPr>
          <a:xfrm>
            <a:off x="7200364" y="3572440"/>
            <a:ext cx="631065" cy="631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6E785D-53FB-43D1-927D-6A4A27A75B45}"/>
              </a:ext>
            </a:extLst>
          </p:cNvPr>
          <p:cNvCxnSpPr>
            <a:endCxn id="16" idx="0"/>
          </p:cNvCxnSpPr>
          <p:nvPr/>
        </p:nvCxnSpPr>
        <p:spPr>
          <a:xfrm>
            <a:off x="6752823" y="2885835"/>
            <a:ext cx="2372934" cy="6866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19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B-Trees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1B770A3-2BFB-47DD-AE92-5D109842A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10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1" dirty="0">
                    <a:solidFill>
                      <a:srgbClr val="FFC000"/>
                    </a:solidFill>
                  </a:rPr>
                  <a:t>B-TREE PROPERTIES</a:t>
                </a:r>
              </a:p>
              <a:p>
                <a:pPr marL="0" indent="0">
                  <a:buNone/>
                </a:pPr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1.)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all the nodes of the tree structure can contain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keys – so it may 	have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m+1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children (branching factor)</a:t>
                </a: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2.)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every node is at least half full – so contain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r>
                          <a:rPr lang="hu-HU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items</a:t>
                </a: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3.)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if the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number of items in a node is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r>
                          <a:rPr lang="hu-HU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then we merge it 	with another node and if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N&gt;m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then we split the node</a:t>
                </a: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4.)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all leaf nodes are at the same level (balanced)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1B770A3-2BFB-47DD-AE92-5D109842A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10"/>
                <a:ext cx="10515600" cy="4879975"/>
              </a:xfrm>
              <a:blipFill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0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Procedural and Non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-Procedural Programming Languages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405467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Programming Languages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EED5AC-0600-4D03-A73B-C6A655DBC6C3}"/>
              </a:ext>
            </a:extLst>
          </p:cNvPr>
          <p:cNvSpPr/>
          <p:nvPr/>
        </p:nvSpPr>
        <p:spPr>
          <a:xfrm>
            <a:off x="2353365" y="2039221"/>
            <a:ext cx="3677055" cy="42728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09768-D696-4FDA-851A-16A94BBB8D68}"/>
              </a:ext>
            </a:extLst>
          </p:cNvPr>
          <p:cNvSpPr txBox="1"/>
          <p:nvPr/>
        </p:nvSpPr>
        <p:spPr>
          <a:xfrm>
            <a:off x="2590718" y="2380983"/>
            <a:ext cx="32023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PROCEDURAL LANGUAGES</a:t>
            </a:r>
          </a:p>
          <a:p>
            <a:pPr algn="ctr"/>
            <a:endParaRPr lang="hu-HU" sz="1600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program code is written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squence of commands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instructions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define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to do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as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do it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efficiency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6B4B98-D668-4290-8CDD-42F2FDA7929D}"/>
              </a:ext>
            </a:extLst>
          </p:cNvPr>
          <p:cNvSpPr/>
          <p:nvPr/>
        </p:nvSpPr>
        <p:spPr>
          <a:xfrm>
            <a:off x="6475947" y="2039221"/>
            <a:ext cx="3677055" cy="42728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A851C-CD4B-4FD4-AB58-AEBAA4ED9B2A}"/>
              </a:ext>
            </a:extLst>
          </p:cNvPr>
          <p:cNvSpPr txBox="1"/>
          <p:nvPr/>
        </p:nvSpPr>
        <p:spPr>
          <a:xfrm>
            <a:off x="6844877" y="2380983"/>
            <a:ext cx="2939203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LANGUAGES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(NON-PROCEDURAL)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just have to specify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to do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semantics is quite easy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really efficient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Lisp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43627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Programming Languages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PROCEDURAL LANGUAGES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the methods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statements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full control over the application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procedural languages define the results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entire mechanism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an application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procedural programming languages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6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Programming Languages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NON-PROCEDURAL LANGUAGES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define the query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the database engine will do the entire mechanism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engine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(optimizer) takes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statement and decide what will be the most efficient execution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database vendors will enable us to write complete scripts -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PL/SQL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T-SQL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stored procedures – so procedural commands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67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Programming Languages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1EA1F-64AA-43B6-87A9-A05D81F7434F}"/>
              </a:ext>
            </a:extLst>
          </p:cNvPr>
          <p:cNvSpPr/>
          <p:nvPr/>
        </p:nvSpPr>
        <p:spPr>
          <a:xfrm>
            <a:off x="4239826" y="1760940"/>
            <a:ext cx="3712347" cy="6182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STATEMENT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9FB617-CB19-4CD5-8992-A61423B0B5C2}"/>
              </a:ext>
            </a:extLst>
          </p:cNvPr>
          <p:cNvSpPr/>
          <p:nvPr/>
        </p:nvSpPr>
        <p:spPr>
          <a:xfrm>
            <a:off x="4239827" y="2564786"/>
            <a:ext cx="3712347" cy="28893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0C747C-EB52-45D2-8CAD-7A3F8077EEE4}"/>
              </a:ext>
            </a:extLst>
          </p:cNvPr>
          <p:cNvSpPr/>
          <p:nvPr/>
        </p:nvSpPr>
        <p:spPr>
          <a:xfrm>
            <a:off x="4239827" y="5639681"/>
            <a:ext cx="3712347" cy="7756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PHYSICAL DATABASE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63C9F0-7D8F-4B17-A34D-F16F9D06D3CD}"/>
              </a:ext>
            </a:extLst>
          </p:cNvPr>
          <p:cNvSpPr/>
          <p:nvPr/>
        </p:nvSpPr>
        <p:spPr>
          <a:xfrm>
            <a:off x="5010705" y="2811748"/>
            <a:ext cx="2041864" cy="506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Language Processor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CC3C5E-A0E8-484F-8323-82ACCF13B3BB}"/>
              </a:ext>
            </a:extLst>
          </p:cNvPr>
          <p:cNvSpPr/>
          <p:nvPr/>
        </p:nvSpPr>
        <p:spPr>
          <a:xfrm>
            <a:off x="5010705" y="3413113"/>
            <a:ext cx="2041864" cy="506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OPTIMIZER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0D0F6B-311A-4748-BC52-93F449198B84}"/>
              </a:ext>
            </a:extLst>
          </p:cNvPr>
          <p:cNvSpPr/>
          <p:nvPr/>
        </p:nvSpPr>
        <p:spPr>
          <a:xfrm>
            <a:off x="5010705" y="4014478"/>
            <a:ext cx="2041864" cy="5067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DBMS Engine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477EFD-80C5-43A9-B050-67113734B2A6}"/>
              </a:ext>
            </a:extLst>
          </p:cNvPr>
          <p:cNvSpPr/>
          <p:nvPr/>
        </p:nvSpPr>
        <p:spPr>
          <a:xfrm>
            <a:off x="5010705" y="4654322"/>
            <a:ext cx="2041864" cy="5067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 Manager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25847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Database Man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gement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management systems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available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E29E45-1B3F-4AD3-B4F7-A1741074FC3C}"/>
              </a:ext>
            </a:extLst>
          </p:cNvPr>
          <p:cNvSpPr/>
          <p:nvPr/>
        </p:nvSpPr>
        <p:spPr>
          <a:xfrm>
            <a:off x="4314548" y="2938509"/>
            <a:ext cx="3562903" cy="784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Oracle Database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68FF7E-D7D1-4E7C-BF3A-FD7C6F21E501}"/>
              </a:ext>
            </a:extLst>
          </p:cNvPr>
          <p:cNvSpPr/>
          <p:nvPr/>
        </p:nvSpPr>
        <p:spPr>
          <a:xfrm>
            <a:off x="4314548" y="4037851"/>
            <a:ext cx="3562903" cy="784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Server (MS SQL)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C70786-4DF7-4E9F-BF03-9A5950B6A1C7}"/>
              </a:ext>
            </a:extLst>
          </p:cNvPr>
          <p:cNvSpPr/>
          <p:nvPr/>
        </p:nvSpPr>
        <p:spPr>
          <a:xfrm>
            <a:off x="4314548" y="5137193"/>
            <a:ext cx="3562903" cy="784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2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C866C9-3E63-40EA-A0A6-2FC725BFA526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database is a set of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persistant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used by a given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and managed by a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databse management system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DBMS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3555B-4AAC-403B-A63C-B0E2D0343AD7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MANAGEMENT SYSTEM (DATABASE SERVER)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present in a given database is managed by a distinct programming system –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DBMS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Oracle Database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Oracle database uses the so-called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PL/SQL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language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stands for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Procedural Language for SQL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the advantage of procedural languages: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conditional statements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quite fast and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better performance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handle errors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exceptions</a:t>
            </a:r>
          </a:p>
        </p:txBody>
      </p:sp>
    </p:spTree>
    <p:extLst>
      <p:ext uri="{BB962C8B-B14F-4D97-AF65-F5344CB8AC3E}">
        <p14:creationId xmlns:p14="http://schemas.microsoft.com/office/powerpoint/2010/main" val="4189779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MS SQL Database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Microsoft’s SQL Server uses the so-called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T-SQL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language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transaction control feature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handle errors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exceptions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variables as well</a:t>
            </a:r>
          </a:p>
        </p:txBody>
      </p:sp>
    </p:spTree>
    <p:extLst>
      <p:ext uri="{BB962C8B-B14F-4D97-AF65-F5344CB8AC3E}">
        <p14:creationId xmlns:p14="http://schemas.microsoft.com/office/powerpoint/2010/main" val="2076719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a huge advantage: 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open-source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suited for small (and medium) web pages like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WordPress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websites and webpages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not handle huge datasets efficiently and transactions are not handled efficiently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poor performance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scaling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2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NoSQL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non-relational database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(these are graph databases)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Cassandra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it under the hood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extremely useful in big data and real-time web applications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huge advantage: 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scalable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84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Types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176137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Types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A148B-4B32-4563-9CE0-9F16C01D7D6B}"/>
              </a:ext>
            </a:extLst>
          </p:cNvPr>
          <p:cNvSpPr txBox="1"/>
          <p:nvPr/>
        </p:nvSpPr>
        <p:spPr>
          <a:xfrm>
            <a:off x="1719040" y="1459868"/>
            <a:ext cx="241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1.) CHARACTER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E3D4E-E210-4704-B567-E0C85DA664B8}"/>
              </a:ext>
            </a:extLst>
          </p:cNvPr>
          <p:cNvSpPr txBox="1"/>
          <p:nvPr/>
        </p:nvSpPr>
        <p:spPr>
          <a:xfrm>
            <a:off x="2480170" y="1983755"/>
            <a:ext cx="79991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Characters can be stored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fixed-length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variable-length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strings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fixed-length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strings always consume the same number of bytes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variable-length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strings the number of bytes can change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3F5442-7DA8-4F2C-AEFB-A10C5D14ECE7}"/>
              </a:ext>
            </a:extLst>
          </p:cNvPr>
          <p:cNvSpPr/>
          <p:nvPr/>
        </p:nvSpPr>
        <p:spPr>
          <a:xfrm>
            <a:off x="2526909" y="3617650"/>
            <a:ext cx="2288659" cy="6125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char(20)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A8BC6B-86D7-4AFD-B9FA-396763E21935}"/>
              </a:ext>
            </a:extLst>
          </p:cNvPr>
          <p:cNvSpPr/>
          <p:nvPr/>
        </p:nvSpPr>
        <p:spPr>
          <a:xfrm>
            <a:off x="7215799" y="3604334"/>
            <a:ext cx="2288659" cy="6125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varchar(20)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51C35-32E2-4D7A-B619-C7148CA0722A}"/>
              </a:ext>
            </a:extLst>
          </p:cNvPr>
          <p:cNvSpPr txBox="1"/>
          <p:nvPr/>
        </p:nvSpPr>
        <p:spPr>
          <a:xfrm>
            <a:off x="1589514" y="4545369"/>
            <a:ext cx="4163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maximum length for char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bytes.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can store country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codes with 3 letters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char(3)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efficiently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C106-6103-47B8-AE17-F28FD26EDE12}"/>
              </a:ext>
            </a:extLst>
          </p:cNvPr>
          <p:cNvSpPr txBox="1"/>
          <p:nvPr/>
        </p:nvSpPr>
        <p:spPr>
          <a:xfrm>
            <a:off x="6579770" y="4545368"/>
            <a:ext cx="3560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maximum length for varchar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65 535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bytes.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can store names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varchar(30)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 length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names differ</a:t>
            </a:r>
          </a:p>
        </p:txBody>
      </p:sp>
    </p:spTree>
    <p:extLst>
      <p:ext uri="{BB962C8B-B14F-4D97-AF65-F5344CB8AC3E}">
        <p14:creationId xmlns:p14="http://schemas.microsoft.com/office/powerpoint/2010/main" val="152161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Types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A148B-4B32-4563-9CE0-9F16C01D7D6B}"/>
              </a:ext>
            </a:extLst>
          </p:cNvPr>
          <p:cNvSpPr txBox="1"/>
          <p:nvPr/>
        </p:nvSpPr>
        <p:spPr>
          <a:xfrm>
            <a:off x="1719040" y="1459868"/>
            <a:ext cx="1651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2.) TEXT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E3D4E-E210-4704-B567-E0C85DA664B8}"/>
              </a:ext>
            </a:extLst>
          </p:cNvPr>
          <p:cNvSpPr txBox="1"/>
          <p:nvPr/>
        </p:nvSpPr>
        <p:spPr>
          <a:xfrm>
            <a:off x="2480170" y="1983755"/>
            <a:ext cx="68864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store a huge text then using varchar is not the best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option possible – use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data that exceed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 kB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32B05D-3FD7-4C5D-9446-18A59FE64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0335"/>
              </p:ext>
            </p:extLst>
          </p:nvPr>
        </p:nvGraphicFramePr>
        <p:xfrm>
          <a:off x="2032000" y="34290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86185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7915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TEXT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MAXIMUM NUMBER OF BYTES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32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tinytext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8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text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65 535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1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mediumtext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16 777 215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2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longtext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4 294 967 295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6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48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Types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A148B-4B32-4563-9CE0-9F16C01D7D6B}"/>
              </a:ext>
            </a:extLst>
          </p:cNvPr>
          <p:cNvSpPr txBox="1"/>
          <p:nvPr/>
        </p:nvSpPr>
        <p:spPr>
          <a:xfrm>
            <a:off x="1719040" y="1459868"/>
            <a:ext cx="2430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3.) NUMERICAL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E3D4E-E210-4704-B567-E0C85DA664B8}"/>
              </a:ext>
            </a:extLst>
          </p:cNvPr>
          <p:cNvSpPr txBox="1"/>
          <p:nvPr/>
        </p:nvSpPr>
        <p:spPr>
          <a:xfrm>
            <a:off x="1719040" y="1967074"/>
            <a:ext cx="88130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different numerical data types depending what range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looking for. We can have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unsigned data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values greater than or equal to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0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A719B6-F95B-4EB1-B027-A0A400029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48420"/>
              </p:ext>
            </p:extLst>
          </p:nvPr>
        </p:nvGraphicFramePr>
        <p:xfrm>
          <a:off x="1022318" y="3429000"/>
          <a:ext cx="102064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903">
                  <a:extLst>
                    <a:ext uri="{9D8B030D-6E8A-4147-A177-3AD203B41FA5}">
                      <a16:colId xmlns:a16="http://schemas.microsoft.com/office/drawing/2014/main" val="3574087864"/>
                    </a:ext>
                  </a:extLst>
                </a:gridCol>
                <a:gridCol w="4447713">
                  <a:extLst>
                    <a:ext uri="{9D8B030D-6E8A-4147-A177-3AD203B41FA5}">
                      <a16:colId xmlns:a16="http://schemas.microsoft.com/office/drawing/2014/main" val="2783233863"/>
                    </a:ext>
                  </a:extLst>
                </a:gridCol>
                <a:gridCol w="3346882">
                  <a:extLst>
                    <a:ext uri="{9D8B030D-6E8A-4147-A177-3AD203B41FA5}">
                      <a16:colId xmlns:a16="http://schemas.microsoft.com/office/drawing/2014/main" val="3006494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SIGNED 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UNSIGNED RANGE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tinyint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-127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to 127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smallint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-32 768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to 32 767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to 65 535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mediumint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-8 388 608 to -8 388 607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to 16 777 215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0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 or integer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-2 147 483 648 to 2 147 483 647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to 4 294 967 295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bigint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hu-HU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9 223 372 036 854 775 808 to 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hu-HU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9 223 372 036 854 775 807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to 18 446 744 073 709 551 615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3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65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CBC47A-DC6A-4582-BF64-7724353817E7}"/>
              </a:ext>
            </a:extLst>
          </p:cNvPr>
          <p:cNvSpPr/>
          <p:nvPr/>
        </p:nvSpPr>
        <p:spPr>
          <a:xfrm>
            <a:off x="6690386" y="5013262"/>
            <a:ext cx="4448753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D549B-FD48-4480-B561-E3F24F64CD8A}"/>
              </a:ext>
            </a:extLst>
          </p:cNvPr>
          <p:cNvSpPr/>
          <p:nvPr/>
        </p:nvSpPr>
        <p:spPr>
          <a:xfrm>
            <a:off x="1366830" y="5058030"/>
            <a:ext cx="4448753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Types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A148B-4B32-4563-9CE0-9F16C01D7D6B}"/>
              </a:ext>
            </a:extLst>
          </p:cNvPr>
          <p:cNvSpPr txBox="1"/>
          <p:nvPr/>
        </p:nvSpPr>
        <p:spPr>
          <a:xfrm>
            <a:off x="1719040" y="1459868"/>
            <a:ext cx="2430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3.) NUMERICAL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8B34C-8C6B-4E6E-BCEE-0EEB4DBA16D7}"/>
              </a:ext>
            </a:extLst>
          </p:cNvPr>
          <p:cNvSpPr txBox="1"/>
          <p:nvPr/>
        </p:nvSpPr>
        <p:spPr>
          <a:xfrm>
            <a:off x="1719040" y="2090288"/>
            <a:ext cx="88584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using floating point numbers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have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FLOAT(p,s),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DOUBLE(p,s)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we can use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DECIMAL(p,s)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Float is a single-precision number (represented on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4 bytes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while double is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a double-precision number (represented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bytes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F16557-9613-48B0-B5A5-F99CD0E7A274}"/>
              </a:ext>
            </a:extLst>
          </p:cNvPr>
          <p:cNvSpPr/>
          <p:nvPr/>
        </p:nvSpPr>
        <p:spPr>
          <a:xfrm>
            <a:off x="4951670" y="3062443"/>
            <a:ext cx="2288659" cy="6125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2.71828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3C17D-F052-4143-B408-D9E145D9BCCA}"/>
              </a:ext>
            </a:extLst>
          </p:cNvPr>
          <p:cNvSpPr txBox="1"/>
          <p:nvPr/>
        </p:nvSpPr>
        <p:spPr>
          <a:xfrm>
            <a:off x="1324647" y="5166129"/>
            <a:ext cx="4528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precision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number of allowable digits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both to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left and to the right of the decimal point</a:t>
            </a: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8CBA6-6844-445C-862B-D9611A43C5AC}"/>
              </a:ext>
            </a:extLst>
          </p:cNvPr>
          <p:cNvSpPr txBox="1"/>
          <p:nvPr/>
        </p:nvSpPr>
        <p:spPr>
          <a:xfrm>
            <a:off x="6829783" y="5296889"/>
            <a:ext cx="42065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scale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number of allowable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digits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right of the decimal point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77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 Types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A148B-4B32-4563-9CE0-9F16C01D7D6B}"/>
              </a:ext>
            </a:extLst>
          </p:cNvPr>
          <p:cNvSpPr txBox="1"/>
          <p:nvPr/>
        </p:nvSpPr>
        <p:spPr>
          <a:xfrm>
            <a:off x="1719040" y="1459868"/>
            <a:ext cx="221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4.) DATE AND TIME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08A134-8C6F-457E-8DF7-AEAA7408D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26234"/>
              </p:ext>
            </p:extLst>
          </p:nvPr>
        </p:nvGraphicFramePr>
        <p:xfrm>
          <a:off x="1306003" y="2264378"/>
          <a:ext cx="9579993" cy="253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79">
                  <a:extLst>
                    <a:ext uri="{9D8B030D-6E8A-4147-A177-3AD203B41FA5}">
                      <a16:colId xmlns:a16="http://schemas.microsoft.com/office/drawing/2014/main" val="758091377"/>
                    </a:ext>
                  </a:extLst>
                </a:gridCol>
                <a:gridCol w="2840854">
                  <a:extLst>
                    <a:ext uri="{9D8B030D-6E8A-4147-A177-3AD203B41FA5}">
                      <a16:colId xmlns:a16="http://schemas.microsoft.com/office/drawing/2014/main" val="1112047327"/>
                    </a:ext>
                  </a:extLst>
                </a:gridCol>
                <a:gridCol w="4698260">
                  <a:extLst>
                    <a:ext uri="{9D8B030D-6E8A-4147-A177-3AD203B41FA5}">
                      <a16:colId xmlns:a16="http://schemas.microsoft.com/office/drawing/2014/main" val="150466684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TYPE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DEFAULT FORMAT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VALUE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36263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YYYY-MM-DD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1000-01-01 to 9999-12-31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29180"/>
                  </a:ext>
                </a:extLst>
              </a:tr>
              <a:tr h="538074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YYYY-MM-DD HH:MI:SS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1000-01-01 00:00:00 to 9999-12-31 23:59:59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882258"/>
                  </a:ext>
                </a:extLst>
              </a:tr>
              <a:tr h="538074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YYYY-MM-DD HH:MI:SS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1970-01-01 00:00:00 to 2037-12-31 23:59:59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9859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YYYY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1901 to 2155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82504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HHH:MI:SS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-838:59:59 to 838:59:59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2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8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C866C9-3E63-40EA-A0A6-2FC725BFA526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database is a set of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persistant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used by a given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and managed by a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databse management system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DBMS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3555B-4AAC-403B-A63C-B0E2D0343AD7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MANAGEMENT SYSTEM (DATABASE SERVER)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present in a given database is managed by a distinct programming system –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DBMS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B1BB80-786F-4A00-80FD-3FB88D5C5BEC}"/>
              </a:ext>
            </a:extLst>
          </p:cNvPr>
          <p:cNvSpPr/>
          <p:nvPr/>
        </p:nvSpPr>
        <p:spPr>
          <a:xfrm>
            <a:off x="4153269" y="5167311"/>
            <a:ext cx="7492753" cy="13255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LANGUAGE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database server has a database language with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we can execute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statements – SQL is a database language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8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Primary Keys – Indexes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981214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Primary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20B523-ED04-442B-81D6-BFAE30917FCC}"/>
              </a:ext>
            </a:extLst>
          </p:cNvPr>
          <p:cNvSpPr/>
          <p:nvPr/>
        </p:nvSpPr>
        <p:spPr>
          <a:xfrm>
            <a:off x="2225335" y="2274903"/>
            <a:ext cx="7741329" cy="174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„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A primary key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(index)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is a column or a set of columns </a:t>
            </a:r>
            <a:endParaRPr lang="hu-HU" sz="20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that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uniquely identifies each row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in the table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”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78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Primary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uniquely identifies every row in a database table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primary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must be unique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if there are multiple primary keys then the combination of the columns must be unique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not have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NULL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in a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primar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column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NULL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constraint is added implicitly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table can have only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primary key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specify a primary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explicitly then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generates a hidden primary key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794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Booleans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756862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Booleans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basically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TINYINT(1)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values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boolean variables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FALSE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(or any other value)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30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Multiple Tables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964398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foreign key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is a column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 multiple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columns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in a table that links to a column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(or multiple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columns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in another table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table may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foreign keys</a:t>
            </a: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each foreign key references to a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primary key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the different parent tables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41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02599"/>
              </p:ext>
            </p:extLst>
          </p:nvPr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15074"/>
              </p:ext>
            </p:extLst>
          </p:nvPr>
        </p:nvGraphicFramePr>
        <p:xfrm>
          <a:off x="2877844" y="4616895"/>
          <a:ext cx="2987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/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/>
        </p:nvGraphicFramePr>
        <p:xfrm>
          <a:off x="2877844" y="4616895"/>
          <a:ext cx="2987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FCC665-58E1-4147-8F49-E0DE806961E5}"/>
              </a:ext>
            </a:extLst>
          </p:cNvPr>
          <p:cNvSpPr/>
          <p:nvPr/>
        </p:nvSpPr>
        <p:spPr>
          <a:xfrm>
            <a:off x="3240348" y="5149049"/>
            <a:ext cx="754602" cy="747544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D213C0-A25F-4830-BC0B-12234AA459D6}"/>
              </a:ext>
            </a:extLst>
          </p:cNvPr>
          <p:cNvSpPr/>
          <p:nvPr/>
        </p:nvSpPr>
        <p:spPr>
          <a:xfrm>
            <a:off x="6236543" y="3230771"/>
            <a:ext cx="754602" cy="747544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0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happens to the foreign keys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 given table’s values are updated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UPDATE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or removed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DELETE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algorithms to deal with this problem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5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er 7">
            <a:extLst>
              <a:ext uri="{FF2B5EF4-FFF2-40B4-BE49-F238E27FC236}">
                <a16:creationId xmlns:a16="http://schemas.microsoft.com/office/drawing/2014/main" id="{270EFACB-DB32-43B5-A1F8-0454A88B0EBE}"/>
              </a:ext>
            </a:extLst>
          </p:cNvPr>
          <p:cNvSpPr/>
          <p:nvPr/>
        </p:nvSpPr>
        <p:spPr>
          <a:xfrm>
            <a:off x="5761610" y="5708346"/>
            <a:ext cx="816746" cy="3107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99439CF-EFBB-4EFC-9F60-C30A0CDD6DD9}"/>
              </a:ext>
            </a:extLst>
          </p:cNvPr>
          <p:cNvSpPr/>
          <p:nvPr/>
        </p:nvSpPr>
        <p:spPr>
          <a:xfrm>
            <a:off x="5761610" y="5446456"/>
            <a:ext cx="816746" cy="3107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D83FC8A-9080-4E4A-A5D6-F702737208B7}"/>
              </a:ext>
            </a:extLst>
          </p:cNvPr>
          <p:cNvSpPr/>
          <p:nvPr/>
        </p:nvSpPr>
        <p:spPr>
          <a:xfrm>
            <a:off x="5761610" y="5196405"/>
            <a:ext cx="816746" cy="3107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4B864A-6F39-489B-AA75-9DA9A85D99AC}"/>
              </a:ext>
            </a:extLst>
          </p:cNvPr>
          <p:cNvSpPr/>
          <p:nvPr/>
        </p:nvSpPr>
        <p:spPr>
          <a:xfrm>
            <a:off x="5288134" y="3926898"/>
            <a:ext cx="1763697" cy="6125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2DF474-D445-41F9-A724-752A29CDFA7C}"/>
              </a:ext>
            </a:extLst>
          </p:cNvPr>
          <p:cNvSpPr/>
          <p:nvPr/>
        </p:nvSpPr>
        <p:spPr>
          <a:xfrm>
            <a:off x="5288133" y="2686725"/>
            <a:ext cx="1763697" cy="6125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AE9B43-797F-457A-A2A1-1E2C179E4507}"/>
              </a:ext>
            </a:extLst>
          </p:cNvPr>
          <p:cNvSpPr/>
          <p:nvPr/>
        </p:nvSpPr>
        <p:spPr>
          <a:xfrm>
            <a:off x="5288133" y="1402164"/>
            <a:ext cx="1763697" cy="612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BD6C6A-A7DE-4FED-B7D7-11F00CD74A1E}"/>
              </a:ext>
            </a:extLst>
          </p:cNvPr>
          <p:cNvCxnSpPr>
            <a:cxnSpLocks/>
          </p:cNvCxnSpPr>
          <p:nvPr/>
        </p:nvCxnSpPr>
        <p:spPr>
          <a:xfrm>
            <a:off x="6169980" y="4656217"/>
            <a:ext cx="1" cy="42342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E2BA2-05A1-43E5-993A-5E1C52E1BF4C}"/>
              </a:ext>
            </a:extLst>
          </p:cNvPr>
          <p:cNvCxnSpPr>
            <a:cxnSpLocks/>
          </p:cNvCxnSpPr>
          <p:nvPr/>
        </p:nvCxnSpPr>
        <p:spPr>
          <a:xfrm>
            <a:off x="6169979" y="3408642"/>
            <a:ext cx="1" cy="42342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E4C8B2-5192-4DC8-8439-618C7E165002}"/>
              </a:ext>
            </a:extLst>
          </p:cNvPr>
          <p:cNvCxnSpPr>
            <a:cxnSpLocks/>
          </p:cNvCxnSpPr>
          <p:nvPr/>
        </p:nvCxnSpPr>
        <p:spPr>
          <a:xfrm>
            <a:off x="6169979" y="2143387"/>
            <a:ext cx="1" cy="42342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B71F249-8DA9-48C8-A3E4-B25E2C6BE9F0}"/>
              </a:ext>
            </a:extLst>
          </p:cNvPr>
          <p:cNvSpPr/>
          <p:nvPr/>
        </p:nvSpPr>
        <p:spPr>
          <a:xfrm>
            <a:off x="7270812" y="3868517"/>
            <a:ext cx="408369" cy="7293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068CB-D048-4EB1-A548-B5ED9DD79366}"/>
              </a:ext>
            </a:extLst>
          </p:cNvPr>
          <p:cNvSpPr txBox="1"/>
          <p:nvPr/>
        </p:nvSpPr>
        <p:spPr>
          <a:xfrm>
            <a:off x="7996047" y="3429000"/>
            <a:ext cx="30691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the indexes of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B+ tree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THE OPERATIONS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HAVE GUARANTEED O(logN)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RUNNING TIMES !!!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38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RESTRICT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simplest solution – it is forbidden to update or remove a given row (can not modify the value)	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3FB8B4-9CA8-4A71-9C8F-93FCF07C63A5}"/>
              </a:ext>
            </a:extLst>
          </p:cNvPr>
          <p:cNvSpPr/>
          <p:nvPr/>
        </p:nvSpPr>
        <p:spPr>
          <a:xfrm>
            <a:off x="2667185" y="4163627"/>
            <a:ext cx="6857630" cy="1788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„I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 a row from the parent table has a matching row in the child table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MySQL rejects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updating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removing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rows in the parent table</a:t>
            </a:r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12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SET NULL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another solution how to deal with the problem – whenever the entry in the parent tabe is removed (or updated) then the matching values are set to be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NULL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3FB8B4-9CA8-4A71-9C8F-93FCF07C63A5}"/>
              </a:ext>
            </a:extLst>
          </p:cNvPr>
          <p:cNvSpPr/>
          <p:nvPr/>
        </p:nvSpPr>
        <p:spPr>
          <a:xfrm>
            <a:off x="2258350" y="4154749"/>
            <a:ext cx="7675300" cy="1788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„I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 a row from the parent table has a matching row in the child table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MySQL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sets the value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 be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NULL</a:t>
            </a:r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73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/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/>
        </p:nvGraphicFramePr>
        <p:xfrm>
          <a:off x="2877844" y="4616895"/>
          <a:ext cx="2987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118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/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34392"/>
              </p:ext>
            </p:extLst>
          </p:nvPr>
        </p:nvGraphicFramePr>
        <p:xfrm>
          <a:off x="2877844" y="4616895"/>
          <a:ext cx="29878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30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17948"/>
              </p:ext>
            </p:extLst>
          </p:nvPr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/>
        </p:nvGraphicFramePr>
        <p:xfrm>
          <a:off x="2877844" y="4616895"/>
          <a:ext cx="29878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08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CASCADE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another solution how to deal with the problem – whenever the entry in the parent tabe is removed (or updated) then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matching values are updated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3FB8B4-9CA8-4A71-9C8F-93FCF07C63A5}"/>
              </a:ext>
            </a:extLst>
          </p:cNvPr>
          <p:cNvSpPr/>
          <p:nvPr/>
        </p:nvSpPr>
        <p:spPr>
          <a:xfrm>
            <a:off x="2258350" y="4154749"/>
            <a:ext cx="7675300" cy="1788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 a row from the parent table is deleted or updated</a:t>
            </a:r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then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the values of the matching rows in the child table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automatically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removed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 updated</a:t>
            </a:r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758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/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/>
        </p:nvGraphicFramePr>
        <p:xfrm>
          <a:off x="2877844" y="4616895"/>
          <a:ext cx="2987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18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/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01088"/>
              </p:ext>
            </p:extLst>
          </p:nvPr>
        </p:nvGraphicFramePr>
        <p:xfrm>
          <a:off x="2877844" y="4616895"/>
          <a:ext cx="2987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2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84534"/>
              </p:ext>
            </p:extLst>
          </p:nvPr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/>
        </p:nvGraphicFramePr>
        <p:xfrm>
          <a:off x="2877844" y="4616895"/>
          <a:ext cx="2987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52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/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/>
        </p:nvGraphicFramePr>
        <p:xfrm>
          <a:off x="2877844" y="4616895"/>
          <a:ext cx="2987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0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The Relational Model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0527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based on an abstract mathematical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– this is the famous relational model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relational model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was first constructed 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1970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IMB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E. F. Codd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his relational model provides a theory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database language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data are stored 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tables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625038-A519-4BCF-A247-07B99BD72057}"/>
              </a:ext>
            </a:extLst>
          </p:cNvPr>
          <p:cNvSpPr/>
          <p:nvPr/>
        </p:nvSpPr>
        <p:spPr>
          <a:xfrm>
            <a:off x="3000652" y="4696290"/>
            <a:ext cx="6190695" cy="10419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is a relational database language</a:t>
            </a:r>
            <a:endParaRPr lang="en-GB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/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90917"/>
              </p:ext>
            </p:extLst>
          </p:nvPr>
        </p:nvGraphicFramePr>
        <p:xfrm>
          <a:off x="2877844" y="4616895"/>
          <a:ext cx="29878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22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Foreign Keys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C1A0EA-CE36-4143-8691-820A7F05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05516"/>
              </p:ext>
            </p:extLst>
          </p:nvPr>
        </p:nvGraphicFramePr>
        <p:xfrm>
          <a:off x="1383929" y="1925862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7E7D5C-DB54-4599-8F65-9C4AAA951C0F}"/>
              </a:ext>
            </a:extLst>
          </p:cNvPr>
          <p:cNvGraphicFramePr>
            <a:graphicFrameLocks noGrp="1"/>
          </p:cNvGraphicFramePr>
          <p:nvPr/>
        </p:nvGraphicFramePr>
        <p:xfrm>
          <a:off x="2877844" y="4616895"/>
          <a:ext cx="29878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830F87B-BE39-48BB-8B49-79AB97A542B0}"/>
              </a:ext>
            </a:extLst>
          </p:cNvPr>
          <p:cNvSpPr/>
          <p:nvPr/>
        </p:nvSpPr>
        <p:spPr>
          <a:xfrm>
            <a:off x="7501631" y="2115503"/>
            <a:ext cx="296035" cy="18457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CE7BE-0FDF-47BD-8B6B-5DE8F02ACD06}"/>
              </a:ext>
            </a:extLst>
          </p:cNvPr>
          <p:cNvSpPr txBox="1"/>
          <p:nvPr/>
        </p:nvSpPr>
        <p:spPr>
          <a:xfrm>
            <a:off x="8064037" y="1823853"/>
            <a:ext cx="29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column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keys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CHILD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REFERENCING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references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institutions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79875C4-CE08-4D29-B9C0-58C88B167608}"/>
              </a:ext>
            </a:extLst>
          </p:cNvPr>
          <p:cNvSpPr/>
          <p:nvPr/>
        </p:nvSpPr>
        <p:spPr>
          <a:xfrm>
            <a:off x="6046402" y="4730172"/>
            <a:ext cx="296035" cy="129018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0891-A884-4B3E-A805-30313B95BB47}"/>
              </a:ext>
            </a:extLst>
          </p:cNvPr>
          <p:cNvSpPr txBox="1"/>
          <p:nvPr/>
        </p:nvSpPr>
        <p:spPr>
          <a:xfrm>
            <a:off x="6710312" y="4730172"/>
            <a:ext cx="3963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university has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(IDs)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being referenced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PARENT TABLE OR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REFERENCED TABLE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88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Joining Tables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22016829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Inner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if we want to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combine the values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database tables?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when we have to use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JOIN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ways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combine multiple tables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INNER JOIN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LEFT JOIN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3.) RIGHT JOIN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4.) FULL JOIN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f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3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Inner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95DE44-B8D4-41D7-BAF5-0D2F79BC3CA0}"/>
              </a:ext>
            </a:extLst>
          </p:cNvPr>
          <p:cNvSpPr/>
          <p:nvPr/>
        </p:nvSpPr>
        <p:spPr>
          <a:xfrm>
            <a:off x="2258350" y="2601157"/>
            <a:ext cx="7675300" cy="1788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Inner join 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selects records that </a:t>
            </a:r>
            <a:r>
              <a:rPr lang="hu-HU" sz="2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have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matching values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both database tables</a:t>
            </a:r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619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Inner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526D5C-7A42-44B4-AA20-55F72016C4FD}"/>
              </a:ext>
            </a:extLst>
          </p:cNvPr>
          <p:cNvSpPr/>
          <p:nvPr/>
        </p:nvSpPr>
        <p:spPr>
          <a:xfrm>
            <a:off x="3025611" y="1927592"/>
            <a:ext cx="3383074" cy="242698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3B9087-0468-4A40-86D0-BF04F2203CED}"/>
              </a:ext>
            </a:extLst>
          </p:cNvPr>
          <p:cNvSpPr/>
          <p:nvPr/>
        </p:nvSpPr>
        <p:spPr>
          <a:xfrm>
            <a:off x="5263464" y="1912222"/>
            <a:ext cx="3383074" cy="242698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35F2657B-0CC7-4765-8276-85032B349EA9}"/>
              </a:ext>
            </a:extLst>
          </p:cNvPr>
          <p:cNvSpPr/>
          <p:nvPr/>
        </p:nvSpPr>
        <p:spPr>
          <a:xfrm>
            <a:off x="5259670" y="2203680"/>
            <a:ext cx="1145221" cy="1846558"/>
          </a:xfrm>
          <a:custGeom>
            <a:avLst/>
            <a:gdLst>
              <a:gd name="connsiteX0" fmla="*/ 127414 w 554702"/>
              <a:gd name="connsiteY0" fmla="*/ 127549 h 935005"/>
              <a:gd name="connsiteX1" fmla="*/ 167895 w 554702"/>
              <a:gd name="connsiteY1" fmla="*/ 82306 h 935005"/>
              <a:gd name="connsiteX2" fmla="*/ 215520 w 554702"/>
              <a:gd name="connsiteY2" fmla="*/ 44206 h 935005"/>
              <a:gd name="connsiteX3" fmla="*/ 241714 w 554702"/>
              <a:gd name="connsiteY3" fmla="*/ 25156 h 935005"/>
              <a:gd name="connsiteX4" fmla="*/ 256002 w 554702"/>
              <a:gd name="connsiteY4" fmla="*/ 10868 h 935005"/>
              <a:gd name="connsiteX5" fmla="*/ 263145 w 554702"/>
              <a:gd name="connsiteY5" fmla="*/ 1343 h 935005"/>
              <a:gd name="connsiteX6" fmla="*/ 267908 w 554702"/>
              <a:gd name="connsiteY6" fmla="*/ 1343 h 935005"/>
              <a:gd name="connsiteX7" fmla="*/ 272670 w 554702"/>
              <a:gd name="connsiteY7" fmla="*/ 13249 h 935005"/>
              <a:gd name="connsiteX8" fmla="*/ 286958 w 554702"/>
              <a:gd name="connsiteY8" fmla="*/ 18012 h 935005"/>
              <a:gd name="connsiteX9" fmla="*/ 310770 w 554702"/>
              <a:gd name="connsiteY9" fmla="*/ 34681 h 935005"/>
              <a:gd name="connsiteX10" fmla="*/ 327439 w 554702"/>
              <a:gd name="connsiteY10" fmla="*/ 48968 h 935005"/>
              <a:gd name="connsiteX11" fmla="*/ 341727 w 554702"/>
              <a:gd name="connsiteY11" fmla="*/ 68018 h 935005"/>
              <a:gd name="connsiteX12" fmla="*/ 365539 w 554702"/>
              <a:gd name="connsiteY12" fmla="*/ 91831 h 935005"/>
              <a:gd name="connsiteX13" fmla="*/ 396495 w 554702"/>
              <a:gd name="connsiteY13" fmla="*/ 110881 h 935005"/>
              <a:gd name="connsiteX14" fmla="*/ 422689 w 554702"/>
              <a:gd name="connsiteY14" fmla="*/ 141837 h 935005"/>
              <a:gd name="connsiteX15" fmla="*/ 441739 w 554702"/>
              <a:gd name="connsiteY15" fmla="*/ 170412 h 935005"/>
              <a:gd name="connsiteX16" fmla="*/ 470314 w 554702"/>
              <a:gd name="connsiteY16" fmla="*/ 215656 h 935005"/>
              <a:gd name="connsiteX17" fmla="*/ 486983 w 554702"/>
              <a:gd name="connsiteY17" fmla="*/ 244231 h 935005"/>
              <a:gd name="connsiteX18" fmla="*/ 520320 w 554702"/>
              <a:gd name="connsiteY18" fmla="*/ 308524 h 935005"/>
              <a:gd name="connsiteX19" fmla="*/ 551277 w 554702"/>
              <a:gd name="connsiteY19" fmla="*/ 429968 h 935005"/>
              <a:gd name="connsiteX20" fmla="*/ 553658 w 554702"/>
              <a:gd name="connsiteY20" fmla="*/ 465687 h 935005"/>
              <a:gd name="connsiteX21" fmla="*/ 548895 w 554702"/>
              <a:gd name="connsiteY21" fmla="*/ 539506 h 935005"/>
              <a:gd name="connsiteX22" fmla="*/ 522702 w 554702"/>
              <a:gd name="connsiteY22" fmla="*/ 622849 h 935005"/>
              <a:gd name="connsiteX23" fmla="*/ 517939 w 554702"/>
              <a:gd name="connsiteY23" fmla="*/ 656187 h 935005"/>
              <a:gd name="connsiteX24" fmla="*/ 501270 w 554702"/>
              <a:gd name="connsiteY24" fmla="*/ 691906 h 935005"/>
              <a:gd name="connsiteX25" fmla="*/ 484602 w 554702"/>
              <a:gd name="connsiteY25" fmla="*/ 727624 h 935005"/>
              <a:gd name="connsiteX26" fmla="*/ 453645 w 554702"/>
              <a:gd name="connsiteY26" fmla="*/ 763343 h 935005"/>
              <a:gd name="connsiteX27" fmla="*/ 422689 w 554702"/>
              <a:gd name="connsiteY27" fmla="*/ 803824 h 935005"/>
              <a:gd name="connsiteX28" fmla="*/ 386970 w 554702"/>
              <a:gd name="connsiteY28" fmla="*/ 851449 h 935005"/>
              <a:gd name="connsiteX29" fmla="*/ 336964 w 554702"/>
              <a:gd name="connsiteY29" fmla="*/ 884787 h 935005"/>
              <a:gd name="connsiteX30" fmla="*/ 294102 w 554702"/>
              <a:gd name="connsiteY30" fmla="*/ 920506 h 935005"/>
              <a:gd name="connsiteX31" fmla="*/ 294102 w 554702"/>
              <a:gd name="connsiteY31" fmla="*/ 934793 h 935005"/>
              <a:gd name="connsiteX32" fmla="*/ 244095 w 554702"/>
              <a:gd name="connsiteY32" fmla="*/ 910981 h 935005"/>
              <a:gd name="connsiteX33" fmla="*/ 222664 w 554702"/>
              <a:gd name="connsiteY33" fmla="*/ 875262 h 935005"/>
              <a:gd name="connsiteX34" fmla="*/ 198852 w 554702"/>
              <a:gd name="connsiteY34" fmla="*/ 860974 h 935005"/>
              <a:gd name="connsiteX35" fmla="*/ 165514 w 554702"/>
              <a:gd name="connsiteY35" fmla="*/ 832399 h 935005"/>
              <a:gd name="connsiteX36" fmla="*/ 141702 w 554702"/>
              <a:gd name="connsiteY36" fmla="*/ 799062 h 935005"/>
              <a:gd name="connsiteX37" fmla="*/ 115508 w 554702"/>
              <a:gd name="connsiteY37" fmla="*/ 768106 h 935005"/>
              <a:gd name="connsiteX38" fmla="*/ 96458 w 554702"/>
              <a:gd name="connsiteY38" fmla="*/ 746674 h 935005"/>
              <a:gd name="connsiteX39" fmla="*/ 77408 w 554702"/>
              <a:gd name="connsiteY39" fmla="*/ 718099 h 935005"/>
              <a:gd name="connsiteX40" fmla="*/ 60739 w 554702"/>
              <a:gd name="connsiteY40" fmla="*/ 687143 h 935005"/>
              <a:gd name="connsiteX41" fmla="*/ 46452 w 554702"/>
              <a:gd name="connsiteY41" fmla="*/ 656187 h 935005"/>
              <a:gd name="connsiteX42" fmla="*/ 34545 w 554702"/>
              <a:gd name="connsiteY42" fmla="*/ 622849 h 935005"/>
              <a:gd name="connsiteX43" fmla="*/ 22639 w 554702"/>
              <a:gd name="connsiteY43" fmla="*/ 587131 h 935005"/>
              <a:gd name="connsiteX44" fmla="*/ 13114 w 554702"/>
              <a:gd name="connsiteY44" fmla="*/ 549031 h 935005"/>
              <a:gd name="connsiteX45" fmla="*/ 8352 w 554702"/>
              <a:gd name="connsiteY45" fmla="*/ 515693 h 935005"/>
              <a:gd name="connsiteX46" fmla="*/ 1208 w 554702"/>
              <a:gd name="connsiteY46" fmla="*/ 479974 h 935005"/>
              <a:gd name="connsiteX47" fmla="*/ 1208 w 554702"/>
              <a:gd name="connsiteY47" fmla="*/ 437112 h 935005"/>
              <a:gd name="connsiteX48" fmla="*/ 13114 w 554702"/>
              <a:gd name="connsiteY48" fmla="*/ 384724 h 935005"/>
              <a:gd name="connsiteX49" fmla="*/ 15495 w 554702"/>
              <a:gd name="connsiteY49" fmla="*/ 358531 h 935005"/>
              <a:gd name="connsiteX50" fmla="*/ 25020 w 554702"/>
              <a:gd name="connsiteY50" fmla="*/ 315668 h 935005"/>
              <a:gd name="connsiteX51" fmla="*/ 46452 w 554702"/>
              <a:gd name="connsiteY51" fmla="*/ 265662 h 935005"/>
              <a:gd name="connsiteX52" fmla="*/ 63120 w 554702"/>
              <a:gd name="connsiteY52" fmla="*/ 227562 h 935005"/>
              <a:gd name="connsiteX53" fmla="*/ 84552 w 554702"/>
              <a:gd name="connsiteY53" fmla="*/ 196606 h 935005"/>
              <a:gd name="connsiteX54" fmla="*/ 98839 w 554702"/>
              <a:gd name="connsiteY54" fmla="*/ 172793 h 935005"/>
              <a:gd name="connsiteX55" fmla="*/ 127414 w 554702"/>
              <a:gd name="connsiteY55" fmla="*/ 127549 h 93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54702" h="935005">
                <a:moveTo>
                  <a:pt x="127414" y="127549"/>
                </a:moveTo>
                <a:cubicBezTo>
                  <a:pt x="138923" y="112468"/>
                  <a:pt x="153211" y="96196"/>
                  <a:pt x="167895" y="82306"/>
                </a:cubicBezTo>
                <a:cubicBezTo>
                  <a:pt x="182579" y="68415"/>
                  <a:pt x="203217" y="53731"/>
                  <a:pt x="215520" y="44206"/>
                </a:cubicBezTo>
                <a:cubicBezTo>
                  <a:pt x="227823" y="34681"/>
                  <a:pt x="234967" y="30712"/>
                  <a:pt x="241714" y="25156"/>
                </a:cubicBezTo>
                <a:cubicBezTo>
                  <a:pt x="248461" y="19600"/>
                  <a:pt x="252430" y="14837"/>
                  <a:pt x="256002" y="10868"/>
                </a:cubicBezTo>
                <a:cubicBezTo>
                  <a:pt x="259574" y="6899"/>
                  <a:pt x="261161" y="2930"/>
                  <a:pt x="263145" y="1343"/>
                </a:cubicBezTo>
                <a:cubicBezTo>
                  <a:pt x="265129" y="-245"/>
                  <a:pt x="266321" y="-641"/>
                  <a:pt x="267908" y="1343"/>
                </a:cubicBezTo>
                <a:cubicBezTo>
                  <a:pt x="269496" y="3327"/>
                  <a:pt x="269495" y="10471"/>
                  <a:pt x="272670" y="13249"/>
                </a:cubicBezTo>
                <a:cubicBezTo>
                  <a:pt x="275845" y="16027"/>
                  <a:pt x="280608" y="14440"/>
                  <a:pt x="286958" y="18012"/>
                </a:cubicBezTo>
                <a:cubicBezTo>
                  <a:pt x="293308" y="21584"/>
                  <a:pt x="304023" y="29522"/>
                  <a:pt x="310770" y="34681"/>
                </a:cubicBezTo>
                <a:cubicBezTo>
                  <a:pt x="317517" y="39840"/>
                  <a:pt x="322280" y="43412"/>
                  <a:pt x="327439" y="48968"/>
                </a:cubicBezTo>
                <a:cubicBezTo>
                  <a:pt x="332598" y="54524"/>
                  <a:pt x="335377" y="60874"/>
                  <a:pt x="341727" y="68018"/>
                </a:cubicBezTo>
                <a:cubicBezTo>
                  <a:pt x="348077" y="75162"/>
                  <a:pt x="356411" y="84687"/>
                  <a:pt x="365539" y="91831"/>
                </a:cubicBezTo>
                <a:cubicBezTo>
                  <a:pt x="374667" y="98975"/>
                  <a:pt x="386970" y="102547"/>
                  <a:pt x="396495" y="110881"/>
                </a:cubicBezTo>
                <a:cubicBezTo>
                  <a:pt x="406020" y="119215"/>
                  <a:pt x="415148" y="131915"/>
                  <a:pt x="422689" y="141837"/>
                </a:cubicBezTo>
                <a:cubicBezTo>
                  <a:pt x="430230" y="151759"/>
                  <a:pt x="433802" y="158109"/>
                  <a:pt x="441739" y="170412"/>
                </a:cubicBezTo>
                <a:cubicBezTo>
                  <a:pt x="449676" y="182715"/>
                  <a:pt x="462773" y="203353"/>
                  <a:pt x="470314" y="215656"/>
                </a:cubicBezTo>
                <a:cubicBezTo>
                  <a:pt x="477855" y="227959"/>
                  <a:pt x="478649" y="228753"/>
                  <a:pt x="486983" y="244231"/>
                </a:cubicBezTo>
                <a:cubicBezTo>
                  <a:pt x="495317" y="259709"/>
                  <a:pt x="509604" y="277568"/>
                  <a:pt x="520320" y="308524"/>
                </a:cubicBezTo>
                <a:cubicBezTo>
                  <a:pt x="531036" y="339480"/>
                  <a:pt x="545721" y="403774"/>
                  <a:pt x="551277" y="429968"/>
                </a:cubicBezTo>
                <a:cubicBezTo>
                  <a:pt x="556833" y="456162"/>
                  <a:pt x="554055" y="447431"/>
                  <a:pt x="553658" y="465687"/>
                </a:cubicBezTo>
                <a:cubicBezTo>
                  <a:pt x="553261" y="483943"/>
                  <a:pt x="554054" y="513312"/>
                  <a:pt x="548895" y="539506"/>
                </a:cubicBezTo>
                <a:cubicBezTo>
                  <a:pt x="543736" y="565700"/>
                  <a:pt x="527861" y="603402"/>
                  <a:pt x="522702" y="622849"/>
                </a:cubicBezTo>
                <a:cubicBezTo>
                  <a:pt x="517543" y="642296"/>
                  <a:pt x="521511" y="644678"/>
                  <a:pt x="517939" y="656187"/>
                </a:cubicBezTo>
                <a:cubicBezTo>
                  <a:pt x="514367" y="667697"/>
                  <a:pt x="501270" y="691906"/>
                  <a:pt x="501270" y="691906"/>
                </a:cubicBezTo>
                <a:cubicBezTo>
                  <a:pt x="495714" y="703812"/>
                  <a:pt x="492539" y="715718"/>
                  <a:pt x="484602" y="727624"/>
                </a:cubicBezTo>
                <a:cubicBezTo>
                  <a:pt x="476665" y="739530"/>
                  <a:pt x="463964" y="750643"/>
                  <a:pt x="453645" y="763343"/>
                </a:cubicBezTo>
                <a:cubicBezTo>
                  <a:pt x="443326" y="776043"/>
                  <a:pt x="433802" y="789140"/>
                  <a:pt x="422689" y="803824"/>
                </a:cubicBezTo>
                <a:cubicBezTo>
                  <a:pt x="411577" y="818508"/>
                  <a:pt x="401257" y="837955"/>
                  <a:pt x="386970" y="851449"/>
                </a:cubicBezTo>
                <a:cubicBezTo>
                  <a:pt x="372683" y="864943"/>
                  <a:pt x="352442" y="873278"/>
                  <a:pt x="336964" y="884787"/>
                </a:cubicBezTo>
                <a:cubicBezTo>
                  <a:pt x="321486" y="896296"/>
                  <a:pt x="301246" y="912172"/>
                  <a:pt x="294102" y="920506"/>
                </a:cubicBezTo>
                <a:cubicBezTo>
                  <a:pt x="286958" y="928840"/>
                  <a:pt x="302436" y="936380"/>
                  <a:pt x="294102" y="934793"/>
                </a:cubicBezTo>
                <a:cubicBezTo>
                  <a:pt x="285768" y="933206"/>
                  <a:pt x="256001" y="920903"/>
                  <a:pt x="244095" y="910981"/>
                </a:cubicBezTo>
                <a:cubicBezTo>
                  <a:pt x="232189" y="901059"/>
                  <a:pt x="230205" y="883597"/>
                  <a:pt x="222664" y="875262"/>
                </a:cubicBezTo>
                <a:cubicBezTo>
                  <a:pt x="215124" y="866928"/>
                  <a:pt x="208377" y="868118"/>
                  <a:pt x="198852" y="860974"/>
                </a:cubicBezTo>
                <a:cubicBezTo>
                  <a:pt x="189327" y="853830"/>
                  <a:pt x="175039" y="842718"/>
                  <a:pt x="165514" y="832399"/>
                </a:cubicBezTo>
                <a:cubicBezTo>
                  <a:pt x="155989" y="822080"/>
                  <a:pt x="150036" y="809777"/>
                  <a:pt x="141702" y="799062"/>
                </a:cubicBezTo>
                <a:cubicBezTo>
                  <a:pt x="133368" y="788347"/>
                  <a:pt x="123049" y="776837"/>
                  <a:pt x="115508" y="768106"/>
                </a:cubicBezTo>
                <a:cubicBezTo>
                  <a:pt x="107967" y="759375"/>
                  <a:pt x="102808" y="755008"/>
                  <a:pt x="96458" y="746674"/>
                </a:cubicBezTo>
                <a:cubicBezTo>
                  <a:pt x="90108" y="738340"/>
                  <a:pt x="83361" y="728021"/>
                  <a:pt x="77408" y="718099"/>
                </a:cubicBezTo>
                <a:cubicBezTo>
                  <a:pt x="71455" y="708177"/>
                  <a:pt x="65898" y="697462"/>
                  <a:pt x="60739" y="687143"/>
                </a:cubicBezTo>
                <a:cubicBezTo>
                  <a:pt x="55580" y="676824"/>
                  <a:pt x="50818" y="666903"/>
                  <a:pt x="46452" y="656187"/>
                </a:cubicBezTo>
                <a:cubicBezTo>
                  <a:pt x="42086" y="645471"/>
                  <a:pt x="38514" y="634358"/>
                  <a:pt x="34545" y="622849"/>
                </a:cubicBezTo>
                <a:cubicBezTo>
                  <a:pt x="30576" y="611340"/>
                  <a:pt x="26211" y="599434"/>
                  <a:pt x="22639" y="587131"/>
                </a:cubicBezTo>
                <a:cubicBezTo>
                  <a:pt x="19067" y="574828"/>
                  <a:pt x="15495" y="560937"/>
                  <a:pt x="13114" y="549031"/>
                </a:cubicBezTo>
                <a:cubicBezTo>
                  <a:pt x="10733" y="537125"/>
                  <a:pt x="10336" y="527202"/>
                  <a:pt x="8352" y="515693"/>
                </a:cubicBezTo>
                <a:cubicBezTo>
                  <a:pt x="6368" y="504184"/>
                  <a:pt x="2399" y="493071"/>
                  <a:pt x="1208" y="479974"/>
                </a:cubicBezTo>
                <a:cubicBezTo>
                  <a:pt x="17" y="466877"/>
                  <a:pt x="-776" y="452987"/>
                  <a:pt x="1208" y="437112"/>
                </a:cubicBezTo>
                <a:cubicBezTo>
                  <a:pt x="3192" y="421237"/>
                  <a:pt x="10733" y="397821"/>
                  <a:pt x="13114" y="384724"/>
                </a:cubicBezTo>
                <a:cubicBezTo>
                  <a:pt x="15495" y="371627"/>
                  <a:pt x="13511" y="370040"/>
                  <a:pt x="15495" y="358531"/>
                </a:cubicBezTo>
                <a:cubicBezTo>
                  <a:pt x="17479" y="347022"/>
                  <a:pt x="19861" y="331146"/>
                  <a:pt x="25020" y="315668"/>
                </a:cubicBezTo>
                <a:cubicBezTo>
                  <a:pt x="30179" y="300190"/>
                  <a:pt x="40102" y="280346"/>
                  <a:pt x="46452" y="265662"/>
                </a:cubicBezTo>
                <a:cubicBezTo>
                  <a:pt x="52802" y="250978"/>
                  <a:pt x="56770" y="239071"/>
                  <a:pt x="63120" y="227562"/>
                </a:cubicBezTo>
                <a:cubicBezTo>
                  <a:pt x="69470" y="216053"/>
                  <a:pt x="78599" y="205734"/>
                  <a:pt x="84552" y="196606"/>
                </a:cubicBezTo>
                <a:cubicBezTo>
                  <a:pt x="90505" y="187478"/>
                  <a:pt x="94076" y="182318"/>
                  <a:pt x="98839" y="172793"/>
                </a:cubicBezTo>
                <a:cubicBezTo>
                  <a:pt x="103602" y="163268"/>
                  <a:pt x="115905" y="142630"/>
                  <a:pt x="127414" y="127549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5C925-B3A3-4B0A-86AB-592B183994C0}"/>
              </a:ext>
            </a:extLst>
          </p:cNvPr>
          <p:cNvSpPr txBox="1"/>
          <p:nvPr/>
        </p:nvSpPr>
        <p:spPr>
          <a:xfrm>
            <a:off x="3986462" y="2927477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FDB94-D858-4397-975F-F8231215789C}"/>
              </a:ext>
            </a:extLst>
          </p:cNvPr>
          <p:cNvSpPr txBox="1"/>
          <p:nvPr/>
        </p:nvSpPr>
        <p:spPr>
          <a:xfrm>
            <a:off x="6864429" y="2927477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9B0CF-FB56-46D9-996D-0ECA10D2C510}"/>
              </a:ext>
            </a:extLst>
          </p:cNvPr>
          <p:cNvSpPr txBox="1"/>
          <p:nvPr/>
        </p:nvSpPr>
        <p:spPr>
          <a:xfrm>
            <a:off x="3640007" y="4831262"/>
            <a:ext cx="4911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using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Venn-diagram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representation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inner join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database tables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286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Inner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9B58FDD6-4EB0-48F4-98E0-70806FAA0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96884"/>
              </p:ext>
            </p:extLst>
          </p:nvPr>
        </p:nvGraphicFramePr>
        <p:xfrm>
          <a:off x="2724214" y="1690688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ED75E8-E4C8-497F-955F-A745BEF4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91326"/>
              </p:ext>
            </p:extLst>
          </p:nvPr>
        </p:nvGraphicFramePr>
        <p:xfrm>
          <a:off x="4218129" y="4306565"/>
          <a:ext cx="29878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97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8A5D3F-24CD-4636-9EB4-86543ECA7702}"/>
              </a:ext>
            </a:extLst>
          </p:cNvPr>
          <p:cNvSpPr/>
          <p:nvPr/>
        </p:nvSpPr>
        <p:spPr>
          <a:xfrm>
            <a:off x="2205921" y="1806099"/>
            <a:ext cx="7577272" cy="8433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Inner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55F287-E5D1-43F2-9311-FB8D7398D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52787"/>
              </p:ext>
            </p:extLst>
          </p:nvPr>
        </p:nvGraphicFramePr>
        <p:xfrm>
          <a:off x="2032000" y="3131662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RESULT SET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person_name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university_name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B086FD-750A-400A-BBB7-46511FA38E5B}"/>
              </a:ext>
            </a:extLst>
          </p:cNvPr>
          <p:cNvSpPr txBox="1"/>
          <p:nvPr/>
        </p:nvSpPr>
        <p:spPr>
          <a:xfrm>
            <a:off x="2350893" y="1899586"/>
            <a:ext cx="741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PERSON.person_name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UNIVERSITY.university_name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PERSON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INNER JOIN UNIVERSITY ON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PERSON.university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UNIVERSITY.university_id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743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Left Join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14349864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Left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95DE44-B8D4-41D7-BAF5-0D2F79BC3CA0}"/>
              </a:ext>
            </a:extLst>
          </p:cNvPr>
          <p:cNvSpPr/>
          <p:nvPr/>
        </p:nvSpPr>
        <p:spPr>
          <a:xfrm>
            <a:off x="2089443" y="2534628"/>
            <a:ext cx="8013114" cy="1788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„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 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LEFT JOIN 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statement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returns all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records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from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 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left table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and the matching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records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from the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right table</a:t>
            </a:r>
            <a:r>
              <a:rPr lang="hu-HU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</a:t>
            </a:r>
            <a:endParaRPr lang="en-GB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3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The Relational Model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6A7DEAE-C5EE-4CCC-B460-A7C21E7D4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22163"/>
              </p:ext>
            </p:extLst>
          </p:nvPr>
        </p:nvGraphicFramePr>
        <p:xfrm>
          <a:off x="1994024" y="2211114"/>
          <a:ext cx="8203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539">
                  <a:extLst>
                    <a:ext uri="{9D8B030D-6E8A-4147-A177-3AD203B41FA5}">
                      <a16:colId xmlns:a16="http://schemas.microsoft.com/office/drawing/2014/main" val="726679875"/>
                    </a:ext>
                  </a:extLst>
                </a:gridCol>
                <a:gridCol w="2184539">
                  <a:extLst>
                    <a:ext uri="{9D8B030D-6E8A-4147-A177-3AD203B41FA5}">
                      <a16:colId xmlns:a16="http://schemas.microsoft.com/office/drawing/2014/main" val="1864096189"/>
                    </a:ext>
                  </a:extLst>
                </a:gridCol>
                <a:gridCol w="1650335">
                  <a:extLst>
                    <a:ext uri="{9D8B030D-6E8A-4147-A177-3AD203B41FA5}">
                      <a16:colId xmlns:a16="http://schemas.microsoft.com/office/drawing/2014/main" val="3251594488"/>
                    </a:ext>
                  </a:extLst>
                </a:gridCol>
                <a:gridCol w="2184539">
                  <a:extLst>
                    <a:ext uri="{9D8B030D-6E8A-4147-A177-3AD203B41FA5}">
                      <a16:colId xmlns:a16="http://schemas.microsoft.com/office/drawing/2014/main" val="3861824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7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 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5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13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 Burrows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7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James Whistler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8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Emma Watson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9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932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Left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526D5C-7A42-44B4-AA20-55F72016C4FD}"/>
              </a:ext>
            </a:extLst>
          </p:cNvPr>
          <p:cNvSpPr/>
          <p:nvPr/>
        </p:nvSpPr>
        <p:spPr>
          <a:xfrm>
            <a:off x="3025611" y="1927592"/>
            <a:ext cx="3383074" cy="24269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5C925-B3A3-4B0A-86AB-592B183994C0}"/>
              </a:ext>
            </a:extLst>
          </p:cNvPr>
          <p:cNvSpPr txBox="1"/>
          <p:nvPr/>
        </p:nvSpPr>
        <p:spPr>
          <a:xfrm>
            <a:off x="3986462" y="2927477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FDB94-D858-4397-975F-F8231215789C}"/>
              </a:ext>
            </a:extLst>
          </p:cNvPr>
          <p:cNvSpPr txBox="1"/>
          <p:nvPr/>
        </p:nvSpPr>
        <p:spPr>
          <a:xfrm>
            <a:off x="6864429" y="2927477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9B0CF-FB56-46D9-996D-0ECA10D2C510}"/>
              </a:ext>
            </a:extLst>
          </p:cNvPr>
          <p:cNvSpPr txBox="1"/>
          <p:nvPr/>
        </p:nvSpPr>
        <p:spPr>
          <a:xfrm>
            <a:off x="3322358" y="4831262"/>
            <a:ext cx="55472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using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Venn-diagram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representation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join are the records in in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database table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matching records in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table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3B9087-0468-4A40-86D0-BF04F2203CED}"/>
              </a:ext>
            </a:extLst>
          </p:cNvPr>
          <p:cNvSpPr/>
          <p:nvPr/>
        </p:nvSpPr>
        <p:spPr>
          <a:xfrm>
            <a:off x="5263464" y="1912222"/>
            <a:ext cx="3383074" cy="242698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5418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Left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9B58FDD6-4EB0-48F4-98E0-70806FAA07F8}"/>
              </a:ext>
            </a:extLst>
          </p:cNvPr>
          <p:cNvGraphicFramePr>
            <a:graphicFrameLocks noGrp="1"/>
          </p:cNvGraphicFramePr>
          <p:nvPr/>
        </p:nvGraphicFramePr>
        <p:xfrm>
          <a:off x="2724214" y="1690688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ED75E8-E4C8-497F-955F-A745BEF4750B}"/>
              </a:ext>
            </a:extLst>
          </p:cNvPr>
          <p:cNvGraphicFramePr>
            <a:graphicFrameLocks noGrp="1"/>
          </p:cNvGraphicFramePr>
          <p:nvPr/>
        </p:nvGraphicFramePr>
        <p:xfrm>
          <a:off x="4218129" y="4306565"/>
          <a:ext cx="29878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6425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8A5D3F-24CD-4636-9EB4-86543ECA7702}"/>
              </a:ext>
            </a:extLst>
          </p:cNvPr>
          <p:cNvSpPr/>
          <p:nvPr/>
        </p:nvSpPr>
        <p:spPr>
          <a:xfrm>
            <a:off x="2205921" y="1806099"/>
            <a:ext cx="7577272" cy="8433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Left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55F287-E5D1-43F2-9311-FB8D7398D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33011"/>
              </p:ext>
            </p:extLst>
          </p:nvPr>
        </p:nvGraphicFramePr>
        <p:xfrm>
          <a:off x="2032000" y="3131662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RESULT SET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person_name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university_name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9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18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B086FD-750A-400A-BBB7-46511FA38E5B}"/>
              </a:ext>
            </a:extLst>
          </p:cNvPr>
          <p:cNvSpPr txBox="1"/>
          <p:nvPr/>
        </p:nvSpPr>
        <p:spPr>
          <a:xfrm>
            <a:off x="2350893" y="1899586"/>
            <a:ext cx="741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PERSON.person_name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UNIVERSITY.university_name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PERSON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JOIN UNIVERSITY ON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PERSON.university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UNIVERSITY.university_id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337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Right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Join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2390974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Right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95DE44-B8D4-41D7-BAF5-0D2F79BC3CA0}"/>
              </a:ext>
            </a:extLst>
          </p:cNvPr>
          <p:cNvSpPr/>
          <p:nvPr/>
        </p:nvSpPr>
        <p:spPr>
          <a:xfrm>
            <a:off x="2089443" y="2534628"/>
            <a:ext cx="8013114" cy="1788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„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 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RIGHT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JOIN 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statement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returns all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records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from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 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right table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and the matching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records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from the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left table</a:t>
            </a:r>
            <a:r>
              <a:rPr lang="hu-HU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</a:t>
            </a:r>
            <a:endParaRPr lang="en-GB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885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Right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5C925-B3A3-4B0A-86AB-592B183994C0}"/>
              </a:ext>
            </a:extLst>
          </p:cNvPr>
          <p:cNvSpPr txBox="1"/>
          <p:nvPr/>
        </p:nvSpPr>
        <p:spPr>
          <a:xfrm>
            <a:off x="3986462" y="2927477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9B0CF-FB56-46D9-996D-0ECA10D2C510}"/>
              </a:ext>
            </a:extLst>
          </p:cNvPr>
          <p:cNvSpPr txBox="1"/>
          <p:nvPr/>
        </p:nvSpPr>
        <p:spPr>
          <a:xfrm>
            <a:off x="3175269" y="4831262"/>
            <a:ext cx="5841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using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Venn-diagram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representation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join yields the records in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database table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matching records in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table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3B9087-0468-4A40-86D0-BF04F2203CED}"/>
              </a:ext>
            </a:extLst>
          </p:cNvPr>
          <p:cNvSpPr/>
          <p:nvPr/>
        </p:nvSpPr>
        <p:spPr>
          <a:xfrm>
            <a:off x="5263464" y="1912222"/>
            <a:ext cx="3383074" cy="24269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FDB94-D858-4397-975F-F8231215789C}"/>
              </a:ext>
            </a:extLst>
          </p:cNvPr>
          <p:cNvSpPr txBox="1"/>
          <p:nvPr/>
        </p:nvSpPr>
        <p:spPr>
          <a:xfrm>
            <a:off x="6864429" y="2927477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526D5C-7A42-44B4-AA20-55F72016C4FD}"/>
              </a:ext>
            </a:extLst>
          </p:cNvPr>
          <p:cNvSpPr/>
          <p:nvPr/>
        </p:nvSpPr>
        <p:spPr>
          <a:xfrm>
            <a:off x="3025611" y="1927592"/>
            <a:ext cx="3383074" cy="242698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8365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Right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9B58FDD6-4EB0-48F4-98E0-70806FAA07F8}"/>
              </a:ext>
            </a:extLst>
          </p:cNvPr>
          <p:cNvGraphicFramePr>
            <a:graphicFrameLocks noGrp="1"/>
          </p:cNvGraphicFramePr>
          <p:nvPr/>
        </p:nvGraphicFramePr>
        <p:xfrm>
          <a:off x="2724214" y="1690688"/>
          <a:ext cx="597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3638117338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42107965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PERSON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4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ED75E8-E4C8-497F-955F-A745BEF4750B}"/>
              </a:ext>
            </a:extLst>
          </p:cNvPr>
          <p:cNvGraphicFramePr>
            <a:graphicFrameLocks noGrp="1"/>
          </p:cNvGraphicFramePr>
          <p:nvPr/>
        </p:nvGraphicFramePr>
        <p:xfrm>
          <a:off x="4218129" y="4306565"/>
          <a:ext cx="29878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15">
                  <a:extLst>
                    <a:ext uri="{9D8B030D-6E8A-4147-A177-3AD203B41FA5}">
                      <a16:colId xmlns:a16="http://schemas.microsoft.com/office/drawing/2014/main" val="2946497911"/>
                    </a:ext>
                  </a:extLst>
                </a:gridCol>
                <a:gridCol w="1493915">
                  <a:extLst>
                    <a:ext uri="{9D8B030D-6E8A-4147-A177-3AD203B41FA5}">
                      <a16:colId xmlns:a16="http://schemas.microsoft.com/office/drawing/2014/main" val="1130415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UNIVERSITY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6069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8A5D3F-24CD-4636-9EB4-86543ECA7702}"/>
              </a:ext>
            </a:extLst>
          </p:cNvPr>
          <p:cNvSpPr/>
          <p:nvPr/>
        </p:nvSpPr>
        <p:spPr>
          <a:xfrm>
            <a:off x="2205921" y="1806099"/>
            <a:ext cx="7577272" cy="8433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Right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55F287-E5D1-43F2-9311-FB8D7398D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7223"/>
              </p:ext>
            </p:extLst>
          </p:nvPr>
        </p:nvGraphicFramePr>
        <p:xfrm>
          <a:off x="2032000" y="3131662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RESULT SET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person_name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university_name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Cambridge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911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B086FD-750A-400A-BBB7-46511FA38E5B}"/>
              </a:ext>
            </a:extLst>
          </p:cNvPr>
          <p:cNvSpPr txBox="1"/>
          <p:nvPr/>
        </p:nvSpPr>
        <p:spPr>
          <a:xfrm>
            <a:off x="2350893" y="1899586"/>
            <a:ext cx="7411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_name, 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_name FROM PERSON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JOIN UNIVERSITY ON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PERSON.university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UNIVERSITY.university_id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115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Right Join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A05C86-F56A-41D1-88B7-DF881978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difference between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join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join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join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right join statements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clauses are equivalent and they can replace each other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if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the table order is reverse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821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(Database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363764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The Relational Model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 rows in a table has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specific order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content of the table is a set of rows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is a single value associated with a given row and a given column and this is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atomic value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unknow values are called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NULL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table must satisfy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integrity constraints –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age paremeter should be greater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every single row has a unique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primary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ID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75320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A05C86-F56A-41D1-88B7-DF881978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subquery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standard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statement or query contained in another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always enclosed within parantheses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256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C92677-FC51-4E64-A1B2-08B7D331D10D}"/>
              </a:ext>
            </a:extLst>
          </p:cNvPr>
          <p:cNvSpPr/>
          <p:nvPr/>
        </p:nvSpPr>
        <p:spPr>
          <a:xfrm>
            <a:off x="2179288" y="2068389"/>
            <a:ext cx="7577272" cy="8433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9D592-C0C3-4514-8F22-6831D1B269F9}"/>
              </a:ext>
            </a:extLst>
          </p:cNvPr>
          <p:cNvSpPr txBox="1"/>
          <p:nvPr/>
        </p:nvSpPr>
        <p:spPr>
          <a:xfrm>
            <a:off x="2741399" y="2305412"/>
            <a:ext cx="645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name FROM city WHERE id = (SELECT MAX(id) FROM city);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A7EE65-885A-4B05-806B-7FBD46A461C4}"/>
              </a:ext>
            </a:extLst>
          </p:cNvPr>
          <p:cNvSpPr/>
          <p:nvPr/>
        </p:nvSpPr>
        <p:spPr>
          <a:xfrm rot="5400000">
            <a:off x="4237608" y="1765917"/>
            <a:ext cx="337351" cy="2988815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F4076-8D1B-48C3-9C16-F87E19CB90C7}"/>
              </a:ext>
            </a:extLst>
          </p:cNvPr>
          <p:cNvSpPr txBox="1"/>
          <p:nvPr/>
        </p:nvSpPr>
        <p:spPr>
          <a:xfrm>
            <a:off x="3474682" y="3608882"/>
            <a:ext cx="1863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outer SQL query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statement 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produce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result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093EF44-40F6-4A76-AA57-4ACD78BADFA5}"/>
              </a:ext>
            </a:extLst>
          </p:cNvPr>
          <p:cNvSpPr/>
          <p:nvPr/>
        </p:nvSpPr>
        <p:spPr>
          <a:xfrm rot="5400000">
            <a:off x="7531365" y="1765917"/>
            <a:ext cx="337351" cy="2988815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363E1-5C71-40C5-85C2-D37115AC19D3}"/>
              </a:ext>
            </a:extLst>
          </p:cNvPr>
          <p:cNvSpPr txBox="1"/>
          <p:nvPr/>
        </p:nvSpPr>
        <p:spPr>
          <a:xfrm>
            <a:off x="6378270" y="3608882"/>
            <a:ext cx="26435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inner SQL query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SUBQUERY !!!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statement 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produce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subresult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849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9C80B-D911-448C-A054-A2AB33E2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subqueries: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440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9C80B-D911-448C-A054-A2AB33E2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subqueries: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4D3EFE-3959-484C-88B4-224B2A659E8C}"/>
              </a:ext>
            </a:extLst>
          </p:cNvPr>
          <p:cNvSpPr/>
          <p:nvPr/>
        </p:nvSpPr>
        <p:spPr>
          <a:xfrm>
            <a:off x="4326709" y="2689826"/>
            <a:ext cx="3538582" cy="8433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NON-CORRELATED SUBQUERIES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9C80B-D911-448C-A054-A2AB33E2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subqueries: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4D3EFE-3959-484C-88B4-224B2A659E8C}"/>
              </a:ext>
            </a:extLst>
          </p:cNvPr>
          <p:cNvSpPr/>
          <p:nvPr/>
        </p:nvSpPr>
        <p:spPr>
          <a:xfrm>
            <a:off x="4326709" y="2689826"/>
            <a:ext cx="3538582" cy="8433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NON-CORRELATED SUBQUERIES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3FEA5F-EB97-4CD3-A459-B32B3033F7DC}"/>
              </a:ext>
            </a:extLst>
          </p:cNvPr>
          <p:cNvSpPr/>
          <p:nvPr/>
        </p:nvSpPr>
        <p:spPr>
          <a:xfrm>
            <a:off x="4326709" y="3786866"/>
            <a:ext cx="3538582" cy="8433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CORRELATED SUBQUERIES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Correlated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2D0CD-C376-4133-9AFE-352111A322C2}"/>
              </a:ext>
            </a:extLst>
          </p:cNvPr>
          <p:cNvSpPr txBox="1"/>
          <p:nvPr/>
        </p:nvSpPr>
        <p:spPr>
          <a:xfrm>
            <a:off x="907187" y="1492373"/>
            <a:ext cx="10605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Non-correlated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subqueries are totally self-contained which means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does not reference anything from the containing statement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 NON-CORRELATED SUBQUERIES THE INNER QUERY DOES 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DEPEND ON OUTER QUERY 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DDC80-D4C7-4572-9449-F5B311F48D89}"/>
              </a:ext>
            </a:extLst>
          </p:cNvPr>
          <p:cNvSpPr txBox="1"/>
          <p:nvPr/>
        </p:nvSpPr>
        <p:spPr>
          <a:xfrm>
            <a:off x="2662143" y="5137027"/>
            <a:ext cx="6867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also called a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scalar subquery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the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subquery returns a single row and single column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(for example a single integer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ID)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89140-E98A-46DD-8F4C-203614FA971E}"/>
              </a:ext>
            </a:extLst>
          </p:cNvPr>
          <p:cNvSpPr txBox="1"/>
          <p:nvPr/>
        </p:nvSpPr>
        <p:spPr>
          <a:xfrm>
            <a:off x="203562" y="3749798"/>
            <a:ext cx="207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every column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rom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city table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xcept for the</a:t>
            </a:r>
          </a:p>
          <a:p>
            <a:pPr algn="ctr"/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last one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830CA-31E2-491D-AB1C-1D75113EA8CD}"/>
              </a:ext>
            </a:extLst>
          </p:cNvPr>
          <p:cNvSpPr/>
          <p:nvPr/>
        </p:nvSpPr>
        <p:spPr>
          <a:xfrm>
            <a:off x="2307363" y="3928274"/>
            <a:ext cx="7577272" cy="8433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5793F-3639-42A8-8A35-1A63F8472687}"/>
              </a:ext>
            </a:extLst>
          </p:cNvPr>
          <p:cNvSpPr txBox="1"/>
          <p:nvPr/>
        </p:nvSpPr>
        <p:spPr>
          <a:xfrm>
            <a:off x="2886256" y="4157473"/>
            <a:ext cx="6803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&lt;&gt; (SELECT MAX(id) FROM city);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800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Correlated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2D0CD-C376-4133-9AFE-352111A322C2}"/>
              </a:ext>
            </a:extLst>
          </p:cNvPr>
          <p:cNvSpPr txBox="1"/>
          <p:nvPr/>
        </p:nvSpPr>
        <p:spPr>
          <a:xfrm>
            <a:off x="907187" y="1492373"/>
            <a:ext cx="10605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Non-correlated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subqueries are totally self-contained which means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does not reference anything from the containing statement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 NON-CORRELATED SUBQUERIES THE INNER QUERY DOES 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DEPEND ON OUTER QUERY !!!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830CA-31E2-491D-AB1C-1D75113EA8CD}"/>
              </a:ext>
            </a:extLst>
          </p:cNvPr>
          <p:cNvSpPr/>
          <p:nvPr/>
        </p:nvSpPr>
        <p:spPr>
          <a:xfrm>
            <a:off x="2307363" y="3928274"/>
            <a:ext cx="7577272" cy="8433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5793F-3639-42A8-8A35-1A63F8472687}"/>
              </a:ext>
            </a:extLst>
          </p:cNvPr>
          <p:cNvSpPr txBox="1"/>
          <p:nvPr/>
        </p:nvSpPr>
        <p:spPr>
          <a:xfrm>
            <a:off x="2352282" y="4165296"/>
            <a:ext cx="748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&lt;&gt; (SELECT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city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WHERE code=‚HUN’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F02B4-676C-49BE-A720-2DE9CFA412D2}"/>
              </a:ext>
            </a:extLst>
          </p:cNvPr>
          <p:cNvSpPr txBox="1"/>
          <p:nvPr/>
        </p:nvSpPr>
        <p:spPr>
          <a:xfrm>
            <a:off x="1225434" y="5187149"/>
            <a:ext cx="9741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subquery returns multiple rows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we can not equate a single value to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set of values. We can check whether a given value can be found within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 set of values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keywords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6921C-9196-4828-BCCA-C1FB28CC22F8}"/>
              </a:ext>
            </a:extLst>
          </p:cNvPr>
          <p:cNvSpPr txBox="1"/>
          <p:nvPr/>
        </p:nvSpPr>
        <p:spPr>
          <a:xfrm>
            <a:off x="10079933" y="4096948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9999"/>
                </a:solidFill>
              </a:rPr>
              <a:t>ERROR !!! </a:t>
            </a:r>
            <a:endParaRPr lang="en-GB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335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Correlated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2D0CD-C376-4133-9AFE-352111A322C2}"/>
              </a:ext>
            </a:extLst>
          </p:cNvPr>
          <p:cNvSpPr txBox="1"/>
          <p:nvPr/>
        </p:nvSpPr>
        <p:spPr>
          <a:xfrm>
            <a:off x="907187" y="1492373"/>
            <a:ext cx="10605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Non-correlated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subqueries are totally self-contained which means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does not reference anything from the containing statement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 NON-CORRELATED SUBQUERIES THE INNER QUERY DOES 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DEPEND ON OUTER QUERY !!!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830CA-31E2-491D-AB1C-1D75113EA8CD}"/>
              </a:ext>
            </a:extLst>
          </p:cNvPr>
          <p:cNvSpPr/>
          <p:nvPr/>
        </p:nvSpPr>
        <p:spPr>
          <a:xfrm>
            <a:off x="2237162" y="3887568"/>
            <a:ext cx="7842771" cy="8433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5793F-3639-42A8-8A35-1A63F8472687}"/>
              </a:ext>
            </a:extLst>
          </p:cNvPr>
          <p:cNvSpPr txBox="1"/>
          <p:nvPr/>
        </p:nvSpPr>
        <p:spPr>
          <a:xfrm>
            <a:off x="2250659" y="4124591"/>
            <a:ext cx="793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city WHERE id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IN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(SELECT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city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WHERE code=‚HUN’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F02B4-676C-49BE-A720-2DE9CFA412D2}"/>
              </a:ext>
            </a:extLst>
          </p:cNvPr>
          <p:cNvSpPr txBox="1"/>
          <p:nvPr/>
        </p:nvSpPr>
        <p:spPr>
          <a:xfrm>
            <a:off x="1225434" y="5187149"/>
            <a:ext cx="9741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subquery returns multiple rows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we can not equate a single value to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set of values. We can check whether a given value can be found within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 set of values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keywords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6921C-9196-4828-BCCA-C1FB28CC22F8}"/>
              </a:ext>
            </a:extLst>
          </p:cNvPr>
          <p:cNvSpPr txBox="1"/>
          <p:nvPr/>
        </p:nvSpPr>
        <p:spPr>
          <a:xfrm>
            <a:off x="10189884" y="408022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GOOD !!! 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811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Correlated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2D0CD-C376-4133-9AFE-352111A322C2}"/>
              </a:ext>
            </a:extLst>
          </p:cNvPr>
          <p:cNvSpPr txBox="1"/>
          <p:nvPr/>
        </p:nvSpPr>
        <p:spPr>
          <a:xfrm>
            <a:off x="907187" y="1492373"/>
            <a:ext cx="10605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Correlated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subqueries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self-contained which means it does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something from the containing statement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rgbClr val="FF9999"/>
                </a:solidFill>
              </a:rPr>
              <a:t>WITH CORRELATED SUBQUERIES THE INNER QUERY DOES </a:t>
            </a:r>
          </a:p>
          <a:p>
            <a:pPr algn="ctr"/>
            <a:r>
              <a:rPr lang="hu-HU" sz="2400" b="1" dirty="0">
                <a:solidFill>
                  <a:srgbClr val="FF9999"/>
                </a:solidFill>
              </a:rPr>
              <a:t>DEPEND ON OUTER QUERY !!!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F02B4-676C-49BE-A720-2DE9CFA412D2}"/>
              </a:ext>
            </a:extLst>
          </p:cNvPr>
          <p:cNvSpPr txBox="1"/>
          <p:nvPr/>
        </p:nvSpPr>
        <p:spPr>
          <a:xfrm>
            <a:off x="3141890" y="3642434"/>
            <a:ext cx="5908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correlated subqueries are slower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they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should be avoided if possible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DDFBA-8831-44D4-8E42-80DD1EADF60D}"/>
              </a:ext>
            </a:extLst>
          </p:cNvPr>
          <p:cNvSpPr txBox="1"/>
          <p:nvPr/>
        </p:nvSpPr>
        <p:spPr>
          <a:xfrm>
            <a:off x="3141890" y="4732576"/>
            <a:ext cx="6781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they are not executed once prior the execution of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the containing statement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correlated subqueries are executed once for each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and every candidate row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041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Correlated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Subqueries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2D0CD-C376-4133-9AFE-352111A322C2}"/>
              </a:ext>
            </a:extLst>
          </p:cNvPr>
          <p:cNvSpPr txBox="1"/>
          <p:nvPr/>
        </p:nvSpPr>
        <p:spPr>
          <a:xfrm>
            <a:off x="907187" y="1492373"/>
            <a:ext cx="10605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Correlated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subqueries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self-contained which means it does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something from the containing statement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rgbClr val="FF9999"/>
                </a:solidFill>
              </a:rPr>
              <a:t>WITH CORRELATED SUBQUERIES THE INNER QUERY DOES </a:t>
            </a:r>
          </a:p>
          <a:p>
            <a:pPr algn="ctr"/>
            <a:r>
              <a:rPr lang="hu-HU" sz="2400" b="1" dirty="0">
                <a:solidFill>
                  <a:srgbClr val="FF9999"/>
                </a:solidFill>
              </a:rPr>
              <a:t>DEPEND ON OUTER QUERY !!!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D4FF47-0786-4E0E-B05E-CCCF01332577}"/>
              </a:ext>
            </a:extLst>
          </p:cNvPr>
          <p:cNvSpPr/>
          <p:nvPr/>
        </p:nvSpPr>
        <p:spPr>
          <a:xfrm>
            <a:off x="2017998" y="3925326"/>
            <a:ext cx="8383485" cy="1137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COUNTRY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FROM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COUNTRY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WHERE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 = (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(*)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CITY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c.country_code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COUNTRY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.code);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33C7B-0F44-41A6-A931-C56541414F8A}"/>
              </a:ext>
            </a:extLst>
          </p:cNvPr>
          <p:cNvSpPr txBox="1"/>
          <p:nvPr/>
        </p:nvSpPr>
        <p:spPr>
          <a:xfrm>
            <a:off x="2250659" y="4124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6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23329</TotalTime>
  <Words>10764</Words>
  <Application>Microsoft Office PowerPoint</Application>
  <PresentationFormat>Widescreen</PresentationFormat>
  <Paragraphs>2891</Paragraphs>
  <Slides>220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27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What is SQL? (Database Management)</vt:lpstr>
      <vt:lpstr>Databases</vt:lpstr>
      <vt:lpstr>Databases</vt:lpstr>
      <vt:lpstr>Databases</vt:lpstr>
      <vt:lpstr>Databases</vt:lpstr>
      <vt:lpstr>Databases</vt:lpstr>
      <vt:lpstr>The Relational Model</vt:lpstr>
      <vt:lpstr>The Relational Model</vt:lpstr>
      <vt:lpstr>The Relational Model</vt:lpstr>
      <vt:lpstr>The Relational Model</vt:lpstr>
      <vt:lpstr>External Storage (Database Management)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File Systems and Databases</vt:lpstr>
      <vt:lpstr>B-Trees</vt:lpstr>
      <vt:lpstr>B-Trees</vt:lpstr>
      <vt:lpstr>B-Trees</vt:lpstr>
      <vt:lpstr>B-Trees</vt:lpstr>
      <vt:lpstr>Procedural and Non-Procedural Programming Languages (Database Management)</vt:lpstr>
      <vt:lpstr>Programming Languages</vt:lpstr>
      <vt:lpstr>Programming Languages</vt:lpstr>
      <vt:lpstr>Programming Languages</vt:lpstr>
      <vt:lpstr>Programming Languages</vt:lpstr>
      <vt:lpstr>Database Management Systems (Database Management)</vt:lpstr>
      <vt:lpstr>Database Management Systems</vt:lpstr>
      <vt:lpstr>Oracle Database</vt:lpstr>
      <vt:lpstr>MS SQL Database</vt:lpstr>
      <vt:lpstr>MySQL</vt:lpstr>
      <vt:lpstr>NoSQL</vt:lpstr>
      <vt:lpstr>Data Types (Database Management)</vt:lpstr>
      <vt:lpstr>Data Types</vt:lpstr>
      <vt:lpstr>Data Types</vt:lpstr>
      <vt:lpstr>Data Types</vt:lpstr>
      <vt:lpstr>Data Types</vt:lpstr>
      <vt:lpstr>Data Types</vt:lpstr>
      <vt:lpstr>Primary Keys – Indexes (Database Management)</vt:lpstr>
      <vt:lpstr>Primary Keys</vt:lpstr>
      <vt:lpstr>Primary Keys</vt:lpstr>
      <vt:lpstr>Booleans (Database Management)</vt:lpstr>
      <vt:lpstr>Booleans</vt:lpstr>
      <vt:lpstr>Multiple Tables (Database Management)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Foreign Keys</vt:lpstr>
      <vt:lpstr>Joining Tables (Database Management)</vt:lpstr>
      <vt:lpstr>Inner Join</vt:lpstr>
      <vt:lpstr>Inner Join</vt:lpstr>
      <vt:lpstr>Inner Join</vt:lpstr>
      <vt:lpstr>Inner Join</vt:lpstr>
      <vt:lpstr>Inner Join</vt:lpstr>
      <vt:lpstr>Left Join (Database Management)</vt:lpstr>
      <vt:lpstr>Left Join</vt:lpstr>
      <vt:lpstr>Left Join</vt:lpstr>
      <vt:lpstr>Left Join</vt:lpstr>
      <vt:lpstr>Left Join</vt:lpstr>
      <vt:lpstr>Right Join (Database Management)</vt:lpstr>
      <vt:lpstr>Right Join</vt:lpstr>
      <vt:lpstr>Right Join</vt:lpstr>
      <vt:lpstr>Right Join</vt:lpstr>
      <vt:lpstr>Right Join</vt:lpstr>
      <vt:lpstr>Right Join</vt:lpstr>
      <vt:lpstr>Subqueries (Database Management)</vt:lpstr>
      <vt:lpstr>Subqueries</vt:lpstr>
      <vt:lpstr>Subqueries</vt:lpstr>
      <vt:lpstr>Subqueries</vt:lpstr>
      <vt:lpstr>Subqueries</vt:lpstr>
      <vt:lpstr>Subqueries</vt:lpstr>
      <vt:lpstr>Non-Correlated Subqueries</vt:lpstr>
      <vt:lpstr>Non-Correlated Subqueries</vt:lpstr>
      <vt:lpstr>Non-Correlated Subqueries</vt:lpstr>
      <vt:lpstr>Correlated Subqueries</vt:lpstr>
      <vt:lpstr>Correlated Subqueries</vt:lpstr>
      <vt:lpstr>Performance</vt:lpstr>
      <vt:lpstr>Subqueries and JOIN</vt:lpstr>
      <vt:lpstr>Data Normalization (Database Management)</vt:lpstr>
      <vt:lpstr>Data Normalization</vt:lpstr>
      <vt:lpstr>Data Normalization</vt:lpstr>
      <vt:lpstr>Data Normalization</vt:lpstr>
      <vt:lpstr>Data Normalization</vt:lpstr>
      <vt:lpstr>Redundancy</vt:lpstr>
      <vt:lpstr>Redundancy</vt:lpstr>
      <vt:lpstr>Redundancy</vt:lpstr>
      <vt:lpstr>Data Normalization</vt:lpstr>
      <vt:lpstr>Data Normalization</vt:lpstr>
      <vt:lpstr>Data Normalization</vt:lpstr>
      <vt:lpstr>Data Normalization – First Normal Form</vt:lpstr>
      <vt:lpstr>Data Normalization – First Normal Form</vt:lpstr>
      <vt:lpstr>Data Normalization – Second Normal Form</vt:lpstr>
      <vt:lpstr>Data Normalization – Second Normal Form</vt:lpstr>
      <vt:lpstr>Data Normalization – Second Normal Form</vt:lpstr>
      <vt:lpstr>Data Normalization – Second Normal Form</vt:lpstr>
      <vt:lpstr>Data Normalization – Second Normal Form</vt:lpstr>
      <vt:lpstr>Data Normalization – Second Normal Form</vt:lpstr>
      <vt:lpstr>Data Normalization – Second Normal Form</vt:lpstr>
      <vt:lpstr>Data Normalization – Second Normal Form</vt:lpstr>
      <vt:lpstr>Data Normalization – Third Normal Form</vt:lpstr>
      <vt:lpstr>Data Normalization – Third Normal Form</vt:lpstr>
      <vt:lpstr>Data Normalization – Third Normal Form</vt:lpstr>
      <vt:lpstr>Transactions and Locking (Database Management)</vt:lpstr>
      <vt:lpstr>Transactions</vt:lpstr>
      <vt:lpstr>Locking</vt:lpstr>
      <vt:lpstr>Locking</vt:lpstr>
      <vt:lpstr>Locking</vt:lpstr>
      <vt:lpstr>Locking</vt:lpstr>
      <vt:lpstr>Database Versioning</vt:lpstr>
      <vt:lpstr>Storage Engine for MySQL</vt:lpstr>
      <vt:lpstr>Transactions (Database Management)</vt:lpstr>
      <vt:lpstr>Transactions</vt:lpstr>
      <vt:lpstr>Transactions</vt:lpstr>
      <vt:lpstr>Transactions</vt:lpstr>
      <vt:lpstr>Transactions</vt:lpstr>
      <vt:lpstr>Transaction Control</vt:lpstr>
      <vt:lpstr>ACID Principles (Database Management)</vt:lpstr>
      <vt:lpstr>ACID Principles</vt:lpstr>
      <vt:lpstr>ACID Principles</vt:lpstr>
      <vt:lpstr>ACID Principles</vt:lpstr>
      <vt:lpstr>ACID Principles</vt:lpstr>
      <vt:lpstr>ACID Principles</vt:lpstr>
      <vt:lpstr>Atomicity</vt:lpstr>
      <vt:lpstr>Consistency</vt:lpstr>
      <vt:lpstr>Isolation</vt:lpstr>
      <vt:lpstr>Durability</vt:lpstr>
      <vt:lpstr>Views (Database Management)</vt:lpstr>
      <vt:lpstr>Views</vt:lpstr>
      <vt:lpstr>Views</vt:lpstr>
      <vt:lpstr>Views</vt:lpstr>
      <vt:lpstr>Views</vt:lpstr>
      <vt:lpstr>Views</vt:lpstr>
      <vt:lpstr>Views</vt:lpstr>
      <vt:lpstr>Indexes (Database Management)</vt:lpstr>
      <vt:lpstr>Indexing</vt:lpstr>
      <vt:lpstr>Indexing</vt:lpstr>
      <vt:lpstr>Indexing</vt:lpstr>
      <vt:lpstr>Indexing</vt:lpstr>
      <vt:lpstr>Indexing</vt:lpstr>
      <vt:lpstr>Indexing</vt:lpstr>
      <vt:lpstr>Disadvantages of Indexing</vt:lpstr>
      <vt:lpstr>Constraints (Database Management)</vt:lpstr>
      <vt:lpstr>Constraints</vt:lpstr>
      <vt:lpstr>Bitmap Indexing (Database Management)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Bitmap Indexing</vt:lpstr>
      <vt:lpstr>Database Data Structures (Database Management)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B Trees (Database Management)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B+ Trees (Database Management)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Database Data Structures</vt:lpstr>
      <vt:lpstr>Strored Procedures (Database Management)</vt:lpstr>
      <vt:lpstr>Stored Procedures</vt:lpstr>
      <vt:lpstr>Stored Procedures</vt:lpstr>
      <vt:lpstr>Stored Procedures</vt:lpstr>
      <vt:lpstr>Stored Procedures</vt:lpstr>
      <vt:lpstr>Stored Procedures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197</cp:revision>
  <dcterms:created xsi:type="dcterms:W3CDTF">2019-01-16T12:03:26Z</dcterms:created>
  <dcterms:modified xsi:type="dcterms:W3CDTF">2021-03-19T16:57:29Z</dcterms:modified>
</cp:coreProperties>
</file>