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6175" y="687387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914400" y="434181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75" spcFirstLastPara="1" rIns="89875" wrap="square" tIns="44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6175" y="687387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914400" y="434181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75" spcFirstLastPara="1" rIns="89875" wrap="square" tIns="44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7" name="Google Shape;77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3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4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9" name="Google Shape;59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457200" y="274637"/>
            <a:ext cx="82296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Data?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of data objects and their attributes</a:t>
            </a:r>
            <a:endParaRPr/>
          </a:p>
          <a:p>
            <a:pPr indent="-139700" lvl="4" marL="2057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attribute is a property or characteristic of an object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eye color of a person, temperature, etc.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is also known as variable, field, characteristic, or feature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collection of attributes describe an object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is also known as record, point, case, sample, entity, or instance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15"/>
          <p:cNvGrpSpPr/>
          <p:nvPr/>
        </p:nvGrpSpPr>
        <p:grpSpPr>
          <a:xfrm>
            <a:off x="5410200" y="2362200"/>
            <a:ext cx="3513137" cy="4191000"/>
            <a:chOff x="3403" y="1104"/>
            <a:chExt cx="2213" cy="2640"/>
          </a:xfrm>
        </p:grpSpPr>
        <p:pic>
          <p:nvPicPr>
            <p:cNvPr id="109" name="Google Shape;10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03" y="1378"/>
              <a:ext cx="2213" cy="23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5"/>
            <p:cNvSpPr/>
            <p:nvPr/>
          </p:nvSpPr>
          <p:spPr>
            <a:xfrm rot="5400000">
              <a:off x="4340" y="240"/>
              <a:ext cx="240" cy="19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5"/>
          <p:cNvSpPr txBox="1"/>
          <p:nvPr/>
        </p:nvSpPr>
        <p:spPr>
          <a:xfrm>
            <a:off x="6248400" y="18288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5029200" y="3276600"/>
            <a:ext cx="381000" cy="3124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3962400" y="4648200"/>
            <a:ext cx="1143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81000" y="228600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Transformation: Normalization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762000" y="1981200"/>
            <a:ext cx="8077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min-max normalization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z-score normalization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normalization by decimal scaling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514600"/>
            <a:ext cx="7321550" cy="8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3810000"/>
            <a:ext cx="30480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5257800"/>
            <a:ext cx="10668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4850" y="3321050"/>
            <a:ext cx="1127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2438400" y="5562600"/>
            <a:ext cx="61261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smallest integer such that Max(|     |)&lt;1</a:t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39000" y="5562600"/>
            <a:ext cx="320675" cy="40481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381000" y="1143000"/>
            <a:ext cx="83185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Particularly useful for classification (NNs, distance measurements,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nn classification, etc)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Discretization/Quantization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533400" y="1143000"/>
            <a:ext cx="817245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Three types of attributes: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Nominal — values from an unordered set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Ordinal — values from an ordered set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— real numbers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Discretization/Quantization: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 the range of a continuous attribute into intervals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classification algorithms only accept categorical attributes.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data size by discretization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for further analysis</a:t>
            </a:r>
            <a:endParaRPr/>
          </a:p>
        </p:txBody>
      </p:sp>
      <p:cxnSp>
        <p:nvCxnSpPr>
          <p:cNvPr id="194" name="Google Shape;194;p25"/>
          <p:cNvCxnSpPr/>
          <p:nvPr/>
        </p:nvCxnSpPr>
        <p:spPr>
          <a:xfrm>
            <a:off x="1600200" y="4191000"/>
            <a:ext cx="609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5" name="Google Shape;195;p25"/>
          <p:cNvCxnSpPr/>
          <p:nvPr/>
        </p:nvCxnSpPr>
        <p:spPr>
          <a:xfrm>
            <a:off x="2362200" y="41148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3505200" y="41148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7" name="Google Shape;197;p25"/>
          <p:cNvCxnSpPr/>
          <p:nvPr/>
        </p:nvCxnSpPr>
        <p:spPr>
          <a:xfrm>
            <a:off x="4343400" y="41148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8" name="Google Shape;198;p25"/>
          <p:cNvCxnSpPr/>
          <p:nvPr/>
        </p:nvCxnSpPr>
        <p:spPr>
          <a:xfrm>
            <a:off x="5638800" y="41148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" name="Google Shape;199;p25"/>
          <p:cNvCxnSpPr/>
          <p:nvPr/>
        </p:nvCxnSpPr>
        <p:spPr>
          <a:xfrm>
            <a:off x="6477000" y="41148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0" name="Google Shape;200;p25"/>
          <p:cNvSpPr/>
          <p:nvPr/>
        </p:nvSpPr>
        <p:spPr>
          <a:xfrm>
            <a:off x="1828800" y="41910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2895600" y="41910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4953000" y="41910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5943600" y="41910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7010400" y="41910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3810000" y="41910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2193925" y="36226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</a:t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3260725" y="36226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x2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4098925" y="36226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x3</a:t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5394325" y="36226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x4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6308725" y="36226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x5</a:t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1660525" y="43084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y1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2727325" y="43084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y2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3641725" y="43084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y3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4860925" y="43084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y4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5851525" y="43084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y5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6934200" y="4267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y6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3" name="Google Shape;223;p26"/>
          <p:cNvSpPr txBox="1"/>
          <p:nvPr>
            <p:ph type="title"/>
          </p:nvPr>
        </p:nvSpPr>
        <p:spPr>
          <a:xfrm>
            <a:off x="381000" y="457200"/>
            <a:ext cx="8585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Sampling 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533400" y="1600200"/>
            <a:ext cx="82423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is the main technique employed for data selection.</a:t>
            </a:r>
            <a:endParaRPr/>
          </a:p>
          <a:p>
            <a:pPr indent="-342900" lvl="1" marL="800100" rtl="0" algn="just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often used for both the preliminary investigation of the data and the final data analysis.</a:t>
            </a:r>
            <a:endParaRPr/>
          </a:p>
          <a:p>
            <a:pPr indent="-342900" lvl="1" marL="800100" rtl="0" algn="just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just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Statisticians sample because </a:t>
            </a:r>
            <a:r>
              <a:rPr b="0" i="0" lang="en-US" sz="2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obtaining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entire set of data of interest is too expensive or time consuming.</a:t>
            </a:r>
            <a:endParaRPr/>
          </a:p>
          <a:p>
            <a:pPr indent="-285750" lvl="0" marL="285750" rtl="0" algn="just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rtl="0" algn="just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is used in data mining because </a:t>
            </a:r>
            <a:r>
              <a:rPr b="0" i="0" lang="en-US" sz="2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entire set of data of interest is too expensive or time consuming.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457200" y="274637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Attribute Values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411162" y="1600200"/>
            <a:ext cx="8428037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values are numbers or symbols assigned to an attribute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Distinction between attributes and attribute values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attribute can be mapped to different attribute values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Example: height can be measured in feet or meters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attributes can be mapped to the same set of values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Example: Attribute values for ID and age are integers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But properties of attribute values can be different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has no limit but age has a maximum and minimum value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1066800" y="228600"/>
            <a:ext cx="7315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Why Data Preprocessing?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81000" y="10668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 the real world is dirty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incomplete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lacking attribute values, lacking certain attributes of interest, or containing only aggregate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noisy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containing errors or outliers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inconsistent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containing discrepancies in codes or names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quality data, no quality mining results!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914400" y="228600"/>
            <a:ext cx="7162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How to Handle Missing Data?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457200" y="914400"/>
            <a:ext cx="8305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Ignore the tuple: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done when class label is missing (assuming the task is classification—not effective in certain cases) 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 in the missing value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manually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tedious + infeasible?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global constant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fill in the missing value: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“unknown”, a new class?! 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attribute mean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fill in the missing value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attribute mean for all samples of the same class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fill in the missing value: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smarter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most probable value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to fill in the missing value: 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inference-based such as regression, Bayesian formula, decision tree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838200" y="3810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How to Handle Noisy Data?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04800" y="1447800"/>
            <a:ext cx="840105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Binning method: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sort data and partition into (equi-depth) bins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one can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smooth by bin means,  smooth by bin median, smooth by bin boundaries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also for discretization (discussed later)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 and remove outliers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Semi-automated method: combined computer and human inspection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 suspicious values and check manually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smooth by fitting the data into regression functions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smoothing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smoothing is executed by making use of a specialized algorithm for removing noise from the given data set. </a:t>
            </a:r>
            <a:endParaRPr/>
          </a:p>
        </p:txBody>
      </p:sp>
      <p:pic>
        <p:nvPicPr>
          <p:cNvPr descr="optimally smoothing a noisy sinusoid"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06700"/>
            <a:ext cx="5010150" cy="377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Outliers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Outliers are data objects with characteristics that are considerably different than most of the other data objects in the data set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21"/>
          <p:cNvGrpSpPr/>
          <p:nvPr/>
        </p:nvGrpSpPr>
        <p:grpSpPr>
          <a:xfrm>
            <a:off x="1905000" y="2895600"/>
            <a:ext cx="4267200" cy="3505200"/>
            <a:chOff x="3648" y="2448"/>
            <a:chExt cx="2112" cy="1872"/>
          </a:xfrm>
        </p:grpSpPr>
        <p:pic>
          <p:nvPicPr>
            <p:cNvPr id="155" name="Google Shape;155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21"/>
            <p:cNvSpPr/>
            <p:nvPr/>
          </p:nvSpPr>
          <p:spPr>
            <a:xfrm>
              <a:off x="3766" y="2961"/>
              <a:ext cx="86" cy="84"/>
            </a:xfrm>
            <a:prstGeom prst="ellipse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3907" y="3224"/>
              <a:ext cx="86" cy="84"/>
            </a:xfrm>
            <a:prstGeom prst="ellipse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5612" y="3871"/>
              <a:ext cx="86" cy="85"/>
            </a:xfrm>
            <a:prstGeom prst="ellipse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4319" y="3937"/>
              <a:ext cx="86" cy="84"/>
            </a:xfrm>
            <a:prstGeom prst="ellipse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1"/>
            <p:cNvSpPr txBox="1"/>
            <p:nvPr/>
          </p:nvSpPr>
          <p:spPr>
            <a:xfrm>
              <a:off x="4944" y="3072"/>
              <a:ext cx="192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1"/>
            <p:cNvSpPr txBox="1"/>
            <p:nvPr/>
          </p:nvSpPr>
          <p:spPr>
            <a:xfrm>
              <a:off x="3888" y="3120"/>
              <a:ext cx="192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228600" y="22860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Binning Methods for Data Smoothing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685800" y="1143000"/>
            <a:ext cx="807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 Sorted data for price (in dollars): 4, 8, 9, 15, 21, 21, 24, 25, 26, 28, 29, 34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 Partition into (equi-depth) bins: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Bin 1: 4, 8, 9, 15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Bin 2: 21, 21, 24, 25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Bin 3: 26, 28, 29, 34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 Smoothing by bin means: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Bin 1: 9, 9, 9, 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Bin 2: 23, 23, 23, 23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Bin 3: 29, 29, 29, 29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 Smoothing by bin boundaries: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Bin 1: 4, 4, 4, 15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Bin 2: 21, 21, 25, 25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Bin 3: 26, 26, 26, 34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Duplicate Data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set may include data objects that are duplicates, or almost duplicates of one another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issue when merging data from heterogeous sources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person with multiple email addresses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of dealing with duplicate data issues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