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80" r:id="rId21"/>
    <p:sldId id="267" r:id="rId22"/>
    <p:sldId id="271" r:id="rId23"/>
    <p:sldId id="281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5F96-A634-4379-AB01-39720927BB1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8B36-1017-476B-81B4-9D97A3E673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5F96-A634-4379-AB01-39720927BB1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8B36-1017-476B-81B4-9D97A3E6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5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5F96-A634-4379-AB01-39720927BB1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8B36-1017-476B-81B4-9D97A3E6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5F96-A634-4379-AB01-39720927BB1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8B36-1017-476B-81B4-9D97A3E6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5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5F96-A634-4379-AB01-39720927BB1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8B36-1017-476B-81B4-9D97A3E673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3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5F96-A634-4379-AB01-39720927BB1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8B36-1017-476B-81B4-9D97A3E6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2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5F96-A634-4379-AB01-39720927BB1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8B36-1017-476B-81B4-9D97A3E6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8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5F96-A634-4379-AB01-39720927BB1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8B36-1017-476B-81B4-9D97A3E6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4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5F96-A634-4379-AB01-39720927BB1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8B36-1017-476B-81B4-9D97A3E6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7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3E5F96-A634-4379-AB01-39720927BB1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F78B36-1017-476B-81B4-9D97A3E6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2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5F96-A634-4379-AB01-39720927BB1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8B36-1017-476B-81B4-9D97A3E6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1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3E5F96-A634-4379-AB01-39720927BB1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F78B36-1017-476B-81B4-9D97A3E673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41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E76B-FAD2-4719-B7A0-84AF618F0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89547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POINTER</a:t>
            </a:r>
            <a:r>
              <a:rPr lang="en-US" b="1" dirty="0"/>
              <a:t> IN C</a:t>
            </a:r>
          </a:p>
        </p:txBody>
      </p:sp>
    </p:spTree>
    <p:extLst>
      <p:ext uri="{BB962C8B-B14F-4D97-AF65-F5344CB8AC3E}">
        <p14:creationId xmlns:p14="http://schemas.microsoft.com/office/powerpoint/2010/main" val="884187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A321-294B-4895-85AB-B80D8073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en-US" b="1" dirty="0">
                <a:solidFill>
                  <a:schemeClr val="accent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พอยน์</a:t>
            </a:r>
            <a:r>
              <a:rPr lang="th-TH" altLang="en-US" b="1" dirty="0" err="1">
                <a:solidFill>
                  <a:schemeClr val="accent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เต</a:t>
            </a:r>
            <a:r>
              <a:rPr lang="th-TH" altLang="en-US" b="1" dirty="0">
                <a:solidFill>
                  <a:schemeClr val="accent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อร</a:t>
            </a:r>
            <a:r>
              <a:rPr lang="th-TH" altLang="en-US" b="1" dirty="0" err="1">
                <a:solidFill>
                  <a:schemeClr val="accent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์แ</a:t>
            </a:r>
            <a:r>
              <a:rPr lang="th-TH" altLang="en-US" b="1" dirty="0">
                <a:solidFill>
                  <a:schemeClr val="accent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ละอาร์</a:t>
            </a:r>
            <a:r>
              <a:rPr lang="th-TH" altLang="en-US" b="1" dirty="0" err="1">
                <a:solidFill>
                  <a:schemeClr val="accent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กิวเ</a:t>
            </a:r>
            <a:r>
              <a:rPr lang="th-TH" altLang="en-US" b="1" dirty="0">
                <a:solidFill>
                  <a:schemeClr val="accent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มนท์ของฟังก์ชัน (</a:t>
            </a:r>
            <a:r>
              <a:rPr lang="th-TH" altLang="en-US" b="1" dirty="0" err="1">
                <a:solidFill>
                  <a:schemeClr val="accent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Pointers</a:t>
            </a:r>
            <a:r>
              <a:rPr lang="th-TH" altLang="en-US" b="1" dirty="0">
                <a:solidFill>
                  <a:schemeClr val="accent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and </a:t>
            </a:r>
            <a:r>
              <a:rPr lang="th-TH" altLang="en-US" b="1" dirty="0" err="1">
                <a:solidFill>
                  <a:schemeClr val="accent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Function</a:t>
            </a:r>
            <a:r>
              <a:rPr lang="th-TH" altLang="en-US" b="1" dirty="0">
                <a:solidFill>
                  <a:schemeClr val="accent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altLang="en-US" b="1" dirty="0" err="1">
                <a:solidFill>
                  <a:schemeClr val="accent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Arguments</a:t>
            </a:r>
            <a:r>
              <a:rPr lang="th-TH" altLang="en-US" b="1" dirty="0">
                <a:solidFill>
                  <a:schemeClr val="accent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99048-01CE-4D15-955B-2F9166E15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h-TH" altLang="en-US" sz="3200" b="1" dirty="0">
                <a:latin typeface="Cordia New" panose="020B0304020202020204" pitchFamily="34" charset="-34"/>
              </a:rPr>
              <a:t>ภาษาซีมีการส่งอาร์</a:t>
            </a:r>
            <a:r>
              <a:rPr lang="th-TH" altLang="en-US" sz="3200" b="1" dirty="0" err="1">
                <a:latin typeface="Cordia New" panose="020B0304020202020204" pitchFamily="34" charset="-34"/>
              </a:rPr>
              <a:t>กิวเ</a:t>
            </a:r>
            <a:r>
              <a:rPr lang="th-TH" altLang="en-US" sz="3200" b="1" dirty="0">
                <a:latin typeface="Cordia New" panose="020B0304020202020204" pitchFamily="34" charset="-34"/>
              </a:rPr>
              <a:t>มนท์ให้กับฟังก์ชันแบบ </a:t>
            </a:r>
            <a:r>
              <a:rPr lang="en-US" alt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By Value</a:t>
            </a:r>
            <a:r>
              <a:rPr lang="th-TH" altLang="en-US" sz="3200" b="1" dirty="0">
                <a:latin typeface="Cordia New" panose="020B0304020202020204" pitchFamily="34" charset="-34"/>
              </a:rPr>
              <a:t>  และฟังก์ชันสามารถคืนค่า </a:t>
            </a:r>
            <a:r>
              <a:rPr lang="en-US" alt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(return) </a:t>
            </a:r>
            <a:r>
              <a:rPr lang="th-TH" altLang="en-US" sz="3200" b="1" dirty="0">
                <a:latin typeface="Cordia New" panose="020B0304020202020204" pitchFamily="34" charset="-34"/>
              </a:rPr>
              <a:t>ค่าได้เพียงหนึ่งค่า   หากต้องการให้ฟังก์ชันมีการเปลี่ยนแปลงค่าและคืนค่ากลับมายังฟังก์ชันที่เรียกใช้</a:t>
            </a:r>
            <a:r>
              <a:rPr lang="th-TH" altLang="en-US" sz="3600" b="1" dirty="0">
                <a:solidFill>
                  <a:schemeClr val="accent2"/>
                </a:solidFill>
                <a:latin typeface="Cordia New" panose="020B0304020202020204" pitchFamily="34" charset="-34"/>
              </a:rPr>
              <a:t>มากกว่าหนึ่งค่า</a:t>
            </a:r>
            <a:r>
              <a:rPr lang="th-TH" altLang="en-US" sz="3200" b="1" dirty="0">
                <a:latin typeface="Cordia New" panose="020B0304020202020204" pitchFamily="34" charset="-34"/>
              </a:rPr>
              <a:t>จะต้องนำพอยน์</a:t>
            </a:r>
            <a:r>
              <a:rPr lang="th-TH" altLang="en-US" sz="3200" b="1" dirty="0" err="1">
                <a:latin typeface="Cordia New" panose="020B0304020202020204" pitchFamily="34" charset="-34"/>
              </a:rPr>
              <a:t>เต</a:t>
            </a:r>
            <a:r>
              <a:rPr lang="th-TH" altLang="en-US" sz="3200" b="1" dirty="0">
                <a:latin typeface="Cordia New" panose="020B0304020202020204" pitchFamily="34" charset="-34"/>
              </a:rPr>
              <a:t>อร์เข้ามาช่วย  เช่น  หากต้องการเขียนฟังก์ชันเพื่อสลับค่าของตัวแปร 2 ตัว  ผลลัพธ์ที่ต้องการได้จากฟังก์ชันนี้จะมีค่าของตัวแปร </a:t>
            </a:r>
            <a:r>
              <a:rPr lang="en-US" alt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2 </a:t>
            </a:r>
            <a:r>
              <a:rPr lang="th-TH" altLang="en-US" sz="3200" b="1" dirty="0">
                <a:latin typeface="Cordia New" panose="020B0304020202020204" pitchFamily="34" charset="-34"/>
              </a:rPr>
              <a:t>ตัวที่ทำการสลับค่ากัน  </a:t>
            </a:r>
          </a:p>
        </p:txBody>
      </p:sp>
    </p:spTree>
    <p:extLst>
      <p:ext uri="{BB962C8B-B14F-4D97-AF65-F5344CB8AC3E}">
        <p14:creationId xmlns:p14="http://schemas.microsoft.com/office/powerpoint/2010/main" val="117757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D7CA-7B3F-4C55-8B62-F88E59C2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492E1E-51C7-46A6-AA60-27762EBA8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65" t="14352" r="32753" b="39083"/>
          <a:stretch/>
        </p:blipFill>
        <p:spPr>
          <a:xfrm>
            <a:off x="1097279" y="2258624"/>
            <a:ext cx="8277539" cy="383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6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F271-B7E2-4A78-91D0-4FAB9300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en-US" b="1" dirty="0">
                <a:latin typeface="Cordia New" panose="020B0304020202020204" pitchFamily="34" charset="-34"/>
              </a:rPr>
              <a:t>เขียนโปรแกรมเพื่อรับข้อมูลจำนวนจริง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BD50-3A1B-451F-AED7-99FD5F075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altLang="en-US" sz="2400" b="1" dirty="0">
                <a:latin typeface="Cordia New" panose="020B0304020202020204" pitchFamily="34" charset="-34"/>
              </a:rPr>
              <a:t>เขียนโปรแกรมเพื่อรับข้อมูลจำนวนจริง </a:t>
            </a:r>
          </a:p>
          <a:p>
            <a:r>
              <a:rPr lang="en-US" alt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3 </a:t>
            </a:r>
            <a:r>
              <a:rPr lang="th-TH" altLang="en-US" sz="2400" b="1" dirty="0">
                <a:latin typeface="Cordia New" panose="020B0304020202020204" pitchFamily="34" charset="-34"/>
              </a:rPr>
              <a:t>จำนวนจากผู้ใช้และหาค่าเฉลี่ยของค่าที่รับเข้ามาทั้งหมด   โดยเขียนในลักษณะการส่งอาร์</a:t>
            </a:r>
            <a:r>
              <a:rPr lang="th-TH" altLang="en-US" sz="2400" b="1" dirty="0" err="1">
                <a:latin typeface="Cordia New" panose="020B0304020202020204" pitchFamily="34" charset="-34"/>
              </a:rPr>
              <a:t>กิวเ</a:t>
            </a:r>
            <a:r>
              <a:rPr lang="th-TH" altLang="en-US" sz="2400" b="1" dirty="0">
                <a:latin typeface="Cordia New" panose="020B0304020202020204" pitchFamily="34" charset="-34"/>
              </a:rPr>
              <a:t>มนท์แบบพอยน์</a:t>
            </a:r>
            <a:r>
              <a:rPr lang="th-TH" altLang="en-US" sz="2400" b="1" dirty="0" err="1">
                <a:latin typeface="Cordia New" panose="020B0304020202020204" pitchFamily="34" charset="-34"/>
              </a:rPr>
              <a:t>เต</a:t>
            </a:r>
            <a:r>
              <a:rPr lang="th-TH" altLang="en-US" sz="2400" b="1" dirty="0">
                <a:latin typeface="Cordia New" panose="020B0304020202020204" pitchFamily="34" charset="-34"/>
              </a:rPr>
              <a:t>อร์</a:t>
            </a:r>
            <a:r>
              <a:rPr lang="en-US" alt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</a:p>
          <a:p>
            <a:endParaRPr lang="en-US" altLang="en-US" sz="24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altLang="en-US" sz="2400" b="1" dirty="0" err="1">
                <a:solidFill>
                  <a:srgbClr val="003366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วิเคราะห์</a:t>
            </a:r>
            <a:r>
              <a:rPr lang="en-US" alt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     input-process-output</a:t>
            </a:r>
          </a:p>
          <a:p>
            <a:r>
              <a:rPr lang="th-TH" altLang="en-US" sz="2400" b="1" dirty="0">
                <a:latin typeface="Cordia New" panose="020B0304020202020204" pitchFamily="34" charset="-34"/>
              </a:rPr>
              <a:t>มี 3 งานย่อย	- รับข้อมูล 3 จำนวน</a:t>
            </a:r>
          </a:p>
          <a:p>
            <a:r>
              <a:rPr lang="th-TH" altLang="en-US" sz="2400" b="1" dirty="0">
                <a:latin typeface="Cordia New" panose="020B0304020202020204" pitchFamily="34" charset="-34"/>
              </a:rPr>
              <a:t>			- หาค่าเฉลี่ย</a:t>
            </a:r>
          </a:p>
          <a:p>
            <a:r>
              <a:rPr lang="th-TH" altLang="en-US" sz="2400" b="1" dirty="0">
                <a:latin typeface="Cordia New" panose="020B0304020202020204" pitchFamily="34" charset="-34"/>
              </a:rPr>
              <a:t>			- แสดงผลลัพธ์</a:t>
            </a:r>
            <a:endParaRPr lang="th-TH" alt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374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A62B-00D0-4A2C-B5E4-626591B7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A35E-F417-4F5F-85B3-AC2812455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4D8CD-336A-4BF0-A5AC-8F32491269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23" t="14420" r="20267" b="28285"/>
          <a:stretch/>
        </p:blipFill>
        <p:spPr>
          <a:xfrm>
            <a:off x="371689" y="286602"/>
            <a:ext cx="11732830" cy="575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4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092E-E934-4354-B267-2FA2D0C3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2084"/>
          </a:xfrm>
        </p:spPr>
        <p:txBody>
          <a:bodyPr/>
          <a:lstStyle/>
          <a:p>
            <a:r>
              <a:rPr lang="th-TH" dirty="0"/>
              <a:t>จากข้อที่แล้ว เขียนในลักษณะ </a:t>
            </a:r>
            <a:r>
              <a:rPr lang="en-US" dirty="0"/>
              <a:t>Pointer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FA5C4D-7263-463E-A7B0-35227FDB7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013" t="14351" r="47401" b="30697"/>
          <a:stretch/>
        </p:blipFill>
        <p:spPr>
          <a:xfrm>
            <a:off x="2389573" y="945287"/>
            <a:ext cx="7412854" cy="540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D88C-D635-4342-93EF-DA7C1E7E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Array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713DDA-3D49-479F-8D98-3AED61435F67}"/>
              </a:ext>
            </a:extLst>
          </p:cNvPr>
          <p:cNvGrpSpPr>
            <a:grpSpLocks/>
          </p:cNvGrpSpPr>
          <p:nvPr/>
        </p:nvGrpSpPr>
        <p:grpSpPr bwMode="auto">
          <a:xfrm>
            <a:off x="3444428" y="4647300"/>
            <a:ext cx="5040312" cy="1008062"/>
            <a:chOff x="2018" y="935"/>
            <a:chExt cx="3175" cy="6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B8AEDD-13CE-49D1-AB7D-CE8002619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253"/>
              <a:ext cx="635" cy="31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v[0]</a:t>
              </a:r>
              <a:endParaRPr lang="th-TH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3BECAC-5004-45FD-9528-6BB21D698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253"/>
              <a:ext cx="635" cy="31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v[1]</a:t>
              </a:r>
              <a:endParaRPr lang="th-TH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FD4FDE-688D-4AD4-B0BE-1F8AD69E4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253"/>
              <a:ext cx="635" cy="31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v[2]</a:t>
              </a:r>
              <a:endParaRPr lang="th-TH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858D38-9A34-4FAD-97CA-E8D45099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253"/>
              <a:ext cx="635" cy="31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v[3]</a:t>
              </a:r>
              <a:endParaRPr lang="th-TH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985CB4-71B6-4FEE-AC85-5AB52C019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253"/>
              <a:ext cx="635" cy="31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v[4]</a:t>
              </a:r>
              <a:endParaRPr lang="th-TH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A5DAC-3EA7-4319-B491-0018FA9A2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935"/>
              <a:ext cx="63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3000</a:t>
              </a:r>
              <a:endParaRPr lang="th-TH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4AB1CA-B8BC-46FE-BEAF-76D261330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935"/>
              <a:ext cx="63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300</a:t>
              </a:r>
              <a:r>
                <a:rPr lang="en-US" altLang="en-US">
                  <a:cs typeface="Angsana New" panose="02020603050405020304" pitchFamily="18" charset="-34"/>
                </a:rPr>
                <a:t>4</a:t>
              </a:r>
              <a:endParaRPr lang="th-TH" altLang="en-US">
                <a:cs typeface="Angsana New" panose="02020603050405020304" pitchFamily="18" charset="-34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A82426-7591-4D2F-93AD-4B8B6D24F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935"/>
              <a:ext cx="63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3008</a:t>
              </a:r>
              <a:endParaRPr lang="th-TH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137391-1D67-40E3-B9DA-46CF431F5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935"/>
              <a:ext cx="63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300C</a:t>
              </a:r>
              <a:endParaRPr lang="th-TH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AFE0C64-4FD2-4EED-9495-30AEE382E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935"/>
              <a:ext cx="63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3010</a:t>
              </a:r>
              <a:endParaRPr lang="th-TH" altLang="en-US"/>
            </a:p>
          </p:txBody>
        </p:sp>
      </p:grpSp>
      <p:sp>
        <p:nvSpPr>
          <p:cNvPr id="15" name="Text Box 14">
            <a:extLst>
              <a:ext uri="{FF2B5EF4-FFF2-40B4-BE49-F238E27FC236}">
                <a16:creationId xmlns:a16="http://schemas.microsoft.com/office/drawing/2014/main" id="{6145EEC5-671A-42D9-8F1F-34F2DFA3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65" y="2054912"/>
            <a:ext cx="8497888" cy="22367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h-TH" altLang="en-US" sz="3200" b="0">
                <a:latin typeface="Angsana New" panose="02020603050405020304" pitchFamily="18" charset="-34"/>
                <a:cs typeface="Angsana New" panose="02020603050405020304" pitchFamily="18" charset="-34"/>
              </a:rPr>
              <a:t>ตัวชี้และแถวลำดับในภาษาซีนั้น มีความใกล้ชิดกันอย่างมาก การประกาศ</a:t>
            </a:r>
            <a:endParaRPr lang="en-US" altLang="en-US" sz="3200" b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altLang="en-US" sz="1400" b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en-US" altLang="en-US" sz="2800">
                <a:cs typeface="Angsana New" panose="02020603050405020304" pitchFamily="18" charset="-34"/>
              </a:rPr>
              <a:t>float v[5]</a:t>
            </a:r>
          </a:p>
          <a:p>
            <a:endParaRPr lang="en-US" altLang="en-US" sz="1400" b="0">
              <a:cs typeface="Angsana New" panose="02020603050405020304" pitchFamily="18" charset="-34"/>
            </a:endParaRPr>
          </a:p>
          <a:p>
            <a:r>
              <a:rPr lang="th-TH" altLang="en-US" sz="2800" b="0">
                <a:cs typeface="Angsana New" panose="02020603050405020304" pitchFamily="18" charset="-34"/>
              </a:rPr>
              <a:t>เป็นการกำหนดแถวลำดับ </a:t>
            </a:r>
            <a:r>
              <a:rPr lang="en-US" altLang="en-US" sz="2400">
                <a:cs typeface="Angsana New" panose="02020603050405020304" pitchFamily="18" charset="-34"/>
              </a:rPr>
              <a:t>v</a:t>
            </a:r>
            <a:r>
              <a:rPr lang="en-US" altLang="en-US" sz="2800" b="0">
                <a:cs typeface="Angsana New" panose="02020603050405020304" pitchFamily="18" charset="-34"/>
              </a:rPr>
              <a:t> </a:t>
            </a:r>
            <a:r>
              <a:rPr lang="th-TH" altLang="en-US" sz="2800" b="0">
                <a:cs typeface="Angsana New" panose="02020603050405020304" pitchFamily="18" charset="-34"/>
              </a:rPr>
              <a:t>ขนาด </a:t>
            </a:r>
            <a:r>
              <a:rPr lang="en-US" altLang="en-US" sz="2400">
                <a:cs typeface="Angsana New" panose="02020603050405020304" pitchFamily="18" charset="-34"/>
              </a:rPr>
              <a:t>5</a:t>
            </a:r>
            <a:r>
              <a:rPr lang="en-US" altLang="en-US" sz="2800" b="0">
                <a:cs typeface="Angsana New" panose="02020603050405020304" pitchFamily="18" charset="-34"/>
              </a:rPr>
              <a:t> </a:t>
            </a:r>
            <a:r>
              <a:rPr lang="th-TH" altLang="en-US" sz="2800" b="0">
                <a:cs typeface="Angsana New" panose="02020603050405020304" pitchFamily="18" charset="-34"/>
              </a:rPr>
              <a:t>นั่นคือกลุ่มของวัตถุติดกัน </a:t>
            </a:r>
            <a:r>
              <a:rPr lang="en-US" altLang="en-US" sz="2400">
                <a:cs typeface="Angsana New" panose="02020603050405020304" pitchFamily="18" charset="-34"/>
              </a:rPr>
              <a:t>5</a:t>
            </a:r>
            <a:r>
              <a:rPr lang="en-US" altLang="en-US" sz="2800" b="0">
                <a:cs typeface="Angsana New" panose="02020603050405020304" pitchFamily="18" charset="-34"/>
              </a:rPr>
              <a:t> </a:t>
            </a:r>
            <a:r>
              <a:rPr lang="th-TH" altLang="en-US" sz="2800" b="0">
                <a:cs typeface="Angsana New" panose="02020603050405020304" pitchFamily="18" charset="-34"/>
              </a:rPr>
              <a:t>ชิ้นมีชื่อว่า </a:t>
            </a:r>
            <a:r>
              <a:rPr lang="en-US" altLang="en-US" sz="2400">
                <a:cs typeface="Angsana New" panose="02020603050405020304" pitchFamily="18" charset="-34"/>
              </a:rPr>
              <a:t>v[0], v[1], v[2], v[3], v[4]</a:t>
            </a:r>
            <a:endParaRPr lang="th-TH" altLang="en-US" sz="3200" b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1176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B53B-8170-45C5-BB5F-F5EB553C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Array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81ADCA8-FA92-467A-8FF2-7AAFD6B2E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654" y="3142449"/>
            <a:ext cx="7921625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h-TH" altLang="en-US" sz="2800" b="0" dirty="0">
                <a:cs typeface="Angsana New" panose="02020603050405020304" pitchFamily="18" charset="-34"/>
              </a:rPr>
              <a:t>การประกาศ</a:t>
            </a:r>
            <a:r>
              <a:rPr lang="en-US" altLang="en-US" sz="2800" b="0" dirty="0">
                <a:cs typeface="Angsana New" panose="02020603050405020304" pitchFamily="18" charset="-34"/>
              </a:rPr>
              <a:t> </a:t>
            </a:r>
            <a:r>
              <a:rPr lang="en-US" altLang="en-US" sz="2400" dirty="0">
                <a:cs typeface="Angsana New" panose="02020603050405020304" pitchFamily="18" charset="-34"/>
              </a:rPr>
              <a:t>float *</a:t>
            </a:r>
            <a:r>
              <a:rPr lang="en-US" altLang="en-US" sz="2400" dirty="0" err="1">
                <a:cs typeface="Angsana New" panose="02020603050405020304" pitchFamily="18" charset="-34"/>
              </a:rPr>
              <a:t>vPtr</a:t>
            </a:r>
            <a:r>
              <a:rPr lang="en-US" altLang="en-US" sz="2400" dirty="0">
                <a:cs typeface="Angsana New" panose="02020603050405020304" pitchFamily="18" charset="-34"/>
              </a:rPr>
              <a:t> </a:t>
            </a:r>
            <a:r>
              <a:rPr lang="th-TH" altLang="en-US" sz="2400" dirty="0">
                <a:cs typeface="Angsana New" panose="02020603050405020304" pitchFamily="18" charset="-34"/>
              </a:rPr>
              <a:t>และกำหนดให้ </a:t>
            </a:r>
            <a:r>
              <a:rPr lang="en-US" altLang="en-US" sz="2400" dirty="0" err="1">
                <a:cs typeface="Angsana New" panose="02020603050405020304" pitchFamily="18" charset="-34"/>
              </a:rPr>
              <a:t>vPtr</a:t>
            </a:r>
            <a:r>
              <a:rPr lang="en-US" altLang="en-US" sz="28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altLang="en-US" sz="28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ชี้ไปยังตัวแปรแถวลำดับ</a:t>
            </a:r>
            <a:r>
              <a:rPr lang="th-TH" altLang="en-US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altLang="en-US" sz="2400" dirty="0">
                <a:cs typeface="Angsana New" panose="02020603050405020304" pitchFamily="18" charset="-34"/>
              </a:rPr>
              <a:t>v</a:t>
            </a:r>
            <a:r>
              <a:rPr lang="th-TH" altLang="en-US" sz="28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 สามารถทำได้สองวิธีคือ</a:t>
            </a:r>
          </a:p>
          <a:p>
            <a:endParaRPr lang="th-TH" altLang="en-US" sz="1400" b="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altLang="en-US" sz="2400" dirty="0">
                <a:cs typeface="Angsana New" panose="02020603050405020304" pitchFamily="18" charset="-34"/>
              </a:rPr>
              <a:t>วิธีที่ </a:t>
            </a:r>
            <a:r>
              <a:rPr lang="en-US" altLang="en-US" sz="2400" dirty="0">
                <a:cs typeface="Angsana New" panose="02020603050405020304" pitchFamily="18" charset="-34"/>
              </a:rPr>
              <a:t>1</a:t>
            </a:r>
          </a:p>
          <a:p>
            <a:r>
              <a:rPr lang="en-US" altLang="en-US" sz="2400" dirty="0">
                <a:cs typeface="Angsana New" panose="02020603050405020304" pitchFamily="18" charset="-34"/>
              </a:rPr>
              <a:t>		</a:t>
            </a:r>
            <a:r>
              <a:rPr lang="en-US" altLang="en-US" sz="2400" dirty="0" err="1">
                <a:cs typeface="Angsana New" panose="02020603050405020304" pitchFamily="18" charset="-34"/>
              </a:rPr>
              <a:t>vPtr</a:t>
            </a:r>
            <a:r>
              <a:rPr lang="en-US" altLang="en-US" sz="2400" dirty="0">
                <a:cs typeface="Angsana New" panose="02020603050405020304" pitchFamily="18" charset="-34"/>
              </a:rPr>
              <a:t> = v;</a:t>
            </a:r>
          </a:p>
          <a:p>
            <a:endParaRPr lang="th-TH" altLang="en-US" sz="2400" dirty="0">
              <a:cs typeface="Angsana New" panose="02020603050405020304" pitchFamily="18" charset="-34"/>
            </a:endParaRPr>
          </a:p>
          <a:p>
            <a:r>
              <a:rPr lang="th-TH" altLang="en-US" sz="2400" dirty="0">
                <a:cs typeface="Angsana New" panose="02020603050405020304" pitchFamily="18" charset="-34"/>
              </a:rPr>
              <a:t>วิธีที่ </a:t>
            </a:r>
            <a:r>
              <a:rPr lang="en-US" altLang="en-US" sz="2400" dirty="0">
                <a:cs typeface="Angsana New" panose="02020603050405020304" pitchFamily="18" charset="-34"/>
              </a:rPr>
              <a:t>2</a:t>
            </a:r>
          </a:p>
          <a:p>
            <a:r>
              <a:rPr lang="en-US" altLang="en-US" sz="2400" dirty="0">
                <a:cs typeface="Angsana New" panose="02020603050405020304" pitchFamily="18" charset="-34"/>
              </a:rPr>
              <a:t>		</a:t>
            </a:r>
            <a:r>
              <a:rPr lang="en-US" altLang="en-US" sz="2400" dirty="0" err="1">
                <a:cs typeface="Angsana New" panose="02020603050405020304" pitchFamily="18" charset="-34"/>
              </a:rPr>
              <a:t>vPtr</a:t>
            </a:r>
            <a:r>
              <a:rPr lang="en-US" altLang="en-US" sz="2400" dirty="0">
                <a:cs typeface="Angsana New" panose="02020603050405020304" pitchFamily="18" charset="-34"/>
              </a:rPr>
              <a:t> = &amp;v[0];</a:t>
            </a:r>
            <a:endParaRPr lang="th-TH" altLang="en-US" sz="2400" b="0" dirty="0">
              <a:cs typeface="Angsana New" panose="02020603050405020304" pitchFamily="18" charset="-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871D94-42BB-44E1-A33C-4709CA7145DB}"/>
              </a:ext>
            </a:extLst>
          </p:cNvPr>
          <p:cNvGrpSpPr>
            <a:grpSpLocks/>
          </p:cNvGrpSpPr>
          <p:nvPr/>
        </p:nvGrpSpPr>
        <p:grpSpPr bwMode="auto">
          <a:xfrm>
            <a:off x="1199117" y="2061362"/>
            <a:ext cx="7559675" cy="1008062"/>
            <a:chOff x="431" y="935"/>
            <a:chExt cx="4762" cy="6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018D07-B457-4CA8-9D85-09D6F38A9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253"/>
              <a:ext cx="635" cy="31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v[0]</a:t>
              </a:r>
              <a:endParaRPr lang="th-TH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5EB41E-F912-431A-B8DD-93A8E116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253"/>
              <a:ext cx="635" cy="31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v[1]</a:t>
              </a:r>
              <a:endParaRPr lang="th-TH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FD7521-5FF3-49A5-847B-75F1E0FB3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253"/>
              <a:ext cx="635" cy="31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v[2]</a:t>
              </a:r>
              <a:endParaRPr lang="th-TH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EE2177-807C-4EAB-A9EF-049A5F18F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253"/>
              <a:ext cx="635" cy="31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v[3]</a:t>
              </a:r>
              <a:endParaRPr lang="th-TH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4AA0F6-306E-435A-8B3B-6989976F3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253"/>
              <a:ext cx="635" cy="31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v[4]</a:t>
              </a:r>
              <a:endParaRPr lang="th-TH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040C51-C72C-4144-8D1F-2AC1605C3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935"/>
              <a:ext cx="63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3000</a:t>
              </a:r>
              <a:endParaRPr lang="th-TH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96A371-597A-4A17-BC18-4AB495AA3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935"/>
              <a:ext cx="63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3004</a:t>
              </a:r>
              <a:endParaRPr lang="th-TH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5D545CD-F726-4C78-9787-158556D0A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935"/>
              <a:ext cx="63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3008</a:t>
              </a:r>
              <a:endParaRPr lang="th-TH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24BDCB-5E25-4A54-B619-4D3B493E3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935"/>
              <a:ext cx="63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300C</a:t>
              </a:r>
              <a:endParaRPr lang="th-TH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7B651D-71E0-449B-834C-2EFAB408B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935"/>
              <a:ext cx="63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3010</a:t>
              </a:r>
              <a:endParaRPr lang="th-TH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FEEC47-F731-4CFC-9815-C71D57EDF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253"/>
              <a:ext cx="454" cy="31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418B4451-AD97-4571-80E7-DD4988D8D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1434"/>
              <a:ext cx="816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 type="oval" w="lg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GB" altLang="en-US"/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E2745FD7-482C-4135-A372-1004789FA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29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en-US" altLang="en-US"/>
                <a:t>vPtr</a:t>
              </a:r>
              <a:endParaRPr lang="th-TH" alt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6CE0C470-DA22-4BBF-A1D4-BE73682CA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117"/>
              <a:ext cx="0" cy="18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GB" alt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3BA5431F-74CB-45DB-B5C3-7F5460800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117"/>
              <a:ext cx="0" cy="18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GB" altLang="en-US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1155FAC6-D67A-459E-B7C2-2A936C8A2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117"/>
              <a:ext cx="0" cy="18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GB" alt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0B0998F0-3958-4F6C-A786-1273D3F6B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117"/>
              <a:ext cx="0" cy="18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GB" alt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4E8BAA5D-ACF0-42D7-8BBA-D5798A8A4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117"/>
              <a:ext cx="0" cy="18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GB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9801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B53B-8170-45C5-BB5F-F5EB553C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Array</a:t>
            </a:r>
          </a:p>
        </p:txBody>
      </p:sp>
      <p:sp>
        <p:nvSpPr>
          <p:cNvPr id="24" name="Text Box 3">
            <a:extLst>
              <a:ext uri="{FF2B5EF4-FFF2-40B4-BE49-F238E27FC236}">
                <a16:creationId xmlns:a16="http://schemas.microsoft.com/office/drawing/2014/main" id="{C61EE369-7B2E-4F97-A0FC-5C0D4D023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667" y="4209867"/>
            <a:ext cx="7993063" cy="922338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 sz="1000" b="0" dirty="0">
              <a:cs typeface="Angsana New" panose="02020603050405020304" pitchFamily="18" charset="-34"/>
            </a:endParaRPr>
          </a:p>
          <a:p>
            <a:r>
              <a:rPr lang="en-US" altLang="en-US" sz="3200" b="0" dirty="0">
                <a:cs typeface="Angsana New" panose="02020603050405020304" pitchFamily="18" charset="-34"/>
              </a:rPr>
              <a:t> </a:t>
            </a:r>
            <a:r>
              <a:rPr lang="th-TH" altLang="en-US" sz="3200" b="0" dirty="0">
                <a:cs typeface="Angsana New" panose="02020603050405020304" pitchFamily="18" charset="-34"/>
              </a:rPr>
              <a:t>การกำหนด</a:t>
            </a:r>
            <a:r>
              <a:rPr lang="en-US" altLang="en-US" sz="3200" b="0" dirty="0">
                <a:cs typeface="Angsana New" panose="02020603050405020304" pitchFamily="18" charset="-34"/>
              </a:rPr>
              <a:t> </a:t>
            </a:r>
            <a:r>
              <a:rPr lang="en-US" altLang="en-US" sz="2800" dirty="0">
                <a:cs typeface="Angsana New" panose="02020603050405020304" pitchFamily="18" charset="-34"/>
              </a:rPr>
              <a:t>x = *</a:t>
            </a:r>
            <a:r>
              <a:rPr lang="en-US" altLang="en-US" sz="2800" dirty="0" err="1">
                <a:cs typeface="Angsana New" panose="02020603050405020304" pitchFamily="18" charset="-34"/>
              </a:rPr>
              <a:t>vPtr</a:t>
            </a:r>
            <a:r>
              <a:rPr lang="en-US" altLang="en-US" sz="32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th-TH" altLang="en-US" sz="32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คือการสำเนาค่าใน </a:t>
            </a:r>
            <a:r>
              <a:rPr lang="en-US" altLang="en-US" sz="2800" dirty="0">
                <a:cs typeface="Angsana New" panose="02020603050405020304" pitchFamily="18" charset="-34"/>
              </a:rPr>
              <a:t>v[0]</a:t>
            </a:r>
            <a:r>
              <a:rPr lang="en-US" altLang="en-US" sz="32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altLang="en-US" sz="32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มายัง </a:t>
            </a:r>
            <a:r>
              <a:rPr lang="en-US" altLang="en-US" sz="2800" dirty="0">
                <a:cs typeface="Angsana New" panose="02020603050405020304" pitchFamily="18" charset="-34"/>
              </a:rPr>
              <a:t>x</a:t>
            </a:r>
          </a:p>
          <a:p>
            <a:endParaRPr lang="th-TH" altLang="en-US" sz="1000" dirty="0">
              <a:cs typeface="Angsana New" panose="02020603050405020304" pitchFamily="18" charset="-34"/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AC239B81-5D8E-429F-BA78-6C6E54264C63}"/>
              </a:ext>
            </a:extLst>
          </p:cNvPr>
          <p:cNvGrpSpPr>
            <a:grpSpLocks/>
          </p:cNvGrpSpPr>
          <p:nvPr/>
        </p:nvGrpSpPr>
        <p:grpSpPr bwMode="auto">
          <a:xfrm>
            <a:off x="2212005" y="2409642"/>
            <a:ext cx="7559675" cy="1008063"/>
            <a:chOff x="431" y="935"/>
            <a:chExt cx="4762" cy="635"/>
          </a:xfrm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2D0720A0-EEDC-46B0-A70E-5A76443CF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253"/>
              <a:ext cx="635" cy="31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v[0]</a:t>
              </a:r>
              <a:endParaRPr lang="th-TH" altLang="en-US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A295B08C-A534-4D09-A209-B9A272AE7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253"/>
              <a:ext cx="635" cy="31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v[1]</a:t>
              </a:r>
              <a:endParaRPr lang="th-TH" altLang="en-US"/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A178016A-6CFB-4B93-A40F-CCACD486C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253"/>
              <a:ext cx="635" cy="31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v[2]</a:t>
              </a:r>
              <a:endParaRPr lang="th-TH" altLang="en-US"/>
            </a:p>
          </p:txBody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44C0C845-B4A1-4E36-B61A-07BBF987E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253"/>
              <a:ext cx="635" cy="31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v[3]</a:t>
              </a:r>
              <a:endParaRPr lang="th-TH" altLang="en-US"/>
            </a:p>
          </p:txBody>
        </p:sp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9338274E-914E-415C-B650-A29ECF2E4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253"/>
              <a:ext cx="635" cy="31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v[4]</a:t>
              </a:r>
              <a:endParaRPr lang="th-TH" altLang="en-US"/>
            </a:p>
          </p:txBody>
        </p:sp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A302F7DD-932C-4365-99D3-CEE325457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935"/>
              <a:ext cx="63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3000</a:t>
              </a:r>
              <a:endParaRPr lang="th-TH" altLang="en-US"/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B3D5CF79-8E32-4480-ABA1-8793657DE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935"/>
              <a:ext cx="63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3004</a:t>
              </a:r>
              <a:endParaRPr lang="th-TH" altLang="en-US"/>
            </a:p>
          </p:txBody>
        </p:sp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32678DE1-4236-48A0-BB58-44ACDFEAA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935"/>
              <a:ext cx="63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3008</a:t>
              </a:r>
              <a:endParaRPr lang="th-TH" altLang="en-US"/>
            </a:p>
          </p:txBody>
        </p:sp>
        <p:sp>
          <p:nvSpPr>
            <p:cNvPr id="34" name="Rectangle 13">
              <a:extLst>
                <a:ext uri="{FF2B5EF4-FFF2-40B4-BE49-F238E27FC236}">
                  <a16:creationId xmlns:a16="http://schemas.microsoft.com/office/drawing/2014/main" id="{E21A286B-1165-4D7E-9BE9-248661BAD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935"/>
              <a:ext cx="63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300C</a:t>
              </a:r>
              <a:endParaRPr lang="th-TH" altLang="en-US"/>
            </a:p>
          </p:txBody>
        </p:sp>
        <p:sp>
          <p:nvSpPr>
            <p:cNvPr id="35" name="Rectangle 14">
              <a:extLst>
                <a:ext uri="{FF2B5EF4-FFF2-40B4-BE49-F238E27FC236}">
                  <a16:creationId xmlns:a16="http://schemas.microsoft.com/office/drawing/2014/main" id="{8EB2232C-97A2-4AC4-8A14-6926B2ADD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935"/>
              <a:ext cx="63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/>
                <a:t>3010</a:t>
              </a:r>
              <a:endParaRPr lang="th-TH" altLang="en-US"/>
            </a:p>
          </p:txBody>
        </p:sp>
        <p:sp>
          <p:nvSpPr>
            <p:cNvPr id="36" name="Rectangle 15">
              <a:extLst>
                <a:ext uri="{FF2B5EF4-FFF2-40B4-BE49-F238E27FC236}">
                  <a16:creationId xmlns:a16="http://schemas.microsoft.com/office/drawing/2014/main" id="{7A504B6A-CD2B-4C27-B682-A91406662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253"/>
              <a:ext cx="454" cy="31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37" name="Line 16">
              <a:extLst>
                <a:ext uri="{FF2B5EF4-FFF2-40B4-BE49-F238E27FC236}">
                  <a16:creationId xmlns:a16="http://schemas.microsoft.com/office/drawing/2014/main" id="{50D77B83-7B16-4056-B520-7CF3804D8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1434"/>
              <a:ext cx="816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 type="oval" w="lg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GB" altLang="en-US"/>
            </a:p>
          </p:txBody>
        </p:sp>
        <p:sp>
          <p:nvSpPr>
            <p:cNvPr id="38" name="Text Box 17">
              <a:extLst>
                <a:ext uri="{FF2B5EF4-FFF2-40B4-BE49-F238E27FC236}">
                  <a16:creationId xmlns:a16="http://schemas.microsoft.com/office/drawing/2014/main" id="{192B912D-1C15-46FF-9160-826EC0E40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29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en-US" altLang="en-US"/>
                <a:t>vPtr</a:t>
              </a:r>
              <a:endParaRPr lang="th-TH" altLang="en-US"/>
            </a:p>
          </p:txBody>
        </p:sp>
        <p:sp>
          <p:nvSpPr>
            <p:cNvPr id="39" name="Line 18">
              <a:extLst>
                <a:ext uri="{FF2B5EF4-FFF2-40B4-BE49-F238E27FC236}">
                  <a16:creationId xmlns:a16="http://schemas.microsoft.com/office/drawing/2014/main" id="{05A023D3-9FAB-418B-83BA-C360FA2EA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117"/>
              <a:ext cx="0" cy="18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GB" altLang="en-US"/>
            </a:p>
          </p:txBody>
        </p:sp>
        <p:sp>
          <p:nvSpPr>
            <p:cNvPr id="40" name="Line 19">
              <a:extLst>
                <a:ext uri="{FF2B5EF4-FFF2-40B4-BE49-F238E27FC236}">
                  <a16:creationId xmlns:a16="http://schemas.microsoft.com/office/drawing/2014/main" id="{99CDDC97-2BBA-427F-AD76-515DC09D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117"/>
              <a:ext cx="0" cy="18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GB" altLang="en-US"/>
            </a:p>
          </p:txBody>
        </p:sp>
        <p:sp>
          <p:nvSpPr>
            <p:cNvPr id="41" name="Line 20">
              <a:extLst>
                <a:ext uri="{FF2B5EF4-FFF2-40B4-BE49-F238E27FC236}">
                  <a16:creationId xmlns:a16="http://schemas.microsoft.com/office/drawing/2014/main" id="{31A886EB-6F35-4A0D-BC19-B2A1DC812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117"/>
              <a:ext cx="0" cy="18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GB" altLang="en-US"/>
            </a:p>
          </p:txBody>
        </p:sp>
        <p:sp>
          <p:nvSpPr>
            <p:cNvPr id="42" name="Line 21">
              <a:extLst>
                <a:ext uri="{FF2B5EF4-FFF2-40B4-BE49-F238E27FC236}">
                  <a16:creationId xmlns:a16="http://schemas.microsoft.com/office/drawing/2014/main" id="{F9693C39-1161-4A35-BB1C-17BB2EEA7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117"/>
              <a:ext cx="0" cy="18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GB" altLang="en-US"/>
            </a:p>
          </p:txBody>
        </p:sp>
        <p:sp>
          <p:nvSpPr>
            <p:cNvPr id="43" name="Line 22">
              <a:extLst>
                <a:ext uri="{FF2B5EF4-FFF2-40B4-BE49-F238E27FC236}">
                  <a16:creationId xmlns:a16="http://schemas.microsoft.com/office/drawing/2014/main" id="{1972B6D8-B635-4E60-AB7D-A98C408C8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117"/>
              <a:ext cx="0" cy="18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GB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9515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F660-235F-4CB9-87D8-A5820D71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การเขียน </a:t>
            </a:r>
            <a:r>
              <a:rPr lang="en-US" dirty="0"/>
              <a:t>Array </a:t>
            </a:r>
            <a:r>
              <a:rPr lang="th-TH" dirty="0"/>
              <a:t>แบบปกติ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F987D-72AA-453C-8F6C-46A96FC1A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05" t="14110" r="40000" b="50000"/>
          <a:stretch/>
        </p:blipFill>
        <p:spPr>
          <a:xfrm>
            <a:off x="1171851" y="1997475"/>
            <a:ext cx="8594225" cy="357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06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F660-235F-4CB9-87D8-A5820D71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การเขียน </a:t>
            </a:r>
            <a:r>
              <a:rPr lang="en-US" dirty="0"/>
              <a:t>Array </a:t>
            </a:r>
            <a:r>
              <a:rPr lang="th-TH" dirty="0"/>
              <a:t>แบบ </a:t>
            </a:r>
            <a:r>
              <a:rPr lang="en-US" dirty="0"/>
              <a:t>Pointer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2D3226-5AF3-432B-9859-24E2332D1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03" t="13722" r="38690" b="43819"/>
          <a:stretch/>
        </p:blipFill>
        <p:spPr>
          <a:xfrm>
            <a:off x="1097280" y="1973061"/>
            <a:ext cx="8196858" cy="386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4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D53E-E418-4DD2-8C71-B4442646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8314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rgbClr val="0070C0"/>
                </a:solidFill>
              </a:rPr>
              <a:t>“POINTER”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3F00-C4BB-4CC0-981D-C07A94B7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cs typeface="+mj-cs"/>
              </a:rPr>
              <a:t>Pointer </a:t>
            </a:r>
            <a:r>
              <a:rPr lang="th-TH" sz="2800" dirty="0">
                <a:cs typeface="+mj-cs"/>
              </a:rPr>
              <a:t>มันก็คือรูปแบบของตัวแปรแบบนึง ที่ผ่านมาเราสร้างตัวแปรเพื่อเก็บค่าอะไรก็ตามที่เราต้องการ ถ้าจะเก็บจำนวนเต็ม ก็ต้องใช้ </a:t>
            </a:r>
            <a:r>
              <a:rPr lang="en-US" sz="2800" dirty="0">
                <a:cs typeface="+mj-cs"/>
              </a:rPr>
              <a:t>int </a:t>
            </a:r>
            <a:r>
              <a:rPr lang="th-TH" sz="2800" dirty="0">
                <a:cs typeface="+mj-cs"/>
              </a:rPr>
              <a:t>อะไรแบบนี้ </a:t>
            </a:r>
            <a:endParaRPr lang="en-US" sz="2800" dirty="0">
              <a:cs typeface="+mj-cs"/>
            </a:endParaRPr>
          </a:p>
          <a:p>
            <a:r>
              <a:rPr lang="en-US" sz="2800" dirty="0">
                <a:cs typeface="+mj-cs"/>
              </a:rPr>
              <a:t>Pointer </a:t>
            </a:r>
            <a:r>
              <a:rPr lang="th-TH" sz="2800" dirty="0">
                <a:cs typeface="+mj-cs"/>
              </a:rPr>
              <a:t>ก็เหมือนกัน แต่ </a:t>
            </a:r>
            <a:r>
              <a:rPr lang="en-US" sz="2800" dirty="0">
                <a:cs typeface="+mj-cs"/>
              </a:rPr>
              <a:t>Pointer </a:t>
            </a:r>
            <a:r>
              <a:rPr lang="th-TH" sz="2800" dirty="0">
                <a:cs typeface="+mj-cs"/>
              </a:rPr>
              <a:t>ไม่ได้เก็บตัวเลขจำนวนเต็มหรือ ทศนิยมอะไรเลย มันมีหน้าที่เก็บ </a:t>
            </a:r>
            <a:r>
              <a:rPr lang="en-US" sz="2800" dirty="0">
                <a:cs typeface="+mj-cs"/>
              </a:rPr>
              <a:t>Address </a:t>
            </a:r>
            <a:r>
              <a:rPr lang="th-TH" sz="2800" dirty="0">
                <a:cs typeface="+mj-cs"/>
              </a:rPr>
              <a:t>งงกันล่ะสิ !! ถ้าจะให้หาย งง เราจะต้องมาดูกันก่อนว่า ตัวแปรเราหน้าตาเป็นยังไง ประกอบด้วยอะไรบ้าง</a:t>
            </a:r>
            <a:endParaRPr lang="en-US" sz="28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8631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F660-235F-4CB9-87D8-A5820D71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การเขียน </a:t>
            </a:r>
            <a:r>
              <a:rPr lang="en-US" dirty="0"/>
              <a:t>pointer </a:t>
            </a:r>
            <a:r>
              <a:rPr lang="th-TH" dirty="0"/>
              <a:t>ค้นหาตัวอักษร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FE64C-2FE5-44AC-BF04-C432BC8AD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8" t="14369" r="46408" b="40453"/>
          <a:stretch/>
        </p:blipFill>
        <p:spPr>
          <a:xfrm>
            <a:off x="1097280" y="1953086"/>
            <a:ext cx="7114565" cy="425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17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9912-4D07-4A46-8F65-743E86BD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โจทย์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5C60F-8549-40DD-95F9-2823C9D82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</a:t>
            </a:r>
            <a:r>
              <a:rPr lang="th-TH" sz="4000" dirty="0"/>
              <a:t>ให้นักเรียนเขียนโปรแกรมรับข้อมูลหาค่ามัธยฐานของจำนวน </a:t>
            </a:r>
            <a:r>
              <a:rPr lang="en-US" sz="4000" dirty="0"/>
              <a:t>x={14,9,14,23,12} </a:t>
            </a:r>
            <a:r>
              <a:rPr lang="th-TH" sz="4000" dirty="0"/>
              <a:t>โดยใช้ </a:t>
            </a:r>
            <a:r>
              <a:rPr lang="en-US" sz="4000" dirty="0"/>
              <a:t>Pointer</a:t>
            </a:r>
          </a:p>
          <a:p>
            <a:endParaRPr lang="en-US" sz="4000" dirty="0"/>
          </a:p>
          <a:p>
            <a:r>
              <a:rPr lang="en-US" sz="4000" dirty="0"/>
              <a:t>2.  </a:t>
            </a:r>
            <a:r>
              <a:rPr lang="th-TH" sz="4000" dirty="0"/>
              <a:t>ให้นักเรียนเขียนโปรแกรมรับข้อมูลหาค่ามัธยฐานของจำนวน </a:t>
            </a:r>
            <a:r>
              <a:rPr lang="en-US" sz="4000" dirty="0"/>
              <a:t>N</a:t>
            </a:r>
            <a:r>
              <a:rPr lang="th-TH" sz="4000" dirty="0"/>
              <a:t>โดยใช้ </a:t>
            </a:r>
            <a:r>
              <a:rPr lang="en-US" sz="4000" dirty="0"/>
              <a:t>Pointer </a:t>
            </a:r>
            <a:r>
              <a:rPr lang="th-TH" sz="4000" dirty="0"/>
              <a:t>โดยที่ </a:t>
            </a:r>
            <a:r>
              <a:rPr lang="en-US" sz="4000" dirty="0"/>
              <a:t>N </a:t>
            </a:r>
            <a:r>
              <a:rPr lang="th-TH" sz="4000" dirty="0"/>
              <a:t>มีค่าตั้งแต่ </a:t>
            </a:r>
            <a:r>
              <a:rPr lang="en-US" sz="4000" dirty="0"/>
              <a:t>9-100</a:t>
            </a:r>
          </a:p>
        </p:txBody>
      </p:sp>
    </p:spTree>
    <p:extLst>
      <p:ext uri="{BB962C8B-B14F-4D97-AF65-F5344CB8AC3E}">
        <p14:creationId xmlns:p14="http://schemas.microsoft.com/office/powerpoint/2010/main" val="15676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9912-4D07-4A46-8F65-743E86BD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โจทย์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5C60F-8549-40DD-95F9-2823C9D82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4210"/>
            <a:ext cx="10058400" cy="4332304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>
                <a:cs typeface="+mj-cs"/>
              </a:rPr>
              <a:t>3.</a:t>
            </a:r>
            <a:r>
              <a:rPr lang="th-TH" altLang="en-US" sz="4000" dirty="0">
                <a:latin typeface="Cordia New" panose="020B0304020202020204" pitchFamily="34" charset="-34"/>
                <a:cs typeface="+mj-cs"/>
              </a:rPr>
              <a:t> เขียนโปรแกรมเพื่อคำนวณพื้นที่ของสี่เหลี่ยมรูปหนึ่ง  โดยรับข้อมูลความกว้างและความยาวของรูปสี่เหลี่ยมจากผู้ใช้  กำหนดให้ใช้ฟังก์ชันเพื่อคำนวณพื้นที่ของรูปสี่เหลี่ยม</a:t>
            </a:r>
          </a:p>
          <a:p>
            <a:r>
              <a:rPr lang="th-TH" altLang="en-US" sz="4000" dirty="0">
                <a:latin typeface="Cordia New" panose="020B0304020202020204" pitchFamily="34" charset="-34"/>
                <a:cs typeface="+mj-cs"/>
              </a:rPr>
              <a:t>ดังโปรโต</a:t>
            </a:r>
            <a:r>
              <a:rPr lang="th-TH" altLang="en-US" sz="4000" dirty="0" err="1">
                <a:latin typeface="Cordia New" panose="020B0304020202020204" pitchFamily="34" charset="-34"/>
                <a:cs typeface="+mj-cs"/>
              </a:rPr>
              <a:t>ไทป์</a:t>
            </a:r>
            <a:endParaRPr lang="th-TH" altLang="en-US" sz="4000" dirty="0">
              <a:latin typeface="Cordia New" panose="020B0304020202020204" pitchFamily="34" charset="-34"/>
              <a:cs typeface="+mj-cs"/>
            </a:endParaRPr>
          </a:p>
          <a:p>
            <a:r>
              <a:rPr lang="th-TH" altLang="en-US" sz="4000" dirty="0">
                <a:cs typeface="+mj-cs"/>
              </a:rPr>
              <a:t>			</a:t>
            </a:r>
            <a:r>
              <a:rPr lang="en-US" altLang="en-US" sz="4000" dirty="0">
                <a:latin typeface="Cordia New" panose="020B0304020202020204" pitchFamily="34" charset="-34"/>
                <a:cs typeface="+mj-cs"/>
              </a:rPr>
              <a:t>void   </a:t>
            </a:r>
            <a:r>
              <a:rPr lang="en-US" altLang="en-US" sz="4000" dirty="0" err="1">
                <a:latin typeface="Cordia New" panose="020B0304020202020204" pitchFamily="34" charset="-34"/>
                <a:cs typeface="+mj-cs"/>
              </a:rPr>
              <a:t>calRecArea</a:t>
            </a:r>
            <a:r>
              <a:rPr lang="en-US" altLang="en-US" sz="4000" dirty="0">
                <a:latin typeface="Cordia New" panose="020B0304020202020204" pitchFamily="34" charset="-34"/>
                <a:cs typeface="+mj-cs"/>
              </a:rPr>
              <a:t>(float, float, float *);</a:t>
            </a:r>
          </a:p>
          <a:p>
            <a:r>
              <a:rPr lang="th-TH" altLang="en-US" sz="4000" dirty="0">
                <a:latin typeface="Cordia New" panose="020B0304020202020204" pitchFamily="34" charset="-34"/>
                <a:cs typeface="+mj-cs"/>
              </a:rPr>
              <a:t>โดยที่	พารามิเตอร์ตัวแรกคือความกว้าง  </a:t>
            </a:r>
          </a:p>
          <a:p>
            <a:r>
              <a:rPr lang="th-TH" altLang="en-US" sz="4000" dirty="0">
                <a:latin typeface="Cordia New" panose="020B0304020202020204" pitchFamily="34" charset="-34"/>
                <a:cs typeface="+mj-cs"/>
              </a:rPr>
              <a:t>	พารามิเตอร์ตัวที่ </a:t>
            </a:r>
            <a:r>
              <a:rPr lang="en-US" altLang="en-US" sz="4000" dirty="0">
                <a:latin typeface="Cordia New" panose="020B0304020202020204" pitchFamily="34" charset="-34"/>
                <a:cs typeface="+mj-cs"/>
              </a:rPr>
              <a:t>2</a:t>
            </a:r>
            <a:r>
              <a:rPr lang="th-TH" altLang="en-US" sz="4000" dirty="0">
                <a:latin typeface="Cordia New" panose="020B0304020202020204" pitchFamily="34" charset="-34"/>
                <a:cs typeface="+mj-cs"/>
              </a:rPr>
              <a:t> คือความยาว  </a:t>
            </a:r>
          </a:p>
          <a:p>
            <a:r>
              <a:rPr lang="th-TH" altLang="en-US" sz="4000" dirty="0">
                <a:latin typeface="Cordia New" panose="020B0304020202020204" pitchFamily="34" charset="-34"/>
                <a:cs typeface="+mj-cs"/>
              </a:rPr>
              <a:t>	และพารามิเตอร์ตัวที่ </a:t>
            </a:r>
            <a:r>
              <a:rPr lang="en-US" altLang="en-US" sz="4000" dirty="0">
                <a:latin typeface="Cordia New" panose="020B0304020202020204" pitchFamily="34" charset="-34"/>
                <a:cs typeface="+mj-cs"/>
              </a:rPr>
              <a:t>3 </a:t>
            </a:r>
            <a:r>
              <a:rPr lang="th-TH" altLang="en-US" sz="4000" dirty="0">
                <a:latin typeface="Cordia New" panose="020B0304020202020204" pitchFamily="34" charset="-34"/>
                <a:cs typeface="+mj-cs"/>
              </a:rPr>
              <a:t>คือพื้นที่ของรูปสี่เหลี่ยม</a:t>
            </a:r>
          </a:p>
          <a:p>
            <a:endParaRPr lang="en-US" sz="40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58107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639D-8F68-4208-AAB8-C9E20D2A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โจทย์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025F7-10BD-4DE1-8D29-B4A7754EB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95" t="25333" r="39563" b="32427"/>
          <a:stretch/>
        </p:blipFill>
        <p:spPr>
          <a:xfrm>
            <a:off x="1097279" y="2119099"/>
            <a:ext cx="8242029" cy="396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57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9912-4D07-4A46-8F65-743E86BD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โจทย์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5C60F-8549-40DD-95F9-2823C9D82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4210"/>
            <a:ext cx="10058400" cy="4332304"/>
          </a:xfrm>
        </p:spPr>
        <p:txBody>
          <a:bodyPr>
            <a:normAutofit/>
          </a:bodyPr>
          <a:lstStyle/>
          <a:p>
            <a:r>
              <a:rPr lang="en-US" sz="4000" dirty="0">
                <a:cs typeface="+mj-cs"/>
              </a:rPr>
              <a:t>5.</a:t>
            </a:r>
            <a:r>
              <a:rPr lang="th-TH" sz="4000" dirty="0">
                <a:cs typeface="+mj-cs"/>
              </a:rPr>
              <a:t> จากข้อความต่อไปนี้ </a:t>
            </a:r>
            <a:r>
              <a:rPr lang="en-US" sz="4000" dirty="0">
                <a:cs typeface="+mj-cs"/>
              </a:rPr>
              <a:t>"finding first and last occurrence of a character is </a:t>
            </a:r>
            <a:r>
              <a:rPr lang="en-US" sz="4000" dirty="0" err="1">
                <a:cs typeface="+mj-cs"/>
              </a:rPr>
              <a:t>amazingb</a:t>
            </a:r>
            <a:r>
              <a:rPr lang="en-US" sz="4000" dirty="0">
                <a:cs typeface="+mj-cs"/>
              </a:rPr>
              <a:t>“</a:t>
            </a:r>
            <a:endParaRPr lang="th-TH" sz="4000" dirty="0">
              <a:cs typeface="+mj-cs"/>
            </a:endParaRPr>
          </a:p>
          <a:p>
            <a:r>
              <a:rPr lang="th-TH" sz="4000" dirty="0">
                <a:cs typeface="+mj-cs"/>
              </a:rPr>
              <a:t>ให้หาว่าตัวอักษร </a:t>
            </a:r>
            <a:r>
              <a:rPr lang="en-US" sz="4000" dirty="0">
                <a:cs typeface="+mj-cs"/>
              </a:rPr>
              <a:t>“</a:t>
            </a:r>
            <a:r>
              <a:rPr lang="en-US" sz="4000" dirty="0" err="1">
                <a:cs typeface="+mj-cs"/>
              </a:rPr>
              <a:t>abcdefghijklmnopqrstuvwxyz</a:t>
            </a:r>
            <a:r>
              <a:rPr lang="en-US" sz="4000" dirty="0">
                <a:cs typeface="+mj-cs"/>
              </a:rPr>
              <a:t>” </a:t>
            </a:r>
            <a:r>
              <a:rPr lang="th-TH" sz="4000" dirty="0">
                <a:cs typeface="+mj-cs"/>
              </a:rPr>
              <a:t>ตัวแรกและตัวสุดท้ายอยู่ในตำแหน่งที่เท่าไร</a:t>
            </a:r>
            <a:endParaRPr lang="en-US" sz="4000" dirty="0"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568E9-E534-4458-9DE5-C6A280A83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5" t="2977" r="83470" b="78253"/>
          <a:stretch/>
        </p:blipFill>
        <p:spPr>
          <a:xfrm>
            <a:off x="8167456" y="3895770"/>
            <a:ext cx="4024544" cy="296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17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9912-4D07-4A46-8F65-743E86BD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โจทย์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5C60F-8549-40DD-95F9-2823C9D82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4210"/>
            <a:ext cx="10058400" cy="4332304"/>
          </a:xfrm>
        </p:spPr>
        <p:txBody>
          <a:bodyPr>
            <a:normAutofit/>
          </a:bodyPr>
          <a:lstStyle/>
          <a:p>
            <a:r>
              <a:rPr lang="en-US" sz="4000" dirty="0">
                <a:cs typeface="+mj-cs"/>
              </a:rPr>
              <a:t>6.</a:t>
            </a:r>
            <a:r>
              <a:rPr lang="th-TH" sz="4000" dirty="0">
                <a:cs typeface="+mj-cs"/>
              </a:rPr>
              <a:t>จงเขียนโปรแกรมเพื่อหาตัวอักษร </a:t>
            </a:r>
            <a:r>
              <a:rPr lang="en-US" sz="4000" dirty="0">
                <a:cs typeface="+mj-cs"/>
              </a:rPr>
              <a:t>o (</a:t>
            </a:r>
            <a:r>
              <a:rPr lang="th-TH" sz="4000" dirty="0">
                <a:cs typeface="+mj-cs"/>
              </a:rPr>
              <a:t>อักษรโอเล็ก)ว่ามีปรากฎอยู่ในสายอักขระจำนวนกี่ตัว (ให้ใช้พอยน์</a:t>
            </a:r>
            <a:r>
              <a:rPr lang="th-TH" sz="4000" dirty="0" err="1">
                <a:cs typeface="+mj-cs"/>
              </a:rPr>
              <a:t>เต</a:t>
            </a:r>
            <a:r>
              <a:rPr lang="th-TH" sz="4000" dirty="0">
                <a:cs typeface="+mj-cs"/>
              </a:rPr>
              <a:t>อร์ในการทำงาน) กำหนดให้ </a:t>
            </a:r>
            <a:endParaRPr lang="en-US" sz="4000" dirty="0">
              <a:cs typeface="+mj-cs"/>
            </a:endParaRPr>
          </a:p>
          <a:p>
            <a:r>
              <a:rPr lang="en-US" sz="4000" dirty="0">
                <a:cs typeface="+mj-cs"/>
              </a:rPr>
              <a:t>char text[] = “Failure is only the opportunity to more intelligently</a:t>
            </a:r>
          </a:p>
          <a:p>
            <a:r>
              <a:rPr lang="en-US" sz="4000" dirty="0">
                <a:cs typeface="+mj-cs"/>
              </a:rPr>
              <a:t>begin again”; </a:t>
            </a:r>
          </a:p>
        </p:txBody>
      </p:sp>
    </p:spTree>
    <p:extLst>
      <p:ext uri="{BB962C8B-B14F-4D97-AF65-F5344CB8AC3E}">
        <p14:creationId xmlns:p14="http://schemas.microsoft.com/office/powerpoint/2010/main" val="379585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D53E-E418-4DD2-8C71-B4442646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8314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rgbClr val="0070C0"/>
                </a:solidFill>
              </a:rPr>
              <a:t>“POINTER”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3F00-C4BB-4CC0-981D-C07A94B7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ที่อยู่ หรือ </a:t>
            </a:r>
            <a:r>
              <a:rPr lang="en-US" sz="2800" dirty="0"/>
              <a:t>Address </a:t>
            </a:r>
            <a:r>
              <a:rPr lang="th-TH" sz="2800" dirty="0"/>
              <a:t>ของตัวแปร ถ้าให้เปรียบก็น่าจะเหมือนกับ ที่อยู่บ้านของเรา</a:t>
            </a:r>
            <a:r>
              <a:rPr lang="th-TH" sz="2800" dirty="0" err="1"/>
              <a:t>อะ</a:t>
            </a:r>
            <a:r>
              <a:rPr lang="th-TH" sz="2800" dirty="0"/>
              <a:t>ครับ แต่นี่เป็นที่อยู่ใน </a:t>
            </a:r>
            <a:r>
              <a:rPr lang="en-US" sz="2800" dirty="0"/>
              <a:t>Memory </a:t>
            </a:r>
            <a:r>
              <a:rPr lang="th-TH" sz="2800" dirty="0"/>
              <a:t>ของเครื่อง วิธีเรียก </a:t>
            </a:r>
            <a:r>
              <a:rPr lang="en-US" sz="2800" dirty="0"/>
              <a:t>Address </a:t>
            </a:r>
            <a:r>
              <a:rPr lang="th-TH" sz="2800" dirty="0"/>
              <a:t>นั่นก็คือใช้ </a:t>
            </a:r>
            <a:r>
              <a:rPr lang="en-US" sz="2800" dirty="0"/>
              <a:t>Address Operator (&amp;) </a:t>
            </a:r>
            <a:r>
              <a:rPr lang="th-TH" sz="2800" dirty="0"/>
              <a:t>ที่เราได้ใช้ไปแล้วตอน </a:t>
            </a:r>
            <a:r>
              <a:rPr lang="en-US" sz="2800" dirty="0" err="1"/>
              <a:t>scanf</a:t>
            </a:r>
            <a:r>
              <a:rPr lang="en-US" sz="2800" dirty="0"/>
              <a:t>() </a:t>
            </a:r>
            <a:r>
              <a:rPr lang="th-TH" sz="2800" dirty="0"/>
              <a:t>นั่นเอง</a:t>
            </a:r>
          </a:p>
          <a:p>
            <a:r>
              <a:rPr lang="th-TH" sz="2800" dirty="0"/>
              <a:t>ค่า หรือ </a:t>
            </a:r>
            <a:r>
              <a:rPr lang="en-US" sz="2800" dirty="0"/>
              <a:t>Value </a:t>
            </a:r>
            <a:r>
              <a:rPr lang="th-TH" sz="2800" dirty="0"/>
              <a:t>อันนี้คือสิ่งที่เราเรียกมันมาใช้นั่นแหละ เหมือนเราบอกว่า </a:t>
            </a:r>
            <a:r>
              <a:rPr lang="en-US" sz="2800" dirty="0"/>
              <a:t>a = 20; 20 </a:t>
            </a:r>
            <a:r>
              <a:rPr lang="th-TH" sz="2800" dirty="0"/>
              <a:t>นั่นแหละคือค่าของ </a:t>
            </a:r>
            <a:r>
              <a:rPr lang="en-US" sz="2800" dirty="0"/>
              <a:t>a </a:t>
            </a:r>
            <a:r>
              <a:rPr lang="th-TH" sz="2800" dirty="0"/>
              <a:t>อย่างที่บอกไปว่า </a:t>
            </a:r>
            <a:r>
              <a:rPr lang="en-US" sz="2800" dirty="0"/>
              <a:t>Pointer </a:t>
            </a:r>
            <a:r>
              <a:rPr lang="th-TH" sz="2800" dirty="0"/>
              <a:t>มันก็คือตัวแปรแบบนึง เพราะฉะนั้นตัว </a:t>
            </a:r>
            <a:r>
              <a:rPr lang="en-US" sz="2800" dirty="0"/>
              <a:t>Pointer </a:t>
            </a:r>
            <a:r>
              <a:rPr lang="th-TH" sz="2800" dirty="0"/>
              <a:t>เองนอกจากที่มันจะเก็บ </a:t>
            </a:r>
            <a:r>
              <a:rPr lang="en-US" sz="2800" dirty="0"/>
              <a:t>Address </a:t>
            </a:r>
            <a:r>
              <a:rPr lang="th-TH" sz="2800" dirty="0"/>
              <a:t>ของคนอื่นตามที่เราต้องการแล้ว มันก็ยังมี </a:t>
            </a:r>
            <a:r>
              <a:rPr lang="en-US" sz="2800" dirty="0"/>
              <a:t>Address </a:t>
            </a:r>
            <a:r>
              <a:rPr lang="th-TH" sz="2800" dirty="0"/>
              <a:t>เป็นของตัวเอง</a:t>
            </a:r>
          </a:p>
        </p:txBody>
      </p:sp>
    </p:spTree>
    <p:extLst>
      <p:ext uri="{BB962C8B-B14F-4D97-AF65-F5344CB8AC3E}">
        <p14:creationId xmlns:p14="http://schemas.microsoft.com/office/powerpoint/2010/main" val="203000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4380-3EB0-40A4-8E89-364BD183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3005"/>
          </a:xfrm>
        </p:spPr>
        <p:txBody>
          <a:bodyPr/>
          <a:lstStyle/>
          <a:p>
            <a:r>
              <a:rPr lang="th-TH" dirty="0"/>
              <a:t>การประกาศตัวแปร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CBA28-61E0-48F8-96CF-433DBDC024E9}"/>
              </a:ext>
            </a:extLst>
          </p:cNvPr>
          <p:cNvSpPr txBox="1">
            <a:spLocks noChangeArrowheads="1"/>
          </p:cNvSpPr>
          <p:nvPr/>
        </p:nvSpPr>
        <p:spPr>
          <a:xfrm>
            <a:off x="1042988" y="4437063"/>
            <a:ext cx="7129462" cy="172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th-TH" altLang="en-US" sz="2400" dirty="0">
                <a:solidFill>
                  <a:srgbClr val="333300"/>
                </a:solidFill>
                <a:cs typeface="Arial" panose="020B0604020202020204" pitchFamily="34" charset="0"/>
              </a:rPr>
              <a:t>ตัวอย่างการใช้ตัวชี้</a:t>
            </a:r>
            <a:endParaRPr lang="en-US" altLang="en-US" sz="2400" dirty="0">
              <a:solidFill>
                <a:srgbClr val="333300"/>
              </a:solidFill>
              <a:cs typeface="Arial" panose="020B0604020202020204" pitchFamily="34" charset="0"/>
            </a:endParaRPr>
          </a:p>
          <a:p>
            <a:pPr marL="342900" indent="-342900" algn="l">
              <a:lnSpc>
                <a:spcPct val="80000"/>
              </a:lnSpc>
            </a:pPr>
            <a:r>
              <a:rPr lang="en-US" altLang="en-US" sz="2400" b="1" dirty="0">
                <a:solidFill>
                  <a:srgbClr val="333300"/>
                </a:solidFill>
                <a:cs typeface="Arial" panose="020B0604020202020204" pitchFamily="34" charset="0"/>
              </a:rPr>
              <a:t>		int 	* </a:t>
            </a:r>
            <a:r>
              <a:rPr lang="en-US" altLang="en-US" sz="2400" b="1" dirty="0" err="1">
                <a:solidFill>
                  <a:srgbClr val="333300"/>
                </a:solidFill>
                <a:cs typeface="Arial" panose="020B0604020202020204" pitchFamily="34" charset="0"/>
              </a:rPr>
              <a:t>ptr_int</a:t>
            </a:r>
            <a:r>
              <a:rPr lang="en-US" altLang="en-US" sz="2400" b="1" dirty="0">
                <a:solidFill>
                  <a:srgbClr val="333300"/>
                </a:solidFill>
                <a:cs typeface="Arial" panose="020B0604020202020204" pitchFamily="34" charset="0"/>
              </a:rPr>
              <a:t>;	/* pointer to </a:t>
            </a:r>
            <a:r>
              <a:rPr lang="en-US" altLang="en-US" sz="1600" b="1" dirty="0">
                <a:solidFill>
                  <a:srgbClr val="333300"/>
                </a:solidFill>
                <a:cs typeface="Arial" panose="020B0604020202020204" pitchFamily="34" charset="0"/>
              </a:rPr>
              <a:t>integer</a:t>
            </a:r>
            <a:r>
              <a:rPr lang="en-US" altLang="en-US" sz="2400" b="1" dirty="0">
                <a:solidFill>
                  <a:srgbClr val="333300"/>
                </a:solidFill>
                <a:cs typeface="Arial" panose="020B0604020202020204" pitchFamily="34" charset="0"/>
              </a:rPr>
              <a:t> */</a:t>
            </a:r>
          </a:p>
          <a:p>
            <a:pPr marL="342900" indent="-342900" algn="l">
              <a:lnSpc>
                <a:spcPct val="80000"/>
              </a:lnSpc>
            </a:pPr>
            <a:r>
              <a:rPr lang="en-US" altLang="en-US" sz="2400" b="1" dirty="0">
                <a:solidFill>
                  <a:srgbClr val="333300"/>
                </a:solidFill>
                <a:cs typeface="Arial" panose="020B0604020202020204" pitchFamily="34" charset="0"/>
              </a:rPr>
              <a:t>		float	* </a:t>
            </a:r>
            <a:r>
              <a:rPr lang="en-US" altLang="en-US" sz="2400" b="1" dirty="0" err="1">
                <a:solidFill>
                  <a:srgbClr val="333300"/>
                </a:solidFill>
                <a:cs typeface="Arial" panose="020B0604020202020204" pitchFamily="34" charset="0"/>
              </a:rPr>
              <a:t>ptr_float</a:t>
            </a:r>
            <a:r>
              <a:rPr lang="en-US" altLang="en-US" sz="2400" b="1" dirty="0">
                <a:solidFill>
                  <a:srgbClr val="333300"/>
                </a:solidFill>
                <a:cs typeface="Arial" panose="020B0604020202020204" pitchFamily="34" charset="0"/>
              </a:rPr>
              <a:t>;	/* pointer to float */</a:t>
            </a:r>
          </a:p>
          <a:p>
            <a:pPr marL="342900" indent="-342900" algn="l">
              <a:lnSpc>
                <a:spcPct val="80000"/>
              </a:lnSpc>
            </a:pPr>
            <a:r>
              <a:rPr lang="en-US" altLang="en-US" sz="2400" b="1" dirty="0">
                <a:solidFill>
                  <a:srgbClr val="333300"/>
                </a:solidFill>
                <a:cs typeface="Arial" panose="020B0604020202020204" pitchFamily="34" charset="0"/>
              </a:rPr>
              <a:t>		char	* </a:t>
            </a:r>
            <a:r>
              <a:rPr lang="en-US" altLang="en-US" sz="2400" b="1" dirty="0" err="1">
                <a:solidFill>
                  <a:srgbClr val="333300"/>
                </a:solidFill>
                <a:cs typeface="Arial" panose="020B0604020202020204" pitchFamily="34" charset="0"/>
              </a:rPr>
              <a:t>ptr_char</a:t>
            </a:r>
            <a:r>
              <a:rPr lang="en-US" altLang="en-US" sz="2400" b="1" dirty="0">
                <a:solidFill>
                  <a:srgbClr val="333300"/>
                </a:solidFill>
                <a:cs typeface="Arial" panose="020B0604020202020204" pitchFamily="34" charset="0"/>
              </a:rPr>
              <a:t>;	/* pointer to char */</a:t>
            </a:r>
            <a:endParaRPr lang="th-TH" altLang="en-US" sz="2400" b="1" dirty="0">
              <a:solidFill>
                <a:srgbClr val="333300"/>
              </a:solidFill>
              <a:cs typeface="Arial" panose="020B0604020202020204" pitchFamily="34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08BCCB4-DCC2-48BF-A1CC-CAA59016A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62015"/>
            <a:ext cx="5761038" cy="647700"/>
          </a:xfrm>
          <a:prstGeom prst="roundRect">
            <a:avLst>
              <a:gd name="adj" fmla="val 20097"/>
            </a:avLst>
          </a:prstGeom>
          <a:solidFill>
            <a:srgbClr val="99CCFF">
              <a:alpha val="20000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indent="228600" eaLnBrk="0" hangingPunct="0">
              <a:tabLst>
                <a:tab pos="228600" algn="l"/>
                <a:tab pos="457200" algn="l"/>
                <a:tab pos="685800" algn="l"/>
                <a:tab pos="9144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eaLnBrk="0" hangingPunct="0">
              <a:tabLst>
                <a:tab pos="228600" algn="l"/>
                <a:tab pos="457200" algn="l"/>
                <a:tab pos="685800" algn="l"/>
                <a:tab pos="9144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eaLnBrk="0" hangingPunct="0">
              <a:tabLst>
                <a:tab pos="228600" algn="l"/>
                <a:tab pos="457200" algn="l"/>
                <a:tab pos="685800" algn="l"/>
                <a:tab pos="9144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eaLnBrk="0" hangingPunct="0">
              <a:tabLst>
                <a:tab pos="228600" algn="l"/>
                <a:tab pos="457200" algn="l"/>
                <a:tab pos="685800" algn="l"/>
                <a:tab pos="9144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eaLnBrk="0" hangingPunct="0">
              <a:tabLst>
                <a:tab pos="228600" algn="l"/>
                <a:tab pos="457200" algn="l"/>
                <a:tab pos="685800" algn="l"/>
                <a:tab pos="9144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r>
              <a:rPr lang="en-US" altLang="en-US" sz="3000" dirty="0">
                <a:cs typeface="Angsana New" panose="02020603050405020304" pitchFamily="18" charset="-34"/>
              </a:rPr>
              <a:t>type *</a:t>
            </a:r>
            <a:r>
              <a:rPr lang="en-US" altLang="en-US" sz="3000" dirty="0" err="1">
                <a:cs typeface="Angsana New" panose="02020603050405020304" pitchFamily="18" charset="-34"/>
              </a:rPr>
              <a:t>pointer_name</a:t>
            </a:r>
            <a:endParaRPr lang="th-TH" altLang="en-US" sz="3000" dirty="0">
              <a:cs typeface="Angsana New" panose="02020603050405020304" pitchFamily="18" charset="-34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4D14923-C473-406B-9308-DDCFDAD6D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777108"/>
            <a:ext cx="8135937" cy="1592262"/>
          </a:xfrm>
          <a:prstGeom prst="rect">
            <a:avLst/>
          </a:prstGeom>
          <a:noFill/>
          <a:ln w="38100" algn="ctr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914400" algn="ctr"/>
                <a:tab pos="2511425" algn="l"/>
                <a:tab pos="31496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eaLnBrk="0" hangingPunct="0">
              <a:tabLst>
                <a:tab pos="914400" algn="ctr"/>
                <a:tab pos="2511425" algn="l"/>
                <a:tab pos="31496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eaLnBrk="0" hangingPunct="0">
              <a:tabLst>
                <a:tab pos="914400" algn="ctr"/>
                <a:tab pos="2511425" algn="l"/>
                <a:tab pos="31496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eaLnBrk="0" hangingPunct="0">
              <a:tabLst>
                <a:tab pos="914400" algn="ctr"/>
                <a:tab pos="2511425" algn="l"/>
                <a:tab pos="31496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eaLnBrk="0" hangingPunct="0">
              <a:tabLst>
                <a:tab pos="914400" algn="ctr"/>
                <a:tab pos="2511425" algn="l"/>
                <a:tab pos="31496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ctr"/>
                <a:tab pos="2511425" algn="l"/>
                <a:tab pos="31496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ctr"/>
                <a:tab pos="2511425" algn="l"/>
                <a:tab pos="31496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ctr"/>
                <a:tab pos="2511425" algn="l"/>
                <a:tab pos="31496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ctr"/>
                <a:tab pos="2511425" algn="l"/>
                <a:tab pos="31496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sz="2400" dirty="0">
                <a:cs typeface="Angsana New" panose="02020603050405020304" pitchFamily="18" charset="-34"/>
              </a:rPr>
              <a:t>	type</a:t>
            </a:r>
            <a:r>
              <a:rPr lang="en-US" alt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altLang="en-US" sz="32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คือ	ชนิดของตัวแปรประเภทตัวชี้</a:t>
            </a:r>
            <a:r>
              <a:rPr lang="en-US" altLang="en-US" sz="32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 (pointer)</a:t>
            </a:r>
          </a:p>
          <a:p>
            <a:pPr eaLnBrk="1" hangingPunct="1"/>
            <a:r>
              <a:rPr lang="en-US" alt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en-US" altLang="en-US" sz="2400" dirty="0">
                <a:cs typeface="Angsana New" panose="02020603050405020304" pitchFamily="18" charset="-34"/>
              </a:rPr>
              <a:t>*</a:t>
            </a:r>
            <a:r>
              <a:rPr lang="en-US" altLang="en-US" sz="32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altLang="en-US" sz="32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คือ	เครื่องหมายแสดงว่าเป็นตัวแปรประเภทตัวชี้</a:t>
            </a:r>
          </a:p>
          <a:p>
            <a:pPr eaLnBrk="1" hangingPunct="1"/>
            <a:r>
              <a:rPr lang="en-US" altLang="en-US" dirty="0">
                <a:cs typeface="Angsana New" panose="02020603050405020304" pitchFamily="18" charset="-34"/>
              </a:rPr>
              <a:t>	</a:t>
            </a:r>
            <a:r>
              <a:rPr lang="en-US" altLang="en-US" sz="2400" dirty="0" err="1">
                <a:cs typeface="Angsana New" panose="02020603050405020304" pitchFamily="18" charset="-34"/>
              </a:rPr>
              <a:t>pointer_name</a:t>
            </a:r>
            <a:r>
              <a:rPr lang="en-US" altLang="en-US" sz="32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altLang="en-US" sz="32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คือ	ชื่อของตัวแปรประเภทตัวชี้</a:t>
            </a:r>
          </a:p>
        </p:txBody>
      </p:sp>
    </p:spTree>
    <p:extLst>
      <p:ext uri="{BB962C8B-B14F-4D97-AF65-F5344CB8AC3E}">
        <p14:creationId xmlns:p14="http://schemas.microsoft.com/office/powerpoint/2010/main" val="339606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6087-D2F4-4CCA-9528-17DF04D1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13547"/>
          </a:xfrm>
        </p:spPr>
        <p:txBody>
          <a:bodyPr/>
          <a:lstStyle/>
          <a:p>
            <a:r>
              <a:rPr lang="th-TH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ตัวดำเนินการ (</a:t>
            </a:r>
            <a:r>
              <a:rPr lang="en-US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Reference Operator) “&amp;”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E21453-5E4A-4D7B-9AFD-28B570AEB529}"/>
              </a:ext>
            </a:extLst>
          </p:cNvPr>
          <p:cNvSpPr txBox="1">
            <a:spLocks noChangeArrowheads="1"/>
          </p:cNvSpPr>
          <p:nvPr/>
        </p:nvSpPr>
        <p:spPr>
          <a:xfrm>
            <a:off x="2498512" y="2823275"/>
            <a:ext cx="7259638" cy="652462"/>
          </a:xfrm>
          <a:prstGeom prst="rect">
            <a:avLst/>
          </a:prstGeom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th-TH" altLang="en-US" sz="2400">
                <a:solidFill>
                  <a:srgbClr val="CC6600"/>
                </a:solidFill>
                <a:cs typeface="Arial" panose="020B0604020202020204" pitchFamily="34" charset="0"/>
              </a:rPr>
              <a:t>ตัวดำเนินการ </a:t>
            </a:r>
            <a:r>
              <a:rPr lang="en-US" altLang="en-US" sz="2400">
                <a:solidFill>
                  <a:srgbClr val="CC6600"/>
                </a:solidFill>
                <a:cs typeface="Arial" panose="020B0604020202020204" pitchFamily="34" charset="0"/>
              </a:rPr>
              <a:t>&amp; </a:t>
            </a:r>
            <a:r>
              <a:rPr lang="th-TH" altLang="en-US" sz="2400">
                <a:solidFill>
                  <a:srgbClr val="CC6600"/>
                </a:solidFill>
                <a:cs typeface="Arial" panose="020B0604020202020204" pitchFamily="34" charset="0"/>
              </a:rPr>
              <a:t>ส่งกลับเลขที่อยู่</a:t>
            </a:r>
            <a:r>
              <a:rPr lang="en-US" altLang="en-US" sz="2400">
                <a:solidFill>
                  <a:srgbClr val="CC6600"/>
                </a:solidFill>
                <a:cs typeface="Arial" panose="020B0604020202020204" pitchFamily="34" charset="0"/>
              </a:rPr>
              <a:t> (Address) </a:t>
            </a:r>
            <a:r>
              <a:rPr lang="th-TH" altLang="en-US" sz="2400">
                <a:solidFill>
                  <a:srgbClr val="CC6600"/>
                </a:solidFill>
                <a:cs typeface="Arial" panose="020B0604020202020204" pitchFamily="34" charset="0"/>
              </a:rPr>
              <a:t>ของวัตถุ</a:t>
            </a:r>
            <a:endParaRPr lang="th-TH" altLang="en-US" sz="2400" b="1">
              <a:solidFill>
                <a:srgbClr val="CC6600"/>
              </a:solidFill>
              <a:cs typeface="Arial" panose="020B0604020202020204" pitchFamily="34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C40F203-EC89-4581-83C3-194555D1A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175" y="1815212"/>
            <a:ext cx="7777162" cy="863600"/>
          </a:xfrm>
          <a:prstGeom prst="roundRect">
            <a:avLst>
              <a:gd name="adj" fmla="val 20097"/>
            </a:avLst>
          </a:prstGeom>
          <a:solidFill>
            <a:srgbClr val="99CCFF">
              <a:alpha val="20000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indent="228600" eaLnBrk="0" hangingPunct="0">
              <a:tabLst>
                <a:tab pos="228600" algn="l"/>
                <a:tab pos="457200" algn="l"/>
                <a:tab pos="685800" algn="l"/>
                <a:tab pos="9144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eaLnBrk="0" hangingPunct="0">
              <a:tabLst>
                <a:tab pos="228600" algn="l"/>
                <a:tab pos="457200" algn="l"/>
                <a:tab pos="685800" algn="l"/>
                <a:tab pos="9144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eaLnBrk="0" hangingPunct="0">
              <a:tabLst>
                <a:tab pos="228600" algn="l"/>
                <a:tab pos="457200" algn="l"/>
                <a:tab pos="685800" algn="l"/>
                <a:tab pos="9144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eaLnBrk="0" hangingPunct="0">
              <a:tabLst>
                <a:tab pos="228600" algn="l"/>
                <a:tab pos="457200" algn="l"/>
                <a:tab pos="685800" algn="l"/>
                <a:tab pos="9144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eaLnBrk="0" hangingPunct="0">
              <a:tabLst>
                <a:tab pos="228600" algn="l"/>
                <a:tab pos="457200" algn="l"/>
                <a:tab pos="685800" algn="l"/>
                <a:tab pos="9144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r>
              <a:rPr lang="th-TH" altLang="en-US" sz="3200">
                <a:latin typeface="Angsana New" panose="02020603050405020304" pitchFamily="18" charset="-34"/>
                <a:cs typeface="Angsana New" panose="02020603050405020304" pitchFamily="18" charset="-34"/>
              </a:rPr>
              <a:t>ตัวดำเนินการ </a:t>
            </a:r>
            <a:r>
              <a:rPr lang="en-US" altLang="en-US" sz="3200">
                <a:latin typeface="Angsana New" panose="02020603050405020304" pitchFamily="18" charset="-34"/>
                <a:cs typeface="Angsana New" panose="02020603050405020304" pitchFamily="18" charset="-34"/>
              </a:rPr>
              <a:t>  &amp; (Referencing Operator)</a:t>
            </a:r>
            <a:endParaRPr lang="th-TH" altLang="en-US" sz="320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002A4C-A3F4-45A3-BEB0-F538F39FB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275" y="4047237"/>
            <a:ext cx="2016125" cy="50482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160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9375ABD-126C-4EE8-AADA-F4302B53A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275" y="4912425"/>
            <a:ext cx="2011362" cy="50482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en-US" sz="1600"/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E4D90B90-A2A2-47AD-9E98-AEF75DB7E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312" y="3975800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/>
            <a:r>
              <a:rPr lang="en-US" altLang="en-US" sz="1600">
                <a:cs typeface="Angsana New" panose="02020603050405020304" pitchFamily="18" charset="-34"/>
              </a:rPr>
              <a:t>XXXX</a:t>
            </a:r>
            <a:endParaRPr lang="th-TH" altLang="en-US" sz="1600">
              <a:cs typeface="Angsana New" panose="02020603050405020304" pitchFamily="18" charset="-34"/>
            </a:endParaRP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337B3943-776F-4D75-9E23-4111BC8C5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862" y="4047237"/>
            <a:ext cx="935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2000">
                <a:cs typeface="Angsana New" panose="02020603050405020304" pitchFamily="18" charset="-34"/>
              </a:rPr>
              <a:t>int</a:t>
            </a:r>
            <a:endParaRPr lang="th-TH" altLang="en-US" sz="2000">
              <a:cs typeface="Angsana New" panose="02020603050405020304" pitchFamily="18" charset="-34"/>
            </a:endParaRP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12558262-BC28-4651-B5E8-BC467DCAB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937" y="41186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/>
            <a:r>
              <a:rPr lang="en-US" altLang="en-US" sz="1600">
                <a:cs typeface="Angsana New" panose="02020603050405020304" pitchFamily="18" charset="-34"/>
              </a:rPr>
              <a:t>15</a:t>
            </a:r>
            <a:endParaRPr lang="th-TH" altLang="en-US" sz="1600">
              <a:cs typeface="Angsana New" panose="02020603050405020304" pitchFamily="18" charset="-34"/>
            </a:endParaRPr>
          </a:p>
        </p:txBody>
      </p:sp>
      <p:sp>
        <p:nvSpPr>
          <p:cNvPr id="11" name="Text Box 25">
            <a:extLst>
              <a:ext uri="{FF2B5EF4-FFF2-40B4-BE49-F238E27FC236}">
                <a16:creationId xmlns:a16="http://schemas.microsoft.com/office/drawing/2014/main" id="{094F4F1B-C4CE-4918-80C7-D38F8A7F5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387" y="4047237"/>
            <a:ext cx="129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2000">
                <a:cs typeface="Angsana New" panose="02020603050405020304" pitchFamily="18" charset="-34"/>
              </a:rPr>
              <a:t>count;</a:t>
            </a:r>
            <a:endParaRPr lang="th-TH" altLang="en-US" sz="2000">
              <a:cs typeface="Angsana New" panose="02020603050405020304" pitchFamily="18" charset="-34"/>
            </a:endParaRPr>
          </a:p>
        </p:txBody>
      </p:sp>
      <p:cxnSp>
        <p:nvCxnSpPr>
          <p:cNvPr id="12" name="AutoShape 31">
            <a:extLst>
              <a:ext uri="{FF2B5EF4-FFF2-40B4-BE49-F238E27FC236}">
                <a16:creationId xmlns:a16="http://schemas.microsoft.com/office/drawing/2014/main" id="{08CE390B-0EC4-4702-8125-2A6FE532CE50}"/>
              </a:ext>
            </a:extLst>
          </p:cNvPr>
          <p:cNvCxnSpPr>
            <a:cxnSpLocks noChangeArrowheads="1" noChangeShapeType="1"/>
            <a:stCxn id="7" idx="1"/>
            <a:endCxn id="6" idx="1"/>
          </p:cNvCxnSpPr>
          <p:nvPr/>
        </p:nvCxnSpPr>
        <p:spPr bwMode="auto">
          <a:xfrm rot="10800000" flipH="1">
            <a:off x="4135225" y="4299650"/>
            <a:ext cx="1587" cy="865187"/>
          </a:xfrm>
          <a:prstGeom prst="curvedConnector3">
            <a:avLst>
              <a:gd name="adj1" fmla="val -29700009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32">
            <a:extLst>
              <a:ext uri="{FF2B5EF4-FFF2-40B4-BE49-F238E27FC236}">
                <a16:creationId xmlns:a16="http://schemas.microsoft.com/office/drawing/2014/main" id="{B42272E5-AB83-4A76-915E-F592EC59F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537" y="4983862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/>
            <a:r>
              <a:rPr lang="en-US" altLang="en-US" sz="1600">
                <a:cs typeface="Angsana New" panose="02020603050405020304" pitchFamily="18" charset="-34"/>
              </a:rPr>
              <a:t>XXXX</a:t>
            </a:r>
            <a:endParaRPr lang="th-TH" altLang="en-US" sz="1600">
              <a:cs typeface="Angsana New" panose="02020603050405020304" pitchFamily="18" charset="-34"/>
            </a:endParaRPr>
          </a:p>
        </p:txBody>
      </p:sp>
      <p:sp>
        <p:nvSpPr>
          <p:cNvPr id="14" name="Text Box 35">
            <a:extLst>
              <a:ext uri="{FF2B5EF4-FFF2-40B4-BE49-F238E27FC236}">
                <a16:creationId xmlns:a16="http://schemas.microsoft.com/office/drawing/2014/main" id="{35026A09-AC51-4B04-AE8D-C7E4A0AAA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862" y="4910837"/>
            <a:ext cx="935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2000">
                <a:cs typeface="Angsana New" panose="02020603050405020304" pitchFamily="18" charset="-34"/>
              </a:rPr>
              <a:t>int</a:t>
            </a:r>
            <a:endParaRPr lang="th-TH" altLang="en-US" sz="2000">
              <a:cs typeface="Angsana New" panose="02020603050405020304" pitchFamily="18" charset="-34"/>
            </a:endParaRPr>
          </a:p>
        </p:txBody>
      </p:sp>
      <p:sp>
        <p:nvSpPr>
          <p:cNvPr id="15" name="Text Box 36">
            <a:extLst>
              <a:ext uri="{FF2B5EF4-FFF2-40B4-BE49-F238E27FC236}">
                <a16:creationId xmlns:a16="http://schemas.microsoft.com/office/drawing/2014/main" id="{CE3CA652-9CC9-436D-BD8F-2E918FE5A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025" y="4910837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2000">
                <a:cs typeface="Angsana New" panose="02020603050405020304" pitchFamily="18" charset="-34"/>
              </a:rPr>
              <a:t> *ptr;</a:t>
            </a:r>
            <a:endParaRPr lang="th-TH" altLang="en-US" sz="2000">
              <a:cs typeface="Angsana New" panose="02020603050405020304" pitchFamily="18" charset="-34"/>
            </a:endParaRPr>
          </a:p>
        </p:txBody>
      </p:sp>
      <p:sp>
        <p:nvSpPr>
          <p:cNvPr id="16" name="Text Box 37">
            <a:extLst>
              <a:ext uri="{FF2B5EF4-FFF2-40B4-BE49-F238E27FC236}">
                <a16:creationId xmlns:a16="http://schemas.microsoft.com/office/drawing/2014/main" id="{B609F037-DFF5-4250-AFD3-2C35C8AF7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237" y="5703000"/>
            <a:ext cx="5832475" cy="495300"/>
          </a:xfrm>
          <a:prstGeom prst="rect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altLang="en-US" sz="1600"/>
              <a:t>ptr = &amp;count;  </a:t>
            </a:r>
            <a:r>
              <a:rPr lang="en-US" altLang="en-US" sz="1600">
                <a:solidFill>
                  <a:srgbClr val="CC6600"/>
                </a:solidFill>
              </a:rPr>
              <a:t>/* ptr </a:t>
            </a:r>
            <a:r>
              <a:rPr lang="th-TH" altLang="en-US" sz="2000">
                <a:solidFill>
                  <a:srgbClr val="CC6600"/>
                </a:solidFill>
                <a:cs typeface="Angsana New" panose="02020603050405020304" pitchFamily="18" charset="-34"/>
              </a:rPr>
              <a:t>มีค่าเป็น</a:t>
            </a:r>
            <a:r>
              <a:rPr lang="en-US" altLang="en-US" sz="1600">
                <a:solidFill>
                  <a:srgbClr val="CC6600"/>
                </a:solidFill>
              </a:rPr>
              <a:t> XXXX */</a:t>
            </a:r>
            <a:endParaRPr lang="th-TH" altLang="en-US" sz="1600">
              <a:solidFill>
                <a:srgbClr val="CC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5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0B61-E55B-424C-AB4A-F843200A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9435"/>
          </a:xfrm>
        </p:spPr>
        <p:txBody>
          <a:bodyPr/>
          <a:lstStyle/>
          <a:p>
            <a:r>
              <a:rPr lang="th-TH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ตัวดำเนินการ (</a:t>
            </a:r>
            <a:r>
              <a:rPr lang="en-US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Reference Operator) “&amp;”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E5D32-7FC4-414C-97DE-F6DC712DC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891" y="2531829"/>
            <a:ext cx="1573259" cy="393934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600"/>
              <a:t>15</a:t>
            </a:r>
            <a:endParaRPr lang="th-TH" altLang="en-US" sz="1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8C892-80E4-4DEB-BA95-C2920EF48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891" y="3036654"/>
            <a:ext cx="1573259" cy="393934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600"/>
              <a:t>3.1415</a:t>
            </a:r>
            <a:endParaRPr lang="th-TH" altLang="en-US" sz="1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23851-6311-4F99-AD62-B58AA776C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891" y="4547954"/>
            <a:ext cx="1573259" cy="393934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600">
                <a:solidFill>
                  <a:srgbClr val="FF0000"/>
                </a:solidFill>
              </a:rPr>
              <a:t>0006</a:t>
            </a:r>
            <a:endParaRPr lang="th-TH" altLang="en-US" sz="160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60A55B-BB0F-4452-8199-201398FD1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891" y="3539891"/>
            <a:ext cx="1573259" cy="393934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600"/>
              <a:t>'A'</a:t>
            </a:r>
            <a:endParaRPr lang="th-TH" altLang="en-US" sz="1600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486D3D2-F045-44A1-842D-89FF679EF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28" y="1664947"/>
            <a:ext cx="1513797" cy="64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th-TH" altLang="en-US" sz="2000">
                <a:cs typeface="Angsana New" panose="02020603050405020304" pitchFamily="18" charset="-34"/>
              </a:rPr>
              <a:t>ที่อยู่ของข้อมูล</a:t>
            </a:r>
          </a:p>
          <a:p>
            <a:pPr algn="ctr"/>
            <a:r>
              <a:rPr lang="th-TH" altLang="en-US" sz="2000">
                <a:cs typeface="Angsana New" panose="02020603050405020304" pitchFamily="18" charset="-34"/>
              </a:rPr>
              <a:t>(</a:t>
            </a:r>
            <a:r>
              <a:rPr lang="en-US" altLang="en-US" sz="2000">
                <a:cs typeface="Angsana New" panose="02020603050405020304" pitchFamily="18" charset="-34"/>
              </a:rPr>
              <a:t>Address)</a:t>
            </a:r>
            <a:endParaRPr lang="th-TH" altLang="en-US" sz="2000">
              <a:cs typeface="Angsana New" panose="02020603050405020304" pitchFamily="18" charset="-34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BD35B1A9-ACD9-42B9-A25A-295469670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212" y="1671366"/>
            <a:ext cx="1349038" cy="40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th-TH" altLang="en-US" sz="2400">
                <a:cs typeface="Angsana New" panose="02020603050405020304" pitchFamily="18" charset="-34"/>
              </a:rPr>
              <a:t>ข้อมูล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E5FAAB16-5D89-4D3F-86B6-FA2EF6C42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592" y="1729203"/>
            <a:ext cx="729646" cy="356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th-TH" altLang="en-US" sz="2000">
                <a:cs typeface="Angsana New" panose="02020603050405020304" pitchFamily="18" charset="-34"/>
              </a:rPr>
              <a:t>ประเภท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807298C4-3AA2-4CB8-807E-1F96069D4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19" y="2579553"/>
            <a:ext cx="619393" cy="30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/>
            <a:r>
              <a:rPr lang="en-US" altLang="en-US" sz="1600">
                <a:cs typeface="Angsana New" panose="02020603050405020304" pitchFamily="18" charset="-34"/>
              </a:rPr>
              <a:t>0000</a:t>
            </a:r>
            <a:endParaRPr lang="th-TH" altLang="en-US" sz="1600">
              <a:cs typeface="Angsana New" panose="02020603050405020304" pitchFamily="18" charset="-34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B692F484-75DC-4D39-B212-4384DC930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19" y="3084378"/>
            <a:ext cx="619393" cy="30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/>
            <a:r>
              <a:rPr lang="en-US" altLang="en-US" sz="1600">
                <a:cs typeface="Angsana New" panose="02020603050405020304" pitchFamily="18" charset="-34"/>
              </a:rPr>
              <a:t>0002</a:t>
            </a:r>
            <a:endParaRPr lang="th-TH" altLang="en-US" sz="1600">
              <a:cs typeface="Angsana New" panose="02020603050405020304" pitchFamily="18" charset="-34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092EB651-CEA2-4063-9875-D347BFCEC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19" y="3587616"/>
            <a:ext cx="619393" cy="30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/>
            <a:r>
              <a:rPr lang="en-US" altLang="en-US" sz="1600">
                <a:cs typeface="Angsana New" panose="02020603050405020304" pitchFamily="18" charset="-34"/>
              </a:rPr>
              <a:t>0006</a:t>
            </a:r>
            <a:endParaRPr lang="th-TH" altLang="en-US" sz="1600">
              <a:cs typeface="Angsana New" panose="02020603050405020304" pitchFamily="18" charset="-34"/>
            </a:endParaRP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1D733D07-1D78-4FD5-BFE8-AB8F99F43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592" y="2478503"/>
            <a:ext cx="729646" cy="356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2000">
                <a:cs typeface="Angsana New" panose="02020603050405020304" pitchFamily="18" charset="-34"/>
              </a:rPr>
              <a:t>int</a:t>
            </a:r>
            <a:endParaRPr lang="th-TH" altLang="en-US" sz="2000">
              <a:cs typeface="Angsana New" panose="02020603050405020304" pitchFamily="18" charset="-34"/>
            </a:endParaRP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AA6D2189-0ED8-4599-BDA2-BDC775008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932" y="3024603"/>
            <a:ext cx="1179325" cy="356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2000" dirty="0">
                <a:cs typeface="Angsana New" panose="02020603050405020304" pitchFamily="18" charset="-34"/>
              </a:rPr>
              <a:t>float</a:t>
            </a:r>
            <a:endParaRPr lang="th-TH" altLang="en-US" sz="2000" dirty="0">
              <a:cs typeface="Angsana New" panose="02020603050405020304" pitchFamily="18" charset="-34"/>
            </a:endParaRP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9D84808E-7940-458D-8F62-873DED8FF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7324" y="3600866"/>
            <a:ext cx="842375" cy="356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2000">
                <a:cs typeface="Angsana New" panose="02020603050405020304" pitchFamily="18" charset="-34"/>
              </a:rPr>
              <a:t>char</a:t>
            </a:r>
            <a:endParaRPr lang="th-TH" altLang="en-US" sz="2000">
              <a:cs typeface="Angsana New" panose="02020603050405020304" pitchFamily="18" charset="-34"/>
            </a:endParaRPr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EE9139C9-9DFF-45D1-9DA2-FD0C4F300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980" y="1729203"/>
            <a:ext cx="898120" cy="356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th-TH" altLang="en-US" sz="2000">
                <a:cs typeface="Angsana New" panose="02020603050405020304" pitchFamily="18" charset="-34"/>
              </a:rPr>
              <a:t>ชื่อตัวแปร</a:t>
            </a: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AAEE0E3A-150E-499F-964A-901D60E70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236" y="1729205"/>
            <a:ext cx="927851" cy="35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th-TH" altLang="en-US" sz="2000">
                <a:cs typeface="Angsana New" panose="02020603050405020304" pitchFamily="18" charset="-34"/>
              </a:rPr>
              <a:t>ขนาด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B830C2A7-95EF-45BA-88C7-4AF501B05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037" y="2449930"/>
            <a:ext cx="1012088" cy="35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2000">
                <a:cs typeface="Angsana New" panose="02020603050405020304" pitchFamily="18" charset="-34"/>
              </a:rPr>
              <a:t>count</a:t>
            </a:r>
            <a:endParaRPr lang="th-TH" altLang="en-US" sz="2000">
              <a:cs typeface="Angsana New" panose="02020603050405020304" pitchFamily="18" charset="-34"/>
            </a:endParaRPr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00D5EE72-786F-42F0-A8FA-445794A31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037" y="3010318"/>
            <a:ext cx="1012088" cy="35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2000">
                <a:cs typeface="Angsana New" panose="02020603050405020304" pitchFamily="18" charset="-34"/>
              </a:rPr>
              <a:t>pi</a:t>
            </a:r>
            <a:endParaRPr lang="th-TH" altLang="en-US" sz="2000">
              <a:cs typeface="Angsana New" panose="02020603050405020304" pitchFamily="18" charset="-34"/>
            </a:endParaRPr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id="{20007578-65D0-4928-9D32-2E3BFAF4C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037" y="3600868"/>
            <a:ext cx="1012088" cy="35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2000">
                <a:cs typeface="Angsana New" panose="02020603050405020304" pitchFamily="18" charset="-34"/>
              </a:rPr>
              <a:t>ch</a:t>
            </a:r>
            <a:endParaRPr lang="th-TH" altLang="en-US" sz="2000">
              <a:cs typeface="Angsana New" panose="02020603050405020304" pitchFamily="18" charset="-34"/>
            </a:endParaRP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B784A868-D793-448A-92B1-855D17DDF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559" y="2449930"/>
            <a:ext cx="1207816" cy="35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2000">
                <a:cs typeface="Angsana New" panose="02020603050405020304" pitchFamily="18" charset="-34"/>
              </a:rPr>
              <a:t>2 bytes</a:t>
            </a:r>
            <a:endParaRPr lang="th-TH" altLang="en-US" sz="2000">
              <a:cs typeface="Angsana New" panose="02020603050405020304" pitchFamily="18" charset="-34"/>
            </a:endParaRPr>
          </a:p>
        </p:txBody>
      </p:sp>
      <p:sp>
        <p:nvSpPr>
          <p:cNvPr id="23" name="Text Box 27">
            <a:extLst>
              <a:ext uri="{FF2B5EF4-FFF2-40B4-BE49-F238E27FC236}">
                <a16:creationId xmlns:a16="http://schemas.microsoft.com/office/drawing/2014/main" id="{2A376852-DF58-4820-B41F-62A9C0DE6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559" y="3024605"/>
            <a:ext cx="1207816" cy="35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2000">
                <a:cs typeface="Angsana New" panose="02020603050405020304" pitchFamily="18" charset="-34"/>
              </a:rPr>
              <a:t>4 bytes</a:t>
            </a:r>
            <a:endParaRPr lang="th-TH" altLang="en-US" sz="2000">
              <a:cs typeface="Angsana New" panose="02020603050405020304" pitchFamily="18" charset="-34"/>
            </a:endParaRPr>
          </a:p>
        </p:txBody>
      </p:sp>
      <p:sp>
        <p:nvSpPr>
          <p:cNvPr id="24" name="Text Box 28">
            <a:extLst>
              <a:ext uri="{FF2B5EF4-FFF2-40B4-BE49-F238E27FC236}">
                <a16:creationId xmlns:a16="http://schemas.microsoft.com/office/drawing/2014/main" id="{11AF40FE-88B8-46CB-92A0-31A4C0049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559" y="3600868"/>
            <a:ext cx="1207816" cy="35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2000">
                <a:cs typeface="Angsana New" panose="02020603050405020304" pitchFamily="18" charset="-34"/>
              </a:rPr>
              <a:t>1 bytes</a:t>
            </a:r>
            <a:endParaRPr lang="th-TH" altLang="en-US" sz="2000">
              <a:cs typeface="Angsana New" panose="02020603050405020304" pitchFamily="18" charset="-34"/>
            </a:endParaRPr>
          </a:p>
        </p:txBody>
      </p:sp>
      <p:cxnSp>
        <p:nvCxnSpPr>
          <p:cNvPr id="25" name="AutoShape 29">
            <a:extLst>
              <a:ext uri="{FF2B5EF4-FFF2-40B4-BE49-F238E27FC236}">
                <a16:creationId xmlns:a16="http://schemas.microsoft.com/office/drawing/2014/main" id="{7946CBAA-290E-46C1-A51A-4F7D4B984815}"/>
              </a:ext>
            </a:extLst>
          </p:cNvPr>
          <p:cNvCxnSpPr>
            <a:cxnSpLocks noChangeArrowheads="1" noChangeShapeType="1"/>
            <a:stCxn id="6" idx="1"/>
            <a:endCxn id="7" idx="1"/>
          </p:cNvCxnSpPr>
          <p:nvPr/>
        </p:nvCxnSpPr>
        <p:spPr bwMode="auto">
          <a:xfrm rot="10800000">
            <a:off x="2674891" y="3736859"/>
            <a:ext cx="12700" cy="1008063"/>
          </a:xfrm>
          <a:prstGeom prst="curvedConnector3">
            <a:avLst>
              <a:gd name="adj1" fmla="val 1800000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33">
            <a:extLst>
              <a:ext uri="{FF2B5EF4-FFF2-40B4-BE49-F238E27FC236}">
                <a16:creationId xmlns:a16="http://schemas.microsoft.com/office/drawing/2014/main" id="{6C53035A-EC4F-4EAA-B134-A6E9258A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299" y="5834478"/>
            <a:ext cx="842375" cy="356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2000">
                <a:cs typeface="Angsana New" panose="02020603050405020304" pitchFamily="18" charset="-34"/>
              </a:rPr>
              <a:t>int</a:t>
            </a:r>
            <a:endParaRPr lang="th-TH" altLang="en-US" sz="2000">
              <a:cs typeface="Angsana New" panose="02020603050405020304" pitchFamily="18" charset="-34"/>
            </a:endParaRPr>
          </a:p>
        </p:txBody>
      </p:sp>
      <p:sp>
        <p:nvSpPr>
          <p:cNvPr id="27" name="Text Box 34">
            <a:extLst>
              <a:ext uri="{FF2B5EF4-FFF2-40B4-BE49-F238E27FC236}">
                <a16:creationId xmlns:a16="http://schemas.microsoft.com/office/drawing/2014/main" id="{718DD38E-827D-40D4-9862-E7E24DFBB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50" y="5834480"/>
            <a:ext cx="2949550" cy="35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2000">
                <a:cs typeface="Angsana New" panose="02020603050405020304" pitchFamily="18" charset="-34"/>
              </a:rPr>
              <a:t>*ptr_int = &amp;count;</a:t>
            </a:r>
            <a:endParaRPr lang="th-TH" altLang="en-US" sz="2000">
              <a:cs typeface="Angsana New" panose="02020603050405020304" pitchFamily="18" charset="-34"/>
            </a:endParaRPr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id="{BB512EB5-C5AA-4AA0-A8FF-28ECAF84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891" y="5195654"/>
            <a:ext cx="1573259" cy="393934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600">
                <a:solidFill>
                  <a:srgbClr val="FF0000"/>
                </a:solidFill>
              </a:rPr>
              <a:t>0002</a:t>
            </a:r>
            <a:endParaRPr lang="th-TH" altLang="en-US" sz="1600">
              <a:solidFill>
                <a:srgbClr val="FF0000"/>
              </a:solidFill>
            </a:endParaRPr>
          </a:p>
        </p:txBody>
      </p:sp>
      <p:sp>
        <p:nvSpPr>
          <p:cNvPr id="29" name="Text Box 38">
            <a:extLst>
              <a:ext uri="{FF2B5EF4-FFF2-40B4-BE49-F238E27FC236}">
                <a16:creationId xmlns:a16="http://schemas.microsoft.com/office/drawing/2014/main" id="{4CFA3E32-2E4C-42BA-9096-2C32F4FF2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750" y="5185191"/>
            <a:ext cx="1010850" cy="356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2000">
                <a:cs typeface="Angsana New" panose="02020603050405020304" pitchFamily="18" charset="-34"/>
              </a:rPr>
              <a:t>float</a:t>
            </a:r>
            <a:endParaRPr lang="th-TH" altLang="en-US" sz="2000">
              <a:cs typeface="Angsana New" panose="02020603050405020304" pitchFamily="18" charset="-34"/>
            </a:endParaRPr>
          </a:p>
        </p:txBody>
      </p:sp>
      <p:sp>
        <p:nvSpPr>
          <p:cNvPr id="30" name="Text Box 39">
            <a:extLst>
              <a:ext uri="{FF2B5EF4-FFF2-40B4-BE49-F238E27FC236}">
                <a16:creationId xmlns:a16="http://schemas.microsoft.com/office/drawing/2014/main" id="{DECAABED-FDBF-47EB-8385-99EC3C086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9056" y="5185191"/>
            <a:ext cx="2641093" cy="356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2000">
                <a:cs typeface="Angsana New" panose="02020603050405020304" pitchFamily="18" charset="-34"/>
              </a:rPr>
              <a:t>*ptr_float = &amp;pi;</a:t>
            </a:r>
            <a:endParaRPr lang="th-TH" altLang="en-US" sz="2000">
              <a:cs typeface="Angsana New" panose="02020603050405020304" pitchFamily="18" charset="-34"/>
            </a:endParaRPr>
          </a:p>
        </p:txBody>
      </p:sp>
      <p:sp>
        <p:nvSpPr>
          <p:cNvPr id="31" name="Rectangle 40">
            <a:extLst>
              <a:ext uri="{FF2B5EF4-FFF2-40B4-BE49-F238E27FC236}">
                <a16:creationId xmlns:a16="http://schemas.microsoft.com/office/drawing/2014/main" id="{09EF8379-D787-44BC-AF70-D75D09EA5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891" y="5844941"/>
            <a:ext cx="1573259" cy="393934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600">
                <a:solidFill>
                  <a:srgbClr val="FF0000"/>
                </a:solidFill>
              </a:rPr>
              <a:t>0000</a:t>
            </a:r>
            <a:endParaRPr lang="th-TH" altLang="en-US" sz="1600">
              <a:solidFill>
                <a:srgbClr val="FF0000"/>
              </a:solidFill>
            </a:endParaRPr>
          </a:p>
        </p:txBody>
      </p:sp>
      <p:sp>
        <p:nvSpPr>
          <p:cNvPr id="32" name="Text Box 42">
            <a:extLst>
              <a:ext uri="{FF2B5EF4-FFF2-40B4-BE49-F238E27FC236}">
                <a16:creationId xmlns:a16="http://schemas.microsoft.com/office/drawing/2014/main" id="{2A0616E6-9644-4DD2-87FB-CF79A1842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7324" y="4608928"/>
            <a:ext cx="842375" cy="356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2000">
                <a:cs typeface="Angsana New" panose="02020603050405020304" pitchFamily="18" charset="-34"/>
              </a:rPr>
              <a:t>char</a:t>
            </a:r>
            <a:endParaRPr lang="th-TH" altLang="en-US" sz="2000">
              <a:cs typeface="Angsana New" panose="02020603050405020304" pitchFamily="18" charset="-34"/>
            </a:endParaRPr>
          </a:p>
        </p:txBody>
      </p:sp>
      <p:sp>
        <p:nvSpPr>
          <p:cNvPr id="33" name="Text Box 43">
            <a:extLst>
              <a:ext uri="{FF2B5EF4-FFF2-40B4-BE49-F238E27FC236}">
                <a16:creationId xmlns:a16="http://schemas.microsoft.com/office/drawing/2014/main" id="{2D065BAE-5AB2-43D1-92A0-89AE1BD43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369" y="4608930"/>
            <a:ext cx="2810806" cy="35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2000">
                <a:cs typeface="Angsana New" panose="02020603050405020304" pitchFamily="18" charset="-34"/>
              </a:rPr>
              <a:t>*ptr_char = &amp;ch;</a:t>
            </a:r>
            <a:endParaRPr lang="th-TH" altLang="en-US" sz="2000">
              <a:cs typeface="Angsana New" panose="02020603050405020304" pitchFamily="18" charset="-34"/>
            </a:endParaRPr>
          </a:p>
        </p:txBody>
      </p:sp>
      <p:cxnSp>
        <p:nvCxnSpPr>
          <p:cNvPr id="34" name="AutoShape 50">
            <a:extLst>
              <a:ext uri="{FF2B5EF4-FFF2-40B4-BE49-F238E27FC236}">
                <a16:creationId xmlns:a16="http://schemas.microsoft.com/office/drawing/2014/main" id="{5A041633-E6E3-421E-A27B-89D9D2756D6F}"/>
              </a:ext>
            </a:extLst>
          </p:cNvPr>
          <p:cNvCxnSpPr>
            <a:cxnSpLocks noChangeArrowheads="1" noChangeShapeType="1"/>
            <a:stCxn id="28" idx="1"/>
            <a:endCxn id="5" idx="1"/>
          </p:cNvCxnSpPr>
          <p:nvPr/>
        </p:nvCxnSpPr>
        <p:spPr bwMode="auto">
          <a:xfrm rot="10800000">
            <a:off x="2674891" y="3233621"/>
            <a:ext cx="12700" cy="2159000"/>
          </a:xfrm>
          <a:prstGeom prst="curvedConnector3">
            <a:avLst>
              <a:gd name="adj1" fmla="val 3407772"/>
            </a:avLst>
          </a:prstGeom>
          <a:noFill/>
          <a:ln w="38100" algn="ctr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51">
            <a:extLst>
              <a:ext uri="{FF2B5EF4-FFF2-40B4-BE49-F238E27FC236}">
                <a16:creationId xmlns:a16="http://schemas.microsoft.com/office/drawing/2014/main" id="{84F9FEAF-1155-4B2E-A760-67C87E7D82CB}"/>
              </a:ext>
            </a:extLst>
          </p:cNvPr>
          <p:cNvCxnSpPr>
            <a:cxnSpLocks noChangeArrowheads="1" noChangeShapeType="1"/>
            <a:stCxn id="31" idx="1"/>
            <a:endCxn id="4" idx="1"/>
          </p:cNvCxnSpPr>
          <p:nvPr/>
        </p:nvCxnSpPr>
        <p:spPr bwMode="auto">
          <a:xfrm rot="10800000">
            <a:off x="2674891" y="2728796"/>
            <a:ext cx="12700" cy="3313112"/>
          </a:xfrm>
          <a:prstGeom prst="curvedConnector3">
            <a:avLst>
              <a:gd name="adj1" fmla="val 5365047"/>
            </a:avLst>
          </a:prstGeom>
          <a:noFill/>
          <a:ln w="38100" algn="ctr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2225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26" grpId="0" animBg="1"/>
      <p:bldP spid="26" grpId="1" autoUpdateAnimBg="0"/>
      <p:bldP spid="27" grpId="0" animBg="1"/>
      <p:bldP spid="27" grpId="1" autoUpdateAnimBg="0"/>
      <p:bldP spid="28" grpId="0" animBg="1"/>
      <p:bldP spid="28" grpId="1" animBg="1" autoUpdateAnimBg="0"/>
      <p:bldP spid="29" grpId="0" animBg="1"/>
      <p:bldP spid="29" grpId="1" autoUpdateAnimBg="0"/>
      <p:bldP spid="30" grpId="0" animBg="1"/>
      <p:bldP spid="30" grpId="1" autoUpdateAnimBg="0"/>
      <p:bldP spid="31" grpId="0" animBg="1"/>
      <p:bldP spid="31" grpId="1" animBg="1" autoUpdateAnimBg="0"/>
      <p:bldP spid="32" grpId="0" animBg="1"/>
      <p:bldP spid="32" grpId="1" autoUpdateAnimBg="0"/>
      <p:bldP spid="33" grpId="0" animBg="1"/>
      <p:bldP spid="33" grpId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E92A-84C5-4315-A879-BC9A0B50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3E4AA-A4ED-4941-AB4A-B59A85352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7" t="14498" r="40874" b="33075"/>
          <a:stretch/>
        </p:blipFill>
        <p:spPr>
          <a:xfrm>
            <a:off x="1097280" y="2086252"/>
            <a:ext cx="6910378" cy="421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6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A29E-BB4D-43AA-A27D-5960E274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D91C-C423-4F5C-A1BE-EF331D482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3CBAF-43F3-43A5-A505-EBD850934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31" t="14420" r="34102" b="31132"/>
          <a:stretch/>
        </p:blipFill>
        <p:spPr>
          <a:xfrm>
            <a:off x="1097280" y="1845733"/>
            <a:ext cx="8126619" cy="450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2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CEAC-3EFA-4710-A8D8-1394681A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โจทย์</a:t>
            </a:r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308E-5958-4BD7-BAC0-E1490971C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cs typeface="+mj-cs"/>
              </a:rPr>
              <a:t>1. </a:t>
            </a:r>
            <a:r>
              <a:rPr lang="th-TH" sz="2400" dirty="0" err="1">
                <a:cs typeface="+mj-cs"/>
              </a:rPr>
              <a:t>กําหนดให้</a:t>
            </a:r>
            <a:r>
              <a:rPr lang="th-TH" sz="2400" dirty="0">
                <a:cs typeface="+mj-cs"/>
              </a:rPr>
              <a:t> </a:t>
            </a:r>
            <a:endParaRPr lang="en-US" sz="2400" dirty="0">
              <a:cs typeface="+mj-cs"/>
            </a:endParaRPr>
          </a:p>
          <a:p>
            <a:r>
              <a:rPr lang="en-US" sz="2400" dirty="0">
                <a:cs typeface="+mj-cs"/>
              </a:rPr>
              <a:t>int a = 2; </a:t>
            </a:r>
          </a:p>
          <a:p>
            <a:r>
              <a:rPr lang="en-US" sz="2400" dirty="0">
                <a:cs typeface="+mj-cs"/>
              </a:rPr>
              <a:t>float b = 3; </a:t>
            </a:r>
          </a:p>
          <a:p>
            <a:r>
              <a:rPr lang="en-US" sz="2400" dirty="0">
                <a:cs typeface="+mj-cs"/>
              </a:rPr>
              <a:t>char word[ ] = “Pointer is very hard for me”; </a:t>
            </a:r>
          </a:p>
          <a:p>
            <a:r>
              <a:rPr lang="en-US" sz="2400" dirty="0">
                <a:cs typeface="+mj-cs"/>
              </a:rPr>
              <a:t>int c[5] = {5,6,7,8,9}; </a:t>
            </a:r>
          </a:p>
          <a:p>
            <a:r>
              <a:rPr lang="th-TH" sz="2400" dirty="0">
                <a:cs typeface="+mj-cs"/>
              </a:rPr>
              <a:t>จง</a:t>
            </a:r>
            <a:r>
              <a:rPr lang="th-TH" sz="2400" dirty="0" err="1">
                <a:cs typeface="+mj-cs"/>
              </a:rPr>
              <a:t>ทําการ</a:t>
            </a:r>
            <a:r>
              <a:rPr lang="th-TH" sz="2400" dirty="0">
                <a:cs typeface="+mj-cs"/>
              </a:rPr>
              <a:t>ประกาศและกำหนดพอยน์</a:t>
            </a:r>
            <a:r>
              <a:rPr lang="th-TH" sz="2400" dirty="0" err="1">
                <a:cs typeface="+mj-cs"/>
              </a:rPr>
              <a:t>เต</a:t>
            </a:r>
            <a:r>
              <a:rPr lang="th-TH" sz="2400" dirty="0">
                <a:cs typeface="+mj-cs"/>
              </a:rPr>
              <a:t>อร์เพื่อชี้ไปยังตัวแปรดังกล่าวโดยให้ชื่อของพอยน์</a:t>
            </a:r>
            <a:r>
              <a:rPr lang="th-TH" sz="2400" dirty="0" err="1">
                <a:cs typeface="+mj-cs"/>
              </a:rPr>
              <a:t>เต</a:t>
            </a:r>
            <a:r>
              <a:rPr lang="th-TH" sz="2400" dirty="0">
                <a:cs typeface="+mj-cs"/>
              </a:rPr>
              <a:t>อร์คือ </a:t>
            </a:r>
            <a:r>
              <a:rPr lang="en-US" sz="2400" dirty="0">
                <a:cs typeface="+mj-cs"/>
              </a:rPr>
              <a:t>w, x, y </a:t>
            </a:r>
            <a:r>
              <a:rPr lang="th-TH" sz="2400" dirty="0">
                <a:cs typeface="+mj-cs"/>
              </a:rPr>
              <a:t>และ </a:t>
            </a:r>
            <a:r>
              <a:rPr lang="en-US" sz="2400" dirty="0">
                <a:cs typeface="+mj-cs"/>
              </a:rPr>
              <a:t>z </a:t>
            </a:r>
            <a:r>
              <a:rPr lang="th-TH" sz="2400" dirty="0">
                <a:cs typeface="+mj-cs"/>
              </a:rPr>
              <a:t>ตาม</a:t>
            </a:r>
            <a:r>
              <a:rPr lang="th-TH" sz="2400" dirty="0" err="1">
                <a:cs typeface="+mj-cs"/>
              </a:rPr>
              <a:t>ลําดับ</a:t>
            </a:r>
            <a:endParaRPr lang="en-US" sz="2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442791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657</TotalTime>
  <Words>1097</Words>
  <Application>Microsoft Office PowerPoint</Application>
  <PresentationFormat>Widescreen</PresentationFormat>
  <Paragraphs>150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Angsana New</vt:lpstr>
      <vt:lpstr>Calibri</vt:lpstr>
      <vt:lpstr>Calibri Light</vt:lpstr>
      <vt:lpstr>Cordia New</vt:lpstr>
      <vt:lpstr>Courier New</vt:lpstr>
      <vt:lpstr>Retrospect</vt:lpstr>
      <vt:lpstr>POINTER IN C</vt:lpstr>
      <vt:lpstr>What is “POINTER” ?</vt:lpstr>
      <vt:lpstr>What is “POINTER” ?</vt:lpstr>
      <vt:lpstr>การประกาศตัวแปร</vt:lpstr>
      <vt:lpstr>ตัวดำเนินการ (Reference Operator) “&amp;”</vt:lpstr>
      <vt:lpstr>ตัวดำเนินการ (Reference Operator) “&amp;”</vt:lpstr>
      <vt:lpstr>Example</vt:lpstr>
      <vt:lpstr>Example2</vt:lpstr>
      <vt:lpstr>โจทย์1</vt:lpstr>
      <vt:lpstr>พอยน์เตอร์และอาร์กิวเมนท์ของฟังก์ชัน (Pointers and Function Arguments)</vt:lpstr>
      <vt:lpstr>Swap</vt:lpstr>
      <vt:lpstr>เขียนโปรแกรมเพื่อรับข้อมูลจำนวนจริง </vt:lpstr>
      <vt:lpstr>PowerPoint Presentation</vt:lpstr>
      <vt:lpstr>จากข้อที่แล้ว เขียนในลักษณะ Pointer</vt:lpstr>
      <vt:lpstr>Pointer Array</vt:lpstr>
      <vt:lpstr>Pointer Array</vt:lpstr>
      <vt:lpstr>Pointer Array</vt:lpstr>
      <vt:lpstr>การเขียน Array แบบปกติ</vt:lpstr>
      <vt:lpstr>การเขียน Array แบบ Pointer</vt:lpstr>
      <vt:lpstr>การเขียน pointer ค้นหาตัวอักษร</vt:lpstr>
      <vt:lpstr>โจทย์</vt:lpstr>
      <vt:lpstr>โจทย์</vt:lpstr>
      <vt:lpstr>โจทย์</vt:lpstr>
      <vt:lpstr>โจทย์</vt:lpstr>
      <vt:lpstr>โจทย์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IN C</dc:title>
  <dc:creator>mrasc</dc:creator>
  <cp:lastModifiedBy>mrasc</cp:lastModifiedBy>
  <cp:revision>20</cp:revision>
  <dcterms:created xsi:type="dcterms:W3CDTF">2019-10-07T08:24:56Z</dcterms:created>
  <dcterms:modified xsi:type="dcterms:W3CDTF">2019-10-08T06:51:50Z</dcterms:modified>
</cp:coreProperties>
</file>