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ชื่อเรื่อง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22" name="ชื่อเรื่องรอง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20" name="ตัวแทนท้ายกระดา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ตัวแทนหมายเลขภาพนิ่ง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วงรี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วงรี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สี่เหลี่ยมผืนผ้า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วงรี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วงรี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เนื้อหา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สี่เหลี่ยมผืนผ้า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E80666-FB37-4B36-9149-507F3B0178E3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h-TH" dirty="0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9" name="แผนผังลำดับงาน: กระบวนการ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แผนผังลำดับงาน: กระบวนการ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วงกลม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วงรี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โดนัท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ตัวแทนชื่อเรื่อง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ตัวแทนข้อความ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24" name="ตัวแทนวันที่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8E80666-FB37-4B36-9149-507F3B0178E3}" type="datetimeFigureOut">
              <a:rPr lang="en-US" smtClean="0"/>
              <a:pPr/>
              <a:t>10/8/2019</a:t>
            </a:fld>
            <a:endParaRPr lang="en-US" dirty="0"/>
          </a:p>
        </p:txBody>
      </p:sp>
      <p:sp>
        <p:nvSpPr>
          <p:cNvPr id="10" name="ตัวแทนท้ายกระดา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ตัวแทนหมายเลขภาพนิ่ง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สี่เหลี่ยมผืนผ้า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2"/>
          <p:cNvSpPr>
            <a:spLocks noGrp="1"/>
          </p:cNvSpPr>
          <p:nvPr>
            <p:ph type="ctrTitle"/>
          </p:nvPr>
        </p:nvSpPr>
        <p:spPr>
          <a:xfrm>
            <a:off x="1394339" y="3861048"/>
            <a:ext cx="7066093" cy="1440160"/>
          </a:xfrm>
        </p:spPr>
        <p:txBody>
          <a:bodyPr>
            <a:noAutofit/>
          </a:bodyPr>
          <a:lstStyle/>
          <a:p>
            <a:pPr algn="r"/>
            <a:r>
              <a:rPr lang="en-US" sz="4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Recursive Function</a:t>
            </a:r>
            <a:br>
              <a:rPr lang="en-US" sz="4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</a:br>
            <a:r>
              <a:rPr lang="th-TH" sz="48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(</a:t>
            </a:r>
            <a:r>
              <a:rPr lang="th-TH" sz="48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ฟังก์ชันเวียนเกิด)</a:t>
            </a:r>
            <a:endParaRPr lang="th-TH" sz="4800" b="1" dirty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4" name="ชื่อเรื่อง 2"/>
          <p:cNvSpPr txBox="1">
            <a:spLocks/>
          </p:cNvSpPr>
          <p:nvPr/>
        </p:nvSpPr>
        <p:spPr>
          <a:xfrm>
            <a:off x="4716016" y="5301208"/>
            <a:ext cx="3744416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th-TH" sz="4000" b="1" dirty="0" smtClean="0">
                <a:solidFill>
                  <a:srgbClr val="0070C0"/>
                </a:solidFill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ครูเกียรติศักดิ์  จันทร</a:t>
            </a:r>
            <a:endParaRPr lang="th-TH" sz="4000" b="1" dirty="0">
              <a:solidFill>
                <a:srgbClr val="0070C0"/>
              </a:solidFill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sp>
        <p:nvSpPr>
          <p:cNvPr id="5" name="AutoShape 4" descr="ผลการค้นหารูปภาพสำหรับ สอวน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 dirty="0"/>
          </a:p>
        </p:txBody>
      </p:sp>
      <p:sp>
        <p:nvSpPr>
          <p:cNvPr id="6" name="AutoShape 6" descr="ผลการค้นหารูปภาพสำหรับ สอวน"/>
          <p:cNvSpPr>
            <a:spLocks noChangeAspect="1" noChangeArrowheads="1"/>
          </p:cNvSpPr>
          <p:nvPr/>
        </p:nvSpPr>
        <p:spPr bwMode="auto">
          <a:xfrm>
            <a:off x="342900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 dirty="0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540" y="208505"/>
            <a:ext cx="1456184" cy="1248158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309" y="92075"/>
            <a:ext cx="1224136" cy="1224136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77174"/>
            <a:ext cx="939733" cy="1248158"/>
          </a:xfrm>
          <a:prstGeom prst="rect">
            <a:avLst/>
          </a:prstGeom>
        </p:spPr>
      </p:pic>
      <p:sp>
        <p:nvSpPr>
          <p:cNvPr id="12" name="ชื่อเรื่อง 2"/>
          <p:cNvSpPr txBox="1">
            <a:spLocks/>
          </p:cNvSpPr>
          <p:nvPr/>
        </p:nvSpPr>
        <p:spPr>
          <a:xfrm>
            <a:off x="1268793" y="1501716"/>
            <a:ext cx="7551679" cy="1052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th-TH" sz="3200" b="1" dirty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ศูนย์โอลิมปิกวิชาการ สอวน. ค่าย 1 วิชา</a:t>
            </a:r>
            <a:r>
              <a:rPr lang="th-TH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คอมพิวเตอร์</a:t>
            </a:r>
          </a:p>
          <a:p>
            <a:pPr algn="ctr"/>
            <a:r>
              <a:rPr lang="th-TH" sz="3200" b="1" dirty="0" smtClean="0">
                <a:latin typeface="TH SarabunPSK" pitchFamily="34" charset="-34"/>
                <a:ea typeface="Tahoma" pitchFamily="34" charset="0"/>
                <a:cs typeface="TH SarabunPSK" pitchFamily="34" charset="-34"/>
              </a:rPr>
              <a:t>โรงเรียนหนองบัวพิทยาคาร มหาวิทยาลัยขอนแก่น</a:t>
            </a:r>
            <a:endParaRPr lang="th-TH" sz="3200" b="1" dirty="0">
              <a:latin typeface="TH SarabunPSK" pitchFamily="34" charset="-34"/>
              <a:ea typeface="Tahoma" pitchFamily="34" charset="0"/>
              <a:cs typeface="TH SarabunPSK" pitchFamily="34" charset="-34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5" t="18850" r="46426" b="29917"/>
          <a:stretch/>
        </p:blipFill>
        <p:spPr bwMode="auto">
          <a:xfrm>
            <a:off x="199640" y="3009725"/>
            <a:ext cx="3669338" cy="30277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5" t="18850" r="46426" b="29917"/>
          <a:stretch/>
        </p:blipFill>
        <p:spPr bwMode="auto">
          <a:xfrm>
            <a:off x="830730" y="3573016"/>
            <a:ext cx="3669338" cy="30277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66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ower of Hanoi_ Five Rings Solution 5..mp4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5889.5413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196752"/>
            <a:ext cx="9144000" cy="5143500"/>
          </a:xfrm>
          <a:prstGeom prst="rect">
            <a:avLst/>
          </a:prstGeom>
        </p:spPr>
      </p:pic>
      <p:sp>
        <p:nvSpPr>
          <p:cNvPr id="6" name="ชื่อเรื่อง 1"/>
          <p:cNvSpPr>
            <a:spLocks noGrp="1"/>
          </p:cNvSpPr>
          <p:nvPr>
            <p:ph type="title"/>
          </p:nvPr>
        </p:nvSpPr>
        <p:spPr>
          <a:xfrm>
            <a:off x="1115616" y="5375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การย้ายลำดับห่วงใน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Hanoi Tower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6870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52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31640" y="2636912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sz="19900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The end</a:t>
            </a:r>
            <a:r>
              <a:rPr lang="en-US" sz="19900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.</a:t>
            </a:r>
            <a:r>
              <a:rPr lang="en-US" sz="19900" b="1" dirty="0" smtClean="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19900" b="1" dirty="0" smtClean="0">
                <a:latin typeface="TH SarabunPSK" pitchFamily="34" charset="-34"/>
                <a:cs typeface="TH SarabunPSK" pitchFamily="34" charset="-34"/>
              </a:rPr>
            </a:br>
            <a:r>
              <a:rPr lang="th-TH" sz="6000" b="1" dirty="0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รหัส </a:t>
            </a:r>
            <a:r>
              <a:rPr lang="en-US" sz="6000" b="1" dirty="0" err="1" smtClean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google</a:t>
            </a:r>
            <a:r>
              <a:rPr lang="en-US" sz="6000" b="1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  <a:t> Classroom</a:t>
            </a:r>
            <a:br>
              <a:rPr lang="en-US" sz="6000" b="1" dirty="0">
                <a:solidFill>
                  <a:srgbClr val="00B050"/>
                </a:solidFill>
                <a:latin typeface="TH SarabunPSK" pitchFamily="34" charset="-34"/>
                <a:cs typeface="TH SarabunPSK" pitchFamily="34" charset="-34"/>
              </a:rPr>
            </a:br>
            <a:r>
              <a:rPr lang="en-US" sz="13800" b="1" dirty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sd8f6r</a:t>
            </a:r>
            <a:endParaRPr lang="th-TH" sz="13800" b="1" dirty="0">
              <a:solidFill>
                <a:srgbClr val="C00000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5540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ฟังก์ชัน คือ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?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itchFamily="34" charset="-34"/>
                <a:cs typeface="TH SarabunPSK" pitchFamily="34" charset="-34"/>
              </a:rPr>
              <a:t>ฟังก์ชัน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คือ </a:t>
            </a:r>
            <a:r>
              <a:rPr lang="th-TH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ส่วน</a:t>
            </a:r>
            <a:r>
              <a:rPr lang="th-TH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ของโปรแกรมที่ถูกเขียนขึ้นเพื่อทำหน้าที่เฉพาะของมัน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 ฟังก์ชันในภาษา </a:t>
            </a:r>
            <a:r>
              <a:rPr lang="en-US" dirty="0">
                <a:latin typeface="TH SarabunPSK" pitchFamily="34" charset="-34"/>
                <a:cs typeface="TH SarabunPSK" pitchFamily="34" charset="-34"/>
              </a:rPr>
              <a:t>C </a:t>
            </a:r>
            <a:r>
              <a:rPr lang="th-TH" dirty="0">
                <a:latin typeface="TH SarabunPSK" pitchFamily="34" charset="-34"/>
                <a:cs typeface="TH SarabunPSK" pitchFamily="34" charset="-34"/>
              </a:rPr>
              <a:t>นั้นจะมีฟังก์ชันที่มากับภาษา และฟังก์ชันที่ผู้ใช้สร้างขึ้นเอง ในบทนี้เราจะพูดเกี่ยวกับฟังก์ชันที่จะสร้างขึ้นเองเป็นส่วนมาก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4" t="33197" r="44814" b="17418"/>
          <a:stretch/>
        </p:blipFill>
        <p:spPr bwMode="auto">
          <a:xfrm>
            <a:off x="400043" y="3573016"/>
            <a:ext cx="4536504" cy="28177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364088" y="3573016"/>
            <a:ext cx="3528392" cy="27365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int fac (</a:t>
            </a:r>
            <a:r>
              <a:rPr lang="en-US" sz="2400" b="1" dirty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int m</a:t>
            </a:r>
            <a:r>
              <a:rPr lang="en-US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  {  int  i,ans=1;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     for(i=1;i&lt;=m;i++)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         ans *= i;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     </a:t>
            </a:r>
            <a:r>
              <a:rPr lang="en-US" sz="2400" b="1" dirty="0">
                <a:solidFill>
                  <a:srgbClr val="C00000"/>
                </a:solidFill>
                <a:latin typeface="TH SarabunPSK" pitchFamily="34" charset="-34"/>
                <a:cs typeface="TH SarabunPSK" pitchFamily="34" charset="-34"/>
              </a:rPr>
              <a:t>return</a:t>
            </a:r>
            <a:r>
              <a:rPr lang="en-US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ans;</a:t>
            </a: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bg1"/>
                </a:solidFill>
                <a:latin typeface="TH SarabunPSK" pitchFamily="34" charset="-34"/>
                <a:cs typeface="TH SarabunPSK" pitchFamily="34" charset="-34"/>
              </a:rPr>
              <a:t>    }</a:t>
            </a:r>
          </a:p>
        </p:txBody>
      </p:sp>
      <p:sp>
        <p:nvSpPr>
          <p:cNvPr id="6" name="ตัวแทนเนื้อหา 2"/>
          <p:cNvSpPr txBox="1">
            <a:spLocks/>
          </p:cNvSpPr>
          <p:nvPr/>
        </p:nvSpPr>
        <p:spPr>
          <a:xfrm>
            <a:off x="323528" y="6285993"/>
            <a:ext cx="5040560" cy="604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ฟังก์ชันที่มากับภาษา (ฟังก์ชันสำเร็จรูป)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ตัวแทนเนื้อหา 2"/>
          <p:cNvSpPr txBox="1">
            <a:spLocks/>
          </p:cNvSpPr>
          <p:nvPr/>
        </p:nvSpPr>
        <p:spPr>
          <a:xfrm>
            <a:off x="5441729" y="6309595"/>
            <a:ext cx="3450751" cy="604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None/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ฟังก์ชันที่ผู้ใช้สร้างขึ้นเอง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0829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ข้อดีของฟังก์ชัน คือ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?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89112"/>
          </a:xfrm>
        </p:spPr>
        <p:txBody>
          <a:bodyPr/>
          <a:lstStyle/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ผู้ใช้สามารถ</a:t>
            </a:r>
            <a:r>
              <a:rPr lang="th-TH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เรียกใช้ฟังก์ชันต่างๆ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เพื่อทำงานใดๆ </a:t>
            </a:r>
            <a:r>
              <a:rPr lang="th-TH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ตามหน้าที่ของฟังก์ชันนั้น โดยที่เราไม่ต้องสนใจ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ว่าฟังก์ชันนั้น</a:t>
            </a:r>
            <a:r>
              <a:rPr lang="th-TH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ทำงานอย่างไร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835696" y="2492897"/>
            <a:ext cx="3600400" cy="4176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274320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float </a:t>
            </a:r>
            <a:r>
              <a:rPr lang="en-US" sz="1600" b="1" dirty="0">
                <a:solidFill>
                  <a:schemeClr val="tx1"/>
                </a:solidFill>
                <a:cs typeface="Angsana New" pitchFamily="18" charset="-34"/>
              </a:rPr>
              <a:t>area </a:t>
            </a: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(</a:t>
            </a:r>
            <a:r>
              <a:rPr lang="en-US" sz="1600" b="1" dirty="0">
                <a:solidFill>
                  <a:srgbClr val="FF3300"/>
                </a:solidFill>
                <a:cs typeface="Angsana New" pitchFamily="18" charset="-34"/>
              </a:rPr>
              <a:t>float a</a:t>
            </a: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 , </a:t>
            </a:r>
            <a:r>
              <a:rPr lang="en-US" sz="1600" b="1" dirty="0">
                <a:solidFill>
                  <a:srgbClr val="009900"/>
                </a:solidFill>
                <a:cs typeface="Angsana New" pitchFamily="18" charset="-34"/>
              </a:rPr>
              <a:t>float b</a:t>
            </a: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)</a:t>
            </a:r>
          </a:p>
          <a:p>
            <a:pPr marL="274320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{  return 1.0/2 * a * b;</a:t>
            </a:r>
          </a:p>
          <a:p>
            <a:pPr marL="274320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}</a:t>
            </a:r>
          </a:p>
          <a:p>
            <a:pPr marL="274320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void </a:t>
            </a:r>
            <a:r>
              <a:rPr lang="en-US" sz="1600" b="1" dirty="0">
                <a:solidFill>
                  <a:schemeClr val="tx1"/>
                </a:solidFill>
                <a:cs typeface="Angsana New" pitchFamily="18" charset="-34"/>
              </a:rPr>
              <a:t>func </a:t>
            </a: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(</a:t>
            </a:r>
            <a:r>
              <a:rPr lang="en-US" sz="1600" b="1" dirty="0">
                <a:solidFill>
                  <a:srgbClr val="0000FF"/>
                </a:solidFill>
                <a:cs typeface="Angsana New" pitchFamily="18" charset="-34"/>
              </a:rPr>
              <a:t>int x</a:t>
            </a: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 , </a:t>
            </a:r>
            <a:r>
              <a:rPr lang="en-US" sz="1600" b="1" dirty="0">
                <a:solidFill>
                  <a:srgbClr val="FF0066"/>
                </a:solidFill>
                <a:cs typeface="Angsana New" pitchFamily="18" charset="-34"/>
              </a:rPr>
              <a:t>float y</a:t>
            </a: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)</a:t>
            </a:r>
          </a:p>
          <a:p>
            <a:pPr marL="274320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{  </a:t>
            </a:r>
          </a:p>
          <a:p>
            <a:pPr marL="274320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cs typeface="Angsana New" pitchFamily="18" charset="-34"/>
              </a:rPr>
              <a:t>printf(</a:t>
            </a: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cs typeface="Angsana New" pitchFamily="18" charset="-34"/>
              </a:rPr>
              <a:t>answer </a:t>
            </a: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= %</a:t>
            </a:r>
            <a:r>
              <a:rPr lang="en-US" sz="1600" dirty="0" smtClean="0">
                <a:solidFill>
                  <a:schemeClr val="tx1"/>
                </a:solidFill>
                <a:cs typeface="Angsana New" pitchFamily="18" charset="-34"/>
              </a:rPr>
              <a:t>f\n</a:t>
            </a: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cs typeface="Angsana New" pitchFamily="18" charset="-34"/>
              </a:rPr>
              <a:t>, area(x,y));</a:t>
            </a:r>
            <a:endParaRPr lang="en-US" sz="1600" dirty="0">
              <a:solidFill>
                <a:schemeClr val="tx1"/>
              </a:solidFill>
              <a:cs typeface="Angsana New" pitchFamily="18" charset="-34"/>
            </a:endParaRPr>
          </a:p>
          <a:p>
            <a:pPr marL="274320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}</a:t>
            </a:r>
          </a:p>
          <a:p>
            <a:pPr marL="274320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defRPr/>
            </a:pPr>
            <a:endParaRPr lang="en-US" sz="1600" dirty="0">
              <a:solidFill>
                <a:schemeClr val="tx1"/>
              </a:solidFill>
              <a:cs typeface="Angsana New" pitchFamily="18" charset="-34"/>
            </a:endParaRPr>
          </a:p>
          <a:p>
            <a:pPr marL="274320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void main()</a:t>
            </a:r>
          </a:p>
          <a:p>
            <a:pPr marL="274320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{  int a;</a:t>
            </a:r>
          </a:p>
          <a:p>
            <a:pPr marL="274320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   float triangle, b;</a:t>
            </a:r>
          </a:p>
          <a:p>
            <a:pPr marL="274320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   triangle = </a:t>
            </a:r>
            <a:r>
              <a:rPr lang="en-US" sz="1600" b="1" dirty="0">
                <a:solidFill>
                  <a:schemeClr val="tx1"/>
                </a:solidFill>
                <a:cs typeface="Angsana New" pitchFamily="18" charset="-34"/>
              </a:rPr>
              <a:t>area</a:t>
            </a: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(</a:t>
            </a:r>
            <a:r>
              <a:rPr lang="en-US" sz="1600" b="1" dirty="0">
                <a:solidFill>
                  <a:srgbClr val="FF3300"/>
                </a:solidFill>
                <a:cs typeface="Angsana New" pitchFamily="18" charset="-34"/>
              </a:rPr>
              <a:t>3.5</a:t>
            </a: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,</a:t>
            </a:r>
            <a:r>
              <a:rPr lang="en-US" sz="1600" b="1" dirty="0">
                <a:solidFill>
                  <a:srgbClr val="009900"/>
                </a:solidFill>
                <a:cs typeface="Angsana New" pitchFamily="18" charset="-34"/>
              </a:rPr>
              <a:t>4.0</a:t>
            </a:r>
            <a:r>
              <a:rPr lang="en-US" sz="1600" dirty="0" smtClean="0">
                <a:solidFill>
                  <a:schemeClr val="tx1"/>
                </a:solidFill>
                <a:cs typeface="Angsana New" pitchFamily="18" charset="-34"/>
              </a:rPr>
              <a:t>);</a:t>
            </a:r>
          </a:p>
          <a:p>
            <a:pPr marL="274320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tx1"/>
                </a:solidFill>
                <a:cs typeface="Angsana New" pitchFamily="18" charset="-34"/>
              </a:rPr>
              <a:t>   printf</a:t>
            </a: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("triangle = %f\</a:t>
            </a:r>
            <a:r>
              <a:rPr lang="en-US" sz="1600" dirty="0" err="1">
                <a:solidFill>
                  <a:schemeClr val="tx1"/>
                </a:solidFill>
                <a:cs typeface="Angsana New" pitchFamily="18" charset="-34"/>
              </a:rPr>
              <a:t>n",triangle</a:t>
            </a: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);</a:t>
            </a:r>
          </a:p>
          <a:p>
            <a:pPr marL="274320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   scanf</a:t>
            </a:r>
            <a:r>
              <a:rPr lang="en-US" sz="1600" dirty="0" smtClean="0">
                <a:solidFill>
                  <a:schemeClr val="tx1"/>
                </a:solidFill>
                <a:cs typeface="Angsana New" pitchFamily="18" charset="-34"/>
              </a:rPr>
              <a:t>(</a:t>
            </a: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cs typeface="Angsana New" pitchFamily="18" charset="-34"/>
              </a:rPr>
              <a:t>%</a:t>
            </a: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d %</a:t>
            </a:r>
            <a:r>
              <a:rPr lang="en-US" sz="1600" dirty="0" smtClean="0">
                <a:solidFill>
                  <a:schemeClr val="tx1"/>
                </a:solidFill>
                <a:cs typeface="Angsana New" pitchFamily="18" charset="-34"/>
              </a:rPr>
              <a:t>f</a:t>
            </a: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cs typeface="Angsana New" pitchFamily="18" charset="-34"/>
              </a:rPr>
              <a:t>,&amp;</a:t>
            </a: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a,&amp;b);   </a:t>
            </a:r>
          </a:p>
          <a:p>
            <a:pPr marL="274320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   </a:t>
            </a:r>
            <a:r>
              <a:rPr lang="en-US" sz="1600" b="1" dirty="0">
                <a:solidFill>
                  <a:schemeClr val="tx1"/>
                </a:solidFill>
                <a:cs typeface="Angsana New" pitchFamily="18" charset="-34"/>
              </a:rPr>
              <a:t>func</a:t>
            </a: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(</a:t>
            </a:r>
            <a:r>
              <a:rPr lang="en-US" sz="1600" b="1" dirty="0">
                <a:solidFill>
                  <a:srgbClr val="0000FF"/>
                </a:solidFill>
                <a:cs typeface="Angsana New" pitchFamily="18" charset="-34"/>
              </a:rPr>
              <a:t>a</a:t>
            </a: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,</a:t>
            </a:r>
            <a:r>
              <a:rPr lang="en-US" sz="1600" b="1" dirty="0">
                <a:solidFill>
                  <a:srgbClr val="FF0066"/>
                </a:solidFill>
                <a:cs typeface="Angsana New" pitchFamily="18" charset="-34"/>
              </a:rPr>
              <a:t>b</a:t>
            </a: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);</a:t>
            </a:r>
          </a:p>
          <a:p>
            <a:pPr marL="274320" indent="-27432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chemeClr val="tx1"/>
                </a:solidFill>
                <a:cs typeface="Angsana New" pitchFamily="18" charset="-34"/>
              </a:rPr>
              <a:t>}</a:t>
            </a:r>
          </a:p>
        </p:txBody>
      </p:sp>
      <p:sp>
        <p:nvSpPr>
          <p:cNvPr id="9" name="ตัวแทนเนื้อหา 2"/>
          <p:cNvSpPr txBox="1">
            <a:spLocks/>
          </p:cNvSpPr>
          <p:nvPr/>
        </p:nvSpPr>
        <p:spPr>
          <a:xfrm>
            <a:off x="5803405" y="5660998"/>
            <a:ext cx="3096344" cy="383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ฟังก์ชันที่มากับภาษา (ฟังก์ชันสำเร็จรูป)</a:t>
            </a:r>
            <a:endParaRPr lang="th-TH" sz="2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ตัวแทนเนื้อหา 2"/>
          <p:cNvSpPr txBox="1">
            <a:spLocks/>
          </p:cNvSpPr>
          <p:nvPr/>
        </p:nvSpPr>
        <p:spPr>
          <a:xfrm>
            <a:off x="5868144" y="4471212"/>
            <a:ext cx="2249311" cy="3941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None/>
            </a:pPr>
            <a:r>
              <a:rPr lang="th-TH" sz="2000" b="1" dirty="0" smtClean="0">
                <a:latin typeface="TH SarabunPSK" pitchFamily="34" charset="-34"/>
                <a:cs typeface="TH SarabunPSK" pitchFamily="34" charset="-34"/>
              </a:rPr>
              <a:t>ฟังก์ชันที่ผู้ใช้สร้างขึ้นเอง</a:t>
            </a:r>
            <a:endParaRPr lang="th-TH" sz="20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11" name="ลูกศรเชื่อมต่อแบบตรง 10"/>
          <p:cNvCxnSpPr/>
          <p:nvPr/>
        </p:nvCxnSpPr>
        <p:spPr>
          <a:xfrm flipH="1">
            <a:off x="4355976" y="4668282"/>
            <a:ext cx="1368152" cy="632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/>
          <p:nvPr/>
        </p:nvCxnSpPr>
        <p:spPr>
          <a:xfrm flipH="1">
            <a:off x="4499992" y="4955456"/>
            <a:ext cx="1285788" cy="1088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/>
          <p:cNvCxnSpPr/>
          <p:nvPr/>
        </p:nvCxnSpPr>
        <p:spPr>
          <a:xfrm flipH="1" flipV="1">
            <a:off x="4788024" y="5499911"/>
            <a:ext cx="936104" cy="352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/>
          <p:cNvCxnSpPr/>
          <p:nvPr/>
        </p:nvCxnSpPr>
        <p:spPr>
          <a:xfrm flipH="1" flipV="1">
            <a:off x="5220072" y="4077072"/>
            <a:ext cx="400236" cy="394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/>
          <p:cNvCxnSpPr/>
          <p:nvPr/>
        </p:nvCxnSpPr>
        <p:spPr>
          <a:xfrm flipH="1" flipV="1">
            <a:off x="4139952" y="5833040"/>
            <a:ext cx="1736576" cy="172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ตัวแทนเนื้อหา 2"/>
          <p:cNvSpPr txBox="1">
            <a:spLocks/>
          </p:cNvSpPr>
          <p:nvPr/>
        </p:nvSpPr>
        <p:spPr>
          <a:xfrm>
            <a:off x="5404283" y="2509980"/>
            <a:ext cx="3920245" cy="1189112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โดยที่เราสามารถเรียกใช้ฟังก์ชัน</a:t>
            </a:r>
          </a:p>
          <a:p>
            <a:pPr marL="82296" indent="0">
              <a:buNone/>
            </a:pP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ใน</a:t>
            </a:r>
            <a:r>
              <a:rPr lang="th-TH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ฟังก์ชัน 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main() 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หรือ เรียกใช้</a:t>
            </a:r>
            <a:r>
              <a:rPr lang="th-TH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ระหว่างฟังก์ชัน</a:t>
            </a:r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ได้เช่นกัน</a:t>
            </a:r>
            <a:endParaRPr lang="th-TH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4858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  <p:bldP spid="9" grpId="0" animBg="1"/>
      <p:bldP spid="10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แล้วฟังก์ชัน สามารถเรียกใช้ตัวเองได้ไหม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?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557264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PSK" pitchFamily="34" charset="-34"/>
                <a:cs typeface="TH SarabunPSK" pitchFamily="34" charset="-34"/>
              </a:rPr>
              <a:t>คำตอบ คือ </a:t>
            </a:r>
            <a:r>
              <a:rPr lang="th-TH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ได้ครับ </a:t>
            </a:r>
            <a:r>
              <a:rPr lang="th-TH" b="1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ซึ่งฟังก์ชันรูปแบบนี้เราเรียกว่า 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Recursive function </a:t>
            </a:r>
            <a:r>
              <a:rPr lang="th-TH" b="1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หรือ</a:t>
            </a:r>
            <a:r>
              <a:rPr lang="th-TH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ฟังก์ชันเวียนเกิดครับ</a:t>
            </a:r>
          </a:p>
          <a:p>
            <a:r>
              <a:rPr lang="th-TH" b="1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การ</a:t>
            </a:r>
            <a:r>
              <a:rPr lang="th-TH" b="1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เรียกตัวเองซ้ำของฟังก์ชัน โดยต้องมีส่วนที่ทำการ</a:t>
            </a:r>
            <a:r>
              <a:rPr lang="th-TH" b="1" dirty="0" smtClean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เรียก</a:t>
            </a:r>
          </a:p>
          <a:p>
            <a:pPr marL="82296" indent="0">
              <a:buNone/>
            </a:pPr>
            <a:r>
              <a:rPr lang="th-TH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  ตัวฟังก์ชันตัวเองเอง </a:t>
            </a:r>
            <a:r>
              <a:rPr lang="th-TH" b="1" dirty="0">
                <a:solidFill>
                  <a:schemeClr val="tx2"/>
                </a:solidFill>
                <a:latin typeface="TH SarabunPSK" pitchFamily="34" charset="-34"/>
                <a:cs typeface="TH SarabunPSK" pitchFamily="34" charset="-34"/>
              </a:rPr>
              <a:t>และ</a:t>
            </a:r>
            <a:r>
              <a:rPr lang="th-TH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จุดที่ทำให้จบการเรียกซ้ำ</a:t>
            </a:r>
            <a:r>
              <a:rPr lang="th-TH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ตัวเอง</a:t>
            </a:r>
            <a:endParaRPr lang="th-TH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" name="ตัวแทนเนื้อหา 2"/>
          <p:cNvSpPr txBox="1">
            <a:spLocks/>
          </p:cNvSpPr>
          <p:nvPr/>
        </p:nvSpPr>
        <p:spPr>
          <a:xfrm>
            <a:off x="1115616" y="4869160"/>
            <a:ext cx="2808312" cy="604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ฟังก์ชันเรียกใช้ตัวเอง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7" name="ตัวแทนเนื้อหา 2"/>
          <p:cNvSpPr txBox="1">
            <a:spLocks/>
          </p:cNvSpPr>
          <p:nvPr/>
        </p:nvSpPr>
        <p:spPr>
          <a:xfrm>
            <a:off x="5364088" y="5373216"/>
            <a:ext cx="3450751" cy="11521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None/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จุดสิ้นสุดในการเรียกซ้ำตัวเอง (มีได้มากกว่า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1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เงื่อนไข)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" name="ตัวแทนเนื้อหา 2"/>
          <p:cNvSpPr txBox="1">
            <a:spLocks/>
          </p:cNvSpPr>
          <p:nvPr/>
        </p:nvSpPr>
        <p:spPr>
          <a:xfrm>
            <a:off x="5356629" y="4077072"/>
            <a:ext cx="3450751" cy="604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ctr">
              <a:buNone/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การเรียกใช้ฟังก์ชันตัวเอง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7" name="ลูกศรเชื่อมต่อแบบตรง 6"/>
          <p:cNvCxnSpPr>
            <a:stCxn id="16" idx="3"/>
            <a:endCxn id="19" idx="1"/>
          </p:cNvCxnSpPr>
          <p:nvPr/>
        </p:nvCxnSpPr>
        <p:spPr>
          <a:xfrm flipV="1">
            <a:off x="3923928" y="4379404"/>
            <a:ext cx="1432701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/>
          <p:cNvCxnSpPr>
            <a:stCxn id="16" idx="3"/>
            <a:endCxn id="17" idx="1"/>
          </p:cNvCxnSpPr>
          <p:nvPr/>
        </p:nvCxnSpPr>
        <p:spPr>
          <a:xfrm>
            <a:off x="3923928" y="5171492"/>
            <a:ext cx="1440160" cy="7777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72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6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เช่น การหาค่า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Factorial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ที่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n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90919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สมมุติเราจะหาค่า 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5!</a:t>
            </a:r>
          </a:p>
          <a:p>
            <a:pPr marL="82296" indent="0">
              <a:buNone/>
            </a:pP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5! = 5 x 4 x 3 x 2 x 1</a:t>
            </a:r>
          </a:p>
          <a:p>
            <a:pPr marL="82296" indent="0">
              <a:buNone/>
            </a:pP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4! = 4 x 3 x 2 x 1</a:t>
            </a:r>
            <a:endParaRPr lang="en-US" b="1" dirty="0" smtClean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82296" indent="0">
              <a:buNone/>
            </a:pP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5" name="ตัวเชื่อมต่อตรง 4"/>
          <p:cNvCxnSpPr/>
          <p:nvPr/>
        </p:nvCxnSpPr>
        <p:spPr>
          <a:xfrm>
            <a:off x="2699792" y="2564904"/>
            <a:ext cx="158417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ตัวเชื่อมต่อตรง 11"/>
          <p:cNvCxnSpPr/>
          <p:nvPr/>
        </p:nvCxnSpPr>
        <p:spPr>
          <a:xfrm>
            <a:off x="2195736" y="3140968"/>
            <a:ext cx="158417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วงเล็บปีกกาขวา 7"/>
          <p:cNvSpPr/>
          <p:nvPr/>
        </p:nvSpPr>
        <p:spPr>
          <a:xfrm>
            <a:off x="4716016" y="2132856"/>
            <a:ext cx="288032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5364088" y="2348880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เหมือนกันไหมครับ</a:t>
            </a:r>
            <a:r>
              <a:rPr lang="en-US" sz="32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?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15" name="ตัวแทนเนื้อหา 2"/>
          <p:cNvSpPr txBox="1">
            <a:spLocks/>
          </p:cNvSpPr>
          <p:nvPr/>
        </p:nvSpPr>
        <p:spPr>
          <a:xfrm>
            <a:off x="1403648" y="3429000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ถ้าอย่างนั้นเราบอกแบบนี้ได้ไหมครับว่า 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5! =</a:t>
            </a:r>
            <a:r>
              <a:rPr lang="th-TH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5 x 4!</a:t>
            </a:r>
          </a:p>
        </p:txBody>
      </p:sp>
      <p:sp>
        <p:nvSpPr>
          <p:cNvPr id="18" name="ตัวแทนเนื้อหา 2"/>
          <p:cNvSpPr txBox="1">
            <a:spLocks/>
          </p:cNvSpPr>
          <p:nvPr/>
        </p:nvSpPr>
        <p:spPr>
          <a:xfrm>
            <a:off x="1403648" y="4149080"/>
            <a:ext cx="7498080" cy="24482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4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! </a:t>
            </a:r>
            <a:r>
              <a:rPr lang="th-TH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คือ </a:t>
            </a:r>
            <a:r>
              <a:rPr lang="en-US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4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x 3!</a:t>
            </a:r>
          </a:p>
          <a:p>
            <a:pPr marL="82296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3! </a:t>
            </a:r>
            <a:r>
              <a:rPr lang="th-TH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คือ 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3 </a:t>
            </a:r>
            <a:r>
              <a:rPr lang="en-US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x 2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!	</a:t>
            </a:r>
            <a:r>
              <a:rPr lang="th-TH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     และ 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 0! = 1  </a:t>
            </a:r>
            <a:r>
              <a:rPr lang="th-TH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Terminate condition)</a:t>
            </a:r>
            <a:endParaRPr lang="en-US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82296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2! </a:t>
            </a:r>
            <a:r>
              <a:rPr lang="th-TH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คือ </a:t>
            </a:r>
            <a:r>
              <a:rPr lang="en-US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x 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1!	</a:t>
            </a:r>
            <a:r>
              <a:rPr lang="th-TH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    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ถ้าเราเขียนในรูปทั่วไปได้ว่า 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n! = n x (n-1)!</a:t>
            </a:r>
            <a:endParaRPr lang="en-US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82296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1! </a:t>
            </a:r>
            <a:r>
              <a:rPr lang="th-TH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คือ 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1 </a:t>
            </a:r>
            <a:r>
              <a:rPr lang="en-US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x 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0!</a:t>
            </a:r>
            <a:endParaRPr lang="en-US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วงรี 9"/>
          <p:cNvSpPr/>
          <p:nvPr/>
        </p:nvSpPr>
        <p:spPr>
          <a:xfrm>
            <a:off x="4427984" y="4653136"/>
            <a:ext cx="1080120" cy="7200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1" name="ลูกศรเชื่อมต่อแบบตรง 20"/>
          <p:cNvCxnSpPr/>
          <p:nvPr/>
        </p:nvCxnSpPr>
        <p:spPr>
          <a:xfrm flipV="1">
            <a:off x="7164288" y="580526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/>
          <p:cNvCxnSpPr/>
          <p:nvPr/>
        </p:nvCxnSpPr>
        <p:spPr>
          <a:xfrm flipV="1">
            <a:off x="8748464" y="580526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ตัวเชื่อมต่อตรง 23"/>
          <p:cNvCxnSpPr/>
          <p:nvPr/>
        </p:nvCxnSpPr>
        <p:spPr>
          <a:xfrm>
            <a:off x="7164288" y="6165304"/>
            <a:ext cx="158417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31840" y="6304964"/>
            <a:ext cx="6012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สังเกตเห็น </a:t>
            </a:r>
            <a:r>
              <a:rPr lang="en-US" sz="2800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! </a:t>
            </a:r>
            <a:r>
              <a:rPr lang="th-TH" sz="2800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มีการอ้างอิงถึงฟังก์ชัน </a:t>
            </a:r>
            <a:r>
              <a:rPr lang="en-US" sz="2800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! </a:t>
            </a:r>
            <a:r>
              <a:rPr lang="th-TH" sz="2800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ของตัวมันเองอีกรอบ</a:t>
            </a:r>
            <a:endParaRPr lang="th-TH" sz="1600" dirty="0">
              <a:solidFill>
                <a:schemeClr val="accent6"/>
              </a:solidFill>
            </a:endParaRPr>
          </a:p>
        </p:txBody>
      </p:sp>
      <p:cxnSp>
        <p:nvCxnSpPr>
          <p:cNvPr id="26" name="ตัวเชื่อมต่อตรง 25"/>
          <p:cNvCxnSpPr/>
          <p:nvPr/>
        </p:nvCxnSpPr>
        <p:spPr>
          <a:xfrm>
            <a:off x="7956376" y="6165304"/>
            <a:ext cx="0" cy="152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9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9" grpId="0"/>
      <p:bldP spid="15" grpId="0"/>
      <p:bldP spid="18" grpId="0"/>
      <p:bldP spid="10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ถามว่าในการเขียนโปรแกรมเราสามารถเขียนใน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รูปแบบ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ของภาษาคอมพิวเตอร์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ได้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หรือไม่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?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61304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ตอบเลยว่า </a:t>
            </a:r>
            <a:r>
              <a:rPr lang="th-TH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ได้</a:t>
            </a:r>
            <a:endParaRPr lang="en-US" b="1" dirty="0" smtClean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" name="ตัวแทนเนื้อหา 2"/>
          <p:cNvSpPr txBox="1">
            <a:spLocks/>
          </p:cNvSpPr>
          <p:nvPr/>
        </p:nvSpPr>
        <p:spPr>
          <a:xfrm>
            <a:off x="1394400" y="2060848"/>
            <a:ext cx="7498080" cy="244827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ฟังก์ชัน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Fac()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เพื่อหาผลลัพธ์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n!</a:t>
            </a:r>
          </a:p>
          <a:p>
            <a:pPr marL="82296" indent="0">
              <a:buNone/>
            </a:pPr>
            <a:r>
              <a:rPr lang="th-TH" b="1" dirty="0">
                <a:latin typeface="TH SarabunPSK" pitchFamily="34" charset="-34"/>
                <a:cs typeface="TH SarabunPSK" pitchFamily="34" charset="-34"/>
              </a:rPr>
              <a:t>รูปทั่วไปได้ว่า </a:t>
            </a:r>
            <a:endParaRPr lang="en-US" b="1" dirty="0" smtClean="0">
              <a:latin typeface="TH SarabunPSK" pitchFamily="34" charset="-34"/>
              <a:cs typeface="TH SarabunPSK" pitchFamily="34" charset="-34"/>
            </a:endParaRPr>
          </a:p>
          <a:p>
            <a:pPr marL="82296" indent="0">
              <a:buNone/>
            </a:pPr>
            <a:r>
              <a:rPr lang="en-US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n</a:t>
            </a:r>
            <a:r>
              <a:rPr lang="en-US" b="1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! = n x (n-1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)!</a:t>
            </a:r>
          </a:p>
          <a:p>
            <a:pPr marL="82296" indent="0">
              <a:buNone/>
            </a:pP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เงื่อนไข/ขอบเขต </a:t>
            </a:r>
            <a:endParaRPr lang="en-US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82296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	0! = 1</a:t>
            </a:r>
            <a:endParaRPr lang="en-US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5" t="18850" r="46426" b="29917"/>
          <a:stretch/>
        </p:blipFill>
        <p:spPr bwMode="auto">
          <a:xfrm>
            <a:off x="4374283" y="2924944"/>
            <a:ext cx="4542020" cy="374778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0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เราลองมาดูการทำงานของโปรแกรมนี้กันครับ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ตัวแทนเนื้อหา 2"/>
          <p:cNvSpPr txBox="1">
            <a:spLocks/>
          </p:cNvSpPr>
          <p:nvPr/>
        </p:nvSpPr>
        <p:spPr>
          <a:xfrm>
            <a:off x="6041498" y="1412776"/>
            <a:ext cx="3355038" cy="172819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th-TH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เริ่มทำงานที่ 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main()</a:t>
            </a:r>
          </a:p>
          <a:p>
            <a:pPr marL="82296" indent="0">
              <a:buFont typeface="Wingdings 2"/>
              <a:buNone/>
            </a:pPr>
            <a:r>
              <a:rPr lang="th-TH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สมมุติ 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n = 3</a:t>
            </a:r>
          </a:p>
          <a:p>
            <a:pPr marL="82296" indent="0">
              <a:buFont typeface="Wingdings 2"/>
              <a:buNone/>
            </a:pP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fac(3) =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3 x 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fac(3 – 1)</a:t>
            </a:r>
          </a:p>
          <a:p>
            <a:pPr marL="82296" indent="0">
              <a:buFont typeface="Wingdings 2"/>
              <a:buNone/>
            </a:pPr>
            <a:endParaRPr lang="en-US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  <a:p>
            <a:pPr marL="82296" indent="0">
              <a:buFont typeface="Wingdings 2"/>
              <a:buNone/>
            </a:pPr>
            <a:endParaRPr lang="en-US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5" t="18850" r="46426" b="29917"/>
          <a:stretch/>
        </p:blipFill>
        <p:spPr bwMode="auto">
          <a:xfrm>
            <a:off x="1475656" y="1412776"/>
            <a:ext cx="4542020" cy="374778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ลูกศรเชื่อมต่อแบบตรง 5"/>
          <p:cNvCxnSpPr/>
          <p:nvPr/>
        </p:nvCxnSpPr>
        <p:spPr>
          <a:xfrm flipH="1">
            <a:off x="6948264" y="3140968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ลูกศรเชื่อมต่อแบบตรง 11"/>
          <p:cNvCxnSpPr/>
          <p:nvPr/>
        </p:nvCxnSpPr>
        <p:spPr>
          <a:xfrm flipH="1">
            <a:off x="6911213" y="4221088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/>
          <p:cNvCxnSpPr/>
          <p:nvPr/>
        </p:nvCxnSpPr>
        <p:spPr>
          <a:xfrm flipH="1">
            <a:off x="6911213" y="5373216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/>
          <p:cNvCxnSpPr/>
          <p:nvPr/>
        </p:nvCxnSpPr>
        <p:spPr>
          <a:xfrm flipV="1">
            <a:off x="7308304" y="5373216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สี่เหลี่ยมผืนผ้า 14"/>
          <p:cNvSpPr/>
          <p:nvPr/>
        </p:nvSpPr>
        <p:spPr>
          <a:xfrm>
            <a:off x="7718747" y="5518973"/>
            <a:ext cx="3593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1</a:t>
            </a:r>
            <a:endParaRPr lang="th-TH" sz="3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18" name="ลูกศรเชื่อมต่อแบบตรง 17"/>
          <p:cNvCxnSpPr/>
          <p:nvPr/>
        </p:nvCxnSpPr>
        <p:spPr>
          <a:xfrm flipV="1">
            <a:off x="7308304" y="4221088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สี่เหลี่ยมผืนผ้า 18"/>
          <p:cNvSpPr/>
          <p:nvPr/>
        </p:nvSpPr>
        <p:spPr>
          <a:xfrm>
            <a:off x="7718747" y="4366845"/>
            <a:ext cx="3593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1</a:t>
            </a:r>
            <a:endParaRPr lang="th-TH" sz="3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0" name="ลูกศรเชื่อมต่อแบบตรง 19"/>
          <p:cNvCxnSpPr/>
          <p:nvPr/>
        </p:nvCxnSpPr>
        <p:spPr>
          <a:xfrm flipV="1">
            <a:off x="7316501" y="3140968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สี่เหลี่ยมผืนผ้า 20"/>
          <p:cNvSpPr/>
          <p:nvPr/>
        </p:nvSpPr>
        <p:spPr>
          <a:xfrm>
            <a:off x="7726944" y="3286725"/>
            <a:ext cx="3593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2</a:t>
            </a:r>
            <a:endParaRPr lang="th-TH" sz="3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" name="ตัวแทนเนื้อหา 2"/>
          <p:cNvSpPr txBox="1">
            <a:spLocks/>
          </p:cNvSpPr>
          <p:nvPr/>
        </p:nvSpPr>
        <p:spPr>
          <a:xfrm>
            <a:off x="6012160" y="3717032"/>
            <a:ext cx="3355038" cy="57606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fac(2) =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2 x 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fac(2 – 1)</a:t>
            </a:r>
          </a:p>
        </p:txBody>
      </p:sp>
      <p:sp>
        <p:nvSpPr>
          <p:cNvPr id="23" name="ตัวแทนเนื้อหา 2"/>
          <p:cNvSpPr txBox="1">
            <a:spLocks/>
          </p:cNvSpPr>
          <p:nvPr/>
        </p:nvSpPr>
        <p:spPr>
          <a:xfrm>
            <a:off x="6041498" y="4737397"/>
            <a:ext cx="3355038" cy="648071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fac(1) =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1 x </a:t>
            </a: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fac(1 – 1)</a:t>
            </a:r>
          </a:p>
        </p:txBody>
      </p:sp>
      <p:sp>
        <p:nvSpPr>
          <p:cNvPr id="25" name="ตัวแทนเนื้อหา 2"/>
          <p:cNvSpPr txBox="1">
            <a:spLocks/>
          </p:cNvSpPr>
          <p:nvPr/>
        </p:nvSpPr>
        <p:spPr>
          <a:xfrm>
            <a:off x="6012160" y="5949280"/>
            <a:ext cx="3355038" cy="57606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fac(0) = 1</a:t>
            </a:r>
          </a:p>
          <a:p>
            <a:pPr marL="82296" indent="0">
              <a:buFont typeface="Wingdings 2"/>
              <a:buNone/>
            </a:pPr>
            <a:endParaRPr lang="en-US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6" name="ตัวแทนเนื้อหา 2"/>
          <p:cNvSpPr txBox="1">
            <a:spLocks/>
          </p:cNvSpPr>
          <p:nvPr/>
        </p:nvSpPr>
        <p:spPr>
          <a:xfrm>
            <a:off x="1547664" y="5434664"/>
            <a:ext cx="4392488" cy="8149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th-TH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ดังนั้น 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fac(3) = 3 x 2 = 6</a:t>
            </a:r>
          </a:p>
          <a:p>
            <a:pPr marL="82296" indent="0">
              <a:buFont typeface="Wingdings 2"/>
              <a:buNone/>
            </a:pP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815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9" grpId="0"/>
      <p:bldP spid="21" grpId="0"/>
      <p:bldP spid="22" grpId="0"/>
      <p:bldP spid="23" grpId="0"/>
      <p:bldP spid="25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แบบฝึกหัด เรื่อง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Recursive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4" name="ตัวแทนเนื้อหา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1.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ให้แปลงเลขฐาน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10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เป็น เลขฐาน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2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โดยใช้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Recursive function</a:t>
            </a:r>
            <a:endParaRPr lang="en-US" b="1" dirty="0">
              <a:solidFill>
                <a:schemeClr val="accent6"/>
              </a:solidFill>
              <a:latin typeface="TH SarabunPSK" pitchFamily="34" charset="-34"/>
              <a:cs typeface="TH SarabunPSK" pitchFamily="34" charset="-34"/>
            </a:endParaRPr>
          </a:p>
          <a:p>
            <a:pPr marL="82296" indent="0">
              <a:buNone/>
            </a:pP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รูปทั่วไป คือ .........................................</a:t>
            </a:r>
          </a:p>
          <a:p>
            <a:pPr marL="82296" indent="0">
              <a:buNone/>
            </a:pP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	เงื่อนไข/ขอบเขต/จุดสิ้นสุด คือ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...................................</a:t>
            </a:r>
          </a:p>
          <a:p>
            <a:pPr marL="82296" indent="0">
              <a:buNone/>
            </a:pPr>
            <a:r>
              <a:rPr lang="th-TH" b="1" dirty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......................................................................................</a:t>
            </a:r>
            <a:endParaRPr lang="th-TH" b="1" dirty="0" smtClean="0">
              <a:solidFill>
                <a:schemeClr val="accent6"/>
              </a:solidFill>
              <a:latin typeface="TH SarabunPSK" pitchFamily="34" charset="-34"/>
              <a:cs typeface="TH SarabunPSK" pitchFamily="34" charset="-34"/>
            </a:endParaRPr>
          </a:p>
          <a:p>
            <a:pPr marL="82296" indent="0">
              <a:buNone/>
            </a:pP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โปรแกรม คือ</a:t>
            </a:r>
          </a:p>
          <a:p>
            <a:pPr marL="82296" indent="0">
              <a:buNone/>
            </a:pPr>
            <a:r>
              <a:rPr lang="th-TH" b="1" dirty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......................................................................................</a:t>
            </a:r>
          </a:p>
          <a:p>
            <a:pPr marL="82296" indent="0">
              <a:buNone/>
            </a:pPr>
            <a:r>
              <a:rPr lang="th-TH" b="1" dirty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	......................................................................................</a:t>
            </a:r>
            <a:endParaRPr lang="en-US" b="1" dirty="0">
              <a:solidFill>
                <a:schemeClr val="accent6"/>
              </a:solidFill>
              <a:latin typeface="TH SarabunPSK" pitchFamily="34" charset="-34"/>
              <a:cs typeface="TH SarabunPSK" pitchFamily="34" charset="-34"/>
            </a:endParaRPr>
          </a:p>
          <a:p>
            <a:pPr marL="82296" indent="0">
              <a:buNone/>
            </a:pPr>
            <a:r>
              <a:rPr lang="th-TH" b="1" dirty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......................................................................................</a:t>
            </a:r>
            <a:endParaRPr lang="en-US" b="1" dirty="0">
              <a:solidFill>
                <a:schemeClr val="accent6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692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แบบฝึกหัด เรื่อง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Recursive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4" name="ตัวแทนเนื้อหา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b="1" dirty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.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ลำดับชุดหนึ่ง คือ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2, 5, 9, 14, 20, …..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จงหาพจน์ที่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n</a:t>
            </a:r>
          </a:p>
          <a:p>
            <a:pPr marL="82296" indent="0">
              <a:buNone/>
            </a:pP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โจทย์ข้อ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3.4.2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หน้า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59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marL="82296" indent="0">
              <a:buNone/>
            </a:pPr>
            <a:r>
              <a:rPr lang="en-US" b="1" dirty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3. </a:t>
            </a:r>
            <a:r>
              <a:rPr lang="th-TH" b="1" dirty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ลำดับ</a:t>
            </a:r>
            <a:r>
              <a:rPr lang="en-US" b="1" dirty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err="1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ฟี</a:t>
            </a:r>
            <a:r>
              <a:rPr lang="th-TH" b="1" dirty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โบนักซี </a:t>
            </a:r>
            <a:r>
              <a:rPr lang="en-US" b="1" dirty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(Fibonacci) 0, 1, 1, 2, 3, 5, …. </a:t>
            </a:r>
            <a:endParaRPr lang="th-TH" b="1" dirty="0">
              <a:solidFill>
                <a:schemeClr val="accent6"/>
              </a:solidFill>
              <a:latin typeface="TH SarabunPSK" pitchFamily="34" charset="-34"/>
              <a:cs typeface="TH SarabunPSK" pitchFamily="34" charset="-34"/>
            </a:endParaRPr>
          </a:p>
          <a:p>
            <a:pPr marL="82296" indent="0">
              <a:buNone/>
            </a:pPr>
            <a:r>
              <a:rPr lang="th-TH" b="1" dirty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จงหาพจน์ที่ </a:t>
            </a:r>
            <a:r>
              <a:rPr lang="en-US" b="1" dirty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n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th-TH" b="1" dirty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โจทย์ข้อ </a:t>
            </a:r>
            <a:r>
              <a:rPr lang="en-US" b="1" dirty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3.4.3 </a:t>
            </a:r>
            <a:r>
              <a:rPr lang="th-TH" b="1" dirty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หน้า </a:t>
            </a:r>
            <a:r>
              <a:rPr lang="en-US" b="1" dirty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60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marL="82296" indent="0">
              <a:buNone/>
            </a:pP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4.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จงเขียน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Code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หอคอย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Hanoi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จำนวน</a:t>
            </a:r>
            <a:r>
              <a:rPr lang="th-TH" b="1" dirty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n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ห่วง เพื่อย้ายห่วงจากทั้งหมดจากหลัก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A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ไปยัง หลัก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C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โดยสามารถพักห่วงไว้ที่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B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ได้</a:t>
            </a:r>
            <a:endParaRPr lang="en-US" b="1" dirty="0" smtClean="0">
              <a:solidFill>
                <a:schemeClr val="accent6"/>
              </a:solidFill>
              <a:latin typeface="TH SarabunPSK" pitchFamily="34" charset="-34"/>
              <a:cs typeface="TH SarabunPSK" pitchFamily="34" charset="-34"/>
            </a:endParaRPr>
          </a:p>
          <a:p>
            <a:pPr marL="82296" indent="0">
              <a:buNone/>
            </a:pP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5.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ให้หาตัวเลขกล้วยแขก ตั้งแต่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1 – n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เมื่อ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1&lt;=n&lt;=100 </a:t>
            </a:r>
            <a:endParaRPr lang="th-TH" b="1" dirty="0" smtClean="0">
              <a:solidFill>
                <a:schemeClr val="accent6"/>
              </a:solidFill>
              <a:latin typeface="TH SarabunPSK" pitchFamily="34" charset="-34"/>
              <a:cs typeface="TH SarabunPSK" pitchFamily="34" charset="-34"/>
            </a:endParaRPr>
          </a:p>
          <a:p>
            <a:pPr marL="82296" indent="0">
              <a:buNone/>
            </a:pP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โดยเลขกล้วยแขกคือเลขที่สามารถแบ่งกล้วยแขกลงกล่องได้พอดี </a:t>
            </a:r>
          </a:p>
          <a:p>
            <a:pPr marL="82296" indent="0">
              <a:buNone/>
            </a:pP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โดยขนาดของกล่องกล้วยแขกมี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3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ขนาด คือ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7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ชิ้น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11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ชิ้น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23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ชิ้น โดยผลลัพธ์ที่ได้คือเลขกล้วยแขกทั้งหมดที่เรียงจากมากไปหาน้อยตั้งแต่</a:t>
            </a:r>
            <a:r>
              <a:rPr lang="en-US" b="1" dirty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0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-n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เช่น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Input: 30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เลขกล้วยแขก คือ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7 11 14 21 22 23 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28</a:t>
            </a:r>
            <a:r>
              <a:rPr lang="th-TH" b="1" dirty="0" smtClean="0">
                <a:solidFill>
                  <a:schemeClr val="accent6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endParaRPr lang="en-US" b="1" dirty="0">
              <a:solidFill>
                <a:schemeClr val="accent6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863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จุดที่สุด">
  <a:themeElements>
    <a:clrScheme name="จุดที่สุด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จุดที่สุด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จุดที่สุด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2440</TotalTime>
  <Words>715</Words>
  <Application>Microsoft Office PowerPoint</Application>
  <PresentationFormat>นำเสนอทางหน้าจอ (4:3)</PresentationFormat>
  <Paragraphs>92</Paragraphs>
  <Slides>11</Slides>
  <Notes>0</Notes>
  <HiddenSlides>0</HiddenSlides>
  <MMClips>1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11</vt:i4>
      </vt:variant>
    </vt:vector>
  </HeadingPairs>
  <TitlesOfParts>
    <vt:vector size="12" baseType="lpstr">
      <vt:lpstr>จุดที่สุด</vt:lpstr>
      <vt:lpstr>Recursive Function (ฟังก์ชันเวียนเกิด)</vt:lpstr>
      <vt:lpstr>ฟังก์ชัน คือ?</vt:lpstr>
      <vt:lpstr>ข้อดีของฟังก์ชัน คือ?</vt:lpstr>
      <vt:lpstr>แล้วฟังก์ชัน สามารถเรียกใช้ตัวเองได้ไหม?</vt:lpstr>
      <vt:lpstr>เช่น การหาค่า Factorial ที่ n</vt:lpstr>
      <vt:lpstr>ถามว่าในการเขียนโปรแกรมเราสามารถเขียนในรูปแบบของภาษาคอมพิวเตอร์ได้หรือไม่?</vt:lpstr>
      <vt:lpstr>เราลองมาดูการทำงานของโปรแกรมนี้กันครับ</vt:lpstr>
      <vt:lpstr>แบบฝึกหัด เรื่อง Recursive</vt:lpstr>
      <vt:lpstr>แบบฝึกหัด เรื่อง Recursive</vt:lpstr>
      <vt:lpstr>การย้ายลำดับห่วงใน Hanoi Tower</vt:lpstr>
      <vt:lpstr>The end. รหัส google Classroom sd8f6r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Function (ฟังก์ชันเวียนเกิด)</dc:title>
  <dc:creator>KruKeat</dc:creator>
  <cp:lastModifiedBy>KruKeat</cp:lastModifiedBy>
  <cp:revision>57</cp:revision>
  <dcterms:created xsi:type="dcterms:W3CDTF">2019-10-07T05:49:55Z</dcterms:created>
  <dcterms:modified xsi:type="dcterms:W3CDTF">2019-10-09T00:09:28Z</dcterms:modified>
</cp:coreProperties>
</file>