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0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9" r:id="rId14"/>
    <p:sldId id="266" r:id="rId15"/>
    <p:sldId id="272" r:id="rId16"/>
    <p:sldId id="273" r:id="rId17"/>
    <p:sldId id="274" r:id="rId18"/>
    <p:sldId id="271" r:id="rId19"/>
    <p:sldId id="276" r:id="rId20"/>
    <p:sldId id="284" r:id="rId21"/>
    <p:sldId id="292" r:id="rId22"/>
    <p:sldId id="289" r:id="rId23"/>
    <p:sldId id="290" r:id="rId24"/>
    <p:sldId id="291" r:id="rId25"/>
    <p:sldId id="293" r:id="rId26"/>
    <p:sldId id="294" r:id="rId27"/>
    <p:sldId id="295" r:id="rId28"/>
    <p:sldId id="297" r:id="rId29"/>
    <p:sldId id="298" r:id="rId30"/>
    <p:sldId id="299" r:id="rId31"/>
    <p:sldId id="300" r:id="rId32"/>
    <p:sldId id="275" r:id="rId33"/>
    <p:sldId id="277" r:id="rId34"/>
    <p:sldId id="278" r:id="rId35"/>
    <p:sldId id="279" r:id="rId36"/>
    <p:sldId id="280" r:id="rId37"/>
    <p:sldId id="282" r:id="rId38"/>
    <p:sldId id="283" r:id="rId39"/>
    <p:sldId id="281" r:id="rId40"/>
    <p:sldId id="285" r:id="rId41"/>
    <p:sldId id="286" r:id="rId42"/>
    <p:sldId id="287" r:id="rId43"/>
    <p:sldId id="288" r:id="rId44"/>
    <p:sldId id="301" r:id="rId45"/>
    <p:sldId id="304" r:id="rId46"/>
    <p:sldId id="30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3" autoAdjust="0"/>
    <p:restoredTop sz="95400" autoAdjust="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iri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Library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Asso</a:t>
            </a:r>
            <a:r>
              <a:rPr lang="en-US" dirty="0" smtClean="0"/>
              <a:t>. Prof. </a:t>
            </a:r>
            <a:r>
              <a:rPr lang="en-US" dirty="0"/>
              <a:t>Punyaphol </a:t>
            </a:r>
            <a:r>
              <a:rPr lang="en-US" dirty="0" smtClean="0"/>
              <a:t>Horata, PhD</a:t>
            </a:r>
            <a:r>
              <a:rPr lang="en-US" dirty="0"/>
              <a:t>.</a:t>
            </a:r>
          </a:p>
          <a:p>
            <a:r>
              <a:rPr lang="en-US" dirty="0" smtClean="0"/>
              <a:t>Department of computer science, Faculty of science, KKU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create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&lt;vector&gt;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407" y="2771401"/>
            <a:ext cx="3178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/>
              <a:t>&gt; v;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4567" y="3694731"/>
            <a:ext cx="199702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v.push_back</a:t>
            </a:r>
            <a:r>
              <a:rPr lang="en-US" dirty="0" smtClean="0"/>
              <a:t>(10);</a:t>
            </a:r>
          </a:p>
          <a:p>
            <a:r>
              <a:rPr lang="en-US" dirty="0" err="1" smtClean="0"/>
              <a:t>v.push_back</a:t>
            </a:r>
            <a:r>
              <a:rPr lang="en-US" dirty="0" smtClean="0"/>
              <a:t>(20);</a:t>
            </a:r>
          </a:p>
          <a:p>
            <a:r>
              <a:rPr lang="en-US" dirty="0" err="1" smtClean="0"/>
              <a:t>v.push_back</a:t>
            </a:r>
            <a:r>
              <a:rPr lang="en-US" dirty="0" smtClean="0"/>
              <a:t>(30);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5440" y="3694731"/>
            <a:ext cx="2103120" cy="4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95440" y="4068858"/>
            <a:ext cx="2103120" cy="4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95440" y="4482632"/>
            <a:ext cx="2103120" cy="4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95440" y="332539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(object)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create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&lt;vector&gt;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407" y="2771401"/>
            <a:ext cx="3178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/>
              <a:t>&gt; v;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4567" y="3694731"/>
            <a:ext cx="1997022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v.push_back</a:t>
            </a:r>
            <a:r>
              <a:rPr lang="en-US" dirty="0" smtClean="0"/>
              <a:t>(10);</a:t>
            </a:r>
          </a:p>
          <a:p>
            <a:r>
              <a:rPr lang="en-US" dirty="0" err="1" smtClean="0"/>
              <a:t>v.push_back</a:t>
            </a:r>
            <a:r>
              <a:rPr lang="en-US" dirty="0" smtClean="0"/>
              <a:t>(20);</a:t>
            </a:r>
          </a:p>
          <a:p>
            <a:r>
              <a:rPr lang="en-US" dirty="0" err="1" smtClean="0"/>
              <a:t>v.push_back</a:t>
            </a:r>
            <a:r>
              <a:rPr lang="en-US" dirty="0" smtClean="0"/>
              <a:t>(30);</a:t>
            </a:r>
          </a:p>
          <a:p>
            <a:endParaRPr lang="en-US" dirty="0" smtClean="0"/>
          </a:p>
          <a:p>
            <a:r>
              <a:rPr lang="en-US" dirty="0" err="1" smtClean="0"/>
              <a:t>v.pop_back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5440" y="3694731"/>
            <a:ext cx="2103120" cy="4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95440" y="4068858"/>
            <a:ext cx="2103120" cy="4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95440" y="3325399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(object)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create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&lt;vector&gt;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407" y="2771401"/>
            <a:ext cx="680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/>
              <a:t>&gt; </a:t>
            </a:r>
            <a:r>
              <a:rPr lang="en-US" sz="3600" dirty="0" smtClean="0"/>
              <a:t>*</a:t>
            </a:r>
            <a:r>
              <a:rPr lang="en-US" sz="3600" dirty="0" err="1" smtClean="0"/>
              <a:t>pv</a:t>
            </a:r>
            <a:r>
              <a:rPr lang="en-US" sz="3600" dirty="0" smtClean="0"/>
              <a:t>= new vector();</a:t>
            </a:r>
            <a:endParaRPr lang="en-US" sz="3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4567" y="3694731"/>
            <a:ext cx="2332690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pv</a:t>
            </a:r>
            <a:r>
              <a:rPr lang="en-US" dirty="0" smtClean="0"/>
              <a:t>-&gt;</a:t>
            </a:r>
            <a:r>
              <a:rPr lang="en-US" dirty="0" err="1" smtClean="0"/>
              <a:t>push_back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23200" y="3722163"/>
            <a:ext cx="2103120" cy="4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2320" y="3694731"/>
            <a:ext cx="1016000" cy="414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pv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6878320" y="3901914"/>
            <a:ext cx="944880" cy="4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create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&lt;vector&gt;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407" y="2771401"/>
            <a:ext cx="680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/>
              <a:t>&gt; </a:t>
            </a:r>
            <a:r>
              <a:rPr lang="en-US" sz="3600" dirty="0" smtClean="0"/>
              <a:t>*</a:t>
            </a:r>
            <a:r>
              <a:rPr lang="en-US" sz="3600" dirty="0" err="1" smtClean="0"/>
              <a:t>pv</a:t>
            </a:r>
            <a:r>
              <a:rPr lang="en-US" sz="3600" dirty="0" smtClean="0"/>
              <a:t>= new vector();</a:t>
            </a:r>
            <a:endParaRPr lang="en-US" sz="3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4567" y="3694731"/>
            <a:ext cx="2332690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pv</a:t>
            </a:r>
            <a:r>
              <a:rPr lang="en-US" dirty="0" smtClean="0"/>
              <a:t>-&gt;</a:t>
            </a:r>
            <a:r>
              <a:rPr lang="en-US" dirty="0" err="1" smtClean="0"/>
              <a:t>push_back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pv</a:t>
            </a:r>
            <a:r>
              <a:rPr lang="en-US" dirty="0" smtClean="0"/>
              <a:t>-&gt;</a:t>
            </a:r>
            <a:r>
              <a:rPr lang="en-US" dirty="0" err="1" smtClean="0"/>
              <a:t>push_back</a:t>
            </a:r>
            <a:r>
              <a:rPr lang="en-US" dirty="0" smtClean="0"/>
              <a:t>(20);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23200" y="3722163"/>
            <a:ext cx="2103120" cy="4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2320" y="3694731"/>
            <a:ext cx="1016000" cy="414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pv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6878320" y="3901914"/>
            <a:ext cx="944880" cy="4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23200" y="4118687"/>
            <a:ext cx="2103120" cy="4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3043" y="3366427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:vector (object)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TeMplate</a:t>
            </a:r>
            <a:r>
              <a:rPr lang="en-US" dirty="0" smtClean="0"/>
              <a:t> Library (STL)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containers</a:t>
            </a:r>
          </a:p>
          <a:p>
            <a:pPr lvl="1"/>
            <a:r>
              <a:rPr lang="en-US" dirty="0" smtClean="0"/>
              <a:t>array, vector, </a:t>
            </a:r>
            <a:r>
              <a:rPr lang="en-US" dirty="0" err="1" smtClean="0"/>
              <a:t>deque</a:t>
            </a:r>
            <a:r>
              <a:rPr lang="en-US" dirty="0" smtClean="0"/>
              <a:t>, </a:t>
            </a:r>
            <a:r>
              <a:rPr lang="en-US" dirty="0" err="1" smtClean="0"/>
              <a:t>forward_list</a:t>
            </a:r>
            <a:r>
              <a:rPr lang="en-US" dirty="0" smtClean="0"/>
              <a:t>, list</a:t>
            </a:r>
          </a:p>
          <a:p>
            <a:r>
              <a:rPr lang="en-US" dirty="0"/>
              <a:t>Associative containers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set, map, </a:t>
            </a:r>
            <a:r>
              <a:rPr lang="en-US" dirty="0" err="1" smtClean="0"/>
              <a:t>multimap</a:t>
            </a:r>
            <a:r>
              <a:rPr lang="en-US" dirty="0" smtClean="0"/>
              <a:t>, </a:t>
            </a:r>
            <a:r>
              <a:rPr lang="en-US" dirty="0" err="1" smtClean="0"/>
              <a:t>unordered_set</a:t>
            </a:r>
            <a:r>
              <a:rPr lang="en-US" dirty="0" smtClean="0"/>
              <a:t>, </a:t>
            </a:r>
            <a:r>
              <a:rPr lang="en-US" dirty="0" err="1" smtClean="0"/>
              <a:t>unordered_multiset</a:t>
            </a:r>
            <a:r>
              <a:rPr lang="en-US" dirty="0" smtClean="0"/>
              <a:t>, </a:t>
            </a:r>
            <a:r>
              <a:rPr lang="en-US" dirty="0" err="1" smtClean="0"/>
              <a:t>unordered_map</a:t>
            </a:r>
            <a:r>
              <a:rPr lang="en-US" dirty="0" smtClean="0"/>
              <a:t>, </a:t>
            </a:r>
            <a:r>
              <a:rPr lang="en-US" dirty="0" err="1" smtClean="0"/>
              <a:t>unordered_multimap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8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: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#include &lt;array&gt;</a:t>
            </a:r>
          </a:p>
          <a:p>
            <a:pPr marL="0" indent="0">
              <a:buNone/>
            </a:pPr>
            <a:r>
              <a:rPr lang="th-TH" dirty="0" smtClean="0"/>
              <a:t>คลาส </a:t>
            </a:r>
            <a:r>
              <a:rPr lang="en-US" dirty="0" smtClean="0"/>
              <a:t>array </a:t>
            </a:r>
            <a:r>
              <a:rPr lang="th-TH" dirty="0" smtClean="0"/>
              <a:t> มีลักษณะที่เราต้องกำหนดขนาดตายตัว </a:t>
            </a:r>
            <a:r>
              <a:rPr lang="en-US" dirty="0" smtClean="0"/>
              <a:t>(fixed size)</a:t>
            </a:r>
            <a:r>
              <a:rPr lang="th-TH" dirty="0" smtClean="0"/>
              <a:t> เข้าถึงตามลำดับ</a:t>
            </a:r>
          </a:p>
          <a:p>
            <a:pPr marL="0" indent="0">
              <a:buNone/>
            </a:pPr>
            <a:r>
              <a:rPr lang="en-US" dirty="0" smtClean="0"/>
              <a:t>array&lt;type, </a:t>
            </a:r>
            <a:r>
              <a:rPr lang="en-US" dirty="0" err="1" smtClean="0"/>
              <a:t>itsSize</a:t>
            </a:r>
            <a:r>
              <a:rPr lang="en-US" dirty="0" smtClean="0"/>
              <a:t>&gt;  </a:t>
            </a:r>
            <a:r>
              <a:rPr lang="th-TH" dirty="0" smtClean="0"/>
              <a:t>ตัวแปร</a:t>
            </a:r>
            <a:r>
              <a:rPr lang="en-US" dirty="0" smtClean="0"/>
              <a:t>;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ตัวอย่าง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array&lt;</a:t>
            </a:r>
            <a:r>
              <a:rPr lang="en-US" dirty="0" err="1" smtClean="0"/>
              <a:t>int</a:t>
            </a:r>
            <a:r>
              <a:rPr lang="en-US" dirty="0" smtClean="0"/>
              <a:t>, 5&gt;  number={1,2,3,4,5};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array&lt;</a:t>
            </a:r>
            <a:r>
              <a:rPr lang="en-US" dirty="0" err="1"/>
              <a:t>int</a:t>
            </a:r>
            <a:r>
              <a:rPr lang="en-US" dirty="0"/>
              <a:t>, 5&gt;  </a:t>
            </a:r>
            <a:r>
              <a:rPr lang="en-US" dirty="0" smtClean="0"/>
              <a:t>number{1,2,3,4,5</a:t>
            </a:r>
            <a:r>
              <a:rPr lang="en-US" dirty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array&lt;string, 3&gt;  </a:t>
            </a:r>
            <a:r>
              <a:rPr lang="en-US" dirty="0" err="1" smtClean="0"/>
              <a:t>mcolors</a:t>
            </a:r>
            <a:r>
              <a:rPr lang="en-US" dirty="0" smtClean="0"/>
              <a:t>={“</a:t>
            </a:r>
            <a:r>
              <a:rPr lang="en-US" dirty="0" err="1" smtClean="0"/>
              <a:t>red”,”green”,”blue</a:t>
            </a:r>
            <a:r>
              <a:rPr lang="en-US" dirty="0" smtClean="0"/>
              <a:t>”};</a:t>
            </a:r>
            <a:endParaRPr lang="en-US" dirty="0"/>
          </a:p>
          <a:p>
            <a:pPr marL="0" indent="0">
              <a:buNone/>
            </a:pPr>
            <a:r>
              <a:rPr lang="th-TH" dirty="0" smtClean="0"/>
              <a:t>เช่น คะแนนของนักเรียน </a:t>
            </a:r>
            <a:r>
              <a:rPr lang="en-US" dirty="0" smtClean="0"/>
              <a:t>4 </a:t>
            </a:r>
            <a:r>
              <a:rPr lang="th-TH" dirty="0" smtClean="0"/>
              <a:t>คนแต่ละคนมีคะแนนสอบ </a:t>
            </a:r>
            <a:r>
              <a:rPr lang="en-US" dirty="0" smtClean="0"/>
              <a:t>3 </a:t>
            </a:r>
            <a:r>
              <a:rPr lang="th-TH" dirty="0" smtClean="0"/>
              <a:t>วิชา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array&lt; array&lt;int,3&gt;,4&gt;   scores{{{50,70,80},{90,70,76},{45,15,30},{90,80,75}}};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693" y="76200"/>
            <a:ext cx="128492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8" y="484632"/>
            <a:ext cx="99822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STL:ARRAY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 of Array</a:t>
            </a:r>
            <a:r>
              <a:rPr lang="th-TH" dirty="0" smtClean="0"/>
              <a:t> หรือตัวนับรอบ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array&lt;</a:t>
            </a:r>
            <a:r>
              <a:rPr lang="th-TH" dirty="0" smtClean="0"/>
              <a:t>ตัวแปร</a:t>
            </a:r>
            <a:r>
              <a:rPr lang="en-US" dirty="0" smtClean="0"/>
              <a:t>, </a:t>
            </a:r>
            <a:r>
              <a:rPr lang="th-TH" dirty="0" smtClean="0"/>
              <a:t>ขนาด</a:t>
            </a:r>
            <a:r>
              <a:rPr lang="en-US" dirty="0" smtClean="0"/>
              <a:t>&gt;::iterator  </a:t>
            </a:r>
            <a:r>
              <a:rPr lang="th-TH" dirty="0" smtClean="0"/>
              <a:t>ตัวแปร</a:t>
            </a:r>
            <a:r>
              <a:rPr lang="en-US" dirty="0" smtClean="0"/>
              <a:t>; </a:t>
            </a:r>
            <a:endParaRPr lang="th-TH" dirty="0" smtClean="0"/>
          </a:p>
          <a:p>
            <a:r>
              <a:rPr lang="th-TH" dirty="0"/>
              <a:t> </a:t>
            </a:r>
            <a:r>
              <a:rPr lang="en-US" dirty="0" smtClean="0"/>
              <a:t>methods </a:t>
            </a:r>
            <a:r>
              <a:rPr lang="th-TH" dirty="0" smtClean="0"/>
              <a:t>สำคัญ</a:t>
            </a:r>
            <a:r>
              <a:rPr lang="en-US" dirty="0" smtClean="0"/>
              <a:t> </a:t>
            </a:r>
            <a:r>
              <a:rPr lang="th-TH" dirty="0" smtClean="0"/>
              <a:t>เกี่ยวกับ </a:t>
            </a:r>
            <a:r>
              <a:rPr lang="en-US" dirty="0" smtClean="0"/>
              <a:t>iterator </a:t>
            </a:r>
            <a:r>
              <a:rPr lang="th-TH" dirty="0" smtClean="0"/>
              <a:t>ของ </a:t>
            </a:r>
            <a:r>
              <a:rPr lang="en-US" dirty="0" smtClean="0"/>
              <a:t>array</a:t>
            </a:r>
            <a:endParaRPr lang="th-TH" dirty="0" smtClean="0"/>
          </a:p>
          <a:p>
            <a:pPr lvl="1"/>
            <a:r>
              <a:rPr lang="en-US" dirty="0" smtClean="0"/>
              <a:t>begin()</a:t>
            </a:r>
            <a:r>
              <a:rPr lang="th-TH" dirty="0" smtClean="0"/>
              <a:t>  ใช้บอกจุดเริ่มต้นของตัวนับรอบ</a:t>
            </a:r>
            <a:endParaRPr lang="en-US" dirty="0" smtClean="0"/>
          </a:p>
          <a:p>
            <a:pPr lvl="1"/>
            <a:r>
              <a:rPr lang="en-US" dirty="0" smtClean="0"/>
              <a:t>end()</a:t>
            </a:r>
            <a:r>
              <a:rPr lang="th-TH" dirty="0" smtClean="0"/>
              <a:t> </a:t>
            </a:r>
            <a:r>
              <a:rPr lang="th-TH" dirty="0"/>
              <a:t>ใช้บอก</a:t>
            </a:r>
            <a:r>
              <a:rPr lang="th-TH" dirty="0" smtClean="0"/>
              <a:t>จุดสิ้นสุดของตัวนับรอบ</a:t>
            </a:r>
            <a:r>
              <a:rPr lang="en-US" dirty="0" smtClean="0"/>
              <a:t> </a:t>
            </a:r>
            <a:r>
              <a:rPr lang="th-TH" dirty="0" smtClean="0"/>
              <a:t>ไม่นับถือว่าเลยออกไป</a:t>
            </a:r>
            <a:endParaRPr lang="en-US" dirty="0" smtClean="0"/>
          </a:p>
          <a:p>
            <a:pPr lvl="1"/>
            <a:r>
              <a:rPr lang="en-US" dirty="0" err="1" smtClean="0"/>
              <a:t>rbegin</a:t>
            </a:r>
            <a:r>
              <a:rPr lang="en-US" dirty="0" smtClean="0"/>
              <a:t>() </a:t>
            </a:r>
            <a:r>
              <a:rPr lang="th-TH" dirty="0"/>
              <a:t>ใช้บอก</a:t>
            </a:r>
            <a:r>
              <a:rPr lang="th-TH" dirty="0" smtClean="0"/>
              <a:t>จุดเริ่มต้นของ</a:t>
            </a:r>
            <a:r>
              <a:rPr lang="th-TH" dirty="0"/>
              <a:t>ตัวนับรอบ </a:t>
            </a:r>
            <a:r>
              <a:rPr lang="en-US" dirty="0"/>
              <a:t>(</a:t>
            </a:r>
            <a:r>
              <a:rPr lang="th-TH" dirty="0" smtClean="0"/>
              <a:t>ในทางตรงกันข้าม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rend()</a:t>
            </a:r>
            <a:r>
              <a:rPr lang="th-TH" dirty="0" smtClean="0"/>
              <a:t>  ใช้บอกจุดสิ้นสุดของตัวนับรอบ </a:t>
            </a:r>
            <a:r>
              <a:rPr lang="en-US" dirty="0" smtClean="0"/>
              <a:t>(</a:t>
            </a:r>
            <a:r>
              <a:rPr lang="th-TH" dirty="0"/>
              <a:t>ในทางตรงกันข้าม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size()  </a:t>
            </a:r>
            <a:r>
              <a:rPr lang="th-TH" dirty="0" smtClean="0"/>
              <a:t> ใช้บอกขนาด</a:t>
            </a:r>
            <a:endParaRPr lang="en-US" dirty="0" smtClean="0"/>
          </a:p>
          <a:p>
            <a:pPr lvl="1"/>
            <a:r>
              <a:rPr lang="en-US" dirty="0" smtClean="0"/>
              <a:t>front()  </a:t>
            </a:r>
            <a:r>
              <a:rPr lang="th-TH" dirty="0" smtClean="0"/>
              <a:t>สมาชิกตัวหน้า</a:t>
            </a:r>
            <a:endParaRPr lang="en-US" dirty="0" smtClean="0"/>
          </a:p>
          <a:p>
            <a:pPr lvl="1"/>
            <a:r>
              <a:rPr lang="en-US" dirty="0" smtClean="0"/>
              <a:t>back()</a:t>
            </a:r>
            <a:r>
              <a:rPr lang="th-TH" dirty="0" smtClean="0"/>
              <a:t> สมาชิกตัวหลังสุด</a:t>
            </a:r>
          </a:p>
          <a:p>
            <a:pPr lvl="1"/>
            <a:r>
              <a:rPr lang="en-US" dirty="0" smtClean="0"/>
              <a:t>empty() </a:t>
            </a:r>
            <a:r>
              <a:rPr lang="th-TH" dirty="0" smtClean="0"/>
              <a:t>ทดสอบว่าว่างหรือไม่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STL:ARRAY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Iterator of Array</a:t>
            </a:r>
            <a:r>
              <a:rPr lang="th-TH" dirty="0" smtClean="0"/>
              <a:t> หรือตัวนับรอบ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array&lt;</a:t>
            </a:r>
            <a:r>
              <a:rPr lang="th-TH" dirty="0" smtClean="0"/>
              <a:t>ตัวแปร</a:t>
            </a:r>
            <a:r>
              <a:rPr lang="en-US" dirty="0" smtClean="0"/>
              <a:t>, </a:t>
            </a:r>
            <a:r>
              <a:rPr lang="th-TH" dirty="0" smtClean="0"/>
              <a:t>ขนาด</a:t>
            </a:r>
            <a:r>
              <a:rPr lang="en-US" dirty="0" smtClean="0"/>
              <a:t>&gt;::iterator  </a:t>
            </a:r>
            <a:r>
              <a:rPr lang="th-TH" dirty="0" smtClean="0"/>
              <a:t>ตัวแปร</a:t>
            </a:r>
            <a:r>
              <a:rPr lang="en-US" dirty="0" smtClean="0"/>
              <a:t>; </a:t>
            </a:r>
            <a:endParaRPr lang="th-TH" dirty="0" smtClean="0"/>
          </a:p>
          <a:p>
            <a:r>
              <a:rPr lang="th-TH" dirty="0"/>
              <a:t> </a:t>
            </a:r>
            <a:r>
              <a:rPr lang="th-TH" dirty="0" smtClean="0"/>
              <a:t>ตัวอย่างดูในตัวอย่างโปรแกรม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740" y="3520440"/>
            <a:ext cx="4090030" cy="230832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array&lt;</a:t>
            </a:r>
            <a:r>
              <a:rPr lang="en-US" dirty="0" err="1"/>
              <a:t>int</a:t>
            </a:r>
            <a:r>
              <a:rPr lang="en-US" dirty="0"/>
              <a:t>, 5&gt;  marks={80,50,70,64,0};</a:t>
            </a:r>
          </a:p>
          <a:p>
            <a:r>
              <a:rPr lang="en-US" dirty="0"/>
              <a:t>  array&lt;int,5&gt;::iterator it;</a:t>
            </a:r>
          </a:p>
          <a:p>
            <a:r>
              <a:rPr lang="en-US" dirty="0"/>
              <a:t>  </a:t>
            </a:r>
            <a:r>
              <a:rPr lang="en-US" dirty="0" smtClean="0"/>
              <a:t>it=</a:t>
            </a:r>
            <a:r>
              <a:rPr lang="en-US" dirty="0" err="1" smtClean="0"/>
              <a:t>marks.begin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while(it!=</a:t>
            </a:r>
            <a:r>
              <a:rPr lang="en-US" dirty="0" err="1"/>
              <a:t>marks.end</a:t>
            </a:r>
            <a:r>
              <a:rPr lang="en-US" dirty="0"/>
              <a:t>()){</a:t>
            </a:r>
          </a:p>
          <a:p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 &lt;&lt; *it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it++;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" y="3105835"/>
            <a:ext cx="11330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https://drive.google.com/drive/folders/1uC466NzjZw_EetINhrZJCK6mV7m-BCp7?usp=sharing</a:t>
            </a:r>
          </a:p>
        </p:txBody>
      </p:sp>
    </p:spTree>
    <p:extLst>
      <p:ext uri="{BB962C8B-B14F-4D97-AF65-F5344CB8AC3E}">
        <p14:creationId xmlns:p14="http://schemas.microsoft.com/office/powerpoint/2010/main" val="6325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STL:ARRAY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88" y="2119884"/>
            <a:ext cx="10058400" cy="4050792"/>
          </a:xfrm>
        </p:spPr>
        <p:txBody>
          <a:bodyPr/>
          <a:lstStyle/>
          <a:p>
            <a:r>
              <a:rPr lang="en-US" dirty="0" smtClean="0"/>
              <a:t>Iterator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egin()</a:t>
            </a:r>
          </a:p>
          <a:p>
            <a:pPr lvl="1"/>
            <a:r>
              <a:rPr lang="en-US" dirty="0" smtClean="0"/>
              <a:t>end();</a:t>
            </a:r>
            <a:r>
              <a:rPr lang="en-US" dirty="0"/>
              <a:t> STL:ARRAY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388" y="3345180"/>
            <a:ext cx="30310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array&lt;int,3&gt; m={10,20,30};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4460" y="3045714"/>
            <a:ext cx="129540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9860" y="3045714"/>
            <a:ext cx="129540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95260" y="3048000"/>
            <a:ext cx="129540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388" y="3863578"/>
            <a:ext cx="410253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array&lt;int,3&gt;::iterator </a:t>
            </a:r>
            <a:r>
              <a:rPr lang="en-US" dirty="0" err="1" smtClean="0"/>
              <a:t>itB</a:t>
            </a:r>
            <a:r>
              <a:rPr lang="en-US" dirty="0" smtClean="0"/>
              <a:t>= </a:t>
            </a:r>
            <a:r>
              <a:rPr lang="en-US" dirty="0" err="1" smtClean="0"/>
              <a:t>m.begin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388" y="4318635"/>
            <a:ext cx="374185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array&lt;int,3&gt;::iterator </a:t>
            </a:r>
            <a:r>
              <a:rPr lang="en-US" dirty="0" err="1" smtClean="0"/>
              <a:t>itE</a:t>
            </a:r>
            <a:r>
              <a:rPr lang="en-US" dirty="0" smtClean="0"/>
              <a:t> </a:t>
            </a:r>
            <a:r>
              <a:rPr lang="en-US" dirty="0" err="1" smtClean="0"/>
              <a:t>m.end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85460" y="5059680"/>
            <a:ext cx="914400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itB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27420" y="3429000"/>
            <a:ext cx="22860" cy="161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548266" y="5143500"/>
            <a:ext cx="914400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90660" y="3045714"/>
            <a:ext cx="510540" cy="355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&lt;&gt;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0"/>
            <a:endCxn id="17" idx="2"/>
          </p:cNvCxnSpPr>
          <p:nvPr/>
        </p:nvCxnSpPr>
        <p:spPr>
          <a:xfrm flipV="1">
            <a:off x="9005466" y="3401568"/>
            <a:ext cx="340464" cy="17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15403" y="5059680"/>
            <a:ext cx="914400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itB+1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0"/>
            <a:endCxn id="7" idx="2"/>
          </p:cNvCxnSpPr>
          <p:nvPr/>
        </p:nvCxnSpPr>
        <p:spPr>
          <a:xfrm flipH="1" flipV="1">
            <a:off x="7147560" y="3373374"/>
            <a:ext cx="125043" cy="168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51122" y="26763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0672" y="26763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13181" y="26763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96589" y="2638782"/>
            <a:ext cx="78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in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    #include &lt;algorithm&gt;</a:t>
            </a:r>
          </a:p>
          <a:p>
            <a:pPr marL="274320" lvl="1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::sort(</a:t>
            </a:r>
            <a:r>
              <a:rPr lang="th-TH" dirty="0" smtClean="0"/>
              <a:t>จุดเริ่มต้น</a:t>
            </a:r>
            <a:r>
              <a:rPr lang="en-US" dirty="0" smtClean="0"/>
              <a:t>,</a:t>
            </a:r>
            <a:r>
              <a:rPr lang="th-TH" dirty="0" smtClean="0"/>
              <a:t>จุดสิ้นสุด</a:t>
            </a:r>
            <a:r>
              <a:rPr lang="en-US" dirty="0" smtClean="0"/>
              <a:t>[, </a:t>
            </a:r>
            <a:r>
              <a:rPr lang="th-TH" dirty="0" smtClean="0"/>
              <a:t>เงื่อนไขการเรียง</a:t>
            </a:r>
            <a:r>
              <a:rPr lang="en-US" dirty="0" smtClean="0"/>
              <a:t>])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4960" y="3360420"/>
            <a:ext cx="854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จุดเริ่มต้น และจุดสิ้นสุด แทนด้วย </a:t>
            </a:r>
            <a:r>
              <a:rPr lang="en-US" dirty="0" smtClean="0"/>
              <a:t>iterator </a:t>
            </a:r>
            <a:r>
              <a:rPr lang="th-TH" dirty="0" smtClean="0"/>
              <a:t>ได้ หรือ </a:t>
            </a:r>
            <a:r>
              <a:rPr lang="en-US" dirty="0" smtClean="0"/>
              <a:t>pointer </a:t>
            </a:r>
            <a:r>
              <a:rPr lang="th-TH" dirty="0" smtClean="0"/>
              <a:t>ก็ได้</a:t>
            </a:r>
          </a:p>
          <a:p>
            <a:r>
              <a:rPr lang="th-TH" dirty="0" smtClean="0"/>
              <a:t>เงื่อนไขกาเรียง อาจเป็นชื่อ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smtClean="0"/>
              <a:t>class </a:t>
            </a:r>
            <a:r>
              <a:rPr lang="th-TH" dirty="0" smtClean="0"/>
              <a:t>ก็ได้ ที่คืนค่าจริง หรือเท็จ  ถ้าไม่ใส่จะเรียงจากน้อยไปมาก เป็นค่า </a:t>
            </a:r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STL:ARRAY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1" y="127350"/>
            <a:ext cx="11544686" cy="58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</a:p>
          <a:p>
            <a:pPr lvl="1"/>
            <a:r>
              <a:rPr lang="en-US" dirty="0" smtClean="0"/>
              <a:t>For STL container, we have to sort the input data before the </a:t>
            </a:r>
            <a:r>
              <a:rPr lang="en-US" dirty="0" err="1" smtClean="0"/>
              <a:t>binary_search</a:t>
            </a:r>
            <a:r>
              <a:rPr lang="en-US" dirty="0" smtClean="0"/>
              <a:t> is called.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#include &lt;algorithm&gt;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 bool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binary_search</a:t>
            </a:r>
            <a:r>
              <a:rPr lang="en-US" dirty="0" smtClean="0"/>
              <a:t>(</a:t>
            </a:r>
            <a:r>
              <a:rPr lang="th-TH" dirty="0" smtClean="0"/>
              <a:t>จุดเริ่มต้น</a:t>
            </a:r>
            <a:r>
              <a:rPr lang="en-US" dirty="0" smtClean="0"/>
              <a:t>,</a:t>
            </a:r>
            <a:r>
              <a:rPr lang="th-TH" dirty="0" smtClean="0"/>
              <a:t>จุดสิ้นสุด</a:t>
            </a:r>
            <a:r>
              <a:rPr lang="en-US" dirty="0" smtClean="0"/>
              <a:t>, </a:t>
            </a:r>
            <a:r>
              <a:rPr lang="th-TH" dirty="0" smtClean="0"/>
              <a:t>ค่าที่จะค้นหา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th-TH" dirty="0" smtClean="0"/>
              <a:t>จะคืนค่า </a:t>
            </a:r>
            <a:r>
              <a:rPr lang="en-US" dirty="0" smtClean="0"/>
              <a:t>true </a:t>
            </a:r>
            <a:r>
              <a:rPr lang="th-TH" dirty="0" smtClean="0"/>
              <a:t>ถ้าค้นหาพบ</a:t>
            </a:r>
            <a:br>
              <a:rPr lang="th-TH" dirty="0" smtClean="0"/>
            </a:br>
            <a:r>
              <a:rPr lang="th-TH" dirty="0" smtClean="0"/>
              <a:t>จะ</a:t>
            </a:r>
            <a:r>
              <a:rPr lang="th-TH" dirty="0"/>
              <a:t>คืนค่า </a:t>
            </a:r>
            <a:r>
              <a:rPr lang="en-US" dirty="0" smtClean="0"/>
              <a:t>false </a:t>
            </a:r>
            <a:r>
              <a:rPr lang="th-TH" dirty="0"/>
              <a:t>ถ้า</a:t>
            </a:r>
            <a:r>
              <a:rPr lang="th-TH" dirty="0" smtClean="0"/>
              <a:t>ค้นหาไม่พบ </a:t>
            </a:r>
          </a:p>
          <a:p>
            <a:pPr marL="274320" lvl="1" indent="0">
              <a:buNone/>
            </a:pPr>
            <a:endParaRPr lang="th-TH" dirty="0"/>
          </a:p>
          <a:p>
            <a:pPr marL="274320" lvl="1" indent="0">
              <a:buNone/>
            </a:pPr>
            <a:r>
              <a:rPr lang="th-TH" dirty="0" smtClean="0"/>
              <a:t>สิ่งสำคัญ ข้อมูลต้องเรียงมาก่อน </a:t>
            </a:r>
            <a:endParaRPr lang="en-US" dirty="0"/>
          </a:p>
          <a:p>
            <a:pPr marL="274320" lvl="1" indent="0">
              <a:buNone/>
            </a:pPr>
            <a:r>
              <a:rPr lang="th-T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687512"/>
            <a:ext cx="13034962" cy="5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1659445"/>
            <a:ext cx="58160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ทดลองเปลี่ยน ค่าให้ </a:t>
            </a:r>
            <a:r>
              <a:rPr lang="en-US" dirty="0" smtClean="0"/>
              <a:t>target </a:t>
            </a:r>
            <a:r>
              <a:rPr lang="th-TH" dirty="0" smtClean="0"/>
              <a:t>และลองไม่ เรียก </a:t>
            </a:r>
            <a:r>
              <a:rPr lang="en-US" dirty="0" smtClean="0"/>
              <a:t>sort </a:t>
            </a:r>
            <a:r>
              <a:rPr lang="th-TH" dirty="0" smtClean="0"/>
              <a:t>แล้วดูผลลัพธ์ว่าจะเป็นอย่างไร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614172"/>
            <a:ext cx="10058400" cy="1609344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828" y="2045208"/>
            <a:ext cx="10058400" cy="4050792"/>
          </a:xfrm>
        </p:spPr>
        <p:txBody>
          <a:bodyPr/>
          <a:lstStyle/>
          <a:p>
            <a:r>
              <a:rPr lang="th-TH" dirty="0" smtClean="0"/>
              <a:t>หลักการ</a:t>
            </a:r>
          </a:p>
          <a:p>
            <a:pPr lvl="1"/>
            <a:r>
              <a:rPr lang="th-TH" dirty="0" smtClean="0"/>
              <a:t>ข้อมูลต้องเรียงมาแล้ว</a:t>
            </a:r>
          </a:p>
          <a:p>
            <a:pPr lvl="1"/>
            <a:r>
              <a:rPr lang="th-TH" dirty="0" smtClean="0"/>
              <a:t>การค้นหา จะใช้หลัก ค้นหาทีละครึ่ง  โดยเปรียบเทียบกับค่าตัวที่อยู่ตรงกึ่งกลางว่าพบหรือไม่ </a:t>
            </a:r>
          </a:p>
          <a:p>
            <a:pPr lvl="2"/>
            <a:r>
              <a:rPr lang="th-TH" dirty="0" smtClean="0"/>
              <a:t>ถ้าพบก็จบการค้นหา </a:t>
            </a:r>
          </a:p>
          <a:p>
            <a:pPr lvl="2"/>
            <a:r>
              <a:rPr lang="th-TH" dirty="0" smtClean="0"/>
              <a:t>แต่ถ้าไม่พบ  ถ้าค่าที่ค้นหาน้อยกว่าค่ากึ่งกลางก็ให้ค้นไปทางด้านน้อย แล้วเปลี่ยนขอบเขตการค้นให้แคบลงโดยตัดการค้นในตัวที่มากกว่าออกไป</a:t>
            </a:r>
          </a:p>
          <a:p>
            <a:pPr marL="548640" lvl="2" indent="0">
              <a:buNone/>
            </a:pPr>
            <a:r>
              <a:rPr lang="th-TH" dirty="0"/>
              <a:t>	</a:t>
            </a:r>
            <a:r>
              <a:rPr lang="th-TH" dirty="0" smtClean="0"/>
              <a:t>             แต่ถ้าค่าที่ค้นหามากกว่าค่ากึ่งกลางก็จะค้นไปทางด้านที่มากกว่า โดยตัดการค้นตัวที่น้อยกว่าออกไป</a:t>
            </a:r>
          </a:p>
          <a:p>
            <a:pPr marL="548640" lvl="2" indent="0">
              <a:buNone/>
            </a:pPr>
            <a:r>
              <a:rPr lang="th-TH" dirty="0" smtClean="0"/>
              <a:t>	เราจะเห็นว่าข้อมูลจะถูกตัดออกทีละครึ่ง จนแคบลงไปเรื่อยๆ จนกว่าจะพบ หรือแคบลงจนหาไม่พบ </a:t>
            </a:r>
          </a:p>
          <a:p>
            <a:pPr marL="548640" lvl="2" indent="0">
              <a:buNone/>
            </a:pPr>
            <a:r>
              <a:rPr lang="th-TH" dirty="0" smtClean="0"/>
              <a:t>ค่ากึ่งกลางจะหาใหม่ทุกครั้ง เมื่อขอบเขตแคบลง</a:t>
            </a:r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0640" y="4640580"/>
            <a:ext cx="288798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0640" y="4937760"/>
            <a:ext cx="135636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6900" y="5257800"/>
            <a:ext cx="800100" cy="5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55470" y="5444490"/>
            <a:ext cx="30099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8820" y="5646420"/>
            <a:ext cx="4572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3634" y="4579620"/>
            <a:ext cx="288798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85254" y="4865370"/>
            <a:ext cx="135636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12380" y="5173980"/>
            <a:ext cx="729234" cy="7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55280" y="5357812"/>
            <a:ext cx="386334" cy="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99679" y="5551169"/>
            <a:ext cx="4572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44687" y="4579620"/>
            <a:ext cx="288798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44687" y="4865370"/>
            <a:ext cx="135636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43925" y="5113020"/>
            <a:ext cx="729234" cy="7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86825" y="5290185"/>
            <a:ext cx="386334" cy="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69324" y="5433059"/>
            <a:ext cx="4572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implementation</a:t>
            </a:r>
          </a:p>
          <a:p>
            <a:pPr lvl="1"/>
            <a:r>
              <a:rPr lang="en-US" dirty="0" smtClean="0"/>
              <a:t>While-loop</a:t>
            </a:r>
          </a:p>
          <a:p>
            <a:pPr lvl="1"/>
            <a:r>
              <a:rPr lang="en-US" dirty="0" smtClean="0"/>
              <a:t>Recursive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While-loop approach</a:t>
            </a:r>
          </a:p>
          <a:p>
            <a:pPr lvl="1"/>
            <a:r>
              <a:rPr lang="th-TH" dirty="0" smtClean="0"/>
              <a:t>ข้อมูลต้องเรียงมาก่อน</a:t>
            </a:r>
            <a:r>
              <a:rPr lang="en-US" dirty="0" smtClean="0"/>
              <a:t> </a:t>
            </a:r>
            <a:r>
              <a:rPr lang="th-TH" dirty="0" smtClean="0"/>
              <a:t>มีตัวแปรสำคัญ 3 ตัวที่ใช้จัดการกับตำแหน่งการค้น คือ </a:t>
            </a:r>
            <a:r>
              <a:rPr lang="en-US" dirty="0" smtClean="0"/>
              <a:t>first, middle, last</a:t>
            </a:r>
          </a:p>
          <a:p>
            <a:pPr marL="274320" lvl="1" indent="0">
              <a:buNone/>
            </a:pPr>
            <a:endParaRPr lang="th-T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81924" y="2758440"/>
            <a:ext cx="3823804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first=0;    last=n-1;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middle</a:t>
            </a:r>
            <a:r>
              <a:rPr lang="en-US" dirty="0" smtClean="0"/>
              <a:t> = (</a:t>
            </a:r>
            <a:r>
              <a:rPr lang="en-US" dirty="0" err="1" smtClean="0"/>
              <a:t>first+last</a:t>
            </a:r>
            <a:r>
              <a:rPr lang="en-US" dirty="0" smtClean="0"/>
              <a:t>)/2;</a:t>
            </a:r>
          </a:p>
          <a:p>
            <a:r>
              <a:rPr lang="en-US" dirty="0" smtClean="0"/>
              <a:t>while(</a:t>
            </a:r>
            <a:r>
              <a:rPr lang="en-US" dirty="0" smtClean="0">
                <a:solidFill>
                  <a:srgbClr val="002060"/>
                </a:solidFill>
              </a:rPr>
              <a:t>first&lt;last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if(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middle</a:t>
            </a:r>
            <a:r>
              <a:rPr lang="en-US" dirty="0" smtClean="0"/>
              <a:t>]&lt;target)</a:t>
            </a:r>
            <a:br>
              <a:rPr lang="en-US" dirty="0" smtClean="0"/>
            </a:br>
            <a:r>
              <a:rPr lang="en-US" dirty="0" smtClean="0"/>
              <a:t>            first = middle+1;</a:t>
            </a:r>
          </a:p>
          <a:p>
            <a:r>
              <a:rPr lang="en-US" dirty="0"/>
              <a:t> </a:t>
            </a:r>
            <a:r>
              <a:rPr lang="en-US" dirty="0" smtClean="0"/>
              <a:t>     else if(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middle</a:t>
            </a:r>
            <a:r>
              <a:rPr lang="en-US" dirty="0" smtClean="0"/>
              <a:t>]==target){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>
                <a:solidFill>
                  <a:srgbClr val="00B050"/>
                </a:solidFill>
              </a:rPr>
              <a:t>cout</a:t>
            </a:r>
            <a:r>
              <a:rPr lang="en-US" dirty="0" smtClean="0">
                <a:solidFill>
                  <a:srgbClr val="00B050"/>
                </a:solidFill>
              </a:rPr>
              <a:t> &lt;&lt;“found”;  break;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    else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last=middle-1;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middle </a:t>
            </a:r>
            <a:r>
              <a:rPr lang="en-US" dirty="0" smtClean="0"/>
              <a:t>= (</a:t>
            </a:r>
            <a:r>
              <a:rPr lang="en-US" dirty="0" err="1" smtClean="0"/>
              <a:t>first+last</a:t>
            </a:r>
            <a:r>
              <a:rPr lang="en-US" dirty="0" smtClean="0"/>
              <a:t>)/2;      </a:t>
            </a:r>
          </a:p>
          <a:p>
            <a:r>
              <a:rPr lang="en-US" dirty="0" smtClean="0"/>
              <a:t>} //end while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if(first &gt; last)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“not found”;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-88821"/>
            <a:ext cx="9801225" cy="6981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7140" y="792480"/>
            <a:ext cx="16722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ข้อมูลต้องเรียงมาก่อน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6040" y="1724644"/>
            <a:ext cx="14847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หาตำแหน่งกึ่งกลาง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9354" y="4533900"/>
            <a:ext cx="3684022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ปรับค่าตำแหน่งตัวสุดท้ายของการค้นไปทางด้านน้อย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354" y="2895600"/>
            <a:ext cx="2888932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ปรับค่าตำแหน่งเริ่มต้นค้นไปทางด้านมาก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5320" y="5078968"/>
            <a:ext cx="18261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หาตำแหน่างกึ่งกลางใหม่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6688" y="5448300"/>
            <a:ext cx="13404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กรณีหาไม่พบเลย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0420" y="919972"/>
            <a:ext cx="10422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จำนวนข้อมูล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6040" y="2185339"/>
            <a:ext cx="2766060" cy="369332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target </a:t>
            </a:r>
            <a:r>
              <a:rPr lang="th-TH" dirty="0" smtClean="0"/>
              <a:t>คือตัวที่จะค้นหา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Recursive approach</a:t>
            </a:r>
          </a:p>
          <a:p>
            <a:pPr lvl="1"/>
            <a:r>
              <a:rPr lang="th-TH" dirty="0" smtClean="0"/>
              <a:t>หลักการคือการเรียกตัวเอง</a:t>
            </a:r>
          </a:p>
          <a:p>
            <a:pPr lvl="1"/>
            <a:r>
              <a:rPr lang="th-TH" dirty="0" smtClean="0"/>
              <a:t>กรณีการหยุดการค้น หรือจุดสิ้นสุด มี 2 จุค คือ</a:t>
            </a:r>
          </a:p>
          <a:p>
            <a:pPr marL="274320" lvl="1" indent="0">
              <a:buNone/>
            </a:pPr>
            <a:r>
              <a:rPr lang="th-TH" dirty="0" smtClean="0"/>
              <a:t>	กรณีที่ 1 คือ </a:t>
            </a:r>
            <a:r>
              <a:rPr lang="en-US" dirty="0" smtClean="0"/>
              <a:t>(first &gt;last)</a:t>
            </a:r>
            <a:r>
              <a:rPr lang="th-TH" dirty="0" smtClean="0"/>
              <a:t>  </a:t>
            </a:r>
          </a:p>
          <a:p>
            <a:pPr marL="274320" lvl="1" indent="0">
              <a:buNone/>
            </a:pPr>
            <a:r>
              <a:rPr lang="th-TH" dirty="0"/>
              <a:t>	</a:t>
            </a:r>
            <a:r>
              <a:rPr lang="th-TH" dirty="0" smtClean="0"/>
              <a:t>กรณีที่ </a:t>
            </a:r>
            <a:r>
              <a:rPr lang="en-US" dirty="0" smtClean="0"/>
              <a:t>2 </a:t>
            </a:r>
            <a:r>
              <a:rPr lang="th-TH" dirty="0" smtClean="0"/>
              <a:t>คือ ข้อมูลที่ค้นในตำแหน่งกึ่งกลางเท่ากับตัวที่จะค้น เช่น </a:t>
            </a:r>
            <a:r>
              <a:rPr lang="en-US" dirty="0" err="1" smtClean="0"/>
              <a:t>arr</a:t>
            </a:r>
            <a:r>
              <a:rPr lang="en-US" dirty="0" smtClean="0"/>
              <a:t>[middle]==target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th-TH" dirty="0" smtClean="0"/>
              <a:t>กรณีที่ต้องหาต่อไป</a:t>
            </a:r>
            <a:endParaRPr lang="en-US" dirty="0" smtClean="0"/>
          </a:p>
          <a:p>
            <a:pPr lvl="2"/>
            <a:r>
              <a:rPr lang="th-TH" dirty="0" smtClean="0"/>
              <a:t>กรณีจะการเรียกตัวเอง 2 ทางคือไปทางด้านน้อย</a:t>
            </a:r>
            <a:r>
              <a:rPr lang="en-US" dirty="0" smtClean="0"/>
              <a:t>(</a:t>
            </a:r>
            <a:r>
              <a:rPr lang="th-TH" dirty="0" smtClean="0"/>
              <a:t>ด้านซ้ายมือ</a:t>
            </a:r>
            <a:r>
              <a:rPr lang="en-US" dirty="0" smtClean="0"/>
              <a:t>) </a:t>
            </a:r>
            <a:r>
              <a:rPr lang="th-TH" dirty="0" smtClean="0"/>
              <a:t>หรือ อีกทางไปทางด้านมาก </a:t>
            </a:r>
            <a:r>
              <a:rPr lang="en-US" dirty="0" smtClean="0"/>
              <a:t>(</a:t>
            </a:r>
            <a:r>
              <a:rPr lang="th-TH" dirty="0" smtClean="0"/>
              <a:t>ไปทางขวามือ</a:t>
            </a:r>
            <a:r>
              <a:rPr lang="en-US" dirty="0" smtClean="0"/>
              <a:t>)</a:t>
            </a:r>
          </a:p>
          <a:p>
            <a:pPr marL="822960" lvl="3" indent="0">
              <a:buNone/>
            </a:pPr>
            <a:r>
              <a:rPr lang="th-TH" dirty="0" smtClean="0"/>
              <a:t>สมมุติว่าชื่อฟังก์ชันพร้อมพารามิเตอร์ </a:t>
            </a:r>
            <a:r>
              <a:rPr lang="en-US" dirty="0" err="1" smtClean="0"/>
              <a:t>binary_searchRecur</a:t>
            </a:r>
            <a:r>
              <a:rPr lang="en-US" dirty="0" smtClean="0"/>
              <a:t>(data, first, last, target)</a:t>
            </a:r>
            <a:endParaRPr lang="th-TH" dirty="0" smtClean="0"/>
          </a:p>
          <a:p>
            <a:pPr marL="822960" lvl="3" indent="0">
              <a:buNone/>
            </a:pPr>
            <a:r>
              <a:rPr lang="en-US" dirty="0" smtClean="0"/>
              <a:t>If(data[middle] &lt; target)</a:t>
            </a:r>
          </a:p>
          <a:p>
            <a:pPr marL="822960" lvl="3" indent="0">
              <a:buNone/>
            </a:pPr>
            <a:r>
              <a:rPr lang="en-US" dirty="0"/>
              <a:t>	</a:t>
            </a:r>
            <a:r>
              <a:rPr lang="en-US" dirty="0" smtClean="0"/>
              <a:t>            first = middle+1;</a:t>
            </a:r>
            <a:br>
              <a:rPr lang="en-US" dirty="0" smtClean="0"/>
            </a:br>
            <a:endParaRPr lang="en-US" dirty="0" smtClean="0"/>
          </a:p>
          <a:p>
            <a:pPr marL="822960" lvl="3" indent="0">
              <a:buNone/>
            </a:pPr>
            <a:r>
              <a:rPr lang="en-US" dirty="0" smtClean="0"/>
              <a:t>If(data[middle]&gt; target)</a:t>
            </a:r>
          </a:p>
          <a:p>
            <a:pPr marL="822960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      last=middle-1</a:t>
            </a:r>
            <a:endParaRPr lang="th-TH" dirty="0" smtClean="0"/>
          </a:p>
          <a:p>
            <a:pPr marL="822960" lvl="3" indent="0">
              <a:buNone/>
            </a:pPr>
            <a:endParaRPr lang="en-US" dirty="0" smtClean="0"/>
          </a:p>
          <a:p>
            <a:pPr marL="822960" lvl="3" indent="0">
              <a:buNone/>
            </a:pPr>
            <a:r>
              <a:rPr lang="th-TH" dirty="0" smtClean="0"/>
              <a:t>แล้วเรียกตัวเอง </a:t>
            </a:r>
            <a:r>
              <a:rPr lang="en-US" dirty="0" smtClean="0"/>
              <a:t>   </a:t>
            </a:r>
            <a:r>
              <a:rPr lang="en-US" dirty="0" err="1"/>
              <a:t>binary_searchRecur</a:t>
            </a:r>
            <a:r>
              <a:rPr lang="en-US" dirty="0"/>
              <a:t>(data, first, last, target</a:t>
            </a:r>
            <a:r>
              <a:rPr lang="en-US" dirty="0" smtClean="0"/>
              <a:t>)</a:t>
            </a:r>
          </a:p>
          <a:p>
            <a:pPr marL="822960" lvl="3" indent="0">
              <a:buNone/>
            </a:pPr>
            <a:r>
              <a:rPr lang="th-TH" dirty="0" smtClean="0"/>
              <a:t>ภายใน ฟังก์ชันนี้ต้องมีการคำนวณตำแหน่งกึ่งกลางใหม่</a:t>
            </a:r>
          </a:p>
          <a:p>
            <a:pPr marL="822960" lvl="3" indent="0">
              <a:buNone/>
            </a:pPr>
            <a:r>
              <a:rPr lang="en-US" dirty="0" err="1" smtClean="0"/>
              <a:t>middel</a:t>
            </a:r>
            <a:r>
              <a:rPr lang="en-US" dirty="0" smtClean="0"/>
              <a:t> = (</a:t>
            </a:r>
            <a:r>
              <a:rPr lang="en-US" dirty="0" err="1" smtClean="0"/>
              <a:t>first+last</a:t>
            </a:r>
            <a:r>
              <a:rPr lang="en-US" dirty="0" smtClean="0"/>
              <a:t>)/2;</a:t>
            </a:r>
          </a:p>
          <a:p>
            <a:pPr marL="822960" lvl="3" indent="0">
              <a:buNone/>
            </a:pPr>
            <a:endParaRPr lang="th-TH" dirty="0"/>
          </a:p>
          <a:p>
            <a:pPr marL="822960" lvl="3" indent="0"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</a:p>
          <a:p>
            <a:pPr lvl="1"/>
            <a:r>
              <a:rPr lang="en-US" dirty="0" smtClean="0"/>
              <a:t>Class is a user-defined type in C++</a:t>
            </a:r>
          </a:p>
          <a:p>
            <a:r>
              <a:rPr lang="en-US" dirty="0" smtClean="0"/>
              <a:t>Object/instance</a:t>
            </a:r>
          </a:p>
          <a:p>
            <a:pPr lvl="1"/>
            <a:r>
              <a:rPr lang="en-US" dirty="0" smtClean="0"/>
              <a:t>An object in C++ can be defined as a variable that having its type as a class.</a:t>
            </a:r>
          </a:p>
          <a:p>
            <a:r>
              <a:rPr lang="en-US" dirty="0" smtClean="0"/>
              <a:t>Examples:</a:t>
            </a:r>
          </a:p>
          <a:p>
            <a:pPr marL="274320" lvl="1" indent="0">
              <a:buNone/>
            </a:pPr>
            <a:r>
              <a:rPr lang="en-US" dirty="0"/>
              <a:t>v</a:t>
            </a:r>
            <a:r>
              <a:rPr lang="en-US" dirty="0" smtClean="0"/>
              <a:t>ector&lt;</a:t>
            </a:r>
            <a:r>
              <a:rPr lang="en-US" dirty="0" err="1" smtClean="0"/>
              <a:t>int</a:t>
            </a:r>
            <a:r>
              <a:rPr lang="en-US" dirty="0" smtClean="0"/>
              <a:t>&gt; v;</a:t>
            </a:r>
          </a:p>
          <a:p>
            <a:pPr marL="274320" lvl="1" indent="0">
              <a:buNone/>
            </a:pPr>
            <a:r>
              <a:rPr lang="en-US" dirty="0" smtClean="0"/>
              <a:t>v is a variable of type vector which vector is a class in the standard library, each member of v has its type as ‘</a:t>
            </a:r>
            <a:r>
              <a:rPr lang="en-US" dirty="0" err="1" smtClean="0"/>
              <a:t>int</a:t>
            </a:r>
            <a:r>
              <a:rPr lang="en-US" dirty="0" smtClean="0"/>
              <a:t>’.</a:t>
            </a:r>
          </a:p>
          <a:p>
            <a:pPr marL="274320" lvl="1" indent="0">
              <a:buNone/>
            </a:pPr>
            <a:r>
              <a:rPr lang="en-US" dirty="0" err="1" smtClean="0"/>
              <a:t>vectoc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*</a:t>
            </a:r>
            <a:r>
              <a:rPr lang="en-US" dirty="0" err="1" smtClean="0"/>
              <a:t>pv</a:t>
            </a:r>
            <a:r>
              <a:rPr lang="en-US" dirty="0"/>
              <a:t> </a:t>
            </a:r>
            <a:r>
              <a:rPr lang="en-US" dirty="0" smtClean="0"/>
              <a:t>= new vector&lt;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 smtClean="0"/>
              <a:t> is a local variable (a pointer)  that points to an anonymous variable which created by using the Vector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approve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0180" y="2499360"/>
            <a:ext cx="6964727" cy="424731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binary_searchRecur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*data,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first,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last,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target){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if(</a:t>
            </a:r>
            <a:r>
              <a:rPr lang="en-US" dirty="0" smtClean="0">
                <a:solidFill>
                  <a:srgbClr val="0070C0"/>
                </a:solidFill>
              </a:rPr>
              <a:t>first &lt;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rgbClr val="0070C0"/>
                </a:solidFill>
              </a:rPr>
              <a:t>last</a:t>
            </a:r>
            <a:r>
              <a:rPr lang="en-US" dirty="0" smtClean="0">
                <a:solidFill>
                  <a:srgbClr val="002060"/>
                </a:solidFill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  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middle</a:t>
            </a:r>
            <a:r>
              <a:rPr lang="en-US" dirty="0" smtClean="0">
                <a:solidFill>
                  <a:srgbClr val="002060"/>
                </a:solidFill>
              </a:rPr>
              <a:t> = (</a:t>
            </a:r>
            <a:r>
              <a:rPr lang="en-US" dirty="0" err="1" smtClean="0">
                <a:solidFill>
                  <a:srgbClr val="002060"/>
                </a:solidFill>
              </a:rPr>
              <a:t>first+last</a:t>
            </a:r>
            <a:r>
              <a:rPr lang="en-US" dirty="0" smtClean="0">
                <a:solidFill>
                  <a:srgbClr val="002060"/>
                </a:solidFill>
              </a:rPr>
              <a:t>)/2;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 </a:t>
            </a:r>
            <a:r>
              <a:rPr lang="en-US" dirty="0" smtClean="0">
                <a:solidFill>
                  <a:srgbClr val="00B050"/>
                </a:solidFill>
              </a:rPr>
              <a:t>if(data[middle] &lt;target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           </a:t>
            </a:r>
            <a:r>
              <a:rPr lang="en-US" dirty="0">
                <a:solidFill>
                  <a:srgbClr val="7030A0"/>
                </a:solidFill>
              </a:rPr>
              <a:t>first=middle+1;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	else </a:t>
            </a:r>
            <a:r>
              <a:rPr lang="en-US" dirty="0" smtClean="0">
                <a:solidFill>
                  <a:srgbClr val="C00000"/>
                </a:solidFill>
              </a:rPr>
              <a:t>if(data[middle]==target)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             </a:t>
            </a:r>
            <a:r>
              <a:rPr lang="en-US" dirty="0" smtClean="0">
                <a:solidFill>
                  <a:srgbClr val="00B050"/>
                </a:solidFill>
              </a:rPr>
              <a:t>return  middle;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   else //data[middle] &gt; target 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   last = middle -1;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  </a:t>
            </a:r>
            <a:r>
              <a:rPr lang="en-US" dirty="0" err="1">
                <a:solidFill>
                  <a:srgbClr val="FF0000"/>
                </a:solidFill>
              </a:rPr>
              <a:t>binary_searchRecur</a:t>
            </a:r>
            <a:r>
              <a:rPr lang="en-US" dirty="0">
                <a:solidFill>
                  <a:srgbClr val="FF0000"/>
                </a:solidFill>
              </a:rPr>
              <a:t>(data, </a:t>
            </a:r>
            <a:r>
              <a:rPr lang="en-US" dirty="0" smtClean="0">
                <a:solidFill>
                  <a:srgbClr val="FF0000"/>
                </a:solidFill>
              </a:rPr>
              <a:t>first,middle-1,target</a:t>
            </a:r>
            <a:r>
              <a:rPr lang="en-US" dirty="0">
                <a:solidFill>
                  <a:srgbClr val="FF0000"/>
                </a:solidFill>
              </a:rPr>
              <a:t>);</a:t>
            </a:r>
            <a:r>
              <a:rPr lang="en-US" dirty="0" smtClean="0">
                <a:solidFill>
                  <a:srgbClr val="FF0000"/>
                </a:solidFill>
              </a:rPr>
              <a:t>                   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}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return -1;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 smtClean="0">
                <a:solidFill>
                  <a:srgbClr val="002060"/>
                </a:solidFill>
              </a:rPr>
              <a:t>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4309"/>
            <a:ext cx="8938260" cy="6026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7700"/>
            <a:ext cx="1245854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เงื่อนไขค้นหาต่อ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2179633"/>
            <a:ext cx="946093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เรียกตัวเอง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5220" y="1463353"/>
            <a:ext cx="150393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จบการค้นหา หาพบ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0460" y="2566304"/>
            <a:ext cx="165942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จบการค้นหา หาไม่พบ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จงเขียนโปรแกรมเพื่อสร้างอะเรย์ของข้อมูลต่อไปนี้</a:t>
            </a:r>
            <a:r>
              <a:rPr lang="en-US" dirty="0" smtClean="0"/>
              <a:t> </a:t>
            </a:r>
            <a:endParaRPr lang="th-TH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0620" y="239717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5.1,3.5,1.4,0.2,”Iris-setosa</a:t>
            </a:r>
            <a:r>
              <a:rPr lang="en-US" dirty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4.9,3.0,1.4,0.2,</a:t>
            </a:r>
            <a:r>
              <a:rPr lang="en-US" dirty="0"/>
              <a:t> ”</a:t>
            </a:r>
            <a:r>
              <a:rPr lang="en-US" dirty="0" smtClean="0"/>
              <a:t>Iris-</a:t>
            </a:r>
            <a:r>
              <a:rPr lang="en-US" dirty="0" err="1" smtClean="0"/>
              <a:t>setosa</a:t>
            </a:r>
            <a:r>
              <a:rPr lang="en-US" dirty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4.7,3.2,1.3,0.2,</a:t>
            </a:r>
            <a:r>
              <a:rPr lang="en-US" dirty="0"/>
              <a:t> ”</a:t>
            </a:r>
            <a:r>
              <a:rPr lang="en-US" dirty="0" smtClean="0"/>
              <a:t>Iris-</a:t>
            </a:r>
            <a:r>
              <a:rPr lang="en-US" dirty="0" err="1" smtClean="0"/>
              <a:t>setosa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smtClean="0"/>
              <a:t>4.6,3.1,1.5,0.2,</a:t>
            </a:r>
            <a:r>
              <a:rPr lang="en-US" dirty="0"/>
              <a:t> ”</a:t>
            </a:r>
            <a:r>
              <a:rPr lang="en-US" dirty="0" smtClean="0"/>
              <a:t>Iris-</a:t>
            </a:r>
            <a:r>
              <a:rPr lang="en-US" dirty="0" err="1" smtClean="0"/>
              <a:t>setosa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smtClean="0"/>
              <a:t>7.0,3.2,4.7,1.4,</a:t>
            </a:r>
            <a:r>
              <a:rPr lang="en-US" dirty="0"/>
              <a:t> ”</a:t>
            </a:r>
            <a:r>
              <a:rPr lang="en-US" dirty="0" smtClean="0"/>
              <a:t>Iris-versicolor</a:t>
            </a:r>
            <a:r>
              <a:rPr lang="en-US" dirty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6.4,3.2,4.5,1.5,</a:t>
            </a:r>
            <a:r>
              <a:rPr lang="en-US" dirty="0"/>
              <a:t> ”</a:t>
            </a:r>
            <a:r>
              <a:rPr lang="en-US" dirty="0" smtClean="0"/>
              <a:t>Iris-versicolor</a:t>
            </a:r>
            <a:r>
              <a:rPr lang="en-US" dirty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6.9,3.1,4.9,1.5,</a:t>
            </a:r>
            <a:r>
              <a:rPr lang="en-US" dirty="0"/>
              <a:t> ”</a:t>
            </a:r>
            <a:r>
              <a:rPr lang="en-US" dirty="0" smtClean="0"/>
              <a:t>Iris-versicolor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smtClean="0"/>
              <a:t>6.3,2.5,5.0,1.9,Iris-virginica</a:t>
            </a:r>
            <a:endParaRPr lang="th-TH" dirty="0" smtClean="0"/>
          </a:p>
          <a:p>
            <a:r>
              <a:rPr lang="en-US" dirty="0" smtClean="0"/>
              <a:t>6.5,3.0,5.2,2.0,Iris-virginica</a:t>
            </a:r>
            <a:endParaRPr lang="th-TH" dirty="0" smtClean="0"/>
          </a:p>
          <a:p>
            <a:r>
              <a:rPr lang="en-US" dirty="0" smtClean="0"/>
              <a:t>6.2,3.4,5.4,2.3,Iris-virginica</a:t>
            </a:r>
            <a:endParaRPr lang="th-TH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50620" y="5115684"/>
            <a:ext cx="5990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โดยใช้ </a:t>
            </a:r>
            <a:r>
              <a:rPr lang="en-US" dirty="0" smtClean="0"/>
              <a:t>array&lt;&gt;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 smtClean="0"/>
              <a:t>แล้วแปลงให้ข้อมูลแบ่งเป็นสองส่วนคือ คืออะเรย์ของค่าตัวเลข และอะเรย์ของกลุ่มข้อมูล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ector</a:t>
            </a:r>
          </a:p>
          <a:p>
            <a:pPr lvl="1"/>
            <a:r>
              <a:rPr lang="th-TH" dirty="0" smtClean="0"/>
              <a:t>เป็นอะเรย์แบบเปลี่ยนขนาดได้ เราสามารถเพิ่ม หรือลบสมาชิกได้ </a:t>
            </a:r>
          </a:p>
          <a:p>
            <a:pPr lvl="1"/>
            <a:r>
              <a:rPr lang="th-TH" dirty="0" smtClean="0"/>
              <a:t>ขนาดของ </a:t>
            </a:r>
            <a:r>
              <a:rPr lang="en-US" dirty="0" smtClean="0"/>
              <a:t>vector </a:t>
            </a:r>
            <a:r>
              <a:rPr lang="th-TH" dirty="0" smtClean="0"/>
              <a:t>จะถูกเปลี่ยนแปลง </a:t>
            </a:r>
            <a:r>
              <a:rPr lang="en-US" dirty="0" smtClean="0"/>
              <a:t>(resize) </a:t>
            </a:r>
            <a:r>
              <a:rPr lang="th-TH" dirty="0" smtClean="0"/>
              <a:t>ได้เมื่อมีแทรก หรือการลบในตำแหน่งระหว่างกลาง</a:t>
            </a:r>
            <a:endParaRPr lang="en-US" dirty="0" smtClean="0"/>
          </a:p>
          <a:p>
            <a:pPr marL="274320" lvl="1" indent="0">
              <a:buNone/>
            </a:pPr>
            <a:r>
              <a:rPr lang="th-TH" dirty="0" smtClean="0"/>
              <a:t>วิธีเขียน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#include &lt;vector&gt;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vector&lt;</a:t>
            </a:r>
            <a:r>
              <a:rPr lang="th-TH" dirty="0" smtClean="0"/>
              <a:t>ชนิดข้อมูล</a:t>
            </a:r>
            <a:r>
              <a:rPr lang="en-US" dirty="0" smtClean="0"/>
              <a:t>[,</a:t>
            </a:r>
            <a:r>
              <a:rPr lang="th-TH" dirty="0" smtClean="0"/>
              <a:t>ขนาด</a:t>
            </a:r>
            <a:r>
              <a:rPr lang="en-US" dirty="0" smtClean="0"/>
              <a:t>]&gt; </a:t>
            </a:r>
            <a:r>
              <a:rPr lang="th-TH" dirty="0" smtClean="0"/>
              <a:t>ตัวแปร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20" y="4335780"/>
            <a:ext cx="4326826" cy="230832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/>
              <a:t>, 5&gt;  </a:t>
            </a:r>
            <a:r>
              <a:rPr lang="en-US" dirty="0" err="1" smtClean="0"/>
              <a:t>vmarks</a:t>
            </a:r>
            <a:r>
              <a:rPr lang="en-US" dirty="0"/>
              <a:t>={80,50,70,64,0};</a:t>
            </a:r>
          </a:p>
          <a:p>
            <a:r>
              <a:rPr lang="en-US" dirty="0"/>
              <a:t>  </a:t>
            </a:r>
            <a:r>
              <a:rPr lang="en-US" dirty="0" smtClean="0"/>
              <a:t>vector&lt;int,5</a:t>
            </a:r>
            <a:r>
              <a:rPr lang="en-US" dirty="0"/>
              <a:t>&gt;::iterator it;</a:t>
            </a:r>
          </a:p>
          <a:p>
            <a:r>
              <a:rPr lang="en-US" dirty="0"/>
              <a:t>  </a:t>
            </a:r>
            <a:r>
              <a:rPr lang="en-US" dirty="0" smtClean="0"/>
              <a:t>it=</a:t>
            </a:r>
            <a:r>
              <a:rPr lang="en-US" dirty="0" err="1" smtClean="0"/>
              <a:t>vmarks.begin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while(it</a:t>
            </a:r>
            <a:r>
              <a:rPr lang="en-US" dirty="0" smtClean="0"/>
              <a:t>!=</a:t>
            </a:r>
            <a:r>
              <a:rPr lang="en-US" dirty="0" err="1" smtClean="0"/>
              <a:t>vmarks.end</a:t>
            </a:r>
            <a:r>
              <a:rPr lang="en-US" dirty="0"/>
              <a:t>()){</a:t>
            </a:r>
          </a:p>
          <a:p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 &lt;&lt; *it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it++;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 </a:t>
            </a:r>
            <a:r>
              <a:rPr lang="en-US" dirty="0"/>
              <a:t>methods </a:t>
            </a:r>
            <a:r>
              <a:rPr lang="th-TH" dirty="0"/>
              <a:t>สำคัญ</a:t>
            </a:r>
            <a:r>
              <a:rPr lang="en-US" dirty="0"/>
              <a:t> </a:t>
            </a:r>
            <a:r>
              <a:rPr lang="th-TH" dirty="0"/>
              <a:t>เกี่ยวกับ </a:t>
            </a:r>
            <a:r>
              <a:rPr lang="en-US" dirty="0"/>
              <a:t>iterator </a:t>
            </a:r>
            <a:r>
              <a:rPr lang="th-TH" dirty="0"/>
              <a:t>ของ </a:t>
            </a:r>
            <a:r>
              <a:rPr lang="en-US" dirty="0"/>
              <a:t>array</a:t>
            </a:r>
            <a:endParaRPr lang="th-TH" dirty="0"/>
          </a:p>
          <a:p>
            <a:pPr lvl="1"/>
            <a:r>
              <a:rPr lang="en-US" dirty="0"/>
              <a:t>begin()</a:t>
            </a:r>
            <a:r>
              <a:rPr lang="th-TH" dirty="0"/>
              <a:t>  ใช้บอกจุดเริ่มต้นของตัวนับรอบ</a:t>
            </a:r>
            <a:endParaRPr lang="en-US" dirty="0"/>
          </a:p>
          <a:p>
            <a:pPr lvl="1"/>
            <a:r>
              <a:rPr lang="en-US" dirty="0"/>
              <a:t>end()</a:t>
            </a:r>
            <a:r>
              <a:rPr lang="th-TH" dirty="0"/>
              <a:t> ใช้บอกจุดสิ้นสุดของตัวนับรอบ</a:t>
            </a:r>
            <a:endParaRPr lang="en-US" dirty="0"/>
          </a:p>
          <a:p>
            <a:pPr lvl="1"/>
            <a:r>
              <a:rPr lang="en-US" dirty="0" err="1"/>
              <a:t>rbegin</a:t>
            </a:r>
            <a:r>
              <a:rPr lang="en-US" dirty="0"/>
              <a:t>() </a:t>
            </a:r>
            <a:r>
              <a:rPr lang="th-TH" dirty="0"/>
              <a:t>ใช้บอกจุดเริ่มต้นของตัวนับรอบ </a:t>
            </a:r>
            <a:r>
              <a:rPr lang="en-US" dirty="0"/>
              <a:t>(</a:t>
            </a:r>
            <a:r>
              <a:rPr lang="th-TH" dirty="0"/>
              <a:t>ในทางตรงกันข้าม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rend()</a:t>
            </a:r>
            <a:r>
              <a:rPr lang="th-TH" dirty="0"/>
              <a:t>  ใช้บอกจุดสิ้นสุดของตัวนับรอบ </a:t>
            </a:r>
            <a:r>
              <a:rPr lang="en-US" dirty="0"/>
              <a:t>(</a:t>
            </a:r>
            <a:r>
              <a:rPr lang="th-TH" dirty="0"/>
              <a:t>ในทางตรงกันข้าม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size()  </a:t>
            </a:r>
            <a:r>
              <a:rPr lang="th-TH" dirty="0"/>
              <a:t> ใช้บอกขนาด</a:t>
            </a:r>
            <a:endParaRPr lang="en-US" dirty="0"/>
          </a:p>
          <a:p>
            <a:pPr lvl="1"/>
            <a:r>
              <a:rPr lang="en-US" dirty="0"/>
              <a:t>front()  </a:t>
            </a:r>
            <a:r>
              <a:rPr lang="th-TH" dirty="0"/>
              <a:t>สมาชิกตัวหน้า</a:t>
            </a:r>
            <a:endParaRPr lang="en-US" dirty="0"/>
          </a:p>
          <a:p>
            <a:pPr lvl="1"/>
            <a:r>
              <a:rPr lang="en-US" dirty="0"/>
              <a:t>back()</a:t>
            </a:r>
            <a:r>
              <a:rPr lang="th-TH" dirty="0"/>
              <a:t> สมาชิกตัวหลังสุด</a:t>
            </a:r>
          </a:p>
          <a:p>
            <a:pPr lvl="1"/>
            <a:r>
              <a:rPr lang="en-US" dirty="0"/>
              <a:t>empty() </a:t>
            </a:r>
            <a:r>
              <a:rPr lang="th-TH" dirty="0"/>
              <a:t>ทดสอบว่าว่างหรือไม่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push_back</a:t>
            </a:r>
            <a:r>
              <a:rPr lang="en-US" dirty="0" smtClean="0"/>
              <a:t>()  </a:t>
            </a:r>
            <a:r>
              <a:rPr lang="th-TH" dirty="0" smtClean="0"/>
              <a:t>ใส่ข้อมูลต่อท้าย</a:t>
            </a:r>
          </a:p>
          <a:p>
            <a:pPr lvl="1"/>
            <a:r>
              <a:rPr lang="en-US" dirty="0" smtClean="0"/>
              <a:t>insert    </a:t>
            </a:r>
            <a:r>
              <a:rPr lang="th-TH" dirty="0" smtClean="0"/>
              <a:t>แทรกข้อมูลโดยระบุผ่านตัว </a:t>
            </a:r>
            <a:r>
              <a:rPr lang="en-US" dirty="0" smtClean="0"/>
              <a:t>iterator </a:t>
            </a:r>
            <a:r>
              <a:rPr lang="th-TH" dirty="0" smtClean="0"/>
              <a:t>หรือ อะเรย์</a:t>
            </a:r>
          </a:p>
          <a:p>
            <a:pPr lvl="1"/>
            <a:r>
              <a:rPr lang="en-US" dirty="0" smtClean="0"/>
              <a:t>erase() </a:t>
            </a:r>
            <a:r>
              <a:rPr lang="th-TH" dirty="0" smtClean="0"/>
              <a:t>ลบข้อมูลผ่าน </a:t>
            </a:r>
            <a:r>
              <a:rPr lang="en-US" dirty="0" smtClean="0"/>
              <a:t>iterator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857500"/>
            <a:ext cx="4581525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5480" y="31775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5480" y="35204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5480" y="38633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45480" y="4203192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erase() and clear()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857500"/>
            <a:ext cx="4581525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5480" y="31775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45480" y="3520440"/>
            <a:ext cx="1905000" cy="1025652"/>
            <a:chOff x="5745480" y="3520440"/>
            <a:chExt cx="1905000" cy="1025652"/>
          </a:xfrm>
        </p:grpSpPr>
        <p:sp>
          <p:nvSpPr>
            <p:cNvPr id="7" name="Rectangle 6"/>
            <p:cNvSpPr/>
            <p:nvPr/>
          </p:nvSpPr>
          <p:spPr>
            <a:xfrm>
              <a:off x="5745480" y="3520440"/>
              <a:ext cx="1905000" cy="3429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45480" y="3863340"/>
              <a:ext cx="1905000" cy="3429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45480" y="4203192"/>
              <a:ext cx="1905000" cy="3429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97" y="4978336"/>
            <a:ext cx="2828925" cy="3333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85837" y="5562600"/>
            <a:ext cx="2557463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v.clear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erase()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857500"/>
            <a:ext cx="4581525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5480" y="31775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5480" y="35204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5480" y="38633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45480" y="4203192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" y="5013960"/>
            <a:ext cx="3788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&gt;::iterator it= </a:t>
            </a:r>
            <a:r>
              <a:rPr lang="en-US" dirty="0" err="1" smtClean="0"/>
              <a:t>v.begin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it=</a:t>
            </a:r>
            <a:r>
              <a:rPr lang="en-US" dirty="0" err="1" smtClean="0"/>
              <a:t>v.erase</a:t>
            </a:r>
            <a:r>
              <a:rPr lang="en-US" dirty="0" smtClean="0"/>
              <a:t>(it, it+1);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erase()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857500"/>
            <a:ext cx="4581525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5480" y="31775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5480" y="35204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5480" y="3863340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45480" y="4203192"/>
            <a:ext cx="19050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" y="5013960"/>
            <a:ext cx="3779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//to delete the last element</a:t>
            </a:r>
          </a:p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&gt;::iterator it= </a:t>
            </a:r>
            <a:r>
              <a:rPr lang="en-US" dirty="0" err="1" smtClean="0"/>
              <a:t>v.end</a:t>
            </a:r>
            <a:r>
              <a:rPr lang="en-US" dirty="0" smtClean="0"/>
              <a:t>()-1;</a:t>
            </a:r>
          </a:p>
          <a:p>
            <a:r>
              <a:rPr lang="en-US" dirty="0" smtClean="0"/>
              <a:t>it=</a:t>
            </a:r>
            <a:r>
              <a:rPr lang="en-US" dirty="0" err="1" smtClean="0"/>
              <a:t>v.erase</a:t>
            </a:r>
            <a:r>
              <a:rPr lang="en-US" dirty="0" smtClean="0"/>
              <a:t>(it);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insert() at before of the first 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3053834"/>
            <a:ext cx="250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v={1,2,3};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2020" y="36302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&gt;::iterator it= </a:t>
            </a:r>
            <a:r>
              <a:rPr lang="en-US" dirty="0" err="1"/>
              <a:t>v.begin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/>
              <a:t>&lt;&lt;"After insert(it,5) \n";</a:t>
            </a:r>
          </a:p>
          <a:p>
            <a:r>
              <a:rPr lang="en-US" dirty="0"/>
              <a:t> </a:t>
            </a:r>
            <a:r>
              <a:rPr lang="en-US" dirty="0" err="1" smtClean="0"/>
              <a:t>v.insert</a:t>
            </a:r>
            <a:r>
              <a:rPr lang="en-US" dirty="0" smtClean="0"/>
              <a:t>(it,5</a:t>
            </a:r>
            <a:r>
              <a:rPr lang="en-US" dirty="0"/>
              <a:t>); //insert at the first position of v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1460" y="488442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56860" y="488442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52260" y="488442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66060" y="488442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407" y="2771401"/>
            <a:ext cx="3178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/>
              <a:t>&gt; v;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6465" y="43379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3881025" y="3521093"/>
            <a:ext cx="588320" cy="22428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2686523" y="3210283"/>
            <a:ext cx="1312123" cy="1188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84597" y="4587829"/>
            <a:ext cx="619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of each element that will be contained in the vector</a:t>
            </a:r>
            <a:br>
              <a:rPr lang="en-US" dirty="0" smtClean="0"/>
            </a:br>
            <a:r>
              <a:rPr lang="en-US" dirty="0" smtClean="0"/>
              <a:t>which its type is the </a:t>
            </a:r>
            <a:r>
              <a:rPr lang="en-US" dirty="0" err="1" smtClean="0"/>
              <a:t>int</a:t>
            </a:r>
            <a:r>
              <a:rPr lang="en-US" dirty="0" smtClean="0"/>
              <a:t> type.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1618465" y="3368628"/>
            <a:ext cx="841642" cy="1042073"/>
          </a:xfrm>
          <a:prstGeom prst="rightBrace">
            <a:avLst>
              <a:gd name="adj1" fmla="val 38056"/>
              <a:gd name="adj2" fmla="val 48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8080" y="3962138"/>
            <a:ext cx="60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name as an instance(object) of the vector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insert() at the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3053834"/>
            <a:ext cx="250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v={1,2,3};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2020" y="3630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&gt;::iterator it= </a:t>
            </a:r>
            <a:r>
              <a:rPr lang="en-US" dirty="0" err="1" smtClean="0"/>
              <a:t>v.end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 smtClean="0"/>
              <a:t>v.insert</a:t>
            </a:r>
            <a:r>
              <a:rPr lang="en-US" dirty="0" smtClean="0"/>
              <a:t>(it,5</a:t>
            </a:r>
            <a:r>
              <a:rPr lang="en-US" dirty="0"/>
              <a:t>); //insert at the first position of v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3972" y="488442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9372" y="488442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4772" y="489204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0172" y="489204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Insert() of multiple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777490"/>
            <a:ext cx="3876675" cy="266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1660" y="3407664"/>
            <a:ext cx="116586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7520" y="3407664"/>
            <a:ext cx="116586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44518" y="3407664"/>
            <a:ext cx="116586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3974782"/>
            <a:ext cx="5715000" cy="5619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71516" y="3407664"/>
            <a:ext cx="116586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37376" y="3407664"/>
            <a:ext cx="116586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STL:vector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and search</a:t>
            </a:r>
          </a:p>
          <a:p>
            <a:pPr lvl="1"/>
            <a:r>
              <a:rPr lang="en-US" dirty="0" smtClean="0"/>
              <a:t>find</a:t>
            </a:r>
          </a:p>
          <a:p>
            <a:pPr marL="274320" lvl="1" indent="0">
              <a:buNone/>
            </a:pPr>
            <a:r>
              <a:rPr lang="en-US" dirty="0" smtClean="0"/>
              <a:t>#include &lt;algorithm&gt;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" y="3567684"/>
            <a:ext cx="3876675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722" y="4146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ค้นหา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" y="4516136"/>
            <a:ext cx="6681701" cy="203132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&gt;::iterator it;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target =20;</a:t>
            </a:r>
          </a:p>
          <a:p>
            <a:r>
              <a:rPr lang="en-US" dirty="0" smtClean="0"/>
              <a:t>it= </a:t>
            </a:r>
            <a:r>
              <a:rPr lang="en-US" dirty="0" err="1" smtClean="0"/>
              <a:t>std</a:t>
            </a:r>
            <a:r>
              <a:rPr lang="en-US" dirty="0" smtClean="0"/>
              <a:t>::find(</a:t>
            </a:r>
            <a:r>
              <a:rPr lang="en-US" dirty="0" err="1" smtClean="0"/>
              <a:t>vd.begin</a:t>
            </a:r>
            <a:r>
              <a:rPr lang="en-US" dirty="0" smtClean="0"/>
              <a:t>(),</a:t>
            </a:r>
            <a:r>
              <a:rPr lang="en-US" dirty="0" err="1" smtClean="0"/>
              <a:t>vd.end</a:t>
            </a:r>
            <a:r>
              <a:rPr lang="en-US" dirty="0" smtClean="0"/>
              <a:t>(),target);</a:t>
            </a:r>
          </a:p>
          <a:p>
            <a:r>
              <a:rPr lang="en-US" dirty="0" smtClean="0"/>
              <a:t>if( it != </a:t>
            </a:r>
            <a:r>
              <a:rPr lang="en-US" dirty="0" err="1" smtClean="0"/>
              <a:t>vd.end</a:t>
            </a:r>
            <a:r>
              <a:rPr lang="en-US" dirty="0" smtClean="0"/>
              <a:t>())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target &lt;&lt;“ was found at” &lt;&lt; it-</a:t>
            </a:r>
            <a:r>
              <a:rPr lang="en-US" dirty="0" err="1" smtClean="0"/>
              <a:t>vd.begin</a:t>
            </a:r>
            <a:r>
              <a:rPr lang="en-US" dirty="0" smtClean="0"/>
              <a:t>()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target &lt;&lt; “ does not exist in the </a:t>
            </a:r>
            <a:r>
              <a:rPr lang="en-US" dirty="0" err="1" smtClean="0"/>
              <a:t>vd</a:t>
            </a:r>
            <a:r>
              <a:rPr lang="en-US" dirty="0" smtClean="0"/>
              <a:t> vector”;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STL:Algorithm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sort()</a:t>
            </a:r>
          </a:p>
          <a:p>
            <a:r>
              <a:rPr lang="en-US" dirty="0" err="1" smtClean="0"/>
              <a:t>binary_search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find()</a:t>
            </a:r>
          </a:p>
          <a:p>
            <a:r>
              <a:rPr lang="en-US" dirty="0" smtClean="0"/>
              <a:t>find()_if</a:t>
            </a:r>
          </a:p>
          <a:p>
            <a:r>
              <a:rPr lang="en-US" dirty="0" smtClean="0"/>
              <a:t>find()_</a:t>
            </a:r>
            <a:r>
              <a:rPr lang="en-US" dirty="0" err="1" smtClean="0"/>
              <a:t>not_if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484632"/>
            <a:ext cx="9696450" cy="5495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5020" y="1013460"/>
            <a:ext cx="50240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to use the find() function of the algorithm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7040880" y="3589020"/>
            <a:ext cx="640080" cy="4038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-342900"/>
            <a:ext cx="11877675" cy="754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305" b="9653"/>
          <a:stretch/>
        </p:blipFill>
        <p:spPr>
          <a:xfrm>
            <a:off x="6567487" y="944880"/>
            <a:ext cx="240982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</a:t>
            </a:r>
            <a:r>
              <a:rPr lang="th-TH" dirty="0" smtClean="0"/>
              <a:t>กำหนดให้ </a:t>
            </a:r>
            <a:r>
              <a:rPr lang="en-US" dirty="0" smtClean="0"/>
              <a:t>vector </a:t>
            </a:r>
            <a:r>
              <a:rPr lang="th-TH" dirty="0" smtClean="0"/>
              <a:t>ใดๆ บรรจุตัวเลขจำนวนเต็ม </a:t>
            </a:r>
            <a:r>
              <a:rPr lang="en-US" dirty="0" smtClean="0"/>
              <a:t>n </a:t>
            </a:r>
            <a:r>
              <a:rPr lang="th-TH" dirty="0" smtClean="0"/>
              <a:t>ตัว จงหาผลรวมของตัวเลขที่เป็นเลขคู่ </a:t>
            </a:r>
          </a:p>
          <a:p>
            <a:pPr marL="0" indent="0">
              <a:buNone/>
            </a:pPr>
            <a:r>
              <a:rPr lang="en-US" dirty="0" smtClean="0"/>
              <a:t>(2) </a:t>
            </a:r>
            <a:r>
              <a:rPr lang="th-TH" dirty="0" smtClean="0"/>
              <a:t>กำหนดให้ </a:t>
            </a:r>
            <a:r>
              <a:rPr lang="en-US" dirty="0"/>
              <a:t>vector </a:t>
            </a:r>
            <a:r>
              <a:rPr lang="th-TH" dirty="0"/>
              <a:t>ใดๆ บรรจุตัวเลขจำนวนเต็ม </a:t>
            </a:r>
            <a:r>
              <a:rPr lang="en-US" dirty="0"/>
              <a:t>n </a:t>
            </a:r>
            <a:r>
              <a:rPr lang="th-TH" dirty="0"/>
              <a:t>ตัว จง</a:t>
            </a:r>
            <a:r>
              <a:rPr lang="th-TH" dirty="0" smtClean="0"/>
              <a:t>หาค่าเฉลี่ยของ</a:t>
            </a:r>
            <a:r>
              <a:rPr lang="th-TH" dirty="0"/>
              <a:t>ตัวเลขที่เป็น</a:t>
            </a:r>
            <a:r>
              <a:rPr lang="th-TH" dirty="0" smtClean="0"/>
              <a:t>เลขคี่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(3) </a:t>
            </a:r>
            <a:r>
              <a:rPr lang="th-TH" dirty="0" smtClean="0"/>
              <a:t>จงเขียนคำสั่งเพื่อค้นหาสมาชิกตัวที่ต้องการในเวกเตอร์ แล้วเก็บตำแหน่งที่ค้นพบทุกตัว แล้วแสดงค่าเหล่านั้น</a:t>
            </a:r>
          </a:p>
          <a:p>
            <a:pPr marL="0" indent="0">
              <a:buNone/>
            </a:pP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407" y="2771401"/>
            <a:ext cx="370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/>
              <a:t>&gt; </a:t>
            </a:r>
            <a:r>
              <a:rPr lang="en-US" sz="3600" dirty="0" smtClean="0"/>
              <a:t>*</a:t>
            </a:r>
            <a:r>
              <a:rPr lang="en-US" sz="3600" dirty="0" err="1" smtClean="0"/>
              <a:t>pv</a:t>
            </a:r>
            <a:r>
              <a:rPr lang="en-US" sz="3600" dirty="0"/>
              <a:t>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6465" y="43379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3881025" y="3521093"/>
            <a:ext cx="588320" cy="22428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2686523" y="3210283"/>
            <a:ext cx="1312123" cy="1188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84597" y="4587829"/>
            <a:ext cx="619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of each element that will be contained in the vector</a:t>
            </a:r>
            <a:br>
              <a:rPr lang="en-US" dirty="0" smtClean="0"/>
            </a:br>
            <a:r>
              <a:rPr lang="en-US" dirty="0" smtClean="0"/>
              <a:t>which its type is the </a:t>
            </a:r>
            <a:r>
              <a:rPr lang="en-US" dirty="0" err="1" smtClean="0"/>
              <a:t>int</a:t>
            </a:r>
            <a:r>
              <a:rPr lang="en-US" dirty="0" smtClean="0"/>
              <a:t> type.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1618465" y="3368628"/>
            <a:ext cx="841642" cy="1042073"/>
          </a:xfrm>
          <a:prstGeom prst="rightBrace">
            <a:avLst>
              <a:gd name="adj1" fmla="val 38056"/>
              <a:gd name="adj2" fmla="val 48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8080" y="3962138"/>
            <a:ext cx="742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variable name that will use to point to an anonymous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407" y="2771401"/>
            <a:ext cx="5655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/>
              <a:t>&gt; </a:t>
            </a:r>
            <a:r>
              <a:rPr lang="en-US" sz="3600" dirty="0" smtClean="0"/>
              <a:t>*</a:t>
            </a:r>
            <a:r>
              <a:rPr lang="en-US" sz="3600" dirty="0" err="1" smtClean="0"/>
              <a:t>pv</a:t>
            </a:r>
            <a:r>
              <a:rPr lang="en-US" sz="3600" dirty="0" smtClean="0"/>
              <a:t> = </a:t>
            </a:r>
            <a:r>
              <a:rPr lang="en-US" sz="3600" dirty="0" err="1" smtClean="0"/>
              <a:t>nullptr</a:t>
            </a:r>
            <a:r>
              <a:rPr lang="en-US" sz="3600" dirty="0" smtClean="0"/>
              <a:t>;</a:t>
            </a:r>
            <a:endParaRPr lang="en-US" sz="36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70008" y="3623094"/>
            <a:ext cx="77003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pv</a:t>
            </a:r>
            <a:r>
              <a:rPr lang="en-US" dirty="0" smtClean="0"/>
              <a:t> contains the </a:t>
            </a:r>
            <a:r>
              <a:rPr lang="en-US" dirty="0" err="1" smtClean="0"/>
              <a:t>nullptr</a:t>
            </a:r>
            <a:r>
              <a:rPr lang="en-US" dirty="0" smtClean="0"/>
              <a:t> value that means </a:t>
            </a:r>
            <a:r>
              <a:rPr lang="en-US" dirty="0" err="1" smtClean="0"/>
              <a:t>pv</a:t>
            </a:r>
            <a:r>
              <a:rPr lang="en-US" dirty="0" smtClean="0"/>
              <a:t> does not point any variable.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0008" y="4344724"/>
            <a:ext cx="27090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pv</a:t>
            </a:r>
            <a:r>
              <a:rPr lang="en-US" dirty="0" smtClean="0"/>
              <a:t> = new Vector&lt;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5524" y="46594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6302" y="4659453"/>
            <a:ext cx="92268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:vector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6699494" y="4844119"/>
            <a:ext cx="1236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define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3607" y="2681861"/>
            <a:ext cx="255101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class   Node{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r>
              <a:rPr lang="en-US" dirty="0"/>
              <a:t> </a:t>
            </a:r>
            <a:r>
              <a:rPr lang="en-US" dirty="0" smtClean="0"/>
              <a:t>        Node * next;</a:t>
            </a:r>
          </a:p>
          <a:p>
            <a:r>
              <a:rPr lang="en-US" dirty="0"/>
              <a:t> </a:t>
            </a:r>
            <a:r>
              <a:rPr lang="en-US" dirty="0" smtClean="0"/>
              <a:t>        Node(){</a:t>
            </a:r>
            <a:br>
              <a:rPr lang="en-US" dirty="0" smtClean="0"/>
            </a:br>
            <a:r>
              <a:rPr lang="en-US" dirty="0" smtClean="0"/>
              <a:t>              data =0;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next = </a:t>
            </a:r>
            <a:r>
              <a:rPr lang="en-US" dirty="0" err="1" smtClean="0"/>
              <a:t>nullptr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endParaRPr lang="en-US" dirty="0" smtClean="0"/>
          </a:p>
          <a:p>
            <a:r>
              <a:rPr lang="en-US" dirty="0" smtClean="0"/>
              <a:t>};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234" y="2681861"/>
            <a:ext cx="386240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class  Point{</a:t>
            </a:r>
            <a:br>
              <a:rPr lang="en-US" dirty="0" smtClean="0"/>
            </a:br>
            <a:r>
              <a:rPr lang="en-US" dirty="0" smtClean="0"/>
              <a:t>    public: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r>
              <a:rPr lang="en-US" dirty="0"/>
              <a:t> </a:t>
            </a:r>
            <a:r>
              <a:rPr lang="en-US" dirty="0" smtClean="0"/>
              <a:t>       Point(){</a:t>
            </a:r>
          </a:p>
          <a:p>
            <a:r>
              <a:rPr lang="en-US" dirty="0"/>
              <a:t> </a:t>
            </a:r>
            <a:r>
              <a:rPr lang="en-US" dirty="0" smtClean="0"/>
              <a:t>          x=y=0;</a:t>
            </a:r>
          </a:p>
          <a:p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r>
              <a:rPr lang="en-US" dirty="0"/>
              <a:t> </a:t>
            </a:r>
            <a:r>
              <a:rPr lang="en-US" dirty="0" smtClean="0"/>
              <a:t>     Point(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xnew,int</a:t>
            </a:r>
            <a:r>
              <a:rPr lang="en-US" dirty="0" smtClean="0"/>
              <a:t> </a:t>
            </a:r>
            <a:r>
              <a:rPr lang="en-US" dirty="0" err="1" smtClean="0"/>
              <a:t>ynew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            x=</a:t>
            </a:r>
            <a:r>
              <a:rPr lang="en-US" dirty="0" err="1" smtClean="0"/>
              <a:t>xnew</a:t>
            </a:r>
            <a:r>
              <a:rPr lang="en-US" dirty="0" smtClean="0"/>
              <a:t>;     y=</a:t>
            </a:r>
            <a:r>
              <a:rPr lang="en-US" dirty="0" err="1" smtClean="0"/>
              <a:t>ynew</a:t>
            </a:r>
            <a:r>
              <a:rPr lang="en-US" dirty="0" smtClean="0"/>
              <a:t>;}</a:t>
            </a:r>
          </a:p>
          <a:p>
            <a:r>
              <a:rPr lang="en-US" dirty="0"/>
              <a:t> </a:t>
            </a:r>
            <a:r>
              <a:rPr lang="en-US" dirty="0" smtClean="0"/>
              <a:t> ~ Point(){   </a:t>
            </a:r>
            <a:r>
              <a:rPr lang="en-US" dirty="0" err="1" smtClean="0"/>
              <a:t>cout</a:t>
            </a:r>
            <a:r>
              <a:rPr lang="en-US" dirty="0" smtClean="0"/>
              <a:t> &lt;&lt; “bye”&lt;&lt;</a:t>
            </a:r>
            <a:r>
              <a:rPr lang="en-US" dirty="0" err="1" smtClean="0"/>
              <a:t>endl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}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define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2014" y="1607647"/>
            <a:ext cx="4820359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template &lt;class T, </a:t>
            </a:r>
            <a:r>
              <a:rPr lang="en-US" dirty="0" err="1"/>
              <a:t>int</a:t>
            </a:r>
            <a:r>
              <a:rPr lang="en-US" dirty="0"/>
              <a:t> N=10&gt; class </a:t>
            </a:r>
            <a:r>
              <a:rPr lang="en-US" dirty="0" err="1"/>
              <a:t>MyArray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T  * data = new T[N];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MyArray</a:t>
            </a:r>
            <a:r>
              <a:rPr lang="en-US" dirty="0"/>
              <a:t>(){</a:t>
            </a:r>
          </a:p>
          <a:p>
            <a:r>
              <a:rPr lang="en-US" dirty="0"/>
              <a:t>        data = new T[N];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/>
              <a:t>setData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index,T</a:t>
            </a:r>
            <a:r>
              <a:rPr lang="en-US" dirty="0"/>
              <a:t> v){</a:t>
            </a:r>
          </a:p>
          <a:p>
            <a:r>
              <a:rPr lang="en-US" dirty="0"/>
              <a:t>        data[index]=v;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T 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index){</a:t>
            </a:r>
          </a:p>
          <a:p>
            <a:r>
              <a:rPr lang="en-US" dirty="0"/>
              <a:t>        return data[index];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count(){</a:t>
            </a:r>
          </a:p>
          <a:p>
            <a:r>
              <a:rPr lang="en-US" dirty="0"/>
              <a:t>        return 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234" y="2681861"/>
            <a:ext cx="349082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template&lt;class T &gt; class </a:t>
            </a:r>
            <a:r>
              <a:rPr lang="en-US" dirty="0" err="1"/>
              <a:t>MBox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T value;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MBox</a:t>
            </a:r>
            <a:r>
              <a:rPr lang="en-US" dirty="0"/>
              <a:t>(){ }</a:t>
            </a:r>
          </a:p>
          <a:p>
            <a:r>
              <a:rPr lang="en-US" dirty="0"/>
              <a:t>    </a:t>
            </a:r>
            <a:r>
              <a:rPr lang="en-US" dirty="0" err="1"/>
              <a:t>MBox</a:t>
            </a:r>
            <a:r>
              <a:rPr lang="en-US" dirty="0"/>
              <a:t>(T x){ value = x;}</a:t>
            </a:r>
          </a:p>
          <a:p>
            <a:r>
              <a:rPr lang="en-US" dirty="0"/>
              <a:t>    T </a:t>
            </a:r>
            <a:r>
              <a:rPr lang="en-US" dirty="0" err="1"/>
              <a:t>getValue</a:t>
            </a:r>
            <a:r>
              <a:rPr lang="en-US" dirty="0"/>
              <a:t>(){return value;}</a:t>
            </a:r>
          </a:p>
          <a:p>
            <a:r>
              <a:rPr lang="en-US" dirty="0"/>
              <a:t>    ~</a:t>
            </a:r>
            <a:r>
              <a:rPr lang="en-US" dirty="0" err="1"/>
              <a:t>MBox</a:t>
            </a:r>
            <a:r>
              <a:rPr lang="en-US" dirty="0"/>
              <a:t>(){ </a:t>
            </a:r>
            <a:r>
              <a:rPr lang="en-US" dirty="0" err="1"/>
              <a:t>cout</a:t>
            </a:r>
            <a:r>
              <a:rPr lang="en-US" dirty="0"/>
              <a:t> &lt;&lt;"Bye \n";}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451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create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&lt;vector&gt;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407" y="2771401"/>
            <a:ext cx="3178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/>
              <a:t>&gt; v;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947" y="3722163"/>
            <a:ext cx="7731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vector&lt;</a:t>
            </a:r>
            <a:r>
              <a:rPr lang="en-US" sz="3600" dirty="0" err="1"/>
              <a:t>int</a:t>
            </a:r>
            <a:r>
              <a:rPr lang="en-US" sz="3600" dirty="0" smtClean="0"/>
              <a:t>&gt; *</a:t>
            </a:r>
            <a:r>
              <a:rPr lang="en-US" sz="3600" dirty="0" err="1" smtClean="0"/>
              <a:t>pv</a:t>
            </a:r>
            <a:r>
              <a:rPr lang="en-US" sz="3600" dirty="0" smtClean="0"/>
              <a:t> = new vector&lt;</a:t>
            </a:r>
            <a:r>
              <a:rPr lang="en-US" sz="3600" dirty="0" err="1" smtClean="0"/>
              <a:t>int</a:t>
            </a:r>
            <a:r>
              <a:rPr lang="en-US" sz="3600" dirty="0" smtClean="0"/>
              <a:t>&gt;;</a:t>
            </a:r>
            <a:endParaRPr lang="en-US" sz="36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13437" y="3244334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Standard Template Libraries</a:t>
            </a:r>
            <a:r>
              <a:rPr lang="en-US" dirty="0"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 ( </a:t>
            </a:r>
            <a:r>
              <a:rPr lang="en-US" b="1" dirty="0">
                <a:latin typeface="Angsana New" panose="02020603050405020304" pitchFamily="18" charset="-34"/>
                <a:ea typeface="Cordia New" panose="020B0304020202020204" pitchFamily="34" charset="-34"/>
                <a:cs typeface="Cordia New" panose="020B0304020202020204" pitchFamily="34" charset="-34"/>
              </a:rPr>
              <a:t>STL)</a:t>
            </a:r>
            <a:endParaRPr lang="en-US" sz="1600" dirty="0">
              <a:effectLst/>
              <a:latin typeface="Cordia New" panose="020B0304020202020204" pitchFamily="34" charset="-34"/>
              <a:ea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62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7490</TotalTime>
  <Words>2160</Words>
  <Application>Microsoft Office PowerPoint</Application>
  <PresentationFormat>Widescreen</PresentationFormat>
  <Paragraphs>392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Angsana New</vt:lpstr>
      <vt:lpstr>Cordia New</vt:lpstr>
      <vt:lpstr>JasmineUPC</vt:lpstr>
      <vt:lpstr>Rockwell</vt:lpstr>
      <vt:lpstr>Rockwell Condensed</vt:lpstr>
      <vt:lpstr>Times New Roman</vt:lpstr>
      <vt:lpstr>Wingdings</vt:lpstr>
      <vt:lpstr>Wood Type</vt:lpstr>
      <vt:lpstr>Standard Library in C++</vt:lpstr>
      <vt:lpstr>PowerPoint Presentation</vt:lpstr>
      <vt:lpstr>Class and Object in C++</vt:lpstr>
      <vt:lpstr>Class and Object in C++</vt:lpstr>
      <vt:lpstr>Class and Object in C++</vt:lpstr>
      <vt:lpstr>Class and Object in C++</vt:lpstr>
      <vt:lpstr>Class and Object in C++</vt:lpstr>
      <vt:lpstr>Class and Object in C++</vt:lpstr>
      <vt:lpstr>How create an object</vt:lpstr>
      <vt:lpstr>How create an object</vt:lpstr>
      <vt:lpstr>How create an object</vt:lpstr>
      <vt:lpstr>How create an object</vt:lpstr>
      <vt:lpstr>How create an object</vt:lpstr>
      <vt:lpstr>Standard TeMplate Library (STL)</vt:lpstr>
      <vt:lpstr>STL : Array </vt:lpstr>
      <vt:lpstr>PowerPoint Presentation</vt:lpstr>
      <vt:lpstr>PowerPoint Presentation</vt:lpstr>
      <vt:lpstr>STL:ARRAY</vt:lpstr>
      <vt:lpstr>STL:ARRAY</vt:lpstr>
      <vt:lpstr>STL:ARRAY</vt:lpstr>
      <vt:lpstr>Sort in STL</vt:lpstr>
      <vt:lpstr>STL:ARRAY</vt:lpstr>
      <vt:lpstr>Binary Search</vt:lpstr>
      <vt:lpstr>PowerPoint Presentation</vt:lpstr>
      <vt:lpstr>Binary Search Algorithm</vt:lpstr>
      <vt:lpstr>Binary Search Algorithm</vt:lpstr>
      <vt:lpstr>Binary Search Algorithm</vt:lpstr>
      <vt:lpstr>PowerPoint Presentation</vt:lpstr>
      <vt:lpstr>Binary Search Algorithm</vt:lpstr>
      <vt:lpstr>Binary Search Algorithm</vt:lpstr>
      <vt:lpstr>PowerPoint Presentation</vt:lpstr>
      <vt:lpstr>Exercises:</vt:lpstr>
      <vt:lpstr>STL:Vector</vt:lpstr>
      <vt:lpstr>STL:Vector</vt:lpstr>
      <vt:lpstr>STL:Vector</vt:lpstr>
      <vt:lpstr>STL:Vector</vt:lpstr>
      <vt:lpstr>STL:Vector</vt:lpstr>
      <vt:lpstr>STL:Vector</vt:lpstr>
      <vt:lpstr>STL:Vector</vt:lpstr>
      <vt:lpstr>STL:Vector</vt:lpstr>
      <vt:lpstr>STL:Vector</vt:lpstr>
      <vt:lpstr>STL:vector</vt:lpstr>
      <vt:lpstr>STL:Algorithm</vt:lpstr>
      <vt:lpstr>PowerPoint Presentation</vt:lpstr>
      <vt:lpstr>PowerPoint Presentation</vt:lpstr>
      <vt:lpstr>Exercises: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Library in C++</dc:title>
  <dc:creator>Punyaphol Horata</dc:creator>
  <cp:lastModifiedBy>Punyaphol Horata</cp:lastModifiedBy>
  <cp:revision>126</cp:revision>
  <dcterms:created xsi:type="dcterms:W3CDTF">2020-06-03T05:17:24Z</dcterms:created>
  <dcterms:modified xsi:type="dcterms:W3CDTF">2020-06-09T06:13:00Z</dcterms:modified>
</cp:coreProperties>
</file>