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F0A10-CE3B-4482-8BB5-8B14D530F72A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4CCED-CB5B-4367-BBA2-6CAB4F611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86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22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465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585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2382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3111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25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502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541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258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3119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9920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668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612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7518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622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7831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522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8033" y="0"/>
            <a:ext cx="12224167" cy="6884133"/>
            <a:chOff x="-6025" y="0"/>
            <a:chExt cx="9168125" cy="5163100"/>
          </a:xfrm>
        </p:grpSpPr>
        <p:sp>
          <p:nvSpPr>
            <p:cNvPr id="42" name="Google Shape;42;p6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3" name="Google Shape;43;p6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6" name="Google Shape;46;p6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7" name="Google Shape;47;p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1206567" y="1994467"/>
            <a:ext cx="47468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◆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6238907" y="1994467"/>
            <a:ext cx="47468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◆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875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ABE33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8033" y="402100"/>
            <a:ext cx="12200067" cy="5995664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7867" y="1005267"/>
            <a:ext cx="12192200" cy="50264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1" y="1801467"/>
            <a:ext cx="12208100" cy="3852084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420700" y="2720733"/>
            <a:ext cx="7350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420500" y="4091533"/>
            <a:ext cx="7350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24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24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80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8033" y="0"/>
            <a:ext cx="12224167" cy="6884133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182200" y="2131211"/>
            <a:ext cx="9827600" cy="4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◆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505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  <p:sldLayoutId id="2147483670" r:id="rId19"/>
    <p:sldLayoutId id="214748367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ined.utc.edu.vn/sites/ined.utc.edu.vn/files/styles/medium/public/logo.png?itok=JEfoqp8q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395" y="134983"/>
            <a:ext cx="2210072" cy="18645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C6478C-3180-446D-9217-F273C6F50253}"/>
              </a:ext>
            </a:extLst>
          </p:cNvPr>
          <p:cNvSpPr txBox="1"/>
          <p:nvPr/>
        </p:nvSpPr>
        <p:spPr>
          <a:xfrm>
            <a:off x="3141626" y="841024"/>
            <a:ext cx="64805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Raleway" panose="020B0604020202020204" charset="0"/>
                <a:cs typeface="Times New Roman" panose="02020603050405020304" pitchFamily="18" charset="0"/>
              </a:rPr>
              <a:t>KHOÁ LUẬN TỐT NGHIỆP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6478C-3180-446D-9217-F273C6F50253}"/>
              </a:ext>
            </a:extLst>
          </p:cNvPr>
          <p:cNvSpPr txBox="1"/>
          <p:nvPr/>
        </p:nvSpPr>
        <p:spPr>
          <a:xfrm>
            <a:off x="2331728" y="2161038"/>
            <a:ext cx="834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smtClean="0">
                <a:solidFill>
                  <a:schemeClr val="bg1"/>
                </a:solidFill>
                <a:latin typeface="+mj-lt"/>
              </a:rPr>
              <a:t>XÂY DỰNG WEBSITE SIÊU THỊ MINI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A448C-D95D-4270-B984-0F5A57B2200D}"/>
              </a:ext>
            </a:extLst>
          </p:cNvPr>
          <p:cNvSpPr txBox="1"/>
          <p:nvPr/>
        </p:nvSpPr>
        <p:spPr>
          <a:xfrm>
            <a:off x="3033803" y="3615203"/>
            <a:ext cx="7764826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noProof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vi-VN" sz="2400" b="1" noProof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vi-VN" sz="2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Phong Nhã</a:t>
            </a:r>
          </a:p>
          <a:p>
            <a:pPr algn="just"/>
            <a:endParaRPr lang="vi-VN" sz="2400" b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vi-VN" sz="2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 tên: Nguyễn Văn Thương</a:t>
            </a:r>
          </a:p>
          <a:p>
            <a:pPr algn="just"/>
            <a:endParaRPr lang="vi-VN" sz="2400" b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vi-VN" sz="2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 sinh viên: 5851071073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71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1040965" y="522515"/>
            <a:ext cx="98276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4000">
                <a:solidFill>
                  <a:srgbClr val="FF0000"/>
                </a:solidFill>
              </a:rPr>
              <a:t>Mô hình DFD</a:t>
            </a:r>
            <a:endParaRPr sz="4000" dirty="0">
              <a:solidFill>
                <a:srgbClr val="FF0000"/>
              </a:solidFill>
            </a:endParaRP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10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88746" y="1907177"/>
            <a:ext cx="8839917" cy="427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2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600953" y="0"/>
            <a:ext cx="98276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4000" dirty="0">
                <a:solidFill>
                  <a:srgbClr val="FF0000"/>
                </a:solidFill>
              </a:rPr>
              <a:t>Sơ đồ Usecase</a:t>
            </a:r>
            <a:endParaRPr sz="4000" dirty="0">
              <a:solidFill>
                <a:srgbClr val="FF0000"/>
              </a:solidFill>
            </a:endParaRP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11</a:t>
            </a:fld>
            <a:endParaRPr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384663" y="1053739"/>
            <a:ext cx="9762307" cy="51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3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600953" y="0"/>
            <a:ext cx="98276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4000">
                <a:solidFill>
                  <a:srgbClr val="FF0000"/>
                </a:solidFill>
              </a:rPr>
              <a:t>Sơ đồ ERD</a:t>
            </a:r>
            <a:endParaRPr sz="4000" dirty="0">
              <a:solidFill>
                <a:srgbClr val="FF0000"/>
              </a:solidFill>
            </a:endParaRP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12</a:t>
            </a:fld>
            <a:endParaRPr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210491" y="1445623"/>
            <a:ext cx="9326880" cy="482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3"/>
          <p:cNvGrpSpPr/>
          <p:nvPr/>
        </p:nvGrpSpPr>
        <p:grpSpPr>
          <a:xfrm>
            <a:off x="260195" y="1143874"/>
            <a:ext cx="2017016" cy="1911861"/>
            <a:chOff x="5300400" y="3670175"/>
            <a:chExt cx="421300" cy="399325"/>
          </a:xfrm>
        </p:grpSpPr>
        <p:sp>
          <p:nvSpPr>
            <p:cNvPr id="113" name="Google Shape;113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13</a:t>
            </a:fld>
            <a:endParaRPr/>
          </a:p>
        </p:txBody>
      </p:sp>
      <p:sp>
        <p:nvSpPr>
          <p:cNvPr id="12" name="Google Shape;101;p12">
            <a:extLst>
              <a:ext uri="{FF2B5EF4-FFF2-40B4-BE49-F238E27FC236}">
                <a16:creationId xmlns:a16="http://schemas.microsoft.com/office/drawing/2014/main" id="{91B77AD4-D377-4267-89E7-9D52E201043E}"/>
              </a:ext>
            </a:extLst>
          </p:cNvPr>
          <p:cNvSpPr txBox="1">
            <a:spLocks/>
          </p:cNvSpPr>
          <p:nvPr/>
        </p:nvSpPr>
        <p:spPr>
          <a:xfrm>
            <a:off x="1397019" y="489435"/>
            <a:ext cx="9827600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101;p12">
            <a:extLst>
              <a:ext uri="{FF2B5EF4-FFF2-40B4-BE49-F238E27FC236}">
                <a16:creationId xmlns:a16="http://schemas.microsoft.com/office/drawing/2014/main" id="{54599110-D3A0-4BC0-8B06-DDDD4C743F8E}"/>
              </a:ext>
            </a:extLst>
          </p:cNvPr>
          <p:cNvSpPr txBox="1">
            <a:spLocks/>
          </p:cNvSpPr>
          <p:nvPr/>
        </p:nvSpPr>
        <p:spPr>
          <a:xfrm>
            <a:off x="1" y="2857400"/>
            <a:ext cx="12191999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HIỆN THỰC CHƯƠNG TRÌNH</a:t>
            </a:r>
          </a:p>
        </p:txBody>
      </p:sp>
    </p:spTree>
    <p:extLst>
      <p:ext uri="{BB962C8B-B14F-4D97-AF65-F5344CB8AC3E}">
        <p14:creationId xmlns:p14="http://schemas.microsoft.com/office/powerpoint/2010/main" val="134724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3"/>
          <p:cNvGrpSpPr/>
          <p:nvPr/>
        </p:nvGrpSpPr>
        <p:grpSpPr>
          <a:xfrm>
            <a:off x="260195" y="1143874"/>
            <a:ext cx="2017016" cy="1911861"/>
            <a:chOff x="5300400" y="3670175"/>
            <a:chExt cx="421300" cy="399325"/>
          </a:xfrm>
        </p:grpSpPr>
        <p:sp>
          <p:nvSpPr>
            <p:cNvPr id="113" name="Google Shape;113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14</a:t>
            </a:fld>
            <a:endParaRPr/>
          </a:p>
        </p:txBody>
      </p:sp>
      <p:sp>
        <p:nvSpPr>
          <p:cNvPr id="12" name="Google Shape;101;p12">
            <a:extLst>
              <a:ext uri="{FF2B5EF4-FFF2-40B4-BE49-F238E27FC236}">
                <a16:creationId xmlns:a16="http://schemas.microsoft.com/office/drawing/2014/main" id="{91B77AD4-D377-4267-89E7-9D52E201043E}"/>
              </a:ext>
            </a:extLst>
          </p:cNvPr>
          <p:cNvSpPr txBox="1">
            <a:spLocks/>
          </p:cNvSpPr>
          <p:nvPr/>
        </p:nvSpPr>
        <p:spPr>
          <a:xfrm>
            <a:off x="1397019" y="489435"/>
            <a:ext cx="9827600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101;p12">
            <a:extLst>
              <a:ext uri="{FF2B5EF4-FFF2-40B4-BE49-F238E27FC236}">
                <a16:creationId xmlns:a16="http://schemas.microsoft.com/office/drawing/2014/main" id="{54599110-D3A0-4BC0-8B06-DDDD4C743F8E}"/>
              </a:ext>
            </a:extLst>
          </p:cNvPr>
          <p:cNvSpPr txBox="1">
            <a:spLocks/>
          </p:cNvSpPr>
          <p:nvPr/>
        </p:nvSpPr>
        <p:spPr>
          <a:xfrm>
            <a:off x="1" y="2857400"/>
            <a:ext cx="12191999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2877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 rot="10286814">
            <a:off x="8665488" y="1888699"/>
            <a:ext cx="236912" cy="22621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10514483" y="559118"/>
            <a:ext cx="1199045" cy="1199119"/>
            <a:chOff x="6654650" y="3665275"/>
            <a:chExt cx="409100" cy="409125"/>
          </a:xfrm>
        </p:grpSpPr>
        <p:sp>
          <p:nvSpPr>
            <p:cNvPr id="149" name="Google Shape;149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51" name="Google Shape;151;p17"/>
          <p:cNvSpPr/>
          <p:nvPr/>
        </p:nvSpPr>
        <p:spPr>
          <a:xfrm>
            <a:off x="8256867" y="2531825"/>
            <a:ext cx="1218832" cy="1218768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52" name="Google Shape;152;p17"/>
          <p:cNvGrpSpPr/>
          <p:nvPr/>
        </p:nvGrpSpPr>
        <p:grpSpPr>
          <a:xfrm>
            <a:off x="9241757" y="1924750"/>
            <a:ext cx="895348" cy="895399"/>
            <a:chOff x="570875" y="4322250"/>
            <a:chExt cx="443300" cy="443325"/>
          </a:xfrm>
        </p:grpSpPr>
        <p:sp>
          <p:nvSpPr>
            <p:cNvPr id="153" name="Google Shape;153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57" name="Google Shape;157;p17"/>
          <p:cNvSpPr/>
          <p:nvPr/>
        </p:nvSpPr>
        <p:spPr>
          <a:xfrm rot="-1627561">
            <a:off x="9912355" y="649976"/>
            <a:ext cx="373549" cy="35667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8" name="Google Shape;158;p17"/>
          <p:cNvSpPr/>
          <p:nvPr/>
        </p:nvSpPr>
        <p:spPr>
          <a:xfrm rot="1504353">
            <a:off x="10454952" y="2774053"/>
            <a:ext cx="373568" cy="35669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" name="Google Shape;159;p17"/>
          <p:cNvSpPr/>
          <p:nvPr/>
        </p:nvSpPr>
        <p:spPr>
          <a:xfrm rot="1973882">
            <a:off x="10828495" y="1938885"/>
            <a:ext cx="257259" cy="24563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0" name="Google Shape;160;p17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9B3AC9-9EDC-409C-BE70-3502BC3D7211}"/>
              </a:ext>
            </a:extLst>
          </p:cNvPr>
          <p:cNvSpPr txBox="1"/>
          <p:nvPr/>
        </p:nvSpPr>
        <p:spPr>
          <a:xfrm>
            <a:off x="767763" y="376799"/>
            <a:ext cx="4461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  <a:latin typeface="Raleway" panose="020B0604020202020204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solidFill>
                  <a:srgbClr val="FF0000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Raleway" panose="020B0604020202020204" charset="0"/>
                <a:cs typeface="Times New Roman" panose="02020603050405020304" pitchFamily="18" charset="0"/>
              </a:rPr>
              <a:t>quả</a:t>
            </a:r>
            <a:r>
              <a:rPr lang="en-US" sz="4000" b="1" dirty="0">
                <a:solidFill>
                  <a:srgbClr val="FF0000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Raleway" panose="020B0604020202020204" charset="0"/>
                <a:cs typeface="Times New Roman" panose="02020603050405020304" pitchFamily="18" charset="0"/>
              </a:rPr>
              <a:t>đạt</a:t>
            </a:r>
            <a:r>
              <a:rPr lang="en-US" sz="4000" b="1" dirty="0">
                <a:solidFill>
                  <a:srgbClr val="FF0000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Raleway" panose="020B0604020202020204" charset="0"/>
                <a:cs typeface="Times New Roman" panose="02020603050405020304" pitchFamily="18" charset="0"/>
              </a:rPr>
              <a:t>được</a:t>
            </a:r>
            <a:endParaRPr lang="en-US" sz="4000" b="1" dirty="0">
              <a:solidFill>
                <a:srgbClr val="FF0000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4489B-1510-4C57-982A-7C68CB4EA141}"/>
              </a:ext>
            </a:extLst>
          </p:cNvPr>
          <p:cNvSpPr txBox="1"/>
          <p:nvPr/>
        </p:nvSpPr>
        <p:spPr>
          <a:xfrm>
            <a:off x="36163" y="1523195"/>
            <a:ext cx="11181360" cy="583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19170" lvl="1" indent="-609585">
              <a:buFont typeface="Wingdings" panose="05000000000000000000" pitchFamily="2" charset="2"/>
              <a:buChar char="v"/>
            </a:pPr>
            <a:r>
              <a:rPr lang="vi-VN" sz="2667" dirty="0">
                <a:latin typeface="Raleway" panose="020B0604020202020204" charset="0"/>
              </a:rPr>
              <a:t>Đã cung cấp cho người dùng </a:t>
            </a:r>
            <a:r>
              <a:rPr lang="en-US" sz="2667" dirty="0">
                <a:latin typeface="Raleway" panose="020B0604020202020204" charset="0"/>
              </a:rPr>
              <a:t>website </a:t>
            </a:r>
            <a:r>
              <a:rPr lang="vi-VN" sz="2667" dirty="0">
                <a:latin typeface="Raleway" panose="020B0604020202020204" charset="0"/>
              </a:rPr>
              <a:t>xem cũng như tìm kiếm các thông tin liên quan </a:t>
            </a:r>
            <a:r>
              <a:rPr lang="vi-VN" sz="2667">
                <a:latin typeface="Raleway" panose="020B0604020202020204" charset="0"/>
              </a:rPr>
              <a:t>đến </a:t>
            </a:r>
            <a:r>
              <a:rPr lang="vi-VN" sz="2667">
                <a:latin typeface="Raleway" panose="020B0604020202020204" charset="0"/>
              </a:rPr>
              <a:t>các </a:t>
            </a:r>
            <a:r>
              <a:rPr lang="en-US" sz="2667">
                <a:latin typeface="Raleway" panose="020B0604020202020204" charset="0"/>
              </a:rPr>
              <a:t>lo</a:t>
            </a:r>
            <a:r>
              <a:rPr lang="vi-VN" sz="2667">
                <a:latin typeface="Raleway" panose="020B0604020202020204" charset="0"/>
              </a:rPr>
              <a:t>ại </a:t>
            </a:r>
            <a:r>
              <a:rPr lang="en-US" sz="2667">
                <a:latin typeface="Raleway" panose="020B0604020202020204" charset="0"/>
              </a:rPr>
              <a:t>s</a:t>
            </a:r>
            <a:r>
              <a:rPr lang="vi-VN" sz="2667">
                <a:latin typeface="Raleway" panose="020B0604020202020204" charset="0"/>
              </a:rPr>
              <a:t>ản </a:t>
            </a:r>
            <a:r>
              <a:rPr lang="en-US" sz="2667">
                <a:latin typeface="Raleway" panose="020B0604020202020204" charset="0"/>
              </a:rPr>
              <a:t>ph</a:t>
            </a:r>
            <a:r>
              <a:rPr lang="vi-VN" sz="2667">
                <a:latin typeface="Raleway" panose="020B0604020202020204" charset="0"/>
              </a:rPr>
              <a:t>ẩm.</a:t>
            </a:r>
            <a:endParaRPr lang="en-US" sz="2667" dirty="0">
              <a:latin typeface="Raleway" panose="020B0604020202020204" charset="0"/>
            </a:endParaRPr>
          </a:p>
          <a:p>
            <a:pPr marL="1219170" lvl="1" indent="-609585">
              <a:buFont typeface="Wingdings" panose="05000000000000000000" pitchFamily="2" charset="2"/>
              <a:buChar char="v"/>
            </a:pPr>
            <a:r>
              <a:rPr lang="en-US" sz="2667" dirty="0">
                <a:latin typeface="Raleway" panose="020B0604020202020204" charset="0"/>
                <a:cs typeface="Times New Roman" panose="02020603050405020304" pitchFamily="18" charset="0"/>
              </a:rPr>
              <a:t>C</a:t>
            </a:r>
            <a:r>
              <a:rPr lang="vi-VN" sz="2667" dirty="0">
                <a:latin typeface="Raleway" panose="020B0604020202020204" charset="0"/>
              </a:rPr>
              <a:t>ác tính năng mà hệ thống đã phát triển được trong giai đoạn đầu của trang web:</a:t>
            </a:r>
            <a:endParaRPr lang="en-US" sz="2667" dirty="0">
              <a:latin typeface="Raleway" panose="020B0604020202020204" charset="0"/>
            </a:endParaRPr>
          </a:p>
          <a:p>
            <a:pPr marL="2209745" lvl="3" indent="-380990">
              <a:buFont typeface="Wingdings" panose="05000000000000000000" pitchFamily="2" charset="2"/>
              <a:buChar char="§"/>
            </a:pPr>
            <a:r>
              <a:rPr lang="vi-VN" sz="2667" dirty="0">
                <a:latin typeface="Raleway" panose="020B0604020202020204" charset="0"/>
              </a:rPr>
              <a:t>Đã xây dựng được các chức năng đã đưa ra.</a:t>
            </a:r>
            <a:endParaRPr lang="en-US" sz="2667" dirty="0">
              <a:latin typeface="Raleway" panose="020B0604020202020204" charset="0"/>
            </a:endParaRPr>
          </a:p>
          <a:p>
            <a:pPr marL="2209745" lvl="3" indent="-380990">
              <a:buFont typeface="Wingdings" panose="05000000000000000000" pitchFamily="2" charset="2"/>
              <a:buChar char="§"/>
            </a:pPr>
            <a:r>
              <a:rPr lang="vi-VN" sz="2667" dirty="0">
                <a:latin typeface="Raleway" panose="020B0604020202020204" charset="0"/>
              </a:rPr>
              <a:t>Các yêu cầu phi chức năng đạt yêu cầu đề ra: giao diện thân thiện, dễ sử dụng,...</a:t>
            </a:r>
            <a:endParaRPr lang="en-US" sz="2667" dirty="0">
              <a:latin typeface="Raleway" panose="020B0604020202020204" charset="0"/>
            </a:endParaRPr>
          </a:p>
          <a:p>
            <a:pPr marL="2209745" lvl="3" indent="-380990">
              <a:buFont typeface="Wingdings" panose="05000000000000000000" pitchFamily="2" charset="2"/>
              <a:buChar char="§"/>
            </a:pPr>
            <a:r>
              <a:rPr lang="vi-VN" sz="2667" dirty="0">
                <a:latin typeface="Raleway" panose="020B0604020202020204" charset="0"/>
              </a:rPr>
              <a:t>Kết nối được cơ sở dữ liệu, dễ dàng thao tác và sử dụng các chức năng đã đề ra.</a:t>
            </a:r>
            <a:endParaRPr lang="en-US" sz="2667" dirty="0">
              <a:latin typeface="Raleway" panose="020B0604020202020204" charset="0"/>
            </a:endParaRPr>
          </a:p>
          <a:p>
            <a:pPr marL="2209745" lvl="3" indent="-380990">
              <a:buFont typeface="Wingdings" panose="05000000000000000000" pitchFamily="2" charset="2"/>
              <a:buChar char="§"/>
            </a:pPr>
            <a:r>
              <a:rPr lang="vi-VN" sz="2667" dirty="0">
                <a:latin typeface="Raleway" panose="020B0604020202020204" charset="0"/>
              </a:rPr>
              <a:t>Xây dựng được trang web theo mô hình MVC.</a:t>
            </a:r>
            <a:endParaRPr lang="en-US" sz="2667" b="1" dirty="0">
              <a:solidFill>
                <a:srgbClr val="000000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  <a:p>
            <a:pPr lvl="3"/>
            <a:endParaRPr lang="en-US" sz="2667" dirty="0">
              <a:latin typeface="+mj-lt"/>
            </a:endParaRPr>
          </a:p>
          <a:p>
            <a:pPr marL="1904952" lvl="2" indent="-685783">
              <a:buFont typeface="Wingdings" panose="05000000000000000000" pitchFamily="2" charset="2"/>
              <a:buChar char="v"/>
            </a:pPr>
            <a:endParaRPr lang="en-US" sz="2667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667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236911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 rot="10286814">
            <a:off x="8665488" y="1888699"/>
            <a:ext cx="236912" cy="22621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10514483" y="559118"/>
            <a:ext cx="1199045" cy="1199119"/>
            <a:chOff x="6654650" y="3665275"/>
            <a:chExt cx="409100" cy="409125"/>
          </a:xfrm>
        </p:grpSpPr>
        <p:sp>
          <p:nvSpPr>
            <p:cNvPr id="149" name="Google Shape;149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51" name="Google Shape;151;p17"/>
          <p:cNvSpPr/>
          <p:nvPr/>
        </p:nvSpPr>
        <p:spPr>
          <a:xfrm>
            <a:off x="8256867" y="2531825"/>
            <a:ext cx="1218832" cy="1218768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52" name="Google Shape;152;p17"/>
          <p:cNvGrpSpPr/>
          <p:nvPr/>
        </p:nvGrpSpPr>
        <p:grpSpPr>
          <a:xfrm>
            <a:off x="9241757" y="1924750"/>
            <a:ext cx="895348" cy="895399"/>
            <a:chOff x="570875" y="4322250"/>
            <a:chExt cx="443300" cy="443325"/>
          </a:xfrm>
        </p:grpSpPr>
        <p:sp>
          <p:nvSpPr>
            <p:cNvPr id="153" name="Google Shape;153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57" name="Google Shape;157;p17"/>
          <p:cNvSpPr/>
          <p:nvPr/>
        </p:nvSpPr>
        <p:spPr>
          <a:xfrm rot="-1627561">
            <a:off x="9912355" y="649976"/>
            <a:ext cx="373549" cy="35667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8" name="Google Shape;158;p17"/>
          <p:cNvSpPr/>
          <p:nvPr/>
        </p:nvSpPr>
        <p:spPr>
          <a:xfrm rot="1504353">
            <a:off x="10454952" y="2774053"/>
            <a:ext cx="373568" cy="35669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" name="Google Shape;159;p17"/>
          <p:cNvSpPr/>
          <p:nvPr/>
        </p:nvSpPr>
        <p:spPr>
          <a:xfrm rot="1973882">
            <a:off x="10828495" y="1938885"/>
            <a:ext cx="257259" cy="24563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0" name="Google Shape;160;p17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9B3AC9-9EDC-409C-BE70-3502BC3D7211}"/>
              </a:ext>
            </a:extLst>
          </p:cNvPr>
          <p:cNvSpPr txBox="1"/>
          <p:nvPr/>
        </p:nvSpPr>
        <p:spPr>
          <a:xfrm>
            <a:off x="767763" y="376799"/>
            <a:ext cx="2182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  <a:latin typeface="Raleway" panose="020B0604020202020204" charset="0"/>
                <a:cs typeface="Times New Roman" panose="02020603050405020304" pitchFamily="18" charset="0"/>
              </a:rPr>
              <a:t>Hạn</a:t>
            </a:r>
            <a:r>
              <a:rPr lang="en-US" sz="4000" b="1" dirty="0">
                <a:solidFill>
                  <a:srgbClr val="FF0000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Raleway" panose="020B0604020202020204" charset="0"/>
                <a:cs typeface="Times New Roman" panose="02020603050405020304" pitchFamily="18" charset="0"/>
              </a:rPr>
              <a:t>chế</a:t>
            </a:r>
            <a:endParaRPr lang="en-US" sz="4000" b="1" dirty="0">
              <a:solidFill>
                <a:srgbClr val="FF0000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8B2F91-8579-496D-9B9A-D252EB0B7811}"/>
              </a:ext>
            </a:extLst>
          </p:cNvPr>
          <p:cNvSpPr txBox="1"/>
          <p:nvPr/>
        </p:nvSpPr>
        <p:spPr>
          <a:xfrm>
            <a:off x="-101137" y="1320647"/>
            <a:ext cx="10841119" cy="6659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90575" lvl="1" indent="-380990">
              <a:buFont typeface="Wingdings" panose="05000000000000000000" pitchFamily="2" charset="2"/>
              <a:buChar char="v"/>
            </a:pPr>
            <a:r>
              <a:rPr lang="vi-VN" sz="2667" dirty="0">
                <a:latin typeface="Raleway" panose="020B0604020202020204" charset="0"/>
              </a:rPr>
              <a:t>Ngoài những kết quả đã đạt được, trang web cũng còn một số hạn chế nhất định như:</a:t>
            </a:r>
            <a:endParaRPr lang="en-US" sz="2667" dirty="0">
              <a:latin typeface="Raleway" panose="020B0604020202020204" charset="0"/>
            </a:endParaRPr>
          </a:p>
          <a:p>
            <a:pPr marL="2209745" lvl="3" indent="-380990">
              <a:buFont typeface="Wingdings" panose="05000000000000000000" pitchFamily="2" charset="2"/>
              <a:buChar char="§"/>
            </a:pPr>
            <a:r>
              <a:rPr lang="vi-VN" sz="2667">
                <a:latin typeface="Raleway" panose="020B0604020202020204" charset="0"/>
              </a:rPr>
              <a:t>Có </a:t>
            </a:r>
            <a:r>
              <a:rPr lang="vi-VN" sz="2667" dirty="0">
                <a:latin typeface="Raleway" panose="020B0604020202020204" charset="0"/>
              </a:rPr>
              <a:t>thể ảnh hưởng tính sẵn dùng, giảm hiệu năng khi nguồn dữ liệu quá lớn.</a:t>
            </a:r>
            <a:endParaRPr lang="en-US" sz="2667" dirty="0">
              <a:latin typeface="Raleway" panose="020B0604020202020204" charset="0"/>
            </a:endParaRPr>
          </a:p>
          <a:p>
            <a:pPr marL="2209745" lvl="3" indent="-380990">
              <a:buFont typeface="Wingdings" panose="05000000000000000000" pitchFamily="2" charset="2"/>
              <a:buChar char="§"/>
            </a:pPr>
            <a:r>
              <a:rPr lang="vi-VN" sz="2667">
                <a:latin typeface="Raleway" panose="020B0604020202020204" charset="0"/>
              </a:rPr>
              <a:t>Chưa </a:t>
            </a:r>
            <a:r>
              <a:rPr lang="vi-VN" sz="2667" dirty="0">
                <a:latin typeface="Raleway" panose="020B0604020202020204" charset="0"/>
              </a:rPr>
              <a:t>tối ưu hóa câu truy vấn khi truy xuất cơ sở dữ </a:t>
            </a:r>
            <a:r>
              <a:rPr lang="vi-VN" sz="2667">
                <a:latin typeface="Raleway" panose="020B0604020202020204" charset="0"/>
              </a:rPr>
              <a:t>liệu</a:t>
            </a:r>
            <a:r>
              <a:rPr lang="en-US" sz="2667">
                <a:latin typeface="Raleway" panose="020B0604020202020204" charset="0"/>
              </a:rPr>
              <a:t>.</a:t>
            </a:r>
          </a:p>
          <a:p>
            <a:pPr marL="2209745" lvl="3" indent="-380990">
              <a:buFont typeface="Wingdings" panose="05000000000000000000" pitchFamily="2" charset="2"/>
              <a:buChar char="§"/>
            </a:pPr>
            <a:r>
              <a:rPr lang="en-US" sz="2667">
                <a:latin typeface="Raleway" panose="020B0604020202020204" charset="0"/>
              </a:rPr>
              <a:t>Các sản phẩm trên trang web còn hạn chế, chưa đa dạng.</a:t>
            </a:r>
            <a:endParaRPr lang="en-US" sz="2667" dirty="0">
              <a:latin typeface="Raleway" panose="020B0604020202020204" charset="0"/>
            </a:endParaRPr>
          </a:p>
          <a:p>
            <a:pPr marL="990575" lvl="1" indent="-380990">
              <a:buFont typeface="Wingdings" panose="05000000000000000000" pitchFamily="2" charset="2"/>
              <a:buChar char="v"/>
            </a:pPr>
            <a:r>
              <a:rPr lang="vi-VN" sz="2667" dirty="0">
                <a:latin typeface="Raleway" panose="020B0604020202020204" charset="0"/>
              </a:rPr>
              <a:t>Nhận thấy nhiều hạn chế của trang web </a:t>
            </a:r>
            <a:r>
              <a:rPr lang="vi-VN" sz="2667">
                <a:latin typeface="Raleway" panose="020B0604020202020204" charset="0"/>
              </a:rPr>
              <a:t>nên em</a:t>
            </a:r>
            <a:r>
              <a:rPr lang="vi-VN" sz="2667">
                <a:latin typeface="Raleway" panose="020B0604020202020204" charset="0"/>
              </a:rPr>
              <a:t> </a:t>
            </a:r>
            <a:r>
              <a:rPr lang="vi-VN" sz="2667" dirty="0">
                <a:latin typeface="Raleway" panose="020B0604020202020204" charset="0"/>
              </a:rPr>
              <a:t>sẽ cố gắng khắc phục và phát triển thêm nhiều chức năng mới nhằm giúp người dùng có thêm nhiều trải nghiệm hơn.</a:t>
            </a:r>
            <a:endParaRPr lang="en-US" sz="2667" dirty="0">
              <a:latin typeface="Raleway" panose="020B0604020202020204" charset="0"/>
            </a:endParaRPr>
          </a:p>
          <a:p>
            <a:pPr lvl="1"/>
            <a:endParaRPr lang="en-US" sz="2667" dirty="0">
              <a:latin typeface="Raleway" panose="020B0604020202020204" charset="0"/>
            </a:endParaRPr>
          </a:p>
          <a:p>
            <a:pPr lvl="2"/>
            <a:endParaRPr lang="en-US" sz="2667" dirty="0">
              <a:latin typeface="Raleway" panose="020B0604020202020204" charset="0"/>
            </a:endParaRPr>
          </a:p>
          <a:p>
            <a:pPr marL="1904952" lvl="2" indent="-685783">
              <a:buFont typeface="Wingdings" panose="05000000000000000000" pitchFamily="2" charset="2"/>
              <a:buChar char="v"/>
            </a:pPr>
            <a:endParaRPr lang="en-US" sz="2667" b="1" dirty="0">
              <a:solidFill>
                <a:srgbClr val="000000"/>
              </a:solidFill>
              <a:latin typeface="Raleway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667" b="1" dirty="0">
              <a:latin typeface="Raleway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67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0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 rot="10286814">
            <a:off x="8665488" y="1888699"/>
            <a:ext cx="236912" cy="22621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10514483" y="559118"/>
            <a:ext cx="1199045" cy="1199119"/>
            <a:chOff x="6654650" y="3665275"/>
            <a:chExt cx="409100" cy="409125"/>
          </a:xfrm>
        </p:grpSpPr>
        <p:sp>
          <p:nvSpPr>
            <p:cNvPr id="149" name="Google Shape;149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51" name="Google Shape;151;p17"/>
          <p:cNvSpPr/>
          <p:nvPr/>
        </p:nvSpPr>
        <p:spPr>
          <a:xfrm>
            <a:off x="8256867" y="2531825"/>
            <a:ext cx="1218832" cy="1218768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52" name="Google Shape;152;p17"/>
          <p:cNvGrpSpPr/>
          <p:nvPr/>
        </p:nvGrpSpPr>
        <p:grpSpPr>
          <a:xfrm>
            <a:off x="9241757" y="1924750"/>
            <a:ext cx="895348" cy="895399"/>
            <a:chOff x="570875" y="4322250"/>
            <a:chExt cx="443300" cy="443325"/>
          </a:xfrm>
        </p:grpSpPr>
        <p:sp>
          <p:nvSpPr>
            <p:cNvPr id="153" name="Google Shape;153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57" name="Google Shape;157;p17"/>
          <p:cNvSpPr/>
          <p:nvPr/>
        </p:nvSpPr>
        <p:spPr>
          <a:xfrm rot="-1627561">
            <a:off x="9912355" y="649976"/>
            <a:ext cx="373549" cy="35667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8" name="Google Shape;158;p17"/>
          <p:cNvSpPr/>
          <p:nvPr/>
        </p:nvSpPr>
        <p:spPr>
          <a:xfrm rot="1504353">
            <a:off x="10454952" y="2774053"/>
            <a:ext cx="373568" cy="35669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" name="Google Shape;159;p17"/>
          <p:cNvSpPr/>
          <p:nvPr/>
        </p:nvSpPr>
        <p:spPr>
          <a:xfrm rot="1973882">
            <a:off x="10828495" y="1938885"/>
            <a:ext cx="257259" cy="24563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0" name="Google Shape;160;p17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9B3AC9-9EDC-409C-BE70-3502BC3D7211}"/>
              </a:ext>
            </a:extLst>
          </p:cNvPr>
          <p:cNvSpPr txBox="1"/>
          <p:nvPr/>
        </p:nvSpPr>
        <p:spPr>
          <a:xfrm>
            <a:off x="767763" y="376799"/>
            <a:ext cx="8252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  <a:latin typeface="Raleway" panose="020B0604020202020204" charset="0"/>
                <a:cs typeface="Times New Roman" panose="02020603050405020304" pitchFamily="18" charset="0"/>
              </a:rPr>
              <a:t>Hướng</a:t>
            </a:r>
            <a:r>
              <a:rPr lang="en-US" sz="4000" b="1" dirty="0">
                <a:solidFill>
                  <a:srgbClr val="FF0000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Raleway" panose="020B0604020202020204" charset="0"/>
                <a:cs typeface="Times New Roman" panose="02020603050405020304" pitchFamily="18" charset="0"/>
              </a:rPr>
              <a:t>phát</a:t>
            </a:r>
            <a:r>
              <a:rPr lang="en-US" sz="4000" b="1" dirty="0">
                <a:solidFill>
                  <a:srgbClr val="FF0000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Raleway" panose="020B0604020202020204" charset="0"/>
                <a:cs typeface="Times New Roman" panose="02020603050405020304" pitchFamily="18" charset="0"/>
              </a:rPr>
              <a:t>triển</a:t>
            </a:r>
            <a:r>
              <a:rPr lang="en-US" sz="4000" b="1" dirty="0">
                <a:solidFill>
                  <a:srgbClr val="FF0000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Raleway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4000" b="1" dirty="0">
                <a:solidFill>
                  <a:srgbClr val="FF0000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Raleway" panose="020B0604020202020204" charset="0"/>
                <a:cs typeface="Times New Roman" panose="02020603050405020304" pitchFamily="18" charset="0"/>
              </a:rPr>
              <a:t>tương</a:t>
            </a:r>
            <a:r>
              <a:rPr lang="en-US" sz="4000" b="1" dirty="0">
                <a:solidFill>
                  <a:srgbClr val="FF0000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Raleway" panose="020B0604020202020204" charset="0"/>
                <a:cs typeface="Times New Roman" panose="02020603050405020304" pitchFamily="18" charset="0"/>
              </a:rPr>
              <a:t>lai</a:t>
            </a:r>
            <a:endParaRPr lang="en-US" sz="4000" b="1" dirty="0">
              <a:solidFill>
                <a:srgbClr val="FF0000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8B2F91-8579-496D-9B9A-D252EB0B7811}"/>
              </a:ext>
            </a:extLst>
          </p:cNvPr>
          <p:cNvSpPr txBox="1"/>
          <p:nvPr/>
        </p:nvSpPr>
        <p:spPr>
          <a:xfrm>
            <a:off x="290718" y="1610900"/>
            <a:ext cx="10841119" cy="255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90575" lvl="1" indent="-380990">
              <a:buFont typeface="Wingdings" panose="05000000000000000000" pitchFamily="2" charset="2"/>
              <a:buChar char="v"/>
            </a:pPr>
            <a:r>
              <a:rPr lang="en-US" sz="2667">
                <a:latin typeface="Raleway" panose="020B0604020202020204" charset="0"/>
              </a:rPr>
              <a:t>C</a:t>
            </a:r>
            <a:r>
              <a:rPr lang="vi-VN" sz="2667">
                <a:latin typeface="Raleway" panose="020B0604020202020204" charset="0"/>
              </a:rPr>
              <a:t>ố gắng </a:t>
            </a:r>
            <a:r>
              <a:rPr lang="vi-VN" sz="2667" dirty="0">
                <a:latin typeface="Raleway" panose="020B0604020202020204" charset="0"/>
              </a:rPr>
              <a:t>xây dựng thêm nhiều chức năng hơn nữa giúp trải nghiệm người dùng </a:t>
            </a:r>
            <a:r>
              <a:rPr lang="vi-VN" sz="2667">
                <a:latin typeface="Raleway" panose="020B0604020202020204" charset="0"/>
              </a:rPr>
              <a:t>tốt </a:t>
            </a:r>
            <a:r>
              <a:rPr lang="vi-VN" sz="2667">
                <a:latin typeface="Raleway" panose="020B0604020202020204" charset="0"/>
              </a:rPr>
              <a:t>hơn, áp </a:t>
            </a:r>
            <a:r>
              <a:rPr lang="vi-VN" sz="2667" dirty="0">
                <a:latin typeface="Raleway" panose="020B0604020202020204" charset="0"/>
              </a:rPr>
              <a:t>dụng các công nghệ mới hiện đại hơn trong việc thành toán trực tuyến.</a:t>
            </a:r>
            <a:endParaRPr lang="en-US" sz="2667" dirty="0">
              <a:latin typeface="Raleway" panose="020B0604020202020204" charset="0"/>
            </a:endParaRPr>
          </a:p>
          <a:p>
            <a:pPr marL="990575" lvl="1" indent="-380990">
              <a:buFont typeface="Wingdings" panose="05000000000000000000" pitchFamily="2" charset="2"/>
              <a:buChar char="v"/>
            </a:pPr>
            <a:r>
              <a:rPr lang="vi-VN" sz="2667" dirty="0">
                <a:latin typeface="Raleway" panose="020B0604020202020204" charset="0"/>
              </a:rPr>
              <a:t>Sử dụng nhiều phương thức để có thể bảo mật tốt nhất thông tin của người dùng khi tin tưởng và sử dụng ứng dụng.</a:t>
            </a:r>
            <a:endParaRPr lang="en-US" sz="2667" dirty="0">
              <a:latin typeface="Raleway" panose="020B0604020202020204" charset="0"/>
            </a:endParaRPr>
          </a:p>
          <a:p>
            <a:pPr marL="990575" lvl="1" indent="-380990">
              <a:buFont typeface="Wingdings" panose="05000000000000000000" pitchFamily="2" charset="2"/>
              <a:buChar char="v"/>
            </a:pPr>
            <a:r>
              <a:rPr lang="vi-VN" sz="2667" dirty="0">
                <a:latin typeface="Raleway" panose="020B0604020202020204" charset="0"/>
              </a:rPr>
              <a:t>Xây dựng được một cơ sở dữ liệu tốt và ổn định hơn.</a:t>
            </a:r>
            <a:endParaRPr lang="en-US" sz="2667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2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3"/>
          <p:cNvGrpSpPr/>
          <p:nvPr/>
        </p:nvGrpSpPr>
        <p:grpSpPr>
          <a:xfrm>
            <a:off x="260195" y="1143874"/>
            <a:ext cx="2017016" cy="1911861"/>
            <a:chOff x="5300400" y="3670175"/>
            <a:chExt cx="421300" cy="399325"/>
          </a:xfrm>
        </p:grpSpPr>
        <p:sp>
          <p:nvSpPr>
            <p:cNvPr id="113" name="Google Shape;113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18</a:t>
            </a:fld>
            <a:endParaRPr/>
          </a:p>
        </p:txBody>
      </p:sp>
      <p:sp>
        <p:nvSpPr>
          <p:cNvPr id="12" name="Google Shape;101;p12">
            <a:extLst>
              <a:ext uri="{FF2B5EF4-FFF2-40B4-BE49-F238E27FC236}">
                <a16:creationId xmlns:a16="http://schemas.microsoft.com/office/drawing/2014/main" id="{91B77AD4-D377-4267-89E7-9D52E201043E}"/>
              </a:ext>
            </a:extLst>
          </p:cNvPr>
          <p:cNvSpPr txBox="1">
            <a:spLocks/>
          </p:cNvSpPr>
          <p:nvPr/>
        </p:nvSpPr>
        <p:spPr>
          <a:xfrm>
            <a:off x="1397019" y="489435"/>
            <a:ext cx="9827600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101;p12">
            <a:extLst>
              <a:ext uri="{FF2B5EF4-FFF2-40B4-BE49-F238E27FC236}">
                <a16:creationId xmlns:a16="http://schemas.microsoft.com/office/drawing/2014/main" id="{54599110-D3A0-4BC0-8B06-DDDD4C743F8E}"/>
              </a:ext>
            </a:extLst>
          </p:cNvPr>
          <p:cNvSpPr txBox="1">
            <a:spLocks/>
          </p:cNvSpPr>
          <p:nvPr/>
        </p:nvSpPr>
        <p:spPr>
          <a:xfrm>
            <a:off x="1" y="3114145"/>
            <a:ext cx="12191999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CẢM ƠN THẦY CÔ ĐÃ LẮNG NGHE!</a:t>
            </a:r>
          </a:p>
        </p:txBody>
      </p:sp>
    </p:spTree>
    <p:extLst>
      <p:ext uri="{BB962C8B-B14F-4D97-AF65-F5344CB8AC3E}">
        <p14:creationId xmlns:p14="http://schemas.microsoft.com/office/powerpoint/2010/main" val="184372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4800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NỘI DUNG</a:t>
            </a:r>
            <a:endParaRPr sz="4800" spc="67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Raleway" panose="020B060402020202020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2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63E1BB-ADDE-4B25-B7C5-70CD40FE083B}"/>
              </a:ext>
            </a:extLst>
          </p:cNvPr>
          <p:cNvSpPr txBox="1"/>
          <p:nvPr/>
        </p:nvSpPr>
        <p:spPr>
          <a:xfrm>
            <a:off x="2140688" y="2509284"/>
            <a:ext cx="8582158" cy="265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189" indent="-457189">
              <a:buAutoNum type="arabicPeriod"/>
            </a:pPr>
            <a:r>
              <a:rPr lang="en-US" sz="3333" dirty="0">
                <a:latin typeface="Raleway" panose="020B0604020202020204" charset="0"/>
                <a:cs typeface="Times New Roman" panose="02020603050405020304" pitchFamily="18" charset="0"/>
              </a:rPr>
              <a:t>TỔNG QUAN ĐỀ TÀI</a:t>
            </a:r>
          </a:p>
          <a:p>
            <a:pPr marL="457189" indent="-457189">
              <a:buAutoNum type="arabicPeriod"/>
            </a:pPr>
            <a:r>
              <a:rPr lang="en-US" sz="3333" dirty="0">
                <a:latin typeface="Raleway" panose="020B0604020202020204" charset="0"/>
                <a:cs typeface="Times New Roman" panose="02020603050405020304" pitchFamily="18" charset="0"/>
              </a:rPr>
              <a:t>CƠ SỞ LÝ THUYẾT</a:t>
            </a:r>
          </a:p>
          <a:p>
            <a:pPr marL="457189" indent="-457189">
              <a:buAutoNum type="arabicPeriod"/>
            </a:pPr>
            <a:r>
              <a:rPr lang="en-US" sz="3333" dirty="0">
                <a:latin typeface="Raleway" panose="020B0604020202020204" charset="0"/>
                <a:cs typeface="Times New Roman" panose="02020603050405020304" pitchFamily="18" charset="0"/>
              </a:rPr>
              <a:t>PHÂN </a:t>
            </a:r>
            <a:r>
              <a:rPr lang="en-US" sz="3333">
                <a:latin typeface="Raleway" panose="020B0604020202020204" charset="0"/>
                <a:cs typeface="Times New Roman" panose="02020603050405020304" pitchFamily="18" charset="0"/>
              </a:rPr>
              <a:t>TÍCH </a:t>
            </a:r>
            <a:r>
              <a:rPr lang="en-US" sz="3333">
                <a:latin typeface="Raleway" panose="020B0604020202020204" charset="0"/>
                <a:cs typeface="Times New Roman" panose="02020603050405020304" pitchFamily="18" charset="0"/>
              </a:rPr>
              <a:t>BÀI TOÁN</a:t>
            </a:r>
            <a:endParaRPr lang="en-US" sz="3333" dirty="0"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457189" indent="-457189">
              <a:buAutoNum type="arabicPeriod"/>
            </a:pPr>
            <a:r>
              <a:rPr lang="en-US" sz="3333">
                <a:latin typeface="Raleway" panose="020B0604020202020204" charset="0"/>
                <a:cs typeface="Times New Roman" panose="02020603050405020304" pitchFamily="18" charset="0"/>
              </a:rPr>
              <a:t>THIẾT KẾ VÀ CÀI ĐẶT CHƯƠNG TRÌNH</a:t>
            </a:r>
            <a:endParaRPr lang="en-US" sz="3333" dirty="0"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457189" indent="-457189">
              <a:buAutoNum type="arabicPeriod"/>
            </a:pPr>
            <a:r>
              <a:rPr lang="en-US" sz="3333" dirty="0">
                <a:latin typeface="Raleway" panose="020B0604020202020204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58953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3"/>
          <p:cNvGrpSpPr/>
          <p:nvPr/>
        </p:nvGrpSpPr>
        <p:grpSpPr>
          <a:xfrm>
            <a:off x="260195" y="1143874"/>
            <a:ext cx="2017016" cy="1911861"/>
            <a:chOff x="5300400" y="3670175"/>
            <a:chExt cx="421300" cy="399325"/>
          </a:xfrm>
        </p:grpSpPr>
        <p:sp>
          <p:nvSpPr>
            <p:cNvPr id="113" name="Google Shape;113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3</a:t>
            </a:fld>
            <a:endParaRPr/>
          </a:p>
        </p:txBody>
      </p:sp>
      <p:sp>
        <p:nvSpPr>
          <p:cNvPr id="12" name="Google Shape;101;p12">
            <a:extLst>
              <a:ext uri="{FF2B5EF4-FFF2-40B4-BE49-F238E27FC236}">
                <a16:creationId xmlns:a16="http://schemas.microsoft.com/office/drawing/2014/main" id="{91B77AD4-D377-4267-89E7-9D52E201043E}"/>
              </a:ext>
            </a:extLst>
          </p:cNvPr>
          <p:cNvSpPr txBox="1">
            <a:spLocks/>
          </p:cNvSpPr>
          <p:nvPr/>
        </p:nvSpPr>
        <p:spPr>
          <a:xfrm>
            <a:off x="1397019" y="489435"/>
            <a:ext cx="9827600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101;p12">
            <a:extLst>
              <a:ext uri="{FF2B5EF4-FFF2-40B4-BE49-F238E27FC236}">
                <a16:creationId xmlns:a16="http://schemas.microsoft.com/office/drawing/2014/main" id="{54599110-D3A0-4BC0-8B06-DDDD4C743F8E}"/>
              </a:ext>
            </a:extLst>
          </p:cNvPr>
          <p:cNvSpPr txBox="1">
            <a:spLocks/>
          </p:cNvSpPr>
          <p:nvPr/>
        </p:nvSpPr>
        <p:spPr>
          <a:xfrm>
            <a:off x="1" y="2857400"/>
            <a:ext cx="12191999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TỔNG QUAN ĐỀ TÀI</a:t>
            </a:r>
          </a:p>
        </p:txBody>
      </p:sp>
    </p:spTree>
    <p:extLst>
      <p:ext uri="{BB962C8B-B14F-4D97-AF65-F5344CB8AC3E}">
        <p14:creationId xmlns:p14="http://schemas.microsoft.com/office/powerpoint/2010/main" val="299088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fld id="{00000000-1234-1234-1234-123412341234}" type="slidenum">
              <a:rPr lang="en">
                <a:latin typeface="Raleway" panose="020B0604020202020204" charset="0"/>
              </a:rPr>
              <a:pPr algn="l"/>
              <a:t>4</a:t>
            </a:fld>
            <a:endParaRPr>
              <a:latin typeface="Raleway" panose="020B0604020202020204" charset="0"/>
            </a:endParaRPr>
          </a:p>
        </p:txBody>
      </p:sp>
      <p:sp>
        <p:nvSpPr>
          <p:cNvPr id="12" name="Google Shape;101;p12">
            <a:extLst>
              <a:ext uri="{FF2B5EF4-FFF2-40B4-BE49-F238E27FC236}">
                <a16:creationId xmlns:a16="http://schemas.microsoft.com/office/drawing/2014/main" id="{91B77AD4-D377-4267-89E7-9D52E201043E}"/>
              </a:ext>
            </a:extLst>
          </p:cNvPr>
          <p:cNvSpPr txBox="1">
            <a:spLocks/>
          </p:cNvSpPr>
          <p:nvPr/>
        </p:nvSpPr>
        <p:spPr>
          <a:xfrm>
            <a:off x="5746595" y="1026875"/>
            <a:ext cx="6445405" cy="409093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89" indent="-457189">
              <a:buFont typeface="Wingdings" panose="05000000000000000000" pitchFamily="2" charset="2"/>
              <a:buChar char="q"/>
            </a:pPr>
            <a:r>
              <a:rPr lang="en-US" sz="3333" dirty="0" err="1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Công</a:t>
            </a:r>
            <a:r>
              <a:rPr lang="en-US" sz="3333" dirty="0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33" dirty="0" err="1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nghệ</a:t>
            </a:r>
            <a:r>
              <a:rPr lang="en-US" sz="3333" dirty="0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33" dirty="0" err="1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thông</a:t>
            </a:r>
            <a:r>
              <a:rPr lang="en-US" sz="3333" dirty="0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tin </a:t>
            </a:r>
            <a:r>
              <a:rPr lang="en-US" sz="3333" dirty="0" err="1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bùng</a:t>
            </a:r>
            <a:r>
              <a:rPr lang="en-US" sz="3333" dirty="0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33" dirty="0" err="1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nổ</a:t>
            </a:r>
            <a:r>
              <a:rPr lang="en-US" sz="3333" dirty="0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33" dirty="0" err="1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trong</a:t>
            </a:r>
            <a:r>
              <a:rPr lang="en-US" sz="3333" dirty="0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33" dirty="0" err="1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toàn</a:t>
            </a:r>
            <a:r>
              <a:rPr lang="en-US" sz="3333" dirty="0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33" dirty="0" err="1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cầu</a:t>
            </a:r>
            <a:r>
              <a:rPr lang="en-US" sz="3333" dirty="0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457189" indent="-457189">
              <a:buFont typeface="Wingdings" panose="05000000000000000000" pitchFamily="2" charset="2"/>
              <a:buChar char="q"/>
            </a:pPr>
            <a:r>
              <a:rPr lang="en-US" sz="3333" dirty="0" err="1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Giãn</a:t>
            </a:r>
            <a:r>
              <a:rPr lang="en-US" sz="3333" dirty="0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33" dirty="0" err="1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cách</a:t>
            </a:r>
            <a:r>
              <a:rPr lang="en-US" sz="3333" dirty="0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33" dirty="0" err="1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xã</a:t>
            </a:r>
            <a:r>
              <a:rPr lang="en-US" sz="3333" dirty="0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33" dirty="0" err="1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hội</a:t>
            </a:r>
            <a:r>
              <a:rPr lang="en-US" sz="3333" dirty="0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do </a:t>
            </a:r>
            <a:r>
              <a:rPr lang="en-US" sz="3333" dirty="0" err="1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đại</a:t>
            </a:r>
            <a:r>
              <a:rPr lang="en-US" sz="3333" dirty="0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33" dirty="0" err="1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dịch</a:t>
            </a:r>
            <a:r>
              <a:rPr lang="en-US" sz="3333" dirty="0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Covid.</a:t>
            </a:r>
          </a:p>
          <a:p>
            <a:pPr marL="457189" indent="-457189">
              <a:buFont typeface="Wingdings" panose="05000000000000000000" pitchFamily="2" charset="2"/>
              <a:buChar char="q"/>
            </a:pPr>
            <a:r>
              <a:rPr lang="en-US" sz="3333" dirty="0" err="1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3333" dirty="0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33" dirty="0" err="1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hình</a:t>
            </a:r>
            <a:r>
              <a:rPr lang="en-US" sz="3333" dirty="0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33" dirty="0" err="1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thức</a:t>
            </a:r>
            <a:r>
              <a:rPr lang="en-US" sz="3333" dirty="0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33" dirty="0" err="1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kinh</a:t>
            </a:r>
            <a:r>
              <a:rPr lang="en-US" sz="3333" dirty="0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33" dirty="0" err="1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doanh</a:t>
            </a:r>
            <a:r>
              <a:rPr lang="en-US" sz="3333" dirty="0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33" dirty="0" err="1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trực</a:t>
            </a:r>
            <a:r>
              <a:rPr lang="en-US" sz="3333" dirty="0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33" dirty="0" err="1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tuyến</a:t>
            </a:r>
            <a:r>
              <a:rPr lang="en-US" sz="3333" dirty="0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33" dirty="0" err="1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đang</a:t>
            </a:r>
            <a:r>
              <a:rPr lang="en-US" sz="3333" dirty="0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33" dirty="0" err="1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ngày</a:t>
            </a:r>
            <a:r>
              <a:rPr lang="en-US" sz="3333" dirty="0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33" dirty="0" err="1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càng</a:t>
            </a:r>
            <a:r>
              <a:rPr lang="en-US" sz="3333" dirty="0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33" dirty="0" err="1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đa</a:t>
            </a:r>
            <a:r>
              <a:rPr lang="en-US" sz="3333" dirty="0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33" dirty="0" err="1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dạng</a:t>
            </a:r>
            <a:r>
              <a:rPr lang="en-US" sz="3333" dirty="0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33" dirty="0" err="1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3333" dirty="0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33" dirty="0" err="1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rất</a:t>
            </a:r>
            <a:r>
              <a:rPr lang="en-US" sz="3333" dirty="0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33" dirty="0" err="1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được</a:t>
            </a:r>
            <a:r>
              <a:rPr lang="en-US" sz="3333" dirty="0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33" dirty="0" err="1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ưa</a:t>
            </a:r>
            <a:r>
              <a:rPr lang="en-US" sz="3333" dirty="0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333" dirty="0" err="1">
                <a:solidFill>
                  <a:schemeClr val="tx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chuộng</a:t>
            </a:r>
            <a:endParaRPr lang="en-US" sz="3333" dirty="0">
              <a:solidFill>
                <a:schemeClr val="tx1"/>
              </a:solidFill>
              <a:latin typeface="Raleway" panose="020B060402020202020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sz="3333" dirty="0">
              <a:solidFill>
                <a:schemeClr val="tx1"/>
              </a:solidFill>
              <a:latin typeface="Raleway" panose="020B060402020202020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1C0D6763-AB12-4E5C-9F3F-738AECD0F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63" y="1698372"/>
            <a:ext cx="4536559" cy="34155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711F91-AEC2-49C7-8522-D26FA1DA63ED}"/>
              </a:ext>
            </a:extLst>
          </p:cNvPr>
          <p:cNvSpPr txBox="1"/>
          <p:nvPr/>
        </p:nvSpPr>
        <p:spPr>
          <a:xfrm>
            <a:off x="3920078" y="5366131"/>
            <a:ext cx="4992392" cy="605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3" dirty="0">
                <a:solidFill>
                  <a:srgbClr val="FF0000"/>
                </a:solidFill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333">
                <a:solidFill>
                  <a:schemeClr val="bg1"/>
                </a:solidFill>
                <a:latin typeface="Raleway" panose="020B0604020202020204" charset="0"/>
                <a:cs typeface="Times New Roman" panose="02020603050405020304" pitchFamily="18" charset="0"/>
              </a:rPr>
              <a:t>Website </a:t>
            </a:r>
            <a:r>
              <a:rPr lang="vi-VN" sz="3333" smtClean="0">
                <a:solidFill>
                  <a:schemeClr val="bg1"/>
                </a:solidFill>
                <a:latin typeface="Raleway" panose="020B0604020202020204" charset="0"/>
                <a:cs typeface="Times New Roman" panose="02020603050405020304" pitchFamily="18" charset="0"/>
              </a:rPr>
              <a:t>bán hàng online</a:t>
            </a:r>
            <a:endParaRPr lang="en-US" sz="3333" dirty="0">
              <a:solidFill>
                <a:schemeClr val="bg1"/>
              </a:solidFill>
              <a:latin typeface="Raleway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11" name="Graphic 10" descr="Arrow Right with solid fill">
            <a:extLst>
              <a:ext uri="{FF2B5EF4-FFF2-40B4-BE49-F238E27FC236}">
                <a16:creationId xmlns:a16="http://schemas.microsoft.com/office/drawing/2014/main" id="{AB64B4F8-DD6E-4E5B-A36C-45272B9F2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670241" y="511393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0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ctrTitle"/>
          </p:nvPr>
        </p:nvSpPr>
        <p:spPr>
          <a:xfrm>
            <a:off x="36163" y="-445825"/>
            <a:ext cx="73508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solidFill>
                  <a:schemeClr val="bg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tiêu</a:t>
            </a:r>
            <a:r>
              <a:rPr lang="en-US" sz="4000" dirty="0">
                <a:solidFill>
                  <a:schemeClr val="bg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solidFill>
                  <a:schemeClr val="bg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solidFill>
                  <a:schemeClr val="bg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tài</a:t>
            </a:r>
            <a:endParaRPr sz="4000" dirty="0">
              <a:solidFill>
                <a:schemeClr val="bg1"/>
              </a:solidFill>
              <a:latin typeface="Raleway" panose="020B060402020202020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fld id="{00000000-1234-1234-1234-123412341234}" type="slidenum">
              <a:rPr lang="en">
                <a:latin typeface="Raleway" panose="020B0604020202020204" charset="0"/>
              </a:rPr>
              <a:pPr algn="l"/>
              <a:t>5</a:t>
            </a:fld>
            <a:endParaRPr>
              <a:latin typeface="Raleway" panose="020B0604020202020204" charset="0"/>
            </a:endParaRPr>
          </a:p>
        </p:txBody>
      </p:sp>
      <p:sp>
        <p:nvSpPr>
          <p:cNvPr id="5" name="Hình Bầu dục 5">
            <a:extLst>
              <a:ext uri="{FF2B5EF4-FFF2-40B4-BE49-F238E27FC236}">
                <a16:creationId xmlns:a16="http://schemas.microsoft.com/office/drawing/2014/main" id="{F116F48C-AC38-4BD0-A478-DE824CD2E6CC}"/>
              </a:ext>
            </a:extLst>
          </p:cNvPr>
          <p:cNvSpPr/>
          <p:nvPr/>
        </p:nvSpPr>
        <p:spPr>
          <a:xfrm>
            <a:off x="4000187" y="3160736"/>
            <a:ext cx="2224304" cy="1081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667" dirty="0" err="1">
                <a:latin typeface="Raleway" panose="020B0604020202020204" charset="0"/>
                <a:cs typeface="Times New Roman" panose="02020603050405020304" pitchFamily="18" charset="0"/>
              </a:rPr>
              <a:t>Mục</a:t>
            </a:r>
            <a:r>
              <a:rPr lang="en-US" sz="2667" dirty="0">
                <a:latin typeface="Raleway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667" dirty="0" err="1">
                <a:latin typeface="Raleway" panose="020B0604020202020204" charset="0"/>
                <a:cs typeface="Times New Roman" panose="02020603050405020304" pitchFamily="18" charset="0"/>
              </a:rPr>
              <a:t>tiêu</a:t>
            </a:r>
            <a:r>
              <a:rPr lang="en-US" sz="2667" dirty="0">
                <a:latin typeface="Raleway" panose="020B060402020202020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Hình Chữ nhật Góc tròn 8">
            <a:extLst>
              <a:ext uri="{FF2B5EF4-FFF2-40B4-BE49-F238E27FC236}">
                <a16:creationId xmlns:a16="http://schemas.microsoft.com/office/drawing/2014/main" id="{F7810C59-8805-4A18-8CC4-91F410C7FD96}"/>
              </a:ext>
            </a:extLst>
          </p:cNvPr>
          <p:cNvSpPr/>
          <p:nvPr/>
        </p:nvSpPr>
        <p:spPr>
          <a:xfrm>
            <a:off x="153151" y="1550947"/>
            <a:ext cx="4590595" cy="929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133" dirty="0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M</a:t>
            </a:r>
            <a:r>
              <a:rPr lang="vi-VN" sz="2133" dirty="0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ô tả một cách đầy đủ và toàn diện nhất yêu cầu của website</a:t>
            </a:r>
            <a:endParaRPr lang="en-US" sz="2133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8" name="Hình Chữ nhật Góc tròn 8">
            <a:extLst>
              <a:ext uri="{FF2B5EF4-FFF2-40B4-BE49-F238E27FC236}">
                <a16:creationId xmlns:a16="http://schemas.microsoft.com/office/drawing/2014/main" id="{077338B0-B318-4DEE-A5D4-58D7C9FA6989}"/>
              </a:ext>
            </a:extLst>
          </p:cNvPr>
          <p:cNvSpPr/>
          <p:nvPr/>
        </p:nvSpPr>
        <p:spPr>
          <a:xfrm>
            <a:off x="7448256" y="1442123"/>
            <a:ext cx="4590595" cy="1038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133" dirty="0" err="1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Cung</a:t>
            </a:r>
            <a:r>
              <a:rPr lang="en-US" sz="2133" dirty="0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2133" err="1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cấp</a:t>
            </a:r>
            <a:r>
              <a:rPr lang="en-US" sz="2133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2133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website bán các sản phẩm thiết yếu cho người dùng</a:t>
            </a:r>
            <a:endParaRPr lang="en-US" sz="2133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10" name="Hình Chữ nhật Góc tròn 8">
            <a:extLst>
              <a:ext uri="{FF2B5EF4-FFF2-40B4-BE49-F238E27FC236}">
                <a16:creationId xmlns:a16="http://schemas.microsoft.com/office/drawing/2014/main" id="{626E9684-3244-4CC0-BD73-077C57B9E1C6}"/>
              </a:ext>
            </a:extLst>
          </p:cNvPr>
          <p:cNvSpPr/>
          <p:nvPr/>
        </p:nvSpPr>
        <p:spPr>
          <a:xfrm>
            <a:off x="401963" y="5153848"/>
            <a:ext cx="4590595" cy="1081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133" dirty="0" err="1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Thiết</a:t>
            </a:r>
            <a:r>
              <a:rPr lang="en-US" sz="2133" dirty="0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2133" dirty="0" err="1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kế</a:t>
            </a:r>
            <a:r>
              <a:rPr lang="en-US" sz="2133" dirty="0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 website </a:t>
            </a:r>
            <a:r>
              <a:rPr lang="en-US" sz="2133" dirty="0" err="1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có</a:t>
            </a:r>
            <a:r>
              <a:rPr lang="en-US" sz="2133" dirty="0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2133" dirty="0" err="1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hiệu</a:t>
            </a:r>
            <a:r>
              <a:rPr lang="en-US" sz="2133" dirty="0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2133" dirty="0" err="1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suất</a:t>
            </a:r>
            <a:r>
              <a:rPr lang="en-US" sz="2133" dirty="0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2133" dirty="0" err="1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cao</a:t>
            </a:r>
            <a:r>
              <a:rPr lang="en-US" sz="2133" dirty="0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, </a:t>
            </a:r>
            <a:r>
              <a:rPr lang="en-US" sz="2133" dirty="0" err="1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thân</a:t>
            </a:r>
            <a:r>
              <a:rPr lang="en-US" sz="2133" dirty="0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2133" dirty="0" err="1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thiện</a:t>
            </a:r>
            <a:r>
              <a:rPr lang="en-US" sz="2133" dirty="0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2133" dirty="0" err="1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và</a:t>
            </a:r>
            <a:r>
              <a:rPr lang="en-US" sz="2133" dirty="0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2133" dirty="0" err="1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dễ</a:t>
            </a:r>
            <a:r>
              <a:rPr lang="en-US" sz="2133" dirty="0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2133" dirty="0" err="1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sử</a:t>
            </a:r>
            <a:r>
              <a:rPr lang="en-US" sz="2133" dirty="0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2133" dirty="0" err="1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dụng</a:t>
            </a:r>
            <a:endParaRPr lang="en-US" sz="2133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11" name="Hình Chữ nhật Góc tròn 8">
            <a:extLst>
              <a:ext uri="{FF2B5EF4-FFF2-40B4-BE49-F238E27FC236}">
                <a16:creationId xmlns:a16="http://schemas.microsoft.com/office/drawing/2014/main" id="{FA900E75-74C6-41F0-BEA6-04EB44203022}"/>
              </a:ext>
            </a:extLst>
          </p:cNvPr>
          <p:cNvSpPr/>
          <p:nvPr/>
        </p:nvSpPr>
        <p:spPr>
          <a:xfrm>
            <a:off x="7448256" y="3429000"/>
            <a:ext cx="4590595" cy="1038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133" dirty="0" err="1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Ràng</a:t>
            </a:r>
            <a:r>
              <a:rPr lang="en-US" sz="2133" dirty="0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2133" dirty="0" err="1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buộc</a:t>
            </a:r>
            <a:r>
              <a:rPr lang="en-US" sz="2133" dirty="0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 logic, </a:t>
            </a:r>
            <a:r>
              <a:rPr lang="en-US" sz="2133" dirty="0" err="1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cập</a:t>
            </a:r>
            <a:r>
              <a:rPr lang="en-US" sz="2133" dirty="0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2133" dirty="0" err="1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nhật</a:t>
            </a:r>
            <a:r>
              <a:rPr lang="en-US" sz="2133" dirty="0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2133" dirty="0" err="1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khi</a:t>
            </a:r>
            <a:r>
              <a:rPr lang="en-US" sz="2133" dirty="0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2133" dirty="0" err="1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có</a:t>
            </a:r>
            <a:r>
              <a:rPr lang="en-US" sz="2133" dirty="0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2133" dirty="0" err="1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sự</a:t>
            </a:r>
            <a:r>
              <a:rPr lang="en-US" sz="2133" dirty="0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2133" dirty="0" err="1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thay</a:t>
            </a:r>
            <a:r>
              <a:rPr lang="en-US" sz="2133" dirty="0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2133" dirty="0" err="1">
                <a:solidFill>
                  <a:schemeClr val="bg1"/>
                </a:solidFill>
                <a:latin typeface="Raleway" panose="020B0604020202020204" charset="0"/>
                <a:ea typeface="Times New Roman" panose="02020603050405020304" pitchFamily="18" charset="0"/>
              </a:rPr>
              <a:t>đổi</a:t>
            </a:r>
            <a:endParaRPr lang="en-US" sz="2133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pic>
        <p:nvPicPr>
          <p:cNvPr id="3" name="Graphic 2" descr="Arrow Up outline">
            <a:extLst>
              <a:ext uri="{FF2B5EF4-FFF2-40B4-BE49-F238E27FC236}">
                <a16:creationId xmlns:a16="http://schemas.microsoft.com/office/drawing/2014/main" id="{404E67DA-C2E2-4738-9F51-326F9E47A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19525263">
            <a:off x="2988666" y="2395607"/>
            <a:ext cx="1294215" cy="1437647"/>
          </a:xfrm>
          <a:prstGeom prst="rect">
            <a:avLst/>
          </a:prstGeom>
        </p:spPr>
      </p:pic>
      <p:pic>
        <p:nvPicPr>
          <p:cNvPr id="14" name="Graphic 13" descr="Arrow Up outline">
            <a:extLst>
              <a:ext uri="{FF2B5EF4-FFF2-40B4-BE49-F238E27FC236}">
                <a16:creationId xmlns:a16="http://schemas.microsoft.com/office/drawing/2014/main" id="{E0B8822E-FB96-42BC-89A3-EBD3CA352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3377016">
            <a:off x="5832606" y="1771383"/>
            <a:ext cx="1294215" cy="1936143"/>
          </a:xfrm>
          <a:prstGeom prst="rect">
            <a:avLst/>
          </a:prstGeom>
        </p:spPr>
      </p:pic>
      <p:pic>
        <p:nvPicPr>
          <p:cNvPr id="15" name="Graphic 14" descr="Arrow Up outline">
            <a:extLst>
              <a:ext uri="{FF2B5EF4-FFF2-40B4-BE49-F238E27FC236}">
                <a16:creationId xmlns:a16="http://schemas.microsoft.com/office/drawing/2014/main" id="{166DF146-1AC5-459D-9E55-2FE9A793F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13990237">
            <a:off x="2797249" y="3557682"/>
            <a:ext cx="1294215" cy="2024533"/>
          </a:xfrm>
          <a:prstGeom prst="rect">
            <a:avLst/>
          </a:prstGeom>
        </p:spPr>
      </p:pic>
      <p:pic>
        <p:nvPicPr>
          <p:cNvPr id="16" name="Graphic 15" descr="Arrow Up outline">
            <a:extLst>
              <a:ext uri="{FF2B5EF4-FFF2-40B4-BE49-F238E27FC236}">
                <a16:creationId xmlns:a16="http://schemas.microsoft.com/office/drawing/2014/main" id="{1C090BF8-52A8-45AB-A4F6-D214DE453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5816979">
            <a:off x="6189266" y="3160857"/>
            <a:ext cx="1294215" cy="138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600953" y="385329"/>
            <a:ext cx="98276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000" dirty="0">
                <a:solidFill>
                  <a:srgbClr val="FF0000"/>
                </a:solidFill>
              </a:rPr>
              <a:t>Danh sách người dùng và mô tả</a:t>
            </a:r>
            <a:endParaRPr sz="4000" dirty="0">
              <a:solidFill>
                <a:srgbClr val="FF0000"/>
              </a:solidFill>
            </a:endParaRP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6</a:t>
            </a:fld>
            <a:endParaRPr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FD813B-5F97-45C3-8616-1ED21B2391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83955" y="2142840"/>
          <a:ext cx="9024091" cy="3840480"/>
        </p:xfrm>
        <a:graphic>
          <a:graphicData uri="http://schemas.openxmlformats.org/drawingml/2006/table">
            <a:tbl>
              <a:tblPr/>
              <a:tblGrid>
                <a:gridCol w="2243767">
                  <a:extLst>
                    <a:ext uri="{9D8B030D-6E8A-4147-A177-3AD203B41FA5}">
                      <a16:colId xmlns:a16="http://schemas.microsoft.com/office/drawing/2014/main" val="452226351"/>
                    </a:ext>
                  </a:extLst>
                </a:gridCol>
                <a:gridCol w="6780324">
                  <a:extLst>
                    <a:ext uri="{9D8B030D-6E8A-4147-A177-3AD203B41FA5}">
                      <a16:colId xmlns:a16="http://schemas.microsoft.com/office/drawing/2014/main" val="339053705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vi-VN" sz="2400" dirty="0">
                          <a:effectLst/>
                          <a:latin typeface="Raleway" panose="020B0604020202020204" charset="0"/>
                        </a:rPr>
                        <a:t>Người dùng</a:t>
                      </a:r>
                      <a:endParaRPr lang="en-US" sz="24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vi-VN" sz="2400" dirty="0">
                          <a:effectLst/>
                          <a:latin typeface="Raleway" panose="020B0604020202020204" charset="0"/>
                        </a:rPr>
                        <a:t>Mô tả người dùng</a:t>
                      </a:r>
                      <a:endParaRPr lang="en-US" sz="24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71081508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400" dirty="0">
                          <a:effectLst/>
                          <a:latin typeface="Raleway" panose="020B0604020202020204" charset="0"/>
                        </a:rPr>
                        <a:t>Quản trị viên hệ thống</a:t>
                      </a:r>
                      <a:endParaRPr lang="en-US" sz="24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400" dirty="0">
                          <a:effectLst/>
                          <a:latin typeface="Raleway" panose="020B0604020202020204" charset="0"/>
                        </a:rPr>
                        <a:t>Quản trị viên hệ thống được cấp toàn quyền trên trang web.</a:t>
                      </a:r>
                      <a:endParaRPr lang="en-US" sz="24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742372540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400">
                          <a:effectLst/>
                          <a:latin typeface="Raleway" panose="020B0604020202020204" charset="0"/>
                        </a:rPr>
                        <a:t>Thành viên </a:t>
                      </a:r>
                      <a:endParaRPr lang="en-US" sz="2400">
                        <a:effectLst/>
                        <a:latin typeface="Raleway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400" dirty="0">
                          <a:effectLst/>
                          <a:latin typeface="Raleway" panose="020B0604020202020204" charset="0"/>
                        </a:rPr>
                        <a:t>Thành viên là người dùng có tài khoản được sử dụng tất cả các chức năng của thành viên.</a:t>
                      </a:r>
                      <a:endParaRPr lang="en-US" sz="24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83582082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400">
                          <a:effectLst/>
                          <a:latin typeface="Raleway" panose="020B0604020202020204" charset="0"/>
                        </a:rPr>
                        <a:t>Khách vãng lai</a:t>
                      </a:r>
                      <a:endParaRPr lang="en-US" sz="2400">
                        <a:effectLst/>
                        <a:latin typeface="Raleway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400" dirty="0">
                          <a:effectLst/>
                          <a:latin typeface="Raleway" panose="020B0604020202020204" charset="0"/>
                        </a:rPr>
                        <a:t>Người dùng không có tài khoản chỉ được tìm kiếm và xem thông tin </a:t>
                      </a:r>
                      <a:r>
                        <a:rPr lang="vi-VN" sz="2400">
                          <a:effectLst/>
                          <a:latin typeface="Raleway" panose="020B0604020202020204" charset="0"/>
                        </a:rPr>
                        <a:t>của </a:t>
                      </a:r>
                      <a:r>
                        <a:rPr lang="vi-VN" sz="2400" baseline="0" smtClean="0">
                          <a:effectLst/>
                          <a:latin typeface="Raleway" panose="020B0604020202020204" charset="0"/>
                        </a:rPr>
                        <a:t> các sản </a:t>
                      </a:r>
                      <a:r>
                        <a:rPr lang="en-US" sz="2400" baseline="0" smtClean="0">
                          <a:effectLst/>
                          <a:latin typeface="Raleway" panose="020B0604020202020204" charset="0"/>
                        </a:rPr>
                        <a:t>phẩm</a:t>
                      </a:r>
                      <a:endParaRPr lang="en-US" sz="2400" dirty="0">
                        <a:effectLst/>
                        <a:latin typeface="Raleway" panose="020B0604020202020204" charset="0"/>
                        <a:ea typeface="Calibri" panose="020F0502020204030204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169784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6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3"/>
          <p:cNvGrpSpPr/>
          <p:nvPr/>
        </p:nvGrpSpPr>
        <p:grpSpPr>
          <a:xfrm>
            <a:off x="260195" y="1143874"/>
            <a:ext cx="2017016" cy="1911861"/>
            <a:chOff x="5300400" y="3670175"/>
            <a:chExt cx="421300" cy="399325"/>
          </a:xfrm>
        </p:grpSpPr>
        <p:sp>
          <p:nvSpPr>
            <p:cNvPr id="113" name="Google Shape;113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7</a:t>
            </a:fld>
            <a:endParaRPr/>
          </a:p>
        </p:txBody>
      </p:sp>
      <p:sp>
        <p:nvSpPr>
          <p:cNvPr id="12" name="Google Shape;101;p12">
            <a:extLst>
              <a:ext uri="{FF2B5EF4-FFF2-40B4-BE49-F238E27FC236}">
                <a16:creationId xmlns:a16="http://schemas.microsoft.com/office/drawing/2014/main" id="{91B77AD4-D377-4267-89E7-9D52E201043E}"/>
              </a:ext>
            </a:extLst>
          </p:cNvPr>
          <p:cNvSpPr txBox="1">
            <a:spLocks/>
          </p:cNvSpPr>
          <p:nvPr/>
        </p:nvSpPr>
        <p:spPr>
          <a:xfrm>
            <a:off x="1397019" y="489435"/>
            <a:ext cx="9827600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101;p12">
            <a:extLst>
              <a:ext uri="{FF2B5EF4-FFF2-40B4-BE49-F238E27FC236}">
                <a16:creationId xmlns:a16="http://schemas.microsoft.com/office/drawing/2014/main" id="{54599110-D3A0-4BC0-8B06-DDDD4C743F8E}"/>
              </a:ext>
            </a:extLst>
          </p:cNvPr>
          <p:cNvSpPr txBox="1">
            <a:spLocks/>
          </p:cNvSpPr>
          <p:nvPr/>
        </p:nvSpPr>
        <p:spPr>
          <a:xfrm>
            <a:off x="1" y="2857400"/>
            <a:ext cx="12191999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CƠ SỞ LÝ THUYẾT</a:t>
            </a:r>
          </a:p>
        </p:txBody>
      </p:sp>
    </p:spTree>
    <p:extLst>
      <p:ext uri="{BB962C8B-B14F-4D97-AF65-F5344CB8AC3E}">
        <p14:creationId xmlns:p14="http://schemas.microsoft.com/office/powerpoint/2010/main" val="65289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8</a:t>
            </a:fld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12A67C-D91D-41F0-BE47-AA51D02C63F0}"/>
              </a:ext>
            </a:extLst>
          </p:cNvPr>
          <p:cNvSpPr txBox="1"/>
          <p:nvPr/>
        </p:nvSpPr>
        <p:spPr>
          <a:xfrm>
            <a:off x="2151319" y="1847210"/>
            <a:ext cx="9260959" cy="3169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754" lvl="2" indent="-609585">
              <a:buFont typeface="Wingdings" panose="05000000000000000000" pitchFamily="2" charset="2"/>
              <a:buChar char="q"/>
            </a:pPr>
            <a:r>
              <a:rPr lang="en-US" sz="3333">
                <a:latin typeface="Raleway" panose="020B0604020202020204" charset="0"/>
                <a:cs typeface="Times New Roman" panose="02020603050405020304" pitchFamily="18" charset="0"/>
              </a:rPr>
              <a:t>Mô hình MVC</a:t>
            </a:r>
            <a:endParaRPr lang="en-US" sz="3333" dirty="0"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1828754" lvl="2" indent="-609585">
              <a:buFont typeface="Wingdings" panose="05000000000000000000" pitchFamily="2" charset="2"/>
              <a:buChar char="q"/>
            </a:pPr>
            <a:r>
              <a:rPr lang="en-US" sz="3333">
                <a:latin typeface="Raleway" panose="020B0604020202020204" charset="0"/>
                <a:cs typeface="Times New Roman" panose="02020603050405020304" pitchFamily="18" charset="0"/>
              </a:rPr>
              <a:t>Ngôn ngữ PHP</a:t>
            </a:r>
            <a:endParaRPr lang="en-US" sz="3333" dirty="0"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1828754" lvl="2" indent="-609585">
              <a:buFont typeface="Wingdings" panose="05000000000000000000" pitchFamily="2" charset="2"/>
              <a:buChar char="q"/>
            </a:pPr>
            <a:r>
              <a:rPr lang="en-US" sz="3333">
                <a:latin typeface="Raleway" panose="020B0604020202020204" charset="0"/>
                <a:cs typeface="Times New Roman" panose="02020603050405020304" pitchFamily="18" charset="0"/>
              </a:rPr>
              <a:t>Laravel</a:t>
            </a:r>
            <a:endParaRPr lang="en-US" sz="3333" dirty="0"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1828754" lvl="2" indent="-609585">
              <a:buFont typeface="Wingdings" panose="05000000000000000000" pitchFamily="2" charset="2"/>
              <a:buChar char="q"/>
            </a:pPr>
            <a:r>
              <a:rPr lang="en-US" sz="3333">
                <a:latin typeface="Raleway" panose="020B0604020202020204" charset="0"/>
                <a:cs typeface="Times New Roman" panose="02020603050405020304" pitchFamily="18" charset="0"/>
              </a:rPr>
              <a:t>Botble CMS</a:t>
            </a:r>
            <a:endParaRPr lang="en-US" sz="3333" dirty="0"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1828754" lvl="2" indent="-609585">
              <a:buFont typeface="Wingdings" panose="05000000000000000000" pitchFamily="2" charset="2"/>
              <a:buChar char="q"/>
            </a:pPr>
            <a:r>
              <a:rPr lang="en-US" sz="3333">
                <a:latin typeface="Raleway" panose="020B0604020202020204" charset="0"/>
                <a:cs typeface="Times New Roman" panose="02020603050405020304" pitchFamily="18" charset="0"/>
              </a:rPr>
              <a:t>Công nghệ Ajax</a:t>
            </a:r>
            <a:endParaRPr lang="en-US" sz="3333" dirty="0">
              <a:latin typeface="Raleway" panose="020B0604020202020204" charset="0"/>
              <a:cs typeface="Times New Roman" panose="02020603050405020304" pitchFamily="18" charset="0"/>
            </a:endParaRPr>
          </a:p>
          <a:p>
            <a:pPr marL="1828754" lvl="2" indent="-609585">
              <a:buFont typeface="Wingdings" panose="05000000000000000000" pitchFamily="2" charset="2"/>
              <a:buChar char="q"/>
            </a:pPr>
            <a:r>
              <a:rPr lang="en-US" sz="3333">
                <a:latin typeface="Raleway" panose="020B0604020202020204" charset="0"/>
                <a:cs typeface="Times New Roman" panose="02020603050405020304" pitchFamily="18" charset="0"/>
              </a:rPr>
              <a:t>Hệ quản trị cơ sở dữ liệu Navicat</a:t>
            </a:r>
            <a:endParaRPr lang="en-US" sz="3333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8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3"/>
          <p:cNvGrpSpPr/>
          <p:nvPr/>
        </p:nvGrpSpPr>
        <p:grpSpPr>
          <a:xfrm>
            <a:off x="260195" y="1143874"/>
            <a:ext cx="2017016" cy="1911861"/>
            <a:chOff x="5300400" y="3670175"/>
            <a:chExt cx="421300" cy="399325"/>
          </a:xfrm>
        </p:grpSpPr>
        <p:sp>
          <p:nvSpPr>
            <p:cNvPr id="113" name="Google Shape;113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36163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fld id="{00000000-1234-1234-1234-123412341234}" type="slidenum">
              <a:rPr lang="en"/>
              <a:pPr algn="l"/>
              <a:t>9</a:t>
            </a:fld>
            <a:endParaRPr/>
          </a:p>
        </p:txBody>
      </p:sp>
      <p:sp>
        <p:nvSpPr>
          <p:cNvPr id="12" name="Google Shape;101;p12">
            <a:extLst>
              <a:ext uri="{FF2B5EF4-FFF2-40B4-BE49-F238E27FC236}">
                <a16:creationId xmlns:a16="http://schemas.microsoft.com/office/drawing/2014/main" id="{91B77AD4-D377-4267-89E7-9D52E201043E}"/>
              </a:ext>
            </a:extLst>
          </p:cNvPr>
          <p:cNvSpPr txBox="1">
            <a:spLocks/>
          </p:cNvSpPr>
          <p:nvPr/>
        </p:nvSpPr>
        <p:spPr>
          <a:xfrm>
            <a:off x="1397019" y="489435"/>
            <a:ext cx="9827600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101;p12">
            <a:extLst>
              <a:ext uri="{FF2B5EF4-FFF2-40B4-BE49-F238E27FC236}">
                <a16:creationId xmlns:a16="http://schemas.microsoft.com/office/drawing/2014/main" id="{54599110-D3A0-4BC0-8B06-DDDD4C743F8E}"/>
              </a:ext>
            </a:extLst>
          </p:cNvPr>
          <p:cNvSpPr txBox="1">
            <a:spLocks/>
          </p:cNvSpPr>
          <p:nvPr/>
        </p:nvSpPr>
        <p:spPr>
          <a:xfrm>
            <a:off x="36163" y="2869623"/>
            <a:ext cx="12191999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spc="67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PHÂN </a:t>
            </a:r>
            <a:r>
              <a:rPr lang="en-US" sz="4800" b="1" spc="67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Raleway" panose="020B0604020202020204" charset="0"/>
                <a:ea typeface="Tahoma" panose="020B0604030504040204" pitchFamily="34" charset="0"/>
                <a:cs typeface="Times New Roman" panose="02020603050405020304" pitchFamily="18" charset="0"/>
              </a:rPr>
              <a:t>TÍCH BÀI TOÁN</a:t>
            </a:r>
            <a:endParaRPr lang="en-US" sz="4800" b="1" spc="67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Raleway" panose="020B060402020202020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75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</TotalTime>
  <Words>597</Words>
  <Application>Microsoft Office PowerPoint</Application>
  <PresentationFormat>Widescreen</PresentationFormat>
  <Paragraphs>86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Raleway</vt:lpstr>
      <vt:lpstr>Tahoma</vt:lpstr>
      <vt:lpstr>Times New Roman</vt:lpstr>
      <vt:lpstr>Trebuchet MS</vt:lpstr>
      <vt:lpstr>Tw Cen MT</vt:lpstr>
      <vt:lpstr>Wingdings</vt:lpstr>
      <vt:lpstr>Circuit</vt:lpstr>
      <vt:lpstr>PowerPoint Presentation</vt:lpstr>
      <vt:lpstr>NỘI DUNG</vt:lpstr>
      <vt:lpstr>PowerPoint Presentation</vt:lpstr>
      <vt:lpstr>PowerPoint Presentation</vt:lpstr>
      <vt:lpstr>Mục tiêu của đề tài</vt:lpstr>
      <vt:lpstr>Danh sách người dùng và mô tả</vt:lpstr>
      <vt:lpstr>PowerPoint Presentation</vt:lpstr>
      <vt:lpstr>PowerPoint Presentation</vt:lpstr>
      <vt:lpstr>PowerPoint Presentation</vt:lpstr>
      <vt:lpstr>Mô hình DFD</vt:lpstr>
      <vt:lpstr>Sơ đồ Usecase</vt:lpstr>
      <vt:lpstr>Sơ đồ ERD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2021-07-04T18:20:55Z</dcterms:created>
  <dcterms:modified xsi:type="dcterms:W3CDTF">2021-07-04T18:39:26Z</dcterms:modified>
</cp:coreProperties>
</file>