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F9E1A6-FB69-48F9-9136-7E52D7BAD778}">
  <a:tblStyle styleId="{CBF9E1A6-FB69-48F9-9136-7E52D7BAD7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bd3b25ac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bd3b25ac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c8b4e472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c8b4e472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bd3b25ac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bd3b25ac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bd3b25ac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bd3b25ac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bd3b25ac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bd3b25ac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c8b4e472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c8b4e472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bd3b25ac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bd3b25ac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bd3b25ac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bd3b25ac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c8b4e472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c8b4e472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bd3b25ac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bd3b25ac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bd3b25ac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bd3b25ac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c8b4e472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c8b4e472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bd3b25ac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bd3b25ac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c8b4e472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c8b4e472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c8b4e472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c8b4e472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c8b4e472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c8b4e472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c8b4e472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c8b4e472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c8b4e47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c8b4e47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c8b4e472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c8b4e47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c8b4e472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c8b4e472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c8b4e472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c8b4e472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c8b4e47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c8b4e47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c8b4e472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c8b4e472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c8b4e472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c8b4e472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7900" y="1393975"/>
            <a:ext cx="8520600" cy="9459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2400">
                <a:latin typeface="Times New Roman"/>
                <a:ea typeface="Times New Roman"/>
                <a:cs typeface="Times New Roman"/>
                <a:sym typeface="Times New Roman"/>
              </a:rPr>
              <a:t>Neural Sequence Labeling based </a:t>
            </a:r>
            <a:endParaRPr b="1" sz="2400">
              <a:latin typeface="Times New Roman"/>
              <a:ea typeface="Times New Roman"/>
              <a:cs typeface="Times New Roman"/>
              <a:sym typeface="Times New Roman"/>
            </a:endParaRPr>
          </a:p>
          <a:p>
            <a:pPr indent="0" lvl="0" marL="0" rtl="0" algn="ctr">
              <a:spcBef>
                <a:spcPts val="0"/>
              </a:spcBef>
              <a:spcAft>
                <a:spcPts val="0"/>
              </a:spcAft>
              <a:buSzPts val="990"/>
              <a:buNone/>
            </a:pPr>
            <a:r>
              <a:rPr b="1" lang="en-GB" sz="2400">
                <a:latin typeface="Times New Roman"/>
                <a:ea typeface="Times New Roman"/>
                <a:cs typeface="Times New Roman"/>
                <a:sym typeface="Times New Roman"/>
              </a:rPr>
              <a:t>Sentence Segmentation for Myanmar Language</a:t>
            </a:r>
            <a:endParaRPr b="1" sz="2400">
              <a:latin typeface="Times New Roman"/>
              <a:ea typeface="Times New Roman"/>
              <a:cs typeface="Times New Roman"/>
              <a:sym typeface="Times New Roman"/>
            </a:endParaRPr>
          </a:p>
        </p:txBody>
      </p:sp>
      <p:sp>
        <p:nvSpPr>
          <p:cNvPr id="55" name="Google Shape;55;p13"/>
          <p:cNvSpPr txBox="1"/>
          <p:nvPr>
            <p:ph idx="1" type="subTitle"/>
          </p:nvPr>
        </p:nvSpPr>
        <p:spPr>
          <a:xfrm>
            <a:off x="387900" y="2910325"/>
            <a:ext cx="8520600" cy="481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1600">
                <a:solidFill>
                  <a:schemeClr val="dk1"/>
                </a:solidFill>
                <a:latin typeface="Times New Roman"/>
                <a:ea typeface="Times New Roman"/>
                <a:cs typeface="Times New Roman"/>
                <a:sym typeface="Times New Roman"/>
              </a:rPr>
              <a:t>Ye Kyaw Thu</a:t>
            </a:r>
            <a:r>
              <a:rPr lang="en-GB" sz="1600">
                <a:solidFill>
                  <a:schemeClr val="dk1"/>
                </a:solidFill>
                <a:latin typeface="Times New Roman"/>
                <a:ea typeface="Times New Roman"/>
                <a:cs typeface="Times New Roman"/>
                <a:sym typeface="Times New Roman"/>
              </a:rPr>
              <a:t>,</a:t>
            </a:r>
            <a:r>
              <a:rPr b="1" lang="en-GB" sz="1600">
                <a:solidFill>
                  <a:schemeClr val="dk1"/>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Thura Aung and Thepchai Supnithi</a:t>
            </a:r>
            <a:endParaRPr baseline="30000" sz="1600">
              <a:solidFill>
                <a:schemeClr val="dk1"/>
              </a:solidFill>
              <a:latin typeface="Times New Roman"/>
              <a:ea typeface="Times New Roman"/>
              <a:cs typeface="Times New Roman"/>
              <a:sym typeface="Times New Roman"/>
            </a:endParaRPr>
          </a:p>
        </p:txBody>
      </p:sp>
      <p:cxnSp>
        <p:nvCxnSpPr>
          <p:cNvPr id="56" name="Google Shape;56;p13"/>
          <p:cNvCxnSpPr/>
          <p:nvPr/>
        </p:nvCxnSpPr>
        <p:spPr>
          <a:xfrm>
            <a:off x="1359200" y="2495550"/>
            <a:ext cx="6696000" cy="0"/>
          </a:xfrm>
          <a:prstGeom prst="straightConnector1">
            <a:avLst/>
          </a:prstGeom>
          <a:noFill/>
          <a:ln cap="flat" cmpd="sng" w="19050">
            <a:solidFill>
              <a:schemeClr val="dk2"/>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861475" y="3730399"/>
            <a:ext cx="2315250" cy="819574"/>
          </a:xfrm>
          <a:prstGeom prst="rect">
            <a:avLst/>
          </a:prstGeom>
          <a:noFill/>
          <a:ln>
            <a:noFill/>
          </a:ln>
        </p:spPr>
      </p:pic>
      <p:pic>
        <p:nvPicPr>
          <p:cNvPr id="58" name="Google Shape;58;p13"/>
          <p:cNvPicPr preferRelativeResize="0"/>
          <p:nvPr/>
        </p:nvPicPr>
        <p:blipFill>
          <a:blip r:embed="rId4">
            <a:alphaModFix/>
          </a:blip>
          <a:stretch>
            <a:fillRect/>
          </a:stretch>
        </p:blipFill>
        <p:spPr>
          <a:xfrm>
            <a:off x="5808663" y="3629674"/>
            <a:ext cx="2786826" cy="1021025"/>
          </a:xfrm>
          <a:prstGeom prst="rect">
            <a:avLst/>
          </a:prstGeom>
          <a:noFill/>
          <a:ln>
            <a:noFill/>
          </a:ln>
        </p:spPr>
      </p:pic>
      <p:pic>
        <p:nvPicPr>
          <p:cNvPr id="59" name="Google Shape;59;p13"/>
          <p:cNvPicPr preferRelativeResize="0"/>
          <p:nvPr/>
        </p:nvPicPr>
        <p:blipFill>
          <a:blip r:embed="rId5">
            <a:alphaModFix/>
          </a:blip>
          <a:stretch>
            <a:fillRect/>
          </a:stretch>
        </p:blipFill>
        <p:spPr>
          <a:xfrm>
            <a:off x="304800" y="152400"/>
            <a:ext cx="2315250" cy="544709"/>
          </a:xfrm>
          <a:prstGeom prst="rect">
            <a:avLst/>
          </a:prstGeom>
          <a:noFill/>
          <a:ln>
            <a:noFill/>
          </a:ln>
        </p:spPr>
      </p:pic>
      <p:pic>
        <p:nvPicPr>
          <p:cNvPr id="60" name="Google Shape;60;p13"/>
          <p:cNvPicPr preferRelativeResize="0"/>
          <p:nvPr/>
        </p:nvPicPr>
        <p:blipFill>
          <a:blip r:embed="rId6">
            <a:alphaModFix/>
          </a:blip>
          <a:stretch>
            <a:fillRect/>
          </a:stretch>
        </p:blipFill>
        <p:spPr>
          <a:xfrm>
            <a:off x="486450" y="614732"/>
            <a:ext cx="2315250" cy="1837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Corpus Development (mySentence)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26" name="Google Shape;126;p22"/>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Myanmar NLP researchers are facing many difficulties arising from the lack of resources; in particular parallel corpora are scarce.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For this reason, we annotated text data manually with mySentence tag information.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The myPOS corpus version 3.0 consists of 43,196 meaningful word sequences written in formal and informal formats from various domain areas and the whole corpus has already been word-segmented manually.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We also collected Myanmar sentences and paragraphs from different online resources such as Facebook and Wikipedia and from the short stories available on Facebook pages.</a:t>
            </a:r>
            <a:endParaRPr>
              <a:solidFill>
                <a:schemeClr val="dk1"/>
              </a:solidFill>
              <a:latin typeface="Times New Roman"/>
              <a:ea typeface="Times New Roman"/>
              <a:cs typeface="Times New Roman"/>
              <a:sym typeface="Times New Roman"/>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Corpus Development (mySentence)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33" name="Google Shape;133;p23"/>
          <p:cNvSpPr txBox="1"/>
          <p:nvPr/>
        </p:nvSpPr>
        <p:spPr>
          <a:xfrm>
            <a:off x="2209800" y="4343400"/>
            <a:ext cx="510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Table 1. Statistics of sentence segmentation dataset</a:t>
            </a:r>
            <a:endParaRPr>
              <a:latin typeface="Times New Roman"/>
              <a:ea typeface="Times New Roman"/>
              <a:cs typeface="Times New Roman"/>
              <a:sym typeface="Times New Roman"/>
            </a:endParaRPr>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35" name="Google Shape;135;p23"/>
          <p:cNvGraphicFramePr/>
          <p:nvPr/>
        </p:nvGraphicFramePr>
        <p:xfrm>
          <a:off x="876300" y="1359150"/>
          <a:ext cx="3000000" cy="3000000"/>
        </p:xfrm>
        <a:graphic>
          <a:graphicData uri="http://schemas.openxmlformats.org/drawingml/2006/table">
            <a:tbl>
              <a:tblPr>
                <a:noFill/>
                <a:tableStyleId>{CBF9E1A6-FB69-48F9-9136-7E52D7BAD778}</a:tableStyleId>
              </a:tblPr>
              <a:tblGrid>
                <a:gridCol w="3003325"/>
                <a:gridCol w="2131950"/>
                <a:gridCol w="2567625"/>
              </a:tblGrid>
              <a:tr h="44315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Data Resources</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sentences</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paragraphs</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960900">
                <a:tc>
                  <a:txBody>
                    <a:bodyPr/>
                    <a:lstStyle/>
                    <a:p>
                      <a:pPr indent="0" lvl="0" marL="0" rtl="0" algn="ctr">
                        <a:spcBef>
                          <a:spcPts val="0"/>
                        </a:spcBef>
                        <a:spcAft>
                          <a:spcPts val="0"/>
                        </a:spcAft>
                        <a:buNone/>
                      </a:pPr>
                      <a:r>
                        <a:rPr lang="en-GB" sz="1700">
                          <a:latin typeface="Times New Roman"/>
                          <a:ea typeface="Times New Roman"/>
                          <a:cs typeface="Times New Roman"/>
                          <a:sym typeface="Times New Roman"/>
                        </a:rPr>
                        <a:t>myPOS version 3.0</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Covid QandA</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Facebook posts</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Wikipedia articles</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Nay Win Myint’s short stories</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Nikoye’s short stories</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Maung Zi’s myth stories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GB" sz="1700">
                          <a:latin typeface="Times New Roman"/>
                          <a:ea typeface="Times New Roman"/>
                          <a:cs typeface="Times New Roman"/>
                          <a:sym typeface="Times New Roman"/>
                        </a:rPr>
                        <a:t>40,191</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1,000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93</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2,780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220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327</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2,516</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GB" sz="1700">
                          <a:latin typeface="Times New Roman"/>
                          <a:ea typeface="Times New Roman"/>
                          <a:cs typeface="Times New Roman"/>
                          <a:sym typeface="Times New Roman"/>
                        </a:rPr>
                        <a:t>2,917</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1,350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672</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1,060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1,150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735</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581</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4315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Total</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b="1" lang="en-GB">
                          <a:latin typeface="Times New Roman"/>
                          <a:ea typeface="Times New Roman"/>
                          <a:cs typeface="Times New Roman"/>
                          <a:sym typeface="Times New Roman"/>
                        </a:rPr>
                        <a:t>47,127</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b="1" lang="en-GB">
                          <a:latin typeface="Times New Roman"/>
                          <a:ea typeface="Times New Roman"/>
                          <a:cs typeface="Times New Roman"/>
                          <a:sym typeface="Times New Roman"/>
                        </a:rPr>
                        <a:t>8,465</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24"/>
          <p:cNvGraphicFramePr/>
          <p:nvPr/>
        </p:nvGraphicFramePr>
        <p:xfrm>
          <a:off x="1028700" y="1584575"/>
          <a:ext cx="3000000" cy="3000000"/>
        </p:xfrm>
        <a:graphic>
          <a:graphicData uri="http://schemas.openxmlformats.org/drawingml/2006/table">
            <a:tbl>
              <a:tblPr>
                <a:noFill/>
                <a:tableStyleId>{CBF9E1A6-FB69-48F9-9136-7E52D7BAD778}</a:tableStyleId>
              </a:tblPr>
              <a:tblGrid>
                <a:gridCol w="1042975"/>
                <a:gridCol w="3783025"/>
                <a:gridCol w="2413000"/>
              </a:tblGrid>
              <a:tr h="373475">
                <a:tc>
                  <a:txBody>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Tag</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Frequency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Proportion</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445475">
                <a:tc>
                  <a:txBody>
                    <a:bodyPr/>
                    <a:lstStyle/>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B</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E</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N</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O</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47,264</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48,690</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137,592</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436,942</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7.24%</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7.33%</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20.46%</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64.97%</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41" name="Google Shape;141;p24"/>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Corpus Development (mySentence)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42" name="Google Shape;142;p24"/>
          <p:cNvSpPr txBox="1"/>
          <p:nvPr/>
        </p:nvSpPr>
        <p:spPr>
          <a:xfrm>
            <a:off x="1981200" y="4114800"/>
            <a:ext cx="510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Table 2. Statistics of tags in the mySentence corpus.</a:t>
            </a:r>
            <a:endParaRPr>
              <a:latin typeface="Times New Roman"/>
              <a:ea typeface="Times New Roman"/>
              <a:cs typeface="Times New Roman"/>
              <a:sym typeface="Times New Roman"/>
            </a:endParaRPr>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1402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Methodology (NCRF</a:t>
            </a:r>
            <a:r>
              <a:rPr baseline="30000" lang="en-GB">
                <a:solidFill>
                  <a:schemeClr val="lt1"/>
                </a:solidFill>
                <a:latin typeface="Times New Roman"/>
                <a:ea typeface="Times New Roman"/>
                <a:cs typeface="Times New Roman"/>
                <a:sym typeface="Times New Roman"/>
              </a:rPr>
              <a:t>++</a:t>
            </a:r>
            <a:r>
              <a:rPr lang="en-GB">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49" name="Google Shape;149;p25"/>
          <p:cNvSpPr txBox="1"/>
          <p:nvPr/>
        </p:nvSpPr>
        <p:spPr>
          <a:xfrm>
            <a:off x="1676400" y="4724400"/>
            <a:ext cx="594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5. NCRF++ for a Myanmar language sentence example</a:t>
            </a:r>
            <a:endParaRPr>
              <a:latin typeface="Times New Roman"/>
              <a:ea typeface="Times New Roman"/>
              <a:cs typeface="Times New Roman"/>
              <a:sym typeface="Times New Roman"/>
            </a:endParaRPr>
          </a:p>
        </p:txBody>
      </p:sp>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51" name="Google Shape;151;p25"/>
          <p:cNvPicPr preferRelativeResize="0"/>
          <p:nvPr/>
        </p:nvPicPr>
        <p:blipFill>
          <a:blip r:embed="rId3">
            <a:alphaModFix/>
          </a:blip>
          <a:stretch>
            <a:fillRect/>
          </a:stretch>
        </p:blipFill>
        <p:spPr>
          <a:xfrm>
            <a:off x="695676" y="878650"/>
            <a:ext cx="7066950" cy="3784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Methodology</a:t>
            </a:r>
            <a:r>
              <a:rPr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NCRF</a:t>
            </a:r>
            <a:r>
              <a:rPr baseline="30000" lang="en-GB">
                <a:solidFill>
                  <a:schemeClr val="lt1"/>
                </a:solidFill>
                <a:latin typeface="Times New Roman"/>
                <a:ea typeface="Times New Roman"/>
                <a:cs typeface="Times New Roman"/>
                <a:sym typeface="Times New Roman"/>
              </a:rPr>
              <a:t>++</a:t>
            </a:r>
            <a:r>
              <a:rPr lang="en-GB">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57" name="Google Shape;157;p26"/>
          <p:cNvSpPr txBox="1"/>
          <p:nvPr>
            <p:ph idx="1" type="body"/>
          </p:nvPr>
        </p:nvSpPr>
        <p:spPr>
          <a:xfrm>
            <a:off x="311700" y="1152475"/>
            <a:ext cx="8520600" cy="3800400"/>
          </a:xfrm>
          <a:prstGeom prst="rect">
            <a:avLst/>
          </a:prstGeom>
        </p:spPr>
        <p:txBody>
          <a:bodyPr anchorCtr="0" anchor="t" bIns="91425" lIns="91425" spcFirstLastPara="1" rIns="91425" wrap="square" tIns="91425">
            <a:normAutofit fontScale="92500" lnSpcReduction="10000"/>
          </a:bodyPr>
          <a:lstStyle/>
          <a:p>
            <a:pPr indent="-334327" lvl="0" marL="457200" rtl="0" algn="just">
              <a:lnSpc>
                <a:spcPct val="150000"/>
              </a:lnSpc>
              <a:spcBef>
                <a:spcPts val="0"/>
              </a:spcBef>
              <a:spcAft>
                <a:spcPts val="0"/>
              </a:spcAft>
              <a:buClr>
                <a:schemeClr val="dk1"/>
              </a:buClr>
              <a:buSzPct val="100000"/>
              <a:buFont typeface="Times New Roman"/>
              <a:buChar char="●"/>
            </a:pPr>
            <a:r>
              <a:rPr b="1" lang="en-GB">
                <a:solidFill>
                  <a:schemeClr val="dk1"/>
                </a:solidFill>
                <a:latin typeface="Times New Roman"/>
                <a:ea typeface="Times New Roman"/>
                <a:cs typeface="Times New Roman"/>
                <a:sym typeface="Times New Roman"/>
              </a:rPr>
              <a:t>Embedding Layer</a:t>
            </a:r>
            <a:r>
              <a:rPr lang="en-GB">
                <a:solidFill>
                  <a:schemeClr val="dk1"/>
                </a:solidFill>
                <a:latin typeface="Times New Roman"/>
                <a:ea typeface="Times New Roman"/>
                <a:cs typeface="Times New Roman"/>
                <a:sym typeface="Times New Roman"/>
              </a:rPr>
              <a:t>: The input sequences (like words in a sentence) first get represented as embeddings. These can be word embeddings like Word2Vec, GloVe, or character embeddings for character-level information.</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b="1" lang="en-GB">
                <a:solidFill>
                  <a:schemeClr val="dk1"/>
                </a:solidFill>
                <a:latin typeface="Times New Roman"/>
                <a:ea typeface="Times New Roman"/>
                <a:cs typeface="Times New Roman"/>
                <a:sym typeface="Times New Roman"/>
              </a:rPr>
              <a:t>Encoder Layer</a:t>
            </a:r>
            <a:r>
              <a:rPr lang="en-GB">
                <a:solidFill>
                  <a:schemeClr val="dk1"/>
                </a:solidFill>
                <a:latin typeface="Times New Roman"/>
                <a:ea typeface="Times New Roman"/>
                <a:cs typeface="Times New Roman"/>
                <a:sym typeface="Times New Roman"/>
              </a:rPr>
              <a:t>: After getting the embeddings, they are passed through an encoder, typically a recurrent neural network (RNN), long short-term memory (LSTM), or a gated recurrent unit (GRU). This helps capture contextual information of the sequence.</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b="1" lang="en-GB">
                <a:solidFill>
                  <a:schemeClr val="dk1"/>
                </a:solidFill>
                <a:latin typeface="Times New Roman"/>
                <a:ea typeface="Times New Roman"/>
                <a:cs typeface="Times New Roman"/>
                <a:sym typeface="Times New Roman"/>
              </a:rPr>
              <a:t>CRF Layer</a:t>
            </a:r>
            <a:r>
              <a:rPr lang="en-GB">
                <a:solidFill>
                  <a:schemeClr val="dk1"/>
                </a:solidFill>
                <a:latin typeface="Times New Roman"/>
                <a:ea typeface="Times New Roman"/>
                <a:cs typeface="Times New Roman"/>
                <a:sym typeface="Times New Roman"/>
              </a:rPr>
              <a:t>: On top of the neural network structure, a CRF layer is applied. CRFs help in ensuring that the sequence of labels output by the model is coherent. Instead of just predicting each label independently, the CRF layer takes into account the surrounding labels to make a decision.</a:t>
            </a:r>
            <a:endParaRPr>
              <a:solidFill>
                <a:schemeClr val="dk1"/>
              </a:solidFill>
              <a:latin typeface="Times New Roman"/>
              <a:ea typeface="Times New Roman"/>
              <a:cs typeface="Times New Roman"/>
              <a:sym typeface="Times New Roman"/>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Experimental Setup</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64" name="Google Shape;16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65" name="Google Shape;165;p27"/>
          <p:cNvGraphicFramePr/>
          <p:nvPr/>
        </p:nvGraphicFramePr>
        <p:xfrm>
          <a:off x="1590763" y="1499875"/>
          <a:ext cx="3000000" cy="3000000"/>
        </p:xfrm>
        <a:graphic>
          <a:graphicData uri="http://schemas.openxmlformats.org/drawingml/2006/table">
            <a:tbl>
              <a:tblPr>
                <a:noFill/>
                <a:tableStyleId>{CBF9E1A6-FB69-48F9-9136-7E52D7BAD778}</a:tableStyleId>
              </a:tblPr>
              <a:tblGrid>
                <a:gridCol w="1355050"/>
                <a:gridCol w="1633575"/>
                <a:gridCol w="3329775"/>
              </a:tblGrid>
              <a:tr h="580325">
                <a:tc>
                  <a:txBody>
                    <a:bodyPr/>
                    <a:lstStyle/>
                    <a:p>
                      <a:pPr indent="0" lvl="0" marL="0" rtl="0" algn="ctr">
                        <a:spcBef>
                          <a:spcPts val="0"/>
                        </a:spcBef>
                        <a:spcAft>
                          <a:spcPts val="0"/>
                        </a:spcAft>
                        <a:buNone/>
                      </a:pPr>
                      <a:r>
                        <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sentence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s</a:t>
                      </a:r>
                      <a:r>
                        <a:rPr b="1" lang="en-GB" sz="2000">
                          <a:latin typeface="Times New Roman"/>
                          <a:ea typeface="Times New Roman"/>
                          <a:cs typeface="Times New Roman"/>
                          <a:sym typeface="Times New Roman"/>
                        </a:rPr>
                        <a:t>entence + paragraph </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684375">
                <a:tc>
                  <a:txBody>
                    <a:bodyPr/>
                    <a:lstStyle/>
                    <a:p>
                      <a:pPr indent="0" lvl="0" marL="0" rtl="0" algn="ctr">
                        <a:lnSpc>
                          <a:spcPct val="150000"/>
                        </a:lnSpc>
                        <a:spcBef>
                          <a:spcPts val="0"/>
                        </a:spcBef>
                        <a:spcAft>
                          <a:spcPts val="0"/>
                        </a:spcAft>
                        <a:buNone/>
                      </a:pPr>
                      <a:r>
                        <a:rPr lang="en-GB" sz="2200">
                          <a:latin typeface="Times New Roman"/>
                          <a:ea typeface="Times New Roman"/>
                          <a:cs typeface="Times New Roman"/>
                          <a:sym typeface="Times New Roman"/>
                        </a:rPr>
                        <a:t>train</a:t>
                      </a:r>
                      <a:endParaRPr sz="22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200">
                          <a:latin typeface="Times New Roman"/>
                          <a:ea typeface="Times New Roman"/>
                          <a:cs typeface="Times New Roman"/>
                          <a:sym typeface="Times New Roman"/>
                        </a:rPr>
                        <a:t>validation</a:t>
                      </a:r>
                      <a:endParaRPr sz="22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200">
                          <a:latin typeface="Times New Roman"/>
                          <a:ea typeface="Times New Roman"/>
                          <a:cs typeface="Times New Roman"/>
                          <a:sym typeface="Times New Roman"/>
                        </a:rPr>
                        <a:t>test</a:t>
                      </a:r>
                      <a:endParaRPr sz="2200">
                        <a:latin typeface="Times New Roman"/>
                        <a:ea typeface="Times New Roman"/>
                        <a:cs typeface="Times New Roman"/>
                        <a:sym typeface="Times New Roman"/>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40,000</a:t>
                      </a:r>
                      <a:endParaRPr sz="2200">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2,414</a:t>
                      </a:r>
                      <a:endParaRPr sz="2200">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4,712</a:t>
                      </a:r>
                      <a:endParaRPr sz="2200">
                        <a:latin typeface="Times New Roman"/>
                        <a:ea typeface="Times New Roman"/>
                        <a:cs typeface="Times New Roman"/>
                        <a:sym typeface="Times New Roman"/>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47,000</a:t>
                      </a:r>
                      <a:endParaRPr sz="2200">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3,079</a:t>
                      </a:r>
                      <a:endParaRPr sz="2200">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 5,512</a:t>
                      </a:r>
                      <a:endParaRPr sz="2200">
                        <a:latin typeface="Times New Roman"/>
                        <a:ea typeface="Times New Roman"/>
                        <a:cs typeface="Times New Roman"/>
                        <a:sym typeface="Times New Roman"/>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66" name="Google Shape;166;p27"/>
          <p:cNvSpPr txBox="1"/>
          <p:nvPr/>
        </p:nvSpPr>
        <p:spPr>
          <a:xfrm>
            <a:off x="2133600" y="3886200"/>
            <a:ext cx="510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Table 3. Dataset splitting for the experiments.</a:t>
            </a:r>
            <a:endParaRPr>
              <a:latin typeface="Times New Roman"/>
              <a:ea typeface="Times New Roman"/>
              <a:cs typeface="Times New Roman"/>
              <a:sym typeface="Times New Roman"/>
            </a:endParaRPr>
          </a:p>
        </p:txBody>
      </p:sp>
      <p:sp>
        <p:nvSpPr>
          <p:cNvPr id="167" name="Google Shape;16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1402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Experimental Setup</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73" name="Google Shape;17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74" name="Google Shape;174;p28"/>
          <p:cNvSpPr txBox="1"/>
          <p:nvPr/>
        </p:nvSpPr>
        <p:spPr>
          <a:xfrm>
            <a:off x="311700" y="4495800"/>
            <a:ext cx="81057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a:latin typeface="Times New Roman"/>
                <a:ea typeface="Times New Roman"/>
                <a:cs typeface="Times New Roman"/>
                <a:sym typeface="Times New Roman"/>
              </a:rPr>
              <a:t>Fig 6. Zipf’s law distributions in 1-gram and 2-gram analysis of word between sentence only and sentence+paragraph datasets.</a:t>
            </a:r>
            <a:endParaRPr>
              <a:latin typeface="Times New Roman"/>
              <a:ea typeface="Times New Roman"/>
              <a:cs typeface="Times New Roman"/>
              <a:sym typeface="Times New Roman"/>
            </a:endParaRPr>
          </a:p>
        </p:txBody>
      </p:sp>
      <p:sp>
        <p:nvSpPr>
          <p:cNvPr id="175" name="Google Shape;17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76" name="Google Shape;176;p28"/>
          <p:cNvPicPr preferRelativeResize="0"/>
          <p:nvPr/>
        </p:nvPicPr>
        <p:blipFill>
          <a:blip r:embed="rId3">
            <a:alphaModFix/>
          </a:blip>
          <a:stretch>
            <a:fillRect/>
          </a:stretch>
        </p:blipFill>
        <p:spPr>
          <a:xfrm>
            <a:off x="881950" y="1846825"/>
            <a:ext cx="3606050" cy="2512024"/>
          </a:xfrm>
          <a:prstGeom prst="rect">
            <a:avLst/>
          </a:prstGeom>
          <a:noFill/>
          <a:ln>
            <a:noFill/>
          </a:ln>
        </p:spPr>
      </p:pic>
      <p:pic>
        <p:nvPicPr>
          <p:cNvPr id="177" name="Google Shape;177;p28"/>
          <p:cNvPicPr preferRelativeResize="0"/>
          <p:nvPr/>
        </p:nvPicPr>
        <p:blipFill>
          <a:blip r:embed="rId4">
            <a:alphaModFix/>
          </a:blip>
          <a:stretch>
            <a:fillRect/>
          </a:stretch>
        </p:blipFill>
        <p:spPr>
          <a:xfrm>
            <a:off x="4636250" y="1981900"/>
            <a:ext cx="3426039" cy="2376951"/>
          </a:xfrm>
          <a:prstGeom prst="rect">
            <a:avLst/>
          </a:prstGeom>
          <a:noFill/>
          <a:ln>
            <a:noFill/>
          </a:ln>
        </p:spPr>
      </p:pic>
      <p:sp>
        <p:nvSpPr>
          <p:cNvPr id="178" name="Google Shape;178;p28"/>
          <p:cNvSpPr txBox="1"/>
          <p:nvPr>
            <p:ph idx="1" type="body"/>
          </p:nvPr>
        </p:nvSpPr>
        <p:spPr>
          <a:xfrm>
            <a:off x="311700" y="836800"/>
            <a:ext cx="8520600" cy="1297500"/>
          </a:xfrm>
          <a:prstGeom prst="rect">
            <a:avLst/>
          </a:prstGeom>
        </p:spPr>
        <p:txBody>
          <a:bodyPr anchorCtr="0" anchor="t" bIns="91425" lIns="91425" spcFirstLastPara="1" rIns="91425" wrap="square" tIns="91425">
            <a:normAutofit fontScale="77500"/>
          </a:bodyPr>
          <a:lstStyle/>
          <a:p>
            <a:pPr indent="-317182"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The word distribution with Zipf’s law between two datasets measured with top 1,000 words for 1-gram and 2-gram are as shown in Fig 6. </a:t>
            </a:r>
            <a:endParaRPr>
              <a:solidFill>
                <a:schemeClr val="dk1"/>
              </a:solidFill>
              <a:latin typeface="Times New Roman"/>
              <a:ea typeface="Times New Roman"/>
              <a:cs typeface="Times New Roman"/>
              <a:sym typeface="Times New Roman"/>
            </a:endParaRPr>
          </a:p>
          <a:p>
            <a:pPr indent="-317182"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The Zipf curves for the two datasets are almost identical and show the similarity of word distributions.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Experimental Setup</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84" name="Google Shape;18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85" name="Google Shape;185;p29"/>
          <p:cNvSpPr txBox="1"/>
          <p:nvPr/>
        </p:nvSpPr>
        <p:spPr>
          <a:xfrm>
            <a:off x="2133600" y="4114800"/>
            <a:ext cx="510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Table 4</a:t>
            </a: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Hyperparameters used in experiments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86" name="Google Shape;1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87" name="Google Shape;187;p29"/>
          <p:cNvGraphicFramePr/>
          <p:nvPr/>
        </p:nvGraphicFramePr>
        <p:xfrm>
          <a:off x="952500" y="1238250"/>
          <a:ext cx="3000000" cy="3000000"/>
        </p:xfrm>
        <a:graphic>
          <a:graphicData uri="http://schemas.openxmlformats.org/drawingml/2006/table">
            <a:tbl>
              <a:tblPr>
                <a:noFill/>
                <a:tableStyleId>{CBF9E1A6-FB69-48F9-9136-7E52D7BAD778}</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GB"/>
                        <a:t>Parameter</a:t>
                      </a:r>
                      <a:endParaRPr b="1"/>
                    </a:p>
                  </a:txBody>
                  <a:tcPr marT="91425" marB="91425" marR="91425" marL="91425"/>
                </a:tc>
                <a:tc>
                  <a:txBody>
                    <a:bodyPr/>
                    <a:lstStyle/>
                    <a:p>
                      <a:pPr indent="0" lvl="0" marL="0" rtl="0" algn="ctr">
                        <a:spcBef>
                          <a:spcPts val="0"/>
                        </a:spcBef>
                        <a:spcAft>
                          <a:spcPts val="0"/>
                        </a:spcAft>
                        <a:buNone/>
                      </a:pPr>
                      <a:r>
                        <a:rPr b="1" lang="en-GB"/>
                        <a:t>Value</a:t>
                      </a:r>
                      <a:endParaRPr b="1"/>
                    </a:p>
                  </a:txBody>
                  <a:tcPr marT="91425" marB="91425" marR="91425" marL="91425"/>
                </a:tc>
                <a:tc>
                  <a:txBody>
                    <a:bodyPr/>
                    <a:lstStyle/>
                    <a:p>
                      <a:pPr indent="0" lvl="0" marL="0" rtl="0" algn="ctr">
                        <a:spcBef>
                          <a:spcPts val="0"/>
                        </a:spcBef>
                        <a:spcAft>
                          <a:spcPts val="0"/>
                        </a:spcAft>
                        <a:buNone/>
                      </a:pPr>
                      <a:r>
                        <a:rPr b="1" lang="en-GB"/>
                        <a:t>Parameter</a:t>
                      </a:r>
                      <a:endParaRPr b="1"/>
                    </a:p>
                  </a:txBody>
                  <a:tcPr marT="91425" marB="91425" marR="91425" marL="91425"/>
                </a:tc>
                <a:tc>
                  <a:txBody>
                    <a:bodyPr/>
                    <a:lstStyle/>
                    <a:p>
                      <a:pPr indent="0" lvl="0" marL="0" rtl="0" algn="ctr">
                        <a:spcBef>
                          <a:spcPts val="0"/>
                        </a:spcBef>
                        <a:spcAft>
                          <a:spcPts val="0"/>
                        </a:spcAft>
                        <a:buNone/>
                      </a:pPr>
                      <a:r>
                        <a:rPr b="1" lang="en-GB"/>
                        <a:t>Value</a:t>
                      </a:r>
                      <a:endParaRPr b="1"/>
                    </a:p>
                  </a:txBody>
                  <a:tcPr marT="91425" marB="91425" marR="91425" marL="91425"/>
                </a:tc>
              </a:tr>
              <a:tr h="381000">
                <a:tc>
                  <a:txBody>
                    <a:bodyPr/>
                    <a:lstStyle/>
                    <a:p>
                      <a:pPr indent="0" lvl="0" marL="0" rtl="0" algn="l">
                        <a:spcBef>
                          <a:spcPts val="0"/>
                        </a:spcBef>
                        <a:spcAft>
                          <a:spcPts val="0"/>
                        </a:spcAft>
                        <a:buNone/>
                      </a:pPr>
                      <a:r>
                        <a:rPr lang="en-GB"/>
                        <a:t>char emb size</a:t>
                      </a:r>
                      <a:endParaRPr/>
                    </a:p>
                  </a:txBody>
                  <a:tcPr marT="91425" marB="91425" marR="91425" marL="91425"/>
                </a:tc>
                <a:tc>
                  <a:txBody>
                    <a:bodyPr/>
                    <a:lstStyle/>
                    <a:p>
                      <a:pPr indent="0" lvl="0" marL="0" rtl="0" algn="r">
                        <a:spcBef>
                          <a:spcPts val="0"/>
                        </a:spcBef>
                        <a:spcAft>
                          <a:spcPts val="0"/>
                        </a:spcAft>
                        <a:buNone/>
                      </a:pPr>
                      <a:r>
                        <a:rPr lang="en-GB"/>
                        <a:t>30</a:t>
                      </a:r>
                      <a:endParaRPr/>
                    </a:p>
                  </a:txBody>
                  <a:tcPr marT="91425" marB="91425" marR="91425" marL="91425"/>
                </a:tc>
                <a:tc>
                  <a:txBody>
                    <a:bodyPr/>
                    <a:lstStyle/>
                    <a:p>
                      <a:pPr indent="0" lvl="0" marL="0" rtl="0" algn="l">
                        <a:spcBef>
                          <a:spcPts val="0"/>
                        </a:spcBef>
                        <a:spcAft>
                          <a:spcPts val="0"/>
                        </a:spcAft>
                        <a:buNone/>
                      </a:pPr>
                      <a:r>
                        <a:rPr lang="en-GB"/>
                        <a:t>word emb size</a:t>
                      </a:r>
                      <a:endParaRPr/>
                    </a:p>
                  </a:txBody>
                  <a:tcPr marT="91425" marB="91425" marR="91425" marL="91425"/>
                </a:tc>
                <a:tc>
                  <a:txBody>
                    <a:bodyPr/>
                    <a:lstStyle/>
                    <a:p>
                      <a:pPr indent="0" lvl="0" marL="0" rtl="0" algn="r">
                        <a:spcBef>
                          <a:spcPts val="0"/>
                        </a:spcBef>
                        <a:spcAft>
                          <a:spcPts val="0"/>
                        </a:spcAft>
                        <a:buNone/>
                      </a:pPr>
                      <a:r>
                        <a:rPr lang="en-GB"/>
                        <a:t>50</a:t>
                      </a:r>
                      <a:endParaRPr/>
                    </a:p>
                  </a:txBody>
                  <a:tcPr marT="91425" marB="91425" marR="91425" marL="91425"/>
                </a:tc>
              </a:tr>
              <a:tr h="381000">
                <a:tc>
                  <a:txBody>
                    <a:bodyPr/>
                    <a:lstStyle/>
                    <a:p>
                      <a:pPr indent="0" lvl="0" marL="0" rtl="0" algn="l">
                        <a:spcBef>
                          <a:spcPts val="0"/>
                        </a:spcBef>
                        <a:spcAft>
                          <a:spcPts val="0"/>
                        </a:spcAft>
                        <a:buNone/>
                      </a:pPr>
                      <a:r>
                        <a:rPr lang="en-GB"/>
                        <a:t>char hidden</a:t>
                      </a:r>
                      <a:endParaRPr/>
                    </a:p>
                  </a:txBody>
                  <a:tcPr marT="91425" marB="91425" marR="91425" marL="91425"/>
                </a:tc>
                <a:tc>
                  <a:txBody>
                    <a:bodyPr/>
                    <a:lstStyle/>
                    <a:p>
                      <a:pPr indent="0" lvl="0" marL="0" rtl="0" algn="r">
                        <a:spcBef>
                          <a:spcPts val="0"/>
                        </a:spcBef>
                        <a:spcAft>
                          <a:spcPts val="0"/>
                        </a:spcAft>
                        <a:buNone/>
                      </a:pPr>
                      <a:r>
                        <a:rPr lang="en-GB"/>
                        <a:t>50</a:t>
                      </a:r>
                      <a:endParaRPr/>
                    </a:p>
                  </a:txBody>
                  <a:tcPr marT="91425" marB="91425" marR="91425" marL="91425"/>
                </a:tc>
                <a:tc>
                  <a:txBody>
                    <a:bodyPr/>
                    <a:lstStyle/>
                    <a:p>
                      <a:pPr indent="0" lvl="0" marL="0" rtl="0" algn="l">
                        <a:spcBef>
                          <a:spcPts val="0"/>
                        </a:spcBef>
                        <a:spcAft>
                          <a:spcPts val="0"/>
                        </a:spcAft>
                        <a:buNone/>
                      </a:pPr>
                      <a:r>
                        <a:rPr lang="en-GB"/>
                        <a:t>word hidden</a:t>
                      </a:r>
                      <a:endParaRPr/>
                    </a:p>
                  </a:txBody>
                  <a:tcPr marT="91425" marB="91425" marR="91425" marL="91425"/>
                </a:tc>
                <a:tc>
                  <a:txBody>
                    <a:bodyPr/>
                    <a:lstStyle/>
                    <a:p>
                      <a:pPr indent="0" lvl="0" marL="0" rtl="0" algn="r">
                        <a:spcBef>
                          <a:spcPts val="0"/>
                        </a:spcBef>
                        <a:spcAft>
                          <a:spcPts val="0"/>
                        </a:spcAft>
                        <a:buNone/>
                      </a:pPr>
                      <a:r>
                        <a:rPr lang="en-GB"/>
                        <a:t>200</a:t>
                      </a:r>
                      <a:endParaRPr/>
                    </a:p>
                  </a:txBody>
                  <a:tcPr marT="91425" marB="91425" marR="91425" marL="91425"/>
                </a:tc>
              </a:tr>
              <a:tr h="381000">
                <a:tc>
                  <a:txBody>
                    <a:bodyPr/>
                    <a:lstStyle/>
                    <a:p>
                      <a:pPr indent="0" lvl="0" marL="0" rtl="0" algn="l">
                        <a:spcBef>
                          <a:spcPts val="0"/>
                        </a:spcBef>
                        <a:spcAft>
                          <a:spcPts val="0"/>
                        </a:spcAft>
                        <a:buNone/>
                      </a:pPr>
                      <a:r>
                        <a:rPr lang="en-GB"/>
                        <a:t>CNN layer</a:t>
                      </a:r>
                      <a:endParaRPr/>
                    </a:p>
                  </a:txBody>
                  <a:tcPr marT="91425" marB="91425" marR="91425" marL="91425"/>
                </a:tc>
                <a:tc>
                  <a:txBody>
                    <a:bodyPr/>
                    <a:lstStyle/>
                    <a:p>
                      <a:pPr indent="0" lvl="0" marL="0" rtl="0" algn="r">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CNN kernel size</a:t>
                      </a:r>
                      <a:endParaRPr/>
                    </a:p>
                  </a:txBody>
                  <a:tcPr marT="91425" marB="91425" marR="91425" marL="91425"/>
                </a:tc>
                <a:tc>
                  <a:txBody>
                    <a:bodyPr/>
                    <a:lstStyle/>
                    <a:p>
                      <a:pPr indent="0" lvl="0" marL="0" rtl="0" algn="r">
                        <a:spcBef>
                          <a:spcPts val="0"/>
                        </a:spcBef>
                        <a:spcAft>
                          <a:spcPts val="0"/>
                        </a:spcAft>
                        <a:buNone/>
                      </a:pPr>
                      <a:r>
                        <a:rPr lang="en-GB"/>
                        <a:t>3</a:t>
                      </a:r>
                      <a:endParaRPr/>
                    </a:p>
                  </a:txBody>
                  <a:tcPr marT="91425" marB="91425" marR="91425" marL="91425"/>
                </a:tc>
              </a:tr>
              <a:tr h="381000">
                <a:tc>
                  <a:txBody>
                    <a:bodyPr/>
                    <a:lstStyle/>
                    <a:p>
                      <a:pPr indent="0" lvl="0" marL="0" rtl="0" algn="l">
                        <a:spcBef>
                          <a:spcPts val="0"/>
                        </a:spcBef>
                        <a:spcAft>
                          <a:spcPts val="0"/>
                        </a:spcAft>
                        <a:buNone/>
                      </a:pPr>
                      <a:r>
                        <a:rPr lang="en-GB"/>
                        <a:t>dropout rate</a:t>
                      </a:r>
                      <a:endParaRPr/>
                    </a:p>
                  </a:txBody>
                  <a:tcPr marT="91425" marB="91425" marR="91425" marL="91425"/>
                </a:tc>
                <a:tc>
                  <a:txBody>
                    <a:bodyPr/>
                    <a:lstStyle/>
                    <a:p>
                      <a:pPr indent="0" lvl="0" marL="0" rtl="0" algn="r">
                        <a:spcBef>
                          <a:spcPts val="0"/>
                        </a:spcBef>
                        <a:spcAft>
                          <a:spcPts val="0"/>
                        </a:spcAft>
                        <a:buNone/>
                      </a:pPr>
                      <a:r>
                        <a:rPr lang="en-GB"/>
                        <a:t>0.5</a:t>
                      </a:r>
                      <a:endParaRPr/>
                    </a:p>
                  </a:txBody>
                  <a:tcPr marT="91425" marB="91425" marR="91425" marL="91425"/>
                </a:tc>
                <a:tc>
                  <a:txBody>
                    <a:bodyPr/>
                    <a:lstStyle/>
                    <a:p>
                      <a:pPr indent="0" lvl="0" marL="0" rtl="0" algn="l">
                        <a:spcBef>
                          <a:spcPts val="0"/>
                        </a:spcBef>
                        <a:spcAft>
                          <a:spcPts val="0"/>
                        </a:spcAft>
                        <a:buNone/>
                      </a:pPr>
                      <a:r>
                        <a:rPr lang="en-GB"/>
                        <a:t>batch size</a:t>
                      </a:r>
                      <a:endParaRPr/>
                    </a:p>
                  </a:txBody>
                  <a:tcPr marT="91425" marB="91425" marR="91425" marL="91425"/>
                </a:tc>
                <a:tc>
                  <a:txBody>
                    <a:bodyPr/>
                    <a:lstStyle/>
                    <a:p>
                      <a:pPr indent="0" lvl="0" marL="0" rtl="0" algn="r">
                        <a:spcBef>
                          <a:spcPts val="0"/>
                        </a:spcBef>
                        <a:spcAft>
                          <a:spcPts val="0"/>
                        </a:spcAft>
                        <a:buNone/>
                      </a:pPr>
                      <a:r>
                        <a:rPr lang="en-GB"/>
                        <a:t>10</a:t>
                      </a:r>
                      <a:endParaRPr/>
                    </a:p>
                  </a:txBody>
                  <a:tcPr marT="91425" marB="91425" marR="91425" marL="91425"/>
                </a:tc>
              </a:tr>
              <a:tr h="381000">
                <a:tc>
                  <a:txBody>
                    <a:bodyPr/>
                    <a:lstStyle/>
                    <a:p>
                      <a:pPr indent="0" lvl="0" marL="0" rtl="0" algn="l">
                        <a:spcBef>
                          <a:spcPts val="0"/>
                        </a:spcBef>
                        <a:spcAft>
                          <a:spcPts val="0"/>
                        </a:spcAft>
                        <a:buNone/>
                      </a:pPr>
                      <a:r>
                        <a:rPr lang="en-GB"/>
                        <a:t>L2 regularization λ</a:t>
                      </a:r>
                      <a:endParaRPr/>
                    </a:p>
                  </a:txBody>
                  <a:tcPr marT="91425" marB="91425" marR="91425" marL="91425"/>
                </a:tc>
                <a:tc>
                  <a:txBody>
                    <a:bodyPr/>
                    <a:lstStyle/>
                    <a:p>
                      <a:pPr indent="0" lvl="0" marL="0" rtl="0" algn="r">
                        <a:spcBef>
                          <a:spcPts val="0"/>
                        </a:spcBef>
                        <a:spcAft>
                          <a:spcPts val="0"/>
                        </a:spcAft>
                        <a:buNone/>
                      </a:pPr>
                      <a:r>
                        <a:rPr lang="en-GB"/>
                        <a:t>1e-8</a:t>
                      </a:r>
                      <a:endParaRPr/>
                    </a:p>
                  </a:txBody>
                  <a:tcPr marT="91425" marB="91425" marR="91425" marL="91425"/>
                </a:tc>
                <a:tc>
                  <a:txBody>
                    <a:bodyPr/>
                    <a:lstStyle/>
                    <a:p>
                      <a:pPr indent="0" lvl="0" marL="0" rtl="0" algn="l">
                        <a:spcBef>
                          <a:spcPts val="0"/>
                        </a:spcBef>
                        <a:spcAft>
                          <a:spcPts val="0"/>
                        </a:spcAft>
                        <a:buNone/>
                      </a:pPr>
                      <a:r>
                        <a:rPr lang="en-GB"/>
                        <a:t>learning rate decay</a:t>
                      </a:r>
                      <a:endParaRPr/>
                    </a:p>
                  </a:txBody>
                  <a:tcPr marT="91425" marB="91425" marR="91425" marL="91425"/>
                </a:tc>
                <a:tc>
                  <a:txBody>
                    <a:bodyPr/>
                    <a:lstStyle/>
                    <a:p>
                      <a:pPr indent="0" lvl="0" marL="0" rtl="0" algn="r">
                        <a:spcBef>
                          <a:spcPts val="0"/>
                        </a:spcBef>
                        <a:spcAft>
                          <a:spcPts val="0"/>
                        </a:spcAft>
                        <a:buNone/>
                      </a:pPr>
                      <a:r>
                        <a:rPr lang="en-GB"/>
                        <a:t>0.05</a:t>
                      </a:r>
                      <a:endParaRPr/>
                    </a:p>
                  </a:txBody>
                  <a:tcPr marT="91425" marB="91425" marR="91425" marL="91425"/>
                </a:tc>
              </a:tr>
              <a:tr h="381000">
                <a:tc>
                  <a:txBody>
                    <a:bodyPr/>
                    <a:lstStyle/>
                    <a:p>
                      <a:pPr indent="0" lvl="0" marL="0" rtl="0" algn="l">
                        <a:spcBef>
                          <a:spcPts val="0"/>
                        </a:spcBef>
                        <a:spcAft>
                          <a:spcPts val="0"/>
                        </a:spcAft>
                        <a:buNone/>
                      </a:pPr>
                      <a:r>
                        <a:rPr lang="en-GB"/>
                        <a:t>epochs</a:t>
                      </a:r>
                      <a:endParaRPr/>
                    </a:p>
                  </a:txBody>
                  <a:tcPr marT="91425" marB="91425" marR="91425" marL="91425"/>
                </a:tc>
                <a:tc>
                  <a:txBody>
                    <a:bodyPr/>
                    <a:lstStyle/>
                    <a:p>
                      <a:pPr indent="0" lvl="0" marL="0" rtl="0" algn="r">
                        <a:spcBef>
                          <a:spcPts val="0"/>
                        </a:spcBef>
                        <a:spcAft>
                          <a:spcPts val="0"/>
                        </a:spcAft>
                        <a:buNone/>
                      </a:pPr>
                      <a:r>
                        <a:rPr lang="en-GB"/>
                        <a:t>100</a:t>
                      </a:r>
                      <a:endParaRPr/>
                    </a:p>
                  </a:txBody>
                  <a:tcPr marT="91425" marB="91425" marR="91425" marL="91425"/>
                </a:tc>
                <a:tc>
                  <a:txBody>
                    <a:bodyPr/>
                    <a:lstStyle/>
                    <a:p>
                      <a:pPr indent="0" lvl="0" marL="0" rtl="0" algn="l">
                        <a:spcBef>
                          <a:spcPts val="0"/>
                        </a:spcBef>
                        <a:spcAft>
                          <a:spcPts val="0"/>
                        </a:spcAft>
                        <a:buNone/>
                      </a:pPr>
                      <a:r>
                        <a:rPr lang="en-GB"/>
                        <a:t>optimizer</a:t>
                      </a:r>
                      <a:endParaRPr/>
                    </a:p>
                  </a:txBody>
                  <a:tcPr marT="91425" marB="91425" marR="91425" marL="91425"/>
                </a:tc>
                <a:tc>
                  <a:txBody>
                    <a:bodyPr/>
                    <a:lstStyle/>
                    <a:p>
                      <a:pPr indent="0" lvl="0" marL="0" rtl="0" algn="r">
                        <a:spcBef>
                          <a:spcPts val="0"/>
                        </a:spcBef>
                        <a:spcAft>
                          <a:spcPts val="0"/>
                        </a:spcAft>
                        <a:buNone/>
                      </a:pPr>
                      <a:r>
                        <a:rPr lang="en-GB"/>
                        <a:t>SGD</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Results and Discussion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93" name="Google Shape;19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94" name="Google Shape;194;p30"/>
          <p:cNvSpPr txBox="1"/>
          <p:nvPr/>
        </p:nvSpPr>
        <p:spPr>
          <a:xfrm>
            <a:off x="1905000" y="3898075"/>
            <a:ext cx="5100900" cy="723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Table 5. Accuracy % comparison of sentence-level models</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(c = Character, w = Word, sent = sentence and para = paragraph)</a:t>
            </a:r>
            <a:endParaRPr>
              <a:latin typeface="Times New Roman"/>
              <a:ea typeface="Times New Roman"/>
              <a:cs typeface="Times New Roman"/>
              <a:sym typeface="Times New Roman"/>
            </a:endParaRPr>
          </a:p>
        </p:txBody>
      </p:sp>
      <p:sp>
        <p:nvSpPr>
          <p:cNvPr id="195" name="Google Shape;19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96" name="Google Shape;196;p30"/>
          <p:cNvGraphicFramePr/>
          <p:nvPr/>
        </p:nvGraphicFramePr>
        <p:xfrm>
          <a:off x="952500" y="1352550"/>
          <a:ext cx="3000000" cy="3000000"/>
        </p:xfrm>
        <a:graphic>
          <a:graphicData uri="http://schemas.openxmlformats.org/drawingml/2006/table">
            <a:tbl>
              <a:tblPr>
                <a:noFill/>
                <a:tableStyleId>{CBF9E1A6-FB69-48F9-9136-7E52D7BAD778}</a:tableStyleId>
              </a:tblPr>
              <a:tblGrid>
                <a:gridCol w="1047925"/>
                <a:gridCol w="1365075"/>
                <a:gridCol w="1206500"/>
                <a:gridCol w="1206500"/>
                <a:gridCol w="1206500"/>
                <a:gridCol w="1206500"/>
              </a:tblGrid>
              <a:tr h="381000">
                <a:tc>
                  <a:txBody>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Test Data</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wCNN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Softmax</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wCNN</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CRF</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wLSTM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Softmax</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wLSTM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CRF</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NoChar</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s</a:t>
                      </a:r>
                      <a:r>
                        <a:rPr lang="en-GB">
                          <a:latin typeface="Times New Roman"/>
                          <a:ea typeface="Times New Roman"/>
                          <a:cs typeface="Times New Roman"/>
                          <a:sym typeface="Times New Roman"/>
                        </a:rPr>
                        <a:t>ent</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s</a:t>
                      </a:r>
                      <a:r>
                        <a:rPr lang="en-GB">
                          <a:latin typeface="Times New Roman"/>
                          <a:ea typeface="Times New Roman"/>
                          <a:cs typeface="Times New Roman"/>
                          <a:sym typeface="Times New Roman"/>
                        </a:rPr>
                        <a:t>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Times New Roman"/>
                          <a:ea typeface="Times New Roman"/>
                          <a:cs typeface="Times New Roman"/>
                          <a:sym typeface="Times New Roman"/>
                        </a:rPr>
                        <a:t>99.92</a:t>
                      </a:r>
                      <a:endParaRPr>
                        <a:latin typeface="Times New Roman"/>
                        <a:ea typeface="Times New Roman"/>
                        <a:cs typeface="Times New Roman"/>
                        <a:sym typeface="Times New Roman"/>
                      </a:endParaRPr>
                    </a:p>
                    <a:p>
                      <a:pPr indent="0" lvl="0" marL="0" rtl="0" algn="r">
                        <a:spcBef>
                          <a:spcPts val="0"/>
                        </a:spcBef>
                        <a:spcAft>
                          <a:spcPts val="0"/>
                        </a:spcAft>
                        <a:buNone/>
                      </a:pPr>
                      <a:r>
                        <a:rPr lang="en-GB">
                          <a:latin typeface="Times New Roman"/>
                          <a:ea typeface="Times New Roman"/>
                          <a:cs typeface="Times New Roman"/>
                          <a:sym typeface="Times New Roman"/>
                        </a:rPr>
                        <a:t>93.58</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b="1" lang="en-GB">
                          <a:latin typeface="Times New Roman"/>
                          <a:ea typeface="Times New Roman"/>
                          <a:cs typeface="Times New Roman"/>
                          <a:sym typeface="Times New Roman"/>
                        </a:rPr>
                        <a:t>99.95</a:t>
                      </a:r>
                      <a:endParaRPr b="1">
                        <a:latin typeface="Times New Roman"/>
                        <a:ea typeface="Times New Roman"/>
                        <a:cs typeface="Times New Roman"/>
                        <a:sym typeface="Times New Roman"/>
                      </a:endParaRPr>
                    </a:p>
                    <a:p>
                      <a:pPr indent="0" lvl="0" marL="0" rtl="0" algn="r">
                        <a:spcBef>
                          <a:spcPts val="0"/>
                        </a:spcBef>
                        <a:spcAft>
                          <a:spcPts val="0"/>
                        </a:spcAft>
                        <a:buNone/>
                      </a:pPr>
                      <a:r>
                        <a:rPr b="1" lang="en-GB">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b="1" lang="en-GB">
                          <a:latin typeface="Times New Roman"/>
                          <a:ea typeface="Times New Roman"/>
                          <a:cs typeface="Times New Roman"/>
                          <a:sym typeface="Times New Roman"/>
                        </a:rPr>
                        <a:t>99.95</a:t>
                      </a:r>
                      <a:endParaRPr b="1">
                        <a:latin typeface="Times New Roman"/>
                        <a:ea typeface="Times New Roman"/>
                        <a:cs typeface="Times New Roman"/>
                        <a:sym typeface="Times New Roman"/>
                      </a:endParaRPr>
                    </a:p>
                    <a:p>
                      <a:pPr indent="0" lvl="0" marL="0" rtl="0" algn="r">
                        <a:spcBef>
                          <a:spcPts val="0"/>
                        </a:spcBef>
                        <a:spcAft>
                          <a:spcPts val="0"/>
                        </a:spcAft>
                        <a:buNone/>
                      </a:pPr>
                      <a:r>
                        <a:rPr b="1" lang="en-GB">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b="1" lang="en-GB">
                          <a:latin typeface="Times New Roman"/>
                          <a:ea typeface="Times New Roman"/>
                          <a:cs typeface="Times New Roman"/>
                          <a:sym typeface="Times New Roman"/>
                        </a:rPr>
                        <a:t>99.95</a:t>
                      </a:r>
                      <a:endParaRPr b="1">
                        <a:latin typeface="Times New Roman"/>
                        <a:ea typeface="Times New Roman"/>
                        <a:cs typeface="Times New Roman"/>
                        <a:sym typeface="Times New Roman"/>
                      </a:endParaRPr>
                    </a:p>
                    <a:p>
                      <a:pPr indent="0" lvl="0" marL="0" rtl="0" algn="r">
                        <a:spcBef>
                          <a:spcPts val="0"/>
                        </a:spcBef>
                        <a:spcAft>
                          <a:spcPts val="0"/>
                        </a:spcAft>
                        <a:buNone/>
                      </a:pPr>
                      <a:r>
                        <a:rPr b="1" lang="en-GB">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cCNN</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sent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Times New Roman"/>
                          <a:ea typeface="Times New Roman"/>
                          <a:cs typeface="Times New Roman"/>
                          <a:sym typeface="Times New Roman"/>
                        </a:rPr>
                        <a:t>92.02</a:t>
                      </a:r>
                      <a:endParaRPr>
                        <a:latin typeface="Times New Roman"/>
                        <a:ea typeface="Times New Roman"/>
                        <a:cs typeface="Times New Roman"/>
                        <a:sym typeface="Times New Roman"/>
                      </a:endParaRPr>
                    </a:p>
                    <a:p>
                      <a:pPr indent="0" lvl="0" marL="0" rtl="0" algn="r">
                        <a:spcBef>
                          <a:spcPts val="0"/>
                        </a:spcBef>
                        <a:spcAft>
                          <a:spcPts val="0"/>
                        </a:spcAft>
                        <a:buNone/>
                      </a:pPr>
                      <a:r>
                        <a:rPr lang="en-GB">
                          <a:latin typeface="Times New Roman"/>
                          <a:ea typeface="Times New Roman"/>
                          <a:cs typeface="Times New Roman"/>
                          <a:sym typeface="Times New Roman"/>
                        </a:rPr>
                        <a:t>87.65</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cLSTM</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sent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Times New Roman"/>
                          <a:ea typeface="Times New Roman"/>
                          <a:cs typeface="Times New Roman"/>
                          <a:sym typeface="Times New Roman"/>
                        </a:rPr>
                        <a:t>99.91</a:t>
                      </a:r>
                      <a:endParaRPr>
                        <a:latin typeface="Times New Roman"/>
                        <a:ea typeface="Times New Roman"/>
                        <a:cs typeface="Times New Roman"/>
                        <a:sym typeface="Times New Roman"/>
                      </a:endParaRPr>
                    </a:p>
                    <a:p>
                      <a:pPr indent="0" lvl="0" marL="0" rtl="0" algn="r">
                        <a:spcBef>
                          <a:spcPts val="0"/>
                        </a:spcBef>
                        <a:spcAft>
                          <a:spcPts val="0"/>
                        </a:spcAft>
                        <a:buNone/>
                      </a:pPr>
                      <a:r>
                        <a:rPr lang="en-GB">
                          <a:latin typeface="Times New Roman"/>
                          <a:ea typeface="Times New Roman"/>
                          <a:cs typeface="Times New Roman"/>
                          <a:sym typeface="Times New Roman"/>
                        </a:rPr>
                        <a:t>93.59</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97" name="Google Shape;197;p30"/>
          <p:cNvSpPr txBox="1"/>
          <p:nvPr/>
        </p:nvSpPr>
        <p:spPr>
          <a:xfrm>
            <a:off x="1294950" y="4562675"/>
            <a:ext cx="655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a:latin typeface="Times New Roman"/>
                <a:ea typeface="Times New Roman"/>
                <a:cs typeface="Times New Roman"/>
                <a:sym typeface="Times New Roman"/>
              </a:rPr>
              <a:t>The bold results show the highest accuracies achieved in each test data.</a:t>
            </a:r>
            <a:endParaRPr i="1">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Results and Discussion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203" name="Google Shape;20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04" name="Google Shape;204;p31"/>
          <p:cNvSpPr txBox="1"/>
          <p:nvPr/>
        </p:nvSpPr>
        <p:spPr>
          <a:xfrm>
            <a:off x="1745925" y="3898075"/>
            <a:ext cx="5761200" cy="723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Table 6. Accuracy % comparison of sentence+paragraph-level models</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(c = Character, w = Word, sent = sentence and para = paragraph)</a:t>
            </a:r>
            <a:endParaRPr>
              <a:latin typeface="Times New Roman"/>
              <a:ea typeface="Times New Roman"/>
              <a:cs typeface="Times New Roman"/>
              <a:sym typeface="Times New Roman"/>
            </a:endParaRPr>
          </a:p>
        </p:txBody>
      </p:sp>
      <p:sp>
        <p:nvSpPr>
          <p:cNvPr id="205" name="Google Shape;20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06" name="Google Shape;206;p31"/>
          <p:cNvGraphicFramePr/>
          <p:nvPr/>
        </p:nvGraphicFramePr>
        <p:xfrm>
          <a:off x="952500" y="1352550"/>
          <a:ext cx="3000000" cy="3000000"/>
        </p:xfrm>
        <a:graphic>
          <a:graphicData uri="http://schemas.openxmlformats.org/drawingml/2006/table">
            <a:tbl>
              <a:tblPr>
                <a:noFill/>
                <a:tableStyleId>{CBF9E1A6-FB69-48F9-9136-7E52D7BAD778}</a:tableStyleId>
              </a:tblPr>
              <a:tblGrid>
                <a:gridCol w="1047925"/>
                <a:gridCol w="1365075"/>
                <a:gridCol w="1206500"/>
                <a:gridCol w="1206500"/>
                <a:gridCol w="1206500"/>
                <a:gridCol w="1206500"/>
              </a:tblGrid>
              <a:tr h="381000">
                <a:tc>
                  <a:txBody>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Test Data</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wCNN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Softmax</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wCNN</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CRF</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wLSTM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Softmax</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wLSTM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CRF</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NoChar</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sent</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sent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99.41</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96.82</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99.49</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96.25</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99.44</a:t>
                      </a:r>
                      <a:endParaRPr>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97.40</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86.44</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96.61</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cCNN</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sent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sent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99.26</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96.87</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99.27</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96.17</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74.81</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74.69</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86.44</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83.13</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cLSTM</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sent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sent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dk1"/>
                          </a:solidFill>
                          <a:latin typeface="Times New Roman"/>
                          <a:ea typeface="Times New Roman"/>
                          <a:cs typeface="Times New Roman"/>
                          <a:sym typeface="Times New Roman"/>
                        </a:rPr>
                        <a:t>99.66</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96.36</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99.49</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96.04</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99.49</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97.29</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99.56</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96.61</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07" name="Google Shape;207;p31"/>
          <p:cNvSpPr txBox="1"/>
          <p:nvPr/>
        </p:nvSpPr>
        <p:spPr>
          <a:xfrm>
            <a:off x="1294950" y="4562675"/>
            <a:ext cx="655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a:latin typeface="Times New Roman"/>
                <a:ea typeface="Times New Roman"/>
                <a:cs typeface="Times New Roman"/>
                <a:sym typeface="Times New Roman"/>
              </a:rPr>
              <a:t>The bold results show the highest accuracies achieved in each test data.</a:t>
            </a:r>
            <a:endParaRPr i="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Table of Content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66" name="Google Shape;66;p14"/>
          <p:cNvSpPr txBox="1"/>
          <p:nvPr>
            <p:ph idx="1" type="body"/>
          </p:nvPr>
        </p:nvSpPr>
        <p:spPr>
          <a:xfrm>
            <a:off x="311700" y="1152475"/>
            <a:ext cx="8520600" cy="38355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Related Works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Corpus Development</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Methodology (NCRF</a:t>
            </a:r>
            <a:r>
              <a:rPr baseline="30000" lang="en-GB">
                <a:solidFill>
                  <a:schemeClr val="dk1"/>
                </a:solidFill>
                <a:latin typeface="Times New Roman"/>
                <a:ea typeface="Times New Roman"/>
                <a:cs typeface="Times New Roman"/>
                <a:sym typeface="Times New Roman"/>
              </a:rPr>
              <a:t>++</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Experimental Setup</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Results and Discussion</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idx="4294967295"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Results and Discussion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graphicFrame>
        <p:nvGraphicFramePr>
          <p:cNvPr id="213" name="Google Shape;213;p32"/>
          <p:cNvGraphicFramePr/>
          <p:nvPr/>
        </p:nvGraphicFramePr>
        <p:xfrm>
          <a:off x="1629113" y="1400325"/>
          <a:ext cx="3000000" cy="3000000"/>
        </p:xfrm>
        <a:graphic>
          <a:graphicData uri="http://schemas.openxmlformats.org/drawingml/2006/table">
            <a:tbl>
              <a:tblPr>
                <a:noFill/>
                <a:tableStyleId>{CBF9E1A6-FB69-48F9-9136-7E52D7BAD778}</a:tableStyleId>
              </a:tblPr>
              <a:tblGrid>
                <a:gridCol w="1116725"/>
                <a:gridCol w="4769050"/>
              </a:tblGrid>
              <a:tr h="465925">
                <a:tc>
                  <a:txBody>
                    <a:bodyPr/>
                    <a:lstStyle/>
                    <a:p>
                      <a:pPr indent="0" lvl="0" marL="0" rtl="0" algn="ctr">
                        <a:spcBef>
                          <a:spcPts val="0"/>
                        </a:spcBef>
                        <a:spcAft>
                          <a:spcPts val="0"/>
                        </a:spcAft>
                        <a:buNone/>
                      </a:pPr>
                      <a:r>
                        <a:rPr b="1" lang="en-GB" sz="1600">
                          <a:latin typeface="Times New Roman"/>
                          <a:ea typeface="Times New Roman"/>
                          <a:cs typeface="Times New Roman"/>
                          <a:sym typeface="Times New Roman"/>
                        </a:rPr>
                        <a:t>Freq</a:t>
                      </a:r>
                      <a:endParaRPr b="1"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600">
                          <a:latin typeface="Times New Roman"/>
                          <a:ea typeface="Times New Roman"/>
                          <a:cs typeface="Times New Roman"/>
                          <a:sym typeface="Times New Roman"/>
                        </a:rPr>
                        <a:t>Confusion Pair (REF ⇒ HYP)</a:t>
                      </a:r>
                      <a:endParaRPr b="1"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054350">
                <a:tc>
                  <a:txBody>
                    <a:bodyPr/>
                    <a:lstStyle/>
                    <a:p>
                      <a:pPr indent="0" lvl="0" marL="0" rtl="0" algn="r">
                        <a:lnSpc>
                          <a:spcPct val="150000"/>
                        </a:lnSpc>
                        <a:spcBef>
                          <a:spcPts val="0"/>
                        </a:spcBef>
                        <a:spcAft>
                          <a:spcPts val="0"/>
                        </a:spcAft>
                        <a:buNone/>
                      </a:pPr>
                      <a:r>
                        <a:rPr lang="en-GB">
                          <a:latin typeface="Times New Roman"/>
                          <a:ea typeface="Times New Roman"/>
                          <a:cs typeface="Times New Roman"/>
                          <a:sym typeface="Times New Roman"/>
                        </a:rPr>
                        <a:t>7078</a:t>
                      </a:r>
                      <a:endParaRPr>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a:latin typeface="Times New Roman"/>
                          <a:ea typeface="Times New Roman"/>
                          <a:cs typeface="Times New Roman"/>
                          <a:sym typeface="Times New Roman"/>
                        </a:rPr>
                        <a:t>1951</a:t>
                      </a:r>
                      <a:endParaRPr>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a:latin typeface="Times New Roman"/>
                          <a:ea typeface="Times New Roman"/>
                          <a:cs typeface="Times New Roman"/>
                          <a:sym typeface="Times New Roman"/>
                        </a:rPr>
                        <a:t>1229</a:t>
                      </a:r>
                      <a:endParaRPr>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a:latin typeface="Times New Roman"/>
                          <a:ea typeface="Times New Roman"/>
                          <a:cs typeface="Times New Roman"/>
                          <a:sym typeface="Times New Roman"/>
                        </a:rPr>
                        <a:t>1224</a:t>
                      </a:r>
                      <a:endParaRPr>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a:latin typeface="Times New Roman"/>
                          <a:ea typeface="Times New Roman"/>
                          <a:cs typeface="Times New Roman"/>
                          <a:sym typeface="Times New Roman"/>
                        </a:rPr>
                        <a:t>48</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N ⇒ O</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O ⇒ N</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E ⇒ O</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B ⇒ O</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B ⇒ N</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14" name="Google Shape;214;p32"/>
          <p:cNvSpPr txBox="1"/>
          <p:nvPr/>
        </p:nvSpPr>
        <p:spPr>
          <a:xfrm>
            <a:off x="1745925" y="4126675"/>
            <a:ext cx="5761200" cy="723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Table 7. </a:t>
            </a:r>
            <a:r>
              <a:rPr lang="en-GB">
                <a:latin typeface="Times New Roman"/>
                <a:ea typeface="Times New Roman"/>
                <a:cs typeface="Times New Roman"/>
                <a:sym typeface="Times New Roman"/>
              </a:rPr>
              <a:t>The Top 5 confusion pairs of sent cCNN+wLSTM+CRF model</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tested on sent+para test data (87.65% accuracy)</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Results and Discussion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220" name="Google Shape;220;p33"/>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According to the comparison of twelve NCRF++ architectures trained and tested on both sentence and sent+para data, we can see that the word LSTM with softmax inference layer and no character representation layer had the best accuracy with sent-level (99.95%) as well as sent+para-level (97.40%) data.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According to the error analysis, most of the errors occurred because the models falsely recognized "O" tags, which have the highest proportion in the dataset.</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221" name="Google Shape;22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Conclusion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227" name="Google Shape;227;p34"/>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b="1" lang="en-GB">
                <a:solidFill>
                  <a:schemeClr val="dk1"/>
                </a:solidFill>
                <a:latin typeface="Times New Roman"/>
                <a:ea typeface="Times New Roman"/>
                <a:cs typeface="Times New Roman"/>
                <a:sym typeface="Times New Roman"/>
              </a:rPr>
              <a:t>Feature Learning</a:t>
            </a:r>
            <a:r>
              <a:rPr lang="en-GB">
                <a:solidFill>
                  <a:schemeClr val="dk1"/>
                </a:solidFill>
                <a:latin typeface="Times New Roman"/>
                <a:ea typeface="Times New Roman"/>
                <a:cs typeface="Times New Roman"/>
                <a:sym typeface="Times New Roman"/>
              </a:rPr>
              <a:t>: Unlike traditional CRFs that require manual feature engineering, NCRF</a:t>
            </a:r>
            <a:r>
              <a:rPr baseline="30000" lang="en-GB">
                <a:solidFill>
                  <a:schemeClr val="dk1"/>
                </a:solidFill>
                <a:latin typeface="Times New Roman"/>
                <a:ea typeface="Times New Roman"/>
                <a:cs typeface="Times New Roman"/>
                <a:sym typeface="Times New Roman"/>
              </a:rPr>
              <a:t>++</a:t>
            </a:r>
            <a:r>
              <a:rPr lang="en-GB">
                <a:solidFill>
                  <a:schemeClr val="dk1"/>
                </a:solidFill>
                <a:latin typeface="Times New Roman"/>
                <a:ea typeface="Times New Roman"/>
                <a:cs typeface="Times New Roman"/>
                <a:sym typeface="Times New Roman"/>
              </a:rPr>
              <a:t> can automatically learn features.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b="1" lang="en-GB">
                <a:solidFill>
                  <a:schemeClr val="dk1"/>
                </a:solidFill>
                <a:latin typeface="Times New Roman"/>
                <a:ea typeface="Times New Roman"/>
                <a:cs typeface="Times New Roman"/>
                <a:sym typeface="Times New Roman"/>
              </a:rPr>
              <a:t>End-to-End</a:t>
            </a:r>
            <a:r>
              <a:rPr lang="en-GB">
                <a:solidFill>
                  <a:schemeClr val="dk1"/>
                </a:solidFill>
                <a:latin typeface="Times New Roman"/>
                <a:ea typeface="Times New Roman"/>
                <a:cs typeface="Times New Roman"/>
                <a:sym typeface="Times New Roman"/>
              </a:rPr>
              <a:t>: The model can be trained in an end-to-end fashion, which simplifies the process and can lead to better results.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b="1" lang="en-GB">
                <a:solidFill>
                  <a:schemeClr val="dk1"/>
                </a:solidFill>
                <a:latin typeface="Times New Roman"/>
                <a:ea typeface="Times New Roman"/>
                <a:cs typeface="Times New Roman"/>
                <a:sym typeface="Times New Roman"/>
              </a:rPr>
              <a:t>Flexibility</a:t>
            </a:r>
            <a:r>
              <a:rPr lang="en-GB">
                <a:solidFill>
                  <a:schemeClr val="dk1"/>
                </a:solidFill>
                <a:latin typeface="Times New Roman"/>
                <a:ea typeface="Times New Roman"/>
                <a:cs typeface="Times New Roman"/>
                <a:sym typeface="Times New Roman"/>
              </a:rPr>
              <a:t>: NCRF++ provides flexibility to use various types of embeddings and neural architectures.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b="1" lang="en-GB">
                <a:solidFill>
                  <a:schemeClr val="dk1"/>
                </a:solidFill>
                <a:latin typeface="Times New Roman"/>
                <a:ea typeface="Times New Roman"/>
                <a:cs typeface="Times New Roman"/>
                <a:sym typeface="Times New Roman"/>
              </a:rPr>
              <a:t>Performance</a:t>
            </a:r>
            <a:r>
              <a:rPr lang="en-GB">
                <a:solidFill>
                  <a:schemeClr val="dk1"/>
                </a:solidFill>
                <a:latin typeface="Times New Roman"/>
                <a:ea typeface="Times New Roman"/>
                <a:cs typeface="Times New Roman"/>
                <a:sym typeface="Times New Roman"/>
              </a:rPr>
              <a:t>: The integration of deep learning and CRFs often leads to state-of-the-art results in sequence labeling tasks.</a:t>
            </a:r>
            <a:endParaRPr>
              <a:solidFill>
                <a:schemeClr val="dk1"/>
              </a:solidFill>
              <a:latin typeface="Times New Roman"/>
              <a:ea typeface="Times New Roman"/>
              <a:cs typeface="Times New Roman"/>
              <a:sym typeface="Times New Roman"/>
            </a:endParaRPr>
          </a:p>
        </p:txBody>
      </p:sp>
      <p:sp>
        <p:nvSpPr>
          <p:cNvPr id="228" name="Google Shape;22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Conclusion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234" name="Google Shape;234;p35"/>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In the future, we will investigate the impact of pre-trained word embeddings on this sequence labeling based sentence segmentation task with different embedding settings for a low-resource language-Myanmar.</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We make all our configuration files, code, data, and models publicly available (https://github.com/ye-kyaw-thu/mySentence).</a:t>
            </a:r>
            <a:endParaRPr>
              <a:solidFill>
                <a:schemeClr val="dk1"/>
              </a:solidFill>
              <a:latin typeface="Times New Roman"/>
              <a:ea typeface="Times New Roman"/>
              <a:cs typeface="Times New Roman"/>
              <a:sym typeface="Times New Roman"/>
            </a:endParaRPr>
          </a:p>
        </p:txBody>
      </p:sp>
      <p:sp>
        <p:nvSpPr>
          <p:cNvPr id="235" name="Google Shape;23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ctrTitle"/>
          </p:nvPr>
        </p:nvSpPr>
        <p:spPr>
          <a:xfrm>
            <a:off x="387900" y="1183925"/>
            <a:ext cx="8520600" cy="19332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3400">
                <a:latin typeface="Times New Roman"/>
                <a:ea typeface="Times New Roman"/>
                <a:cs typeface="Times New Roman"/>
                <a:sym typeface="Times New Roman"/>
              </a:rPr>
              <a:t>Thank you!</a:t>
            </a:r>
            <a:endParaRPr b="1" sz="3400">
              <a:latin typeface="Times New Roman"/>
              <a:ea typeface="Times New Roman"/>
              <a:cs typeface="Times New Roman"/>
              <a:sym typeface="Times New Roman"/>
            </a:endParaRPr>
          </a:p>
          <a:p>
            <a:pPr indent="0" lvl="0" marL="0" marR="38100" rtl="0" algn="ctr">
              <a:lnSpc>
                <a:spcPct val="128571"/>
              </a:lnSpc>
              <a:spcBef>
                <a:spcPts val="0"/>
              </a:spcBef>
              <a:spcAft>
                <a:spcPts val="0"/>
              </a:spcAft>
              <a:buClr>
                <a:schemeClr val="dk1"/>
              </a:buClr>
              <a:buSzPts val="1100"/>
              <a:buFont typeface="Arial"/>
              <a:buNone/>
            </a:pPr>
            <a:r>
              <a:rPr b="1" lang="en-GB" sz="3100">
                <a:solidFill>
                  <a:srgbClr val="202124"/>
                </a:solidFill>
                <a:highlight>
                  <a:srgbClr val="F8F9FA"/>
                </a:highlight>
              </a:rPr>
              <a:t>Cảm ơn!</a:t>
            </a:r>
            <a:endParaRPr b="1" sz="3100">
              <a:solidFill>
                <a:srgbClr val="202124"/>
              </a:solidFill>
              <a:highlight>
                <a:srgbClr val="F8F9FA"/>
              </a:highlight>
            </a:endParaRPr>
          </a:p>
          <a:p>
            <a:pPr indent="0" lvl="0" marL="0" rtl="0" algn="ctr">
              <a:spcBef>
                <a:spcPts val="0"/>
              </a:spcBef>
              <a:spcAft>
                <a:spcPts val="0"/>
              </a:spcAft>
              <a:buSzPts val="990"/>
              <a:buNone/>
            </a:pPr>
            <a:r>
              <a:t/>
            </a:r>
            <a:endParaRPr b="1" sz="3400">
              <a:latin typeface="Times New Roman"/>
              <a:ea typeface="Times New Roman"/>
              <a:cs typeface="Times New Roman"/>
              <a:sym typeface="Times New Roman"/>
            </a:endParaRPr>
          </a:p>
        </p:txBody>
      </p:sp>
      <p:pic>
        <p:nvPicPr>
          <p:cNvPr id="241" name="Google Shape;241;p36"/>
          <p:cNvPicPr preferRelativeResize="0"/>
          <p:nvPr/>
        </p:nvPicPr>
        <p:blipFill>
          <a:blip r:embed="rId3">
            <a:alphaModFix/>
          </a:blip>
          <a:stretch>
            <a:fillRect/>
          </a:stretch>
        </p:blipFill>
        <p:spPr>
          <a:xfrm>
            <a:off x="304800" y="152400"/>
            <a:ext cx="2315250" cy="544709"/>
          </a:xfrm>
          <a:prstGeom prst="rect">
            <a:avLst/>
          </a:prstGeom>
          <a:noFill/>
          <a:ln>
            <a:noFill/>
          </a:ln>
        </p:spPr>
      </p:pic>
      <p:pic>
        <p:nvPicPr>
          <p:cNvPr id="242" name="Google Shape;242;p36"/>
          <p:cNvPicPr preferRelativeResize="0"/>
          <p:nvPr/>
        </p:nvPicPr>
        <p:blipFill>
          <a:blip r:embed="rId4">
            <a:alphaModFix/>
          </a:blip>
          <a:stretch>
            <a:fillRect/>
          </a:stretch>
        </p:blipFill>
        <p:spPr>
          <a:xfrm>
            <a:off x="486450" y="614732"/>
            <a:ext cx="2315250" cy="1837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Introduction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73" name="Google Shape;73;p15"/>
          <p:cNvSpPr txBox="1"/>
          <p:nvPr>
            <p:ph idx="1" type="body"/>
          </p:nvPr>
        </p:nvSpPr>
        <p:spPr>
          <a:xfrm>
            <a:off x="311700" y="1152475"/>
            <a:ext cx="8520600" cy="3800400"/>
          </a:xfrm>
          <a:prstGeom prst="rect">
            <a:avLst/>
          </a:prstGeom>
        </p:spPr>
        <p:txBody>
          <a:bodyPr anchorCtr="0" anchor="t" bIns="91425" lIns="91425" spcFirstLastPara="1" rIns="91425" wrap="square" tIns="91425">
            <a:normAutofit fontScale="92500" lnSpcReduction="20000"/>
          </a:bodyPr>
          <a:lstStyle/>
          <a:p>
            <a:pPr indent="-334327"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T</a:t>
            </a:r>
            <a:r>
              <a:rPr lang="en-GB">
                <a:solidFill>
                  <a:schemeClr val="dk1"/>
                </a:solidFill>
                <a:latin typeface="Times New Roman"/>
                <a:ea typeface="Times New Roman"/>
                <a:cs typeface="Times New Roman"/>
                <a:sym typeface="Times New Roman"/>
              </a:rPr>
              <a:t>he task of segmenting text into sentences that are independent units and grammatically linked words</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In the formal Myanmar language, sentences are grammatically correct and typically end with a "။" pote-ma.</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Informal language is more frequently used in daily conversations with others due to its easy flow. </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There are no predefined rules to identify the ending of sentences in informal usages for the machine itself.</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Some of the applications based on conversations, e.g, Automatic Speech Recognition (ASR), Speech Synthesis or Text-to-Speech (TTS), and chatbots, need to identify the end of sentences.</a:t>
            </a:r>
            <a:endParaRPr>
              <a:solidFill>
                <a:schemeClr val="dk1"/>
              </a:solidFill>
              <a:latin typeface="Times New Roman"/>
              <a:ea typeface="Times New Roman"/>
              <a:cs typeface="Times New Roman"/>
              <a:sym typeface="Times New Roman"/>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80" name="Google Shape;80;p16"/>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Win Pa Pa, Ye Kyaw Thu, Finch,A. , Sumita, E.: Word Boundary Identification for Myanmar Text Using Conditional Random Fields, In Zin, T., Lin, JW., Pan, JS., Tin, P., Yokota, M., (eds) Genetic and Evolutionary Computing. GEC 2015. Advances in Intelligent Systems and Computing, vol 388. Springer, Cham (2016).</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Ye Kyaw Thu, Finch, A., Sagisaka, Y., Sumita, E.: A Study of Myanmar Word Segmentation Schemes for Statistical Machine Translation, In Proceedings of the 11th International Conference on Computer Applications, pp. 167-179, Yangon, Myanmar (2013).</a:t>
            </a:r>
            <a:endParaRPr>
              <a:solidFill>
                <a:schemeClr val="dk1"/>
              </a:solidFill>
              <a:latin typeface="Times New Roman"/>
              <a:ea typeface="Times New Roman"/>
              <a:cs typeface="Times New Roman"/>
              <a:sym typeface="Times New Roman"/>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8" name="Google Shape;88;p17"/>
          <p:cNvPicPr preferRelativeResize="0"/>
          <p:nvPr/>
        </p:nvPicPr>
        <p:blipFill>
          <a:blip r:embed="rId3">
            <a:alphaModFix/>
          </a:blip>
          <a:stretch>
            <a:fillRect/>
          </a:stretch>
        </p:blipFill>
        <p:spPr>
          <a:xfrm>
            <a:off x="1371600" y="1170125"/>
            <a:ext cx="6512275" cy="3638301"/>
          </a:xfrm>
          <a:prstGeom prst="rect">
            <a:avLst/>
          </a:prstGeom>
          <a:noFill/>
          <a:ln>
            <a:noFill/>
          </a:ln>
        </p:spPr>
      </p:pic>
      <p:sp>
        <p:nvSpPr>
          <p:cNvPr id="89" name="Google Shape;89;p17"/>
          <p:cNvSpPr txBox="1"/>
          <p:nvPr/>
        </p:nvSpPr>
        <p:spPr>
          <a:xfrm>
            <a:off x="638525" y="4876800"/>
            <a:ext cx="796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1</a:t>
            </a:r>
            <a:r>
              <a:rPr lang="en-GB">
                <a:latin typeface="Times New Roman"/>
                <a:ea typeface="Times New Roman"/>
                <a:cs typeface="Times New Roman"/>
                <a:sym typeface="Times New Roman"/>
              </a:rPr>
              <a:t>. Different segmentation methods for a Myanmar sentence (Ye Kyaw Thu et al., 2013)</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96" name="Google Shape;96;p18"/>
          <p:cNvSpPr txBox="1"/>
          <p:nvPr/>
        </p:nvSpPr>
        <p:spPr>
          <a:xfrm>
            <a:off x="469200" y="4876800"/>
            <a:ext cx="817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2</a:t>
            </a:r>
            <a:r>
              <a:rPr lang="en-GB">
                <a:latin typeface="Times New Roman"/>
                <a:ea typeface="Times New Roman"/>
                <a:cs typeface="Times New Roman"/>
                <a:sym typeface="Times New Roman"/>
              </a:rPr>
              <a:t>. Different segmentation methods for a Myanmar sentence </a:t>
            </a:r>
            <a:r>
              <a:rPr lang="en-GB">
                <a:solidFill>
                  <a:schemeClr val="dk1"/>
                </a:solidFill>
                <a:latin typeface="Times New Roman"/>
                <a:ea typeface="Times New Roman"/>
                <a:cs typeface="Times New Roman"/>
                <a:sym typeface="Times New Roman"/>
              </a:rPr>
              <a:t>(Ye Kyaw Thu et al., 2013)</a:t>
            </a:r>
            <a:endParaRPr>
              <a:latin typeface="Times New Roman"/>
              <a:ea typeface="Times New Roman"/>
              <a:cs typeface="Times New Roman"/>
              <a:sym typeface="Times New Roman"/>
            </a:endParaRPr>
          </a:p>
        </p:txBody>
      </p:sp>
      <p:pic>
        <p:nvPicPr>
          <p:cNvPr id="97" name="Google Shape;97;p18"/>
          <p:cNvPicPr preferRelativeResize="0"/>
          <p:nvPr/>
        </p:nvPicPr>
        <p:blipFill>
          <a:blip r:embed="rId3">
            <a:alphaModFix/>
          </a:blip>
          <a:stretch>
            <a:fillRect/>
          </a:stretch>
        </p:blipFill>
        <p:spPr>
          <a:xfrm>
            <a:off x="1524000" y="1170125"/>
            <a:ext cx="6778312" cy="3554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04" name="Google Shape;104;p19"/>
          <p:cNvSpPr txBox="1"/>
          <p:nvPr/>
        </p:nvSpPr>
        <p:spPr>
          <a:xfrm>
            <a:off x="469200" y="4343400"/>
            <a:ext cx="817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3. </a:t>
            </a:r>
            <a:r>
              <a:rPr lang="en-GB">
                <a:latin typeface="Times New Roman"/>
                <a:ea typeface="Times New Roman"/>
                <a:cs typeface="Times New Roman"/>
                <a:sym typeface="Times New Roman"/>
              </a:rPr>
              <a:t>A syllable-to-word aligned Myanmar-English sentence pair</a:t>
            </a:r>
            <a:r>
              <a:rPr lang="en-GB">
                <a:latin typeface="Times New Roman"/>
                <a:ea typeface="Times New Roman"/>
                <a:cs typeface="Times New Roman"/>
                <a:sym typeface="Times New Roman"/>
              </a:rPr>
              <a:t> </a:t>
            </a:r>
            <a:r>
              <a:rPr lang="en-GB">
                <a:solidFill>
                  <a:schemeClr val="dk1"/>
                </a:solidFill>
                <a:latin typeface="Times New Roman"/>
                <a:ea typeface="Times New Roman"/>
                <a:cs typeface="Times New Roman"/>
                <a:sym typeface="Times New Roman"/>
              </a:rPr>
              <a:t>(Ye Kyaw Thu et al., 2013)</a:t>
            </a:r>
            <a:endParaRPr>
              <a:latin typeface="Times New Roman"/>
              <a:ea typeface="Times New Roman"/>
              <a:cs typeface="Times New Roman"/>
              <a:sym typeface="Times New Roman"/>
            </a:endParaRPr>
          </a:p>
        </p:txBody>
      </p:sp>
      <p:pic>
        <p:nvPicPr>
          <p:cNvPr id="105" name="Google Shape;105;p19"/>
          <p:cNvPicPr preferRelativeResize="0"/>
          <p:nvPr/>
        </p:nvPicPr>
        <p:blipFill>
          <a:blip r:embed="rId3">
            <a:alphaModFix/>
          </a:blip>
          <a:stretch>
            <a:fillRect/>
          </a:stretch>
        </p:blipFill>
        <p:spPr>
          <a:xfrm>
            <a:off x="152400" y="1246325"/>
            <a:ext cx="8839199" cy="2926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2" name="Google Shape;112;p20"/>
          <p:cNvSpPr txBox="1"/>
          <p:nvPr/>
        </p:nvSpPr>
        <p:spPr>
          <a:xfrm>
            <a:off x="469200" y="4876800"/>
            <a:ext cx="817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4. </a:t>
            </a:r>
            <a:r>
              <a:rPr lang="en-GB">
                <a:latin typeface="Times New Roman"/>
                <a:ea typeface="Times New Roman"/>
                <a:cs typeface="Times New Roman"/>
                <a:sym typeface="Times New Roman"/>
              </a:rPr>
              <a:t>The correlation between BLEU and segmentation F-score for my-en</a:t>
            </a:r>
            <a:r>
              <a:rPr lang="en-GB">
                <a:latin typeface="Times New Roman"/>
                <a:ea typeface="Times New Roman"/>
                <a:cs typeface="Times New Roman"/>
                <a:sym typeface="Times New Roman"/>
              </a:rPr>
              <a:t> </a:t>
            </a:r>
            <a:r>
              <a:rPr lang="en-GB">
                <a:solidFill>
                  <a:schemeClr val="dk1"/>
                </a:solidFill>
                <a:latin typeface="Times New Roman"/>
                <a:ea typeface="Times New Roman"/>
                <a:cs typeface="Times New Roman"/>
                <a:sym typeface="Times New Roman"/>
              </a:rPr>
              <a:t>(Ye Kyaw Thu et al., 2013)</a:t>
            </a:r>
            <a:endParaRPr>
              <a:latin typeface="Times New Roman"/>
              <a:ea typeface="Times New Roman"/>
              <a:cs typeface="Times New Roman"/>
              <a:sym typeface="Times New Roman"/>
            </a:endParaRPr>
          </a:p>
        </p:txBody>
      </p:sp>
      <p:pic>
        <p:nvPicPr>
          <p:cNvPr id="113" name="Google Shape;113;p20"/>
          <p:cNvPicPr preferRelativeResize="0"/>
          <p:nvPr/>
        </p:nvPicPr>
        <p:blipFill>
          <a:blip r:embed="rId3">
            <a:alphaModFix/>
          </a:blip>
          <a:stretch>
            <a:fillRect/>
          </a:stretch>
        </p:blipFill>
        <p:spPr>
          <a:xfrm>
            <a:off x="2133600" y="1170125"/>
            <a:ext cx="5386093" cy="355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19" name="Google Shape;119;p21"/>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Sadvilkar, N., Neumann, M.: PySBD: Pragmatic Sentence Boundary Disambiguation, In Proceedings of Second Workshop for NLP Open Source Software (NLPOSS), Association for Computational Linguistics, pp. 110-114. (2020)</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Authors introduced a multilingual rule-based sentence segmentation tool called PySBD in which Myanmar sentence segmentation is available but it is only useful for formal usages because sentence segmentation is based on the sentence delimiter "။" pote-ma, which is not used in informal communications.</a:t>
            </a:r>
            <a:endParaRPr>
              <a:solidFill>
                <a:schemeClr val="dk1"/>
              </a:solidFill>
              <a:latin typeface="Times New Roman"/>
              <a:ea typeface="Times New Roman"/>
              <a:cs typeface="Times New Roman"/>
              <a:sym typeface="Times New Roman"/>
            </a:endParaRPr>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