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7010400" cy="9296400"/>
  <p:embeddedFontLs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Light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90b70299_0_62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90b70299_0_624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390b70299_0_624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90b70299_0_63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90b70299_0_63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390b70299_0_63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90b70299_0_63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90b70299_0_63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390b70299_0_63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ea1ca21cfbadd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ea1ca21cfbadd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dea1ca21cfbadd_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ea1ca21cfbadd_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ea1ca21cfbadd_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dea1ca21cfbadd_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90b70299_0_64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90b70299_0_64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390b70299_0_64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90b70299_0_64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90b70299_0_64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390b70299_0_64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5abebcb0_0_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5abebcb0_0_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615abebcb0_0_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80d7c4f1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80d7c4f1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380d7c4f1_0_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90b70299_0_60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90b70299_0_60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390b70299_0_60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90b70299_0_60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90b70299_0_60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390b70299_0_60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90b70299_0_61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90b70299_0_61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390b70299_0_61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90b70299_0_61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90b70299_0_61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390b70299_0_61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5abebcb0_0_1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5abebcb0_0_1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15abebcb0_0_1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5abebcb0_0_2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5abebcb0_0_2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15abebcb0_0_23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EE7624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202967" y="4894728"/>
            <a:ext cx="11658599" cy="9974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5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6957" y="830132"/>
            <a:ext cx="3390618" cy="33906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10972800" y="5646821"/>
            <a:ext cx="1122947" cy="1074654"/>
          </a:xfrm>
          <a:prstGeom prst="ellipse">
            <a:avLst/>
          </a:prstGeom>
          <a:solidFill>
            <a:srgbClr val="EE76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44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44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44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60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44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44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44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32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32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BD5C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988842" y="5689841"/>
            <a:ext cx="953797" cy="97372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SzPts val="1400"/>
              <a:buFont typeface="Open Sans"/>
              <a:buNone/>
              <a:defRPr b="1" i="0" sz="4400" u="none" cap="none" strike="noStrike">
                <a:solidFill>
                  <a:srgbClr val="524C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78670" y="5594257"/>
            <a:ext cx="1165412" cy="11654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202967" y="4894728"/>
            <a:ext cx="11658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-US"/>
              <a:t>Accelerants In Your Environment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3: Core Rock Tools</a:t>
            </a:r>
            <a:br>
              <a:rPr lang="en-US"/>
            </a:br>
            <a:r>
              <a:rPr i="1" lang="en-US"/>
              <a:t>Content Channels</a:t>
            </a:r>
            <a:endParaRPr i="1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Usage limited by your imagination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we use: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Documentation: Rock, TechOps, Operations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Check out the </a:t>
            </a:r>
            <a:r>
              <a:rPr i="1" lang="en-US"/>
              <a:t>Recipes</a:t>
            </a:r>
            <a:r>
              <a:rPr lang="en-US"/>
              <a:t> for more inspiration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Accelerant 3: Core Rock Tools</a:t>
            </a:r>
            <a:br>
              <a:rPr lang="en-US"/>
            </a:br>
            <a:r>
              <a:rPr i="1" lang="en-US"/>
              <a:t>Lava</a:t>
            </a:r>
            <a:endParaRPr i="1"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Lava tester to learn. rockrms.com/lava , Q&amp;A and Rock Chat </a:t>
            </a:r>
            <a:r>
              <a:rPr lang="en-US"/>
              <a:t>#Lava</a:t>
            </a:r>
            <a:r>
              <a:rPr lang="en-US"/>
              <a:t> channel are your friends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Current favorite: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 2 registrations based on a registration attribute. if the registrant needs childcare, auto-link and start the childcare registration </a:t>
            </a:r>
            <a:r>
              <a:rPr i="1" lang="en-US"/>
              <a:t>autommatically after</a:t>
            </a:r>
            <a:r>
              <a:rPr lang="en-US"/>
              <a:t> the registrant completes their registration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4: Sandbox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What is a sandbox?</a:t>
            </a:r>
            <a:endParaRPr i="1"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Sandbox is a Rock server with a copy of your live/production Rock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4: Sandbox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Building a sandbox</a:t>
            </a:r>
            <a:endParaRPr i="1"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a process to make a copy of your production environment to the sandbox server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distinctive markers so users know they are using the sandbox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Put protections in place as needed. Candidates: Email &amp; sMS Communications, Disable plug-ins, evaluate </a:t>
            </a:r>
            <a:r>
              <a:rPr i="1" lang="en-US"/>
              <a:t>all</a:t>
            </a:r>
            <a:r>
              <a:rPr lang="en-US"/>
              <a:t>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use an Azure B2Ms sized VM for sandbox (SQL &amp; IIS)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Rock Partners, ChurchIT Network can help with building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4: Sandbox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Use cases for</a:t>
            </a:r>
            <a:r>
              <a:rPr i="1" lang="en-US"/>
              <a:t> a sandbox</a:t>
            </a:r>
            <a:endParaRPr i="1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you train staff, this is the </a:t>
            </a:r>
            <a:r>
              <a:rPr i="1" lang="en-US"/>
              <a:t>proving ground</a:t>
            </a:r>
            <a:r>
              <a:rPr lang="en-US"/>
              <a:t> to demonstrate Rock literacy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considering a structure change to Rock, sandbox it first (Group Structure, Group Types, Reporting, DDB,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5: Thinking/Mindset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Small changes consistently wins over big changes infrequently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 books to challenge your thinking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/>
              <a:t>Finish</a:t>
            </a:r>
            <a:r>
              <a:rPr lang="en-US"/>
              <a:t> by Jon Acuff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en-US"/>
              <a:t>Customer Service Survival Kit</a:t>
            </a:r>
            <a:r>
              <a:rPr lang="en-US"/>
              <a:t> by Gallagher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Heath Brothers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Encourage people to air the frustrations/shortcomings/rough edges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Are you approachable enough for your pastors  to tell you they don’t know what a dataview is?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Accelerant: Leadership Buy-in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Who is the Rock advocate at the senior leadership level?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Who is keeping an eye out for </a:t>
            </a:r>
            <a:r>
              <a:rPr i="1" lang="en-US"/>
              <a:t>organizational-level</a:t>
            </a:r>
            <a:r>
              <a:rPr lang="en-US"/>
              <a:t> challenges, and can help evaluate and advocate for Rock helping with those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Done!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Contacting me: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Rock Chat: @sross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Twitter: @sgtserve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ChurchIT Network Slack: @sross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email: sross@calvary.church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-11950" y="6089025"/>
            <a:ext cx="1437900" cy="64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0" y="6083075"/>
            <a:ext cx="1172100" cy="62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&gt;fire</a:t>
            </a:r>
            <a:endParaRPr b="1"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Accelerants ...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>
                <a:latin typeface="Open Sans"/>
                <a:ea typeface="Open Sans"/>
                <a:cs typeface="Open Sans"/>
                <a:sym typeface="Open Sans"/>
              </a:rPr>
              <a:t>Definition</a:t>
            </a:r>
            <a:r>
              <a:rPr lang="en-US" sz="4800"/>
              <a:t>: A substance used to </a:t>
            </a:r>
            <a:r>
              <a:rPr lang="en-US" sz="4800" strike="sngStrike"/>
              <a:t>accelerate</a:t>
            </a:r>
            <a:r>
              <a:rPr lang="en-US" sz="4800"/>
              <a:t> speed up a process (such as the spreading of a fire)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4C43"/>
              </a:buClr>
              <a:buFont typeface="Open Sans"/>
              <a:buNone/>
            </a:pPr>
            <a:r>
              <a:rPr lang="en-US"/>
              <a:t>About...</a:t>
            </a:r>
            <a:endParaRPr b="1" i="0" sz="4400" u="none" cap="none" strike="noStrike">
              <a:solidFill>
                <a:srgbClr val="524C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 and Calvary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TechOps Manager at Calvary Church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2,000-2,500 weekend attendance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4 campuses (w/ online)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50+ staff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Rock Migration and Go-Live Fall 2017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Rock-driven public site launch July-August 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 Accelerants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Tools, Tips, Shortcuts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Moving from </a:t>
            </a:r>
            <a:r>
              <a:rPr i="1" lang="en-US"/>
              <a:t>Hey it works!</a:t>
            </a:r>
            <a:r>
              <a:rPr lang="en-US"/>
              <a:t> to </a:t>
            </a:r>
            <a:r>
              <a:rPr i="1" lang="en-US"/>
              <a:t>Wow, what an impact</a:t>
            </a:r>
            <a:endParaRPr i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Rock Shop Plug-ins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Community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Rock tools that work for 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Sandbox methodology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Thinking/Mindset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11950" y="6089025"/>
            <a:ext cx="1437900" cy="64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0" y="6083075"/>
            <a:ext cx="1172100" cy="62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&gt;fire</a:t>
            </a:r>
            <a:endParaRPr b="1"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1: Rock Shop Plug-ins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The plug-in </a:t>
            </a:r>
            <a:r>
              <a:rPr i="1" lang="en-US"/>
              <a:t>Rock Shop Notifications </a:t>
            </a:r>
            <a:r>
              <a:rPr lang="en-US"/>
              <a:t>is a must-have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What we use that directly</a:t>
            </a:r>
            <a:r>
              <a:rPr lang="en-US"/>
              <a:t> impacts ministry: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Prayer Email Digest, Room Management, PCO Sync, Survey System, Signup Wizard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What we use to keep things humming: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Group Type Change Tool, Azure Storage Provider, SQL Map, Switchvox PBX, Cloudinary Storage Provider, Acme Certificate, Redirector, Lava Tester, Wistia Integration, Rock Shop Notifications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2: Rock Community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Develop a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Rock Star</a:t>
            </a:r>
            <a:r>
              <a:rPr lang="en-US"/>
              <a:t>; someone </a:t>
            </a:r>
            <a:r>
              <a:rPr i="1" lang="en-US"/>
              <a:t>your organization expects </a:t>
            </a:r>
            <a:r>
              <a:rPr lang="en-US"/>
              <a:t>to be investing in the Rock community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Promote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Rock Chat</a:t>
            </a:r>
            <a:r>
              <a:rPr lang="en-US"/>
              <a:t> (to any and all staff and volunteers)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Q&amp;A</a:t>
            </a:r>
            <a:r>
              <a:rPr lang="en-US"/>
              <a:t>; subscribe, check periodically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Recipes</a:t>
            </a:r>
            <a:r>
              <a:rPr lang="en-US"/>
              <a:t>; Learned something in your org? Share it!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Ideas</a:t>
            </a:r>
            <a:r>
              <a:rPr lang="en-US"/>
              <a:t>; share your great idea with the Rock community and Spark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Accelerant 3: Core Rock Tools</a:t>
            </a:r>
            <a:br>
              <a:rPr lang="en-US"/>
            </a:br>
            <a:r>
              <a:rPr i="1" lang="en-US"/>
              <a:t>Dynamic Data Block (DDB)</a:t>
            </a:r>
            <a:endParaRPr i="1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we are using the DDB: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Staff Birthdays (on </a:t>
            </a:r>
            <a:r>
              <a:rPr i="1" lang="en-US"/>
              <a:t>Internal Homepage</a:t>
            </a:r>
            <a:r>
              <a:rPr lang="en-US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Weekly Finance Reporting (detailed in the recipe </a:t>
            </a:r>
            <a:r>
              <a:rPr i="1" lang="en-US"/>
              <a:t>Creating A Clean, Customized Finance Weekly Report</a:t>
            </a:r>
            <a:r>
              <a:rPr lang="en-US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Giving History and Projection (from the recipe </a:t>
            </a:r>
            <a:r>
              <a:rPr i="1" lang="en-US"/>
              <a:t>Projected Year End Giving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638" y="365125"/>
            <a:ext cx="8802726" cy="6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258"/>
            <a:ext cx="12191997" cy="5811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