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74" r:id="rId9"/>
    <p:sldId id="275" r:id="rId10"/>
    <p:sldId id="276" r:id="rId11"/>
    <p:sldId id="27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
      <p:font typeface="Noto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ImEXT7br/j7sPzJtX4DtPSu/s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C6F2A5-CA05-4134-9A2F-791A85B7AC61}">
  <a:tblStyle styleId="{78C6F2A5-CA05-4134-9A2F-791A85B7AC6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3" name="Google Shape;15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7" name="Google Shape;1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5" name="Google Shape;14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4eb2640d1c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14eb2640d1c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4e5394a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g14e5394a3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14e5394a3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8"/>
        <p:cNvGrpSpPr/>
        <p:nvPr/>
      </p:nvGrpSpPr>
      <p:grpSpPr>
        <a:xfrm>
          <a:off x="0" y="0"/>
          <a:ext cx="0" cy="0"/>
          <a:chOff x="0" y="0"/>
          <a:chExt cx="0" cy="0"/>
        </a:xfrm>
      </p:grpSpPr>
      <p:sp>
        <p:nvSpPr>
          <p:cNvPr id="19" name="Google Shape;19;p2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3"/>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bg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Grégory SCHNEIDER</a:t>
            </a:r>
          </a:p>
        </p:txBody>
      </p:sp>
      <p:sp>
        <p:nvSpPr>
          <p:cNvPr id="24" name="Google Shape;24;p23"/>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bg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r>
              <a:rPr lang="fr-FR" dirty="0"/>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88"/>
        <p:cNvGrpSpPr/>
        <p:nvPr/>
      </p:nvGrpSpPr>
      <p:grpSpPr>
        <a:xfrm>
          <a:off x="0" y="0"/>
          <a:ext cx="0" cy="0"/>
          <a:chOff x="0" y="0"/>
          <a:chExt cx="0" cy="0"/>
        </a:xfrm>
      </p:grpSpPr>
      <p:sp>
        <p:nvSpPr>
          <p:cNvPr id="89" name="Google Shape;89;p3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lnSpc>
                <a:spcPct val="100000"/>
              </a:lnSpc>
              <a:spcBef>
                <a:spcPts val="600"/>
              </a:spcBef>
              <a:spcAft>
                <a:spcPts val="0"/>
              </a:spcAft>
              <a:buSzPts val="1472"/>
              <a:buChar char="◼"/>
              <a:defRPr/>
            </a:lvl2pPr>
            <a:lvl3pPr marL="1371600" lvl="2" indent="-310388" algn="l">
              <a:lnSpc>
                <a:spcPct val="100000"/>
              </a:lnSpc>
              <a:spcBef>
                <a:spcPts val="600"/>
              </a:spcBef>
              <a:spcAft>
                <a:spcPts val="0"/>
              </a:spcAft>
              <a:buSzPts val="1288"/>
              <a:buChar char="◼"/>
              <a:defRPr/>
            </a:lvl3pPr>
            <a:lvl4pPr marL="1828800" lvl="3" indent="-298703" algn="l">
              <a:lnSpc>
                <a:spcPct val="100000"/>
              </a:lnSpc>
              <a:spcBef>
                <a:spcPts val="600"/>
              </a:spcBef>
              <a:spcAft>
                <a:spcPts val="0"/>
              </a:spcAft>
              <a:buSzPts val="1104"/>
              <a:buChar char="◼"/>
              <a:defRPr/>
            </a:lvl4pPr>
            <a:lvl5pPr marL="2286000" lvl="4" indent="-298704" algn="l">
              <a:lnSpc>
                <a:spcPct val="100000"/>
              </a:lnSpc>
              <a:spcBef>
                <a:spcPts val="600"/>
              </a:spcBef>
              <a:spcAft>
                <a:spcPts val="0"/>
              </a:spcAft>
              <a:buSzPts val="1104"/>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92" name="Google Shape;92;p3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95"/>
        <p:cNvGrpSpPr/>
        <p:nvPr/>
      </p:nvGrpSpPr>
      <p:grpSpPr>
        <a:xfrm>
          <a:off x="0" y="0"/>
          <a:ext cx="0" cy="0"/>
          <a:chOff x="0" y="0"/>
          <a:chExt cx="0" cy="0"/>
        </a:xfrm>
      </p:grpSpPr>
      <p:sp>
        <p:nvSpPr>
          <p:cNvPr id="96" name="Google Shape;96;p35"/>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5"/>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5"/>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99" name="Google Shape;99;p35"/>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5"/>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5"/>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5"/>
        <p:cNvGrpSpPr/>
        <p:nvPr/>
      </p:nvGrpSpPr>
      <p:grpSpPr>
        <a:xfrm>
          <a:off x="0" y="0"/>
          <a:ext cx="0" cy="0"/>
          <a:chOff x="0" y="0"/>
          <a:chExt cx="0" cy="0"/>
        </a:xfrm>
      </p:grpSpPr>
      <p:sp>
        <p:nvSpPr>
          <p:cNvPr id="26" name="Google Shape;26;p2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9" name="Google Shape;29;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Grégory SCHNEIDER</a:t>
            </a:r>
            <a:endParaRPr dirty="0"/>
          </a:p>
        </p:txBody>
      </p:sp>
      <p:sp>
        <p:nvSpPr>
          <p:cNvPr id="31" name="Google Shape;31;p24"/>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r>
              <a:rPr lang="fr-FR" dirty="0"/>
              <a:t>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2" type="twoObj">
  <p:cSld name="TWO_OBJECTS">
    <p:spTree>
      <p:nvGrpSpPr>
        <p:cNvPr id="1" name="Shape 32"/>
        <p:cNvGrpSpPr/>
        <p:nvPr/>
      </p:nvGrpSpPr>
      <p:grpSpPr>
        <a:xfrm>
          <a:off x="0" y="0"/>
          <a:ext cx="0" cy="0"/>
          <a:chOff x="0" y="0"/>
          <a:chExt cx="0" cy="0"/>
        </a:xfrm>
      </p:grpSpPr>
      <p:sp>
        <p:nvSpPr>
          <p:cNvPr id="33" name="Google Shape;33;p2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6" name="Google Shape;36;p2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7" name="Google Shape;37;p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Gr2gory SCHNEIDER</a:t>
            </a:r>
            <a:endParaRPr dirty="0"/>
          </a:p>
        </p:txBody>
      </p:sp>
      <p:sp>
        <p:nvSpPr>
          <p:cNvPr id="39" name="Google Shape;39;p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r>
              <a:rPr lang="fr-FR" dirty="0"/>
              <a:t>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46"/>
        <p:cNvGrpSpPr/>
        <p:nvPr/>
      </p:nvGrpSpPr>
      <p:grpSpPr>
        <a:xfrm>
          <a:off x="0" y="0"/>
          <a:ext cx="0" cy="0"/>
          <a:chOff x="0" y="0"/>
          <a:chExt cx="0" cy="0"/>
        </a:xfrm>
      </p:grpSpPr>
      <p:sp>
        <p:nvSpPr>
          <p:cNvPr id="47" name="Google Shape;47;p28"/>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8"/>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Gill Sans"/>
              <a:buNone/>
              <a:defRPr sz="3600" b="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2"/>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50" name="Google Shape;50;p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53"/>
        <p:cNvGrpSpPr/>
        <p:nvPr/>
      </p:nvGrpSpPr>
      <p:grpSpPr>
        <a:xfrm>
          <a:off x="0" y="0"/>
          <a:ext cx="0" cy="0"/>
          <a:chOff x="0" y="0"/>
          <a:chExt cx="0" cy="0"/>
        </a:xfrm>
      </p:grpSpPr>
      <p:sp>
        <p:nvSpPr>
          <p:cNvPr id="54" name="Google Shape;54;p29"/>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29"/>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29"/>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9" name="Google Shape;59;p29"/>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60" name="Google Shape;60;p2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63"/>
        <p:cNvGrpSpPr/>
        <p:nvPr/>
      </p:nvGrpSpPr>
      <p:grpSpPr>
        <a:xfrm>
          <a:off x="0" y="0"/>
          <a:ext cx="0" cy="0"/>
          <a:chOff x="0" y="0"/>
          <a:chExt cx="0" cy="0"/>
        </a:xfrm>
      </p:grpSpPr>
      <p:sp>
        <p:nvSpPr>
          <p:cNvPr id="64" name="Google Shape;64;p3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
        <p:nvSpPr>
          <p:cNvPr id="67" name="Google Shape;67;p30"/>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0"/>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9"/>
        <p:cNvGrpSpPr/>
        <p:nvPr/>
      </p:nvGrpSpPr>
      <p:grpSpPr>
        <a:xfrm>
          <a:off x="0" y="0"/>
          <a:ext cx="0" cy="0"/>
          <a:chOff x="0" y="0"/>
          <a:chExt cx="0" cy="0"/>
        </a:xfrm>
      </p:grpSpPr>
      <p:sp>
        <p:nvSpPr>
          <p:cNvPr id="70" name="Google Shape;70;p3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73"/>
        <p:cNvGrpSpPr/>
        <p:nvPr/>
      </p:nvGrpSpPr>
      <p:grpSpPr>
        <a:xfrm>
          <a:off x="0" y="0"/>
          <a:ext cx="0" cy="0"/>
          <a:chOff x="0" y="0"/>
          <a:chExt cx="0" cy="0"/>
        </a:xfrm>
      </p:grpSpPr>
      <p:sp>
        <p:nvSpPr>
          <p:cNvPr id="74" name="Google Shape;74;p3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D58AC"/>
              </a:buClr>
              <a:buSzPts val="2000"/>
              <a:buFont typeface="Gill Sans"/>
              <a:buNone/>
              <a:defRPr sz="2000" b="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77" name="Google Shape;77;p3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220"/>
              </a:spcBef>
              <a:spcAft>
                <a:spcPts val="0"/>
              </a:spcAft>
              <a:buSzPts val="1012"/>
              <a:buNone/>
              <a:defRPr sz="1100">
                <a:solidFill>
                  <a:schemeClr val="lt1"/>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8" name="Google Shape;78;p3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Gill Sans"/>
              <a:buNone/>
              <a:defRPr sz="24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a:spLocks noGrp="1"/>
          </p:cNvSpPr>
          <p:nvPr>
            <p:ph type="pic" idx="2"/>
          </p:nvPr>
        </p:nvSpPr>
        <p:spPr>
          <a:xfrm>
            <a:off x="447817" y="599725"/>
            <a:ext cx="11290859" cy="3557252"/>
          </a:xfrm>
          <a:prstGeom prst="rect">
            <a:avLst/>
          </a:prstGeom>
          <a:noFill/>
          <a:ln>
            <a:noFill/>
          </a:ln>
        </p:spPr>
      </p:sp>
      <p:sp>
        <p:nvSpPr>
          <p:cNvPr id="84" name="Google Shape;84;p33"/>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104"/>
              <a:buNone/>
              <a:defRPr sz="12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85" name="Google Shape;85;p3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2"/>
              </a:buClr>
              <a:buSzPts val="1656"/>
              <a:buFont typeface="Noto Sans"/>
              <a:buChar char="◼"/>
              <a:defRPr sz="1800" b="0" i="0" u="none" strike="noStrike" cap="none">
                <a:solidFill>
                  <a:schemeClr val="dk2"/>
                </a:solidFill>
                <a:latin typeface="Gill Sans"/>
                <a:ea typeface="Gill Sans"/>
                <a:cs typeface="Gill Sans"/>
                <a:sym typeface="Gill Sans"/>
              </a:defRPr>
            </a:lvl1pPr>
            <a:lvl2pPr marL="914400" marR="0" lvl="1" indent="-322072" algn="l" rtl="0">
              <a:lnSpc>
                <a:spcPct val="100000"/>
              </a:lnSpc>
              <a:spcBef>
                <a:spcPts val="600"/>
              </a:spcBef>
              <a:spcAft>
                <a:spcPts val="0"/>
              </a:spcAft>
              <a:buClr>
                <a:schemeClr val="accent2"/>
              </a:buClr>
              <a:buSzPts val="1472"/>
              <a:buFont typeface="Noto Sans"/>
              <a:buChar char="◼"/>
              <a:defRPr sz="1600" b="0" i="0" u="none" strike="noStrike" cap="none">
                <a:solidFill>
                  <a:schemeClr val="dk2"/>
                </a:solidFill>
                <a:latin typeface="Gill Sans"/>
                <a:ea typeface="Gill Sans"/>
                <a:cs typeface="Gill Sans"/>
                <a:sym typeface="Gill Sans"/>
              </a:defRPr>
            </a:lvl2pPr>
            <a:lvl3pPr marL="1371600" marR="0" lvl="2" indent="-310388" algn="l" rtl="0">
              <a:lnSpc>
                <a:spcPct val="100000"/>
              </a:lnSpc>
              <a:spcBef>
                <a:spcPts val="600"/>
              </a:spcBef>
              <a:spcAft>
                <a:spcPts val="0"/>
              </a:spcAft>
              <a:buClr>
                <a:schemeClr val="accent2"/>
              </a:buClr>
              <a:buSzPts val="1288"/>
              <a:buFont typeface="Noto Sans"/>
              <a:buChar char="◼"/>
              <a:defRPr sz="1400" b="0" i="0" u="none" strike="noStrike" cap="none">
                <a:solidFill>
                  <a:schemeClr val="dk2"/>
                </a:solidFill>
                <a:latin typeface="Gill Sans"/>
                <a:ea typeface="Gill Sans"/>
                <a:cs typeface="Gill Sans"/>
                <a:sym typeface="Gill Sans"/>
              </a:defRPr>
            </a:lvl3pPr>
            <a:lvl4pPr marL="1828800" marR="0" lvl="3" indent="-298703"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4pPr>
            <a:lvl5pPr marL="2286000" marR="0" lvl="4"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5pPr>
            <a:lvl6pPr marL="2743200" marR="0" lvl="5"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6pPr>
            <a:lvl7pPr marL="3200400" marR="0" lvl="6"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7pPr>
            <a:lvl8pPr marL="3657600" marR="0" lvl="7" indent="-298703"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8pPr>
            <a:lvl9pPr marL="4114800" marR="0" lvl="8" indent="-298703" algn="l" rtl="0">
              <a:lnSpc>
                <a:spcPct val="100000"/>
              </a:lnSpc>
              <a:spcBef>
                <a:spcPts val="600"/>
              </a:spcBef>
              <a:spcAft>
                <a:spcPts val="60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
        <p:nvSpPr>
          <p:cNvPr id="15" name="Google Shape;15;p2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pic>
        <p:nvPicPr>
          <p:cNvPr id="108" name="Google Shape;108;p1" descr="Connexions numériques"/>
          <p:cNvPicPr preferRelativeResize="0"/>
          <p:nvPr/>
        </p:nvPicPr>
        <p:blipFill rotWithShape="1">
          <a:blip r:embed="rId3">
            <a:alphaModFix/>
          </a:blip>
          <a:srcRect l="13265" t="9089" r="3502"/>
          <a:stretch/>
        </p:blipFill>
        <p:spPr>
          <a:xfrm>
            <a:off x="20" y="10"/>
            <a:ext cx="12191980" cy="6857990"/>
          </a:xfrm>
          <a:prstGeom prst="rect">
            <a:avLst/>
          </a:prstGeom>
          <a:noFill/>
          <a:ln>
            <a:noFill/>
          </a:ln>
        </p:spPr>
      </p:pic>
      <p:grpSp>
        <p:nvGrpSpPr>
          <p:cNvPr id="109" name="Google Shape;109;p1"/>
          <p:cNvGrpSpPr/>
          <p:nvPr/>
        </p:nvGrpSpPr>
        <p:grpSpPr>
          <a:xfrm>
            <a:off x="446534" y="453643"/>
            <a:ext cx="11298933" cy="98554"/>
            <a:chOff x="446534" y="453643"/>
            <a:chExt cx="11298933" cy="98554"/>
          </a:xfrm>
        </p:grpSpPr>
        <p:sp>
          <p:nvSpPr>
            <p:cNvPr id="110" name="Google Shape;110;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
          <p:cNvSpPr/>
          <p:nvPr/>
        </p:nvSpPr>
        <p:spPr>
          <a:xfrm>
            <a:off x="448732" y="4428067"/>
            <a:ext cx="11260667" cy="1962497"/>
          </a:xfrm>
          <a:prstGeom prst="rect">
            <a:avLst/>
          </a:prstGeom>
          <a:solidFill>
            <a:schemeClr val="accent1">
              <a:alpha val="9647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4" name="Google Shape;114;p1"/>
          <p:cNvSpPr txBox="1">
            <a:spLocks noGrp="1"/>
          </p:cNvSpPr>
          <p:nvPr>
            <p:ph type="ctrTitle"/>
          </p:nvPr>
        </p:nvSpPr>
        <p:spPr>
          <a:xfrm>
            <a:off x="581191" y="4572000"/>
            <a:ext cx="10993549" cy="89524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200"/>
              <a:buFont typeface="Gill Sans"/>
              <a:buNone/>
            </a:pPr>
            <a:r>
              <a:rPr lang="fr-FR" sz="4200" dirty="0">
                <a:solidFill>
                  <a:schemeClr val="lt1"/>
                </a:solidFill>
              </a:rPr>
              <a:t>Projet web – site de </a:t>
            </a:r>
            <a:r>
              <a:rPr lang="fr-FR" sz="4200" dirty="0" err="1">
                <a:solidFill>
                  <a:schemeClr val="lt1"/>
                </a:solidFill>
              </a:rPr>
              <a:t>Speedrun</a:t>
            </a:r>
            <a:r>
              <a:rPr lang="fr-FR" sz="4200" dirty="0">
                <a:solidFill>
                  <a:schemeClr val="lt1"/>
                </a:solidFill>
              </a:rPr>
              <a:t> - </a:t>
            </a:r>
            <a:r>
              <a:rPr lang="fr-FR" sz="4200" i="1" dirty="0" err="1">
                <a:solidFill>
                  <a:schemeClr val="lt1"/>
                </a:solidFill>
                <a:effectLst>
                  <a:outerShdw blurRad="38100" dist="38100" dir="2700000" algn="tl">
                    <a:srgbClr val="000000">
                      <a:alpha val="43137"/>
                    </a:srgbClr>
                  </a:outerShdw>
                </a:effectLst>
              </a:rPr>
              <a:t>RushRunners</a:t>
            </a:r>
            <a:endParaRPr sz="4200" i="1" dirty="0">
              <a:solidFill>
                <a:schemeClr val="lt1"/>
              </a:solidFill>
              <a:effectLst>
                <a:outerShdw blurRad="38100" dist="38100" dir="2700000" algn="tl">
                  <a:srgbClr val="000000">
                    <a:alpha val="43137"/>
                  </a:srgbClr>
                </a:outerShdw>
              </a:effectLst>
            </a:endParaRPr>
          </a:p>
        </p:txBody>
      </p:sp>
      <p:sp>
        <p:nvSpPr>
          <p:cNvPr id="115" name="Google Shape;115;p1"/>
          <p:cNvSpPr txBox="1">
            <a:spLocks noGrp="1"/>
          </p:cNvSpPr>
          <p:nvPr>
            <p:ph type="subTitle" idx="1"/>
          </p:nvPr>
        </p:nvSpPr>
        <p:spPr>
          <a:xfrm>
            <a:off x="581194" y="5467246"/>
            <a:ext cx="10993546" cy="48482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72"/>
              <a:buNone/>
            </a:pPr>
            <a:r>
              <a:rPr lang="fr-FR" dirty="0">
                <a:solidFill>
                  <a:srgbClr val="7CEBFF"/>
                </a:solidFill>
              </a:rPr>
              <a:t>STEEVEN LENEVEU – GRÉGORY SCHNEIDER</a:t>
            </a:r>
            <a:endParaRPr dirty="0">
              <a:solidFill>
                <a:srgbClr val="7CEB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7" name="Google Shape;377;p20"/>
          <p:cNvSpPr txBox="1"/>
          <p:nvPr/>
        </p:nvSpPr>
        <p:spPr>
          <a:xfrm>
            <a:off x="581216" y="3185461"/>
            <a:ext cx="10993500" cy="2185173"/>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lt1"/>
              </a:buClr>
              <a:buSzPts val="2000"/>
            </a:pP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 multiples paramètres techniques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Pertinences de certaines fonctionnalités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Développement de la capacité de recherche en autonomie</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Gain de compétences</a:t>
            </a: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Travail en équipe formateur</a:t>
            </a:r>
            <a:endParaRPr sz="2000" dirty="0">
              <a:solidFill>
                <a:schemeClr val="lt1"/>
              </a:solidFill>
              <a:latin typeface="Gill Sans"/>
              <a:ea typeface="Gill Sans"/>
              <a:cs typeface="Gill Sans"/>
              <a:sym typeface="Gill Sans"/>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chemeClr val="lt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8BB0799E-D14A-7233-E391-96D698C775D8}"/>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PERSONNEL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7">
                                            <p:txEl>
                                              <p:pRg st="1" end="1"/>
                                            </p:txEl>
                                          </p:spTgt>
                                        </p:tgtEl>
                                        <p:attrNameLst>
                                          <p:attrName>style.visibility</p:attrName>
                                        </p:attrNameLst>
                                      </p:cBhvr>
                                      <p:to>
                                        <p:strVal val="visible"/>
                                      </p:to>
                                    </p:set>
                                    <p:animEffect transition="in" filter="fade">
                                      <p:cBhvr>
                                        <p:cTn id="14" dur="1000"/>
                                        <p:tgtEl>
                                          <p:spTgt spid="377">
                                            <p:txEl>
                                              <p:pRg st="1" end="1"/>
                                            </p:txEl>
                                          </p:spTgt>
                                        </p:tgtEl>
                                      </p:cBhvr>
                                    </p:animEffect>
                                    <p:anim calcmode="lin" valueType="num">
                                      <p:cBhvr>
                                        <p:cTn id="15" dur="1000" fill="hold"/>
                                        <p:tgtEl>
                                          <p:spTgt spid="37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7">
                                            <p:txEl>
                                              <p:pRg st="2" end="2"/>
                                            </p:txEl>
                                          </p:spTgt>
                                        </p:tgtEl>
                                        <p:attrNameLst>
                                          <p:attrName>style.visibility</p:attrName>
                                        </p:attrNameLst>
                                      </p:cBhvr>
                                      <p:to>
                                        <p:strVal val="visible"/>
                                      </p:to>
                                    </p:set>
                                    <p:animEffect transition="in" filter="fade">
                                      <p:cBhvr>
                                        <p:cTn id="21" dur="1000"/>
                                        <p:tgtEl>
                                          <p:spTgt spid="377">
                                            <p:txEl>
                                              <p:pRg st="2" end="2"/>
                                            </p:txEl>
                                          </p:spTgt>
                                        </p:tgtEl>
                                      </p:cBhvr>
                                    </p:animEffect>
                                    <p:anim calcmode="lin" valueType="num">
                                      <p:cBhvr>
                                        <p:cTn id="22" dur="1000" fill="hold"/>
                                        <p:tgtEl>
                                          <p:spTgt spid="37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77">
                                            <p:txEl>
                                              <p:pRg st="3" end="3"/>
                                            </p:txEl>
                                          </p:spTgt>
                                        </p:tgtEl>
                                        <p:attrNameLst>
                                          <p:attrName>style.visibility</p:attrName>
                                        </p:attrNameLst>
                                      </p:cBhvr>
                                      <p:to>
                                        <p:strVal val="visible"/>
                                      </p:to>
                                    </p:set>
                                    <p:animEffect transition="in" filter="fade">
                                      <p:cBhvr>
                                        <p:cTn id="28" dur="1000"/>
                                        <p:tgtEl>
                                          <p:spTgt spid="377">
                                            <p:txEl>
                                              <p:pRg st="3" end="3"/>
                                            </p:txEl>
                                          </p:spTgt>
                                        </p:tgtEl>
                                      </p:cBhvr>
                                    </p:animEffect>
                                    <p:anim calcmode="lin" valueType="num">
                                      <p:cBhvr>
                                        <p:cTn id="29" dur="1000" fill="hold"/>
                                        <p:tgtEl>
                                          <p:spTgt spid="37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7">
                                            <p:txEl>
                                              <p:pRg st="4" end="4"/>
                                            </p:txEl>
                                          </p:spTgt>
                                        </p:tgtEl>
                                        <p:attrNameLst>
                                          <p:attrName>style.visibility</p:attrName>
                                        </p:attrNameLst>
                                      </p:cBhvr>
                                      <p:to>
                                        <p:strVal val="visible"/>
                                      </p:to>
                                    </p:set>
                                    <p:animEffect transition="in" filter="fade">
                                      <p:cBhvr>
                                        <p:cTn id="35" dur="1000"/>
                                        <p:tgtEl>
                                          <p:spTgt spid="377">
                                            <p:txEl>
                                              <p:pRg st="4" end="4"/>
                                            </p:txEl>
                                          </p:spTgt>
                                        </p:tgtEl>
                                      </p:cBhvr>
                                    </p:animEffect>
                                    <p:anim calcmode="lin" valueType="num">
                                      <p:cBhvr>
                                        <p:cTn id="36" dur="1000" fill="hold"/>
                                        <p:tgtEl>
                                          <p:spTgt spid="37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77">
                                            <p:txEl>
                                              <p:pRg st="5" end="5"/>
                                            </p:txEl>
                                          </p:spTgt>
                                        </p:tgtEl>
                                        <p:attrNameLst>
                                          <p:attrName>style.visibility</p:attrName>
                                        </p:attrNameLst>
                                      </p:cBhvr>
                                      <p:to>
                                        <p:strVal val="visible"/>
                                      </p:to>
                                    </p:set>
                                    <p:animEffect transition="in" filter="fade">
                                      <p:cBhvr>
                                        <p:cTn id="42" dur="1000"/>
                                        <p:tgtEl>
                                          <p:spTgt spid="377">
                                            <p:txEl>
                                              <p:pRg st="5" end="5"/>
                                            </p:txEl>
                                          </p:spTgt>
                                        </p:tgtEl>
                                      </p:cBhvr>
                                    </p:animEffect>
                                    <p:anim calcmode="lin" valueType="num">
                                      <p:cBhvr>
                                        <p:cTn id="43" dur="1000" fill="hold"/>
                                        <p:tgtEl>
                                          <p:spTgt spid="37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21"/>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pic>
        <p:nvPicPr>
          <p:cNvPr id="384" name="Google Shape;384;p21" descr="Valeurs numériques"/>
          <p:cNvPicPr preferRelativeResize="0"/>
          <p:nvPr/>
        </p:nvPicPr>
        <p:blipFill rotWithShape="1">
          <a:blip r:embed="rId3">
            <a:alphaModFix/>
          </a:blip>
          <a:srcRect l="2189" r="9640" b="1"/>
          <a:stretch/>
        </p:blipFill>
        <p:spPr>
          <a:xfrm>
            <a:off x="446534" y="723899"/>
            <a:ext cx="7498616" cy="5676901"/>
          </a:xfrm>
          <a:prstGeom prst="rect">
            <a:avLst/>
          </a:prstGeom>
          <a:noFill/>
          <a:ln>
            <a:noFill/>
          </a:ln>
        </p:spPr>
      </p:pic>
      <p:sp>
        <p:nvSpPr>
          <p:cNvPr id="385" name="Google Shape;385;p21"/>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1"/>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3600"/>
              <a:buFont typeface="Gill Sans"/>
              <a:buNone/>
            </a:pPr>
            <a:r>
              <a:rPr lang="fr-FR" dirty="0">
                <a:solidFill>
                  <a:srgbClr val="FFFFFF"/>
                </a:solidFill>
              </a:rPr>
              <a:t>MERCI DE VOTRE ATTENTION</a:t>
            </a:r>
            <a:endParaRPr dirty="0"/>
          </a:p>
        </p:txBody>
      </p:sp>
      <p:sp>
        <p:nvSpPr>
          <p:cNvPr id="387" name="Google Shape;387;p21"/>
          <p:cNvSpPr txBox="1">
            <a:spLocks noGrp="1"/>
          </p:cNvSpPr>
          <p:nvPr>
            <p:ph type="subTitle" idx="1"/>
          </p:nvPr>
        </p:nvSpPr>
        <p:spPr>
          <a:xfrm>
            <a:off x="7647757" y="3510130"/>
            <a:ext cx="4492100" cy="262900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472"/>
              <a:buNone/>
            </a:pPr>
            <a:r>
              <a:rPr lang="fr-FR" sz="1400" dirty="0">
                <a:solidFill>
                  <a:schemeClr val="lt2"/>
                </a:solidFill>
              </a:rPr>
              <a:t>STEEVEN LENEVEU – GRÉGORY SCHNEIDER</a:t>
            </a:r>
            <a:endParaRPr sz="1400" dirty="0">
              <a:solidFill>
                <a:schemeClr val="lt2"/>
              </a:solidFill>
            </a:endParaRPr>
          </a:p>
        </p:txBody>
      </p:sp>
      <p:grpSp>
        <p:nvGrpSpPr>
          <p:cNvPr id="388" name="Google Shape;388;p21"/>
          <p:cNvGrpSpPr/>
          <p:nvPr/>
        </p:nvGrpSpPr>
        <p:grpSpPr>
          <a:xfrm>
            <a:off x="446534" y="453643"/>
            <a:ext cx="11298933" cy="98554"/>
            <a:chOff x="446534" y="453643"/>
            <a:chExt cx="11298933" cy="98554"/>
          </a:xfrm>
        </p:grpSpPr>
        <p:sp>
          <p:nvSpPr>
            <p:cNvPr id="389" name="Google Shape;389;p2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000"/>
                                        <p:tgtEl>
                                          <p:spTgt spid="384"/>
                                        </p:tgtEl>
                                      </p:cBhvr>
                                    </p:animEffect>
                                    <p:anim calcmode="lin" valueType="num">
                                      <p:cBhvr>
                                        <p:cTn id="8" dur="1000" fill="hold"/>
                                        <p:tgtEl>
                                          <p:spTgt spid="384"/>
                                        </p:tgtEl>
                                        <p:attrNameLst>
                                          <p:attrName>ppt_x</p:attrName>
                                        </p:attrNameLst>
                                      </p:cBhvr>
                                      <p:tavLst>
                                        <p:tav tm="0">
                                          <p:val>
                                            <p:strVal val="#ppt_x"/>
                                          </p:val>
                                        </p:tav>
                                        <p:tav tm="100000">
                                          <p:val>
                                            <p:strVal val="#ppt_x"/>
                                          </p:val>
                                        </p:tav>
                                      </p:tavLst>
                                    </p:anim>
                                    <p:anim calcmode="lin" valueType="num">
                                      <p:cBhvr>
                                        <p:cTn id="9" dur="1000" fill="hold"/>
                                        <p:tgtEl>
                                          <p:spTgt spid="3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6"/>
                                        </p:tgtEl>
                                        <p:attrNameLst>
                                          <p:attrName>style.visibility</p:attrName>
                                        </p:attrNameLst>
                                      </p:cBhvr>
                                      <p:to>
                                        <p:strVal val="visible"/>
                                      </p:to>
                                    </p:set>
                                    <p:animEffect transition="in" filter="fade">
                                      <p:cBhvr>
                                        <p:cTn id="14" dur="1000"/>
                                        <p:tgtEl>
                                          <p:spTgt spid="386"/>
                                        </p:tgtEl>
                                      </p:cBhvr>
                                    </p:animEffect>
                                    <p:anim calcmode="lin" valueType="num">
                                      <p:cBhvr>
                                        <p:cTn id="15" dur="1000" fill="hold"/>
                                        <p:tgtEl>
                                          <p:spTgt spid="386"/>
                                        </p:tgtEl>
                                        <p:attrNameLst>
                                          <p:attrName>ppt_x</p:attrName>
                                        </p:attrNameLst>
                                      </p:cBhvr>
                                      <p:tavLst>
                                        <p:tav tm="0">
                                          <p:val>
                                            <p:strVal val="#ppt_x"/>
                                          </p:val>
                                        </p:tav>
                                        <p:tav tm="100000">
                                          <p:val>
                                            <p:strVal val="#ppt_x"/>
                                          </p:val>
                                        </p:tav>
                                      </p:tavLst>
                                    </p:anim>
                                    <p:anim calcmode="lin" valueType="num">
                                      <p:cBhvr>
                                        <p:cTn id="16" dur="1000" fill="hold"/>
                                        <p:tgtEl>
                                          <p:spTgt spid="38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85"/>
                                        </p:tgtEl>
                                        <p:attrNameLst>
                                          <p:attrName>style.visibility</p:attrName>
                                        </p:attrNameLst>
                                      </p:cBhvr>
                                      <p:to>
                                        <p:strVal val="visible"/>
                                      </p:to>
                                    </p:set>
                                    <p:animEffect transition="in" filter="fade">
                                      <p:cBhvr>
                                        <p:cTn id="19" dur="1000"/>
                                        <p:tgtEl>
                                          <p:spTgt spid="385"/>
                                        </p:tgtEl>
                                      </p:cBhvr>
                                    </p:animEffect>
                                    <p:anim calcmode="lin" valueType="num">
                                      <p:cBhvr>
                                        <p:cTn id="20" dur="1000" fill="hold"/>
                                        <p:tgtEl>
                                          <p:spTgt spid="385"/>
                                        </p:tgtEl>
                                        <p:attrNameLst>
                                          <p:attrName>ppt_x</p:attrName>
                                        </p:attrNameLst>
                                      </p:cBhvr>
                                      <p:tavLst>
                                        <p:tav tm="0">
                                          <p:val>
                                            <p:strVal val="#ppt_x"/>
                                          </p:val>
                                        </p:tav>
                                        <p:tav tm="100000">
                                          <p:val>
                                            <p:strVal val="#ppt_x"/>
                                          </p:val>
                                        </p:tav>
                                      </p:tavLst>
                                    </p:anim>
                                    <p:anim calcmode="lin" valueType="num">
                                      <p:cBhvr>
                                        <p:cTn id="21" dur="1000" fill="hold"/>
                                        <p:tgtEl>
                                          <p:spTgt spid="38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87">
                                            <p:txEl>
                                              <p:pRg st="0" end="0"/>
                                            </p:txEl>
                                          </p:spTgt>
                                        </p:tgtEl>
                                        <p:attrNameLst>
                                          <p:attrName>style.visibility</p:attrName>
                                        </p:attrNameLst>
                                      </p:cBhvr>
                                      <p:to>
                                        <p:strVal val="visible"/>
                                      </p:to>
                                    </p:set>
                                    <p:animEffect transition="in" filter="fade">
                                      <p:cBhvr>
                                        <p:cTn id="24" dur="1000"/>
                                        <p:tgtEl>
                                          <p:spTgt spid="387">
                                            <p:txEl>
                                              <p:pRg st="0" end="0"/>
                                            </p:txEl>
                                          </p:spTgt>
                                        </p:tgtEl>
                                      </p:cBhvr>
                                    </p:animEffect>
                                    <p:anim calcmode="lin" valueType="num">
                                      <p:cBhvr>
                                        <p:cTn id="25" dur="1000" fill="hold"/>
                                        <p:tgtEl>
                                          <p:spTgt spid="38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8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animBg="1"/>
      <p:bldP spid="386" grpId="0"/>
      <p:bldP spid="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0" y="536712"/>
            <a:ext cx="12192000" cy="632128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strike="noStrike" cap="none">
              <a:solidFill>
                <a:schemeClr val="lt1"/>
              </a:solidFill>
              <a:latin typeface="Gill Sans"/>
              <a:ea typeface="Gill Sans"/>
              <a:cs typeface="Gill Sans"/>
              <a:sym typeface="Gill Sans"/>
            </a:endParaRPr>
          </a:p>
        </p:txBody>
      </p:sp>
      <p:sp>
        <p:nvSpPr>
          <p:cNvPr id="122" name="Google Shape;122;p2"/>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23" name="Google Shape;123;p2"/>
          <p:cNvSpPr txBox="1">
            <a:spLocks noGrp="1"/>
          </p:cNvSpPr>
          <p:nvPr>
            <p:ph type="title"/>
          </p:nvPr>
        </p:nvSpPr>
        <p:spPr>
          <a:xfrm>
            <a:off x="578437" y="5400019"/>
            <a:ext cx="11029616" cy="71887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FEFF"/>
              </a:buClr>
              <a:buSzPts val="1800"/>
              <a:buFont typeface="Gill Sans"/>
              <a:buNone/>
            </a:pPr>
            <a:r>
              <a:rPr lang="fr-FR" sz="1800" dirty="0">
                <a:latin typeface="+mj-lt"/>
              </a:rPr>
              <a:t>Le </a:t>
            </a:r>
            <a:r>
              <a:rPr lang="fr-FR" sz="1800" b="1" i="1" dirty="0" err="1">
                <a:latin typeface="+mj-lt"/>
              </a:rPr>
              <a:t>Speedrun</a:t>
            </a:r>
            <a:r>
              <a:rPr lang="fr-FR" sz="1800" dirty="0">
                <a:latin typeface="+mj-lt"/>
              </a:rPr>
              <a:t> est une pratique liée aux jeux vidéo, dans laquelle le but est d'atteindre le plus rapidement possible un objectif donné, le plus souvent terminer le jeu. Les jeux vidéo nécessitant habituellement des heures de jeu pour être résolus, peuvent parfois être terminés en quelques minutes</a:t>
            </a:r>
            <a:endParaRPr sz="1800" dirty="0">
              <a:latin typeface="+mj-lt"/>
            </a:endParaRPr>
          </a:p>
        </p:txBody>
      </p:sp>
      <p:sp>
        <p:nvSpPr>
          <p:cNvPr id="126" name="Google Shape;126;p2"/>
          <p:cNvSpPr/>
          <p:nvPr/>
        </p:nvSpPr>
        <p:spPr>
          <a:xfrm>
            <a:off x="697756"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29" name="Google Shape;129;p2"/>
          <p:cNvSpPr/>
          <p:nvPr/>
        </p:nvSpPr>
        <p:spPr>
          <a:xfrm>
            <a:off x="4484584"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32" name="Google Shape;132;p2"/>
          <p:cNvSpPr/>
          <p:nvPr/>
        </p:nvSpPr>
        <p:spPr>
          <a:xfrm>
            <a:off x="8271412"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BA8AC789-21A6-3C09-8790-BD2F7DF5F354}"/>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PRÉSENTATION DU PROJET</a:t>
            </a:r>
          </a:p>
        </p:txBody>
      </p:sp>
      <p:pic>
        <p:nvPicPr>
          <p:cNvPr id="16" name="Image 15">
            <a:extLst>
              <a:ext uri="{FF2B5EF4-FFF2-40B4-BE49-F238E27FC236}">
                <a16:creationId xmlns:a16="http://schemas.microsoft.com/office/drawing/2014/main" id="{285FDA45-560C-F113-78A4-2F2FCBB24064}"/>
              </a:ext>
            </a:extLst>
          </p:cNvPr>
          <p:cNvPicPr>
            <a:picLocks noChangeAspect="1"/>
          </p:cNvPicPr>
          <p:nvPr/>
        </p:nvPicPr>
        <p:blipFill>
          <a:blip r:embed="rId3"/>
          <a:stretch>
            <a:fillRect/>
          </a:stretch>
        </p:blipFill>
        <p:spPr>
          <a:xfrm>
            <a:off x="4558736" y="1716026"/>
            <a:ext cx="3069018" cy="3069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2"/>
                                        </p:tgtEl>
                                        <p:attrNameLst>
                                          <p:attrName>style.visibility</p:attrName>
                                        </p:attrNameLst>
                                      </p:cBhvr>
                                      <p:to>
                                        <p:strVal val="visible"/>
                                      </p:to>
                                    </p:set>
                                    <p:animEffect transition="in" filter="fade">
                                      <p:cBhvr>
                                        <p:cTn id="21" dur="1000"/>
                                        <p:tgtEl>
                                          <p:spTgt spid="122"/>
                                        </p:tgtEl>
                                      </p:cBhvr>
                                    </p:animEffect>
                                    <p:anim calcmode="lin" valueType="num">
                                      <p:cBhvr>
                                        <p:cTn id="22" dur="1000" fill="hold"/>
                                        <p:tgtEl>
                                          <p:spTgt spid="122"/>
                                        </p:tgtEl>
                                        <p:attrNameLst>
                                          <p:attrName>ppt_x</p:attrName>
                                        </p:attrNameLst>
                                      </p:cBhvr>
                                      <p:tavLst>
                                        <p:tav tm="0">
                                          <p:val>
                                            <p:strVal val="#ppt_x"/>
                                          </p:val>
                                        </p:tav>
                                        <p:tav tm="100000">
                                          <p:val>
                                            <p:strVal val="#ppt_x"/>
                                          </p:val>
                                        </p:tav>
                                      </p:tavLst>
                                    </p:anim>
                                    <p:anim calcmode="lin" valueType="num">
                                      <p:cBhvr>
                                        <p:cTn id="23"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fade">
                                      <p:cBhvr>
                                        <p:cTn id="28" dur="1000"/>
                                        <p:tgtEl>
                                          <p:spTgt spid="123"/>
                                        </p:tgtEl>
                                      </p:cBhvr>
                                    </p:animEffect>
                                    <p:anim calcmode="lin" valueType="num">
                                      <p:cBhvr>
                                        <p:cTn id="29" dur="1000" fill="hold"/>
                                        <p:tgtEl>
                                          <p:spTgt spid="123"/>
                                        </p:tgtEl>
                                        <p:attrNameLst>
                                          <p:attrName>ppt_x</p:attrName>
                                        </p:attrNameLst>
                                      </p:cBhvr>
                                      <p:tavLst>
                                        <p:tav tm="0">
                                          <p:val>
                                            <p:strVal val="#ppt_x"/>
                                          </p:val>
                                        </p:tav>
                                        <p:tav tm="100000">
                                          <p:val>
                                            <p:strVal val="#ppt_x"/>
                                          </p:val>
                                        </p:tav>
                                      </p:tavLst>
                                    </p:anim>
                                    <p:anim calcmode="lin" valueType="num">
                                      <p:cBhvr>
                                        <p:cTn id="30"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POURQUOI LE SPEEDRUN?</a:t>
            </a:r>
            <a:endParaRPr dirty="0"/>
          </a:p>
        </p:txBody>
      </p:sp>
      <p:sp>
        <p:nvSpPr>
          <p:cNvPr id="157" name="Google Shape;157;p5"/>
          <p:cNvSpPr txBox="1">
            <a:spLocks noGrp="1"/>
          </p:cNvSpPr>
          <p:nvPr>
            <p:ph type="body" idx="2"/>
          </p:nvPr>
        </p:nvSpPr>
        <p:spPr>
          <a:xfrm>
            <a:off x="6025438" y="1931550"/>
            <a:ext cx="5740464" cy="39855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960"/>
              </a:spcBef>
              <a:spcAft>
                <a:spcPts val="0"/>
              </a:spcAft>
              <a:buSzPts val="1656"/>
              <a:buNone/>
            </a:pPr>
            <a:endParaRPr dirty="0"/>
          </a:p>
          <a:p>
            <a:pPr marL="457200" lvl="0" indent="-340106" algn="just" rtl="0">
              <a:lnSpc>
                <a:spcPct val="100000"/>
              </a:lnSpc>
              <a:spcBef>
                <a:spcPts val="960"/>
              </a:spcBef>
              <a:spcAft>
                <a:spcPts val="0"/>
              </a:spcAft>
              <a:buSzPts val="1756"/>
              <a:buChar char="◼"/>
            </a:pPr>
            <a:r>
              <a:rPr lang="fr-FR" sz="1900" dirty="0"/>
              <a:t>Sujet qui nous passionne </a:t>
            </a:r>
          </a:p>
          <a:p>
            <a:pPr marL="457200" lvl="0" indent="-340106" algn="just" rtl="0">
              <a:lnSpc>
                <a:spcPct val="100000"/>
              </a:lnSpc>
              <a:spcBef>
                <a:spcPts val="960"/>
              </a:spcBef>
              <a:spcAft>
                <a:spcPts val="0"/>
              </a:spcAft>
              <a:buSzPts val="1756"/>
              <a:buChar char="◼"/>
            </a:pPr>
            <a:r>
              <a:rPr lang="fr-FR" sz="1900" dirty="0"/>
              <a:t>Discipline regroupant de nombreux pratiquants</a:t>
            </a:r>
          </a:p>
          <a:p>
            <a:pPr marL="457200" lvl="0" indent="-340106" algn="just" rtl="0">
              <a:lnSpc>
                <a:spcPct val="100000"/>
              </a:lnSpc>
              <a:spcBef>
                <a:spcPts val="960"/>
              </a:spcBef>
              <a:spcAft>
                <a:spcPts val="0"/>
              </a:spcAft>
              <a:buSzPts val="1756"/>
              <a:buChar char="◼"/>
            </a:pPr>
            <a:r>
              <a:rPr lang="fr-FR" sz="1900" dirty="0"/>
              <a:t>Touche de nombreuses composantes du jeux vidéo</a:t>
            </a:r>
            <a:endParaRPr sz="1900" dirty="0"/>
          </a:p>
          <a:p>
            <a:pPr marL="0" lvl="0" indent="0" algn="just" rtl="0">
              <a:lnSpc>
                <a:spcPct val="100000"/>
              </a:lnSpc>
              <a:spcBef>
                <a:spcPts val="960"/>
              </a:spcBef>
              <a:spcAft>
                <a:spcPts val="0"/>
              </a:spcAft>
              <a:buSzPts val="1656"/>
              <a:buNone/>
            </a:pPr>
            <a:endParaRPr dirty="0"/>
          </a:p>
        </p:txBody>
      </p:sp>
      <p:pic>
        <p:nvPicPr>
          <p:cNvPr id="5" name="Image 4">
            <a:extLst>
              <a:ext uri="{FF2B5EF4-FFF2-40B4-BE49-F238E27FC236}">
                <a16:creationId xmlns:a16="http://schemas.microsoft.com/office/drawing/2014/main" id="{18E28B82-8A78-F6F5-CCF8-E5EDD40FE82D}"/>
              </a:ext>
            </a:extLst>
          </p:cNvPr>
          <p:cNvPicPr>
            <a:picLocks noChangeAspect="1"/>
          </p:cNvPicPr>
          <p:nvPr/>
        </p:nvPicPr>
        <p:blipFill>
          <a:blip r:embed="rId3"/>
          <a:stretch>
            <a:fillRect/>
          </a:stretch>
        </p:blipFill>
        <p:spPr>
          <a:xfrm>
            <a:off x="799322" y="2528596"/>
            <a:ext cx="4597613" cy="27914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anim calcmode="lin" valueType="num">
                                      <p:cBhvr>
                                        <p:cTn id="8" dur="1000" fill="hold"/>
                                        <p:tgtEl>
                                          <p:spTgt spid="155"/>
                                        </p:tgtEl>
                                        <p:attrNameLst>
                                          <p:attrName>ppt_x</p:attrName>
                                        </p:attrNameLst>
                                      </p:cBhvr>
                                      <p:tavLst>
                                        <p:tav tm="0">
                                          <p:val>
                                            <p:strVal val="#ppt_x"/>
                                          </p:val>
                                        </p:tav>
                                        <p:tav tm="100000">
                                          <p:val>
                                            <p:strVal val="#ppt_x"/>
                                          </p:val>
                                        </p:tav>
                                      </p:tavLst>
                                    </p:anim>
                                    <p:anim calcmode="lin" valueType="num">
                                      <p:cBhvr>
                                        <p:cTn id="9"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7">
                                            <p:txEl>
                                              <p:pRg st="1" end="1"/>
                                            </p:txEl>
                                          </p:spTgt>
                                        </p:tgtEl>
                                        <p:attrNameLst>
                                          <p:attrName>style.visibility</p:attrName>
                                        </p:attrNameLst>
                                      </p:cBhvr>
                                      <p:to>
                                        <p:strVal val="visible"/>
                                      </p:to>
                                    </p:set>
                                    <p:animEffect transition="in" filter="fade">
                                      <p:cBhvr>
                                        <p:cTn id="21" dur="1000"/>
                                        <p:tgtEl>
                                          <p:spTgt spid="157">
                                            <p:txEl>
                                              <p:pRg st="1" end="1"/>
                                            </p:txEl>
                                          </p:spTgt>
                                        </p:tgtEl>
                                      </p:cBhvr>
                                    </p:animEffect>
                                    <p:anim calcmode="lin" valueType="num">
                                      <p:cBhvr>
                                        <p:cTn id="22" dur="1000" fill="hold"/>
                                        <p:tgtEl>
                                          <p:spTgt spid="15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7">
                                            <p:txEl>
                                              <p:pRg st="2" end="2"/>
                                            </p:txEl>
                                          </p:spTgt>
                                        </p:tgtEl>
                                        <p:attrNameLst>
                                          <p:attrName>style.visibility</p:attrName>
                                        </p:attrNameLst>
                                      </p:cBhvr>
                                      <p:to>
                                        <p:strVal val="visible"/>
                                      </p:to>
                                    </p:set>
                                    <p:animEffect transition="in" filter="fade">
                                      <p:cBhvr>
                                        <p:cTn id="28" dur="1000"/>
                                        <p:tgtEl>
                                          <p:spTgt spid="157">
                                            <p:txEl>
                                              <p:pRg st="2" end="2"/>
                                            </p:txEl>
                                          </p:spTgt>
                                        </p:tgtEl>
                                      </p:cBhvr>
                                    </p:animEffect>
                                    <p:anim calcmode="lin" valueType="num">
                                      <p:cBhvr>
                                        <p:cTn id="29" dur="1000" fill="hold"/>
                                        <p:tgtEl>
                                          <p:spTgt spid="15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7">
                                            <p:txEl>
                                              <p:pRg st="3" end="3"/>
                                            </p:txEl>
                                          </p:spTgt>
                                        </p:tgtEl>
                                        <p:attrNameLst>
                                          <p:attrName>style.visibility</p:attrName>
                                        </p:attrNameLst>
                                      </p:cBhvr>
                                      <p:to>
                                        <p:strVal val="visible"/>
                                      </p:to>
                                    </p:set>
                                    <p:animEffect transition="in" filter="fade">
                                      <p:cBhvr>
                                        <p:cTn id="35" dur="1000"/>
                                        <p:tgtEl>
                                          <p:spTgt spid="157">
                                            <p:txEl>
                                              <p:pRg st="3" end="3"/>
                                            </p:txEl>
                                          </p:spTgt>
                                        </p:tgtEl>
                                      </p:cBhvr>
                                    </p:animEffect>
                                    <p:anim calcmode="lin" valueType="num">
                                      <p:cBhvr>
                                        <p:cTn id="36" dur="1000" fill="hold"/>
                                        <p:tgtEl>
                                          <p:spTgt spid="15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LES OBJECTIFS DU SITE</a:t>
            </a:r>
            <a:endParaRPr dirty="0"/>
          </a:p>
        </p:txBody>
      </p:sp>
      <p:sp>
        <p:nvSpPr>
          <p:cNvPr id="141" name="Google Shape;141;p3"/>
          <p:cNvSpPr txBox="1">
            <a:spLocks noGrp="1"/>
          </p:cNvSpPr>
          <p:nvPr>
            <p:ph type="body" idx="2"/>
          </p:nvPr>
        </p:nvSpPr>
        <p:spPr>
          <a:xfrm>
            <a:off x="6096000" y="3105081"/>
            <a:ext cx="5422392" cy="2819858"/>
          </a:xfrm>
          <a:prstGeom prst="rect">
            <a:avLst/>
          </a:prstGeom>
          <a:noFill/>
          <a:ln>
            <a:noFill/>
          </a:ln>
        </p:spPr>
        <p:txBody>
          <a:bodyPr spcFirstLastPara="1" wrap="square" lIns="91425" tIns="45700" rIns="91425" bIns="45700" anchor="ctr" anchorCtr="0">
            <a:normAutofit/>
          </a:bodyPr>
          <a:lstStyle/>
          <a:p>
            <a:pPr marL="342900" indent="-342900" algn="just">
              <a:spcBef>
                <a:spcPts val="0"/>
              </a:spcBef>
              <a:buSzPts val="1840"/>
            </a:pPr>
            <a:r>
              <a:rPr lang="fr-FR" sz="2000" dirty="0"/>
              <a:t>Faire découvrir la pratique du </a:t>
            </a:r>
            <a:r>
              <a:rPr lang="fr-FR" sz="2000" dirty="0" err="1"/>
              <a:t>speedrun</a:t>
            </a:r>
            <a:endParaRPr lang="fr-FR" sz="2000" dirty="0"/>
          </a:p>
          <a:p>
            <a:pPr marL="342900" indent="-342900" algn="just">
              <a:spcBef>
                <a:spcPts val="0"/>
              </a:spcBef>
              <a:buSzPts val="1840"/>
            </a:pPr>
            <a:endParaRPr lang="fr-FR" sz="2000" dirty="0"/>
          </a:p>
          <a:p>
            <a:pPr marL="342900" indent="-342900" algn="just">
              <a:spcBef>
                <a:spcPts val="0"/>
              </a:spcBef>
              <a:buSzPts val="1840"/>
            </a:pPr>
            <a:r>
              <a:rPr lang="fr-FR" sz="2000" dirty="0"/>
              <a:t>Mettre en avant des vidéos et des </a:t>
            </a:r>
            <a:r>
              <a:rPr lang="fr-FR" sz="2000" dirty="0" err="1"/>
              <a:t>runners</a:t>
            </a:r>
            <a:r>
              <a:rPr lang="fr-FR" sz="2000" dirty="0"/>
              <a:t> intéressants</a:t>
            </a:r>
          </a:p>
          <a:p>
            <a:pPr marL="342900" indent="-342900" algn="just">
              <a:spcBef>
                <a:spcPts val="0"/>
              </a:spcBef>
              <a:buSzPts val="1840"/>
            </a:pPr>
            <a:endParaRPr lang="fr-FR" sz="2000" dirty="0"/>
          </a:p>
          <a:p>
            <a:pPr marL="342900" indent="-342900" algn="just">
              <a:spcBef>
                <a:spcPts val="0"/>
              </a:spcBef>
              <a:buSzPts val="1840"/>
            </a:pPr>
            <a:r>
              <a:rPr lang="fr-FR" sz="2000" dirty="0"/>
              <a:t>Créer une communauté autour de cette pratique</a:t>
            </a:r>
          </a:p>
          <a:p>
            <a:pPr marL="0" indent="0" algn="just">
              <a:spcBef>
                <a:spcPts val="0"/>
              </a:spcBef>
              <a:buSzPts val="1840"/>
              <a:buNone/>
            </a:pPr>
            <a:endParaRPr lang="fr-FR" sz="2000" dirty="0"/>
          </a:p>
          <a:p>
            <a:pPr marL="342900" indent="-342900" algn="just">
              <a:spcBef>
                <a:spcPts val="0"/>
              </a:spcBef>
              <a:buSzPts val="1840"/>
            </a:pPr>
            <a:endParaRPr lang="fr-FR" sz="2000" dirty="0"/>
          </a:p>
          <a:p>
            <a:pPr marL="342900" indent="-342900" algn="just">
              <a:spcBef>
                <a:spcPts val="0"/>
              </a:spcBef>
              <a:buSzPts val="1840"/>
            </a:pPr>
            <a:endParaRPr sz="2000" dirty="0"/>
          </a:p>
        </p:txBody>
      </p:sp>
      <p:pic>
        <p:nvPicPr>
          <p:cNvPr id="5" name="Image 4">
            <a:extLst>
              <a:ext uri="{FF2B5EF4-FFF2-40B4-BE49-F238E27FC236}">
                <a16:creationId xmlns:a16="http://schemas.microsoft.com/office/drawing/2014/main" id="{4E79C156-B005-EF28-4AC2-F70021F2CE20}"/>
              </a:ext>
            </a:extLst>
          </p:cNvPr>
          <p:cNvPicPr>
            <a:picLocks noChangeAspect="1"/>
          </p:cNvPicPr>
          <p:nvPr/>
        </p:nvPicPr>
        <p:blipFill>
          <a:blip r:embed="rId3"/>
          <a:stretch>
            <a:fillRect/>
          </a:stretch>
        </p:blipFill>
        <p:spPr>
          <a:xfrm>
            <a:off x="581193" y="1979351"/>
            <a:ext cx="4037044" cy="40370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anim calcmode="lin" valueType="num">
                                      <p:cBhvr>
                                        <p:cTn id="8" dur="1000" fill="hold"/>
                                        <p:tgtEl>
                                          <p:spTgt spid="139"/>
                                        </p:tgtEl>
                                        <p:attrNameLst>
                                          <p:attrName>ppt_x</p:attrName>
                                        </p:attrNameLst>
                                      </p:cBhvr>
                                      <p:tavLst>
                                        <p:tav tm="0">
                                          <p:val>
                                            <p:strVal val="#ppt_x"/>
                                          </p:val>
                                        </p:tav>
                                        <p:tav tm="100000">
                                          <p:val>
                                            <p:strVal val="#ppt_x"/>
                                          </p:val>
                                        </p:tav>
                                      </p:tavLst>
                                    </p:anim>
                                    <p:anim calcmode="lin" valueType="num">
                                      <p:cBhvr>
                                        <p:cTn id="9"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1">
                                            <p:txEl>
                                              <p:pRg st="0" end="0"/>
                                            </p:txEl>
                                          </p:spTgt>
                                        </p:tgtEl>
                                        <p:attrNameLst>
                                          <p:attrName>style.visibility</p:attrName>
                                        </p:attrNameLst>
                                      </p:cBhvr>
                                      <p:to>
                                        <p:strVal val="visible"/>
                                      </p:to>
                                    </p:set>
                                    <p:animEffect transition="in" filter="fade">
                                      <p:cBhvr>
                                        <p:cTn id="21" dur="1000"/>
                                        <p:tgtEl>
                                          <p:spTgt spid="141">
                                            <p:txEl>
                                              <p:pRg st="0" end="0"/>
                                            </p:txEl>
                                          </p:spTgt>
                                        </p:tgtEl>
                                      </p:cBhvr>
                                    </p:animEffect>
                                    <p:anim calcmode="lin" valueType="num">
                                      <p:cBhvr>
                                        <p:cTn id="22"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1">
                                            <p:txEl>
                                              <p:pRg st="2" end="2"/>
                                            </p:txEl>
                                          </p:spTgt>
                                        </p:tgtEl>
                                        <p:attrNameLst>
                                          <p:attrName>style.visibility</p:attrName>
                                        </p:attrNameLst>
                                      </p:cBhvr>
                                      <p:to>
                                        <p:strVal val="visible"/>
                                      </p:to>
                                    </p:set>
                                    <p:animEffect transition="in" filter="fade">
                                      <p:cBhvr>
                                        <p:cTn id="28" dur="1000"/>
                                        <p:tgtEl>
                                          <p:spTgt spid="141">
                                            <p:txEl>
                                              <p:pRg st="2" end="2"/>
                                            </p:txEl>
                                          </p:spTgt>
                                        </p:tgtEl>
                                      </p:cBhvr>
                                    </p:animEffect>
                                    <p:anim calcmode="lin" valueType="num">
                                      <p:cBhvr>
                                        <p:cTn id="29" dur="1000" fill="hold"/>
                                        <p:tgtEl>
                                          <p:spTgt spid="14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1">
                                            <p:txEl>
                                              <p:pRg st="4" end="4"/>
                                            </p:txEl>
                                          </p:spTgt>
                                        </p:tgtEl>
                                        <p:attrNameLst>
                                          <p:attrName>style.visibility</p:attrName>
                                        </p:attrNameLst>
                                      </p:cBhvr>
                                      <p:to>
                                        <p:strVal val="visible"/>
                                      </p:to>
                                    </p:set>
                                    <p:animEffect transition="in" filter="fade">
                                      <p:cBhvr>
                                        <p:cTn id="35" dur="1000"/>
                                        <p:tgtEl>
                                          <p:spTgt spid="141">
                                            <p:txEl>
                                              <p:pRg st="4" end="4"/>
                                            </p:txEl>
                                          </p:spTgt>
                                        </p:tgtEl>
                                      </p:cBhvr>
                                    </p:animEffect>
                                    <p:anim calcmode="lin" valueType="num">
                                      <p:cBhvr>
                                        <p:cTn id="36" dur="1000" fill="hold"/>
                                        <p:tgtEl>
                                          <p:spTgt spid="14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POUR ALLER PLUS LOIN</a:t>
            </a:r>
            <a:endParaRPr dirty="0"/>
          </a:p>
        </p:txBody>
      </p:sp>
      <p:pic>
        <p:nvPicPr>
          <p:cNvPr id="5" name="Image 4">
            <a:extLst>
              <a:ext uri="{FF2B5EF4-FFF2-40B4-BE49-F238E27FC236}">
                <a16:creationId xmlns:a16="http://schemas.microsoft.com/office/drawing/2014/main" id="{B433DBFF-12F0-023E-2AC4-03742EDA8581}"/>
              </a:ext>
            </a:extLst>
          </p:cNvPr>
          <p:cNvPicPr>
            <a:picLocks noChangeAspect="1"/>
          </p:cNvPicPr>
          <p:nvPr/>
        </p:nvPicPr>
        <p:blipFill>
          <a:blip r:embed="rId3"/>
          <a:stretch>
            <a:fillRect/>
          </a:stretch>
        </p:blipFill>
        <p:spPr>
          <a:xfrm>
            <a:off x="581193" y="2817844"/>
            <a:ext cx="4604444" cy="2795555"/>
          </a:xfrm>
          <a:prstGeom prst="rect">
            <a:avLst/>
          </a:prstGeom>
        </p:spPr>
      </p:pic>
      <p:sp>
        <p:nvSpPr>
          <p:cNvPr id="7" name="Espace réservé du texte 6">
            <a:extLst>
              <a:ext uri="{FF2B5EF4-FFF2-40B4-BE49-F238E27FC236}">
                <a16:creationId xmlns:a16="http://schemas.microsoft.com/office/drawing/2014/main" id="{E881AC32-9FE3-4923-C3E9-1F856F3CD37A}"/>
              </a:ext>
            </a:extLst>
          </p:cNvPr>
          <p:cNvSpPr>
            <a:spLocks noGrp="1"/>
          </p:cNvSpPr>
          <p:nvPr>
            <p:ph type="body" idx="2"/>
          </p:nvPr>
        </p:nvSpPr>
        <p:spPr>
          <a:xfrm>
            <a:off x="5887616" y="2399097"/>
            <a:ext cx="5863152" cy="3633047"/>
          </a:xfrm>
        </p:spPr>
        <p:txBody>
          <a:bodyPr>
            <a:normAutofit fontScale="92500" lnSpcReduction="20000"/>
          </a:bodyPr>
          <a:lstStyle/>
          <a:p>
            <a:r>
              <a:rPr lang="fr-FR" dirty="0"/>
              <a:t>Diverses idées ont été étudiées pour enrichir le contenu du site</a:t>
            </a:r>
          </a:p>
          <a:p>
            <a:endParaRPr lang="fr-FR" dirty="0"/>
          </a:p>
          <a:p>
            <a:r>
              <a:rPr lang="fr-FR" dirty="0"/>
              <a:t>Mettre en place un forum pour la communauté</a:t>
            </a:r>
          </a:p>
          <a:p>
            <a:pPr marL="123444" indent="0">
              <a:buNone/>
            </a:pPr>
            <a:endParaRPr lang="fr-FR" dirty="0"/>
          </a:p>
          <a:p>
            <a:r>
              <a:rPr lang="fr-FR" dirty="0"/>
              <a:t>Possibilité pour chaque utilisateur de publier ses vidéos et ses articles</a:t>
            </a:r>
          </a:p>
          <a:p>
            <a:endParaRPr lang="fr-FR" dirty="0"/>
          </a:p>
          <a:p>
            <a:r>
              <a:rPr lang="fr-FR" dirty="0"/>
              <a:t>Mise en place d’un flux RSS (rétrogaming)</a:t>
            </a:r>
          </a:p>
          <a:p>
            <a:endParaRPr lang="fr-FR" dirty="0"/>
          </a:p>
          <a:p>
            <a:r>
              <a:rPr lang="fr-FR" dirty="0"/>
              <a:t>Partenariat commercial avec diverses enseignes de e-commerce</a:t>
            </a:r>
          </a:p>
          <a:p>
            <a:endParaRPr lang="fr-FR" dirty="0"/>
          </a:p>
          <a:p>
            <a:r>
              <a:rPr lang="fr-FR" dirty="0"/>
              <a:t>Tout ça demande un gros travail de modération</a:t>
            </a:r>
          </a:p>
          <a:p>
            <a:endParaRPr lang="fr-FR" dirty="0"/>
          </a:p>
          <a:p>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anim calcmode="lin" valueType="num">
                                      <p:cBhvr>
                                        <p:cTn id="8" dur="1000" fill="hold"/>
                                        <p:tgtEl>
                                          <p:spTgt spid="147"/>
                                        </p:tgtEl>
                                        <p:attrNameLst>
                                          <p:attrName>ppt_x</p:attrName>
                                        </p:attrNameLst>
                                      </p:cBhvr>
                                      <p:tavLst>
                                        <p:tav tm="0">
                                          <p:val>
                                            <p:strVal val="#ppt_x"/>
                                          </p:val>
                                        </p:tav>
                                        <p:tav tm="100000">
                                          <p:val>
                                            <p:strVal val="#ppt_x"/>
                                          </p:val>
                                        </p:tav>
                                      </p:tavLst>
                                    </p:anim>
                                    <p:anim calcmode="lin" valueType="num">
                                      <p:cBhvr>
                                        <p:cTn id="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750"/>
                                        <p:tgtEl>
                                          <p:spTgt spid="7">
                                            <p:txEl>
                                              <p:pRg st="0" end="0"/>
                                            </p:txEl>
                                          </p:spTgt>
                                        </p:tgtEl>
                                      </p:cBhvr>
                                    </p:animEffect>
                                    <p:anim calcmode="lin" valueType="num">
                                      <p:cBhvr>
                                        <p:cTn id="22"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7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750"/>
                                        <p:tgtEl>
                                          <p:spTgt spid="7">
                                            <p:txEl>
                                              <p:pRg st="2" end="2"/>
                                            </p:txEl>
                                          </p:spTgt>
                                        </p:tgtEl>
                                      </p:cBhvr>
                                    </p:animEffect>
                                    <p:anim calcmode="lin" valueType="num">
                                      <p:cBhvr>
                                        <p:cTn id="29" dur="7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750"/>
                                        <p:tgtEl>
                                          <p:spTgt spid="7">
                                            <p:txEl>
                                              <p:pRg st="4" end="4"/>
                                            </p:txEl>
                                          </p:spTgt>
                                        </p:tgtEl>
                                      </p:cBhvr>
                                    </p:animEffect>
                                    <p:anim calcmode="lin" valueType="num">
                                      <p:cBhvr>
                                        <p:cTn id="36" dur="7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7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750"/>
                                        <p:tgtEl>
                                          <p:spTgt spid="7">
                                            <p:txEl>
                                              <p:pRg st="6" end="6"/>
                                            </p:txEl>
                                          </p:spTgt>
                                        </p:tgtEl>
                                      </p:cBhvr>
                                    </p:animEffect>
                                    <p:anim calcmode="lin" valueType="num">
                                      <p:cBhvr>
                                        <p:cTn id="43" dur="75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75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750"/>
                                        <p:tgtEl>
                                          <p:spTgt spid="7">
                                            <p:txEl>
                                              <p:pRg st="8" end="8"/>
                                            </p:txEl>
                                          </p:spTgt>
                                        </p:tgtEl>
                                      </p:cBhvr>
                                    </p:animEffect>
                                    <p:anim calcmode="lin" valueType="num">
                                      <p:cBhvr>
                                        <p:cTn id="50" dur="75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75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animEffect transition="in" filter="fade">
                                      <p:cBhvr>
                                        <p:cTn id="56" dur="750"/>
                                        <p:tgtEl>
                                          <p:spTgt spid="7">
                                            <p:txEl>
                                              <p:pRg st="10" end="10"/>
                                            </p:txEl>
                                          </p:spTgt>
                                        </p:tgtEl>
                                      </p:cBhvr>
                                    </p:animEffect>
                                    <p:anim calcmode="lin" valueType="num">
                                      <p:cBhvr>
                                        <p:cTn id="57" dur="75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8" dur="75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strike="noStrike" cap="none">
              <a:solidFill>
                <a:schemeClr val="lt1"/>
              </a:solidFill>
              <a:latin typeface="Gill Sans"/>
              <a:ea typeface="Gill Sans"/>
              <a:cs typeface="Gill Sans"/>
              <a:sym typeface="Gill Sans"/>
            </a:endParaRPr>
          </a:p>
        </p:txBody>
      </p:sp>
      <p:sp>
        <p:nvSpPr>
          <p:cNvPr id="164" name="Google Shape;164;p6"/>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grpSp>
        <p:nvGrpSpPr>
          <p:cNvPr id="165" name="Google Shape;165;p6"/>
          <p:cNvGrpSpPr/>
          <p:nvPr/>
        </p:nvGrpSpPr>
        <p:grpSpPr>
          <a:xfrm>
            <a:off x="446534" y="453643"/>
            <a:ext cx="11298933" cy="98554"/>
            <a:chOff x="446534" y="453643"/>
            <a:chExt cx="11298933" cy="98554"/>
          </a:xfrm>
        </p:grpSpPr>
        <p:sp>
          <p:nvSpPr>
            <p:cNvPr id="166" name="Google Shape;166;p6"/>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67" name="Google Shape;167;p6"/>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68" name="Google Shape;168;p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grpSp>
      <p:sp>
        <p:nvSpPr>
          <p:cNvPr id="169" name="Google Shape;169;p6"/>
          <p:cNvSpPr txBox="1">
            <a:spLocks noGrp="1"/>
          </p:cNvSpPr>
          <p:nvPr>
            <p:ph type="ctrTitle"/>
          </p:nvPr>
        </p:nvSpPr>
        <p:spPr>
          <a:xfrm>
            <a:off x="8353019" y="2252663"/>
            <a:ext cx="3081576" cy="235267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FFFF"/>
              </a:buClr>
              <a:buSzPts val="2800"/>
              <a:buFont typeface="Gill Sans"/>
              <a:buNone/>
            </a:pPr>
            <a:r>
              <a:rPr lang="fr-FR" sz="2800" dirty="0">
                <a:solidFill>
                  <a:srgbClr val="FFFFFF"/>
                </a:solidFill>
              </a:rPr>
              <a:t>LE SPEEDRUN EST UN DOMAINE RICHE ET VARIÉ ET PERMET UN CONTACT PRIVILÉGIÉ AVEC LA COMMUNAUTÉ</a:t>
            </a:r>
            <a:endParaRPr dirty="0"/>
          </a:p>
        </p:txBody>
      </p:sp>
      <p:pic>
        <p:nvPicPr>
          <p:cNvPr id="3" name="Image 2">
            <a:extLst>
              <a:ext uri="{FF2B5EF4-FFF2-40B4-BE49-F238E27FC236}">
                <a16:creationId xmlns:a16="http://schemas.microsoft.com/office/drawing/2014/main" id="{CB980E8B-456F-16A2-457B-603F23E2B63A}"/>
              </a:ext>
            </a:extLst>
          </p:cNvPr>
          <p:cNvPicPr>
            <a:picLocks noChangeAspect="1"/>
          </p:cNvPicPr>
          <p:nvPr/>
        </p:nvPicPr>
        <p:blipFill>
          <a:blip r:embed="rId3"/>
          <a:stretch>
            <a:fillRect/>
          </a:stretch>
        </p:blipFill>
        <p:spPr>
          <a:xfrm>
            <a:off x="1860877" y="921864"/>
            <a:ext cx="4761905" cy="4761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fade">
                                      <p:cBhvr>
                                        <p:cTn id="14" dur="1000"/>
                                        <p:tgtEl>
                                          <p:spTgt spid="164"/>
                                        </p:tgtEl>
                                      </p:cBhvr>
                                    </p:animEffect>
                                    <p:anim calcmode="lin" valueType="num">
                                      <p:cBhvr>
                                        <p:cTn id="15" dur="1000" fill="hold"/>
                                        <p:tgtEl>
                                          <p:spTgt spid="164"/>
                                        </p:tgtEl>
                                        <p:attrNameLst>
                                          <p:attrName>ppt_x</p:attrName>
                                        </p:attrNameLst>
                                      </p:cBhvr>
                                      <p:tavLst>
                                        <p:tav tm="0">
                                          <p:val>
                                            <p:strVal val="#ppt_x"/>
                                          </p:val>
                                        </p:tav>
                                        <p:tav tm="100000">
                                          <p:val>
                                            <p:strVal val="#ppt_x"/>
                                          </p:val>
                                        </p:tav>
                                      </p:tavLst>
                                    </p:anim>
                                    <p:anim calcmode="lin" valueType="num">
                                      <p:cBhvr>
                                        <p:cTn id="16"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7"/>
          <p:cNvSpPr/>
          <p:nvPr/>
        </p:nvSpPr>
        <p:spPr>
          <a:xfrm>
            <a:off x="0" y="4481"/>
            <a:ext cx="12118052" cy="2143125"/>
          </a:xfrm>
          <a:prstGeom prst="roundRect">
            <a:avLst>
              <a:gd name="adj" fmla="val 10000"/>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txBox="1"/>
          <p:nvPr/>
        </p:nvSpPr>
        <p:spPr>
          <a:xfrm>
            <a:off x="62770" y="67251"/>
            <a:ext cx="11992512" cy="2017585"/>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rgbClr val="000000"/>
              </a:buClr>
              <a:buSzPts val="6500"/>
              <a:buFont typeface="Arial"/>
              <a:buNone/>
            </a:pPr>
            <a:r>
              <a:rPr lang="fr-FR" sz="6500" b="0" i="0" u="none" strike="noStrike" cap="none">
                <a:solidFill>
                  <a:schemeClr val="lt1"/>
                </a:solidFill>
                <a:latin typeface="Gill Sans"/>
                <a:ea typeface="Gill Sans"/>
                <a:cs typeface="Gill Sans"/>
                <a:sym typeface="Gill Sans"/>
              </a:rPr>
              <a:t>Conception du site</a:t>
            </a:r>
            <a:endParaRPr sz="6500" b="0" i="0" u="none" strike="noStrike" cap="none">
              <a:solidFill>
                <a:schemeClr val="lt1"/>
              </a:solidFill>
              <a:latin typeface="Gill Sans"/>
              <a:ea typeface="Gill Sans"/>
              <a:cs typeface="Gill Sans"/>
              <a:sym typeface="Gill Sans"/>
            </a:endParaRPr>
          </a:p>
        </p:txBody>
      </p:sp>
      <p:sp>
        <p:nvSpPr>
          <p:cNvPr id="178" name="Google Shape;178;p7"/>
          <p:cNvSpPr/>
          <p:nvPr/>
        </p:nvSpPr>
        <p:spPr>
          <a:xfrm>
            <a:off x="0" y="2359678"/>
            <a:ext cx="3572172" cy="2143125"/>
          </a:xfrm>
          <a:prstGeom prst="roundRect">
            <a:avLst>
              <a:gd name="adj" fmla="val 10000"/>
            </a:avLst>
          </a:prstGeom>
          <a:solidFill>
            <a:srgbClr val="4490B8"/>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
          <p:cNvSpPr txBox="1"/>
          <p:nvPr/>
        </p:nvSpPr>
        <p:spPr>
          <a:xfrm>
            <a:off x="62770" y="2422448"/>
            <a:ext cx="3446632"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Rédaction du contenu</a:t>
            </a:r>
            <a:endParaRPr sz="4200" b="0" i="0" u="none" strike="noStrike" cap="none" dirty="0">
              <a:solidFill>
                <a:schemeClr val="lt1"/>
              </a:solidFill>
              <a:latin typeface="Gill Sans"/>
              <a:ea typeface="Gill Sans"/>
              <a:cs typeface="Gill Sans"/>
              <a:sym typeface="Gill Sans"/>
            </a:endParaRPr>
          </a:p>
        </p:txBody>
      </p:sp>
      <p:sp>
        <p:nvSpPr>
          <p:cNvPr id="180" name="Google Shape;180;p7"/>
          <p:cNvSpPr/>
          <p:nvPr/>
        </p:nvSpPr>
        <p:spPr>
          <a:xfrm>
            <a:off x="0"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
          <p:cNvSpPr txBox="1"/>
          <p:nvPr/>
        </p:nvSpPr>
        <p:spPr>
          <a:xfrm>
            <a:off x="3392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r>
              <a:rPr lang="fr-FR" sz="1500" dirty="0">
                <a:solidFill>
                  <a:schemeClr val="lt1"/>
                </a:solidFill>
                <a:latin typeface="Gill Sans"/>
                <a:ea typeface="Gill Sans"/>
                <a:cs typeface="Gill Sans"/>
                <a:sym typeface="Gill Sans"/>
              </a:rPr>
              <a:t>Articles</a:t>
            </a:r>
            <a:endParaRPr sz="1500" b="0" i="0" u="none" strike="noStrike" cap="none" dirty="0">
              <a:solidFill>
                <a:schemeClr val="lt1"/>
              </a:solidFill>
              <a:latin typeface="Gill Sans"/>
              <a:ea typeface="Gill Sans"/>
              <a:cs typeface="Gill Sans"/>
              <a:sym typeface="Gill Sans"/>
            </a:endParaRPr>
          </a:p>
        </p:txBody>
      </p:sp>
      <p:sp>
        <p:nvSpPr>
          <p:cNvPr id="182" name="Google Shape;182;p7"/>
          <p:cNvSpPr/>
          <p:nvPr/>
        </p:nvSpPr>
        <p:spPr>
          <a:xfrm>
            <a:off x="1206941"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7"/>
          <p:cNvSpPr txBox="1"/>
          <p:nvPr/>
        </p:nvSpPr>
        <p:spPr>
          <a:xfrm>
            <a:off x="124086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p>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Vidéos</a:t>
            </a:r>
            <a:endParaRPr sz="1500" b="0" i="0" u="none" strike="noStrike" cap="none" dirty="0">
              <a:solidFill>
                <a:schemeClr val="lt1"/>
              </a:solidFill>
              <a:latin typeface="Gill Sans"/>
              <a:ea typeface="Gill Sans"/>
              <a:cs typeface="Gill Sans"/>
              <a:sym typeface="Gill Sans"/>
            </a:endParaRPr>
          </a:p>
        </p:txBody>
      </p:sp>
      <p:sp>
        <p:nvSpPr>
          <p:cNvPr id="184" name="Google Shape;184;p7"/>
          <p:cNvSpPr/>
          <p:nvPr/>
        </p:nvSpPr>
        <p:spPr>
          <a:xfrm>
            <a:off x="2413881"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txBox="1"/>
          <p:nvPr/>
        </p:nvSpPr>
        <p:spPr>
          <a:xfrm>
            <a:off x="244780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p>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Jeux</a:t>
            </a:r>
            <a:endParaRPr sz="1500" b="0" i="0" u="none" strike="noStrike" cap="none" dirty="0">
              <a:solidFill>
                <a:schemeClr val="lt1"/>
              </a:solidFill>
              <a:latin typeface="Gill Sans"/>
              <a:ea typeface="Gill Sans"/>
              <a:cs typeface="Gill Sans"/>
              <a:sym typeface="Gill Sans"/>
            </a:endParaRPr>
          </a:p>
        </p:txBody>
      </p:sp>
      <p:sp>
        <p:nvSpPr>
          <p:cNvPr id="186" name="Google Shape;186;p7"/>
          <p:cNvSpPr/>
          <p:nvPr/>
        </p:nvSpPr>
        <p:spPr>
          <a:xfrm>
            <a:off x="3669470" y="2359678"/>
            <a:ext cx="357217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a:off x="3669470"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a:off x="4876410"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
          <p:cNvSpPr/>
          <p:nvPr/>
        </p:nvSpPr>
        <p:spPr>
          <a:xfrm>
            <a:off x="6083351"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94;p7"/>
          <p:cNvSpPr/>
          <p:nvPr/>
        </p:nvSpPr>
        <p:spPr>
          <a:xfrm>
            <a:off x="7338939" y="2359678"/>
            <a:ext cx="4779113"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6" name="Google Shape;196;p7"/>
          <p:cNvSpPr/>
          <p:nvPr/>
        </p:nvSpPr>
        <p:spPr>
          <a:xfrm>
            <a:off x="7338939"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8" name="Google Shape;198;p7"/>
          <p:cNvSpPr/>
          <p:nvPr/>
        </p:nvSpPr>
        <p:spPr>
          <a:xfrm>
            <a:off x="854588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7"/>
          <p:cNvSpPr/>
          <p:nvPr/>
        </p:nvSpPr>
        <p:spPr>
          <a:xfrm>
            <a:off x="975282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2" name="Google Shape;202;p7"/>
          <p:cNvSpPr/>
          <p:nvPr/>
        </p:nvSpPr>
        <p:spPr>
          <a:xfrm>
            <a:off x="1095976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187;p7">
            <a:extLst>
              <a:ext uri="{FF2B5EF4-FFF2-40B4-BE49-F238E27FC236}">
                <a16:creationId xmlns:a16="http://schemas.microsoft.com/office/drawing/2014/main" id="{95BCE164-1018-15BA-9B9A-6970CDF9CE55}"/>
              </a:ext>
            </a:extLst>
          </p:cNvPr>
          <p:cNvSpPr txBox="1"/>
          <p:nvPr/>
        </p:nvSpPr>
        <p:spPr>
          <a:xfrm>
            <a:off x="3732427" y="2420207"/>
            <a:ext cx="3446632"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Créer la structure du site</a:t>
            </a:r>
            <a:endParaRPr sz="4200" b="0" i="0" u="none" strike="noStrike" cap="none" dirty="0">
              <a:solidFill>
                <a:schemeClr val="lt1"/>
              </a:solidFill>
              <a:latin typeface="Gill Sans"/>
              <a:ea typeface="Gill Sans"/>
              <a:cs typeface="Gill Sans"/>
              <a:sym typeface="Gill Sans"/>
            </a:endParaRPr>
          </a:p>
        </p:txBody>
      </p:sp>
      <p:sp>
        <p:nvSpPr>
          <p:cNvPr id="3" name="Google Shape;189;p7">
            <a:extLst>
              <a:ext uri="{FF2B5EF4-FFF2-40B4-BE49-F238E27FC236}">
                <a16:creationId xmlns:a16="http://schemas.microsoft.com/office/drawing/2014/main" id="{1353450D-25A2-F7A2-FA2F-A5AEC164E750}"/>
              </a:ext>
            </a:extLst>
          </p:cNvPr>
          <p:cNvSpPr txBox="1"/>
          <p:nvPr/>
        </p:nvSpPr>
        <p:spPr>
          <a:xfrm>
            <a:off x="3703395" y="4748800"/>
            <a:ext cx="1090442" cy="2075275"/>
          </a:xfrm>
          <a:prstGeom prst="rect">
            <a:avLst/>
          </a:prstGeom>
          <a:noFill/>
          <a:ln>
            <a:solidFill>
              <a:schemeClr val="accent6">
                <a:lumMod val="60000"/>
                <a:lumOff val="40000"/>
              </a:schemeClr>
            </a:solid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Menu navigation</a:t>
            </a:r>
            <a:endParaRPr sz="1500" b="0" i="0" u="none" strike="noStrike" cap="none" dirty="0">
              <a:solidFill>
                <a:schemeClr val="lt1"/>
              </a:solidFill>
              <a:latin typeface="Gill Sans"/>
              <a:ea typeface="Gill Sans"/>
              <a:cs typeface="Gill Sans"/>
              <a:sym typeface="Gill Sans"/>
            </a:endParaRPr>
          </a:p>
        </p:txBody>
      </p:sp>
      <p:sp>
        <p:nvSpPr>
          <p:cNvPr id="4" name="Google Shape;191;p7">
            <a:extLst>
              <a:ext uri="{FF2B5EF4-FFF2-40B4-BE49-F238E27FC236}">
                <a16:creationId xmlns:a16="http://schemas.microsoft.com/office/drawing/2014/main" id="{51A6B366-F0B0-A81B-5375-6C1E91F058A2}"/>
              </a:ext>
            </a:extLst>
          </p:cNvPr>
          <p:cNvSpPr txBox="1"/>
          <p:nvPr/>
        </p:nvSpPr>
        <p:spPr>
          <a:xfrm>
            <a:off x="491033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Structure du backoffice</a:t>
            </a:r>
            <a:endParaRPr sz="1400" b="0" i="0" u="none" strike="noStrike" cap="none" dirty="0">
              <a:solidFill>
                <a:srgbClr val="000000"/>
              </a:solidFill>
              <a:latin typeface="Arial"/>
              <a:ea typeface="Arial"/>
              <a:cs typeface="Arial"/>
              <a:sym typeface="Arial"/>
            </a:endParaRPr>
          </a:p>
        </p:txBody>
      </p:sp>
      <p:sp>
        <p:nvSpPr>
          <p:cNvPr id="5" name="Google Shape;193;p7">
            <a:extLst>
              <a:ext uri="{FF2B5EF4-FFF2-40B4-BE49-F238E27FC236}">
                <a16:creationId xmlns:a16="http://schemas.microsoft.com/office/drawing/2014/main" id="{9DA9622B-1865-ABA6-3F48-91600A940B9E}"/>
              </a:ext>
            </a:extLst>
          </p:cNvPr>
          <p:cNvSpPr txBox="1"/>
          <p:nvPr/>
        </p:nvSpPr>
        <p:spPr>
          <a:xfrm>
            <a:off x="611727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Structure de la base de donnée</a:t>
            </a:r>
            <a:endParaRPr sz="1400" b="0" i="0" u="none" strike="noStrike" cap="none" dirty="0">
              <a:solidFill>
                <a:srgbClr val="000000"/>
              </a:solidFill>
              <a:latin typeface="Arial"/>
              <a:ea typeface="Arial"/>
              <a:cs typeface="Arial"/>
              <a:sym typeface="Arial"/>
            </a:endParaRPr>
          </a:p>
        </p:txBody>
      </p:sp>
      <p:sp>
        <p:nvSpPr>
          <p:cNvPr id="7" name="Google Shape;195;p7">
            <a:extLst>
              <a:ext uri="{FF2B5EF4-FFF2-40B4-BE49-F238E27FC236}">
                <a16:creationId xmlns:a16="http://schemas.microsoft.com/office/drawing/2014/main" id="{A8F6D204-14F7-258B-F1E8-C1BEC5077EF4}"/>
              </a:ext>
            </a:extLst>
          </p:cNvPr>
          <p:cNvSpPr txBox="1"/>
          <p:nvPr/>
        </p:nvSpPr>
        <p:spPr>
          <a:xfrm>
            <a:off x="7401709" y="2422448"/>
            <a:ext cx="4653573"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Créer l’identité visuelle</a:t>
            </a:r>
            <a:endParaRPr sz="4200" b="0" i="0" u="none" strike="noStrike" cap="none" dirty="0">
              <a:solidFill>
                <a:schemeClr val="lt1"/>
              </a:solidFill>
              <a:latin typeface="Gill Sans"/>
              <a:ea typeface="Gill Sans"/>
              <a:cs typeface="Gill Sans"/>
              <a:sym typeface="Gill Sans"/>
            </a:endParaRPr>
          </a:p>
        </p:txBody>
      </p:sp>
      <p:sp>
        <p:nvSpPr>
          <p:cNvPr id="8" name="Google Shape;197;p7">
            <a:extLst>
              <a:ext uri="{FF2B5EF4-FFF2-40B4-BE49-F238E27FC236}">
                <a16:creationId xmlns:a16="http://schemas.microsoft.com/office/drawing/2014/main" id="{06BA2F77-4DEB-3AF9-23A5-9EE55C944157}"/>
              </a:ext>
            </a:extLst>
          </p:cNvPr>
          <p:cNvSpPr txBox="1"/>
          <p:nvPr/>
        </p:nvSpPr>
        <p:spPr>
          <a:xfrm>
            <a:off x="7372864"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police</a:t>
            </a:r>
            <a:endParaRPr sz="1400" b="0" i="0" u="none" strike="noStrike" cap="none" dirty="0">
              <a:solidFill>
                <a:srgbClr val="000000"/>
              </a:solidFill>
              <a:latin typeface="Arial"/>
              <a:ea typeface="Arial"/>
              <a:cs typeface="Arial"/>
              <a:sym typeface="Arial"/>
            </a:endParaRPr>
          </a:p>
        </p:txBody>
      </p:sp>
      <p:sp>
        <p:nvSpPr>
          <p:cNvPr id="9" name="Google Shape;199;p7">
            <a:extLst>
              <a:ext uri="{FF2B5EF4-FFF2-40B4-BE49-F238E27FC236}">
                <a16:creationId xmlns:a16="http://schemas.microsoft.com/office/drawing/2014/main" id="{5233C1CC-AEF4-A0C0-C400-18458B974A00}"/>
              </a:ext>
            </a:extLst>
          </p:cNvPr>
          <p:cNvSpPr txBox="1"/>
          <p:nvPr/>
        </p:nvSpPr>
        <p:spPr>
          <a:xfrm>
            <a:off x="857980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logo</a:t>
            </a:r>
            <a:endParaRPr sz="1400" b="0" i="0" u="none" strike="noStrike" cap="none" dirty="0">
              <a:solidFill>
                <a:srgbClr val="000000"/>
              </a:solidFill>
              <a:latin typeface="Arial"/>
              <a:ea typeface="Arial"/>
              <a:cs typeface="Arial"/>
              <a:sym typeface="Arial"/>
            </a:endParaRPr>
          </a:p>
        </p:txBody>
      </p:sp>
      <p:sp>
        <p:nvSpPr>
          <p:cNvPr id="10" name="Google Shape;201;p7">
            <a:extLst>
              <a:ext uri="{FF2B5EF4-FFF2-40B4-BE49-F238E27FC236}">
                <a16:creationId xmlns:a16="http://schemas.microsoft.com/office/drawing/2014/main" id="{8BCACD7C-4448-D62C-8C77-91141498A278}"/>
              </a:ext>
            </a:extLst>
          </p:cNvPr>
          <p:cNvSpPr txBox="1"/>
          <p:nvPr/>
        </p:nvSpPr>
        <p:spPr>
          <a:xfrm>
            <a:off x="978674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a:solidFill>
                  <a:schemeClr val="lt1"/>
                </a:solidFill>
                <a:latin typeface="Gill Sans"/>
                <a:ea typeface="Gill Sans"/>
                <a:cs typeface="Gill Sans"/>
                <a:sym typeface="Gill Sans"/>
              </a:rPr>
              <a:t>images</a:t>
            </a:r>
            <a:endParaRPr sz="1400" b="0" i="0" u="none" strike="noStrike" cap="none">
              <a:solidFill>
                <a:srgbClr val="000000"/>
              </a:solidFill>
              <a:latin typeface="Arial"/>
              <a:ea typeface="Arial"/>
              <a:cs typeface="Arial"/>
              <a:sym typeface="Arial"/>
            </a:endParaRPr>
          </a:p>
        </p:txBody>
      </p:sp>
      <p:sp>
        <p:nvSpPr>
          <p:cNvPr id="11" name="Google Shape;203;p7">
            <a:extLst>
              <a:ext uri="{FF2B5EF4-FFF2-40B4-BE49-F238E27FC236}">
                <a16:creationId xmlns:a16="http://schemas.microsoft.com/office/drawing/2014/main" id="{5E287654-4555-4367-FFA8-F35AC509F879}"/>
              </a:ext>
            </a:extLst>
          </p:cNvPr>
          <p:cNvSpPr txBox="1"/>
          <p:nvPr/>
        </p:nvSpPr>
        <p:spPr>
          <a:xfrm>
            <a:off x="1099368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Menu navigation</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anim calcmode="lin" valueType="num">
                                      <p:cBhvr>
                                        <p:cTn id="8" dur="1000" fill="hold"/>
                                        <p:tgtEl>
                                          <p:spTgt spid="177"/>
                                        </p:tgtEl>
                                        <p:attrNameLst>
                                          <p:attrName>ppt_x</p:attrName>
                                        </p:attrNameLst>
                                      </p:cBhvr>
                                      <p:tavLst>
                                        <p:tav tm="0">
                                          <p:val>
                                            <p:strVal val="#ppt_x"/>
                                          </p:val>
                                        </p:tav>
                                        <p:tav tm="100000">
                                          <p:val>
                                            <p:strVal val="#ppt_x"/>
                                          </p:val>
                                        </p:tav>
                                      </p:tavLst>
                                    </p:anim>
                                    <p:anim calcmode="lin" valueType="num">
                                      <p:cBhvr>
                                        <p:cTn id="9"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fade">
                                      <p:cBhvr>
                                        <p:cTn id="14" dur="1000"/>
                                        <p:tgtEl>
                                          <p:spTgt spid="179"/>
                                        </p:tgtEl>
                                      </p:cBhvr>
                                    </p:animEffect>
                                    <p:anim calcmode="lin" valueType="num">
                                      <p:cBhvr>
                                        <p:cTn id="15" dur="1000" fill="hold"/>
                                        <p:tgtEl>
                                          <p:spTgt spid="179"/>
                                        </p:tgtEl>
                                        <p:attrNameLst>
                                          <p:attrName>ppt_x</p:attrName>
                                        </p:attrNameLst>
                                      </p:cBhvr>
                                      <p:tavLst>
                                        <p:tav tm="0">
                                          <p:val>
                                            <p:strVal val="#ppt_x"/>
                                          </p:val>
                                        </p:tav>
                                        <p:tav tm="100000">
                                          <p:val>
                                            <p:strVal val="#ppt_x"/>
                                          </p:val>
                                        </p:tav>
                                      </p:tavLst>
                                    </p:anim>
                                    <p:anim calcmode="lin" valueType="num">
                                      <p:cBhvr>
                                        <p:cTn id="16" dur="1000" fill="hold"/>
                                        <p:tgtEl>
                                          <p:spTgt spid="17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p:cTn id="19" dur="1000"/>
                                        <p:tgtEl>
                                          <p:spTgt spid="181"/>
                                        </p:tgtEl>
                                      </p:cBhvr>
                                    </p:animEffect>
                                    <p:anim calcmode="lin" valueType="num">
                                      <p:cBhvr>
                                        <p:cTn id="20" dur="1000" fill="hold"/>
                                        <p:tgtEl>
                                          <p:spTgt spid="181"/>
                                        </p:tgtEl>
                                        <p:attrNameLst>
                                          <p:attrName>ppt_x</p:attrName>
                                        </p:attrNameLst>
                                      </p:cBhvr>
                                      <p:tavLst>
                                        <p:tav tm="0">
                                          <p:val>
                                            <p:strVal val="#ppt_x"/>
                                          </p:val>
                                        </p:tav>
                                        <p:tav tm="100000">
                                          <p:val>
                                            <p:strVal val="#ppt_x"/>
                                          </p:val>
                                        </p:tav>
                                      </p:tavLst>
                                    </p:anim>
                                    <p:anim calcmode="lin" valueType="num">
                                      <p:cBhvr>
                                        <p:cTn id="21" dur="1000" fill="hold"/>
                                        <p:tgtEl>
                                          <p:spTgt spid="18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3"/>
                                        </p:tgtEl>
                                        <p:attrNameLst>
                                          <p:attrName>style.visibility</p:attrName>
                                        </p:attrNameLst>
                                      </p:cBhvr>
                                      <p:to>
                                        <p:strVal val="visible"/>
                                      </p:to>
                                    </p:set>
                                    <p:animEffect transition="in" filter="fade">
                                      <p:cBhvr>
                                        <p:cTn id="24" dur="1000"/>
                                        <p:tgtEl>
                                          <p:spTgt spid="183"/>
                                        </p:tgtEl>
                                      </p:cBhvr>
                                    </p:animEffect>
                                    <p:anim calcmode="lin" valueType="num">
                                      <p:cBhvr>
                                        <p:cTn id="25" dur="1000" fill="hold"/>
                                        <p:tgtEl>
                                          <p:spTgt spid="183"/>
                                        </p:tgtEl>
                                        <p:attrNameLst>
                                          <p:attrName>ppt_x</p:attrName>
                                        </p:attrNameLst>
                                      </p:cBhvr>
                                      <p:tavLst>
                                        <p:tav tm="0">
                                          <p:val>
                                            <p:strVal val="#ppt_x"/>
                                          </p:val>
                                        </p:tav>
                                        <p:tav tm="100000">
                                          <p:val>
                                            <p:strVal val="#ppt_x"/>
                                          </p:val>
                                        </p:tav>
                                      </p:tavLst>
                                    </p:anim>
                                    <p:anim calcmode="lin" valueType="num">
                                      <p:cBhvr>
                                        <p:cTn id="26" dur="1000" fill="hold"/>
                                        <p:tgtEl>
                                          <p:spTgt spid="18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5"/>
                                        </p:tgtEl>
                                        <p:attrNameLst>
                                          <p:attrName>style.visibility</p:attrName>
                                        </p:attrNameLst>
                                      </p:cBhvr>
                                      <p:to>
                                        <p:strVal val="visible"/>
                                      </p:to>
                                    </p:set>
                                    <p:animEffect transition="in" filter="fade">
                                      <p:cBhvr>
                                        <p:cTn id="29" dur="1000"/>
                                        <p:tgtEl>
                                          <p:spTgt spid="185"/>
                                        </p:tgtEl>
                                      </p:cBhvr>
                                    </p:animEffect>
                                    <p:anim calcmode="lin" valueType="num">
                                      <p:cBhvr>
                                        <p:cTn id="30" dur="1000" fill="hold"/>
                                        <p:tgtEl>
                                          <p:spTgt spid="185"/>
                                        </p:tgtEl>
                                        <p:attrNameLst>
                                          <p:attrName>ppt_x</p:attrName>
                                        </p:attrNameLst>
                                      </p:cBhvr>
                                      <p:tavLst>
                                        <p:tav tm="0">
                                          <p:val>
                                            <p:strVal val="#ppt_x"/>
                                          </p:val>
                                        </p:tav>
                                        <p:tav tm="100000">
                                          <p:val>
                                            <p:strVal val="#ppt_x"/>
                                          </p:val>
                                        </p:tav>
                                      </p:tavLst>
                                    </p:anim>
                                    <p:anim calcmode="lin" valueType="num">
                                      <p:cBhvr>
                                        <p:cTn id="31" dur="1000" fill="hold"/>
                                        <p:tgtEl>
                                          <p:spTgt spid="18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1000"/>
                                        <p:tgtEl>
                                          <p:spTgt spid="11"/>
                                        </p:tgtEl>
                                      </p:cBhvr>
                                    </p:animEffect>
                                    <p:anim calcmode="lin" valueType="num">
                                      <p:cBhvr>
                                        <p:cTn id="79" dur="1000" fill="hold"/>
                                        <p:tgtEl>
                                          <p:spTgt spid="11"/>
                                        </p:tgtEl>
                                        <p:attrNameLst>
                                          <p:attrName>ppt_x</p:attrName>
                                        </p:attrNameLst>
                                      </p:cBhvr>
                                      <p:tavLst>
                                        <p:tav tm="0">
                                          <p:val>
                                            <p:strVal val="#ppt_x"/>
                                          </p:val>
                                        </p:tav>
                                        <p:tav tm="100000">
                                          <p:val>
                                            <p:strVal val="#ppt_x"/>
                                          </p:val>
                                        </p:tav>
                                      </p:tavLst>
                                    </p:anim>
                                    <p:anim calcmode="lin" valueType="num">
                                      <p:cBhvr>
                                        <p:cTn id="8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181" grpId="0"/>
      <p:bldP spid="183" grpId="0"/>
      <p:bldP spid="185" grpId="0"/>
      <p:bldP spid="2" grpId="0"/>
      <p:bldP spid="3" grpId="0" animBg="1"/>
      <p:bldP spid="4" grpId="0"/>
      <p:bldP spid="5"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0" name="Google Shape;360;g14eb2640d1c_1_17"/>
          <p:cNvSpPr txBox="1"/>
          <p:nvPr/>
        </p:nvSpPr>
        <p:spPr>
          <a:xfrm>
            <a:off x="581200" y="3219051"/>
            <a:ext cx="10993500" cy="23698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endParaRPr sz="16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 la base de données (en travaillant à deux dessus)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Manque de méthodologie Agile</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Mise en place des boucles PHP gérant l’affichage des vidéos</a:t>
            </a: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parfois compliquée de la bibliothèque MDB</a:t>
            </a:r>
            <a:endParaRPr sz="2000"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endParaRPr sz="2000" dirty="0">
              <a:solidFill>
                <a:schemeClr val="lt1"/>
              </a:solidFill>
              <a:latin typeface="Gill Sans"/>
              <a:ea typeface="Gill Sans"/>
              <a:cs typeface="Gill Sans"/>
              <a:sym typeface="Gill Sans"/>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chemeClr val="lt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E0F4630B-EC95-48AB-D6E4-95CE6BD86AD2}"/>
              </a:ext>
            </a:extLst>
          </p:cNvPr>
          <p:cNvSpPr txBox="1"/>
          <p:nvPr/>
        </p:nvSpPr>
        <p:spPr>
          <a:xfrm>
            <a:off x="447816" y="653984"/>
            <a:ext cx="11290859" cy="1323439"/>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OPERATIONNEL</a:t>
            </a:r>
          </a:p>
          <a:p>
            <a:pPr algn="ctr"/>
            <a:r>
              <a:rPr lang="fr-FR" sz="4000" dirty="0">
                <a:solidFill>
                  <a:schemeClr val="bg1"/>
                </a:solidFill>
              </a:rPr>
              <a:t>ET DIFFICULTÉS TECHNIQUES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0">
                                            <p:txEl>
                                              <p:pRg st="2" end="2"/>
                                            </p:txEl>
                                          </p:spTgt>
                                        </p:tgtEl>
                                        <p:attrNameLst>
                                          <p:attrName>style.visibility</p:attrName>
                                        </p:attrNameLst>
                                      </p:cBhvr>
                                      <p:to>
                                        <p:strVal val="visible"/>
                                      </p:to>
                                    </p:set>
                                    <p:animEffect transition="in" filter="fade">
                                      <p:cBhvr>
                                        <p:cTn id="14" dur="1000"/>
                                        <p:tgtEl>
                                          <p:spTgt spid="360">
                                            <p:txEl>
                                              <p:pRg st="2" end="2"/>
                                            </p:txEl>
                                          </p:spTgt>
                                        </p:tgtEl>
                                      </p:cBhvr>
                                    </p:animEffect>
                                    <p:anim calcmode="lin" valueType="num">
                                      <p:cBhvr>
                                        <p:cTn id="15" dur="1000" fill="hold"/>
                                        <p:tgtEl>
                                          <p:spTgt spid="36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6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0">
                                            <p:txEl>
                                              <p:pRg st="3" end="3"/>
                                            </p:txEl>
                                          </p:spTgt>
                                        </p:tgtEl>
                                        <p:attrNameLst>
                                          <p:attrName>style.visibility</p:attrName>
                                        </p:attrNameLst>
                                      </p:cBhvr>
                                      <p:to>
                                        <p:strVal val="visible"/>
                                      </p:to>
                                    </p:set>
                                    <p:animEffect transition="in" filter="fade">
                                      <p:cBhvr>
                                        <p:cTn id="21" dur="1000"/>
                                        <p:tgtEl>
                                          <p:spTgt spid="360">
                                            <p:txEl>
                                              <p:pRg st="3" end="3"/>
                                            </p:txEl>
                                          </p:spTgt>
                                        </p:tgtEl>
                                      </p:cBhvr>
                                    </p:animEffect>
                                    <p:anim calcmode="lin" valueType="num">
                                      <p:cBhvr>
                                        <p:cTn id="22" dur="1000" fill="hold"/>
                                        <p:tgtEl>
                                          <p:spTgt spid="36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6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0">
                                            <p:txEl>
                                              <p:pRg st="4" end="4"/>
                                            </p:txEl>
                                          </p:spTgt>
                                        </p:tgtEl>
                                        <p:attrNameLst>
                                          <p:attrName>style.visibility</p:attrName>
                                        </p:attrNameLst>
                                      </p:cBhvr>
                                      <p:to>
                                        <p:strVal val="visible"/>
                                      </p:to>
                                    </p:set>
                                    <p:animEffect transition="in" filter="fade">
                                      <p:cBhvr>
                                        <p:cTn id="28" dur="1000"/>
                                        <p:tgtEl>
                                          <p:spTgt spid="360">
                                            <p:txEl>
                                              <p:pRg st="4" end="4"/>
                                            </p:txEl>
                                          </p:spTgt>
                                        </p:tgtEl>
                                      </p:cBhvr>
                                    </p:animEffect>
                                    <p:anim calcmode="lin" valueType="num">
                                      <p:cBhvr>
                                        <p:cTn id="29" dur="1000" fill="hold"/>
                                        <p:tgtEl>
                                          <p:spTgt spid="36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6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0">
                                            <p:txEl>
                                              <p:pRg st="5" end="5"/>
                                            </p:txEl>
                                          </p:spTgt>
                                        </p:tgtEl>
                                        <p:attrNameLst>
                                          <p:attrName>style.visibility</p:attrName>
                                        </p:attrNameLst>
                                      </p:cBhvr>
                                      <p:to>
                                        <p:strVal val="visible"/>
                                      </p:to>
                                    </p:set>
                                    <p:animEffect transition="in" filter="fade">
                                      <p:cBhvr>
                                        <p:cTn id="35" dur="1000"/>
                                        <p:tgtEl>
                                          <p:spTgt spid="360">
                                            <p:txEl>
                                              <p:pRg st="5" end="5"/>
                                            </p:txEl>
                                          </p:spTgt>
                                        </p:tgtEl>
                                      </p:cBhvr>
                                    </p:animEffect>
                                    <p:anim calcmode="lin" valueType="num">
                                      <p:cBhvr>
                                        <p:cTn id="36" dur="1000" fill="hold"/>
                                        <p:tgtEl>
                                          <p:spTgt spid="360">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6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8" name="Google Shape;368;g14e5394a3c5_0_0"/>
          <p:cNvSpPr txBox="1"/>
          <p:nvPr/>
        </p:nvSpPr>
        <p:spPr>
          <a:xfrm>
            <a:off x="653925" y="3319550"/>
            <a:ext cx="5097300" cy="5186005"/>
          </a:xfrm>
          <a:prstGeom prst="rect">
            <a:avLst/>
          </a:prstGeom>
          <a:noFill/>
          <a:ln>
            <a:noFill/>
          </a:ln>
        </p:spPr>
        <p:txBody>
          <a:bodyPr spcFirstLastPara="1" wrap="square" lIns="91425" tIns="91425" rIns="91425" bIns="91425" anchor="t" anchorCtr="0">
            <a:spAutoFit/>
          </a:bodyPr>
          <a:lstStyle/>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des contraintes de temps et de moyens</a:t>
            </a:r>
            <a:endParaRPr sz="2000" dirty="0">
              <a:solidFill>
                <a:schemeClr val="lt1"/>
              </a:solidFill>
              <a:latin typeface="Gill Sans"/>
              <a:ea typeface="Gill Sans"/>
              <a:cs typeface="Gill Sans"/>
              <a:sym typeface="Gill Sans"/>
            </a:endParaRPr>
          </a:p>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S'accorder sur l’identité visuelle et la cohérence du projet</a:t>
            </a:r>
          </a:p>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Travaille efficace grâce à l’utilisation journalière de Git et GitHub</a:t>
            </a:r>
          </a:p>
          <a:p>
            <a:pPr lvl="0" algn="l" rtl="0">
              <a:spcBef>
                <a:spcPts val="0"/>
              </a:spcBef>
              <a:spcAft>
                <a:spcPts val="0"/>
              </a:spcAft>
              <a:buClr>
                <a:schemeClr val="lt1"/>
              </a:buClr>
              <a:buSzPts val="2000"/>
            </a:pPr>
            <a:endParaRPr sz="2000" dirty="0">
              <a:solidFill>
                <a:schemeClr val="lt1"/>
              </a:solidFill>
              <a:latin typeface="Gill Sans"/>
              <a:ea typeface="Gill Sans"/>
              <a:cs typeface="Gill Sans"/>
              <a:sym typeface="Gill Sans"/>
            </a:endParaRPr>
          </a:p>
          <a:p>
            <a:pPr marL="0" lvl="0" indent="0" algn="l" rtl="0">
              <a:spcBef>
                <a:spcPts val="0"/>
              </a:spcBef>
              <a:spcAft>
                <a:spcPts val="0"/>
              </a:spcAft>
              <a:buNone/>
            </a:pPr>
            <a:endParaRPr sz="1600" dirty="0">
              <a:solidFill>
                <a:schemeClr val="lt1"/>
              </a:solidFill>
              <a:latin typeface="Gill Sans"/>
              <a:ea typeface="Gill Sans"/>
              <a:cs typeface="Gill Sans"/>
              <a:sym typeface="Gill Sans"/>
            </a:endParaRPr>
          </a:p>
          <a:p>
            <a:pPr marL="457200" lvl="0" indent="0" algn="l" rtl="0">
              <a:spcBef>
                <a:spcPts val="0"/>
              </a:spcBef>
              <a:spcAft>
                <a:spcPts val="0"/>
              </a:spcAft>
              <a:buNone/>
            </a:pPr>
            <a:endParaRPr sz="1600" dirty="0">
              <a:solidFill>
                <a:schemeClr val="lt1"/>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p:txBody>
      </p:sp>
      <p:sp>
        <p:nvSpPr>
          <p:cNvPr id="3" name="ZoneTexte 2">
            <a:extLst>
              <a:ext uri="{FF2B5EF4-FFF2-40B4-BE49-F238E27FC236}">
                <a16:creationId xmlns:a16="http://schemas.microsoft.com/office/drawing/2014/main" id="{5FBBC452-4782-DE41-D220-CA6AFF11A803}"/>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ORGANISATIONNEL</a:t>
            </a:r>
          </a:p>
        </p:txBody>
      </p:sp>
      <p:pic>
        <p:nvPicPr>
          <p:cNvPr id="4" name="Image 3">
            <a:extLst>
              <a:ext uri="{FF2B5EF4-FFF2-40B4-BE49-F238E27FC236}">
                <a16:creationId xmlns:a16="http://schemas.microsoft.com/office/drawing/2014/main" id="{2BD858DC-AB5F-EB92-405F-1D4CB6192EA3}"/>
              </a:ext>
            </a:extLst>
          </p:cNvPr>
          <p:cNvPicPr>
            <a:picLocks noChangeAspect="1"/>
          </p:cNvPicPr>
          <p:nvPr/>
        </p:nvPicPr>
        <p:blipFill>
          <a:blip r:embed="rId3"/>
          <a:stretch>
            <a:fillRect/>
          </a:stretch>
        </p:blipFill>
        <p:spPr>
          <a:xfrm>
            <a:off x="8746647" y="3564294"/>
            <a:ext cx="2328789" cy="23287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8">
                                            <p:txEl>
                                              <p:pRg st="0" end="0"/>
                                            </p:txEl>
                                          </p:spTgt>
                                        </p:tgtEl>
                                        <p:attrNameLst>
                                          <p:attrName>style.visibility</p:attrName>
                                        </p:attrNameLst>
                                      </p:cBhvr>
                                      <p:to>
                                        <p:strVal val="visible"/>
                                      </p:to>
                                    </p:set>
                                    <p:animEffect transition="in" filter="fade">
                                      <p:cBhvr>
                                        <p:cTn id="14" dur="1000"/>
                                        <p:tgtEl>
                                          <p:spTgt spid="368">
                                            <p:txEl>
                                              <p:pRg st="0" end="0"/>
                                            </p:txEl>
                                          </p:spTgt>
                                        </p:tgtEl>
                                      </p:cBhvr>
                                    </p:animEffect>
                                    <p:anim calcmode="lin" valueType="num">
                                      <p:cBhvr>
                                        <p:cTn id="15" dur="1000" fill="hold"/>
                                        <p:tgtEl>
                                          <p:spTgt spid="36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8">
                                            <p:txEl>
                                              <p:pRg st="1" end="1"/>
                                            </p:txEl>
                                          </p:spTgt>
                                        </p:tgtEl>
                                        <p:attrNameLst>
                                          <p:attrName>style.visibility</p:attrName>
                                        </p:attrNameLst>
                                      </p:cBhvr>
                                      <p:to>
                                        <p:strVal val="visible"/>
                                      </p:to>
                                    </p:set>
                                    <p:animEffect transition="in" filter="fade">
                                      <p:cBhvr>
                                        <p:cTn id="21" dur="1000"/>
                                        <p:tgtEl>
                                          <p:spTgt spid="368">
                                            <p:txEl>
                                              <p:pRg st="1" end="1"/>
                                            </p:txEl>
                                          </p:spTgt>
                                        </p:tgtEl>
                                      </p:cBhvr>
                                    </p:animEffect>
                                    <p:anim calcmode="lin" valueType="num">
                                      <p:cBhvr>
                                        <p:cTn id="22" dur="1000" fill="hold"/>
                                        <p:tgtEl>
                                          <p:spTgt spid="36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8">
                                            <p:txEl>
                                              <p:pRg st="2" end="2"/>
                                            </p:txEl>
                                          </p:spTgt>
                                        </p:tgtEl>
                                        <p:attrNameLst>
                                          <p:attrName>style.visibility</p:attrName>
                                        </p:attrNameLst>
                                      </p:cBhvr>
                                      <p:to>
                                        <p:strVal val="visible"/>
                                      </p:to>
                                    </p:set>
                                    <p:animEffect transition="in" filter="fade">
                                      <p:cBhvr>
                                        <p:cTn id="28" dur="1000"/>
                                        <p:tgtEl>
                                          <p:spTgt spid="368">
                                            <p:txEl>
                                              <p:pRg st="2" end="2"/>
                                            </p:txEl>
                                          </p:spTgt>
                                        </p:tgtEl>
                                      </p:cBhvr>
                                    </p:animEffect>
                                    <p:anim calcmode="lin" valueType="num">
                                      <p:cBhvr>
                                        <p:cTn id="29" dur="1000" fill="hold"/>
                                        <p:tgtEl>
                                          <p:spTgt spid="36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Dividende">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334</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Gill Sans</vt:lpstr>
      <vt:lpstr>Calibri</vt:lpstr>
      <vt:lpstr>Noto Sans Symbols</vt:lpstr>
      <vt:lpstr>Noto Sans</vt:lpstr>
      <vt:lpstr>Dividende</vt:lpstr>
      <vt:lpstr>Projet web – site de Speedrun - RushRunners</vt:lpstr>
      <vt:lpstr>Le Speedrun est une pratique liée aux jeux vidéo, dans laquelle le but est d'atteindre le plus rapidement possible un objectif donné, le plus souvent terminer le jeu. Les jeux vidéo nécessitant habituellement des heures de jeu pour être résolus, peuvent parfois être terminés en quelques minutes</vt:lpstr>
      <vt:lpstr>POURQUOI LE SPEEDRUN?</vt:lpstr>
      <vt:lpstr>LES OBJECTIFS DU SITE</vt:lpstr>
      <vt:lpstr>POUR ALLER PLUS LOIN</vt:lpstr>
      <vt:lpstr>LE SPEEDRUN EST UN DOMAINE RICHE ET VARIÉ ET PERMET UN CONTACT PRIVILÉGIÉ AVEC LA COMMUNAUTÉ</vt:lpstr>
      <vt:lpstr>Présentation PowerPoint</vt:lpstr>
      <vt:lpstr>Présentation PowerPoint</vt:lpstr>
      <vt:lpstr>Présentation PowerPoint</vt:lpstr>
      <vt:lpstr>Présentation PowerPoint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FIL ROUGE</dc:title>
  <dc:creator>Greg ZefitaRo</dc:creator>
  <cp:lastModifiedBy>Greg ZefitaRo</cp:lastModifiedBy>
  <cp:revision>11</cp:revision>
  <dcterms:created xsi:type="dcterms:W3CDTF">2022-10-31T10:02:40Z</dcterms:created>
  <dcterms:modified xsi:type="dcterms:W3CDTF">2023-04-14T04:00:42Z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