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79" r:id="rId3"/>
    <p:sldId id="280" r:id="rId4"/>
    <p:sldId id="262" r:id="rId5"/>
    <p:sldId id="282" r:id="rId6"/>
    <p:sldId id="267" r:id="rId7"/>
    <p:sldId id="264" r:id="rId8"/>
    <p:sldId id="259" r:id="rId9"/>
    <p:sldId id="263" r:id="rId10"/>
    <p:sldId id="260" r:id="rId11"/>
    <p:sldId id="286" r:id="rId12"/>
    <p:sldId id="265" r:id="rId13"/>
    <p:sldId id="288" r:id="rId14"/>
    <p:sldId id="289" r:id="rId15"/>
    <p:sldId id="283" r:id="rId16"/>
    <p:sldId id="285" r:id="rId17"/>
    <p:sldId id="284" r:id="rId18"/>
    <p:sldId id="261" r:id="rId19"/>
    <p:sldId id="272" r:id="rId20"/>
    <p:sldId id="273" r:id="rId21"/>
    <p:sldId id="274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6314" autoAdjust="0"/>
  </p:normalViewPr>
  <p:slideViewPr>
    <p:cSldViewPr snapToGrid="0" showGuides="1">
      <p:cViewPr>
        <p:scale>
          <a:sx n="75" d="100"/>
          <a:sy n="75" d="100"/>
        </p:scale>
        <p:origin x="968" y="-132"/>
      </p:cViewPr>
      <p:guideLst>
        <p:guide orient="horz" pos="1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重污染企业周边</a:t>
            </a:r>
          </a:p>
        </c:rich>
      </c:tx>
      <c:layout>
        <c:manualLayout>
          <c:xMode val="edge"/>
          <c:yMode val="edge"/>
          <c:x val="0.27463683992439952"/>
          <c:y val="0.13640392372587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7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67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33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14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13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37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49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4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89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36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8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4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1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6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9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623D83-E2A8-4D3F-811F-9DA8DA5A0060}"/>
              </a:ext>
            </a:extLst>
          </p:cNvPr>
          <p:cNvSpPr/>
          <p:nvPr userDrawn="1"/>
        </p:nvSpPr>
        <p:spPr>
          <a:xfrm>
            <a:off x="7488494" y="540735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A20394-4E92-4CFF-8460-5E5F892C023F}"/>
              </a:ext>
            </a:extLst>
          </p:cNvPr>
          <p:cNvSpPr/>
          <p:nvPr userDrawn="1"/>
        </p:nvSpPr>
        <p:spPr>
          <a:xfrm>
            <a:off x="165508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3B1382-C2B6-4A78-AC70-E5FB5018C6F3}"/>
              </a:ext>
            </a:extLst>
          </p:cNvPr>
          <p:cNvSpPr/>
          <p:nvPr userDrawn="1"/>
        </p:nvSpPr>
        <p:spPr>
          <a:xfrm>
            <a:off x="184354" y="5387032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DFBC0-340E-4E3E-AE22-7BE154B8B660}"/>
              </a:ext>
            </a:extLst>
          </p:cNvPr>
          <p:cNvSpPr/>
          <p:nvPr userDrawn="1"/>
        </p:nvSpPr>
        <p:spPr>
          <a:xfrm>
            <a:off x="7488494" y="235196"/>
            <a:ext cx="1471152" cy="1272048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A65551B7-532D-49E9-8D41-1778D936C0EE}"/>
              </a:ext>
            </a:extLst>
          </p:cNvPr>
          <p:cNvSpPr/>
          <p:nvPr userDrawn="1"/>
        </p:nvSpPr>
        <p:spPr>
          <a:xfrm>
            <a:off x="302342" y="374650"/>
            <a:ext cx="8536858" cy="6169025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06A4D7F9-7391-4F03-A07B-B260B803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56" y="623231"/>
            <a:ext cx="1152147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9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0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3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3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5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47EA8E34-74A9-429A-8E85-6109A376960E}"/>
              </a:ext>
            </a:extLst>
          </p:cNvPr>
          <p:cNvSpPr txBox="1"/>
          <p:nvPr/>
        </p:nvSpPr>
        <p:spPr>
          <a:xfrm>
            <a:off x="2039194" y="1779370"/>
            <a:ext cx="478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这是个题目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D8AE7B-ACA8-43B8-A342-DAA45A6B823B}"/>
              </a:ext>
            </a:extLst>
          </p:cNvPr>
          <p:cNvSpPr txBox="1"/>
          <p:nvPr/>
        </p:nvSpPr>
        <p:spPr>
          <a:xfrm>
            <a:off x="2179203" y="4398388"/>
            <a:ext cx="500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指导老师：小羊</a:t>
            </a:r>
            <a:r>
              <a:rPr lang="en-US" altLang="zh-CN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  </a:t>
            </a:r>
            <a:r>
              <a:rPr lang="zh-CN" alt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r>
              <a:rPr lang="zh-CN" alt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答辩时间： 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9BE029-82BA-4BA8-8172-F8C6599D1E96}"/>
              </a:ext>
            </a:extLst>
          </p:cNvPr>
          <p:cNvSpPr txBox="1"/>
          <p:nvPr/>
        </p:nvSpPr>
        <p:spPr>
          <a:xfrm>
            <a:off x="1898858" y="3105184"/>
            <a:ext cx="5065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title</a:t>
            </a:r>
            <a:endParaRPr lang="zh-CN" altLang="en-US" sz="2000" dirty="0">
              <a:solidFill>
                <a:srgbClr val="1C488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3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7739" y="2672858"/>
            <a:ext cx="43202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研究内容与路线 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60300" y="3613078"/>
            <a:ext cx="507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Contents and Methods</a:t>
            </a:r>
          </a:p>
        </p:txBody>
      </p:sp>
    </p:spTree>
    <p:extLst>
      <p:ext uri="{BB962C8B-B14F-4D97-AF65-F5344CB8AC3E}">
        <p14:creationId xmlns:p14="http://schemas.microsoft.com/office/powerpoint/2010/main" val="25773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3402889"/>
            <a:ext cx="6154694" cy="120015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597694" y="2642712"/>
            <a:ext cx="309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7695" y="3768525"/>
            <a:ext cx="309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3688" y="2596546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3688" y="3722359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FBD592-74C3-46A6-898A-604B0F430CBF}"/>
              </a:ext>
            </a:extLst>
          </p:cNvPr>
          <p:cNvSpPr txBox="1"/>
          <p:nvPr/>
        </p:nvSpPr>
        <p:spPr>
          <a:xfrm>
            <a:off x="1597694" y="4968675"/>
            <a:ext cx="367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D78F66-F8B6-458D-9440-1DA4D98CA7BA}"/>
              </a:ext>
            </a:extLst>
          </p:cNvPr>
          <p:cNvSpPr txBox="1"/>
          <p:nvPr/>
        </p:nvSpPr>
        <p:spPr>
          <a:xfrm>
            <a:off x="763688" y="4922509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0BCE82-305F-41FC-839D-72E2248F7F4E}"/>
              </a:ext>
            </a:extLst>
          </p:cNvPr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研究选题背景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E63211-695B-410A-9C5E-BC4A46FE1B9A}"/>
              </a:ext>
            </a:extLst>
          </p:cNvPr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89A2EB-744D-4C8D-8A43-92AECBA0A652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A5A3E5C-76B4-4749-A0B1-8BE3090217EC}"/>
              </a:ext>
            </a:extLst>
          </p:cNvPr>
          <p:cNvSpPr txBox="1"/>
          <p:nvPr/>
        </p:nvSpPr>
        <p:spPr>
          <a:xfrm>
            <a:off x="145022" y="1905828"/>
            <a:ext cx="315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</a:p>
        </p:txBody>
      </p:sp>
    </p:spTree>
    <p:extLst>
      <p:ext uri="{BB962C8B-B14F-4D97-AF65-F5344CB8AC3E}">
        <p14:creationId xmlns:p14="http://schemas.microsoft.com/office/powerpoint/2010/main" val="16883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485" y="1164695"/>
            <a:ext cx="2388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研究内容与路线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310" y="1506027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Research Contents and Methods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B6E0B4-B779-406B-9AB2-CD889F77E64D}"/>
              </a:ext>
            </a:extLst>
          </p:cNvPr>
          <p:cNvSpPr txBox="1"/>
          <p:nvPr/>
        </p:nvSpPr>
        <p:spPr>
          <a:xfrm>
            <a:off x="145022" y="1905828"/>
            <a:ext cx="315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2619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485" y="1164695"/>
            <a:ext cx="2388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研究内容与路线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310" y="1506027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Research Contents and Methods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FE9B160-9B28-4A13-8976-07A7D7265827}"/>
              </a:ext>
            </a:extLst>
          </p:cNvPr>
          <p:cNvSpPr txBox="1"/>
          <p:nvPr/>
        </p:nvSpPr>
        <p:spPr>
          <a:xfrm>
            <a:off x="145022" y="1905828"/>
            <a:ext cx="315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4914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485" y="1164695"/>
            <a:ext cx="2388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研究内容与路线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310" y="1506027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Research Contents and Methods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DDC25C3-831D-4EE4-B45E-FD198E3CF16E}"/>
              </a:ext>
            </a:extLst>
          </p:cNvPr>
          <p:cNvSpPr txBox="1"/>
          <p:nvPr/>
        </p:nvSpPr>
        <p:spPr>
          <a:xfrm>
            <a:off x="145022" y="1905828"/>
            <a:ext cx="315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</a:p>
        </p:txBody>
      </p:sp>
    </p:spTree>
    <p:extLst>
      <p:ext uri="{BB962C8B-B14F-4D97-AF65-F5344CB8AC3E}">
        <p14:creationId xmlns:p14="http://schemas.microsoft.com/office/powerpoint/2010/main" val="31590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4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7739" y="2672858"/>
            <a:ext cx="43202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可行性分析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60300" y="3613078"/>
            <a:ext cx="472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Feasibility Analysis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24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3402889"/>
            <a:ext cx="6154694" cy="120015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597695" y="2642712"/>
            <a:ext cx="252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7695" y="3768525"/>
            <a:ext cx="262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3688" y="2596546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3688" y="3722359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0D4570-6D80-4596-8083-828B5B824D25}"/>
              </a:ext>
            </a:extLst>
          </p:cNvPr>
          <p:cNvSpPr txBox="1"/>
          <p:nvPr/>
        </p:nvSpPr>
        <p:spPr>
          <a:xfrm>
            <a:off x="678485" y="1164695"/>
            <a:ext cx="2388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可行性分析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9C85D3-4829-427F-867E-18E107C2D071}"/>
              </a:ext>
            </a:extLst>
          </p:cNvPr>
          <p:cNvSpPr txBox="1"/>
          <p:nvPr/>
        </p:nvSpPr>
        <p:spPr>
          <a:xfrm>
            <a:off x="279679" y="1515814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Feasibility Analysis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14696A7-BACE-4A27-A2F5-FB7702318DAA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62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582902" y="2410910"/>
            <a:ext cx="4041058" cy="328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530943" y="2405831"/>
            <a:ext cx="4041058" cy="3287474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914562" y="2529623"/>
            <a:ext cx="296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可行性分析</a:t>
            </a:r>
            <a:r>
              <a:rPr lang="en-US" altLang="zh-CN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021750" y="3191438"/>
            <a:ext cx="46223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14562" y="3342974"/>
            <a:ext cx="31853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</a:p>
          <a:p>
            <a:endParaRPr lang="zh-CN" altLang="en-US" sz="12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endParaRPr lang="zh-CN" altLang="en-US" sz="12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62808" y="2529622"/>
            <a:ext cx="298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可行性分析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169996" y="3191438"/>
            <a:ext cx="46223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779640" y="3426709"/>
            <a:ext cx="316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488E34-6FAB-48A4-93A7-BDD6E85B87E5}"/>
              </a:ext>
            </a:extLst>
          </p:cNvPr>
          <p:cNvSpPr txBox="1"/>
          <p:nvPr/>
        </p:nvSpPr>
        <p:spPr>
          <a:xfrm>
            <a:off x="678485" y="1164695"/>
            <a:ext cx="23886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可行性分析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176FBC-E6FF-4F32-A1C1-E04D14E3F636}"/>
              </a:ext>
            </a:extLst>
          </p:cNvPr>
          <p:cNvSpPr txBox="1"/>
          <p:nvPr/>
        </p:nvSpPr>
        <p:spPr>
          <a:xfrm>
            <a:off x="279679" y="1515814"/>
            <a:ext cx="2247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Feasibility Analysis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D8A545-C981-4CED-918F-9FCF5C886CAF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5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7739" y="2672858"/>
            <a:ext cx="43202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进度安排与预期目标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784050" y="3605383"/>
            <a:ext cx="613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Progress Arrangement and Expectations</a:t>
            </a:r>
          </a:p>
        </p:txBody>
      </p:sp>
    </p:spTree>
    <p:extLst>
      <p:ext uri="{BB962C8B-B14F-4D97-AF65-F5344CB8AC3E}">
        <p14:creationId xmlns:p14="http://schemas.microsoft.com/office/powerpoint/2010/main" val="28814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8485" y="1164695"/>
            <a:ext cx="27569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进度安排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7738" y="1491339"/>
            <a:ext cx="1953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Progress Arrangement 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8100000">
            <a:off x="4826503" y="1909337"/>
            <a:ext cx="2114104" cy="1541396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8100000">
            <a:off x="3414517" y="2391031"/>
            <a:ext cx="2114104" cy="1541396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8100000">
            <a:off x="2002530" y="2887843"/>
            <a:ext cx="2114104" cy="1541396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8100000">
            <a:off x="600932" y="3379543"/>
            <a:ext cx="2114104" cy="1541396"/>
          </a:xfrm>
          <a:custGeom>
            <a:avLst/>
            <a:gdLst>
              <a:gd name="connsiteX0" fmla="*/ 1027597 w 2818805"/>
              <a:gd name="connsiteY0" fmla="*/ 2055195 h 2055195"/>
              <a:gd name="connsiteX1" fmla="*/ 254013 w 2818805"/>
              <a:gd name="connsiteY1" fmla="*/ 1281610 h 2055195"/>
              <a:gd name="connsiteX2" fmla="*/ 0 w 2818805"/>
              <a:gd name="connsiteY2" fmla="*/ 1027597 h 2055195"/>
              <a:gd name="connsiteX3" fmla="*/ 254013 w 2818805"/>
              <a:gd name="connsiteY3" fmla="*/ 773585 h 2055195"/>
              <a:gd name="connsiteX4" fmla="*/ 1027597 w 2818805"/>
              <a:gd name="connsiteY4" fmla="*/ 0 h 2055195"/>
              <a:gd name="connsiteX5" fmla="*/ 1281610 w 2818805"/>
              <a:gd name="connsiteY5" fmla="*/ 254013 h 2055195"/>
              <a:gd name="connsiteX6" fmla="*/ 668098 w 2818805"/>
              <a:gd name="connsiteY6" fmla="*/ 867524 h 2055195"/>
              <a:gd name="connsiteX7" fmla="*/ 2818805 w 2818805"/>
              <a:gd name="connsiteY7" fmla="*/ 867524 h 2055195"/>
              <a:gd name="connsiteX8" fmla="*/ 2818805 w 2818805"/>
              <a:gd name="connsiteY8" fmla="*/ 1187670 h 2055195"/>
              <a:gd name="connsiteX9" fmla="*/ 668098 w 2818805"/>
              <a:gd name="connsiteY9" fmla="*/ 1187670 h 2055195"/>
              <a:gd name="connsiteX10" fmla="*/ 1281610 w 2818805"/>
              <a:gd name="connsiteY10" fmla="*/ 1801182 h 205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8805" h="2055195">
                <a:moveTo>
                  <a:pt x="1027597" y="2055195"/>
                </a:moveTo>
                <a:lnTo>
                  <a:pt x="254013" y="1281610"/>
                </a:lnTo>
                <a:lnTo>
                  <a:pt x="0" y="1027597"/>
                </a:lnTo>
                <a:lnTo>
                  <a:pt x="254013" y="773585"/>
                </a:lnTo>
                <a:lnTo>
                  <a:pt x="1027597" y="0"/>
                </a:lnTo>
                <a:lnTo>
                  <a:pt x="1281610" y="254013"/>
                </a:lnTo>
                <a:lnTo>
                  <a:pt x="668098" y="867524"/>
                </a:lnTo>
                <a:lnTo>
                  <a:pt x="2818805" y="867524"/>
                </a:lnTo>
                <a:lnTo>
                  <a:pt x="2818805" y="1187670"/>
                </a:lnTo>
                <a:lnTo>
                  <a:pt x="668098" y="1187670"/>
                </a:lnTo>
                <a:lnTo>
                  <a:pt x="1281610" y="1801182"/>
                </a:lnTo>
                <a:close/>
              </a:path>
            </a:pathLst>
          </a:cu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32116" y="4432514"/>
            <a:ext cx="5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35448" y="3943928"/>
            <a:ext cx="5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59232" y="3428164"/>
            <a:ext cx="5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73553" y="2948446"/>
            <a:ext cx="55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59232" y="1500555"/>
            <a:ext cx="258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2021.3.1~2021.5.24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87939" y="2488494"/>
            <a:ext cx="214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Shaun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377104" y="1997355"/>
            <a:ext cx="228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2021.1.4~2021.3.1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442732" y="3972450"/>
            <a:ext cx="2282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Shaun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82832" y="2554271"/>
            <a:ext cx="25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2020.10.1~2021.1.03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941549" y="4414152"/>
            <a:ext cx="2148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5180" y="3040779"/>
            <a:ext cx="252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2020.9.15~2020.9.30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3735" y="4993991"/>
            <a:ext cx="2148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76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DA3F82F-14FA-45F1-9997-32F63A845908}"/>
              </a:ext>
            </a:extLst>
          </p:cNvPr>
          <p:cNvSpPr/>
          <p:nvPr/>
        </p:nvSpPr>
        <p:spPr>
          <a:xfrm>
            <a:off x="4547009" y="119510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413CC9-0242-419D-AC3B-75832B8D346A}"/>
              </a:ext>
            </a:extLst>
          </p:cNvPr>
          <p:cNvSpPr/>
          <p:nvPr/>
        </p:nvSpPr>
        <p:spPr>
          <a:xfrm>
            <a:off x="4627159" y="2253326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Purpose and Significance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614A84-7A83-4A51-A3ED-208538A31B58}"/>
              </a:ext>
            </a:extLst>
          </p:cNvPr>
          <p:cNvSpPr/>
          <p:nvPr/>
        </p:nvSpPr>
        <p:spPr>
          <a:xfrm>
            <a:off x="4639859" y="3362631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Research Contents and Methods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149EBF-AC6E-4CB0-A5A9-CBAC75BD91D4}"/>
              </a:ext>
            </a:extLst>
          </p:cNvPr>
          <p:cNvSpPr/>
          <p:nvPr/>
        </p:nvSpPr>
        <p:spPr>
          <a:xfrm>
            <a:off x="4639859" y="4506677"/>
            <a:ext cx="201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Feasibility Analysis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54AAE2-A0ED-408C-8C4C-F341EB35AA4E}"/>
              </a:ext>
            </a:extLst>
          </p:cNvPr>
          <p:cNvSpPr/>
          <p:nvPr/>
        </p:nvSpPr>
        <p:spPr>
          <a:xfrm>
            <a:off x="4534309" y="746592"/>
            <a:ext cx="3147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选题背景        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3EB2D2-BD40-46F3-A20A-9B4C2A634186}"/>
              </a:ext>
            </a:extLst>
          </p:cNvPr>
          <p:cNvSpPr/>
          <p:nvPr/>
        </p:nvSpPr>
        <p:spPr>
          <a:xfrm>
            <a:off x="4614459" y="1843722"/>
            <a:ext cx="3147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目的与意义    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AACF2E-2333-47F3-8480-F3A7A3DF1185}"/>
              </a:ext>
            </a:extLst>
          </p:cNvPr>
          <p:cNvSpPr/>
          <p:nvPr/>
        </p:nvSpPr>
        <p:spPr>
          <a:xfrm>
            <a:off x="4627159" y="2948687"/>
            <a:ext cx="3227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研究内容与路线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705C11-362D-4882-AE66-ACD5BABA7A9C}"/>
              </a:ext>
            </a:extLst>
          </p:cNvPr>
          <p:cNvSpPr/>
          <p:nvPr/>
        </p:nvSpPr>
        <p:spPr>
          <a:xfrm>
            <a:off x="4627159" y="405475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可行性分析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075A7F-322C-45AB-B182-A8EF6644F5FF}"/>
              </a:ext>
            </a:extLst>
          </p:cNvPr>
          <p:cNvSpPr txBox="1"/>
          <p:nvPr/>
        </p:nvSpPr>
        <p:spPr>
          <a:xfrm>
            <a:off x="3752568" y="603241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1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144087-E51A-4B15-9827-3768BFCBE2F6}"/>
              </a:ext>
            </a:extLst>
          </p:cNvPr>
          <p:cNvSpPr/>
          <p:nvPr/>
        </p:nvSpPr>
        <p:spPr>
          <a:xfrm>
            <a:off x="233680" y="233680"/>
            <a:ext cx="2342573" cy="6390639"/>
          </a:xfrm>
          <a:prstGeom prst="rect">
            <a:avLst/>
          </a:prstGeom>
          <a:solidFill>
            <a:srgbClr val="034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31AC9F-384C-4456-9D73-CCCDC494E411}"/>
              </a:ext>
            </a:extLst>
          </p:cNvPr>
          <p:cNvSpPr txBox="1"/>
          <p:nvPr/>
        </p:nvSpPr>
        <p:spPr>
          <a:xfrm>
            <a:off x="3832718" y="1706693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2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048FA4-ECBC-46A2-BD5C-AD16C43AF3C5}"/>
              </a:ext>
            </a:extLst>
          </p:cNvPr>
          <p:cNvSpPr txBox="1"/>
          <p:nvPr/>
        </p:nvSpPr>
        <p:spPr>
          <a:xfrm>
            <a:off x="3845418" y="2814819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3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796DE6-F068-42B0-B98B-DFC6590F4DC8}"/>
              </a:ext>
            </a:extLst>
          </p:cNvPr>
          <p:cNvSpPr txBox="1"/>
          <p:nvPr/>
        </p:nvSpPr>
        <p:spPr>
          <a:xfrm>
            <a:off x="3845418" y="3924044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4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3776A7-E0DE-41EB-8DEA-4C5EBC015415}"/>
              </a:ext>
            </a:extLst>
          </p:cNvPr>
          <p:cNvSpPr txBox="1"/>
          <p:nvPr/>
        </p:nvSpPr>
        <p:spPr>
          <a:xfrm>
            <a:off x="983597" y="2591905"/>
            <a:ext cx="6719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15D32A-215D-4FAC-8312-003A700ED75E}"/>
              </a:ext>
            </a:extLst>
          </p:cNvPr>
          <p:cNvSpPr/>
          <p:nvPr/>
        </p:nvSpPr>
        <p:spPr>
          <a:xfrm>
            <a:off x="4627159" y="5612530"/>
            <a:ext cx="388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思源黑体 CN ExtraLight" panose="020B0200000000000000" pitchFamily="34" charset="-122"/>
                <a:cs typeface="Times New Roman" panose="02020603050405020304" pitchFamily="18" charset="0"/>
              </a:rPr>
              <a:t>Progress Arrangement and Expectations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思源黑体 CN ExtraLight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1F2F370-4018-4542-96CA-D3CE0BCAE868}"/>
              </a:ext>
            </a:extLst>
          </p:cNvPr>
          <p:cNvSpPr/>
          <p:nvPr/>
        </p:nvSpPr>
        <p:spPr>
          <a:xfrm>
            <a:off x="4614459" y="516060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黑体 CN Light" panose="020B0300000000000000" pitchFamily="34" charset="-122"/>
                <a:cs typeface="Times New Roman" panose="02020603050405020304" pitchFamily="18" charset="0"/>
              </a:rPr>
              <a:t>进度安排与预期目标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思源黑体 CN Light" panose="020B03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48F4309-F1DF-4A94-8986-0A4248B35661}"/>
              </a:ext>
            </a:extLst>
          </p:cNvPr>
          <p:cNvSpPr txBox="1"/>
          <p:nvPr/>
        </p:nvSpPr>
        <p:spPr>
          <a:xfrm>
            <a:off x="3832718" y="5029897"/>
            <a:ext cx="596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34C9C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5</a:t>
            </a:r>
            <a:endParaRPr lang="zh-CN" altLang="en-US" sz="6000" dirty="0">
              <a:solidFill>
                <a:srgbClr val="034C9C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1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F9328874-D7F0-40BE-9A13-976DE4C09FEE}"/>
              </a:ext>
            </a:extLst>
          </p:cNvPr>
          <p:cNvSpPr txBox="1"/>
          <p:nvPr/>
        </p:nvSpPr>
        <p:spPr>
          <a:xfrm>
            <a:off x="678485" y="1164695"/>
            <a:ext cx="27569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预期目标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2297C7-683D-4DEC-AB9D-04A7F96FADC4}"/>
              </a:ext>
            </a:extLst>
          </p:cNvPr>
          <p:cNvSpPr txBox="1"/>
          <p:nvPr/>
        </p:nvSpPr>
        <p:spPr>
          <a:xfrm>
            <a:off x="678485" y="1499892"/>
            <a:ext cx="1136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Expectations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85B973F-2C4F-4099-BC1C-71996B120381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FF53A69B-C20A-4DFD-B882-C2DE5058F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2063749"/>
            <a:ext cx="101218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039195" y="2417739"/>
            <a:ext cx="506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感谢老师的指导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051198" y="3661288"/>
            <a:ext cx="10416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39196" y="2977833"/>
            <a:ext cx="506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C488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  <a:endParaRPr lang="zh-CN" altLang="en-US" sz="2800" dirty="0">
              <a:solidFill>
                <a:srgbClr val="1C488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ACD620D-70BB-4582-BDFE-D90AF72ADC1D}"/>
              </a:ext>
            </a:extLst>
          </p:cNvPr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1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43545C-94CA-45FB-B3C0-D84839B373E8}"/>
              </a:ext>
            </a:extLst>
          </p:cNvPr>
          <p:cNvSpPr txBox="1"/>
          <p:nvPr/>
        </p:nvSpPr>
        <p:spPr>
          <a:xfrm>
            <a:off x="3205339" y="2672858"/>
            <a:ext cx="40424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研究选题背景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77D765-D815-4701-8646-F5248BF32D3F}"/>
              </a:ext>
            </a:extLst>
          </p:cNvPr>
          <p:cNvSpPr txBox="1"/>
          <p:nvPr/>
        </p:nvSpPr>
        <p:spPr>
          <a:xfrm>
            <a:off x="3002314" y="3544113"/>
            <a:ext cx="472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297397-6034-4550-B477-8221B19419DE}"/>
              </a:ext>
            </a:extLst>
          </p:cNvPr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研究选题背景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633263" y="2106850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28" name="矩形 2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4723171" y="2184605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4723171" y="3244293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4723171" y="4303981"/>
            <a:ext cx="3632159" cy="862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4" name="组合 33"/>
          <p:cNvGrpSpPr/>
          <p:nvPr/>
        </p:nvGrpSpPr>
        <p:grpSpPr>
          <a:xfrm>
            <a:off x="4633263" y="3166476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5" name="矩形 34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33263" y="4230412"/>
            <a:ext cx="1021894" cy="741434"/>
            <a:chOff x="6177683" y="1666134"/>
            <a:chExt cx="1362525" cy="988578"/>
          </a:xfrm>
          <a:solidFill>
            <a:srgbClr val="1C4885"/>
          </a:solidFill>
        </p:grpSpPr>
        <p:sp>
          <p:nvSpPr>
            <p:cNvPr id="38" name="矩形 37"/>
            <p:cNvSpPr/>
            <p:nvPr/>
          </p:nvSpPr>
          <p:spPr>
            <a:xfrm rot="5400000">
              <a:off x="5743333" y="2100484"/>
              <a:ext cx="988578" cy="119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/>
          </p:nvSpPr>
          <p:spPr>
            <a:xfrm>
              <a:off x="6297561" y="1666134"/>
              <a:ext cx="1242647" cy="1036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813080" y="2337015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13080" y="3410225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13080" y="4457857"/>
            <a:ext cx="774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87369" y="2419787"/>
            <a:ext cx="26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55037" y="3479475"/>
            <a:ext cx="236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89740" y="4548722"/>
            <a:ext cx="295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01F45C78-E94B-4B80-AEEB-8344B5EBD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163120"/>
              </p:ext>
            </p:extLst>
          </p:nvPr>
        </p:nvGraphicFramePr>
        <p:xfrm>
          <a:off x="707196" y="1702642"/>
          <a:ext cx="3212151" cy="2141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36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727322" y="4698892"/>
            <a:ext cx="1601289" cy="797922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6690" y="5144549"/>
            <a:ext cx="1601289" cy="789215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92817" y="3215369"/>
            <a:ext cx="1601289" cy="773884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572000" y="2749464"/>
            <a:ext cx="0" cy="318951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457700" y="2749464"/>
            <a:ext cx="228600" cy="228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椭圆 13"/>
          <p:cNvSpPr/>
          <p:nvPr/>
        </p:nvSpPr>
        <p:spPr>
          <a:xfrm>
            <a:off x="4457700" y="5710379"/>
            <a:ext cx="228600" cy="228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椭圆 14"/>
          <p:cNvSpPr/>
          <p:nvPr/>
        </p:nvSpPr>
        <p:spPr>
          <a:xfrm>
            <a:off x="4457700" y="3736436"/>
            <a:ext cx="228600" cy="228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椭圆 15"/>
          <p:cNvSpPr/>
          <p:nvPr/>
        </p:nvSpPr>
        <p:spPr>
          <a:xfrm>
            <a:off x="4452257" y="4723407"/>
            <a:ext cx="228600" cy="2286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任意多边形 16"/>
          <p:cNvSpPr/>
          <p:nvPr/>
        </p:nvSpPr>
        <p:spPr>
          <a:xfrm>
            <a:off x="1793963" y="2567797"/>
            <a:ext cx="1686744" cy="591934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</a:p>
        </p:txBody>
      </p:sp>
      <p:sp>
        <p:nvSpPr>
          <p:cNvPr id="20" name="任意多边形 19"/>
          <p:cNvSpPr/>
          <p:nvPr/>
        </p:nvSpPr>
        <p:spPr>
          <a:xfrm rot="10800000" flipV="1">
            <a:off x="5647300" y="3552264"/>
            <a:ext cx="1698173" cy="586241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cxnSp>
        <p:nvCxnSpPr>
          <p:cNvPr id="21" name="直接连接符 20"/>
          <p:cNvCxnSpPr>
            <a:endCxn id="13" idx="2"/>
          </p:cNvCxnSpPr>
          <p:nvPr/>
        </p:nvCxnSpPr>
        <p:spPr>
          <a:xfrm>
            <a:off x="3548743" y="2863764"/>
            <a:ext cx="908957" cy="0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711882" y="3845385"/>
            <a:ext cx="874667" cy="1142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4723312" y="5789935"/>
            <a:ext cx="874667" cy="1142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2"/>
          </p:cNvCxnSpPr>
          <p:nvPr/>
        </p:nvCxnSpPr>
        <p:spPr>
          <a:xfrm flipV="1">
            <a:off x="3557452" y="4837708"/>
            <a:ext cx="894806" cy="1142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9189CAF-801B-440F-A924-FCE17EB2BE63}"/>
              </a:ext>
            </a:extLst>
          </p:cNvPr>
          <p:cNvSpPr/>
          <p:nvPr/>
        </p:nvSpPr>
        <p:spPr>
          <a:xfrm>
            <a:off x="5744184" y="2778379"/>
            <a:ext cx="1601289" cy="773884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16">
            <a:extLst>
              <a:ext uri="{FF2B5EF4-FFF2-40B4-BE49-F238E27FC236}">
                <a16:creationId xmlns:a16="http://schemas.microsoft.com/office/drawing/2014/main" id="{A4635969-45C8-40BB-9227-CA97699FF8C9}"/>
              </a:ext>
            </a:extLst>
          </p:cNvPr>
          <p:cNvSpPr/>
          <p:nvPr/>
        </p:nvSpPr>
        <p:spPr>
          <a:xfrm>
            <a:off x="1835544" y="4553170"/>
            <a:ext cx="1686744" cy="591934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</a:p>
        </p:txBody>
      </p:sp>
      <p:sp>
        <p:nvSpPr>
          <p:cNvPr id="34" name="任意多边形 19">
            <a:extLst>
              <a:ext uri="{FF2B5EF4-FFF2-40B4-BE49-F238E27FC236}">
                <a16:creationId xmlns:a16="http://schemas.microsoft.com/office/drawing/2014/main" id="{0A84F4A3-C844-4178-888E-DA3F55765183}"/>
              </a:ext>
            </a:extLst>
          </p:cNvPr>
          <p:cNvSpPr/>
          <p:nvPr/>
        </p:nvSpPr>
        <p:spPr>
          <a:xfrm rot="10800000" flipV="1">
            <a:off x="5643014" y="5496814"/>
            <a:ext cx="1698173" cy="586241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第三阶段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75A0CB-BD98-41F4-BCE3-498014893367}"/>
              </a:ext>
            </a:extLst>
          </p:cNvPr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研究选题背景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693433A-ABC5-4C5D-BAC0-4908EB608902}"/>
              </a:ext>
            </a:extLst>
          </p:cNvPr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62F696C-724B-42FA-B49F-4EFAE3524501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E73DDFC-E53F-4277-92CD-FABC4333B924}"/>
              </a:ext>
            </a:extLst>
          </p:cNvPr>
          <p:cNvSpPr txBox="1"/>
          <p:nvPr/>
        </p:nvSpPr>
        <p:spPr>
          <a:xfrm>
            <a:off x="667534" y="1905828"/>
            <a:ext cx="427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1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3413775"/>
            <a:ext cx="6154694" cy="120015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597695" y="2642712"/>
            <a:ext cx="252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7695" y="3768525"/>
            <a:ext cx="309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3688" y="2596546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01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3688" y="3722359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FuturaBookC" pitchFamily="2" charset="-52"/>
              </a:rPr>
              <a:t>02</a:t>
            </a:r>
            <a:endParaRPr lang="zh-CN" altLang="en-US" sz="3000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FBD592-74C3-46A6-898A-604B0F430CBF}"/>
              </a:ext>
            </a:extLst>
          </p:cNvPr>
          <p:cNvSpPr txBox="1"/>
          <p:nvPr/>
        </p:nvSpPr>
        <p:spPr>
          <a:xfrm>
            <a:off x="1597695" y="4968675"/>
            <a:ext cx="309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D78F66-F8B6-458D-9440-1DA4D98CA7BA}"/>
              </a:ext>
            </a:extLst>
          </p:cNvPr>
          <p:cNvSpPr txBox="1"/>
          <p:nvPr/>
        </p:nvSpPr>
        <p:spPr>
          <a:xfrm>
            <a:off x="763688" y="4922509"/>
            <a:ext cx="648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</a:rPr>
              <a:t>03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0BCE82-305F-41FC-839D-72E2248F7F4E}"/>
              </a:ext>
            </a:extLst>
          </p:cNvPr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研究选题背景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E63211-695B-410A-9C5E-BC4A46FE1B9A}"/>
              </a:ext>
            </a:extLst>
          </p:cNvPr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89A2EB-744D-4C8D-8A43-92AECBA0A652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28296FC-87CF-4B30-99D5-91565AD36198}"/>
              </a:ext>
            </a:extLst>
          </p:cNvPr>
          <p:cNvSpPr txBox="1"/>
          <p:nvPr/>
        </p:nvSpPr>
        <p:spPr>
          <a:xfrm>
            <a:off x="667534" y="1905828"/>
            <a:ext cx="427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初步采样调查程序</a:t>
            </a:r>
          </a:p>
        </p:txBody>
      </p:sp>
    </p:spTree>
    <p:extLst>
      <p:ext uri="{BB962C8B-B14F-4D97-AF65-F5344CB8AC3E}">
        <p14:creationId xmlns:p14="http://schemas.microsoft.com/office/powerpoint/2010/main" val="5144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25088" y="2828584"/>
            <a:ext cx="712111" cy="150490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3512076" y="2882086"/>
            <a:ext cx="727700" cy="150491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6014652" y="2886384"/>
            <a:ext cx="727700" cy="147966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025089" y="2900897"/>
            <a:ext cx="2010236" cy="3188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025089" y="3804470"/>
            <a:ext cx="1782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sz="1350" dirty="0">
                <a:solidFill>
                  <a:srgbClr val="1C488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1350" dirty="0">
                <a:solidFill>
                  <a:srgbClr val="1C488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srgbClr val="1C488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39051" y="4220373"/>
            <a:ext cx="17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>
            <a:off x="1216387" y="4134873"/>
            <a:ext cx="23443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512076" y="2954399"/>
            <a:ext cx="2054244" cy="3188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文本框 16"/>
          <p:cNvSpPr txBox="1"/>
          <p:nvPr/>
        </p:nvSpPr>
        <p:spPr>
          <a:xfrm>
            <a:off x="3626038" y="3857972"/>
            <a:ext cx="2010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sz="1350" dirty="0">
                <a:solidFill>
                  <a:srgbClr val="1C4885"/>
                </a:solidFill>
                <a:effectLst/>
              </a:rPr>
              <a:t>问题</a:t>
            </a:r>
            <a:r>
              <a:rPr lang="en-US" altLang="zh-CN" sz="1350" dirty="0">
                <a:solidFill>
                  <a:srgbClr val="1C4885"/>
                </a:solidFill>
                <a:effectLst/>
              </a:rPr>
              <a:t>2</a:t>
            </a:r>
            <a:endParaRPr lang="zh-CN" altLang="en-US" sz="1350" dirty="0">
              <a:solidFill>
                <a:srgbClr val="1C4885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26037" y="4273876"/>
            <a:ext cx="184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3703374" y="4188375"/>
            <a:ext cx="2395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014653" y="2954399"/>
            <a:ext cx="2054244" cy="3134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文本框 20"/>
          <p:cNvSpPr txBox="1"/>
          <p:nvPr/>
        </p:nvSpPr>
        <p:spPr>
          <a:xfrm>
            <a:off x="6071079" y="3857972"/>
            <a:ext cx="23186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sz="1350" dirty="0">
                <a:solidFill>
                  <a:srgbClr val="1C4885"/>
                </a:solidFill>
                <a:effectLst/>
              </a:rPr>
              <a:t>问题</a:t>
            </a:r>
            <a:r>
              <a:rPr lang="en-US" altLang="zh-CN" sz="1350" dirty="0">
                <a:solidFill>
                  <a:srgbClr val="1C4885"/>
                </a:solidFill>
                <a:effectLst/>
              </a:rPr>
              <a:t>3</a:t>
            </a:r>
            <a:endParaRPr lang="zh-CN" altLang="en-US" sz="1350" dirty="0">
              <a:solidFill>
                <a:srgbClr val="1C4885"/>
              </a:solidFill>
              <a:effectLst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28615" y="4273874"/>
            <a:ext cx="1849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6205950" y="4188374"/>
            <a:ext cx="239568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47" y="3139072"/>
            <a:ext cx="710906" cy="71090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70" y="3146805"/>
            <a:ext cx="688751" cy="688751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3" y="3093303"/>
            <a:ext cx="683897" cy="68389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D6C6204-058D-4C66-B77F-CB805953BC9E}"/>
              </a:ext>
            </a:extLst>
          </p:cNvPr>
          <p:cNvSpPr txBox="1"/>
          <p:nvPr/>
        </p:nvSpPr>
        <p:spPr>
          <a:xfrm>
            <a:off x="452739" y="1164695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研究选题背景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9D483D-DBCB-4244-B184-4F511059A145}"/>
              </a:ext>
            </a:extLst>
          </p:cNvPr>
          <p:cNvSpPr txBox="1"/>
          <p:nvPr/>
        </p:nvSpPr>
        <p:spPr>
          <a:xfrm>
            <a:off x="597310" y="1520772"/>
            <a:ext cx="206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Research Topic Background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锐字逼格青春粗黑体简2.0" panose="02010604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4754A4B-82D0-486D-8608-9E0A22B393A2}"/>
              </a:ext>
            </a:extLst>
          </p:cNvPr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394671-1066-4440-8CB3-B905B907A72A}"/>
              </a:ext>
            </a:extLst>
          </p:cNvPr>
          <p:cNvSpPr txBox="1"/>
          <p:nvPr/>
        </p:nvSpPr>
        <p:spPr>
          <a:xfrm>
            <a:off x="667534" y="1905828"/>
            <a:ext cx="427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现存的问题</a:t>
            </a:r>
          </a:p>
        </p:txBody>
      </p:sp>
    </p:spTree>
    <p:extLst>
      <p:ext uri="{BB962C8B-B14F-4D97-AF65-F5344CB8AC3E}">
        <p14:creationId xmlns:p14="http://schemas.microsoft.com/office/powerpoint/2010/main" val="262881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415476" y="2672859"/>
            <a:ext cx="1194134" cy="119413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350" b="1" dirty="0">
                <a:solidFill>
                  <a:schemeClr val="bg1"/>
                </a:solidFill>
                <a:latin typeface="FuturaBookC" pitchFamily="2" charset="-52"/>
              </a:rPr>
              <a:t>2</a:t>
            </a:r>
            <a:endParaRPr lang="zh-CN" altLang="en-US" sz="10350" b="1" dirty="0">
              <a:solidFill>
                <a:schemeClr val="bg1"/>
              </a:solidFill>
              <a:latin typeface="FuturaBookC" pitchFamily="2" charset="-5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7739" y="2672858"/>
            <a:ext cx="43202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3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研究目的与意义 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497665" y="3428999"/>
            <a:ext cx="834305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51690" y="3584977"/>
            <a:ext cx="472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锐字逼格青春粗黑体简2.0" panose="02010604000000000000" pitchFamily="2" charset="-122"/>
                <a:cs typeface="Times New Roman" panose="02020603050405020304" pitchFamily="18" charset="0"/>
              </a:rPr>
              <a:t>Purpose and Significance</a:t>
            </a:r>
          </a:p>
        </p:txBody>
      </p:sp>
    </p:spTree>
    <p:extLst>
      <p:ext uri="{BB962C8B-B14F-4D97-AF65-F5344CB8AC3E}">
        <p14:creationId xmlns:p14="http://schemas.microsoft.com/office/powerpoint/2010/main" val="25287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310" y="1175344"/>
            <a:ext cx="21295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研究目的及意义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8486" y="1487747"/>
            <a:ext cx="19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Purpose and Significance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97310" y="1200152"/>
            <a:ext cx="0" cy="474183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上箭头 7"/>
          <p:cNvSpPr/>
          <p:nvPr/>
        </p:nvSpPr>
        <p:spPr>
          <a:xfrm>
            <a:off x="3597387" y="2881991"/>
            <a:ext cx="615043" cy="2525486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4981571" y="3262992"/>
            <a:ext cx="615043" cy="2155371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4551586" y="3643992"/>
            <a:ext cx="615043" cy="1774372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BFBF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4019722" y="2484665"/>
            <a:ext cx="615043" cy="2933699"/>
          </a:xfrm>
          <a:prstGeom prst="upArrow">
            <a:avLst>
              <a:gd name="adj1" fmla="val 50000"/>
              <a:gd name="adj2" fmla="val 180974"/>
            </a:avLst>
          </a:prstGeom>
          <a:solidFill>
            <a:srgbClr val="1C48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锐字逼格青春粗黑体简2.0" panose="02010604000000000000" pitchFamily="2" charset="-122"/>
              <a:ea typeface="锐字逼格青春粗黑体简2.0" panose="02010604000000000000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973566" y="5407477"/>
            <a:ext cx="1085103" cy="593273"/>
          </a:xfrm>
          <a:custGeom>
            <a:avLst/>
            <a:gdLst>
              <a:gd name="connsiteX0" fmla="*/ 1031189 w 1446804"/>
              <a:gd name="connsiteY0" fmla="*/ 0 h 791031"/>
              <a:gd name="connsiteX1" fmla="*/ 1446804 w 1446804"/>
              <a:gd name="connsiteY1" fmla="*/ 0 h 791031"/>
              <a:gd name="connsiteX2" fmla="*/ 415615 w 1446804"/>
              <a:gd name="connsiteY2" fmla="*/ 791031 h 791031"/>
              <a:gd name="connsiteX3" fmla="*/ 0 w 1446804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804" h="791031">
                <a:moveTo>
                  <a:pt x="1031189" y="0"/>
                </a:moveTo>
                <a:lnTo>
                  <a:pt x="1446804" y="0"/>
                </a:lnTo>
                <a:lnTo>
                  <a:pt x="415615" y="791031"/>
                </a:lnTo>
                <a:lnTo>
                  <a:pt x="0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5136087" y="5418363"/>
            <a:ext cx="1036371" cy="582387"/>
          </a:xfrm>
          <a:custGeom>
            <a:avLst/>
            <a:gdLst>
              <a:gd name="connsiteX0" fmla="*/ 1381828 w 1381828"/>
              <a:gd name="connsiteY0" fmla="*/ 0 h 776516"/>
              <a:gd name="connsiteX1" fmla="*/ 979618 w 1381828"/>
              <a:gd name="connsiteY1" fmla="*/ 0 h 776516"/>
              <a:gd name="connsiteX2" fmla="*/ 0 w 1381828"/>
              <a:gd name="connsiteY2" fmla="*/ 776516 h 776516"/>
              <a:gd name="connsiteX3" fmla="*/ 402210 w 1381828"/>
              <a:gd name="connsiteY3" fmla="*/ 776516 h 77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828" h="776516">
                <a:moveTo>
                  <a:pt x="1381828" y="0"/>
                </a:moveTo>
                <a:lnTo>
                  <a:pt x="979618" y="0"/>
                </a:lnTo>
                <a:lnTo>
                  <a:pt x="0" y="776516"/>
                </a:lnTo>
                <a:lnTo>
                  <a:pt x="402210" y="776516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083227" y="5374295"/>
            <a:ext cx="487563" cy="626456"/>
          </a:xfrm>
          <a:custGeom>
            <a:avLst/>
            <a:gdLst>
              <a:gd name="connsiteX0" fmla="*/ 129013 w 650084"/>
              <a:gd name="connsiteY0" fmla="*/ 0 h 835275"/>
              <a:gd name="connsiteX1" fmla="*/ 521070 w 650084"/>
              <a:gd name="connsiteY1" fmla="*/ 0 h 835275"/>
              <a:gd name="connsiteX2" fmla="*/ 650084 w 650084"/>
              <a:gd name="connsiteY2" fmla="*/ 835275 h 835275"/>
              <a:gd name="connsiteX3" fmla="*/ 0 w 650084"/>
              <a:gd name="connsiteY3" fmla="*/ 835275 h 83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084" h="835275">
                <a:moveTo>
                  <a:pt x="129013" y="0"/>
                </a:moveTo>
                <a:lnTo>
                  <a:pt x="521070" y="0"/>
                </a:lnTo>
                <a:lnTo>
                  <a:pt x="650084" y="835275"/>
                </a:lnTo>
                <a:lnTo>
                  <a:pt x="0" y="835275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5" name="任意多边形 14"/>
          <p:cNvSpPr/>
          <p:nvPr/>
        </p:nvSpPr>
        <p:spPr>
          <a:xfrm flipH="1">
            <a:off x="4696965" y="5407477"/>
            <a:ext cx="643671" cy="593273"/>
          </a:xfrm>
          <a:custGeom>
            <a:avLst/>
            <a:gdLst>
              <a:gd name="connsiteX0" fmla="*/ 858228 w 858228"/>
              <a:gd name="connsiteY0" fmla="*/ 0 h 791031"/>
              <a:gd name="connsiteX1" fmla="*/ 448189 w 858228"/>
              <a:gd name="connsiteY1" fmla="*/ 0 h 791031"/>
              <a:gd name="connsiteX2" fmla="*/ 0 w 858228"/>
              <a:gd name="connsiteY2" fmla="*/ 791031 h 791031"/>
              <a:gd name="connsiteX3" fmla="*/ 410039 w 858228"/>
              <a:gd name="connsiteY3" fmla="*/ 791031 h 791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228" h="791031">
                <a:moveTo>
                  <a:pt x="858228" y="0"/>
                </a:moveTo>
                <a:lnTo>
                  <a:pt x="448189" y="0"/>
                </a:lnTo>
                <a:lnTo>
                  <a:pt x="0" y="791031"/>
                </a:lnTo>
                <a:lnTo>
                  <a:pt x="410039" y="79103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285792" y="2697325"/>
            <a:ext cx="27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7677" y="3152130"/>
            <a:ext cx="2283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76289" y="2697325"/>
            <a:ext cx="283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意义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943420" y="3194286"/>
            <a:ext cx="236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Shaun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9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326</Words>
  <Application>Microsoft Office PowerPoint</Application>
  <PresentationFormat>全屏显示(4:3)</PresentationFormat>
  <Paragraphs>142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FuturaBookC</vt:lpstr>
      <vt:lpstr>FZZhengHeiS-DB-GB</vt:lpstr>
      <vt:lpstr>等线</vt:lpstr>
      <vt:lpstr>锐字逼格青春粗黑体简2.0</vt:lpstr>
      <vt:lpstr>思源黑体 CN Light</vt:lpstr>
      <vt:lpstr>思源宋体 CN Heavy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Akatsuki980924@163.com</cp:lastModifiedBy>
  <cp:revision>68</cp:revision>
  <dcterms:created xsi:type="dcterms:W3CDTF">2018-02-27T12:12:58Z</dcterms:created>
  <dcterms:modified xsi:type="dcterms:W3CDTF">2021-01-04T08:10:11Z</dcterms:modified>
</cp:coreProperties>
</file>