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97" r:id="rId3"/>
    <p:sldId id="279" r:id="rId4"/>
    <p:sldId id="296" r:id="rId5"/>
    <p:sldId id="280" r:id="rId6"/>
    <p:sldId id="281" r:id="rId7"/>
    <p:sldId id="283" r:id="rId8"/>
    <p:sldId id="284" r:id="rId9"/>
    <p:sldId id="294" r:id="rId10"/>
    <p:sldId id="282" r:id="rId11"/>
    <p:sldId id="289" r:id="rId12"/>
    <p:sldId id="303" r:id="rId13"/>
    <p:sldId id="301" r:id="rId14"/>
    <p:sldId id="290" r:id="rId15"/>
    <p:sldId id="292" r:id="rId16"/>
    <p:sldId id="298" r:id="rId17"/>
    <p:sldId id="300" r:id="rId18"/>
    <p:sldId id="299"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09" autoAdjust="0"/>
  </p:normalViewPr>
  <p:slideViewPr>
    <p:cSldViewPr snapToGrid="0" snapToObjects="1">
      <p:cViewPr varScale="1">
        <p:scale>
          <a:sx n="86" d="100"/>
          <a:sy n="86" d="100"/>
        </p:scale>
        <p:origin x="715"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892293"/>
            <a:ext cx="5385816" cy="1611209"/>
          </a:xfrm>
        </p:spPr>
        <p:txBody>
          <a:bodyPr/>
          <a:lstStyle/>
          <a:p>
            <a:r>
              <a:rPr lang="en-IN" sz="4400" b="1" dirty="0">
                <a:latin typeface="Times New Roman" panose="02020603050405020304" pitchFamily="18" charset="0"/>
                <a:cs typeface="Times New Roman" panose="02020603050405020304" pitchFamily="18" charset="0"/>
              </a:rPr>
              <a:t>TWEET EMOTION RECOGNITION </a:t>
            </a:r>
            <a:br>
              <a:rPr lang="en-IN" sz="4400" dirty="0">
                <a:latin typeface="Times New Roman" panose="02020603050405020304" pitchFamily="18" charset="0"/>
                <a:cs typeface="Times New Roman" panose="02020603050405020304" pitchFamily="18" charset="0"/>
              </a:rPr>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463771" y="3279677"/>
            <a:ext cx="5264458" cy="1398854"/>
          </a:xfrm>
        </p:spPr>
        <p:txBody>
          <a:bodyPr/>
          <a:lstStyle/>
          <a:p>
            <a:r>
              <a:rPr lang="en-US" dirty="0"/>
              <a:t>Mehak Jain (209309069)</a:t>
            </a:r>
          </a:p>
          <a:p>
            <a:r>
              <a:rPr lang="en-US" dirty="0"/>
              <a:t>Perumalla Thushara Meher Siva Mani​</a:t>
            </a:r>
          </a:p>
          <a:p>
            <a:r>
              <a:rPr lang="en-US" dirty="0"/>
              <a:t>(209302296)</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89433" y="2964698"/>
            <a:ext cx="7013448" cy="577048"/>
          </a:xfrm>
        </p:spPr>
        <p:txBody>
          <a:bodyPr/>
          <a:lstStyle/>
          <a:p>
            <a:r>
              <a:rPr lang="en-US" dirty="0"/>
              <a:t>System architecture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8" name="Picture 2">
            <a:extLst>
              <a:ext uri="{FF2B5EF4-FFF2-40B4-BE49-F238E27FC236}">
                <a16:creationId xmlns:a16="http://schemas.microsoft.com/office/drawing/2014/main" id="{CF807AD3-034B-E034-5925-6799C6521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622" y="61912"/>
            <a:ext cx="6111875" cy="679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68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920636" y="347472"/>
            <a:ext cx="10671048" cy="768096"/>
          </a:xfrm>
        </p:spPr>
        <p:txBody>
          <a:bodyPr/>
          <a:lstStyle/>
          <a:p>
            <a:r>
              <a:rPr lang="en-US" dirty="0"/>
              <a:t>Results </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 name="TextBox 1">
            <a:extLst>
              <a:ext uri="{FF2B5EF4-FFF2-40B4-BE49-F238E27FC236}">
                <a16:creationId xmlns:a16="http://schemas.microsoft.com/office/drawing/2014/main" id="{153A91AF-7D30-B6C5-EFF2-B5E443F150D2}"/>
              </a:ext>
            </a:extLst>
          </p:cNvPr>
          <p:cNvSpPr txBox="1"/>
          <p:nvPr/>
        </p:nvSpPr>
        <p:spPr>
          <a:xfrm>
            <a:off x="-115410" y="1464769"/>
            <a:ext cx="8999963" cy="461665"/>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srgbClr val="202C8F"/>
                </a:solidFill>
                <a:effectLst/>
                <a:uLnTx/>
                <a:uFillTx/>
                <a:cs typeface="Times New Roman" panose="02020603050405020304" pitchFamily="18" charset="0"/>
              </a:rPr>
              <a:t>MODEL SUMMARY:-</a:t>
            </a:r>
          </a:p>
        </p:txBody>
      </p:sp>
      <p:pic>
        <p:nvPicPr>
          <p:cNvPr id="3" name="Picture 1">
            <a:extLst>
              <a:ext uri="{FF2B5EF4-FFF2-40B4-BE49-F238E27FC236}">
                <a16:creationId xmlns:a16="http://schemas.microsoft.com/office/drawing/2014/main" id="{06B467C3-C82A-3C2C-6ECF-140EB7EDB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811" y="2129029"/>
            <a:ext cx="6806697" cy="398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288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3" name="TextBox 32">
            <a:extLst>
              <a:ext uri="{FF2B5EF4-FFF2-40B4-BE49-F238E27FC236}">
                <a16:creationId xmlns:a16="http://schemas.microsoft.com/office/drawing/2014/main" id="{A7778994-D685-6AA1-BDD9-F560B06CC046}"/>
              </a:ext>
            </a:extLst>
          </p:cNvPr>
          <p:cNvSpPr txBox="1"/>
          <p:nvPr/>
        </p:nvSpPr>
        <p:spPr>
          <a:xfrm>
            <a:off x="1756179" y="1420381"/>
            <a:ext cx="8999963" cy="954107"/>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202C8F"/>
                </a:solidFill>
                <a:effectLst/>
                <a:uLnTx/>
                <a:uFillTx/>
                <a:cs typeface="Times New Roman" panose="02020603050405020304" pitchFamily="18" charset="0"/>
              </a:rPr>
              <a:t>ACCURACY AND LOSS OF TRAINING AND VALIDATION SETS</a:t>
            </a:r>
            <a:endParaRPr kumimoji="0" lang="en-IN" sz="2800" b="1" i="0" u="none" strike="noStrike" kern="0" cap="none" spc="0" normalizeH="0" baseline="0" noProof="0" dirty="0">
              <a:ln>
                <a:noFill/>
              </a:ln>
              <a:solidFill>
                <a:srgbClr val="202C8F"/>
              </a:solidFill>
              <a:effectLst/>
              <a:uLnTx/>
              <a:uFillTx/>
              <a:cs typeface="Times New Roman" panose="02020603050405020304" pitchFamily="18" charset="0"/>
            </a:endParaRPr>
          </a:p>
        </p:txBody>
      </p:sp>
      <p:pic>
        <p:nvPicPr>
          <p:cNvPr id="1026" name="Picture 2">
            <a:extLst>
              <a:ext uri="{FF2B5EF4-FFF2-40B4-BE49-F238E27FC236}">
                <a16:creationId xmlns:a16="http://schemas.microsoft.com/office/drawing/2014/main" id="{207FC952-493B-0FF2-889C-51588352D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018" y="2739085"/>
            <a:ext cx="8999964" cy="358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77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Confusion matrix </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1026" name="Picture 2">
            <a:extLst>
              <a:ext uri="{FF2B5EF4-FFF2-40B4-BE49-F238E27FC236}">
                <a16:creationId xmlns:a16="http://schemas.microsoft.com/office/drawing/2014/main" id="{95CBD2D2-8564-0B64-3B5F-F39650D21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691" y="1984248"/>
            <a:ext cx="4540973" cy="424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16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17036" y="1243584"/>
            <a:ext cx="8165592" cy="768096"/>
          </a:xfrm>
        </p:spPr>
        <p:txBody>
          <a:bodyPr/>
          <a:lstStyle/>
          <a:p>
            <a:r>
              <a:rPr lang="en-US" dirty="0"/>
              <a:t>Classification report</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2050" name="Picture 1">
            <a:extLst>
              <a:ext uri="{FF2B5EF4-FFF2-40B4-BE49-F238E27FC236}">
                <a16:creationId xmlns:a16="http://schemas.microsoft.com/office/drawing/2014/main" id="{55F979A9-429E-428A-C2FE-98C6B532E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665" y="2523743"/>
            <a:ext cx="7079054" cy="309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028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091953"/>
            <a:ext cx="5024762" cy="816745"/>
          </a:xfrm>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78736"/>
            <a:ext cx="5879592" cy="2700528"/>
          </a:xfrm>
        </p:spPr>
        <p:txBody>
          <a:bodyPr/>
          <a:lstStyle/>
          <a:p>
            <a:pPr algn="just"/>
            <a:r>
              <a:rPr lang="en-US" sz="1800" dirty="0"/>
              <a:t>We implemented Emotion analysis on the Emotion dataset to classify the tweets into six main emotions such as joy, surprise, love, angry, sadness, and fear using.</a:t>
            </a:r>
            <a:endParaRPr lang="en-IN" sz="1800" dirty="0"/>
          </a:p>
          <a:p>
            <a:pPr algn="just"/>
            <a:r>
              <a:rPr lang="en-US" sz="1800" dirty="0"/>
              <a:t>We used Recurrent Neural Network(RNN) on the preprocessed tweets and labels. Recurrent Neural Network(RNN) applied on the emotion dataset stands out with overall accuracy 88%. </a:t>
            </a:r>
          </a:p>
          <a:p>
            <a:pPr algn="just"/>
            <a:r>
              <a:rPr lang="en-US" sz="1800" dirty="0"/>
              <a:t>There are still some limitations of this project as we used 10000 most frequent words only to be tokenized which may contain some repeated unimportant words. This might have reduced our accuracy to a certain level.</a:t>
            </a:r>
            <a:endParaRPr lang="en-IN" sz="1800" dirty="0"/>
          </a:p>
          <a:p>
            <a:endParaRPr lang="en-IN" sz="1800" dirty="0"/>
          </a:p>
          <a:p>
            <a:endParaRPr lang="en-US" sz="1800" dirty="0"/>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65825" y="1189608"/>
            <a:ext cx="7759084" cy="1581024"/>
          </a:xfrm>
        </p:spPr>
        <p:txBody>
          <a:bodyPr/>
          <a:lstStyle/>
          <a:p>
            <a:r>
              <a:rPr lang="en-US" sz="4400" b="1" dirty="0">
                <a:solidFill>
                  <a:schemeClr val="accent6"/>
                </a:solidFill>
                <a:latin typeface="Arial Black" panose="020B0604020202020204" pitchFamily="34" charset="0"/>
                <a:cs typeface="Arial Black" panose="020B0604020202020204" pitchFamily="34" charset="0"/>
              </a:rPr>
              <a:t>FUTURE PROSPECTS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73992" y="2212138"/>
            <a:ext cx="5693664" cy="3122168"/>
          </a:xfrm>
        </p:spPr>
        <p:txBody>
          <a:bodyPr/>
          <a:lstStyle/>
          <a:p>
            <a:pPr algn="just">
              <a:lnSpc>
                <a:spcPct val="100000"/>
              </a:lnSpc>
            </a:pPr>
            <a:r>
              <a:rPr lang="en-US" sz="1800" dirty="0">
                <a:effectLst/>
                <a:highlight>
                  <a:srgbClr val="FFFFFF"/>
                </a:highlight>
                <a:latin typeface="Sabon Next LT (Body)"/>
                <a:ea typeface="Times New Roman" panose="02020603050405020304" pitchFamily="18" charset="0"/>
                <a:cs typeface="Arial" panose="020B0604020202020204" pitchFamily="34" charset="0"/>
              </a:rPr>
              <a:t>There are still some limitations of this project as we used 10000 most frequent words only to be tokenized which may contain some repeated unimportant words. So the accuracy may somewhat drop due to this. We can solve this problem to some extent using algorithms like TFIDF(Term Frequency Inverse Document Frequency). TFIDF calculates the importance of words used in document. We can use TFIDF to consider the most important words instead of taking frequent words.</a:t>
            </a:r>
            <a:endParaRPr lang="en-IN" sz="1800" dirty="0">
              <a:effectLst/>
              <a:latin typeface="Sabon Next LT (Body)"/>
              <a:ea typeface="Calibri" panose="020F0502020204030204" pitchFamily="34" charset="0"/>
              <a:cs typeface="Arial" panose="020B0604020202020204" pitchFamily="34" charset="0"/>
            </a:endParaRPr>
          </a:p>
          <a:p>
            <a:pPr>
              <a:lnSpc>
                <a:spcPct val="100000"/>
              </a:lnSpc>
            </a:pPr>
            <a:endParaRPr lang="en-IN" sz="1800" dirty="0"/>
          </a:p>
          <a:p>
            <a:pPr>
              <a:lnSpc>
                <a:spcPct val="100000"/>
              </a:lnSpc>
            </a:pPr>
            <a:endParaRPr lang="en-US" sz="1800" dirty="0"/>
          </a:p>
        </p:txBody>
      </p:sp>
    </p:spTree>
    <p:extLst>
      <p:ext uri="{BB962C8B-B14F-4D97-AF65-F5344CB8AC3E}">
        <p14:creationId xmlns:p14="http://schemas.microsoft.com/office/powerpoint/2010/main" val="1056195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320902" y="741250"/>
            <a:ext cx="3000652" cy="425240"/>
          </a:xfrm>
        </p:spPr>
        <p:txBody>
          <a:bodyPr/>
          <a:lstStyle/>
          <a:p>
            <a:r>
              <a:rPr lang="en-US" sz="4400" dirty="0"/>
              <a:t>TIMELINE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TextBox 3">
            <a:extLst>
              <a:ext uri="{FF2B5EF4-FFF2-40B4-BE49-F238E27FC236}">
                <a16:creationId xmlns:a16="http://schemas.microsoft.com/office/drawing/2014/main" id="{F72B2C3E-8B1C-2FF7-9DE8-1031A9E35A34}"/>
              </a:ext>
            </a:extLst>
          </p:cNvPr>
          <p:cNvSpPr txBox="1"/>
          <p:nvPr/>
        </p:nvSpPr>
        <p:spPr>
          <a:xfrm>
            <a:off x="4846410" y="1601459"/>
            <a:ext cx="6098958" cy="4200637"/>
          </a:xfrm>
          <a:prstGeom prst="rect">
            <a:avLst/>
          </a:prstGeom>
          <a:noFill/>
        </p:spPr>
        <p:txBody>
          <a:bodyPr wrap="square">
            <a:spAutoFit/>
          </a:bodyPr>
          <a:lstStyle/>
          <a:p>
            <a:pPr marL="342900" lvl="0" indent="-342900" algn="just" hangingPunct="0">
              <a:lnSpc>
                <a:spcPct val="150000"/>
              </a:lnSpc>
              <a:buFont typeface="Symbol" panose="05050102010706020507" pitchFamily="18" charset="2"/>
              <a:buChar char=""/>
            </a:pPr>
            <a:r>
              <a:rPr lang="en-US" sz="2000" dirty="0">
                <a:solidFill>
                  <a:schemeClr val="accent6"/>
                </a:solidFill>
                <a:effectLst/>
                <a:ea typeface="Calibri" panose="020F0502020204030204" pitchFamily="34" charset="0"/>
                <a:cs typeface="Arial" panose="020B0604020202020204" pitchFamily="34" charset="0"/>
              </a:rPr>
              <a:t>4</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September 2022- Deciding on topics of projects</a:t>
            </a:r>
            <a:endParaRPr lang="en-IN" sz="2000" dirty="0">
              <a:solidFill>
                <a:schemeClr val="accent6"/>
              </a:solidFill>
              <a:effectLst/>
              <a:ea typeface="Calibri" panose="020F0502020204030204" pitchFamily="34" charset="0"/>
              <a:cs typeface="Arial" panose="020B0604020202020204" pitchFamily="34" charset="0"/>
            </a:endParaRPr>
          </a:p>
          <a:p>
            <a:pPr marL="342900" lvl="0" indent="-342900" algn="just" hangingPunct="0">
              <a:lnSpc>
                <a:spcPct val="150000"/>
              </a:lnSpc>
              <a:buFont typeface="Symbol" panose="05050102010706020507" pitchFamily="18" charset="2"/>
              <a:buChar char=""/>
            </a:pPr>
            <a:r>
              <a:rPr lang="en-US" sz="2000" dirty="0">
                <a:solidFill>
                  <a:schemeClr val="accent6"/>
                </a:solidFill>
                <a:effectLst/>
                <a:ea typeface="Calibri" panose="020F0502020204030204" pitchFamily="34" charset="0"/>
                <a:cs typeface="Arial" panose="020B0604020202020204" pitchFamily="34" charset="0"/>
              </a:rPr>
              <a:t>11</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September 2022- First initial draft of project</a:t>
            </a:r>
            <a:endParaRPr lang="en-IN" sz="2000" dirty="0">
              <a:solidFill>
                <a:schemeClr val="accent6"/>
              </a:solidFill>
              <a:effectLst/>
              <a:ea typeface="Calibri" panose="020F0502020204030204" pitchFamily="34" charset="0"/>
              <a:cs typeface="Arial" panose="020B0604020202020204" pitchFamily="34" charset="0"/>
            </a:endParaRPr>
          </a:p>
          <a:p>
            <a:pPr marL="342900" lvl="0" indent="-342900" algn="just" hangingPunct="0">
              <a:lnSpc>
                <a:spcPct val="150000"/>
              </a:lnSpc>
              <a:buFont typeface="Symbol" panose="05050102010706020507" pitchFamily="18" charset="2"/>
              <a:buChar char=""/>
            </a:pPr>
            <a:r>
              <a:rPr lang="en-US" sz="2000" dirty="0">
                <a:solidFill>
                  <a:schemeClr val="accent6"/>
                </a:solidFill>
                <a:effectLst/>
                <a:ea typeface="Calibri" panose="020F0502020204030204" pitchFamily="34" charset="0"/>
                <a:cs typeface="Arial" panose="020B0604020202020204" pitchFamily="34" charset="0"/>
              </a:rPr>
              <a:t>11</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to 17</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September 2022- Data Exploration</a:t>
            </a:r>
            <a:endParaRPr lang="en-IN" sz="2000" dirty="0">
              <a:solidFill>
                <a:schemeClr val="accent6"/>
              </a:solidFill>
              <a:effectLst/>
              <a:ea typeface="Calibri" panose="020F0502020204030204" pitchFamily="34" charset="0"/>
              <a:cs typeface="Arial" panose="020B0604020202020204" pitchFamily="34" charset="0"/>
            </a:endParaRPr>
          </a:p>
          <a:p>
            <a:pPr marL="342900" lvl="0" indent="-342900" algn="just" hangingPunct="0">
              <a:lnSpc>
                <a:spcPct val="150000"/>
              </a:lnSpc>
              <a:buFont typeface="Symbol" panose="05050102010706020507" pitchFamily="18" charset="2"/>
              <a:buChar char=""/>
            </a:pPr>
            <a:r>
              <a:rPr lang="en-US" sz="2000" dirty="0">
                <a:solidFill>
                  <a:schemeClr val="accent6"/>
                </a:solidFill>
                <a:effectLst/>
                <a:ea typeface="Calibri" panose="020F0502020204030204" pitchFamily="34" charset="0"/>
                <a:cs typeface="Arial" panose="020B0604020202020204" pitchFamily="34" charset="0"/>
              </a:rPr>
              <a:t>1</a:t>
            </a:r>
            <a:r>
              <a:rPr lang="en-US" sz="2000" baseline="30000" dirty="0">
                <a:solidFill>
                  <a:schemeClr val="accent6"/>
                </a:solidFill>
                <a:effectLst/>
                <a:ea typeface="Calibri" panose="020F0502020204030204" pitchFamily="34" charset="0"/>
                <a:cs typeface="Arial" panose="020B0604020202020204" pitchFamily="34" charset="0"/>
              </a:rPr>
              <a:t>st</a:t>
            </a:r>
            <a:r>
              <a:rPr lang="en-US" sz="2000" dirty="0">
                <a:solidFill>
                  <a:schemeClr val="accent6"/>
                </a:solidFill>
                <a:effectLst/>
                <a:ea typeface="Calibri" panose="020F0502020204030204" pitchFamily="34" charset="0"/>
                <a:cs typeface="Arial" panose="020B0604020202020204" pitchFamily="34" charset="0"/>
              </a:rPr>
              <a:t> to 7</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October 2022- Data preprocessing</a:t>
            </a:r>
            <a:endParaRPr lang="en-IN" sz="2000" dirty="0">
              <a:solidFill>
                <a:schemeClr val="accent6"/>
              </a:solidFill>
              <a:effectLst/>
              <a:ea typeface="Calibri" panose="020F0502020204030204" pitchFamily="34" charset="0"/>
              <a:cs typeface="Arial" panose="020B0604020202020204" pitchFamily="34" charset="0"/>
            </a:endParaRPr>
          </a:p>
          <a:p>
            <a:pPr marL="342900" lvl="0" indent="-342900" algn="just" hangingPunct="0">
              <a:lnSpc>
                <a:spcPct val="150000"/>
              </a:lnSpc>
              <a:buFont typeface="Symbol" panose="05050102010706020507" pitchFamily="18" charset="2"/>
              <a:buChar char=""/>
            </a:pPr>
            <a:r>
              <a:rPr lang="en-US" sz="2000" dirty="0">
                <a:solidFill>
                  <a:schemeClr val="accent6"/>
                </a:solidFill>
                <a:effectLst/>
                <a:ea typeface="Calibri" panose="020F0502020204030204" pitchFamily="34" charset="0"/>
                <a:cs typeface="Arial" panose="020B0604020202020204" pitchFamily="34" charset="0"/>
              </a:rPr>
              <a:t>8</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to 15</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October 2022- RNN Model </a:t>
            </a:r>
            <a:endParaRPr lang="en-IN" sz="2000" dirty="0">
              <a:solidFill>
                <a:schemeClr val="accent6"/>
              </a:solidFill>
              <a:effectLst/>
              <a:ea typeface="Calibri" panose="020F0502020204030204" pitchFamily="34" charset="0"/>
              <a:cs typeface="Arial" panose="020B0604020202020204" pitchFamily="34" charset="0"/>
            </a:endParaRPr>
          </a:p>
          <a:p>
            <a:pPr marL="342900" lvl="0" indent="-342900" algn="just" hangingPunct="0">
              <a:lnSpc>
                <a:spcPct val="150000"/>
              </a:lnSpc>
              <a:buFont typeface="Symbol" panose="05050102010706020507" pitchFamily="18" charset="2"/>
              <a:buChar char=""/>
            </a:pPr>
            <a:r>
              <a:rPr lang="en-US" sz="2000" dirty="0">
                <a:solidFill>
                  <a:schemeClr val="accent6"/>
                </a:solidFill>
                <a:effectLst/>
                <a:ea typeface="Calibri" panose="020F0502020204030204" pitchFamily="34" charset="0"/>
                <a:cs typeface="Arial" panose="020B0604020202020204" pitchFamily="34" charset="0"/>
              </a:rPr>
              <a:t>16</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to 26</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October 2022- RNN Model Evaluation </a:t>
            </a:r>
            <a:endParaRPr lang="en-IN" sz="2000" dirty="0">
              <a:solidFill>
                <a:schemeClr val="accent6"/>
              </a:solidFill>
              <a:effectLst/>
              <a:ea typeface="Calibri" panose="020F0502020204030204" pitchFamily="34" charset="0"/>
              <a:cs typeface="Arial" panose="020B0604020202020204" pitchFamily="34" charset="0"/>
            </a:endParaRPr>
          </a:p>
          <a:p>
            <a:pPr marL="342900" lvl="0" indent="-342900" algn="just" hangingPunct="0">
              <a:lnSpc>
                <a:spcPct val="150000"/>
              </a:lnSpc>
              <a:buFont typeface="Symbol" panose="05050102010706020507" pitchFamily="18" charset="2"/>
              <a:buChar char=""/>
            </a:pPr>
            <a:r>
              <a:rPr lang="en-US" sz="2000" dirty="0">
                <a:solidFill>
                  <a:schemeClr val="accent6"/>
                </a:solidFill>
                <a:effectLst/>
                <a:ea typeface="Calibri" panose="020F0502020204030204" pitchFamily="34" charset="0"/>
                <a:cs typeface="Arial" panose="020B0604020202020204" pitchFamily="34" charset="0"/>
              </a:rPr>
              <a:t>3</a:t>
            </a:r>
            <a:r>
              <a:rPr lang="en-US" sz="2000" baseline="30000" dirty="0">
                <a:solidFill>
                  <a:schemeClr val="accent6"/>
                </a:solidFill>
                <a:effectLst/>
                <a:ea typeface="Calibri" panose="020F0502020204030204" pitchFamily="34" charset="0"/>
                <a:cs typeface="Arial" panose="020B0604020202020204" pitchFamily="34" charset="0"/>
              </a:rPr>
              <a:t>rd</a:t>
            </a:r>
            <a:r>
              <a:rPr lang="en-US" sz="2000" dirty="0">
                <a:solidFill>
                  <a:schemeClr val="accent6"/>
                </a:solidFill>
                <a:effectLst/>
                <a:ea typeface="Calibri" panose="020F0502020204030204" pitchFamily="34" charset="0"/>
                <a:cs typeface="Arial" panose="020B0604020202020204" pitchFamily="34" charset="0"/>
              </a:rPr>
              <a:t> to 10</a:t>
            </a:r>
            <a:r>
              <a:rPr lang="en-US" sz="2000" baseline="30000" dirty="0">
                <a:solidFill>
                  <a:schemeClr val="accent6"/>
                </a:solidFill>
                <a:effectLst/>
                <a:ea typeface="Calibri" panose="020F0502020204030204" pitchFamily="34" charset="0"/>
                <a:cs typeface="Arial" panose="020B0604020202020204" pitchFamily="34" charset="0"/>
              </a:rPr>
              <a:t>th</a:t>
            </a:r>
            <a:r>
              <a:rPr lang="en-US" sz="2000" dirty="0">
                <a:solidFill>
                  <a:schemeClr val="accent6"/>
                </a:solidFill>
                <a:effectLst/>
                <a:ea typeface="Calibri" panose="020F0502020204030204" pitchFamily="34" charset="0"/>
                <a:cs typeface="Arial" panose="020B0604020202020204" pitchFamily="34" charset="0"/>
              </a:rPr>
              <a:t> November 2022- Results and Analysis</a:t>
            </a:r>
            <a:endParaRPr lang="en-IN" sz="2000" dirty="0">
              <a:solidFill>
                <a:schemeClr val="accent6"/>
              </a:solidFill>
              <a:effectLst/>
              <a:ea typeface="Calibri" panose="020F0502020204030204" pitchFamily="34" charset="0"/>
              <a:cs typeface="Arial" panose="020B0604020202020204" pitchFamily="34" charset="0"/>
            </a:endParaRPr>
          </a:p>
          <a:p>
            <a:pPr marL="342900" lvl="0" indent="-342900" algn="just" hangingPunct="0">
              <a:lnSpc>
                <a:spcPct val="150000"/>
              </a:lnSpc>
              <a:buFont typeface="Symbol" panose="05050102010706020507" pitchFamily="18" charset="2"/>
              <a:buChar char=""/>
            </a:pPr>
            <a:r>
              <a:rPr lang="en-US" sz="2000" dirty="0">
                <a:solidFill>
                  <a:schemeClr val="accent6"/>
                </a:solidFill>
                <a:effectLst/>
                <a:ea typeface="Calibri" panose="020F0502020204030204" pitchFamily="34" charset="0"/>
                <a:cs typeface="Arial" panose="020B0604020202020204" pitchFamily="34" charset="0"/>
              </a:rPr>
              <a:t>21</a:t>
            </a:r>
            <a:r>
              <a:rPr lang="en-US" sz="2000" baseline="30000" dirty="0">
                <a:solidFill>
                  <a:schemeClr val="accent6"/>
                </a:solidFill>
                <a:effectLst/>
                <a:ea typeface="Calibri" panose="020F0502020204030204" pitchFamily="34" charset="0"/>
                <a:cs typeface="Arial" panose="020B0604020202020204" pitchFamily="34" charset="0"/>
              </a:rPr>
              <a:t>st</a:t>
            </a:r>
            <a:r>
              <a:rPr lang="en-US" sz="2000" dirty="0">
                <a:solidFill>
                  <a:schemeClr val="accent6"/>
                </a:solidFill>
                <a:effectLst/>
                <a:ea typeface="Calibri" panose="020F0502020204030204" pitchFamily="34" charset="0"/>
                <a:cs typeface="Arial" panose="020B0604020202020204" pitchFamily="34" charset="0"/>
              </a:rPr>
              <a:t> to 23</a:t>
            </a:r>
            <a:r>
              <a:rPr lang="en-US" sz="2000" baseline="30000" dirty="0">
                <a:solidFill>
                  <a:schemeClr val="accent6"/>
                </a:solidFill>
                <a:effectLst/>
                <a:ea typeface="Calibri" panose="020F0502020204030204" pitchFamily="34" charset="0"/>
                <a:cs typeface="Arial" panose="020B0604020202020204" pitchFamily="34" charset="0"/>
              </a:rPr>
              <a:t>rd</a:t>
            </a:r>
            <a:r>
              <a:rPr lang="en-US" sz="2000" dirty="0">
                <a:solidFill>
                  <a:schemeClr val="accent6"/>
                </a:solidFill>
                <a:effectLst/>
                <a:ea typeface="Calibri" panose="020F0502020204030204" pitchFamily="34" charset="0"/>
                <a:cs typeface="Arial" panose="020B0604020202020204" pitchFamily="34" charset="0"/>
              </a:rPr>
              <a:t> November 2022- Preparation of project report and presentation</a:t>
            </a:r>
            <a:endParaRPr lang="en-IN" sz="2000" dirty="0">
              <a:solidFill>
                <a:schemeClr val="accent6"/>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27050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D62A4E-D3B6-EB4B-DF9F-DCD7BB7BD3D5}"/>
              </a:ext>
            </a:extLst>
          </p:cNvPr>
          <p:cNvSpPr>
            <a:spLocks noGrp="1"/>
          </p:cNvSpPr>
          <p:nvPr>
            <p:ph type="title"/>
          </p:nvPr>
        </p:nvSpPr>
        <p:spPr>
          <a:xfrm>
            <a:off x="2198747" y="2169805"/>
            <a:ext cx="6400800" cy="768350"/>
          </a:xfrm>
        </p:spPr>
        <p:txBody>
          <a:bodyPr/>
          <a:lstStyle/>
          <a:p>
            <a:r>
              <a:rPr lang="en-US" dirty="0"/>
              <a:t>THANK YOU</a:t>
            </a:r>
          </a:p>
        </p:txBody>
      </p:sp>
      <p:sp>
        <p:nvSpPr>
          <p:cNvPr id="6" name="Subtitle 2">
            <a:extLst>
              <a:ext uri="{FF2B5EF4-FFF2-40B4-BE49-F238E27FC236}">
                <a16:creationId xmlns:a16="http://schemas.microsoft.com/office/drawing/2014/main" id="{08203CD1-B4D7-44FA-9143-65E21BF9F264}"/>
              </a:ext>
            </a:extLst>
          </p:cNvPr>
          <p:cNvSpPr txBox="1">
            <a:spLocks/>
          </p:cNvSpPr>
          <p:nvPr/>
        </p:nvSpPr>
        <p:spPr>
          <a:xfrm>
            <a:off x="2798034" y="3426099"/>
            <a:ext cx="5202226" cy="2176272"/>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Mehak Jain</a:t>
            </a:r>
          </a:p>
          <a:p>
            <a:r>
              <a:rPr lang="en-US" dirty="0"/>
              <a:t>(209309069)</a:t>
            </a:r>
          </a:p>
          <a:p>
            <a:r>
              <a:rPr lang="en-US" dirty="0"/>
              <a:t>Perumalla Thushara Meher Siva Mani (209302296)</a:t>
            </a:r>
          </a:p>
        </p:txBody>
      </p:sp>
    </p:spTree>
    <p:extLst>
      <p:ext uri="{BB962C8B-B14F-4D97-AF65-F5344CB8AC3E}">
        <p14:creationId xmlns:p14="http://schemas.microsoft.com/office/powerpoint/2010/main" val="137148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008014" y="758864"/>
            <a:ext cx="4169664" cy="667512"/>
          </a:xfrm>
        </p:spPr>
        <p:txBody>
          <a:bodyPr/>
          <a:lstStyle/>
          <a:p>
            <a:r>
              <a:rPr lang="en-US" dirty="0"/>
              <a:t>CONTENTS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092042" y="1541859"/>
            <a:ext cx="4871621" cy="3774282"/>
          </a:xfrm>
        </p:spPr>
        <p:txBody>
          <a:bodyPr/>
          <a:lstStyle/>
          <a:p>
            <a:pPr marL="342900" indent="-342900">
              <a:buFont typeface="Arial" panose="020B0604020202020204" pitchFamily="34" charset="0"/>
              <a:buChar char="•"/>
            </a:pPr>
            <a:r>
              <a:rPr lang="en-US" dirty="0"/>
              <a:t>Abstract</a:t>
            </a:r>
          </a:p>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Objectives</a:t>
            </a:r>
          </a:p>
          <a:p>
            <a:pPr marL="342900" indent="-342900">
              <a:buFont typeface="Arial" panose="020B0604020202020204" pitchFamily="34" charset="0"/>
              <a:buChar char="•"/>
            </a:pPr>
            <a:r>
              <a:rPr lang="en-US" dirty="0"/>
              <a:t>Background Details</a:t>
            </a:r>
          </a:p>
          <a:p>
            <a:pPr marL="342900" indent="-342900">
              <a:buFont typeface="Arial" panose="020B0604020202020204" pitchFamily="34" charset="0"/>
              <a:buChar char="•"/>
            </a:pPr>
            <a:r>
              <a:rPr lang="en-US" dirty="0"/>
              <a:t>System Architecture</a:t>
            </a:r>
          </a:p>
          <a:p>
            <a:pPr marL="342900" indent="-342900">
              <a:buFont typeface="Arial" panose="020B0604020202020204" pitchFamily="34" charset="0"/>
              <a:buChar char="•"/>
            </a:pPr>
            <a:r>
              <a:rPr lang="en-US" dirty="0"/>
              <a:t>Results</a:t>
            </a:r>
          </a:p>
          <a:p>
            <a:pPr marL="342900" indent="-342900">
              <a:buFont typeface="Arial" panose="020B0604020202020204" pitchFamily="34" charset="0"/>
              <a:buChar char="•"/>
            </a:pPr>
            <a:r>
              <a:rPr lang="en-US" dirty="0"/>
              <a:t>Conclusion </a:t>
            </a:r>
          </a:p>
          <a:p>
            <a:pPr marL="342900" indent="-342900">
              <a:buFont typeface="Arial" panose="020B0604020202020204" pitchFamily="34" charset="0"/>
              <a:buChar char="•"/>
            </a:pPr>
            <a:r>
              <a:rPr lang="en-US" dirty="0"/>
              <a:t>Future Prospects</a:t>
            </a:r>
          </a:p>
          <a:p>
            <a:pPr marL="342900" indent="-342900">
              <a:buFont typeface="Arial" panose="020B0604020202020204" pitchFamily="34" charset="0"/>
              <a:buChar char="•"/>
            </a:pPr>
            <a:r>
              <a:rPr lang="en-US" dirty="0"/>
              <a:t>Timeline</a:t>
            </a:r>
          </a:p>
          <a:p>
            <a:endParaRPr lang="en-US" dirty="0"/>
          </a:p>
        </p:txBody>
      </p:sp>
    </p:spTree>
    <p:extLst>
      <p:ext uri="{BB962C8B-B14F-4D97-AF65-F5344CB8AC3E}">
        <p14:creationId xmlns:p14="http://schemas.microsoft.com/office/powerpoint/2010/main" val="182657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Abstract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algn="just"/>
            <a:r>
              <a:rPr lang="en-US" sz="1600" dirty="0"/>
              <a:t>Social media has recently emerged as a premier method to disseminate information online.</a:t>
            </a:r>
          </a:p>
          <a:p>
            <a:pPr algn="just"/>
            <a:r>
              <a:rPr lang="en-US" sz="1600" dirty="0"/>
              <a:t>Millions of individuals communicate their thoughts, personal experiences, and social ideals through these online networks. Therefore, we explore the potential of social media to predict human emotions of Anger, Joy, Sadness, etc. We use an inbuilt dataset from hugging face.com and online portal offering pre-processed datasets by taking huge data from various platforms such as Kaggle. </a:t>
            </a:r>
            <a:endParaRPr lang="en-IN" sz="1600" dirty="0"/>
          </a:p>
          <a:p>
            <a:endParaRPr lang="en-IN" sz="1600"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0"/>
            <a:ext cx="7405220" cy="768096"/>
          </a:xfrm>
        </p:spPr>
        <p:txBody>
          <a:bodyPr/>
          <a:lstStyle/>
          <a:p>
            <a:r>
              <a:rPr lang="en-US" dirty="0"/>
              <a:t>Problem statement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81864" y="1810344"/>
            <a:ext cx="6784404" cy="3613912"/>
          </a:xfrm>
        </p:spPr>
        <p:txBody>
          <a:bodyPr/>
          <a:lstStyle/>
          <a:p>
            <a:pPr marL="228600" algn="just">
              <a:spcAft>
                <a:spcPts val="200"/>
              </a:spcAft>
            </a:pPr>
            <a:r>
              <a:rPr lang="en-US" sz="1800" dirty="0">
                <a:effectLst/>
                <a:ea typeface="Calibri" panose="020F0502020204030204" pitchFamily="34" charset="0"/>
                <a:cs typeface="Times New Roman" panose="02020603050405020304" pitchFamily="18" charset="0"/>
              </a:rPr>
              <a:t>Twitter – a platform where people tend to share their daily thoughts on multiple topics all over the world.</a:t>
            </a:r>
          </a:p>
          <a:p>
            <a:pPr marL="228600" algn="just">
              <a:spcAft>
                <a:spcPts val="200"/>
              </a:spcAft>
            </a:pPr>
            <a:r>
              <a:rPr lang="en-IN" sz="1800" dirty="0">
                <a:ea typeface="Calibri" panose="020F0502020204030204" pitchFamily="34" charset="0"/>
                <a:cs typeface="Times New Roman" panose="02020603050405020304" pitchFamily="18" charset="0"/>
              </a:rPr>
              <a:t>Customers share their reviews of products via tweets. In order to know how the customer feels about their product, the brand needs to go through lakhs of such reviews on Twitter which is impossible manually. Not only brands and companies but the government sometimes needed to check citizen’s emotions regarding a new law or scheme. </a:t>
            </a:r>
          </a:p>
          <a:p>
            <a:pPr marL="228600" algn="just">
              <a:spcAft>
                <a:spcPts val="200"/>
              </a:spcAft>
            </a:pPr>
            <a:r>
              <a:rPr lang="en-IN" sz="1800" dirty="0">
                <a:ea typeface="Calibri" panose="020F0502020204030204" pitchFamily="34" charset="0"/>
                <a:cs typeface="Times New Roman" panose="02020603050405020304" pitchFamily="18" charset="0"/>
              </a:rPr>
              <a:t>So there needed to be a way to automate this process. This is where Emotion analysis comes into play.</a:t>
            </a:r>
          </a:p>
          <a:p>
            <a:pPr marL="228600" algn="just">
              <a:spcAft>
                <a:spcPts val="200"/>
              </a:spcAft>
            </a:pPr>
            <a:r>
              <a:rPr lang="en-US" sz="1800" dirty="0">
                <a:effectLst/>
                <a:ea typeface="Calibri" panose="020F0502020204030204" pitchFamily="34" charset="0"/>
                <a:cs typeface="Times New Roman" panose="02020603050405020304" pitchFamily="18" charset="0"/>
              </a:rPr>
              <a:t>The aim of this project is to identify such emotions and classify the tweets according to the same.  </a:t>
            </a:r>
          </a:p>
          <a:p>
            <a:pPr marL="228600" algn="just"/>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24140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lvl="0" indent="-342900" algn="jus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Tokenization of tweets(text)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Converting text labels to numeric vectors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Using padding and truncating on tweets of different lengths</a:t>
            </a: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Arial" panose="020B0604020202020204" pitchFamily="34" charset="0"/>
              </a:rPr>
              <a:t>Creating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and using a RNN model with </a:t>
            </a:r>
            <a:r>
              <a:rPr lang="en-IN" sz="1800" dirty="0">
                <a:effectLst/>
                <a:latin typeface="Times New Roman" panose="02020603050405020304" pitchFamily="18" charset="0"/>
                <a:ea typeface="Calibri" panose="020F0502020204030204" pitchFamily="34" charset="0"/>
                <a:cs typeface="Arial" panose="020B0604020202020204" pitchFamily="34" charset="0"/>
              </a:rPr>
              <a:t>one embedding layer, two bi-directional LSTM layers and one dense layer </a:t>
            </a:r>
          </a:p>
          <a:p>
            <a:pPr marL="342900" lvl="0" indent="-342900" algn="jus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Classifying and predicting test set tweets to their emotions such as joy, surprise, love, anger, sadness and fear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28169" y="3776472"/>
            <a:ext cx="7535662" cy="768096"/>
          </a:xfrm>
        </p:spPr>
        <p:txBody>
          <a:bodyPr/>
          <a:lstStyle/>
          <a:p>
            <a:r>
              <a:rPr lang="en-US" dirty="0">
                <a:latin typeface="Arial Black" panose="020B0604020202020204" pitchFamily="34" charset="0"/>
                <a:cs typeface="Arial Black" panose="020B0604020202020204" pitchFamily="34" charset="0"/>
              </a:rPr>
              <a:t>Background detail</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RNN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316FDBC9-283F-2665-0C55-26DC16A9DAE5}"/>
              </a:ext>
            </a:extLst>
          </p:cNvPr>
          <p:cNvSpPr>
            <a:spLocks noGrp="1"/>
          </p:cNvSpPr>
          <p:nvPr>
            <p:ph sz="half" idx="1"/>
          </p:nvPr>
        </p:nvSpPr>
        <p:spPr/>
        <p:txBody>
          <a:bodyPr/>
          <a:lstStyle/>
          <a:p>
            <a:pPr algn="just"/>
            <a:r>
              <a:rPr lang="en-US" b="0" dirty="0"/>
              <a:t>Recurrent Neural Network(RNN)</a:t>
            </a:r>
            <a:r>
              <a:rPr lang="en-US" b="1" dirty="0"/>
              <a:t> </a:t>
            </a:r>
            <a:r>
              <a:rPr lang="en-US" dirty="0"/>
              <a:t>is a type of Neural Network where the </a:t>
            </a:r>
            <a:r>
              <a:rPr lang="en-US" b="0" dirty="0"/>
              <a:t>output from previous step is fed as input to the current step</a:t>
            </a:r>
            <a:r>
              <a:rPr lang="en-US" b="1" dirty="0"/>
              <a:t>.</a:t>
            </a:r>
            <a:r>
              <a:rPr lang="en-US" dirty="0"/>
              <a:t> </a:t>
            </a:r>
            <a:endParaRPr lang="en-IN" dirty="0"/>
          </a:p>
          <a:p>
            <a:pPr algn="just"/>
            <a:r>
              <a:rPr lang="en-US" dirty="0"/>
              <a:t>RNN is used in this project because it is better suited to analyzing temporal, sequential data, such as text or videos.</a:t>
            </a:r>
            <a:endParaRPr lang="en-IN" dirty="0"/>
          </a:p>
          <a:p>
            <a:endParaRPr lang="en-IN" dirty="0"/>
          </a:p>
        </p:txBody>
      </p:sp>
      <p:pic>
        <p:nvPicPr>
          <p:cNvPr id="9" name="Picture 8">
            <a:extLst>
              <a:ext uri="{FF2B5EF4-FFF2-40B4-BE49-F238E27FC236}">
                <a16:creationId xmlns:a16="http://schemas.microsoft.com/office/drawing/2014/main" id="{6247009A-2B2B-9DDE-E8EF-D03DC72E65EC}"/>
              </a:ext>
            </a:extLst>
          </p:cNvPr>
          <p:cNvPicPr>
            <a:picLocks noChangeAspect="1"/>
          </p:cNvPicPr>
          <p:nvPr/>
        </p:nvPicPr>
        <p:blipFill>
          <a:blip r:embed="rId2"/>
          <a:stretch>
            <a:fillRect/>
          </a:stretch>
        </p:blipFill>
        <p:spPr>
          <a:xfrm>
            <a:off x="3094984" y="3399911"/>
            <a:ext cx="5998984" cy="2054530"/>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err="1">
                <a:latin typeface="Arial Black" panose="020B0604020202020204" pitchFamily="34" charset="0"/>
                <a:cs typeface="Arial Black" panose="020B0604020202020204" pitchFamily="34" charset="0"/>
              </a:rPr>
              <a:t>lstm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Content Placeholder 3">
            <a:extLst>
              <a:ext uri="{FF2B5EF4-FFF2-40B4-BE49-F238E27FC236}">
                <a16:creationId xmlns:a16="http://schemas.microsoft.com/office/drawing/2014/main" id="{A24D5A43-E737-75CD-470B-7AAB28614CA2}"/>
              </a:ext>
            </a:extLst>
          </p:cNvPr>
          <p:cNvSpPr>
            <a:spLocks noGrp="1"/>
          </p:cNvSpPr>
          <p:nvPr>
            <p:ph sz="half" idx="1"/>
          </p:nvPr>
        </p:nvSpPr>
        <p:spPr>
          <a:xfrm>
            <a:off x="755904" y="2139518"/>
            <a:ext cx="10680192" cy="3520618"/>
          </a:xfrm>
        </p:spPr>
        <p:txBody>
          <a:bodyPr/>
          <a:lstStyle/>
          <a:p>
            <a:pPr algn="just"/>
            <a:r>
              <a:rPr lang="en-US" dirty="0"/>
              <a:t>To solve the problem of Vanishing and Exploding Gradients in a Deep Recurrent Neural Network, many variations were developed. One of the most famous of them is the </a:t>
            </a:r>
            <a:r>
              <a:rPr lang="en-US" b="0" dirty="0"/>
              <a:t>Long Short Term Memory Network</a:t>
            </a:r>
            <a:r>
              <a:rPr lang="en-US" b="1" dirty="0"/>
              <a:t>(</a:t>
            </a:r>
            <a:r>
              <a:rPr lang="en-US" dirty="0"/>
              <a:t>LSTM). </a:t>
            </a:r>
            <a:endParaRPr lang="en-IN" dirty="0"/>
          </a:p>
          <a:p>
            <a:pPr algn="just"/>
            <a:r>
              <a:rPr lang="en-US" dirty="0"/>
              <a:t>In concept, an LSTM recurrent unit tries to “remember” all the past knowledge that the network is seen so far and to “forget” irrelevant data.</a:t>
            </a:r>
            <a:endParaRPr lang="en-IN" dirty="0"/>
          </a:p>
          <a:p>
            <a:pPr algn="just"/>
            <a:r>
              <a:rPr lang="en-US" dirty="0"/>
              <a:t>We have used two Bi-directional LSTM layers in the RNN model we created.</a:t>
            </a:r>
            <a:endParaRPr lang="en-IN" dirty="0"/>
          </a:p>
          <a:p>
            <a:endParaRPr lang="en-IN" dirty="0"/>
          </a:p>
        </p:txBody>
      </p:sp>
      <p:pic>
        <p:nvPicPr>
          <p:cNvPr id="5" name="Picture 4">
            <a:extLst>
              <a:ext uri="{FF2B5EF4-FFF2-40B4-BE49-F238E27FC236}">
                <a16:creationId xmlns:a16="http://schemas.microsoft.com/office/drawing/2014/main" id="{2776F759-9588-6720-6D73-A2248363AE59}"/>
              </a:ext>
            </a:extLst>
          </p:cNvPr>
          <p:cNvPicPr>
            <a:picLocks noChangeAspect="1"/>
          </p:cNvPicPr>
          <p:nvPr/>
        </p:nvPicPr>
        <p:blipFill>
          <a:blip r:embed="rId2"/>
          <a:stretch>
            <a:fillRect/>
          </a:stretch>
        </p:blipFill>
        <p:spPr>
          <a:xfrm>
            <a:off x="3801477" y="4089513"/>
            <a:ext cx="4474852" cy="2389839"/>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9808" y="841731"/>
            <a:ext cx="10671048" cy="768096"/>
          </a:xfrm>
        </p:spPr>
        <p:txBody>
          <a:bodyPr/>
          <a:lstStyle/>
          <a:p>
            <a:r>
              <a:rPr lang="en-US" dirty="0">
                <a:latin typeface="Arial Black" panose="020B0604020202020204" pitchFamily="34" charset="0"/>
                <a:cs typeface="Arial Black" panose="020B0604020202020204" pitchFamily="34" charset="0"/>
              </a:rPr>
              <a:t>Metrics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A24D5A43-E737-75CD-470B-7AAB28614CA2}"/>
              </a:ext>
            </a:extLst>
          </p:cNvPr>
          <p:cNvSpPr>
            <a:spLocks noGrp="1"/>
          </p:cNvSpPr>
          <p:nvPr>
            <p:ph sz="half" idx="1"/>
          </p:nvPr>
        </p:nvSpPr>
        <p:spPr>
          <a:xfrm>
            <a:off x="758952" y="1609827"/>
            <a:ext cx="10680192" cy="3520618"/>
          </a:xfrm>
        </p:spPr>
        <p:txBody>
          <a:bodyPr/>
          <a:lstStyle/>
          <a:p>
            <a:pPr marL="0" indent="0">
              <a:buNone/>
            </a:pPr>
            <a:r>
              <a:rPr lang="en-IN" dirty="0"/>
              <a:t>Confusion Matrix </a:t>
            </a:r>
          </a:p>
          <a:p>
            <a:r>
              <a:rPr lang="en-US" dirty="0"/>
              <a:t>It is very informative performance measures for classification tasks. </a:t>
            </a:r>
          </a:p>
          <a:p>
            <a:r>
              <a:rPr lang="en-US" dirty="0" err="1"/>
              <a:t>Ci,j</a:t>
            </a:r>
            <a:r>
              <a:rPr lang="en-US" dirty="0"/>
              <a:t> an element of matrix tells how many of items with label i are classified as label j. </a:t>
            </a:r>
            <a:endParaRPr lang="en-IN" dirty="0"/>
          </a:p>
          <a:p>
            <a:r>
              <a:rPr lang="en-US" dirty="0"/>
              <a:t>The matrix is a good representation for our binary classification. Positive (P) represents toxic label and n (negative) represents non-toxic label. </a:t>
            </a:r>
            <a:endParaRPr lang="en-IN" dirty="0"/>
          </a:p>
          <a:p>
            <a:endParaRPr lang="en-IN" dirty="0"/>
          </a:p>
          <a:p>
            <a:endParaRPr lang="en-IN" dirty="0"/>
          </a:p>
        </p:txBody>
      </p:sp>
      <p:pic>
        <p:nvPicPr>
          <p:cNvPr id="2050" name="Picture 6">
            <a:extLst>
              <a:ext uri="{FF2B5EF4-FFF2-40B4-BE49-F238E27FC236}">
                <a16:creationId xmlns:a16="http://schemas.microsoft.com/office/drawing/2014/main" id="{D826FEB5-BD9A-99DA-2479-2F8925FF8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247" y="3286957"/>
            <a:ext cx="3302170" cy="314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33221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{F22C40DE-2E8D-4D87-94DA-33B18789BB9C}tf78438558_win32</Template>
  <TotalTime>169</TotalTime>
  <Words>800</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Sabon Next LT</vt:lpstr>
      <vt:lpstr>Sabon Next LT (Body)</vt:lpstr>
      <vt:lpstr>Symbol</vt:lpstr>
      <vt:lpstr>Times New Roman</vt:lpstr>
      <vt:lpstr>Office Theme</vt:lpstr>
      <vt:lpstr>TWEET EMOTION RECOGNITION   </vt:lpstr>
      <vt:lpstr>CONTENTS</vt:lpstr>
      <vt:lpstr>Abstract</vt:lpstr>
      <vt:lpstr>Problem statement </vt:lpstr>
      <vt:lpstr>objectives</vt:lpstr>
      <vt:lpstr>Background detail</vt:lpstr>
      <vt:lpstr>RNN</vt:lpstr>
      <vt:lpstr>lstm</vt:lpstr>
      <vt:lpstr>Metrics</vt:lpstr>
      <vt:lpstr>System architecture </vt:lpstr>
      <vt:lpstr>Results </vt:lpstr>
      <vt:lpstr>PowerPoint Presentation</vt:lpstr>
      <vt:lpstr>Confusion matrix </vt:lpstr>
      <vt:lpstr>Classification report </vt:lpstr>
      <vt:lpstr>Conclusion</vt:lpstr>
      <vt:lpstr>FUTURE PROSPECTS</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TWEETS EMOTION RECOGNITION   </dc:title>
  <dc:subject/>
  <dc:creator>mehak jain</dc:creator>
  <cp:lastModifiedBy>Perumalla Thushara Meher Siva Mani [Data Science And Engineering - 2020]</cp:lastModifiedBy>
  <cp:revision>8</cp:revision>
  <dcterms:created xsi:type="dcterms:W3CDTF">2022-11-24T02:53:03Z</dcterms:created>
  <dcterms:modified xsi:type="dcterms:W3CDTF">2022-11-25T08:46:43Z</dcterms:modified>
</cp:coreProperties>
</file>