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72" r:id="rId4"/>
    <p:sldId id="271" r:id="rId5"/>
    <p:sldId id="270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4" r:id="rId15"/>
    <p:sldId id="275" r:id="rId16"/>
    <p:sldId id="273" r:id="rId17"/>
    <p:sldId id="278" r:id="rId18"/>
    <p:sldId id="279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745" y="2234883"/>
            <a:ext cx="9144000" cy="2387600"/>
          </a:xfrm>
        </p:spPr>
        <p:txBody>
          <a:bodyPr>
            <a:noAutofit/>
          </a:bodyPr>
          <a:lstStyle/>
          <a:p>
            <a:r>
              <a:rPr lang="en-GB" altLang="en-US" sz="9600" u="sng" dirty="0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Software testing</a:t>
            </a:r>
            <a:br>
              <a:rPr lang="en-GB" altLang="en-US" sz="9600" u="sng" dirty="0">
                <a:solidFill>
                  <a:srgbClr val="FF0000"/>
                </a:solidFill>
                <a:highlight>
                  <a:srgbClr val="FFFF00"/>
                </a:highlight>
                <a:latin typeface="Script MT Bold" panose="03040602040607080904" charset="0"/>
                <a:cs typeface="Script MT Bold" panose="03040602040607080904" charset="0"/>
              </a:rPr>
            </a:br>
            <a:endParaRPr lang="en-GB" altLang="en-US" sz="9600" u="sng" dirty="0">
              <a:solidFill>
                <a:srgbClr val="FF0000"/>
              </a:solidFill>
              <a:highlight>
                <a:srgbClr val="FFFF00"/>
              </a:highlight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rgbClr val="00B0F0"/>
                </a:solidFill>
                <a:latin typeface="Blackadder ITC" panose="04020505051007020D02" charset="0"/>
                <a:cs typeface="Blackadder ITC" panose="04020505051007020D02" charset="0"/>
              </a:rPr>
              <a:t>                          </a:t>
            </a:r>
            <a:r>
              <a:rPr lang="en-GB" altLang="en-US" b="1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Methodologies</a:t>
            </a:r>
            <a:endParaRPr lang="en-GB" altLang="en-US" b="1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8865" y="1846580"/>
            <a:ext cx="10515600" cy="4351338"/>
          </a:xfrm>
        </p:spPr>
        <p:txBody>
          <a:bodyPr/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Waterfall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Agile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90" y="0"/>
            <a:ext cx="10515600" cy="1325563"/>
          </a:xfrm>
        </p:spPr>
        <p:txBody>
          <a:bodyPr/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                </a:t>
            </a:r>
            <a:r>
              <a:rPr lang="en-GB" altLang="en-US" b="1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Agile Methodology</a:t>
            </a:r>
            <a:endParaRPr lang="en-GB" altLang="en-US" b="1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1330"/>
            <a:ext cx="9610090" cy="4760595"/>
          </a:xfrm>
        </p:spPr>
        <p:txBody>
          <a:bodyPr/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It helps continuous iteration of development.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Used for long term projects.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More flexible.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Delivered  with different sprints.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No proper documentation.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635"/>
            <a:ext cx="12204700" cy="67163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GB" altLang="en-US"/>
              <a:t>                                             </a:t>
            </a: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 </a:t>
            </a:r>
            <a:r>
              <a:rPr lang="en-GB" altLang="en-US" sz="36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Bugs Lifecycle        </a:t>
            </a:r>
            <a:endParaRPr lang="en-GB" altLang="en-US" sz="36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 sz="36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r>
              <a:rPr lang="en-GB" altLang="en-US" sz="3600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      </a:t>
            </a:r>
            <a:r>
              <a:rPr lang="en-GB" altLang="en-US">
                <a:solidFill>
                  <a:schemeClr val="tx1"/>
                </a:solidFill>
                <a:latin typeface="Script MT Bold" panose="03040602040607080904" charset="0"/>
                <a:cs typeface="Script MT Bold" panose="03040602040607080904" charset="0"/>
              </a:rPr>
              <a:t> Duplicate </a:t>
            </a:r>
            <a:r>
              <a:rPr lang="en-GB" altLang="en-US" sz="3600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                </a:t>
            </a:r>
            <a:r>
              <a:rPr lang="en-GB" altLang="en-US">
                <a:solidFill>
                  <a:schemeClr val="tx1"/>
                </a:solidFill>
                <a:latin typeface="Script MT Bold" panose="03040602040607080904" charset="0"/>
                <a:cs typeface="Script MT Bold" panose="03040602040607080904" charset="0"/>
              </a:rPr>
              <a:t>New/Open                            </a:t>
            </a:r>
            <a:endParaRPr lang="en-GB" altLang="en-US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 sz="3600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Script MT Bold" panose="03040602040607080904" charset="0"/>
                <a:cs typeface="Script MT Bold" panose="03040602040607080904" charset="0"/>
              </a:rPr>
              <a:t>        Not producable              Assign</a:t>
            </a:r>
            <a:endParaRPr lang="en-GB" altLang="en-US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 sz="3600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Script MT Bold" panose="03040602040607080904" charset="0"/>
                <a:cs typeface="Script MT Bold" panose="03040602040607080904" charset="0"/>
              </a:rPr>
              <a:t>        Deffered Dwfect             Fixed</a:t>
            </a:r>
            <a:endParaRPr lang="en-GB" altLang="en-US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 sz="3600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Script MT Bold" panose="03040602040607080904" charset="0"/>
                <a:cs typeface="Script MT Bold" panose="03040602040607080904" charset="0"/>
              </a:rPr>
              <a:t>                                                Retest</a:t>
            </a:r>
            <a:endParaRPr lang="en-GB" altLang="en-US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 sz="3600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Script MT Bold" panose="03040602040607080904" charset="0"/>
                <a:cs typeface="Script MT Bold" panose="03040602040607080904" charset="0"/>
              </a:rPr>
              <a:t>                                                Close                       Reopen</a:t>
            </a:r>
            <a:endParaRPr lang="en-GB" altLang="en-US" sz="3600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 sz="3600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r>
              <a:rPr lang="en-GB" altLang="en-US" sz="3600">
                <a:solidFill>
                  <a:schemeClr val="tx1"/>
                </a:solidFill>
                <a:latin typeface="Script MT Bold" panose="03040602040607080904" charset="0"/>
                <a:cs typeface="Script MT Bold" panose="03040602040607080904" charset="0"/>
              </a:rPr>
              <a:t> </a:t>
            </a:r>
            <a:endParaRPr lang="en-GB" altLang="en-US" sz="3600">
              <a:solidFill>
                <a:schemeClr val="tx1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0075" y="1868170"/>
            <a:ext cx="2738120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96335" y="1849120"/>
            <a:ext cx="2738120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96335" y="2803525"/>
            <a:ext cx="2738120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96335" y="3865245"/>
            <a:ext cx="2738120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96335" y="4781550"/>
            <a:ext cx="2738120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990465" y="1630680"/>
            <a:ext cx="75565" cy="139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044440" y="2665730"/>
            <a:ext cx="75565" cy="118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044440" y="3602990"/>
            <a:ext cx="75565" cy="20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022850" y="4659630"/>
            <a:ext cx="75565" cy="151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263005" y="4105275"/>
            <a:ext cx="1562735" cy="17272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7609840" y="4185285"/>
            <a:ext cx="107950" cy="625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20815" y="4803775"/>
            <a:ext cx="2738120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0075" y="898525"/>
            <a:ext cx="2738120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23335" y="952500"/>
            <a:ext cx="2738120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0075" y="2852420"/>
            <a:ext cx="2888615" cy="797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2"/>
            <a:endCxn id="19" idx="6"/>
          </p:cNvCxnSpPr>
          <p:nvPr/>
        </p:nvCxnSpPr>
        <p:spPr>
          <a:xfrm flipH="1" flipV="1">
            <a:off x="3338195" y="1297305"/>
            <a:ext cx="485140" cy="5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5" idx="6"/>
          </p:cNvCxnSpPr>
          <p:nvPr/>
        </p:nvCxnSpPr>
        <p:spPr>
          <a:xfrm flipH="1">
            <a:off x="3338195" y="1351280"/>
            <a:ext cx="485140" cy="915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3276600" y="1351280"/>
            <a:ext cx="546735" cy="167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5400">
                <a:latin typeface="Script MT Bold" panose="03040602040607080904" charset="0"/>
                <a:cs typeface="Script MT Bold" panose="03040602040607080904" charset="0"/>
              </a:rPr>
              <a:t>       </a:t>
            </a:r>
            <a:r>
              <a:rPr lang="en-GB" altLang="en-US" sz="54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Defect tracking tools</a:t>
            </a:r>
            <a:endParaRPr lang="en-GB" altLang="en-US" sz="54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Can </a:t>
            </a:r>
            <a:r>
              <a:rPr lang="en-GB" altLang="en-US" sz="32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help,Record,report,assign and track the bug</a:t>
            </a:r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 in a software development project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lvl="6"/>
            <a:r>
              <a:rPr lang="en-GB" altLang="en-US" sz="2400">
                <a:latin typeface="Script MT Bold" panose="03040602040607080904" charset="0"/>
                <a:cs typeface="Script MT Bold" panose="03040602040607080904" charset="0"/>
              </a:rPr>
              <a:t>Backlog</a:t>
            </a:r>
            <a:endParaRPr lang="en-GB" altLang="en-US" sz="2400">
              <a:latin typeface="Script MT Bold" panose="03040602040607080904" charset="0"/>
              <a:cs typeface="Script MT Bold" panose="03040602040607080904" charset="0"/>
            </a:endParaRPr>
          </a:p>
          <a:p>
            <a:pPr lvl="6"/>
            <a:r>
              <a:rPr lang="en-GB" altLang="en-US" sz="2400">
                <a:latin typeface="Script MT Bold" panose="03040602040607080904" charset="0"/>
                <a:cs typeface="Script MT Bold" panose="03040602040607080904" charset="0"/>
              </a:rPr>
              <a:t>Spira team</a:t>
            </a:r>
            <a:endParaRPr lang="en-GB" altLang="en-US" sz="2400">
              <a:latin typeface="Script MT Bold" panose="03040602040607080904" charset="0"/>
              <a:cs typeface="Script MT Bold" panose="03040602040607080904" charset="0"/>
            </a:endParaRPr>
          </a:p>
          <a:p>
            <a:pPr lvl="6"/>
            <a:r>
              <a:rPr lang="en-GB" altLang="en-US" sz="2400">
                <a:latin typeface="Script MT Bold" panose="03040602040607080904" charset="0"/>
                <a:cs typeface="Script MT Bold" panose="03040602040607080904" charset="0"/>
              </a:rPr>
              <a:t>Bugherd</a:t>
            </a:r>
            <a:endParaRPr lang="en-GB" altLang="en-US" sz="2400">
              <a:latin typeface="Script MT Bold" panose="03040602040607080904" charset="0"/>
              <a:cs typeface="Script MT Bold" panose="03040602040607080904" charset="0"/>
            </a:endParaRPr>
          </a:p>
          <a:p>
            <a:pPr lvl="6"/>
            <a:r>
              <a:rPr lang="en-GB" altLang="en-US" sz="2400">
                <a:latin typeface="Script MT Bold" panose="03040602040607080904" charset="0"/>
                <a:cs typeface="Script MT Bold" panose="03040602040607080904" charset="0"/>
              </a:rPr>
              <a:t>User back</a:t>
            </a:r>
            <a:endParaRPr lang="en-GB" altLang="en-US" sz="2400">
              <a:latin typeface="Script MT Bold" panose="03040602040607080904" charset="0"/>
              <a:cs typeface="Script MT Bold" panose="03040602040607080904" charset="0"/>
            </a:endParaRPr>
          </a:p>
          <a:p>
            <a:pPr lvl="6"/>
            <a:r>
              <a:rPr lang="en-GB" altLang="en-US" sz="2400">
                <a:latin typeface="Script MT Bold" panose="03040602040607080904" charset="0"/>
                <a:cs typeface="Script MT Bold" panose="03040602040607080904" charset="0"/>
              </a:rPr>
              <a:t>Monday</a:t>
            </a:r>
            <a:endParaRPr lang="en-GB" altLang="en-US" sz="2400">
              <a:latin typeface="Script MT Bold" panose="03040602040607080904" charset="0"/>
              <a:cs typeface="Script MT Bold" panose="03040602040607080904" charset="0"/>
            </a:endParaRPr>
          </a:p>
          <a:p>
            <a:pPr lvl="6"/>
            <a:r>
              <a:rPr lang="en-GB" altLang="en-US" sz="2400">
                <a:latin typeface="Script MT Bold" panose="03040602040607080904" charset="0"/>
                <a:cs typeface="Script MT Bold" panose="03040602040607080904" charset="0"/>
              </a:rPr>
              <a:t>Clickup</a:t>
            </a:r>
            <a:endParaRPr lang="en-GB" altLang="en-US" sz="2400">
              <a:latin typeface="Script MT Bold" panose="03040602040607080904" charset="0"/>
              <a:cs typeface="Script MT Bold" panose="03040602040607080904" charset="0"/>
            </a:endParaRPr>
          </a:p>
          <a:p>
            <a:pPr lvl="6"/>
            <a:r>
              <a:rPr lang="en-GB" altLang="en-US" sz="2400">
                <a:latin typeface="Script MT Bold" panose="03040602040607080904" charset="0"/>
                <a:cs typeface="Script MT Bold" panose="03040602040607080904" charset="0"/>
              </a:rPr>
              <a:t>JIRA  </a:t>
            </a:r>
            <a:endParaRPr lang="en-GB" altLang="en-US" sz="24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70" y="106680"/>
            <a:ext cx="10515600" cy="1325563"/>
          </a:xfrm>
        </p:spPr>
        <p:txBody>
          <a:bodyPr/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           </a:t>
            </a:r>
            <a:r>
              <a:rPr lang="en-GB" altLang="en-US" sz="54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How we report defect?</a:t>
            </a:r>
            <a:endParaRPr lang="en-GB" altLang="en-US" sz="54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535" y="1432560"/>
            <a:ext cx="10460990" cy="4869180"/>
          </a:xfrm>
        </p:spPr>
        <p:txBody>
          <a:bodyPr>
            <a:normAutofit lnSpcReduction="10000"/>
          </a:bodyPr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Bug Number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Subject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Defect Description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Steps to Reproduce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Priority/Severity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Browser Tested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Expected Result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Actual Result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Screenshot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 sz="6000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       </a:t>
            </a:r>
            <a:r>
              <a:rPr lang="en-GB" altLang="en-US" sz="60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Severity and Priority</a:t>
            </a:r>
            <a:endParaRPr lang="en-GB" altLang="en-US" sz="60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365" y="2084705"/>
            <a:ext cx="10515600" cy="4351338"/>
          </a:xfrm>
        </p:spPr>
        <p:txBody>
          <a:bodyPr/>
          <a:p>
            <a:r>
              <a:rPr lang="en-GB" altLang="en-US" sz="32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Severity</a:t>
            </a:r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:How severe defect is affecting the functionality.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Priority</a:t>
            </a:r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:How fast defect has to be fixed.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5400">
                <a:latin typeface="Script MT Bold" panose="03040602040607080904" charset="0"/>
                <a:cs typeface="Script MT Bold" panose="03040602040607080904" charset="0"/>
              </a:rPr>
              <a:t>     </a:t>
            </a:r>
            <a:r>
              <a:rPr lang="en-GB" altLang="en-US" sz="54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Verification and Validation</a:t>
            </a:r>
            <a:endParaRPr lang="en-GB" altLang="en-US" sz="54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36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Verification</a:t>
            </a:r>
            <a:r>
              <a:rPr lang="en-GB" altLang="en-US" sz="3600">
                <a:latin typeface="Script MT Bold" panose="03040602040607080904" charset="0"/>
                <a:cs typeface="Script MT Bold" panose="03040602040607080904" charset="0"/>
              </a:rPr>
              <a:t>:Verifying Customer Requirement Specification,Software Requirement Specification,High level design,Low level design,CRS,SRS whether it is according to the Requirements or not.</a:t>
            </a:r>
            <a:endParaRPr lang="en-GB" altLang="en-US" sz="36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6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Validation</a:t>
            </a:r>
            <a:r>
              <a:rPr lang="en-GB" altLang="en-US" sz="3600">
                <a:latin typeface="Script MT Bold" panose="03040602040607080904" charset="0"/>
                <a:cs typeface="Script MT Bold" panose="03040602040607080904" charset="0"/>
              </a:rPr>
              <a:t>:Testing the Functionality of an application by executing test cases</a:t>
            </a:r>
            <a:endParaRPr lang="en-GB" altLang="en-US" sz="36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6000">
                <a:latin typeface="Script MT Bold" panose="03040602040607080904" charset="0"/>
                <a:cs typeface="Script MT Bold" panose="03040602040607080904" charset="0"/>
              </a:rPr>
              <a:t>                </a:t>
            </a:r>
            <a:r>
              <a:rPr lang="en-GB" altLang="en-US" sz="60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Test Plan</a:t>
            </a:r>
            <a:endParaRPr lang="en-GB" altLang="en-US" sz="60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3600">
                <a:latin typeface="Script MT Bold" panose="03040602040607080904" charset="0"/>
                <a:cs typeface="Script MT Bold" panose="03040602040607080904" charset="0"/>
              </a:rPr>
              <a:t>It is a document which consists of </a:t>
            </a:r>
            <a:r>
              <a:rPr lang="en-GB" altLang="en-US" sz="36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all future testing related activities</a:t>
            </a:r>
            <a:r>
              <a:rPr lang="en-GB" altLang="en-US" sz="3600">
                <a:latin typeface="Script MT Bold" panose="03040602040607080904" charset="0"/>
                <a:cs typeface="Script MT Bold" panose="03040602040607080904" charset="0"/>
              </a:rPr>
              <a:t>.</a:t>
            </a:r>
            <a:endParaRPr lang="en-GB" altLang="en-US" sz="36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600">
                <a:latin typeface="Script MT Bold" panose="03040602040607080904" charset="0"/>
                <a:cs typeface="Script MT Bold" panose="03040602040607080904" charset="0"/>
              </a:rPr>
              <a:t>Usually prepared by </a:t>
            </a:r>
            <a:r>
              <a:rPr lang="en-GB" altLang="en-US" sz="36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Test Manager</a:t>
            </a:r>
            <a:endParaRPr lang="en-GB" altLang="en-US" sz="36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4800">
                <a:latin typeface="Script MT Bold" panose="03040602040607080904" charset="0"/>
                <a:cs typeface="Script MT Bold" panose="03040602040607080904" charset="0"/>
              </a:rPr>
              <a:t>                    </a:t>
            </a:r>
            <a:r>
              <a:rPr lang="en-GB" altLang="en-US" sz="6000">
                <a:latin typeface="Script MT Bold" panose="03040602040607080904" charset="0"/>
                <a:cs typeface="Script MT Bold" panose="03040602040607080904" charset="0"/>
              </a:rPr>
              <a:t> </a:t>
            </a:r>
            <a:r>
              <a:rPr lang="en-GB" altLang="en-US" sz="60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Test Case</a:t>
            </a:r>
            <a:endParaRPr lang="en-GB" altLang="en-US" sz="60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 case is a specific procedure of </a:t>
            </a:r>
            <a:r>
              <a:rPr lang="en-GB" altLang="en-US" sz="32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testing a particular requirement.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It will include 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lvl="4"/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Identification of a Specific Requirement Tested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lvl="4"/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 case Success/Failure Criterion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lvl="4"/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Specific steps to execute Test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lvl="4"/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 Data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lvl="4"/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210" y="2456180"/>
            <a:ext cx="10515600" cy="1325563"/>
          </a:xfrm>
        </p:spPr>
        <p:txBody>
          <a:bodyPr>
            <a:noAutofit/>
          </a:bodyPr>
          <a:p>
            <a:r>
              <a:rPr lang="en-GB" altLang="en-US" sz="9600">
                <a:latin typeface="Script MT Bold" panose="03040602040607080904" charset="0"/>
                <a:cs typeface="Script MT Bold" panose="03040602040607080904" charset="0"/>
              </a:rPr>
              <a:t>   </a:t>
            </a:r>
            <a:r>
              <a:rPr lang="en-GB" altLang="en-US" sz="96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 Thank You</a:t>
            </a:r>
            <a:endParaRPr lang="en-GB" altLang="en-US" sz="96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5" y="0"/>
            <a:ext cx="10515600" cy="1325563"/>
          </a:xfrm>
        </p:spPr>
        <p:txBody>
          <a:bodyPr/>
          <a:p>
            <a:r>
              <a:rPr lang="en-GB" altLang="en-US" sz="6000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             </a:t>
            </a:r>
            <a:r>
              <a:rPr lang="en-GB" altLang="en-US" sz="60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 Agenda</a:t>
            </a:r>
            <a:endParaRPr lang="en-GB" altLang="en-US" sz="60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715" y="1259840"/>
            <a:ext cx="10515600" cy="4707255"/>
          </a:xfrm>
        </p:spPr>
        <p:txBody>
          <a:bodyPr>
            <a:noAutofit/>
          </a:bodyPr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Introduction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Steps in SDLC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Steps in STLC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Types of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Principles of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Testing Methodology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Defect lifecycle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Severity and Priority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Verfication and Validation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Test plan and Test case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54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Software Testing</a:t>
            </a:r>
            <a:endParaRPr lang="en-GB" altLang="en-US" sz="54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Software testing is a process used to identify the </a:t>
            </a:r>
            <a:r>
              <a:rPr lang="en-GB" altLang="en-US" sz="32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Correctness,Completeness and Quality</a:t>
            </a:r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 of developed computer Software.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It is the process of executing a Programme/Application under positive and negative conditions by manual/Automated means. It check for the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pPr lvl="5"/>
            <a:r>
              <a:rPr lang="en-GB" altLang="en-US" sz="28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 Specification</a:t>
            </a:r>
            <a:endParaRPr lang="en-GB" altLang="en-US" sz="28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lvl="5"/>
            <a:r>
              <a:rPr lang="en-GB" altLang="en-US" sz="28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Functionality</a:t>
            </a:r>
            <a:endParaRPr lang="en-GB" altLang="en-US" sz="28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lvl="5"/>
            <a:r>
              <a:rPr lang="en-GB" altLang="en-US" sz="28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Performance                     </a:t>
            </a:r>
            <a:endParaRPr lang="en-GB" altLang="en-US" sz="28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 sz="28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6600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Who is a Software Tester??</a:t>
            </a:r>
            <a:endParaRPr lang="en-GB" altLang="en-US" sz="6600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65" y="22891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GB" altLang="en-US" sz="3600">
                <a:latin typeface="Script MT Bold" panose="03040602040607080904" charset="0"/>
                <a:cs typeface="Script MT Bold" panose="03040602040607080904" charset="0"/>
              </a:rPr>
              <a:t>Software Tester is someone </a:t>
            </a:r>
            <a:r>
              <a:rPr lang="en-GB" altLang="en-US" sz="36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who performs Testing</a:t>
            </a:r>
            <a:r>
              <a:rPr lang="en-GB" altLang="en-US" sz="3600">
                <a:latin typeface="Script MT Bold" panose="03040602040607080904" charset="0"/>
                <a:cs typeface="Script MT Bold" panose="03040602040607080904" charset="0"/>
              </a:rPr>
              <a:t> and </a:t>
            </a:r>
            <a:r>
              <a:rPr lang="en-GB" altLang="en-US" sz="36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find bugs</a:t>
            </a:r>
            <a:r>
              <a:rPr lang="en-GB" altLang="en-US" sz="3600">
                <a:latin typeface="Script MT Bold" panose="03040602040607080904" charset="0"/>
                <a:cs typeface="Script MT Bold" panose="03040602040607080904" charset="0"/>
              </a:rPr>
              <a:t>,if they exist in the tested application</a:t>
            </a:r>
            <a:endParaRPr lang="en-GB" altLang="en-US" sz="36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i="1">
                <a:solidFill>
                  <a:srgbClr val="00B0F0"/>
                </a:solidFill>
                <a:latin typeface="Script MT Bold" panose="03040602040607080904" charset="0"/>
                <a:cs typeface="Script MT Bold" panose="03040602040607080904" charset="0"/>
              </a:rPr>
              <a:t>            </a:t>
            </a:r>
            <a:r>
              <a:rPr lang="en-GB" altLang="en-US" b="1">
                <a:solidFill>
                  <a:srgbClr val="00B0F0"/>
                </a:solidFill>
                <a:latin typeface="Script MT Bold" panose="03040602040607080904" charset="0"/>
                <a:cs typeface="Script MT Bold" panose="03040602040607080904" charset="0"/>
              </a:rPr>
              <a:t> </a:t>
            </a:r>
            <a:r>
              <a:rPr lang="en-GB" altLang="en-US" b="1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Steps in SDLC</a:t>
            </a:r>
            <a:endParaRPr lang="en-GB" altLang="en-US" b="1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505" y="1783080"/>
            <a:ext cx="10515600" cy="4351338"/>
          </a:xfrm>
        </p:spPr>
        <p:txBody>
          <a:bodyPr/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Requirement Gathering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Req. Analysis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Designing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Development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Testing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Delivery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Maintenance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rgbClr val="00B0F0"/>
                </a:solidFill>
                <a:latin typeface="Brush Script MT" panose="03060802040406070304" charset="0"/>
                <a:cs typeface="Brush Script MT" panose="03060802040406070304" charset="0"/>
              </a:rPr>
              <a:t>        </a:t>
            </a:r>
            <a:r>
              <a:rPr lang="en-GB" altLang="en-US" sz="4800">
                <a:solidFill>
                  <a:srgbClr val="00B0F0"/>
                </a:solidFill>
                <a:latin typeface="Brush Script MT" panose="03060802040406070304" charset="0"/>
                <a:cs typeface="Brush Script MT" panose="03060802040406070304" charset="0"/>
              </a:rPr>
              <a:t>    </a:t>
            </a:r>
            <a:r>
              <a:rPr lang="en-GB" altLang="en-US" sz="48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Steps in STLC</a:t>
            </a:r>
            <a:endParaRPr lang="en-GB" altLang="en-US" sz="48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660" y="1814830"/>
            <a:ext cx="10515600" cy="4351338"/>
          </a:xfrm>
        </p:spPr>
        <p:txBody>
          <a:bodyPr/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Req Analysis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 Planning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Testcase Development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Environment Setup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 Execution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 Cycle Closure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10" y="0"/>
            <a:ext cx="10515600" cy="1325563"/>
          </a:xfrm>
        </p:spPr>
        <p:txBody>
          <a:bodyPr/>
          <a:p>
            <a:r>
              <a:rPr lang="en-GB" altLang="en-US" sz="5400">
                <a:solidFill>
                  <a:srgbClr val="00B0F0"/>
                </a:solidFill>
                <a:latin typeface="Blackadder ITC" panose="04020505051007020D02" charset="0"/>
                <a:cs typeface="Blackadder ITC" panose="04020505051007020D02" charset="0"/>
              </a:rPr>
              <a:t>                 </a:t>
            </a:r>
            <a:r>
              <a:rPr lang="en-GB" altLang="en-US" sz="4800">
                <a:solidFill>
                  <a:srgbClr val="00B0F0"/>
                </a:solidFill>
                <a:latin typeface="Blackadder ITC" panose="04020505051007020D02" charset="0"/>
                <a:cs typeface="Blackadder ITC" panose="04020505051007020D02" charset="0"/>
              </a:rPr>
              <a:t> </a:t>
            </a:r>
            <a:r>
              <a:rPr lang="en-GB" altLang="en-US" sz="4800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Types of Testing</a:t>
            </a:r>
            <a:endParaRPr lang="en-GB" altLang="en-US" sz="4800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8795" y="962660"/>
            <a:ext cx="10914380" cy="5831205"/>
          </a:xfrm>
        </p:spPr>
        <p:txBody>
          <a:bodyPr>
            <a:normAutofit fontScale="80000"/>
          </a:bodyPr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Non functional testing                        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Functional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Sanity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Smoke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Regression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System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Integration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User Acceptance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Blackbox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White box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Grey box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Adhoc testing Exploratory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>
                <a:latin typeface="Script MT Bold" panose="03040602040607080904" charset="0"/>
                <a:cs typeface="Script MT Bold" panose="03040602040607080904" charset="0"/>
              </a:rPr>
              <a:t>+ve and -ve testing</a:t>
            </a: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  <a:p>
            <a:pPr marL="0" indent="0">
              <a:buNone/>
            </a:pPr>
            <a:endParaRPr lang="en-GB" altLang="en-US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1648460"/>
            <a:ext cx="9180195" cy="5010150"/>
          </a:xfrm>
        </p:spPr>
        <p:txBody>
          <a:bodyPr>
            <a:normAutofit/>
          </a:bodyPr>
          <a:p>
            <a:r>
              <a:rPr lang="en-GB" altLang="en-US"/>
              <a:t>                       ........... </a:t>
            </a:r>
            <a:r>
              <a:rPr lang="en-GB" altLang="en-US">
                <a:latin typeface="Brush Script MT" panose="03060802040406070304" charset="0"/>
                <a:cs typeface="Brush Script MT" panose="03060802040406070304" charset="0"/>
              </a:rPr>
              <a:t>Defect???</a:t>
            </a:r>
            <a:br>
              <a:rPr lang="en-GB" altLang="en-US">
                <a:latin typeface="Brush Script MT" panose="03060802040406070304" charset="0"/>
                <a:cs typeface="Brush Script MT" panose="03060802040406070304" charset="0"/>
              </a:rPr>
            </a:br>
            <a:br>
              <a:rPr lang="en-GB" altLang="en-US">
                <a:latin typeface="Brush Script MT" panose="03060802040406070304" charset="0"/>
                <a:cs typeface="Brush Script MT" panose="03060802040406070304" charset="0"/>
              </a:rPr>
            </a:br>
            <a:r>
              <a:rPr lang="en-GB" altLang="en-US">
                <a:latin typeface="Brush Script MT" panose="03060802040406070304" charset="0"/>
                <a:cs typeface="Brush Script MT" panose="03060802040406070304" charset="0"/>
              </a:rPr>
              <a:t>                  .........Error??</a:t>
            </a:r>
            <a:br>
              <a:rPr lang="en-GB" altLang="en-US">
                <a:latin typeface="Brush Script MT" panose="03060802040406070304" charset="0"/>
                <a:cs typeface="Brush Script MT" panose="03060802040406070304" charset="0"/>
              </a:rPr>
            </a:br>
            <a:br>
              <a:rPr lang="en-GB" altLang="en-US">
                <a:latin typeface="Brush Script MT" panose="03060802040406070304" charset="0"/>
                <a:cs typeface="Brush Script MT" panose="03060802040406070304" charset="0"/>
              </a:rPr>
            </a:br>
            <a:r>
              <a:rPr lang="en-GB" altLang="en-US">
                <a:latin typeface="Brush Script MT" panose="03060802040406070304" charset="0"/>
                <a:cs typeface="Brush Script MT" panose="03060802040406070304" charset="0"/>
              </a:rPr>
              <a:t>                   .........Bug??</a:t>
            </a:r>
            <a:br>
              <a:rPr lang="en-GB" altLang="en-US">
                <a:latin typeface="Brush Script MT" panose="03060802040406070304" charset="0"/>
                <a:cs typeface="Brush Script MT" panose="03060802040406070304" charset="0"/>
              </a:rPr>
            </a:br>
            <a:endParaRPr lang="en-GB" altLang="en-US">
              <a:latin typeface="Brush Script MT" panose="03060802040406070304" charset="0"/>
              <a:cs typeface="Brush Script MT" panose="03060802040406070304" charset="0"/>
            </a:endParaRPr>
          </a:p>
        </p:txBody>
      </p:sp>
      <p:sp>
        <p:nvSpPr>
          <p:cNvPr id="6" name="Content Placeholder 5"/>
          <p:cNvSpPr/>
          <p:nvPr>
            <p:ph idx="1"/>
          </p:nvPr>
        </p:nvSpPr>
        <p:spPr>
          <a:xfrm>
            <a:off x="838200" y="542925"/>
            <a:ext cx="10515600" cy="5634355"/>
          </a:xfrm>
        </p:spPr>
        <p:txBody>
          <a:bodyPr/>
          <a:p>
            <a:pPr marL="0" indent="0">
              <a:buNone/>
            </a:pPr>
            <a:r>
              <a:rPr lang="en-GB" altLang="en-US"/>
              <a:t>                                 </a:t>
            </a:r>
            <a:r>
              <a:rPr lang="en-GB" altLang="en-US">
                <a:solidFill>
                  <a:srgbClr val="FF0000"/>
                </a:solidFill>
              </a:rPr>
              <a:t>     </a:t>
            </a:r>
            <a:r>
              <a:rPr lang="en-GB" altLang="en-US" sz="8000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What???</a:t>
            </a:r>
            <a:endParaRPr lang="en-GB" altLang="en-US" sz="8000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85" y="246380"/>
            <a:ext cx="10515600" cy="1325563"/>
          </a:xfrm>
        </p:spPr>
        <p:txBody>
          <a:bodyPr/>
          <a:p>
            <a:r>
              <a:rPr lang="en-GB" altLang="en-US">
                <a:solidFill>
                  <a:srgbClr val="00B0F0"/>
                </a:solidFill>
                <a:latin typeface="Brush Script MT" panose="03060802040406070304" charset="0"/>
                <a:cs typeface="Brush Script MT" panose="03060802040406070304" charset="0"/>
              </a:rPr>
              <a:t>                </a:t>
            </a:r>
            <a:r>
              <a:rPr lang="en-GB" altLang="en-US" u="sng">
                <a:solidFill>
                  <a:srgbClr val="FF0000"/>
                </a:solidFill>
                <a:latin typeface="Script MT Bold" panose="03040602040607080904" charset="0"/>
                <a:cs typeface="Script MT Bold" panose="03040602040607080904" charset="0"/>
              </a:rPr>
              <a:t> 7 Principles of Testing</a:t>
            </a:r>
            <a:endParaRPr lang="en-GB" altLang="en-US" u="sng">
              <a:solidFill>
                <a:srgbClr val="FF0000"/>
              </a:solidFill>
              <a:latin typeface="Script MT Bold" panose="03040602040607080904" charset="0"/>
              <a:cs typeface="Script MT Bold" panose="030406020406070809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795" y="1783080"/>
            <a:ext cx="10515600" cy="4351338"/>
          </a:xfrm>
        </p:spPr>
        <p:txBody>
          <a:bodyPr/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Testing shows the presence of defects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Absence of error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Exhaustive testing is not possible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Early testing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Defect Clustering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Pesticide paradox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  <a:p>
            <a:r>
              <a:rPr lang="en-GB" altLang="en-US" sz="3200">
                <a:latin typeface="Script MT Bold" panose="03040602040607080904" charset="0"/>
                <a:cs typeface="Script MT Bold" panose="03040602040607080904" charset="0"/>
              </a:rPr>
              <a:t>Testing is context dependent</a:t>
            </a:r>
            <a:endParaRPr lang="en-GB" altLang="en-US" sz="3200">
              <a:latin typeface="Script MT Bold" panose="03040602040607080904" charset="0"/>
              <a:cs typeface="Script MT Bold" panose="030406020406070809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3270</Words>
  <Application>WPS Presentation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Agency FB</vt:lpstr>
      <vt:lpstr>Blackadder ITC</vt:lpstr>
      <vt:lpstr>Viner Hand ITC</vt:lpstr>
      <vt:lpstr>Verdana</vt:lpstr>
      <vt:lpstr>Tw Cen MT</vt:lpstr>
      <vt:lpstr>Sitka Text Semibold</vt:lpstr>
      <vt:lpstr>Snap ITC</vt:lpstr>
      <vt:lpstr>Yu Gothic Light</vt:lpstr>
      <vt:lpstr>Yu Gothic</vt:lpstr>
      <vt:lpstr>Vladimir Script</vt:lpstr>
      <vt:lpstr>Script MT Bold</vt:lpstr>
      <vt:lpstr>Algerian</vt:lpstr>
      <vt:lpstr>Bahnschrift Light Condensed</vt:lpstr>
      <vt:lpstr>Bodoni MT Condensed</vt:lpstr>
      <vt:lpstr>Book Antiqua</vt:lpstr>
      <vt:lpstr>Bookman Old Style</vt:lpstr>
      <vt:lpstr>Bradley Hand ITC</vt:lpstr>
      <vt:lpstr>Britannic Bold</vt:lpstr>
      <vt:lpstr>Brush Script MT</vt:lpstr>
      <vt:lpstr>Berlin Sans FB Demi</vt:lpstr>
      <vt:lpstr>Bahnschrift SemiLight SemiCondensed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</dc:title>
  <dc:creator/>
  <cp:lastModifiedBy>thush</cp:lastModifiedBy>
  <cp:revision>1</cp:revision>
  <dcterms:created xsi:type="dcterms:W3CDTF">2022-01-17T09:40:10Z</dcterms:created>
  <dcterms:modified xsi:type="dcterms:W3CDTF">2022-01-17T09:40:10Z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453F27BA4AD04F5C839ED76463EF6924</vt:lpwstr>
  </property>
  <property fmtid="{D5CDD505-2E9C-101B-9397-08002B2CF9AE}" pid="3" name="KSOProductBuildVer">
    <vt:lpwstr>1033-11.2.0.10443</vt:lpwstr>
  </property>
</Properties>
</file>