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32"/>
  </p:notesMasterIdLst>
  <p:sldIdLst>
    <p:sldId id="256" r:id="rId2"/>
    <p:sldId id="263" r:id="rId3"/>
    <p:sldId id="264" r:id="rId4"/>
    <p:sldId id="258" r:id="rId5"/>
    <p:sldId id="281" r:id="rId6"/>
    <p:sldId id="282" r:id="rId7"/>
    <p:sldId id="268" r:id="rId8"/>
    <p:sldId id="283" r:id="rId9"/>
    <p:sldId id="259" r:id="rId10"/>
    <p:sldId id="269" r:id="rId11"/>
    <p:sldId id="270" r:id="rId12"/>
    <p:sldId id="271" r:id="rId13"/>
    <p:sldId id="284" r:id="rId14"/>
    <p:sldId id="289" r:id="rId15"/>
    <p:sldId id="293" r:id="rId16"/>
    <p:sldId id="290" r:id="rId17"/>
    <p:sldId id="291" r:id="rId18"/>
    <p:sldId id="272" r:id="rId19"/>
    <p:sldId id="273" r:id="rId20"/>
    <p:sldId id="274" r:id="rId21"/>
    <p:sldId id="278" r:id="rId22"/>
    <p:sldId id="297" r:id="rId23"/>
    <p:sldId id="298" r:id="rId24"/>
    <p:sldId id="299" r:id="rId25"/>
    <p:sldId id="300" r:id="rId26"/>
    <p:sldId id="296" r:id="rId27"/>
    <p:sldId id="262" r:id="rId28"/>
    <p:sldId id="280" r:id="rId29"/>
    <p:sldId id="285"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isegod Ndlovu (216001741)" initials="P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FF00"/>
    <a:srgbClr val="D4F6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6" autoAdjust="0"/>
    <p:restoredTop sz="94646" autoAdjust="0"/>
  </p:normalViewPr>
  <p:slideViewPr>
    <p:cSldViewPr snapToGrid="0">
      <p:cViewPr varScale="1">
        <p:scale>
          <a:sx n="72" d="100"/>
          <a:sy n="72" d="100"/>
        </p:scale>
        <p:origin x="69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AB47D-1879-42BB-9851-6463B6D9F155}" type="datetimeFigureOut">
              <a:rPr lang="en-ZA" smtClean="0"/>
              <a:t>2021/01/08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F3D35-B244-4ACA-981A-4A31CED78F97}" type="slidenum">
              <a:rPr lang="en-ZA" smtClean="0"/>
              <a:t>‹#›</a:t>
            </a:fld>
            <a:endParaRPr lang="en-ZA"/>
          </a:p>
        </p:txBody>
      </p:sp>
    </p:spTree>
    <p:extLst>
      <p:ext uri="{BB962C8B-B14F-4D97-AF65-F5344CB8AC3E}">
        <p14:creationId xmlns:p14="http://schemas.microsoft.com/office/powerpoint/2010/main" val="476659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E7F3D35-B244-4ACA-981A-4A31CED78F97}" type="slidenum">
              <a:rPr lang="en-ZA" smtClean="0"/>
              <a:t>21</a:t>
            </a:fld>
            <a:endParaRPr lang="en-ZA"/>
          </a:p>
        </p:txBody>
      </p:sp>
    </p:spTree>
    <p:extLst>
      <p:ext uri="{BB962C8B-B14F-4D97-AF65-F5344CB8AC3E}">
        <p14:creationId xmlns:p14="http://schemas.microsoft.com/office/powerpoint/2010/main" val="282771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3392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9096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280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133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246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7162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4440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76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758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998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1/8/2021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3259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1/8/2021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71218345"/>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18" r:id="rId6"/>
    <p:sldLayoutId id="2147483929" r:id="rId7"/>
    <p:sldLayoutId id="2147483928" r:id="rId8"/>
    <p:sldLayoutId id="2147483927" r:id="rId9"/>
    <p:sldLayoutId id="2147483926" r:id="rId10"/>
    <p:sldLayoutId id="21474839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solidFill>
                  <a:srgbClr val="FFFF00"/>
                </a:solidFill>
              </a:rPr>
              <a:t>Add date + year</a:t>
            </a:r>
            <a:endParaRPr lang="en-US" dirty="0"/>
          </a:p>
        </p:txBody>
      </p:sp>
      <p:pic>
        <p:nvPicPr>
          <p:cNvPr id="4" name="Picture 3">
            <a:extLst>
              <a:ext uri="{FF2B5EF4-FFF2-40B4-BE49-F238E27FC236}">
                <a16:creationId xmlns:a16="http://schemas.microsoft.com/office/drawing/2014/main" id="{D3056E03-8D71-4956-B9B2-0B675D6F1DC7}"/>
              </a:ext>
            </a:extLst>
          </p:cNvPr>
          <p:cNvPicPr>
            <a:picLocks noChangeAspect="1"/>
          </p:cNvPicPr>
          <p:nvPr/>
        </p:nvPicPr>
        <p:blipFill rotWithShape="1">
          <a:blip r:embed="rId2"/>
          <a:srcRect l="18135" r="26754"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25" name="Freeform: Shape 24">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45EF9A8-097E-440A-AFC8-5A094BD96B82}"/>
              </a:ext>
            </a:extLst>
          </p:cNvPr>
          <p:cNvSpPr>
            <a:spLocks noGrp="1"/>
          </p:cNvSpPr>
          <p:nvPr>
            <p:ph type="ctrTitle"/>
          </p:nvPr>
        </p:nvSpPr>
        <p:spPr>
          <a:xfrm>
            <a:off x="5853953" y="331694"/>
            <a:ext cx="4572000" cy="2286000"/>
          </a:xfrm>
        </p:spPr>
        <p:txBody>
          <a:bodyPr>
            <a:normAutofit/>
          </a:bodyPr>
          <a:lstStyle/>
          <a:p>
            <a:pPr algn="l"/>
            <a:r>
              <a:rPr lang="en-US" sz="3700" dirty="0">
                <a:solidFill>
                  <a:srgbClr val="0070C0"/>
                </a:solidFill>
              </a:rPr>
              <a:t>Machine Learning For Radio Source Host Galaxy Classification</a:t>
            </a:r>
            <a:endParaRPr lang="en-ZA" sz="3700" dirty="0">
              <a:solidFill>
                <a:srgbClr val="0070C0"/>
              </a:solidFill>
            </a:endParaRPr>
          </a:p>
        </p:txBody>
      </p:sp>
      <p:sp>
        <p:nvSpPr>
          <p:cNvPr id="3" name="Subtitle 2">
            <a:extLst>
              <a:ext uri="{FF2B5EF4-FFF2-40B4-BE49-F238E27FC236}">
                <a16:creationId xmlns:a16="http://schemas.microsoft.com/office/drawing/2014/main" id="{373A8FB8-9A84-4621-8569-70635AA5644A}"/>
              </a:ext>
            </a:extLst>
          </p:cNvPr>
          <p:cNvSpPr>
            <a:spLocks noGrp="1"/>
          </p:cNvSpPr>
          <p:nvPr>
            <p:ph type="subTitle" idx="1"/>
          </p:nvPr>
        </p:nvSpPr>
        <p:spPr>
          <a:xfrm>
            <a:off x="6355977" y="4536141"/>
            <a:ext cx="5567082" cy="1766047"/>
          </a:xfrm>
        </p:spPr>
        <p:txBody>
          <a:bodyPr>
            <a:normAutofit/>
          </a:bodyPr>
          <a:lstStyle/>
          <a:p>
            <a:pPr algn="l"/>
            <a:r>
              <a:rPr lang="en-US" dirty="0">
                <a:solidFill>
                  <a:srgbClr val="00B050"/>
                </a:solidFill>
              </a:rPr>
              <a:t>Praisegod </a:t>
            </a:r>
            <a:r>
              <a:rPr lang="en-US" dirty="0" err="1">
                <a:solidFill>
                  <a:srgbClr val="00B050"/>
                </a:solidFill>
              </a:rPr>
              <a:t>Thutho</a:t>
            </a:r>
            <a:r>
              <a:rPr lang="en-US" dirty="0">
                <a:solidFill>
                  <a:srgbClr val="00B050"/>
                </a:solidFill>
              </a:rPr>
              <a:t> Ndlovu</a:t>
            </a:r>
          </a:p>
          <a:p>
            <a:pPr algn="l"/>
            <a:r>
              <a:rPr lang="en-US" dirty="0">
                <a:solidFill>
                  <a:srgbClr val="00B050"/>
                </a:solidFill>
              </a:rPr>
              <a:t>Supervisor: </a:t>
            </a:r>
            <a:r>
              <a:rPr lang="en-US" dirty="0" err="1">
                <a:solidFill>
                  <a:srgbClr val="00B050"/>
                </a:solidFill>
              </a:rPr>
              <a:t>Dr</a:t>
            </a:r>
            <a:r>
              <a:rPr lang="en-US" dirty="0">
                <a:solidFill>
                  <a:srgbClr val="00B050"/>
                </a:solidFill>
              </a:rPr>
              <a:t> Khadija El Bouchefry</a:t>
            </a:r>
          </a:p>
          <a:p>
            <a:pPr algn="l"/>
            <a:r>
              <a:rPr lang="en-US" dirty="0"/>
              <a:t> </a:t>
            </a:r>
            <a:r>
              <a:rPr lang="en-US" dirty="0">
                <a:solidFill>
                  <a:srgbClr val="00B050">
                    <a:alpha val="70000"/>
                  </a:srgbClr>
                </a:solidFill>
              </a:rPr>
              <a:t>08/01/2021</a:t>
            </a:r>
            <a:endParaRPr lang="en-ZA" sz="5800" dirty="0">
              <a:solidFill>
                <a:srgbClr val="00B050">
                  <a:alpha val="70000"/>
                </a:srgbClr>
              </a:solidFill>
            </a:endParaRPr>
          </a:p>
        </p:txBody>
      </p:sp>
      <p:pic>
        <p:nvPicPr>
          <p:cNvPr id="9" name="Picture 8">
            <a:extLst>
              <a:ext uri="{FF2B5EF4-FFF2-40B4-BE49-F238E27FC236}">
                <a16:creationId xmlns:a16="http://schemas.microsoft.com/office/drawing/2014/main" id="{F0785765-C89E-4179-BDF9-8C328AF1A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829" y="2933980"/>
            <a:ext cx="3502082" cy="1285875"/>
          </a:xfrm>
          <a:prstGeom prst="rect">
            <a:avLst/>
          </a:prstGeom>
        </p:spPr>
      </p:pic>
      <p:pic>
        <p:nvPicPr>
          <p:cNvPr id="11" name="Picture 10">
            <a:extLst>
              <a:ext uri="{FF2B5EF4-FFF2-40B4-BE49-F238E27FC236}">
                <a16:creationId xmlns:a16="http://schemas.microsoft.com/office/drawing/2014/main" id="{D0BB1C45-1FC0-4A42-9D9A-2135064E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600" y="15408"/>
            <a:ext cx="2438400" cy="1283305"/>
          </a:xfrm>
          <a:prstGeom prst="rect">
            <a:avLst/>
          </a:prstGeom>
        </p:spPr>
      </p:pic>
    </p:spTree>
    <p:extLst>
      <p:ext uri="{BB962C8B-B14F-4D97-AF65-F5344CB8AC3E}">
        <p14:creationId xmlns:p14="http://schemas.microsoft.com/office/powerpoint/2010/main" val="16896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08362-534B-4E8D-A5C1-F1C0703A89F2}"/>
              </a:ext>
            </a:extLst>
          </p:cNvPr>
          <p:cNvSpPr>
            <a:spLocks noGrp="1"/>
          </p:cNvSpPr>
          <p:nvPr>
            <p:ph idx="1"/>
          </p:nvPr>
        </p:nvSpPr>
        <p:spPr>
          <a:xfrm>
            <a:off x="331694" y="1066799"/>
            <a:ext cx="11403106" cy="5432612"/>
          </a:xfrm>
        </p:spPr>
        <p:txBody>
          <a:bodyPr>
            <a:normAutofit/>
          </a:bodyPr>
          <a:lstStyle/>
          <a:p>
            <a:pPr>
              <a:buFont typeface="Wingdings" panose="05000000000000000000" pitchFamily="2" charset="2"/>
              <a:buChar char="Ø"/>
            </a:pPr>
            <a:r>
              <a:rPr lang="en-ZA" dirty="0"/>
              <a:t>This project used data from the Unified Radio Catalogue (</a:t>
            </a:r>
            <a:r>
              <a:rPr lang="en-ZA" dirty="0">
                <a:solidFill>
                  <a:srgbClr val="FFFF00"/>
                </a:solidFill>
              </a:rPr>
              <a:t>URC</a:t>
            </a:r>
            <a:r>
              <a:rPr lang="en-ZA" dirty="0"/>
              <a:t>, </a:t>
            </a:r>
            <a:r>
              <a:rPr lang="en-ZA" dirty="0">
                <a:solidFill>
                  <a:srgbClr val="00FFFF"/>
                </a:solidFill>
              </a:rPr>
              <a:t>Kimball, 2014</a:t>
            </a:r>
            <a:r>
              <a:rPr lang="en-ZA" dirty="0"/>
              <a:t>).</a:t>
            </a:r>
          </a:p>
          <a:p>
            <a:pPr>
              <a:buFont typeface="Wingdings" panose="05000000000000000000" pitchFamily="2" charset="2"/>
              <a:buChar char="Ø"/>
            </a:pPr>
            <a:r>
              <a:rPr lang="en-ZA" dirty="0"/>
              <a:t>The URC combined sources were detected by:</a:t>
            </a:r>
          </a:p>
          <a:p>
            <a:pPr lvl="2">
              <a:buFont typeface="Wingdings" panose="05000000000000000000" pitchFamily="2" charset="2"/>
              <a:buChar char="§"/>
            </a:pPr>
            <a:r>
              <a:rPr lang="en-ZA" sz="2800" dirty="0"/>
              <a:t>Green bank 6 Centimetres (</a:t>
            </a:r>
            <a:r>
              <a:rPr lang="en-ZA" sz="2800" dirty="0">
                <a:solidFill>
                  <a:srgbClr val="FFFF00"/>
                </a:solidFill>
              </a:rPr>
              <a:t>GB6</a:t>
            </a:r>
            <a:r>
              <a:rPr lang="en-ZA" sz="2800" dirty="0"/>
              <a:t>), </a:t>
            </a:r>
          </a:p>
          <a:p>
            <a:pPr lvl="2">
              <a:buFont typeface="Wingdings" panose="05000000000000000000" pitchFamily="2" charset="2"/>
              <a:buChar char="§"/>
            </a:pPr>
            <a:r>
              <a:rPr lang="en-ZA" sz="2800" dirty="0"/>
              <a:t>Faint Images of the Radio Sky at 20 Centimetres (</a:t>
            </a:r>
            <a:r>
              <a:rPr lang="en-ZA" sz="2800" dirty="0">
                <a:solidFill>
                  <a:srgbClr val="FFFF00"/>
                </a:solidFill>
              </a:rPr>
              <a:t>FIRST</a:t>
            </a:r>
            <a:r>
              <a:rPr lang="en-ZA" sz="2800" dirty="0"/>
              <a:t>), </a:t>
            </a:r>
          </a:p>
          <a:p>
            <a:pPr lvl="2">
              <a:buFont typeface="Wingdings" panose="05000000000000000000" pitchFamily="2" charset="2"/>
              <a:buChar char="§"/>
            </a:pPr>
            <a:r>
              <a:rPr lang="en-ZA" sz="2800" dirty="0"/>
              <a:t>NRAO VLA Sky Survey 20 Centimetres (</a:t>
            </a:r>
            <a:r>
              <a:rPr lang="en-ZA" sz="2800" dirty="0">
                <a:solidFill>
                  <a:srgbClr val="FFFF00"/>
                </a:solidFill>
              </a:rPr>
              <a:t>NVSS</a:t>
            </a:r>
            <a:r>
              <a:rPr lang="en-ZA" sz="2800" dirty="0"/>
              <a:t>), </a:t>
            </a:r>
          </a:p>
          <a:p>
            <a:pPr lvl="2">
              <a:buFont typeface="Wingdings" panose="05000000000000000000" pitchFamily="2" charset="2"/>
              <a:buChar char="§"/>
            </a:pPr>
            <a:r>
              <a:rPr lang="en-ZA" sz="2800" dirty="0"/>
              <a:t>Westerbork Northern Sky Survey 92 Centimetres (</a:t>
            </a:r>
            <a:r>
              <a:rPr lang="en-ZA" sz="2800" dirty="0">
                <a:solidFill>
                  <a:srgbClr val="FFFF00"/>
                </a:solidFill>
              </a:rPr>
              <a:t>WENSS</a:t>
            </a:r>
            <a:r>
              <a:rPr lang="en-ZA" sz="2800" dirty="0"/>
              <a:t>), </a:t>
            </a:r>
          </a:p>
          <a:p>
            <a:pPr lvl="2">
              <a:buFont typeface="Wingdings" panose="05000000000000000000" pitchFamily="2" charset="2"/>
              <a:buChar char="§"/>
            </a:pPr>
            <a:r>
              <a:rPr lang="en-ZA" sz="2800" dirty="0"/>
              <a:t>and optical data from Sloan Digital Sky Survey (</a:t>
            </a:r>
            <a:r>
              <a:rPr lang="en-ZA" sz="2800" dirty="0">
                <a:solidFill>
                  <a:srgbClr val="FFFF00">
                    <a:alpha val="70000"/>
                  </a:srgbClr>
                </a:solidFill>
              </a:rPr>
              <a:t>SDSS</a:t>
            </a:r>
            <a:r>
              <a:rPr lang="en-ZA" sz="2800" dirty="0"/>
              <a:t>).</a:t>
            </a:r>
          </a:p>
        </p:txBody>
      </p:sp>
      <p:sp>
        <p:nvSpPr>
          <p:cNvPr id="4" name="Title 1">
            <a:extLst>
              <a:ext uri="{FF2B5EF4-FFF2-40B4-BE49-F238E27FC236}">
                <a16:creationId xmlns:a16="http://schemas.microsoft.com/office/drawing/2014/main" id="{A614A16A-A99F-4C17-900F-69D60342C8E8}"/>
              </a:ext>
            </a:extLst>
          </p:cNvPr>
          <p:cNvSpPr>
            <a:spLocks noGrp="1"/>
          </p:cNvSpPr>
          <p:nvPr>
            <p:ph type="title"/>
          </p:nvPr>
        </p:nvSpPr>
        <p:spPr>
          <a:xfrm>
            <a:off x="-1" y="0"/>
            <a:ext cx="6902825" cy="695325"/>
          </a:xfrm>
        </p:spPr>
        <p:txBody>
          <a:bodyPr vert="horz" lIns="91440" tIns="45720" rIns="91440" bIns="45720" rtlCol="0" anchor="b">
            <a:normAutofit/>
          </a:bodyPr>
          <a:lstStyle/>
          <a:p>
            <a:r>
              <a:rPr lang="en-US" sz="4000" kern="1200" dirty="0">
                <a:solidFill>
                  <a:srgbClr val="0070C0"/>
                </a:solidFill>
              </a:rPr>
              <a:t>The Unified Radio Catalogue</a:t>
            </a:r>
          </a:p>
        </p:txBody>
      </p:sp>
    </p:spTree>
    <p:extLst>
      <p:ext uri="{BB962C8B-B14F-4D97-AF65-F5344CB8AC3E}">
        <p14:creationId xmlns:p14="http://schemas.microsoft.com/office/powerpoint/2010/main" val="402209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B5EF6-2D8F-4C47-A02D-94891E8F3055}"/>
              </a:ext>
            </a:extLst>
          </p:cNvPr>
          <p:cNvSpPr>
            <a:spLocks noGrp="1"/>
          </p:cNvSpPr>
          <p:nvPr>
            <p:ph idx="1"/>
          </p:nvPr>
        </p:nvSpPr>
        <p:spPr>
          <a:xfrm>
            <a:off x="528918" y="1219200"/>
            <a:ext cx="11555506" cy="5199530"/>
          </a:xfrm>
        </p:spPr>
        <p:txBody>
          <a:bodyPr/>
          <a:lstStyle/>
          <a:p>
            <a:pPr>
              <a:lnSpc>
                <a:spcPct val="150000"/>
              </a:lnSpc>
              <a:buFont typeface="Wingdings" panose="05000000000000000000" pitchFamily="2" charset="2"/>
              <a:buChar char="Ø"/>
            </a:pPr>
            <a:r>
              <a:rPr lang="en-ZA" dirty="0"/>
              <a:t>The unified radio catalogue contain </a:t>
            </a:r>
            <a:r>
              <a:rPr lang="en-ZA" dirty="0">
                <a:solidFill>
                  <a:srgbClr val="FFFF00"/>
                </a:solidFill>
              </a:rPr>
              <a:t>2 866 856 </a:t>
            </a:r>
            <a:r>
              <a:rPr lang="en-ZA" dirty="0"/>
              <a:t>sources</a:t>
            </a:r>
          </a:p>
          <a:p>
            <a:pPr>
              <a:lnSpc>
                <a:spcPct val="150000"/>
              </a:lnSpc>
              <a:buFont typeface="Wingdings" panose="05000000000000000000" pitchFamily="2" charset="2"/>
              <a:buChar char="Ø"/>
            </a:pPr>
            <a:r>
              <a:rPr lang="en-ZA" b="1" dirty="0"/>
              <a:t> </a:t>
            </a:r>
            <a:r>
              <a:rPr lang="en-ZA" dirty="0">
                <a:solidFill>
                  <a:srgbClr val="FFFF00"/>
                </a:solidFill>
              </a:rPr>
              <a:t>One third </a:t>
            </a:r>
            <a:r>
              <a:rPr lang="en-ZA" dirty="0"/>
              <a:t>of its data has been detected optically (by SDSS)</a:t>
            </a:r>
          </a:p>
          <a:p>
            <a:pPr>
              <a:lnSpc>
                <a:spcPct val="150000"/>
              </a:lnSpc>
              <a:buFont typeface="Wingdings" panose="05000000000000000000" pitchFamily="2" charset="2"/>
              <a:buChar char="Ø"/>
            </a:pPr>
            <a:r>
              <a:rPr lang="en-ZA" dirty="0"/>
              <a:t>More than </a:t>
            </a:r>
            <a:r>
              <a:rPr lang="en-ZA" dirty="0">
                <a:solidFill>
                  <a:srgbClr val="FFFF00">
                    <a:alpha val="70000"/>
                  </a:srgbClr>
                </a:solidFill>
              </a:rPr>
              <a:t>160,000</a:t>
            </a:r>
            <a:r>
              <a:rPr lang="en-ZA" dirty="0"/>
              <a:t> sources detected at 20 cm,</a:t>
            </a:r>
          </a:p>
          <a:p>
            <a:pPr>
              <a:lnSpc>
                <a:spcPct val="150000"/>
              </a:lnSpc>
              <a:buFont typeface="Wingdings" panose="05000000000000000000" pitchFamily="2" charset="2"/>
              <a:buChar char="Ø"/>
            </a:pPr>
            <a:r>
              <a:rPr lang="en-ZA" dirty="0"/>
              <a:t>The catalogue </a:t>
            </a:r>
            <a:r>
              <a:rPr lang="en-ZA" dirty="0">
                <a:solidFill>
                  <a:srgbClr val="FFFF00"/>
                </a:solidFill>
              </a:rPr>
              <a:t>matches FIRST with SDSS DR9 </a:t>
            </a:r>
            <a:r>
              <a:rPr lang="en-ZA" dirty="0"/>
              <a:t>which overlap almost completely.</a:t>
            </a:r>
          </a:p>
        </p:txBody>
      </p:sp>
      <p:sp>
        <p:nvSpPr>
          <p:cNvPr id="4" name="Title 1">
            <a:extLst>
              <a:ext uri="{FF2B5EF4-FFF2-40B4-BE49-F238E27FC236}">
                <a16:creationId xmlns:a16="http://schemas.microsoft.com/office/drawing/2014/main" id="{A614A16A-A99F-4C17-900F-69D60342C8E8}"/>
              </a:ext>
            </a:extLst>
          </p:cNvPr>
          <p:cNvSpPr>
            <a:spLocks noGrp="1"/>
          </p:cNvSpPr>
          <p:nvPr>
            <p:ph type="title"/>
          </p:nvPr>
        </p:nvSpPr>
        <p:spPr>
          <a:xfrm>
            <a:off x="-1" y="0"/>
            <a:ext cx="9407237" cy="695325"/>
          </a:xfrm>
        </p:spPr>
        <p:txBody>
          <a:bodyPr vert="horz" lIns="91440" tIns="45720" rIns="91440" bIns="45720" rtlCol="0" anchor="b">
            <a:normAutofit/>
          </a:bodyPr>
          <a:lstStyle/>
          <a:p>
            <a:r>
              <a:rPr lang="en-US" sz="4000" kern="1200" dirty="0">
                <a:solidFill>
                  <a:srgbClr val="0070C0"/>
                </a:solidFill>
              </a:rPr>
              <a:t>The Unified Radio Catalogue (</a:t>
            </a:r>
            <a:r>
              <a:rPr lang="en-US" sz="4000" kern="1200" dirty="0" err="1">
                <a:solidFill>
                  <a:srgbClr val="0070C0"/>
                </a:solidFill>
              </a:rPr>
              <a:t>cont</a:t>
            </a:r>
            <a:r>
              <a:rPr lang="en-US" sz="4000" kern="1200" dirty="0">
                <a:solidFill>
                  <a:srgbClr val="0070C0"/>
                </a:solidFill>
              </a:rPr>
              <a:t>)</a:t>
            </a:r>
          </a:p>
        </p:txBody>
      </p:sp>
    </p:spTree>
    <p:extLst>
      <p:ext uri="{BB962C8B-B14F-4D97-AF65-F5344CB8AC3E}">
        <p14:creationId xmlns:p14="http://schemas.microsoft.com/office/powerpoint/2010/main" val="333750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A6091-77A2-4EE8-B21A-3CE8A615C61C}"/>
              </a:ext>
            </a:extLst>
          </p:cNvPr>
          <p:cNvSpPr>
            <a:spLocks noGrp="1"/>
          </p:cNvSpPr>
          <p:nvPr>
            <p:ph idx="1"/>
          </p:nvPr>
        </p:nvSpPr>
        <p:spPr>
          <a:xfrm>
            <a:off x="762000" y="1391737"/>
            <a:ext cx="10668000" cy="4650475"/>
          </a:xfrm>
        </p:spPr>
        <p:txBody>
          <a:bodyPr>
            <a:normAutofit/>
          </a:bodyPr>
          <a:lstStyle/>
          <a:p>
            <a:pPr>
              <a:lnSpc>
                <a:spcPct val="150000"/>
              </a:lnSpc>
              <a:buFont typeface="Wingdings" panose="05000000000000000000" pitchFamily="2" charset="2"/>
              <a:buChar char="Ø"/>
            </a:pPr>
            <a:r>
              <a:rPr lang="en-US" dirty="0" err="1">
                <a:solidFill>
                  <a:srgbClr val="FFFF00"/>
                </a:solidFill>
              </a:rPr>
              <a:t>Topcat</a:t>
            </a:r>
            <a:r>
              <a:rPr lang="en-US" dirty="0"/>
              <a:t> was used to cross match the URC (</a:t>
            </a:r>
            <a:r>
              <a:rPr lang="en-US" dirty="0">
                <a:solidFill>
                  <a:srgbClr val="FFFF00">
                    <a:alpha val="70000"/>
                  </a:srgbClr>
                </a:solidFill>
              </a:rPr>
              <a:t>2 866 856 sources</a:t>
            </a:r>
            <a:r>
              <a:rPr lang="en-US" dirty="0"/>
              <a:t>) with </a:t>
            </a:r>
            <a:r>
              <a:rPr lang="en-US" dirty="0" err="1"/>
              <a:t>AllWISE</a:t>
            </a:r>
            <a:r>
              <a:rPr lang="en-US" dirty="0"/>
              <a:t> (</a:t>
            </a:r>
            <a:r>
              <a:rPr lang="en-US" dirty="0">
                <a:solidFill>
                  <a:srgbClr val="FFFF00">
                    <a:alpha val="70000"/>
                  </a:srgbClr>
                </a:solidFill>
              </a:rPr>
              <a:t>747 634 026 sources</a:t>
            </a:r>
            <a:r>
              <a:rPr lang="en-US" dirty="0"/>
              <a:t>).</a:t>
            </a:r>
          </a:p>
          <a:p>
            <a:pPr>
              <a:lnSpc>
                <a:spcPct val="150000"/>
              </a:lnSpc>
              <a:buFont typeface="Wingdings" panose="05000000000000000000" pitchFamily="2" charset="2"/>
              <a:buChar char="Ø"/>
            </a:pPr>
            <a:r>
              <a:rPr lang="en-US" dirty="0"/>
              <a:t>Then  </a:t>
            </a:r>
            <a:r>
              <a:rPr lang="en-US" dirty="0">
                <a:solidFill>
                  <a:srgbClr val="FFFF00">
                    <a:alpha val="70000"/>
                  </a:srgbClr>
                </a:solidFill>
              </a:rPr>
              <a:t>402 871 </a:t>
            </a:r>
            <a:r>
              <a:rPr lang="en-US" dirty="0"/>
              <a:t>URC sources have been identified in ALLWISE, </a:t>
            </a:r>
          </a:p>
          <a:p>
            <a:pPr>
              <a:lnSpc>
                <a:spcPct val="150000"/>
              </a:lnSpc>
              <a:buFont typeface="Wingdings" panose="05000000000000000000" pitchFamily="2" charset="2"/>
              <a:buChar char="Ø"/>
            </a:pPr>
            <a:r>
              <a:rPr lang="en-US" dirty="0"/>
              <a:t> The matched URC and ALLWISE contains:</a:t>
            </a:r>
          </a:p>
          <a:p>
            <a:pPr lvl="3">
              <a:lnSpc>
                <a:spcPct val="150000"/>
              </a:lnSpc>
              <a:buFont typeface="Wingdings" panose="05000000000000000000" pitchFamily="2" charset="2"/>
              <a:buChar char="§"/>
            </a:pPr>
            <a:r>
              <a:rPr lang="en-US" sz="3200" dirty="0">
                <a:solidFill>
                  <a:srgbClr val="FFFF00">
                    <a:alpha val="70000"/>
                  </a:srgbClr>
                </a:solidFill>
              </a:rPr>
              <a:t>5 677 SFGs</a:t>
            </a:r>
          </a:p>
          <a:p>
            <a:pPr lvl="3">
              <a:lnSpc>
                <a:spcPct val="150000"/>
              </a:lnSpc>
              <a:buFont typeface="Wingdings" panose="05000000000000000000" pitchFamily="2" charset="2"/>
              <a:buChar char="§"/>
            </a:pPr>
            <a:r>
              <a:rPr lang="en-US" sz="3200" dirty="0"/>
              <a:t>and </a:t>
            </a:r>
            <a:r>
              <a:rPr lang="en-US" sz="3200" dirty="0">
                <a:solidFill>
                  <a:srgbClr val="FFFF00">
                    <a:alpha val="70000"/>
                  </a:srgbClr>
                </a:solidFill>
              </a:rPr>
              <a:t>4 134 AGNs</a:t>
            </a:r>
          </a:p>
        </p:txBody>
      </p:sp>
      <p:sp>
        <p:nvSpPr>
          <p:cNvPr id="4" name="Title 1">
            <a:extLst>
              <a:ext uri="{FF2B5EF4-FFF2-40B4-BE49-F238E27FC236}">
                <a16:creationId xmlns:a16="http://schemas.microsoft.com/office/drawing/2014/main" id="{A614A16A-A99F-4C17-900F-69D60342C8E8}"/>
              </a:ext>
            </a:extLst>
          </p:cNvPr>
          <p:cNvSpPr>
            <a:spLocks noGrp="1"/>
          </p:cNvSpPr>
          <p:nvPr>
            <p:ph type="title"/>
          </p:nvPr>
        </p:nvSpPr>
        <p:spPr>
          <a:xfrm>
            <a:off x="-1" y="0"/>
            <a:ext cx="9350189" cy="1084729"/>
          </a:xfrm>
        </p:spPr>
        <p:txBody>
          <a:bodyPr vert="horz" lIns="91440" tIns="45720" rIns="91440" bIns="45720" rtlCol="0" anchor="b">
            <a:normAutofit/>
          </a:bodyPr>
          <a:lstStyle/>
          <a:p>
            <a:r>
              <a:rPr lang="en-US" sz="4000" kern="1200" dirty="0">
                <a:solidFill>
                  <a:srgbClr val="0070C0"/>
                </a:solidFill>
              </a:rPr>
              <a:t>Cross matching URC and ALLWISE</a:t>
            </a:r>
          </a:p>
        </p:txBody>
      </p:sp>
    </p:spTree>
    <p:extLst>
      <p:ext uri="{BB962C8B-B14F-4D97-AF65-F5344CB8AC3E}">
        <p14:creationId xmlns:p14="http://schemas.microsoft.com/office/powerpoint/2010/main" val="89496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B43B-CC54-46A8-AAD1-D82B295E485B}"/>
              </a:ext>
            </a:extLst>
          </p:cNvPr>
          <p:cNvSpPr>
            <a:spLocks noGrp="1"/>
          </p:cNvSpPr>
          <p:nvPr>
            <p:ph type="title"/>
          </p:nvPr>
        </p:nvSpPr>
        <p:spPr>
          <a:xfrm>
            <a:off x="0" y="0"/>
            <a:ext cx="10668000" cy="1524000"/>
          </a:xfrm>
        </p:spPr>
        <p:txBody>
          <a:bodyPr/>
          <a:lstStyle/>
          <a:p>
            <a:r>
              <a:rPr lang="en-US" dirty="0">
                <a:solidFill>
                  <a:srgbClr val="0070C0"/>
                </a:solidFill>
              </a:rPr>
              <a:t>Classification</a:t>
            </a:r>
            <a:endParaRPr lang="en-ZA" dirty="0">
              <a:solidFill>
                <a:srgbClr val="0070C0"/>
              </a:solidFill>
            </a:endParaRPr>
          </a:p>
        </p:txBody>
      </p:sp>
      <p:sp>
        <p:nvSpPr>
          <p:cNvPr id="3" name="Content Placeholder 2">
            <a:extLst>
              <a:ext uri="{FF2B5EF4-FFF2-40B4-BE49-F238E27FC236}">
                <a16:creationId xmlns:a16="http://schemas.microsoft.com/office/drawing/2014/main" id="{64EEA480-C3CD-49AA-9CFB-C992A5885D7B}"/>
              </a:ext>
            </a:extLst>
          </p:cNvPr>
          <p:cNvSpPr>
            <a:spLocks noGrp="1"/>
          </p:cNvSpPr>
          <p:nvPr>
            <p:ph idx="1"/>
          </p:nvPr>
        </p:nvSpPr>
        <p:spPr>
          <a:xfrm>
            <a:off x="699247" y="1506071"/>
            <a:ext cx="10668000" cy="3818083"/>
          </a:xfrm>
        </p:spPr>
        <p:txBody>
          <a:bodyPr/>
          <a:lstStyle/>
          <a:p>
            <a:pPr>
              <a:buFont typeface="Wingdings" panose="05000000000000000000" pitchFamily="2" charset="2"/>
              <a:buChar char="Ø"/>
            </a:pPr>
            <a:r>
              <a:rPr lang="en-US" dirty="0"/>
              <a:t>We have applied the supervised machine learning algorithms (KNN &amp; RF) to classify the sources between SFGs &amp; AGNs.</a:t>
            </a:r>
          </a:p>
          <a:p>
            <a:pPr>
              <a:buFont typeface="Wingdings" panose="05000000000000000000" pitchFamily="2" charset="2"/>
              <a:buChar char="Ø"/>
            </a:pPr>
            <a:r>
              <a:rPr lang="en-ZA" dirty="0"/>
              <a:t> Two useful concepts in object classification are the </a:t>
            </a:r>
            <a:r>
              <a:rPr lang="en-ZA" dirty="0">
                <a:solidFill>
                  <a:srgbClr val="FFFF00">
                    <a:alpha val="70000"/>
                  </a:srgbClr>
                </a:solidFill>
              </a:rPr>
              <a:t>recall</a:t>
            </a:r>
            <a:r>
              <a:rPr lang="en-ZA" dirty="0"/>
              <a:t> and </a:t>
            </a:r>
            <a:r>
              <a:rPr lang="en-ZA" dirty="0">
                <a:solidFill>
                  <a:srgbClr val="FFFF00">
                    <a:alpha val="70000"/>
                  </a:srgbClr>
                </a:solidFill>
              </a:rPr>
              <a:t>precision</a:t>
            </a:r>
          </a:p>
        </p:txBody>
      </p:sp>
    </p:spTree>
    <p:extLst>
      <p:ext uri="{BB962C8B-B14F-4D97-AF65-F5344CB8AC3E}">
        <p14:creationId xmlns:p14="http://schemas.microsoft.com/office/powerpoint/2010/main" val="35750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4140-0F67-4711-A0A6-BD5A9BCB133F}"/>
              </a:ext>
            </a:extLst>
          </p:cNvPr>
          <p:cNvSpPr>
            <a:spLocks noGrp="1"/>
          </p:cNvSpPr>
          <p:nvPr>
            <p:ph type="title"/>
          </p:nvPr>
        </p:nvSpPr>
        <p:spPr/>
        <p:txBody>
          <a:bodyPr/>
          <a:lstStyle/>
          <a:p>
            <a:r>
              <a:rPr lang="en-US" dirty="0">
                <a:solidFill>
                  <a:srgbClr val="0070C0"/>
                </a:solidFill>
              </a:rPr>
              <a:t>Recall and Precision</a:t>
            </a:r>
            <a:endParaRPr lang="en-ZA" dirty="0">
              <a:solidFill>
                <a:srgbClr val="0070C0"/>
              </a:solidFill>
            </a:endParaRPr>
          </a:p>
        </p:txBody>
      </p:sp>
      <p:sp>
        <p:nvSpPr>
          <p:cNvPr id="3" name="Content Placeholder 2">
            <a:extLst>
              <a:ext uri="{FF2B5EF4-FFF2-40B4-BE49-F238E27FC236}">
                <a16:creationId xmlns:a16="http://schemas.microsoft.com/office/drawing/2014/main" id="{83433648-8FB6-4A20-BA4C-1CEB23D1A61A}"/>
              </a:ext>
            </a:extLst>
          </p:cNvPr>
          <p:cNvSpPr>
            <a:spLocks noGrp="1"/>
          </p:cNvSpPr>
          <p:nvPr>
            <p:ph sz="half" idx="1"/>
          </p:nvPr>
        </p:nvSpPr>
        <p:spPr/>
        <p:txBody>
          <a:bodyPr>
            <a:normAutofit fontScale="92500"/>
          </a:bodyPr>
          <a:lstStyle/>
          <a:p>
            <a:pPr>
              <a:buFont typeface="Wingdings" panose="05000000000000000000" pitchFamily="2" charset="2"/>
              <a:buChar char="Ø"/>
            </a:pPr>
            <a:r>
              <a:rPr lang="en-US" dirty="0">
                <a:solidFill>
                  <a:srgbClr val="FFFF00">
                    <a:alpha val="70000"/>
                  </a:srgbClr>
                </a:solidFill>
              </a:rPr>
              <a:t>Recall</a:t>
            </a:r>
            <a:r>
              <a:rPr lang="en-US" dirty="0"/>
              <a:t> indicates how good the classifier is at minimizing false negatives. A low recall for an individual class would indicate it is often misclassified as another class (</a:t>
            </a:r>
            <a:r>
              <a:rPr lang="en-ZA" dirty="0">
                <a:solidFill>
                  <a:srgbClr val="00FFFF">
                    <a:alpha val="70000"/>
                  </a:srgbClr>
                </a:solidFill>
              </a:rPr>
              <a:t>Rahman et al., 2015</a:t>
            </a:r>
            <a:r>
              <a:rPr lang="en-US" dirty="0"/>
              <a:t>).</a:t>
            </a:r>
          </a:p>
        </p:txBody>
      </p:sp>
      <p:sp>
        <p:nvSpPr>
          <p:cNvPr id="8" name="Content Placeholder 7">
            <a:extLst>
              <a:ext uri="{FF2B5EF4-FFF2-40B4-BE49-F238E27FC236}">
                <a16:creationId xmlns:a16="http://schemas.microsoft.com/office/drawing/2014/main" id="{188DDC77-1AB8-4651-839D-E278BEEF94A2}"/>
              </a:ext>
            </a:extLst>
          </p:cNvPr>
          <p:cNvSpPr>
            <a:spLocks noGrp="1"/>
          </p:cNvSpPr>
          <p:nvPr>
            <p:ph sz="half" idx="2"/>
          </p:nvPr>
        </p:nvSpPr>
        <p:spPr/>
        <p:txBody>
          <a:bodyPr>
            <a:normAutofit fontScale="92500"/>
          </a:bodyPr>
          <a:lstStyle/>
          <a:p>
            <a:pPr>
              <a:buFont typeface="Wingdings" panose="05000000000000000000" pitchFamily="2" charset="2"/>
              <a:buChar char="Ø"/>
            </a:pPr>
            <a:r>
              <a:rPr lang="en-US" dirty="0">
                <a:solidFill>
                  <a:srgbClr val="FFFF00">
                    <a:alpha val="70000"/>
                  </a:srgbClr>
                </a:solidFill>
              </a:rPr>
              <a:t>Precision</a:t>
            </a:r>
            <a:r>
              <a:rPr lang="en-US" dirty="0"/>
              <a:t> indicate how good the classifier is at identifying true positives(TP). A low precision for an individual class would indicate a low fraction of positive identifications (</a:t>
            </a:r>
            <a:r>
              <a:rPr lang="en-ZA" dirty="0">
                <a:solidFill>
                  <a:srgbClr val="00FFFF">
                    <a:alpha val="70000"/>
                  </a:srgbClr>
                </a:solidFill>
              </a:rPr>
              <a:t>Rahman et al., 2015</a:t>
            </a:r>
            <a:r>
              <a:rPr lang="en-US" dirty="0"/>
              <a:t>).</a:t>
            </a:r>
            <a:endParaRPr lang="en-ZA" dirty="0"/>
          </a:p>
        </p:txBody>
      </p:sp>
      <p:pic>
        <p:nvPicPr>
          <p:cNvPr id="11" name="Picture 10" descr="A picture containing diagram&#10;&#10;Description automatically generated">
            <a:extLst>
              <a:ext uri="{FF2B5EF4-FFF2-40B4-BE49-F238E27FC236}">
                <a16:creationId xmlns:a16="http://schemas.microsoft.com/office/drawing/2014/main" id="{8B8D35EC-C557-48FD-8D58-BD1416F5E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384" y="5224818"/>
            <a:ext cx="1702725" cy="871182"/>
          </a:xfrm>
          <a:prstGeom prst="rect">
            <a:avLst/>
          </a:prstGeom>
        </p:spPr>
      </p:pic>
      <p:pic>
        <p:nvPicPr>
          <p:cNvPr id="13" name="Picture 12">
            <a:extLst>
              <a:ext uri="{FF2B5EF4-FFF2-40B4-BE49-F238E27FC236}">
                <a16:creationId xmlns:a16="http://schemas.microsoft.com/office/drawing/2014/main" id="{42D4C42F-2302-40CF-96C9-2D2623BD0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53" y="5224818"/>
            <a:ext cx="1643892" cy="871182"/>
          </a:xfrm>
          <a:prstGeom prst="rect">
            <a:avLst/>
          </a:prstGeom>
        </p:spPr>
      </p:pic>
    </p:spTree>
    <p:extLst>
      <p:ext uri="{BB962C8B-B14F-4D97-AF65-F5344CB8AC3E}">
        <p14:creationId xmlns:p14="http://schemas.microsoft.com/office/powerpoint/2010/main" val="39288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D1D4-EBBC-451C-9467-47478699C789}"/>
              </a:ext>
            </a:extLst>
          </p:cNvPr>
          <p:cNvSpPr>
            <a:spLocks noGrp="1"/>
          </p:cNvSpPr>
          <p:nvPr>
            <p:ph type="title"/>
          </p:nvPr>
        </p:nvSpPr>
        <p:spPr>
          <a:xfrm>
            <a:off x="581891" y="13855"/>
            <a:ext cx="10668000" cy="1136073"/>
          </a:xfrm>
        </p:spPr>
        <p:txBody>
          <a:bodyPr/>
          <a:lstStyle/>
          <a:p>
            <a:r>
              <a:rPr lang="en-US" dirty="0">
                <a:solidFill>
                  <a:srgbClr val="0070C0"/>
                </a:solidFill>
              </a:rPr>
              <a:t>K-Nearest Neighbors Classifier</a:t>
            </a:r>
            <a:endParaRPr lang="en-ZA" dirty="0">
              <a:solidFill>
                <a:srgbClr val="0070C0"/>
              </a:solidFill>
            </a:endParaRPr>
          </a:p>
        </p:txBody>
      </p:sp>
      <p:sp>
        <p:nvSpPr>
          <p:cNvPr id="3" name="Content Placeholder 2">
            <a:extLst>
              <a:ext uri="{FF2B5EF4-FFF2-40B4-BE49-F238E27FC236}">
                <a16:creationId xmlns:a16="http://schemas.microsoft.com/office/drawing/2014/main" id="{5A9BE769-D941-4E5C-9C1C-CB6A37CD1AA2}"/>
              </a:ext>
            </a:extLst>
          </p:cNvPr>
          <p:cNvSpPr>
            <a:spLocks noGrp="1"/>
          </p:cNvSpPr>
          <p:nvPr>
            <p:ph idx="1"/>
          </p:nvPr>
        </p:nvSpPr>
        <p:spPr>
          <a:xfrm>
            <a:off x="762000" y="1440873"/>
            <a:ext cx="10668000" cy="4835235"/>
          </a:xfrm>
          <a:solidFill>
            <a:schemeClr val="bg2"/>
          </a:solidFill>
        </p:spPr>
        <p:txBody>
          <a:bodyPr>
            <a:normAutofit fontScale="85000" lnSpcReduction="20000"/>
          </a:bodyPr>
          <a:lstStyle/>
          <a:p>
            <a:pPr>
              <a:buFont typeface="Wingdings" panose="05000000000000000000" pitchFamily="2" charset="2"/>
              <a:buChar char="Ø"/>
            </a:pPr>
            <a:r>
              <a:rPr lang="en-US" dirty="0"/>
              <a:t>K-nearest Neighbors algorithm is used to assign a data point to clusters based on similarity measurement.</a:t>
            </a:r>
          </a:p>
          <a:p>
            <a:pPr>
              <a:buFont typeface="Wingdings" panose="05000000000000000000" pitchFamily="2" charset="2"/>
              <a:buChar char="Ø"/>
            </a:pPr>
            <a:r>
              <a:rPr lang="en-US" sz="2800" dirty="0"/>
              <a:t>The steps that we are following when writing a k-means algorithm are:</a:t>
            </a:r>
          </a:p>
          <a:p>
            <a:pPr lvl="1">
              <a:buFont typeface="Wingdings" panose="05000000000000000000" pitchFamily="2" charset="2"/>
              <a:buChar char="§"/>
            </a:pPr>
            <a:r>
              <a:rPr lang="en-US" dirty="0">
                <a:solidFill>
                  <a:srgbClr val="FFFF00">
                    <a:alpha val="70000"/>
                  </a:srgbClr>
                </a:solidFill>
              </a:rPr>
              <a:t>We choose k-Nearest </a:t>
            </a:r>
            <a:r>
              <a:rPr lang="en-US" dirty="0" err="1">
                <a:solidFill>
                  <a:srgbClr val="FFFF00">
                    <a:alpha val="70000"/>
                  </a:srgbClr>
                </a:solidFill>
              </a:rPr>
              <a:t>Neighbour</a:t>
            </a:r>
            <a:endParaRPr lang="en-US" dirty="0">
              <a:solidFill>
                <a:srgbClr val="FFFF00">
                  <a:alpha val="70000"/>
                </a:srgbClr>
              </a:solidFill>
            </a:endParaRPr>
          </a:p>
          <a:p>
            <a:pPr lvl="1">
              <a:buFont typeface="Wingdings" panose="05000000000000000000" pitchFamily="2" charset="2"/>
              <a:buChar char="§"/>
            </a:pPr>
            <a:r>
              <a:rPr lang="en-US" dirty="0">
                <a:solidFill>
                  <a:srgbClr val="FFFF00">
                    <a:alpha val="70000"/>
                  </a:srgbClr>
                </a:solidFill>
              </a:rPr>
              <a:t>We calculate the distance of the nearest </a:t>
            </a:r>
            <a:r>
              <a:rPr lang="en-US" dirty="0" err="1">
                <a:solidFill>
                  <a:srgbClr val="FFFF00">
                    <a:alpha val="70000"/>
                  </a:srgbClr>
                </a:solidFill>
              </a:rPr>
              <a:t>neighbour</a:t>
            </a:r>
            <a:endParaRPr lang="en-US" dirty="0">
              <a:solidFill>
                <a:srgbClr val="FFFF00">
                  <a:alpha val="70000"/>
                </a:srgbClr>
              </a:solidFill>
            </a:endParaRPr>
          </a:p>
          <a:p>
            <a:pPr lvl="1">
              <a:buFont typeface="Wingdings" panose="05000000000000000000" pitchFamily="2" charset="2"/>
              <a:buChar char="§"/>
            </a:pPr>
            <a:r>
              <a:rPr lang="en-US" dirty="0">
                <a:solidFill>
                  <a:srgbClr val="FFFF00">
                    <a:alpha val="70000"/>
                  </a:srgbClr>
                </a:solidFill>
              </a:rPr>
              <a:t>Sort the distance and determine nearest </a:t>
            </a:r>
            <a:r>
              <a:rPr lang="en-US" dirty="0" err="1">
                <a:solidFill>
                  <a:srgbClr val="FFFF00">
                    <a:alpha val="70000"/>
                  </a:srgbClr>
                </a:solidFill>
              </a:rPr>
              <a:t>neighbour</a:t>
            </a:r>
            <a:r>
              <a:rPr lang="en-US" dirty="0">
                <a:solidFill>
                  <a:srgbClr val="FFFF00">
                    <a:alpha val="70000"/>
                  </a:srgbClr>
                </a:solidFill>
              </a:rPr>
              <a:t> based on the k-</a:t>
            </a:r>
            <a:r>
              <a:rPr lang="en-US" dirty="0" err="1">
                <a:solidFill>
                  <a:srgbClr val="FFFF00">
                    <a:alpha val="70000"/>
                  </a:srgbClr>
                </a:solidFill>
              </a:rPr>
              <a:t>th</a:t>
            </a:r>
            <a:r>
              <a:rPr lang="en-US" dirty="0">
                <a:solidFill>
                  <a:srgbClr val="FFFF00">
                    <a:alpha val="70000"/>
                  </a:srgbClr>
                </a:solidFill>
              </a:rPr>
              <a:t> minimum distance</a:t>
            </a:r>
          </a:p>
          <a:p>
            <a:pPr lvl="1">
              <a:buFont typeface="Wingdings" panose="05000000000000000000" pitchFamily="2" charset="2"/>
              <a:buChar char="§"/>
            </a:pPr>
            <a:r>
              <a:rPr lang="en-US" dirty="0">
                <a:solidFill>
                  <a:srgbClr val="FFFF00">
                    <a:alpha val="70000"/>
                  </a:srgbClr>
                </a:solidFill>
              </a:rPr>
              <a:t> Among these k-Nearest </a:t>
            </a:r>
            <a:r>
              <a:rPr lang="en-US" dirty="0" err="1">
                <a:solidFill>
                  <a:srgbClr val="FFFF00">
                    <a:alpha val="70000"/>
                  </a:srgbClr>
                </a:solidFill>
              </a:rPr>
              <a:t>Neighbour</a:t>
            </a:r>
            <a:r>
              <a:rPr lang="en-US" dirty="0">
                <a:solidFill>
                  <a:srgbClr val="FFFF00">
                    <a:alpha val="70000"/>
                  </a:srgbClr>
                </a:solidFill>
              </a:rPr>
              <a:t>, count the number of the data points in each category</a:t>
            </a:r>
          </a:p>
          <a:p>
            <a:pPr lvl="1">
              <a:buFont typeface="Wingdings" panose="05000000000000000000" pitchFamily="2" charset="2"/>
              <a:buChar char="§"/>
            </a:pPr>
            <a:r>
              <a:rPr lang="en-US" dirty="0">
                <a:solidFill>
                  <a:srgbClr val="FFFF00">
                    <a:alpha val="70000"/>
                  </a:srgbClr>
                </a:solidFill>
              </a:rPr>
              <a:t>Assign the new data points to that category for which the number of the </a:t>
            </a:r>
            <a:r>
              <a:rPr lang="en-US" dirty="0" err="1">
                <a:solidFill>
                  <a:srgbClr val="FFFF00">
                    <a:alpha val="70000"/>
                  </a:srgbClr>
                </a:solidFill>
              </a:rPr>
              <a:t>neighbour</a:t>
            </a:r>
            <a:r>
              <a:rPr lang="en-US" dirty="0">
                <a:solidFill>
                  <a:srgbClr val="FFFF00">
                    <a:alpha val="70000"/>
                  </a:srgbClr>
                </a:solidFill>
              </a:rPr>
              <a:t> is maximum</a:t>
            </a:r>
          </a:p>
          <a:p>
            <a:pPr lvl="1">
              <a:buFont typeface="Wingdings" panose="05000000000000000000" pitchFamily="2" charset="2"/>
              <a:buChar char="§"/>
            </a:pPr>
            <a:r>
              <a:rPr lang="en-US" dirty="0">
                <a:solidFill>
                  <a:srgbClr val="FFFF00">
                    <a:alpha val="70000"/>
                  </a:srgbClr>
                </a:solidFill>
              </a:rPr>
              <a:t>Now our model is ready</a:t>
            </a:r>
            <a:r>
              <a:rPr lang="en-US" dirty="0"/>
              <a:t> (</a:t>
            </a:r>
            <a:r>
              <a:rPr lang="en-US" dirty="0">
                <a:solidFill>
                  <a:srgbClr val="00FFFF">
                    <a:alpha val="70000"/>
                  </a:srgbClr>
                </a:solidFill>
              </a:rPr>
              <a:t>Wang, 2011</a:t>
            </a:r>
            <a:r>
              <a:rPr lang="en-US" dirty="0"/>
              <a:t>).</a:t>
            </a:r>
          </a:p>
        </p:txBody>
      </p:sp>
    </p:spTree>
    <p:extLst>
      <p:ext uri="{BB962C8B-B14F-4D97-AF65-F5344CB8AC3E}">
        <p14:creationId xmlns:p14="http://schemas.microsoft.com/office/powerpoint/2010/main" val="396964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8C89-D772-4FB7-960F-4DA1EE5213F3}"/>
              </a:ext>
            </a:extLst>
          </p:cNvPr>
          <p:cNvSpPr>
            <a:spLocks noGrp="1"/>
          </p:cNvSpPr>
          <p:nvPr>
            <p:ph type="title"/>
          </p:nvPr>
        </p:nvSpPr>
        <p:spPr/>
        <p:txBody>
          <a:bodyPr/>
          <a:lstStyle/>
          <a:p>
            <a:r>
              <a:rPr lang="en-US" dirty="0">
                <a:solidFill>
                  <a:srgbClr val="0070C0"/>
                </a:solidFill>
              </a:rPr>
              <a:t>K-Nearest Neighbors Classifier (</a:t>
            </a:r>
            <a:r>
              <a:rPr lang="en-US" dirty="0" err="1">
                <a:solidFill>
                  <a:srgbClr val="0070C0"/>
                </a:solidFill>
              </a:rPr>
              <a:t>cont</a:t>
            </a:r>
            <a:r>
              <a:rPr lang="en-US" dirty="0">
                <a:solidFill>
                  <a:srgbClr val="0070C0"/>
                </a:solidFill>
              </a:rPr>
              <a:t>)</a:t>
            </a:r>
            <a:endParaRPr lang="en-ZA" dirty="0">
              <a:solidFill>
                <a:srgbClr val="0070C0"/>
              </a:solidFill>
            </a:endParaRPr>
          </a:p>
        </p:txBody>
      </p:sp>
      <p:sp>
        <p:nvSpPr>
          <p:cNvPr id="3" name="Content Placeholder 2">
            <a:extLst>
              <a:ext uri="{FF2B5EF4-FFF2-40B4-BE49-F238E27FC236}">
                <a16:creationId xmlns:a16="http://schemas.microsoft.com/office/drawing/2014/main" id="{482443BA-CCA6-4492-A216-7046ED2AA873}"/>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 We derive a plot between error rate and K denoting values in a defined range. Then choose the K-value having a minimum error rate (</a:t>
            </a:r>
            <a:r>
              <a:rPr lang="en-US" dirty="0" err="1">
                <a:solidFill>
                  <a:srgbClr val="00FFFF">
                    <a:alpha val="70000"/>
                  </a:srgbClr>
                </a:solidFill>
              </a:rPr>
              <a:t>Polsterer</a:t>
            </a:r>
            <a:r>
              <a:rPr lang="en-US" dirty="0">
                <a:solidFill>
                  <a:srgbClr val="00FFFF">
                    <a:alpha val="70000"/>
                  </a:srgbClr>
                </a:solidFill>
              </a:rPr>
              <a:t> et al., 2013</a:t>
            </a:r>
            <a:r>
              <a:rPr lang="en-US" dirty="0"/>
              <a:t>).</a:t>
            </a:r>
          </a:p>
          <a:p>
            <a:pPr>
              <a:buFont typeface="Wingdings" panose="05000000000000000000" pitchFamily="2" charset="2"/>
              <a:buChar char="Ø"/>
            </a:pPr>
            <a:r>
              <a:rPr lang="en-US" dirty="0"/>
              <a:t>We can also derive a plot of </a:t>
            </a:r>
            <a:r>
              <a:rPr lang="en-US" dirty="0" err="1"/>
              <a:t>Accurace</a:t>
            </a:r>
            <a:r>
              <a:rPr lang="en-US" dirty="0"/>
              <a:t> vs K-values. Then choose the K-value having a maximum accuracy (</a:t>
            </a:r>
            <a:r>
              <a:rPr lang="en-US" dirty="0">
                <a:solidFill>
                  <a:srgbClr val="00FFFF">
                    <a:alpha val="70000"/>
                  </a:srgbClr>
                </a:solidFill>
              </a:rPr>
              <a:t>Borne, 2013</a:t>
            </a:r>
            <a:r>
              <a:rPr lang="en-US" dirty="0"/>
              <a:t>).</a:t>
            </a:r>
          </a:p>
          <a:p>
            <a:pPr>
              <a:buFont typeface="Wingdings" panose="05000000000000000000" pitchFamily="2" charset="2"/>
              <a:buChar char="Ø"/>
            </a:pPr>
            <a:r>
              <a:rPr lang="en-US" dirty="0"/>
              <a:t>To calculate the distance between test samples and trained data values, we will use </a:t>
            </a:r>
            <a:r>
              <a:rPr lang="en-ZA" dirty="0"/>
              <a:t>Euclidean distance (</a:t>
            </a:r>
            <a:r>
              <a:rPr lang="en-ZA" dirty="0">
                <a:solidFill>
                  <a:srgbClr val="00FFFF">
                    <a:alpha val="70000"/>
                  </a:srgbClr>
                </a:solidFill>
              </a:rPr>
              <a:t>Hastie et al., 2009</a:t>
            </a:r>
            <a:r>
              <a:rPr lang="en-ZA" dirty="0"/>
              <a:t>).</a:t>
            </a:r>
          </a:p>
          <a:p>
            <a:pPr marL="0" indent="0">
              <a:buNone/>
            </a:pPr>
            <a:endParaRPr lang="en-ZA" dirty="0"/>
          </a:p>
          <a:p>
            <a:pPr marL="0" indent="0">
              <a:buNone/>
            </a:pPr>
            <a:r>
              <a:rPr lang="en-ZA" dirty="0"/>
              <a:t>.</a:t>
            </a:r>
            <a:endParaRPr lang="en-US" dirty="0"/>
          </a:p>
        </p:txBody>
      </p:sp>
      <p:pic>
        <p:nvPicPr>
          <p:cNvPr id="5" name="Picture 4" descr="Graphical user interface, text&#10;&#10;Description automatically generated with medium confidence">
            <a:extLst>
              <a:ext uri="{FF2B5EF4-FFF2-40B4-BE49-F238E27FC236}">
                <a16:creationId xmlns:a16="http://schemas.microsoft.com/office/drawing/2014/main" id="{4D9EC1A1-9C71-4993-9F59-D93C38A07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33" y="5027672"/>
            <a:ext cx="2882849" cy="1179163"/>
          </a:xfrm>
          <a:prstGeom prst="rect">
            <a:avLst/>
          </a:prstGeom>
        </p:spPr>
      </p:pic>
    </p:spTree>
    <p:extLst>
      <p:ext uri="{BB962C8B-B14F-4D97-AF65-F5344CB8AC3E}">
        <p14:creationId xmlns:p14="http://schemas.microsoft.com/office/powerpoint/2010/main" val="390716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7D3F-4761-4504-B20A-5CE66489476A}"/>
              </a:ext>
            </a:extLst>
          </p:cNvPr>
          <p:cNvSpPr>
            <a:spLocks noGrp="1"/>
          </p:cNvSpPr>
          <p:nvPr>
            <p:ph type="title"/>
          </p:nvPr>
        </p:nvSpPr>
        <p:spPr/>
        <p:txBody>
          <a:bodyPr/>
          <a:lstStyle/>
          <a:p>
            <a:r>
              <a:rPr lang="en-ZA" dirty="0">
                <a:solidFill>
                  <a:srgbClr val="0070C0"/>
                </a:solidFill>
              </a:rPr>
              <a:t>Random Forest Classifier</a:t>
            </a:r>
          </a:p>
        </p:txBody>
      </p:sp>
      <p:sp>
        <p:nvSpPr>
          <p:cNvPr id="3" name="Content Placeholder 2">
            <a:extLst>
              <a:ext uri="{FF2B5EF4-FFF2-40B4-BE49-F238E27FC236}">
                <a16:creationId xmlns:a16="http://schemas.microsoft.com/office/drawing/2014/main" id="{4D9AB8EE-2CD2-457D-8CE9-0D15BE3747D2}"/>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Random Forest is a learning method that operates by constructing multiple decision trees.</a:t>
            </a:r>
          </a:p>
          <a:p>
            <a:pPr>
              <a:buFont typeface="Wingdings" panose="05000000000000000000" pitchFamily="2" charset="2"/>
              <a:buChar char="Ø"/>
            </a:pPr>
            <a:r>
              <a:rPr lang="en-US" dirty="0"/>
              <a:t>The steps showing how random forest works are:</a:t>
            </a:r>
          </a:p>
          <a:p>
            <a:pPr lvl="1">
              <a:buFont typeface="Wingdings" panose="05000000000000000000" pitchFamily="2" charset="2"/>
              <a:buChar char="§"/>
            </a:pPr>
            <a:r>
              <a:rPr lang="en-US" dirty="0">
                <a:solidFill>
                  <a:srgbClr val="FFFF00">
                    <a:alpha val="70000"/>
                  </a:srgbClr>
                </a:solidFill>
              </a:rPr>
              <a:t>Start with the selection of random samples from a given dataset.</a:t>
            </a:r>
          </a:p>
          <a:p>
            <a:pPr lvl="1">
              <a:buFont typeface="Wingdings" panose="05000000000000000000" pitchFamily="2" charset="2"/>
              <a:buChar char="§"/>
            </a:pPr>
            <a:r>
              <a:rPr lang="en-US" dirty="0">
                <a:solidFill>
                  <a:srgbClr val="FFFF00">
                    <a:alpha val="70000"/>
                  </a:srgbClr>
                </a:solidFill>
              </a:rPr>
              <a:t>This algorithm will construct a decision tree for every sample. Then it will get the prediction result from every decision tree.</a:t>
            </a:r>
          </a:p>
          <a:p>
            <a:pPr lvl="1">
              <a:buFont typeface="Wingdings" panose="05000000000000000000" pitchFamily="2" charset="2"/>
              <a:buChar char="§"/>
            </a:pPr>
            <a:r>
              <a:rPr lang="en-US" dirty="0">
                <a:solidFill>
                  <a:srgbClr val="FFFF00">
                    <a:alpha val="70000"/>
                  </a:srgbClr>
                </a:solidFill>
              </a:rPr>
              <a:t>Voting will be performed for every predicted result</a:t>
            </a:r>
            <a:r>
              <a:rPr lang="en-ZA" dirty="0">
                <a:solidFill>
                  <a:srgbClr val="FFFF00">
                    <a:alpha val="70000"/>
                  </a:srgbClr>
                </a:solidFill>
              </a:rPr>
              <a:t>.</a:t>
            </a:r>
          </a:p>
          <a:p>
            <a:pPr lvl="1">
              <a:buFont typeface="Wingdings" panose="05000000000000000000" pitchFamily="2" charset="2"/>
              <a:buChar char="§"/>
            </a:pPr>
            <a:r>
              <a:rPr lang="en-US" dirty="0">
                <a:solidFill>
                  <a:srgbClr val="FFFF00">
                    <a:alpha val="70000"/>
                  </a:srgbClr>
                </a:solidFill>
              </a:rPr>
              <a:t>Select the most voted prediction result as the final prediction result </a:t>
            </a:r>
            <a:r>
              <a:rPr lang="en-US" dirty="0"/>
              <a:t>(</a:t>
            </a:r>
            <a:r>
              <a:rPr lang="en-US" dirty="0">
                <a:solidFill>
                  <a:srgbClr val="FF0000">
                    <a:alpha val="70000"/>
                  </a:srgbClr>
                </a:solidFill>
              </a:rPr>
              <a:t>Gao et al., 2009</a:t>
            </a:r>
            <a:r>
              <a:rPr lang="en-US" dirty="0"/>
              <a:t>)</a:t>
            </a:r>
            <a:r>
              <a:rPr lang="en-US" dirty="0">
                <a:solidFill>
                  <a:srgbClr val="FFFF00">
                    <a:alpha val="70000"/>
                  </a:srgbClr>
                </a:solidFill>
              </a:rPr>
              <a:t>.</a:t>
            </a:r>
          </a:p>
        </p:txBody>
      </p:sp>
    </p:spTree>
    <p:extLst>
      <p:ext uri="{BB962C8B-B14F-4D97-AF65-F5344CB8AC3E}">
        <p14:creationId xmlns:p14="http://schemas.microsoft.com/office/powerpoint/2010/main" val="223026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F9F60-5312-4FE8-BF85-51D846214A86}"/>
              </a:ext>
            </a:extLst>
          </p:cNvPr>
          <p:cNvSpPr>
            <a:spLocks noGrp="1"/>
          </p:cNvSpPr>
          <p:nvPr>
            <p:ph idx="1"/>
          </p:nvPr>
        </p:nvSpPr>
        <p:spPr>
          <a:xfrm>
            <a:off x="259975" y="1709639"/>
            <a:ext cx="11367247" cy="3818083"/>
          </a:xfrm>
        </p:spPr>
        <p:txBody>
          <a:bodyPr>
            <a:normAutofit/>
          </a:bodyPr>
          <a:lstStyle/>
          <a:p>
            <a:pPr>
              <a:lnSpc>
                <a:spcPct val="150000"/>
              </a:lnSpc>
              <a:buFont typeface="Wingdings" panose="05000000000000000000" pitchFamily="2" charset="2"/>
              <a:buChar char="Ø"/>
            </a:pPr>
            <a:r>
              <a:rPr lang="en-US" dirty="0"/>
              <a:t>Classification of the sources has been done using RFC and KNNC.</a:t>
            </a:r>
          </a:p>
          <a:p>
            <a:pPr>
              <a:lnSpc>
                <a:spcPct val="150000"/>
              </a:lnSpc>
              <a:buFont typeface="Wingdings" panose="05000000000000000000" pitchFamily="2" charset="2"/>
              <a:buChar char="Ø"/>
            </a:pPr>
            <a:r>
              <a:rPr lang="en-US" dirty="0"/>
              <a:t>The input parameters were constructed using the SDSS and WISE magnitudes for both KNN and RF algorithms: </a:t>
            </a:r>
          </a:p>
          <a:p>
            <a:pPr lvl="2">
              <a:lnSpc>
                <a:spcPct val="150000"/>
              </a:lnSpc>
              <a:buFont typeface="Wingdings" panose="05000000000000000000" pitchFamily="2" charset="2"/>
              <a:buChar char="§"/>
            </a:pPr>
            <a:r>
              <a:rPr lang="en-US" sz="2800" dirty="0">
                <a:solidFill>
                  <a:srgbClr val="FFFF00">
                    <a:alpha val="70000"/>
                  </a:srgbClr>
                </a:solidFill>
              </a:rPr>
              <a:t> </a:t>
            </a:r>
            <a:r>
              <a:rPr lang="pl-PL" sz="2800" dirty="0">
                <a:solidFill>
                  <a:srgbClr val="FFFF00">
                    <a:alpha val="70000"/>
                  </a:srgbClr>
                </a:solidFill>
              </a:rPr>
              <a:t>g, r, i, z, W1, W2, W3, W4, J, H, K</a:t>
            </a:r>
            <a:r>
              <a:rPr lang="en-US" sz="2800" dirty="0">
                <a:solidFill>
                  <a:srgbClr val="FFFF00">
                    <a:alpha val="70000"/>
                  </a:srgbClr>
                </a:solidFill>
              </a:rPr>
              <a:t>, </a:t>
            </a:r>
            <a:r>
              <a:rPr lang="pl-PL" sz="2800" dirty="0">
                <a:solidFill>
                  <a:srgbClr val="FFFF00">
                    <a:alpha val="70000"/>
                  </a:srgbClr>
                </a:solidFill>
              </a:rPr>
              <a:t>u-g, g-r, r-i, i-z, W1-W2, W2-W3, W3-W4, J-H, H-K, W1-J, W2-H, W3-K</a:t>
            </a:r>
            <a:r>
              <a:rPr lang="en-US" sz="2800" dirty="0">
                <a:solidFill>
                  <a:srgbClr val="FFFF00">
                    <a:alpha val="70000"/>
                  </a:srgbClr>
                </a:solidFill>
              </a:rPr>
              <a:t> .</a:t>
            </a:r>
            <a:endParaRPr lang="en-ZA" sz="2800" dirty="0">
              <a:solidFill>
                <a:srgbClr val="FFFF00">
                  <a:alpha val="70000"/>
                </a:srgbClr>
              </a:solidFill>
            </a:endParaRPr>
          </a:p>
        </p:txBody>
      </p:sp>
      <p:sp>
        <p:nvSpPr>
          <p:cNvPr id="4" name="Title 1">
            <a:extLst>
              <a:ext uri="{FF2B5EF4-FFF2-40B4-BE49-F238E27FC236}">
                <a16:creationId xmlns:a16="http://schemas.microsoft.com/office/drawing/2014/main" id="{5BC8B43B-CC54-46A8-AAD1-D82B295E485B}"/>
              </a:ext>
            </a:extLst>
          </p:cNvPr>
          <p:cNvSpPr>
            <a:spLocks noGrp="1"/>
          </p:cNvSpPr>
          <p:nvPr>
            <p:ph type="title"/>
          </p:nvPr>
        </p:nvSpPr>
        <p:spPr>
          <a:xfrm>
            <a:off x="0" y="0"/>
            <a:ext cx="12084424" cy="1524000"/>
          </a:xfrm>
        </p:spPr>
        <p:txBody>
          <a:bodyPr>
            <a:normAutofit/>
          </a:bodyPr>
          <a:lstStyle/>
          <a:p>
            <a:r>
              <a:rPr lang="en-US" sz="4000" dirty="0">
                <a:solidFill>
                  <a:srgbClr val="0070C0"/>
                </a:solidFill>
              </a:rPr>
              <a:t>SFG and AGN classification using KNNC and RFC</a:t>
            </a:r>
            <a:endParaRPr lang="en-ZA" sz="4000" dirty="0">
              <a:solidFill>
                <a:srgbClr val="0070C0"/>
              </a:solidFill>
            </a:endParaRPr>
          </a:p>
        </p:txBody>
      </p:sp>
    </p:spTree>
    <p:extLst>
      <p:ext uri="{BB962C8B-B14F-4D97-AF65-F5344CB8AC3E}">
        <p14:creationId xmlns:p14="http://schemas.microsoft.com/office/powerpoint/2010/main" val="147386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25A11-2239-4156-A5C7-DBE668BA27A6}"/>
              </a:ext>
            </a:extLst>
          </p:cNvPr>
          <p:cNvSpPr>
            <a:spLocks noGrp="1"/>
          </p:cNvSpPr>
          <p:nvPr>
            <p:ph idx="1"/>
          </p:nvPr>
        </p:nvSpPr>
        <p:spPr>
          <a:xfrm>
            <a:off x="762000" y="1519958"/>
            <a:ext cx="10668000" cy="4692583"/>
          </a:xfrm>
        </p:spPr>
        <p:txBody>
          <a:bodyPr>
            <a:normAutofit fontScale="92500"/>
          </a:bodyPr>
          <a:lstStyle/>
          <a:p>
            <a:pPr>
              <a:lnSpc>
                <a:spcPct val="160000"/>
              </a:lnSpc>
              <a:buFont typeface="Wingdings" panose="05000000000000000000" pitchFamily="2" charset="2"/>
              <a:buChar char="Ø"/>
            </a:pPr>
            <a:r>
              <a:rPr lang="en-US" dirty="0"/>
              <a:t> Both algorithms (KNN and RF) are </a:t>
            </a:r>
            <a:r>
              <a:rPr lang="en-US" dirty="0">
                <a:solidFill>
                  <a:srgbClr val="FFFF00">
                    <a:alpha val="70000"/>
                  </a:srgbClr>
                </a:solidFill>
              </a:rPr>
              <a:t>trained with 90% </a:t>
            </a:r>
            <a:r>
              <a:rPr lang="en-US" dirty="0"/>
              <a:t>of the data, which contain 8 829 objects (</a:t>
            </a:r>
            <a:r>
              <a:rPr lang="en-US" dirty="0">
                <a:solidFill>
                  <a:srgbClr val="FFFF00">
                    <a:alpha val="70000"/>
                  </a:srgbClr>
                </a:solidFill>
              </a:rPr>
              <a:t>5 111 SFGs </a:t>
            </a:r>
            <a:r>
              <a:rPr lang="en-US" dirty="0"/>
              <a:t>and </a:t>
            </a:r>
            <a:r>
              <a:rPr lang="en-US" dirty="0">
                <a:solidFill>
                  <a:srgbClr val="FFFF00">
                    <a:alpha val="70000"/>
                  </a:srgbClr>
                </a:solidFill>
              </a:rPr>
              <a:t>3 718 AGNs</a:t>
            </a:r>
            <a:r>
              <a:rPr lang="en-US" dirty="0"/>
              <a:t>)</a:t>
            </a:r>
          </a:p>
          <a:p>
            <a:pPr>
              <a:lnSpc>
                <a:spcPct val="160000"/>
              </a:lnSpc>
              <a:buFont typeface="Wingdings" panose="05000000000000000000" pitchFamily="2" charset="2"/>
              <a:buChar char="Ø"/>
            </a:pPr>
            <a:r>
              <a:rPr lang="en-US" dirty="0"/>
              <a:t>And  used </a:t>
            </a:r>
            <a:r>
              <a:rPr lang="en-US" dirty="0">
                <a:solidFill>
                  <a:srgbClr val="FFFF00">
                    <a:alpha val="70000"/>
                  </a:srgbClr>
                </a:solidFill>
              </a:rPr>
              <a:t>10% for testing </a:t>
            </a:r>
            <a:r>
              <a:rPr lang="en-US" dirty="0"/>
              <a:t>our algorithm, which contain 982 objects (</a:t>
            </a:r>
            <a:r>
              <a:rPr lang="en-US" dirty="0">
                <a:solidFill>
                  <a:srgbClr val="FFFF00">
                    <a:alpha val="70000"/>
                  </a:srgbClr>
                </a:solidFill>
              </a:rPr>
              <a:t>566 SFGs </a:t>
            </a:r>
            <a:r>
              <a:rPr lang="en-US" dirty="0"/>
              <a:t>and </a:t>
            </a:r>
            <a:r>
              <a:rPr lang="en-US" dirty="0">
                <a:solidFill>
                  <a:srgbClr val="FFFF00">
                    <a:alpha val="70000"/>
                  </a:srgbClr>
                </a:solidFill>
              </a:rPr>
              <a:t>416 AGNs</a:t>
            </a:r>
            <a:r>
              <a:rPr lang="en-US" dirty="0"/>
              <a:t>)</a:t>
            </a:r>
          </a:p>
          <a:p>
            <a:pPr>
              <a:lnSpc>
                <a:spcPct val="160000"/>
              </a:lnSpc>
              <a:buFont typeface="Wingdings" panose="05000000000000000000" pitchFamily="2" charset="2"/>
              <a:buChar char="Ø"/>
            </a:pPr>
            <a:r>
              <a:rPr lang="en-US" dirty="0"/>
              <a:t>The predicted numbers of SFGs and AGNs are presented in the following slides.</a:t>
            </a:r>
            <a:endParaRPr lang="en-ZA" dirty="0"/>
          </a:p>
        </p:txBody>
      </p:sp>
      <p:sp>
        <p:nvSpPr>
          <p:cNvPr id="4" name="Title 1">
            <a:extLst>
              <a:ext uri="{FF2B5EF4-FFF2-40B4-BE49-F238E27FC236}">
                <a16:creationId xmlns:a16="http://schemas.microsoft.com/office/drawing/2014/main" id="{5BC8B43B-CC54-46A8-AAD1-D82B295E485B}"/>
              </a:ext>
            </a:extLst>
          </p:cNvPr>
          <p:cNvSpPr>
            <a:spLocks noGrp="1"/>
          </p:cNvSpPr>
          <p:nvPr>
            <p:ph type="title"/>
          </p:nvPr>
        </p:nvSpPr>
        <p:spPr>
          <a:xfrm>
            <a:off x="0" y="0"/>
            <a:ext cx="12084424" cy="1524000"/>
          </a:xfrm>
        </p:spPr>
        <p:txBody>
          <a:bodyPr>
            <a:normAutofit/>
          </a:bodyPr>
          <a:lstStyle/>
          <a:p>
            <a:r>
              <a:rPr lang="en-US" sz="4000" dirty="0">
                <a:solidFill>
                  <a:srgbClr val="0070C0"/>
                </a:solidFill>
              </a:rPr>
              <a:t>SFG and AGN classification using KNNC and RFC</a:t>
            </a:r>
            <a:endParaRPr lang="en-ZA" sz="4000" dirty="0">
              <a:solidFill>
                <a:srgbClr val="0070C0"/>
              </a:solidFill>
            </a:endParaRPr>
          </a:p>
        </p:txBody>
      </p:sp>
    </p:spTree>
    <p:extLst>
      <p:ext uri="{BB962C8B-B14F-4D97-AF65-F5344CB8AC3E}">
        <p14:creationId xmlns:p14="http://schemas.microsoft.com/office/powerpoint/2010/main" val="107141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462B-2B4B-46C5-860F-84D23930B423}"/>
              </a:ext>
            </a:extLst>
          </p:cNvPr>
          <p:cNvSpPr>
            <a:spLocks noGrp="1"/>
          </p:cNvSpPr>
          <p:nvPr>
            <p:ph type="title"/>
          </p:nvPr>
        </p:nvSpPr>
        <p:spPr>
          <a:xfrm>
            <a:off x="0" y="0"/>
            <a:ext cx="10668000" cy="1524000"/>
          </a:xfrm>
        </p:spPr>
        <p:txBody>
          <a:bodyPr/>
          <a:lstStyle/>
          <a:p>
            <a:r>
              <a:rPr lang="en-US" dirty="0">
                <a:solidFill>
                  <a:srgbClr val="0070C0"/>
                </a:solidFill>
              </a:rPr>
              <a:t>Outline</a:t>
            </a:r>
            <a:endParaRPr lang="en-ZA" dirty="0">
              <a:solidFill>
                <a:srgbClr val="0070C0"/>
              </a:solidFill>
            </a:endParaRPr>
          </a:p>
        </p:txBody>
      </p:sp>
      <p:sp>
        <p:nvSpPr>
          <p:cNvPr id="3" name="Content Placeholder 2">
            <a:extLst>
              <a:ext uri="{FF2B5EF4-FFF2-40B4-BE49-F238E27FC236}">
                <a16:creationId xmlns:a16="http://schemas.microsoft.com/office/drawing/2014/main" id="{84E98836-46CC-4503-9456-D8FC0E23491B}"/>
              </a:ext>
            </a:extLst>
          </p:cNvPr>
          <p:cNvSpPr>
            <a:spLocks noGrp="1"/>
          </p:cNvSpPr>
          <p:nvPr>
            <p:ph sz="half" idx="1"/>
          </p:nvPr>
        </p:nvSpPr>
        <p:spPr>
          <a:xfrm>
            <a:off x="726142" y="1775011"/>
            <a:ext cx="5151119" cy="3810001"/>
          </a:xfrm>
        </p:spPr>
        <p:txBody>
          <a:bodyPr>
            <a:normAutofit fontScale="70000" lnSpcReduction="20000"/>
          </a:bodyPr>
          <a:lstStyle/>
          <a:p>
            <a:pPr>
              <a:buFont typeface="Wingdings" panose="05000000000000000000" pitchFamily="2" charset="2"/>
              <a:buChar char="Ø"/>
            </a:pPr>
            <a:r>
              <a:rPr lang="en-US" b="1" dirty="0"/>
              <a:t>AIM OF THE PROJECT</a:t>
            </a:r>
          </a:p>
          <a:p>
            <a:pPr>
              <a:buFont typeface="Wingdings" panose="05000000000000000000" pitchFamily="2" charset="2"/>
              <a:buChar char="Ø"/>
            </a:pPr>
            <a:r>
              <a:rPr lang="en-US" b="1" dirty="0"/>
              <a:t>INTRODUCTION</a:t>
            </a:r>
          </a:p>
          <a:p>
            <a:pPr lvl="1">
              <a:buFont typeface="Wingdings" panose="05000000000000000000" pitchFamily="2" charset="2"/>
              <a:buChar char="ü"/>
            </a:pPr>
            <a:r>
              <a:rPr lang="en-US" dirty="0"/>
              <a:t>MACHINE LEARNING (ML)</a:t>
            </a:r>
          </a:p>
          <a:p>
            <a:pPr lvl="1">
              <a:buFont typeface="Wingdings" panose="05000000000000000000" pitchFamily="2" charset="2"/>
              <a:buChar char="ü"/>
            </a:pPr>
            <a:r>
              <a:rPr lang="en-US" dirty="0"/>
              <a:t>STAR FORMING GALAXY (SFG)</a:t>
            </a:r>
          </a:p>
          <a:p>
            <a:pPr lvl="1">
              <a:buFont typeface="Wingdings" panose="05000000000000000000" pitchFamily="2" charset="2"/>
              <a:buChar char="ü"/>
            </a:pPr>
            <a:r>
              <a:rPr lang="en-US" dirty="0"/>
              <a:t>ACTIVE GALACTIC NUCLEI (AGN)</a:t>
            </a:r>
          </a:p>
          <a:p>
            <a:pPr>
              <a:buFont typeface="Wingdings" panose="05000000000000000000" pitchFamily="2" charset="2"/>
              <a:buChar char="Ø"/>
            </a:pPr>
            <a:r>
              <a:rPr lang="en-US" b="1" dirty="0"/>
              <a:t>DATA</a:t>
            </a:r>
          </a:p>
          <a:p>
            <a:pPr lvl="1">
              <a:buFont typeface="Wingdings" panose="05000000000000000000" pitchFamily="2" charset="2"/>
              <a:buChar char="ü"/>
            </a:pPr>
            <a:r>
              <a:rPr lang="en-ZA" dirty="0"/>
              <a:t>SLOAN DIGITAL SKY SURVEY </a:t>
            </a:r>
          </a:p>
          <a:p>
            <a:pPr lvl="1">
              <a:buFont typeface="Wingdings" panose="05000000000000000000" pitchFamily="2" charset="2"/>
              <a:buChar char="ü"/>
            </a:pPr>
            <a:r>
              <a:rPr lang="en-US" dirty="0"/>
              <a:t>WIDE-FIELD INFRARED SURVEY EXPLORER </a:t>
            </a:r>
            <a:endParaRPr lang="en-ZA" dirty="0"/>
          </a:p>
          <a:p>
            <a:pPr lvl="1">
              <a:buFont typeface="Wingdings" panose="05000000000000000000" pitchFamily="2" charset="2"/>
              <a:buChar char="ü"/>
            </a:pPr>
            <a:r>
              <a:rPr lang="en-ZA" dirty="0"/>
              <a:t>UNIFIED RADIO CATALOGUE</a:t>
            </a:r>
          </a:p>
        </p:txBody>
      </p:sp>
      <p:sp>
        <p:nvSpPr>
          <p:cNvPr id="4" name="Content Placeholder 3">
            <a:extLst>
              <a:ext uri="{FF2B5EF4-FFF2-40B4-BE49-F238E27FC236}">
                <a16:creationId xmlns:a16="http://schemas.microsoft.com/office/drawing/2014/main" id="{207A3C2B-D5EA-47C4-ACB8-201F5C209803}"/>
              </a:ext>
            </a:extLst>
          </p:cNvPr>
          <p:cNvSpPr>
            <a:spLocks noGrp="1"/>
          </p:cNvSpPr>
          <p:nvPr>
            <p:ph sz="half" idx="2"/>
          </p:nvPr>
        </p:nvSpPr>
        <p:spPr>
          <a:xfrm>
            <a:off x="6538856" y="1748116"/>
            <a:ext cx="5151121" cy="3810001"/>
          </a:xfrm>
        </p:spPr>
        <p:txBody>
          <a:bodyPr>
            <a:normAutofit fontScale="70000" lnSpcReduction="20000"/>
          </a:bodyPr>
          <a:lstStyle/>
          <a:p>
            <a:pPr>
              <a:buFont typeface="Wingdings" panose="05000000000000000000" pitchFamily="2" charset="2"/>
              <a:buChar char="Ø"/>
            </a:pPr>
            <a:r>
              <a:rPr lang="en-ZA" b="1" dirty="0"/>
              <a:t>CLASSIFICATION</a:t>
            </a:r>
          </a:p>
          <a:p>
            <a:pPr lvl="1">
              <a:buFont typeface="Wingdings" panose="05000000000000000000" pitchFamily="2" charset="2"/>
              <a:buChar char="ü"/>
            </a:pPr>
            <a:r>
              <a:rPr lang="en-ZA" dirty="0"/>
              <a:t>K-NEAREST NEIGHBOUR CLASSIFIER </a:t>
            </a:r>
          </a:p>
          <a:p>
            <a:pPr lvl="1">
              <a:buFont typeface="Wingdings" panose="05000000000000000000" pitchFamily="2" charset="2"/>
              <a:buChar char="ü"/>
            </a:pPr>
            <a:r>
              <a:rPr lang="en-ZA" dirty="0"/>
              <a:t>RANDOM FOREST CLASSIFIER </a:t>
            </a:r>
          </a:p>
          <a:p>
            <a:pPr>
              <a:buFont typeface="Wingdings" panose="05000000000000000000" pitchFamily="2" charset="2"/>
              <a:buChar char="Ø"/>
            </a:pPr>
            <a:r>
              <a:rPr lang="en-ZA" b="1" dirty="0"/>
              <a:t>RESULTS</a:t>
            </a:r>
          </a:p>
          <a:p>
            <a:pPr>
              <a:buFont typeface="Wingdings" panose="05000000000000000000" pitchFamily="2" charset="2"/>
              <a:buChar char="Ø"/>
            </a:pPr>
            <a:r>
              <a:rPr lang="en-ZA" b="1" dirty="0"/>
              <a:t>CONCLUSION</a:t>
            </a:r>
          </a:p>
        </p:txBody>
      </p:sp>
    </p:spTree>
    <p:extLst>
      <p:ext uri="{BB962C8B-B14F-4D97-AF65-F5344CB8AC3E}">
        <p14:creationId xmlns:p14="http://schemas.microsoft.com/office/powerpoint/2010/main" val="22373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A2EE76D-ABEC-492D-AE09-E62196C35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3650" y="576774"/>
            <a:ext cx="5178663" cy="5395400"/>
          </a:xfrm>
        </p:spPr>
      </p:pic>
      <p:pic>
        <p:nvPicPr>
          <p:cNvPr id="7" name="Picture 6" descr="Table&#10;&#10;Description automatically generated">
            <a:extLst>
              <a:ext uri="{FF2B5EF4-FFF2-40B4-BE49-F238E27FC236}">
                <a16:creationId xmlns:a16="http://schemas.microsoft.com/office/drawing/2014/main" id="{97CAA21D-772D-4F43-9C6F-D10A324E1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87" y="576775"/>
            <a:ext cx="5280947" cy="5395400"/>
          </a:xfrm>
          <a:prstGeom prst="rect">
            <a:avLst/>
          </a:prstGeom>
        </p:spPr>
      </p:pic>
    </p:spTree>
    <p:extLst>
      <p:ext uri="{BB962C8B-B14F-4D97-AF65-F5344CB8AC3E}">
        <p14:creationId xmlns:p14="http://schemas.microsoft.com/office/powerpoint/2010/main" val="25405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Content Placeholder 10" descr="Table&#10;&#10;Description automatically generated">
            <a:extLst>
              <a:ext uri="{FF2B5EF4-FFF2-40B4-BE49-F238E27FC236}">
                <a16:creationId xmlns:a16="http://schemas.microsoft.com/office/drawing/2014/main" id="{312F30BC-0FF4-4A01-BC2E-F09A5CD36C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39" y="612929"/>
            <a:ext cx="5531890" cy="5373535"/>
          </a:xfrm>
        </p:spPr>
      </p:pic>
      <p:pic>
        <p:nvPicPr>
          <p:cNvPr id="15" name="Picture 14" descr="Table&#10;&#10;Description automatically generated">
            <a:extLst>
              <a:ext uri="{FF2B5EF4-FFF2-40B4-BE49-F238E27FC236}">
                <a16:creationId xmlns:a16="http://schemas.microsoft.com/office/drawing/2014/main" id="{F10A0178-A25D-4922-A8FE-8E70593D0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171" y="612928"/>
            <a:ext cx="5531890" cy="5373536"/>
          </a:xfrm>
          <a:prstGeom prst="rect">
            <a:avLst/>
          </a:prstGeom>
        </p:spPr>
      </p:pic>
    </p:spTree>
    <p:extLst>
      <p:ext uri="{BB962C8B-B14F-4D97-AF65-F5344CB8AC3E}">
        <p14:creationId xmlns:p14="http://schemas.microsoft.com/office/powerpoint/2010/main" val="225727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17FA-7E6C-4B57-B38D-7E851A99B140}"/>
              </a:ext>
            </a:extLst>
          </p:cNvPr>
          <p:cNvSpPr>
            <a:spLocks noGrp="1"/>
          </p:cNvSpPr>
          <p:nvPr>
            <p:ph type="title"/>
          </p:nvPr>
        </p:nvSpPr>
        <p:spPr/>
        <p:txBody>
          <a:bodyPr/>
          <a:lstStyle/>
          <a:p>
            <a:r>
              <a:rPr lang="en-US" dirty="0">
                <a:solidFill>
                  <a:srgbClr val="0070C0"/>
                </a:solidFill>
              </a:rPr>
              <a:t>Color vs color diagram before classification</a:t>
            </a:r>
            <a:endParaRPr lang="en-ZA" dirty="0">
              <a:solidFill>
                <a:srgbClr val="0070C0"/>
              </a:solidFill>
            </a:endParaRPr>
          </a:p>
        </p:txBody>
      </p:sp>
      <p:pic>
        <p:nvPicPr>
          <p:cNvPr id="5" name="Content Placeholder 4" descr="Chart, scatter chart&#10;&#10;Description automatically generated">
            <a:extLst>
              <a:ext uri="{FF2B5EF4-FFF2-40B4-BE49-F238E27FC236}">
                <a16:creationId xmlns:a16="http://schemas.microsoft.com/office/drawing/2014/main" id="{D78AFA0B-B61C-4153-902A-1AAD71209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18" y="2437567"/>
            <a:ext cx="5487650" cy="3658433"/>
          </a:xfrm>
        </p:spPr>
      </p:pic>
      <p:pic>
        <p:nvPicPr>
          <p:cNvPr id="7" name="Picture 6" descr="Chart, scatter chart&#10;&#10;Description automatically generated">
            <a:extLst>
              <a:ext uri="{FF2B5EF4-FFF2-40B4-BE49-F238E27FC236}">
                <a16:creationId xmlns:a16="http://schemas.microsoft.com/office/drawing/2014/main" id="{A665A59F-3A75-429E-B454-F037BBF3B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004" y="2437567"/>
            <a:ext cx="5487650" cy="3658433"/>
          </a:xfrm>
          <a:prstGeom prst="rect">
            <a:avLst/>
          </a:prstGeom>
        </p:spPr>
      </p:pic>
    </p:spTree>
    <p:extLst>
      <p:ext uri="{BB962C8B-B14F-4D97-AF65-F5344CB8AC3E}">
        <p14:creationId xmlns:p14="http://schemas.microsoft.com/office/powerpoint/2010/main" val="415472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A5AE-8DCA-4324-9927-8DDF1C7D6ACF}"/>
              </a:ext>
            </a:extLst>
          </p:cNvPr>
          <p:cNvSpPr>
            <a:spLocks noGrp="1"/>
          </p:cNvSpPr>
          <p:nvPr>
            <p:ph type="title"/>
          </p:nvPr>
        </p:nvSpPr>
        <p:spPr/>
        <p:txBody>
          <a:bodyPr/>
          <a:lstStyle/>
          <a:p>
            <a:r>
              <a:rPr lang="en-US" dirty="0">
                <a:solidFill>
                  <a:srgbClr val="0070C0"/>
                </a:solidFill>
              </a:rPr>
              <a:t>Color vs color diagram after classification</a:t>
            </a:r>
            <a:endParaRPr lang="en-ZA" dirty="0">
              <a:solidFill>
                <a:srgbClr val="0070C0"/>
              </a:solidFill>
            </a:endParaRPr>
          </a:p>
        </p:txBody>
      </p:sp>
      <p:pic>
        <p:nvPicPr>
          <p:cNvPr id="5" name="Content Placeholder 4" descr="Chart, scatter chart&#10;&#10;Description automatically generated">
            <a:extLst>
              <a:ext uri="{FF2B5EF4-FFF2-40B4-BE49-F238E27FC236}">
                <a16:creationId xmlns:a16="http://schemas.microsoft.com/office/drawing/2014/main" id="{0C454A78-C0B9-4399-8BD8-982B3C83E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134" y="2437567"/>
            <a:ext cx="5487650" cy="3658433"/>
          </a:xfrm>
        </p:spPr>
      </p:pic>
      <p:pic>
        <p:nvPicPr>
          <p:cNvPr id="7" name="Picture 6" descr="Chart, scatter chart&#10;&#10;Description automatically generated">
            <a:extLst>
              <a:ext uri="{FF2B5EF4-FFF2-40B4-BE49-F238E27FC236}">
                <a16:creationId xmlns:a16="http://schemas.microsoft.com/office/drawing/2014/main" id="{3A3AD3F7-9348-4F03-989F-E317C2E82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37567"/>
            <a:ext cx="5487650" cy="3658433"/>
          </a:xfrm>
          <a:prstGeom prst="rect">
            <a:avLst/>
          </a:prstGeom>
        </p:spPr>
      </p:pic>
    </p:spTree>
    <p:extLst>
      <p:ext uri="{BB962C8B-B14F-4D97-AF65-F5344CB8AC3E}">
        <p14:creationId xmlns:p14="http://schemas.microsoft.com/office/powerpoint/2010/main" val="2009897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1320-4A05-4C84-A011-58367869E2D7}"/>
              </a:ext>
            </a:extLst>
          </p:cNvPr>
          <p:cNvSpPr>
            <a:spLocks noGrp="1"/>
          </p:cNvSpPr>
          <p:nvPr>
            <p:ph type="title"/>
          </p:nvPr>
        </p:nvSpPr>
        <p:spPr/>
        <p:txBody>
          <a:bodyPr/>
          <a:lstStyle/>
          <a:p>
            <a:r>
              <a:rPr lang="en-US" dirty="0">
                <a:solidFill>
                  <a:srgbClr val="0070C0"/>
                </a:solidFill>
              </a:rPr>
              <a:t>Magnitude vs color before classification</a:t>
            </a:r>
            <a:endParaRPr lang="en-ZA" dirty="0"/>
          </a:p>
        </p:txBody>
      </p:sp>
      <p:pic>
        <p:nvPicPr>
          <p:cNvPr id="5" name="Content Placeholder 4" descr="Chart, scatter chart&#10;&#10;Description automatically generated">
            <a:extLst>
              <a:ext uri="{FF2B5EF4-FFF2-40B4-BE49-F238E27FC236}">
                <a16:creationId xmlns:a16="http://schemas.microsoft.com/office/drawing/2014/main" id="{A685B45D-764C-4297-92CD-5A4B8969E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75" y="2286000"/>
            <a:ext cx="5487650" cy="3658433"/>
          </a:xfrm>
        </p:spPr>
      </p:pic>
      <p:pic>
        <p:nvPicPr>
          <p:cNvPr id="7" name="Picture 6" descr="Chart, scatter chart&#10;&#10;Description automatically generated">
            <a:extLst>
              <a:ext uri="{FF2B5EF4-FFF2-40B4-BE49-F238E27FC236}">
                <a16:creationId xmlns:a16="http://schemas.microsoft.com/office/drawing/2014/main" id="{51A36647-1550-401D-86D4-4529DE0C7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50" y="2285999"/>
            <a:ext cx="5487650" cy="3658433"/>
          </a:xfrm>
          <a:prstGeom prst="rect">
            <a:avLst/>
          </a:prstGeom>
        </p:spPr>
      </p:pic>
    </p:spTree>
    <p:extLst>
      <p:ext uri="{BB962C8B-B14F-4D97-AF65-F5344CB8AC3E}">
        <p14:creationId xmlns:p14="http://schemas.microsoft.com/office/powerpoint/2010/main" val="143786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F135-6BE2-4A07-BF0A-1899820E495F}"/>
              </a:ext>
            </a:extLst>
          </p:cNvPr>
          <p:cNvSpPr>
            <a:spLocks noGrp="1"/>
          </p:cNvSpPr>
          <p:nvPr>
            <p:ph type="title"/>
          </p:nvPr>
        </p:nvSpPr>
        <p:spPr/>
        <p:txBody>
          <a:bodyPr/>
          <a:lstStyle/>
          <a:p>
            <a:r>
              <a:rPr lang="en-US" dirty="0">
                <a:solidFill>
                  <a:srgbClr val="0070C0"/>
                </a:solidFill>
              </a:rPr>
              <a:t>Magnitude vs color after classification</a:t>
            </a:r>
            <a:endParaRPr lang="en-ZA" dirty="0"/>
          </a:p>
        </p:txBody>
      </p:sp>
      <p:pic>
        <p:nvPicPr>
          <p:cNvPr id="5" name="Content Placeholder 4" descr="Chart, scatter chart&#10;&#10;Description automatically generated">
            <a:extLst>
              <a:ext uri="{FF2B5EF4-FFF2-40B4-BE49-F238E27FC236}">
                <a16:creationId xmlns:a16="http://schemas.microsoft.com/office/drawing/2014/main" id="{4F60AB09-30CC-49EA-8944-A6DE2531C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47" y="2286000"/>
            <a:ext cx="5487650" cy="3658433"/>
          </a:xfrm>
        </p:spPr>
      </p:pic>
      <p:pic>
        <p:nvPicPr>
          <p:cNvPr id="7" name="Picture 6" descr="Chart, scatter chart&#10;&#10;Description automatically generated">
            <a:extLst>
              <a:ext uri="{FF2B5EF4-FFF2-40B4-BE49-F238E27FC236}">
                <a16:creationId xmlns:a16="http://schemas.microsoft.com/office/drawing/2014/main" id="{B09EB40C-C56C-481C-B533-93BA53AC7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50" y="2285999"/>
            <a:ext cx="5487650" cy="3658433"/>
          </a:xfrm>
          <a:prstGeom prst="rect">
            <a:avLst/>
          </a:prstGeom>
        </p:spPr>
      </p:pic>
    </p:spTree>
    <p:extLst>
      <p:ext uri="{BB962C8B-B14F-4D97-AF65-F5344CB8AC3E}">
        <p14:creationId xmlns:p14="http://schemas.microsoft.com/office/powerpoint/2010/main" val="199928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B48AFAB8-1588-4402-B0A9-185B324045BF}"/>
              </a:ext>
            </a:extLst>
          </p:cNvPr>
          <p:cNvSpPr>
            <a:spLocks noGrp="1"/>
          </p:cNvSpPr>
          <p:nvPr>
            <p:ph type="title"/>
          </p:nvPr>
        </p:nvSpPr>
        <p:spPr/>
        <p:txBody>
          <a:bodyPr/>
          <a:lstStyle/>
          <a:p>
            <a:r>
              <a:rPr lang="en-US" dirty="0">
                <a:solidFill>
                  <a:srgbClr val="0070C0"/>
                </a:solidFill>
              </a:rPr>
              <a:t>Choosing the value of K in KNN</a:t>
            </a:r>
            <a:endParaRPr lang="en-ZA" dirty="0">
              <a:solidFill>
                <a:srgbClr val="0070C0"/>
              </a:solidFill>
            </a:endParaRPr>
          </a:p>
        </p:txBody>
      </p:sp>
      <p:pic>
        <p:nvPicPr>
          <p:cNvPr id="6" name="Content Placeholder 5" descr="Chart, line chart&#10;&#10;Description automatically generated">
            <a:extLst>
              <a:ext uri="{FF2B5EF4-FFF2-40B4-BE49-F238E27FC236}">
                <a16:creationId xmlns:a16="http://schemas.microsoft.com/office/drawing/2014/main" id="{C74BB610-1496-47F4-A365-D13648CEE0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0" y="2383799"/>
            <a:ext cx="5151438" cy="3434291"/>
          </a:xfrm>
        </p:spPr>
      </p:pic>
      <p:pic>
        <p:nvPicPr>
          <p:cNvPr id="8" name="Content Placeholder 7" descr="Chart, line chart&#10;&#10;Description automatically generated">
            <a:extLst>
              <a:ext uri="{FF2B5EF4-FFF2-40B4-BE49-F238E27FC236}">
                <a16:creationId xmlns:a16="http://schemas.microsoft.com/office/drawing/2014/main" id="{B40200F5-B72B-453A-9E2B-2E493D083B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01942"/>
            <a:ext cx="5151437" cy="3434291"/>
          </a:xfrm>
        </p:spPr>
      </p:pic>
    </p:spTree>
    <p:extLst>
      <p:ext uri="{BB962C8B-B14F-4D97-AF65-F5344CB8AC3E}">
        <p14:creationId xmlns:p14="http://schemas.microsoft.com/office/powerpoint/2010/main" val="113003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4BFD-155F-4447-8FEA-0EC3C9810768}"/>
              </a:ext>
            </a:extLst>
          </p:cNvPr>
          <p:cNvSpPr>
            <a:spLocks noGrp="1"/>
          </p:cNvSpPr>
          <p:nvPr>
            <p:ph type="title"/>
          </p:nvPr>
        </p:nvSpPr>
        <p:spPr>
          <a:xfrm>
            <a:off x="0" y="0"/>
            <a:ext cx="10668000" cy="1524000"/>
          </a:xfrm>
        </p:spPr>
        <p:txBody>
          <a:bodyPr/>
          <a:lstStyle/>
          <a:p>
            <a:r>
              <a:rPr lang="en-US" dirty="0">
                <a:solidFill>
                  <a:srgbClr val="0070C0"/>
                </a:solidFill>
              </a:rPr>
              <a:t>Conclusion</a:t>
            </a:r>
            <a:endParaRPr lang="en-ZA" dirty="0">
              <a:solidFill>
                <a:srgbClr val="0070C0"/>
              </a:solidFill>
            </a:endParaRPr>
          </a:p>
        </p:txBody>
      </p:sp>
      <p:sp>
        <p:nvSpPr>
          <p:cNvPr id="3" name="Content Placeholder 2">
            <a:extLst>
              <a:ext uri="{FF2B5EF4-FFF2-40B4-BE49-F238E27FC236}">
                <a16:creationId xmlns:a16="http://schemas.microsoft.com/office/drawing/2014/main" id="{5F3A99C0-F32A-4351-9D35-7C9054D5AD72}"/>
              </a:ext>
            </a:extLst>
          </p:cNvPr>
          <p:cNvSpPr>
            <a:spLocks noGrp="1"/>
          </p:cNvSpPr>
          <p:nvPr>
            <p:ph idx="1"/>
          </p:nvPr>
        </p:nvSpPr>
        <p:spPr>
          <a:xfrm>
            <a:off x="510989" y="1407459"/>
            <a:ext cx="10668000" cy="3818083"/>
          </a:xfrm>
        </p:spPr>
        <p:txBody>
          <a:bodyPr>
            <a:normAutofit/>
          </a:bodyPr>
          <a:lstStyle/>
          <a:p>
            <a:pPr>
              <a:buFont typeface="Wingdings" panose="05000000000000000000" pitchFamily="2" charset="2"/>
              <a:buChar char="Ø"/>
            </a:pPr>
            <a:r>
              <a:rPr lang="en-US" dirty="0"/>
              <a:t>The Random forest algorithm’s performance is better than the KNN algorithm. </a:t>
            </a:r>
          </a:p>
          <a:p>
            <a:pPr>
              <a:buFont typeface="Wingdings" panose="05000000000000000000" pitchFamily="2" charset="2"/>
              <a:buChar char="Ø"/>
            </a:pPr>
            <a:r>
              <a:rPr lang="en-US" dirty="0"/>
              <a:t> Both Random forest and KNN are able to identify SFG with a higher accuracy (or more SFG), irrespective of the choice of the parameters. </a:t>
            </a:r>
            <a:endParaRPr lang="en-ZA" dirty="0"/>
          </a:p>
        </p:txBody>
      </p:sp>
    </p:spTree>
    <p:extLst>
      <p:ext uri="{BB962C8B-B14F-4D97-AF65-F5344CB8AC3E}">
        <p14:creationId xmlns:p14="http://schemas.microsoft.com/office/powerpoint/2010/main" val="304740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83DF6-4F70-4BC3-8659-828429CDA0C4}"/>
              </a:ext>
            </a:extLst>
          </p:cNvPr>
          <p:cNvSpPr>
            <a:spLocks noGrp="1"/>
          </p:cNvSpPr>
          <p:nvPr>
            <p:ph idx="1"/>
          </p:nvPr>
        </p:nvSpPr>
        <p:spPr>
          <a:xfrm>
            <a:off x="466165" y="1622611"/>
            <a:ext cx="10668000" cy="5405718"/>
          </a:xfrm>
        </p:spPr>
        <p:txBody>
          <a:bodyPr>
            <a:normAutofit/>
          </a:bodyPr>
          <a:lstStyle/>
          <a:p>
            <a:pPr>
              <a:buFont typeface="Wingdings" panose="05000000000000000000" pitchFamily="2" charset="2"/>
              <a:buChar char="Ø"/>
            </a:pPr>
            <a:r>
              <a:rPr lang="en-US" dirty="0"/>
              <a:t>Both Random forest and KNN algorithms perform better with more attributes, they have shown better results when both the magnitude and color parameters have been supplied as opposed to the case where only one of them (magnitude or color) is used.</a:t>
            </a:r>
            <a:endParaRPr lang="en-ZA" dirty="0"/>
          </a:p>
        </p:txBody>
      </p:sp>
      <p:sp>
        <p:nvSpPr>
          <p:cNvPr id="4" name="Title 1">
            <a:extLst>
              <a:ext uri="{FF2B5EF4-FFF2-40B4-BE49-F238E27FC236}">
                <a16:creationId xmlns:a16="http://schemas.microsoft.com/office/drawing/2014/main" id="{02574BFD-155F-4447-8FEA-0EC3C9810768}"/>
              </a:ext>
            </a:extLst>
          </p:cNvPr>
          <p:cNvSpPr>
            <a:spLocks noGrp="1"/>
          </p:cNvSpPr>
          <p:nvPr>
            <p:ph type="title"/>
          </p:nvPr>
        </p:nvSpPr>
        <p:spPr>
          <a:xfrm>
            <a:off x="0" y="0"/>
            <a:ext cx="10668000" cy="1524000"/>
          </a:xfrm>
        </p:spPr>
        <p:txBody>
          <a:bodyPr/>
          <a:lstStyle/>
          <a:p>
            <a:r>
              <a:rPr lang="en-US" dirty="0">
                <a:solidFill>
                  <a:srgbClr val="0070C0"/>
                </a:solidFill>
              </a:rPr>
              <a:t>Conclusion (</a:t>
            </a:r>
            <a:r>
              <a:rPr lang="en-US" dirty="0" err="1">
                <a:solidFill>
                  <a:srgbClr val="0070C0"/>
                </a:solidFill>
              </a:rPr>
              <a:t>cont</a:t>
            </a:r>
            <a:r>
              <a:rPr lang="en-US" dirty="0">
                <a:solidFill>
                  <a:srgbClr val="0070C0"/>
                </a:solidFill>
              </a:rPr>
              <a:t>)</a:t>
            </a:r>
            <a:endParaRPr lang="en-ZA" dirty="0">
              <a:solidFill>
                <a:srgbClr val="0070C0"/>
              </a:solidFill>
            </a:endParaRPr>
          </a:p>
        </p:txBody>
      </p:sp>
    </p:spTree>
    <p:extLst>
      <p:ext uri="{BB962C8B-B14F-4D97-AF65-F5344CB8AC3E}">
        <p14:creationId xmlns:p14="http://schemas.microsoft.com/office/powerpoint/2010/main" val="2501722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0813-46C9-4BF6-959D-E52CB52E7FAF}"/>
              </a:ext>
            </a:extLst>
          </p:cNvPr>
          <p:cNvSpPr>
            <a:spLocks noGrp="1"/>
          </p:cNvSpPr>
          <p:nvPr>
            <p:ph type="title"/>
          </p:nvPr>
        </p:nvSpPr>
        <p:spPr>
          <a:xfrm>
            <a:off x="0" y="0"/>
            <a:ext cx="10668000" cy="1524000"/>
          </a:xfrm>
        </p:spPr>
        <p:txBody>
          <a:bodyPr/>
          <a:lstStyle/>
          <a:p>
            <a:r>
              <a:rPr lang="en-ZA" dirty="0">
                <a:solidFill>
                  <a:srgbClr val="0070C0"/>
                </a:solidFill>
              </a:rPr>
              <a:t>Conclusion (</a:t>
            </a:r>
            <a:r>
              <a:rPr lang="en-ZA" dirty="0" err="1">
                <a:solidFill>
                  <a:srgbClr val="0070C0"/>
                </a:solidFill>
              </a:rPr>
              <a:t>cont</a:t>
            </a:r>
            <a:r>
              <a:rPr lang="en-ZA" dirty="0">
                <a:solidFill>
                  <a:srgbClr val="0070C0"/>
                </a:solidFill>
              </a:rPr>
              <a:t>)</a:t>
            </a:r>
          </a:p>
        </p:txBody>
      </p:sp>
      <p:sp>
        <p:nvSpPr>
          <p:cNvPr id="3" name="Content Placeholder 2">
            <a:extLst>
              <a:ext uri="{FF2B5EF4-FFF2-40B4-BE49-F238E27FC236}">
                <a16:creationId xmlns:a16="http://schemas.microsoft.com/office/drawing/2014/main" id="{861B8CD9-8686-46A4-B46B-D73E0D147CB8}"/>
              </a:ext>
            </a:extLst>
          </p:cNvPr>
          <p:cNvSpPr>
            <a:spLocks noGrp="1"/>
          </p:cNvSpPr>
          <p:nvPr>
            <p:ph idx="1"/>
          </p:nvPr>
        </p:nvSpPr>
        <p:spPr>
          <a:xfrm>
            <a:off x="546846" y="1936376"/>
            <a:ext cx="10668000" cy="2348753"/>
          </a:xfrm>
        </p:spPr>
        <p:txBody>
          <a:bodyPr>
            <a:normAutofit/>
          </a:bodyPr>
          <a:lstStyle/>
          <a:p>
            <a:pPr>
              <a:buFont typeface="Wingdings" panose="05000000000000000000" pitchFamily="2" charset="2"/>
              <a:buChar char="Ø"/>
            </a:pPr>
            <a:r>
              <a:rPr lang="en-US" sz="2400" dirty="0"/>
              <a:t> </a:t>
            </a:r>
            <a:r>
              <a:rPr lang="en-US" dirty="0"/>
              <a:t>Random forest is the algorithm that performed best compared to KNN.</a:t>
            </a:r>
          </a:p>
          <a:p>
            <a:pPr>
              <a:buFont typeface="Wingdings" panose="05000000000000000000" pitchFamily="2" charset="2"/>
              <a:buChar char="Ø"/>
            </a:pPr>
            <a:r>
              <a:rPr lang="en-US" dirty="0"/>
              <a:t> To improve the accuracy of both classifiers, more parameters will be explored in future work.</a:t>
            </a:r>
          </a:p>
        </p:txBody>
      </p:sp>
    </p:spTree>
    <p:extLst>
      <p:ext uri="{BB962C8B-B14F-4D97-AF65-F5344CB8AC3E}">
        <p14:creationId xmlns:p14="http://schemas.microsoft.com/office/powerpoint/2010/main" val="137956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AE3D-78D5-4C68-A882-2798EF470F33}"/>
              </a:ext>
            </a:extLst>
          </p:cNvPr>
          <p:cNvSpPr>
            <a:spLocks noGrp="1"/>
          </p:cNvSpPr>
          <p:nvPr>
            <p:ph type="title"/>
          </p:nvPr>
        </p:nvSpPr>
        <p:spPr>
          <a:xfrm>
            <a:off x="0" y="0"/>
            <a:ext cx="10668000" cy="1524000"/>
          </a:xfrm>
        </p:spPr>
        <p:txBody>
          <a:bodyPr/>
          <a:lstStyle/>
          <a:p>
            <a:r>
              <a:rPr lang="en-US" dirty="0">
                <a:solidFill>
                  <a:srgbClr val="0070C0"/>
                </a:solidFill>
              </a:rPr>
              <a:t>Aim of the project</a:t>
            </a:r>
            <a:endParaRPr lang="en-ZA" dirty="0">
              <a:solidFill>
                <a:srgbClr val="0070C0"/>
              </a:solidFill>
            </a:endParaRPr>
          </a:p>
        </p:txBody>
      </p:sp>
      <p:sp>
        <p:nvSpPr>
          <p:cNvPr id="3" name="Content Placeholder 2">
            <a:extLst>
              <a:ext uri="{FF2B5EF4-FFF2-40B4-BE49-F238E27FC236}">
                <a16:creationId xmlns:a16="http://schemas.microsoft.com/office/drawing/2014/main" id="{7AF579FB-DD4F-44EF-9A8D-718BDD2F48DF}"/>
              </a:ext>
            </a:extLst>
          </p:cNvPr>
          <p:cNvSpPr>
            <a:spLocks noGrp="1"/>
          </p:cNvSpPr>
          <p:nvPr>
            <p:ph idx="1"/>
          </p:nvPr>
        </p:nvSpPr>
        <p:spPr>
          <a:xfrm>
            <a:off x="645458" y="1837765"/>
            <a:ext cx="10668000" cy="3818083"/>
          </a:xfrm>
        </p:spPr>
        <p:txBody>
          <a:bodyPr>
            <a:normAutofit fontScale="92500" lnSpcReduction="20000"/>
          </a:bodyPr>
          <a:lstStyle/>
          <a:p>
            <a:pPr>
              <a:buFont typeface="Wingdings" panose="05000000000000000000" pitchFamily="2" charset="2"/>
              <a:buChar char="Ø"/>
            </a:pPr>
            <a:r>
              <a:rPr lang="en-US" dirty="0"/>
              <a:t>The aim of this work is to classify the host galaxies of radio sources using supervised machine learning algorithms (</a:t>
            </a:r>
            <a:r>
              <a:rPr lang="en-US" dirty="0">
                <a:solidFill>
                  <a:srgbClr val="FFFF00"/>
                </a:solidFill>
              </a:rPr>
              <a:t>K-Nearest Neighbour </a:t>
            </a:r>
            <a:r>
              <a:rPr lang="en-US" dirty="0"/>
              <a:t>&amp; </a:t>
            </a:r>
            <a:r>
              <a:rPr lang="en-US" dirty="0">
                <a:solidFill>
                  <a:srgbClr val="FFFF00">
                    <a:alpha val="70000"/>
                  </a:srgbClr>
                </a:solidFill>
              </a:rPr>
              <a:t>Random Forest</a:t>
            </a:r>
            <a:r>
              <a:rPr lang="en-US" dirty="0"/>
              <a:t>).</a:t>
            </a:r>
          </a:p>
          <a:p>
            <a:pPr>
              <a:buFont typeface="Wingdings" panose="05000000000000000000" pitchFamily="2" charset="2"/>
              <a:buChar char="Ø"/>
            </a:pPr>
            <a:r>
              <a:rPr lang="en-US" dirty="0"/>
              <a:t>Labelled multi-wavelength data (i.e. optical and infrared data) will be used to investigate the performance of supervised algorithms used for the radio sources classification.</a:t>
            </a:r>
          </a:p>
          <a:p>
            <a:pPr>
              <a:buFont typeface="Wingdings" panose="05000000000000000000" pitchFamily="2" charset="2"/>
              <a:buChar char="Ø"/>
            </a:pPr>
            <a:r>
              <a:rPr lang="en-US" dirty="0"/>
              <a:t>The Optical data will be compiled from </a:t>
            </a:r>
            <a:r>
              <a:rPr lang="en-US" b="1" dirty="0"/>
              <a:t>SDSS</a:t>
            </a:r>
            <a:r>
              <a:rPr lang="en-US" dirty="0"/>
              <a:t> and infrared data will be queried from </a:t>
            </a:r>
            <a:r>
              <a:rPr lang="en-US" b="1" dirty="0"/>
              <a:t>WISE</a:t>
            </a:r>
            <a:r>
              <a:rPr lang="en-US" dirty="0"/>
              <a:t>.</a:t>
            </a:r>
            <a:endParaRPr lang="en-ZA" dirty="0"/>
          </a:p>
        </p:txBody>
      </p:sp>
    </p:spTree>
    <p:extLst>
      <p:ext uri="{BB962C8B-B14F-4D97-AF65-F5344CB8AC3E}">
        <p14:creationId xmlns:p14="http://schemas.microsoft.com/office/powerpoint/2010/main" val="3006570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EA5DA-B459-483F-9198-27DA37B03347}"/>
              </a:ext>
            </a:extLst>
          </p:cNvPr>
          <p:cNvSpPr>
            <a:spLocks noGrp="1"/>
          </p:cNvSpPr>
          <p:nvPr>
            <p:ph idx="1"/>
          </p:nvPr>
        </p:nvSpPr>
        <p:spPr>
          <a:xfrm>
            <a:off x="3048000" y="2729345"/>
            <a:ext cx="6650182" cy="1967346"/>
          </a:xfrm>
        </p:spPr>
        <p:txBody>
          <a:bodyPr>
            <a:noAutofit/>
          </a:bodyPr>
          <a:lstStyle/>
          <a:p>
            <a:pPr marL="0" indent="0">
              <a:buNone/>
            </a:pPr>
            <a:r>
              <a:rPr lang="en-US" sz="6600" dirty="0">
                <a:solidFill>
                  <a:srgbClr val="FFFF00">
                    <a:alpha val="70000"/>
                  </a:srgbClr>
                </a:solidFill>
              </a:rPr>
              <a:t>THANK YOU!!!</a:t>
            </a:r>
            <a:endParaRPr lang="en-ZA" sz="6600" dirty="0">
              <a:solidFill>
                <a:srgbClr val="FFFF00">
                  <a:alpha val="70000"/>
                </a:srgbClr>
              </a:solidFill>
            </a:endParaRPr>
          </a:p>
        </p:txBody>
      </p:sp>
    </p:spTree>
    <p:extLst>
      <p:ext uri="{BB962C8B-B14F-4D97-AF65-F5344CB8AC3E}">
        <p14:creationId xmlns:p14="http://schemas.microsoft.com/office/powerpoint/2010/main" val="8451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0468-1D18-443C-A1B0-284471540563}"/>
              </a:ext>
            </a:extLst>
          </p:cNvPr>
          <p:cNvSpPr>
            <a:spLocks noGrp="1"/>
          </p:cNvSpPr>
          <p:nvPr>
            <p:ph type="title"/>
          </p:nvPr>
        </p:nvSpPr>
        <p:spPr>
          <a:xfrm>
            <a:off x="233083" y="125506"/>
            <a:ext cx="10668000" cy="1524000"/>
          </a:xfrm>
        </p:spPr>
        <p:txBody>
          <a:bodyPr>
            <a:normAutofit/>
          </a:bodyPr>
          <a:lstStyle/>
          <a:p>
            <a:r>
              <a:rPr lang="en-US" dirty="0">
                <a:solidFill>
                  <a:srgbClr val="0070C0"/>
                </a:solidFill>
              </a:rPr>
              <a:t>INTRODUCTION: </a:t>
            </a:r>
            <a:r>
              <a:rPr lang="en-US" sz="3600" dirty="0">
                <a:solidFill>
                  <a:srgbClr val="0070C0"/>
                </a:solidFill>
              </a:rPr>
              <a:t>What is machine Learning ?</a:t>
            </a:r>
            <a:endParaRPr lang="en-ZA" sz="3600" dirty="0">
              <a:solidFill>
                <a:srgbClr val="0070C0"/>
              </a:solidFill>
            </a:endParaRPr>
          </a:p>
        </p:txBody>
      </p:sp>
      <p:sp>
        <p:nvSpPr>
          <p:cNvPr id="3" name="Content Placeholder 2">
            <a:extLst>
              <a:ext uri="{FF2B5EF4-FFF2-40B4-BE49-F238E27FC236}">
                <a16:creationId xmlns:a16="http://schemas.microsoft.com/office/drawing/2014/main" id="{CBEA9DF4-CA8F-40CA-B6B0-62FB1235F31D}"/>
              </a:ext>
            </a:extLst>
          </p:cNvPr>
          <p:cNvSpPr>
            <a:spLocks noGrp="1"/>
          </p:cNvSpPr>
          <p:nvPr>
            <p:ph idx="1"/>
          </p:nvPr>
        </p:nvSpPr>
        <p:spPr>
          <a:xfrm>
            <a:off x="770965" y="2052918"/>
            <a:ext cx="10668000" cy="3818083"/>
          </a:xfrm>
        </p:spPr>
        <p:txBody>
          <a:bodyPr>
            <a:normAutofit lnSpcReduction="10000"/>
          </a:bodyPr>
          <a:lstStyle/>
          <a:p>
            <a:pPr>
              <a:buFont typeface="Wingdings" panose="05000000000000000000" pitchFamily="2" charset="2"/>
              <a:buChar char="Ø"/>
            </a:pPr>
            <a:r>
              <a:rPr lang="en-US" sz="2400" dirty="0">
                <a:solidFill>
                  <a:srgbClr val="D4F60A">
                    <a:alpha val="70000"/>
                  </a:srgbClr>
                </a:solidFill>
              </a:rPr>
              <a:t>Machine Learning </a:t>
            </a:r>
            <a:r>
              <a:rPr lang="en-US" sz="2400" dirty="0"/>
              <a:t>(ML) is the science of getting computers to learn and act like humans do, and improve their learning over time in autonomous fashion, by feeding them data and information in the form of observations and real-world interactions (</a:t>
            </a:r>
            <a:r>
              <a:rPr lang="da-DK" sz="2400" dirty="0">
                <a:solidFill>
                  <a:srgbClr val="00FFFF">
                    <a:alpha val="70000"/>
                  </a:srgbClr>
                </a:solidFill>
              </a:rPr>
              <a:t>Ivezi´c et al., 2019</a:t>
            </a:r>
            <a:r>
              <a:rPr lang="en-US" sz="2400" dirty="0"/>
              <a: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The application of Machine learning it is most useful to astronomers, it can process data faster than other techniques (</a:t>
            </a:r>
            <a:r>
              <a:rPr lang="en-US" sz="2400" dirty="0">
                <a:solidFill>
                  <a:srgbClr val="00FFFF">
                    <a:alpha val="70000"/>
                  </a:srgbClr>
                </a:solidFill>
              </a:rPr>
              <a:t>Kremer et al., 2017</a:t>
            </a:r>
            <a:r>
              <a:rPr lang="en-US" sz="2400" dirty="0"/>
              <a:t>).</a:t>
            </a:r>
            <a:br>
              <a:rPr lang="en-US" sz="2400" dirty="0"/>
            </a:br>
            <a:endParaRPr lang="en-US" sz="2400" dirty="0"/>
          </a:p>
        </p:txBody>
      </p:sp>
      <p:sp>
        <p:nvSpPr>
          <p:cNvPr id="4" name="Content Placeholder 2">
            <a:extLst>
              <a:ext uri="{FF2B5EF4-FFF2-40B4-BE49-F238E27FC236}">
                <a16:creationId xmlns:a16="http://schemas.microsoft.com/office/drawing/2014/main" id="{6FC42E74-B5A6-43AD-8F95-18EB8BFB0BA4}"/>
              </a:ext>
            </a:extLst>
          </p:cNvPr>
          <p:cNvSpPr txBox="1">
            <a:spLocks/>
          </p:cNvSpPr>
          <p:nvPr/>
        </p:nvSpPr>
        <p:spPr>
          <a:xfrm>
            <a:off x="762000" y="4756217"/>
            <a:ext cx="10668000" cy="3818083"/>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Tree>
    <p:extLst>
      <p:ext uri="{BB962C8B-B14F-4D97-AF65-F5344CB8AC3E}">
        <p14:creationId xmlns:p14="http://schemas.microsoft.com/office/powerpoint/2010/main" val="61270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AA292-F12A-4319-B7BB-5D98B2F14913}"/>
              </a:ext>
            </a:extLst>
          </p:cNvPr>
          <p:cNvSpPr>
            <a:spLocks noGrp="1"/>
          </p:cNvSpPr>
          <p:nvPr>
            <p:ph idx="1"/>
          </p:nvPr>
        </p:nvSpPr>
        <p:spPr>
          <a:xfrm>
            <a:off x="627529" y="1730189"/>
            <a:ext cx="10668000" cy="3818083"/>
          </a:xfrm>
        </p:spPr>
        <p:txBody>
          <a:bodyPr/>
          <a:lstStyle/>
          <a:p>
            <a:pPr>
              <a:buFont typeface="Wingdings" panose="05000000000000000000" pitchFamily="2" charset="2"/>
              <a:buChar char="Ø"/>
            </a:pPr>
            <a:r>
              <a:rPr lang="en-US" sz="2400" dirty="0"/>
              <a:t>Machine learning algorithm come in different flavors and can be grouped into three groups </a:t>
            </a:r>
            <a:r>
              <a:rPr lang="en-US" sz="2400" dirty="0">
                <a:solidFill>
                  <a:srgbClr val="FFFF00">
                    <a:alpha val="70000"/>
                  </a:srgbClr>
                </a:solidFill>
              </a:rPr>
              <a:t>reinforced</a:t>
            </a:r>
            <a:r>
              <a:rPr lang="en-US" sz="2400" dirty="0"/>
              <a:t>, </a:t>
            </a:r>
            <a:r>
              <a:rPr lang="en-US" sz="2400" dirty="0">
                <a:solidFill>
                  <a:srgbClr val="FFFF00">
                    <a:alpha val="70000"/>
                  </a:srgbClr>
                </a:solidFill>
              </a:rPr>
              <a:t>supervised</a:t>
            </a:r>
            <a:r>
              <a:rPr lang="en-US" sz="2400" dirty="0"/>
              <a:t>, and </a:t>
            </a:r>
            <a:r>
              <a:rPr lang="en-US" sz="2400" dirty="0">
                <a:solidFill>
                  <a:srgbClr val="FFFF00"/>
                </a:solidFill>
              </a:rPr>
              <a:t>unsupervised</a:t>
            </a:r>
            <a:r>
              <a:rPr lang="en-US" sz="2400" dirty="0"/>
              <a:t> techniques.</a:t>
            </a:r>
          </a:p>
          <a:p>
            <a:pPr marL="0" indent="0">
              <a:buNone/>
            </a:pPr>
            <a:endParaRPr lang="en-US" sz="2400" dirty="0"/>
          </a:p>
          <a:p>
            <a:pPr>
              <a:buFont typeface="Wingdings" panose="05000000000000000000" pitchFamily="2" charset="2"/>
              <a:buChar char="Ø"/>
            </a:pPr>
            <a:r>
              <a:rPr lang="en-US" sz="2400" dirty="0"/>
              <a:t>In this project we will use the </a:t>
            </a:r>
            <a:r>
              <a:rPr lang="en-US" sz="2400" dirty="0">
                <a:solidFill>
                  <a:srgbClr val="FFFF00">
                    <a:alpha val="70000"/>
                  </a:srgbClr>
                </a:solidFill>
              </a:rPr>
              <a:t>supervised machine learning </a:t>
            </a:r>
            <a:r>
              <a:rPr lang="en-US" sz="2400" dirty="0"/>
              <a:t>to classify host galaxies of radio sources.</a:t>
            </a:r>
          </a:p>
        </p:txBody>
      </p:sp>
      <p:sp>
        <p:nvSpPr>
          <p:cNvPr id="2" name="Rectangle 1"/>
          <p:cNvSpPr/>
          <p:nvPr/>
        </p:nvSpPr>
        <p:spPr>
          <a:xfrm>
            <a:off x="73506" y="232193"/>
            <a:ext cx="6545382" cy="707886"/>
          </a:xfrm>
          <a:prstGeom prst="rect">
            <a:avLst/>
          </a:prstGeom>
        </p:spPr>
        <p:txBody>
          <a:bodyPr wrap="none">
            <a:spAutoFit/>
          </a:bodyPr>
          <a:lstStyle/>
          <a:p>
            <a:r>
              <a:rPr lang="en-US" sz="4000" dirty="0">
                <a:solidFill>
                  <a:srgbClr val="0070C0"/>
                </a:solidFill>
              </a:rPr>
              <a:t>What is machine Learning ?</a:t>
            </a:r>
            <a:endParaRPr lang="en-ZA" sz="4000" dirty="0">
              <a:solidFill>
                <a:srgbClr val="0070C0"/>
              </a:solidFill>
            </a:endParaRPr>
          </a:p>
        </p:txBody>
      </p:sp>
    </p:spTree>
    <p:extLst>
      <p:ext uri="{BB962C8B-B14F-4D97-AF65-F5344CB8AC3E}">
        <p14:creationId xmlns:p14="http://schemas.microsoft.com/office/powerpoint/2010/main" val="309037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C445E-24DE-475D-92ED-BC7FE5AAB7A1}"/>
              </a:ext>
            </a:extLst>
          </p:cNvPr>
          <p:cNvSpPr>
            <a:spLocks noGrp="1"/>
          </p:cNvSpPr>
          <p:nvPr>
            <p:ph idx="1"/>
          </p:nvPr>
        </p:nvSpPr>
        <p:spPr>
          <a:xfrm>
            <a:off x="744070" y="1828800"/>
            <a:ext cx="10668000" cy="3818083"/>
          </a:xfrm>
        </p:spPr>
        <p:txBody>
          <a:bodyPr/>
          <a:lstStyle/>
          <a:p>
            <a:pPr>
              <a:buFont typeface="Wingdings" panose="05000000000000000000" pitchFamily="2" charset="2"/>
              <a:buChar char="Ø"/>
            </a:pPr>
            <a:r>
              <a:rPr lang="en-US" sz="2400" dirty="0"/>
              <a:t>There are </a:t>
            </a:r>
            <a:r>
              <a:rPr lang="en-US" sz="2400" b="1" dirty="0"/>
              <a:t>two types of Supervised Learning techniques</a:t>
            </a:r>
            <a:r>
              <a:rPr lang="en-US" sz="2400" dirty="0"/>
              <a:t>: </a:t>
            </a:r>
          </a:p>
          <a:p>
            <a:pPr lvl="2">
              <a:buFont typeface="Wingdings" panose="05000000000000000000" pitchFamily="2" charset="2"/>
              <a:buChar char="Ø"/>
            </a:pPr>
            <a:r>
              <a:rPr lang="en-US" sz="2400" dirty="0">
                <a:solidFill>
                  <a:srgbClr val="FFFF00">
                    <a:alpha val="70000"/>
                  </a:srgbClr>
                </a:solidFill>
              </a:rPr>
              <a:t>Regression</a:t>
            </a:r>
            <a:r>
              <a:rPr lang="en-US" sz="2400" dirty="0"/>
              <a:t> </a:t>
            </a:r>
          </a:p>
          <a:p>
            <a:pPr lvl="2">
              <a:buFont typeface="Wingdings" panose="05000000000000000000" pitchFamily="2" charset="2"/>
              <a:buChar char="Ø"/>
            </a:pPr>
            <a:r>
              <a:rPr lang="en-US" sz="2400" dirty="0"/>
              <a:t>and </a:t>
            </a:r>
            <a:r>
              <a:rPr lang="en-US" sz="2400" dirty="0">
                <a:solidFill>
                  <a:srgbClr val="FFFF00">
                    <a:alpha val="70000"/>
                  </a:srgbClr>
                </a:solidFill>
              </a:rPr>
              <a:t>Classification</a:t>
            </a:r>
            <a:endParaRPr lang="en-US" sz="1600" dirty="0"/>
          </a:p>
          <a:p>
            <a:pPr>
              <a:buFont typeface="Wingdings" panose="05000000000000000000" pitchFamily="2" charset="2"/>
              <a:buChar char="Ø"/>
            </a:pPr>
            <a:r>
              <a:rPr lang="en-US" sz="2400" dirty="0"/>
              <a:t>There are also many different types of supervised learning algorithms, but in this project we will use </a:t>
            </a:r>
          </a:p>
          <a:p>
            <a:pPr lvl="2">
              <a:buFont typeface="Wingdings" panose="05000000000000000000" pitchFamily="2" charset="2"/>
              <a:buChar char="Ø"/>
            </a:pPr>
            <a:r>
              <a:rPr lang="en-US" sz="2400" dirty="0">
                <a:solidFill>
                  <a:srgbClr val="FFFF00">
                    <a:alpha val="70000"/>
                  </a:srgbClr>
                </a:solidFill>
              </a:rPr>
              <a:t>K-nearest neighbors(KNN)</a:t>
            </a:r>
          </a:p>
          <a:p>
            <a:pPr lvl="2">
              <a:buFont typeface="Wingdings" panose="05000000000000000000" pitchFamily="2" charset="2"/>
              <a:buChar char="Ø"/>
            </a:pPr>
            <a:r>
              <a:rPr lang="en-US" sz="2400" dirty="0">
                <a:solidFill>
                  <a:srgbClr val="FFFF00">
                    <a:alpha val="70000"/>
                  </a:srgbClr>
                </a:solidFill>
              </a:rPr>
              <a:t> </a:t>
            </a:r>
            <a:r>
              <a:rPr lang="en-US" sz="2400" dirty="0"/>
              <a:t>and </a:t>
            </a:r>
            <a:r>
              <a:rPr lang="en-US" sz="2400" dirty="0">
                <a:solidFill>
                  <a:srgbClr val="FFFF00">
                    <a:alpha val="70000"/>
                  </a:srgbClr>
                </a:solidFill>
              </a:rPr>
              <a:t>Random forests(RF).</a:t>
            </a:r>
          </a:p>
        </p:txBody>
      </p:sp>
      <p:sp>
        <p:nvSpPr>
          <p:cNvPr id="4" name="Rectangle 3"/>
          <p:cNvSpPr/>
          <p:nvPr/>
        </p:nvSpPr>
        <p:spPr>
          <a:xfrm>
            <a:off x="73506" y="232193"/>
            <a:ext cx="6545382" cy="707886"/>
          </a:xfrm>
          <a:prstGeom prst="rect">
            <a:avLst/>
          </a:prstGeom>
        </p:spPr>
        <p:txBody>
          <a:bodyPr wrap="none">
            <a:spAutoFit/>
          </a:bodyPr>
          <a:lstStyle/>
          <a:p>
            <a:r>
              <a:rPr lang="en-US" sz="4000" dirty="0">
                <a:solidFill>
                  <a:srgbClr val="0070C0"/>
                </a:solidFill>
              </a:rPr>
              <a:t>What is machine Learning ?</a:t>
            </a:r>
            <a:endParaRPr lang="en-ZA" sz="4000" dirty="0">
              <a:solidFill>
                <a:srgbClr val="0070C0"/>
              </a:solidFill>
            </a:endParaRPr>
          </a:p>
        </p:txBody>
      </p:sp>
    </p:spTree>
    <p:extLst>
      <p:ext uri="{BB962C8B-B14F-4D97-AF65-F5344CB8AC3E}">
        <p14:creationId xmlns:p14="http://schemas.microsoft.com/office/powerpoint/2010/main" val="18370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2CDF-3C92-4E36-B167-D2899CDB76A2}"/>
              </a:ext>
            </a:extLst>
          </p:cNvPr>
          <p:cNvSpPr>
            <a:spLocks noGrp="1"/>
          </p:cNvSpPr>
          <p:nvPr>
            <p:ph type="title"/>
          </p:nvPr>
        </p:nvSpPr>
        <p:spPr>
          <a:xfrm>
            <a:off x="0" y="0"/>
            <a:ext cx="10668000" cy="1272988"/>
          </a:xfrm>
        </p:spPr>
        <p:txBody>
          <a:bodyPr>
            <a:normAutofit/>
          </a:bodyPr>
          <a:lstStyle/>
          <a:p>
            <a:r>
              <a:rPr lang="en-US" dirty="0">
                <a:solidFill>
                  <a:srgbClr val="0070C0"/>
                </a:solidFill>
              </a:rPr>
              <a:t>Active galactic nuclei </a:t>
            </a:r>
            <a:br>
              <a:rPr lang="en-ZA" sz="2800" dirty="0"/>
            </a:br>
            <a:endParaRPr lang="en-ZA" sz="2800" dirty="0"/>
          </a:p>
        </p:txBody>
      </p:sp>
      <p:sp>
        <p:nvSpPr>
          <p:cNvPr id="3" name="Content Placeholder 2">
            <a:extLst>
              <a:ext uri="{FF2B5EF4-FFF2-40B4-BE49-F238E27FC236}">
                <a16:creationId xmlns:a16="http://schemas.microsoft.com/office/drawing/2014/main" id="{41F616BC-A23F-4762-A48E-7F13EED1490A}"/>
              </a:ext>
            </a:extLst>
          </p:cNvPr>
          <p:cNvSpPr>
            <a:spLocks noGrp="1"/>
          </p:cNvSpPr>
          <p:nvPr>
            <p:ph idx="1"/>
          </p:nvPr>
        </p:nvSpPr>
        <p:spPr>
          <a:xfrm>
            <a:off x="627529" y="1837765"/>
            <a:ext cx="10668000" cy="4297992"/>
          </a:xfrm>
        </p:spPr>
        <p:txBody>
          <a:bodyPr>
            <a:normAutofit fontScale="92500" lnSpcReduction="10000"/>
          </a:bodyPr>
          <a:lstStyle/>
          <a:p>
            <a:pPr>
              <a:buFont typeface="Wingdings" panose="05000000000000000000" pitchFamily="2" charset="2"/>
              <a:buChar char="Ø"/>
            </a:pPr>
            <a:r>
              <a:rPr lang="en-US" sz="2400" dirty="0"/>
              <a:t>Active galactic nuclei (</a:t>
            </a:r>
            <a:r>
              <a:rPr lang="en-US" sz="2400" dirty="0">
                <a:solidFill>
                  <a:srgbClr val="FFFF00">
                    <a:alpha val="70000"/>
                  </a:srgbClr>
                </a:solidFill>
              </a:rPr>
              <a:t>AGNs</a:t>
            </a:r>
            <a:r>
              <a:rPr lang="en-US" sz="2400" dirty="0"/>
              <a:t>) is a region at the center of the galaxy that has higher than normal luminosity i.e. It is brighter than the rest of the galaxy (</a:t>
            </a:r>
            <a:r>
              <a:rPr lang="en-US" sz="2400" dirty="0">
                <a:solidFill>
                  <a:srgbClr val="00FFFF">
                    <a:alpha val="70000"/>
                  </a:srgbClr>
                </a:solidFill>
              </a:rPr>
              <a:t>Osterbrock &amp; </a:t>
            </a:r>
            <a:r>
              <a:rPr lang="en-US" sz="2400" dirty="0" err="1">
                <a:solidFill>
                  <a:srgbClr val="00FFFF">
                    <a:alpha val="70000"/>
                  </a:srgbClr>
                </a:solidFill>
              </a:rPr>
              <a:t>Ferland</a:t>
            </a:r>
            <a:r>
              <a:rPr lang="en-US" sz="2400" dirty="0">
                <a:solidFill>
                  <a:srgbClr val="00FFFF">
                    <a:alpha val="70000"/>
                  </a:srgbClr>
                </a:solidFill>
              </a:rPr>
              <a:t>, 2006</a:t>
            </a:r>
            <a:r>
              <a:rPr lang="en-US" sz="2400" dirty="0"/>
              <a:t>). </a:t>
            </a:r>
          </a:p>
          <a:p>
            <a:pPr>
              <a:buFont typeface="Wingdings" panose="05000000000000000000" pitchFamily="2" charset="2"/>
              <a:buChar char="Ø"/>
            </a:pPr>
            <a:r>
              <a:rPr lang="en-US" sz="2400" dirty="0"/>
              <a:t>AGNs are not in the black hole it must be around supermassive black hole since there is no light exist in black hole (</a:t>
            </a:r>
            <a:r>
              <a:rPr lang="en-US" sz="2400" dirty="0">
                <a:solidFill>
                  <a:srgbClr val="00FFFF">
                    <a:alpha val="70000"/>
                  </a:srgbClr>
                </a:solidFill>
              </a:rPr>
              <a:t>Kauffmann et al., 2003</a:t>
            </a:r>
            <a:r>
              <a:rPr lang="en-US" sz="2400" dirty="0"/>
              <a:t>).</a:t>
            </a:r>
          </a:p>
          <a:p>
            <a:pPr>
              <a:buFont typeface="Wingdings" panose="05000000000000000000" pitchFamily="2" charset="2"/>
              <a:buChar char="Ø"/>
            </a:pPr>
            <a:r>
              <a:rPr lang="en-US" sz="2400" dirty="0"/>
              <a:t>Supermassive black hole is surrounded by accretion disc (the structure composed of gas, dust orbiting around), since the accretion disc is rotating, as it start to heat up becoming hot it shine more brightly than the rest of the galaxy, then it create jets that fire out particle approximately with speed of light (</a:t>
            </a:r>
            <a:r>
              <a:rPr lang="en-ZA" sz="2400" dirty="0">
                <a:solidFill>
                  <a:srgbClr val="00FFFF">
                    <a:alpha val="70000"/>
                  </a:srgbClr>
                </a:solidFill>
              </a:rPr>
              <a:t>Kauffmann et al., 2003</a:t>
            </a:r>
            <a:r>
              <a:rPr lang="en-US" sz="2400" dirty="0"/>
              <a:t>).</a:t>
            </a:r>
            <a:endParaRPr lang="en-ZA" sz="2400" dirty="0"/>
          </a:p>
        </p:txBody>
      </p:sp>
    </p:spTree>
    <p:extLst>
      <p:ext uri="{BB962C8B-B14F-4D97-AF65-F5344CB8AC3E}">
        <p14:creationId xmlns:p14="http://schemas.microsoft.com/office/powerpoint/2010/main" val="351665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26E9-AB68-4407-99A3-682A071EC3B3}"/>
              </a:ext>
            </a:extLst>
          </p:cNvPr>
          <p:cNvSpPr>
            <a:spLocks noGrp="1"/>
          </p:cNvSpPr>
          <p:nvPr>
            <p:ph type="title"/>
          </p:nvPr>
        </p:nvSpPr>
        <p:spPr>
          <a:xfrm>
            <a:off x="0" y="0"/>
            <a:ext cx="10668000" cy="1281953"/>
          </a:xfrm>
        </p:spPr>
        <p:txBody>
          <a:bodyPr>
            <a:normAutofit/>
          </a:bodyPr>
          <a:lstStyle/>
          <a:p>
            <a:r>
              <a:rPr lang="en-US" sz="4000" dirty="0">
                <a:solidFill>
                  <a:srgbClr val="0070C0"/>
                </a:solidFill>
              </a:rPr>
              <a:t>Star Forming Galaxies</a:t>
            </a:r>
            <a:endParaRPr lang="en-ZA" sz="4000" dirty="0">
              <a:solidFill>
                <a:srgbClr val="0070C0"/>
              </a:solidFill>
            </a:endParaRPr>
          </a:p>
        </p:txBody>
      </p:sp>
      <p:sp>
        <p:nvSpPr>
          <p:cNvPr id="3" name="Content Placeholder 2">
            <a:extLst>
              <a:ext uri="{FF2B5EF4-FFF2-40B4-BE49-F238E27FC236}">
                <a16:creationId xmlns:a16="http://schemas.microsoft.com/office/drawing/2014/main" id="{5DD6DEFA-D473-4224-8AB2-FD1373C72B6C}"/>
              </a:ext>
            </a:extLst>
          </p:cNvPr>
          <p:cNvSpPr>
            <a:spLocks noGrp="1"/>
          </p:cNvSpPr>
          <p:nvPr>
            <p:ph idx="1"/>
          </p:nvPr>
        </p:nvSpPr>
        <p:spPr>
          <a:xfrm>
            <a:off x="762000" y="1541930"/>
            <a:ext cx="11331388" cy="4957482"/>
          </a:xfrm>
        </p:spPr>
        <p:txBody>
          <a:bodyPr>
            <a:normAutofit/>
          </a:bodyPr>
          <a:lstStyle/>
          <a:p>
            <a:pPr>
              <a:buFont typeface="Wingdings" panose="05000000000000000000" pitchFamily="2" charset="2"/>
              <a:buChar char="Ø"/>
            </a:pPr>
            <a:r>
              <a:rPr lang="en-US" sz="2400" dirty="0"/>
              <a:t>Star formation is the process by which dense regions within molecular clouds in star-forming regions, collapse and form stars (</a:t>
            </a:r>
            <a:r>
              <a:rPr lang="en-US" sz="2400" dirty="0" err="1">
                <a:solidFill>
                  <a:srgbClr val="00FFFF">
                    <a:alpha val="70000"/>
                  </a:srgbClr>
                </a:solidFill>
              </a:rPr>
              <a:t>Tacconi</a:t>
            </a:r>
            <a:r>
              <a:rPr lang="en-US" sz="2400" dirty="0">
                <a:solidFill>
                  <a:srgbClr val="00FFFF">
                    <a:alpha val="70000"/>
                  </a:srgbClr>
                </a:solidFill>
              </a:rPr>
              <a:t> et al., 2010</a:t>
            </a:r>
            <a:r>
              <a:rPr lang="en-US" sz="2400" dirty="0"/>
              <a:t>).</a:t>
            </a:r>
          </a:p>
          <a:p>
            <a:pPr>
              <a:buFont typeface="Wingdings" panose="05000000000000000000" pitchFamily="2" charset="2"/>
              <a:buChar char="Ø"/>
            </a:pPr>
            <a:r>
              <a:rPr lang="en-US" sz="2400" dirty="0"/>
              <a:t>As the cloud collapses, the material at the center start to heat up, it is this hot core at the heart of the collapsing cloud that will one day become the star (</a:t>
            </a:r>
            <a:r>
              <a:rPr lang="en-US" sz="2400" dirty="0" err="1">
                <a:solidFill>
                  <a:srgbClr val="00FFFF">
                    <a:alpha val="70000"/>
                  </a:srgbClr>
                </a:solidFill>
              </a:rPr>
              <a:t>Tacconi</a:t>
            </a:r>
            <a:r>
              <a:rPr lang="en-US" sz="2400" dirty="0">
                <a:solidFill>
                  <a:srgbClr val="00FFFF">
                    <a:alpha val="70000"/>
                  </a:srgbClr>
                </a:solidFill>
              </a:rPr>
              <a:t> et al., 2010</a:t>
            </a:r>
            <a:r>
              <a:rPr lang="en-US" sz="2400" dirty="0"/>
              <a:t>).</a:t>
            </a:r>
          </a:p>
          <a:p>
            <a:pPr>
              <a:buFont typeface="Wingdings" panose="05000000000000000000" pitchFamily="2" charset="2"/>
              <a:buChar char="Ø"/>
            </a:pPr>
            <a:r>
              <a:rPr lang="en-US" sz="2400" dirty="0"/>
              <a:t>Not all of this materials end up being part of the star, the remaining dust may become asteroids, planets, comets or it may remain as a dust (</a:t>
            </a:r>
            <a:r>
              <a:rPr lang="en-US" sz="2400" dirty="0">
                <a:solidFill>
                  <a:srgbClr val="00FFFF">
                    <a:alpha val="70000"/>
                  </a:srgbClr>
                </a:solidFill>
              </a:rPr>
              <a:t>Guo et al., 2012</a:t>
            </a:r>
            <a:r>
              <a:rPr lang="en-US" sz="2400" dirty="0"/>
              <a:t>).</a:t>
            </a:r>
          </a:p>
        </p:txBody>
      </p:sp>
    </p:spTree>
    <p:extLst>
      <p:ext uri="{BB962C8B-B14F-4D97-AF65-F5344CB8AC3E}">
        <p14:creationId xmlns:p14="http://schemas.microsoft.com/office/powerpoint/2010/main" val="30420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5" name="Freeform: Shape 2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9" name="Rectangle 2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Rectangle 30">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14A16A-A99F-4C17-900F-69D60342C8E8}"/>
              </a:ext>
            </a:extLst>
          </p:cNvPr>
          <p:cNvSpPr>
            <a:spLocks noGrp="1"/>
          </p:cNvSpPr>
          <p:nvPr>
            <p:ph type="title"/>
          </p:nvPr>
        </p:nvSpPr>
        <p:spPr>
          <a:xfrm>
            <a:off x="0" y="0"/>
            <a:ext cx="3810000" cy="695325"/>
          </a:xfrm>
        </p:spPr>
        <p:txBody>
          <a:bodyPr vert="horz" lIns="91440" tIns="45720" rIns="91440" bIns="45720" rtlCol="0" anchor="b">
            <a:normAutofit/>
          </a:bodyPr>
          <a:lstStyle/>
          <a:p>
            <a:r>
              <a:rPr lang="en-US" sz="4000" dirty="0">
                <a:solidFill>
                  <a:srgbClr val="0070C0"/>
                </a:solidFill>
              </a:rPr>
              <a:t>DATA</a:t>
            </a:r>
            <a:endParaRPr lang="en-US" sz="4000" kern="1200" dirty="0">
              <a:solidFill>
                <a:srgbClr val="0070C0"/>
              </a:solidFill>
            </a:endParaRPr>
          </a:p>
        </p:txBody>
      </p:sp>
      <p:sp>
        <p:nvSpPr>
          <p:cNvPr id="13" name="Content Placeholder 12">
            <a:extLst>
              <a:ext uri="{FF2B5EF4-FFF2-40B4-BE49-F238E27FC236}">
                <a16:creationId xmlns:a16="http://schemas.microsoft.com/office/drawing/2014/main" id="{0D7254C6-E0D3-478F-9CD8-733E76BD5810}"/>
              </a:ext>
            </a:extLst>
          </p:cNvPr>
          <p:cNvSpPr>
            <a:spLocks noGrp="1"/>
          </p:cNvSpPr>
          <p:nvPr>
            <p:ph idx="1"/>
          </p:nvPr>
        </p:nvSpPr>
        <p:spPr>
          <a:xfrm>
            <a:off x="331694" y="1577788"/>
            <a:ext cx="10668000" cy="4204447"/>
          </a:xfrm>
        </p:spPr>
        <p:txBody>
          <a:bodyPr/>
          <a:lstStyle/>
          <a:p>
            <a:pPr>
              <a:lnSpc>
                <a:spcPct val="150000"/>
              </a:lnSpc>
              <a:buFont typeface="Wingdings" panose="05000000000000000000" pitchFamily="2" charset="2"/>
              <a:buChar char="Ø"/>
            </a:pPr>
            <a:r>
              <a:rPr lang="en-US" dirty="0"/>
              <a:t> The data used in this project contains different wavelengths in order to better train the machine learning algorithms:</a:t>
            </a:r>
          </a:p>
          <a:p>
            <a:pPr lvl="3">
              <a:lnSpc>
                <a:spcPct val="150000"/>
              </a:lnSpc>
              <a:buFont typeface="Wingdings" panose="05000000000000000000" pitchFamily="2" charset="2"/>
              <a:buChar char="Ø"/>
            </a:pPr>
            <a:r>
              <a:rPr lang="en-US" sz="2800" dirty="0">
                <a:solidFill>
                  <a:srgbClr val="FFFF00">
                    <a:alpha val="70000"/>
                  </a:srgbClr>
                </a:solidFill>
              </a:rPr>
              <a:t>Optical data from SDSS and </a:t>
            </a:r>
          </a:p>
          <a:p>
            <a:pPr lvl="3">
              <a:lnSpc>
                <a:spcPct val="150000"/>
              </a:lnSpc>
              <a:buFont typeface="Wingdings" panose="05000000000000000000" pitchFamily="2" charset="2"/>
              <a:buChar char="Ø"/>
            </a:pPr>
            <a:r>
              <a:rPr lang="en-US" sz="2800" dirty="0">
                <a:solidFill>
                  <a:srgbClr val="FFFF00">
                    <a:alpha val="70000"/>
                  </a:srgbClr>
                </a:solidFill>
              </a:rPr>
              <a:t> infrared data from WISE.</a:t>
            </a:r>
            <a:endParaRPr lang="en-ZA" sz="2800" dirty="0">
              <a:solidFill>
                <a:srgbClr val="FFFF00">
                  <a:alpha val="70000"/>
                </a:srgbClr>
              </a:solidFill>
            </a:endParaRPr>
          </a:p>
        </p:txBody>
      </p:sp>
    </p:spTree>
    <p:extLst>
      <p:ext uri="{BB962C8B-B14F-4D97-AF65-F5344CB8AC3E}">
        <p14:creationId xmlns:p14="http://schemas.microsoft.com/office/powerpoint/2010/main" val="264830669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E2A35"/>
      </a:dk2>
      <a:lt2>
        <a:srgbClr val="E2E8E2"/>
      </a:lt2>
      <a:accent1>
        <a:srgbClr val="C64ABD"/>
      </a:accent1>
      <a:accent2>
        <a:srgbClr val="8A38B4"/>
      </a:accent2>
      <a:accent3>
        <a:srgbClr val="684AC6"/>
      </a:accent3>
      <a:accent4>
        <a:srgbClr val="384DB4"/>
      </a:accent4>
      <a:accent5>
        <a:srgbClr val="4A93C6"/>
      </a:accent5>
      <a:accent6>
        <a:srgbClr val="38B4B3"/>
      </a:accent6>
      <a:hlink>
        <a:srgbClr val="3F75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1485</Words>
  <Application>Microsoft Office PowerPoint</Application>
  <PresentationFormat>Widescreen</PresentationFormat>
  <Paragraphs>121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Next LT Pro</vt:lpstr>
      <vt:lpstr>Avenir Next LT Pro Light</vt:lpstr>
      <vt:lpstr>Calibri</vt:lpstr>
      <vt:lpstr>Sitka Subheading</vt:lpstr>
      <vt:lpstr>Wingdings</vt:lpstr>
      <vt:lpstr>PebbleVTI</vt:lpstr>
      <vt:lpstr>Machine Learning For Radio Source Host Galaxy Classification</vt:lpstr>
      <vt:lpstr>Outline</vt:lpstr>
      <vt:lpstr>Aim of the project</vt:lpstr>
      <vt:lpstr>INTRODUCTION: What is machine Learning ?</vt:lpstr>
      <vt:lpstr>PowerPoint Presentation</vt:lpstr>
      <vt:lpstr>PowerPoint Presentation</vt:lpstr>
      <vt:lpstr>Active galactic nuclei  </vt:lpstr>
      <vt:lpstr>Star Forming Galaxies</vt:lpstr>
      <vt:lpstr>DATA</vt:lpstr>
      <vt:lpstr>The Unified Radio Catalogue</vt:lpstr>
      <vt:lpstr>The Unified Radio Catalogue (cont)</vt:lpstr>
      <vt:lpstr>Cross matching URC and ALLWISE</vt:lpstr>
      <vt:lpstr>Classification</vt:lpstr>
      <vt:lpstr>Recall and Precision</vt:lpstr>
      <vt:lpstr>K-Nearest Neighbors Classifier</vt:lpstr>
      <vt:lpstr>K-Nearest Neighbors Classifier (cont)</vt:lpstr>
      <vt:lpstr>Random Forest Classifier</vt:lpstr>
      <vt:lpstr>SFG and AGN classification using KNNC and RFC</vt:lpstr>
      <vt:lpstr>SFG and AGN classification using KNNC and RFC</vt:lpstr>
      <vt:lpstr>PowerPoint Presentation</vt:lpstr>
      <vt:lpstr>PowerPoint Presentation</vt:lpstr>
      <vt:lpstr>Color vs color diagram before classification</vt:lpstr>
      <vt:lpstr>Color vs color diagram after classification</vt:lpstr>
      <vt:lpstr>Magnitude vs color before classification</vt:lpstr>
      <vt:lpstr>Magnitude vs color after classification</vt:lpstr>
      <vt:lpstr>Choosing the value of K in KNN</vt:lpstr>
      <vt:lpstr>Conclusion</vt:lpstr>
      <vt:lpstr>Conclusion (cont)</vt:lpstr>
      <vt:lpstr>Conclusion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Radio Source Host Galaxy Classification</dc:title>
  <dc:creator>Praisegod Ndlovu (216001741)</dc:creator>
  <cp:lastModifiedBy>Praisegod Ndlovu (216001741)</cp:lastModifiedBy>
  <cp:revision>27</cp:revision>
  <dcterms:created xsi:type="dcterms:W3CDTF">2021-01-06T20:18:29Z</dcterms:created>
  <dcterms:modified xsi:type="dcterms:W3CDTF">2021-01-08T08:39:32Z</dcterms:modified>
</cp:coreProperties>
</file>