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hyperlink" Target="https://www.publicdomainpictures.net/en/view-image.php?image=260207&amp;picture=flower-floral-background-border" TargetMode="External"/><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F131B-385B-A158-7F41-4F8196273C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7492FE-1613-5AA3-C177-74B72D975C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EA5F2C-131C-76D4-B5E3-D4D9870DAAA6}"/>
              </a:ext>
            </a:extLst>
          </p:cNvPr>
          <p:cNvSpPr>
            <a:spLocks noGrp="1"/>
          </p:cNvSpPr>
          <p:nvPr>
            <p:ph type="dt" sz="half" idx="10"/>
          </p:nvPr>
        </p:nvSpPr>
        <p:spPr/>
        <p:txBody>
          <a:bodyPr/>
          <a:lstStyle/>
          <a:p>
            <a:fld id="{50B44BF2-C3C7-4FA2-9646-6AD710A3A13E}" type="datetimeFigureOut">
              <a:rPr lang="en-US" smtClean="0"/>
              <a:t>24/3/2023</a:t>
            </a:fld>
            <a:endParaRPr lang="en-US"/>
          </a:p>
        </p:txBody>
      </p:sp>
      <p:sp>
        <p:nvSpPr>
          <p:cNvPr id="5" name="Footer Placeholder 4">
            <a:extLst>
              <a:ext uri="{FF2B5EF4-FFF2-40B4-BE49-F238E27FC236}">
                <a16:creationId xmlns:a16="http://schemas.microsoft.com/office/drawing/2014/main" id="{5086E185-DFBD-F4D8-C80D-99351D1E6B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0AD1D3-1A73-B298-526C-DC69DF690994}"/>
              </a:ext>
            </a:extLst>
          </p:cNvPr>
          <p:cNvSpPr>
            <a:spLocks noGrp="1"/>
          </p:cNvSpPr>
          <p:nvPr>
            <p:ph type="sldNum" sz="quarter" idx="12"/>
          </p:nvPr>
        </p:nvSpPr>
        <p:spPr/>
        <p:txBody>
          <a:bodyPr/>
          <a:lstStyle/>
          <a:p>
            <a:fld id="{EFCC49A1-77D7-41BE-B7F8-F48CE7BF5D3C}" type="slidenum">
              <a:rPr lang="en-US" smtClean="0"/>
              <a:t>‹#›</a:t>
            </a:fld>
            <a:endParaRPr lang="en-US"/>
          </a:p>
        </p:txBody>
      </p:sp>
      <p:sp>
        <p:nvSpPr>
          <p:cNvPr id="9" name="Rectangle 8">
            <a:extLst>
              <a:ext uri="{FF2B5EF4-FFF2-40B4-BE49-F238E27FC236}">
                <a16:creationId xmlns:a16="http://schemas.microsoft.com/office/drawing/2014/main" id="{6BCA8DA9-228F-92E7-AE8D-CFA63287B9E9}"/>
              </a:ext>
            </a:extLst>
          </p:cNvPr>
          <p:cNvSpPr/>
          <p:nvPr userDrawn="1"/>
        </p:nvSpPr>
        <p:spPr>
          <a:xfrm>
            <a:off x="0" y="0"/>
            <a:ext cx="12192000" cy="6858000"/>
          </a:xfrm>
          <a:prstGeom prst="rect">
            <a:avLst/>
          </a:prstGeom>
          <a:noFill/>
          <a:ln w="127000" cmpd="tri">
            <a:solidFill>
              <a:schemeClr val="accent2">
                <a:lumMod val="60000"/>
                <a:lumOff val="4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1D003855-F341-22EF-B4C9-FA630F8653F9}"/>
              </a:ext>
            </a:extLst>
          </p:cNvPr>
          <p:cNvPicPr>
            <a:picLocks noChangeAspect="1"/>
          </p:cNvPicPr>
          <p:nvPr userDrawn="1"/>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6675" y="66674"/>
            <a:ext cx="12049125" cy="6724651"/>
          </a:xfrm>
          <a:prstGeom prst="rect">
            <a:avLst/>
          </a:prstGeom>
        </p:spPr>
      </p:pic>
    </p:spTree>
    <p:extLst>
      <p:ext uri="{BB962C8B-B14F-4D97-AF65-F5344CB8AC3E}">
        <p14:creationId xmlns:p14="http://schemas.microsoft.com/office/powerpoint/2010/main" val="2919132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3F37B-BCF3-3ACB-968B-283974A68A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0BB79A-5CCF-4DD6-B42D-9F65E12F35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F9462D-2334-F4A0-148D-67971CCE5500}"/>
              </a:ext>
            </a:extLst>
          </p:cNvPr>
          <p:cNvSpPr>
            <a:spLocks noGrp="1"/>
          </p:cNvSpPr>
          <p:nvPr>
            <p:ph type="dt" sz="half" idx="10"/>
          </p:nvPr>
        </p:nvSpPr>
        <p:spPr/>
        <p:txBody>
          <a:bodyPr/>
          <a:lstStyle/>
          <a:p>
            <a:fld id="{50B44BF2-C3C7-4FA2-9646-6AD710A3A13E}" type="datetimeFigureOut">
              <a:rPr lang="en-US" smtClean="0"/>
              <a:t>24/3/2023</a:t>
            </a:fld>
            <a:endParaRPr lang="en-US"/>
          </a:p>
        </p:txBody>
      </p:sp>
      <p:sp>
        <p:nvSpPr>
          <p:cNvPr id="5" name="Footer Placeholder 4">
            <a:extLst>
              <a:ext uri="{FF2B5EF4-FFF2-40B4-BE49-F238E27FC236}">
                <a16:creationId xmlns:a16="http://schemas.microsoft.com/office/drawing/2014/main" id="{0E95E5EC-A390-47B2-39C6-0F673C99B1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810DA1-87A0-05F6-2367-8DBC63D290C8}"/>
              </a:ext>
            </a:extLst>
          </p:cNvPr>
          <p:cNvSpPr>
            <a:spLocks noGrp="1"/>
          </p:cNvSpPr>
          <p:nvPr>
            <p:ph type="sldNum" sz="quarter" idx="12"/>
          </p:nvPr>
        </p:nvSpPr>
        <p:spPr/>
        <p:txBody>
          <a:bodyPr/>
          <a:lstStyle/>
          <a:p>
            <a:fld id="{EFCC49A1-77D7-41BE-B7F8-F48CE7BF5D3C}" type="slidenum">
              <a:rPr lang="en-US" smtClean="0"/>
              <a:t>‹#›</a:t>
            </a:fld>
            <a:endParaRPr lang="en-US"/>
          </a:p>
        </p:txBody>
      </p:sp>
    </p:spTree>
    <p:extLst>
      <p:ext uri="{BB962C8B-B14F-4D97-AF65-F5344CB8AC3E}">
        <p14:creationId xmlns:p14="http://schemas.microsoft.com/office/powerpoint/2010/main" val="2606518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D8EDA5-FBFB-1C46-59D1-A60DEA05B2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0FAAC0-3268-780D-B852-E41C4BF140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39DD1F-0BC1-0AFB-C579-23AADA7B7F8D}"/>
              </a:ext>
            </a:extLst>
          </p:cNvPr>
          <p:cNvSpPr>
            <a:spLocks noGrp="1"/>
          </p:cNvSpPr>
          <p:nvPr>
            <p:ph type="dt" sz="half" idx="10"/>
          </p:nvPr>
        </p:nvSpPr>
        <p:spPr/>
        <p:txBody>
          <a:bodyPr/>
          <a:lstStyle/>
          <a:p>
            <a:fld id="{50B44BF2-C3C7-4FA2-9646-6AD710A3A13E}" type="datetimeFigureOut">
              <a:rPr lang="en-US" smtClean="0"/>
              <a:t>24/3/2023</a:t>
            </a:fld>
            <a:endParaRPr lang="en-US"/>
          </a:p>
        </p:txBody>
      </p:sp>
      <p:sp>
        <p:nvSpPr>
          <p:cNvPr id="5" name="Footer Placeholder 4">
            <a:extLst>
              <a:ext uri="{FF2B5EF4-FFF2-40B4-BE49-F238E27FC236}">
                <a16:creationId xmlns:a16="http://schemas.microsoft.com/office/drawing/2014/main" id="{F2E816C2-29AA-E946-86D2-3F0AF17E1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71FF09-23DB-8D3F-AF5D-8AB671888925}"/>
              </a:ext>
            </a:extLst>
          </p:cNvPr>
          <p:cNvSpPr>
            <a:spLocks noGrp="1"/>
          </p:cNvSpPr>
          <p:nvPr>
            <p:ph type="sldNum" sz="quarter" idx="12"/>
          </p:nvPr>
        </p:nvSpPr>
        <p:spPr/>
        <p:txBody>
          <a:bodyPr/>
          <a:lstStyle/>
          <a:p>
            <a:fld id="{EFCC49A1-77D7-41BE-B7F8-F48CE7BF5D3C}" type="slidenum">
              <a:rPr lang="en-US" smtClean="0"/>
              <a:t>‹#›</a:t>
            </a:fld>
            <a:endParaRPr lang="en-US"/>
          </a:p>
        </p:txBody>
      </p:sp>
    </p:spTree>
    <p:extLst>
      <p:ext uri="{BB962C8B-B14F-4D97-AF65-F5344CB8AC3E}">
        <p14:creationId xmlns:p14="http://schemas.microsoft.com/office/powerpoint/2010/main" val="2779375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074B8-962C-80C2-01B4-C335D5251D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22A5A9-5047-33C9-FB45-955251DDA9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5A0866-5296-4913-0411-424C6AEA1F98}"/>
              </a:ext>
            </a:extLst>
          </p:cNvPr>
          <p:cNvSpPr>
            <a:spLocks noGrp="1"/>
          </p:cNvSpPr>
          <p:nvPr>
            <p:ph type="dt" sz="half" idx="10"/>
          </p:nvPr>
        </p:nvSpPr>
        <p:spPr/>
        <p:txBody>
          <a:bodyPr/>
          <a:lstStyle/>
          <a:p>
            <a:fld id="{50B44BF2-C3C7-4FA2-9646-6AD710A3A13E}" type="datetimeFigureOut">
              <a:rPr lang="en-US" smtClean="0"/>
              <a:t>24/3/2023</a:t>
            </a:fld>
            <a:endParaRPr lang="en-US"/>
          </a:p>
        </p:txBody>
      </p:sp>
      <p:sp>
        <p:nvSpPr>
          <p:cNvPr id="5" name="Footer Placeholder 4">
            <a:extLst>
              <a:ext uri="{FF2B5EF4-FFF2-40B4-BE49-F238E27FC236}">
                <a16:creationId xmlns:a16="http://schemas.microsoft.com/office/drawing/2014/main" id="{EF24F194-99D5-E8B1-6D5F-B222152991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2D006A-F9FC-D8CA-964E-5BAE4FBCE973}"/>
              </a:ext>
            </a:extLst>
          </p:cNvPr>
          <p:cNvSpPr>
            <a:spLocks noGrp="1"/>
          </p:cNvSpPr>
          <p:nvPr>
            <p:ph type="sldNum" sz="quarter" idx="12"/>
          </p:nvPr>
        </p:nvSpPr>
        <p:spPr/>
        <p:txBody>
          <a:bodyPr/>
          <a:lstStyle/>
          <a:p>
            <a:fld id="{EFCC49A1-77D7-41BE-B7F8-F48CE7BF5D3C}" type="slidenum">
              <a:rPr lang="en-US" smtClean="0"/>
              <a:t>‹#›</a:t>
            </a:fld>
            <a:endParaRPr lang="en-US"/>
          </a:p>
        </p:txBody>
      </p:sp>
    </p:spTree>
    <p:extLst>
      <p:ext uri="{BB962C8B-B14F-4D97-AF65-F5344CB8AC3E}">
        <p14:creationId xmlns:p14="http://schemas.microsoft.com/office/powerpoint/2010/main" val="2529689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38CBA-D331-43A9-6949-74942CE4DA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E47E1A-BCD8-64AB-ABD1-15E88B39FC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5D3D82-E99A-9D62-1EC1-BD196476C7F4}"/>
              </a:ext>
            </a:extLst>
          </p:cNvPr>
          <p:cNvSpPr>
            <a:spLocks noGrp="1"/>
          </p:cNvSpPr>
          <p:nvPr>
            <p:ph type="dt" sz="half" idx="10"/>
          </p:nvPr>
        </p:nvSpPr>
        <p:spPr/>
        <p:txBody>
          <a:bodyPr/>
          <a:lstStyle/>
          <a:p>
            <a:fld id="{50B44BF2-C3C7-4FA2-9646-6AD710A3A13E}" type="datetimeFigureOut">
              <a:rPr lang="en-US" smtClean="0"/>
              <a:t>24/3/2023</a:t>
            </a:fld>
            <a:endParaRPr lang="en-US"/>
          </a:p>
        </p:txBody>
      </p:sp>
      <p:sp>
        <p:nvSpPr>
          <p:cNvPr id="5" name="Footer Placeholder 4">
            <a:extLst>
              <a:ext uri="{FF2B5EF4-FFF2-40B4-BE49-F238E27FC236}">
                <a16:creationId xmlns:a16="http://schemas.microsoft.com/office/drawing/2014/main" id="{E1D2366D-8E2B-DA26-DC1D-75B58129B2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28783B-3260-57AA-BA82-67CF9F4589A5}"/>
              </a:ext>
            </a:extLst>
          </p:cNvPr>
          <p:cNvSpPr>
            <a:spLocks noGrp="1"/>
          </p:cNvSpPr>
          <p:nvPr>
            <p:ph type="sldNum" sz="quarter" idx="12"/>
          </p:nvPr>
        </p:nvSpPr>
        <p:spPr/>
        <p:txBody>
          <a:bodyPr/>
          <a:lstStyle/>
          <a:p>
            <a:fld id="{EFCC49A1-77D7-41BE-B7F8-F48CE7BF5D3C}" type="slidenum">
              <a:rPr lang="en-US" smtClean="0"/>
              <a:t>‹#›</a:t>
            </a:fld>
            <a:endParaRPr lang="en-US"/>
          </a:p>
        </p:txBody>
      </p:sp>
    </p:spTree>
    <p:extLst>
      <p:ext uri="{BB962C8B-B14F-4D97-AF65-F5344CB8AC3E}">
        <p14:creationId xmlns:p14="http://schemas.microsoft.com/office/powerpoint/2010/main" val="2398163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7D345-A11F-A9A7-7879-5D7DA97F84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4A6990-34A7-41FC-E3D0-54A595FA9F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5C0A8D-DB0C-9922-54BB-FB506E38EE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070631-ABF3-632F-71FB-06F2251D1A6B}"/>
              </a:ext>
            </a:extLst>
          </p:cNvPr>
          <p:cNvSpPr>
            <a:spLocks noGrp="1"/>
          </p:cNvSpPr>
          <p:nvPr>
            <p:ph type="dt" sz="half" idx="10"/>
          </p:nvPr>
        </p:nvSpPr>
        <p:spPr/>
        <p:txBody>
          <a:bodyPr/>
          <a:lstStyle/>
          <a:p>
            <a:fld id="{50B44BF2-C3C7-4FA2-9646-6AD710A3A13E}" type="datetimeFigureOut">
              <a:rPr lang="en-US" smtClean="0"/>
              <a:t>24/3/2023</a:t>
            </a:fld>
            <a:endParaRPr lang="en-US"/>
          </a:p>
        </p:txBody>
      </p:sp>
      <p:sp>
        <p:nvSpPr>
          <p:cNvPr id="6" name="Footer Placeholder 5">
            <a:extLst>
              <a:ext uri="{FF2B5EF4-FFF2-40B4-BE49-F238E27FC236}">
                <a16:creationId xmlns:a16="http://schemas.microsoft.com/office/drawing/2014/main" id="{E71D2FA0-43E2-0410-4EDE-62BC40374E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D490A9-6D0C-47F1-019A-7AEDE07D4BA7}"/>
              </a:ext>
            </a:extLst>
          </p:cNvPr>
          <p:cNvSpPr>
            <a:spLocks noGrp="1"/>
          </p:cNvSpPr>
          <p:nvPr>
            <p:ph type="sldNum" sz="quarter" idx="12"/>
          </p:nvPr>
        </p:nvSpPr>
        <p:spPr/>
        <p:txBody>
          <a:bodyPr/>
          <a:lstStyle/>
          <a:p>
            <a:fld id="{EFCC49A1-77D7-41BE-B7F8-F48CE7BF5D3C}" type="slidenum">
              <a:rPr lang="en-US" smtClean="0"/>
              <a:t>‹#›</a:t>
            </a:fld>
            <a:endParaRPr lang="en-US"/>
          </a:p>
        </p:txBody>
      </p:sp>
    </p:spTree>
    <p:extLst>
      <p:ext uri="{BB962C8B-B14F-4D97-AF65-F5344CB8AC3E}">
        <p14:creationId xmlns:p14="http://schemas.microsoft.com/office/powerpoint/2010/main" val="2381290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116D9-ED64-6AA8-C1E7-6F9DDF0B00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46AC89-CEB4-5276-83FA-06308D21A5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A204E6-4D3A-AF0F-9EEB-C48D81E0E3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E92433-6674-0639-203A-5DE4AB202E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8B6076-C90C-C314-2682-1ECA5418EB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2043A1-95B9-3343-816C-A28342CBFD63}"/>
              </a:ext>
            </a:extLst>
          </p:cNvPr>
          <p:cNvSpPr>
            <a:spLocks noGrp="1"/>
          </p:cNvSpPr>
          <p:nvPr>
            <p:ph type="dt" sz="half" idx="10"/>
          </p:nvPr>
        </p:nvSpPr>
        <p:spPr/>
        <p:txBody>
          <a:bodyPr/>
          <a:lstStyle/>
          <a:p>
            <a:fld id="{50B44BF2-C3C7-4FA2-9646-6AD710A3A13E}" type="datetimeFigureOut">
              <a:rPr lang="en-US" smtClean="0"/>
              <a:t>24/3/2023</a:t>
            </a:fld>
            <a:endParaRPr lang="en-US"/>
          </a:p>
        </p:txBody>
      </p:sp>
      <p:sp>
        <p:nvSpPr>
          <p:cNvPr id="8" name="Footer Placeholder 7">
            <a:extLst>
              <a:ext uri="{FF2B5EF4-FFF2-40B4-BE49-F238E27FC236}">
                <a16:creationId xmlns:a16="http://schemas.microsoft.com/office/drawing/2014/main" id="{D493A5AF-F4F1-FD50-2807-FE5ABB53AA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C9B420-7E39-8788-9AFF-B7E872193F40}"/>
              </a:ext>
            </a:extLst>
          </p:cNvPr>
          <p:cNvSpPr>
            <a:spLocks noGrp="1"/>
          </p:cNvSpPr>
          <p:nvPr>
            <p:ph type="sldNum" sz="quarter" idx="12"/>
          </p:nvPr>
        </p:nvSpPr>
        <p:spPr/>
        <p:txBody>
          <a:bodyPr/>
          <a:lstStyle/>
          <a:p>
            <a:fld id="{EFCC49A1-77D7-41BE-B7F8-F48CE7BF5D3C}" type="slidenum">
              <a:rPr lang="en-US" smtClean="0"/>
              <a:t>‹#›</a:t>
            </a:fld>
            <a:endParaRPr lang="en-US"/>
          </a:p>
        </p:txBody>
      </p:sp>
    </p:spTree>
    <p:extLst>
      <p:ext uri="{BB962C8B-B14F-4D97-AF65-F5344CB8AC3E}">
        <p14:creationId xmlns:p14="http://schemas.microsoft.com/office/powerpoint/2010/main" val="1767169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FBC55-CDAA-0EF7-A1BF-DEC8FD75F3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53E788-E866-FD7E-E5CB-052CF558690E}"/>
              </a:ext>
            </a:extLst>
          </p:cNvPr>
          <p:cNvSpPr>
            <a:spLocks noGrp="1"/>
          </p:cNvSpPr>
          <p:nvPr>
            <p:ph type="dt" sz="half" idx="10"/>
          </p:nvPr>
        </p:nvSpPr>
        <p:spPr/>
        <p:txBody>
          <a:bodyPr/>
          <a:lstStyle/>
          <a:p>
            <a:fld id="{50B44BF2-C3C7-4FA2-9646-6AD710A3A13E}" type="datetimeFigureOut">
              <a:rPr lang="en-US" smtClean="0"/>
              <a:t>24/3/2023</a:t>
            </a:fld>
            <a:endParaRPr lang="en-US"/>
          </a:p>
        </p:txBody>
      </p:sp>
      <p:sp>
        <p:nvSpPr>
          <p:cNvPr id="4" name="Footer Placeholder 3">
            <a:extLst>
              <a:ext uri="{FF2B5EF4-FFF2-40B4-BE49-F238E27FC236}">
                <a16:creationId xmlns:a16="http://schemas.microsoft.com/office/drawing/2014/main" id="{A60CD59E-51FD-32E6-1FA8-B1E57D9D59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3ED2B7-AD8A-81A8-37D8-6D8585F88348}"/>
              </a:ext>
            </a:extLst>
          </p:cNvPr>
          <p:cNvSpPr>
            <a:spLocks noGrp="1"/>
          </p:cNvSpPr>
          <p:nvPr>
            <p:ph type="sldNum" sz="quarter" idx="12"/>
          </p:nvPr>
        </p:nvSpPr>
        <p:spPr/>
        <p:txBody>
          <a:bodyPr/>
          <a:lstStyle/>
          <a:p>
            <a:fld id="{EFCC49A1-77D7-41BE-B7F8-F48CE7BF5D3C}" type="slidenum">
              <a:rPr lang="en-US" smtClean="0"/>
              <a:t>‹#›</a:t>
            </a:fld>
            <a:endParaRPr lang="en-US"/>
          </a:p>
        </p:txBody>
      </p:sp>
    </p:spTree>
    <p:extLst>
      <p:ext uri="{BB962C8B-B14F-4D97-AF65-F5344CB8AC3E}">
        <p14:creationId xmlns:p14="http://schemas.microsoft.com/office/powerpoint/2010/main" val="2012892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BD595F-1CB1-6D33-C76D-9CB91AAA29D2}"/>
              </a:ext>
            </a:extLst>
          </p:cNvPr>
          <p:cNvSpPr>
            <a:spLocks noGrp="1"/>
          </p:cNvSpPr>
          <p:nvPr>
            <p:ph type="dt" sz="half" idx="10"/>
          </p:nvPr>
        </p:nvSpPr>
        <p:spPr/>
        <p:txBody>
          <a:bodyPr/>
          <a:lstStyle/>
          <a:p>
            <a:fld id="{50B44BF2-C3C7-4FA2-9646-6AD710A3A13E}" type="datetimeFigureOut">
              <a:rPr lang="en-US" smtClean="0"/>
              <a:t>24/3/2023</a:t>
            </a:fld>
            <a:endParaRPr lang="en-US"/>
          </a:p>
        </p:txBody>
      </p:sp>
      <p:sp>
        <p:nvSpPr>
          <p:cNvPr id="3" name="Footer Placeholder 2">
            <a:extLst>
              <a:ext uri="{FF2B5EF4-FFF2-40B4-BE49-F238E27FC236}">
                <a16:creationId xmlns:a16="http://schemas.microsoft.com/office/drawing/2014/main" id="{B35C8D1D-6617-02AF-A18E-8C32C9EFC5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30C7EF-7793-51CE-A1EA-88C4A6078688}"/>
              </a:ext>
            </a:extLst>
          </p:cNvPr>
          <p:cNvSpPr>
            <a:spLocks noGrp="1"/>
          </p:cNvSpPr>
          <p:nvPr>
            <p:ph type="sldNum" sz="quarter" idx="12"/>
          </p:nvPr>
        </p:nvSpPr>
        <p:spPr/>
        <p:txBody>
          <a:bodyPr/>
          <a:lstStyle/>
          <a:p>
            <a:fld id="{EFCC49A1-77D7-41BE-B7F8-F48CE7BF5D3C}" type="slidenum">
              <a:rPr lang="en-US" smtClean="0"/>
              <a:t>‹#›</a:t>
            </a:fld>
            <a:endParaRPr lang="en-US"/>
          </a:p>
        </p:txBody>
      </p:sp>
    </p:spTree>
    <p:extLst>
      <p:ext uri="{BB962C8B-B14F-4D97-AF65-F5344CB8AC3E}">
        <p14:creationId xmlns:p14="http://schemas.microsoft.com/office/powerpoint/2010/main" val="836226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10D1A-D765-B3F4-176C-2FC3D633FC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88B768-DA0C-B750-B932-BA9F089BF7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2F501D-60B4-CA8A-50CC-A5774BD0B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4748E2-FCB1-0CC2-6501-D19694839A02}"/>
              </a:ext>
            </a:extLst>
          </p:cNvPr>
          <p:cNvSpPr>
            <a:spLocks noGrp="1"/>
          </p:cNvSpPr>
          <p:nvPr>
            <p:ph type="dt" sz="half" idx="10"/>
          </p:nvPr>
        </p:nvSpPr>
        <p:spPr/>
        <p:txBody>
          <a:bodyPr/>
          <a:lstStyle/>
          <a:p>
            <a:fld id="{50B44BF2-C3C7-4FA2-9646-6AD710A3A13E}" type="datetimeFigureOut">
              <a:rPr lang="en-US" smtClean="0"/>
              <a:t>24/3/2023</a:t>
            </a:fld>
            <a:endParaRPr lang="en-US"/>
          </a:p>
        </p:txBody>
      </p:sp>
      <p:sp>
        <p:nvSpPr>
          <p:cNvPr id="6" name="Footer Placeholder 5">
            <a:extLst>
              <a:ext uri="{FF2B5EF4-FFF2-40B4-BE49-F238E27FC236}">
                <a16:creationId xmlns:a16="http://schemas.microsoft.com/office/drawing/2014/main" id="{3745FFD1-F73E-8ADF-1C28-F4A574823B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408F3A-E570-1639-DD9F-B4CBEB0DF752}"/>
              </a:ext>
            </a:extLst>
          </p:cNvPr>
          <p:cNvSpPr>
            <a:spLocks noGrp="1"/>
          </p:cNvSpPr>
          <p:nvPr>
            <p:ph type="sldNum" sz="quarter" idx="12"/>
          </p:nvPr>
        </p:nvSpPr>
        <p:spPr/>
        <p:txBody>
          <a:bodyPr/>
          <a:lstStyle/>
          <a:p>
            <a:fld id="{EFCC49A1-77D7-41BE-B7F8-F48CE7BF5D3C}" type="slidenum">
              <a:rPr lang="en-US" smtClean="0"/>
              <a:t>‹#›</a:t>
            </a:fld>
            <a:endParaRPr lang="en-US"/>
          </a:p>
        </p:txBody>
      </p:sp>
    </p:spTree>
    <p:extLst>
      <p:ext uri="{BB962C8B-B14F-4D97-AF65-F5344CB8AC3E}">
        <p14:creationId xmlns:p14="http://schemas.microsoft.com/office/powerpoint/2010/main" val="1177626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0576E-4B91-64D4-C770-AE0A762CDC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E2DE60-6C57-BF4C-A1A3-0682B01C78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6BF3E0-DDE0-7807-28C6-5DA5159CD6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CE26C2-E74E-9255-11D1-579A9FE8C8C1}"/>
              </a:ext>
            </a:extLst>
          </p:cNvPr>
          <p:cNvSpPr>
            <a:spLocks noGrp="1"/>
          </p:cNvSpPr>
          <p:nvPr>
            <p:ph type="dt" sz="half" idx="10"/>
          </p:nvPr>
        </p:nvSpPr>
        <p:spPr/>
        <p:txBody>
          <a:bodyPr/>
          <a:lstStyle/>
          <a:p>
            <a:fld id="{50B44BF2-C3C7-4FA2-9646-6AD710A3A13E}" type="datetimeFigureOut">
              <a:rPr lang="en-US" smtClean="0"/>
              <a:t>24/3/2023</a:t>
            </a:fld>
            <a:endParaRPr lang="en-US"/>
          </a:p>
        </p:txBody>
      </p:sp>
      <p:sp>
        <p:nvSpPr>
          <p:cNvPr id="6" name="Footer Placeholder 5">
            <a:extLst>
              <a:ext uri="{FF2B5EF4-FFF2-40B4-BE49-F238E27FC236}">
                <a16:creationId xmlns:a16="http://schemas.microsoft.com/office/drawing/2014/main" id="{B77E8D6B-8A01-310E-8064-D7C0FCCC61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17CD90-4D2E-0209-E8F1-BCBAB6C04436}"/>
              </a:ext>
            </a:extLst>
          </p:cNvPr>
          <p:cNvSpPr>
            <a:spLocks noGrp="1"/>
          </p:cNvSpPr>
          <p:nvPr>
            <p:ph type="sldNum" sz="quarter" idx="12"/>
          </p:nvPr>
        </p:nvSpPr>
        <p:spPr/>
        <p:txBody>
          <a:bodyPr/>
          <a:lstStyle/>
          <a:p>
            <a:fld id="{EFCC49A1-77D7-41BE-B7F8-F48CE7BF5D3C}" type="slidenum">
              <a:rPr lang="en-US" smtClean="0"/>
              <a:t>‹#›</a:t>
            </a:fld>
            <a:endParaRPr lang="en-US"/>
          </a:p>
        </p:txBody>
      </p:sp>
    </p:spTree>
    <p:extLst>
      <p:ext uri="{BB962C8B-B14F-4D97-AF65-F5344CB8AC3E}">
        <p14:creationId xmlns:p14="http://schemas.microsoft.com/office/powerpoint/2010/main" val="215960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751476-71C1-467C-FE02-AE6C811E9B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0AD79F-7916-1297-354E-FFB37DF155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FC58BE-EBC1-4345-2A79-3B1C5485F5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B44BF2-C3C7-4FA2-9646-6AD710A3A13E}" type="datetimeFigureOut">
              <a:rPr lang="en-US" smtClean="0"/>
              <a:t>24/3/2023</a:t>
            </a:fld>
            <a:endParaRPr lang="en-US"/>
          </a:p>
        </p:txBody>
      </p:sp>
      <p:sp>
        <p:nvSpPr>
          <p:cNvPr id="5" name="Footer Placeholder 4">
            <a:extLst>
              <a:ext uri="{FF2B5EF4-FFF2-40B4-BE49-F238E27FC236}">
                <a16:creationId xmlns:a16="http://schemas.microsoft.com/office/drawing/2014/main" id="{67C545F9-36A3-B355-4231-DCBEEA9812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32510A-DC27-E83B-D281-8CB8E9BD2B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CC49A1-77D7-41BE-B7F8-F48CE7BF5D3C}" type="slidenum">
              <a:rPr lang="en-US" smtClean="0"/>
              <a:t>‹#›</a:t>
            </a:fld>
            <a:endParaRPr lang="en-US"/>
          </a:p>
        </p:txBody>
      </p:sp>
    </p:spTree>
    <p:extLst>
      <p:ext uri="{BB962C8B-B14F-4D97-AF65-F5344CB8AC3E}">
        <p14:creationId xmlns:p14="http://schemas.microsoft.com/office/powerpoint/2010/main" val="251076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EBBB6-C7BB-ECEE-3C9B-4061638B926E}"/>
              </a:ext>
            </a:extLst>
          </p:cNvPr>
          <p:cNvSpPr>
            <a:spLocks noGrp="1"/>
          </p:cNvSpPr>
          <p:nvPr>
            <p:ph type="ctrTitle"/>
          </p:nvPr>
        </p:nvSpPr>
        <p:spPr>
          <a:xfrm>
            <a:off x="1524000" y="1122362"/>
            <a:ext cx="9144000" cy="723215"/>
          </a:xfrm>
        </p:spPr>
        <p:txBody>
          <a:bodyPr>
            <a:normAutofit fontScale="90000"/>
          </a:bodyPr>
          <a:lstStyle/>
          <a:p>
            <a:r>
              <a:rPr lang="vi-VN">
                <a:solidFill>
                  <a:schemeClr val="tx1">
                    <a:lumMod val="75000"/>
                    <a:lumOff val="25000"/>
                  </a:schemeClr>
                </a:solidFill>
                <a:latin typeface="Times New Roman" panose="02020603050405020304" pitchFamily="18" charset="0"/>
                <a:cs typeface="Times New Roman" panose="02020603050405020304" pitchFamily="18" charset="0"/>
              </a:rPr>
              <a:t>Design Pattern</a:t>
            </a: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BE651FE-CAB1-69A3-2207-E3099B809D1D}"/>
              </a:ext>
            </a:extLst>
          </p:cNvPr>
          <p:cNvSpPr>
            <a:spLocks noGrp="1"/>
          </p:cNvSpPr>
          <p:nvPr>
            <p:ph type="subTitle" idx="1"/>
          </p:nvPr>
        </p:nvSpPr>
        <p:spPr>
          <a:xfrm>
            <a:off x="3649210" y="3429000"/>
            <a:ext cx="2248250" cy="270545"/>
          </a:xfrm>
        </p:spPr>
        <p:txBody>
          <a:bodyPr>
            <a:normAutofit fontScale="62500" lnSpcReduction="20000"/>
          </a:bodyPr>
          <a:lstStyle/>
          <a:p>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00351A5-EF9E-9B80-1D58-CDB510AAECC4}"/>
              </a:ext>
            </a:extLst>
          </p:cNvPr>
          <p:cNvSpPr txBox="1"/>
          <p:nvPr/>
        </p:nvSpPr>
        <p:spPr>
          <a:xfrm>
            <a:off x="6677635" y="4319866"/>
            <a:ext cx="4186107" cy="1415772"/>
          </a:xfrm>
          <a:prstGeom prst="rect">
            <a:avLst/>
          </a:prstGeom>
          <a:noFill/>
        </p:spPr>
        <p:txBody>
          <a:bodyPr wrap="square" rtlCol="0">
            <a:spAutoFit/>
          </a:bodyPr>
          <a:lstStyle/>
          <a:p>
            <a:r>
              <a:rPr lang="vi-VN" sz="1800">
                <a:latin typeface="Times New Roman" panose="02020603050405020304" pitchFamily="18" charset="0"/>
                <a:cs typeface="Times New Roman" panose="02020603050405020304" pitchFamily="18" charset="0"/>
              </a:rPr>
              <a:t>Nhóm 9: </a:t>
            </a:r>
          </a:p>
          <a:p>
            <a:r>
              <a:rPr lang="vi-VN">
                <a:latin typeface="Times New Roman" panose="02020603050405020304" pitchFamily="18" charset="0"/>
                <a:cs typeface="Times New Roman" panose="02020603050405020304" pitchFamily="18" charset="0"/>
              </a:rPr>
              <a:t>        </a:t>
            </a:r>
            <a:r>
              <a:rPr lang="vi-VN" sz="1800">
                <a:latin typeface="Times New Roman" panose="02020603050405020304" pitchFamily="18" charset="0"/>
                <a:cs typeface="Times New Roman" panose="02020603050405020304" pitchFamily="18" charset="0"/>
              </a:rPr>
              <a:t>Chu Viết Đặng</a:t>
            </a:r>
            <a:br>
              <a:rPr lang="vi-VN" sz="1800">
                <a:latin typeface="Times New Roman" panose="02020603050405020304" pitchFamily="18" charset="0"/>
                <a:cs typeface="Times New Roman" panose="02020603050405020304" pitchFamily="18" charset="0"/>
              </a:rPr>
            </a:br>
            <a:r>
              <a:rPr lang="vi-VN" sz="1800">
                <a:latin typeface="Times New Roman" panose="02020603050405020304" pitchFamily="18" charset="0"/>
                <a:cs typeface="Times New Roman" panose="02020603050405020304" pitchFamily="18" charset="0"/>
              </a:rPr>
              <a:t>        Trần Phúc Khánh</a:t>
            </a:r>
            <a:br>
              <a:rPr lang="vi-VN" sz="1800">
                <a:latin typeface="Times New Roman" panose="02020603050405020304" pitchFamily="18" charset="0"/>
                <a:cs typeface="Times New Roman" panose="02020603050405020304" pitchFamily="18" charset="0"/>
              </a:rPr>
            </a:br>
            <a:r>
              <a:rPr lang="vi-VN" sz="1800">
                <a:latin typeface="Times New Roman" panose="02020603050405020304" pitchFamily="18" charset="0"/>
                <a:cs typeface="Times New Roman" panose="02020603050405020304" pitchFamily="18" charset="0"/>
              </a:rPr>
              <a:t>        ChuThụy Điển (Nhóm trưởng)</a:t>
            </a:r>
            <a:endParaRPr lang="en-US" sz="1800">
              <a:latin typeface="Times New Roman" panose="02020603050405020304" pitchFamily="18" charset="0"/>
              <a:cs typeface="Times New Roman" panose="02020603050405020304" pitchFamily="18" charset="0"/>
            </a:endParaRPr>
          </a:p>
          <a:p>
            <a:endParaRPr lang="en-US" sz="1400"/>
          </a:p>
        </p:txBody>
      </p:sp>
    </p:spTree>
    <p:extLst>
      <p:ext uri="{BB962C8B-B14F-4D97-AF65-F5344CB8AC3E}">
        <p14:creationId xmlns:p14="http://schemas.microsoft.com/office/powerpoint/2010/main" val="8852215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AC9318BA-C417-71B4-C7BC-773BC36A58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7F50112-BD3C-A491-7ACA-C49845116726}"/>
              </a:ext>
            </a:extLst>
          </p:cNvPr>
          <p:cNvSpPr>
            <a:spLocks noGrp="1"/>
          </p:cNvSpPr>
          <p:nvPr>
            <p:ph type="title"/>
          </p:nvPr>
        </p:nvSpPr>
        <p:spPr/>
        <p:txBody>
          <a:bodyPr/>
          <a:lstStyle/>
          <a:p>
            <a:endParaRPr lang="en-US"/>
          </a:p>
        </p:txBody>
      </p:sp>
      <p:graphicFrame>
        <p:nvGraphicFramePr>
          <p:cNvPr id="10" name="Content Placeholder 9">
            <a:extLst>
              <a:ext uri="{FF2B5EF4-FFF2-40B4-BE49-F238E27FC236}">
                <a16:creationId xmlns:a16="http://schemas.microsoft.com/office/drawing/2014/main" id="{2712F37B-02E0-9180-0DE3-5FD6F09DB842}"/>
              </a:ext>
            </a:extLst>
          </p:cNvPr>
          <p:cNvGraphicFramePr>
            <a:graphicFrameLocks noGrp="1"/>
          </p:cNvGraphicFramePr>
          <p:nvPr>
            <p:ph idx="1"/>
            <p:extLst>
              <p:ext uri="{D42A27DB-BD31-4B8C-83A1-F6EECF244321}">
                <p14:modId xmlns:p14="http://schemas.microsoft.com/office/powerpoint/2010/main" val="2086626271"/>
              </p:ext>
            </p:extLst>
          </p:nvPr>
        </p:nvGraphicFramePr>
        <p:xfrm>
          <a:off x="2805519" y="1690688"/>
          <a:ext cx="6580962" cy="3896379"/>
        </p:xfrm>
        <a:graphic>
          <a:graphicData uri="http://schemas.openxmlformats.org/drawingml/2006/table">
            <a:tbl>
              <a:tblPr/>
              <a:tblGrid>
                <a:gridCol w="3290481">
                  <a:extLst>
                    <a:ext uri="{9D8B030D-6E8A-4147-A177-3AD203B41FA5}">
                      <a16:colId xmlns:a16="http://schemas.microsoft.com/office/drawing/2014/main" val="3734099267"/>
                    </a:ext>
                  </a:extLst>
                </a:gridCol>
                <a:gridCol w="3290481">
                  <a:extLst>
                    <a:ext uri="{9D8B030D-6E8A-4147-A177-3AD203B41FA5}">
                      <a16:colId xmlns:a16="http://schemas.microsoft.com/office/drawing/2014/main" val="115936032"/>
                    </a:ext>
                  </a:extLst>
                </a:gridCol>
              </a:tblGrid>
              <a:tr h="282877">
                <a:tc>
                  <a:txBody>
                    <a:bodyPr/>
                    <a:lstStyle/>
                    <a:p>
                      <a:pPr algn="l" fontAlgn="t"/>
                      <a:r>
                        <a:rPr lang="vi-VN" sz="1400">
                          <a:effectLst/>
                          <a:latin typeface="Times New Roman" panose="02020603050405020304" pitchFamily="18" charset="0"/>
                          <a:cs typeface="Times New Roman" panose="02020603050405020304" pitchFamily="18" charset="0"/>
                        </a:rPr>
                        <a:t>                          Ưu điểm</a:t>
                      </a:r>
                    </a:p>
                  </a:txBody>
                  <a:tcPr marL="50015" marR="50015" marT="25008" marB="25008">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tc>
                  <a:txBody>
                    <a:bodyPr/>
                    <a:lstStyle/>
                    <a:p>
                      <a:pPr algn="l" fontAlgn="t"/>
                      <a:r>
                        <a:rPr lang="vi-VN" sz="1400">
                          <a:effectLst/>
                          <a:latin typeface="Times New Roman" panose="02020603050405020304" pitchFamily="18" charset="0"/>
                          <a:cs typeface="Times New Roman" panose="02020603050405020304" pitchFamily="18" charset="0"/>
                        </a:rPr>
                        <a:t>                        Nhược điểm</a:t>
                      </a:r>
                    </a:p>
                  </a:txBody>
                  <a:tcPr marL="50015" marR="50015" marT="25008" marB="25008">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2758628350"/>
                  </a:ext>
                </a:extLst>
              </a:tr>
              <a:tr h="528523">
                <a:tc>
                  <a:txBody>
                    <a:bodyPr/>
                    <a:lstStyle/>
                    <a:p>
                      <a:pPr fontAlgn="t"/>
                      <a:r>
                        <a:rPr lang="en-US" sz="1400">
                          <a:effectLst/>
                          <a:latin typeface="Times New Roman" panose="02020603050405020304" pitchFamily="18" charset="0"/>
                          <a:cs typeface="Times New Roman" panose="02020603050405020304" pitchFamily="18" charset="0"/>
                        </a:rPr>
                        <a:t>Bạn có thể chắc chắn rằng một lớp chỉ có một instance duy nhất.</a:t>
                      </a:r>
                    </a:p>
                  </a:txBody>
                  <a:tcPr marL="50015" marR="50015" marT="25008" marB="25008">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tc>
                  <a:txBody>
                    <a:bodyPr/>
                    <a:lstStyle/>
                    <a:p>
                      <a:pPr fontAlgn="t"/>
                      <a:r>
                        <a:rPr lang="vi-VN" sz="1400">
                          <a:effectLst/>
                          <a:latin typeface="Times New Roman" panose="02020603050405020304" pitchFamily="18" charset="0"/>
                          <a:cs typeface="Times New Roman" panose="02020603050405020304" pitchFamily="18" charset="0"/>
                        </a:rPr>
                        <a:t>Khó triển khai 1 cách hiệu quả để đảm bảo rằng chỉ 1 class chỉ có 1 đối tượng.</a:t>
                      </a:r>
                    </a:p>
                  </a:txBody>
                  <a:tcPr marL="50015" marR="50015" marT="25008" marB="25008">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247075923"/>
                  </a:ext>
                </a:extLst>
              </a:tr>
              <a:tr h="781262">
                <a:tc>
                  <a:txBody>
                    <a:bodyPr/>
                    <a:lstStyle/>
                    <a:p>
                      <a:pPr fontAlgn="t"/>
                      <a:r>
                        <a:rPr lang="vi-VN" sz="1400">
                          <a:effectLst/>
                          <a:latin typeface="Times New Roman" panose="02020603050405020304" pitchFamily="18" charset="0"/>
                          <a:cs typeface="Times New Roman" panose="02020603050405020304" pitchFamily="18" charset="0"/>
                        </a:rPr>
                        <a:t>Bạn có được một method truy cập toàn cục vào instance đó.</a:t>
                      </a:r>
                    </a:p>
                  </a:txBody>
                  <a:tcPr marL="50015" marR="50015" marT="25008" marB="25008">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tc>
                  <a:txBody>
                    <a:bodyPr/>
                    <a:lstStyle/>
                    <a:p>
                      <a:pPr fontAlgn="t"/>
                      <a:r>
                        <a:rPr lang="vi-VN" sz="1400">
                          <a:effectLst/>
                          <a:latin typeface="Times New Roman" panose="02020603050405020304" pitchFamily="18" charset="0"/>
                          <a:cs typeface="Times New Roman" panose="02020603050405020304" pitchFamily="18" charset="0"/>
                        </a:rPr>
                        <a:t>Ví dụ, mẫu Singleton có thể che giấu thiết kế xấu khi các thành phần của chương trình biết quá nhiều về nhau.</a:t>
                      </a:r>
                    </a:p>
                  </a:txBody>
                  <a:tcPr marL="50015" marR="50015" marT="25008" marB="25008">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2142160619"/>
                  </a:ext>
                </a:extLst>
              </a:tr>
              <a:tr h="781262">
                <a:tc>
                  <a:txBody>
                    <a:bodyPr/>
                    <a:lstStyle/>
                    <a:p>
                      <a:pPr fontAlgn="t"/>
                      <a:r>
                        <a:rPr lang="vi-VN" sz="1400">
                          <a:effectLst/>
                          <a:latin typeface="Times New Roman" panose="02020603050405020304" pitchFamily="18" charset="0"/>
                          <a:cs typeface="Times New Roman" panose="02020603050405020304" pitchFamily="18" charset="0"/>
                        </a:rPr>
                        <a:t>Đối tượng singleton chỉ được khởi tạo khi nó được yêu cầu lần đầu tiên.</a:t>
                      </a:r>
                    </a:p>
                  </a:txBody>
                  <a:tcPr marL="50015" marR="50015" marT="25008" marB="25008">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tc>
                  <a:txBody>
                    <a:bodyPr/>
                    <a:lstStyle/>
                    <a:p>
                      <a:pPr fontAlgn="t"/>
                      <a:r>
                        <a:rPr lang="vi-VN" sz="1400">
                          <a:effectLst/>
                          <a:latin typeface="Times New Roman" panose="02020603050405020304" pitchFamily="18" charset="0"/>
                          <a:cs typeface="Times New Roman" panose="02020603050405020304" pitchFamily="18" charset="0"/>
                        </a:rPr>
                        <a:t>Pattern yêu cầu xử lý đặc biệt trong môi trường đa luồng để nhiều luồng sẽ không tạo ra một đối tượng singleton nhiều lần.</a:t>
                      </a:r>
                    </a:p>
                  </a:txBody>
                  <a:tcPr marL="50015" marR="50015" marT="25008" marB="25008">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612380128"/>
                  </a:ext>
                </a:extLst>
              </a:tr>
              <a:tr h="781262">
                <a:tc>
                  <a:txBody>
                    <a:bodyPr/>
                    <a:lstStyle/>
                    <a:p>
                      <a:pPr fontAlgn="t"/>
                      <a:endParaRPr lang="en-US" sz="1400">
                        <a:effectLst/>
                        <a:latin typeface="Times New Roman" panose="02020603050405020304" pitchFamily="18" charset="0"/>
                        <a:cs typeface="Times New Roman" panose="02020603050405020304" pitchFamily="18" charset="0"/>
                      </a:endParaRPr>
                    </a:p>
                  </a:txBody>
                  <a:tcPr marL="50015" marR="50015" marT="25008" marB="25008">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tc>
                  <a:txBody>
                    <a:bodyPr/>
                    <a:lstStyle/>
                    <a:p>
                      <a:pPr fontAlgn="t"/>
                      <a:r>
                        <a:rPr lang="en-US" sz="1400">
                          <a:effectLst/>
                          <a:latin typeface="Times New Roman" panose="02020603050405020304" pitchFamily="18" charset="0"/>
                          <a:cs typeface="Times New Roman" panose="02020603050405020304" pitchFamily="18" charset="0"/>
                        </a:rPr>
                        <a:t>Có thể khó viết unit test code có sử dụng Singleton bởi vì nhiều test frameworks dựa vào tính kế thừa khi mock các object.</a:t>
                      </a:r>
                    </a:p>
                  </a:txBody>
                  <a:tcPr marL="50015" marR="50015" marT="25008" marB="25008">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1059714892"/>
                  </a:ext>
                </a:extLst>
              </a:tr>
              <a:tr h="741193">
                <a:tc>
                  <a:txBody>
                    <a:bodyPr/>
                    <a:lstStyle/>
                    <a:p>
                      <a:pPr fontAlgn="t"/>
                      <a:endParaRPr lang="en-US" sz="1400">
                        <a:effectLst/>
                        <a:latin typeface="Times New Roman" panose="02020603050405020304" pitchFamily="18" charset="0"/>
                        <a:cs typeface="Times New Roman" panose="02020603050405020304" pitchFamily="18" charset="0"/>
                      </a:endParaRPr>
                    </a:p>
                  </a:txBody>
                  <a:tcPr marL="50015" marR="50015" marT="25008" marB="25008">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6F6F7"/>
                    </a:solidFill>
                  </a:tcPr>
                </a:tc>
                <a:tc>
                  <a:txBody>
                    <a:bodyPr/>
                    <a:lstStyle/>
                    <a:p>
                      <a:pPr fontAlgn="t"/>
                      <a:r>
                        <a:rPr lang="en-US" sz="1400">
                          <a:effectLst/>
                          <a:latin typeface="Times New Roman" panose="02020603050405020304" pitchFamily="18" charset="0"/>
                          <a:cs typeface="Times New Roman" panose="02020603050405020304" pitchFamily="18" charset="0"/>
                        </a:rPr>
                        <a:t>Constructor của Singleton là private và không thể override các static method trong hầu hết các ngôn ngữ</a:t>
                      </a:r>
                    </a:p>
                  </a:txBody>
                  <a:tcPr marL="50015" marR="50015" marT="25008" marB="25008">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6F6F7"/>
                    </a:solidFill>
                  </a:tcPr>
                </a:tc>
                <a:extLst>
                  <a:ext uri="{0D108BD9-81ED-4DB2-BD59-A6C34878D82A}">
                    <a16:rowId xmlns:a16="http://schemas.microsoft.com/office/drawing/2014/main" val="593180795"/>
                  </a:ext>
                </a:extLst>
              </a:tr>
            </a:tbl>
          </a:graphicData>
        </a:graphic>
      </p:graphicFrame>
      <p:sp>
        <p:nvSpPr>
          <p:cNvPr id="6" name="TextBox 5">
            <a:extLst>
              <a:ext uri="{FF2B5EF4-FFF2-40B4-BE49-F238E27FC236}">
                <a16:creationId xmlns:a16="http://schemas.microsoft.com/office/drawing/2014/main" id="{4E6E4059-978E-4674-7F37-3F17010C4C4B}"/>
              </a:ext>
            </a:extLst>
          </p:cNvPr>
          <p:cNvSpPr txBox="1"/>
          <p:nvPr/>
        </p:nvSpPr>
        <p:spPr>
          <a:xfrm>
            <a:off x="2359404" y="978689"/>
            <a:ext cx="6161714" cy="369332"/>
          </a:xfrm>
          <a:prstGeom prst="rect">
            <a:avLst/>
          </a:prstGeom>
          <a:noFill/>
        </p:spPr>
        <p:txBody>
          <a:bodyPr wrap="square">
            <a:spAutoFit/>
          </a:bodyPr>
          <a:lstStyle/>
          <a:p>
            <a:pPr algn="l"/>
            <a:r>
              <a:rPr lang="vi-VN" b="1" i="0">
                <a:solidFill>
                  <a:srgbClr val="1B1B1B"/>
                </a:solidFill>
                <a:effectLst/>
                <a:latin typeface="Times New Roman" panose="02020603050405020304" pitchFamily="18" charset="0"/>
                <a:cs typeface="Times New Roman" panose="02020603050405020304" pitchFamily="18" charset="0"/>
              </a:rPr>
              <a:t>3. Ưu điểm và nhược điểm của Singleton</a:t>
            </a:r>
          </a:p>
        </p:txBody>
      </p:sp>
    </p:spTree>
    <p:extLst>
      <p:ext uri="{BB962C8B-B14F-4D97-AF65-F5344CB8AC3E}">
        <p14:creationId xmlns:p14="http://schemas.microsoft.com/office/powerpoint/2010/main" val="1983162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50112-BD3C-A491-7ACA-C4984511672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F63B9E-EB12-6994-C118-B1AE150A30BC}"/>
              </a:ext>
            </a:extLst>
          </p:cNvPr>
          <p:cNvSpPr>
            <a:spLocks noGrp="1"/>
          </p:cNvSpPr>
          <p:nvPr>
            <p:ph idx="1"/>
          </p:nvPr>
        </p:nvSpPr>
        <p:spPr/>
        <p:txBody>
          <a:bodyPr/>
          <a:lstStyle/>
          <a:p>
            <a:endParaRPr lang="en-US"/>
          </a:p>
        </p:txBody>
      </p:sp>
      <p:pic>
        <p:nvPicPr>
          <p:cNvPr id="4" name="Content Placeholder 4">
            <a:extLst>
              <a:ext uri="{FF2B5EF4-FFF2-40B4-BE49-F238E27FC236}">
                <a16:creationId xmlns:a16="http://schemas.microsoft.com/office/drawing/2014/main" id="{AC9318BA-C417-71B4-C7BC-773BC36A58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16"/>
            <a:ext cx="12192000" cy="6858000"/>
          </a:xfrm>
          <a:prstGeom prst="rect">
            <a:avLst/>
          </a:prstGeom>
        </p:spPr>
      </p:pic>
      <p:sp>
        <p:nvSpPr>
          <p:cNvPr id="6" name="TextBox 5">
            <a:extLst>
              <a:ext uri="{FF2B5EF4-FFF2-40B4-BE49-F238E27FC236}">
                <a16:creationId xmlns:a16="http://schemas.microsoft.com/office/drawing/2014/main" id="{1C2E977A-1DC9-3663-3145-5B04705DEC37}"/>
              </a:ext>
            </a:extLst>
          </p:cNvPr>
          <p:cNvSpPr txBox="1"/>
          <p:nvPr/>
        </p:nvSpPr>
        <p:spPr>
          <a:xfrm>
            <a:off x="2306972" y="973123"/>
            <a:ext cx="7969542" cy="2308324"/>
          </a:xfrm>
          <a:prstGeom prst="rect">
            <a:avLst/>
          </a:prstGeom>
          <a:noFill/>
        </p:spPr>
        <p:txBody>
          <a:bodyPr wrap="square">
            <a:spAutoFit/>
          </a:bodyPr>
          <a:lstStyle/>
          <a:p>
            <a:pPr algn="l"/>
            <a:r>
              <a:rPr lang="vi-VN" b="1">
                <a:solidFill>
                  <a:srgbClr val="1B1B1B"/>
                </a:solidFill>
                <a:latin typeface="Times New Roman" panose="02020603050405020304" pitchFamily="18" charset="0"/>
                <a:cs typeface="Times New Roman" panose="02020603050405020304" pitchFamily="18" charset="0"/>
              </a:rPr>
              <a:t>4</a:t>
            </a:r>
            <a:r>
              <a:rPr lang="vi-VN" b="1" i="0">
                <a:solidFill>
                  <a:srgbClr val="1B1B1B"/>
                </a:solidFill>
                <a:effectLst/>
                <a:latin typeface="Times New Roman" panose="02020603050405020304" pitchFamily="18" charset="0"/>
                <a:cs typeface="Times New Roman" panose="02020603050405020304" pitchFamily="18" charset="0"/>
              </a:rPr>
              <a:t>. Sử dụng Singleton Pattern khi nào ?</a:t>
            </a:r>
          </a:p>
          <a:p>
            <a:pPr algn="l"/>
            <a:endParaRPr lang="vi-VN" b="1" i="0">
              <a:solidFill>
                <a:srgbClr val="1B1B1B"/>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vi-VN" b="0" i="0">
                <a:solidFill>
                  <a:srgbClr val="1B1B1B"/>
                </a:solidFill>
                <a:effectLst/>
                <a:latin typeface="Times New Roman" panose="02020603050405020304" pitchFamily="18" charset="0"/>
                <a:cs typeface="Times New Roman" panose="02020603050405020304" pitchFamily="18" charset="0"/>
              </a:rPr>
              <a:t>Trường hợp giải quyết các bài toán: Shared resource, Logger, Configuration, Caching, Thread pool, …</a:t>
            </a:r>
          </a:p>
          <a:p>
            <a:pPr algn="l">
              <a:buFont typeface="Arial" panose="020B0604020202020204" pitchFamily="34" charset="0"/>
              <a:buChar char="•"/>
            </a:pPr>
            <a:r>
              <a:rPr lang="vi-VN" b="0" i="0">
                <a:solidFill>
                  <a:srgbClr val="1B1B1B"/>
                </a:solidFill>
                <a:effectLst/>
                <a:latin typeface="Times New Roman" panose="02020603050405020304" pitchFamily="18" charset="0"/>
                <a:cs typeface="Times New Roman" panose="02020603050405020304" pitchFamily="18" charset="0"/>
              </a:rPr>
              <a:t>Một số design pattern khác cũng sử dụng Singleton để triển khai: Abstract Factory, Builder, Prototype, Facade,…</a:t>
            </a:r>
          </a:p>
          <a:p>
            <a:pPr algn="l">
              <a:buFont typeface="Arial" panose="020B0604020202020204" pitchFamily="34" charset="0"/>
              <a:buChar char="•"/>
            </a:pPr>
            <a:r>
              <a:rPr lang="vi-VN" b="0" i="0">
                <a:solidFill>
                  <a:srgbClr val="1B1B1B"/>
                </a:solidFill>
                <a:effectLst/>
                <a:latin typeface="Times New Roman" panose="02020603050405020304" pitchFamily="18" charset="0"/>
                <a:cs typeface="Times New Roman" panose="02020603050405020304" pitchFamily="18" charset="0"/>
              </a:rPr>
              <a:t>Đã được sử dụng trong một số class của core java như: java.lang.Runtime, java.awt.Desktop.</a:t>
            </a:r>
          </a:p>
        </p:txBody>
      </p:sp>
      <p:sp>
        <p:nvSpPr>
          <p:cNvPr id="12" name="TextBox 11">
            <a:extLst>
              <a:ext uri="{FF2B5EF4-FFF2-40B4-BE49-F238E27FC236}">
                <a16:creationId xmlns:a16="http://schemas.microsoft.com/office/drawing/2014/main" id="{EE811B54-CC83-CBB0-21C7-92F8F5BBDC8F}"/>
              </a:ext>
            </a:extLst>
          </p:cNvPr>
          <p:cNvSpPr txBox="1"/>
          <p:nvPr/>
        </p:nvSpPr>
        <p:spPr>
          <a:xfrm>
            <a:off x="2306972" y="3416384"/>
            <a:ext cx="7969542" cy="1477328"/>
          </a:xfrm>
          <a:prstGeom prst="rect">
            <a:avLst/>
          </a:prstGeom>
          <a:noFill/>
        </p:spPr>
        <p:txBody>
          <a:bodyPr wrap="square">
            <a:spAutoFit/>
          </a:bodyPr>
          <a:lstStyle/>
          <a:p>
            <a:pPr algn="l"/>
            <a:r>
              <a:rPr lang="vi-VN" b="1">
                <a:solidFill>
                  <a:srgbClr val="1B1B1B"/>
                </a:solidFill>
                <a:latin typeface="Times New Roman" panose="02020603050405020304" pitchFamily="18" charset="0"/>
                <a:cs typeface="Times New Roman" panose="02020603050405020304" pitchFamily="18" charset="0"/>
              </a:rPr>
              <a:t>5</a:t>
            </a:r>
            <a:r>
              <a:rPr lang="vi-VN" b="1" i="0">
                <a:solidFill>
                  <a:srgbClr val="1B1B1B"/>
                </a:solidFill>
                <a:effectLst/>
                <a:latin typeface="Times New Roman" panose="02020603050405020304" pitchFamily="18" charset="0"/>
                <a:cs typeface="Times New Roman" panose="02020603050405020304" pitchFamily="18" charset="0"/>
              </a:rPr>
              <a:t>. Singleton Pattern trong Android</a:t>
            </a:r>
          </a:p>
          <a:p>
            <a:pPr algn="l">
              <a:buFont typeface="Arial" panose="020B0604020202020204" pitchFamily="34" charset="0"/>
              <a:buChar char="•"/>
            </a:pPr>
            <a:r>
              <a:rPr lang="vi-VN" b="0" i="0">
                <a:solidFill>
                  <a:srgbClr val="1B1B1B"/>
                </a:solidFill>
                <a:effectLst/>
                <a:latin typeface="Times New Roman" panose="02020603050405020304" pitchFamily="18" charset="0"/>
                <a:cs typeface="Times New Roman" panose="02020603050405020304" pitchFamily="18" charset="0"/>
              </a:rPr>
              <a:t>Trong ứng dụng Android điển hình, có nhiều đối tượng mà chúng ta chỉ cần một instance của chúng dù cho chúng ta đang sử dụng trực tiếp hay chỉ đơn giản là chuyển nó qua một lớp khác. VD:</a:t>
            </a:r>
            <a:r>
              <a:rPr lang="en-US" b="0" i="0">
                <a:solidFill>
                  <a:srgbClr val="1B1B1B"/>
                </a:solidFill>
                <a:effectLst/>
                <a:latin typeface="Times New Roman" panose="02020603050405020304" pitchFamily="18" charset="0"/>
                <a:cs typeface="Times New Roman" panose="02020603050405020304" pitchFamily="18" charset="0"/>
              </a:rPr>
              <a:t>OkHttpClient, HttpLoggingInterceptor, Retrofit, GSon,...</a:t>
            </a:r>
            <a:endParaRPr lang="vi-VN" b="0" i="0">
              <a:solidFill>
                <a:srgbClr val="1B1B1B"/>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17142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arn(inVertic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arn(inVertical)">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barn(inVertical)">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animEffect transition="in" filter="fade">
                                      <p:cBhvr>
                                        <p:cTn id="27" dur="500"/>
                                        <p:tgtEl>
                                          <p:spTgt spid="1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2">
                                            <p:txEl>
                                              <p:pRg st="1" end="1"/>
                                            </p:txEl>
                                          </p:spTgt>
                                        </p:tgtEl>
                                        <p:attrNameLst>
                                          <p:attrName>style.visibility</p:attrName>
                                        </p:attrNameLst>
                                      </p:cBhvr>
                                      <p:to>
                                        <p:strVal val="visible"/>
                                      </p:to>
                                    </p:set>
                                    <p:animEffect transition="in" filter="barn(inVertical)">
                                      <p:cBhvr>
                                        <p:cTn id="32"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50112-BD3C-A491-7ACA-C4984511672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F63B9E-EB12-6994-C118-B1AE150A30BC}"/>
              </a:ext>
            </a:extLst>
          </p:cNvPr>
          <p:cNvSpPr>
            <a:spLocks noGrp="1"/>
          </p:cNvSpPr>
          <p:nvPr>
            <p:ph idx="1"/>
          </p:nvPr>
        </p:nvSpPr>
        <p:spPr/>
        <p:txBody>
          <a:bodyPr/>
          <a:lstStyle/>
          <a:p>
            <a:endParaRPr lang="en-US"/>
          </a:p>
        </p:txBody>
      </p:sp>
      <p:pic>
        <p:nvPicPr>
          <p:cNvPr id="4" name="Content Placeholder 4">
            <a:extLst>
              <a:ext uri="{FF2B5EF4-FFF2-40B4-BE49-F238E27FC236}">
                <a16:creationId xmlns:a16="http://schemas.microsoft.com/office/drawing/2014/main" id="{AC9318BA-C417-71B4-C7BC-773BC36A58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B448EA93-5215-7376-E9B3-81D1937EE9BF}"/>
              </a:ext>
            </a:extLst>
          </p:cNvPr>
          <p:cNvSpPr txBox="1"/>
          <p:nvPr/>
        </p:nvSpPr>
        <p:spPr>
          <a:xfrm>
            <a:off x="2365694" y="959922"/>
            <a:ext cx="4706225" cy="369332"/>
          </a:xfrm>
          <a:prstGeom prst="rect">
            <a:avLst/>
          </a:prstGeom>
          <a:noFill/>
        </p:spPr>
        <p:txBody>
          <a:bodyPr wrap="square" rtlCol="0">
            <a:spAutoFit/>
          </a:bodyPr>
          <a:lstStyle/>
          <a:p>
            <a:r>
              <a:rPr lang="vi-VN" b="1">
                <a:latin typeface="Times New Roman" panose="02020603050405020304" pitchFamily="18" charset="0"/>
                <a:cs typeface="Times New Roman" panose="02020603050405020304" pitchFamily="18" charset="0"/>
              </a:rPr>
              <a:t>6. Ứng dụng Design Pattern trong thực tế</a:t>
            </a:r>
            <a:endParaRPr lang="en-US" b="1">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992959E-2E87-2739-0636-FA6167CD3EDB}"/>
              </a:ext>
            </a:extLst>
          </p:cNvPr>
          <p:cNvSpPr txBox="1"/>
          <p:nvPr/>
        </p:nvSpPr>
        <p:spPr>
          <a:xfrm>
            <a:off x="1693352" y="1464191"/>
            <a:ext cx="8683829" cy="4247317"/>
          </a:xfrm>
          <a:prstGeom prst="rect">
            <a:avLst/>
          </a:prstGeom>
          <a:noFill/>
        </p:spPr>
        <p:txBody>
          <a:bodyPr wrap="square">
            <a:spAutoFit/>
          </a:bodyPr>
          <a:lstStyle/>
          <a:p>
            <a:pPr marL="285750" indent="-285750">
              <a:buFont typeface="Wingdings" panose="05000000000000000000" pitchFamily="2" charset="2"/>
              <a:buChar char="Ø"/>
            </a:pPr>
            <a:r>
              <a:rPr lang="vi-VN" b="0" i="0">
                <a:solidFill>
                  <a:schemeClr val="tx1">
                    <a:lumMod val="75000"/>
                    <a:lumOff val="25000"/>
                  </a:schemeClr>
                </a:solidFill>
                <a:effectLst/>
                <a:latin typeface="Times New Roman" panose="02020603050405020304" pitchFamily="18" charset="0"/>
                <a:cs typeface="Times New Roman" panose="02020603050405020304" pitchFamily="18" charset="0"/>
              </a:rPr>
              <a:t>Một ví dụ cho Abstract Factory (một pattern rất nổi tiếng), có thể các bạn sẽ coi đi coi lại code demo và vẫn thấy nó cứ "lấn cấn" hay tạo ra nhiều thứ phức tạp quá. Cách tiếp cận này mình gọi là "HOW" (dùng nó như thế nào). Sự thật là chúng ta đôi lần (hoặc rất thường xuyên) đối mặt với vấn đề - lý do mà nó được sinh ra (WHY - WHAT). Chúng ta thử xem một trường hợp sau đây nhé:</a:t>
            </a:r>
          </a:p>
          <a:p>
            <a:pPr marL="285750" indent="-285750">
              <a:buFont typeface="Wingdings" panose="05000000000000000000" pitchFamily="2" charset="2"/>
              <a:buChar char="Ø"/>
            </a:pPr>
            <a:r>
              <a:rPr lang="vi-VN" b="0" i="0">
                <a:solidFill>
                  <a:schemeClr val="tx1">
                    <a:lumMod val="75000"/>
                    <a:lumOff val="25000"/>
                  </a:schemeClr>
                </a:solidFill>
                <a:effectLst/>
                <a:latin typeface="Times New Roman" panose="02020603050405020304" pitchFamily="18" charset="0"/>
                <a:cs typeface="Times New Roman" panose="02020603050405020304" pitchFamily="18" charset="0"/>
              </a:rPr>
              <a:t> Chúng ta đang thiết kế giải pháp cho một hệ thống bao gồm 03 hệ thống nhỏ không thể tách rời khi vận hành. Tức là thiếu 1 trong 3 là không chạy được, sẽ có lỗi. Hệ thống này cần chạy trên các Platform khác nhau hoặc môi trường (environment) khác nhau như Dev, Staging, Production,... Ở mỗi Platform hoặc môi trường cụ thể ta cần thay thế 3 hệ thống con sao cho phù hợp để chạy ổn. Nếu không biết về pattern này, có thể các bạn sẽ giải quyết không hiệu quả và dẫn đến các technical debt hay anti-patterns về sau.</a:t>
            </a:r>
          </a:p>
          <a:p>
            <a:pPr marL="285750" indent="-285750">
              <a:buFont typeface="Wingdings" panose="05000000000000000000" pitchFamily="2" charset="2"/>
              <a:buChar char="Ø"/>
            </a:pPr>
            <a:r>
              <a:rPr lang="vi-VN" b="0" i="0">
                <a:solidFill>
                  <a:schemeClr val="tx1">
                    <a:lumMod val="75000"/>
                    <a:lumOff val="25000"/>
                  </a:schemeClr>
                </a:solidFill>
                <a:effectLst/>
                <a:latin typeface="Times New Roman" panose="02020603050405020304" pitchFamily="18" charset="0"/>
                <a:cs typeface="Times New Roman" panose="02020603050405020304" pitchFamily="18" charset="0"/>
              </a:rPr>
              <a:t> Ở một ví dụ khác, design patterns cũng đóng vai trò như lời giải cho các vấn đề thường gặp ở đời sống như: Ở một nhà hàng có 50 bàn ăn thì liệu chúng ta có cần 50 phục vụ? Đương nhiên là không vì chúng ta chỉ cần ít hơn 50 người và tái sử dụng lại khi họ "rảnh". Và đó chính là pattern "Object Pool" dùng để làm các Worker Pool.</a:t>
            </a: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69899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circle(in)">
                                      <p:cBhvr>
                                        <p:cTn id="12" dur="20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circle(in)">
                                      <p:cBhvr>
                                        <p:cTn id="17" dur="20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circle(in)">
                                      <p:cBhvr>
                                        <p:cTn id="22" dur="20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50112-BD3C-A491-7ACA-C49845116726}"/>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E8EE9515-83EB-1C67-9AD6-81C448A992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07051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FC9B3-6570-F73F-A0BB-8BD179FEA4C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E16E535D-DD04-C8E9-3409-3AD9A5EBC4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7" name="TextBox 6">
            <a:extLst>
              <a:ext uri="{FF2B5EF4-FFF2-40B4-BE49-F238E27FC236}">
                <a16:creationId xmlns:a16="http://schemas.microsoft.com/office/drawing/2014/main" id="{442730A6-DC9C-2AF5-ED55-866FA6F1F769}"/>
              </a:ext>
            </a:extLst>
          </p:cNvPr>
          <p:cNvSpPr txBox="1"/>
          <p:nvPr/>
        </p:nvSpPr>
        <p:spPr>
          <a:xfrm>
            <a:off x="2712072" y="842875"/>
            <a:ext cx="6910100" cy="584775"/>
          </a:xfrm>
          <a:prstGeom prst="rect">
            <a:avLst/>
          </a:prstGeom>
          <a:noFill/>
        </p:spPr>
        <p:txBody>
          <a:bodyPr wrap="square" rtlCol="0">
            <a:spAutoFit/>
          </a:bodyPr>
          <a:lstStyle/>
          <a:p>
            <a:pPr algn="ctr"/>
            <a:r>
              <a:rPr lang="vi-VN" sz="3200">
                <a:latin typeface="+mj-lt"/>
              </a:rPr>
              <a:t>-Phần 1:Tổng quan về Design Pattern</a:t>
            </a:r>
            <a:endParaRPr lang="en-US" sz="3200">
              <a:latin typeface="+mj-lt"/>
            </a:endParaRPr>
          </a:p>
        </p:txBody>
      </p:sp>
      <p:sp>
        <p:nvSpPr>
          <p:cNvPr id="8" name="TextBox 7">
            <a:extLst>
              <a:ext uri="{FF2B5EF4-FFF2-40B4-BE49-F238E27FC236}">
                <a16:creationId xmlns:a16="http://schemas.microsoft.com/office/drawing/2014/main" id="{D85F4B3E-5E6D-65D1-1A0C-6E7711C03928}"/>
              </a:ext>
            </a:extLst>
          </p:cNvPr>
          <p:cNvSpPr txBox="1"/>
          <p:nvPr/>
        </p:nvSpPr>
        <p:spPr>
          <a:xfrm>
            <a:off x="1524000" y="1730589"/>
            <a:ext cx="5181600" cy="369332"/>
          </a:xfrm>
          <a:prstGeom prst="rect">
            <a:avLst/>
          </a:prstGeom>
          <a:noFill/>
        </p:spPr>
        <p:txBody>
          <a:bodyPr wrap="square" rtlCol="0">
            <a:spAutoFit/>
          </a:bodyPr>
          <a:lstStyle/>
          <a:p>
            <a:pPr algn="l"/>
            <a:r>
              <a:rPr lang="vi-VN" b="1" i="0">
                <a:solidFill>
                  <a:srgbClr val="1B1B1B"/>
                </a:solidFill>
                <a:effectLst/>
                <a:latin typeface="Times New Roman" panose="02020603050405020304" pitchFamily="18" charset="0"/>
                <a:cs typeface="Times New Roman" panose="02020603050405020304" pitchFamily="18" charset="0"/>
              </a:rPr>
              <a:t>1. Design Patterns được hiểu như thế nào?</a:t>
            </a:r>
          </a:p>
        </p:txBody>
      </p:sp>
      <p:sp>
        <p:nvSpPr>
          <p:cNvPr id="10" name="TextBox 9">
            <a:extLst>
              <a:ext uri="{FF2B5EF4-FFF2-40B4-BE49-F238E27FC236}">
                <a16:creationId xmlns:a16="http://schemas.microsoft.com/office/drawing/2014/main" id="{A83F6B13-3842-D701-A745-4A1EF931714E}"/>
              </a:ext>
            </a:extLst>
          </p:cNvPr>
          <p:cNvSpPr txBox="1"/>
          <p:nvPr/>
        </p:nvSpPr>
        <p:spPr>
          <a:xfrm>
            <a:off x="2149642" y="2426971"/>
            <a:ext cx="7892716" cy="3139321"/>
          </a:xfrm>
          <a:prstGeom prst="rect">
            <a:avLst/>
          </a:prstGeom>
          <a:noFill/>
        </p:spPr>
        <p:txBody>
          <a:bodyPr wrap="square" rtlCol="0">
            <a:spAutoFit/>
          </a:bodyPr>
          <a:lstStyle/>
          <a:p>
            <a:pPr algn="l">
              <a:buFont typeface="Arial" panose="020B0604020202020204" pitchFamily="34" charset="0"/>
              <a:buChar char="•"/>
            </a:pPr>
            <a:r>
              <a:rPr lang="vi-VN" b="0" i="0">
                <a:solidFill>
                  <a:srgbClr val="1B1B1B"/>
                </a:solidFill>
                <a:effectLst/>
                <a:latin typeface="Times New Roman" panose="02020603050405020304" pitchFamily="18" charset="0"/>
                <a:cs typeface="Times New Roman" panose="02020603050405020304" pitchFamily="18" charset="0"/>
              </a:rPr>
              <a:t>Trước tiên mình muốn nhấn mạnh một điều: </a:t>
            </a:r>
            <a:r>
              <a:rPr lang="vi-VN" b="1" i="0">
                <a:solidFill>
                  <a:srgbClr val="1B1B1B"/>
                </a:solidFill>
                <a:effectLst/>
                <a:latin typeface="Times New Roman" panose="02020603050405020304" pitchFamily="18" charset="0"/>
                <a:cs typeface="Times New Roman" panose="02020603050405020304" pitchFamily="18" charset="0"/>
              </a:rPr>
              <a:t>"Design Patterns không phải là ngôn ngữ cụ thể nào cả."</a:t>
            </a:r>
            <a:r>
              <a:rPr lang="vi-VN" b="0" i="0">
                <a:solidFill>
                  <a:srgbClr val="1B1B1B"/>
                </a:solidFill>
                <a:effectLst/>
                <a:latin typeface="Times New Roman" panose="02020603050405020304" pitchFamily="18" charset="0"/>
                <a:cs typeface="Times New Roman" panose="02020603050405020304" pitchFamily="18" charset="0"/>
              </a:rPr>
              <a:t> cho nên chúng ta có thể triển khai các design pattern theo nhiều ngôn ngữ lập trình khác nhau mà chúng ta biết.</a:t>
            </a:r>
          </a:p>
          <a:p>
            <a:pPr algn="l">
              <a:buFont typeface="Arial" panose="020B0604020202020204" pitchFamily="34" charset="0"/>
              <a:buChar char="•"/>
            </a:pPr>
            <a:r>
              <a:rPr lang="vi-VN" b="0" i="0">
                <a:solidFill>
                  <a:srgbClr val="1B1B1B"/>
                </a:solidFill>
                <a:effectLst/>
                <a:latin typeface="Times New Roman" panose="02020603050405020304" pitchFamily="18" charset="0"/>
                <a:cs typeface="Times New Roman" panose="02020603050405020304" pitchFamily="18" charset="0"/>
              </a:rPr>
              <a:t>Có rất nhiều tài liệu nói về Design Patterns. Vậy theo 1 cách dễ hiểu thì design patterns là: Những giải pháp được đưa một cách tổng thể sau khi được tối ưu hóa và tái sử dụng. Việc này thường được áp dụng cho các phần mềm thiết kế mà ta thường gặp phải mỗi ngày. Nhiều người coi đó là các tập giải pháp sau khi được suy nghĩ, giải quyết trong một tình huống vô cùng cụ thể.</a:t>
            </a:r>
          </a:p>
          <a:p>
            <a:pPr algn="l">
              <a:buFont typeface="Arial" panose="020B0604020202020204" pitchFamily="34" charset="0"/>
              <a:buChar char="•"/>
            </a:pPr>
            <a:r>
              <a:rPr lang="vi-VN" b="0" i="0">
                <a:solidFill>
                  <a:srgbClr val="1B1B1B"/>
                </a:solidFill>
                <a:effectLst/>
                <a:latin typeface="Times New Roman" panose="02020603050405020304" pitchFamily="18" charset="0"/>
                <a:cs typeface="Times New Roman" panose="02020603050405020304" pitchFamily="18" charset="0"/>
              </a:rPr>
              <a:t>Design Pattern trong OOP thường biểu thị mối quan hệ và tương tác giữa Class, Object với nhau (Class với Object, Class với Class,Object</a:t>
            </a:r>
          </a:p>
          <a:p>
            <a:pPr algn="l"/>
            <a:r>
              <a:rPr lang="vi-VN" b="0" i="0">
                <a:solidFill>
                  <a:srgbClr val="1B1B1B"/>
                </a:solidFill>
                <a:effectLst/>
                <a:latin typeface="Times New Roman" panose="02020603050405020304" pitchFamily="18" charset="0"/>
                <a:cs typeface="Times New Roman" panose="02020603050405020304" pitchFamily="18" charset="0"/>
              </a:rPr>
              <a:t>với Object, …) dựa trên 2 nguyên lý thiết kế đối tượng nổi tiếng:</a:t>
            </a:r>
          </a:p>
        </p:txBody>
      </p:sp>
    </p:spTree>
    <p:extLst>
      <p:ext uri="{BB962C8B-B14F-4D97-AF65-F5344CB8AC3E}">
        <p14:creationId xmlns:p14="http://schemas.microsoft.com/office/powerpoint/2010/main" val="23425785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50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circle(in)">
                                      <p:cBhvr>
                                        <p:cTn id="17" dur="20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0">
                                            <p:txEl>
                                              <p:pRg st="1" end="1"/>
                                            </p:txEl>
                                          </p:spTgt>
                                        </p:tgtEl>
                                        <p:attrNameLst>
                                          <p:attrName>style.visibility</p:attrName>
                                        </p:attrNameLst>
                                      </p:cBhvr>
                                      <p:to>
                                        <p:strVal val="visible"/>
                                      </p:to>
                                    </p:set>
                                    <p:animEffect transition="in" filter="circle(in)">
                                      <p:cBhvr>
                                        <p:cTn id="22" dur="2000"/>
                                        <p:tgtEl>
                                          <p:spTgt spid="1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animEffect transition="in" filter="circle(in)">
                                      <p:cBhvr>
                                        <p:cTn id="27" dur="2000"/>
                                        <p:tgtEl>
                                          <p:spTgt spid="10">
                                            <p:txEl>
                                              <p:pRg st="2" end="2"/>
                                            </p:txEl>
                                          </p:spTgt>
                                        </p:tgtEl>
                                      </p:cBhvr>
                                    </p:animEffect>
                                  </p:childTnLst>
                                </p:cTn>
                              </p:par>
                              <p:par>
                                <p:cTn id="28" presetID="6" presetClass="entr" presetSubtype="16" fill="hold" nodeType="withEffect">
                                  <p:stCondLst>
                                    <p:cond delay="0"/>
                                  </p:stCondLst>
                                  <p:childTnLst>
                                    <p:set>
                                      <p:cBhvr>
                                        <p:cTn id="29" dur="1" fill="hold">
                                          <p:stCondLst>
                                            <p:cond delay="0"/>
                                          </p:stCondLst>
                                        </p:cTn>
                                        <p:tgtEl>
                                          <p:spTgt spid="10">
                                            <p:txEl>
                                              <p:pRg st="3" end="3"/>
                                            </p:txEl>
                                          </p:spTgt>
                                        </p:tgtEl>
                                        <p:attrNameLst>
                                          <p:attrName>style.visibility</p:attrName>
                                        </p:attrNameLst>
                                      </p:cBhvr>
                                      <p:to>
                                        <p:strVal val="visible"/>
                                      </p:to>
                                    </p:set>
                                    <p:animEffect transition="in" filter="circle(in)">
                                      <p:cBhvr>
                                        <p:cTn id="30" dur="20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C0859-7ADC-EDFC-24E9-658E3E6C356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1476E0D3-8C1D-62B9-EE86-793AC6036A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TextBox 5">
            <a:extLst>
              <a:ext uri="{FF2B5EF4-FFF2-40B4-BE49-F238E27FC236}">
                <a16:creationId xmlns:a16="http://schemas.microsoft.com/office/drawing/2014/main" id="{EF727752-0FD6-82B4-39E1-BD9440DC0A55}"/>
              </a:ext>
            </a:extLst>
          </p:cNvPr>
          <p:cNvSpPr txBox="1"/>
          <p:nvPr/>
        </p:nvSpPr>
        <p:spPr>
          <a:xfrm>
            <a:off x="2962711" y="998290"/>
            <a:ext cx="6266577" cy="1200329"/>
          </a:xfrm>
          <a:prstGeom prst="rect">
            <a:avLst/>
          </a:prstGeom>
          <a:noFill/>
        </p:spPr>
        <p:txBody>
          <a:bodyPr wrap="square" rtlCol="0">
            <a:spAutoFit/>
          </a:bodyPr>
          <a:lstStyle/>
          <a:p>
            <a:pPr marL="285750" indent="-285750" algn="l">
              <a:buFont typeface="Courier New" panose="02070309020205020404" pitchFamily="49" charset="0"/>
              <a:buChar char="o"/>
            </a:pPr>
            <a:r>
              <a:rPr lang="vi-VN" b="1" i="0">
                <a:solidFill>
                  <a:srgbClr val="1B1B1B"/>
                </a:solidFill>
                <a:effectLst/>
                <a:latin typeface="+mj-lt"/>
              </a:rPr>
              <a:t>Program to an interface not implementation</a:t>
            </a:r>
            <a:r>
              <a:rPr lang="vi-VN" b="0" i="0">
                <a:solidFill>
                  <a:srgbClr val="1B1B1B"/>
                </a:solidFill>
                <a:effectLst/>
                <a:latin typeface="+mj-lt"/>
              </a:rPr>
              <a:t> ( Lập trình hướng đến các Interface và tính trừu tượng).</a:t>
            </a:r>
          </a:p>
          <a:p>
            <a:pPr marL="285750" indent="-285750" algn="l">
              <a:buFont typeface="Courier New" panose="02070309020205020404" pitchFamily="49" charset="0"/>
              <a:buChar char="o"/>
            </a:pPr>
            <a:r>
              <a:rPr lang="vi-VN" b="1" i="0">
                <a:solidFill>
                  <a:srgbClr val="1B1B1B"/>
                </a:solidFill>
                <a:effectLst/>
                <a:latin typeface="+mj-lt"/>
              </a:rPr>
              <a:t>Object Composition over inheritance</a:t>
            </a:r>
            <a:r>
              <a:rPr lang="vi-VN" b="0" i="0">
                <a:solidFill>
                  <a:srgbClr val="1B1B1B"/>
                </a:solidFill>
                <a:effectLst/>
                <a:latin typeface="+mj-lt"/>
              </a:rPr>
              <a:t> (Sử dụng Composition thay vì Inheritance – kế thừa).</a:t>
            </a:r>
          </a:p>
        </p:txBody>
      </p:sp>
      <p:sp>
        <p:nvSpPr>
          <p:cNvPr id="7" name="TextBox 6">
            <a:extLst>
              <a:ext uri="{FF2B5EF4-FFF2-40B4-BE49-F238E27FC236}">
                <a16:creationId xmlns:a16="http://schemas.microsoft.com/office/drawing/2014/main" id="{E9BB4D23-3D3F-C5B8-FD28-064F8DBAD58E}"/>
              </a:ext>
            </a:extLst>
          </p:cNvPr>
          <p:cNvSpPr txBox="1"/>
          <p:nvPr/>
        </p:nvSpPr>
        <p:spPr>
          <a:xfrm>
            <a:off x="1761688" y="2323853"/>
            <a:ext cx="4588778" cy="923330"/>
          </a:xfrm>
          <a:prstGeom prst="rect">
            <a:avLst/>
          </a:prstGeom>
          <a:noFill/>
        </p:spPr>
        <p:txBody>
          <a:bodyPr wrap="square" rtlCol="0">
            <a:spAutoFit/>
          </a:bodyPr>
          <a:lstStyle/>
          <a:p>
            <a:pPr algn="l"/>
            <a:r>
              <a:rPr lang="en-US" b="1" i="0">
                <a:solidFill>
                  <a:srgbClr val="1B1B1B"/>
                </a:solidFill>
                <a:effectLst/>
                <a:latin typeface="Times New Roman" panose="02020603050405020304" pitchFamily="18" charset="0"/>
                <a:cs typeface="Times New Roman" panose="02020603050405020304" pitchFamily="18" charset="0"/>
              </a:rPr>
              <a:t>2. Tác dụng của Design Patterns là gì?</a:t>
            </a:r>
          </a:p>
          <a:p>
            <a:br>
              <a:rPr lang="en-US" b="0" i="0">
                <a:solidFill>
                  <a:srgbClr val="1B1B1B"/>
                </a:solidFill>
                <a:effectLst/>
                <a:latin typeface="Open Sans" panose="020B0606030504020204" pitchFamily="34" charset="0"/>
              </a:rPr>
            </a:br>
            <a:endParaRPr lang="en-US"/>
          </a:p>
        </p:txBody>
      </p:sp>
      <p:sp>
        <p:nvSpPr>
          <p:cNvPr id="8" name="TextBox 7">
            <a:extLst>
              <a:ext uri="{FF2B5EF4-FFF2-40B4-BE49-F238E27FC236}">
                <a16:creationId xmlns:a16="http://schemas.microsoft.com/office/drawing/2014/main" id="{CBD4F884-C217-BDD3-9F51-68C34D15D10C}"/>
              </a:ext>
            </a:extLst>
          </p:cNvPr>
          <p:cNvSpPr txBox="1"/>
          <p:nvPr/>
        </p:nvSpPr>
        <p:spPr>
          <a:xfrm>
            <a:off x="2260833" y="2785518"/>
            <a:ext cx="8179266" cy="3416320"/>
          </a:xfrm>
          <a:prstGeom prst="rect">
            <a:avLst/>
          </a:prstGeom>
          <a:noFill/>
        </p:spPr>
        <p:txBody>
          <a:bodyPr wrap="square" rtlCol="0">
            <a:spAutoFit/>
          </a:bodyPr>
          <a:lstStyle/>
          <a:p>
            <a:pPr marL="285750" indent="-285750">
              <a:buFont typeface="Arial" panose="020B0604020202020204" pitchFamily="34" charset="0"/>
              <a:buChar char="•"/>
            </a:pPr>
            <a:r>
              <a:rPr lang="vi-VN" b="0" i="0">
                <a:solidFill>
                  <a:srgbClr val="1B1B1B"/>
                </a:solidFill>
                <a:effectLst/>
                <a:latin typeface="Times New Roman" panose="02020603050405020304" pitchFamily="18" charset="0"/>
                <a:cs typeface="Times New Roman" panose="02020603050405020304" pitchFamily="18" charset="0"/>
              </a:rPr>
              <a:t>Nhờ có Design Patterns mà các dev có thể áp dụng để giải quyết nhiều cấn đề khác nhau một cách tương tự. Một số vấn đề mà các bạn gập phải, có thể nếu bạn đã có kinh nghiệm về lĩnh vực IT, bạn có thể nghĩ và đưa ra những giải pháp cho nó.</a:t>
            </a:r>
          </a:p>
          <a:p>
            <a:pPr marL="285750" indent="-285750">
              <a:buFont typeface="Arial" panose="020B0604020202020204" pitchFamily="34" charset="0"/>
              <a:buChar char="•"/>
            </a:pPr>
            <a:r>
              <a:rPr lang="en-US" b="0" i="0">
                <a:solidFill>
                  <a:srgbClr val="1B1B1B"/>
                </a:solidFill>
                <a:effectLst/>
                <a:latin typeface="Times New Roman" panose="02020603050405020304" pitchFamily="18" charset="0"/>
                <a:cs typeface="Times New Roman" panose="02020603050405020304" pitchFamily="18" charset="0"/>
              </a:rPr>
              <a:t>Design Patterns giúp bạn tái sử dụng code và dễ dàng mở rộng code.</a:t>
            </a:r>
            <a:endParaRPr lang="vi-VN" b="0" i="0">
              <a:solidFill>
                <a:srgbClr val="1B1B1B"/>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vi-VN" b="0" i="0">
                <a:solidFill>
                  <a:srgbClr val="1B1B1B"/>
                </a:solidFill>
                <a:effectLst/>
                <a:latin typeface="Times New Roman" panose="02020603050405020304" pitchFamily="18" charset="0"/>
                <a:cs typeface="Times New Roman" panose="02020603050405020304" pitchFamily="18" charset="0"/>
              </a:rPr>
              <a:t>Design Patterns cung cấp giải pháp ở dạng tổng quát, giúp tăng tốc độ phát triển phần mềm bằng cách đưa ra các mô hình test, mô hình phát triển đã qua kiểm nghiệm.</a:t>
            </a:r>
          </a:p>
          <a:p>
            <a:pPr marL="285750" indent="-285750" algn="l">
              <a:buFont typeface="Arial" panose="020B0604020202020204" pitchFamily="34" charset="0"/>
              <a:buChar char="•"/>
            </a:pPr>
            <a:r>
              <a:rPr lang="vi-VN" b="0" i="0">
                <a:solidFill>
                  <a:srgbClr val="1B1B1B"/>
                </a:solidFill>
                <a:effectLst/>
                <a:latin typeface="Times New Roman" panose="02020603050405020304" pitchFamily="18" charset="0"/>
                <a:cs typeface="Times New Roman" panose="02020603050405020304" pitchFamily="18" charset="0"/>
              </a:rPr>
              <a:t>Khi bảo trì những dự án nếu được code theo các pattern thì chắc hẳn việc đọc code và fix bug sẽ dễ dàng hơn cho lập trình viên cả về mặt chất lượng công việc</a:t>
            </a:r>
          </a:p>
          <a:p>
            <a:pPr algn="l"/>
            <a:r>
              <a:rPr lang="vi-VN">
                <a:solidFill>
                  <a:srgbClr val="1B1B1B"/>
                </a:solidFill>
                <a:latin typeface="Times New Roman" panose="02020603050405020304" pitchFamily="18" charset="0"/>
                <a:cs typeface="Times New Roman" panose="02020603050405020304" pitchFamily="18" charset="0"/>
              </a:rPr>
              <a:t>    </a:t>
            </a:r>
            <a:r>
              <a:rPr lang="vi-VN" b="0" i="0">
                <a:solidFill>
                  <a:srgbClr val="1B1B1B"/>
                </a:solidFill>
                <a:effectLst/>
                <a:latin typeface="Times New Roman" panose="02020603050405020304" pitchFamily="18" charset="0"/>
                <a:cs typeface="Times New Roman" panose="02020603050405020304" pitchFamily="18" charset="0"/>
              </a:rPr>
              <a:t> cũng như thời gian.</a:t>
            </a:r>
          </a:p>
          <a:p>
            <a:endParaRPr lang="en-US" b="0" i="0">
              <a:solidFill>
                <a:srgbClr val="1B1B1B"/>
              </a:solidFill>
              <a:effectLst/>
              <a:latin typeface="Open Sans" panose="020B0606030504020204" pitchFamily="34" charset="0"/>
            </a:endParaRPr>
          </a:p>
          <a:p>
            <a:endParaRPr lang="en-US">
              <a:latin typeface="+mj-lt"/>
            </a:endParaRPr>
          </a:p>
        </p:txBody>
      </p:sp>
    </p:spTree>
    <p:extLst>
      <p:ext uri="{BB962C8B-B14F-4D97-AF65-F5344CB8AC3E}">
        <p14:creationId xmlns:p14="http://schemas.microsoft.com/office/powerpoint/2010/main" val="33922195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ircle(in)">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circle(in)">
                                      <p:cBhvr>
                                        <p:cTn id="12" dur="20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circle(in)">
                                      <p:cBhvr>
                                        <p:cTn id="22" dur="2000"/>
                                        <p:tgtEl>
                                          <p:spTgt spid="8">
                                            <p:txEl>
                                              <p:pRg st="0" end="0"/>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animEffect transition="in" filter="circle(in)">
                                      <p:cBhvr>
                                        <p:cTn id="25" dur="2000"/>
                                        <p:tgtEl>
                                          <p:spTgt spid="8">
                                            <p:txEl>
                                              <p:pRg st="1" end="1"/>
                                            </p:txEl>
                                          </p:spTgt>
                                        </p:tgtEl>
                                      </p:cBhvr>
                                    </p:animEffect>
                                  </p:childTnLst>
                                </p:cTn>
                              </p:par>
                              <p:par>
                                <p:cTn id="26" presetID="6" presetClass="entr" presetSubtype="16" fill="hold" nodeType="withEffect">
                                  <p:stCondLst>
                                    <p:cond delay="0"/>
                                  </p:stCondLst>
                                  <p:childTnLst>
                                    <p:set>
                                      <p:cBhvr>
                                        <p:cTn id="27" dur="1" fill="hold">
                                          <p:stCondLst>
                                            <p:cond delay="0"/>
                                          </p:stCondLst>
                                        </p:cTn>
                                        <p:tgtEl>
                                          <p:spTgt spid="8">
                                            <p:txEl>
                                              <p:pRg st="2" end="2"/>
                                            </p:txEl>
                                          </p:spTgt>
                                        </p:tgtEl>
                                        <p:attrNameLst>
                                          <p:attrName>style.visibility</p:attrName>
                                        </p:attrNameLst>
                                      </p:cBhvr>
                                      <p:to>
                                        <p:strVal val="visible"/>
                                      </p:to>
                                    </p:set>
                                    <p:animEffect transition="in" filter="circle(in)">
                                      <p:cBhvr>
                                        <p:cTn id="28" dur="2000"/>
                                        <p:tgtEl>
                                          <p:spTgt spid="8">
                                            <p:txEl>
                                              <p:pRg st="2" end="2"/>
                                            </p:txEl>
                                          </p:spTgt>
                                        </p:tgtEl>
                                      </p:cBhvr>
                                    </p:animEffect>
                                  </p:childTnLst>
                                </p:cTn>
                              </p:par>
                              <p:par>
                                <p:cTn id="29" presetID="6" presetClass="entr" presetSubtype="16" fill="hold" nodeType="with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animEffect transition="in" filter="circle(in)">
                                      <p:cBhvr>
                                        <p:cTn id="31" dur="2000"/>
                                        <p:tgtEl>
                                          <p:spTgt spid="8">
                                            <p:txEl>
                                              <p:pRg st="3" end="3"/>
                                            </p:txEl>
                                          </p:spTgt>
                                        </p:tgtEl>
                                      </p:cBhvr>
                                    </p:animEffect>
                                  </p:childTnLst>
                                </p:cTn>
                              </p:par>
                              <p:par>
                                <p:cTn id="32" presetID="6" presetClass="entr" presetSubtype="16" fill="hold" nodeType="withEffect">
                                  <p:stCondLst>
                                    <p:cond delay="0"/>
                                  </p:stCondLst>
                                  <p:childTnLst>
                                    <p:set>
                                      <p:cBhvr>
                                        <p:cTn id="33" dur="1" fill="hold">
                                          <p:stCondLst>
                                            <p:cond delay="0"/>
                                          </p:stCondLst>
                                        </p:cTn>
                                        <p:tgtEl>
                                          <p:spTgt spid="8">
                                            <p:txEl>
                                              <p:pRg st="4" end="4"/>
                                            </p:txEl>
                                          </p:spTgt>
                                        </p:tgtEl>
                                        <p:attrNameLst>
                                          <p:attrName>style.visibility</p:attrName>
                                        </p:attrNameLst>
                                      </p:cBhvr>
                                      <p:to>
                                        <p:strVal val="visible"/>
                                      </p:to>
                                    </p:set>
                                    <p:animEffect transition="in" filter="circle(in)">
                                      <p:cBhvr>
                                        <p:cTn id="34" dur="20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EDAC8-228E-C457-0578-A6C724B23C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42565A-1DDB-49F5-8516-7CDCAA76A1C9}"/>
              </a:ext>
            </a:extLst>
          </p:cNvPr>
          <p:cNvSpPr>
            <a:spLocks noGrp="1"/>
          </p:cNvSpPr>
          <p:nvPr>
            <p:ph idx="1"/>
          </p:nvPr>
        </p:nvSpPr>
        <p:spPr/>
        <p:txBody>
          <a:bodyPr/>
          <a:lstStyle/>
          <a:p>
            <a:endParaRPr lang="en-US"/>
          </a:p>
        </p:txBody>
      </p:sp>
      <p:pic>
        <p:nvPicPr>
          <p:cNvPr id="4" name="Content Placeholder 4">
            <a:extLst>
              <a:ext uri="{FF2B5EF4-FFF2-40B4-BE49-F238E27FC236}">
                <a16:creationId xmlns:a16="http://schemas.microsoft.com/office/drawing/2014/main" id="{1FD5FD2F-D5E8-A9BD-83CE-71E293441B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5B55D866-C9B0-313D-A7C8-E0E84ADF595C}"/>
              </a:ext>
            </a:extLst>
          </p:cNvPr>
          <p:cNvSpPr txBox="1"/>
          <p:nvPr/>
        </p:nvSpPr>
        <p:spPr>
          <a:xfrm>
            <a:off x="2315362" y="959922"/>
            <a:ext cx="3489820" cy="369332"/>
          </a:xfrm>
          <a:prstGeom prst="rect">
            <a:avLst/>
          </a:prstGeom>
          <a:noFill/>
        </p:spPr>
        <p:txBody>
          <a:bodyPr wrap="square" rtlCol="0">
            <a:spAutoFit/>
          </a:bodyPr>
          <a:lstStyle/>
          <a:p>
            <a:pPr algn="l"/>
            <a:r>
              <a:rPr lang="en-US" b="1" i="0">
                <a:solidFill>
                  <a:srgbClr val="1B1B1B"/>
                </a:solidFill>
                <a:effectLst/>
                <a:latin typeface="Times New Roman" panose="02020603050405020304" pitchFamily="18" charset="0"/>
                <a:cs typeface="Times New Roman" panose="02020603050405020304" pitchFamily="18" charset="0"/>
              </a:rPr>
              <a:t>3. Lý do áp dụng Design Patterns</a:t>
            </a:r>
          </a:p>
        </p:txBody>
      </p:sp>
      <p:sp>
        <p:nvSpPr>
          <p:cNvPr id="6" name="TextBox 5">
            <a:extLst>
              <a:ext uri="{FF2B5EF4-FFF2-40B4-BE49-F238E27FC236}">
                <a16:creationId xmlns:a16="http://schemas.microsoft.com/office/drawing/2014/main" id="{FD48339B-B285-7A9C-C73A-4245204F8F71}"/>
              </a:ext>
            </a:extLst>
          </p:cNvPr>
          <p:cNvSpPr txBox="1"/>
          <p:nvPr/>
        </p:nvSpPr>
        <p:spPr>
          <a:xfrm>
            <a:off x="2218885" y="1329254"/>
            <a:ext cx="7754225" cy="646331"/>
          </a:xfrm>
          <a:prstGeom prst="rect">
            <a:avLst/>
          </a:prstGeom>
          <a:noFill/>
        </p:spPr>
        <p:txBody>
          <a:bodyPr wrap="square" rtlCol="0">
            <a:spAutoFit/>
          </a:bodyPr>
          <a:lstStyle/>
          <a:p>
            <a:pPr marL="285750" indent="-285750">
              <a:buFont typeface="Arial" panose="020B0604020202020204" pitchFamily="34" charset="0"/>
              <a:buChar char="•"/>
            </a:pPr>
            <a:r>
              <a:rPr lang="vi-VN" b="0" i="0">
                <a:solidFill>
                  <a:srgbClr val="1B1B1B"/>
                </a:solidFill>
                <a:effectLst/>
                <a:latin typeface="+mj-lt"/>
              </a:rPr>
              <a:t>Sau khi biết được design patterns là gì và công dụng của nó thì chắc hẳn bạn đã bị thuyết phục về tính hiệu quả có design patterns.</a:t>
            </a:r>
            <a:endParaRPr lang="en-US">
              <a:latin typeface="+mj-lt"/>
            </a:endParaRPr>
          </a:p>
        </p:txBody>
      </p:sp>
      <p:sp>
        <p:nvSpPr>
          <p:cNvPr id="7" name="TextBox 6">
            <a:extLst>
              <a:ext uri="{FF2B5EF4-FFF2-40B4-BE49-F238E27FC236}">
                <a16:creationId xmlns:a16="http://schemas.microsoft.com/office/drawing/2014/main" id="{B1DADB45-BB1A-956E-BFBC-D61376036BFD}"/>
              </a:ext>
            </a:extLst>
          </p:cNvPr>
          <p:cNvSpPr txBox="1"/>
          <p:nvPr/>
        </p:nvSpPr>
        <p:spPr>
          <a:xfrm>
            <a:off x="2492226" y="2114911"/>
            <a:ext cx="7207541" cy="3693319"/>
          </a:xfrm>
          <a:prstGeom prst="rect">
            <a:avLst/>
          </a:prstGeom>
          <a:noFill/>
        </p:spPr>
        <p:txBody>
          <a:bodyPr wrap="square" rtlCol="0">
            <a:spAutoFit/>
          </a:bodyPr>
          <a:lstStyle/>
          <a:p>
            <a:pPr marL="285750" indent="-285750" algn="l">
              <a:buFont typeface="Courier New" panose="02070309020205020404" pitchFamily="49" charset="0"/>
              <a:buChar char="o"/>
            </a:pPr>
            <a:r>
              <a:rPr lang="vi-VN" b="0" i="0">
                <a:solidFill>
                  <a:srgbClr val="1B1B1B"/>
                </a:solidFill>
                <a:effectLst/>
                <a:latin typeface="+mj-lt"/>
              </a:rPr>
              <a:t>Nếu bạn gặp bất cứ khó khăn gì với vấn đề sau khi mình đã giải quyết, sử dụng các loại Patterm này sẽ là cách hữu hiệu giúp bạn giải quyết các khúc mắc thay vì phải tìm những giải pháp tốn kém, mất nhiều thời gian.</a:t>
            </a:r>
          </a:p>
          <a:p>
            <a:pPr marL="285750" indent="-285750" algn="l">
              <a:buFont typeface="Courier New" panose="02070309020205020404" pitchFamily="49" charset="0"/>
              <a:buChar char="o"/>
            </a:pPr>
            <a:r>
              <a:rPr lang="vi-VN" b="0" i="0">
                <a:solidFill>
                  <a:srgbClr val="1B1B1B"/>
                </a:solidFill>
                <a:effectLst/>
                <a:latin typeface="+mj-lt"/>
              </a:rPr>
              <a:t>Phần mềm giúp cho các lập trình viên có thể hiểu sâu thêm về các mã code của người khác một cách nhanh chóng hơn nhiều lần.</a:t>
            </a:r>
          </a:p>
          <a:p>
            <a:pPr marL="285750" indent="-285750" algn="l">
              <a:buFont typeface="Courier New" panose="02070309020205020404" pitchFamily="49" charset="0"/>
              <a:buChar char="o"/>
            </a:pPr>
            <a:r>
              <a:rPr lang="vi-VN" b="0" i="0">
                <a:solidFill>
                  <a:srgbClr val="1B1B1B"/>
                </a:solidFill>
                <a:effectLst/>
                <a:latin typeface="+mj-lt"/>
              </a:rPr>
              <a:t>Các giải pháp do Design Pattern mang đến đều đã được tối ưu hóa một cách tối đa, hơn nữa kiểm chứng rõ ràng vài giải quyết tốt trong software engineering.</a:t>
            </a:r>
          </a:p>
          <a:p>
            <a:pPr marL="285750" indent="-285750" algn="l">
              <a:buFont typeface="Courier New" panose="02070309020205020404" pitchFamily="49" charset="0"/>
              <a:buChar char="o"/>
            </a:pPr>
            <a:r>
              <a:rPr lang="vi-VN" b="0" i="0">
                <a:solidFill>
                  <a:srgbClr val="1B1B1B"/>
                </a:solidFill>
                <a:effectLst/>
                <a:latin typeface="+mj-lt"/>
              </a:rPr>
              <a:t>Nhờ có Design Pattern mà sản phẩm được linh hoạt hơn qua nhiều khâu, có thể dễ dàng mang đi bảo trì và thay đổi nếu có rủi ro xảy ra</a:t>
            </a:r>
          </a:p>
          <a:p>
            <a:pPr marL="285750" indent="-285750" algn="l">
              <a:buFont typeface="Courier New" panose="02070309020205020404" pitchFamily="49" charset="0"/>
              <a:buChar char="o"/>
            </a:pPr>
            <a:r>
              <a:rPr lang="vi-VN" b="0" i="0">
                <a:solidFill>
                  <a:srgbClr val="1B1B1B"/>
                </a:solidFill>
                <a:effectLst/>
                <a:latin typeface="+mj-lt"/>
              </a:rPr>
              <a:t>Việc phát triển phần mềm luôn gắn liền với những yêu cầu thay đổi. Hệ thống khi phình to ra sẽ có những tính năng mới được thêm vào.</a:t>
            </a:r>
          </a:p>
          <a:p>
            <a:pPr marL="285750" indent="-285750">
              <a:buFont typeface="Courier New" panose="02070309020205020404" pitchFamily="49" charset="0"/>
              <a:buChar char="o"/>
            </a:pPr>
            <a:endParaRPr lang="en-US">
              <a:latin typeface="+mj-lt"/>
            </a:endParaRPr>
          </a:p>
        </p:txBody>
      </p:sp>
    </p:spTree>
    <p:extLst>
      <p:ext uri="{BB962C8B-B14F-4D97-AF65-F5344CB8AC3E}">
        <p14:creationId xmlns:p14="http://schemas.microsoft.com/office/powerpoint/2010/main" val="34736497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arn(inVertic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barn(inVertical)">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barn(inVertical)">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barn(inVertical)">
                                      <p:cBhvr>
                                        <p:cTn id="27" dur="500"/>
                                        <p:tgtEl>
                                          <p:spTgt spid="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animEffect transition="in" filter="barn(inVertical)">
                                      <p:cBhvr>
                                        <p:cTn id="32" dur="500"/>
                                        <p:tgtEl>
                                          <p:spTgt spid="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animEffect transition="in" filter="barn(inVertical)">
                                      <p:cBhvr>
                                        <p:cTn id="3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78D-BDA2-BA36-1C36-2AECC6CECAC6}"/>
              </a:ext>
            </a:extLst>
          </p:cNvPr>
          <p:cNvSpPr>
            <a:spLocks noGrp="1"/>
          </p:cNvSpPr>
          <p:nvPr>
            <p:ph type="title"/>
          </p:nvPr>
        </p:nvSpPr>
        <p:spPr/>
        <p:txBody>
          <a:bodyPr/>
          <a:lstStyle/>
          <a:p>
            <a:endParaRPr lang="en-US"/>
          </a:p>
        </p:txBody>
      </p:sp>
      <p:pic>
        <p:nvPicPr>
          <p:cNvPr id="4" name="Content Placeholder 4">
            <a:extLst>
              <a:ext uri="{FF2B5EF4-FFF2-40B4-BE49-F238E27FC236}">
                <a16:creationId xmlns:a16="http://schemas.microsoft.com/office/drawing/2014/main" id="{05192AFA-F80D-D26E-BDF8-1A2E005E6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Content Placeholder 10">
            <a:extLst>
              <a:ext uri="{FF2B5EF4-FFF2-40B4-BE49-F238E27FC236}">
                <a16:creationId xmlns:a16="http://schemas.microsoft.com/office/drawing/2014/main" id="{02A174DC-5348-D013-D8D9-1327B810CBA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41318" y="1408840"/>
            <a:ext cx="3851604" cy="4489238"/>
          </a:xfrm>
        </p:spPr>
      </p:pic>
      <p:sp>
        <p:nvSpPr>
          <p:cNvPr id="5" name="TextBox 4">
            <a:extLst>
              <a:ext uri="{FF2B5EF4-FFF2-40B4-BE49-F238E27FC236}">
                <a16:creationId xmlns:a16="http://schemas.microsoft.com/office/drawing/2014/main" id="{443B4E14-F972-5B27-265C-E8EBD100FF18}"/>
              </a:ext>
            </a:extLst>
          </p:cNvPr>
          <p:cNvSpPr txBox="1"/>
          <p:nvPr/>
        </p:nvSpPr>
        <p:spPr>
          <a:xfrm>
            <a:off x="2332139" y="959922"/>
            <a:ext cx="4513277" cy="369332"/>
          </a:xfrm>
          <a:prstGeom prst="rect">
            <a:avLst/>
          </a:prstGeom>
          <a:noFill/>
        </p:spPr>
        <p:txBody>
          <a:bodyPr wrap="square" rtlCol="0">
            <a:spAutoFit/>
          </a:bodyPr>
          <a:lstStyle/>
          <a:p>
            <a:pPr algn="l"/>
            <a:r>
              <a:rPr lang="vi-VN" b="1" i="0">
                <a:solidFill>
                  <a:srgbClr val="1B1B1B"/>
                </a:solidFill>
                <a:effectLst/>
                <a:latin typeface="+mj-lt"/>
              </a:rPr>
              <a:t>4. Design Patterns được phân loại ra sao ?</a:t>
            </a:r>
          </a:p>
        </p:txBody>
      </p:sp>
      <p:sp>
        <p:nvSpPr>
          <p:cNvPr id="12" name="TextBox 11">
            <a:extLst>
              <a:ext uri="{FF2B5EF4-FFF2-40B4-BE49-F238E27FC236}">
                <a16:creationId xmlns:a16="http://schemas.microsoft.com/office/drawing/2014/main" id="{B6A0993C-C30D-2E5F-603E-F7CFD2196050}"/>
              </a:ext>
            </a:extLst>
          </p:cNvPr>
          <p:cNvSpPr txBox="1"/>
          <p:nvPr/>
        </p:nvSpPr>
        <p:spPr>
          <a:xfrm>
            <a:off x="1988190" y="1639154"/>
            <a:ext cx="2600587" cy="646331"/>
          </a:xfrm>
          <a:prstGeom prst="rect">
            <a:avLst/>
          </a:prstGeom>
          <a:noFill/>
        </p:spPr>
        <p:txBody>
          <a:bodyPr wrap="square" rtlCol="0">
            <a:spAutoFit/>
          </a:bodyPr>
          <a:lstStyle/>
          <a:p>
            <a:pPr marL="285750" indent="-285750">
              <a:buFont typeface="Arial" panose="020B0604020202020204" pitchFamily="34" charset="0"/>
              <a:buChar char="•"/>
            </a:pPr>
            <a:r>
              <a:rPr lang="vi-VN" b="0" i="0">
                <a:solidFill>
                  <a:srgbClr val="1B1B1B"/>
                </a:solidFill>
                <a:effectLst/>
                <a:latin typeface="+mj-lt"/>
              </a:rPr>
              <a:t>sơ đồ về mối quan hệ giữa các pattern</a:t>
            </a:r>
            <a:endParaRPr lang="en-US">
              <a:latin typeface="+mj-lt"/>
            </a:endParaRPr>
          </a:p>
        </p:txBody>
      </p:sp>
    </p:spTree>
    <p:extLst>
      <p:ext uri="{BB962C8B-B14F-4D97-AF65-F5344CB8AC3E}">
        <p14:creationId xmlns:p14="http://schemas.microsoft.com/office/powerpoint/2010/main" val="30281271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barn(inVertical)">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circle(in)">
                                      <p:cBhvr>
                                        <p:cTn id="1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23637-97A5-850A-EB54-65A8140E1A51}"/>
              </a:ext>
            </a:extLst>
          </p:cNvPr>
          <p:cNvSpPr>
            <a:spLocks noGrp="1"/>
          </p:cNvSpPr>
          <p:nvPr>
            <p:ph type="title"/>
          </p:nvPr>
        </p:nvSpPr>
        <p:spPr/>
        <p:txBody>
          <a:bodyPr/>
          <a:lstStyle/>
          <a:p>
            <a:endParaRPr lang="en-US"/>
          </a:p>
        </p:txBody>
      </p:sp>
      <p:pic>
        <p:nvPicPr>
          <p:cNvPr id="4" name="Content Placeholder 4">
            <a:extLst>
              <a:ext uri="{FF2B5EF4-FFF2-40B4-BE49-F238E27FC236}">
                <a16:creationId xmlns:a16="http://schemas.microsoft.com/office/drawing/2014/main" id="{85EF0E0C-762C-9FFE-3407-655B3B4C74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7632A606-679E-9CCF-259B-7CF974ECB834}"/>
              </a:ext>
            </a:extLst>
          </p:cNvPr>
          <p:cNvSpPr txBox="1"/>
          <p:nvPr/>
        </p:nvSpPr>
        <p:spPr>
          <a:xfrm>
            <a:off x="2509706" y="1027906"/>
            <a:ext cx="7172587" cy="5355312"/>
          </a:xfrm>
          <a:prstGeom prst="rect">
            <a:avLst/>
          </a:prstGeom>
          <a:noFill/>
        </p:spPr>
        <p:txBody>
          <a:bodyPr wrap="square" rtlCol="0">
            <a:spAutoFit/>
          </a:bodyPr>
          <a:lstStyle/>
          <a:p>
            <a:pPr marL="285750" indent="-285750" algn="l">
              <a:buFont typeface="Wingdings" panose="05000000000000000000" pitchFamily="2" charset="2"/>
              <a:buChar char="Ø"/>
            </a:pPr>
            <a:r>
              <a:rPr lang="vi-VN" b="0" i="0">
                <a:solidFill>
                  <a:srgbClr val="1B1B1B"/>
                </a:solidFill>
                <a:effectLst/>
                <a:latin typeface="+mj-lt"/>
              </a:rPr>
              <a:t>23 Patterns trên được chia ra thành 3 nhóm như sau:</a:t>
            </a:r>
          </a:p>
          <a:p>
            <a:pPr marL="285750" indent="-285750" algn="l">
              <a:buFont typeface="Courier New" panose="02070309020205020404" pitchFamily="49" charset="0"/>
              <a:buChar char="o"/>
            </a:pPr>
            <a:r>
              <a:rPr lang="vi-VN" b="1" i="0">
                <a:solidFill>
                  <a:srgbClr val="1B1B1B"/>
                </a:solidFill>
                <a:effectLst/>
                <a:latin typeface="Times New Roman" panose="02020603050405020304" pitchFamily="18" charset="0"/>
                <a:cs typeface="Times New Roman" panose="02020603050405020304" pitchFamily="18" charset="0"/>
              </a:rPr>
              <a:t>Nhóm khởi tạo (Creational): Tập trung vào bài toán khởi tạo object một cách trừu tượng</a:t>
            </a:r>
          </a:p>
          <a:p>
            <a:pPr marL="285750" indent="-285750" algn="l">
              <a:buFont typeface="Courier New" panose="02070309020205020404" pitchFamily="49" charset="0"/>
              <a:buChar char="o"/>
            </a:pPr>
            <a:endParaRPr lang="vi-VN" b="1">
              <a:solidFill>
                <a:srgbClr val="1B1B1B"/>
              </a:solidFill>
              <a:latin typeface="Times New Roman" panose="02020603050405020304" pitchFamily="18" charset="0"/>
              <a:cs typeface="Times New Roman" panose="02020603050405020304" pitchFamily="18" charset="0"/>
            </a:endParaRPr>
          </a:p>
          <a:p>
            <a:pPr marL="285750" indent="-285750" algn="l">
              <a:buFont typeface="Courier New" panose="02070309020205020404" pitchFamily="49" charset="0"/>
              <a:buChar char="o"/>
            </a:pPr>
            <a:endParaRPr lang="vi-VN" b="1" i="0">
              <a:solidFill>
                <a:srgbClr val="1B1B1B"/>
              </a:solidFill>
              <a:effectLst/>
              <a:latin typeface="Times New Roman" panose="02020603050405020304" pitchFamily="18" charset="0"/>
              <a:cs typeface="Times New Roman" panose="02020603050405020304" pitchFamily="18" charset="0"/>
            </a:endParaRPr>
          </a:p>
          <a:p>
            <a:pPr marL="285750" indent="-285750" algn="l">
              <a:buFont typeface="Courier New" panose="02070309020205020404" pitchFamily="49" charset="0"/>
              <a:buChar char="o"/>
            </a:pPr>
            <a:endParaRPr lang="vi-VN" b="1">
              <a:solidFill>
                <a:srgbClr val="1B1B1B"/>
              </a:solidFill>
              <a:latin typeface="Times New Roman" panose="02020603050405020304" pitchFamily="18" charset="0"/>
              <a:cs typeface="Times New Roman" panose="02020603050405020304" pitchFamily="18" charset="0"/>
            </a:endParaRPr>
          </a:p>
          <a:p>
            <a:pPr marL="285750" indent="-285750" algn="l">
              <a:buFont typeface="Courier New" panose="02070309020205020404" pitchFamily="49" charset="0"/>
              <a:buChar char="o"/>
            </a:pPr>
            <a:endParaRPr lang="vi-VN" b="1" i="0">
              <a:solidFill>
                <a:srgbClr val="1B1B1B"/>
              </a:solidFill>
              <a:effectLst/>
              <a:latin typeface="Times New Roman" panose="02020603050405020304" pitchFamily="18" charset="0"/>
              <a:cs typeface="Times New Roman" panose="02020603050405020304" pitchFamily="18" charset="0"/>
            </a:endParaRPr>
          </a:p>
          <a:p>
            <a:pPr marL="285750" indent="-285750" algn="l">
              <a:buFont typeface="Courier New" panose="02070309020205020404" pitchFamily="49" charset="0"/>
              <a:buChar char="o"/>
            </a:pPr>
            <a:endParaRPr lang="vi-VN" b="1">
              <a:solidFill>
                <a:srgbClr val="1B1B1B"/>
              </a:solidFill>
              <a:latin typeface="Times New Roman" panose="02020603050405020304" pitchFamily="18" charset="0"/>
              <a:cs typeface="Times New Roman" panose="02020603050405020304" pitchFamily="18" charset="0"/>
            </a:endParaRPr>
          </a:p>
          <a:p>
            <a:pPr marL="285750" indent="-285750" algn="l">
              <a:buFont typeface="Courier New" panose="02070309020205020404" pitchFamily="49" charset="0"/>
              <a:buChar char="o"/>
            </a:pPr>
            <a:endParaRPr lang="vi-VN" b="1" i="0">
              <a:solidFill>
                <a:srgbClr val="1B1B1B"/>
              </a:solidFill>
              <a:effectLst/>
              <a:latin typeface="Times New Roman" panose="02020603050405020304" pitchFamily="18" charset="0"/>
              <a:cs typeface="Times New Roman" panose="02020603050405020304" pitchFamily="18" charset="0"/>
            </a:endParaRPr>
          </a:p>
          <a:p>
            <a:pPr marL="285750" indent="-285750" algn="l">
              <a:buFont typeface="Courier New" panose="02070309020205020404" pitchFamily="49" charset="0"/>
              <a:buChar char="o"/>
            </a:pPr>
            <a:endParaRPr lang="vi-VN" b="1">
              <a:solidFill>
                <a:srgbClr val="1B1B1B"/>
              </a:solidFill>
              <a:latin typeface="Times New Roman" panose="02020603050405020304" pitchFamily="18" charset="0"/>
              <a:cs typeface="Times New Roman" panose="02020603050405020304" pitchFamily="18" charset="0"/>
            </a:endParaRPr>
          </a:p>
          <a:p>
            <a:pPr algn="l"/>
            <a:endParaRPr lang="vi-VN" b="1">
              <a:solidFill>
                <a:srgbClr val="1B1B1B"/>
              </a:solidFill>
              <a:latin typeface="Times New Roman" panose="02020603050405020304" pitchFamily="18" charset="0"/>
              <a:cs typeface="Times New Roman" panose="02020603050405020304" pitchFamily="18" charset="0"/>
            </a:endParaRPr>
          </a:p>
          <a:p>
            <a:pPr algn="l"/>
            <a:endParaRPr lang="vi-VN" b="1">
              <a:solidFill>
                <a:srgbClr val="1B1B1B"/>
              </a:solidFill>
              <a:latin typeface="Times New Roman" panose="02020603050405020304" pitchFamily="18" charset="0"/>
              <a:cs typeface="Times New Roman" panose="02020603050405020304" pitchFamily="18" charset="0"/>
            </a:endParaRPr>
          </a:p>
          <a:p>
            <a:pPr algn="l"/>
            <a:endParaRPr lang="vi-VN" b="1">
              <a:solidFill>
                <a:srgbClr val="1B1B1B"/>
              </a:solidFill>
              <a:latin typeface="Times New Roman" panose="02020603050405020304" pitchFamily="18" charset="0"/>
              <a:cs typeface="Times New Roman" panose="02020603050405020304" pitchFamily="18" charset="0"/>
            </a:endParaRPr>
          </a:p>
          <a:p>
            <a:pPr algn="l"/>
            <a:endParaRPr lang="vi-VN" b="1">
              <a:solidFill>
                <a:srgbClr val="1B1B1B"/>
              </a:solidFill>
              <a:latin typeface="Times New Roman" panose="02020603050405020304" pitchFamily="18" charset="0"/>
              <a:cs typeface="Times New Roman" panose="02020603050405020304" pitchFamily="18" charset="0"/>
            </a:endParaRPr>
          </a:p>
          <a:p>
            <a:pPr marL="285750" indent="-285750" algn="l">
              <a:buFont typeface="Courier New" panose="02070309020205020404" pitchFamily="49" charset="0"/>
              <a:buChar char="o"/>
            </a:pPr>
            <a:r>
              <a:rPr lang="en-US" b="1" i="0">
                <a:solidFill>
                  <a:srgbClr val="1B1B1B"/>
                </a:solidFill>
                <a:effectLst/>
                <a:latin typeface="Times New Roman" panose="02020603050405020304" pitchFamily="18" charset="0"/>
                <a:cs typeface="Times New Roman" panose="02020603050405020304" pitchFamily="18" charset="0"/>
              </a:rPr>
              <a:t>Nhóm cấu trúc (Structural): Tập trung vào bài toán liên kết và quan hệ giữa các Class, Object</a:t>
            </a:r>
            <a:endParaRPr lang="vi-VN" b="1" i="0">
              <a:solidFill>
                <a:srgbClr val="1B1B1B"/>
              </a:solidFill>
              <a:effectLst/>
              <a:latin typeface="Times New Roman" panose="02020603050405020304" pitchFamily="18" charset="0"/>
              <a:cs typeface="Times New Roman" panose="02020603050405020304" pitchFamily="18" charset="0"/>
            </a:endParaRPr>
          </a:p>
          <a:p>
            <a:pPr marL="285750" indent="-285750" algn="l">
              <a:buFont typeface="Courier New" panose="02070309020205020404" pitchFamily="49" charset="0"/>
              <a:buChar char="o"/>
            </a:pPr>
            <a:endParaRPr lang="vi-VN" b="1">
              <a:solidFill>
                <a:srgbClr val="1B1B1B"/>
              </a:solidFill>
              <a:latin typeface="Times New Roman" panose="02020603050405020304" pitchFamily="18" charset="0"/>
              <a:cs typeface="Times New Roman" panose="02020603050405020304" pitchFamily="18" charset="0"/>
            </a:endParaRPr>
          </a:p>
          <a:p>
            <a:pPr marL="285750" indent="-285750" algn="l">
              <a:buFont typeface="Courier New" panose="02070309020205020404" pitchFamily="49" charset="0"/>
              <a:buChar char="o"/>
            </a:pPr>
            <a:endParaRPr lang="vi-VN" b="1">
              <a:solidFill>
                <a:srgbClr val="1B1B1B"/>
              </a:solidFill>
              <a:latin typeface="Times New Roman" panose="02020603050405020304" pitchFamily="18" charset="0"/>
              <a:cs typeface="Times New Roman" panose="02020603050405020304" pitchFamily="18" charset="0"/>
            </a:endParaRPr>
          </a:p>
          <a:p>
            <a:pPr marL="285750" indent="-285750" algn="l">
              <a:buFont typeface="Courier New" panose="02070309020205020404" pitchFamily="49" charset="0"/>
              <a:buChar char="o"/>
            </a:pPr>
            <a:endParaRPr lang="vi-VN" b="1">
              <a:solidFill>
                <a:srgbClr val="1B1B1B"/>
              </a:solidFill>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0B86B33B-9C79-7537-EA17-60F7C07B8AE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63709" y="2192931"/>
            <a:ext cx="4664582" cy="2472138"/>
          </a:xfrm>
        </p:spPr>
      </p:pic>
    </p:spTree>
    <p:extLst>
      <p:ext uri="{BB962C8B-B14F-4D97-AF65-F5344CB8AC3E}">
        <p14:creationId xmlns:p14="http://schemas.microsoft.com/office/powerpoint/2010/main" val="14417631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Vertic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ircle(in)">
                                      <p:cBhvr>
                                        <p:cTn id="17" dur="2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xEl>
                                              <p:pRg st="13" end="13"/>
                                            </p:txEl>
                                          </p:spTgt>
                                        </p:tgtEl>
                                        <p:attrNameLst>
                                          <p:attrName>style.visibility</p:attrName>
                                        </p:attrNameLst>
                                      </p:cBhvr>
                                      <p:to>
                                        <p:strVal val="visible"/>
                                      </p:to>
                                    </p:set>
                                    <p:animEffect transition="in" filter="barn(inVertical)">
                                      <p:cBhvr>
                                        <p:cTn id="22"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3ECB3-03A0-8349-1926-DB05279F878B}"/>
              </a:ext>
            </a:extLst>
          </p:cNvPr>
          <p:cNvSpPr>
            <a:spLocks noGrp="1"/>
          </p:cNvSpPr>
          <p:nvPr>
            <p:ph type="title"/>
          </p:nvPr>
        </p:nvSpPr>
        <p:spPr/>
        <p:txBody>
          <a:bodyPr/>
          <a:lstStyle/>
          <a:p>
            <a:endParaRPr lang="en-US"/>
          </a:p>
        </p:txBody>
      </p:sp>
      <p:pic>
        <p:nvPicPr>
          <p:cNvPr id="4" name="Content Placeholder 4">
            <a:extLst>
              <a:ext uri="{FF2B5EF4-FFF2-40B4-BE49-F238E27FC236}">
                <a16:creationId xmlns:a16="http://schemas.microsoft.com/office/drawing/2014/main" id="{81A21DDA-8B06-6D91-1345-E7B718E8CB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Content Placeholder 11">
            <a:extLst>
              <a:ext uri="{FF2B5EF4-FFF2-40B4-BE49-F238E27FC236}">
                <a16:creationId xmlns:a16="http://schemas.microsoft.com/office/drawing/2014/main" id="{E05EEF3C-A29F-2844-442F-E9E8A6E3002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47272" y="835367"/>
            <a:ext cx="4097455" cy="2108866"/>
          </a:xfrm>
        </p:spPr>
      </p:pic>
      <p:sp>
        <p:nvSpPr>
          <p:cNvPr id="10" name="TextBox 9">
            <a:extLst>
              <a:ext uri="{FF2B5EF4-FFF2-40B4-BE49-F238E27FC236}">
                <a16:creationId xmlns:a16="http://schemas.microsoft.com/office/drawing/2014/main" id="{8F4AA263-B438-D0DF-ABC4-0211D4679C9B}"/>
              </a:ext>
            </a:extLst>
          </p:cNvPr>
          <p:cNvSpPr txBox="1"/>
          <p:nvPr/>
        </p:nvSpPr>
        <p:spPr>
          <a:xfrm>
            <a:off x="1983012" y="2998371"/>
            <a:ext cx="8343835" cy="646331"/>
          </a:xfrm>
          <a:prstGeom prst="rect">
            <a:avLst/>
          </a:prstGeom>
          <a:noFill/>
        </p:spPr>
        <p:txBody>
          <a:bodyPr wrap="square">
            <a:spAutoFit/>
          </a:bodyPr>
          <a:lstStyle/>
          <a:p>
            <a:pPr marL="285750" indent="-285750" algn="l">
              <a:buFont typeface="Courier New" panose="02070309020205020404" pitchFamily="49" charset="0"/>
              <a:buChar char="o"/>
            </a:pPr>
            <a:r>
              <a:rPr lang="vi-VN" b="1" i="0">
                <a:solidFill>
                  <a:srgbClr val="1B1B1B"/>
                </a:solidFill>
                <a:effectLst/>
                <a:latin typeface="Times New Roman" panose="02020603050405020304" pitchFamily="18" charset="0"/>
                <a:cs typeface="Times New Roman" panose="02020603050405020304" pitchFamily="18" charset="0"/>
              </a:rPr>
              <a:t>Nhóm hành vi/ tương tác (Behavioral): Tập trung vào giải quyết bài toán giao tiếp giữa các Object</a:t>
            </a:r>
          </a:p>
        </p:txBody>
      </p:sp>
      <p:pic>
        <p:nvPicPr>
          <p:cNvPr id="14" name="Picture 13">
            <a:extLst>
              <a:ext uri="{FF2B5EF4-FFF2-40B4-BE49-F238E27FC236}">
                <a16:creationId xmlns:a16="http://schemas.microsoft.com/office/drawing/2014/main" id="{A7ED6176-68DA-B271-20ED-E537410AA9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6481" y="3546753"/>
            <a:ext cx="3541601" cy="2389009"/>
          </a:xfrm>
          <a:prstGeom prst="rect">
            <a:avLst/>
          </a:prstGeom>
        </p:spPr>
      </p:pic>
    </p:spTree>
    <p:extLst>
      <p:ext uri="{BB962C8B-B14F-4D97-AF65-F5344CB8AC3E}">
        <p14:creationId xmlns:p14="http://schemas.microsoft.com/office/powerpoint/2010/main" val="32720348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barn(inVertical)">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circle(in)">
                                      <p:cBhvr>
                                        <p:cTn id="1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61363-2B4B-6CE0-7DC7-685A8D3712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532BE14-7CE1-D32A-16EF-24AB3500B3E5}"/>
              </a:ext>
            </a:extLst>
          </p:cNvPr>
          <p:cNvSpPr>
            <a:spLocks noGrp="1"/>
          </p:cNvSpPr>
          <p:nvPr>
            <p:ph idx="1"/>
          </p:nvPr>
        </p:nvSpPr>
        <p:spPr/>
        <p:txBody>
          <a:bodyPr/>
          <a:lstStyle/>
          <a:p>
            <a:endParaRPr lang="en-US"/>
          </a:p>
        </p:txBody>
      </p:sp>
      <p:pic>
        <p:nvPicPr>
          <p:cNvPr id="4" name="Content Placeholder 4">
            <a:extLst>
              <a:ext uri="{FF2B5EF4-FFF2-40B4-BE49-F238E27FC236}">
                <a16:creationId xmlns:a16="http://schemas.microsoft.com/office/drawing/2014/main" id="{34226114-07BE-D2E1-BE96-C2054E694A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D2FEA33A-0162-440B-68C0-3F46AB179DE7}"/>
              </a:ext>
            </a:extLst>
          </p:cNvPr>
          <p:cNvSpPr txBox="1"/>
          <p:nvPr/>
        </p:nvSpPr>
        <p:spPr>
          <a:xfrm>
            <a:off x="2292292" y="1027906"/>
            <a:ext cx="6161714" cy="369332"/>
          </a:xfrm>
          <a:prstGeom prst="rect">
            <a:avLst/>
          </a:prstGeom>
          <a:noFill/>
        </p:spPr>
        <p:txBody>
          <a:bodyPr wrap="square">
            <a:spAutoFit/>
          </a:bodyPr>
          <a:lstStyle/>
          <a:p>
            <a:pPr algn="l"/>
            <a:r>
              <a:rPr lang="en-US" b="1" i="0">
                <a:solidFill>
                  <a:srgbClr val="1B1B1B"/>
                </a:solidFill>
                <a:effectLst/>
                <a:latin typeface="Times New Roman" panose="02020603050405020304" pitchFamily="18" charset="0"/>
                <a:cs typeface="Times New Roman" panose="02020603050405020304" pitchFamily="18" charset="0"/>
              </a:rPr>
              <a:t>5. Thời điểm tốt để sử dụng Design Patterns</a:t>
            </a:r>
          </a:p>
        </p:txBody>
      </p:sp>
      <p:sp>
        <p:nvSpPr>
          <p:cNvPr id="9" name="TextBox 8">
            <a:extLst>
              <a:ext uri="{FF2B5EF4-FFF2-40B4-BE49-F238E27FC236}">
                <a16:creationId xmlns:a16="http://schemas.microsoft.com/office/drawing/2014/main" id="{B1ECE73A-D98A-7D4B-E189-C5EEBFBDB4FE}"/>
              </a:ext>
            </a:extLst>
          </p:cNvPr>
          <p:cNvSpPr txBox="1"/>
          <p:nvPr/>
        </p:nvSpPr>
        <p:spPr>
          <a:xfrm>
            <a:off x="2460071" y="1397238"/>
            <a:ext cx="7724164" cy="923330"/>
          </a:xfrm>
          <a:prstGeom prst="rect">
            <a:avLst/>
          </a:prstGeom>
          <a:noFill/>
        </p:spPr>
        <p:txBody>
          <a:bodyPr wrap="square">
            <a:spAutoFit/>
          </a:bodyPr>
          <a:lstStyle/>
          <a:p>
            <a:pPr algn="l">
              <a:buFont typeface="Arial" panose="020B0604020202020204" pitchFamily="34" charset="0"/>
              <a:buChar char="•"/>
            </a:pPr>
            <a:r>
              <a:rPr lang="vi-VN" b="0" i="0">
                <a:solidFill>
                  <a:srgbClr val="1B1B1B"/>
                </a:solidFill>
                <a:effectLst/>
                <a:latin typeface="Times New Roman" panose="02020603050405020304" pitchFamily="18" charset="0"/>
                <a:cs typeface="Times New Roman" panose="02020603050405020304" pitchFamily="18" charset="0"/>
              </a:rPr>
              <a:t>Khi bạn muốn giữ cho chương trình của mình thực sự đơn giản. Việc sử dụng các design pattern sẽ giúp chúng ta giảm được thời gian và công sức suy nghĩ ra các cách giải quyết cho những vấn đề đã có lời giải.</a:t>
            </a:r>
          </a:p>
        </p:txBody>
      </p:sp>
    </p:spTree>
    <p:extLst>
      <p:ext uri="{BB962C8B-B14F-4D97-AF65-F5344CB8AC3E}">
        <p14:creationId xmlns:p14="http://schemas.microsoft.com/office/powerpoint/2010/main" val="12249834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50112-BD3C-A491-7ACA-C49845116726}"/>
              </a:ext>
            </a:extLst>
          </p:cNvPr>
          <p:cNvSpPr>
            <a:spLocks noGrp="1"/>
          </p:cNvSpPr>
          <p:nvPr>
            <p:ph type="title"/>
          </p:nvPr>
        </p:nvSpPr>
        <p:spPr/>
        <p:txBody>
          <a:bodyPr/>
          <a:lstStyle/>
          <a:p>
            <a:endParaRPr lang="en-US"/>
          </a:p>
        </p:txBody>
      </p:sp>
      <p:pic>
        <p:nvPicPr>
          <p:cNvPr id="4" name="Content Placeholder 4">
            <a:extLst>
              <a:ext uri="{FF2B5EF4-FFF2-40B4-BE49-F238E27FC236}">
                <a16:creationId xmlns:a16="http://schemas.microsoft.com/office/drawing/2014/main" id="{AC9318BA-C417-71B4-C7BC-773BC36A58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6" name="TextBox 5">
            <a:extLst>
              <a:ext uri="{FF2B5EF4-FFF2-40B4-BE49-F238E27FC236}">
                <a16:creationId xmlns:a16="http://schemas.microsoft.com/office/drawing/2014/main" id="{2C59E204-2205-A59F-9EBA-1477E2BD8358}"/>
              </a:ext>
            </a:extLst>
          </p:cNvPr>
          <p:cNvSpPr txBox="1"/>
          <p:nvPr/>
        </p:nvSpPr>
        <p:spPr>
          <a:xfrm>
            <a:off x="3015143" y="681037"/>
            <a:ext cx="6161714" cy="584775"/>
          </a:xfrm>
          <a:prstGeom prst="rect">
            <a:avLst/>
          </a:prstGeom>
          <a:noFill/>
        </p:spPr>
        <p:txBody>
          <a:bodyPr wrap="square">
            <a:spAutoFit/>
          </a:bodyPr>
          <a:lstStyle/>
          <a:p>
            <a:pPr algn="ctr"/>
            <a:r>
              <a:rPr lang="en-US" sz="3200" i="0">
                <a:solidFill>
                  <a:srgbClr val="1B1B1B"/>
                </a:solidFill>
                <a:effectLst/>
                <a:latin typeface="Times New Roman" panose="02020603050405020304" pitchFamily="18" charset="0"/>
                <a:cs typeface="Times New Roman" panose="02020603050405020304" pitchFamily="18" charset="0"/>
              </a:rPr>
              <a:t>- Phần 2: Singleton</a:t>
            </a:r>
          </a:p>
        </p:txBody>
      </p:sp>
      <p:sp>
        <p:nvSpPr>
          <p:cNvPr id="8" name="TextBox 7">
            <a:extLst>
              <a:ext uri="{FF2B5EF4-FFF2-40B4-BE49-F238E27FC236}">
                <a16:creationId xmlns:a16="http://schemas.microsoft.com/office/drawing/2014/main" id="{E89FB1E0-4952-2DAC-9E67-561F8726D208}"/>
              </a:ext>
            </a:extLst>
          </p:cNvPr>
          <p:cNvSpPr txBox="1"/>
          <p:nvPr/>
        </p:nvSpPr>
        <p:spPr>
          <a:xfrm>
            <a:off x="1839286" y="1261605"/>
            <a:ext cx="6161714" cy="369332"/>
          </a:xfrm>
          <a:prstGeom prst="rect">
            <a:avLst/>
          </a:prstGeom>
          <a:noFill/>
        </p:spPr>
        <p:txBody>
          <a:bodyPr wrap="square">
            <a:spAutoFit/>
          </a:bodyPr>
          <a:lstStyle/>
          <a:p>
            <a:pPr algn="l"/>
            <a:r>
              <a:rPr lang="en-US" b="1" i="0">
                <a:solidFill>
                  <a:srgbClr val="1B1B1B"/>
                </a:solidFill>
                <a:effectLst/>
                <a:latin typeface="Times New Roman" panose="02020603050405020304" pitchFamily="18" charset="0"/>
                <a:cs typeface="Times New Roman" panose="02020603050405020304" pitchFamily="18" charset="0"/>
              </a:rPr>
              <a:t>1. Đặt vấn đề</a:t>
            </a:r>
          </a:p>
        </p:txBody>
      </p:sp>
      <p:sp>
        <p:nvSpPr>
          <p:cNvPr id="10" name="TextBox 9">
            <a:extLst>
              <a:ext uri="{FF2B5EF4-FFF2-40B4-BE49-F238E27FC236}">
                <a16:creationId xmlns:a16="http://schemas.microsoft.com/office/drawing/2014/main" id="{E99D9156-F835-6932-EEEF-1988EB896DCE}"/>
              </a:ext>
            </a:extLst>
          </p:cNvPr>
          <p:cNvSpPr txBox="1"/>
          <p:nvPr/>
        </p:nvSpPr>
        <p:spPr>
          <a:xfrm>
            <a:off x="2426515" y="1400749"/>
            <a:ext cx="7338969" cy="3416320"/>
          </a:xfrm>
          <a:prstGeom prst="rect">
            <a:avLst/>
          </a:prstGeom>
          <a:noFill/>
        </p:spPr>
        <p:txBody>
          <a:bodyPr wrap="square">
            <a:spAutoFit/>
          </a:bodyPr>
          <a:lstStyle/>
          <a:p>
            <a:pPr algn="l">
              <a:buFont typeface="Arial" panose="020B0604020202020204" pitchFamily="34" charset="0"/>
              <a:buChar char="•"/>
            </a:pPr>
            <a:endParaRPr lang="vi-VN" b="0" i="0">
              <a:solidFill>
                <a:srgbClr val="1B1B1B"/>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vi-VN" b="0" i="0">
                <a:solidFill>
                  <a:srgbClr val="1B1B1B"/>
                </a:solidFill>
                <a:effectLst/>
                <a:latin typeface="Times New Roman" panose="02020603050405020304" pitchFamily="18" charset="0"/>
                <a:cs typeface="Times New Roman" panose="02020603050405020304" pitchFamily="18" charset="0"/>
              </a:rPr>
              <a:t>Trong quá trình code chúng ta sẽ gặp những trường hợp mong muốn có một đối tượng duy nhất tồn tại để truy xuất đến nhiều nơi. VD khi làm việc với MVP,MVVM,... chúng ta muốn tạo ra 1 đối tượng repository để vừa có thể truy xuất đến database, vừa có thể truy xuất đến các class thao tác api. Trong trường hợp này chúng ta có thể áp dụng Singleton Pattern để giải quyết vấn đề này. </a:t>
            </a:r>
          </a:p>
          <a:p>
            <a:pPr algn="l">
              <a:buFont typeface="Arial" panose="020B0604020202020204" pitchFamily="34" charset="0"/>
              <a:buChar char="•"/>
            </a:pPr>
            <a:r>
              <a:rPr lang="vi-VN" b="0" i="0">
                <a:solidFill>
                  <a:srgbClr val="1B1B1B"/>
                </a:solidFill>
                <a:effectLst/>
                <a:latin typeface="Times New Roman" panose="02020603050405020304" pitchFamily="18" charset="0"/>
                <a:cs typeface="Times New Roman" panose="02020603050405020304" pitchFamily="18" charset="0"/>
              </a:rPr>
              <a:t>Singleton pattern giải quyết được 2 vấn đề 1 lúc:</a:t>
            </a:r>
            <a:endParaRPr lang="vi-VN">
              <a:solidFill>
                <a:srgbClr val="1B1B1B"/>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vi-VN" i="0">
                <a:solidFill>
                  <a:srgbClr val="1B1B1B"/>
                </a:solidFill>
                <a:effectLst/>
                <a:latin typeface="Times New Roman" panose="02020603050405020304" pitchFamily="18" charset="0"/>
                <a:cs typeface="Times New Roman" panose="02020603050405020304" pitchFamily="18" charset="0"/>
              </a:rPr>
              <a:t>Đảm bảo rằng một lớp chỉ có một instance duy nhất. </a:t>
            </a:r>
          </a:p>
          <a:p>
            <a:pPr marL="285750" indent="-285750" algn="l">
              <a:buFont typeface="Wingdings" panose="05000000000000000000" pitchFamily="2" charset="2"/>
              <a:buChar char="Ø"/>
            </a:pPr>
            <a:r>
              <a:rPr lang="vi-VN" i="0">
                <a:solidFill>
                  <a:srgbClr val="1B1B1B"/>
                </a:solidFill>
                <a:effectLst/>
                <a:latin typeface="Times New Roman" panose="02020603050405020304" pitchFamily="18" charset="0"/>
                <a:cs typeface="Times New Roman" panose="02020603050405020304" pitchFamily="18" charset="0"/>
              </a:rPr>
              <a:t>Cung cấp một method truy cập mọi nơi cho instance đó. </a:t>
            </a:r>
          </a:p>
          <a:p>
            <a:br>
              <a:rPr lang="vi-VN" b="0" i="0">
                <a:solidFill>
                  <a:srgbClr val="1B1B1B"/>
                </a:solidFill>
                <a:effectLst/>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2CC7A36-A550-A523-29E2-F54E94FB8799}"/>
              </a:ext>
            </a:extLst>
          </p:cNvPr>
          <p:cNvSpPr txBox="1"/>
          <p:nvPr/>
        </p:nvSpPr>
        <p:spPr>
          <a:xfrm>
            <a:off x="1839286" y="4372949"/>
            <a:ext cx="6161714" cy="369332"/>
          </a:xfrm>
          <a:prstGeom prst="rect">
            <a:avLst/>
          </a:prstGeom>
          <a:noFill/>
        </p:spPr>
        <p:txBody>
          <a:bodyPr wrap="square">
            <a:spAutoFit/>
          </a:bodyPr>
          <a:lstStyle/>
          <a:p>
            <a:pPr algn="l"/>
            <a:r>
              <a:rPr lang="en-US" b="1" i="0">
                <a:solidFill>
                  <a:srgbClr val="1B1B1B"/>
                </a:solidFill>
                <a:effectLst/>
                <a:latin typeface="Times New Roman" panose="02020603050405020304" pitchFamily="18" charset="0"/>
                <a:cs typeface="Times New Roman" panose="02020603050405020304" pitchFamily="18" charset="0"/>
              </a:rPr>
              <a:t>2. Cách để tạo ra 1 class Singleton</a:t>
            </a:r>
          </a:p>
        </p:txBody>
      </p:sp>
      <p:sp>
        <p:nvSpPr>
          <p:cNvPr id="14" name="TextBox 13">
            <a:extLst>
              <a:ext uri="{FF2B5EF4-FFF2-40B4-BE49-F238E27FC236}">
                <a16:creationId xmlns:a16="http://schemas.microsoft.com/office/drawing/2014/main" id="{4550FD3F-08A4-0C8A-F0BA-70FA2F33CFE8}"/>
              </a:ext>
            </a:extLst>
          </p:cNvPr>
          <p:cNvSpPr txBox="1"/>
          <p:nvPr/>
        </p:nvSpPr>
        <p:spPr>
          <a:xfrm>
            <a:off x="2121366" y="4692552"/>
            <a:ext cx="6161714" cy="369332"/>
          </a:xfrm>
          <a:prstGeom prst="rect">
            <a:avLst/>
          </a:prstGeom>
          <a:noFill/>
        </p:spPr>
        <p:txBody>
          <a:bodyPr wrap="square">
            <a:spAutoFit/>
          </a:bodyPr>
          <a:lstStyle/>
          <a:p>
            <a:pPr algn="l"/>
            <a:r>
              <a:rPr lang="en-US" b="1" i="0">
                <a:solidFill>
                  <a:srgbClr val="1B1B1B"/>
                </a:solidFill>
                <a:effectLst/>
                <a:latin typeface="Times New Roman" panose="02020603050405020304" pitchFamily="18" charset="0"/>
                <a:cs typeface="Times New Roman" panose="02020603050405020304" pitchFamily="18" charset="0"/>
              </a:rPr>
              <a:t>2.1 Cấu trúc</a:t>
            </a:r>
          </a:p>
        </p:txBody>
      </p:sp>
      <p:pic>
        <p:nvPicPr>
          <p:cNvPr id="16" name="Content Placeholder 15">
            <a:extLst>
              <a:ext uri="{FF2B5EF4-FFF2-40B4-BE49-F238E27FC236}">
                <a16:creationId xmlns:a16="http://schemas.microsoft.com/office/drawing/2014/main" id="{89DF76ED-156A-8286-4BEB-4DA17DCE7E8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60102" y="4426605"/>
            <a:ext cx="2431560" cy="1628277"/>
          </a:xfrm>
        </p:spPr>
      </p:pic>
    </p:spTree>
    <p:extLst>
      <p:ext uri="{BB962C8B-B14F-4D97-AF65-F5344CB8AC3E}">
        <p14:creationId xmlns:p14="http://schemas.microsoft.com/office/powerpoint/2010/main" val="22657008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wipe(down)">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animEffect transition="in" filter="wipe(down)">
                                      <p:cBhvr>
                                        <p:cTn id="22" dur="500"/>
                                        <p:tgtEl>
                                          <p:spTgt spid="1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animEffect transition="in" filter="wipe(down)">
                                      <p:cBhvr>
                                        <p:cTn id="27" dur="500"/>
                                        <p:tgtEl>
                                          <p:spTgt spid="1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
                                            <p:txEl>
                                              <p:pRg st="4" end="4"/>
                                            </p:txEl>
                                          </p:spTgt>
                                        </p:tgtEl>
                                        <p:attrNameLst>
                                          <p:attrName>style.visibility</p:attrName>
                                        </p:attrNameLst>
                                      </p:cBhvr>
                                      <p:to>
                                        <p:strVal val="visible"/>
                                      </p:to>
                                    </p:set>
                                    <p:animEffect transition="in" filter="wipe(down)">
                                      <p:cBhvr>
                                        <p:cTn id="32" dur="500"/>
                                        <p:tgtEl>
                                          <p:spTgt spid="10">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animEffect transition="in" filter="fade">
                                      <p:cBhvr>
                                        <p:cTn id="37" dur="500"/>
                                        <p:tgtEl>
                                          <p:spTgt spid="1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14">
                                            <p:txEl>
                                              <p:pRg st="0" end="0"/>
                                            </p:txEl>
                                          </p:spTgt>
                                        </p:tgtEl>
                                        <p:attrNameLst>
                                          <p:attrName>style.visibility</p:attrName>
                                        </p:attrNameLst>
                                      </p:cBhvr>
                                      <p:to>
                                        <p:strVal val="visible"/>
                                      </p:to>
                                    </p:set>
                                    <p:animEffect transition="in" filter="barn(inVertical)">
                                      <p:cBhvr>
                                        <p:cTn id="42" dur="500"/>
                                        <p:tgtEl>
                                          <p:spTgt spid="14">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circle(in)">
                                      <p:cBhvr>
                                        <p:cTn id="4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116</TotalTime>
  <Words>1541</Words>
  <Application>Microsoft Office PowerPoint</Application>
  <PresentationFormat>Widescreen</PresentationFormat>
  <Paragraphs>77</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Courier New</vt:lpstr>
      <vt:lpstr>Open Sans</vt:lpstr>
      <vt:lpstr>Times New Roman</vt:lpstr>
      <vt:lpstr>Wingdings</vt:lpstr>
      <vt:lpstr>Office Theme</vt:lpstr>
      <vt:lpstr>Design Pattern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dc:title>
  <dc:creator>Admin</dc:creator>
  <cp:lastModifiedBy>Admin</cp:lastModifiedBy>
  <cp:revision>2</cp:revision>
  <dcterms:created xsi:type="dcterms:W3CDTF">2023-03-24T06:41:12Z</dcterms:created>
  <dcterms:modified xsi:type="dcterms:W3CDTF">2023-03-24T08:38:03Z</dcterms:modified>
</cp:coreProperties>
</file>