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4" r:id="rId4"/>
    <p:sldId id="257" r:id="rId5"/>
    <p:sldId id="276" r:id="rId6"/>
    <p:sldId id="277" r:id="rId7"/>
    <p:sldId id="267" r:id="rId8"/>
  </p:sldIdLst>
  <p:sldSz cx="18288000" cy="10287000"/>
  <p:notesSz cx="6858000" cy="9144000"/>
  <p:embeddedFontLst>
    <p:embeddedFont>
      <p:font typeface="Dosis" charset="0"/>
      <p:regular r:id="rId10"/>
      <p:bold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45" d="100"/>
          <a:sy n="45" d="100"/>
        </p:scale>
        <p:origin x="-912" y="19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633A1-8D33-43D7-B3D9-B03D33A9BC4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49C82-F423-455C-9D6B-8B39A80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7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49C82-F423-455C-9D6B-8B39A80239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49C82-F423-455C-9D6B-8B39A80239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5" Type="http://schemas.openxmlformats.org/officeDocument/2006/relationships/image" Target="../media/image19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2660" y="-501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665360" y="6502833"/>
            <a:ext cx="6914093" cy="5028432"/>
          </a:xfrm>
          <a:custGeom>
            <a:avLst/>
            <a:gdLst/>
            <a:ahLst/>
            <a:cxnLst/>
            <a:rect l="l" t="t" r="r" b="b"/>
            <a:pathLst>
              <a:path w="6914093" h="5028432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029971" y="4820778"/>
            <a:ext cx="10228058" cy="1710875"/>
          </a:xfrm>
          <a:custGeom>
            <a:avLst/>
            <a:gdLst/>
            <a:ahLst/>
            <a:cxnLst/>
            <a:rect l="l" t="t" r="r" b="b"/>
            <a:pathLst>
              <a:path w="10228058" h="1710875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4013" y="3087115"/>
            <a:ext cx="16731987" cy="348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235"/>
              </a:lnSpc>
            </a:pPr>
            <a:r>
              <a:rPr lang="en-US" sz="9000"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relia" panose="00000500000000000000"/>
              </a:rPr>
              <a:t>Website bán </a:t>
            </a:r>
            <a:r>
              <a:rPr lang="en-US" sz="9000" smtClean="0"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relia" panose="00000500000000000000"/>
              </a:rPr>
              <a:t>trái cây</a:t>
            </a:r>
            <a:endParaRPr lang="en-US" sz="9000">
              <a:solidFill>
                <a:srgbClr val="0107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relia" panose="000005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258029" y="6930389"/>
            <a:ext cx="8246933" cy="6247677"/>
          </a:xfrm>
          <a:custGeom>
            <a:avLst/>
            <a:gdLst/>
            <a:ahLst/>
            <a:cxnLst/>
            <a:rect l="l" t="t" r="r" b="b"/>
            <a:pathLst>
              <a:path w="8246933" h="6247677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068800" y="-1685608"/>
            <a:ext cx="8905028" cy="5575060"/>
          </a:xfrm>
          <a:custGeom>
            <a:avLst/>
            <a:gdLst/>
            <a:ahLst/>
            <a:cxnLst/>
            <a:rect l="l" t="t" r="r" b="b"/>
            <a:pathLst>
              <a:path w="8905028" h="5575060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495846">
            <a:off x="-4827696" y="-2534577"/>
            <a:ext cx="5243739" cy="7338566"/>
          </a:xfrm>
          <a:custGeom>
            <a:avLst/>
            <a:gdLst/>
            <a:ahLst/>
            <a:cxnLst/>
            <a:rect l="l" t="t" r="r" b="b"/>
            <a:pathLst>
              <a:path w="5243739" h="7338566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841172" y="6964945"/>
            <a:ext cx="6639489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0"/>
              </a:lnSpc>
            </a:pPr>
            <a:r>
              <a:rPr lang="en-US" sz="4400" b="1">
                <a:solidFill>
                  <a:srgbClr val="01070A"/>
                </a:solidFill>
                <a:latin typeface="Dosis"/>
              </a:rPr>
              <a:t>GVHD:  </a:t>
            </a:r>
            <a:r>
              <a:rPr lang="en-US" sz="4400" b="1" smtClean="0">
                <a:solidFill>
                  <a:srgbClr val="01070A"/>
                </a:solidFill>
                <a:latin typeface="Dosis"/>
              </a:rPr>
              <a:t>TS. Tô Thanh Hải</a:t>
            </a:r>
            <a:endParaRPr lang="en-US" sz="4400" b="1">
              <a:solidFill>
                <a:srgbClr val="01070A"/>
              </a:solidFill>
              <a:latin typeface="Dosis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="" xmlns:a16="http://schemas.microsoft.com/office/drawing/2014/main" id="{71ECBC02-A59C-13D5-46CF-56058029E11A}"/>
              </a:ext>
            </a:extLst>
          </p:cNvPr>
          <p:cNvSpPr txBox="1"/>
          <p:nvPr/>
        </p:nvSpPr>
        <p:spPr>
          <a:xfrm>
            <a:off x="1885241" y="8581"/>
            <a:ext cx="13792199" cy="2962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460"/>
              </a:lnSpc>
            </a:pPr>
            <a:r>
              <a:rPr lang="en-US" sz="5400" b="1" smtClean="0">
                <a:solidFill>
                  <a:srgbClr val="01070A"/>
                </a:solidFill>
                <a:latin typeface="Carelia" panose="00000500000000000000"/>
              </a:rPr>
              <a:t>BÁO CÁO KẾT THÚC MÔN</a:t>
            </a:r>
          </a:p>
          <a:p>
            <a:pPr marL="0" lvl="0" indent="0" algn="ctr">
              <a:lnSpc>
                <a:spcPts val="12460"/>
              </a:lnSpc>
            </a:pPr>
            <a:r>
              <a:rPr lang="en-US" sz="5400" b="1" smtClean="0">
                <a:solidFill>
                  <a:srgbClr val="01070A"/>
                </a:solidFill>
                <a:latin typeface="Carelia" panose="00000500000000000000"/>
              </a:rPr>
              <a:t>PHÁT TRIỂN ỨNG DỤNG BẰNG JAVA</a:t>
            </a:r>
            <a:endParaRPr lang="en-US" sz="5400" b="1">
              <a:solidFill>
                <a:srgbClr val="01070A"/>
              </a:solidFill>
              <a:latin typeface="Carelia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1219200" y="7585790"/>
            <a:ext cx="3835024" cy="3091905"/>
          </a:xfrm>
          <a:custGeom>
            <a:avLst/>
            <a:gdLst/>
            <a:ahLst/>
            <a:cxnLst/>
            <a:rect l="l" t="t" r="r" b="b"/>
            <a:pathLst>
              <a:path w="3835024" h="3091905">
                <a:moveTo>
                  <a:pt x="0" y="0"/>
                </a:moveTo>
                <a:lnTo>
                  <a:pt x="3835024" y="0"/>
                </a:lnTo>
                <a:lnTo>
                  <a:pt x="3835024" y="3091905"/>
                </a:lnTo>
                <a:lnTo>
                  <a:pt x="0" y="3091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5601272" y="597259"/>
            <a:ext cx="1855658" cy="185565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063944" y="1039454"/>
            <a:ext cx="871871" cy="1128304"/>
          </a:xfrm>
          <a:custGeom>
            <a:avLst/>
            <a:gdLst/>
            <a:ahLst/>
            <a:cxnLst/>
            <a:rect l="l" t="t" r="r" b="b"/>
            <a:pathLst>
              <a:path w="871871" h="1128304">
                <a:moveTo>
                  <a:pt x="0" y="0"/>
                </a:moveTo>
                <a:lnTo>
                  <a:pt x="871871" y="0"/>
                </a:lnTo>
                <a:lnTo>
                  <a:pt x="871871" y="1128304"/>
                </a:lnTo>
                <a:lnTo>
                  <a:pt x="0" y="1128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6030807" y="851718"/>
            <a:ext cx="996588" cy="1346740"/>
          </a:xfrm>
          <a:custGeom>
            <a:avLst/>
            <a:gdLst/>
            <a:ahLst/>
            <a:cxnLst/>
            <a:rect l="l" t="t" r="r" b="b"/>
            <a:pathLst>
              <a:path w="996588" h="1346740">
                <a:moveTo>
                  <a:pt x="0" y="0"/>
                </a:moveTo>
                <a:lnTo>
                  <a:pt x="996587" y="0"/>
                </a:lnTo>
                <a:lnTo>
                  <a:pt x="996587" y="1346740"/>
                </a:lnTo>
                <a:lnTo>
                  <a:pt x="0" y="13467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3408663" y="8174164"/>
            <a:ext cx="5792103" cy="2522235"/>
          </a:xfrm>
          <a:custGeom>
            <a:avLst/>
            <a:gdLst/>
            <a:ahLst/>
            <a:cxnLst/>
            <a:rect l="l" t="t" r="r" b="b"/>
            <a:pathLst>
              <a:path w="5792103" h="2522235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812474" y="621296"/>
            <a:ext cx="1252630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7970" marR="0" lvl="1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400" smtClean="0"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 TIÊU </a:t>
            </a:r>
            <a:r>
              <a:rPr kumimoji="0" lang="en-US" sz="5400" b="0" i="0" u="none" strike="noStrike" kern="1200" cap="none" spc="0" normalizeH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ĐỀ TÀI</a:t>
            </a: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923716-F1EE-88F4-E4E5-D818F2936843}"/>
              </a:ext>
            </a:extLst>
          </p:cNvPr>
          <p:cNvSpPr txBox="1"/>
          <p:nvPr/>
        </p:nvSpPr>
        <p:spPr>
          <a:xfrm>
            <a:off x="2982887" y="2442526"/>
            <a:ext cx="12355891" cy="47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810260" algn="l"/>
              </a:tabLst>
            </a:pP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w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ebsite 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bán 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trái cây cơ bản để phục vụ nhu cầu cho người dùng, nhân viên quản lý.</a:t>
            </a:r>
            <a:endParaRPr lang="en-US" sz="360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810260" algn="l"/>
              </a:tabLst>
            </a:pPr>
            <a:r>
              <a:rPr lang="en-US" sz="36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những </a:t>
            </a:r>
            <a:r>
              <a:rPr lang="en-US" sz="36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 trái cây </a:t>
            </a:r>
            <a:r>
              <a:rPr lang="en-US" sz="36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 giá cả hợp lí cho người dùng xem xét mua hàng.</a:t>
            </a: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810260" algn="l"/>
              </a:tabLst>
            </a:pP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Hỗ trợ người dùng với các tính năng tìm kiếm, xem chi tiết, đặt hàng 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sản 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phẩm.</a:t>
            </a:r>
            <a:endParaRPr lang="vi-VN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061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1457137" y="7614191"/>
            <a:ext cx="3835024" cy="3091905"/>
          </a:xfrm>
          <a:custGeom>
            <a:avLst/>
            <a:gdLst/>
            <a:ahLst/>
            <a:cxnLst/>
            <a:rect l="l" t="t" r="r" b="b"/>
            <a:pathLst>
              <a:path w="3835024" h="3091905">
                <a:moveTo>
                  <a:pt x="0" y="0"/>
                </a:moveTo>
                <a:lnTo>
                  <a:pt x="3835024" y="0"/>
                </a:lnTo>
                <a:lnTo>
                  <a:pt x="3835024" y="3091905"/>
                </a:lnTo>
                <a:lnTo>
                  <a:pt x="0" y="3091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386910" y="7899027"/>
            <a:ext cx="5792103" cy="2522235"/>
          </a:xfrm>
          <a:custGeom>
            <a:avLst/>
            <a:gdLst/>
            <a:ahLst/>
            <a:cxnLst/>
            <a:rect l="l" t="t" r="r" b="b"/>
            <a:pathLst>
              <a:path w="5792103" h="2522235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812474" y="621296"/>
            <a:ext cx="1252630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7970" marR="0" lvl="1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Công</a:t>
            </a:r>
            <a:r>
              <a:rPr kumimoji="0" lang="en-US" sz="5400" b="0" i="0" u="none" strike="noStrike" kern="1200" cap="none" spc="0" normalizeH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cụ và công nghệ</a:t>
            </a: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923716-F1EE-88F4-E4E5-D818F2936843}"/>
              </a:ext>
            </a:extLst>
          </p:cNvPr>
          <p:cNvSpPr txBox="1"/>
          <p:nvPr/>
        </p:nvSpPr>
        <p:spPr>
          <a:xfrm>
            <a:off x="1524000" y="2950955"/>
            <a:ext cx="8237426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tabLst>
                <a:tab pos="810260" algn="l"/>
              </a:tabLst>
            </a:pPr>
            <a:r>
              <a:rPr lang="en-US" sz="35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dự án phát triển web bán </a:t>
            </a:r>
            <a:r>
              <a:rPr lang="en-US" sz="35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trái cây, đã </a:t>
            </a:r>
            <a:r>
              <a:rPr lang="en-US" sz="35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 dụng các công nghệ: HTML, CSS, </a:t>
            </a:r>
            <a:r>
              <a:rPr lang="en-US" sz="35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Bootstrap, Angular, Springboot</a:t>
            </a: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tabLst>
                <a:tab pos="810260" algn="l"/>
              </a:tabLst>
            </a:pPr>
            <a:r>
              <a:rPr lang="en-US" sz="35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Cơ </a:t>
            </a:r>
            <a:r>
              <a:rPr lang="en-US" sz="35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sở dữ liệu lưu bằng </a:t>
            </a:r>
            <a:r>
              <a:rPr lang="en-US" sz="35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PostgreSQL, với </a:t>
            </a:r>
            <a:r>
              <a:rPr lang="en-US" sz="35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công cụ </a:t>
            </a:r>
            <a:r>
              <a:rPr lang="en-US" sz="35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lập </a:t>
            </a:r>
            <a:r>
              <a:rPr lang="en-US" sz="35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trình Visual </a:t>
            </a:r>
            <a:r>
              <a:rPr lang="en-US" sz="35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Studio Code và IntelliJ</a:t>
            </a:r>
            <a:endParaRPr lang="vi-VN" sz="3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AutoShape 4" descr="Visual Studio Logo PNG Vector (SVG)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6355133" y="108965"/>
            <a:ext cx="1855658" cy="185565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958636" y="366084"/>
            <a:ext cx="996588" cy="1346740"/>
          </a:xfrm>
          <a:custGeom>
            <a:avLst/>
            <a:gdLst/>
            <a:ahLst/>
            <a:cxnLst/>
            <a:rect l="l" t="t" r="r" b="b"/>
            <a:pathLst>
              <a:path w="996588" h="1346740">
                <a:moveTo>
                  <a:pt x="0" y="0"/>
                </a:moveTo>
                <a:lnTo>
                  <a:pt x="996587" y="0"/>
                </a:lnTo>
                <a:lnTo>
                  <a:pt x="996587" y="1346740"/>
                </a:lnTo>
                <a:lnTo>
                  <a:pt x="0" y="13467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2" descr="D:\0.Springboot\baitap\my_project\angular_crud\src\assets\img\logo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0" y="241756"/>
            <a:ext cx="3601255" cy="25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uan Giang Computer\Downloads\tải xuống (2)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184" y="5708277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uan Giang Computer\Downloads\tải xuống 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7559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uan Giang Computer\Downloads\itl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608" y="2794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uan Giang Computer\Downloads\tải xuống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909" y="281376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820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10" name="TextBox 24"/>
          <p:cNvSpPr txBox="1"/>
          <p:nvPr/>
        </p:nvSpPr>
        <p:spPr>
          <a:xfrm>
            <a:off x="6324600" y="381000"/>
            <a:ext cx="56388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7970" marR="0" lvl="1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Cơ</a:t>
            </a:r>
            <a:r>
              <a:rPr kumimoji="0" lang="en-US" sz="5400" b="0" i="0" u="none" strike="noStrike" kern="1200" cap="none" spc="0" normalizeH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sở dữ liệu</a:t>
            </a: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04493"/>
            <a:ext cx="14325599" cy="848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D:\0.Springboot\baitap\my_project\angular_crud\src\assets\img\logo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38292"/>
            <a:ext cx="2677019" cy="192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10" name="TextBox 24"/>
          <p:cNvSpPr txBox="1"/>
          <p:nvPr/>
        </p:nvSpPr>
        <p:spPr>
          <a:xfrm>
            <a:off x="5486400" y="571500"/>
            <a:ext cx="7315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7970" marR="0" lvl="1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Sơ</a:t>
            </a:r>
            <a:r>
              <a:rPr kumimoji="0" lang="en-US" sz="5400" b="0" i="0" u="none" strike="noStrike" kern="1200" cap="none" spc="0" normalizeH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đồ Usecase tổng quát</a:t>
            </a: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0699"/>
            <a:ext cx="12268200" cy="801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0.Springboot\baitap\my_project\angular_crud\src\assets\img\logo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3225"/>
            <a:ext cx="2994109" cy="215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10" name="TextBox 24"/>
          <p:cNvSpPr txBox="1"/>
          <p:nvPr/>
        </p:nvSpPr>
        <p:spPr>
          <a:xfrm>
            <a:off x="1828800" y="1371049"/>
            <a:ext cx="7315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7970" marR="0" lvl="1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en-US" sz="5400" b="0" i="0" u="none" strike="noStrike" kern="1200" cap="none" spc="0" normalizeH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quả đạt được</a:t>
            </a: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2" descr="D:\0.Springboot\baitap\my_project\angular_crud\src\assets\img\log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90366"/>
            <a:ext cx="2384509" cy="171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4"/>
          <p:cNvSpPr txBox="1"/>
          <p:nvPr/>
        </p:nvSpPr>
        <p:spPr>
          <a:xfrm>
            <a:off x="6248400" y="5167470"/>
            <a:ext cx="6553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7970" marR="0" lvl="1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Hướng</a:t>
            </a:r>
            <a:r>
              <a:rPr kumimoji="0" lang="en-US" sz="5400" b="0" i="0" u="none" strike="noStrike" kern="1200" cap="none" spc="0" normalizeH="0" noProof="0" smtClean="0">
                <a:ln>
                  <a:noFill/>
                </a:ln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phát triển</a:t>
            </a: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11734800" y="1393636"/>
            <a:ext cx="4648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7970" lvl="1" algn="ctr">
              <a:spcBef>
                <a:spcPct val="0"/>
              </a:spcBef>
              <a:defRPr/>
            </a:pPr>
            <a:r>
              <a:rPr lang="en-US" sz="5400" smtClean="0"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1828800" y="2354446"/>
            <a:ext cx="76962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5170" marR="0" lvl="1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01070A"/>
                </a:solidFill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Xây dựng thành công website bán trái cây với tính năng cơ bản theo nhu cầu khách và nhân viên quản lý.</a:t>
            </a:r>
          </a:p>
          <a:p>
            <a:pPr marL="725170" marR="0" lvl="1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200" baseline="0" smtClean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smtClean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hỏi thêm kiến thức về công nghệ mới Springboot, Angular.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10401300" y="2354446"/>
            <a:ext cx="73152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5170" marR="0" lvl="1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200" smtClean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chưa đáp ứng đầy đủ nhu cầu khách hàng, nhân viên quản lý.</a:t>
            </a:r>
          </a:p>
          <a:p>
            <a:pPr marL="725170" marR="0" lvl="1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200" smtClean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 độ xử lý chưa tối ưu.</a:t>
            </a:r>
          </a:p>
          <a:p>
            <a:pPr marL="725170" marR="0" lvl="1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1070A"/>
                </a:solidFill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Giao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01070A"/>
                </a:solidFill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diện chưa đẹp mắt.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867400" y="6210300"/>
            <a:ext cx="79248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5170" marR="0" lvl="1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200" smtClean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hợp tính năng thanh toán trực tuyến.</a:t>
            </a:r>
          </a:p>
          <a:p>
            <a:pPr marL="725170" marR="0" lvl="1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1070A"/>
                </a:solidFill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Thêm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01070A"/>
                </a:solidFill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báo cáo thống kê qua excel.</a:t>
            </a:r>
          </a:p>
          <a:p>
            <a:pPr marL="725170" marR="0" lvl="1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200" baseline="0" smtClean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smtClean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dựng website có giao diện thân thiện với người dùng hơn.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1070A"/>
              </a:solidFill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344400" y="5656283"/>
            <a:ext cx="9448343" cy="5616757"/>
          </a:xfrm>
          <a:custGeom>
            <a:avLst/>
            <a:gdLst/>
            <a:ahLst/>
            <a:cxnLst/>
            <a:rect l="l" t="t" r="r" b="b"/>
            <a:pathLst>
              <a:path w="9448343" h="5616757">
                <a:moveTo>
                  <a:pt x="0" y="0"/>
                </a:moveTo>
                <a:lnTo>
                  <a:pt x="9448342" y="0"/>
                </a:lnTo>
                <a:lnTo>
                  <a:pt x="9448342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971800" y="5428244"/>
            <a:ext cx="8436357" cy="5844796"/>
          </a:xfrm>
          <a:custGeom>
            <a:avLst/>
            <a:gdLst/>
            <a:ahLst/>
            <a:cxnLst/>
            <a:rect l="l" t="t" r="r" b="b"/>
            <a:pathLst>
              <a:path w="8436357" h="5844796">
                <a:moveTo>
                  <a:pt x="0" y="0"/>
                </a:moveTo>
                <a:lnTo>
                  <a:pt x="8436357" y="0"/>
                </a:lnTo>
                <a:lnTo>
                  <a:pt x="8436357" y="5844796"/>
                </a:lnTo>
                <a:lnTo>
                  <a:pt x="0" y="5844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83456" y="2365012"/>
            <a:ext cx="13321088" cy="3795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95"/>
              </a:lnSpc>
            </a:pPr>
            <a:r>
              <a:rPr lang="en-US" sz="10570"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Thank's For </a:t>
            </a:r>
            <a:r>
              <a:rPr lang="en-US" sz="10570" smtClean="0"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Watching</a:t>
            </a:r>
          </a:p>
          <a:p>
            <a:pPr algn="ctr">
              <a:lnSpc>
                <a:spcPts val="14795"/>
              </a:lnSpc>
            </a:pPr>
            <a:r>
              <a:rPr lang="en-US" sz="10570" smtClean="0">
                <a:solidFill>
                  <a:srgbClr val="0107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10570">
              <a:solidFill>
                <a:srgbClr val="0107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256</Words>
  <Application>Microsoft Office PowerPoint</Application>
  <PresentationFormat>Custom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Dosis</vt:lpstr>
      <vt:lpstr>Calibri</vt:lpstr>
      <vt:lpstr>Times New Roman</vt:lpstr>
      <vt:lpstr>Wingdings</vt:lpstr>
      <vt:lpstr>Carelia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Colorful Cute Aesthetic Group Project Presentation</dc:title>
  <dc:creator>Ngo Thi Nhan</dc:creator>
  <cp:lastModifiedBy>Tuan Giang Computer</cp:lastModifiedBy>
  <cp:revision>57</cp:revision>
  <dcterms:created xsi:type="dcterms:W3CDTF">2006-08-16T00:00:00Z</dcterms:created>
  <dcterms:modified xsi:type="dcterms:W3CDTF">2024-10-13T03:11:24Z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8F91987E7DE24107BC1C8ACD12A1A2A8_12</vt:lpwstr>
  </property>
  <property fmtid="{D5CDD505-2E9C-101B-9397-08002B2CF9AE}" pid="3" name="KSOProductBuildVer">
    <vt:lpwstr>1033-12.2.0.16731</vt:lpwstr>
  </property>
</Properties>
</file>