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Eczar SemiBold" panose="020B0604020202020204" charset="0"/>
      <p:regular r:id="rId18"/>
    </p:embeddedFont>
    <p:embeddedFont>
      <p:font typeface="Eczar SemiBold Bold" panose="020B0604020202020204" charset="0"/>
      <p:regular r:id="rId19"/>
    </p:embeddedFont>
    <p:embeddedFont>
      <p:font typeface="Inter" panose="020B0604020202020204" charset="0"/>
      <p:regular r:id="rId20"/>
    </p:embeddedFont>
    <p:embeddedFont>
      <p:font typeface="Inte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75" autoAdjust="0"/>
  </p:normalViewPr>
  <p:slideViewPr>
    <p:cSldViewPr>
      <p:cViewPr varScale="1">
        <p:scale>
          <a:sx n="63" d="100"/>
          <a:sy n="63" d="100"/>
        </p:scale>
        <p:origin x="2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5ED4"/>
        </a:solidFill>
        <a:effectLst/>
      </p:bgPr>
    </p:bg>
    <p:spTree>
      <p:nvGrpSpPr>
        <p:cNvPr id="1" name=""/>
        <p:cNvGrpSpPr/>
        <p:nvPr/>
      </p:nvGrpSpPr>
      <p:grpSpPr>
        <a:xfrm>
          <a:off x="0" y="0"/>
          <a:ext cx="0" cy="0"/>
          <a:chOff x="0" y="0"/>
          <a:chExt cx="0" cy="0"/>
        </a:xfrm>
      </p:grpSpPr>
      <p:sp>
        <p:nvSpPr>
          <p:cNvPr id="2" name="AutoShape 2"/>
          <p:cNvSpPr/>
          <p:nvPr/>
        </p:nvSpPr>
        <p:spPr>
          <a:xfrm>
            <a:off x="1028700" y="1047750"/>
            <a:ext cx="16230600" cy="0"/>
          </a:xfrm>
          <a:prstGeom prst="line">
            <a:avLst/>
          </a:prstGeom>
          <a:ln w="9525" cap="rnd">
            <a:solidFill>
              <a:srgbClr val="FFFFFF">
                <a:alpha val="49804"/>
              </a:srgbClr>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16162" y="1856171"/>
            <a:ext cx="5615606" cy="5482874"/>
          </a:xfrm>
          <a:prstGeom prst="rect">
            <a:avLst/>
          </a:prstGeom>
        </p:spPr>
      </p:pic>
      <p:sp>
        <p:nvSpPr>
          <p:cNvPr id="4" name="TextBox 4"/>
          <p:cNvSpPr txBox="1"/>
          <p:nvPr/>
        </p:nvSpPr>
        <p:spPr>
          <a:xfrm>
            <a:off x="-637043" y="3055705"/>
            <a:ext cx="13513291" cy="2382648"/>
          </a:xfrm>
          <a:prstGeom prst="rect">
            <a:avLst/>
          </a:prstGeom>
        </p:spPr>
        <p:txBody>
          <a:bodyPr lIns="0" tIns="0" rIns="0" bIns="0" rtlCol="0" anchor="t">
            <a:spAutoFit/>
          </a:bodyPr>
          <a:lstStyle/>
          <a:p>
            <a:pPr algn="ctr">
              <a:lnSpc>
                <a:spcPts val="8944"/>
              </a:lnSpc>
            </a:pPr>
            <a:r>
              <a:rPr lang="en-US" sz="10400">
                <a:solidFill>
                  <a:srgbClr val="FFFFFF"/>
                </a:solidFill>
                <a:latin typeface="Inter Bold"/>
              </a:rPr>
              <a:t>Hotel Booking Cancellations</a:t>
            </a: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217146" y="3988452"/>
            <a:ext cx="5603484" cy="2899803"/>
          </a:xfrm>
          <a:prstGeom prst="rect">
            <a:avLst/>
          </a:prstGeom>
        </p:spPr>
      </p:pic>
      <p:sp>
        <p:nvSpPr>
          <p:cNvPr id="6" name="TextBox 6"/>
          <p:cNvSpPr txBox="1"/>
          <p:nvPr/>
        </p:nvSpPr>
        <p:spPr>
          <a:xfrm>
            <a:off x="559777" y="6201370"/>
            <a:ext cx="10720144" cy="837565"/>
          </a:xfrm>
          <a:prstGeom prst="rect">
            <a:avLst/>
          </a:prstGeom>
        </p:spPr>
        <p:txBody>
          <a:bodyPr lIns="0" tIns="0" rIns="0" bIns="0" rtlCol="0" anchor="t">
            <a:spAutoFit/>
          </a:bodyPr>
          <a:lstStyle/>
          <a:p>
            <a:pPr algn="ctr">
              <a:lnSpc>
                <a:spcPts val="6860"/>
              </a:lnSpc>
              <a:spcBef>
                <a:spcPct val="0"/>
              </a:spcBef>
            </a:pPr>
            <a:r>
              <a:rPr lang="en-US" sz="4900">
                <a:solidFill>
                  <a:srgbClr val="FFFFFF">
                    <a:alpha val="60000"/>
                  </a:srgbClr>
                </a:solidFill>
                <a:latin typeface="Inter"/>
              </a:rPr>
              <a:t>Presented by: Thuy 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5ED4"/>
        </a:solidFill>
        <a:effectLst/>
      </p:bgPr>
    </p:bg>
    <p:spTree>
      <p:nvGrpSpPr>
        <p:cNvPr id="1" name=""/>
        <p:cNvGrpSpPr/>
        <p:nvPr/>
      </p:nvGrpSpPr>
      <p:grpSpPr>
        <a:xfrm>
          <a:off x="0" y="0"/>
          <a:ext cx="0" cy="0"/>
          <a:chOff x="0" y="0"/>
          <a:chExt cx="0" cy="0"/>
        </a:xfrm>
      </p:grpSpPr>
      <p:sp>
        <p:nvSpPr>
          <p:cNvPr id="8" name="TextBox 5">
            <a:extLst>
              <a:ext uri="{FF2B5EF4-FFF2-40B4-BE49-F238E27FC236}">
                <a16:creationId xmlns:a16="http://schemas.microsoft.com/office/drawing/2014/main" id="{A54950D7-E119-38D4-C661-476DE3E12B0C}"/>
              </a:ext>
            </a:extLst>
          </p:cNvPr>
          <p:cNvSpPr txBox="1"/>
          <p:nvPr/>
        </p:nvSpPr>
        <p:spPr>
          <a:xfrm>
            <a:off x="4038600" y="952500"/>
            <a:ext cx="11201399" cy="836768"/>
          </a:xfrm>
          <a:prstGeom prst="rect">
            <a:avLst/>
          </a:prstGeom>
        </p:spPr>
        <p:txBody>
          <a:bodyPr wrap="square" lIns="0" tIns="0" rIns="0" bIns="0" rtlCol="0" anchor="t">
            <a:spAutoFit/>
          </a:bodyPr>
          <a:lstStyle/>
          <a:p>
            <a:pPr marL="0" lvl="0" indent="0">
              <a:lnSpc>
                <a:spcPts val="6272"/>
              </a:lnSpc>
            </a:pPr>
            <a:r>
              <a:rPr lang="en-US" sz="6000" dirty="0">
                <a:solidFill>
                  <a:srgbClr val="FFFFFF"/>
                </a:solidFill>
                <a:latin typeface="Eczar SemiBold"/>
              </a:rPr>
              <a:t>Hyperparameters And Results</a:t>
            </a:r>
          </a:p>
        </p:txBody>
      </p:sp>
      <p:pic>
        <p:nvPicPr>
          <p:cNvPr id="10" name="Picture 9">
            <a:extLst>
              <a:ext uri="{FF2B5EF4-FFF2-40B4-BE49-F238E27FC236}">
                <a16:creationId xmlns:a16="http://schemas.microsoft.com/office/drawing/2014/main" id="{9240539E-2416-694C-8172-009C56F9C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52700"/>
            <a:ext cx="16459200" cy="4191000"/>
          </a:xfrm>
          <a:prstGeom prst="rect">
            <a:avLst/>
          </a:prstGeom>
        </p:spPr>
      </p:pic>
      <p:sp>
        <p:nvSpPr>
          <p:cNvPr id="11" name="TextBox 6">
            <a:extLst>
              <a:ext uri="{FF2B5EF4-FFF2-40B4-BE49-F238E27FC236}">
                <a16:creationId xmlns:a16="http://schemas.microsoft.com/office/drawing/2014/main" id="{20203000-EEDE-20B2-B991-F19860AE2268}"/>
              </a:ext>
            </a:extLst>
          </p:cNvPr>
          <p:cNvSpPr txBox="1"/>
          <p:nvPr/>
        </p:nvSpPr>
        <p:spPr>
          <a:xfrm>
            <a:off x="1524000" y="7277100"/>
            <a:ext cx="16535400" cy="2260555"/>
          </a:xfrm>
          <a:prstGeom prst="rect">
            <a:avLst/>
          </a:prstGeom>
        </p:spPr>
        <p:txBody>
          <a:bodyPr wrap="square" lIns="0" tIns="0" rIns="0" bIns="0" rtlCol="0" anchor="t">
            <a:spAutoFit/>
          </a:bodyPr>
          <a:lstStyle/>
          <a:p>
            <a:pPr marL="690881" lvl="1" indent="-345440" algn="just">
              <a:lnSpc>
                <a:spcPts val="4480"/>
              </a:lnSpc>
              <a:buFont typeface="Arial"/>
              <a:buChar char="•"/>
            </a:pPr>
            <a:r>
              <a:rPr lang="en-US" sz="3200" dirty="0">
                <a:solidFill>
                  <a:srgbClr val="FFFFFF"/>
                </a:solidFill>
                <a:latin typeface="Inter"/>
              </a:rPr>
              <a:t>Logistic Regression: penalty ‘l2’ and C = 0,1</a:t>
            </a:r>
          </a:p>
          <a:p>
            <a:pPr marL="690881" lvl="1" indent="-345440" algn="just">
              <a:lnSpc>
                <a:spcPts val="4480"/>
              </a:lnSpc>
              <a:buFont typeface="Arial"/>
              <a:buChar char="•"/>
            </a:pPr>
            <a:r>
              <a:rPr lang="en-US" sz="3200" dirty="0">
                <a:solidFill>
                  <a:srgbClr val="FFFFFF"/>
                </a:solidFill>
                <a:latin typeface="Inter"/>
              </a:rPr>
              <a:t>KNN: </a:t>
            </a:r>
            <a:r>
              <a:rPr lang="en-US" sz="3200" dirty="0" err="1">
                <a:solidFill>
                  <a:srgbClr val="FFFFFF"/>
                </a:solidFill>
                <a:latin typeface="Inter"/>
              </a:rPr>
              <a:t>n_neighbors</a:t>
            </a:r>
            <a:r>
              <a:rPr lang="en-US" sz="3200" dirty="0">
                <a:solidFill>
                  <a:srgbClr val="FFFFFF"/>
                </a:solidFill>
                <a:latin typeface="Inter"/>
              </a:rPr>
              <a:t>=10.</a:t>
            </a:r>
          </a:p>
          <a:p>
            <a:pPr marL="690881" lvl="1" indent="-345440" algn="just">
              <a:lnSpc>
                <a:spcPts val="4480"/>
              </a:lnSpc>
              <a:buFont typeface="Arial"/>
              <a:buChar char="•"/>
            </a:pPr>
            <a:r>
              <a:rPr lang="en-US" sz="3200" dirty="0">
                <a:solidFill>
                  <a:srgbClr val="FFFFFF"/>
                </a:solidFill>
                <a:latin typeface="Inter"/>
              </a:rPr>
              <a:t>Random Forest: </a:t>
            </a:r>
            <a:r>
              <a:rPr lang="en-US" sz="3200" dirty="0" err="1">
                <a:solidFill>
                  <a:srgbClr val="FFFFFF"/>
                </a:solidFill>
                <a:latin typeface="Inter"/>
              </a:rPr>
              <a:t>n_estimators</a:t>
            </a:r>
            <a:r>
              <a:rPr lang="en-US" sz="3200" dirty="0">
                <a:solidFill>
                  <a:srgbClr val="FFFFFF"/>
                </a:solidFill>
                <a:latin typeface="Inter"/>
              </a:rPr>
              <a:t>=500, </a:t>
            </a:r>
            <a:r>
              <a:rPr lang="en-US" sz="3200" dirty="0" err="1">
                <a:solidFill>
                  <a:srgbClr val="FFFFFF"/>
                </a:solidFill>
                <a:latin typeface="Inter"/>
              </a:rPr>
              <a:t>max_depth</a:t>
            </a:r>
            <a:r>
              <a:rPr lang="en-US" sz="3200" dirty="0">
                <a:solidFill>
                  <a:srgbClr val="FFFFFF"/>
                </a:solidFill>
                <a:latin typeface="Inter"/>
              </a:rPr>
              <a:t>=10</a:t>
            </a:r>
          </a:p>
          <a:p>
            <a:pPr marL="690881" lvl="1" indent="-345440" algn="just">
              <a:lnSpc>
                <a:spcPts val="4480"/>
              </a:lnSpc>
              <a:buFont typeface="Arial"/>
              <a:buChar char="•"/>
            </a:pPr>
            <a:r>
              <a:rPr lang="en-US" sz="3200" dirty="0">
                <a:solidFill>
                  <a:srgbClr val="FFFFFF"/>
                </a:solidFill>
                <a:latin typeface="Inter"/>
              </a:rPr>
              <a:t>Decision Tree: </a:t>
            </a:r>
            <a:r>
              <a:rPr lang="en-US" sz="3200" dirty="0" err="1">
                <a:solidFill>
                  <a:srgbClr val="FFFFFF"/>
                </a:solidFill>
                <a:latin typeface="Inter"/>
              </a:rPr>
              <a:t>max_depth</a:t>
            </a:r>
            <a:r>
              <a:rPr lang="en-US" sz="3200" dirty="0">
                <a:solidFill>
                  <a:srgbClr val="FFFFFF"/>
                </a:solidFill>
                <a:latin typeface="Inter"/>
              </a:rPr>
              <a:t>=10</a:t>
            </a:r>
          </a:p>
        </p:txBody>
      </p:sp>
    </p:spTree>
    <p:extLst>
      <p:ext uri="{BB962C8B-B14F-4D97-AF65-F5344CB8AC3E}">
        <p14:creationId xmlns:p14="http://schemas.microsoft.com/office/powerpoint/2010/main" val="123324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5ED4"/>
        </a:solidFill>
        <a:effectLst/>
      </p:bgPr>
    </p:bg>
    <p:spTree>
      <p:nvGrpSpPr>
        <p:cNvPr id="1" name=""/>
        <p:cNvGrpSpPr/>
        <p:nvPr/>
      </p:nvGrpSpPr>
      <p:grpSpPr>
        <a:xfrm>
          <a:off x="0" y="0"/>
          <a:ext cx="0" cy="0"/>
          <a:chOff x="0" y="0"/>
          <a:chExt cx="0" cy="0"/>
        </a:xfrm>
      </p:grpSpPr>
      <p:sp>
        <p:nvSpPr>
          <p:cNvPr id="8" name="TextBox 5">
            <a:extLst>
              <a:ext uri="{FF2B5EF4-FFF2-40B4-BE49-F238E27FC236}">
                <a16:creationId xmlns:a16="http://schemas.microsoft.com/office/drawing/2014/main" id="{A54950D7-E119-38D4-C661-476DE3E12B0C}"/>
              </a:ext>
            </a:extLst>
          </p:cNvPr>
          <p:cNvSpPr txBox="1"/>
          <p:nvPr/>
        </p:nvSpPr>
        <p:spPr>
          <a:xfrm>
            <a:off x="2667000" y="732952"/>
            <a:ext cx="12725399" cy="836768"/>
          </a:xfrm>
          <a:prstGeom prst="rect">
            <a:avLst/>
          </a:prstGeom>
        </p:spPr>
        <p:txBody>
          <a:bodyPr wrap="square" lIns="0" tIns="0" rIns="0" bIns="0" rtlCol="0" anchor="t">
            <a:spAutoFit/>
          </a:bodyPr>
          <a:lstStyle/>
          <a:p>
            <a:pPr marL="0" lvl="0" indent="0">
              <a:lnSpc>
                <a:spcPts val="6272"/>
              </a:lnSpc>
            </a:pPr>
            <a:r>
              <a:rPr lang="en-US" sz="6000" dirty="0">
                <a:solidFill>
                  <a:srgbClr val="FFFFFF"/>
                </a:solidFill>
                <a:latin typeface="Eczar SemiBold"/>
              </a:rPr>
              <a:t>KNN Evaluation: Confusion Matrix</a:t>
            </a:r>
          </a:p>
        </p:txBody>
      </p:sp>
      <p:sp>
        <p:nvSpPr>
          <p:cNvPr id="11" name="TextBox 6">
            <a:extLst>
              <a:ext uri="{FF2B5EF4-FFF2-40B4-BE49-F238E27FC236}">
                <a16:creationId xmlns:a16="http://schemas.microsoft.com/office/drawing/2014/main" id="{20203000-EEDE-20B2-B991-F19860AE2268}"/>
              </a:ext>
            </a:extLst>
          </p:cNvPr>
          <p:cNvSpPr txBox="1"/>
          <p:nvPr/>
        </p:nvSpPr>
        <p:spPr>
          <a:xfrm>
            <a:off x="533400" y="3543300"/>
            <a:ext cx="5097780" cy="2665281"/>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800" dirty="0">
                <a:solidFill>
                  <a:srgbClr val="FFFFFF"/>
                </a:solidFill>
                <a:latin typeface="Inter"/>
              </a:rPr>
              <a:t>1,33% of cases: hotel may not be ready for guest, risk of overbooking.</a:t>
            </a:r>
          </a:p>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800" dirty="0">
                <a:solidFill>
                  <a:srgbClr val="FFFFFF"/>
                </a:solidFill>
                <a:latin typeface="Inter"/>
              </a:rPr>
              <a:t>10,64% of cases: hotel allocating their resources on the wrong reservations</a:t>
            </a:r>
          </a:p>
        </p:txBody>
      </p:sp>
      <p:pic>
        <p:nvPicPr>
          <p:cNvPr id="12" name="Picture 11">
            <a:extLst>
              <a:ext uri="{FF2B5EF4-FFF2-40B4-BE49-F238E27FC236}">
                <a16:creationId xmlns:a16="http://schemas.microsoft.com/office/drawing/2014/main" id="{C7C214D5-5CFB-DA3E-EF18-2CE52A28D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1562100"/>
            <a:ext cx="10744200" cy="8131665"/>
          </a:xfrm>
          <a:prstGeom prst="rect">
            <a:avLst/>
          </a:prstGeom>
        </p:spPr>
      </p:pic>
    </p:spTree>
    <p:extLst>
      <p:ext uri="{BB962C8B-B14F-4D97-AF65-F5344CB8AC3E}">
        <p14:creationId xmlns:p14="http://schemas.microsoft.com/office/powerpoint/2010/main" val="363738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5ED4"/>
        </a:solidFill>
        <a:effectLst/>
      </p:bgPr>
    </p:bg>
    <p:spTree>
      <p:nvGrpSpPr>
        <p:cNvPr id="1" name=""/>
        <p:cNvGrpSpPr/>
        <p:nvPr/>
      </p:nvGrpSpPr>
      <p:grpSpPr>
        <a:xfrm>
          <a:off x="0" y="0"/>
          <a:ext cx="0" cy="0"/>
          <a:chOff x="0" y="0"/>
          <a:chExt cx="0" cy="0"/>
        </a:xfrm>
      </p:grpSpPr>
      <p:sp>
        <p:nvSpPr>
          <p:cNvPr id="2" name="AutoShape 2"/>
          <p:cNvSpPr/>
          <p:nvPr/>
        </p:nvSpPr>
        <p:spPr>
          <a:xfrm>
            <a:off x="1371600" y="2781300"/>
            <a:ext cx="7010400" cy="0"/>
          </a:xfrm>
          <a:prstGeom prst="line">
            <a:avLst/>
          </a:prstGeom>
          <a:ln w="76200" cap="rnd">
            <a:solidFill>
              <a:srgbClr val="FFFFFF"/>
            </a:solidFill>
            <a:prstDash val="solid"/>
            <a:headEnd type="none" w="sm" len="sm"/>
            <a:tailEnd type="none" w="sm" len="sm"/>
          </a:ln>
        </p:spPr>
      </p:sp>
      <p:grpSp>
        <p:nvGrpSpPr>
          <p:cNvPr id="7" name="Group 7"/>
          <p:cNvGrpSpPr>
            <a:grpSpLocks noChangeAspect="1"/>
          </p:cNvGrpSpPr>
          <p:nvPr/>
        </p:nvGrpSpPr>
        <p:grpSpPr>
          <a:xfrm>
            <a:off x="10882470" y="1828702"/>
            <a:ext cx="6383160" cy="9574740"/>
            <a:chOff x="0" y="0"/>
            <a:chExt cx="6350000" cy="9525000"/>
          </a:xfrm>
        </p:grpSpPr>
        <p:sp>
          <p:nvSpPr>
            <p:cNvPr id="8" name="Freeform 8"/>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5125" r="-5125"/>
              </a:stretch>
            </a:blipFill>
          </p:spPr>
        </p:sp>
      </p:grpSp>
      <p:sp>
        <p:nvSpPr>
          <p:cNvPr id="11" name="AutoShape 11"/>
          <p:cNvSpPr/>
          <p:nvPr/>
        </p:nvSpPr>
        <p:spPr>
          <a:xfrm>
            <a:off x="1028700" y="1047750"/>
            <a:ext cx="16230600" cy="0"/>
          </a:xfrm>
          <a:prstGeom prst="line">
            <a:avLst/>
          </a:prstGeom>
          <a:ln w="9525" cap="rnd">
            <a:solidFill>
              <a:srgbClr val="FFFFFF">
                <a:alpha val="49804"/>
              </a:srgbClr>
            </a:solidFill>
            <a:prstDash val="solid"/>
            <a:headEnd type="none" w="sm" len="sm"/>
            <a:tailEnd type="none" w="sm" len="sm"/>
          </a:ln>
        </p:spPr>
      </p:sp>
      <p:sp>
        <p:nvSpPr>
          <p:cNvPr id="12" name="TextBox 12"/>
          <p:cNvSpPr txBox="1"/>
          <p:nvPr/>
        </p:nvSpPr>
        <p:spPr>
          <a:xfrm>
            <a:off x="1568903" y="1592824"/>
            <a:ext cx="6304189" cy="859210"/>
          </a:xfrm>
          <a:prstGeom prst="rect">
            <a:avLst/>
          </a:prstGeom>
        </p:spPr>
        <p:txBody>
          <a:bodyPr lIns="0" tIns="0" rIns="0" bIns="0" rtlCol="0" anchor="t">
            <a:spAutoFit/>
          </a:bodyPr>
          <a:lstStyle/>
          <a:p>
            <a:pPr marL="0" marR="0" lvl="0" indent="0" algn="l" defTabSz="914400" rtl="0" eaLnBrk="1" fontAlgn="auto" latinLnBrk="0" hangingPunct="1">
              <a:lnSpc>
                <a:spcPts val="672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Inter Bold"/>
                <a:ea typeface="+mn-ea"/>
                <a:cs typeface="+mn-cs"/>
              </a:rPr>
              <a:t>Conclusion</a:t>
            </a:r>
          </a:p>
        </p:txBody>
      </p:sp>
      <p:sp>
        <p:nvSpPr>
          <p:cNvPr id="15" name="TextBox 9">
            <a:extLst>
              <a:ext uri="{FF2B5EF4-FFF2-40B4-BE49-F238E27FC236}">
                <a16:creationId xmlns:a16="http://schemas.microsoft.com/office/drawing/2014/main" id="{560DD120-416C-4C84-9261-C417D32544E0}"/>
              </a:ext>
            </a:extLst>
          </p:cNvPr>
          <p:cNvSpPr txBox="1"/>
          <p:nvPr/>
        </p:nvSpPr>
        <p:spPr>
          <a:xfrm>
            <a:off x="1022370" y="3268200"/>
            <a:ext cx="8153400" cy="6695744"/>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499" dirty="0">
                <a:solidFill>
                  <a:srgbClr val="FFFFFF"/>
                </a:solidFill>
                <a:latin typeface="Inter"/>
              </a:rPr>
              <a:t>Algorithm which best predicted the cancellation is </a:t>
            </a:r>
            <a:r>
              <a:rPr lang="en-US" sz="2499" dirty="0" err="1">
                <a:solidFill>
                  <a:srgbClr val="FFFFFF"/>
                </a:solidFill>
                <a:latin typeface="Inter"/>
              </a:rPr>
              <a:t>Kneighbors</a:t>
            </a:r>
            <a:r>
              <a:rPr lang="en-US" sz="2499" dirty="0">
                <a:solidFill>
                  <a:srgbClr val="FFFFFF"/>
                </a:solidFill>
                <a:latin typeface="Inter"/>
              </a:rPr>
              <a:t> Classifier with 88% accuracy and high recall score.</a:t>
            </a:r>
          </a:p>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499" dirty="0">
                <a:solidFill>
                  <a:srgbClr val="FFFFFF"/>
                </a:solidFill>
                <a:latin typeface="Inter"/>
              </a:rPr>
              <a:t>1,33% of cases: hotel may not be ready for guest, risk of overbooking.</a:t>
            </a:r>
          </a:p>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499" dirty="0">
                <a:solidFill>
                  <a:srgbClr val="FFFFFF"/>
                </a:solidFill>
                <a:latin typeface="Inter"/>
              </a:rPr>
              <a:t>10,64% of cases: hotel allocating their resources on the wrong reservations</a:t>
            </a:r>
          </a:p>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US" sz="2499" dirty="0">
                <a:solidFill>
                  <a:srgbClr val="FFFFFF"/>
                </a:solidFill>
                <a:latin typeface="Inter"/>
              </a:rPr>
              <a:t>Lead time, deposit type, special requests, parking spaces are important features.</a:t>
            </a:r>
          </a:p>
          <a:p>
            <a:pPr marL="342900" marR="0" lvl="0" indent="-342900" algn="just" defTabSz="914400" rtl="0" eaLnBrk="1" fontAlgn="auto" latinLnBrk="0" hangingPunct="1">
              <a:lnSpc>
                <a:spcPts val="3499"/>
              </a:lnSpc>
              <a:spcBef>
                <a:spcPct val="0"/>
              </a:spcBef>
              <a:spcAft>
                <a:spcPts val="0"/>
              </a:spcAft>
              <a:buClrTx/>
              <a:buSzTx/>
              <a:buFont typeface="Arial" panose="020B0604020202020204" pitchFamily="34" charset="0"/>
              <a:buChar char="•"/>
              <a:tabLst/>
              <a:defRPr/>
            </a:pPr>
            <a:r>
              <a:rPr lang="en-GB" sz="2499" dirty="0">
                <a:solidFill>
                  <a:srgbClr val="FFFFFF"/>
                </a:solidFill>
                <a:latin typeface="Inter"/>
              </a:rPr>
              <a:t>This model will allow hotel managers to take actions on bookings that's identified as "potentially going to be cancelled", furthermore the development of these model should contribute to hotel revenue management.</a:t>
            </a:r>
            <a:endParaRPr lang="en-US" sz="2499" dirty="0">
              <a:solidFill>
                <a:srgbClr val="FFFFFF"/>
              </a:solidFill>
              <a:latin typeface="Inter"/>
            </a:endParaRPr>
          </a:p>
          <a:p>
            <a:pPr marL="0" marR="0" lvl="0" indent="0" algn="l" defTabSz="914400" rtl="0" eaLnBrk="1" fontAlgn="auto" latinLnBrk="0" hangingPunct="1">
              <a:lnSpc>
                <a:spcPts val="3499"/>
              </a:lnSpc>
              <a:spcBef>
                <a:spcPct val="0"/>
              </a:spcBef>
              <a:spcAft>
                <a:spcPts val="0"/>
              </a:spcAft>
              <a:buClrTx/>
              <a:buSzTx/>
              <a:buFontTx/>
              <a:buNone/>
              <a:tabLst/>
              <a:defRPr/>
            </a:pPr>
            <a:endParaRPr kumimoji="0" lang="en-US" sz="2499" b="0" i="0" u="none" strike="noStrike" kern="1200" cap="none" spc="0" normalizeH="0" baseline="0" noProof="0" dirty="0">
              <a:ln>
                <a:noFill/>
              </a:ln>
              <a:solidFill>
                <a:srgbClr val="FFFFFF"/>
              </a:solidFill>
              <a:effectLst/>
              <a:uLnTx/>
              <a:uFillTx/>
              <a:latin typeface="Inter"/>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145062" y="3933280"/>
            <a:ext cx="7225747" cy="2482454"/>
            <a:chOff x="0" y="0"/>
            <a:chExt cx="2221357" cy="763162"/>
          </a:xfrm>
        </p:grpSpPr>
        <p:sp>
          <p:nvSpPr>
            <p:cNvPr id="3" name="Freeform 3"/>
            <p:cNvSpPr/>
            <p:nvPr/>
          </p:nvSpPr>
          <p:spPr>
            <a:xfrm>
              <a:off x="0" y="0"/>
              <a:ext cx="2221357" cy="763163"/>
            </a:xfrm>
            <a:custGeom>
              <a:avLst/>
              <a:gdLst/>
              <a:ahLst/>
              <a:cxnLst/>
              <a:rect l="l" t="t" r="r" b="b"/>
              <a:pathLst>
                <a:path w="2221357" h="763163">
                  <a:moveTo>
                    <a:pt x="2096897" y="763162"/>
                  </a:moveTo>
                  <a:lnTo>
                    <a:pt x="124460" y="763162"/>
                  </a:lnTo>
                  <a:cubicBezTo>
                    <a:pt x="55880" y="763162"/>
                    <a:pt x="0" y="707282"/>
                    <a:pt x="0" y="638702"/>
                  </a:cubicBezTo>
                  <a:lnTo>
                    <a:pt x="0" y="124460"/>
                  </a:lnTo>
                  <a:cubicBezTo>
                    <a:pt x="0" y="55880"/>
                    <a:pt x="55880" y="0"/>
                    <a:pt x="124460" y="0"/>
                  </a:cubicBezTo>
                  <a:lnTo>
                    <a:pt x="2096897" y="0"/>
                  </a:lnTo>
                  <a:cubicBezTo>
                    <a:pt x="2165477" y="0"/>
                    <a:pt x="2221357" y="55880"/>
                    <a:pt x="2221357" y="124460"/>
                  </a:cubicBezTo>
                  <a:lnTo>
                    <a:pt x="2221357" y="638703"/>
                  </a:lnTo>
                  <a:cubicBezTo>
                    <a:pt x="2221357" y="707283"/>
                    <a:pt x="2165477" y="763163"/>
                    <a:pt x="2096897" y="763163"/>
                  </a:cubicBezTo>
                  <a:close/>
                </a:path>
              </a:pathLst>
            </a:custGeom>
            <a:solidFill>
              <a:srgbClr val="065ED4"/>
            </a:solidFill>
          </p:spPr>
        </p:sp>
      </p:grpSp>
      <p:sp>
        <p:nvSpPr>
          <p:cNvPr id="4" name="TextBox 4"/>
          <p:cNvSpPr txBox="1"/>
          <p:nvPr/>
        </p:nvSpPr>
        <p:spPr>
          <a:xfrm>
            <a:off x="1779264" y="4300264"/>
            <a:ext cx="5957343" cy="1793239"/>
          </a:xfrm>
          <a:prstGeom prst="rect">
            <a:avLst/>
          </a:prstGeom>
        </p:spPr>
        <p:txBody>
          <a:bodyPr lIns="0" tIns="0" rIns="0" bIns="0" rtlCol="0" anchor="t">
            <a:spAutoFit/>
          </a:bodyPr>
          <a:lstStyle/>
          <a:p>
            <a:pPr marL="0" lvl="0" indent="0" algn="ctr">
              <a:lnSpc>
                <a:spcPts val="14560"/>
              </a:lnSpc>
              <a:spcBef>
                <a:spcPct val="0"/>
              </a:spcBef>
            </a:pPr>
            <a:r>
              <a:rPr lang="en-US" sz="10400" dirty="0">
                <a:solidFill>
                  <a:srgbClr val="FFFFFF"/>
                </a:solidFill>
                <a:latin typeface="Eczar SemiBold"/>
              </a:rPr>
              <a:t>AGENDA</a:t>
            </a:r>
          </a:p>
        </p:txBody>
      </p:sp>
      <p:sp>
        <p:nvSpPr>
          <p:cNvPr id="5" name="AutoShape 5"/>
          <p:cNvSpPr/>
          <p:nvPr/>
        </p:nvSpPr>
        <p:spPr>
          <a:xfrm>
            <a:off x="9418558" y="2713459"/>
            <a:ext cx="2692479" cy="0"/>
          </a:xfrm>
          <a:prstGeom prst="line">
            <a:avLst/>
          </a:prstGeom>
          <a:ln w="9525" cap="rnd">
            <a:solidFill>
              <a:srgbClr val="323232"/>
            </a:solidFill>
            <a:prstDash val="solid"/>
            <a:headEnd type="none" w="sm" len="sm"/>
            <a:tailEnd type="none" w="sm" len="sm"/>
          </a:ln>
        </p:spPr>
      </p:sp>
      <p:grpSp>
        <p:nvGrpSpPr>
          <p:cNvPr id="6" name="Group 6"/>
          <p:cNvGrpSpPr>
            <a:grpSpLocks noChangeAspect="1"/>
          </p:cNvGrpSpPr>
          <p:nvPr/>
        </p:nvGrpSpPr>
        <p:grpSpPr>
          <a:xfrm>
            <a:off x="11960921" y="3123179"/>
            <a:ext cx="300232" cy="472107"/>
            <a:chOff x="0" y="0"/>
            <a:chExt cx="1042670" cy="1639570"/>
          </a:xfrm>
        </p:grpSpPr>
        <p:sp>
          <p:nvSpPr>
            <p:cNvPr id="7" name="Freeform 7"/>
            <p:cNvSpPr/>
            <p:nvPr/>
          </p:nvSpPr>
          <p:spPr>
            <a:xfrm>
              <a:off x="44450" y="44450"/>
              <a:ext cx="953770" cy="1550670"/>
            </a:xfrm>
            <a:custGeom>
              <a:avLst/>
              <a:gdLst/>
              <a:ahLst/>
              <a:cxnLst/>
              <a:rect l="l" t="t" r="r" b="b"/>
              <a:pathLst>
                <a:path w="953770" h="1550670">
                  <a:moveTo>
                    <a:pt x="953770" y="838200"/>
                  </a:moveTo>
                  <a:lnTo>
                    <a:pt x="0" y="0"/>
                  </a:lnTo>
                  <a:lnTo>
                    <a:pt x="29210" y="1268730"/>
                  </a:lnTo>
                  <a:lnTo>
                    <a:pt x="337820" y="967740"/>
                  </a:lnTo>
                  <a:lnTo>
                    <a:pt x="609600" y="1550670"/>
                  </a:lnTo>
                  <a:lnTo>
                    <a:pt x="796290" y="1463040"/>
                  </a:lnTo>
                  <a:lnTo>
                    <a:pt x="524510" y="881380"/>
                  </a:lnTo>
                  <a:close/>
                </a:path>
              </a:pathLst>
            </a:custGeom>
            <a:solidFill>
              <a:srgbClr val="065ED4"/>
            </a:solidFill>
          </p:spPr>
        </p:sp>
        <p:sp>
          <p:nvSpPr>
            <p:cNvPr id="8" name="Freeform 8"/>
            <p:cNvSpPr/>
            <p:nvPr/>
          </p:nvSpPr>
          <p:spPr>
            <a:xfrm>
              <a:off x="0" y="-3810"/>
              <a:ext cx="1045210" cy="1643380"/>
            </a:xfrm>
            <a:custGeom>
              <a:avLst/>
              <a:gdLst/>
              <a:ahLst/>
              <a:cxnLst/>
              <a:rect l="l" t="t" r="r" b="b"/>
              <a:pathLst>
                <a:path w="1045210" h="164338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065ED4"/>
            </a:solidFill>
          </p:spPr>
        </p:sp>
      </p:grpSp>
      <p:sp>
        <p:nvSpPr>
          <p:cNvPr id="9" name="TextBox 9"/>
          <p:cNvSpPr txBox="1"/>
          <p:nvPr/>
        </p:nvSpPr>
        <p:spPr>
          <a:xfrm>
            <a:off x="9418558" y="3104430"/>
            <a:ext cx="3089127" cy="490855"/>
          </a:xfrm>
          <a:prstGeom prst="rect">
            <a:avLst/>
          </a:prstGeom>
        </p:spPr>
        <p:txBody>
          <a:bodyPr lIns="0" tIns="0" rIns="0" bIns="0" rtlCol="0" anchor="t">
            <a:spAutoFit/>
          </a:bodyPr>
          <a:lstStyle/>
          <a:p>
            <a:pPr marL="0" lvl="0" indent="0" algn="l">
              <a:lnSpc>
                <a:spcPts val="3919"/>
              </a:lnSpc>
              <a:spcBef>
                <a:spcPct val="0"/>
              </a:spcBef>
            </a:pPr>
            <a:r>
              <a:rPr lang="en-US" sz="2799">
                <a:solidFill>
                  <a:srgbClr val="323232"/>
                </a:solidFill>
                <a:latin typeface="Inter"/>
              </a:rPr>
              <a:t>ABOUT DATA</a:t>
            </a:r>
          </a:p>
        </p:txBody>
      </p:sp>
      <p:sp>
        <p:nvSpPr>
          <p:cNvPr id="10" name="TextBox 10"/>
          <p:cNvSpPr txBox="1"/>
          <p:nvPr/>
        </p:nvSpPr>
        <p:spPr>
          <a:xfrm>
            <a:off x="9418558" y="3808140"/>
            <a:ext cx="2542363" cy="701674"/>
          </a:xfrm>
          <a:prstGeom prst="rect">
            <a:avLst/>
          </a:prstGeom>
        </p:spPr>
        <p:txBody>
          <a:bodyPr lIns="0" tIns="0" rIns="0" bIns="0" rtlCol="0" anchor="t">
            <a:spAutoFit/>
          </a:bodyPr>
          <a:lstStyle/>
          <a:p>
            <a:pPr marL="0" lvl="0" indent="0" algn="l">
              <a:lnSpc>
                <a:spcPts val="2800"/>
              </a:lnSpc>
              <a:spcBef>
                <a:spcPct val="0"/>
              </a:spcBef>
            </a:pPr>
            <a:r>
              <a:rPr lang="en-US" sz="2000" dirty="0">
                <a:solidFill>
                  <a:srgbClr val="737373"/>
                </a:solidFill>
                <a:latin typeface="Inter"/>
              </a:rPr>
              <a:t>Approaching data and expected output</a:t>
            </a:r>
          </a:p>
        </p:txBody>
      </p:sp>
      <p:sp>
        <p:nvSpPr>
          <p:cNvPr id="11" name="AutoShape 11"/>
          <p:cNvSpPr/>
          <p:nvPr/>
        </p:nvSpPr>
        <p:spPr>
          <a:xfrm>
            <a:off x="13475990" y="2722984"/>
            <a:ext cx="2692479" cy="0"/>
          </a:xfrm>
          <a:prstGeom prst="line">
            <a:avLst/>
          </a:prstGeom>
          <a:ln w="9525" cap="rnd">
            <a:solidFill>
              <a:srgbClr val="323232"/>
            </a:solidFill>
            <a:prstDash val="solid"/>
            <a:headEnd type="none" w="sm" len="sm"/>
            <a:tailEnd type="none" w="sm" len="sm"/>
          </a:ln>
        </p:spPr>
      </p:sp>
      <p:grpSp>
        <p:nvGrpSpPr>
          <p:cNvPr id="12" name="Group 12"/>
          <p:cNvGrpSpPr>
            <a:grpSpLocks noChangeAspect="1"/>
          </p:cNvGrpSpPr>
          <p:nvPr/>
        </p:nvGrpSpPr>
        <p:grpSpPr>
          <a:xfrm>
            <a:off x="16345334" y="3123179"/>
            <a:ext cx="300232" cy="472107"/>
            <a:chOff x="0" y="0"/>
            <a:chExt cx="1042670" cy="1639570"/>
          </a:xfrm>
        </p:grpSpPr>
        <p:sp>
          <p:nvSpPr>
            <p:cNvPr id="13" name="Freeform 13"/>
            <p:cNvSpPr/>
            <p:nvPr/>
          </p:nvSpPr>
          <p:spPr>
            <a:xfrm>
              <a:off x="44450" y="44450"/>
              <a:ext cx="953770" cy="1550670"/>
            </a:xfrm>
            <a:custGeom>
              <a:avLst/>
              <a:gdLst/>
              <a:ahLst/>
              <a:cxnLst/>
              <a:rect l="l" t="t" r="r" b="b"/>
              <a:pathLst>
                <a:path w="953770" h="1550670">
                  <a:moveTo>
                    <a:pt x="953770" y="838200"/>
                  </a:moveTo>
                  <a:lnTo>
                    <a:pt x="0" y="0"/>
                  </a:lnTo>
                  <a:lnTo>
                    <a:pt x="29210" y="1268730"/>
                  </a:lnTo>
                  <a:lnTo>
                    <a:pt x="337820" y="967740"/>
                  </a:lnTo>
                  <a:lnTo>
                    <a:pt x="609600" y="1550670"/>
                  </a:lnTo>
                  <a:lnTo>
                    <a:pt x="796290" y="1463040"/>
                  </a:lnTo>
                  <a:lnTo>
                    <a:pt x="524510" y="881380"/>
                  </a:lnTo>
                  <a:close/>
                </a:path>
              </a:pathLst>
            </a:custGeom>
            <a:solidFill>
              <a:srgbClr val="065ED4"/>
            </a:solidFill>
          </p:spPr>
        </p:sp>
        <p:sp>
          <p:nvSpPr>
            <p:cNvPr id="14" name="Freeform 14"/>
            <p:cNvSpPr/>
            <p:nvPr/>
          </p:nvSpPr>
          <p:spPr>
            <a:xfrm>
              <a:off x="0" y="-3810"/>
              <a:ext cx="1045210" cy="1643380"/>
            </a:xfrm>
            <a:custGeom>
              <a:avLst/>
              <a:gdLst/>
              <a:ahLst/>
              <a:cxnLst/>
              <a:rect l="l" t="t" r="r" b="b"/>
              <a:pathLst>
                <a:path w="1045210" h="164338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065ED4"/>
            </a:solidFill>
          </p:spPr>
        </p:sp>
      </p:grpSp>
      <p:sp>
        <p:nvSpPr>
          <p:cNvPr id="15" name="TextBox 15"/>
          <p:cNvSpPr txBox="1"/>
          <p:nvPr/>
        </p:nvSpPr>
        <p:spPr>
          <a:xfrm>
            <a:off x="13556439" y="3071411"/>
            <a:ext cx="3089127"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323232"/>
                </a:solidFill>
                <a:latin typeface="Inter"/>
              </a:rPr>
              <a:t>EXPLORATION</a:t>
            </a:r>
          </a:p>
        </p:txBody>
      </p:sp>
      <p:sp>
        <p:nvSpPr>
          <p:cNvPr id="16" name="TextBox 16"/>
          <p:cNvSpPr txBox="1"/>
          <p:nvPr/>
        </p:nvSpPr>
        <p:spPr>
          <a:xfrm>
            <a:off x="13701164" y="3808140"/>
            <a:ext cx="2542363" cy="701674"/>
          </a:xfrm>
          <a:prstGeom prst="rect">
            <a:avLst/>
          </a:prstGeom>
        </p:spPr>
        <p:txBody>
          <a:bodyPr lIns="0" tIns="0" rIns="0" bIns="0" rtlCol="0" anchor="t">
            <a:spAutoFit/>
          </a:bodyPr>
          <a:lstStyle/>
          <a:p>
            <a:pPr marL="0" lvl="0" indent="0" algn="l">
              <a:lnSpc>
                <a:spcPts val="2800"/>
              </a:lnSpc>
              <a:spcBef>
                <a:spcPct val="0"/>
              </a:spcBef>
            </a:pPr>
            <a:r>
              <a:rPr lang="en-US" sz="2000">
                <a:solidFill>
                  <a:srgbClr val="737373"/>
                </a:solidFill>
                <a:latin typeface="Inter"/>
              </a:rPr>
              <a:t>EDA and visualizing data</a:t>
            </a:r>
          </a:p>
        </p:txBody>
      </p:sp>
      <p:sp>
        <p:nvSpPr>
          <p:cNvPr id="17" name="AutoShape 17"/>
          <p:cNvSpPr/>
          <p:nvPr/>
        </p:nvSpPr>
        <p:spPr>
          <a:xfrm>
            <a:off x="9568674" y="5649803"/>
            <a:ext cx="2692479" cy="0"/>
          </a:xfrm>
          <a:prstGeom prst="line">
            <a:avLst/>
          </a:prstGeom>
          <a:ln w="9525" cap="rnd">
            <a:solidFill>
              <a:srgbClr val="323232"/>
            </a:solidFill>
            <a:prstDash val="solid"/>
            <a:headEnd type="none" w="sm" len="sm"/>
            <a:tailEnd type="none" w="sm" len="sm"/>
          </a:ln>
        </p:spPr>
      </p:sp>
      <p:grpSp>
        <p:nvGrpSpPr>
          <p:cNvPr id="18" name="Group 18"/>
          <p:cNvGrpSpPr>
            <a:grpSpLocks noChangeAspect="1"/>
          </p:cNvGrpSpPr>
          <p:nvPr/>
        </p:nvGrpSpPr>
        <p:grpSpPr>
          <a:xfrm>
            <a:off x="11960921" y="5928721"/>
            <a:ext cx="300232" cy="472107"/>
            <a:chOff x="0" y="0"/>
            <a:chExt cx="1042670" cy="1639570"/>
          </a:xfrm>
        </p:grpSpPr>
        <p:sp>
          <p:nvSpPr>
            <p:cNvPr id="19" name="Freeform 19"/>
            <p:cNvSpPr/>
            <p:nvPr/>
          </p:nvSpPr>
          <p:spPr>
            <a:xfrm>
              <a:off x="44450" y="44450"/>
              <a:ext cx="953770" cy="1550670"/>
            </a:xfrm>
            <a:custGeom>
              <a:avLst/>
              <a:gdLst/>
              <a:ahLst/>
              <a:cxnLst/>
              <a:rect l="l" t="t" r="r" b="b"/>
              <a:pathLst>
                <a:path w="953770" h="1550670">
                  <a:moveTo>
                    <a:pt x="953770" y="838200"/>
                  </a:moveTo>
                  <a:lnTo>
                    <a:pt x="0" y="0"/>
                  </a:lnTo>
                  <a:lnTo>
                    <a:pt x="29210" y="1268730"/>
                  </a:lnTo>
                  <a:lnTo>
                    <a:pt x="337820" y="967740"/>
                  </a:lnTo>
                  <a:lnTo>
                    <a:pt x="609600" y="1550670"/>
                  </a:lnTo>
                  <a:lnTo>
                    <a:pt x="796290" y="1463040"/>
                  </a:lnTo>
                  <a:lnTo>
                    <a:pt x="524510" y="881380"/>
                  </a:lnTo>
                  <a:close/>
                </a:path>
              </a:pathLst>
            </a:custGeom>
            <a:solidFill>
              <a:srgbClr val="065ED4"/>
            </a:solidFill>
          </p:spPr>
        </p:sp>
        <p:sp>
          <p:nvSpPr>
            <p:cNvPr id="20" name="Freeform 20"/>
            <p:cNvSpPr/>
            <p:nvPr/>
          </p:nvSpPr>
          <p:spPr>
            <a:xfrm>
              <a:off x="0" y="-3810"/>
              <a:ext cx="1045210" cy="1643380"/>
            </a:xfrm>
            <a:custGeom>
              <a:avLst/>
              <a:gdLst/>
              <a:ahLst/>
              <a:cxnLst/>
              <a:rect l="l" t="t" r="r" b="b"/>
              <a:pathLst>
                <a:path w="1045210" h="164338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065ED4"/>
            </a:solidFill>
          </p:spPr>
        </p:sp>
      </p:grpSp>
      <p:sp>
        <p:nvSpPr>
          <p:cNvPr id="21" name="TextBox 21"/>
          <p:cNvSpPr txBox="1"/>
          <p:nvPr/>
        </p:nvSpPr>
        <p:spPr>
          <a:xfrm>
            <a:off x="9568674" y="5862046"/>
            <a:ext cx="3089127" cy="523875"/>
          </a:xfrm>
          <a:prstGeom prst="rect">
            <a:avLst/>
          </a:prstGeom>
        </p:spPr>
        <p:txBody>
          <a:bodyPr lIns="0" tIns="0" rIns="0" bIns="0" rtlCol="0" anchor="t">
            <a:spAutoFit/>
          </a:bodyPr>
          <a:lstStyle/>
          <a:p>
            <a:pPr marL="0" lvl="0" indent="0" algn="l">
              <a:lnSpc>
                <a:spcPts val="4200"/>
              </a:lnSpc>
              <a:spcBef>
                <a:spcPct val="0"/>
              </a:spcBef>
            </a:pPr>
            <a:r>
              <a:rPr lang="en-US" sz="3000" dirty="0">
                <a:solidFill>
                  <a:srgbClr val="323232"/>
                </a:solidFill>
                <a:latin typeface="Inter"/>
              </a:rPr>
              <a:t>ANALYSING</a:t>
            </a:r>
          </a:p>
        </p:txBody>
      </p:sp>
      <p:sp>
        <p:nvSpPr>
          <p:cNvPr id="22" name="TextBox 22"/>
          <p:cNvSpPr txBox="1"/>
          <p:nvPr/>
        </p:nvSpPr>
        <p:spPr>
          <a:xfrm>
            <a:off x="9568674" y="6629427"/>
            <a:ext cx="2542363" cy="1406524"/>
          </a:xfrm>
          <a:prstGeom prst="rect">
            <a:avLst/>
          </a:prstGeom>
        </p:spPr>
        <p:txBody>
          <a:bodyPr lIns="0" tIns="0" rIns="0" bIns="0" rtlCol="0" anchor="t">
            <a:spAutoFit/>
          </a:bodyPr>
          <a:lstStyle/>
          <a:p>
            <a:pPr marL="0" lvl="0" indent="0" algn="l">
              <a:lnSpc>
                <a:spcPts val="2800"/>
              </a:lnSpc>
              <a:spcBef>
                <a:spcPct val="0"/>
              </a:spcBef>
            </a:pPr>
            <a:r>
              <a:rPr lang="en-US" sz="2000">
                <a:solidFill>
                  <a:srgbClr val="737373"/>
                </a:solidFill>
                <a:latin typeface="Inter"/>
              </a:rPr>
              <a:t>Data pre-processing, modeling and model selection</a:t>
            </a:r>
          </a:p>
        </p:txBody>
      </p:sp>
      <p:sp>
        <p:nvSpPr>
          <p:cNvPr id="23" name="AutoShape 23"/>
          <p:cNvSpPr/>
          <p:nvPr/>
        </p:nvSpPr>
        <p:spPr>
          <a:xfrm>
            <a:off x="13551048" y="5659328"/>
            <a:ext cx="2692479" cy="0"/>
          </a:xfrm>
          <a:prstGeom prst="line">
            <a:avLst/>
          </a:prstGeom>
          <a:ln w="9525" cap="rnd">
            <a:solidFill>
              <a:srgbClr val="323232"/>
            </a:solidFill>
            <a:prstDash val="solid"/>
            <a:headEnd type="none" w="sm" len="sm"/>
            <a:tailEnd type="none" w="sm" len="sm"/>
          </a:ln>
        </p:spPr>
      </p:sp>
      <p:grpSp>
        <p:nvGrpSpPr>
          <p:cNvPr id="24" name="Group 24"/>
          <p:cNvGrpSpPr>
            <a:grpSpLocks noChangeAspect="1"/>
          </p:cNvGrpSpPr>
          <p:nvPr/>
        </p:nvGrpSpPr>
        <p:grpSpPr>
          <a:xfrm>
            <a:off x="16243527" y="5943628"/>
            <a:ext cx="300232" cy="472107"/>
            <a:chOff x="0" y="0"/>
            <a:chExt cx="1042670" cy="1639570"/>
          </a:xfrm>
        </p:grpSpPr>
        <p:sp>
          <p:nvSpPr>
            <p:cNvPr id="25" name="Freeform 25"/>
            <p:cNvSpPr/>
            <p:nvPr/>
          </p:nvSpPr>
          <p:spPr>
            <a:xfrm>
              <a:off x="44450" y="44450"/>
              <a:ext cx="953770" cy="1550670"/>
            </a:xfrm>
            <a:custGeom>
              <a:avLst/>
              <a:gdLst/>
              <a:ahLst/>
              <a:cxnLst/>
              <a:rect l="l" t="t" r="r" b="b"/>
              <a:pathLst>
                <a:path w="953770" h="1550670">
                  <a:moveTo>
                    <a:pt x="953770" y="838200"/>
                  </a:moveTo>
                  <a:lnTo>
                    <a:pt x="0" y="0"/>
                  </a:lnTo>
                  <a:lnTo>
                    <a:pt x="29210" y="1268730"/>
                  </a:lnTo>
                  <a:lnTo>
                    <a:pt x="337820" y="967740"/>
                  </a:lnTo>
                  <a:lnTo>
                    <a:pt x="609600" y="1550670"/>
                  </a:lnTo>
                  <a:lnTo>
                    <a:pt x="796290" y="1463040"/>
                  </a:lnTo>
                  <a:lnTo>
                    <a:pt x="524510" y="881380"/>
                  </a:lnTo>
                  <a:close/>
                </a:path>
              </a:pathLst>
            </a:custGeom>
            <a:solidFill>
              <a:srgbClr val="065ED4"/>
            </a:solidFill>
          </p:spPr>
        </p:sp>
        <p:sp>
          <p:nvSpPr>
            <p:cNvPr id="26" name="Freeform 26"/>
            <p:cNvSpPr/>
            <p:nvPr/>
          </p:nvSpPr>
          <p:spPr>
            <a:xfrm>
              <a:off x="0" y="-3810"/>
              <a:ext cx="1045210" cy="1643380"/>
            </a:xfrm>
            <a:custGeom>
              <a:avLst/>
              <a:gdLst/>
              <a:ahLst/>
              <a:cxnLst/>
              <a:rect l="l" t="t" r="r" b="b"/>
              <a:pathLst>
                <a:path w="1045210" h="164338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065ED4"/>
            </a:solidFill>
          </p:spPr>
        </p:sp>
      </p:grpSp>
      <p:sp>
        <p:nvSpPr>
          <p:cNvPr id="27" name="TextBox 27"/>
          <p:cNvSpPr txBox="1"/>
          <p:nvPr/>
        </p:nvSpPr>
        <p:spPr>
          <a:xfrm>
            <a:off x="13551048" y="5876953"/>
            <a:ext cx="3089127" cy="5238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323232"/>
                </a:solidFill>
                <a:latin typeface="Inter"/>
              </a:rPr>
              <a:t>CONCLUSION</a:t>
            </a:r>
          </a:p>
        </p:txBody>
      </p:sp>
      <p:sp>
        <p:nvSpPr>
          <p:cNvPr id="28" name="TextBox 28"/>
          <p:cNvSpPr txBox="1"/>
          <p:nvPr/>
        </p:nvSpPr>
        <p:spPr>
          <a:xfrm>
            <a:off x="13701164" y="6644334"/>
            <a:ext cx="2542363" cy="701674"/>
          </a:xfrm>
          <a:prstGeom prst="rect">
            <a:avLst/>
          </a:prstGeom>
        </p:spPr>
        <p:txBody>
          <a:bodyPr lIns="0" tIns="0" rIns="0" bIns="0" rtlCol="0" anchor="t">
            <a:spAutoFit/>
          </a:bodyPr>
          <a:lstStyle/>
          <a:p>
            <a:pPr marL="0" lvl="0" indent="0" algn="l">
              <a:lnSpc>
                <a:spcPts val="2800"/>
              </a:lnSpc>
              <a:spcBef>
                <a:spcPct val="0"/>
              </a:spcBef>
            </a:pPr>
            <a:r>
              <a:rPr lang="en-US" sz="2000">
                <a:solidFill>
                  <a:srgbClr val="737373"/>
                </a:solidFill>
                <a:latin typeface="Inter"/>
              </a:rPr>
              <a:t>Evaluation and recommendations</a:t>
            </a:r>
          </a:p>
        </p:txBody>
      </p:sp>
      <p:grpSp>
        <p:nvGrpSpPr>
          <p:cNvPr id="29" name="Group 29"/>
          <p:cNvGrpSpPr/>
          <p:nvPr/>
        </p:nvGrpSpPr>
        <p:grpSpPr>
          <a:xfrm>
            <a:off x="15431359" y="1554724"/>
            <a:ext cx="1214207" cy="317500"/>
            <a:chOff x="0" y="0"/>
            <a:chExt cx="1618942" cy="423333"/>
          </a:xfrm>
        </p:grpSpPr>
        <p:grpSp>
          <p:nvGrpSpPr>
            <p:cNvPr id="30" name="Group 30"/>
            <p:cNvGrpSpPr/>
            <p:nvPr/>
          </p:nvGrpSpPr>
          <p:grpSpPr>
            <a:xfrm>
              <a:off x="0" y="0"/>
              <a:ext cx="423333" cy="423333"/>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ADEF"/>
              </a:solidFill>
            </p:spPr>
          </p:sp>
        </p:grpSp>
        <p:grpSp>
          <p:nvGrpSpPr>
            <p:cNvPr id="32" name="Group 32"/>
            <p:cNvGrpSpPr/>
            <p:nvPr/>
          </p:nvGrpSpPr>
          <p:grpSpPr>
            <a:xfrm>
              <a:off x="1195609" y="0"/>
              <a:ext cx="423333" cy="423333"/>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id="34" name="AutoShape 34"/>
          <p:cNvSpPr/>
          <p:nvPr/>
        </p:nvSpPr>
        <p:spPr>
          <a:xfrm>
            <a:off x="1028700" y="1047750"/>
            <a:ext cx="16230600" cy="0"/>
          </a:xfrm>
          <a:prstGeom prst="line">
            <a:avLst/>
          </a:prstGeom>
          <a:ln w="9525" cap="rnd">
            <a:solidFill>
              <a:srgbClr val="737373">
                <a:alpha val="49804"/>
              </a:srgbClr>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21" grpId="0"/>
      <p:bldP spid="22"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3294669" y="7722675"/>
            <a:ext cx="6816614" cy="2993165"/>
            <a:chOff x="0" y="0"/>
            <a:chExt cx="2305867" cy="1012503"/>
          </a:xfrm>
        </p:grpSpPr>
        <p:sp>
          <p:nvSpPr>
            <p:cNvPr id="3" name="Freeform 3"/>
            <p:cNvSpPr/>
            <p:nvPr/>
          </p:nvSpPr>
          <p:spPr>
            <a:xfrm>
              <a:off x="0" y="0"/>
              <a:ext cx="2305867" cy="1012503"/>
            </a:xfrm>
            <a:custGeom>
              <a:avLst/>
              <a:gdLst/>
              <a:ahLst/>
              <a:cxnLst/>
              <a:rect l="l" t="t" r="r" b="b"/>
              <a:pathLst>
                <a:path w="2305867" h="1012503">
                  <a:moveTo>
                    <a:pt x="2181407" y="1012503"/>
                  </a:moveTo>
                  <a:lnTo>
                    <a:pt x="124460" y="1012503"/>
                  </a:lnTo>
                  <a:cubicBezTo>
                    <a:pt x="55880" y="1012503"/>
                    <a:pt x="0" y="956623"/>
                    <a:pt x="0" y="888043"/>
                  </a:cubicBezTo>
                  <a:lnTo>
                    <a:pt x="0" y="124460"/>
                  </a:lnTo>
                  <a:cubicBezTo>
                    <a:pt x="0" y="55880"/>
                    <a:pt x="55880" y="0"/>
                    <a:pt x="124460" y="0"/>
                  </a:cubicBezTo>
                  <a:lnTo>
                    <a:pt x="2181407" y="0"/>
                  </a:lnTo>
                  <a:cubicBezTo>
                    <a:pt x="2249987" y="0"/>
                    <a:pt x="2305867" y="55880"/>
                    <a:pt x="2305867" y="124460"/>
                  </a:cubicBezTo>
                  <a:lnTo>
                    <a:pt x="2305867" y="888043"/>
                  </a:lnTo>
                  <a:cubicBezTo>
                    <a:pt x="2305867" y="956623"/>
                    <a:pt x="2249987" y="1012503"/>
                    <a:pt x="2181407" y="1012503"/>
                  </a:cubicBezTo>
                  <a:close/>
                </a:path>
              </a:pathLst>
            </a:custGeom>
            <a:solidFill>
              <a:srgbClr val="065ED4"/>
            </a:solidFill>
          </p:spPr>
        </p:sp>
      </p:grpSp>
      <p:grpSp>
        <p:nvGrpSpPr>
          <p:cNvPr id="4" name="Group 4"/>
          <p:cNvGrpSpPr/>
          <p:nvPr/>
        </p:nvGrpSpPr>
        <p:grpSpPr>
          <a:xfrm>
            <a:off x="15879713" y="1554724"/>
            <a:ext cx="765853" cy="317500"/>
            <a:chOff x="0" y="0"/>
            <a:chExt cx="1021138" cy="423333"/>
          </a:xfrm>
        </p:grpSpPr>
        <p:grpSp>
          <p:nvGrpSpPr>
            <p:cNvPr id="5" name="Group 5"/>
            <p:cNvGrpSpPr/>
            <p:nvPr/>
          </p:nvGrpSpPr>
          <p:grpSpPr>
            <a:xfrm>
              <a:off x="0" y="0"/>
              <a:ext cx="423333" cy="42333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5757"/>
              </a:solidFill>
            </p:spPr>
          </p:sp>
        </p:grpSp>
        <p:grpSp>
          <p:nvGrpSpPr>
            <p:cNvPr id="7" name="Group 7"/>
            <p:cNvGrpSpPr/>
            <p:nvPr/>
          </p:nvGrpSpPr>
          <p:grpSpPr>
            <a:xfrm>
              <a:off x="597804" y="0"/>
              <a:ext cx="423333" cy="423333"/>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id="9" name="AutoShape 9"/>
          <p:cNvSpPr/>
          <p:nvPr/>
        </p:nvSpPr>
        <p:spPr>
          <a:xfrm>
            <a:off x="1028700" y="1047750"/>
            <a:ext cx="16230600" cy="0"/>
          </a:xfrm>
          <a:prstGeom prst="line">
            <a:avLst/>
          </a:prstGeom>
          <a:ln w="9525" cap="rnd">
            <a:solidFill>
              <a:srgbClr val="737373">
                <a:alpha val="49804"/>
              </a:srgbClr>
            </a:solidFill>
            <a:prstDash val="solid"/>
            <a:headEnd type="none" w="sm" len="sm"/>
            <a:tailEnd type="none" w="sm" len="sm"/>
          </a:ln>
        </p:spPr>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03794" y="5381625"/>
            <a:ext cx="4269338" cy="3508619"/>
          </a:xfrm>
          <a:prstGeom prst="rect">
            <a:avLst/>
          </a:prstGeom>
        </p:spPr>
      </p:pic>
      <p:sp>
        <p:nvSpPr>
          <p:cNvPr id="11" name="TextBox 11"/>
          <p:cNvSpPr txBox="1"/>
          <p:nvPr/>
        </p:nvSpPr>
        <p:spPr>
          <a:xfrm>
            <a:off x="1568903" y="1602349"/>
            <a:ext cx="6304189" cy="1708785"/>
          </a:xfrm>
          <a:prstGeom prst="rect">
            <a:avLst/>
          </a:prstGeom>
        </p:spPr>
        <p:txBody>
          <a:bodyPr lIns="0" tIns="0" rIns="0" bIns="0" rtlCol="0" anchor="t">
            <a:spAutoFit/>
          </a:bodyPr>
          <a:lstStyle/>
          <a:p>
            <a:pPr marL="0" lvl="0" indent="0">
              <a:lnSpc>
                <a:spcPts val="6720"/>
              </a:lnSpc>
            </a:pPr>
            <a:r>
              <a:rPr lang="en-US" sz="6000">
                <a:solidFill>
                  <a:srgbClr val="323232"/>
                </a:solidFill>
                <a:latin typeface="Eczar SemiBold Bold"/>
              </a:rPr>
              <a:t>About Data And Approach</a:t>
            </a:r>
          </a:p>
        </p:txBody>
      </p:sp>
      <p:sp>
        <p:nvSpPr>
          <p:cNvPr id="12" name="TextBox 12"/>
          <p:cNvSpPr txBox="1"/>
          <p:nvPr/>
        </p:nvSpPr>
        <p:spPr>
          <a:xfrm>
            <a:off x="799870" y="3839454"/>
            <a:ext cx="5265376" cy="547370"/>
          </a:xfrm>
          <a:prstGeom prst="rect">
            <a:avLst/>
          </a:prstGeom>
        </p:spPr>
        <p:txBody>
          <a:bodyPr lIns="0" tIns="0" rIns="0" bIns="0" rtlCol="0" anchor="t">
            <a:spAutoFit/>
          </a:bodyPr>
          <a:lstStyle/>
          <a:p>
            <a:pPr marL="0" lvl="0" indent="0" algn="just">
              <a:lnSpc>
                <a:spcPts val="4480"/>
              </a:lnSpc>
              <a:spcBef>
                <a:spcPct val="0"/>
              </a:spcBef>
            </a:pPr>
            <a:r>
              <a:rPr lang="en-US" sz="3200">
                <a:solidFill>
                  <a:srgbClr val="323232"/>
                </a:solidFill>
                <a:latin typeface="Inter Bold"/>
              </a:rPr>
              <a:t>Data</a:t>
            </a:r>
          </a:p>
        </p:txBody>
      </p:sp>
      <p:sp>
        <p:nvSpPr>
          <p:cNvPr id="13" name="TextBox 13"/>
          <p:cNvSpPr txBox="1"/>
          <p:nvPr/>
        </p:nvSpPr>
        <p:spPr>
          <a:xfrm>
            <a:off x="799870" y="4556760"/>
            <a:ext cx="5149776" cy="4596765"/>
          </a:xfrm>
          <a:prstGeom prst="rect">
            <a:avLst/>
          </a:prstGeom>
        </p:spPr>
        <p:txBody>
          <a:bodyPr lIns="0" tIns="0" rIns="0" bIns="0" rtlCol="0" anchor="t">
            <a:spAutoFit/>
          </a:bodyPr>
          <a:lstStyle/>
          <a:p>
            <a:pPr marL="0" lvl="0" indent="0" algn="just">
              <a:lnSpc>
                <a:spcPts val="3359"/>
              </a:lnSpc>
              <a:spcBef>
                <a:spcPct val="0"/>
              </a:spcBef>
            </a:pPr>
            <a:r>
              <a:rPr lang="en-US" sz="2400">
                <a:solidFill>
                  <a:srgbClr val="737373"/>
                </a:solidFill>
                <a:latin typeface="Inter"/>
              </a:rPr>
              <a:t>Data is about two hotels : Resort and City Hotel. The structure of the dataset is with 32 variables describing 119390 observations. Each observation represents a hotel or resort booking. Both datasets comprehend bookings due to arrive between the 1st July 2015 and 31st August 2017, including arrived and canceled bookings. </a:t>
            </a:r>
          </a:p>
        </p:txBody>
      </p:sp>
      <p:sp>
        <p:nvSpPr>
          <p:cNvPr id="14" name="TextBox 14"/>
          <p:cNvSpPr txBox="1"/>
          <p:nvPr/>
        </p:nvSpPr>
        <p:spPr>
          <a:xfrm>
            <a:off x="7394617" y="3839454"/>
            <a:ext cx="4496342" cy="547370"/>
          </a:xfrm>
          <a:prstGeom prst="rect">
            <a:avLst/>
          </a:prstGeom>
        </p:spPr>
        <p:txBody>
          <a:bodyPr lIns="0" tIns="0" rIns="0" bIns="0" rtlCol="0" anchor="t">
            <a:spAutoFit/>
          </a:bodyPr>
          <a:lstStyle/>
          <a:p>
            <a:pPr marL="0" lvl="0" indent="0">
              <a:lnSpc>
                <a:spcPts val="4480"/>
              </a:lnSpc>
              <a:spcBef>
                <a:spcPct val="0"/>
              </a:spcBef>
            </a:pPr>
            <a:r>
              <a:rPr lang="en-US" sz="3200">
                <a:solidFill>
                  <a:srgbClr val="323232"/>
                </a:solidFill>
                <a:latin typeface="Inter Bold"/>
              </a:rPr>
              <a:t>Project aims to</a:t>
            </a:r>
          </a:p>
        </p:txBody>
      </p:sp>
      <p:sp>
        <p:nvSpPr>
          <p:cNvPr id="15" name="TextBox 15"/>
          <p:cNvSpPr txBox="1"/>
          <p:nvPr/>
        </p:nvSpPr>
        <p:spPr>
          <a:xfrm>
            <a:off x="7244561" y="4556760"/>
            <a:ext cx="4496342" cy="3887539"/>
          </a:xfrm>
          <a:prstGeom prst="rect">
            <a:avLst/>
          </a:prstGeom>
        </p:spPr>
        <p:txBody>
          <a:bodyPr lIns="0" tIns="0" rIns="0" bIns="0" rtlCol="0" anchor="t">
            <a:spAutoFit/>
          </a:bodyPr>
          <a:lstStyle/>
          <a:p>
            <a:pPr marL="518160" lvl="1" indent="-259080">
              <a:lnSpc>
                <a:spcPts val="3359"/>
              </a:lnSpc>
              <a:buFont typeface="Arial"/>
              <a:buChar char="•"/>
            </a:pPr>
            <a:r>
              <a:rPr lang="en-US" sz="2400" dirty="0">
                <a:solidFill>
                  <a:srgbClr val="737373"/>
                </a:solidFill>
                <a:latin typeface="Inter"/>
              </a:rPr>
              <a:t>To understand and analyze bookings cancellations, important features ;</a:t>
            </a:r>
          </a:p>
          <a:p>
            <a:pPr marL="518160" lvl="1" indent="-259080">
              <a:lnSpc>
                <a:spcPts val="3359"/>
              </a:lnSpc>
              <a:buFont typeface="Arial"/>
              <a:buChar char="•"/>
            </a:pPr>
            <a:r>
              <a:rPr lang="en-US" sz="2400" dirty="0">
                <a:solidFill>
                  <a:srgbClr val="737373"/>
                </a:solidFill>
                <a:latin typeface="Inter"/>
              </a:rPr>
              <a:t>Development of prediction models to classify a hotel booking's likelihood to be canceled or not</a:t>
            </a:r>
          </a:p>
          <a:p>
            <a:pPr marL="518160" lvl="1" indent="-259080">
              <a:lnSpc>
                <a:spcPts val="3359"/>
              </a:lnSpc>
              <a:buFont typeface="Arial"/>
              <a:buChar char="•"/>
            </a:pPr>
            <a:r>
              <a:rPr lang="en-US" sz="2400" dirty="0">
                <a:solidFill>
                  <a:srgbClr val="737373"/>
                </a:solidFill>
                <a:latin typeface="Inter"/>
              </a:rPr>
              <a:t>How the model will help the hotel?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373244" y="-267775"/>
            <a:ext cx="7585648" cy="10439664"/>
            <a:chOff x="0" y="0"/>
            <a:chExt cx="2566009" cy="3531442"/>
          </a:xfrm>
        </p:grpSpPr>
        <p:sp>
          <p:nvSpPr>
            <p:cNvPr id="3" name="Freeform 3"/>
            <p:cNvSpPr/>
            <p:nvPr/>
          </p:nvSpPr>
          <p:spPr>
            <a:xfrm>
              <a:off x="0" y="0"/>
              <a:ext cx="2566009" cy="3531442"/>
            </a:xfrm>
            <a:custGeom>
              <a:avLst/>
              <a:gdLst/>
              <a:ahLst/>
              <a:cxnLst/>
              <a:rect l="l" t="t" r="r" b="b"/>
              <a:pathLst>
                <a:path w="2566009" h="3531442">
                  <a:moveTo>
                    <a:pt x="2441549" y="3531442"/>
                  </a:moveTo>
                  <a:lnTo>
                    <a:pt x="124460" y="3531442"/>
                  </a:lnTo>
                  <a:cubicBezTo>
                    <a:pt x="55880" y="3531442"/>
                    <a:pt x="0" y="3475562"/>
                    <a:pt x="0" y="3406982"/>
                  </a:cubicBezTo>
                  <a:lnTo>
                    <a:pt x="0" y="124460"/>
                  </a:lnTo>
                  <a:cubicBezTo>
                    <a:pt x="0" y="55880"/>
                    <a:pt x="55880" y="0"/>
                    <a:pt x="124460" y="0"/>
                  </a:cubicBezTo>
                  <a:lnTo>
                    <a:pt x="2441549" y="0"/>
                  </a:lnTo>
                  <a:cubicBezTo>
                    <a:pt x="2510130" y="0"/>
                    <a:pt x="2566009" y="55880"/>
                    <a:pt x="2566009" y="124460"/>
                  </a:cubicBezTo>
                  <a:lnTo>
                    <a:pt x="2566009" y="3406982"/>
                  </a:lnTo>
                  <a:cubicBezTo>
                    <a:pt x="2566009" y="3475562"/>
                    <a:pt x="2510130" y="3531442"/>
                    <a:pt x="2441549" y="3531442"/>
                  </a:cubicBezTo>
                  <a:close/>
                </a:path>
              </a:pathLst>
            </a:custGeom>
            <a:solidFill>
              <a:srgbClr val="065ED4"/>
            </a:solidFill>
          </p:spPr>
        </p:sp>
      </p:grpSp>
      <p:pic>
        <p:nvPicPr>
          <p:cNvPr id="4" name="Picture 4"/>
          <p:cNvPicPr>
            <a:picLocks noChangeAspect="1"/>
          </p:cNvPicPr>
          <p:nvPr/>
        </p:nvPicPr>
        <p:blipFill>
          <a:blip r:embed="rId2"/>
          <a:srcRect t="1032" r="6006" b="1032"/>
          <a:stretch>
            <a:fillRect/>
          </a:stretch>
        </p:blipFill>
        <p:spPr>
          <a:xfrm>
            <a:off x="7045805" y="154749"/>
            <a:ext cx="10213495" cy="4797308"/>
          </a:xfrm>
          <a:prstGeom prst="rect">
            <a:avLst/>
          </a:prstGeom>
        </p:spPr>
      </p:pic>
      <p:pic>
        <p:nvPicPr>
          <p:cNvPr id="5" name="Picture 5"/>
          <p:cNvPicPr>
            <a:picLocks noChangeAspect="1"/>
          </p:cNvPicPr>
          <p:nvPr/>
        </p:nvPicPr>
        <p:blipFill>
          <a:blip r:embed="rId3"/>
          <a:srcRect t="2640" b="4698"/>
          <a:stretch>
            <a:fillRect/>
          </a:stretch>
        </p:blipFill>
        <p:spPr>
          <a:xfrm>
            <a:off x="7045805" y="5143500"/>
            <a:ext cx="10360619" cy="5143500"/>
          </a:xfrm>
          <a:prstGeom prst="rect">
            <a:avLst/>
          </a:prstGeom>
        </p:spPr>
      </p:pic>
      <p:sp>
        <p:nvSpPr>
          <p:cNvPr id="6" name="TextBox 6"/>
          <p:cNvSpPr txBox="1"/>
          <p:nvPr/>
        </p:nvSpPr>
        <p:spPr>
          <a:xfrm>
            <a:off x="495501" y="1076325"/>
            <a:ext cx="5403857" cy="799846"/>
          </a:xfrm>
          <a:prstGeom prst="rect">
            <a:avLst/>
          </a:prstGeom>
        </p:spPr>
        <p:txBody>
          <a:bodyPr lIns="0" tIns="0" rIns="0" bIns="0" rtlCol="0" anchor="t">
            <a:spAutoFit/>
          </a:bodyPr>
          <a:lstStyle/>
          <a:p>
            <a:pPr marL="0" lvl="0" indent="0">
              <a:lnSpc>
                <a:spcPts val="6272"/>
              </a:lnSpc>
            </a:pPr>
            <a:r>
              <a:rPr lang="en-US" sz="5600">
                <a:solidFill>
                  <a:srgbClr val="FFFFFF"/>
                </a:solidFill>
                <a:latin typeface="Eczar SemiBold"/>
              </a:rPr>
              <a:t>EXPLORATION</a:t>
            </a:r>
          </a:p>
        </p:txBody>
      </p:sp>
      <p:sp>
        <p:nvSpPr>
          <p:cNvPr id="7" name="TextBox 7"/>
          <p:cNvSpPr txBox="1"/>
          <p:nvPr/>
        </p:nvSpPr>
        <p:spPr>
          <a:xfrm>
            <a:off x="364202" y="2486728"/>
            <a:ext cx="5149776" cy="335724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FFFFFF"/>
                </a:solidFill>
                <a:latin typeface="Inter"/>
              </a:rPr>
              <a:t>There are more booking from the city hotel than from the resort.</a:t>
            </a:r>
          </a:p>
          <a:p>
            <a:pPr marL="690881" lvl="1" indent="-345440" algn="just">
              <a:lnSpc>
                <a:spcPts val="4480"/>
              </a:lnSpc>
              <a:buFont typeface="Arial"/>
              <a:buChar char="•"/>
            </a:pPr>
            <a:r>
              <a:rPr lang="en-US" sz="3200">
                <a:solidFill>
                  <a:srgbClr val="FFFFFF"/>
                </a:solidFill>
                <a:latin typeface="Inter"/>
              </a:rPr>
              <a:t>37% of bookings canceled</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143000" y="22602"/>
            <a:ext cx="7585648" cy="10439664"/>
            <a:chOff x="0" y="0"/>
            <a:chExt cx="2566009" cy="3531442"/>
          </a:xfrm>
        </p:grpSpPr>
        <p:sp>
          <p:nvSpPr>
            <p:cNvPr id="3" name="Freeform 3"/>
            <p:cNvSpPr/>
            <p:nvPr/>
          </p:nvSpPr>
          <p:spPr>
            <a:xfrm>
              <a:off x="0" y="0"/>
              <a:ext cx="2566009" cy="3531442"/>
            </a:xfrm>
            <a:custGeom>
              <a:avLst/>
              <a:gdLst/>
              <a:ahLst/>
              <a:cxnLst/>
              <a:rect l="l" t="t" r="r" b="b"/>
              <a:pathLst>
                <a:path w="2566009" h="3531442">
                  <a:moveTo>
                    <a:pt x="2441549" y="3531442"/>
                  </a:moveTo>
                  <a:lnTo>
                    <a:pt x="124460" y="3531442"/>
                  </a:lnTo>
                  <a:cubicBezTo>
                    <a:pt x="55880" y="3531442"/>
                    <a:pt x="0" y="3475562"/>
                    <a:pt x="0" y="3406982"/>
                  </a:cubicBezTo>
                  <a:lnTo>
                    <a:pt x="0" y="124460"/>
                  </a:lnTo>
                  <a:cubicBezTo>
                    <a:pt x="0" y="55880"/>
                    <a:pt x="55880" y="0"/>
                    <a:pt x="124460" y="0"/>
                  </a:cubicBezTo>
                  <a:lnTo>
                    <a:pt x="2441549" y="0"/>
                  </a:lnTo>
                  <a:cubicBezTo>
                    <a:pt x="2510130" y="0"/>
                    <a:pt x="2566009" y="55880"/>
                    <a:pt x="2566009" y="124460"/>
                  </a:cubicBezTo>
                  <a:lnTo>
                    <a:pt x="2566009" y="3406982"/>
                  </a:lnTo>
                  <a:cubicBezTo>
                    <a:pt x="2566009" y="3475562"/>
                    <a:pt x="2510130" y="3531442"/>
                    <a:pt x="2441549" y="3531442"/>
                  </a:cubicBezTo>
                  <a:close/>
                </a:path>
              </a:pathLst>
            </a:custGeom>
            <a:solidFill>
              <a:srgbClr val="065ED4"/>
            </a:solidFill>
          </p:spPr>
        </p:sp>
      </p:grpSp>
      <p:pic>
        <p:nvPicPr>
          <p:cNvPr id="4" name="Picture 4"/>
          <p:cNvPicPr>
            <a:picLocks noChangeAspect="1"/>
          </p:cNvPicPr>
          <p:nvPr/>
        </p:nvPicPr>
        <p:blipFill>
          <a:blip r:embed="rId2"/>
          <a:srcRect/>
          <a:stretch>
            <a:fillRect/>
          </a:stretch>
        </p:blipFill>
        <p:spPr>
          <a:xfrm>
            <a:off x="7175858" y="527190"/>
            <a:ext cx="10458581" cy="9338927"/>
          </a:xfrm>
          <a:prstGeom prst="rect">
            <a:avLst/>
          </a:prstGeom>
        </p:spPr>
      </p:pic>
      <p:sp>
        <p:nvSpPr>
          <p:cNvPr id="5" name="TextBox 5"/>
          <p:cNvSpPr txBox="1"/>
          <p:nvPr/>
        </p:nvSpPr>
        <p:spPr>
          <a:xfrm>
            <a:off x="653561" y="1409700"/>
            <a:ext cx="5403857" cy="859851"/>
          </a:xfrm>
          <a:prstGeom prst="rect">
            <a:avLst/>
          </a:prstGeom>
        </p:spPr>
        <p:txBody>
          <a:bodyPr lIns="0" tIns="0" rIns="0" bIns="0" rtlCol="0" anchor="t">
            <a:spAutoFit/>
          </a:bodyPr>
          <a:lstStyle/>
          <a:p>
            <a:pPr marL="0" lvl="0" indent="0">
              <a:lnSpc>
                <a:spcPts val="6272"/>
              </a:lnSpc>
            </a:pPr>
            <a:r>
              <a:rPr lang="en-US" sz="6600" b="1" dirty="0">
                <a:solidFill>
                  <a:srgbClr val="FFFFFF"/>
                </a:solidFill>
                <a:latin typeface="Eczar SemiBold"/>
              </a:rPr>
              <a:t>Lead Time</a:t>
            </a:r>
          </a:p>
        </p:txBody>
      </p:sp>
      <p:sp>
        <p:nvSpPr>
          <p:cNvPr id="6" name="TextBox 6"/>
          <p:cNvSpPr txBox="1"/>
          <p:nvPr/>
        </p:nvSpPr>
        <p:spPr>
          <a:xfrm>
            <a:off x="228600" y="2781300"/>
            <a:ext cx="5149776" cy="3991798"/>
          </a:xfrm>
          <a:prstGeom prst="rect">
            <a:avLst/>
          </a:prstGeom>
        </p:spPr>
        <p:txBody>
          <a:bodyPr lIns="0" tIns="0" rIns="0" bIns="0" rtlCol="0" anchor="t">
            <a:spAutoFit/>
          </a:bodyPr>
          <a:lstStyle/>
          <a:p>
            <a:pPr marL="690881" lvl="1" indent="-345440" algn="just">
              <a:lnSpc>
                <a:spcPts val="4480"/>
              </a:lnSpc>
              <a:buFont typeface="Arial"/>
              <a:buChar char="•"/>
            </a:pPr>
            <a:r>
              <a:rPr lang="en-US" sz="3200" dirty="0">
                <a:solidFill>
                  <a:srgbClr val="FFFFFF"/>
                </a:solidFill>
                <a:latin typeface="Inter"/>
              </a:rPr>
              <a:t>Days between booking and arrival</a:t>
            </a:r>
          </a:p>
          <a:p>
            <a:pPr marL="690881" lvl="1" indent="-345440" algn="just">
              <a:lnSpc>
                <a:spcPts val="4480"/>
              </a:lnSpc>
              <a:buFont typeface="Arial"/>
              <a:buChar char="•"/>
            </a:pPr>
            <a:r>
              <a:rPr lang="en-US" sz="3200" dirty="0">
                <a:solidFill>
                  <a:srgbClr val="FFFFFF"/>
                </a:solidFill>
                <a:latin typeface="Inter"/>
              </a:rPr>
              <a:t>The longer lead time the higher cancellation rate</a:t>
            </a:r>
          </a:p>
          <a:p>
            <a:pPr marL="690881" lvl="1" indent="-345440">
              <a:lnSpc>
                <a:spcPts val="4480"/>
              </a:lnSpc>
              <a:buFont typeface="Arial"/>
              <a:buChar char="•"/>
            </a:pPr>
            <a:r>
              <a:rPr lang="en-US" sz="3200" dirty="0">
                <a:solidFill>
                  <a:srgbClr val="FFFFFF"/>
                </a:solidFill>
                <a:latin typeface="Inter"/>
              </a:rPr>
              <a:t>More time for unexpected events</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308848" y="-76332"/>
            <a:ext cx="7585648" cy="10439664"/>
            <a:chOff x="0" y="0"/>
            <a:chExt cx="2566009" cy="3531442"/>
          </a:xfrm>
        </p:grpSpPr>
        <p:sp>
          <p:nvSpPr>
            <p:cNvPr id="3" name="Freeform 3"/>
            <p:cNvSpPr/>
            <p:nvPr/>
          </p:nvSpPr>
          <p:spPr>
            <a:xfrm>
              <a:off x="0" y="0"/>
              <a:ext cx="2566009" cy="3531442"/>
            </a:xfrm>
            <a:custGeom>
              <a:avLst/>
              <a:gdLst/>
              <a:ahLst/>
              <a:cxnLst/>
              <a:rect l="l" t="t" r="r" b="b"/>
              <a:pathLst>
                <a:path w="2566009" h="3531442">
                  <a:moveTo>
                    <a:pt x="2441549" y="3531442"/>
                  </a:moveTo>
                  <a:lnTo>
                    <a:pt x="124460" y="3531442"/>
                  </a:lnTo>
                  <a:cubicBezTo>
                    <a:pt x="55880" y="3531442"/>
                    <a:pt x="0" y="3475562"/>
                    <a:pt x="0" y="3406982"/>
                  </a:cubicBezTo>
                  <a:lnTo>
                    <a:pt x="0" y="124460"/>
                  </a:lnTo>
                  <a:cubicBezTo>
                    <a:pt x="0" y="55880"/>
                    <a:pt x="55880" y="0"/>
                    <a:pt x="124460" y="0"/>
                  </a:cubicBezTo>
                  <a:lnTo>
                    <a:pt x="2441549" y="0"/>
                  </a:lnTo>
                  <a:cubicBezTo>
                    <a:pt x="2510130" y="0"/>
                    <a:pt x="2566009" y="55880"/>
                    <a:pt x="2566009" y="124460"/>
                  </a:cubicBezTo>
                  <a:lnTo>
                    <a:pt x="2566009" y="3406982"/>
                  </a:lnTo>
                  <a:cubicBezTo>
                    <a:pt x="2566009" y="3475562"/>
                    <a:pt x="2510130" y="3531442"/>
                    <a:pt x="2441549" y="3531442"/>
                  </a:cubicBezTo>
                  <a:close/>
                </a:path>
              </a:pathLst>
            </a:custGeom>
            <a:solidFill>
              <a:srgbClr val="065ED4"/>
            </a:solidFill>
          </p:spPr>
        </p:sp>
      </p:grpSp>
      <p:pic>
        <p:nvPicPr>
          <p:cNvPr id="4" name="Picture 4"/>
          <p:cNvPicPr>
            <a:picLocks noChangeAspect="1"/>
          </p:cNvPicPr>
          <p:nvPr/>
        </p:nvPicPr>
        <p:blipFill>
          <a:blip r:embed="rId2"/>
          <a:stretch>
            <a:fillRect/>
          </a:stretch>
        </p:blipFill>
        <p:spPr>
          <a:xfrm>
            <a:off x="7251424" y="571500"/>
            <a:ext cx="10258238" cy="5334000"/>
          </a:xfrm>
          <a:prstGeom prst="rect">
            <a:avLst/>
          </a:prstGeom>
        </p:spPr>
      </p:pic>
      <p:sp>
        <p:nvSpPr>
          <p:cNvPr id="5" name="TextBox 5"/>
          <p:cNvSpPr txBox="1"/>
          <p:nvPr/>
        </p:nvSpPr>
        <p:spPr>
          <a:xfrm>
            <a:off x="609600" y="895912"/>
            <a:ext cx="5403857" cy="836768"/>
          </a:xfrm>
          <a:prstGeom prst="rect">
            <a:avLst/>
          </a:prstGeom>
        </p:spPr>
        <p:txBody>
          <a:bodyPr lIns="0" tIns="0" rIns="0" bIns="0" rtlCol="0" anchor="t">
            <a:spAutoFit/>
          </a:bodyPr>
          <a:lstStyle/>
          <a:p>
            <a:pPr marL="0" lvl="0" indent="0">
              <a:lnSpc>
                <a:spcPts val="6272"/>
              </a:lnSpc>
            </a:pPr>
            <a:r>
              <a:rPr lang="en-US" sz="6000" dirty="0">
                <a:solidFill>
                  <a:srgbClr val="FFFFFF"/>
                </a:solidFill>
                <a:latin typeface="Eczar SemiBold"/>
              </a:rPr>
              <a:t>Deposit Type</a:t>
            </a:r>
          </a:p>
        </p:txBody>
      </p:sp>
      <p:sp>
        <p:nvSpPr>
          <p:cNvPr id="6" name="TextBox 6"/>
          <p:cNvSpPr txBox="1"/>
          <p:nvPr/>
        </p:nvSpPr>
        <p:spPr>
          <a:xfrm>
            <a:off x="152400" y="1895530"/>
            <a:ext cx="5149776" cy="6877204"/>
          </a:xfrm>
          <a:prstGeom prst="rect">
            <a:avLst/>
          </a:prstGeom>
        </p:spPr>
        <p:txBody>
          <a:bodyPr lIns="0" tIns="0" rIns="0" bIns="0" rtlCol="0" anchor="t">
            <a:spAutoFit/>
          </a:bodyPr>
          <a:lstStyle/>
          <a:p>
            <a:pPr marL="690881" lvl="1" indent="-345440" algn="just">
              <a:lnSpc>
                <a:spcPts val="4480"/>
              </a:lnSpc>
              <a:buFont typeface="Arial"/>
              <a:buChar char="•"/>
            </a:pPr>
            <a:r>
              <a:rPr lang="en-US" sz="3200" dirty="0">
                <a:solidFill>
                  <a:srgbClr val="FFFFFF"/>
                </a:solidFill>
                <a:latin typeface="Inter"/>
              </a:rPr>
              <a:t>Non-refundable deposit type has the highest percentage of canceled reservations.</a:t>
            </a:r>
          </a:p>
          <a:p>
            <a:pPr marL="690881" lvl="1" indent="-345440" algn="just">
              <a:lnSpc>
                <a:spcPts val="4480"/>
              </a:lnSpc>
              <a:buFont typeface="Arial"/>
              <a:buChar char="•"/>
            </a:pPr>
            <a:r>
              <a:rPr lang="en-GB" sz="3200" dirty="0">
                <a:solidFill>
                  <a:srgbClr val="FFFFFF"/>
                </a:solidFill>
                <a:latin typeface="Inter"/>
              </a:rPr>
              <a:t>From the table Non Refund Booking Has the highest median lead time. This might be the reason why non refund has the highest cancellation because of the longer lead time</a:t>
            </a:r>
            <a:endParaRPr lang="en-US" sz="3200" dirty="0">
              <a:solidFill>
                <a:srgbClr val="FFFFFF"/>
              </a:solidFill>
              <a:latin typeface="Inter"/>
            </a:endParaRPr>
          </a:p>
        </p:txBody>
      </p:sp>
      <p:pic>
        <p:nvPicPr>
          <p:cNvPr id="8" name="Picture 7">
            <a:extLst>
              <a:ext uri="{FF2B5EF4-FFF2-40B4-BE49-F238E27FC236}">
                <a16:creationId xmlns:a16="http://schemas.microsoft.com/office/drawing/2014/main" id="{5E74F33F-08D3-8106-97A2-CBC510236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834" y="6405948"/>
            <a:ext cx="5867400" cy="36322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252195" y="0"/>
            <a:ext cx="7585648" cy="10439664"/>
            <a:chOff x="0" y="0"/>
            <a:chExt cx="2566009" cy="3531442"/>
          </a:xfrm>
        </p:grpSpPr>
        <p:sp>
          <p:nvSpPr>
            <p:cNvPr id="3" name="Freeform 3"/>
            <p:cNvSpPr/>
            <p:nvPr/>
          </p:nvSpPr>
          <p:spPr>
            <a:xfrm>
              <a:off x="0" y="0"/>
              <a:ext cx="2566009" cy="3531442"/>
            </a:xfrm>
            <a:custGeom>
              <a:avLst/>
              <a:gdLst/>
              <a:ahLst/>
              <a:cxnLst/>
              <a:rect l="l" t="t" r="r" b="b"/>
              <a:pathLst>
                <a:path w="2566009" h="3531442">
                  <a:moveTo>
                    <a:pt x="2441549" y="3531442"/>
                  </a:moveTo>
                  <a:lnTo>
                    <a:pt x="124460" y="3531442"/>
                  </a:lnTo>
                  <a:cubicBezTo>
                    <a:pt x="55880" y="3531442"/>
                    <a:pt x="0" y="3475562"/>
                    <a:pt x="0" y="3406982"/>
                  </a:cubicBezTo>
                  <a:lnTo>
                    <a:pt x="0" y="124460"/>
                  </a:lnTo>
                  <a:cubicBezTo>
                    <a:pt x="0" y="55880"/>
                    <a:pt x="55880" y="0"/>
                    <a:pt x="124460" y="0"/>
                  </a:cubicBezTo>
                  <a:lnTo>
                    <a:pt x="2441549" y="0"/>
                  </a:lnTo>
                  <a:cubicBezTo>
                    <a:pt x="2510130" y="0"/>
                    <a:pt x="2566009" y="55880"/>
                    <a:pt x="2566009" y="124460"/>
                  </a:cubicBezTo>
                  <a:lnTo>
                    <a:pt x="2566009" y="3406982"/>
                  </a:lnTo>
                  <a:cubicBezTo>
                    <a:pt x="2566009" y="3475562"/>
                    <a:pt x="2510130" y="3531442"/>
                    <a:pt x="2441549" y="3531442"/>
                  </a:cubicBezTo>
                  <a:close/>
                </a:path>
              </a:pathLst>
            </a:custGeom>
            <a:solidFill>
              <a:srgbClr val="065ED4"/>
            </a:solidFill>
          </p:spPr>
        </p:sp>
      </p:grpSp>
      <p:sp>
        <p:nvSpPr>
          <p:cNvPr id="5" name="TextBox 5"/>
          <p:cNvSpPr txBox="1"/>
          <p:nvPr/>
        </p:nvSpPr>
        <p:spPr>
          <a:xfrm>
            <a:off x="335494" y="876300"/>
            <a:ext cx="6013457" cy="836768"/>
          </a:xfrm>
          <a:prstGeom prst="rect">
            <a:avLst/>
          </a:prstGeom>
        </p:spPr>
        <p:txBody>
          <a:bodyPr wrap="square" lIns="0" tIns="0" rIns="0" bIns="0" rtlCol="0" anchor="t">
            <a:spAutoFit/>
          </a:bodyPr>
          <a:lstStyle/>
          <a:p>
            <a:pPr marL="0" lvl="0" indent="0">
              <a:lnSpc>
                <a:spcPts val="6272"/>
              </a:lnSpc>
            </a:pPr>
            <a:r>
              <a:rPr lang="en-US" sz="5600" dirty="0">
                <a:solidFill>
                  <a:srgbClr val="FFFFFF"/>
                </a:solidFill>
                <a:latin typeface="Eczar SemiBold"/>
              </a:rPr>
              <a:t>Special Request</a:t>
            </a:r>
          </a:p>
        </p:txBody>
      </p:sp>
      <p:sp>
        <p:nvSpPr>
          <p:cNvPr id="6" name="TextBox 6"/>
          <p:cNvSpPr txBox="1"/>
          <p:nvPr/>
        </p:nvSpPr>
        <p:spPr>
          <a:xfrm>
            <a:off x="152400" y="1895530"/>
            <a:ext cx="5149776" cy="6300123"/>
          </a:xfrm>
          <a:prstGeom prst="rect">
            <a:avLst/>
          </a:prstGeom>
        </p:spPr>
        <p:txBody>
          <a:bodyPr lIns="0" tIns="0" rIns="0" bIns="0" rtlCol="0" anchor="t">
            <a:spAutoFit/>
          </a:bodyPr>
          <a:lstStyle/>
          <a:p>
            <a:pPr marL="690881" lvl="1" indent="-345440" algn="just">
              <a:lnSpc>
                <a:spcPts val="4480"/>
              </a:lnSpc>
              <a:buFont typeface="Arial"/>
              <a:buChar char="•"/>
            </a:pPr>
            <a:r>
              <a:rPr lang="en-US" sz="3200" dirty="0">
                <a:solidFill>
                  <a:srgbClr val="FFFFFF"/>
                </a:solidFill>
                <a:latin typeface="Inter"/>
              </a:rPr>
              <a:t>The numbers of special request has a negative correlation with cancellation. The higher number of special request, the lower cancellation rate.</a:t>
            </a:r>
          </a:p>
          <a:p>
            <a:pPr marL="690881" lvl="1" indent="-345440" algn="just">
              <a:lnSpc>
                <a:spcPts val="4480"/>
              </a:lnSpc>
              <a:buFont typeface="Arial"/>
              <a:buChar char="•"/>
            </a:pPr>
            <a:r>
              <a:rPr lang="en-US" sz="3200" dirty="0">
                <a:solidFill>
                  <a:srgbClr val="FFFFFF"/>
                </a:solidFill>
                <a:latin typeface="Inter"/>
              </a:rPr>
              <a:t>Communication between customer and hotel.</a:t>
            </a:r>
          </a:p>
        </p:txBody>
      </p:sp>
      <p:pic>
        <p:nvPicPr>
          <p:cNvPr id="9" name="Picture 8">
            <a:extLst>
              <a:ext uri="{FF2B5EF4-FFF2-40B4-BE49-F238E27FC236}">
                <a16:creationId xmlns:a16="http://schemas.microsoft.com/office/drawing/2014/main" id="{3FA814FB-4DAE-775E-18D2-75FAE6A58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929755"/>
            <a:ext cx="11042759" cy="6115204"/>
          </a:xfrm>
          <a:prstGeom prst="rect">
            <a:avLst/>
          </a:prstGeom>
        </p:spPr>
      </p:pic>
      <p:sp>
        <p:nvSpPr>
          <p:cNvPr id="11" name="Rectangle 2">
            <a:extLst>
              <a:ext uri="{FF2B5EF4-FFF2-40B4-BE49-F238E27FC236}">
                <a16:creationId xmlns:a16="http://schemas.microsoft.com/office/drawing/2014/main" id="{A9639909-1FF9-85CB-EF2C-270B1DEF0342}"/>
              </a:ext>
            </a:extLst>
          </p:cNvPr>
          <p:cNvSpPr>
            <a:spLocks noChangeArrowheads="1"/>
          </p:cNvSpPr>
          <p:nvPr/>
        </p:nvSpPr>
        <p:spPr bwMode="auto">
          <a:xfrm>
            <a:off x="0" y="67017"/>
            <a:ext cx="22794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9462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grpSp>
        <p:nvGrpSpPr>
          <p:cNvPr id="2" name="Group 2"/>
          <p:cNvGrpSpPr/>
          <p:nvPr/>
        </p:nvGrpSpPr>
        <p:grpSpPr>
          <a:xfrm>
            <a:off x="-1236697" y="-76332"/>
            <a:ext cx="7585648" cy="10439664"/>
            <a:chOff x="0" y="0"/>
            <a:chExt cx="2566009" cy="3531442"/>
          </a:xfrm>
        </p:grpSpPr>
        <p:sp>
          <p:nvSpPr>
            <p:cNvPr id="3" name="Freeform 3"/>
            <p:cNvSpPr/>
            <p:nvPr/>
          </p:nvSpPr>
          <p:spPr>
            <a:xfrm>
              <a:off x="0" y="0"/>
              <a:ext cx="2566009" cy="3531442"/>
            </a:xfrm>
            <a:custGeom>
              <a:avLst/>
              <a:gdLst/>
              <a:ahLst/>
              <a:cxnLst/>
              <a:rect l="l" t="t" r="r" b="b"/>
              <a:pathLst>
                <a:path w="2566009" h="3531442">
                  <a:moveTo>
                    <a:pt x="2441549" y="3531442"/>
                  </a:moveTo>
                  <a:lnTo>
                    <a:pt x="124460" y="3531442"/>
                  </a:lnTo>
                  <a:cubicBezTo>
                    <a:pt x="55880" y="3531442"/>
                    <a:pt x="0" y="3475562"/>
                    <a:pt x="0" y="3406982"/>
                  </a:cubicBezTo>
                  <a:lnTo>
                    <a:pt x="0" y="124460"/>
                  </a:lnTo>
                  <a:cubicBezTo>
                    <a:pt x="0" y="55880"/>
                    <a:pt x="55880" y="0"/>
                    <a:pt x="124460" y="0"/>
                  </a:cubicBezTo>
                  <a:lnTo>
                    <a:pt x="2441549" y="0"/>
                  </a:lnTo>
                  <a:cubicBezTo>
                    <a:pt x="2510130" y="0"/>
                    <a:pt x="2566009" y="55880"/>
                    <a:pt x="2566009" y="124460"/>
                  </a:cubicBezTo>
                  <a:lnTo>
                    <a:pt x="2566009" y="3406982"/>
                  </a:lnTo>
                  <a:cubicBezTo>
                    <a:pt x="2566009" y="3475562"/>
                    <a:pt x="2510130" y="3531442"/>
                    <a:pt x="2441549" y="3531442"/>
                  </a:cubicBezTo>
                  <a:close/>
                </a:path>
              </a:pathLst>
            </a:custGeom>
            <a:solidFill>
              <a:srgbClr val="065ED4"/>
            </a:solidFill>
          </p:spPr>
        </p:sp>
      </p:grpSp>
      <p:sp>
        <p:nvSpPr>
          <p:cNvPr id="5" name="TextBox 5"/>
          <p:cNvSpPr txBox="1"/>
          <p:nvPr/>
        </p:nvSpPr>
        <p:spPr>
          <a:xfrm>
            <a:off x="335494" y="876300"/>
            <a:ext cx="6013457" cy="836768"/>
          </a:xfrm>
          <a:prstGeom prst="rect">
            <a:avLst/>
          </a:prstGeom>
        </p:spPr>
        <p:txBody>
          <a:bodyPr wrap="square" lIns="0" tIns="0" rIns="0" bIns="0" rtlCol="0" anchor="t">
            <a:spAutoFit/>
          </a:bodyPr>
          <a:lstStyle/>
          <a:p>
            <a:pPr marL="0" lvl="0" indent="0">
              <a:lnSpc>
                <a:spcPts val="6272"/>
              </a:lnSpc>
            </a:pPr>
            <a:r>
              <a:rPr lang="en-US" sz="5600" dirty="0">
                <a:solidFill>
                  <a:srgbClr val="FFFFFF"/>
                </a:solidFill>
                <a:latin typeface="Eczar SemiBold"/>
              </a:rPr>
              <a:t>Parking Spaces</a:t>
            </a:r>
          </a:p>
        </p:txBody>
      </p:sp>
      <p:sp>
        <p:nvSpPr>
          <p:cNvPr id="6" name="TextBox 6"/>
          <p:cNvSpPr txBox="1"/>
          <p:nvPr/>
        </p:nvSpPr>
        <p:spPr>
          <a:xfrm>
            <a:off x="113974" y="2247900"/>
            <a:ext cx="5149776" cy="3991798"/>
          </a:xfrm>
          <a:prstGeom prst="rect">
            <a:avLst/>
          </a:prstGeom>
        </p:spPr>
        <p:txBody>
          <a:bodyPr lIns="0" tIns="0" rIns="0" bIns="0" rtlCol="0" anchor="t">
            <a:spAutoFit/>
          </a:bodyPr>
          <a:lstStyle/>
          <a:p>
            <a:pPr marL="690881" lvl="1" indent="-345440" algn="just">
              <a:lnSpc>
                <a:spcPts val="4480"/>
              </a:lnSpc>
              <a:buFont typeface="Arial"/>
              <a:buChar char="•"/>
            </a:pPr>
            <a:r>
              <a:rPr lang="en-US" sz="3200" dirty="0">
                <a:solidFill>
                  <a:srgbClr val="FFFFFF"/>
                </a:solidFill>
                <a:latin typeface="Inter"/>
              </a:rPr>
              <a:t>100% bookings with car parking spaces required showed up.</a:t>
            </a:r>
          </a:p>
          <a:p>
            <a:pPr marL="690881" lvl="1" indent="-345440" algn="just">
              <a:lnSpc>
                <a:spcPts val="4480"/>
              </a:lnSpc>
              <a:buFont typeface="Arial"/>
              <a:buChar char="•"/>
            </a:pPr>
            <a:r>
              <a:rPr lang="en-US" sz="3200" dirty="0">
                <a:solidFill>
                  <a:srgbClr val="FFFFFF"/>
                </a:solidFill>
                <a:latin typeface="Inter"/>
              </a:rPr>
              <a:t>Limit option for customer.</a:t>
            </a:r>
          </a:p>
          <a:p>
            <a:pPr marL="690881" lvl="1" indent="-345440" algn="just">
              <a:lnSpc>
                <a:spcPts val="4480"/>
              </a:lnSpc>
              <a:buFont typeface="Arial"/>
              <a:buChar char="•"/>
            </a:pPr>
            <a:r>
              <a:rPr lang="en-US" sz="3200" dirty="0">
                <a:solidFill>
                  <a:srgbClr val="FFFFFF"/>
                </a:solidFill>
                <a:latin typeface="Inter"/>
              </a:rPr>
              <a:t>Good insight in term of marketing</a:t>
            </a:r>
          </a:p>
        </p:txBody>
      </p:sp>
      <p:sp>
        <p:nvSpPr>
          <p:cNvPr id="11" name="Rectangle 2">
            <a:extLst>
              <a:ext uri="{FF2B5EF4-FFF2-40B4-BE49-F238E27FC236}">
                <a16:creationId xmlns:a16="http://schemas.microsoft.com/office/drawing/2014/main" id="{A9639909-1FF9-85CB-EF2C-270B1DEF0342}"/>
              </a:ext>
            </a:extLst>
          </p:cNvPr>
          <p:cNvSpPr>
            <a:spLocks noChangeArrowheads="1"/>
          </p:cNvSpPr>
          <p:nvPr/>
        </p:nvSpPr>
        <p:spPr bwMode="auto">
          <a:xfrm>
            <a:off x="0" y="67017"/>
            <a:ext cx="22794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00866A6-71C8-B89B-8336-80C1DB90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865" y="1562100"/>
            <a:ext cx="11005212" cy="6295681"/>
          </a:xfrm>
          <a:prstGeom prst="rect">
            <a:avLst/>
          </a:prstGeom>
        </p:spPr>
      </p:pic>
    </p:spTree>
    <p:extLst>
      <p:ext uri="{BB962C8B-B14F-4D97-AF65-F5344CB8AC3E}">
        <p14:creationId xmlns:p14="http://schemas.microsoft.com/office/powerpoint/2010/main" val="8982720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F6FD"/>
        </a:solid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FF17B65D-9C19-6C6E-B5BC-B5D1A51A929A}"/>
              </a:ext>
            </a:extLst>
          </p:cNvPr>
          <p:cNvSpPr txBox="1"/>
          <p:nvPr/>
        </p:nvSpPr>
        <p:spPr>
          <a:xfrm>
            <a:off x="4724400" y="495300"/>
            <a:ext cx="9220200" cy="821379"/>
          </a:xfrm>
          <a:prstGeom prst="rect">
            <a:avLst/>
          </a:prstGeom>
        </p:spPr>
        <p:txBody>
          <a:bodyPr wrap="square" lIns="0" tIns="0" rIns="0" bIns="0" rtlCol="0" anchor="t">
            <a:spAutoFit/>
          </a:bodyPr>
          <a:lstStyle/>
          <a:p>
            <a:pPr marL="0" lvl="0" indent="0">
              <a:lnSpc>
                <a:spcPts val="6272"/>
              </a:lnSpc>
            </a:pPr>
            <a:r>
              <a:rPr lang="en-US" sz="5600" dirty="0">
                <a:solidFill>
                  <a:srgbClr val="272CE5"/>
                </a:solidFill>
                <a:latin typeface="Eczar SemiBold"/>
              </a:rPr>
              <a:t>Analyzing / Methodology</a:t>
            </a:r>
          </a:p>
        </p:txBody>
      </p:sp>
      <p:pic>
        <p:nvPicPr>
          <p:cNvPr id="5" name="Picture 4">
            <a:extLst>
              <a:ext uri="{FF2B5EF4-FFF2-40B4-BE49-F238E27FC236}">
                <a16:creationId xmlns:a16="http://schemas.microsoft.com/office/drawing/2014/main" id="{1CCB7934-1411-15A1-795D-A8F2A445A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485900"/>
            <a:ext cx="11811000" cy="6789575"/>
          </a:xfrm>
          <a:prstGeom prst="rect">
            <a:avLst/>
          </a:prstGeom>
        </p:spPr>
      </p:pic>
      <p:grpSp>
        <p:nvGrpSpPr>
          <p:cNvPr id="6" name="Group 2">
            <a:extLst>
              <a:ext uri="{FF2B5EF4-FFF2-40B4-BE49-F238E27FC236}">
                <a16:creationId xmlns:a16="http://schemas.microsoft.com/office/drawing/2014/main" id="{2C82EC0E-90D0-0CF9-B943-D276D91F6998}"/>
              </a:ext>
            </a:extLst>
          </p:cNvPr>
          <p:cNvGrpSpPr/>
          <p:nvPr/>
        </p:nvGrpSpPr>
        <p:grpSpPr>
          <a:xfrm>
            <a:off x="3048000" y="8444696"/>
            <a:ext cx="11887200" cy="1651804"/>
            <a:chOff x="0" y="0"/>
            <a:chExt cx="2221357" cy="763162"/>
          </a:xfrm>
        </p:grpSpPr>
        <p:sp>
          <p:nvSpPr>
            <p:cNvPr id="7" name="Freeform 3">
              <a:extLst>
                <a:ext uri="{FF2B5EF4-FFF2-40B4-BE49-F238E27FC236}">
                  <a16:creationId xmlns:a16="http://schemas.microsoft.com/office/drawing/2014/main" id="{D5583A97-41BA-5264-1601-FC70F748BDE4}"/>
                </a:ext>
              </a:extLst>
            </p:cNvPr>
            <p:cNvSpPr/>
            <p:nvPr/>
          </p:nvSpPr>
          <p:spPr>
            <a:xfrm>
              <a:off x="0" y="0"/>
              <a:ext cx="2221357" cy="763163"/>
            </a:xfrm>
            <a:custGeom>
              <a:avLst/>
              <a:gdLst/>
              <a:ahLst/>
              <a:cxnLst/>
              <a:rect l="l" t="t" r="r" b="b"/>
              <a:pathLst>
                <a:path w="2221357" h="763163">
                  <a:moveTo>
                    <a:pt x="2096897" y="763162"/>
                  </a:moveTo>
                  <a:lnTo>
                    <a:pt x="124460" y="763162"/>
                  </a:lnTo>
                  <a:cubicBezTo>
                    <a:pt x="55880" y="763162"/>
                    <a:pt x="0" y="707282"/>
                    <a:pt x="0" y="638702"/>
                  </a:cubicBezTo>
                  <a:lnTo>
                    <a:pt x="0" y="124460"/>
                  </a:lnTo>
                  <a:cubicBezTo>
                    <a:pt x="0" y="55880"/>
                    <a:pt x="55880" y="0"/>
                    <a:pt x="124460" y="0"/>
                  </a:cubicBezTo>
                  <a:lnTo>
                    <a:pt x="2096897" y="0"/>
                  </a:lnTo>
                  <a:cubicBezTo>
                    <a:pt x="2165477" y="0"/>
                    <a:pt x="2221357" y="55880"/>
                    <a:pt x="2221357" y="124460"/>
                  </a:cubicBezTo>
                  <a:lnTo>
                    <a:pt x="2221357" y="638703"/>
                  </a:lnTo>
                  <a:cubicBezTo>
                    <a:pt x="2221357" y="707283"/>
                    <a:pt x="2165477" y="763163"/>
                    <a:pt x="2096897" y="763163"/>
                  </a:cubicBezTo>
                  <a:close/>
                </a:path>
              </a:pathLst>
            </a:custGeom>
            <a:solidFill>
              <a:srgbClr val="065ED4"/>
            </a:solidFill>
          </p:spPr>
          <p:txBody>
            <a:bodyPr/>
            <a:lstStyle/>
            <a:p>
              <a:endParaRPr lang="en-GB" dirty="0"/>
            </a:p>
          </p:txBody>
        </p:sp>
      </p:grpSp>
      <p:sp>
        <p:nvSpPr>
          <p:cNvPr id="9" name="TextBox 8">
            <a:extLst>
              <a:ext uri="{FF2B5EF4-FFF2-40B4-BE49-F238E27FC236}">
                <a16:creationId xmlns:a16="http://schemas.microsoft.com/office/drawing/2014/main" id="{19C6C0A7-4118-E713-3855-0AFF5A4ED013}"/>
              </a:ext>
            </a:extLst>
          </p:cNvPr>
          <p:cNvSpPr txBox="1"/>
          <p:nvPr/>
        </p:nvSpPr>
        <p:spPr>
          <a:xfrm>
            <a:off x="3200400" y="8801100"/>
            <a:ext cx="11658600" cy="830997"/>
          </a:xfrm>
          <a:prstGeom prst="rect">
            <a:avLst/>
          </a:prstGeom>
          <a:noFill/>
        </p:spPr>
        <p:txBody>
          <a:bodyPr wrap="square" rtlCol="0">
            <a:spAutoFit/>
          </a:bodyPr>
          <a:lstStyle/>
          <a:p>
            <a:r>
              <a:rPr lang="en-GB" sz="2400" dirty="0">
                <a:solidFill>
                  <a:schemeClr val="bg1"/>
                </a:solidFill>
                <a:latin typeface="Inter" panose="020B0604020202020204" charset="0"/>
                <a:ea typeface="Inter" panose="020B0604020202020204" charset="0"/>
              </a:rPr>
              <a:t>After evaluation, the best three base models in terms of Accuracy were Random Forest, Decision Tree and KNN with 93%, 90% and 89% respectively.</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Eczar SemiBold</vt:lpstr>
      <vt:lpstr>Arial</vt:lpstr>
      <vt:lpstr>Inter Bold</vt:lpstr>
      <vt:lpstr>Calibri</vt:lpstr>
      <vt:lpstr>Eczar SemiBold Bold</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Cancellations</dc:title>
  <cp:lastModifiedBy>Thuy Le</cp:lastModifiedBy>
  <cp:revision>2</cp:revision>
  <dcterms:created xsi:type="dcterms:W3CDTF">2006-08-16T00:00:00Z</dcterms:created>
  <dcterms:modified xsi:type="dcterms:W3CDTF">2023-04-14T20:11:09Z</dcterms:modified>
  <dc:identifier>DAFgEj1Sao8</dc:identifier>
</cp:coreProperties>
</file>