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3161EC4-F519-4212-93AD-852D301CA686}">
  <a:tblStyle styleId="{53161EC4-F519-4212-93AD-852D301CA686}"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a753ba56a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a753ba56a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a753ba56a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a753ba56a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a753ba56a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a753ba56a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a753ba56a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a753ba56a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a753ba56a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a753ba56a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a753ba56a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a753ba56a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a753ba56a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a753ba56a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a753ba56a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a753ba56a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a753ba56a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a753ba56a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a753ba56a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a753ba56a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a753ba56a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a753ba56a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a753ba56a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a753ba56a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a753ba56a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a753ba56a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a753ba56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a753ba56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a753ba56a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a753ba56a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a753ba56a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a753ba56a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a753ba56a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a753ba56a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a753ba56a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a753ba56a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nvSpPr>
        <p:spPr>
          <a:xfrm>
            <a:off x="2738600" y="264650"/>
            <a:ext cx="6075600" cy="7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Báo cáo bài tập lớn môn: Thiết kế ứng dụng WEB</a:t>
            </a:r>
            <a:endParaRPr sz="1800">
              <a:solidFill>
                <a:srgbClr val="FFFFFF"/>
              </a:solidFill>
            </a:endParaRPr>
          </a:p>
        </p:txBody>
      </p:sp>
      <p:sp>
        <p:nvSpPr>
          <p:cNvPr id="135" name="Google Shape;135;p13"/>
          <p:cNvSpPr txBox="1"/>
          <p:nvPr/>
        </p:nvSpPr>
        <p:spPr>
          <a:xfrm>
            <a:off x="2473875" y="1173725"/>
            <a:ext cx="6455400" cy="185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FFFFFF"/>
                </a:solidFill>
              </a:rPr>
              <a:t>HJC PL</a:t>
            </a:r>
            <a:r>
              <a:rPr b="1" lang="en" sz="3600">
                <a:solidFill>
                  <a:srgbClr val="FFFFFF"/>
                </a:solidFill>
              </a:rPr>
              <a:t>AYGROUND</a:t>
            </a:r>
            <a:endParaRPr b="1" sz="3600">
              <a:solidFill>
                <a:srgbClr val="FFFFFF"/>
              </a:solidFill>
            </a:endParaRPr>
          </a:p>
          <a:p>
            <a:pPr indent="0" lvl="0" marL="0" rtl="0" algn="ctr">
              <a:spcBef>
                <a:spcPts val="0"/>
              </a:spcBef>
              <a:spcAft>
                <a:spcPts val="0"/>
              </a:spcAft>
              <a:buNone/>
            </a:pPr>
            <a:r>
              <a:rPr lang="en" sz="2400">
                <a:solidFill>
                  <a:srgbClr val="FFFFFF"/>
                </a:solidFill>
              </a:rPr>
              <a:t>website thông dịch mã nguồn HTML, JS, CSS</a:t>
            </a:r>
            <a:endParaRPr sz="2400">
              <a:solidFill>
                <a:srgbClr val="FFFFFF"/>
              </a:solidFill>
            </a:endParaRPr>
          </a:p>
        </p:txBody>
      </p:sp>
      <p:sp>
        <p:nvSpPr>
          <p:cNvPr id="136" name="Google Shape;136;p13"/>
          <p:cNvSpPr txBox="1"/>
          <p:nvPr/>
        </p:nvSpPr>
        <p:spPr>
          <a:xfrm>
            <a:off x="3693650" y="2842150"/>
            <a:ext cx="4200000" cy="185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FFFFFF"/>
                </a:solidFill>
              </a:rPr>
              <a:t>Nh</a:t>
            </a:r>
            <a:r>
              <a:rPr lang="en">
                <a:solidFill>
                  <a:srgbClr val="FFFFFF"/>
                </a:solidFill>
              </a:rPr>
              <a:t>óm 3: 	4Players</a:t>
            </a:r>
            <a:endParaRPr>
              <a:solidFill>
                <a:srgbClr val="FFFFFF"/>
              </a:solidFill>
            </a:endParaRPr>
          </a:p>
          <a:p>
            <a:pPr indent="457200" lvl="0" marL="0" rtl="0" algn="l">
              <a:lnSpc>
                <a:spcPct val="150000"/>
              </a:lnSpc>
              <a:spcBef>
                <a:spcPts val="0"/>
              </a:spcBef>
              <a:spcAft>
                <a:spcPts val="0"/>
              </a:spcAft>
              <a:buNone/>
            </a:pPr>
            <a:r>
              <a:rPr lang="en">
                <a:solidFill>
                  <a:srgbClr val="FFFFFF"/>
                </a:solidFill>
              </a:rPr>
              <a:t>Nguyễn Văn Dương</a:t>
            </a:r>
            <a:endParaRPr>
              <a:solidFill>
                <a:srgbClr val="FFFFFF"/>
              </a:solidFill>
            </a:endParaRPr>
          </a:p>
          <a:p>
            <a:pPr indent="457200" lvl="0" marL="0" rtl="0" algn="l">
              <a:lnSpc>
                <a:spcPct val="150000"/>
              </a:lnSpc>
              <a:spcBef>
                <a:spcPts val="0"/>
              </a:spcBef>
              <a:spcAft>
                <a:spcPts val="0"/>
              </a:spcAft>
              <a:buNone/>
            </a:pPr>
            <a:r>
              <a:rPr lang="en">
                <a:solidFill>
                  <a:srgbClr val="FFFFFF"/>
                </a:solidFill>
              </a:rPr>
              <a:t>Vũ Tùng Dương</a:t>
            </a:r>
            <a:endParaRPr>
              <a:solidFill>
                <a:srgbClr val="FFFFFF"/>
              </a:solidFill>
            </a:endParaRPr>
          </a:p>
          <a:p>
            <a:pPr indent="457200" lvl="0" marL="0" rtl="0" algn="l">
              <a:lnSpc>
                <a:spcPct val="150000"/>
              </a:lnSpc>
              <a:spcBef>
                <a:spcPts val="0"/>
              </a:spcBef>
              <a:spcAft>
                <a:spcPts val="0"/>
              </a:spcAft>
              <a:buNone/>
            </a:pPr>
            <a:r>
              <a:rPr lang="en">
                <a:solidFill>
                  <a:srgbClr val="FFFFFF"/>
                </a:solidFill>
              </a:rPr>
              <a:t>Nguyễn Trí Công</a:t>
            </a:r>
            <a:endParaRPr>
              <a:solidFill>
                <a:srgbClr val="FFFFFF"/>
              </a:solidFill>
            </a:endParaRPr>
          </a:p>
          <a:p>
            <a:pPr indent="457200" lvl="0" marL="0" rtl="0" algn="l">
              <a:lnSpc>
                <a:spcPct val="150000"/>
              </a:lnSpc>
              <a:spcBef>
                <a:spcPts val="0"/>
              </a:spcBef>
              <a:spcAft>
                <a:spcPts val="0"/>
              </a:spcAft>
              <a:buNone/>
            </a:pPr>
            <a:r>
              <a:rPr lang="en">
                <a:solidFill>
                  <a:srgbClr val="FFFFFF"/>
                </a:solidFill>
              </a:rPr>
              <a:t>Phạm Việt Hoàng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nvSpPr>
        <p:spPr>
          <a:xfrm>
            <a:off x="1380800" y="241650"/>
            <a:ext cx="6478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4. Lập trình</a:t>
            </a:r>
            <a:endParaRPr sz="1800">
              <a:solidFill>
                <a:srgbClr val="FFFFFF"/>
              </a:solidFill>
            </a:endParaRPr>
          </a:p>
        </p:txBody>
      </p:sp>
      <p:pic>
        <p:nvPicPr>
          <p:cNvPr descr="Image result for nodejs" id="195" name="Google Shape;195;p22"/>
          <p:cNvPicPr preferRelativeResize="0"/>
          <p:nvPr/>
        </p:nvPicPr>
        <p:blipFill>
          <a:blip r:embed="rId3">
            <a:alphaModFix/>
          </a:blip>
          <a:stretch>
            <a:fillRect/>
          </a:stretch>
        </p:blipFill>
        <p:spPr>
          <a:xfrm>
            <a:off x="932050" y="1871675"/>
            <a:ext cx="3257900" cy="1396225"/>
          </a:xfrm>
          <a:prstGeom prst="rect">
            <a:avLst/>
          </a:prstGeom>
          <a:noFill/>
          <a:ln>
            <a:noFill/>
          </a:ln>
        </p:spPr>
      </p:pic>
      <p:pic>
        <p:nvPicPr>
          <p:cNvPr descr="Image result for angularjs" id="196" name="Google Shape;196;p22"/>
          <p:cNvPicPr preferRelativeResize="0"/>
          <p:nvPr/>
        </p:nvPicPr>
        <p:blipFill>
          <a:blip r:embed="rId4">
            <a:alphaModFix/>
          </a:blip>
          <a:stretch>
            <a:fillRect/>
          </a:stretch>
        </p:blipFill>
        <p:spPr>
          <a:xfrm>
            <a:off x="5247050" y="1871675"/>
            <a:ext cx="2857500" cy="154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23"/>
          <p:cNvPicPr preferRelativeResize="0"/>
          <p:nvPr/>
        </p:nvPicPr>
        <p:blipFill>
          <a:blip r:embed="rId3">
            <a:alphaModFix/>
          </a:blip>
          <a:stretch>
            <a:fillRect/>
          </a:stretch>
        </p:blipFill>
        <p:spPr>
          <a:xfrm>
            <a:off x="2143050" y="819800"/>
            <a:ext cx="5514975" cy="3800475"/>
          </a:xfrm>
          <a:prstGeom prst="rect">
            <a:avLst/>
          </a:prstGeom>
          <a:noFill/>
          <a:ln>
            <a:noFill/>
          </a:ln>
        </p:spPr>
      </p:pic>
      <p:sp>
        <p:nvSpPr>
          <p:cNvPr id="202" name="Google Shape;202;p23"/>
          <p:cNvSpPr txBox="1"/>
          <p:nvPr/>
        </p:nvSpPr>
        <p:spPr>
          <a:xfrm>
            <a:off x="1380800" y="241650"/>
            <a:ext cx="6478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4. Lập trình</a:t>
            </a:r>
            <a:endParaRPr sz="1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4"/>
          <p:cNvSpPr txBox="1"/>
          <p:nvPr/>
        </p:nvSpPr>
        <p:spPr>
          <a:xfrm>
            <a:off x="1380800" y="241650"/>
            <a:ext cx="6478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5. Trình bày sản phẩm</a:t>
            </a:r>
            <a:endParaRPr sz="1800">
              <a:solidFill>
                <a:srgbClr val="FFFFFF"/>
              </a:solidFill>
            </a:endParaRPr>
          </a:p>
        </p:txBody>
      </p:sp>
      <p:sp>
        <p:nvSpPr>
          <p:cNvPr id="208" name="Google Shape;208;p24"/>
          <p:cNvSpPr txBox="1"/>
          <p:nvPr/>
        </p:nvSpPr>
        <p:spPr>
          <a:xfrm>
            <a:off x="861000" y="1001100"/>
            <a:ext cx="74220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http://54.152.229.227:8081</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nvSpPr>
        <p:spPr>
          <a:xfrm>
            <a:off x="1380800" y="241650"/>
            <a:ext cx="6478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5. Trình bày sản phẩm</a:t>
            </a:r>
            <a:endParaRPr sz="1800">
              <a:solidFill>
                <a:srgbClr val="FFFFFF"/>
              </a:solidFill>
            </a:endParaRPr>
          </a:p>
        </p:txBody>
      </p:sp>
      <p:pic>
        <p:nvPicPr>
          <p:cNvPr id="214" name="Google Shape;214;p25"/>
          <p:cNvPicPr preferRelativeResize="0"/>
          <p:nvPr/>
        </p:nvPicPr>
        <p:blipFill>
          <a:blip r:embed="rId3">
            <a:alphaModFix/>
          </a:blip>
          <a:stretch>
            <a:fillRect/>
          </a:stretch>
        </p:blipFill>
        <p:spPr>
          <a:xfrm>
            <a:off x="1380800" y="1072800"/>
            <a:ext cx="7149450" cy="329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6"/>
          <p:cNvSpPr txBox="1"/>
          <p:nvPr/>
        </p:nvSpPr>
        <p:spPr>
          <a:xfrm>
            <a:off x="1380800" y="241650"/>
            <a:ext cx="6478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5. Trình bày sản phẩm</a:t>
            </a:r>
            <a:endParaRPr sz="1800">
              <a:solidFill>
                <a:srgbClr val="FFFFFF"/>
              </a:solidFill>
            </a:endParaRPr>
          </a:p>
        </p:txBody>
      </p:sp>
      <p:pic>
        <p:nvPicPr>
          <p:cNvPr id="220" name="Google Shape;220;p26"/>
          <p:cNvPicPr preferRelativeResize="0"/>
          <p:nvPr/>
        </p:nvPicPr>
        <p:blipFill>
          <a:blip r:embed="rId3">
            <a:alphaModFix/>
          </a:blip>
          <a:stretch>
            <a:fillRect/>
          </a:stretch>
        </p:blipFill>
        <p:spPr>
          <a:xfrm>
            <a:off x="1740325" y="1348950"/>
            <a:ext cx="5943600" cy="2733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7"/>
          <p:cNvSpPr txBox="1"/>
          <p:nvPr/>
        </p:nvSpPr>
        <p:spPr>
          <a:xfrm>
            <a:off x="1380800" y="241650"/>
            <a:ext cx="6478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5. Trình bày sản phẩm</a:t>
            </a:r>
            <a:endParaRPr sz="1800">
              <a:solidFill>
                <a:srgbClr val="FFFFFF"/>
              </a:solidFill>
            </a:endParaRPr>
          </a:p>
        </p:txBody>
      </p:sp>
      <p:pic>
        <p:nvPicPr>
          <p:cNvPr id="226" name="Google Shape;226;p27"/>
          <p:cNvPicPr preferRelativeResize="0"/>
          <p:nvPr/>
        </p:nvPicPr>
        <p:blipFill>
          <a:blip r:embed="rId3">
            <a:alphaModFix/>
          </a:blip>
          <a:stretch>
            <a:fillRect/>
          </a:stretch>
        </p:blipFill>
        <p:spPr>
          <a:xfrm>
            <a:off x="1648250" y="1279925"/>
            <a:ext cx="6699025" cy="308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8"/>
          <p:cNvSpPr txBox="1"/>
          <p:nvPr/>
        </p:nvSpPr>
        <p:spPr>
          <a:xfrm>
            <a:off x="1380800" y="241650"/>
            <a:ext cx="6478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5. Trình bày sản phẩm</a:t>
            </a:r>
            <a:endParaRPr sz="1800">
              <a:solidFill>
                <a:srgbClr val="FFFFFF"/>
              </a:solidFill>
            </a:endParaRPr>
          </a:p>
        </p:txBody>
      </p:sp>
      <p:pic>
        <p:nvPicPr>
          <p:cNvPr id="232" name="Google Shape;232;p28"/>
          <p:cNvPicPr preferRelativeResize="0"/>
          <p:nvPr/>
        </p:nvPicPr>
        <p:blipFill>
          <a:blip r:embed="rId3">
            <a:alphaModFix/>
          </a:blip>
          <a:stretch>
            <a:fillRect/>
          </a:stretch>
        </p:blipFill>
        <p:spPr>
          <a:xfrm>
            <a:off x="1314550" y="1026775"/>
            <a:ext cx="7424525" cy="341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txBox="1"/>
          <p:nvPr/>
        </p:nvSpPr>
        <p:spPr>
          <a:xfrm>
            <a:off x="1380800" y="241650"/>
            <a:ext cx="6478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5. Trình bày sản phẩm</a:t>
            </a:r>
            <a:endParaRPr sz="1800">
              <a:solidFill>
                <a:srgbClr val="FFFFFF"/>
              </a:solidFill>
            </a:endParaRPr>
          </a:p>
        </p:txBody>
      </p:sp>
      <p:pic>
        <p:nvPicPr>
          <p:cNvPr id="238" name="Google Shape;238;p29"/>
          <p:cNvPicPr preferRelativeResize="0"/>
          <p:nvPr/>
        </p:nvPicPr>
        <p:blipFill>
          <a:blip r:embed="rId3">
            <a:alphaModFix/>
          </a:blip>
          <a:stretch>
            <a:fillRect/>
          </a:stretch>
        </p:blipFill>
        <p:spPr>
          <a:xfrm>
            <a:off x="1380800" y="1000986"/>
            <a:ext cx="6904025" cy="348521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0"/>
          <p:cNvSpPr txBox="1"/>
          <p:nvPr/>
        </p:nvSpPr>
        <p:spPr>
          <a:xfrm>
            <a:off x="1380800" y="241650"/>
            <a:ext cx="6478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6. Định hướng cải tiến</a:t>
            </a:r>
            <a:endParaRPr sz="1800">
              <a:solidFill>
                <a:srgbClr val="FFFFFF"/>
              </a:solidFill>
            </a:endParaRPr>
          </a:p>
        </p:txBody>
      </p:sp>
      <p:sp>
        <p:nvSpPr>
          <p:cNvPr id="244" name="Google Shape;244;p30"/>
          <p:cNvSpPr txBox="1"/>
          <p:nvPr/>
        </p:nvSpPr>
        <p:spPr>
          <a:xfrm>
            <a:off x="402650" y="1449850"/>
            <a:ext cx="8434500" cy="30000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rgbClr val="FFFFFF"/>
              </a:buClr>
              <a:buSzPts val="1400"/>
              <a:buChar char="●"/>
            </a:pPr>
            <a:r>
              <a:rPr lang="en">
                <a:solidFill>
                  <a:srgbClr val="FFFFFF"/>
                </a:solidFill>
              </a:rPr>
              <a:t>Chúng tôi muốn cải tiến thêm về phần màn hình playground. Hiện tại về độ rộng, chiều cao của từng phần đang được thiết lập cứng sao cho phù hợp nhất với nhiều người dùng. Tuy nhiên chúng tôi muốn sau này sẽ cải tiến nó để cho người dùng có thể tự điều chỉnh sao cho phù hợp với bản thân họ nhất có thể.</a:t>
            </a:r>
            <a:endParaRPr>
              <a:solidFill>
                <a:srgbClr val="FFFFFF"/>
              </a:solidFill>
            </a:endParaRPr>
          </a:p>
          <a:p>
            <a:pPr indent="-317500" lvl="0" marL="457200" rtl="0" algn="just">
              <a:lnSpc>
                <a:spcPct val="150000"/>
              </a:lnSpc>
              <a:spcBef>
                <a:spcPts val="0"/>
              </a:spcBef>
              <a:spcAft>
                <a:spcPts val="0"/>
              </a:spcAft>
              <a:buClr>
                <a:srgbClr val="FFFFFF"/>
              </a:buClr>
              <a:buSzPts val="1400"/>
              <a:buChar char="●"/>
            </a:pPr>
            <a:r>
              <a:rPr lang="en">
                <a:solidFill>
                  <a:srgbClr val="FFFFFF"/>
                </a:solidFill>
              </a:rPr>
              <a:t>Trên màn hình soạn thảo, các tệp tin được mở nên hiển thị theo danh sách các tab, giúp thuận tiện việc xem tệp tin.</a:t>
            </a:r>
            <a:endParaRPr>
              <a:solidFill>
                <a:srgbClr val="FFFFFF"/>
              </a:solidFill>
            </a:endParaRPr>
          </a:p>
          <a:p>
            <a:pPr indent="-317500" lvl="0" marL="457200" rtl="0" algn="just">
              <a:lnSpc>
                <a:spcPct val="150000"/>
              </a:lnSpc>
              <a:spcBef>
                <a:spcPts val="0"/>
              </a:spcBef>
              <a:spcAft>
                <a:spcPts val="0"/>
              </a:spcAft>
              <a:buClr>
                <a:srgbClr val="FFFFFF"/>
              </a:buClr>
              <a:buSzPts val="1400"/>
              <a:buChar char="●"/>
            </a:pPr>
            <a:r>
              <a:rPr lang="en">
                <a:solidFill>
                  <a:srgbClr val="FFFFFF"/>
                </a:solidFill>
              </a:rPr>
              <a:t>Về phần chia sẻ project với người khác. Hiện tại chức năng này chỉ hỗ trợ cho những người dùng đã có tài khoản của HJC- Playground. Chúng tôi muốn cải tiến chức năng này sao cho có thêm chế độ chia sẻ public cho bất cứ ai cũng có thể xem mà không cần đăng nhập tài khoản. Từ đó tạo nên một cộng đồng, ở đó mọi người chia sẻ, bình luận, đánh giá các project.</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667375" y="-115075"/>
            <a:ext cx="8160900" cy="376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t>
            </a:r>
            <a:r>
              <a:rPr lang="en"/>
              <a:t>ảm ơn thầy giáo và các bạn đã lắng nghe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nvSpPr>
        <p:spPr>
          <a:xfrm>
            <a:off x="1380800" y="241650"/>
            <a:ext cx="6478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1. Đặt vấn đề</a:t>
            </a:r>
            <a:endParaRPr sz="1800">
              <a:solidFill>
                <a:srgbClr val="FFFFFF"/>
              </a:solidFill>
            </a:endParaRPr>
          </a:p>
        </p:txBody>
      </p:sp>
      <p:sp>
        <p:nvSpPr>
          <p:cNvPr id="142" name="Google Shape;142;p14"/>
          <p:cNvSpPr txBox="1"/>
          <p:nvPr/>
        </p:nvSpPr>
        <p:spPr>
          <a:xfrm>
            <a:off x="1586100" y="1175325"/>
            <a:ext cx="5971800" cy="3000000"/>
          </a:xfrm>
          <a:prstGeom prst="rect">
            <a:avLst/>
          </a:prstGeom>
          <a:noFill/>
          <a:ln>
            <a:noFill/>
          </a:ln>
        </p:spPr>
        <p:txBody>
          <a:bodyPr anchorCtr="0" anchor="ctr" bIns="91425" lIns="91425" spcFirstLastPara="1" rIns="91425" wrap="square" tIns="91425">
            <a:noAutofit/>
          </a:bodyPr>
          <a:lstStyle/>
          <a:p>
            <a:pPr indent="-457200" lvl="0" marL="914400" rtl="0" algn="just">
              <a:lnSpc>
                <a:spcPct val="150000"/>
              </a:lnSpc>
              <a:spcBef>
                <a:spcPts val="0"/>
              </a:spcBef>
              <a:spcAft>
                <a:spcPts val="0"/>
              </a:spcAft>
              <a:buNone/>
            </a:pPr>
            <a:r>
              <a:rPr lang="en">
                <a:solidFill>
                  <a:srgbClr val="FFFFFF"/>
                </a:solidFill>
              </a:rPr>
              <a:t>C</a:t>
            </a:r>
            <a:r>
              <a:rPr lang="en">
                <a:solidFill>
                  <a:srgbClr val="FFFFFF"/>
                </a:solidFill>
              </a:rPr>
              <a:t>ác chức năng chính bao gồm:</a:t>
            </a:r>
            <a:endParaRPr>
              <a:solidFill>
                <a:srgbClr val="FFFFFF"/>
              </a:solidFill>
            </a:endParaRPr>
          </a:p>
          <a:p>
            <a:pPr indent="-317500" lvl="0" marL="1143000" rtl="0" algn="just">
              <a:lnSpc>
                <a:spcPct val="150000"/>
              </a:lnSpc>
              <a:spcBef>
                <a:spcPts val="0"/>
              </a:spcBef>
              <a:spcAft>
                <a:spcPts val="0"/>
              </a:spcAft>
              <a:buClr>
                <a:srgbClr val="FFFFFF"/>
              </a:buClr>
              <a:buSzPts val="1400"/>
              <a:buFont typeface="Arial"/>
              <a:buChar char="●"/>
            </a:pPr>
            <a:r>
              <a:rPr lang="en">
                <a:solidFill>
                  <a:srgbClr val="FFFFFF"/>
                </a:solidFill>
              </a:rPr>
              <a:t>Thông dịch mã nguồn HTML, CSS, Javascript.</a:t>
            </a:r>
            <a:endParaRPr>
              <a:solidFill>
                <a:srgbClr val="FFFFFF"/>
              </a:solidFill>
            </a:endParaRPr>
          </a:p>
          <a:p>
            <a:pPr indent="-317500" lvl="0" marL="1143000" rtl="0" algn="just">
              <a:lnSpc>
                <a:spcPct val="150000"/>
              </a:lnSpc>
              <a:spcBef>
                <a:spcPts val="0"/>
              </a:spcBef>
              <a:spcAft>
                <a:spcPts val="0"/>
              </a:spcAft>
              <a:buClr>
                <a:srgbClr val="FFFFFF"/>
              </a:buClr>
              <a:buSzPts val="1400"/>
              <a:buFont typeface="Arial"/>
              <a:buChar char="●"/>
            </a:pPr>
            <a:r>
              <a:rPr lang="en">
                <a:solidFill>
                  <a:srgbClr val="FFFFFF"/>
                </a:solidFill>
              </a:rPr>
              <a:t>Cho phép gợi ý trong khi viết mã nguồn.</a:t>
            </a:r>
            <a:endParaRPr>
              <a:solidFill>
                <a:srgbClr val="FFFFFF"/>
              </a:solidFill>
            </a:endParaRPr>
          </a:p>
          <a:p>
            <a:pPr indent="-317500" lvl="0" marL="1143000" rtl="0" algn="just">
              <a:lnSpc>
                <a:spcPct val="150000"/>
              </a:lnSpc>
              <a:spcBef>
                <a:spcPts val="0"/>
              </a:spcBef>
              <a:spcAft>
                <a:spcPts val="0"/>
              </a:spcAft>
              <a:buClr>
                <a:srgbClr val="FFFFFF"/>
              </a:buClr>
              <a:buSzPts val="1400"/>
              <a:buFont typeface="Arial"/>
              <a:buChar char="●"/>
            </a:pPr>
            <a:r>
              <a:rPr lang="en">
                <a:solidFill>
                  <a:srgbClr val="FFFFFF"/>
                </a:solidFill>
              </a:rPr>
              <a:t>Tạo thư mục quản lý mã nguồn.</a:t>
            </a:r>
            <a:endParaRPr>
              <a:solidFill>
                <a:srgbClr val="FFFFFF"/>
              </a:solidFill>
            </a:endParaRPr>
          </a:p>
          <a:p>
            <a:pPr indent="-317500" lvl="0" marL="1143000" rtl="0" algn="just">
              <a:lnSpc>
                <a:spcPct val="150000"/>
              </a:lnSpc>
              <a:spcBef>
                <a:spcPts val="0"/>
              </a:spcBef>
              <a:spcAft>
                <a:spcPts val="0"/>
              </a:spcAft>
              <a:buClr>
                <a:srgbClr val="FFFFFF"/>
              </a:buClr>
              <a:buSzPts val="1400"/>
              <a:buFont typeface="Arial"/>
              <a:buChar char="●"/>
            </a:pPr>
            <a:r>
              <a:rPr lang="en">
                <a:solidFill>
                  <a:srgbClr val="FFFFFF"/>
                </a:solidFill>
              </a:rPr>
              <a:t>Quản lý mã nguồn.</a:t>
            </a:r>
            <a:endParaRPr>
              <a:solidFill>
                <a:srgbClr val="FFFFFF"/>
              </a:solidFill>
            </a:endParaRPr>
          </a:p>
          <a:p>
            <a:pPr indent="-317500" lvl="0" marL="1143000" rtl="0" algn="just">
              <a:lnSpc>
                <a:spcPct val="150000"/>
              </a:lnSpc>
              <a:spcBef>
                <a:spcPts val="0"/>
              </a:spcBef>
              <a:spcAft>
                <a:spcPts val="0"/>
              </a:spcAft>
              <a:buClr>
                <a:srgbClr val="FFFFFF"/>
              </a:buClr>
              <a:buSzPts val="1400"/>
              <a:buFont typeface="Arial"/>
              <a:buChar char="●"/>
            </a:pPr>
            <a:r>
              <a:rPr lang="en">
                <a:solidFill>
                  <a:srgbClr val="FFFFFF"/>
                </a:solidFill>
              </a:rPr>
              <a:t>Chia sẻ mã nguồn với người khác.</a:t>
            </a:r>
            <a:endParaRPr>
              <a:solidFill>
                <a:srgbClr val="FFFFFF"/>
              </a:solidFill>
            </a:endParaRPr>
          </a:p>
          <a:p>
            <a:pPr indent="-317500" lvl="0" marL="1143000" rtl="0" algn="just">
              <a:lnSpc>
                <a:spcPct val="150000"/>
              </a:lnSpc>
              <a:spcBef>
                <a:spcPts val="0"/>
              </a:spcBef>
              <a:spcAft>
                <a:spcPts val="0"/>
              </a:spcAft>
              <a:buClr>
                <a:srgbClr val="FFFFFF"/>
              </a:buClr>
              <a:buSzPts val="1400"/>
              <a:buFont typeface="Arial"/>
              <a:buChar char="●"/>
            </a:pPr>
            <a:r>
              <a:rPr lang="en">
                <a:solidFill>
                  <a:srgbClr val="FFFFFF"/>
                </a:solidFill>
              </a:rPr>
              <a:t>Đăng nhập, đăng ký tài khoản, quản lý thông tin tài khoản.</a:t>
            </a:r>
            <a:endParaRPr>
              <a:solidFill>
                <a:srgbClr val="FFFFFF"/>
              </a:solidFill>
            </a:endParaRPr>
          </a:p>
          <a:p>
            <a:pPr indent="-317500" lvl="0" marL="1143000" rtl="0" algn="just">
              <a:lnSpc>
                <a:spcPct val="150000"/>
              </a:lnSpc>
              <a:spcBef>
                <a:spcPts val="0"/>
              </a:spcBef>
              <a:spcAft>
                <a:spcPts val="0"/>
              </a:spcAft>
              <a:buClr>
                <a:srgbClr val="FFFFFF"/>
              </a:buClr>
              <a:buSzPts val="1400"/>
              <a:buFont typeface="Arial"/>
              <a:buChar char="●"/>
            </a:pPr>
            <a:r>
              <a:rPr lang="en">
                <a:solidFill>
                  <a:srgbClr val="FFFFFF"/>
                </a:solidFill>
              </a:rPr>
              <a:t>Quản lý dữ liệu người dùng (admin).</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nvSpPr>
        <p:spPr>
          <a:xfrm>
            <a:off x="1380800" y="241650"/>
            <a:ext cx="6478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2</a:t>
            </a:r>
            <a:r>
              <a:rPr lang="en" sz="1800">
                <a:solidFill>
                  <a:srgbClr val="FFFFFF"/>
                </a:solidFill>
              </a:rPr>
              <a:t>. Đ</a:t>
            </a:r>
            <a:r>
              <a:rPr lang="en" sz="1800">
                <a:solidFill>
                  <a:srgbClr val="FFFFFF"/>
                </a:solidFill>
              </a:rPr>
              <a:t>ặc tả yêu cầu</a:t>
            </a:r>
            <a:endParaRPr sz="1800">
              <a:solidFill>
                <a:srgbClr val="FFFFFF"/>
              </a:solidFill>
            </a:endParaRPr>
          </a:p>
        </p:txBody>
      </p:sp>
      <p:graphicFrame>
        <p:nvGraphicFramePr>
          <p:cNvPr id="148" name="Google Shape;148;p15"/>
          <p:cNvGraphicFramePr/>
          <p:nvPr/>
        </p:nvGraphicFramePr>
        <p:xfrm>
          <a:off x="583875" y="1613750"/>
          <a:ext cx="3000000" cy="3000000"/>
        </p:xfrm>
        <a:graphic>
          <a:graphicData uri="http://schemas.openxmlformats.org/drawingml/2006/table">
            <a:tbl>
              <a:tblPr bandRow="1">
                <a:noFill/>
                <a:tableStyleId>{53161EC4-F519-4212-93AD-852D301CA686}</a:tableStyleId>
              </a:tblPr>
              <a:tblGrid>
                <a:gridCol w="720050"/>
                <a:gridCol w="1659775"/>
                <a:gridCol w="5220175"/>
              </a:tblGrid>
              <a:tr h="12700">
                <a:tc>
                  <a:txBody>
                    <a:bodyPr>
                      <a:noAutofit/>
                    </a:bodyPr>
                    <a:lstStyle/>
                    <a:p>
                      <a:pPr indent="0" lvl="0" marL="0" rtl="0" algn="ctr">
                        <a:lnSpc>
                          <a:spcPct val="150000"/>
                        </a:lnSpc>
                        <a:spcBef>
                          <a:spcPts val="0"/>
                        </a:spcBef>
                        <a:spcAft>
                          <a:spcPts val="0"/>
                        </a:spcAft>
                        <a:buNone/>
                      </a:pPr>
                      <a:r>
                        <a:rPr b="1" lang="en">
                          <a:solidFill>
                            <a:srgbClr val="FFFFFF"/>
                          </a:solidFill>
                        </a:rPr>
                        <a:t>STT</a:t>
                      </a:r>
                      <a:endParaRPr b="1">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b="1" lang="en">
                          <a:solidFill>
                            <a:srgbClr val="FFFFFF"/>
                          </a:solidFill>
                        </a:rPr>
                        <a:t>Actor</a:t>
                      </a:r>
                      <a:endParaRPr b="1">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b="1" lang="en">
                          <a:solidFill>
                            <a:srgbClr val="FFFFFF"/>
                          </a:solidFill>
                        </a:rPr>
                        <a:t>Mô tả</a:t>
                      </a:r>
                      <a:endParaRPr b="1">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r>
              <a:tr h="12700">
                <a:tc>
                  <a:txBody>
                    <a:bodyPr>
                      <a:noAutofit/>
                    </a:bodyPr>
                    <a:lstStyle/>
                    <a:p>
                      <a:pPr indent="0" lvl="0" marL="0" rtl="0" algn="just">
                        <a:lnSpc>
                          <a:spcPct val="150000"/>
                        </a:lnSpc>
                        <a:spcBef>
                          <a:spcPts val="0"/>
                        </a:spcBef>
                        <a:spcAft>
                          <a:spcPts val="0"/>
                        </a:spcAft>
                        <a:buNone/>
                      </a:pPr>
                      <a:r>
                        <a:rPr lang="en">
                          <a:solidFill>
                            <a:srgbClr val="FFFFFF"/>
                          </a:solidFill>
                        </a:rPr>
                        <a:t>1</a:t>
                      </a:r>
                      <a:endParaRPr>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just">
                        <a:lnSpc>
                          <a:spcPct val="150000"/>
                        </a:lnSpc>
                        <a:spcBef>
                          <a:spcPts val="0"/>
                        </a:spcBef>
                        <a:spcAft>
                          <a:spcPts val="0"/>
                        </a:spcAft>
                        <a:buNone/>
                      </a:pPr>
                      <a:r>
                        <a:rPr lang="en">
                          <a:solidFill>
                            <a:srgbClr val="FFFFFF"/>
                          </a:solidFill>
                        </a:rPr>
                        <a:t>Người dùng</a:t>
                      </a:r>
                      <a:endParaRPr>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just">
                        <a:lnSpc>
                          <a:spcPct val="150000"/>
                        </a:lnSpc>
                        <a:spcBef>
                          <a:spcPts val="0"/>
                        </a:spcBef>
                        <a:spcAft>
                          <a:spcPts val="0"/>
                        </a:spcAft>
                        <a:buNone/>
                      </a:pPr>
                      <a:r>
                        <a:rPr lang="en">
                          <a:solidFill>
                            <a:srgbClr val="FFFFFF"/>
                          </a:solidFill>
                        </a:rPr>
                        <a:t>Là người có nhu cầu thông dịch HTML, JavaScript, CSS trực tuyến.</a:t>
                      </a:r>
                      <a:endParaRPr>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r>
              <a:tr h="12700">
                <a:tc>
                  <a:txBody>
                    <a:bodyPr>
                      <a:noAutofit/>
                    </a:bodyPr>
                    <a:lstStyle/>
                    <a:p>
                      <a:pPr indent="0" lvl="0" marL="0" rtl="0" algn="just">
                        <a:lnSpc>
                          <a:spcPct val="150000"/>
                        </a:lnSpc>
                        <a:spcBef>
                          <a:spcPts val="0"/>
                        </a:spcBef>
                        <a:spcAft>
                          <a:spcPts val="0"/>
                        </a:spcAft>
                        <a:buNone/>
                      </a:pPr>
                      <a:r>
                        <a:rPr lang="en">
                          <a:solidFill>
                            <a:srgbClr val="FFFFFF"/>
                          </a:solidFill>
                        </a:rPr>
                        <a:t>2</a:t>
                      </a:r>
                      <a:endParaRPr>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just">
                        <a:lnSpc>
                          <a:spcPct val="150000"/>
                        </a:lnSpc>
                        <a:spcBef>
                          <a:spcPts val="0"/>
                        </a:spcBef>
                        <a:spcAft>
                          <a:spcPts val="0"/>
                        </a:spcAft>
                        <a:buNone/>
                      </a:pPr>
                      <a:r>
                        <a:rPr lang="en">
                          <a:solidFill>
                            <a:srgbClr val="FFFFFF"/>
                          </a:solidFill>
                        </a:rPr>
                        <a:t>Admin (Quản trị viên)</a:t>
                      </a:r>
                      <a:endParaRPr>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just">
                        <a:lnSpc>
                          <a:spcPct val="150000"/>
                        </a:lnSpc>
                        <a:spcBef>
                          <a:spcPts val="0"/>
                        </a:spcBef>
                        <a:spcAft>
                          <a:spcPts val="0"/>
                        </a:spcAft>
                        <a:buNone/>
                      </a:pPr>
                      <a:r>
                        <a:rPr lang="en">
                          <a:solidFill>
                            <a:srgbClr val="FFFFFF"/>
                          </a:solidFill>
                        </a:rPr>
                        <a:t>Là người quản lý dữ liệu người dùng của trang web.</a:t>
                      </a:r>
                      <a:endParaRPr>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nvSpPr>
        <p:spPr>
          <a:xfrm>
            <a:off x="1380800" y="241650"/>
            <a:ext cx="6478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2. Đặc tả yêu cầu</a:t>
            </a:r>
            <a:endParaRPr sz="1800">
              <a:solidFill>
                <a:srgbClr val="FFFFFF"/>
              </a:solidFill>
            </a:endParaRPr>
          </a:p>
        </p:txBody>
      </p:sp>
      <p:graphicFrame>
        <p:nvGraphicFramePr>
          <p:cNvPr id="154" name="Google Shape;154;p16"/>
          <p:cNvGraphicFramePr/>
          <p:nvPr/>
        </p:nvGraphicFramePr>
        <p:xfrm>
          <a:off x="558025" y="684600"/>
          <a:ext cx="3000000" cy="3000000"/>
        </p:xfrm>
        <a:graphic>
          <a:graphicData uri="http://schemas.openxmlformats.org/drawingml/2006/table">
            <a:tbl>
              <a:tblPr bandRow="1">
                <a:noFill/>
                <a:tableStyleId>{53161EC4-F519-4212-93AD-852D301CA686}</a:tableStyleId>
              </a:tblPr>
              <a:tblGrid>
                <a:gridCol w="720975"/>
                <a:gridCol w="1201625"/>
                <a:gridCol w="1762400"/>
                <a:gridCol w="4726425"/>
              </a:tblGrid>
              <a:tr h="417675">
                <a:tc>
                  <a:txBody>
                    <a:bodyPr>
                      <a:noAutofit/>
                    </a:bodyPr>
                    <a:lstStyle/>
                    <a:p>
                      <a:pPr indent="0" lvl="0" marL="0" rtl="0" algn="ctr">
                        <a:lnSpc>
                          <a:spcPct val="150000"/>
                        </a:lnSpc>
                        <a:spcBef>
                          <a:spcPts val="0"/>
                        </a:spcBef>
                        <a:spcAft>
                          <a:spcPts val="0"/>
                        </a:spcAft>
                        <a:buNone/>
                      </a:pPr>
                      <a:r>
                        <a:rPr b="1" lang="en" sz="1200">
                          <a:solidFill>
                            <a:srgbClr val="FFFFFF"/>
                          </a:solidFill>
                        </a:rPr>
                        <a:t>STT</a:t>
                      </a:r>
                      <a:endParaRPr b="1"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b="1" lang="en" sz="1200">
                          <a:solidFill>
                            <a:srgbClr val="FFFFFF"/>
                          </a:solidFill>
                        </a:rPr>
                        <a:t>Actor</a:t>
                      </a:r>
                      <a:endParaRPr b="1"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b="1" lang="en" sz="1200">
                          <a:solidFill>
                            <a:srgbClr val="FFFFFF"/>
                          </a:solidFill>
                        </a:rPr>
                        <a:t>Ca sử dụng</a:t>
                      </a:r>
                      <a:endParaRPr b="1"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ctr">
                        <a:lnSpc>
                          <a:spcPct val="150000"/>
                        </a:lnSpc>
                        <a:spcBef>
                          <a:spcPts val="0"/>
                        </a:spcBef>
                        <a:spcAft>
                          <a:spcPts val="0"/>
                        </a:spcAft>
                        <a:buNone/>
                      </a:pPr>
                      <a:r>
                        <a:rPr b="1" lang="en" sz="1200">
                          <a:solidFill>
                            <a:srgbClr val="FFFFFF"/>
                          </a:solidFill>
                        </a:rPr>
                        <a:t>Mô tả ca sử dụng</a:t>
                      </a:r>
                      <a:endParaRPr b="1"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r>
              <a:tr h="1276075">
                <a:tc rowSpan="6">
                  <a:txBody>
                    <a:bodyPr>
                      <a:noAutofit/>
                    </a:bodyPr>
                    <a:lstStyle/>
                    <a:p>
                      <a:pPr indent="0" lvl="0" marL="0" rtl="0" algn="just">
                        <a:lnSpc>
                          <a:spcPct val="150000"/>
                        </a:lnSpc>
                        <a:spcBef>
                          <a:spcPts val="0"/>
                        </a:spcBef>
                        <a:spcAft>
                          <a:spcPts val="0"/>
                        </a:spcAft>
                        <a:buNone/>
                      </a:pPr>
                      <a:r>
                        <a:rPr lang="en" sz="1200">
                          <a:solidFill>
                            <a:srgbClr val="FFFFFF"/>
                          </a:solidFill>
                        </a:rPr>
                        <a:t>1</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rowSpan="6">
                  <a:txBody>
                    <a:bodyPr>
                      <a:noAutofit/>
                    </a:bodyPr>
                    <a:lstStyle/>
                    <a:p>
                      <a:pPr indent="0" lvl="0" marL="0" rtl="0" algn="l">
                        <a:lnSpc>
                          <a:spcPct val="150000"/>
                        </a:lnSpc>
                        <a:spcBef>
                          <a:spcPts val="0"/>
                        </a:spcBef>
                        <a:spcAft>
                          <a:spcPts val="0"/>
                        </a:spcAft>
                        <a:buNone/>
                      </a:pPr>
                      <a:r>
                        <a:rPr lang="en" sz="1200">
                          <a:solidFill>
                            <a:srgbClr val="FFFFFF"/>
                          </a:solidFill>
                        </a:rPr>
                        <a:t>Người dùng</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l">
                        <a:lnSpc>
                          <a:spcPct val="150000"/>
                        </a:lnSpc>
                        <a:spcBef>
                          <a:spcPts val="0"/>
                        </a:spcBef>
                        <a:spcAft>
                          <a:spcPts val="0"/>
                        </a:spcAft>
                        <a:buNone/>
                      </a:pPr>
                      <a:r>
                        <a:rPr lang="en" sz="1200">
                          <a:solidFill>
                            <a:srgbClr val="FFFFFF"/>
                          </a:solidFill>
                        </a:rPr>
                        <a:t>Thông dịch trực tuyến</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l">
                        <a:lnSpc>
                          <a:spcPct val="150000"/>
                        </a:lnSpc>
                        <a:spcBef>
                          <a:spcPts val="0"/>
                        </a:spcBef>
                        <a:spcAft>
                          <a:spcPts val="0"/>
                        </a:spcAft>
                        <a:buNone/>
                      </a:pPr>
                      <a:r>
                        <a:rPr lang="en" sz="1200">
                          <a:solidFill>
                            <a:srgbClr val="FFFFFF"/>
                          </a:solidFill>
                        </a:rPr>
                        <a:t>Người dùng viết code HTML, JavaScript, CSS vào các khung soạn thảo, hệ thống sẽ thông dịch và hiển thị kết quả. C</a:t>
                      </a:r>
                      <a:r>
                        <a:rPr lang="en" sz="1200">
                          <a:solidFill>
                            <a:srgbClr val="FFFFFF"/>
                          </a:solidFill>
                        </a:rPr>
                        <a:t>ó hỗ trợ tự động hoàn thiện code, gợi ý code, gợi ý màu sắc, tìm các thư viện (cdnjs).</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r>
              <a:tr h="417675">
                <a:tc vMerge="1"/>
                <a:tc vMerge="1"/>
                <a:tc>
                  <a:txBody>
                    <a:bodyPr>
                      <a:noAutofit/>
                    </a:bodyPr>
                    <a:lstStyle/>
                    <a:p>
                      <a:pPr indent="0" lvl="0" marL="0" rtl="0" algn="l">
                        <a:lnSpc>
                          <a:spcPct val="150000"/>
                        </a:lnSpc>
                        <a:spcBef>
                          <a:spcPts val="0"/>
                        </a:spcBef>
                        <a:spcAft>
                          <a:spcPts val="0"/>
                        </a:spcAft>
                        <a:buNone/>
                      </a:pPr>
                      <a:r>
                        <a:rPr lang="en" sz="1200">
                          <a:solidFill>
                            <a:srgbClr val="FFFFFF"/>
                          </a:solidFill>
                        </a:rPr>
                        <a:t>Lưu mã nguồn</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l">
                        <a:lnSpc>
                          <a:spcPct val="150000"/>
                        </a:lnSpc>
                        <a:spcBef>
                          <a:spcPts val="0"/>
                        </a:spcBef>
                        <a:spcAft>
                          <a:spcPts val="0"/>
                        </a:spcAft>
                        <a:buNone/>
                      </a:pPr>
                      <a:r>
                        <a:rPr lang="en" sz="1200">
                          <a:solidFill>
                            <a:srgbClr val="FFFFFF"/>
                          </a:solidFill>
                        </a:rPr>
                        <a:t>Lưu lại mã nguồn.</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r>
              <a:tr h="417675">
                <a:tc vMerge="1"/>
                <a:tc vMerge="1"/>
                <a:tc>
                  <a:txBody>
                    <a:bodyPr>
                      <a:noAutofit/>
                    </a:bodyPr>
                    <a:lstStyle/>
                    <a:p>
                      <a:pPr indent="0" lvl="0" marL="0" rtl="0" algn="l">
                        <a:lnSpc>
                          <a:spcPct val="150000"/>
                        </a:lnSpc>
                        <a:spcBef>
                          <a:spcPts val="0"/>
                        </a:spcBef>
                        <a:spcAft>
                          <a:spcPts val="0"/>
                        </a:spcAft>
                        <a:buNone/>
                      </a:pPr>
                      <a:r>
                        <a:rPr lang="en" sz="1200">
                          <a:solidFill>
                            <a:srgbClr val="FFFFFF"/>
                          </a:solidFill>
                        </a:rPr>
                        <a:t>Tạo thư mục</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l">
                        <a:lnSpc>
                          <a:spcPct val="150000"/>
                        </a:lnSpc>
                        <a:spcBef>
                          <a:spcPts val="0"/>
                        </a:spcBef>
                        <a:spcAft>
                          <a:spcPts val="0"/>
                        </a:spcAft>
                        <a:buNone/>
                      </a:pPr>
                      <a:r>
                        <a:rPr lang="en" sz="1200">
                          <a:solidFill>
                            <a:srgbClr val="FFFFFF"/>
                          </a:solidFill>
                        </a:rPr>
                        <a:t>Tạo ra các thư mục để quản lý mã nguồn.</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r>
              <a:tr h="417675">
                <a:tc vMerge="1"/>
                <a:tc vMerge="1"/>
                <a:tc>
                  <a:txBody>
                    <a:bodyPr>
                      <a:noAutofit/>
                    </a:bodyPr>
                    <a:lstStyle/>
                    <a:p>
                      <a:pPr indent="0" lvl="0" marL="0" rtl="0" algn="l">
                        <a:lnSpc>
                          <a:spcPct val="150000"/>
                        </a:lnSpc>
                        <a:spcBef>
                          <a:spcPts val="0"/>
                        </a:spcBef>
                        <a:spcAft>
                          <a:spcPts val="0"/>
                        </a:spcAft>
                        <a:buNone/>
                      </a:pPr>
                      <a:r>
                        <a:rPr lang="en" sz="1200">
                          <a:solidFill>
                            <a:srgbClr val="FFFFFF"/>
                          </a:solidFill>
                        </a:rPr>
                        <a:t>Quản lý mã nguồn</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l">
                        <a:lnSpc>
                          <a:spcPct val="150000"/>
                        </a:lnSpc>
                        <a:spcBef>
                          <a:spcPts val="0"/>
                        </a:spcBef>
                        <a:spcAft>
                          <a:spcPts val="0"/>
                        </a:spcAft>
                        <a:buNone/>
                      </a:pPr>
                      <a:r>
                        <a:rPr lang="en" sz="1200">
                          <a:solidFill>
                            <a:srgbClr val="FFFFFF"/>
                          </a:solidFill>
                        </a:rPr>
                        <a:t>Trong thư mục mã nguồn có thể tạo, sửa, xóa thư mục, tệp tin.</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r>
              <a:tr h="417675">
                <a:tc vMerge="1"/>
                <a:tc vMerge="1"/>
                <a:tc>
                  <a:txBody>
                    <a:bodyPr>
                      <a:noAutofit/>
                    </a:bodyPr>
                    <a:lstStyle/>
                    <a:p>
                      <a:pPr indent="0" lvl="0" marL="0" rtl="0" algn="l">
                        <a:lnSpc>
                          <a:spcPct val="150000"/>
                        </a:lnSpc>
                        <a:spcBef>
                          <a:spcPts val="0"/>
                        </a:spcBef>
                        <a:spcAft>
                          <a:spcPts val="0"/>
                        </a:spcAft>
                        <a:buNone/>
                      </a:pPr>
                      <a:r>
                        <a:rPr lang="en" sz="1200">
                          <a:solidFill>
                            <a:srgbClr val="FFFFFF"/>
                          </a:solidFill>
                        </a:rPr>
                        <a:t>Chia sẻ mã nguồn</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l">
                        <a:lnSpc>
                          <a:spcPct val="150000"/>
                        </a:lnSpc>
                        <a:spcBef>
                          <a:spcPts val="0"/>
                        </a:spcBef>
                        <a:spcAft>
                          <a:spcPts val="0"/>
                        </a:spcAft>
                        <a:buNone/>
                      </a:pPr>
                      <a:r>
                        <a:rPr lang="en" sz="1200">
                          <a:solidFill>
                            <a:srgbClr val="FFFFFF"/>
                          </a:solidFill>
                        </a:rPr>
                        <a:t>Chia sẻ mã nguồn với người khác.</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r>
              <a:tr h="417675">
                <a:tc vMerge="1"/>
                <a:tc vMerge="1"/>
                <a:tc>
                  <a:txBody>
                    <a:bodyPr>
                      <a:noAutofit/>
                    </a:bodyPr>
                    <a:lstStyle/>
                    <a:p>
                      <a:pPr indent="0" lvl="0" marL="0" rtl="0" algn="l">
                        <a:lnSpc>
                          <a:spcPct val="150000"/>
                        </a:lnSpc>
                        <a:spcBef>
                          <a:spcPts val="0"/>
                        </a:spcBef>
                        <a:spcAft>
                          <a:spcPts val="0"/>
                        </a:spcAft>
                        <a:buNone/>
                      </a:pPr>
                      <a:r>
                        <a:rPr lang="en" sz="1200">
                          <a:solidFill>
                            <a:srgbClr val="FFFFFF"/>
                          </a:solidFill>
                        </a:rPr>
                        <a:t>Quản lý tài khoản</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l">
                        <a:lnSpc>
                          <a:spcPct val="150000"/>
                        </a:lnSpc>
                        <a:spcBef>
                          <a:spcPts val="0"/>
                        </a:spcBef>
                        <a:spcAft>
                          <a:spcPts val="0"/>
                        </a:spcAft>
                        <a:buNone/>
                      </a:pPr>
                      <a:r>
                        <a:rPr lang="en" sz="1200">
                          <a:solidFill>
                            <a:srgbClr val="FFFFFF"/>
                          </a:solidFill>
                        </a:rPr>
                        <a:t>Đăng nhập, đăng xuất, thay đổi thông tin cá nhân, …</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r>
              <a:tr h="703825">
                <a:tc>
                  <a:txBody>
                    <a:bodyPr>
                      <a:noAutofit/>
                    </a:bodyPr>
                    <a:lstStyle/>
                    <a:p>
                      <a:pPr indent="0" lvl="0" marL="0" rtl="0" algn="just">
                        <a:lnSpc>
                          <a:spcPct val="150000"/>
                        </a:lnSpc>
                        <a:spcBef>
                          <a:spcPts val="0"/>
                        </a:spcBef>
                        <a:spcAft>
                          <a:spcPts val="0"/>
                        </a:spcAft>
                        <a:buNone/>
                      </a:pPr>
                      <a:r>
                        <a:rPr lang="en" sz="1200">
                          <a:solidFill>
                            <a:srgbClr val="FFFFFF"/>
                          </a:solidFill>
                        </a:rPr>
                        <a:t>2</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l">
                        <a:lnSpc>
                          <a:spcPct val="150000"/>
                        </a:lnSpc>
                        <a:spcBef>
                          <a:spcPts val="0"/>
                        </a:spcBef>
                        <a:spcAft>
                          <a:spcPts val="0"/>
                        </a:spcAft>
                        <a:buNone/>
                      </a:pPr>
                      <a:r>
                        <a:rPr lang="en" sz="1200">
                          <a:solidFill>
                            <a:srgbClr val="FFFFFF"/>
                          </a:solidFill>
                        </a:rPr>
                        <a:t>Admin</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l">
                        <a:lnSpc>
                          <a:spcPct val="150000"/>
                        </a:lnSpc>
                        <a:spcBef>
                          <a:spcPts val="0"/>
                        </a:spcBef>
                        <a:spcAft>
                          <a:spcPts val="0"/>
                        </a:spcAft>
                        <a:buNone/>
                      </a:pPr>
                      <a:r>
                        <a:rPr lang="en" sz="1200">
                          <a:solidFill>
                            <a:srgbClr val="FFFFFF"/>
                          </a:solidFill>
                        </a:rPr>
                        <a:t>Q</a:t>
                      </a:r>
                      <a:r>
                        <a:rPr lang="en" sz="1200">
                          <a:solidFill>
                            <a:srgbClr val="FFFFFF"/>
                          </a:solidFill>
                        </a:rPr>
                        <a:t>uản lý tài khoản người dùng</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c>
                  <a:txBody>
                    <a:bodyPr>
                      <a:noAutofit/>
                    </a:bodyPr>
                    <a:lstStyle/>
                    <a:p>
                      <a:pPr indent="0" lvl="0" marL="0" rtl="0" algn="l">
                        <a:lnSpc>
                          <a:spcPct val="150000"/>
                        </a:lnSpc>
                        <a:spcBef>
                          <a:spcPts val="0"/>
                        </a:spcBef>
                        <a:spcAft>
                          <a:spcPts val="0"/>
                        </a:spcAft>
                        <a:buNone/>
                      </a:pPr>
                      <a:r>
                        <a:rPr lang="en" sz="1200">
                          <a:solidFill>
                            <a:srgbClr val="FFFFFF"/>
                          </a:solidFill>
                        </a:rPr>
                        <a:t>Admin có quyền xem, sửa, xóa các người dùng.</a:t>
                      </a:r>
                      <a:endParaRPr sz="1200">
                        <a:solidFill>
                          <a:srgbClr val="FFFFFF"/>
                        </a:solidFill>
                      </a:endParaRPr>
                    </a:p>
                  </a:txBody>
                  <a:tcPr marT="63500" marB="63500" marR="63500" marL="63500">
                    <a:lnL cap="flat" cmpd="sng" w="12700">
                      <a:solidFill>
                        <a:srgbClr val="00FFFF"/>
                      </a:solidFill>
                      <a:prstDash val="solid"/>
                      <a:round/>
                      <a:headEnd len="sm" w="sm" type="none"/>
                      <a:tailEnd len="sm" w="sm" type="none"/>
                    </a:lnL>
                    <a:lnR cap="flat" cmpd="sng" w="12700">
                      <a:solidFill>
                        <a:srgbClr val="00FFFF"/>
                      </a:solidFill>
                      <a:prstDash val="solid"/>
                      <a:round/>
                      <a:headEnd len="sm" w="sm" type="none"/>
                      <a:tailEnd len="sm" w="sm" type="none"/>
                    </a:lnR>
                    <a:lnT cap="flat" cmpd="sng" w="12700">
                      <a:solidFill>
                        <a:srgbClr val="00FFFF"/>
                      </a:solidFill>
                      <a:prstDash val="solid"/>
                      <a:round/>
                      <a:headEnd len="sm" w="sm" type="none"/>
                      <a:tailEnd len="sm" w="sm" type="none"/>
                    </a:lnT>
                    <a:lnB cap="flat" cmpd="sng" w="12700">
                      <a:solidFill>
                        <a:srgbClr val="00FFFF"/>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nvSpPr>
        <p:spPr>
          <a:xfrm>
            <a:off x="1380800" y="241650"/>
            <a:ext cx="6478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3</a:t>
            </a:r>
            <a:r>
              <a:rPr lang="en" sz="1800">
                <a:solidFill>
                  <a:srgbClr val="FFFFFF"/>
                </a:solidFill>
              </a:rPr>
              <a:t>. Th</a:t>
            </a:r>
            <a:r>
              <a:rPr lang="en" sz="1800">
                <a:solidFill>
                  <a:srgbClr val="FFFFFF"/>
                </a:solidFill>
              </a:rPr>
              <a:t>iết kế</a:t>
            </a:r>
            <a:endParaRPr sz="1800">
              <a:solidFill>
                <a:srgbClr val="FFFFFF"/>
              </a:solidFill>
            </a:endParaRPr>
          </a:p>
        </p:txBody>
      </p:sp>
      <p:pic>
        <p:nvPicPr>
          <p:cNvPr id="160" name="Google Shape;160;p17"/>
          <p:cNvPicPr preferRelativeResize="0"/>
          <p:nvPr/>
        </p:nvPicPr>
        <p:blipFill>
          <a:blip r:embed="rId3">
            <a:alphaModFix/>
          </a:blip>
          <a:stretch>
            <a:fillRect/>
          </a:stretch>
        </p:blipFill>
        <p:spPr>
          <a:xfrm>
            <a:off x="2752925" y="839850"/>
            <a:ext cx="5886450" cy="3886200"/>
          </a:xfrm>
          <a:prstGeom prst="rect">
            <a:avLst/>
          </a:prstGeom>
          <a:noFill/>
          <a:ln>
            <a:noFill/>
          </a:ln>
        </p:spPr>
      </p:pic>
      <p:sp>
        <p:nvSpPr>
          <p:cNvPr id="161" name="Google Shape;161;p17"/>
          <p:cNvSpPr txBox="1"/>
          <p:nvPr/>
        </p:nvSpPr>
        <p:spPr>
          <a:xfrm>
            <a:off x="609850" y="1829575"/>
            <a:ext cx="1680000" cy="8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S</a:t>
            </a:r>
            <a:r>
              <a:rPr lang="en" sz="1800">
                <a:solidFill>
                  <a:srgbClr val="FFFFFF"/>
                </a:solidFill>
              </a:rPr>
              <a:t>oạn thảo</a:t>
            </a:r>
            <a:br>
              <a:rPr lang="en" sz="1800">
                <a:solidFill>
                  <a:srgbClr val="FFFFFF"/>
                </a:solidFill>
              </a:rPr>
            </a:br>
            <a:endParaRPr sz="1800">
              <a:solidFill>
                <a:srgbClr val="FFFFFF"/>
              </a:solidFill>
            </a:endParaRPr>
          </a:p>
          <a:p>
            <a:pPr indent="0" lvl="0" marL="0" rtl="0" algn="l">
              <a:spcBef>
                <a:spcPts val="0"/>
              </a:spcBef>
              <a:spcAft>
                <a:spcPts val="0"/>
              </a:spcAft>
              <a:buNone/>
            </a:pPr>
            <a:r>
              <a:rPr lang="en" sz="1800">
                <a:solidFill>
                  <a:srgbClr val="FFFFFF"/>
                </a:solidFill>
              </a:rPr>
              <a:t>Editor</a:t>
            </a:r>
            <a:endParaRPr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nvSpPr>
        <p:spPr>
          <a:xfrm>
            <a:off x="1380800" y="241650"/>
            <a:ext cx="6478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3. Thiết kế</a:t>
            </a:r>
            <a:endParaRPr sz="1800">
              <a:solidFill>
                <a:srgbClr val="FFFFFF"/>
              </a:solidFill>
            </a:endParaRPr>
          </a:p>
        </p:txBody>
      </p:sp>
      <p:sp>
        <p:nvSpPr>
          <p:cNvPr id="167" name="Google Shape;167;p18"/>
          <p:cNvSpPr txBox="1"/>
          <p:nvPr/>
        </p:nvSpPr>
        <p:spPr>
          <a:xfrm>
            <a:off x="276150" y="1829575"/>
            <a:ext cx="2013600" cy="8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Quản lý project</a:t>
            </a:r>
            <a:endParaRPr sz="1800">
              <a:solidFill>
                <a:srgbClr val="FFFFFF"/>
              </a:solidFill>
            </a:endParaRPr>
          </a:p>
        </p:txBody>
      </p:sp>
      <p:pic>
        <p:nvPicPr>
          <p:cNvPr id="168" name="Google Shape;168;p18"/>
          <p:cNvPicPr preferRelativeResize="0"/>
          <p:nvPr/>
        </p:nvPicPr>
        <p:blipFill>
          <a:blip r:embed="rId3">
            <a:alphaModFix/>
          </a:blip>
          <a:stretch>
            <a:fillRect/>
          </a:stretch>
        </p:blipFill>
        <p:spPr>
          <a:xfrm>
            <a:off x="2442250" y="992250"/>
            <a:ext cx="5762625" cy="388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nvSpPr>
        <p:spPr>
          <a:xfrm>
            <a:off x="1380800" y="241650"/>
            <a:ext cx="6478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3. Thiết kế</a:t>
            </a:r>
            <a:endParaRPr sz="1800">
              <a:solidFill>
                <a:srgbClr val="FFFFFF"/>
              </a:solidFill>
            </a:endParaRPr>
          </a:p>
        </p:txBody>
      </p:sp>
      <p:sp>
        <p:nvSpPr>
          <p:cNvPr id="174" name="Google Shape;174;p19"/>
          <p:cNvSpPr txBox="1"/>
          <p:nvPr/>
        </p:nvSpPr>
        <p:spPr>
          <a:xfrm>
            <a:off x="609850" y="1829575"/>
            <a:ext cx="1680000" cy="8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Các project được chia sẻ</a:t>
            </a:r>
            <a:endParaRPr sz="1800">
              <a:solidFill>
                <a:srgbClr val="FFFFFF"/>
              </a:solidFill>
            </a:endParaRPr>
          </a:p>
        </p:txBody>
      </p:sp>
      <p:pic>
        <p:nvPicPr>
          <p:cNvPr id="175" name="Google Shape;175;p19"/>
          <p:cNvPicPr preferRelativeResize="0"/>
          <p:nvPr/>
        </p:nvPicPr>
        <p:blipFill>
          <a:blip r:embed="rId3">
            <a:alphaModFix/>
          </a:blip>
          <a:stretch>
            <a:fillRect/>
          </a:stretch>
        </p:blipFill>
        <p:spPr>
          <a:xfrm>
            <a:off x="2442250" y="992250"/>
            <a:ext cx="5848350" cy="396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nvSpPr>
        <p:spPr>
          <a:xfrm>
            <a:off x="1380800" y="241650"/>
            <a:ext cx="6478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3. Thiết kế</a:t>
            </a:r>
            <a:endParaRPr sz="1800">
              <a:solidFill>
                <a:srgbClr val="FFFFFF"/>
              </a:solidFill>
            </a:endParaRPr>
          </a:p>
        </p:txBody>
      </p:sp>
      <p:sp>
        <p:nvSpPr>
          <p:cNvPr id="181" name="Google Shape;181;p20"/>
          <p:cNvSpPr txBox="1"/>
          <p:nvPr/>
        </p:nvSpPr>
        <p:spPr>
          <a:xfrm>
            <a:off x="609850" y="1829575"/>
            <a:ext cx="1680000" cy="8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admin</a:t>
            </a:r>
            <a:endParaRPr sz="1800">
              <a:solidFill>
                <a:srgbClr val="FFFFFF"/>
              </a:solidFill>
            </a:endParaRPr>
          </a:p>
        </p:txBody>
      </p:sp>
      <p:pic>
        <p:nvPicPr>
          <p:cNvPr id="182" name="Google Shape;182;p20"/>
          <p:cNvPicPr preferRelativeResize="0"/>
          <p:nvPr/>
        </p:nvPicPr>
        <p:blipFill>
          <a:blip r:embed="rId3">
            <a:alphaModFix/>
          </a:blip>
          <a:stretch>
            <a:fillRect/>
          </a:stretch>
        </p:blipFill>
        <p:spPr>
          <a:xfrm>
            <a:off x="2442250" y="992250"/>
            <a:ext cx="5772150" cy="391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nvSpPr>
        <p:spPr>
          <a:xfrm>
            <a:off x="1380800" y="241650"/>
            <a:ext cx="6478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3. Thiết kế</a:t>
            </a:r>
            <a:endParaRPr sz="1800">
              <a:solidFill>
                <a:srgbClr val="FFFFFF"/>
              </a:solidFill>
            </a:endParaRPr>
          </a:p>
        </p:txBody>
      </p:sp>
      <p:sp>
        <p:nvSpPr>
          <p:cNvPr id="188" name="Google Shape;188;p21"/>
          <p:cNvSpPr txBox="1"/>
          <p:nvPr/>
        </p:nvSpPr>
        <p:spPr>
          <a:xfrm>
            <a:off x="609850" y="1829575"/>
            <a:ext cx="1680000" cy="8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Trang cá nhân</a:t>
            </a:r>
            <a:endParaRPr sz="1800">
              <a:solidFill>
                <a:srgbClr val="FFFFFF"/>
              </a:solidFill>
            </a:endParaRPr>
          </a:p>
        </p:txBody>
      </p:sp>
      <p:pic>
        <p:nvPicPr>
          <p:cNvPr id="189" name="Google Shape;189;p21"/>
          <p:cNvPicPr preferRelativeResize="0"/>
          <p:nvPr/>
        </p:nvPicPr>
        <p:blipFill>
          <a:blip r:embed="rId3">
            <a:alphaModFix/>
          </a:blip>
          <a:stretch>
            <a:fillRect/>
          </a:stretch>
        </p:blipFill>
        <p:spPr>
          <a:xfrm>
            <a:off x="2442250" y="992250"/>
            <a:ext cx="5791200" cy="3924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