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24ca46ee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24ca46ee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24ca46eeb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24ca46ee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24ca46eeb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24ca46eeb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24ca46ee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24ca46ee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4ca46eeb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4ca46eeb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24ca46e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24ca46e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24ca46ee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24ca46ee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24ca46ee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24ca46ee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24ca46ee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24ca46ee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24ca46ee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24ca46ee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24ca46ee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24ca46ee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24ca46ee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24ca46ee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spreadsheets/d/1EOaQ6OpI_oagp9HNp67UlKQNSrvLtZkbyaz6tKSAn6s/edit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82725"/>
            <a:ext cx="8520600" cy="26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4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CS122 - Final Project: Explore descriptive statistics </a:t>
            </a:r>
            <a:endParaRPr b="1" sz="4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C61AB"/>
                </a:solidFill>
                <a:latin typeface="Merriweather"/>
                <a:ea typeface="Merriweather"/>
                <a:cs typeface="Merriweather"/>
                <a:sym typeface="Merriweather"/>
              </a:rPr>
              <a:t>Thuy Vu</a:t>
            </a:r>
            <a:endParaRPr sz="2000">
              <a:solidFill>
                <a:srgbClr val="0C61AB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distribution positively skewed?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303000" y="0"/>
            <a:ext cx="4841100" cy="50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600"/>
              <a:buFont typeface="Merriweather"/>
              <a:buChar char="●"/>
            </a:pPr>
            <a:r>
              <a:rPr lang="en" sz="2600">
                <a:solidFill>
                  <a:srgbClr val="0C61AB"/>
                </a:solidFill>
                <a:latin typeface="Merriweather"/>
                <a:ea typeface="Merriweather"/>
                <a:cs typeface="Merriweather"/>
                <a:sym typeface="Merriweather"/>
              </a:rPr>
              <a:t>The dataset might be biased.</a:t>
            </a:r>
            <a:endParaRPr sz="2600">
              <a:solidFill>
                <a:srgbClr val="0C61A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600"/>
              <a:buFont typeface="Merriweather"/>
              <a:buChar char="●"/>
            </a:pPr>
            <a:r>
              <a:rPr lang="en" sz="2600">
                <a:solidFill>
                  <a:srgbClr val="0C61AB"/>
                </a:solidFill>
                <a:latin typeface="Merriweather"/>
                <a:ea typeface="Merriweather"/>
                <a:cs typeface="Merriweather"/>
                <a:sym typeface="Merriweather"/>
              </a:rPr>
              <a:t>Some states only have one datum</a:t>
            </a:r>
            <a:endParaRPr sz="2600">
              <a:solidFill>
                <a:srgbClr val="0C61A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600"/>
              <a:buFont typeface="Merriweather"/>
              <a:buChar char="●"/>
            </a:pPr>
            <a:r>
              <a:rPr lang="en" sz="2600">
                <a:solidFill>
                  <a:srgbClr val="0C61AB"/>
                </a:solidFill>
                <a:latin typeface="Merriweather"/>
                <a:ea typeface="Merriweather"/>
                <a:cs typeface="Merriweather"/>
                <a:sym typeface="Merriweather"/>
              </a:rPr>
              <a:t>California, alone, makes up approximately 25% of the dataset (66/260)</a:t>
            </a:r>
            <a:endParaRPr sz="2600">
              <a:solidFill>
                <a:srgbClr val="0C61A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600"/>
              <a:buFont typeface="Merriweather"/>
              <a:buChar char="●"/>
            </a:pPr>
            <a:r>
              <a:rPr lang="en" sz="2600">
                <a:solidFill>
                  <a:srgbClr val="0C61AB"/>
                </a:solidFill>
                <a:latin typeface="Merriweather"/>
                <a:ea typeface="Merriweather"/>
                <a:cs typeface="Merriweather"/>
                <a:sym typeface="Merriweather"/>
              </a:rPr>
              <a:t>More data points might be needed for other states</a:t>
            </a:r>
            <a:endParaRPr sz="2600">
              <a:solidFill>
                <a:srgbClr val="0C61AB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5950"/>
            <a:ext cx="4659300" cy="38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800" y="1269875"/>
            <a:ext cx="4384199" cy="387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500"/>
              <a:buChar char="●"/>
            </a:pPr>
            <a:r>
              <a:rPr lang="en" sz="2500">
                <a:solidFill>
                  <a:srgbClr val="0C61AB"/>
                </a:solidFill>
              </a:rPr>
              <a:t>Airnow.gov</a:t>
            </a:r>
            <a:endParaRPr sz="2500">
              <a:solidFill>
                <a:srgbClr val="0C61AB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500"/>
              <a:buChar char="●"/>
            </a:pPr>
            <a:r>
              <a:rPr lang="en" sz="2500" u="sng">
                <a:solidFill>
                  <a:srgbClr val="0C61A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https://docs.google.com/spreadsheets/d/1EOaQ6OpI_oagp9HNp67UlKQNSrvLtZkbyaz6tKSAn6s/edit?usp=sharing</a:t>
            </a:r>
            <a:endParaRPr sz="2500">
              <a:solidFill>
                <a:srgbClr val="0C61AB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0C61A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25" y="1938025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C61AB"/>
                </a:solidFill>
              </a:rPr>
              <a:t>Thank you for your attention!</a:t>
            </a:r>
            <a:endParaRPr sz="3000">
              <a:solidFill>
                <a:srgbClr val="0C61A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412500" cy="3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Tasks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48675" y="191850"/>
            <a:ext cx="4462200" cy="49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300"/>
              <a:buFont typeface="Merriweather"/>
              <a:buChar char="●"/>
            </a:pPr>
            <a:r>
              <a:rPr lang="en" sz="2300">
                <a:solidFill>
                  <a:srgbClr val="0C61AB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Analyzing data on air quality with respect to carbon monoxide, a major air pollutant, for US Environmental Protection Agency.</a:t>
            </a:r>
            <a:endParaRPr sz="2300">
              <a:solidFill>
                <a:srgbClr val="0C61AB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300"/>
              <a:buFont typeface="Merriweather"/>
              <a:buChar char="●"/>
            </a:pPr>
            <a:r>
              <a:rPr lang="en" sz="2300">
                <a:solidFill>
                  <a:srgbClr val="0C61AB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The data includes information from more than 200 sites, identified by state, county, city, and local site names. </a:t>
            </a:r>
            <a:endParaRPr sz="2300">
              <a:solidFill>
                <a:srgbClr val="0C61AB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AQI?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284725" y="-22950"/>
            <a:ext cx="4800300" cy="51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200"/>
              <a:buChar char="●"/>
            </a:pPr>
            <a:r>
              <a:rPr b="1" lang="en" sz="2200">
                <a:solidFill>
                  <a:srgbClr val="0C61A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According to airnow.gov, “every day the Air Quality Index (AQI) tells you how clean or polluted your outdoor air is, along with associated health effects that may be of concern. ” </a:t>
            </a:r>
            <a:endParaRPr b="1" sz="2200">
              <a:solidFill>
                <a:srgbClr val="0C61AB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200"/>
              <a:buChar char="●"/>
            </a:pPr>
            <a:r>
              <a:rPr b="1" lang="en" sz="2200">
                <a:solidFill>
                  <a:srgbClr val="0C61A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Air quality is important because “local air quality affects how you live and breathe. Like the weather, it can change from day to day or even hour to hour.”</a:t>
            </a:r>
            <a:endParaRPr b="1" sz="2200">
              <a:solidFill>
                <a:srgbClr val="0C61AB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61A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303000" y="45675"/>
            <a:ext cx="4769100" cy="50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700"/>
              <a:buFont typeface="Merriweather"/>
              <a:buChar char="●"/>
            </a:pPr>
            <a:r>
              <a:rPr lang="en" sz="2700">
                <a:solidFill>
                  <a:srgbClr val="0C61AB"/>
                </a:solidFill>
                <a:latin typeface="Merriweather"/>
                <a:ea typeface="Merriweather"/>
                <a:cs typeface="Merriweather"/>
                <a:sym typeface="Merriweather"/>
              </a:rPr>
              <a:t>Mean: 6.76</a:t>
            </a:r>
            <a:endParaRPr sz="2700">
              <a:solidFill>
                <a:srgbClr val="0C61A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700"/>
              <a:buFont typeface="Merriweather"/>
              <a:buChar char="●"/>
            </a:pPr>
            <a:r>
              <a:rPr lang="en" sz="2700">
                <a:solidFill>
                  <a:srgbClr val="0C61AB"/>
                </a:solidFill>
                <a:latin typeface="Merriweather"/>
                <a:ea typeface="Merriweather"/>
                <a:cs typeface="Merriweather"/>
                <a:sym typeface="Merriweather"/>
              </a:rPr>
              <a:t>Median: 5</a:t>
            </a:r>
            <a:endParaRPr sz="2700">
              <a:solidFill>
                <a:srgbClr val="0C61A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700"/>
              <a:buFont typeface="Merriweather"/>
              <a:buChar char="●"/>
            </a:pPr>
            <a:r>
              <a:rPr lang="en" sz="2700">
                <a:solidFill>
                  <a:srgbClr val="0C61AB"/>
                </a:solidFill>
                <a:latin typeface="Merriweather"/>
                <a:ea typeface="Merriweather"/>
                <a:cs typeface="Merriweather"/>
                <a:sym typeface="Merriweather"/>
              </a:rPr>
              <a:t>Mode: 2</a:t>
            </a:r>
            <a:endParaRPr sz="2700">
              <a:solidFill>
                <a:srgbClr val="0C61A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700"/>
              <a:buFont typeface="Merriweather"/>
              <a:buChar char="●"/>
            </a:pPr>
            <a:r>
              <a:rPr lang="en" sz="2700">
                <a:solidFill>
                  <a:srgbClr val="0C61AB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deviation: </a:t>
            </a:r>
            <a:r>
              <a:rPr lang="en" sz="2700">
                <a:solidFill>
                  <a:srgbClr val="0C61AB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7.0617</a:t>
            </a:r>
            <a:endParaRPr sz="2700">
              <a:solidFill>
                <a:srgbClr val="0C61A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700"/>
              <a:buFont typeface="Merriweather"/>
              <a:buChar char="●"/>
            </a:pPr>
            <a:r>
              <a:rPr lang="en" sz="2700">
                <a:solidFill>
                  <a:srgbClr val="0C61AB"/>
                </a:solidFill>
                <a:latin typeface="Merriweather"/>
                <a:ea typeface="Merriweather"/>
                <a:cs typeface="Merriweather"/>
                <a:sym typeface="Merriweather"/>
              </a:rPr>
              <a:t>25th percentile: 2</a:t>
            </a:r>
            <a:endParaRPr sz="2700">
              <a:solidFill>
                <a:srgbClr val="0C61A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700"/>
              <a:buFont typeface="Merriweather"/>
              <a:buChar char="●"/>
            </a:pPr>
            <a:r>
              <a:rPr lang="en" sz="2700">
                <a:solidFill>
                  <a:srgbClr val="0C61AB"/>
                </a:solidFill>
                <a:latin typeface="Merriweather"/>
                <a:ea typeface="Merriweather"/>
                <a:cs typeface="Merriweather"/>
                <a:sym typeface="Merriweather"/>
              </a:rPr>
              <a:t>75th percentile: 9</a:t>
            </a:r>
            <a:endParaRPr sz="2700">
              <a:solidFill>
                <a:srgbClr val="0C61A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700"/>
              <a:buFont typeface="Merriweather"/>
              <a:buChar char="●"/>
            </a:pPr>
            <a:r>
              <a:rPr lang="en" sz="2700">
                <a:solidFill>
                  <a:srgbClr val="0C61AB"/>
                </a:solidFill>
                <a:latin typeface="Merriweather"/>
                <a:ea typeface="Merriweather"/>
                <a:cs typeface="Merriweather"/>
                <a:sym typeface="Merriweather"/>
              </a:rPr>
              <a:t>Max: 50</a:t>
            </a:r>
            <a:endParaRPr sz="2700">
              <a:solidFill>
                <a:srgbClr val="0C61A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700"/>
              <a:buFont typeface="Merriweather"/>
              <a:buChar char="●"/>
            </a:pPr>
            <a:r>
              <a:rPr lang="en" sz="2700">
                <a:solidFill>
                  <a:srgbClr val="0C61AB"/>
                </a:solidFill>
                <a:latin typeface="Merriweather"/>
                <a:ea typeface="Merriweather"/>
                <a:cs typeface="Merriweather"/>
                <a:sym typeface="Merriweather"/>
              </a:rPr>
              <a:t>Min: 0</a:t>
            </a:r>
            <a:endParaRPr sz="2700">
              <a:solidFill>
                <a:srgbClr val="0C61AB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339550" y="0"/>
            <a:ext cx="48045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C61AB"/>
              </a:buClr>
              <a:buSzPts val="2000"/>
              <a:buFont typeface="Merriweather"/>
              <a:buChar char="●"/>
            </a:pPr>
            <a:r>
              <a:rPr b="1" lang="en" sz="2000">
                <a:solidFill>
                  <a:srgbClr val="0C61AB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All of the aqi values in this dataset were in the healthy range, between 0 and 50.</a:t>
            </a:r>
            <a:endParaRPr b="1" sz="2000">
              <a:solidFill>
                <a:srgbClr val="0C61AB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000"/>
              <a:buFont typeface="Merriweather"/>
              <a:buChar char="●"/>
            </a:pPr>
            <a:r>
              <a:rPr b="1" lang="en" sz="2000">
                <a:solidFill>
                  <a:srgbClr val="0C61AB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The mean is greater than the median. (6.76&gt;5)</a:t>
            </a:r>
            <a:endParaRPr b="1" sz="2000">
              <a:solidFill>
                <a:srgbClr val="0C61AB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000"/>
              <a:buFont typeface="Merriweather"/>
              <a:buChar char="●"/>
            </a:pPr>
            <a:r>
              <a:rPr b="1" lang="en" sz="2000">
                <a:solidFill>
                  <a:srgbClr val="0C61AB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Both of the mean and the median are closer to the minimum compared to the maximum data point. (z-score ~ -0.71 vs z-score ~ 6.37)</a:t>
            </a:r>
            <a:endParaRPr b="1" sz="2000">
              <a:solidFill>
                <a:srgbClr val="0C61AB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C61AB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(Cont)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339550" y="0"/>
            <a:ext cx="4471500" cy="5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C61AB"/>
              </a:buClr>
              <a:buSzPts val="2000"/>
              <a:buFont typeface="Merriweather"/>
              <a:buChar char="●"/>
            </a:pPr>
            <a:r>
              <a:rPr b="1" lang="en" sz="2000">
                <a:solidFill>
                  <a:srgbClr val="0C61AB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The majority of data is concentrated on the left side of the graph. This distribution is right-skewed or positively skewed. </a:t>
            </a:r>
            <a:endParaRPr b="1" sz="2000">
              <a:solidFill>
                <a:srgbClr val="0C61AB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C61AB"/>
              </a:buClr>
              <a:buSzPts val="2000"/>
              <a:buFont typeface="Merriweather"/>
              <a:buChar char="●"/>
            </a:pPr>
            <a:r>
              <a:rPr b="1" lang="en" sz="2000">
                <a:solidFill>
                  <a:srgbClr val="0C61AB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Hence, we have more data points with smaller values compared to those with the larger values. </a:t>
            </a:r>
            <a:endParaRPr b="1" sz="2000">
              <a:solidFill>
                <a:srgbClr val="0C61AB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