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3" autoAdjust="0"/>
    <p:restoredTop sz="94660"/>
  </p:normalViewPr>
  <p:slideViewPr>
    <p:cSldViewPr>
      <p:cViewPr varScale="1">
        <p:scale>
          <a:sx n="67" d="100"/>
          <a:sy n="67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Use case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514350" indent="-514350"/>
            <a:r>
              <a:rPr lang="en-US" dirty="0" smtClean="0"/>
              <a:t>Extension –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(base use case).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(extension use-case)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(extended use-case – base use-case),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trong</a:t>
            </a:r>
            <a:r>
              <a:rPr lang="en-US" dirty="0" smtClean="0"/>
              <a:t> use-case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use-case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Use-case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use-case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đun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259720"/>
            <a:ext cx="6019800" cy="159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691362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9200" y="4724400"/>
            <a:ext cx="73152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vơi</a:t>
            </a:r>
            <a:r>
              <a:rPr lang="en-US" dirty="0" smtClean="0"/>
              <a:t> Extension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use-case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use-case.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nay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Extension points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extend,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use case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paymentType</a:t>
            </a:r>
            <a:r>
              <a:rPr lang="en-US" dirty="0" smtClean="0"/>
              <a:t> = Credit card </a:t>
            </a:r>
            <a:r>
              <a:rPr lang="en-US" dirty="0" err="1" smtClean="0"/>
              <a:t>hoặc</a:t>
            </a:r>
            <a:r>
              <a:rPr lang="en-US" dirty="0" smtClean="0"/>
              <a:t> debit card</a:t>
            </a:r>
          </a:p>
          <a:p>
            <a:pPr lvl="1"/>
            <a:r>
              <a:rPr lang="en-US" dirty="0" err="1" smtClean="0"/>
              <a:t>paymentType</a:t>
            </a:r>
            <a:r>
              <a:rPr lang="en-US" dirty="0" smtClean="0"/>
              <a:t> = cash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cheque</a:t>
            </a:r>
            <a:endParaRPr lang="en-US" dirty="0" smtClean="0"/>
          </a:p>
          <a:p>
            <a:pPr lvl="1"/>
            <a:r>
              <a:rPr lang="en-US" dirty="0" err="1" smtClean="0"/>
              <a:t>paymentType</a:t>
            </a:r>
            <a:r>
              <a:rPr lang="en-US" dirty="0" smtClean="0"/>
              <a:t> = direct debit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115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Quan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Actor – Generalization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actors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(generalization)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94273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CarMatch</a:t>
            </a:r>
            <a:r>
              <a:rPr lang="en-US" dirty="0" smtClean="0"/>
              <a:t>, Franchisee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54600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Franchisee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CarMatch</a:t>
            </a:r>
            <a:r>
              <a:rPr lang="en-US" dirty="0" smtClean="0"/>
              <a:t> Administrator.</a:t>
            </a:r>
          </a:p>
          <a:p>
            <a:pPr lvl="1"/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Franchisee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CarMatch</a:t>
            </a:r>
            <a:r>
              <a:rPr lang="en-US" dirty="0" smtClean="0"/>
              <a:t> Administrator,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977673"/>
            <a:ext cx="4800600" cy="388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1 Use-case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57200" y="1604962"/>
            <a:ext cx="8251825" cy="4841875"/>
            <a:chOff x="260" y="713"/>
            <a:chExt cx="5198" cy="3050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376" y="783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502" y="900"/>
              <a:ext cx="82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/>
                <a:t>View Report Card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8" y="1779"/>
              <a:ext cx="55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pPr eaLnBrk="0" hangingPunct="0"/>
              <a:r>
                <a:rPr lang="en-US" sz="1600"/>
                <a:t>Student</a:t>
              </a: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436" y="1249"/>
              <a:ext cx="330" cy="547"/>
              <a:chOff x="1254" y="2352"/>
              <a:chExt cx="488" cy="808"/>
            </a:xfrm>
          </p:grpSpPr>
          <p:sp>
            <p:nvSpPr>
              <p:cNvPr id="64" name="Oval 12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65" name="Line 13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>
                  <a:gd name="T0" fmla="*/ 0 w 488"/>
                  <a:gd name="T1" fmla="*/ 240 h 248"/>
                  <a:gd name="T2" fmla="*/ 240 w 488"/>
                  <a:gd name="T3" fmla="*/ 0 h 248"/>
                  <a:gd name="T4" fmla="*/ 488 w 488"/>
                  <a:gd name="T5" fmla="*/ 248 h 2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1376" y="1383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428" y="1503"/>
              <a:ext cx="9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 dirty="0"/>
                <a:t>Register for Courses</a:t>
              </a:r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1376" y="1988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1771" y="2108"/>
              <a:ext cx="33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/>
                <a:t>Login</a:t>
              </a: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808" y="1588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1376" y="2599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497" y="2687"/>
              <a:ext cx="8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/>
                <a:t>Select Courses to</a:t>
              </a:r>
            </a:p>
            <a:p>
              <a:pPr algn="ctr" eaLnBrk="0" hangingPunct="0"/>
              <a:r>
                <a:rPr lang="en-US" sz="1200" b="1"/>
                <a:t>Teach</a:t>
              </a: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376" y="3204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1561" y="3324"/>
              <a:ext cx="70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/>
                <a:t>Submit Grades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260" y="3003"/>
              <a:ext cx="632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pPr eaLnBrk="0" hangingPunct="0"/>
              <a:r>
                <a:rPr lang="en-US" sz="1600"/>
                <a:t>Professor</a:t>
              </a:r>
            </a:p>
          </p:txBody>
        </p: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436" y="2473"/>
              <a:ext cx="330" cy="547"/>
              <a:chOff x="1254" y="2352"/>
              <a:chExt cx="488" cy="808"/>
            </a:xfrm>
          </p:grpSpPr>
          <p:sp>
            <p:nvSpPr>
              <p:cNvPr id="60" name="Oval 27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2" name="Line 29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3" name="Freeform 30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>
                  <a:gd name="T0" fmla="*/ 0 w 488"/>
                  <a:gd name="T1" fmla="*/ 240 h 248"/>
                  <a:gd name="T2" fmla="*/ 240 w 488"/>
                  <a:gd name="T3" fmla="*/ 0 h 248"/>
                  <a:gd name="T4" fmla="*/ 488 w 488"/>
                  <a:gd name="T5" fmla="*/ 248 h 2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808" y="2812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3196" y="1861"/>
              <a:ext cx="603" cy="754"/>
              <a:chOff x="3540" y="1729"/>
              <a:chExt cx="603" cy="754"/>
            </a:xfrm>
          </p:grpSpPr>
          <p:sp>
            <p:nvSpPr>
              <p:cNvPr id="54" name="Text Box 33"/>
              <p:cNvSpPr txBox="1">
                <a:spLocks noChangeArrowheads="1"/>
              </p:cNvSpPr>
              <p:nvPr/>
            </p:nvSpPr>
            <p:spPr bwMode="auto">
              <a:xfrm>
                <a:off x="3540" y="2259"/>
                <a:ext cx="603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>
                <a:spAutoFit/>
              </a:bodyPr>
              <a:lstStyle/>
              <a:p>
                <a:pPr eaLnBrk="0" hangingPunct="0"/>
                <a:r>
                  <a:rPr lang="en-US" sz="1600"/>
                  <a:t>Registrar</a:t>
                </a:r>
              </a:p>
            </p:txBody>
          </p:sp>
          <p:grpSp>
            <p:nvGrpSpPr>
              <p:cNvPr id="55" name="Group 34"/>
              <p:cNvGrpSpPr>
                <a:grpSpLocks/>
              </p:cNvGrpSpPr>
              <p:nvPr/>
            </p:nvGrpSpPr>
            <p:grpSpPr bwMode="auto">
              <a:xfrm>
                <a:off x="3700" y="1729"/>
                <a:ext cx="330" cy="547"/>
                <a:chOff x="1254" y="2352"/>
                <a:chExt cx="488" cy="808"/>
              </a:xfrm>
            </p:grpSpPr>
            <p:sp>
              <p:nvSpPr>
                <p:cNvPr id="56" name="Oval 35"/>
                <p:cNvSpPr>
                  <a:spLocks noChangeArrowheads="1"/>
                </p:cNvSpPr>
                <p:nvPr/>
              </p:nvSpPr>
              <p:spPr bwMode="auto">
                <a:xfrm>
                  <a:off x="1360" y="2352"/>
                  <a:ext cx="272" cy="2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57" name="Line 36"/>
                <p:cNvSpPr>
                  <a:spLocks noChangeShapeType="1"/>
                </p:cNvSpPr>
                <p:nvPr/>
              </p:nvSpPr>
              <p:spPr bwMode="auto">
                <a:xfrm>
                  <a:off x="1496" y="2624"/>
                  <a:ext cx="0" cy="2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8" name="Line 37"/>
                <p:cNvSpPr>
                  <a:spLocks noChangeShapeType="1"/>
                </p:cNvSpPr>
                <p:nvPr/>
              </p:nvSpPr>
              <p:spPr bwMode="auto">
                <a:xfrm>
                  <a:off x="1256" y="273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9" name="Freeform 38"/>
                <p:cNvSpPr>
                  <a:spLocks/>
                </p:cNvSpPr>
                <p:nvPr/>
              </p:nvSpPr>
              <p:spPr bwMode="auto">
                <a:xfrm>
                  <a:off x="1254" y="2912"/>
                  <a:ext cx="488" cy="248"/>
                </a:xfrm>
                <a:custGeom>
                  <a:avLst/>
                  <a:gdLst>
                    <a:gd name="T0" fmla="*/ 0 w 488"/>
                    <a:gd name="T1" fmla="*/ 240 h 248"/>
                    <a:gd name="T2" fmla="*/ 240 w 488"/>
                    <a:gd name="T3" fmla="*/ 0 h 248"/>
                    <a:gd name="T4" fmla="*/ 488 w 488"/>
                    <a:gd name="T5" fmla="*/ 248 h 2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8" h="248">
                      <a:moveTo>
                        <a:pt x="0" y="240"/>
                      </a:moveTo>
                      <a:lnTo>
                        <a:pt x="240" y="0"/>
                      </a:lnTo>
                      <a:lnTo>
                        <a:pt x="488" y="24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39"/>
            <p:cNvGrpSpPr>
              <a:grpSpLocks/>
            </p:cNvGrpSpPr>
            <p:nvPr/>
          </p:nvGrpSpPr>
          <p:grpSpPr bwMode="auto">
            <a:xfrm>
              <a:off x="3060" y="3009"/>
              <a:ext cx="857" cy="754"/>
              <a:chOff x="3404" y="2841"/>
              <a:chExt cx="857" cy="754"/>
            </a:xfrm>
          </p:grpSpPr>
          <p:sp>
            <p:nvSpPr>
              <p:cNvPr id="48" name="Text Box 40"/>
              <p:cNvSpPr txBox="1">
                <a:spLocks noChangeArrowheads="1"/>
              </p:cNvSpPr>
              <p:nvPr/>
            </p:nvSpPr>
            <p:spPr bwMode="auto">
              <a:xfrm>
                <a:off x="3404" y="3371"/>
                <a:ext cx="857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>
                <a:spAutoFit/>
              </a:bodyPr>
              <a:lstStyle/>
              <a:p>
                <a:pPr eaLnBrk="0" hangingPunct="0"/>
                <a:r>
                  <a:rPr lang="en-US" sz="1600"/>
                  <a:t>Billing System</a:t>
                </a:r>
              </a:p>
            </p:txBody>
          </p:sp>
          <p:grpSp>
            <p:nvGrpSpPr>
              <p:cNvPr id="49" name="Group 41"/>
              <p:cNvGrpSpPr>
                <a:grpSpLocks/>
              </p:cNvGrpSpPr>
              <p:nvPr/>
            </p:nvGrpSpPr>
            <p:grpSpPr bwMode="auto">
              <a:xfrm>
                <a:off x="3700" y="2841"/>
                <a:ext cx="330" cy="547"/>
                <a:chOff x="1254" y="2352"/>
                <a:chExt cx="488" cy="808"/>
              </a:xfrm>
            </p:grpSpPr>
            <p:sp>
              <p:nvSpPr>
                <p:cNvPr id="50" name="Oval 42"/>
                <p:cNvSpPr>
                  <a:spLocks noChangeArrowheads="1"/>
                </p:cNvSpPr>
                <p:nvPr/>
              </p:nvSpPr>
              <p:spPr bwMode="auto">
                <a:xfrm>
                  <a:off x="1360" y="2352"/>
                  <a:ext cx="272" cy="2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496" y="2624"/>
                  <a:ext cx="0" cy="2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2" name="Line 44"/>
                <p:cNvSpPr>
                  <a:spLocks noChangeShapeType="1"/>
                </p:cNvSpPr>
                <p:nvPr/>
              </p:nvSpPr>
              <p:spPr bwMode="auto">
                <a:xfrm>
                  <a:off x="1256" y="273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3" name="Freeform 45"/>
                <p:cNvSpPr>
                  <a:spLocks/>
                </p:cNvSpPr>
                <p:nvPr/>
              </p:nvSpPr>
              <p:spPr bwMode="auto">
                <a:xfrm>
                  <a:off x="1254" y="2912"/>
                  <a:ext cx="488" cy="248"/>
                </a:xfrm>
                <a:custGeom>
                  <a:avLst/>
                  <a:gdLst>
                    <a:gd name="T0" fmla="*/ 0 w 488"/>
                    <a:gd name="T1" fmla="*/ 240 h 248"/>
                    <a:gd name="T2" fmla="*/ 240 w 488"/>
                    <a:gd name="T3" fmla="*/ 0 h 248"/>
                    <a:gd name="T4" fmla="*/ 488 w 488"/>
                    <a:gd name="T5" fmla="*/ 248 h 2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8" h="248">
                      <a:moveTo>
                        <a:pt x="0" y="240"/>
                      </a:moveTo>
                      <a:lnTo>
                        <a:pt x="240" y="0"/>
                      </a:lnTo>
                      <a:lnTo>
                        <a:pt x="488" y="24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4296" y="1292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47"/>
            <p:cNvSpPr>
              <a:spLocks noChangeArrowheads="1"/>
            </p:cNvSpPr>
            <p:nvPr/>
          </p:nvSpPr>
          <p:spPr bwMode="auto">
            <a:xfrm>
              <a:off x="4388" y="1380"/>
              <a:ext cx="8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/>
                <a:t>Maintain Professor</a:t>
              </a:r>
            </a:p>
            <a:p>
              <a:pPr algn="ctr" eaLnBrk="0" hangingPunct="0"/>
              <a:r>
                <a:rPr lang="en-US" sz="1200" b="1"/>
                <a:t>Information</a:t>
              </a:r>
            </a:p>
          </p:txBody>
        </p:sp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4296" y="1983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4443" y="2071"/>
              <a:ext cx="8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/>
                <a:t>Maintain Student</a:t>
              </a:r>
            </a:p>
            <a:p>
              <a:pPr algn="ctr" eaLnBrk="0" hangingPunct="0"/>
              <a:r>
                <a:rPr lang="en-US" sz="1200" b="1"/>
                <a:t>Information</a:t>
              </a:r>
            </a:p>
          </p:txBody>
        </p:sp>
        <p:sp>
          <p:nvSpPr>
            <p:cNvPr id="28" name="Oval 50"/>
            <p:cNvSpPr>
              <a:spLocks noChangeArrowheads="1"/>
            </p:cNvSpPr>
            <p:nvPr/>
          </p:nvSpPr>
          <p:spPr bwMode="auto">
            <a:xfrm>
              <a:off x="4296" y="2668"/>
              <a:ext cx="1162" cy="42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1"/>
            <p:cNvSpPr>
              <a:spLocks noChangeArrowheads="1"/>
            </p:cNvSpPr>
            <p:nvPr/>
          </p:nvSpPr>
          <p:spPr bwMode="auto">
            <a:xfrm>
              <a:off x="4412" y="2788"/>
              <a:ext cx="83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/>
                <a:t>Close Registration</a:t>
              </a:r>
            </a:p>
          </p:txBody>
        </p:sp>
        <p:grpSp>
          <p:nvGrpSpPr>
            <p:cNvPr id="30" name="Group 52"/>
            <p:cNvGrpSpPr>
              <a:grpSpLocks/>
            </p:cNvGrpSpPr>
            <p:nvPr/>
          </p:nvGrpSpPr>
          <p:grpSpPr bwMode="auto">
            <a:xfrm>
              <a:off x="3012" y="713"/>
              <a:ext cx="921" cy="754"/>
              <a:chOff x="2468" y="3225"/>
              <a:chExt cx="921" cy="754"/>
            </a:xfrm>
          </p:grpSpPr>
          <p:sp>
            <p:nvSpPr>
              <p:cNvPr id="42" name="Text Box 53"/>
              <p:cNvSpPr txBox="1">
                <a:spLocks noChangeArrowheads="1"/>
              </p:cNvSpPr>
              <p:nvPr/>
            </p:nvSpPr>
            <p:spPr bwMode="auto">
              <a:xfrm>
                <a:off x="2468" y="3755"/>
                <a:ext cx="921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>
                <a:spAutoFit/>
              </a:bodyPr>
              <a:lstStyle/>
              <a:p>
                <a:pPr eaLnBrk="0" hangingPunct="0"/>
                <a:r>
                  <a:rPr lang="en-US" sz="1600"/>
                  <a:t>Course Catalog</a:t>
                </a:r>
              </a:p>
            </p:txBody>
          </p:sp>
          <p:grpSp>
            <p:nvGrpSpPr>
              <p:cNvPr id="43" name="Group 54"/>
              <p:cNvGrpSpPr>
                <a:grpSpLocks/>
              </p:cNvGrpSpPr>
              <p:nvPr/>
            </p:nvGrpSpPr>
            <p:grpSpPr bwMode="auto">
              <a:xfrm>
                <a:off x="2812" y="3225"/>
                <a:ext cx="330" cy="547"/>
                <a:chOff x="1254" y="2352"/>
                <a:chExt cx="488" cy="808"/>
              </a:xfrm>
            </p:grpSpPr>
            <p:sp>
              <p:nvSpPr>
                <p:cNvPr id="44" name="Oval 55"/>
                <p:cNvSpPr>
                  <a:spLocks noChangeArrowheads="1"/>
                </p:cNvSpPr>
                <p:nvPr/>
              </p:nvSpPr>
              <p:spPr bwMode="auto">
                <a:xfrm>
                  <a:off x="1360" y="2352"/>
                  <a:ext cx="272" cy="2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45" name="Line 56"/>
                <p:cNvSpPr>
                  <a:spLocks noChangeShapeType="1"/>
                </p:cNvSpPr>
                <p:nvPr/>
              </p:nvSpPr>
              <p:spPr bwMode="auto">
                <a:xfrm>
                  <a:off x="1496" y="2624"/>
                  <a:ext cx="0" cy="2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46" name="Line 57"/>
                <p:cNvSpPr>
                  <a:spLocks noChangeShapeType="1"/>
                </p:cNvSpPr>
                <p:nvPr/>
              </p:nvSpPr>
              <p:spPr bwMode="auto">
                <a:xfrm>
                  <a:off x="1256" y="273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47" name="Freeform 58"/>
                <p:cNvSpPr>
                  <a:spLocks/>
                </p:cNvSpPr>
                <p:nvPr/>
              </p:nvSpPr>
              <p:spPr bwMode="auto">
                <a:xfrm>
                  <a:off x="1254" y="2912"/>
                  <a:ext cx="488" cy="248"/>
                </a:xfrm>
                <a:custGeom>
                  <a:avLst/>
                  <a:gdLst>
                    <a:gd name="T0" fmla="*/ 0 w 488"/>
                    <a:gd name="T1" fmla="*/ 240 h 248"/>
                    <a:gd name="T2" fmla="*/ 240 w 488"/>
                    <a:gd name="T3" fmla="*/ 0 h 248"/>
                    <a:gd name="T4" fmla="*/ 488 w 488"/>
                    <a:gd name="T5" fmla="*/ 248 h 2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8" h="248">
                      <a:moveTo>
                        <a:pt x="0" y="240"/>
                      </a:moveTo>
                      <a:lnTo>
                        <a:pt x="240" y="0"/>
                      </a:lnTo>
                      <a:lnTo>
                        <a:pt x="488" y="24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 flipV="1">
              <a:off x="2464" y="1496"/>
              <a:ext cx="784" cy="1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 flipV="1">
              <a:off x="2488" y="1120"/>
              <a:ext cx="76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3" name="Line 61"/>
            <p:cNvSpPr>
              <a:spLocks noChangeShapeType="1"/>
            </p:cNvSpPr>
            <p:nvPr/>
          </p:nvSpPr>
          <p:spPr bwMode="auto">
            <a:xfrm flipH="1">
              <a:off x="3728" y="2204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 flipV="1">
              <a:off x="3728" y="3026"/>
              <a:ext cx="688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>
              <a:off x="2536" y="220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6" name="Line 64"/>
            <p:cNvSpPr>
              <a:spLocks noChangeShapeType="1"/>
            </p:cNvSpPr>
            <p:nvPr/>
          </p:nvSpPr>
          <p:spPr bwMode="auto">
            <a:xfrm flipH="1">
              <a:off x="808" y="1100"/>
              <a:ext cx="59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7" name="Line 65"/>
            <p:cNvSpPr>
              <a:spLocks noChangeShapeType="1"/>
            </p:cNvSpPr>
            <p:nvPr/>
          </p:nvSpPr>
          <p:spPr bwMode="auto">
            <a:xfrm flipH="1" flipV="1">
              <a:off x="808" y="1684"/>
              <a:ext cx="59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 flipH="1">
              <a:off x="808" y="2324"/>
              <a:ext cx="59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9" name="Line 67"/>
            <p:cNvSpPr>
              <a:spLocks noChangeShapeType="1"/>
            </p:cNvSpPr>
            <p:nvPr/>
          </p:nvSpPr>
          <p:spPr bwMode="auto">
            <a:xfrm flipH="1" flipV="1">
              <a:off x="808" y="2908"/>
              <a:ext cx="59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 flipH="1">
              <a:off x="3728" y="1665"/>
              <a:ext cx="669" cy="4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41" name="Line 69"/>
            <p:cNvSpPr>
              <a:spLocks noChangeShapeType="1"/>
            </p:cNvSpPr>
            <p:nvPr/>
          </p:nvSpPr>
          <p:spPr bwMode="auto">
            <a:xfrm flipH="1" flipV="1">
              <a:off x="3728" y="2300"/>
              <a:ext cx="656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6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6182726" cy="354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Use-case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Use-case</a:t>
            </a:r>
          </a:p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Actors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smtClean="0"/>
              <a:t>usecase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019800" y="2133600"/>
            <a:ext cx="2133600" cy="3962400"/>
            <a:chOff x="4224" y="576"/>
            <a:chExt cx="1344" cy="2496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invGray">
            <a:xfrm>
              <a:off x="4632" y="1515"/>
              <a:ext cx="5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/>
                <a:t>Actor</a:t>
              </a: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invGray">
            <a:xfrm>
              <a:off x="4750" y="576"/>
              <a:ext cx="318" cy="316"/>
            </a:xfrm>
            <a:custGeom>
              <a:avLst/>
              <a:gdLst>
                <a:gd name="T0" fmla="*/ 166 w 320"/>
                <a:gd name="T1" fmla="*/ 8 h 316"/>
                <a:gd name="T2" fmla="*/ 182 w 320"/>
                <a:gd name="T3" fmla="*/ 8 h 316"/>
                <a:gd name="T4" fmla="*/ 197 w 320"/>
                <a:gd name="T5" fmla="*/ 8 h 316"/>
                <a:gd name="T6" fmla="*/ 212 w 320"/>
                <a:gd name="T7" fmla="*/ 15 h 316"/>
                <a:gd name="T8" fmla="*/ 227 w 320"/>
                <a:gd name="T9" fmla="*/ 23 h 316"/>
                <a:gd name="T10" fmla="*/ 241 w 320"/>
                <a:gd name="T11" fmla="*/ 30 h 316"/>
                <a:gd name="T12" fmla="*/ 257 w 320"/>
                <a:gd name="T13" fmla="*/ 38 h 316"/>
                <a:gd name="T14" fmla="*/ 264 w 320"/>
                <a:gd name="T15" fmla="*/ 53 h 316"/>
                <a:gd name="T16" fmla="*/ 280 w 320"/>
                <a:gd name="T17" fmla="*/ 60 h 316"/>
                <a:gd name="T18" fmla="*/ 287 w 320"/>
                <a:gd name="T19" fmla="*/ 75 h 316"/>
                <a:gd name="T20" fmla="*/ 302 w 320"/>
                <a:gd name="T21" fmla="*/ 90 h 316"/>
                <a:gd name="T22" fmla="*/ 302 w 320"/>
                <a:gd name="T23" fmla="*/ 105 h 316"/>
                <a:gd name="T24" fmla="*/ 310 w 320"/>
                <a:gd name="T25" fmla="*/ 120 h 316"/>
                <a:gd name="T26" fmla="*/ 310 w 320"/>
                <a:gd name="T27" fmla="*/ 135 h 316"/>
                <a:gd name="T28" fmla="*/ 318 w 320"/>
                <a:gd name="T29" fmla="*/ 150 h 316"/>
                <a:gd name="T30" fmla="*/ 318 w 320"/>
                <a:gd name="T31" fmla="*/ 165 h 316"/>
                <a:gd name="T32" fmla="*/ 310 w 320"/>
                <a:gd name="T33" fmla="*/ 188 h 316"/>
                <a:gd name="T34" fmla="*/ 310 w 320"/>
                <a:gd name="T35" fmla="*/ 203 h 316"/>
                <a:gd name="T36" fmla="*/ 302 w 320"/>
                <a:gd name="T37" fmla="*/ 218 h 316"/>
                <a:gd name="T38" fmla="*/ 295 w 320"/>
                <a:gd name="T39" fmla="*/ 233 h 316"/>
                <a:gd name="T40" fmla="*/ 287 w 320"/>
                <a:gd name="T41" fmla="*/ 248 h 316"/>
                <a:gd name="T42" fmla="*/ 280 w 320"/>
                <a:gd name="T43" fmla="*/ 263 h 316"/>
                <a:gd name="T44" fmla="*/ 264 w 320"/>
                <a:gd name="T45" fmla="*/ 271 h 316"/>
                <a:gd name="T46" fmla="*/ 257 w 320"/>
                <a:gd name="T47" fmla="*/ 278 h 316"/>
                <a:gd name="T48" fmla="*/ 241 w 320"/>
                <a:gd name="T49" fmla="*/ 293 h 316"/>
                <a:gd name="T50" fmla="*/ 227 w 320"/>
                <a:gd name="T51" fmla="*/ 301 h 316"/>
                <a:gd name="T52" fmla="*/ 212 w 320"/>
                <a:gd name="T53" fmla="*/ 308 h 316"/>
                <a:gd name="T54" fmla="*/ 197 w 320"/>
                <a:gd name="T55" fmla="*/ 316 h 316"/>
                <a:gd name="T56" fmla="*/ 182 w 320"/>
                <a:gd name="T57" fmla="*/ 316 h 316"/>
                <a:gd name="T58" fmla="*/ 166 w 320"/>
                <a:gd name="T59" fmla="*/ 316 h 316"/>
                <a:gd name="T60" fmla="*/ 151 w 320"/>
                <a:gd name="T61" fmla="*/ 316 h 316"/>
                <a:gd name="T62" fmla="*/ 136 w 320"/>
                <a:gd name="T63" fmla="*/ 316 h 316"/>
                <a:gd name="T64" fmla="*/ 121 w 320"/>
                <a:gd name="T65" fmla="*/ 316 h 316"/>
                <a:gd name="T66" fmla="*/ 106 w 320"/>
                <a:gd name="T67" fmla="*/ 308 h 316"/>
                <a:gd name="T68" fmla="*/ 90 w 320"/>
                <a:gd name="T69" fmla="*/ 301 h 316"/>
                <a:gd name="T70" fmla="*/ 76 w 320"/>
                <a:gd name="T71" fmla="*/ 293 h 316"/>
                <a:gd name="T72" fmla="*/ 61 w 320"/>
                <a:gd name="T73" fmla="*/ 286 h 316"/>
                <a:gd name="T74" fmla="*/ 53 w 320"/>
                <a:gd name="T75" fmla="*/ 278 h 316"/>
                <a:gd name="T76" fmla="*/ 38 w 320"/>
                <a:gd name="T77" fmla="*/ 263 h 316"/>
                <a:gd name="T78" fmla="*/ 30 w 320"/>
                <a:gd name="T79" fmla="*/ 248 h 316"/>
                <a:gd name="T80" fmla="*/ 23 w 320"/>
                <a:gd name="T81" fmla="*/ 233 h 316"/>
                <a:gd name="T82" fmla="*/ 15 w 320"/>
                <a:gd name="T83" fmla="*/ 218 h 316"/>
                <a:gd name="T84" fmla="*/ 8 w 320"/>
                <a:gd name="T85" fmla="*/ 210 h 316"/>
                <a:gd name="T86" fmla="*/ 0 w 320"/>
                <a:gd name="T87" fmla="*/ 195 h 316"/>
                <a:gd name="T88" fmla="*/ 0 w 320"/>
                <a:gd name="T89" fmla="*/ 173 h 316"/>
                <a:gd name="T90" fmla="*/ 0 w 320"/>
                <a:gd name="T91" fmla="*/ 158 h 316"/>
                <a:gd name="T92" fmla="*/ 0 w 320"/>
                <a:gd name="T93" fmla="*/ 143 h 316"/>
                <a:gd name="T94" fmla="*/ 0 w 320"/>
                <a:gd name="T95" fmla="*/ 128 h 316"/>
                <a:gd name="T96" fmla="*/ 8 w 320"/>
                <a:gd name="T97" fmla="*/ 113 h 316"/>
                <a:gd name="T98" fmla="*/ 15 w 320"/>
                <a:gd name="T99" fmla="*/ 98 h 316"/>
                <a:gd name="T100" fmla="*/ 23 w 320"/>
                <a:gd name="T101" fmla="*/ 83 h 316"/>
                <a:gd name="T102" fmla="*/ 30 w 320"/>
                <a:gd name="T103" fmla="*/ 68 h 316"/>
                <a:gd name="T104" fmla="*/ 38 w 320"/>
                <a:gd name="T105" fmla="*/ 53 h 316"/>
                <a:gd name="T106" fmla="*/ 53 w 320"/>
                <a:gd name="T107" fmla="*/ 45 h 316"/>
                <a:gd name="T108" fmla="*/ 68 w 320"/>
                <a:gd name="T109" fmla="*/ 30 h 316"/>
                <a:gd name="T110" fmla="*/ 83 w 320"/>
                <a:gd name="T111" fmla="*/ 23 h 316"/>
                <a:gd name="T112" fmla="*/ 98 w 320"/>
                <a:gd name="T113" fmla="*/ 15 h 316"/>
                <a:gd name="T114" fmla="*/ 113 w 320"/>
                <a:gd name="T115" fmla="*/ 8 h 316"/>
                <a:gd name="T116" fmla="*/ 128 w 320"/>
                <a:gd name="T117" fmla="*/ 8 h 316"/>
                <a:gd name="T118" fmla="*/ 144 w 320"/>
                <a:gd name="T119" fmla="*/ 8 h 316"/>
                <a:gd name="T120" fmla="*/ 159 w 320"/>
                <a:gd name="T121" fmla="*/ 0 h 3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20" h="316">
                  <a:moveTo>
                    <a:pt x="160" y="0"/>
                  </a:moveTo>
                  <a:lnTo>
                    <a:pt x="167" y="8"/>
                  </a:lnTo>
                  <a:lnTo>
                    <a:pt x="175" y="8"/>
                  </a:lnTo>
                  <a:lnTo>
                    <a:pt x="183" y="8"/>
                  </a:lnTo>
                  <a:lnTo>
                    <a:pt x="190" y="8"/>
                  </a:lnTo>
                  <a:lnTo>
                    <a:pt x="198" y="8"/>
                  </a:lnTo>
                  <a:lnTo>
                    <a:pt x="205" y="8"/>
                  </a:lnTo>
                  <a:lnTo>
                    <a:pt x="213" y="15"/>
                  </a:lnTo>
                  <a:lnTo>
                    <a:pt x="221" y="15"/>
                  </a:lnTo>
                  <a:lnTo>
                    <a:pt x="228" y="23"/>
                  </a:lnTo>
                  <a:lnTo>
                    <a:pt x="236" y="23"/>
                  </a:lnTo>
                  <a:lnTo>
                    <a:pt x="243" y="30"/>
                  </a:lnTo>
                  <a:lnTo>
                    <a:pt x="251" y="38"/>
                  </a:lnTo>
                  <a:lnTo>
                    <a:pt x="259" y="38"/>
                  </a:lnTo>
                  <a:lnTo>
                    <a:pt x="266" y="45"/>
                  </a:lnTo>
                  <a:lnTo>
                    <a:pt x="266" y="53"/>
                  </a:lnTo>
                  <a:lnTo>
                    <a:pt x="274" y="53"/>
                  </a:lnTo>
                  <a:lnTo>
                    <a:pt x="282" y="60"/>
                  </a:lnTo>
                  <a:lnTo>
                    <a:pt x="282" y="68"/>
                  </a:lnTo>
                  <a:lnTo>
                    <a:pt x="289" y="75"/>
                  </a:lnTo>
                  <a:lnTo>
                    <a:pt x="297" y="83"/>
                  </a:lnTo>
                  <a:lnTo>
                    <a:pt x="304" y="90"/>
                  </a:lnTo>
                  <a:lnTo>
                    <a:pt x="304" y="98"/>
                  </a:lnTo>
                  <a:lnTo>
                    <a:pt x="304" y="105"/>
                  </a:lnTo>
                  <a:lnTo>
                    <a:pt x="312" y="113"/>
                  </a:lnTo>
                  <a:lnTo>
                    <a:pt x="312" y="120"/>
                  </a:lnTo>
                  <a:lnTo>
                    <a:pt x="312" y="128"/>
                  </a:lnTo>
                  <a:lnTo>
                    <a:pt x="312" y="135"/>
                  </a:lnTo>
                  <a:lnTo>
                    <a:pt x="312" y="143"/>
                  </a:lnTo>
                  <a:lnTo>
                    <a:pt x="320" y="150"/>
                  </a:lnTo>
                  <a:lnTo>
                    <a:pt x="320" y="158"/>
                  </a:lnTo>
                  <a:lnTo>
                    <a:pt x="320" y="165"/>
                  </a:lnTo>
                  <a:lnTo>
                    <a:pt x="312" y="173"/>
                  </a:lnTo>
                  <a:lnTo>
                    <a:pt x="312" y="188"/>
                  </a:lnTo>
                  <a:lnTo>
                    <a:pt x="312" y="195"/>
                  </a:lnTo>
                  <a:lnTo>
                    <a:pt x="312" y="203"/>
                  </a:lnTo>
                  <a:lnTo>
                    <a:pt x="312" y="210"/>
                  </a:lnTo>
                  <a:lnTo>
                    <a:pt x="304" y="218"/>
                  </a:lnTo>
                  <a:lnTo>
                    <a:pt x="304" y="225"/>
                  </a:lnTo>
                  <a:lnTo>
                    <a:pt x="297" y="233"/>
                  </a:lnTo>
                  <a:lnTo>
                    <a:pt x="297" y="241"/>
                  </a:lnTo>
                  <a:lnTo>
                    <a:pt x="289" y="248"/>
                  </a:lnTo>
                  <a:lnTo>
                    <a:pt x="282" y="256"/>
                  </a:lnTo>
                  <a:lnTo>
                    <a:pt x="282" y="263"/>
                  </a:lnTo>
                  <a:lnTo>
                    <a:pt x="274" y="263"/>
                  </a:lnTo>
                  <a:lnTo>
                    <a:pt x="266" y="271"/>
                  </a:lnTo>
                  <a:lnTo>
                    <a:pt x="266" y="278"/>
                  </a:lnTo>
                  <a:lnTo>
                    <a:pt x="259" y="278"/>
                  </a:lnTo>
                  <a:lnTo>
                    <a:pt x="251" y="286"/>
                  </a:lnTo>
                  <a:lnTo>
                    <a:pt x="243" y="293"/>
                  </a:lnTo>
                  <a:lnTo>
                    <a:pt x="236" y="301"/>
                  </a:lnTo>
                  <a:lnTo>
                    <a:pt x="228" y="301"/>
                  </a:lnTo>
                  <a:lnTo>
                    <a:pt x="221" y="308"/>
                  </a:lnTo>
                  <a:lnTo>
                    <a:pt x="213" y="308"/>
                  </a:lnTo>
                  <a:lnTo>
                    <a:pt x="205" y="308"/>
                  </a:lnTo>
                  <a:lnTo>
                    <a:pt x="198" y="316"/>
                  </a:lnTo>
                  <a:lnTo>
                    <a:pt x="190" y="316"/>
                  </a:lnTo>
                  <a:lnTo>
                    <a:pt x="183" y="316"/>
                  </a:lnTo>
                  <a:lnTo>
                    <a:pt x="175" y="316"/>
                  </a:lnTo>
                  <a:lnTo>
                    <a:pt x="167" y="316"/>
                  </a:lnTo>
                  <a:lnTo>
                    <a:pt x="160" y="316"/>
                  </a:lnTo>
                  <a:lnTo>
                    <a:pt x="152" y="316"/>
                  </a:lnTo>
                  <a:lnTo>
                    <a:pt x="145" y="316"/>
                  </a:lnTo>
                  <a:lnTo>
                    <a:pt x="137" y="316"/>
                  </a:lnTo>
                  <a:lnTo>
                    <a:pt x="129" y="316"/>
                  </a:lnTo>
                  <a:lnTo>
                    <a:pt x="122" y="316"/>
                  </a:lnTo>
                  <a:lnTo>
                    <a:pt x="114" y="308"/>
                  </a:lnTo>
                  <a:lnTo>
                    <a:pt x="107" y="308"/>
                  </a:lnTo>
                  <a:lnTo>
                    <a:pt x="99" y="308"/>
                  </a:lnTo>
                  <a:lnTo>
                    <a:pt x="91" y="301"/>
                  </a:lnTo>
                  <a:lnTo>
                    <a:pt x="84" y="301"/>
                  </a:lnTo>
                  <a:lnTo>
                    <a:pt x="76" y="293"/>
                  </a:lnTo>
                  <a:lnTo>
                    <a:pt x="68" y="293"/>
                  </a:lnTo>
                  <a:lnTo>
                    <a:pt x="61" y="286"/>
                  </a:lnTo>
                  <a:lnTo>
                    <a:pt x="61" y="278"/>
                  </a:lnTo>
                  <a:lnTo>
                    <a:pt x="53" y="278"/>
                  </a:lnTo>
                  <a:lnTo>
                    <a:pt x="46" y="271"/>
                  </a:lnTo>
                  <a:lnTo>
                    <a:pt x="38" y="263"/>
                  </a:lnTo>
                  <a:lnTo>
                    <a:pt x="30" y="256"/>
                  </a:lnTo>
                  <a:lnTo>
                    <a:pt x="30" y="248"/>
                  </a:lnTo>
                  <a:lnTo>
                    <a:pt x="23" y="241"/>
                  </a:lnTo>
                  <a:lnTo>
                    <a:pt x="23" y="233"/>
                  </a:lnTo>
                  <a:lnTo>
                    <a:pt x="15" y="225"/>
                  </a:lnTo>
                  <a:lnTo>
                    <a:pt x="15" y="218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8" y="203"/>
                  </a:lnTo>
                  <a:lnTo>
                    <a:pt x="0" y="195"/>
                  </a:lnTo>
                  <a:lnTo>
                    <a:pt x="0" y="188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8" y="120"/>
                  </a:lnTo>
                  <a:lnTo>
                    <a:pt x="8" y="113"/>
                  </a:lnTo>
                  <a:lnTo>
                    <a:pt x="8" y="105"/>
                  </a:lnTo>
                  <a:lnTo>
                    <a:pt x="15" y="98"/>
                  </a:lnTo>
                  <a:lnTo>
                    <a:pt x="15" y="90"/>
                  </a:lnTo>
                  <a:lnTo>
                    <a:pt x="23" y="83"/>
                  </a:lnTo>
                  <a:lnTo>
                    <a:pt x="30" y="75"/>
                  </a:lnTo>
                  <a:lnTo>
                    <a:pt x="30" y="68"/>
                  </a:lnTo>
                  <a:lnTo>
                    <a:pt x="38" y="60"/>
                  </a:lnTo>
                  <a:lnTo>
                    <a:pt x="38" y="53"/>
                  </a:lnTo>
                  <a:lnTo>
                    <a:pt x="46" y="53"/>
                  </a:lnTo>
                  <a:lnTo>
                    <a:pt x="53" y="45"/>
                  </a:lnTo>
                  <a:lnTo>
                    <a:pt x="61" y="38"/>
                  </a:lnTo>
                  <a:lnTo>
                    <a:pt x="68" y="30"/>
                  </a:lnTo>
                  <a:lnTo>
                    <a:pt x="76" y="30"/>
                  </a:lnTo>
                  <a:lnTo>
                    <a:pt x="84" y="23"/>
                  </a:lnTo>
                  <a:lnTo>
                    <a:pt x="91" y="23"/>
                  </a:lnTo>
                  <a:lnTo>
                    <a:pt x="99" y="15"/>
                  </a:lnTo>
                  <a:lnTo>
                    <a:pt x="107" y="15"/>
                  </a:lnTo>
                  <a:lnTo>
                    <a:pt x="114" y="8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8"/>
                  </a:lnTo>
                  <a:lnTo>
                    <a:pt x="145" y="8"/>
                  </a:lnTo>
                  <a:lnTo>
                    <a:pt x="152" y="8"/>
                  </a:lnTo>
                  <a:lnTo>
                    <a:pt x="16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invGray">
            <a:xfrm>
              <a:off x="4750" y="576"/>
              <a:ext cx="318" cy="316"/>
            </a:xfrm>
            <a:custGeom>
              <a:avLst/>
              <a:gdLst>
                <a:gd name="T0" fmla="*/ 159 w 320"/>
                <a:gd name="T1" fmla="*/ 0 h 316"/>
                <a:gd name="T2" fmla="*/ 220 w 320"/>
                <a:gd name="T3" fmla="*/ 15 h 316"/>
                <a:gd name="T4" fmla="*/ 264 w 320"/>
                <a:gd name="T5" fmla="*/ 53 h 316"/>
                <a:gd name="T6" fmla="*/ 302 w 320"/>
                <a:gd name="T7" fmla="*/ 98 h 316"/>
                <a:gd name="T8" fmla="*/ 318 w 320"/>
                <a:gd name="T9" fmla="*/ 158 h 316"/>
                <a:gd name="T10" fmla="*/ 302 w 320"/>
                <a:gd name="T11" fmla="*/ 218 h 316"/>
                <a:gd name="T12" fmla="*/ 264 w 320"/>
                <a:gd name="T13" fmla="*/ 271 h 316"/>
                <a:gd name="T14" fmla="*/ 220 w 320"/>
                <a:gd name="T15" fmla="*/ 308 h 316"/>
                <a:gd name="T16" fmla="*/ 159 w 320"/>
                <a:gd name="T17" fmla="*/ 316 h 316"/>
                <a:gd name="T18" fmla="*/ 98 w 320"/>
                <a:gd name="T19" fmla="*/ 308 h 316"/>
                <a:gd name="T20" fmla="*/ 46 w 320"/>
                <a:gd name="T21" fmla="*/ 271 h 316"/>
                <a:gd name="T22" fmla="*/ 15 w 320"/>
                <a:gd name="T23" fmla="*/ 218 h 316"/>
                <a:gd name="T24" fmla="*/ 0 w 320"/>
                <a:gd name="T25" fmla="*/ 158 h 316"/>
                <a:gd name="T26" fmla="*/ 15 w 320"/>
                <a:gd name="T27" fmla="*/ 98 h 316"/>
                <a:gd name="T28" fmla="*/ 46 w 320"/>
                <a:gd name="T29" fmla="*/ 53 h 316"/>
                <a:gd name="T30" fmla="*/ 98 w 320"/>
                <a:gd name="T31" fmla="*/ 15 h 316"/>
                <a:gd name="T32" fmla="*/ 159 w 320"/>
                <a:gd name="T33" fmla="*/ 0 h 3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0" h="316">
                  <a:moveTo>
                    <a:pt x="160" y="0"/>
                  </a:moveTo>
                  <a:lnTo>
                    <a:pt x="221" y="15"/>
                  </a:lnTo>
                  <a:lnTo>
                    <a:pt x="266" y="53"/>
                  </a:lnTo>
                  <a:lnTo>
                    <a:pt x="304" y="98"/>
                  </a:lnTo>
                  <a:lnTo>
                    <a:pt x="320" y="158"/>
                  </a:lnTo>
                  <a:lnTo>
                    <a:pt x="304" y="218"/>
                  </a:lnTo>
                  <a:lnTo>
                    <a:pt x="266" y="271"/>
                  </a:lnTo>
                  <a:lnTo>
                    <a:pt x="221" y="308"/>
                  </a:lnTo>
                  <a:lnTo>
                    <a:pt x="160" y="316"/>
                  </a:lnTo>
                  <a:lnTo>
                    <a:pt x="99" y="308"/>
                  </a:lnTo>
                  <a:lnTo>
                    <a:pt x="46" y="271"/>
                  </a:lnTo>
                  <a:lnTo>
                    <a:pt x="15" y="218"/>
                  </a:lnTo>
                  <a:lnTo>
                    <a:pt x="0" y="158"/>
                  </a:lnTo>
                  <a:lnTo>
                    <a:pt x="15" y="98"/>
                  </a:lnTo>
                  <a:lnTo>
                    <a:pt x="46" y="53"/>
                  </a:lnTo>
                  <a:lnTo>
                    <a:pt x="99" y="15"/>
                  </a:lnTo>
                  <a:lnTo>
                    <a:pt x="16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invGray">
            <a:xfrm>
              <a:off x="4656" y="899"/>
              <a:ext cx="253" cy="541"/>
            </a:xfrm>
            <a:custGeom>
              <a:avLst/>
              <a:gdLst>
                <a:gd name="T0" fmla="*/ 253 w 343"/>
                <a:gd name="T1" fmla="*/ 0 h 601"/>
                <a:gd name="T2" fmla="*/ 253 w 343"/>
                <a:gd name="T3" fmla="*/ 250 h 601"/>
                <a:gd name="T4" fmla="*/ 0 w 343"/>
                <a:gd name="T5" fmla="*/ 541 h 6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601">
                  <a:moveTo>
                    <a:pt x="343" y="0"/>
                  </a:moveTo>
                  <a:lnTo>
                    <a:pt x="343" y="278"/>
                  </a:lnTo>
                  <a:lnTo>
                    <a:pt x="0" y="60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910" y="1152"/>
              <a:ext cx="24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4224" y="2400"/>
              <a:ext cx="1344" cy="672"/>
              <a:chOff x="4224" y="2400"/>
              <a:chExt cx="1344" cy="672"/>
            </a:xfrm>
          </p:grpSpPr>
          <p:sp>
            <p:nvSpPr>
              <p:cNvPr id="13" name="Oval 15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344" cy="672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8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400"/>
                  <a:t>Use Case</a:t>
                </a:r>
              </a:p>
            </p:txBody>
          </p:sp>
        </p:grp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692" y="95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-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5867400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(actor)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biểu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diễn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trò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thể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đảm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nhiệm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dùng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thể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biểu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diễn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máy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hoặc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thể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chủ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traod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đổi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thông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thể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tượng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thông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thể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bị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nhận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thông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phải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thành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ngoài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781800" y="1981200"/>
            <a:ext cx="1776413" cy="3243263"/>
            <a:chOff x="3853" y="864"/>
            <a:chExt cx="1119" cy="2043"/>
          </a:xfrm>
        </p:grpSpPr>
        <p:sp>
          <p:nvSpPr>
            <p:cNvPr id="7" name="Freeform 9"/>
            <p:cNvSpPr>
              <a:spLocks/>
            </p:cNvSpPr>
            <p:nvPr/>
          </p:nvSpPr>
          <p:spPr bwMode="invGray">
            <a:xfrm>
              <a:off x="3853" y="1373"/>
              <a:ext cx="569" cy="948"/>
            </a:xfrm>
            <a:custGeom>
              <a:avLst/>
              <a:gdLst>
                <a:gd name="T0" fmla="*/ 569 w 343"/>
                <a:gd name="T1" fmla="*/ 0 h 601"/>
                <a:gd name="T2" fmla="*/ 569 w 343"/>
                <a:gd name="T3" fmla="*/ 439 h 601"/>
                <a:gd name="T4" fmla="*/ 0 w 343"/>
                <a:gd name="T5" fmla="*/ 948 h 6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601">
                  <a:moveTo>
                    <a:pt x="343" y="0"/>
                  </a:moveTo>
                  <a:lnTo>
                    <a:pt x="343" y="278"/>
                  </a:lnTo>
                  <a:lnTo>
                    <a:pt x="0" y="60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invGray">
            <a:xfrm>
              <a:off x="4134" y="2619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Actor</a:t>
              </a: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4156" y="864"/>
              <a:ext cx="531" cy="498"/>
            </a:xfrm>
            <a:custGeom>
              <a:avLst/>
              <a:gdLst>
                <a:gd name="T0" fmla="*/ 277 w 320"/>
                <a:gd name="T1" fmla="*/ 13 h 316"/>
                <a:gd name="T2" fmla="*/ 304 w 320"/>
                <a:gd name="T3" fmla="*/ 13 h 316"/>
                <a:gd name="T4" fmla="*/ 329 w 320"/>
                <a:gd name="T5" fmla="*/ 13 h 316"/>
                <a:gd name="T6" fmla="*/ 353 w 320"/>
                <a:gd name="T7" fmla="*/ 24 h 316"/>
                <a:gd name="T8" fmla="*/ 378 w 320"/>
                <a:gd name="T9" fmla="*/ 36 h 316"/>
                <a:gd name="T10" fmla="*/ 403 w 320"/>
                <a:gd name="T11" fmla="*/ 47 h 316"/>
                <a:gd name="T12" fmla="*/ 430 w 320"/>
                <a:gd name="T13" fmla="*/ 60 h 316"/>
                <a:gd name="T14" fmla="*/ 441 w 320"/>
                <a:gd name="T15" fmla="*/ 84 h 316"/>
                <a:gd name="T16" fmla="*/ 468 w 320"/>
                <a:gd name="T17" fmla="*/ 95 h 316"/>
                <a:gd name="T18" fmla="*/ 480 w 320"/>
                <a:gd name="T19" fmla="*/ 118 h 316"/>
                <a:gd name="T20" fmla="*/ 504 w 320"/>
                <a:gd name="T21" fmla="*/ 142 h 316"/>
                <a:gd name="T22" fmla="*/ 504 w 320"/>
                <a:gd name="T23" fmla="*/ 165 h 316"/>
                <a:gd name="T24" fmla="*/ 518 w 320"/>
                <a:gd name="T25" fmla="*/ 189 h 316"/>
                <a:gd name="T26" fmla="*/ 518 w 320"/>
                <a:gd name="T27" fmla="*/ 213 h 316"/>
                <a:gd name="T28" fmla="*/ 531 w 320"/>
                <a:gd name="T29" fmla="*/ 236 h 316"/>
                <a:gd name="T30" fmla="*/ 531 w 320"/>
                <a:gd name="T31" fmla="*/ 260 h 316"/>
                <a:gd name="T32" fmla="*/ 518 w 320"/>
                <a:gd name="T33" fmla="*/ 296 h 316"/>
                <a:gd name="T34" fmla="*/ 518 w 320"/>
                <a:gd name="T35" fmla="*/ 320 h 316"/>
                <a:gd name="T36" fmla="*/ 504 w 320"/>
                <a:gd name="T37" fmla="*/ 344 h 316"/>
                <a:gd name="T38" fmla="*/ 493 w 320"/>
                <a:gd name="T39" fmla="*/ 367 h 316"/>
                <a:gd name="T40" fmla="*/ 480 w 320"/>
                <a:gd name="T41" fmla="*/ 391 h 316"/>
                <a:gd name="T42" fmla="*/ 468 w 320"/>
                <a:gd name="T43" fmla="*/ 414 h 316"/>
                <a:gd name="T44" fmla="*/ 441 w 320"/>
                <a:gd name="T45" fmla="*/ 427 h 316"/>
                <a:gd name="T46" fmla="*/ 430 w 320"/>
                <a:gd name="T47" fmla="*/ 438 h 316"/>
                <a:gd name="T48" fmla="*/ 403 w 320"/>
                <a:gd name="T49" fmla="*/ 462 h 316"/>
                <a:gd name="T50" fmla="*/ 378 w 320"/>
                <a:gd name="T51" fmla="*/ 474 h 316"/>
                <a:gd name="T52" fmla="*/ 353 w 320"/>
                <a:gd name="T53" fmla="*/ 485 h 316"/>
                <a:gd name="T54" fmla="*/ 329 w 320"/>
                <a:gd name="T55" fmla="*/ 498 h 316"/>
                <a:gd name="T56" fmla="*/ 304 w 320"/>
                <a:gd name="T57" fmla="*/ 498 h 316"/>
                <a:gd name="T58" fmla="*/ 277 w 320"/>
                <a:gd name="T59" fmla="*/ 498 h 316"/>
                <a:gd name="T60" fmla="*/ 252 w 320"/>
                <a:gd name="T61" fmla="*/ 498 h 316"/>
                <a:gd name="T62" fmla="*/ 227 w 320"/>
                <a:gd name="T63" fmla="*/ 498 h 316"/>
                <a:gd name="T64" fmla="*/ 202 w 320"/>
                <a:gd name="T65" fmla="*/ 498 h 316"/>
                <a:gd name="T66" fmla="*/ 178 w 320"/>
                <a:gd name="T67" fmla="*/ 485 h 316"/>
                <a:gd name="T68" fmla="*/ 151 w 320"/>
                <a:gd name="T69" fmla="*/ 474 h 316"/>
                <a:gd name="T70" fmla="*/ 126 w 320"/>
                <a:gd name="T71" fmla="*/ 462 h 316"/>
                <a:gd name="T72" fmla="*/ 101 w 320"/>
                <a:gd name="T73" fmla="*/ 451 h 316"/>
                <a:gd name="T74" fmla="*/ 88 w 320"/>
                <a:gd name="T75" fmla="*/ 438 h 316"/>
                <a:gd name="T76" fmla="*/ 63 w 320"/>
                <a:gd name="T77" fmla="*/ 414 h 316"/>
                <a:gd name="T78" fmla="*/ 50 w 320"/>
                <a:gd name="T79" fmla="*/ 391 h 316"/>
                <a:gd name="T80" fmla="*/ 38 w 320"/>
                <a:gd name="T81" fmla="*/ 367 h 316"/>
                <a:gd name="T82" fmla="*/ 25 w 320"/>
                <a:gd name="T83" fmla="*/ 344 h 316"/>
                <a:gd name="T84" fmla="*/ 13 w 320"/>
                <a:gd name="T85" fmla="*/ 331 h 316"/>
                <a:gd name="T86" fmla="*/ 0 w 320"/>
                <a:gd name="T87" fmla="*/ 307 h 316"/>
                <a:gd name="T88" fmla="*/ 0 w 320"/>
                <a:gd name="T89" fmla="*/ 273 h 316"/>
                <a:gd name="T90" fmla="*/ 0 w 320"/>
                <a:gd name="T91" fmla="*/ 249 h 316"/>
                <a:gd name="T92" fmla="*/ 0 w 320"/>
                <a:gd name="T93" fmla="*/ 225 h 316"/>
                <a:gd name="T94" fmla="*/ 0 w 320"/>
                <a:gd name="T95" fmla="*/ 202 h 316"/>
                <a:gd name="T96" fmla="*/ 13 w 320"/>
                <a:gd name="T97" fmla="*/ 178 h 316"/>
                <a:gd name="T98" fmla="*/ 25 w 320"/>
                <a:gd name="T99" fmla="*/ 154 h 316"/>
                <a:gd name="T100" fmla="*/ 38 w 320"/>
                <a:gd name="T101" fmla="*/ 131 h 316"/>
                <a:gd name="T102" fmla="*/ 50 w 320"/>
                <a:gd name="T103" fmla="*/ 107 h 316"/>
                <a:gd name="T104" fmla="*/ 63 w 320"/>
                <a:gd name="T105" fmla="*/ 84 h 316"/>
                <a:gd name="T106" fmla="*/ 88 w 320"/>
                <a:gd name="T107" fmla="*/ 71 h 316"/>
                <a:gd name="T108" fmla="*/ 113 w 320"/>
                <a:gd name="T109" fmla="*/ 47 h 316"/>
                <a:gd name="T110" fmla="*/ 139 w 320"/>
                <a:gd name="T111" fmla="*/ 36 h 316"/>
                <a:gd name="T112" fmla="*/ 164 w 320"/>
                <a:gd name="T113" fmla="*/ 24 h 316"/>
                <a:gd name="T114" fmla="*/ 189 w 320"/>
                <a:gd name="T115" fmla="*/ 13 h 316"/>
                <a:gd name="T116" fmla="*/ 214 w 320"/>
                <a:gd name="T117" fmla="*/ 13 h 316"/>
                <a:gd name="T118" fmla="*/ 241 w 320"/>
                <a:gd name="T119" fmla="*/ 13 h 316"/>
                <a:gd name="T120" fmla="*/ 266 w 320"/>
                <a:gd name="T121" fmla="*/ 0 h 3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20" h="316">
                  <a:moveTo>
                    <a:pt x="160" y="0"/>
                  </a:moveTo>
                  <a:lnTo>
                    <a:pt x="167" y="8"/>
                  </a:lnTo>
                  <a:lnTo>
                    <a:pt x="175" y="8"/>
                  </a:lnTo>
                  <a:lnTo>
                    <a:pt x="183" y="8"/>
                  </a:lnTo>
                  <a:lnTo>
                    <a:pt x="190" y="8"/>
                  </a:lnTo>
                  <a:lnTo>
                    <a:pt x="198" y="8"/>
                  </a:lnTo>
                  <a:lnTo>
                    <a:pt x="205" y="8"/>
                  </a:lnTo>
                  <a:lnTo>
                    <a:pt x="213" y="15"/>
                  </a:lnTo>
                  <a:lnTo>
                    <a:pt x="221" y="15"/>
                  </a:lnTo>
                  <a:lnTo>
                    <a:pt x="228" y="23"/>
                  </a:lnTo>
                  <a:lnTo>
                    <a:pt x="236" y="23"/>
                  </a:lnTo>
                  <a:lnTo>
                    <a:pt x="243" y="30"/>
                  </a:lnTo>
                  <a:lnTo>
                    <a:pt x="251" y="38"/>
                  </a:lnTo>
                  <a:lnTo>
                    <a:pt x="259" y="38"/>
                  </a:lnTo>
                  <a:lnTo>
                    <a:pt x="266" y="45"/>
                  </a:lnTo>
                  <a:lnTo>
                    <a:pt x="266" y="53"/>
                  </a:lnTo>
                  <a:lnTo>
                    <a:pt x="274" y="53"/>
                  </a:lnTo>
                  <a:lnTo>
                    <a:pt x="282" y="60"/>
                  </a:lnTo>
                  <a:lnTo>
                    <a:pt x="282" y="68"/>
                  </a:lnTo>
                  <a:lnTo>
                    <a:pt x="289" y="75"/>
                  </a:lnTo>
                  <a:lnTo>
                    <a:pt x="297" y="83"/>
                  </a:lnTo>
                  <a:lnTo>
                    <a:pt x="304" y="90"/>
                  </a:lnTo>
                  <a:lnTo>
                    <a:pt x="304" y="98"/>
                  </a:lnTo>
                  <a:lnTo>
                    <a:pt x="304" y="105"/>
                  </a:lnTo>
                  <a:lnTo>
                    <a:pt x="312" y="113"/>
                  </a:lnTo>
                  <a:lnTo>
                    <a:pt x="312" y="120"/>
                  </a:lnTo>
                  <a:lnTo>
                    <a:pt x="312" y="128"/>
                  </a:lnTo>
                  <a:lnTo>
                    <a:pt x="312" y="135"/>
                  </a:lnTo>
                  <a:lnTo>
                    <a:pt x="312" y="143"/>
                  </a:lnTo>
                  <a:lnTo>
                    <a:pt x="320" y="150"/>
                  </a:lnTo>
                  <a:lnTo>
                    <a:pt x="320" y="158"/>
                  </a:lnTo>
                  <a:lnTo>
                    <a:pt x="320" y="165"/>
                  </a:lnTo>
                  <a:lnTo>
                    <a:pt x="312" y="173"/>
                  </a:lnTo>
                  <a:lnTo>
                    <a:pt x="312" y="188"/>
                  </a:lnTo>
                  <a:lnTo>
                    <a:pt x="312" y="195"/>
                  </a:lnTo>
                  <a:lnTo>
                    <a:pt x="312" y="203"/>
                  </a:lnTo>
                  <a:lnTo>
                    <a:pt x="312" y="210"/>
                  </a:lnTo>
                  <a:lnTo>
                    <a:pt x="304" y="218"/>
                  </a:lnTo>
                  <a:lnTo>
                    <a:pt x="304" y="225"/>
                  </a:lnTo>
                  <a:lnTo>
                    <a:pt x="297" y="233"/>
                  </a:lnTo>
                  <a:lnTo>
                    <a:pt x="297" y="241"/>
                  </a:lnTo>
                  <a:lnTo>
                    <a:pt x="289" y="248"/>
                  </a:lnTo>
                  <a:lnTo>
                    <a:pt x="282" y="256"/>
                  </a:lnTo>
                  <a:lnTo>
                    <a:pt x="282" y="263"/>
                  </a:lnTo>
                  <a:lnTo>
                    <a:pt x="274" y="263"/>
                  </a:lnTo>
                  <a:lnTo>
                    <a:pt x="266" y="271"/>
                  </a:lnTo>
                  <a:lnTo>
                    <a:pt x="266" y="278"/>
                  </a:lnTo>
                  <a:lnTo>
                    <a:pt x="259" y="278"/>
                  </a:lnTo>
                  <a:lnTo>
                    <a:pt x="251" y="286"/>
                  </a:lnTo>
                  <a:lnTo>
                    <a:pt x="243" y="293"/>
                  </a:lnTo>
                  <a:lnTo>
                    <a:pt x="236" y="301"/>
                  </a:lnTo>
                  <a:lnTo>
                    <a:pt x="228" y="301"/>
                  </a:lnTo>
                  <a:lnTo>
                    <a:pt x="221" y="308"/>
                  </a:lnTo>
                  <a:lnTo>
                    <a:pt x="213" y="308"/>
                  </a:lnTo>
                  <a:lnTo>
                    <a:pt x="205" y="308"/>
                  </a:lnTo>
                  <a:lnTo>
                    <a:pt x="198" y="316"/>
                  </a:lnTo>
                  <a:lnTo>
                    <a:pt x="190" y="316"/>
                  </a:lnTo>
                  <a:lnTo>
                    <a:pt x="183" y="316"/>
                  </a:lnTo>
                  <a:lnTo>
                    <a:pt x="175" y="316"/>
                  </a:lnTo>
                  <a:lnTo>
                    <a:pt x="167" y="316"/>
                  </a:lnTo>
                  <a:lnTo>
                    <a:pt x="160" y="316"/>
                  </a:lnTo>
                  <a:lnTo>
                    <a:pt x="152" y="316"/>
                  </a:lnTo>
                  <a:lnTo>
                    <a:pt x="145" y="316"/>
                  </a:lnTo>
                  <a:lnTo>
                    <a:pt x="137" y="316"/>
                  </a:lnTo>
                  <a:lnTo>
                    <a:pt x="129" y="316"/>
                  </a:lnTo>
                  <a:lnTo>
                    <a:pt x="122" y="316"/>
                  </a:lnTo>
                  <a:lnTo>
                    <a:pt x="114" y="308"/>
                  </a:lnTo>
                  <a:lnTo>
                    <a:pt x="107" y="308"/>
                  </a:lnTo>
                  <a:lnTo>
                    <a:pt x="99" y="308"/>
                  </a:lnTo>
                  <a:lnTo>
                    <a:pt x="91" y="301"/>
                  </a:lnTo>
                  <a:lnTo>
                    <a:pt x="84" y="301"/>
                  </a:lnTo>
                  <a:lnTo>
                    <a:pt x="76" y="293"/>
                  </a:lnTo>
                  <a:lnTo>
                    <a:pt x="68" y="293"/>
                  </a:lnTo>
                  <a:lnTo>
                    <a:pt x="61" y="286"/>
                  </a:lnTo>
                  <a:lnTo>
                    <a:pt x="61" y="278"/>
                  </a:lnTo>
                  <a:lnTo>
                    <a:pt x="53" y="278"/>
                  </a:lnTo>
                  <a:lnTo>
                    <a:pt x="46" y="271"/>
                  </a:lnTo>
                  <a:lnTo>
                    <a:pt x="38" y="263"/>
                  </a:lnTo>
                  <a:lnTo>
                    <a:pt x="30" y="256"/>
                  </a:lnTo>
                  <a:lnTo>
                    <a:pt x="30" y="248"/>
                  </a:lnTo>
                  <a:lnTo>
                    <a:pt x="23" y="241"/>
                  </a:lnTo>
                  <a:lnTo>
                    <a:pt x="23" y="233"/>
                  </a:lnTo>
                  <a:lnTo>
                    <a:pt x="15" y="225"/>
                  </a:lnTo>
                  <a:lnTo>
                    <a:pt x="15" y="218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8" y="203"/>
                  </a:lnTo>
                  <a:lnTo>
                    <a:pt x="0" y="195"/>
                  </a:lnTo>
                  <a:lnTo>
                    <a:pt x="0" y="188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8" y="120"/>
                  </a:lnTo>
                  <a:lnTo>
                    <a:pt x="8" y="113"/>
                  </a:lnTo>
                  <a:lnTo>
                    <a:pt x="8" y="105"/>
                  </a:lnTo>
                  <a:lnTo>
                    <a:pt x="15" y="98"/>
                  </a:lnTo>
                  <a:lnTo>
                    <a:pt x="15" y="90"/>
                  </a:lnTo>
                  <a:lnTo>
                    <a:pt x="23" y="83"/>
                  </a:lnTo>
                  <a:lnTo>
                    <a:pt x="30" y="75"/>
                  </a:lnTo>
                  <a:lnTo>
                    <a:pt x="30" y="68"/>
                  </a:lnTo>
                  <a:lnTo>
                    <a:pt x="38" y="60"/>
                  </a:lnTo>
                  <a:lnTo>
                    <a:pt x="38" y="53"/>
                  </a:lnTo>
                  <a:lnTo>
                    <a:pt x="46" y="53"/>
                  </a:lnTo>
                  <a:lnTo>
                    <a:pt x="53" y="45"/>
                  </a:lnTo>
                  <a:lnTo>
                    <a:pt x="61" y="38"/>
                  </a:lnTo>
                  <a:lnTo>
                    <a:pt x="68" y="30"/>
                  </a:lnTo>
                  <a:lnTo>
                    <a:pt x="76" y="30"/>
                  </a:lnTo>
                  <a:lnTo>
                    <a:pt x="84" y="23"/>
                  </a:lnTo>
                  <a:lnTo>
                    <a:pt x="91" y="23"/>
                  </a:lnTo>
                  <a:lnTo>
                    <a:pt x="99" y="15"/>
                  </a:lnTo>
                  <a:lnTo>
                    <a:pt x="107" y="15"/>
                  </a:lnTo>
                  <a:lnTo>
                    <a:pt x="114" y="8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8"/>
                  </a:lnTo>
                  <a:lnTo>
                    <a:pt x="145" y="8"/>
                  </a:lnTo>
                  <a:lnTo>
                    <a:pt x="152" y="8"/>
                  </a:lnTo>
                  <a:lnTo>
                    <a:pt x="16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4156" y="864"/>
              <a:ext cx="531" cy="498"/>
            </a:xfrm>
            <a:custGeom>
              <a:avLst/>
              <a:gdLst>
                <a:gd name="T0" fmla="*/ 266 w 320"/>
                <a:gd name="T1" fmla="*/ 0 h 316"/>
                <a:gd name="T2" fmla="*/ 367 w 320"/>
                <a:gd name="T3" fmla="*/ 24 h 316"/>
                <a:gd name="T4" fmla="*/ 441 w 320"/>
                <a:gd name="T5" fmla="*/ 84 h 316"/>
                <a:gd name="T6" fmla="*/ 504 w 320"/>
                <a:gd name="T7" fmla="*/ 154 h 316"/>
                <a:gd name="T8" fmla="*/ 531 w 320"/>
                <a:gd name="T9" fmla="*/ 249 h 316"/>
                <a:gd name="T10" fmla="*/ 504 w 320"/>
                <a:gd name="T11" fmla="*/ 344 h 316"/>
                <a:gd name="T12" fmla="*/ 441 w 320"/>
                <a:gd name="T13" fmla="*/ 427 h 316"/>
                <a:gd name="T14" fmla="*/ 367 w 320"/>
                <a:gd name="T15" fmla="*/ 485 h 316"/>
                <a:gd name="T16" fmla="*/ 266 w 320"/>
                <a:gd name="T17" fmla="*/ 498 h 316"/>
                <a:gd name="T18" fmla="*/ 164 w 320"/>
                <a:gd name="T19" fmla="*/ 485 h 316"/>
                <a:gd name="T20" fmla="*/ 76 w 320"/>
                <a:gd name="T21" fmla="*/ 427 h 316"/>
                <a:gd name="T22" fmla="*/ 25 w 320"/>
                <a:gd name="T23" fmla="*/ 344 h 316"/>
                <a:gd name="T24" fmla="*/ 0 w 320"/>
                <a:gd name="T25" fmla="*/ 249 h 316"/>
                <a:gd name="T26" fmla="*/ 25 w 320"/>
                <a:gd name="T27" fmla="*/ 154 h 316"/>
                <a:gd name="T28" fmla="*/ 76 w 320"/>
                <a:gd name="T29" fmla="*/ 84 h 316"/>
                <a:gd name="T30" fmla="*/ 164 w 320"/>
                <a:gd name="T31" fmla="*/ 24 h 316"/>
                <a:gd name="T32" fmla="*/ 266 w 320"/>
                <a:gd name="T33" fmla="*/ 0 h 3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0" h="316">
                  <a:moveTo>
                    <a:pt x="160" y="0"/>
                  </a:moveTo>
                  <a:lnTo>
                    <a:pt x="221" y="15"/>
                  </a:lnTo>
                  <a:lnTo>
                    <a:pt x="266" y="53"/>
                  </a:lnTo>
                  <a:lnTo>
                    <a:pt x="304" y="98"/>
                  </a:lnTo>
                  <a:lnTo>
                    <a:pt x="320" y="158"/>
                  </a:lnTo>
                  <a:lnTo>
                    <a:pt x="304" y="218"/>
                  </a:lnTo>
                  <a:lnTo>
                    <a:pt x="266" y="271"/>
                  </a:lnTo>
                  <a:lnTo>
                    <a:pt x="221" y="308"/>
                  </a:lnTo>
                  <a:lnTo>
                    <a:pt x="160" y="316"/>
                  </a:lnTo>
                  <a:lnTo>
                    <a:pt x="99" y="308"/>
                  </a:lnTo>
                  <a:lnTo>
                    <a:pt x="46" y="271"/>
                  </a:lnTo>
                  <a:lnTo>
                    <a:pt x="15" y="218"/>
                  </a:lnTo>
                  <a:lnTo>
                    <a:pt x="0" y="158"/>
                  </a:lnTo>
                  <a:lnTo>
                    <a:pt x="15" y="98"/>
                  </a:lnTo>
                  <a:lnTo>
                    <a:pt x="46" y="53"/>
                  </a:lnTo>
                  <a:lnTo>
                    <a:pt x="99" y="15"/>
                  </a:lnTo>
                  <a:lnTo>
                    <a:pt x="16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invGray">
            <a:xfrm>
              <a:off x="4055" y="1504"/>
              <a:ext cx="731" cy="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invGray">
            <a:xfrm>
              <a:off x="4416" y="1820"/>
              <a:ext cx="556" cy="5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 </a:t>
            </a:r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(use-case)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</a:t>
            </a:r>
            <a:r>
              <a:rPr lang="en-US" dirty="0" smtClean="0"/>
              <a:t>,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actor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(action)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276600" y="3733800"/>
            <a:ext cx="2133600" cy="1066800"/>
            <a:chOff x="2112" y="3024"/>
            <a:chExt cx="1344" cy="672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2112" y="3024"/>
              <a:ext cx="1344" cy="672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304" y="3216"/>
              <a:ext cx="8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/>
                <a:t>Use Case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- </a:t>
            </a:r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use-case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bỏi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905000" y="4243388"/>
            <a:ext cx="6007100" cy="2009776"/>
            <a:chOff x="968" y="2064"/>
            <a:chExt cx="3784" cy="1266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invGray">
            <a:xfrm>
              <a:off x="1053" y="3039"/>
              <a:ext cx="5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/>
                <a:t>Actor</a:t>
              </a: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151" y="2064"/>
              <a:ext cx="320" cy="316"/>
            </a:xfrm>
            <a:custGeom>
              <a:avLst/>
              <a:gdLst>
                <a:gd name="T0" fmla="*/ 167 w 320"/>
                <a:gd name="T1" fmla="*/ 8 h 316"/>
                <a:gd name="T2" fmla="*/ 183 w 320"/>
                <a:gd name="T3" fmla="*/ 8 h 316"/>
                <a:gd name="T4" fmla="*/ 198 w 320"/>
                <a:gd name="T5" fmla="*/ 8 h 316"/>
                <a:gd name="T6" fmla="*/ 213 w 320"/>
                <a:gd name="T7" fmla="*/ 15 h 316"/>
                <a:gd name="T8" fmla="*/ 228 w 320"/>
                <a:gd name="T9" fmla="*/ 23 h 316"/>
                <a:gd name="T10" fmla="*/ 243 w 320"/>
                <a:gd name="T11" fmla="*/ 30 h 316"/>
                <a:gd name="T12" fmla="*/ 259 w 320"/>
                <a:gd name="T13" fmla="*/ 38 h 316"/>
                <a:gd name="T14" fmla="*/ 266 w 320"/>
                <a:gd name="T15" fmla="*/ 53 h 316"/>
                <a:gd name="T16" fmla="*/ 282 w 320"/>
                <a:gd name="T17" fmla="*/ 60 h 316"/>
                <a:gd name="T18" fmla="*/ 289 w 320"/>
                <a:gd name="T19" fmla="*/ 75 h 316"/>
                <a:gd name="T20" fmla="*/ 304 w 320"/>
                <a:gd name="T21" fmla="*/ 90 h 316"/>
                <a:gd name="T22" fmla="*/ 304 w 320"/>
                <a:gd name="T23" fmla="*/ 105 h 316"/>
                <a:gd name="T24" fmla="*/ 312 w 320"/>
                <a:gd name="T25" fmla="*/ 120 h 316"/>
                <a:gd name="T26" fmla="*/ 312 w 320"/>
                <a:gd name="T27" fmla="*/ 135 h 316"/>
                <a:gd name="T28" fmla="*/ 320 w 320"/>
                <a:gd name="T29" fmla="*/ 150 h 316"/>
                <a:gd name="T30" fmla="*/ 320 w 320"/>
                <a:gd name="T31" fmla="*/ 165 h 316"/>
                <a:gd name="T32" fmla="*/ 312 w 320"/>
                <a:gd name="T33" fmla="*/ 188 h 316"/>
                <a:gd name="T34" fmla="*/ 312 w 320"/>
                <a:gd name="T35" fmla="*/ 203 h 316"/>
                <a:gd name="T36" fmla="*/ 304 w 320"/>
                <a:gd name="T37" fmla="*/ 218 h 316"/>
                <a:gd name="T38" fmla="*/ 297 w 320"/>
                <a:gd name="T39" fmla="*/ 233 h 316"/>
                <a:gd name="T40" fmla="*/ 289 w 320"/>
                <a:gd name="T41" fmla="*/ 248 h 316"/>
                <a:gd name="T42" fmla="*/ 282 w 320"/>
                <a:gd name="T43" fmla="*/ 263 h 316"/>
                <a:gd name="T44" fmla="*/ 266 w 320"/>
                <a:gd name="T45" fmla="*/ 271 h 316"/>
                <a:gd name="T46" fmla="*/ 259 w 320"/>
                <a:gd name="T47" fmla="*/ 278 h 316"/>
                <a:gd name="T48" fmla="*/ 243 w 320"/>
                <a:gd name="T49" fmla="*/ 293 h 316"/>
                <a:gd name="T50" fmla="*/ 228 w 320"/>
                <a:gd name="T51" fmla="*/ 301 h 316"/>
                <a:gd name="T52" fmla="*/ 213 w 320"/>
                <a:gd name="T53" fmla="*/ 308 h 316"/>
                <a:gd name="T54" fmla="*/ 198 w 320"/>
                <a:gd name="T55" fmla="*/ 316 h 316"/>
                <a:gd name="T56" fmla="*/ 183 w 320"/>
                <a:gd name="T57" fmla="*/ 316 h 316"/>
                <a:gd name="T58" fmla="*/ 167 w 320"/>
                <a:gd name="T59" fmla="*/ 316 h 316"/>
                <a:gd name="T60" fmla="*/ 152 w 320"/>
                <a:gd name="T61" fmla="*/ 316 h 316"/>
                <a:gd name="T62" fmla="*/ 137 w 320"/>
                <a:gd name="T63" fmla="*/ 316 h 316"/>
                <a:gd name="T64" fmla="*/ 122 w 320"/>
                <a:gd name="T65" fmla="*/ 316 h 316"/>
                <a:gd name="T66" fmla="*/ 107 w 320"/>
                <a:gd name="T67" fmla="*/ 308 h 316"/>
                <a:gd name="T68" fmla="*/ 91 w 320"/>
                <a:gd name="T69" fmla="*/ 301 h 316"/>
                <a:gd name="T70" fmla="*/ 76 w 320"/>
                <a:gd name="T71" fmla="*/ 293 h 316"/>
                <a:gd name="T72" fmla="*/ 61 w 320"/>
                <a:gd name="T73" fmla="*/ 286 h 316"/>
                <a:gd name="T74" fmla="*/ 53 w 320"/>
                <a:gd name="T75" fmla="*/ 278 h 316"/>
                <a:gd name="T76" fmla="*/ 38 w 320"/>
                <a:gd name="T77" fmla="*/ 263 h 316"/>
                <a:gd name="T78" fmla="*/ 30 w 320"/>
                <a:gd name="T79" fmla="*/ 248 h 316"/>
                <a:gd name="T80" fmla="*/ 23 w 320"/>
                <a:gd name="T81" fmla="*/ 233 h 316"/>
                <a:gd name="T82" fmla="*/ 15 w 320"/>
                <a:gd name="T83" fmla="*/ 218 h 316"/>
                <a:gd name="T84" fmla="*/ 8 w 320"/>
                <a:gd name="T85" fmla="*/ 210 h 316"/>
                <a:gd name="T86" fmla="*/ 0 w 320"/>
                <a:gd name="T87" fmla="*/ 195 h 316"/>
                <a:gd name="T88" fmla="*/ 0 w 320"/>
                <a:gd name="T89" fmla="*/ 173 h 316"/>
                <a:gd name="T90" fmla="*/ 0 w 320"/>
                <a:gd name="T91" fmla="*/ 158 h 316"/>
                <a:gd name="T92" fmla="*/ 0 w 320"/>
                <a:gd name="T93" fmla="*/ 143 h 316"/>
                <a:gd name="T94" fmla="*/ 0 w 320"/>
                <a:gd name="T95" fmla="*/ 128 h 316"/>
                <a:gd name="T96" fmla="*/ 8 w 320"/>
                <a:gd name="T97" fmla="*/ 113 h 316"/>
                <a:gd name="T98" fmla="*/ 15 w 320"/>
                <a:gd name="T99" fmla="*/ 98 h 316"/>
                <a:gd name="T100" fmla="*/ 23 w 320"/>
                <a:gd name="T101" fmla="*/ 83 h 316"/>
                <a:gd name="T102" fmla="*/ 30 w 320"/>
                <a:gd name="T103" fmla="*/ 68 h 316"/>
                <a:gd name="T104" fmla="*/ 38 w 320"/>
                <a:gd name="T105" fmla="*/ 53 h 316"/>
                <a:gd name="T106" fmla="*/ 53 w 320"/>
                <a:gd name="T107" fmla="*/ 45 h 316"/>
                <a:gd name="T108" fmla="*/ 68 w 320"/>
                <a:gd name="T109" fmla="*/ 30 h 316"/>
                <a:gd name="T110" fmla="*/ 84 w 320"/>
                <a:gd name="T111" fmla="*/ 23 h 316"/>
                <a:gd name="T112" fmla="*/ 99 w 320"/>
                <a:gd name="T113" fmla="*/ 15 h 316"/>
                <a:gd name="T114" fmla="*/ 114 w 320"/>
                <a:gd name="T115" fmla="*/ 8 h 316"/>
                <a:gd name="T116" fmla="*/ 129 w 320"/>
                <a:gd name="T117" fmla="*/ 8 h 316"/>
                <a:gd name="T118" fmla="*/ 145 w 320"/>
                <a:gd name="T119" fmla="*/ 8 h 316"/>
                <a:gd name="T120" fmla="*/ 160 w 320"/>
                <a:gd name="T121" fmla="*/ 0 h 3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20" h="316">
                  <a:moveTo>
                    <a:pt x="160" y="0"/>
                  </a:moveTo>
                  <a:lnTo>
                    <a:pt x="167" y="8"/>
                  </a:lnTo>
                  <a:lnTo>
                    <a:pt x="175" y="8"/>
                  </a:lnTo>
                  <a:lnTo>
                    <a:pt x="183" y="8"/>
                  </a:lnTo>
                  <a:lnTo>
                    <a:pt x="190" y="8"/>
                  </a:lnTo>
                  <a:lnTo>
                    <a:pt x="198" y="8"/>
                  </a:lnTo>
                  <a:lnTo>
                    <a:pt x="205" y="8"/>
                  </a:lnTo>
                  <a:lnTo>
                    <a:pt x="213" y="15"/>
                  </a:lnTo>
                  <a:lnTo>
                    <a:pt x="221" y="15"/>
                  </a:lnTo>
                  <a:lnTo>
                    <a:pt x="228" y="23"/>
                  </a:lnTo>
                  <a:lnTo>
                    <a:pt x="236" y="23"/>
                  </a:lnTo>
                  <a:lnTo>
                    <a:pt x="243" y="30"/>
                  </a:lnTo>
                  <a:lnTo>
                    <a:pt x="251" y="38"/>
                  </a:lnTo>
                  <a:lnTo>
                    <a:pt x="259" y="38"/>
                  </a:lnTo>
                  <a:lnTo>
                    <a:pt x="266" y="45"/>
                  </a:lnTo>
                  <a:lnTo>
                    <a:pt x="266" y="53"/>
                  </a:lnTo>
                  <a:lnTo>
                    <a:pt x="274" y="53"/>
                  </a:lnTo>
                  <a:lnTo>
                    <a:pt x="282" y="60"/>
                  </a:lnTo>
                  <a:lnTo>
                    <a:pt x="282" y="68"/>
                  </a:lnTo>
                  <a:lnTo>
                    <a:pt x="289" y="75"/>
                  </a:lnTo>
                  <a:lnTo>
                    <a:pt x="297" y="83"/>
                  </a:lnTo>
                  <a:lnTo>
                    <a:pt x="304" y="90"/>
                  </a:lnTo>
                  <a:lnTo>
                    <a:pt x="304" y="98"/>
                  </a:lnTo>
                  <a:lnTo>
                    <a:pt x="304" y="105"/>
                  </a:lnTo>
                  <a:lnTo>
                    <a:pt x="312" y="113"/>
                  </a:lnTo>
                  <a:lnTo>
                    <a:pt x="312" y="120"/>
                  </a:lnTo>
                  <a:lnTo>
                    <a:pt x="312" y="128"/>
                  </a:lnTo>
                  <a:lnTo>
                    <a:pt x="312" y="135"/>
                  </a:lnTo>
                  <a:lnTo>
                    <a:pt x="312" y="143"/>
                  </a:lnTo>
                  <a:lnTo>
                    <a:pt x="320" y="150"/>
                  </a:lnTo>
                  <a:lnTo>
                    <a:pt x="320" y="158"/>
                  </a:lnTo>
                  <a:lnTo>
                    <a:pt x="320" y="165"/>
                  </a:lnTo>
                  <a:lnTo>
                    <a:pt x="312" y="173"/>
                  </a:lnTo>
                  <a:lnTo>
                    <a:pt x="312" y="188"/>
                  </a:lnTo>
                  <a:lnTo>
                    <a:pt x="312" y="195"/>
                  </a:lnTo>
                  <a:lnTo>
                    <a:pt x="312" y="203"/>
                  </a:lnTo>
                  <a:lnTo>
                    <a:pt x="312" y="210"/>
                  </a:lnTo>
                  <a:lnTo>
                    <a:pt x="304" y="218"/>
                  </a:lnTo>
                  <a:lnTo>
                    <a:pt x="304" y="225"/>
                  </a:lnTo>
                  <a:lnTo>
                    <a:pt x="297" y="233"/>
                  </a:lnTo>
                  <a:lnTo>
                    <a:pt x="297" y="241"/>
                  </a:lnTo>
                  <a:lnTo>
                    <a:pt x="289" y="248"/>
                  </a:lnTo>
                  <a:lnTo>
                    <a:pt x="282" y="256"/>
                  </a:lnTo>
                  <a:lnTo>
                    <a:pt x="282" y="263"/>
                  </a:lnTo>
                  <a:lnTo>
                    <a:pt x="274" y="263"/>
                  </a:lnTo>
                  <a:lnTo>
                    <a:pt x="266" y="271"/>
                  </a:lnTo>
                  <a:lnTo>
                    <a:pt x="266" y="278"/>
                  </a:lnTo>
                  <a:lnTo>
                    <a:pt x="259" y="278"/>
                  </a:lnTo>
                  <a:lnTo>
                    <a:pt x="251" y="286"/>
                  </a:lnTo>
                  <a:lnTo>
                    <a:pt x="243" y="293"/>
                  </a:lnTo>
                  <a:lnTo>
                    <a:pt x="236" y="301"/>
                  </a:lnTo>
                  <a:lnTo>
                    <a:pt x="228" y="301"/>
                  </a:lnTo>
                  <a:lnTo>
                    <a:pt x="221" y="308"/>
                  </a:lnTo>
                  <a:lnTo>
                    <a:pt x="213" y="308"/>
                  </a:lnTo>
                  <a:lnTo>
                    <a:pt x="205" y="308"/>
                  </a:lnTo>
                  <a:lnTo>
                    <a:pt x="198" y="316"/>
                  </a:lnTo>
                  <a:lnTo>
                    <a:pt x="190" y="316"/>
                  </a:lnTo>
                  <a:lnTo>
                    <a:pt x="183" y="316"/>
                  </a:lnTo>
                  <a:lnTo>
                    <a:pt x="175" y="316"/>
                  </a:lnTo>
                  <a:lnTo>
                    <a:pt x="167" y="316"/>
                  </a:lnTo>
                  <a:lnTo>
                    <a:pt x="160" y="316"/>
                  </a:lnTo>
                  <a:lnTo>
                    <a:pt x="152" y="316"/>
                  </a:lnTo>
                  <a:lnTo>
                    <a:pt x="145" y="316"/>
                  </a:lnTo>
                  <a:lnTo>
                    <a:pt x="137" y="316"/>
                  </a:lnTo>
                  <a:lnTo>
                    <a:pt x="129" y="316"/>
                  </a:lnTo>
                  <a:lnTo>
                    <a:pt x="122" y="316"/>
                  </a:lnTo>
                  <a:lnTo>
                    <a:pt x="114" y="308"/>
                  </a:lnTo>
                  <a:lnTo>
                    <a:pt x="107" y="308"/>
                  </a:lnTo>
                  <a:lnTo>
                    <a:pt x="99" y="308"/>
                  </a:lnTo>
                  <a:lnTo>
                    <a:pt x="91" y="301"/>
                  </a:lnTo>
                  <a:lnTo>
                    <a:pt x="84" y="301"/>
                  </a:lnTo>
                  <a:lnTo>
                    <a:pt x="76" y="293"/>
                  </a:lnTo>
                  <a:lnTo>
                    <a:pt x="68" y="293"/>
                  </a:lnTo>
                  <a:lnTo>
                    <a:pt x="61" y="286"/>
                  </a:lnTo>
                  <a:lnTo>
                    <a:pt x="61" y="278"/>
                  </a:lnTo>
                  <a:lnTo>
                    <a:pt x="53" y="278"/>
                  </a:lnTo>
                  <a:lnTo>
                    <a:pt x="46" y="271"/>
                  </a:lnTo>
                  <a:lnTo>
                    <a:pt x="38" y="263"/>
                  </a:lnTo>
                  <a:lnTo>
                    <a:pt x="30" y="256"/>
                  </a:lnTo>
                  <a:lnTo>
                    <a:pt x="30" y="248"/>
                  </a:lnTo>
                  <a:lnTo>
                    <a:pt x="23" y="241"/>
                  </a:lnTo>
                  <a:lnTo>
                    <a:pt x="23" y="233"/>
                  </a:lnTo>
                  <a:lnTo>
                    <a:pt x="15" y="225"/>
                  </a:lnTo>
                  <a:lnTo>
                    <a:pt x="15" y="218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8" y="203"/>
                  </a:lnTo>
                  <a:lnTo>
                    <a:pt x="0" y="195"/>
                  </a:lnTo>
                  <a:lnTo>
                    <a:pt x="0" y="188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8" y="120"/>
                  </a:lnTo>
                  <a:lnTo>
                    <a:pt x="8" y="113"/>
                  </a:lnTo>
                  <a:lnTo>
                    <a:pt x="8" y="105"/>
                  </a:lnTo>
                  <a:lnTo>
                    <a:pt x="15" y="98"/>
                  </a:lnTo>
                  <a:lnTo>
                    <a:pt x="15" y="90"/>
                  </a:lnTo>
                  <a:lnTo>
                    <a:pt x="23" y="83"/>
                  </a:lnTo>
                  <a:lnTo>
                    <a:pt x="30" y="75"/>
                  </a:lnTo>
                  <a:lnTo>
                    <a:pt x="30" y="68"/>
                  </a:lnTo>
                  <a:lnTo>
                    <a:pt x="38" y="60"/>
                  </a:lnTo>
                  <a:lnTo>
                    <a:pt x="38" y="53"/>
                  </a:lnTo>
                  <a:lnTo>
                    <a:pt x="46" y="53"/>
                  </a:lnTo>
                  <a:lnTo>
                    <a:pt x="53" y="45"/>
                  </a:lnTo>
                  <a:lnTo>
                    <a:pt x="61" y="38"/>
                  </a:lnTo>
                  <a:lnTo>
                    <a:pt x="68" y="30"/>
                  </a:lnTo>
                  <a:lnTo>
                    <a:pt x="76" y="30"/>
                  </a:lnTo>
                  <a:lnTo>
                    <a:pt x="84" y="23"/>
                  </a:lnTo>
                  <a:lnTo>
                    <a:pt x="91" y="23"/>
                  </a:lnTo>
                  <a:lnTo>
                    <a:pt x="99" y="15"/>
                  </a:lnTo>
                  <a:lnTo>
                    <a:pt x="107" y="15"/>
                  </a:lnTo>
                  <a:lnTo>
                    <a:pt x="114" y="8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8"/>
                  </a:lnTo>
                  <a:lnTo>
                    <a:pt x="145" y="8"/>
                  </a:lnTo>
                  <a:lnTo>
                    <a:pt x="152" y="8"/>
                  </a:lnTo>
                  <a:lnTo>
                    <a:pt x="16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151" y="2064"/>
              <a:ext cx="320" cy="316"/>
            </a:xfrm>
            <a:custGeom>
              <a:avLst/>
              <a:gdLst>
                <a:gd name="T0" fmla="*/ 160 w 320"/>
                <a:gd name="T1" fmla="*/ 0 h 316"/>
                <a:gd name="T2" fmla="*/ 221 w 320"/>
                <a:gd name="T3" fmla="*/ 15 h 316"/>
                <a:gd name="T4" fmla="*/ 266 w 320"/>
                <a:gd name="T5" fmla="*/ 53 h 316"/>
                <a:gd name="T6" fmla="*/ 304 w 320"/>
                <a:gd name="T7" fmla="*/ 98 h 316"/>
                <a:gd name="T8" fmla="*/ 320 w 320"/>
                <a:gd name="T9" fmla="*/ 158 h 316"/>
                <a:gd name="T10" fmla="*/ 304 w 320"/>
                <a:gd name="T11" fmla="*/ 218 h 316"/>
                <a:gd name="T12" fmla="*/ 266 w 320"/>
                <a:gd name="T13" fmla="*/ 271 h 316"/>
                <a:gd name="T14" fmla="*/ 221 w 320"/>
                <a:gd name="T15" fmla="*/ 308 h 316"/>
                <a:gd name="T16" fmla="*/ 160 w 320"/>
                <a:gd name="T17" fmla="*/ 316 h 316"/>
                <a:gd name="T18" fmla="*/ 99 w 320"/>
                <a:gd name="T19" fmla="*/ 308 h 316"/>
                <a:gd name="T20" fmla="*/ 46 w 320"/>
                <a:gd name="T21" fmla="*/ 271 h 316"/>
                <a:gd name="T22" fmla="*/ 15 w 320"/>
                <a:gd name="T23" fmla="*/ 218 h 316"/>
                <a:gd name="T24" fmla="*/ 0 w 320"/>
                <a:gd name="T25" fmla="*/ 158 h 316"/>
                <a:gd name="T26" fmla="*/ 15 w 320"/>
                <a:gd name="T27" fmla="*/ 98 h 316"/>
                <a:gd name="T28" fmla="*/ 46 w 320"/>
                <a:gd name="T29" fmla="*/ 53 h 316"/>
                <a:gd name="T30" fmla="*/ 99 w 320"/>
                <a:gd name="T31" fmla="*/ 15 h 316"/>
                <a:gd name="T32" fmla="*/ 160 w 320"/>
                <a:gd name="T33" fmla="*/ 0 h 3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0" h="316">
                  <a:moveTo>
                    <a:pt x="160" y="0"/>
                  </a:moveTo>
                  <a:lnTo>
                    <a:pt x="221" y="15"/>
                  </a:lnTo>
                  <a:lnTo>
                    <a:pt x="266" y="53"/>
                  </a:lnTo>
                  <a:lnTo>
                    <a:pt x="304" y="98"/>
                  </a:lnTo>
                  <a:lnTo>
                    <a:pt x="320" y="158"/>
                  </a:lnTo>
                  <a:lnTo>
                    <a:pt x="304" y="218"/>
                  </a:lnTo>
                  <a:lnTo>
                    <a:pt x="266" y="271"/>
                  </a:lnTo>
                  <a:lnTo>
                    <a:pt x="221" y="308"/>
                  </a:lnTo>
                  <a:lnTo>
                    <a:pt x="160" y="316"/>
                  </a:lnTo>
                  <a:lnTo>
                    <a:pt x="99" y="308"/>
                  </a:lnTo>
                  <a:lnTo>
                    <a:pt x="46" y="271"/>
                  </a:lnTo>
                  <a:lnTo>
                    <a:pt x="15" y="218"/>
                  </a:lnTo>
                  <a:lnTo>
                    <a:pt x="0" y="158"/>
                  </a:lnTo>
                  <a:lnTo>
                    <a:pt x="15" y="98"/>
                  </a:lnTo>
                  <a:lnTo>
                    <a:pt x="46" y="53"/>
                  </a:lnTo>
                  <a:lnTo>
                    <a:pt x="99" y="15"/>
                  </a:lnTo>
                  <a:lnTo>
                    <a:pt x="16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968" y="2387"/>
              <a:ext cx="343" cy="601"/>
            </a:xfrm>
            <a:custGeom>
              <a:avLst/>
              <a:gdLst>
                <a:gd name="T0" fmla="*/ 343 w 343"/>
                <a:gd name="T1" fmla="*/ 0 h 601"/>
                <a:gd name="T2" fmla="*/ 343 w 343"/>
                <a:gd name="T3" fmla="*/ 278 h 601"/>
                <a:gd name="T4" fmla="*/ 0 w 343"/>
                <a:gd name="T5" fmla="*/ 601 h 6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601">
                  <a:moveTo>
                    <a:pt x="343" y="0"/>
                  </a:moveTo>
                  <a:lnTo>
                    <a:pt x="343" y="278"/>
                  </a:lnTo>
                  <a:lnTo>
                    <a:pt x="0" y="60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invGray">
            <a:xfrm>
              <a:off x="1309" y="2667"/>
              <a:ext cx="335" cy="33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776" y="2640"/>
              <a:ext cx="14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091" y="2706"/>
              <a:ext cx="73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pPr algn="ctr" eaLnBrk="0" hangingPunct="0"/>
              <a:r>
                <a:rPr lang="en-US" sz="1600"/>
                <a:t>Association</a:t>
              </a:r>
            </a:p>
          </p:txBody>
        </p: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408" y="2352"/>
              <a:ext cx="1344" cy="672"/>
              <a:chOff x="3408" y="2352"/>
              <a:chExt cx="1344" cy="672"/>
            </a:xfrm>
          </p:grpSpPr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1344" cy="672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600" y="2544"/>
                <a:ext cx="8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400"/>
                  <a:t>Use Case</a:t>
                </a:r>
              </a:p>
            </p:txBody>
          </p:sp>
        </p:grp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098" y="2442"/>
              <a:ext cx="4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use-case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(included use-case)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038600"/>
            <a:ext cx="4876800" cy="224028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4038600"/>
            <a:ext cx="41200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/>
              <a:t>Generalization</a:t>
            </a:r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(generalization)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use-case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use-case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use-case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use-case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use-case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use-case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3505200"/>
            <a:ext cx="4953001" cy="28194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052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5618</TotalTime>
  <Words>851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Flow</vt:lpstr>
      <vt:lpstr>Phân tích Thiết kế HTTT</vt:lpstr>
      <vt:lpstr>Nội dung</vt:lpstr>
      <vt:lpstr>Khái niệm chính</vt:lpstr>
      <vt:lpstr>Tác nhân - Actor</vt:lpstr>
      <vt:lpstr>Ca sử dụng - Usecase</vt:lpstr>
      <vt:lpstr>PowerPoint Presentation</vt:lpstr>
      <vt:lpstr>Actor - Usecase</vt:lpstr>
      <vt:lpstr>Quan hệ giữa Use-cases</vt:lpstr>
      <vt:lpstr>PowerPoint Presentation</vt:lpstr>
      <vt:lpstr>PowerPoint Presentation</vt:lpstr>
      <vt:lpstr>PowerPoint Presentation</vt:lpstr>
      <vt:lpstr>Usecase vơi Extension Point</vt:lpstr>
      <vt:lpstr>Extension Point</vt:lpstr>
      <vt:lpstr>Quan hệ giữa các Actor – Generalization</vt:lpstr>
      <vt:lpstr>PowerPoint Presentation</vt:lpstr>
      <vt:lpstr>PowerPoint Presentation</vt:lpstr>
      <vt:lpstr>Cách đọc 1 Use-case</vt:lpstr>
      <vt:lpstr>PowerPoint Presentation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232</cp:revision>
  <dcterms:created xsi:type="dcterms:W3CDTF">2017-11-13T20:26:15Z</dcterms:created>
  <dcterms:modified xsi:type="dcterms:W3CDTF">2018-10-12T08:36:39Z</dcterms:modified>
</cp:coreProperties>
</file>