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96" r:id="rId3"/>
    <p:sldId id="299" r:id="rId4"/>
    <p:sldId id="297" r:id="rId5"/>
    <p:sldId id="298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27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30" autoAdjust="0"/>
    <p:restoredTop sz="94660"/>
  </p:normalViewPr>
  <p:slideViewPr>
    <p:cSldViewPr>
      <p:cViewPr>
        <p:scale>
          <a:sx n="74" d="100"/>
          <a:sy n="74" d="100"/>
        </p:scale>
        <p:origin x="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6DEFE-5945-40E4-B9EA-0E064D1636EE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0E641-B1BC-4701-886D-A109CDDF67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87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D77D6-15A1-4C56-AB4B-574FBCA0C5D9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3687-27B3-4988-9EFF-6E84F829FD35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58D4-7DC0-4E3E-89F6-5928C7DE0911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CDE2-9971-4FAF-B3DE-442E5F8E5C85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4F96-B483-4118-9EB1-66B442906F2A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3E6E-F556-4552-AE91-47CD0335E983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C3D1-7D95-4C2A-A1D9-009239F3BB8D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4BAC-FF62-4E77-AD8F-CAF9BD4CE2DA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C6AD-823E-4EDF-A146-241DD520A342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C60A-24E6-4A1A-9931-65F9A9803EBB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A701-3A37-4932-9FEA-57DBC623BB91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C4DD47E-BA55-4C57-9697-92195F322922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amnv@tlu.edu.v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HTTT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191000"/>
            <a:ext cx="7854696" cy="1905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Ths</a:t>
            </a:r>
            <a:r>
              <a:rPr lang="en-US" dirty="0" smtClean="0"/>
              <a:t>.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Nam</a:t>
            </a:r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namnv@tlu.edu.vn</a:t>
            </a:r>
            <a:endParaRPr lang="en-US" dirty="0" smtClean="0"/>
          </a:p>
          <a:p>
            <a:r>
              <a:rPr lang="en-US" dirty="0" smtClean="0"/>
              <a:t>Website: namvannguyen.blogspot.com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09600" y="3200400"/>
            <a:ext cx="7854696" cy="91440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Analysis - Design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PT - TK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935163"/>
            <a:ext cx="6975118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28600" y="2438400"/>
            <a:ext cx="110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Architect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4114800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5486400" cy="591312"/>
          </a:xfrm>
        </p:spPr>
        <p:txBody>
          <a:bodyPr>
            <a:noAutofit/>
          </a:bodyPr>
          <a:lstStyle/>
          <a:p>
            <a:r>
              <a:rPr lang="en-US" sz="4000" dirty="0" err="1" smtClean="0"/>
              <a:t>Trách</a:t>
            </a:r>
            <a:r>
              <a:rPr lang="en-US" sz="4000" dirty="0" smtClean="0"/>
              <a:t> </a:t>
            </a:r>
            <a:r>
              <a:rPr lang="en-US" sz="4000" dirty="0" err="1" smtClean="0"/>
              <a:t>nhiệm</a:t>
            </a:r>
            <a:r>
              <a:rPr lang="en-US" sz="4000" dirty="0" smtClean="0"/>
              <a:t> </a:t>
            </a:r>
            <a:r>
              <a:rPr lang="en-US" sz="4000" dirty="0" err="1" smtClean="0"/>
              <a:t>của</a:t>
            </a:r>
            <a:r>
              <a:rPr lang="en-US" sz="4000" dirty="0" smtClean="0"/>
              <a:t> Architect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2667000" cy="4236720"/>
          </a:xfrm>
        </p:spPr>
        <p:txBody>
          <a:bodyPr/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sư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dắt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124200" y="1220788"/>
            <a:ext cx="5922965" cy="5336343"/>
            <a:chOff x="2971800" y="915988"/>
            <a:chExt cx="5922965" cy="5336343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3657600" y="2362200"/>
              <a:ext cx="1334020" cy="369332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dirty="0" err="1" smtClean="0"/>
                <a:t>Kiến</a:t>
              </a:r>
              <a:r>
                <a:rPr lang="en-US" sz="1800" b="1" dirty="0" smtClean="0"/>
                <a:t> </a:t>
              </a:r>
              <a:r>
                <a:rPr lang="en-US" sz="1800" b="1" dirty="0" err="1" smtClean="0"/>
                <a:t>trúc</a:t>
              </a:r>
              <a:r>
                <a:rPr lang="en-US" sz="1800" b="1" dirty="0" smtClean="0"/>
                <a:t> </a:t>
              </a:r>
              <a:r>
                <a:rPr lang="en-US" sz="1800" b="1" dirty="0" err="1" smtClean="0"/>
                <a:t>sư</a:t>
              </a:r>
              <a:endParaRPr lang="en-US" sz="1800" b="1" dirty="0"/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3886205" y="1066803"/>
              <a:ext cx="895351" cy="1223964"/>
              <a:chOff x="1098" y="1074"/>
              <a:chExt cx="222" cy="324"/>
            </a:xfrm>
          </p:grpSpPr>
          <p:sp>
            <p:nvSpPr>
              <p:cNvPr id="124" name="Oval 6"/>
              <p:cNvSpPr>
                <a:spLocks noChangeArrowheads="1"/>
              </p:cNvSpPr>
              <p:nvPr/>
            </p:nvSpPr>
            <p:spPr bwMode="auto">
              <a:xfrm>
                <a:off x="1176" y="1074"/>
                <a:ext cx="126" cy="126"/>
              </a:xfrm>
              <a:prstGeom prst="ellipse">
                <a:avLst/>
              </a:prstGeom>
              <a:solidFill>
                <a:srgbClr val="FFCC99"/>
              </a:solidFill>
              <a:ln w="12700">
                <a:solidFill>
                  <a:schemeClr val="bg2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AutoShape 7"/>
              <p:cNvSpPr>
                <a:spLocks noChangeArrowheads="1"/>
              </p:cNvSpPr>
              <p:nvPr/>
            </p:nvSpPr>
            <p:spPr bwMode="auto">
              <a:xfrm>
                <a:off x="1098" y="1227"/>
                <a:ext cx="222" cy="171"/>
              </a:xfrm>
              <a:prstGeom prst="parallelogram">
                <a:avLst>
                  <a:gd name="adj" fmla="val 32456"/>
                </a:avLst>
              </a:prstGeom>
              <a:solidFill>
                <a:srgbClr val="FFCC99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6934194" y="4325938"/>
              <a:ext cx="1714871" cy="1652689"/>
              <a:chOff x="4043" y="1776"/>
              <a:chExt cx="1145" cy="1262"/>
            </a:xfrm>
          </p:grpSpPr>
          <p:grpSp>
            <p:nvGrpSpPr>
              <p:cNvPr id="104" name="Group 9"/>
              <p:cNvGrpSpPr>
                <a:grpSpLocks/>
              </p:cNvGrpSpPr>
              <p:nvPr/>
            </p:nvGrpSpPr>
            <p:grpSpPr bwMode="auto">
              <a:xfrm>
                <a:off x="4297" y="1776"/>
                <a:ext cx="432" cy="720"/>
                <a:chOff x="1249" y="2496"/>
                <a:chExt cx="432" cy="720"/>
              </a:xfrm>
            </p:grpSpPr>
            <p:sp>
              <p:nvSpPr>
                <p:cNvPr id="106" name="Rectangle 10"/>
                <p:cNvSpPr>
                  <a:spLocks noChangeArrowheads="1"/>
                </p:cNvSpPr>
                <p:nvPr/>
              </p:nvSpPr>
              <p:spPr bwMode="auto">
                <a:xfrm>
                  <a:off x="1249" y="2496"/>
                  <a:ext cx="432" cy="72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" name="Line 11"/>
                <p:cNvSpPr>
                  <a:spLocks noChangeShapeType="1"/>
                </p:cNvSpPr>
                <p:nvPr/>
              </p:nvSpPr>
              <p:spPr bwMode="auto">
                <a:xfrm>
                  <a:off x="1537" y="2496"/>
                  <a:ext cx="144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" name="Line 12"/>
                <p:cNvSpPr>
                  <a:spLocks noChangeShapeType="1"/>
                </p:cNvSpPr>
                <p:nvPr/>
              </p:nvSpPr>
              <p:spPr bwMode="auto">
                <a:xfrm>
                  <a:off x="1537" y="2496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1537" y="2640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" name="Line 14"/>
                <p:cNvSpPr>
                  <a:spLocks noChangeShapeType="1"/>
                </p:cNvSpPr>
                <p:nvPr/>
              </p:nvSpPr>
              <p:spPr bwMode="auto">
                <a:xfrm>
                  <a:off x="1297" y="2736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" name="Line 15"/>
                <p:cNvSpPr>
                  <a:spLocks noChangeShapeType="1"/>
                </p:cNvSpPr>
                <p:nvPr/>
              </p:nvSpPr>
              <p:spPr bwMode="auto">
                <a:xfrm>
                  <a:off x="1297" y="2784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" name="Line 16"/>
                <p:cNvSpPr>
                  <a:spLocks noChangeShapeType="1"/>
                </p:cNvSpPr>
                <p:nvPr/>
              </p:nvSpPr>
              <p:spPr bwMode="auto">
                <a:xfrm>
                  <a:off x="1297" y="2832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Line 17"/>
                <p:cNvSpPr>
                  <a:spLocks noChangeShapeType="1"/>
                </p:cNvSpPr>
                <p:nvPr/>
              </p:nvSpPr>
              <p:spPr bwMode="auto">
                <a:xfrm>
                  <a:off x="1297" y="2928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" name="Line 18"/>
                <p:cNvSpPr>
                  <a:spLocks noChangeShapeType="1"/>
                </p:cNvSpPr>
                <p:nvPr/>
              </p:nvSpPr>
              <p:spPr bwMode="auto">
                <a:xfrm>
                  <a:off x="1297" y="2880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" name="Line 19"/>
                <p:cNvSpPr>
                  <a:spLocks noChangeShapeType="1"/>
                </p:cNvSpPr>
                <p:nvPr/>
              </p:nvSpPr>
              <p:spPr bwMode="auto">
                <a:xfrm>
                  <a:off x="1297" y="2976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" name="Line 20"/>
                <p:cNvSpPr>
                  <a:spLocks noChangeShapeType="1"/>
                </p:cNvSpPr>
                <p:nvPr/>
              </p:nvSpPr>
              <p:spPr bwMode="auto">
                <a:xfrm>
                  <a:off x="1297" y="3024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" name="Line 21"/>
                <p:cNvSpPr>
                  <a:spLocks noChangeShapeType="1"/>
                </p:cNvSpPr>
                <p:nvPr/>
              </p:nvSpPr>
              <p:spPr bwMode="auto">
                <a:xfrm>
                  <a:off x="1297" y="3072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" name="Line 22"/>
                <p:cNvSpPr>
                  <a:spLocks noChangeShapeType="1"/>
                </p:cNvSpPr>
                <p:nvPr/>
              </p:nvSpPr>
              <p:spPr bwMode="auto">
                <a:xfrm>
                  <a:off x="1297" y="3120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" name="Line 23"/>
                <p:cNvSpPr>
                  <a:spLocks noChangeShapeType="1"/>
                </p:cNvSpPr>
                <p:nvPr/>
              </p:nvSpPr>
              <p:spPr bwMode="auto">
                <a:xfrm>
                  <a:off x="1297" y="3168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" name="Line 24"/>
                <p:cNvSpPr>
                  <a:spLocks noChangeShapeType="1"/>
                </p:cNvSpPr>
                <p:nvPr/>
              </p:nvSpPr>
              <p:spPr bwMode="auto">
                <a:xfrm>
                  <a:off x="1297" y="2688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" name="Line 25"/>
                <p:cNvSpPr>
                  <a:spLocks noChangeShapeType="1"/>
                </p:cNvSpPr>
                <p:nvPr/>
              </p:nvSpPr>
              <p:spPr bwMode="auto">
                <a:xfrm>
                  <a:off x="1297" y="2592"/>
                  <a:ext cx="20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" name="Line 26"/>
                <p:cNvSpPr>
                  <a:spLocks noChangeShapeType="1"/>
                </p:cNvSpPr>
                <p:nvPr/>
              </p:nvSpPr>
              <p:spPr bwMode="auto">
                <a:xfrm>
                  <a:off x="1297" y="2544"/>
                  <a:ext cx="20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" name="Line 27"/>
                <p:cNvSpPr>
                  <a:spLocks noChangeShapeType="1"/>
                </p:cNvSpPr>
                <p:nvPr/>
              </p:nvSpPr>
              <p:spPr bwMode="auto">
                <a:xfrm>
                  <a:off x="1297" y="2640"/>
                  <a:ext cx="20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5" name="Text Box 28"/>
              <p:cNvSpPr txBox="1">
                <a:spLocks noChangeArrowheads="1"/>
              </p:cNvSpPr>
              <p:nvPr/>
            </p:nvSpPr>
            <p:spPr bwMode="auto">
              <a:xfrm>
                <a:off x="4043" y="2544"/>
                <a:ext cx="1145" cy="494"/>
              </a:xfrm>
              <a:prstGeom prst="rect">
                <a:avLst/>
              </a:prstGeom>
              <a:noFill/>
              <a:ln w="28575">
                <a:noFill/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dirty="0" err="1" smtClean="0"/>
                  <a:t>Tài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liệu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kiến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trúc</a:t>
                </a:r>
                <a:endParaRPr lang="en-US" sz="1800" dirty="0" smtClean="0"/>
              </a:p>
              <a:p>
                <a:r>
                  <a:rPr lang="en-US" sz="1800" dirty="0" err="1" smtClean="0"/>
                  <a:t>phần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mềm</a:t>
                </a:r>
                <a:endParaRPr lang="en-US" sz="1800" dirty="0"/>
              </a:p>
            </p:txBody>
          </p:sp>
        </p:grpSp>
        <p:sp>
          <p:nvSpPr>
            <p:cNvPr id="9" name="Line 52"/>
            <p:cNvSpPr>
              <a:spLocks noChangeShapeType="1"/>
            </p:cNvSpPr>
            <p:nvPr/>
          </p:nvSpPr>
          <p:spPr bwMode="auto">
            <a:xfrm flipH="1">
              <a:off x="4267200" y="2895600"/>
              <a:ext cx="0" cy="1447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53"/>
            <p:cNvSpPr>
              <a:spLocks noChangeShapeType="1"/>
            </p:cNvSpPr>
            <p:nvPr/>
          </p:nvSpPr>
          <p:spPr bwMode="auto">
            <a:xfrm>
              <a:off x="5181600" y="1752600"/>
              <a:ext cx="1447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78"/>
            <p:cNvGrpSpPr>
              <a:grpSpLocks/>
            </p:cNvGrpSpPr>
            <p:nvPr/>
          </p:nvGrpSpPr>
          <p:grpSpPr bwMode="auto">
            <a:xfrm>
              <a:off x="5378449" y="4600575"/>
              <a:ext cx="1275636" cy="1651754"/>
              <a:chOff x="4044" y="1776"/>
              <a:chExt cx="849" cy="1261"/>
            </a:xfrm>
          </p:grpSpPr>
          <p:grpSp>
            <p:nvGrpSpPr>
              <p:cNvPr id="84" name="Group 79"/>
              <p:cNvGrpSpPr>
                <a:grpSpLocks/>
              </p:cNvGrpSpPr>
              <p:nvPr/>
            </p:nvGrpSpPr>
            <p:grpSpPr bwMode="auto">
              <a:xfrm>
                <a:off x="4297" y="1776"/>
                <a:ext cx="432" cy="720"/>
                <a:chOff x="1249" y="2496"/>
                <a:chExt cx="432" cy="720"/>
              </a:xfrm>
            </p:grpSpPr>
            <p:sp>
              <p:nvSpPr>
                <p:cNvPr id="86" name="Rectangle 80"/>
                <p:cNvSpPr>
                  <a:spLocks noChangeArrowheads="1"/>
                </p:cNvSpPr>
                <p:nvPr/>
              </p:nvSpPr>
              <p:spPr bwMode="auto">
                <a:xfrm>
                  <a:off x="1249" y="2496"/>
                  <a:ext cx="432" cy="72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Line 81"/>
                <p:cNvSpPr>
                  <a:spLocks noChangeShapeType="1"/>
                </p:cNvSpPr>
                <p:nvPr/>
              </p:nvSpPr>
              <p:spPr bwMode="auto">
                <a:xfrm>
                  <a:off x="1537" y="2496"/>
                  <a:ext cx="144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Line 82"/>
                <p:cNvSpPr>
                  <a:spLocks noChangeShapeType="1"/>
                </p:cNvSpPr>
                <p:nvPr/>
              </p:nvSpPr>
              <p:spPr bwMode="auto">
                <a:xfrm>
                  <a:off x="1537" y="2496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1537" y="2640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Line 84"/>
                <p:cNvSpPr>
                  <a:spLocks noChangeShapeType="1"/>
                </p:cNvSpPr>
                <p:nvPr/>
              </p:nvSpPr>
              <p:spPr bwMode="auto">
                <a:xfrm>
                  <a:off x="1297" y="2736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Line 85"/>
                <p:cNvSpPr>
                  <a:spLocks noChangeShapeType="1"/>
                </p:cNvSpPr>
                <p:nvPr/>
              </p:nvSpPr>
              <p:spPr bwMode="auto">
                <a:xfrm>
                  <a:off x="1297" y="2784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Line 86"/>
                <p:cNvSpPr>
                  <a:spLocks noChangeShapeType="1"/>
                </p:cNvSpPr>
                <p:nvPr/>
              </p:nvSpPr>
              <p:spPr bwMode="auto">
                <a:xfrm>
                  <a:off x="1297" y="2832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Line 87"/>
                <p:cNvSpPr>
                  <a:spLocks noChangeShapeType="1"/>
                </p:cNvSpPr>
                <p:nvPr/>
              </p:nvSpPr>
              <p:spPr bwMode="auto">
                <a:xfrm>
                  <a:off x="1297" y="2928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" name="Line 88"/>
                <p:cNvSpPr>
                  <a:spLocks noChangeShapeType="1"/>
                </p:cNvSpPr>
                <p:nvPr/>
              </p:nvSpPr>
              <p:spPr bwMode="auto">
                <a:xfrm>
                  <a:off x="1297" y="2880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" name="Line 89"/>
                <p:cNvSpPr>
                  <a:spLocks noChangeShapeType="1"/>
                </p:cNvSpPr>
                <p:nvPr/>
              </p:nvSpPr>
              <p:spPr bwMode="auto">
                <a:xfrm>
                  <a:off x="1297" y="2976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" name="Line 90"/>
                <p:cNvSpPr>
                  <a:spLocks noChangeShapeType="1"/>
                </p:cNvSpPr>
                <p:nvPr/>
              </p:nvSpPr>
              <p:spPr bwMode="auto">
                <a:xfrm>
                  <a:off x="1297" y="3024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" name="Line 91"/>
                <p:cNvSpPr>
                  <a:spLocks noChangeShapeType="1"/>
                </p:cNvSpPr>
                <p:nvPr/>
              </p:nvSpPr>
              <p:spPr bwMode="auto">
                <a:xfrm>
                  <a:off x="1297" y="3072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" name="Line 92"/>
                <p:cNvSpPr>
                  <a:spLocks noChangeShapeType="1"/>
                </p:cNvSpPr>
                <p:nvPr/>
              </p:nvSpPr>
              <p:spPr bwMode="auto">
                <a:xfrm>
                  <a:off x="1297" y="3120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" name="Line 93"/>
                <p:cNvSpPr>
                  <a:spLocks noChangeShapeType="1"/>
                </p:cNvSpPr>
                <p:nvPr/>
              </p:nvSpPr>
              <p:spPr bwMode="auto">
                <a:xfrm>
                  <a:off x="1297" y="3168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" name="Line 94"/>
                <p:cNvSpPr>
                  <a:spLocks noChangeShapeType="1"/>
                </p:cNvSpPr>
                <p:nvPr/>
              </p:nvSpPr>
              <p:spPr bwMode="auto">
                <a:xfrm>
                  <a:off x="1297" y="2688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1" name="Line 95"/>
                <p:cNvSpPr>
                  <a:spLocks noChangeShapeType="1"/>
                </p:cNvSpPr>
                <p:nvPr/>
              </p:nvSpPr>
              <p:spPr bwMode="auto">
                <a:xfrm>
                  <a:off x="1297" y="2592"/>
                  <a:ext cx="20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" name="Line 96"/>
                <p:cNvSpPr>
                  <a:spLocks noChangeShapeType="1"/>
                </p:cNvSpPr>
                <p:nvPr/>
              </p:nvSpPr>
              <p:spPr bwMode="auto">
                <a:xfrm>
                  <a:off x="1297" y="2544"/>
                  <a:ext cx="20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" name="Line 97"/>
                <p:cNvSpPr>
                  <a:spLocks noChangeShapeType="1"/>
                </p:cNvSpPr>
                <p:nvPr/>
              </p:nvSpPr>
              <p:spPr bwMode="auto">
                <a:xfrm>
                  <a:off x="1297" y="2640"/>
                  <a:ext cx="20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5" name="Text Box 98"/>
              <p:cNvSpPr txBox="1">
                <a:spLocks noChangeArrowheads="1"/>
              </p:cNvSpPr>
              <p:nvPr/>
            </p:nvSpPr>
            <p:spPr bwMode="auto">
              <a:xfrm>
                <a:off x="4044" y="2544"/>
                <a:ext cx="849" cy="493"/>
              </a:xfrm>
              <a:prstGeom prst="rect">
                <a:avLst/>
              </a:prstGeom>
              <a:noFill/>
              <a:ln w="28575">
                <a:noFill/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dirty="0" err="1" smtClean="0"/>
                  <a:t>Kiến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trúc</a:t>
                </a:r>
                <a:endParaRPr lang="en-US" dirty="0" smtClean="0"/>
              </a:p>
              <a:p>
                <a:r>
                  <a:rPr lang="en-US" sz="1800" dirty="0" err="1" smtClean="0"/>
                  <a:t>tham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chiếu</a:t>
                </a:r>
                <a:endParaRPr lang="en-US" sz="1800" dirty="0"/>
              </a:p>
            </p:txBody>
          </p:sp>
        </p:grpSp>
        <p:grpSp>
          <p:nvGrpSpPr>
            <p:cNvPr id="12" name="Group 126"/>
            <p:cNvGrpSpPr>
              <a:grpSpLocks/>
            </p:cNvGrpSpPr>
            <p:nvPr/>
          </p:nvGrpSpPr>
          <p:grpSpPr bwMode="auto">
            <a:xfrm>
              <a:off x="6931027" y="912812"/>
              <a:ext cx="1963738" cy="1438275"/>
              <a:chOff x="4510" y="575"/>
              <a:chExt cx="1237" cy="906"/>
            </a:xfrm>
          </p:grpSpPr>
          <p:grpSp>
            <p:nvGrpSpPr>
              <p:cNvPr id="62" name="Group 100"/>
              <p:cNvGrpSpPr>
                <a:grpSpLocks/>
              </p:cNvGrpSpPr>
              <p:nvPr/>
            </p:nvGrpSpPr>
            <p:grpSpPr bwMode="auto">
              <a:xfrm>
                <a:off x="4510" y="575"/>
                <a:ext cx="1150" cy="640"/>
                <a:chOff x="1309" y="1072"/>
                <a:chExt cx="1245" cy="766"/>
              </a:xfrm>
            </p:grpSpPr>
            <p:grpSp>
              <p:nvGrpSpPr>
                <p:cNvPr id="64" name="Group 101"/>
                <p:cNvGrpSpPr>
                  <a:grpSpLocks/>
                </p:cNvGrpSpPr>
                <p:nvPr/>
              </p:nvGrpSpPr>
              <p:grpSpPr bwMode="auto">
                <a:xfrm>
                  <a:off x="1309" y="1231"/>
                  <a:ext cx="302" cy="175"/>
                  <a:chOff x="144" y="1440"/>
                  <a:chExt cx="881" cy="510"/>
                </a:xfrm>
              </p:grpSpPr>
              <p:sp>
                <p:nvSpPr>
                  <p:cNvPr id="81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1440"/>
                    <a:ext cx="881" cy="51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2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81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3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68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5" name="Group 105"/>
                <p:cNvGrpSpPr>
                  <a:grpSpLocks/>
                </p:cNvGrpSpPr>
                <p:nvPr/>
              </p:nvGrpSpPr>
              <p:grpSpPr bwMode="auto">
                <a:xfrm>
                  <a:off x="1950" y="1072"/>
                  <a:ext cx="302" cy="175"/>
                  <a:chOff x="144" y="1440"/>
                  <a:chExt cx="881" cy="510"/>
                </a:xfrm>
              </p:grpSpPr>
              <p:sp>
                <p:nvSpPr>
                  <p:cNvPr id="78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1440"/>
                    <a:ext cx="881" cy="51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9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81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0" name="Line 108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68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6" name="Group 109"/>
                <p:cNvGrpSpPr>
                  <a:grpSpLocks/>
                </p:cNvGrpSpPr>
                <p:nvPr/>
              </p:nvGrpSpPr>
              <p:grpSpPr bwMode="auto">
                <a:xfrm>
                  <a:off x="1648" y="1663"/>
                  <a:ext cx="302" cy="175"/>
                  <a:chOff x="144" y="1440"/>
                  <a:chExt cx="881" cy="510"/>
                </a:xfrm>
              </p:grpSpPr>
              <p:sp>
                <p:nvSpPr>
                  <p:cNvPr id="75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1440"/>
                    <a:ext cx="881" cy="51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6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81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7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68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7" name="Group 113"/>
                <p:cNvGrpSpPr>
                  <a:grpSpLocks/>
                </p:cNvGrpSpPr>
                <p:nvPr/>
              </p:nvGrpSpPr>
              <p:grpSpPr bwMode="auto">
                <a:xfrm>
                  <a:off x="2252" y="1581"/>
                  <a:ext cx="302" cy="175"/>
                  <a:chOff x="144" y="1440"/>
                  <a:chExt cx="881" cy="510"/>
                </a:xfrm>
              </p:grpSpPr>
              <p:sp>
                <p:nvSpPr>
                  <p:cNvPr id="72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1440"/>
                    <a:ext cx="881" cy="51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3" name="Line 115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81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4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68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8" name="Line 117"/>
                <p:cNvSpPr>
                  <a:spLocks noChangeShapeType="1"/>
                </p:cNvSpPr>
                <p:nvPr/>
              </p:nvSpPr>
              <p:spPr bwMode="auto">
                <a:xfrm flipH="1" flipV="1">
                  <a:off x="1463" y="1406"/>
                  <a:ext cx="312" cy="25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Line 118"/>
                <p:cNvSpPr>
                  <a:spLocks noChangeShapeType="1"/>
                </p:cNvSpPr>
                <p:nvPr/>
              </p:nvSpPr>
              <p:spPr bwMode="auto">
                <a:xfrm flipV="1">
                  <a:off x="1611" y="1160"/>
                  <a:ext cx="339" cy="1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Line 119"/>
                <p:cNvSpPr>
                  <a:spLocks noChangeShapeType="1"/>
                </p:cNvSpPr>
                <p:nvPr/>
              </p:nvSpPr>
              <p:spPr bwMode="auto">
                <a:xfrm flipV="1">
                  <a:off x="1950" y="1663"/>
                  <a:ext cx="302" cy="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Line 120"/>
                <p:cNvSpPr>
                  <a:spLocks noChangeShapeType="1"/>
                </p:cNvSpPr>
                <p:nvPr/>
              </p:nvSpPr>
              <p:spPr bwMode="auto">
                <a:xfrm flipV="1">
                  <a:off x="1775" y="1247"/>
                  <a:ext cx="329" cy="41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3" name="Text Box 121"/>
              <p:cNvSpPr txBox="1">
                <a:spLocks noChangeArrowheads="1"/>
              </p:cNvSpPr>
              <p:nvPr/>
            </p:nvSpPr>
            <p:spPr bwMode="auto">
              <a:xfrm>
                <a:off x="4546" y="1248"/>
                <a:ext cx="1201" cy="233"/>
              </a:xfrm>
              <a:prstGeom prst="rect">
                <a:avLst/>
              </a:prstGeom>
              <a:noFill/>
              <a:ln w="28575">
                <a:noFill/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err="1" smtClean="0"/>
                  <a:t>Mô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hình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phân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tích</a:t>
                </a:r>
                <a:endParaRPr lang="en-US" sz="1800" dirty="0"/>
              </a:p>
            </p:txBody>
          </p:sp>
        </p:grpSp>
        <p:sp>
          <p:nvSpPr>
            <p:cNvPr id="13" name="Line 122"/>
            <p:cNvSpPr>
              <a:spLocks noChangeShapeType="1"/>
            </p:cNvSpPr>
            <p:nvPr/>
          </p:nvSpPr>
          <p:spPr bwMode="auto">
            <a:xfrm>
              <a:off x="5181600" y="2133600"/>
              <a:ext cx="144780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23"/>
            <p:cNvSpPr>
              <a:spLocks noChangeShapeType="1"/>
            </p:cNvSpPr>
            <p:nvPr/>
          </p:nvSpPr>
          <p:spPr bwMode="auto">
            <a:xfrm>
              <a:off x="5181600" y="2667000"/>
              <a:ext cx="1905000" cy="1676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24"/>
            <p:cNvSpPr>
              <a:spLocks noChangeShapeType="1"/>
            </p:cNvSpPr>
            <p:nvPr/>
          </p:nvSpPr>
          <p:spPr bwMode="auto">
            <a:xfrm>
              <a:off x="4724400" y="2895600"/>
              <a:ext cx="1066800" cy="1447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127"/>
            <p:cNvGrpSpPr>
              <a:grpSpLocks/>
            </p:cNvGrpSpPr>
            <p:nvPr/>
          </p:nvGrpSpPr>
          <p:grpSpPr bwMode="auto">
            <a:xfrm>
              <a:off x="6931027" y="2603500"/>
              <a:ext cx="1862138" cy="1438275"/>
              <a:chOff x="4510" y="575"/>
              <a:chExt cx="1173" cy="906"/>
            </a:xfrm>
          </p:grpSpPr>
          <p:grpSp>
            <p:nvGrpSpPr>
              <p:cNvPr id="40" name="Group 128"/>
              <p:cNvGrpSpPr>
                <a:grpSpLocks/>
              </p:cNvGrpSpPr>
              <p:nvPr/>
            </p:nvGrpSpPr>
            <p:grpSpPr bwMode="auto">
              <a:xfrm>
                <a:off x="4510" y="575"/>
                <a:ext cx="1150" cy="640"/>
                <a:chOff x="1309" y="1072"/>
                <a:chExt cx="1245" cy="766"/>
              </a:xfrm>
            </p:grpSpPr>
            <p:grpSp>
              <p:nvGrpSpPr>
                <p:cNvPr id="42" name="Group 129"/>
                <p:cNvGrpSpPr>
                  <a:grpSpLocks/>
                </p:cNvGrpSpPr>
                <p:nvPr/>
              </p:nvGrpSpPr>
              <p:grpSpPr bwMode="auto">
                <a:xfrm>
                  <a:off x="1309" y="1231"/>
                  <a:ext cx="302" cy="175"/>
                  <a:chOff x="144" y="1440"/>
                  <a:chExt cx="881" cy="510"/>
                </a:xfrm>
              </p:grpSpPr>
              <p:sp>
                <p:nvSpPr>
                  <p:cNvPr id="59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1440"/>
                    <a:ext cx="881" cy="51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81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" name="Line 132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68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3" name="Group 133"/>
                <p:cNvGrpSpPr>
                  <a:grpSpLocks/>
                </p:cNvGrpSpPr>
                <p:nvPr/>
              </p:nvGrpSpPr>
              <p:grpSpPr bwMode="auto">
                <a:xfrm>
                  <a:off x="1950" y="1072"/>
                  <a:ext cx="302" cy="175"/>
                  <a:chOff x="144" y="1440"/>
                  <a:chExt cx="881" cy="510"/>
                </a:xfrm>
              </p:grpSpPr>
              <p:sp>
                <p:nvSpPr>
                  <p:cNvPr id="56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1440"/>
                    <a:ext cx="881" cy="51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" name="Line 135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81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" name="Line 136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68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4" name="Group 137"/>
                <p:cNvGrpSpPr>
                  <a:grpSpLocks/>
                </p:cNvGrpSpPr>
                <p:nvPr/>
              </p:nvGrpSpPr>
              <p:grpSpPr bwMode="auto">
                <a:xfrm>
                  <a:off x="1648" y="1663"/>
                  <a:ext cx="302" cy="175"/>
                  <a:chOff x="144" y="1440"/>
                  <a:chExt cx="881" cy="510"/>
                </a:xfrm>
              </p:grpSpPr>
              <p:sp>
                <p:nvSpPr>
                  <p:cNvPr id="53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1440"/>
                    <a:ext cx="881" cy="51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81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" name="Line 140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68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5" name="Group 141"/>
                <p:cNvGrpSpPr>
                  <a:grpSpLocks/>
                </p:cNvGrpSpPr>
                <p:nvPr/>
              </p:nvGrpSpPr>
              <p:grpSpPr bwMode="auto">
                <a:xfrm>
                  <a:off x="2252" y="1581"/>
                  <a:ext cx="302" cy="175"/>
                  <a:chOff x="144" y="1440"/>
                  <a:chExt cx="881" cy="510"/>
                </a:xfrm>
              </p:grpSpPr>
              <p:sp>
                <p:nvSpPr>
                  <p:cNvPr id="50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1440"/>
                    <a:ext cx="881" cy="51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1" name="Line 143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81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2" name="Line 144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68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6" name="Line 145"/>
                <p:cNvSpPr>
                  <a:spLocks noChangeShapeType="1"/>
                </p:cNvSpPr>
                <p:nvPr/>
              </p:nvSpPr>
              <p:spPr bwMode="auto">
                <a:xfrm flipH="1" flipV="1">
                  <a:off x="1463" y="1406"/>
                  <a:ext cx="312" cy="25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146"/>
                <p:cNvSpPr>
                  <a:spLocks noChangeShapeType="1"/>
                </p:cNvSpPr>
                <p:nvPr/>
              </p:nvSpPr>
              <p:spPr bwMode="auto">
                <a:xfrm flipV="1">
                  <a:off x="1611" y="1160"/>
                  <a:ext cx="339" cy="1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47"/>
                <p:cNvSpPr>
                  <a:spLocks noChangeShapeType="1"/>
                </p:cNvSpPr>
                <p:nvPr/>
              </p:nvSpPr>
              <p:spPr bwMode="auto">
                <a:xfrm flipV="1">
                  <a:off x="1950" y="1663"/>
                  <a:ext cx="302" cy="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148"/>
                <p:cNvSpPr>
                  <a:spLocks noChangeShapeType="1"/>
                </p:cNvSpPr>
                <p:nvPr/>
              </p:nvSpPr>
              <p:spPr bwMode="auto">
                <a:xfrm flipV="1">
                  <a:off x="1775" y="1247"/>
                  <a:ext cx="329" cy="41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1" name="Text Box 149"/>
              <p:cNvSpPr txBox="1">
                <a:spLocks noChangeArrowheads="1"/>
              </p:cNvSpPr>
              <p:nvPr/>
            </p:nvSpPr>
            <p:spPr bwMode="auto">
              <a:xfrm>
                <a:off x="4590" y="1248"/>
                <a:ext cx="1093" cy="233"/>
              </a:xfrm>
              <a:prstGeom prst="rect">
                <a:avLst/>
              </a:prstGeom>
              <a:noFill/>
              <a:ln w="28575">
                <a:noFill/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err="1" smtClean="0"/>
                  <a:t>Mô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hình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thiết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kế</a:t>
                </a:r>
                <a:endParaRPr lang="en-US" sz="1800" dirty="0"/>
              </a:p>
            </p:txBody>
          </p:sp>
        </p:grpSp>
        <p:grpSp>
          <p:nvGrpSpPr>
            <p:cNvPr id="17" name="Group 150"/>
            <p:cNvGrpSpPr>
              <a:grpSpLocks/>
            </p:cNvGrpSpPr>
            <p:nvPr/>
          </p:nvGrpSpPr>
          <p:grpSpPr bwMode="auto">
            <a:xfrm>
              <a:off x="2971800" y="4813300"/>
              <a:ext cx="1952625" cy="1438275"/>
              <a:chOff x="4430" y="575"/>
              <a:chExt cx="1230" cy="906"/>
            </a:xfrm>
          </p:grpSpPr>
          <p:grpSp>
            <p:nvGrpSpPr>
              <p:cNvPr id="18" name="Group 151"/>
              <p:cNvGrpSpPr>
                <a:grpSpLocks/>
              </p:cNvGrpSpPr>
              <p:nvPr/>
            </p:nvGrpSpPr>
            <p:grpSpPr bwMode="auto">
              <a:xfrm>
                <a:off x="4510" y="575"/>
                <a:ext cx="1150" cy="640"/>
                <a:chOff x="1309" y="1072"/>
                <a:chExt cx="1245" cy="766"/>
              </a:xfrm>
            </p:grpSpPr>
            <p:grpSp>
              <p:nvGrpSpPr>
                <p:cNvPr id="20" name="Group 152"/>
                <p:cNvGrpSpPr>
                  <a:grpSpLocks/>
                </p:cNvGrpSpPr>
                <p:nvPr/>
              </p:nvGrpSpPr>
              <p:grpSpPr bwMode="auto">
                <a:xfrm>
                  <a:off x="1309" y="1231"/>
                  <a:ext cx="302" cy="175"/>
                  <a:chOff x="144" y="1440"/>
                  <a:chExt cx="881" cy="510"/>
                </a:xfrm>
              </p:grpSpPr>
              <p:sp>
                <p:nvSpPr>
                  <p:cNvPr id="37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1440"/>
                    <a:ext cx="881" cy="51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" name="Line 154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81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9" name="Line 155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68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" name="Group 156"/>
                <p:cNvGrpSpPr>
                  <a:grpSpLocks/>
                </p:cNvGrpSpPr>
                <p:nvPr/>
              </p:nvGrpSpPr>
              <p:grpSpPr bwMode="auto">
                <a:xfrm>
                  <a:off x="1950" y="1072"/>
                  <a:ext cx="302" cy="175"/>
                  <a:chOff x="144" y="1440"/>
                  <a:chExt cx="881" cy="510"/>
                </a:xfrm>
              </p:grpSpPr>
              <p:sp>
                <p:nvSpPr>
                  <p:cNvPr id="34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1440"/>
                    <a:ext cx="881" cy="51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5" name="Line 158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81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6" name="Line 159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68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" name="Group 160"/>
                <p:cNvGrpSpPr>
                  <a:grpSpLocks/>
                </p:cNvGrpSpPr>
                <p:nvPr/>
              </p:nvGrpSpPr>
              <p:grpSpPr bwMode="auto">
                <a:xfrm>
                  <a:off x="1648" y="1663"/>
                  <a:ext cx="302" cy="175"/>
                  <a:chOff x="144" y="1440"/>
                  <a:chExt cx="881" cy="510"/>
                </a:xfrm>
              </p:grpSpPr>
              <p:sp>
                <p:nvSpPr>
                  <p:cNvPr id="31" name="Rectangle 161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1440"/>
                    <a:ext cx="881" cy="51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2" name="Line 162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81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" name="Line 163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68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3" name="Group 164"/>
                <p:cNvGrpSpPr>
                  <a:grpSpLocks/>
                </p:cNvGrpSpPr>
                <p:nvPr/>
              </p:nvGrpSpPr>
              <p:grpSpPr bwMode="auto">
                <a:xfrm>
                  <a:off x="2252" y="1581"/>
                  <a:ext cx="302" cy="175"/>
                  <a:chOff x="144" y="1440"/>
                  <a:chExt cx="881" cy="510"/>
                </a:xfrm>
              </p:grpSpPr>
              <p:sp>
                <p:nvSpPr>
                  <p:cNvPr id="28" name="Rectangle 165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1440"/>
                    <a:ext cx="881" cy="51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81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68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4" name="Line 168"/>
                <p:cNvSpPr>
                  <a:spLocks noChangeShapeType="1"/>
                </p:cNvSpPr>
                <p:nvPr/>
              </p:nvSpPr>
              <p:spPr bwMode="auto">
                <a:xfrm flipH="1" flipV="1">
                  <a:off x="1463" y="1406"/>
                  <a:ext cx="312" cy="25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69"/>
                <p:cNvSpPr>
                  <a:spLocks noChangeShapeType="1"/>
                </p:cNvSpPr>
                <p:nvPr/>
              </p:nvSpPr>
              <p:spPr bwMode="auto">
                <a:xfrm flipV="1">
                  <a:off x="1611" y="1160"/>
                  <a:ext cx="339" cy="1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70"/>
                <p:cNvSpPr>
                  <a:spLocks noChangeShapeType="1"/>
                </p:cNvSpPr>
                <p:nvPr/>
              </p:nvSpPr>
              <p:spPr bwMode="auto">
                <a:xfrm flipV="1">
                  <a:off x="1950" y="1663"/>
                  <a:ext cx="302" cy="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71"/>
                <p:cNvSpPr>
                  <a:spLocks noChangeShapeType="1"/>
                </p:cNvSpPr>
                <p:nvPr/>
              </p:nvSpPr>
              <p:spPr bwMode="auto">
                <a:xfrm flipV="1">
                  <a:off x="1775" y="1247"/>
                  <a:ext cx="329" cy="41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" name="Text Box 172"/>
              <p:cNvSpPr txBox="1">
                <a:spLocks noChangeArrowheads="1"/>
              </p:cNvSpPr>
              <p:nvPr/>
            </p:nvSpPr>
            <p:spPr bwMode="auto">
              <a:xfrm>
                <a:off x="4430" y="1248"/>
                <a:ext cx="1208" cy="233"/>
              </a:xfrm>
              <a:prstGeom prst="rect">
                <a:avLst/>
              </a:prstGeom>
              <a:noFill/>
              <a:ln w="28575">
                <a:noFill/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dirty="0" err="1" smtClean="0"/>
                  <a:t>Mô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hình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triển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khai</a:t>
                </a:r>
                <a:endParaRPr lang="en-US" sz="1800" dirty="0"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err="1" smtClean="0"/>
              <a:t>Trách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3810000" cy="4389120"/>
          </a:xfrm>
        </p:spPr>
        <p:txBody>
          <a:bodyPr/>
          <a:lstStyle/>
          <a:p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ca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,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72000" y="1530753"/>
            <a:ext cx="4077424" cy="4249335"/>
            <a:chOff x="4191000" y="1530753"/>
            <a:chExt cx="4077424" cy="4249335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6915150" y="1530749"/>
              <a:ext cx="1353274" cy="1906845"/>
              <a:chOff x="479" y="1703"/>
              <a:chExt cx="552" cy="847"/>
            </a:xfrm>
          </p:grpSpPr>
          <p:sp>
            <p:nvSpPr>
              <p:cNvPr id="24" name="Text Box 5"/>
              <p:cNvSpPr txBox="1">
                <a:spLocks noChangeArrowheads="1"/>
              </p:cNvSpPr>
              <p:nvPr/>
            </p:nvSpPr>
            <p:spPr bwMode="auto">
              <a:xfrm>
                <a:off x="479" y="2386"/>
                <a:ext cx="552" cy="164"/>
              </a:xfrm>
              <a:prstGeom prst="rect">
                <a:avLst/>
              </a:prstGeom>
              <a:noFill/>
              <a:ln w="28575">
                <a:noFill/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1" dirty="0" err="1" smtClean="0"/>
                  <a:t>Nhà</a:t>
                </a:r>
                <a:r>
                  <a:rPr lang="en-US" sz="1800" b="1" dirty="0" smtClean="0"/>
                  <a:t> </a:t>
                </a:r>
                <a:r>
                  <a:rPr lang="en-US" sz="1800" b="1" dirty="0" err="1" smtClean="0"/>
                  <a:t>thiết</a:t>
                </a:r>
                <a:r>
                  <a:rPr lang="en-US" sz="1800" b="1" dirty="0" smtClean="0"/>
                  <a:t> </a:t>
                </a:r>
                <a:r>
                  <a:rPr lang="en-US" sz="1800" b="1" dirty="0" err="1" smtClean="0"/>
                  <a:t>kế</a:t>
                </a:r>
                <a:endParaRPr lang="en-US" sz="1800" b="1" dirty="0"/>
              </a:p>
            </p:txBody>
          </p:sp>
          <p:grpSp>
            <p:nvGrpSpPr>
              <p:cNvPr id="25" name="Group 6"/>
              <p:cNvGrpSpPr>
                <a:grpSpLocks/>
              </p:cNvGrpSpPr>
              <p:nvPr/>
            </p:nvGrpSpPr>
            <p:grpSpPr bwMode="auto">
              <a:xfrm>
                <a:off x="492" y="1703"/>
                <a:ext cx="446" cy="651"/>
                <a:chOff x="1098" y="1074"/>
                <a:chExt cx="222" cy="324"/>
              </a:xfrm>
            </p:grpSpPr>
            <p:sp>
              <p:nvSpPr>
                <p:cNvPr id="26" name="Oval 7"/>
                <p:cNvSpPr>
                  <a:spLocks noChangeArrowheads="1"/>
                </p:cNvSpPr>
                <p:nvPr/>
              </p:nvSpPr>
              <p:spPr bwMode="auto">
                <a:xfrm>
                  <a:off x="1176" y="1074"/>
                  <a:ext cx="126" cy="126"/>
                </a:xfrm>
                <a:prstGeom prst="ellipse">
                  <a:avLst/>
                </a:prstGeom>
                <a:solidFill>
                  <a:srgbClr val="FFCC99"/>
                </a:solidFill>
                <a:ln w="12700">
                  <a:solidFill>
                    <a:schemeClr val="bg2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AutoShape 8"/>
                <p:cNvSpPr>
                  <a:spLocks noChangeArrowheads="1"/>
                </p:cNvSpPr>
                <p:nvPr/>
              </p:nvSpPr>
              <p:spPr bwMode="auto">
                <a:xfrm>
                  <a:off x="1098" y="1227"/>
                  <a:ext cx="222" cy="171"/>
                </a:xfrm>
                <a:prstGeom prst="parallelogram">
                  <a:avLst>
                    <a:gd name="adj" fmla="val 32456"/>
                  </a:avLst>
                </a:prstGeom>
                <a:solidFill>
                  <a:srgbClr val="FFCC99"/>
                </a:solidFill>
                <a:ln w="12700">
                  <a:solidFill>
                    <a:schemeClr val="bg2"/>
                  </a:solidFill>
                  <a:miter lim="800000"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" name="Group 29"/>
            <p:cNvGrpSpPr>
              <a:grpSpLocks/>
            </p:cNvGrpSpPr>
            <p:nvPr/>
          </p:nvGrpSpPr>
          <p:grpSpPr bwMode="auto">
            <a:xfrm>
              <a:off x="4191000" y="2166941"/>
              <a:ext cx="1528763" cy="1620839"/>
              <a:chOff x="2435" y="1078"/>
              <a:chExt cx="963" cy="1021"/>
            </a:xfrm>
          </p:grpSpPr>
          <p:sp>
            <p:nvSpPr>
              <p:cNvPr id="22" name="Oval 17"/>
              <p:cNvSpPr>
                <a:spLocks noChangeArrowheads="1"/>
              </p:cNvSpPr>
              <p:nvPr/>
            </p:nvSpPr>
            <p:spPr bwMode="auto">
              <a:xfrm>
                <a:off x="2435" y="1078"/>
                <a:ext cx="963" cy="40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18"/>
              <p:cNvSpPr txBox="1">
                <a:spLocks noChangeArrowheads="1"/>
              </p:cNvSpPr>
              <p:nvPr/>
            </p:nvSpPr>
            <p:spPr bwMode="auto">
              <a:xfrm>
                <a:off x="2502" y="1517"/>
                <a:ext cx="858" cy="582"/>
              </a:xfrm>
              <a:prstGeom prst="rect">
                <a:avLst/>
              </a:prstGeom>
              <a:noFill/>
              <a:ln w="28575">
                <a:noFill/>
                <a:miter lim="800000"/>
                <a:headEnd type="none" w="sm" len="sm"/>
                <a:tailEnd type="none" w="lg" len="lg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800" dirty="0" err="1" smtClean="0"/>
                  <a:t>Hiện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thực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hóa</a:t>
                </a:r>
                <a:r>
                  <a:rPr lang="en-US" sz="1800" dirty="0" smtClean="0"/>
                  <a:t> ca </a:t>
                </a:r>
                <a:r>
                  <a:rPr lang="en-US" sz="1800" dirty="0" err="1" smtClean="0"/>
                  <a:t>sử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dụng</a:t>
                </a:r>
                <a:endParaRPr lang="en-US" sz="1800" dirty="0"/>
              </a:p>
            </p:txBody>
          </p:sp>
        </p:grpSp>
        <p:sp>
          <p:nvSpPr>
            <p:cNvPr id="8" name="Line 21"/>
            <p:cNvSpPr>
              <a:spLocks noChangeShapeType="1"/>
            </p:cNvSpPr>
            <p:nvPr/>
          </p:nvSpPr>
          <p:spPr bwMode="auto">
            <a:xfrm flipH="1" flipV="1">
              <a:off x="5943600" y="2481263"/>
              <a:ext cx="838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30"/>
            <p:cNvGrpSpPr>
              <a:grpSpLocks/>
            </p:cNvGrpSpPr>
            <p:nvPr/>
          </p:nvGrpSpPr>
          <p:grpSpPr bwMode="auto">
            <a:xfrm>
              <a:off x="4572002" y="3962401"/>
              <a:ext cx="1851026" cy="1557338"/>
              <a:chOff x="2820" y="2544"/>
              <a:chExt cx="1166" cy="981"/>
            </a:xfrm>
          </p:grpSpPr>
          <p:grpSp>
            <p:nvGrpSpPr>
              <p:cNvPr id="18" name="Group 25"/>
              <p:cNvGrpSpPr>
                <a:grpSpLocks/>
              </p:cNvGrpSpPr>
              <p:nvPr/>
            </p:nvGrpSpPr>
            <p:grpSpPr bwMode="auto">
              <a:xfrm>
                <a:off x="2832" y="2544"/>
                <a:ext cx="816" cy="715"/>
                <a:chOff x="2432" y="2259"/>
                <a:chExt cx="928" cy="813"/>
              </a:xfrm>
            </p:grpSpPr>
            <p:sp>
              <p:nvSpPr>
                <p:cNvPr id="20" name="Rectangle 10"/>
                <p:cNvSpPr>
                  <a:spLocks noChangeArrowheads="1"/>
                </p:cNvSpPr>
                <p:nvPr/>
              </p:nvSpPr>
              <p:spPr bwMode="auto">
                <a:xfrm>
                  <a:off x="2432" y="2428"/>
                  <a:ext cx="928" cy="64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Rectangle 11"/>
                <p:cNvSpPr>
                  <a:spLocks noChangeArrowheads="1"/>
                </p:cNvSpPr>
                <p:nvPr/>
              </p:nvSpPr>
              <p:spPr bwMode="auto">
                <a:xfrm>
                  <a:off x="2432" y="2259"/>
                  <a:ext cx="363" cy="16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" name="Text Box 22"/>
              <p:cNvSpPr txBox="1">
                <a:spLocks noChangeArrowheads="1"/>
              </p:cNvSpPr>
              <p:nvPr/>
            </p:nvSpPr>
            <p:spPr bwMode="auto">
              <a:xfrm>
                <a:off x="2820" y="3292"/>
                <a:ext cx="1166" cy="233"/>
              </a:xfrm>
              <a:prstGeom prst="rect">
                <a:avLst/>
              </a:prstGeom>
              <a:noFill/>
              <a:ln w="28575">
                <a:noFill/>
                <a:miter lim="800000"/>
                <a:headEnd type="none" w="sm" len="sm"/>
                <a:tailEnd type="none" w="lg" len="med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dirty="0" err="1" smtClean="0"/>
                  <a:t>Gói</a:t>
                </a:r>
                <a:r>
                  <a:rPr lang="en-US" sz="1800" dirty="0" smtClean="0"/>
                  <a:t>/</a:t>
                </a:r>
                <a:r>
                  <a:rPr lang="en-US" dirty="0" err="1" smtClean="0"/>
                  <a:t>Hệ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thống</a:t>
                </a:r>
                <a:r>
                  <a:rPr lang="en-US" dirty="0" smtClean="0"/>
                  <a:t> con</a:t>
                </a:r>
                <a:endParaRPr lang="en-US" sz="1800" dirty="0"/>
              </a:p>
            </p:txBody>
          </p:sp>
        </p:grpSp>
        <p:grpSp>
          <p:nvGrpSpPr>
            <p:cNvPr id="10" name="Group 31"/>
            <p:cNvGrpSpPr>
              <a:grpSpLocks/>
            </p:cNvGrpSpPr>
            <p:nvPr/>
          </p:nvGrpSpPr>
          <p:grpSpPr bwMode="auto">
            <a:xfrm>
              <a:off x="6858000" y="4510088"/>
              <a:ext cx="1293813" cy="1270000"/>
              <a:chOff x="4464" y="2937"/>
              <a:chExt cx="815" cy="800"/>
            </a:xfrm>
          </p:grpSpPr>
          <p:grpSp>
            <p:nvGrpSpPr>
              <p:cNvPr id="13" name="Group 26"/>
              <p:cNvGrpSpPr>
                <a:grpSpLocks/>
              </p:cNvGrpSpPr>
              <p:nvPr/>
            </p:nvGrpSpPr>
            <p:grpSpPr bwMode="auto">
              <a:xfrm>
                <a:off x="4464" y="2937"/>
                <a:ext cx="815" cy="534"/>
                <a:chOff x="3701" y="2784"/>
                <a:chExt cx="815" cy="534"/>
              </a:xfrm>
            </p:grpSpPr>
            <p:sp>
              <p:nvSpPr>
                <p:cNvPr id="15" name="Rectangle 13"/>
                <p:cNvSpPr>
                  <a:spLocks noChangeArrowheads="1"/>
                </p:cNvSpPr>
                <p:nvPr/>
              </p:nvSpPr>
              <p:spPr bwMode="auto">
                <a:xfrm>
                  <a:off x="3701" y="2784"/>
                  <a:ext cx="815" cy="53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Line 14"/>
                <p:cNvSpPr>
                  <a:spLocks noChangeShapeType="1"/>
                </p:cNvSpPr>
                <p:nvPr/>
              </p:nvSpPr>
              <p:spPr bwMode="auto">
                <a:xfrm>
                  <a:off x="3701" y="3151"/>
                  <a:ext cx="81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Line 15"/>
                <p:cNvSpPr>
                  <a:spLocks noChangeShapeType="1"/>
                </p:cNvSpPr>
                <p:nvPr/>
              </p:nvSpPr>
              <p:spPr bwMode="auto">
                <a:xfrm>
                  <a:off x="3701" y="3024"/>
                  <a:ext cx="81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4" name="Text Box 23"/>
              <p:cNvSpPr txBox="1">
                <a:spLocks noChangeArrowheads="1"/>
              </p:cNvSpPr>
              <p:nvPr/>
            </p:nvSpPr>
            <p:spPr bwMode="auto">
              <a:xfrm>
                <a:off x="4647" y="3504"/>
                <a:ext cx="338" cy="233"/>
              </a:xfrm>
              <a:prstGeom prst="rect">
                <a:avLst/>
              </a:prstGeom>
              <a:noFill/>
              <a:ln w="28575">
                <a:noFill/>
                <a:miter lim="800000"/>
                <a:headEnd type="none" w="sm" len="sm"/>
                <a:tailEnd type="none" w="lg" len="med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dirty="0" err="1" smtClean="0"/>
                  <a:t>Lớp</a:t>
                </a:r>
                <a:endParaRPr lang="en-US" sz="1800" dirty="0"/>
              </a:p>
            </p:txBody>
          </p:sp>
        </p:grpSp>
        <p:sp>
          <p:nvSpPr>
            <p:cNvPr id="11" name="Line 32"/>
            <p:cNvSpPr>
              <a:spLocks noChangeShapeType="1"/>
            </p:cNvSpPr>
            <p:nvPr/>
          </p:nvSpPr>
          <p:spPr bwMode="auto">
            <a:xfrm rot="18900000" flipH="1" flipV="1">
              <a:off x="5943600" y="3808413"/>
              <a:ext cx="838200" cy="15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33"/>
            <p:cNvSpPr>
              <a:spLocks noChangeShapeType="1"/>
            </p:cNvSpPr>
            <p:nvPr/>
          </p:nvSpPr>
          <p:spPr bwMode="auto">
            <a:xfrm rot="16200000" flipH="1" flipV="1">
              <a:off x="7049294" y="3923506"/>
              <a:ext cx="8382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ca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Oval 119"/>
          <p:cNvSpPr>
            <a:spLocks noChangeArrowheads="1"/>
          </p:cNvSpPr>
          <p:nvPr/>
        </p:nvSpPr>
        <p:spPr bwMode="auto">
          <a:xfrm>
            <a:off x="3167063" y="3576638"/>
            <a:ext cx="5761037" cy="3167062"/>
          </a:xfrm>
          <a:prstGeom prst="ellipse">
            <a:avLst/>
          </a:prstGeom>
          <a:noFill/>
          <a:ln w="28575">
            <a:solidFill>
              <a:schemeClr val="folHlink"/>
            </a:solidFill>
            <a:prstDash val="dash"/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143"/>
          <p:cNvGrpSpPr>
            <a:grpSpLocks/>
          </p:cNvGrpSpPr>
          <p:nvPr/>
        </p:nvGrpSpPr>
        <p:grpSpPr bwMode="auto">
          <a:xfrm>
            <a:off x="647700" y="3797300"/>
            <a:ext cx="1476375" cy="2044700"/>
            <a:chOff x="365" y="2533"/>
            <a:chExt cx="754" cy="1008"/>
          </a:xfrm>
        </p:grpSpPr>
        <p:sp>
          <p:nvSpPr>
            <p:cNvPr id="7" name="Oval 144"/>
            <p:cNvSpPr>
              <a:spLocks noChangeArrowheads="1"/>
            </p:cNvSpPr>
            <p:nvPr/>
          </p:nvSpPr>
          <p:spPr bwMode="auto">
            <a:xfrm>
              <a:off x="365" y="2533"/>
              <a:ext cx="62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45"/>
            <p:cNvSpPr>
              <a:spLocks noChangeArrowheads="1"/>
            </p:cNvSpPr>
            <p:nvPr/>
          </p:nvSpPr>
          <p:spPr bwMode="auto">
            <a:xfrm>
              <a:off x="687" y="2821"/>
              <a:ext cx="432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46"/>
            <p:cNvSpPr>
              <a:spLocks noChangeShapeType="1"/>
            </p:cNvSpPr>
            <p:nvPr/>
          </p:nvSpPr>
          <p:spPr bwMode="auto">
            <a:xfrm>
              <a:off x="975" y="2821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47"/>
            <p:cNvSpPr>
              <a:spLocks noChangeShapeType="1"/>
            </p:cNvSpPr>
            <p:nvPr/>
          </p:nvSpPr>
          <p:spPr bwMode="auto">
            <a:xfrm>
              <a:off x="975" y="2821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48"/>
            <p:cNvSpPr>
              <a:spLocks noChangeShapeType="1"/>
            </p:cNvSpPr>
            <p:nvPr/>
          </p:nvSpPr>
          <p:spPr bwMode="auto">
            <a:xfrm flipH="1">
              <a:off x="975" y="2965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49"/>
            <p:cNvSpPr>
              <a:spLocks noChangeShapeType="1"/>
            </p:cNvSpPr>
            <p:nvPr/>
          </p:nvSpPr>
          <p:spPr bwMode="auto">
            <a:xfrm>
              <a:off x="735" y="3061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50"/>
            <p:cNvSpPr>
              <a:spLocks noChangeShapeType="1"/>
            </p:cNvSpPr>
            <p:nvPr/>
          </p:nvSpPr>
          <p:spPr bwMode="auto">
            <a:xfrm>
              <a:off x="735" y="3109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51"/>
            <p:cNvSpPr>
              <a:spLocks noChangeShapeType="1"/>
            </p:cNvSpPr>
            <p:nvPr/>
          </p:nvSpPr>
          <p:spPr bwMode="auto">
            <a:xfrm>
              <a:off x="735" y="3157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52"/>
            <p:cNvSpPr>
              <a:spLocks noChangeShapeType="1"/>
            </p:cNvSpPr>
            <p:nvPr/>
          </p:nvSpPr>
          <p:spPr bwMode="auto">
            <a:xfrm>
              <a:off x="735" y="325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53"/>
            <p:cNvSpPr>
              <a:spLocks noChangeShapeType="1"/>
            </p:cNvSpPr>
            <p:nvPr/>
          </p:nvSpPr>
          <p:spPr bwMode="auto">
            <a:xfrm>
              <a:off x="735" y="3205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54"/>
            <p:cNvSpPr>
              <a:spLocks noChangeShapeType="1"/>
            </p:cNvSpPr>
            <p:nvPr/>
          </p:nvSpPr>
          <p:spPr bwMode="auto">
            <a:xfrm>
              <a:off x="735" y="3301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55"/>
            <p:cNvSpPr>
              <a:spLocks noChangeShapeType="1"/>
            </p:cNvSpPr>
            <p:nvPr/>
          </p:nvSpPr>
          <p:spPr bwMode="auto">
            <a:xfrm>
              <a:off x="735" y="3349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56"/>
            <p:cNvSpPr>
              <a:spLocks noChangeShapeType="1"/>
            </p:cNvSpPr>
            <p:nvPr/>
          </p:nvSpPr>
          <p:spPr bwMode="auto">
            <a:xfrm>
              <a:off x="735" y="3397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57"/>
            <p:cNvSpPr>
              <a:spLocks noChangeShapeType="1"/>
            </p:cNvSpPr>
            <p:nvPr/>
          </p:nvSpPr>
          <p:spPr bwMode="auto">
            <a:xfrm>
              <a:off x="735" y="3445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58"/>
            <p:cNvSpPr>
              <a:spLocks noChangeShapeType="1"/>
            </p:cNvSpPr>
            <p:nvPr/>
          </p:nvSpPr>
          <p:spPr bwMode="auto">
            <a:xfrm>
              <a:off x="735" y="349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59"/>
            <p:cNvSpPr>
              <a:spLocks noChangeShapeType="1"/>
            </p:cNvSpPr>
            <p:nvPr/>
          </p:nvSpPr>
          <p:spPr bwMode="auto">
            <a:xfrm>
              <a:off x="735" y="301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160"/>
            <p:cNvSpPr>
              <a:spLocks noChangeShapeType="1"/>
            </p:cNvSpPr>
            <p:nvPr/>
          </p:nvSpPr>
          <p:spPr bwMode="auto">
            <a:xfrm>
              <a:off x="735" y="2917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61"/>
            <p:cNvSpPr>
              <a:spLocks noChangeShapeType="1"/>
            </p:cNvSpPr>
            <p:nvPr/>
          </p:nvSpPr>
          <p:spPr bwMode="auto">
            <a:xfrm>
              <a:off x="735" y="2869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62"/>
            <p:cNvSpPr>
              <a:spLocks noChangeShapeType="1"/>
            </p:cNvSpPr>
            <p:nvPr/>
          </p:nvSpPr>
          <p:spPr bwMode="auto">
            <a:xfrm>
              <a:off x="735" y="2965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AutoShape 198"/>
          <p:cNvSpPr>
            <a:spLocks noChangeArrowheads="1"/>
          </p:cNvSpPr>
          <p:nvPr/>
        </p:nvSpPr>
        <p:spPr bwMode="auto">
          <a:xfrm>
            <a:off x="2408238" y="4918075"/>
            <a:ext cx="539750" cy="533400"/>
          </a:xfrm>
          <a:prstGeom prst="rightArrow">
            <a:avLst>
              <a:gd name="adj1" fmla="val 55954"/>
              <a:gd name="adj2" fmla="val 50295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119"/>
          <p:cNvSpPr>
            <a:spLocks noChangeArrowheads="1"/>
          </p:cNvSpPr>
          <p:nvPr/>
        </p:nvSpPr>
        <p:spPr bwMode="auto">
          <a:xfrm>
            <a:off x="3167063" y="3576638"/>
            <a:ext cx="5761037" cy="3167062"/>
          </a:xfrm>
          <a:prstGeom prst="ellipse">
            <a:avLst/>
          </a:prstGeom>
          <a:noFill/>
          <a:ln w="28575">
            <a:solidFill>
              <a:schemeClr val="folHlink"/>
            </a:solidFill>
            <a:prstDash val="dash"/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120"/>
          <p:cNvGrpSpPr>
            <a:grpSpLocks/>
          </p:cNvGrpSpPr>
          <p:nvPr/>
        </p:nvGrpSpPr>
        <p:grpSpPr bwMode="auto">
          <a:xfrm>
            <a:off x="5224463" y="5435600"/>
            <a:ext cx="1539875" cy="1198563"/>
            <a:chOff x="3231" y="2968"/>
            <a:chExt cx="970" cy="755"/>
          </a:xfrm>
        </p:grpSpPr>
        <p:grpSp>
          <p:nvGrpSpPr>
            <p:cNvPr id="30" name="Group 121"/>
            <p:cNvGrpSpPr>
              <a:grpSpLocks/>
            </p:cNvGrpSpPr>
            <p:nvPr/>
          </p:nvGrpSpPr>
          <p:grpSpPr bwMode="auto">
            <a:xfrm>
              <a:off x="3393" y="2968"/>
              <a:ext cx="808" cy="511"/>
              <a:chOff x="1309" y="1072"/>
              <a:chExt cx="1245" cy="766"/>
            </a:xfrm>
          </p:grpSpPr>
          <p:grpSp>
            <p:nvGrpSpPr>
              <p:cNvPr id="32" name="Group 122"/>
              <p:cNvGrpSpPr>
                <a:grpSpLocks/>
              </p:cNvGrpSpPr>
              <p:nvPr/>
            </p:nvGrpSpPr>
            <p:grpSpPr bwMode="auto">
              <a:xfrm>
                <a:off x="1309" y="1231"/>
                <a:ext cx="302" cy="175"/>
                <a:chOff x="144" y="1440"/>
                <a:chExt cx="881" cy="510"/>
              </a:xfrm>
            </p:grpSpPr>
            <p:sp>
              <p:nvSpPr>
                <p:cNvPr id="49" name="Rectangle 123"/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Line 124"/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Line 125"/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3" name="Group 126"/>
              <p:cNvGrpSpPr>
                <a:grpSpLocks/>
              </p:cNvGrpSpPr>
              <p:nvPr/>
            </p:nvGrpSpPr>
            <p:grpSpPr bwMode="auto">
              <a:xfrm>
                <a:off x="1950" y="1072"/>
                <a:ext cx="302" cy="175"/>
                <a:chOff x="144" y="1440"/>
                <a:chExt cx="881" cy="510"/>
              </a:xfrm>
            </p:grpSpPr>
            <p:sp>
              <p:nvSpPr>
                <p:cNvPr id="46" name="Rectangle 127"/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Line 128"/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Line 129"/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4" name="Group 130"/>
              <p:cNvGrpSpPr>
                <a:grpSpLocks/>
              </p:cNvGrpSpPr>
              <p:nvPr/>
            </p:nvGrpSpPr>
            <p:grpSpPr bwMode="auto">
              <a:xfrm>
                <a:off x="1648" y="1663"/>
                <a:ext cx="302" cy="175"/>
                <a:chOff x="144" y="1440"/>
                <a:chExt cx="881" cy="510"/>
              </a:xfrm>
            </p:grpSpPr>
            <p:sp>
              <p:nvSpPr>
                <p:cNvPr id="43" name="Rectangle 131"/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Line 132"/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Line 133"/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5" name="Group 134"/>
              <p:cNvGrpSpPr>
                <a:grpSpLocks/>
              </p:cNvGrpSpPr>
              <p:nvPr/>
            </p:nvGrpSpPr>
            <p:grpSpPr bwMode="auto">
              <a:xfrm>
                <a:off x="2252" y="1581"/>
                <a:ext cx="302" cy="175"/>
                <a:chOff x="144" y="1440"/>
                <a:chExt cx="881" cy="510"/>
              </a:xfrm>
            </p:grpSpPr>
            <p:sp>
              <p:nvSpPr>
                <p:cNvPr id="40" name="Rectangle 135"/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Line 136"/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Line 137"/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6" name="Line 138"/>
              <p:cNvSpPr>
                <a:spLocks noChangeShapeType="1"/>
              </p:cNvSpPr>
              <p:nvPr/>
            </p:nvSpPr>
            <p:spPr bwMode="auto">
              <a:xfrm flipH="1" flipV="1">
                <a:off x="1463" y="1406"/>
                <a:ext cx="312" cy="2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139"/>
              <p:cNvSpPr>
                <a:spLocks noChangeShapeType="1"/>
              </p:cNvSpPr>
              <p:nvPr/>
            </p:nvSpPr>
            <p:spPr bwMode="auto">
              <a:xfrm flipV="1">
                <a:off x="1611" y="1160"/>
                <a:ext cx="339" cy="1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140"/>
              <p:cNvSpPr>
                <a:spLocks noChangeShapeType="1"/>
              </p:cNvSpPr>
              <p:nvPr/>
            </p:nvSpPr>
            <p:spPr bwMode="auto">
              <a:xfrm flipV="1">
                <a:off x="1950" y="1663"/>
                <a:ext cx="302" cy="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141"/>
              <p:cNvSpPr>
                <a:spLocks noChangeShapeType="1"/>
              </p:cNvSpPr>
              <p:nvPr/>
            </p:nvSpPr>
            <p:spPr bwMode="auto">
              <a:xfrm flipV="1">
                <a:off x="1775" y="1247"/>
                <a:ext cx="329" cy="4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" name="Text Box 142"/>
            <p:cNvSpPr txBox="1">
              <a:spLocks noChangeArrowheads="1"/>
            </p:cNvSpPr>
            <p:nvPr/>
          </p:nvSpPr>
          <p:spPr bwMode="auto">
            <a:xfrm>
              <a:off x="3231" y="3490"/>
              <a:ext cx="828" cy="233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 err="1" smtClean="0"/>
                <a:t>Lược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đồ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lớp</a:t>
              </a:r>
              <a:endParaRPr lang="en-US" sz="1800" dirty="0"/>
            </a:p>
          </p:txBody>
        </p:sp>
      </p:grpSp>
      <p:grpSp>
        <p:nvGrpSpPr>
          <p:cNvPr id="52" name="Group 164"/>
          <p:cNvGrpSpPr>
            <a:grpSpLocks/>
          </p:cNvGrpSpPr>
          <p:nvPr/>
        </p:nvGrpSpPr>
        <p:grpSpPr bwMode="auto">
          <a:xfrm>
            <a:off x="6029325" y="3695700"/>
            <a:ext cx="2582863" cy="1457325"/>
            <a:chOff x="3408" y="2040"/>
            <a:chExt cx="1627" cy="918"/>
          </a:xfrm>
        </p:grpSpPr>
        <p:grpSp>
          <p:nvGrpSpPr>
            <p:cNvPr id="53" name="Group 165"/>
            <p:cNvGrpSpPr>
              <a:grpSpLocks/>
            </p:cNvGrpSpPr>
            <p:nvPr/>
          </p:nvGrpSpPr>
          <p:grpSpPr bwMode="auto">
            <a:xfrm>
              <a:off x="3592" y="2062"/>
              <a:ext cx="98" cy="149"/>
              <a:chOff x="7654" y="3380"/>
              <a:chExt cx="554" cy="754"/>
            </a:xfrm>
          </p:grpSpPr>
          <p:sp>
            <p:nvSpPr>
              <p:cNvPr id="72" name="Oval 166"/>
              <p:cNvSpPr>
                <a:spLocks noChangeArrowheads="1"/>
              </p:cNvSpPr>
              <p:nvPr/>
            </p:nvSpPr>
            <p:spPr bwMode="auto">
              <a:xfrm>
                <a:off x="7805" y="3380"/>
                <a:ext cx="253" cy="2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167"/>
              <p:cNvSpPr>
                <a:spLocks noChangeShapeType="1"/>
              </p:cNvSpPr>
              <p:nvPr/>
            </p:nvSpPr>
            <p:spPr bwMode="auto">
              <a:xfrm>
                <a:off x="7931" y="3630"/>
                <a:ext cx="1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168"/>
              <p:cNvSpPr>
                <a:spLocks noChangeShapeType="1"/>
              </p:cNvSpPr>
              <p:nvPr/>
            </p:nvSpPr>
            <p:spPr bwMode="auto">
              <a:xfrm>
                <a:off x="7731" y="3695"/>
                <a:ext cx="401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169"/>
              <p:cNvSpPr>
                <a:spLocks/>
              </p:cNvSpPr>
              <p:nvPr/>
            </p:nvSpPr>
            <p:spPr bwMode="auto">
              <a:xfrm>
                <a:off x="7654" y="3862"/>
                <a:ext cx="554" cy="272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54" y="0"/>
                  </a:cxn>
                  <a:cxn ang="0">
                    <a:pos x="108" y="54"/>
                  </a:cxn>
                </a:cxnLst>
                <a:rect l="0" t="0" r="r" b="b"/>
                <a:pathLst>
                  <a:path w="108" h="54">
                    <a:moveTo>
                      <a:pt x="0" y="54"/>
                    </a:moveTo>
                    <a:lnTo>
                      <a:pt x="54" y="0"/>
                    </a:lnTo>
                    <a:lnTo>
                      <a:pt x="108" y="54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" name="Line 170"/>
            <p:cNvSpPr>
              <a:spLocks noChangeShapeType="1"/>
            </p:cNvSpPr>
            <p:nvPr/>
          </p:nvSpPr>
          <p:spPr bwMode="auto">
            <a:xfrm>
              <a:off x="3717" y="2297"/>
              <a:ext cx="186" cy="1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5" name="Line 171"/>
            <p:cNvSpPr>
              <a:spLocks noChangeShapeType="1"/>
            </p:cNvSpPr>
            <p:nvPr/>
          </p:nvSpPr>
          <p:spPr bwMode="auto">
            <a:xfrm flipV="1">
              <a:off x="3717" y="2118"/>
              <a:ext cx="280" cy="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6" name="Line 172"/>
            <p:cNvSpPr>
              <a:spLocks noChangeShapeType="1"/>
            </p:cNvSpPr>
            <p:nvPr/>
          </p:nvSpPr>
          <p:spPr bwMode="auto">
            <a:xfrm>
              <a:off x="3967" y="2560"/>
              <a:ext cx="471" cy="1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7" name="Line 173"/>
            <p:cNvSpPr>
              <a:spLocks noChangeShapeType="1"/>
            </p:cNvSpPr>
            <p:nvPr/>
          </p:nvSpPr>
          <p:spPr bwMode="auto">
            <a:xfrm flipV="1">
              <a:off x="3967" y="2393"/>
              <a:ext cx="442" cy="1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8" name="Line 174"/>
            <p:cNvSpPr>
              <a:spLocks noChangeShapeType="1"/>
            </p:cNvSpPr>
            <p:nvPr/>
          </p:nvSpPr>
          <p:spPr bwMode="auto">
            <a:xfrm flipV="1">
              <a:off x="4489" y="2130"/>
              <a:ext cx="80" cy="2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9" name="Line 175"/>
            <p:cNvSpPr>
              <a:spLocks noChangeShapeType="1"/>
            </p:cNvSpPr>
            <p:nvPr/>
          </p:nvSpPr>
          <p:spPr bwMode="auto">
            <a:xfrm flipH="1">
              <a:off x="3937" y="2170"/>
              <a:ext cx="148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60" name="Line 176"/>
            <p:cNvSpPr>
              <a:spLocks noChangeShapeType="1"/>
            </p:cNvSpPr>
            <p:nvPr/>
          </p:nvSpPr>
          <p:spPr bwMode="auto">
            <a:xfrm>
              <a:off x="3806" y="2401"/>
              <a:ext cx="71" cy="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61" name="Line 177"/>
            <p:cNvSpPr>
              <a:spLocks noChangeShapeType="1"/>
            </p:cNvSpPr>
            <p:nvPr/>
          </p:nvSpPr>
          <p:spPr bwMode="auto">
            <a:xfrm flipH="1">
              <a:off x="3940" y="2380"/>
              <a:ext cx="5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62" name="Line 178"/>
            <p:cNvSpPr>
              <a:spLocks noChangeShapeType="1"/>
            </p:cNvSpPr>
            <p:nvPr/>
          </p:nvSpPr>
          <p:spPr bwMode="auto">
            <a:xfrm flipV="1">
              <a:off x="4299" y="2393"/>
              <a:ext cx="101" cy="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63" name="Line 179"/>
            <p:cNvSpPr>
              <a:spLocks noChangeShapeType="1"/>
            </p:cNvSpPr>
            <p:nvPr/>
          </p:nvSpPr>
          <p:spPr bwMode="auto">
            <a:xfrm>
              <a:off x="4336" y="2632"/>
              <a:ext cx="100" cy="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64" name="Line 180"/>
            <p:cNvSpPr>
              <a:spLocks noChangeShapeType="1"/>
            </p:cNvSpPr>
            <p:nvPr/>
          </p:nvSpPr>
          <p:spPr bwMode="auto">
            <a:xfrm flipV="1">
              <a:off x="4521" y="2146"/>
              <a:ext cx="40" cy="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65" name="Line 181"/>
            <p:cNvSpPr>
              <a:spLocks noChangeShapeType="1"/>
            </p:cNvSpPr>
            <p:nvPr/>
          </p:nvSpPr>
          <p:spPr bwMode="auto">
            <a:xfrm flipV="1">
              <a:off x="3867" y="2114"/>
              <a:ext cx="90" cy="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66" name="Text Box 182"/>
            <p:cNvSpPr txBox="1">
              <a:spLocks noChangeArrowheads="1"/>
            </p:cNvSpPr>
            <p:nvPr/>
          </p:nvSpPr>
          <p:spPr bwMode="auto">
            <a:xfrm>
              <a:off x="3408" y="2727"/>
              <a:ext cx="1627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err="1" smtClean="0"/>
                <a:t>Lược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đồ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cộng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tác</a:t>
              </a:r>
              <a:endParaRPr lang="en-US" sz="1800" dirty="0"/>
            </a:p>
          </p:txBody>
        </p:sp>
        <p:sp>
          <p:nvSpPr>
            <p:cNvPr id="67" name="Rectangle 183"/>
            <p:cNvSpPr>
              <a:spLocks noChangeArrowheads="1"/>
            </p:cNvSpPr>
            <p:nvPr/>
          </p:nvSpPr>
          <p:spPr bwMode="auto">
            <a:xfrm>
              <a:off x="3994" y="2073"/>
              <a:ext cx="121" cy="9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68" name="Rectangle 184"/>
            <p:cNvSpPr>
              <a:spLocks noChangeArrowheads="1"/>
            </p:cNvSpPr>
            <p:nvPr/>
          </p:nvSpPr>
          <p:spPr bwMode="auto">
            <a:xfrm>
              <a:off x="3843" y="2496"/>
              <a:ext cx="121" cy="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69" name="Rectangle 185"/>
            <p:cNvSpPr>
              <a:spLocks noChangeArrowheads="1"/>
            </p:cNvSpPr>
            <p:nvPr/>
          </p:nvSpPr>
          <p:spPr bwMode="auto">
            <a:xfrm>
              <a:off x="4449" y="2626"/>
              <a:ext cx="121" cy="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70" name="Rectangle 186"/>
            <p:cNvSpPr>
              <a:spLocks noChangeArrowheads="1"/>
            </p:cNvSpPr>
            <p:nvPr/>
          </p:nvSpPr>
          <p:spPr bwMode="auto">
            <a:xfrm>
              <a:off x="4419" y="2333"/>
              <a:ext cx="121" cy="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71" name="Rectangle 187"/>
            <p:cNvSpPr>
              <a:spLocks noChangeArrowheads="1"/>
            </p:cNvSpPr>
            <p:nvPr/>
          </p:nvSpPr>
          <p:spPr bwMode="auto">
            <a:xfrm>
              <a:off x="4510" y="2040"/>
              <a:ext cx="121" cy="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</p:grpSp>
      <p:grpSp>
        <p:nvGrpSpPr>
          <p:cNvPr id="76" name="Group 228"/>
          <p:cNvGrpSpPr>
            <a:grpSpLocks/>
          </p:cNvGrpSpPr>
          <p:nvPr/>
        </p:nvGrpSpPr>
        <p:grpSpPr bwMode="auto">
          <a:xfrm>
            <a:off x="3495675" y="3900488"/>
            <a:ext cx="2268538" cy="1452562"/>
            <a:chOff x="2202" y="2025"/>
            <a:chExt cx="1429" cy="915"/>
          </a:xfrm>
        </p:grpSpPr>
        <p:sp>
          <p:nvSpPr>
            <p:cNvPr id="77" name="Text Box 200"/>
            <p:cNvSpPr txBox="1">
              <a:spLocks noChangeArrowheads="1"/>
            </p:cNvSpPr>
            <p:nvPr/>
          </p:nvSpPr>
          <p:spPr bwMode="auto">
            <a:xfrm>
              <a:off x="2202" y="2709"/>
              <a:ext cx="1429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err="1" smtClean="0"/>
                <a:t>Lược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đồ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tuần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tự</a:t>
              </a:r>
              <a:endParaRPr lang="en-US" sz="1800" dirty="0"/>
            </a:p>
          </p:txBody>
        </p:sp>
        <p:grpSp>
          <p:nvGrpSpPr>
            <p:cNvPr id="78" name="Group 227"/>
            <p:cNvGrpSpPr>
              <a:grpSpLocks/>
            </p:cNvGrpSpPr>
            <p:nvPr/>
          </p:nvGrpSpPr>
          <p:grpSpPr bwMode="auto">
            <a:xfrm>
              <a:off x="2234" y="2020"/>
              <a:ext cx="1310" cy="738"/>
              <a:chOff x="2234" y="2020"/>
              <a:chExt cx="1310" cy="738"/>
            </a:xfrm>
          </p:grpSpPr>
          <p:grpSp>
            <p:nvGrpSpPr>
              <p:cNvPr id="79" name="Group 202"/>
              <p:cNvGrpSpPr>
                <a:grpSpLocks/>
              </p:cNvGrpSpPr>
              <p:nvPr/>
            </p:nvGrpSpPr>
            <p:grpSpPr bwMode="auto">
              <a:xfrm>
                <a:off x="2234" y="2020"/>
                <a:ext cx="120" cy="161"/>
                <a:chOff x="7654" y="3380"/>
                <a:chExt cx="554" cy="754"/>
              </a:xfrm>
            </p:grpSpPr>
            <p:sp>
              <p:nvSpPr>
                <p:cNvPr id="100" name="Oval 203"/>
                <p:cNvSpPr>
                  <a:spLocks noChangeArrowheads="1"/>
                </p:cNvSpPr>
                <p:nvPr/>
              </p:nvSpPr>
              <p:spPr bwMode="auto">
                <a:xfrm>
                  <a:off x="7805" y="3380"/>
                  <a:ext cx="253" cy="2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" name="Line 204"/>
                <p:cNvSpPr>
                  <a:spLocks noChangeShapeType="1"/>
                </p:cNvSpPr>
                <p:nvPr/>
              </p:nvSpPr>
              <p:spPr bwMode="auto">
                <a:xfrm>
                  <a:off x="7931" y="3630"/>
                  <a:ext cx="1" cy="2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Line 205"/>
                <p:cNvSpPr>
                  <a:spLocks noChangeShapeType="1"/>
                </p:cNvSpPr>
                <p:nvPr/>
              </p:nvSpPr>
              <p:spPr bwMode="auto">
                <a:xfrm>
                  <a:off x="7731" y="3695"/>
                  <a:ext cx="401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" name="Freeform 206"/>
                <p:cNvSpPr>
                  <a:spLocks/>
                </p:cNvSpPr>
                <p:nvPr/>
              </p:nvSpPr>
              <p:spPr bwMode="auto">
                <a:xfrm>
                  <a:off x="7654" y="3862"/>
                  <a:ext cx="554" cy="272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54" y="0"/>
                    </a:cxn>
                    <a:cxn ang="0">
                      <a:pos x="108" y="54"/>
                    </a:cxn>
                  </a:cxnLst>
                  <a:rect l="0" t="0" r="r" b="b"/>
                  <a:pathLst>
                    <a:path w="108" h="54">
                      <a:moveTo>
                        <a:pt x="0" y="54"/>
                      </a:moveTo>
                      <a:lnTo>
                        <a:pt x="54" y="0"/>
                      </a:lnTo>
                      <a:lnTo>
                        <a:pt x="108" y="54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0" name="Line 207"/>
              <p:cNvSpPr>
                <a:spLocks noChangeShapeType="1"/>
              </p:cNvSpPr>
              <p:nvPr/>
            </p:nvSpPr>
            <p:spPr bwMode="auto">
              <a:xfrm>
                <a:off x="2300" y="2283"/>
                <a:ext cx="30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Line 208"/>
              <p:cNvSpPr>
                <a:spLocks noChangeShapeType="1"/>
              </p:cNvSpPr>
              <p:nvPr/>
            </p:nvSpPr>
            <p:spPr bwMode="auto">
              <a:xfrm>
                <a:off x="2919" y="248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Line 209"/>
              <p:cNvSpPr>
                <a:spLocks noChangeShapeType="1"/>
              </p:cNvSpPr>
              <p:nvPr/>
            </p:nvSpPr>
            <p:spPr bwMode="auto">
              <a:xfrm>
                <a:off x="2626" y="2380"/>
                <a:ext cx="25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Line 210"/>
              <p:cNvSpPr>
                <a:spLocks noChangeShapeType="1"/>
              </p:cNvSpPr>
              <p:nvPr/>
            </p:nvSpPr>
            <p:spPr bwMode="auto">
              <a:xfrm>
                <a:off x="2302" y="2669"/>
                <a:ext cx="0" cy="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Line 211"/>
              <p:cNvSpPr>
                <a:spLocks noChangeShapeType="1"/>
              </p:cNvSpPr>
              <p:nvPr/>
            </p:nvSpPr>
            <p:spPr bwMode="auto">
              <a:xfrm>
                <a:off x="2609" y="2231"/>
                <a:ext cx="0" cy="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Line 212"/>
              <p:cNvSpPr>
                <a:spLocks noChangeShapeType="1"/>
              </p:cNvSpPr>
              <p:nvPr/>
            </p:nvSpPr>
            <p:spPr bwMode="auto">
              <a:xfrm>
                <a:off x="2892" y="2231"/>
                <a:ext cx="0" cy="1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Line 213"/>
              <p:cNvSpPr>
                <a:spLocks noChangeShapeType="1"/>
              </p:cNvSpPr>
              <p:nvPr/>
            </p:nvSpPr>
            <p:spPr bwMode="auto">
              <a:xfrm>
                <a:off x="3169" y="2565"/>
                <a:ext cx="0" cy="1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Line 214"/>
              <p:cNvSpPr>
                <a:spLocks noChangeShapeType="1"/>
              </p:cNvSpPr>
              <p:nvPr/>
            </p:nvSpPr>
            <p:spPr bwMode="auto">
              <a:xfrm>
                <a:off x="3426" y="2231"/>
                <a:ext cx="0" cy="52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Rectangle 215"/>
              <p:cNvSpPr>
                <a:spLocks noChangeArrowheads="1"/>
              </p:cNvSpPr>
              <p:nvPr/>
            </p:nvSpPr>
            <p:spPr bwMode="auto">
              <a:xfrm rot="16200000">
                <a:off x="2112" y="2454"/>
                <a:ext cx="380" cy="3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9" name="Line 216"/>
              <p:cNvSpPr>
                <a:spLocks noChangeShapeType="1"/>
              </p:cNvSpPr>
              <p:nvPr/>
            </p:nvSpPr>
            <p:spPr bwMode="auto">
              <a:xfrm>
                <a:off x="2302" y="2230"/>
                <a:ext cx="0" cy="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Rectangle 217"/>
              <p:cNvSpPr>
                <a:spLocks noChangeArrowheads="1"/>
              </p:cNvSpPr>
              <p:nvPr/>
            </p:nvSpPr>
            <p:spPr bwMode="auto">
              <a:xfrm rot="16200000">
                <a:off x="2455" y="2421"/>
                <a:ext cx="306" cy="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1" name="Line 218"/>
              <p:cNvSpPr>
                <a:spLocks noChangeShapeType="1"/>
              </p:cNvSpPr>
              <p:nvPr/>
            </p:nvSpPr>
            <p:spPr bwMode="auto">
              <a:xfrm>
                <a:off x="2609" y="2599"/>
                <a:ext cx="0" cy="1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Rectangle 219"/>
              <p:cNvSpPr>
                <a:spLocks noChangeArrowheads="1"/>
              </p:cNvSpPr>
              <p:nvPr/>
            </p:nvSpPr>
            <p:spPr bwMode="auto">
              <a:xfrm rot="16200000">
                <a:off x="2806" y="2450"/>
                <a:ext cx="170" cy="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Line 220"/>
              <p:cNvSpPr>
                <a:spLocks noChangeShapeType="1"/>
              </p:cNvSpPr>
              <p:nvPr/>
            </p:nvSpPr>
            <p:spPr bwMode="auto">
              <a:xfrm>
                <a:off x="2891" y="2555"/>
                <a:ext cx="1" cy="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Rectangle 221"/>
              <p:cNvSpPr>
                <a:spLocks noChangeArrowheads="1"/>
              </p:cNvSpPr>
              <p:nvPr/>
            </p:nvSpPr>
            <p:spPr bwMode="auto">
              <a:xfrm rot="16200000">
                <a:off x="3135" y="2508"/>
                <a:ext cx="64" cy="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" name="Line 222"/>
              <p:cNvSpPr>
                <a:spLocks noChangeShapeType="1"/>
              </p:cNvSpPr>
              <p:nvPr/>
            </p:nvSpPr>
            <p:spPr bwMode="auto">
              <a:xfrm>
                <a:off x="3169" y="2231"/>
                <a:ext cx="0" cy="2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Rectangle 223"/>
              <p:cNvSpPr>
                <a:spLocks noChangeArrowheads="1"/>
              </p:cNvSpPr>
              <p:nvPr/>
            </p:nvSpPr>
            <p:spPr bwMode="auto">
              <a:xfrm>
                <a:off x="2764" y="2086"/>
                <a:ext cx="219" cy="12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Rectangle 224"/>
              <p:cNvSpPr>
                <a:spLocks noChangeArrowheads="1"/>
              </p:cNvSpPr>
              <p:nvPr/>
            </p:nvSpPr>
            <p:spPr bwMode="auto">
              <a:xfrm>
                <a:off x="3325" y="2086"/>
                <a:ext cx="219" cy="12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Rectangle 225"/>
              <p:cNvSpPr>
                <a:spLocks noChangeArrowheads="1"/>
              </p:cNvSpPr>
              <p:nvPr/>
            </p:nvSpPr>
            <p:spPr bwMode="auto">
              <a:xfrm>
                <a:off x="3014" y="2086"/>
                <a:ext cx="279" cy="12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Rectangle 226"/>
              <p:cNvSpPr>
                <a:spLocks noChangeArrowheads="1"/>
              </p:cNvSpPr>
              <p:nvPr/>
            </p:nvSpPr>
            <p:spPr bwMode="auto">
              <a:xfrm>
                <a:off x="2510" y="2086"/>
                <a:ext cx="220" cy="12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4" name="Group 190"/>
          <p:cNvGrpSpPr>
            <a:grpSpLocks/>
          </p:cNvGrpSpPr>
          <p:nvPr/>
        </p:nvGrpSpPr>
        <p:grpSpPr bwMode="auto">
          <a:xfrm>
            <a:off x="973142" y="2492375"/>
            <a:ext cx="1228726" cy="860425"/>
            <a:chOff x="2840" y="3541"/>
            <a:chExt cx="774" cy="542"/>
          </a:xfrm>
        </p:grpSpPr>
        <p:sp>
          <p:nvSpPr>
            <p:cNvPr id="105" name="Oval 191"/>
            <p:cNvSpPr>
              <a:spLocks noChangeArrowheads="1"/>
            </p:cNvSpPr>
            <p:nvPr/>
          </p:nvSpPr>
          <p:spPr bwMode="auto">
            <a:xfrm>
              <a:off x="2901" y="3541"/>
              <a:ext cx="62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Text Box 192"/>
            <p:cNvSpPr txBox="1">
              <a:spLocks noChangeArrowheads="1"/>
            </p:cNvSpPr>
            <p:nvPr/>
          </p:nvSpPr>
          <p:spPr bwMode="auto">
            <a:xfrm>
              <a:off x="2840" y="3850"/>
              <a:ext cx="774" cy="233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Ca </a:t>
              </a:r>
              <a:r>
                <a:rPr lang="en-US" sz="1800" dirty="0" err="1" smtClean="0"/>
                <a:t>sử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dụng</a:t>
              </a:r>
              <a:endParaRPr lang="en-US" sz="1800" dirty="0"/>
            </a:p>
          </p:txBody>
        </p:sp>
      </p:grpSp>
      <p:grpSp>
        <p:nvGrpSpPr>
          <p:cNvPr id="107" name="Group 193"/>
          <p:cNvGrpSpPr>
            <a:grpSpLocks/>
          </p:cNvGrpSpPr>
          <p:nvPr/>
        </p:nvGrpSpPr>
        <p:grpSpPr bwMode="auto">
          <a:xfrm>
            <a:off x="4803784" y="2492375"/>
            <a:ext cx="2584454" cy="860425"/>
            <a:chOff x="3484" y="3648"/>
            <a:chExt cx="1628" cy="542"/>
          </a:xfrm>
        </p:grpSpPr>
        <p:sp>
          <p:nvSpPr>
            <p:cNvPr id="108" name="Oval 194"/>
            <p:cNvSpPr>
              <a:spLocks noChangeArrowheads="1"/>
            </p:cNvSpPr>
            <p:nvPr/>
          </p:nvSpPr>
          <p:spPr bwMode="auto">
            <a:xfrm>
              <a:off x="3925" y="3648"/>
              <a:ext cx="62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Text Box 195"/>
            <p:cNvSpPr txBox="1">
              <a:spLocks noChangeArrowheads="1"/>
            </p:cNvSpPr>
            <p:nvPr/>
          </p:nvSpPr>
          <p:spPr bwMode="auto">
            <a:xfrm>
              <a:off x="3484" y="3957"/>
              <a:ext cx="1628" cy="233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 err="1" smtClean="0"/>
                <a:t>Hiện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thực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hóa</a:t>
              </a:r>
              <a:r>
                <a:rPr lang="en-US" sz="1800" dirty="0" smtClean="0"/>
                <a:t> ca </a:t>
              </a:r>
              <a:r>
                <a:rPr lang="en-US" sz="1800" dirty="0" err="1" smtClean="0"/>
                <a:t>sử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dụng</a:t>
              </a:r>
              <a:endParaRPr lang="en-US" sz="1800" dirty="0"/>
            </a:p>
          </p:txBody>
        </p:sp>
      </p:grpSp>
      <p:sp>
        <p:nvSpPr>
          <p:cNvPr id="110" name="Line 196"/>
          <p:cNvSpPr>
            <a:spLocks noChangeShapeType="1"/>
          </p:cNvSpPr>
          <p:nvPr/>
        </p:nvSpPr>
        <p:spPr bwMode="auto">
          <a:xfrm flipH="1">
            <a:off x="2476500" y="2720975"/>
            <a:ext cx="30146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AutoShape 197"/>
          <p:cNvSpPr>
            <a:spLocks noChangeArrowheads="1"/>
          </p:cNvSpPr>
          <p:nvPr/>
        </p:nvSpPr>
        <p:spPr bwMode="auto">
          <a:xfrm rot="5400000" flipH="1" flipV="1">
            <a:off x="2095500" y="2555875"/>
            <a:ext cx="381000" cy="304800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7950" tIns="53975" rIns="107950" bIns="53975" anchor="ctr"/>
          <a:lstStyle/>
          <a:p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990600" y="2057400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usecase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5029200" y="1981200"/>
            <a:ext cx="1838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The End.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 smtClean="0"/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– PT &amp; TK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5" name="Group 58"/>
          <p:cNvGrpSpPr>
            <a:grpSpLocks noGrp="1"/>
          </p:cNvGrpSpPr>
          <p:nvPr/>
        </p:nvGrpSpPr>
        <p:grpSpPr bwMode="auto">
          <a:xfrm>
            <a:off x="76200" y="1752600"/>
            <a:ext cx="4343400" cy="4541837"/>
            <a:chOff x="100" y="639"/>
            <a:chExt cx="2562" cy="1865"/>
          </a:xfrm>
        </p:grpSpPr>
        <p:sp>
          <p:nvSpPr>
            <p:cNvPr id="6" name="Rectangle 52"/>
            <p:cNvSpPr>
              <a:spLocks noChangeArrowheads="1"/>
            </p:cNvSpPr>
            <p:nvPr/>
          </p:nvSpPr>
          <p:spPr bwMode="auto">
            <a:xfrm>
              <a:off x="100" y="639"/>
              <a:ext cx="2562" cy="1865"/>
            </a:xfrm>
            <a:prstGeom prst="rect">
              <a:avLst/>
            </a:prstGeom>
            <a:solidFill>
              <a:srgbClr val="CCFFFF"/>
            </a:solidFill>
            <a:ln w="57150">
              <a:solidFill>
                <a:schemeClr val="accent2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107950" tIns="53975" rIns="107950" bIns="53975" anchor="ctr"/>
            <a:lstStyle/>
            <a:p>
              <a:pPr marL="339725" indent="-339725" algn="l">
                <a:spcBef>
                  <a:spcPts val="500"/>
                </a:spcBef>
                <a:spcAft>
                  <a:spcPts val="500"/>
                </a:spcAft>
              </a:pPr>
              <a:r>
                <a:rPr lang="en-US" b="1" dirty="0" err="1" smtClean="0"/>
                <a:t>Mục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đích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của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Phân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tích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và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Thiết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kế</a:t>
              </a:r>
              <a:r>
                <a:rPr lang="en-US" b="1" dirty="0" smtClean="0"/>
                <a:t>:</a:t>
              </a:r>
              <a:endParaRPr lang="en-US" b="1" dirty="0"/>
            </a:p>
            <a:p>
              <a:pPr marL="339725" indent="-339725" algn="l">
                <a:spcBef>
                  <a:spcPts val="500"/>
                </a:spcBef>
                <a:spcAft>
                  <a:spcPts val="500"/>
                </a:spcAft>
                <a:buFont typeface="Symbol" pitchFamily="18" charset="2"/>
                <a:buChar char="·"/>
              </a:pPr>
              <a:r>
                <a:rPr lang="en-US" b="1" dirty="0" err="1" smtClean="0"/>
                <a:t>Chuyển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từ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các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yêu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cầu</a:t>
              </a:r>
              <a:r>
                <a:rPr lang="en-US" b="1" dirty="0" smtClean="0"/>
                <a:t> sang </a:t>
              </a:r>
              <a:r>
                <a:rPr lang="en-US" b="1" dirty="0" err="1" smtClean="0"/>
                <a:t>một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thiết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kế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về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hệ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thống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được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mong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đợi</a:t>
              </a:r>
              <a:r>
                <a:rPr lang="en-US" b="1" dirty="0" smtClean="0"/>
                <a:t>.</a:t>
              </a:r>
              <a:endParaRPr lang="en-US" b="1" dirty="0"/>
            </a:p>
            <a:p>
              <a:pPr marL="339725" indent="-339725" algn="l">
                <a:spcBef>
                  <a:spcPts val="500"/>
                </a:spcBef>
                <a:spcAft>
                  <a:spcPts val="500"/>
                </a:spcAft>
                <a:buFont typeface="Symbol" pitchFamily="18" charset="2"/>
                <a:buChar char="·"/>
              </a:pPr>
              <a:r>
                <a:rPr lang="en-US" b="1" dirty="0" err="1" smtClean="0"/>
                <a:t>Đi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đến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một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kiến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trúc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tốt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cho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hệ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thống</a:t>
              </a:r>
              <a:r>
                <a:rPr lang="en-US" b="1" dirty="0" smtClean="0"/>
                <a:t>.</a:t>
              </a:r>
            </a:p>
            <a:p>
              <a:pPr marL="339725" indent="-339725" algn="l">
                <a:spcBef>
                  <a:spcPts val="500"/>
                </a:spcBef>
                <a:spcAft>
                  <a:spcPts val="500"/>
                </a:spcAft>
                <a:buFont typeface="Symbol" pitchFamily="18" charset="2"/>
                <a:buChar char="·"/>
              </a:pPr>
              <a:r>
                <a:rPr lang="en-US" b="1" dirty="0" err="1" smtClean="0"/>
                <a:t>Điều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chỉnh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thiết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kế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tương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thích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với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mội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trường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thực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thi</a:t>
              </a:r>
              <a:r>
                <a:rPr lang="en-US" b="1" dirty="0" smtClean="0"/>
                <a:t>, </a:t>
              </a:r>
              <a:r>
                <a:rPr lang="en-US" b="1" dirty="0" err="1" smtClean="0"/>
                <a:t>thiết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kế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để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đạt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được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hiêu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năng</a:t>
              </a:r>
              <a:r>
                <a:rPr lang="en-US" b="1" dirty="0" smtClean="0"/>
                <a:t>.</a:t>
              </a:r>
              <a:endParaRPr lang="en-US" b="1" dirty="0"/>
            </a:p>
          </p:txBody>
        </p:sp>
        <p:sp>
          <p:nvSpPr>
            <p:cNvPr id="7" name="Rectangle 56"/>
            <p:cNvSpPr>
              <a:spLocks noChangeArrowheads="1"/>
            </p:cNvSpPr>
            <p:nvPr/>
          </p:nvSpPr>
          <p:spPr bwMode="auto">
            <a:xfrm>
              <a:off x="112" y="659"/>
              <a:ext cx="2534" cy="182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</p:grpSp>
      <p:pic>
        <p:nvPicPr>
          <p:cNvPr id="8" name="Picture 50" descr="RUP_gra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1600200"/>
            <a:ext cx="4621212" cy="316547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</p:pic>
      <p:grpSp>
        <p:nvGrpSpPr>
          <p:cNvPr id="9" name="Group 53"/>
          <p:cNvGrpSpPr>
            <a:grpSpLocks/>
          </p:cNvGrpSpPr>
          <p:nvPr/>
        </p:nvGrpSpPr>
        <p:grpSpPr bwMode="auto">
          <a:xfrm>
            <a:off x="4540250" y="2654300"/>
            <a:ext cx="4603750" cy="241300"/>
            <a:chOff x="2872" y="1104"/>
            <a:chExt cx="2680" cy="176"/>
          </a:xfrm>
        </p:grpSpPr>
        <p:sp>
          <p:nvSpPr>
            <p:cNvPr id="10" name="Rectangle 54"/>
            <p:cNvSpPr>
              <a:spLocks noChangeArrowheads="1"/>
            </p:cNvSpPr>
            <p:nvPr/>
          </p:nvSpPr>
          <p:spPr bwMode="auto">
            <a:xfrm>
              <a:off x="2872" y="1104"/>
              <a:ext cx="2680" cy="176"/>
            </a:xfrm>
            <a:prstGeom prst="rect">
              <a:avLst/>
            </a:prstGeom>
            <a:noFill/>
            <a:ln w="762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11" name="Rectangle 55"/>
            <p:cNvSpPr>
              <a:spLocks noChangeArrowheads="1"/>
            </p:cNvSpPr>
            <p:nvPr/>
          </p:nvSpPr>
          <p:spPr bwMode="auto">
            <a:xfrm>
              <a:off x="2872" y="1104"/>
              <a:ext cx="2680" cy="176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–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905000"/>
            <a:ext cx="4114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Phân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tích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Tập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trung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vào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hiểu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bài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toán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Thiết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kế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lý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tưởng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hóa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Hành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vi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Cấu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trúc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hệ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thống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Các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yêu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cầu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chức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năng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Một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mô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hình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nhỏ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43400" y="1981200"/>
            <a:ext cx="4572000" cy="4525963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100" dirty="0" err="1" smtClean="0"/>
              <a:t>Thiết</a:t>
            </a:r>
            <a:r>
              <a:rPr lang="en-US" sz="3100" dirty="0" smtClean="0"/>
              <a:t> </a:t>
            </a:r>
            <a:r>
              <a:rPr lang="en-US" sz="3100" dirty="0" err="1" smtClean="0"/>
              <a:t>kế</a:t>
            </a:r>
            <a:endParaRPr lang="en-US" sz="31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err="1" smtClean="0"/>
              <a:t>Tập</a:t>
            </a:r>
            <a:r>
              <a:rPr lang="en-US" sz="2800" dirty="0" smtClean="0"/>
              <a:t> </a:t>
            </a:r>
            <a:r>
              <a:rPr lang="en-US" sz="2800" dirty="0" err="1" smtClean="0"/>
              <a:t>trung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 </a:t>
            </a:r>
            <a:r>
              <a:rPr lang="en-US" sz="2800" dirty="0" err="1" smtClean="0"/>
              <a:t>hiểu</a:t>
            </a:r>
            <a:r>
              <a:rPr lang="en-US" sz="2800" dirty="0" smtClean="0"/>
              <a:t> </a:t>
            </a:r>
            <a:r>
              <a:rPr lang="en-US" sz="2800" dirty="0" err="1" smtClean="0"/>
              <a:t>giải</a:t>
            </a:r>
            <a:r>
              <a:rPr lang="en-US" sz="2800" dirty="0" smtClean="0"/>
              <a:t> </a:t>
            </a:r>
            <a:r>
              <a:rPr lang="en-US" sz="2800" dirty="0" err="1" smtClean="0"/>
              <a:t>pháp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err="1" smtClean="0"/>
              <a:t>Hoạt</a:t>
            </a:r>
            <a:r>
              <a:rPr lang="en-US" sz="2800" dirty="0" smtClean="0"/>
              <a:t> </a:t>
            </a:r>
            <a:r>
              <a:rPr lang="en-US" sz="2800" dirty="0" err="1" smtClean="0"/>
              <a:t>động</a:t>
            </a:r>
            <a:r>
              <a:rPr lang="en-US" sz="2800" dirty="0" smtClean="0"/>
              <a:t> (Operation)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thuộc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(attribute)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err="1" smtClean="0"/>
              <a:t>Hiệu</a:t>
            </a:r>
            <a:r>
              <a:rPr lang="en-US" sz="2800" dirty="0" smtClean="0"/>
              <a:t> </a:t>
            </a:r>
            <a:r>
              <a:rPr lang="en-US" sz="2800" dirty="0" err="1" smtClean="0"/>
              <a:t>năng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err="1" smtClean="0"/>
              <a:t>Tiến</a:t>
            </a:r>
            <a:r>
              <a:rPr lang="en-US" sz="2800" dirty="0" smtClean="0"/>
              <a:t> </a:t>
            </a:r>
            <a:r>
              <a:rPr lang="en-US" sz="2800" dirty="0" err="1" smtClean="0"/>
              <a:t>gần</a:t>
            </a:r>
            <a:r>
              <a:rPr lang="en-US" sz="2800" dirty="0" smtClean="0"/>
              <a:t> </a:t>
            </a:r>
            <a:r>
              <a:rPr lang="en-US" sz="2800" dirty="0" err="1" smtClean="0"/>
              <a:t>tới</a:t>
            </a:r>
            <a:r>
              <a:rPr lang="en-US" sz="2800" dirty="0" smtClean="0"/>
              <a:t> </a:t>
            </a:r>
            <a:r>
              <a:rPr lang="en-US" sz="2800" dirty="0" err="1" smtClean="0"/>
              <a:t>mã</a:t>
            </a:r>
            <a:r>
              <a:rPr lang="en-US" sz="2800" dirty="0" smtClean="0"/>
              <a:t> </a:t>
            </a:r>
            <a:r>
              <a:rPr lang="en-US" sz="2800" dirty="0" err="1" smtClean="0"/>
              <a:t>chương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err="1" smtClean="0"/>
              <a:t>Vòng</a:t>
            </a:r>
            <a:r>
              <a:rPr lang="en-US" sz="2800" dirty="0" smtClean="0"/>
              <a:t> </a:t>
            </a:r>
            <a:r>
              <a:rPr lang="en-US" sz="2800" dirty="0" err="1" smtClean="0"/>
              <a:t>đời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đối</a:t>
            </a:r>
            <a:r>
              <a:rPr lang="en-US" sz="2800" dirty="0" smtClean="0"/>
              <a:t> </a:t>
            </a:r>
            <a:r>
              <a:rPr lang="en-US" sz="2800" dirty="0" err="1" smtClean="0"/>
              <a:t>tượng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err="1" smtClean="0"/>
              <a:t>Yêu</a:t>
            </a:r>
            <a:r>
              <a:rPr lang="en-US" sz="2800" dirty="0" smtClean="0"/>
              <a:t> </a:t>
            </a:r>
            <a:r>
              <a:rPr lang="en-US" sz="2800" dirty="0" err="1" smtClean="0"/>
              <a:t>cầu</a:t>
            </a:r>
            <a:r>
              <a:rPr lang="en-US" sz="2800" dirty="0" smtClean="0"/>
              <a:t> phi </a:t>
            </a:r>
            <a:r>
              <a:rPr lang="en-US" sz="2800" dirty="0" err="1" smtClean="0"/>
              <a:t>chức</a:t>
            </a:r>
            <a:r>
              <a:rPr lang="en-US" sz="2800" dirty="0" smtClean="0"/>
              <a:t> </a:t>
            </a:r>
            <a:r>
              <a:rPr lang="en-US" sz="2800" dirty="0" err="1" smtClean="0"/>
              <a:t>năng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mô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lớn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Phân</a:t>
            </a:r>
            <a:r>
              <a:rPr lang="en-US" sz="3600" dirty="0" smtClean="0"/>
              <a:t> </a:t>
            </a:r>
            <a:r>
              <a:rPr lang="en-US" sz="3600" dirty="0" err="1" smtClean="0"/>
              <a:t>tích</a:t>
            </a:r>
            <a:r>
              <a:rPr lang="en-US" sz="3600" dirty="0" smtClean="0"/>
              <a:t> </a:t>
            </a:r>
            <a:r>
              <a:rPr lang="en-US" sz="3600" dirty="0" err="1" smtClean="0"/>
              <a:t>và</a:t>
            </a:r>
            <a:r>
              <a:rPr lang="en-US" sz="3600" dirty="0" smtClean="0"/>
              <a:t> </a:t>
            </a:r>
            <a:r>
              <a:rPr lang="en-US" sz="3600" dirty="0" err="1" smtClean="0"/>
              <a:t>Thiết</a:t>
            </a:r>
            <a:r>
              <a:rPr lang="en-US" sz="3600" dirty="0" smtClean="0"/>
              <a:t> </a:t>
            </a:r>
            <a:r>
              <a:rPr lang="en-US" sz="3600" dirty="0" err="1" smtClean="0"/>
              <a:t>kế</a:t>
            </a:r>
            <a:r>
              <a:rPr lang="en-US" sz="3600" dirty="0" smtClean="0"/>
              <a:t> </a:t>
            </a:r>
            <a:r>
              <a:rPr lang="en-US" sz="3600" dirty="0" err="1" smtClean="0"/>
              <a:t>không</a:t>
            </a:r>
            <a:r>
              <a:rPr lang="en-US" sz="3600" dirty="0" smtClean="0"/>
              <a:t> </a:t>
            </a:r>
            <a:r>
              <a:rPr lang="en-US" sz="3600" dirty="0" err="1" smtClean="0"/>
              <a:t>phải</a:t>
            </a:r>
            <a:r>
              <a:rPr lang="en-US" sz="3600" dirty="0" smtClean="0"/>
              <a:t> </a:t>
            </a:r>
            <a:r>
              <a:rPr lang="en-US" sz="3600" dirty="0" err="1" smtClean="0"/>
              <a:t>là</a:t>
            </a:r>
            <a:r>
              <a:rPr lang="en-US" sz="3600" dirty="0" smtClean="0"/>
              <a:t> </a:t>
            </a:r>
            <a:r>
              <a:rPr lang="en-US" sz="3600" dirty="0" err="1" smtClean="0"/>
              <a:t>quá</a:t>
            </a:r>
            <a:r>
              <a:rPr lang="en-US" sz="3600" dirty="0" smtClean="0"/>
              <a:t> </a:t>
            </a:r>
            <a:r>
              <a:rPr lang="en-US" sz="3600" dirty="0" err="1" smtClean="0"/>
              <a:t>trình</a:t>
            </a:r>
            <a:r>
              <a:rPr lang="en-US" sz="3600" dirty="0" smtClean="0"/>
              <a:t> Top-Down or Bottom-Up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>
            <a:off x="5880100" y="5041900"/>
            <a:ext cx="576263" cy="576263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none" w="sm" len="sm"/>
            <a:tailEnd type="triangle" w="lg" len="lg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25" name="Group 142"/>
          <p:cNvGrpSpPr>
            <a:grpSpLocks/>
          </p:cNvGrpSpPr>
          <p:nvPr/>
        </p:nvGrpSpPr>
        <p:grpSpPr bwMode="auto">
          <a:xfrm>
            <a:off x="6642103" y="2065338"/>
            <a:ext cx="1087438" cy="1149350"/>
            <a:chOff x="4128" y="865"/>
            <a:chExt cx="685" cy="724"/>
          </a:xfrm>
        </p:grpSpPr>
        <p:grpSp>
          <p:nvGrpSpPr>
            <p:cNvPr id="26" name="Group 133"/>
            <p:cNvGrpSpPr>
              <a:grpSpLocks/>
            </p:cNvGrpSpPr>
            <p:nvPr/>
          </p:nvGrpSpPr>
          <p:grpSpPr bwMode="auto">
            <a:xfrm>
              <a:off x="4179" y="865"/>
              <a:ext cx="629" cy="495"/>
              <a:chOff x="3918" y="864"/>
              <a:chExt cx="786" cy="618"/>
            </a:xfrm>
          </p:grpSpPr>
          <p:grpSp>
            <p:nvGrpSpPr>
              <p:cNvPr id="28" name="Group 131"/>
              <p:cNvGrpSpPr>
                <a:grpSpLocks/>
              </p:cNvGrpSpPr>
              <p:nvPr/>
            </p:nvGrpSpPr>
            <p:grpSpPr bwMode="auto">
              <a:xfrm>
                <a:off x="3918" y="1221"/>
                <a:ext cx="321" cy="261"/>
                <a:chOff x="3903" y="1371"/>
                <a:chExt cx="321" cy="261"/>
              </a:xfrm>
            </p:grpSpPr>
            <p:sp>
              <p:nvSpPr>
                <p:cNvPr id="38" name="Rectangle 35"/>
                <p:cNvSpPr>
                  <a:spLocks noChangeArrowheads="1"/>
                </p:cNvSpPr>
                <p:nvPr/>
              </p:nvSpPr>
              <p:spPr bwMode="auto">
                <a:xfrm>
                  <a:off x="3903" y="1428"/>
                  <a:ext cx="321" cy="20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6"/>
                <p:cNvSpPr>
                  <a:spLocks noChangeArrowheads="1"/>
                </p:cNvSpPr>
                <p:nvPr/>
              </p:nvSpPr>
              <p:spPr bwMode="auto">
                <a:xfrm>
                  <a:off x="3903" y="1371"/>
                  <a:ext cx="112" cy="5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Group 129"/>
              <p:cNvGrpSpPr>
                <a:grpSpLocks/>
              </p:cNvGrpSpPr>
              <p:nvPr/>
            </p:nvGrpSpPr>
            <p:grpSpPr bwMode="auto">
              <a:xfrm>
                <a:off x="4383" y="1221"/>
                <a:ext cx="321" cy="261"/>
                <a:chOff x="4527" y="1371"/>
                <a:chExt cx="321" cy="261"/>
              </a:xfrm>
            </p:grpSpPr>
            <p:sp>
              <p:nvSpPr>
                <p:cNvPr id="36" name="Rectangle 40"/>
                <p:cNvSpPr>
                  <a:spLocks noChangeArrowheads="1"/>
                </p:cNvSpPr>
                <p:nvPr/>
              </p:nvSpPr>
              <p:spPr bwMode="auto">
                <a:xfrm>
                  <a:off x="4527" y="1428"/>
                  <a:ext cx="321" cy="20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41"/>
                <p:cNvSpPr>
                  <a:spLocks noChangeArrowheads="1"/>
                </p:cNvSpPr>
                <p:nvPr/>
              </p:nvSpPr>
              <p:spPr bwMode="auto">
                <a:xfrm>
                  <a:off x="4527" y="1371"/>
                  <a:ext cx="112" cy="5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130"/>
              <p:cNvGrpSpPr>
                <a:grpSpLocks/>
              </p:cNvGrpSpPr>
              <p:nvPr/>
            </p:nvGrpSpPr>
            <p:grpSpPr bwMode="auto">
              <a:xfrm>
                <a:off x="4383" y="864"/>
                <a:ext cx="321" cy="261"/>
                <a:chOff x="4527" y="939"/>
                <a:chExt cx="321" cy="261"/>
              </a:xfrm>
            </p:grpSpPr>
            <p:sp>
              <p:nvSpPr>
                <p:cNvPr id="34" name="Rectangle 45"/>
                <p:cNvSpPr>
                  <a:spLocks noChangeArrowheads="1"/>
                </p:cNvSpPr>
                <p:nvPr/>
              </p:nvSpPr>
              <p:spPr bwMode="auto">
                <a:xfrm>
                  <a:off x="4527" y="996"/>
                  <a:ext cx="321" cy="20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46"/>
                <p:cNvSpPr>
                  <a:spLocks noChangeArrowheads="1"/>
                </p:cNvSpPr>
                <p:nvPr/>
              </p:nvSpPr>
              <p:spPr bwMode="auto">
                <a:xfrm>
                  <a:off x="4527" y="939"/>
                  <a:ext cx="112" cy="5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132"/>
              <p:cNvGrpSpPr>
                <a:grpSpLocks/>
              </p:cNvGrpSpPr>
              <p:nvPr/>
            </p:nvGrpSpPr>
            <p:grpSpPr bwMode="auto">
              <a:xfrm>
                <a:off x="3918" y="864"/>
                <a:ext cx="321" cy="261"/>
                <a:chOff x="3903" y="939"/>
                <a:chExt cx="321" cy="261"/>
              </a:xfrm>
            </p:grpSpPr>
            <p:sp>
              <p:nvSpPr>
                <p:cNvPr id="32" name="Rectangle 50"/>
                <p:cNvSpPr>
                  <a:spLocks noChangeArrowheads="1"/>
                </p:cNvSpPr>
                <p:nvPr/>
              </p:nvSpPr>
              <p:spPr bwMode="auto">
                <a:xfrm>
                  <a:off x="3903" y="996"/>
                  <a:ext cx="321" cy="20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51"/>
                <p:cNvSpPr>
                  <a:spLocks noChangeArrowheads="1"/>
                </p:cNvSpPr>
                <p:nvPr/>
              </p:nvSpPr>
              <p:spPr bwMode="auto">
                <a:xfrm>
                  <a:off x="3903" y="939"/>
                  <a:ext cx="112" cy="5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7" name="Text Box 73"/>
            <p:cNvSpPr txBox="1">
              <a:spLocks noChangeArrowheads="1"/>
            </p:cNvSpPr>
            <p:nvPr/>
          </p:nvSpPr>
          <p:spPr bwMode="auto">
            <a:xfrm>
              <a:off x="4128" y="1415"/>
              <a:ext cx="685" cy="17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/>
                <a:t>Subsystems</a:t>
              </a:r>
            </a:p>
          </p:txBody>
        </p:sp>
      </p:grpSp>
      <p:grpSp>
        <p:nvGrpSpPr>
          <p:cNvPr id="40" name="Group 145"/>
          <p:cNvGrpSpPr>
            <a:grpSpLocks/>
          </p:cNvGrpSpPr>
          <p:nvPr/>
        </p:nvGrpSpPr>
        <p:grpSpPr bwMode="auto">
          <a:xfrm>
            <a:off x="2819400" y="3475039"/>
            <a:ext cx="935038" cy="1446213"/>
            <a:chOff x="192" y="1730"/>
            <a:chExt cx="589" cy="911"/>
          </a:xfrm>
        </p:grpSpPr>
        <p:grpSp>
          <p:nvGrpSpPr>
            <p:cNvPr id="41" name="Group 53"/>
            <p:cNvGrpSpPr>
              <a:grpSpLocks/>
            </p:cNvGrpSpPr>
            <p:nvPr/>
          </p:nvGrpSpPr>
          <p:grpSpPr bwMode="auto">
            <a:xfrm>
              <a:off x="192" y="1730"/>
              <a:ext cx="514" cy="686"/>
              <a:chOff x="446" y="2208"/>
              <a:chExt cx="754" cy="1008"/>
            </a:xfrm>
          </p:grpSpPr>
          <p:sp>
            <p:nvSpPr>
              <p:cNvPr id="43" name="Oval 54"/>
              <p:cNvSpPr>
                <a:spLocks noChangeArrowheads="1"/>
              </p:cNvSpPr>
              <p:nvPr/>
            </p:nvSpPr>
            <p:spPr bwMode="auto">
              <a:xfrm>
                <a:off x="446" y="2208"/>
                <a:ext cx="624" cy="28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/>
            </p:nvSpPr>
            <p:spPr bwMode="auto">
              <a:xfrm>
                <a:off x="768" y="2496"/>
                <a:ext cx="432" cy="7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Line 56"/>
              <p:cNvSpPr>
                <a:spLocks noChangeShapeType="1"/>
              </p:cNvSpPr>
              <p:nvPr/>
            </p:nvSpPr>
            <p:spPr bwMode="auto">
              <a:xfrm>
                <a:off x="1056" y="2496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Line 57"/>
              <p:cNvSpPr>
                <a:spLocks noChangeShapeType="1"/>
              </p:cNvSpPr>
              <p:nvPr/>
            </p:nvSpPr>
            <p:spPr bwMode="auto">
              <a:xfrm>
                <a:off x="1056" y="249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Line 58"/>
              <p:cNvSpPr>
                <a:spLocks noChangeShapeType="1"/>
              </p:cNvSpPr>
              <p:nvPr/>
            </p:nvSpPr>
            <p:spPr bwMode="auto">
              <a:xfrm flipH="1">
                <a:off x="1056" y="264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Line 59"/>
              <p:cNvSpPr>
                <a:spLocks noChangeShapeType="1"/>
              </p:cNvSpPr>
              <p:nvPr/>
            </p:nvSpPr>
            <p:spPr bwMode="auto">
              <a:xfrm>
                <a:off x="816" y="273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Line 60"/>
              <p:cNvSpPr>
                <a:spLocks noChangeShapeType="1"/>
              </p:cNvSpPr>
              <p:nvPr/>
            </p:nvSpPr>
            <p:spPr bwMode="auto">
              <a:xfrm>
                <a:off x="816" y="278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Line 61"/>
              <p:cNvSpPr>
                <a:spLocks noChangeShapeType="1"/>
              </p:cNvSpPr>
              <p:nvPr/>
            </p:nvSpPr>
            <p:spPr bwMode="auto">
              <a:xfrm>
                <a:off x="816" y="283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Line 62"/>
              <p:cNvSpPr>
                <a:spLocks noChangeShapeType="1"/>
              </p:cNvSpPr>
              <p:nvPr/>
            </p:nvSpPr>
            <p:spPr bwMode="auto">
              <a:xfrm>
                <a:off x="816" y="292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Line 63"/>
              <p:cNvSpPr>
                <a:spLocks noChangeShapeType="1"/>
              </p:cNvSpPr>
              <p:nvPr/>
            </p:nvSpPr>
            <p:spPr bwMode="auto">
              <a:xfrm>
                <a:off x="816" y="28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Line 64"/>
              <p:cNvSpPr>
                <a:spLocks noChangeShapeType="1"/>
              </p:cNvSpPr>
              <p:nvPr/>
            </p:nvSpPr>
            <p:spPr bwMode="auto">
              <a:xfrm>
                <a:off x="816" y="297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Line 65"/>
              <p:cNvSpPr>
                <a:spLocks noChangeShapeType="1"/>
              </p:cNvSpPr>
              <p:nvPr/>
            </p:nvSpPr>
            <p:spPr bwMode="auto">
              <a:xfrm>
                <a:off x="816" y="302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Line 66"/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Line 67"/>
              <p:cNvSpPr>
                <a:spLocks noChangeShapeType="1"/>
              </p:cNvSpPr>
              <p:nvPr/>
            </p:nvSpPr>
            <p:spPr bwMode="auto">
              <a:xfrm>
                <a:off x="816" y="312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Line 68"/>
              <p:cNvSpPr>
                <a:spLocks noChangeShapeType="1"/>
              </p:cNvSpPr>
              <p:nvPr/>
            </p:nvSpPr>
            <p:spPr bwMode="auto">
              <a:xfrm>
                <a:off x="816" y="316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Line 69"/>
              <p:cNvSpPr>
                <a:spLocks noChangeShapeType="1"/>
              </p:cNvSpPr>
              <p:nvPr/>
            </p:nvSpPr>
            <p:spPr bwMode="auto">
              <a:xfrm>
                <a:off x="816" y="268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Line 70"/>
              <p:cNvSpPr>
                <a:spLocks noChangeShapeType="1"/>
              </p:cNvSpPr>
              <p:nvPr/>
            </p:nvSpPr>
            <p:spPr bwMode="auto">
              <a:xfrm>
                <a:off x="816" y="2592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Line 71"/>
              <p:cNvSpPr>
                <a:spLocks noChangeShapeType="1"/>
              </p:cNvSpPr>
              <p:nvPr/>
            </p:nvSpPr>
            <p:spPr bwMode="auto">
              <a:xfrm>
                <a:off x="816" y="2544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Line 72"/>
              <p:cNvSpPr>
                <a:spLocks noChangeShapeType="1"/>
              </p:cNvSpPr>
              <p:nvPr/>
            </p:nvSpPr>
            <p:spPr bwMode="auto">
              <a:xfrm>
                <a:off x="816" y="2640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Text Box 74"/>
            <p:cNvSpPr txBox="1">
              <a:spLocks noChangeArrowheads="1"/>
            </p:cNvSpPr>
            <p:nvPr/>
          </p:nvSpPr>
          <p:spPr bwMode="auto">
            <a:xfrm>
              <a:off x="192" y="2467"/>
              <a:ext cx="589" cy="17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/>
                <a:t>Use Cases</a:t>
              </a:r>
            </a:p>
          </p:txBody>
        </p:sp>
      </p:grpSp>
      <p:grpSp>
        <p:nvGrpSpPr>
          <p:cNvPr id="62" name="Group 143"/>
          <p:cNvGrpSpPr>
            <a:grpSpLocks/>
          </p:cNvGrpSpPr>
          <p:nvPr/>
        </p:nvGrpSpPr>
        <p:grpSpPr bwMode="auto">
          <a:xfrm>
            <a:off x="4813300" y="3592512"/>
            <a:ext cx="1625600" cy="1328738"/>
            <a:chOff x="2544" y="1823"/>
            <a:chExt cx="1024" cy="837"/>
          </a:xfrm>
        </p:grpSpPr>
        <p:grpSp>
          <p:nvGrpSpPr>
            <p:cNvPr id="63" name="Group 75"/>
            <p:cNvGrpSpPr>
              <a:grpSpLocks/>
            </p:cNvGrpSpPr>
            <p:nvPr/>
          </p:nvGrpSpPr>
          <p:grpSpPr bwMode="auto">
            <a:xfrm>
              <a:off x="2646" y="1821"/>
              <a:ext cx="1462" cy="646"/>
              <a:chOff x="1404" y="1071"/>
              <a:chExt cx="1824" cy="809"/>
            </a:xfrm>
          </p:grpSpPr>
          <p:grpSp>
            <p:nvGrpSpPr>
              <p:cNvPr id="65" name="Group 76"/>
              <p:cNvGrpSpPr>
                <a:grpSpLocks/>
              </p:cNvGrpSpPr>
              <p:nvPr/>
            </p:nvGrpSpPr>
            <p:grpSpPr bwMode="auto">
              <a:xfrm>
                <a:off x="1404" y="1230"/>
                <a:ext cx="881" cy="218"/>
                <a:chOff x="144" y="1440"/>
                <a:chExt cx="881" cy="636"/>
              </a:xfrm>
            </p:grpSpPr>
            <p:sp>
              <p:nvSpPr>
                <p:cNvPr id="82" name="Rectangle 77"/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0" cy="63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</p:spPr>
              <p:txBody>
                <a:bodyPr wrap="none" lIns="0" tIns="0" rIns="0" bIns="0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Line 78"/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lIns="0" tIns="0" rIns="0" bIns="0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Line 79"/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lIns="0" tIns="0" rIns="0" bIns="0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6" name="Group 80"/>
              <p:cNvGrpSpPr>
                <a:grpSpLocks/>
              </p:cNvGrpSpPr>
              <p:nvPr/>
            </p:nvGrpSpPr>
            <p:grpSpPr bwMode="auto">
              <a:xfrm>
                <a:off x="2045" y="1071"/>
                <a:ext cx="881" cy="218"/>
                <a:chOff x="144" y="1440"/>
                <a:chExt cx="881" cy="636"/>
              </a:xfrm>
            </p:grpSpPr>
            <p:sp>
              <p:nvSpPr>
                <p:cNvPr id="79" name="Rectangle 81"/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0" cy="63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</p:spPr>
              <p:txBody>
                <a:bodyPr wrap="none" lIns="0" tIns="0" rIns="0" bIns="0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Line 82"/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lIns="0" tIns="0" rIns="0" bIns="0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Line 83"/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lIns="0" tIns="0" rIns="0" bIns="0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7" name="Group 84"/>
              <p:cNvGrpSpPr>
                <a:grpSpLocks/>
              </p:cNvGrpSpPr>
              <p:nvPr/>
            </p:nvGrpSpPr>
            <p:grpSpPr bwMode="auto">
              <a:xfrm>
                <a:off x="1743" y="1662"/>
                <a:ext cx="881" cy="218"/>
                <a:chOff x="144" y="1440"/>
                <a:chExt cx="881" cy="636"/>
              </a:xfrm>
            </p:grpSpPr>
            <p:sp>
              <p:nvSpPr>
                <p:cNvPr id="76" name="Rectangle 75"/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0" cy="63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</p:spPr>
              <p:txBody>
                <a:bodyPr wrap="none" lIns="0" tIns="0" rIns="0" bIns="0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Line 86"/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lIns="0" tIns="0" rIns="0" bIns="0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Line 87"/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lIns="0" tIns="0" rIns="0" bIns="0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88"/>
              <p:cNvGrpSpPr>
                <a:grpSpLocks/>
              </p:cNvGrpSpPr>
              <p:nvPr/>
            </p:nvGrpSpPr>
            <p:grpSpPr bwMode="auto">
              <a:xfrm>
                <a:off x="2347" y="1579"/>
                <a:ext cx="881" cy="218"/>
                <a:chOff x="144" y="1436"/>
                <a:chExt cx="881" cy="636"/>
              </a:xfrm>
            </p:grpSpPr>
            <p:sp>
              <p:nvSpPr>
                <p:cNvPr id="73" name="Rectangle 89"/>
                <p:cNvSpPr>
                  <a:spLocks noChangeArrowheads="1"/>
                </p:cNvSpPr>
                <p:nvPr/>
              </p:nvSpPr>
              <p:spPr bwMode="auto">
                <a:xfrm>
                  <a:off x="144" y="1436"/>
                  <a:ext cx="0" cy="63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</p:spPr>
              <p:txBody>
                <a:bodyPr wrap="none" lIns="0" tIns="0" rIns="0" bIns="0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Line 90"/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lIns="0" tIns="0" rIns="0" bIns="0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Line 91"/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lIns="0" tIns="0" rIns="0" bIns="0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9" name="Line 92"/>
              <p:cNvSpPr>
                <a:spLocks noChangeShapeType="1"/>
              </p:cNvSpPr>
              <p:nvPr/>
            </p:nvSpPr>
            <p:spPr bwMode="auto">
              <a:xfrm flipH="1" flipV="1">
                <a:off x="1463" y="1406"/>
                <a:ext cx="312" cy="2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Line 93"/>
              <p:cNvSpPr>
                <a:spLocks noChangeShapeType="1"/>
              </p:cNvSpPr>
              <p:nvPr/>
            </p:nvSpPr>
            <p:spPr bwMode="auto">
              <a:xfrm flipV="1">
                <a:off x="1611" y="1160"/>
                <a:ext cx="339" cy="1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Line 94"/>
              <p:cNvSpPr>
                <a:spLocks noChangeShapeType="1"/>
              </p:cNvSpPr>
              <p:nvPr/>
            </p:nvSpPr>
            <p:spPr bwMode="auto">
              <a:xfrm flipV="1">
                <a:off x="1950" y="1663"/>
                <a:ext cx="302" cy="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Line 95"/>
              <p:cNvSpPr>
                <a:spLocks noChangeShapeType="1"/>
              </p:cNvSpPr>
              <p:nvPr/>
            </p:nvSpPr>
            <p:spPr bwMode="auto">
              <a:xfrm flipV="1">
                <a:off x="1775" y="1247"/>
                <a:ext cx="329" cy="4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Text Box 98"/>
            <p:cNvSpPr txBox="1">
              <a:spLocks noChangeArrowheads="1"/>
            </p:cNvSpPr>
            <p:nvPr/>
          </p:nvSpPr>
          <p:spPr bwMode="auto">
            <a:xfrm>
              <a:off x="2544" y="2486"/>
              <a:ext cx="931" cy="17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/>
                <a:t>Analysis Classes</a:t>
              </a:r>
            </a:p>
          </p:txBody>
        </p:sp>
      </p:grpSp>
      <p:grpSp>
        <p:nvGrpSpPr>
          <p:cNvPr id="85" name="Group 117"/>
          <p:cNvGrpSpPr>
            <a:grpSpLocks/>
          </p:cNvGrpSpPr>
          <p:nvPr/>
        </p:nvGrpSpPr>
        <p:grpSpPr bwMode="auto">
          <a:xfrm>
            <a:off x="1130300" y="4994275"/>
            <a:ext cx="1216025" cy="1216025"/>
            <a:chOff x="2640" y="3552"/>
            <a:chExt cx="720" cy="720"/>
          </a:xfrm>
        </p:grpSpPr>
        <p:sp>
          <p:nvSpPr>
            <p:cNvPr id="86" name="Oval 115"/>
            <p:cNvSpPr>
              <a:spLocks noChangeArrowheads="1"/>
            </p:cNvSpPr>
            <p:nvPr/>
          </p:nvSpPr>
          <p:spPr bwMode="auto">
            <a:xfrm>
              <a:off x="2640" y="3552"/>
              <a:ext cx="720" cy="720"/>
            </a:xfrm>
            <a:prstGeom prst="ellips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pPr algn="ctr"/>
              <a:endParaRPr lang="en-US"/>
            </a:p>
          </p:txBody>
        </p:sp>
        <p:sp>
          <p:nvSpPr>
            <p:cNvPr id="87" name="Line 116"/>
            <p:cNvSpPr>
              <a:spLocks noChangeShapeType="1"/>
            </p:cNvSpPr>
            <p:nvPr/>
          </p:nvSpPr>
          <p:spPr bwMode="auto">
            <a:xfrm rot="18900000" flipH="1">
              <a:off x="2647" y="3913"/>
              <a:ext cx="705" cy="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pPr algn="ctr"/>
              <a:endParaRPr lang="en-US"/>
            </a:p>
          </p:txBody>
        </p:sp>
      </p:grpSp>
      <p:sp>
        <p:nvSpPr>
          <p:cNvPr id="88" name="Text Box 113"/>
          <p:cNvSpPr txBox="1">
            <a:spLocks noChangeArrowheads="1"/>
          </p:cNvSpPr>
          <p:nvPr/>
        </p:nvSpPr>
        <p:spPr bwMode="auto">
          <a:xfrm>
            <a:off x="1016000" y="2449513"/>
            <a:ext cx="1444625" cy="717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107950" tIns="53975" rIns="107950" bIns="53975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/>
              <a:t>Top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2000" b="1" dirty="0"/>
              <a:t>Down</a:t>
            </a:r>
          </a:p>
        </p:txBody>
      </p:sp>
      <p:sp>
        <p:nvSpPr>
          <p:cNvPr id="89" name="Line 157"/>
          <p:cNvSpPr>
            <a:spLocks noChangeShapeType="1"/>
          </p:cNvSpPr>
          <p:nvPr/>
        </p:nvSpPr>
        <p:spPr bwMode="auto">
          <a:xfrm flipV="1">
            <a:off x="5880100" y="2865438"/>
            <a:ext cx="576263" cy="576262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none" w="sm" len="sm"/>
            <a:tailEnd type="triangle" w="lg" len="lg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90" name="Group 164"/>
          <p:cNvGrpSpPr>
            <a:grpSpLocks/>
          </p:cNvGrpSpPr>
          <p:nvPr/>
        </p:nvGrpSpPr>
        <p:grpSpPr bwMode="auto">
          <a:xfrm>
            <a:off x="609600" y="1905000"/>
            <a:ext cx="7848600" cy="4876800"/>
            <a:chOff x="384" y="712"/>
            <a:chExt cx="4992" cy="3168"/>
          </a:xfrm>
        </p:grpSpPr>
        <p:grpSp>
          <p:nvGrpSpPr>
            <p:cNvPr id="91" name="Group 162"/>
            <p:cNvGrpSpPr>
              <a:grpSpLocks/>
            </p:cNvGrpSpPr>
            <p:nvPr/>
          </p:nvGrpSpPr>
          <p:grpSpPr bwMode="auto">
            <a:xfrm>
              <a:off x="384" y="712"/>
              <a:ext cx="4992" cy="3168"/>
              <a:chOff x="384" y="720"/>
              <a:chExt cx="4992" cy="3168"/>
            </a:xfrm>
          </p:grpSpPr>
          <p:sp>
            <p:nvSpPr>
              <p:cNvPr id="94" name="AutoShape 152"/>
              <p:cNvSpPr>
                <a:spLocks noChangeArrowheads="1"/>
              </p:cNvSpPr>
              <p:nvPr/>
            </p:nvSpPr>
            <p:spPr bwMode="auto">
              <a:xfrm>
                <a:off x="384" y="720"/>
                <a:ext cx="4992" cy="3168"/>
              </a:xfrm>
              <a:prstGeom prst="bracketPair">
                <a:avLst>
                  <a:gd name="adj" fmla="val 16403"/>
                </a:avLst>
              </a:prstGeom>
              <a:noFill/>
              <a:ln w="28575">
                <a:solidFill>
                  <a:schemeClr val="accent2">
                    <a:lumMod val="50000"/>
                  </a:schemeClr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lIns="107950" tIns="53975" rIns="107950" bIns="53975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Line 153"/>
              <p:cNvSpPr>
                <a:spLocks noChangeShapeType="1"/>
              </p:cNvSpPr>
              <p:nvPr/>
            </p:nvSpPr>
            <p:spPr bwMode="auto">
              <a:xfrm>
                <a:off x="864" y="3888"/>
                <a:ext cx="4032" cy="0"/>
              </a:xfrm>
              <a:prstGeom prst="line">
                <a:avLst/>
              </a:prstGeom>
              <a:noFill/>
              <a:ln w="28575">
                <a:solidFill>
                  <a:schemeClr val="accent2">
                    <a:lumMod val="50000"/>
                  </a:schemeClr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lIns="107950" tIns="53975" rIns="107950" bIns="53975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Line 155"/>
            <p:cNvSpPr>
              <a:spLocks noChangeShapeType="1"/>
            </p:cNvSpPr>
            <p:nvPr/>
          </p:nvSpPr>
          <p:spPr bwMode="auto">
            <a:xfrm>
              <a:off x="864" y="714"/>
              <a:ext cx="1078" cy="0"/>
            </a:xfrm>
            <a:prstGeom prst="line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  <a:prstDash val="dash"/>
              <a:round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pPr algn="ctr"/>
              <a:endParaRPr lang="en-US"/>
            </a:p>
          </p:txBody>
        </p:sp>
        <p:sp>
          <p:nvSpPr>
            <p:cNvPr id="93" name="Line 159"/>
            <p:cNvSpPr>
              <a:spLocks noChangeShapeType="1"/>
            </p:cNvSpPr>
            <p:nvPr/>
          </p:nvSpPr>
          <p:spPr bwMode="auto">
            <a:xfrm>
              <a:off x="3774" y="714"/>
              <a:ext cx="1122" cy="0"/>
            </a:xfrm>
            <a:prstGeom prst="line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  <a:prstDash val="dash"/>
              <a:round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pPr algn="ctr"/>
              <a:endParaRPr lang="en-US"/>
            </a:p>
          </p:txBody>
        </p:sp>
      </p:grpSp>
      <p:sp>
        <p:nvSpPr>
          <p:cNvPr id="96" name="Line 161"/>
          <p:cNvSpPr>
            <a:spLocks noChangeShapeType="1"/>
          </p:cNvSpPr>
          <p:nvPr/>
        </p:nvSpPr>
        <p:spPr bwMode="auto">
          <a:xfrm rot="18900000">
            <a:off x="3995738" y="4008438"/>
            <a:ext cx="576262" cy="576262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none" w="sm" len="sm"/>
            <a:tailEnd type="triangle" w="lg" len="lg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97" name="Group 166"/>
          <p:cNvGrpSpPr>
            <a:grpSpLocks/>
          </p:cNvGrpSpPr>
          <p:nvPr/>
        </p:nvGrpSpPr>
        <p:grpSpPr bwMode="auto">
          <a:xfrm>
            <a:off x="6477000" y="5257800"/>
            <a:ext cx="1587500" cy="1223963"/>
            <a:chOff x="4088" y="2976"/>
            <a:chExt cx="1000" cy="771"/>
          </a:xfrm>
        </p:grpSpPr>
        <p:grpSp>
          <p:nvGrpSpPr>
            <p:cNvPr id="98" name="Group 165"/>
            <p:cNvGrpSpPr>
              <a:grpSpLocks/>
            </p:cNvGrpSpPr>
            <p:nvPr/>
          </p:nvGrpSpPr>
          <p:grpSpPr bwMode="auto">
            <a:xfrm>
              <a:off x="4234" y="2976"/>
              <a:ext cx="708" cy="528"/>
              <a:chOff x="4224" y="2976"/>
              <a:chExt cx="708" cy="528"/>
            </a:xfrm>
          </p:grpSpPr>
          <p:grpSp>
            <p:nvGrpSpPr>
              <p:cNvPr id="100" name="Group 8"/>
              <p:cNvGrpSpPr>
                <a:grpSpLocks/>
              </p:cNvGrpSpPr>
              <p:nvPr/>
            </p:nvGrpSpPr>
            <p:grpSpPr bwMode="auto">
              <a:xfrm>
                <a:off x="4224" y="3072"/>
                <a:ext cx="269" cy="184"/>
                <a:chOff x="144" y="1440"/>
                <a:chExt cx="881" cy="602"/>
              </a:xfrm>
            </p:grpSpPr>
            <p:grpSp>
              <p:nvGrpSpPr>
                <p:cNvPr id="119" name="Group 9"/>
                <p:cNvGrpSpPr>
                  <a:grpSpLocks/>
                </p:cNvGrpSpPr>
                <p:nvPr/>
              </p:nvGrpSpPr>
              <p:grpSpPr bwMode="auto">
                <a:xfrm>
                  <a:off x="144" y="1440"/>
                  <a:ext cx="881" cy="510"/>
                  <a:chOff x="144" y="1440"/>
                  <a:chExt cx="881" cy="510"/>
                </a:xfrm>
              </p:grpSpPr>
              <p:sp>
                <p:nvSpPr>
                  <p:cNvPr id="121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1440"/>
                    <a:ext cx="881" cy="51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2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81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3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68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87" y="1477"/>
                  <a:ext cx="0" cy="565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 type="none" w="sm" len="sm"/>
                  <a:tailEnd type="none" w="lg" len="lg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1800"/>
                </a:p>
              </p:txBody>
            </p:sp>
          </p:grpSp>
          <p:grpSp>
            <p:nvGrpSpPr>
              <p:cNvPr id="101" name="Group 14"/>
              <p:cNvGrpSpPr>
                <a:grpSpLocks/>
              </p:cNvGrpSpPr>
              <p:nvPr/>
            </p:nvGrpSpPr>
            <p:grpSpPr bwMode="auto">
              <a:xfrm>
                <a:off x="4279" y="3319"/>
                <a:ext cx="269" cy="185"/>
                <a:chOff x="144" y="1440"/>
                <a:chExt cx="881" cy="604"/>
              </a:xfrm>
            </p:grpSpPr>
            <p:grpSp>
              <p:nvGrpSpPr>
                <p:cNvPr id="114" name="Group 15"/>
                <p:cNvGrpSpPr>
                  <a:grpSpLocks/>
                </p:cNvGrpSpPr>
                <p:nvPr/>
              </p:nvGrpSpPr>
              <p:grpSpPr bwMode="auto">
                <a:xfrm>
                  <a:off x="144" y="1440"/>
                  <a:ext cx="881" cy="510"/>
                  <a:chOff x="144" y="1440"/>
                  <a:chExt cx="881" cy="510"/>
                </a:xfrm>
              </p:grpSpPr>
              <p:sp>
                <p:nvSpPr>
                  <p:cNvPr id="116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1440"/>
                    <a:ext cx="881" cy="51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7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81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8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68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87" y="1477"/>
                  <a:ext cx="0" cy="567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 type="none" w="sm" len="sm"/>
                  <a:tailEnd type="none" w="lg" len="lg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1800"/>
                </a:p>
              </p:txBody>
            </p:sp>
          </p:grpSp>
          <p:grpSp>
            <p:nvGrpSpPr>
              <p:cNvPr id="102" name="Group 20"/>
              <p:cNvGrpSpPr>
                <a:grpSpLocks/>
              </p:cNvGrpSpPr>
              <p:nvPr/>
            </p:nvGrpSpPr>
            <p:grpSpPr bwMode="auto">
              <a:xfrm>
                <a:off x="4625" y="2976"/>
                <a:ext cx="269" cy="184"/>
                <a:chOff x="144" y="1440"/>
                <a:chExt cx="881" cy="602"/>
              </a:xfrm>
            </p:grpSpPr>
            <p:grpSp>
              <p:nvGrpSpPr>
                <p:cNvPr id="109" name="Group 21"/>
                <p:cNvGrpSpPr>
                  <a:grpSpLocks/>
                </p:cNvGrpSpPr>
                <p:nvPr/>
              </p:nvGrpSpPr>
              <p:grpSpPr bwMode="auto">
                <a:xfrm>
                  <a:off x="144" y="1440"/>
                  <a:ext cx="881" cy="510"/>
                  <a:chOff x="144" y="1440"/>
                  <a:chExt cx="881" cy="510"/>
                </a:xfrm>
              </p:grpSpPr>
              <p:sp>
                <p:nvSpPr>
                  <p:cNvPr id="111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1440"/>
                    <a:ext cx="881" cy="51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2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81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3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68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0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87" y="1477"/>
                  <a:ext cx="0" cy="565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 type="none" w="sm" len="sm"/>
                  <a:tailEnd type="none" w="lg" len="lg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1800"/>
                </a:p>
              </p:txBody>
            </p:sp>
          </p:grpSp>
          <p:grpSp>
            <p:nvGrpSpPr>
              <p:cNvPr id="103" name="Group 26"/>
              <p:cNvGrpSpPr>
                <a:grpSpLocks/>
              </p:cNvGrpSpPr>
              <p:nvPr/>
            </p:nvGrpSpPr>
            <p:grpSpPr bwMode="auto">
              <a:xfrm>
                <a:off x="4663" y="3264"/>
                <a:ext cx="269" cy="184"/>
                <a:chOff x="144" y="1440"/>
                <a:chExt cx="881" cy="602"/>
              </a:xfrm>
            </p:grpSpPr>
            <p:grpSp>
              <p:nvGrpSpPr>
                <p:cNvPr id="104" name="Group 27"/>
                <p:cNvGrpSpPr>
                  <a:grpSpLocks/>
                </p:cNvGrpSpPr>
                <p:nvPr/>
              </p:nvGrpSpPr>
              <p:grpSpPr bwMode="auto">
                <a:xfrm>
                  <a:off x="144" y="1440"/>
                  <a:ext cx="881" cy="510"/>
                  <a:chOff x="144" y="1440"/>
                  <a:chExt cx="881" cy="510"/>
                </a:xfrm>
              </p:grpSpPr>
              <p:sp>
                <p:nvSpPr>
                  <p:cNvPr id="106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1440"/>
                    <a:ext cx="881" cy="51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81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8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68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5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587" y="1477"/>
                  <a:ext cx="0" cy="565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 type="none" w="sm" len="sm"/>
                  <a:tailEnd type="none" w="lg" len="lg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1800"/>
                </a:p>
              </p:txBody>
            </p:sp>
          </p:grpSp>
        </p:grpSp>
        <p:sp>
          <p:nvSpPr>
            <p:cNvPr id="99" name="Text Box 32"/>
            <p:cNvSpPr txBox="1">
              <a:spLocks noChangeArrowheads="1"/>
            </p:cNvSpPr>
            <p:nvPr/>
          </p:nvSpPr>
          <p:spPr bwMode="auto">
            <a:xfrm>
              <a:off x="4088" y="3574"/>
              <a:ext cx="1000" cy="1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/>
                <a:t>Design Classes</a:t>
              </a:r>
            </a:p>
          </p:txBody>
        </p:sp>
      </p:grpSp>
      <p:sp>
        <p:nvSpPr>
          <p:cNvPr id="124" name="AutoShape 2"/>
          <p:cNvSpPr>
            <a:spLocks noChangeArrowheads="1"/>
          </p:cNvSpPr>
          <p:nvPr/>
        </p:nvSpPr>
        <p:spPr bwMode="auto">
          <a:xfrm>
            <a:off x="884238" y="1943100"/>
            <a:ext cx="1706562" cy="1909763"/>
          </a:xfrm>
          <a:prstGeom prst="downArrow">
            <a:avLst>
              <a:gd name="adj1" fmla="val 49917"/>
              <a:gd name="adj2" fmla="val 61849"/>
            </a:avLst>
          </a:prstGeom>
          <a:noFill/>
          <a:ln w="28575">
            <a:solidFill>
              <a:schemeClr val="accent4">
                <a:lumMod val="75000"/>
              </a:schemeClr>
            </a:solidFill>
            <a:miter lim="800000"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130" name="Oval 119"/>
          <p:cNvSpPr>
            <a:spLocks noChangeArrowheads="1"/>
          </p:cNvSpPr>
          <p:nvPr/>
        </p:nvSpPr>
        <p:spPr bwMode="auto">
          <a:xfrm>
            <a:off x="1146175" y="2328863"/>
            <a:ext cx="1216025" cy="1216025"/>
          </a:xfrm>
          <a:prstGeom prst="ellips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lIns="107950" tIns="53975" rIns="107950" bIns="53975" anchor="ctr"/>
          <a:lstStyle/>
          <a:p>
            <a:pPr algn="ctr"/>
            <a:endParaRPr lang="en-US"/>
          </a:p>
        </p:txBody>
      </p:sp>
      <p:sp>
        <p:nvSpPr>
          <p:cNvPr id="131" name="Line 120"/>
          <p:cNvSpPr>
            <a:spLocks noChangeShapeType="1"/>
          </p:cNvSpPr>
          <p:nvPr/>
        </p:nvSpPr>
        <p:spPr bwMode="auto">
          <a:xfrm rot="18900000" flipH="1">
            <a:off x="1121028" y="2938564"/>
            <a:ext cx="1190691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lIns="107950" tIns="53975" rIns="107950" bIns="53975" anchor="ctr"/>
          <a:lstStyle/>
          <a:p>
            <a:pPr algn="ctr"/>
            <a:endParaRPr lang="en-US"/>
          </a:p>
        </p:txBody>
      </p:sp>
      <p:sp>
        <p:nvSpPr>
          <p:cNvPr id="132" name="Rectangle 160"/>
          <p:cNvSpPr>
            <a:spLocks noChangeArrowheads="1"/>
          </p:cNvSpPr>
          <p:nvPr/>
        </p:nvSpPr>
        <p:spPr bwMode="auto">
          <a:xfrm>
            <a:off x="3048000" y="1752600"/>
            <a:ext cx="2895600" cy="457200"/>
          </a:xfrm>
          <a:prstGeom prst="rect">
            <a:avLst/>
          </a:prstGeom>
          <a:noFill/>
          <a:ln w="12700">
            <a:solidFill>
              <a:srgbClr val="33CCCC"/>
            </a:solidFill>
            <a:miter lim="800000"/>
            <a:headEnd/>
            <a:tailEnd/>
          </a:ln>
          <a:effectLst/>
        </p:spPr>
        <p:txBody>
          <a:bodyPr wrap="none" lIns="107950" tIns="53975" rIns="107950" bIns="53975" anchor="ctr"/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C00000"/>
                </a:solidFill>
              </a:rPr>
              <a:t>Analysis and Design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3" name="AutoShape 3"/>
          <p:cNvSpPr>
            <a:spLocks noChangeArrowheads="1"/>
          </p:cNvSpPr>
          <p:nvPr/>
        </p:nvSpPr>
        <p:spPr bwMode="auto">
          <a:xfrm>
            <a:off x="923925" y="4533900"/>
            <a:ext cx="1628775" cy="1905000"/>
          </a:xfrm>
          <a:prstGeom prst="upArrow">
            <a:avLst>
              <a:gd name="adj1" fmla="val 52778"/>
              <a:gd name="adj2" fmla="val 63028"/>
            </a:avLst>
          </a:prstGeom>
          <a:noFill/>
          <a:ln w="28575">
            <a:solidFill>
              <a:schemeClr val="accent4">
                <a:lumMod val="75000"/>
              </a:schemeClr>
            </a:solidFill>
            <a:miter lim="800000"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135" name="Text Box 114"/>
          <p:cNvSpPr txBox="1">
            <a:spLocks noChangeArrowheads="1"/>
          </p:cNvSpPr>
          <p:nvPr/>
        </p:nvSpPr>
        <p:spPr bwMode="auto">
          <a:xfrm>
            <a:off x="1016000" y="5143500"/>
            <a:ext cx="1444625" cy="717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107950" tIns="53975" rIns="107950" bIns="53975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/>
              <a:t>Bottom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2000" b="1" dirty="0"/>
              <a:t>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lvl="1"/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dirty="0" smtClean="0"/>
          </a:p>
          <a:p>
            <a:pPr lvl="1"/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vi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con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pPr lvl="1"/>
            <a:r>
              <a:rPr lang="en-US" dirty="0" smtClean="0"/>
              <a:t>Phong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, qui </a:t>
            </a:r>
            <a:r>
              <a:rPr lang="en-US" dirty="0" err="1" smtClean="0"/>
              <a:t>tắc</a:t>
            </a:r>
            <a:r>
              <a:rPr lang="en-US" dirty="0" smtClean="0"/>
              <a:t> 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chiến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7"/>
          <p:cNvSpPr>
            <a:spLocks noChangeArrowheads="1"/>
          </p:cNvSpPr>
          <p:nvPr/>
        </p:nvSpPr>
        <p:spPr bwMode="auto">
          <a:xfrm>
            <a:off x="2857500" y="4572000"/>
            <a:ext cx="3429000" cy="304800"/>
          </a:xfrm>
          <a:prstGeom prst="rect">
            <a:avLst/>
          </a:prstGeom>
          <a:solidFill>
            <a:srgbClr val="FFFF66"/>
          </a:solidFill>
          <a:ln w="19050">
            <a:solidFill>
              <a:srgbClr val="663300"/>
            </a:solidFill>
            <a:miter lim="800000"/>
            <a:headEnd/>
            <a:tailEnd/>
          </a:ln>
          <a:effectLst/>
        </p:spPr>
        <p:txBody>
          <a:bodyPr wrap="none" lIns="107950" tIns="53975" rIns="107950" bIns="53975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6" name="Text Box 49"/>
          <p:cNvSpPr txBox="1">
            <a:spLocks noChangeArrowheads="1"/>
          </p:cNvSpPr>
          <p:nvPr/>
        </p:nvSpPr>
        <p:spPr bwMode="auto">
          <a:xfrm>
            <a:off x="3810000" y="4525963"/>
            <a:ext cx="1524000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7950" tIns="53975" rIns="107950" bIns="53975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</a:rPr>
              <a:t>Architecture</a:t>
            </a:r>
          </a:p>
        </p:txBody>
      </p:sp>
      <p:sp>
        <p:nvSpPr>
          <p:cNvPr id="7" name="Rectangle 51"/>
          <p:cNvSpPr>
            <a:spLocks noChangeArrowheads="1"/>
          </p:cNvSpPr>
          <p:nvPr/>
        </p:nvSpPr>
        <p:spPr bwMode="auto">
          <a:xfrm>
            <a:off x="3087688" y="4191000"/>
            <a:ext cx="2970212" cy="304800"/>
          </a:xfrm>
          <a:prstGeom prst="rect">
            <a:avLst/>
          </a:prstGeom>
          <a:solidFill>
            <a:srgbClr val="FFFFCC"/>
          </a:solidFill>
          <a:ln w="952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lIns="107950" tIns="53975" rIns="107950" bIns="53975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8" name="Rectangle 54"/>
          <p:cNvSpPr>
            <a:spLocks noChangeArrowheads="1"/>
          </p:cNvSpPr>
          <p:nvPr/>
        </p:nvSpPr>
        <p:spPr bwMode="auto">
          <a:xfrm>
            <a:off x="3314700" y="3810000"/>
            <a:ext cx="2514600" cy="304800"/>
          </a:xfrm>
          <a:prstGeom prst="rect">
            <a:avLst/>
          </a:prstGeom>
          <a:solidFill>
            <a:srgbClr val="FFFFCC"/>
          </a:solidFill>
          <a:ln w="952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lIns="107950" tIns="53975" rIns="107950" bIns="53975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9" name="Rectangle 56"/>
          <p:cNvSpPr>
            <a:spLocks noChangeArrowheads="1"/>
          </p:cNvSpPr>
          <p:nvPr/>
        </p:nvSpPr>
        <p:spPr bwMode="auto">
          <a:xfrm>
            <a:off x="3543300" y="3429000"/>
            <a:ext cx="2057400" cy="304800"/>
          </a:xfrm>
          <a:prstGeom prst="rect">
            <a:avLst/>
          </a:prstGeom>
          <a:solidFill>
            <a:srgbClr val="FFFFCC"/>
          </a:solidFill>
          <a:ln w="952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lIns="107950" tIns="53975" rIns="107950" bIns="53975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Text Box 60"/>
          <p:cNvSpPr txBox="1">
            <a:spLocks noChangeArrowheads="1"/>
          </p:cNvSpPr>
          <p:nvPr/>
        </p:nvSpPr>
        <p:spPr bwMode="auto">
          <a:xfrm>
            <a:off x="3657600" y="3770313"/>
            <a:ext cx="1828800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7950" tIns="53975" rIns="107950" bIns="53975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</a:rPr>
              <a:t>Implementation</a:t>
            </a:r>
          </a:p>
        </p:txBody>
      </p:sp>
      <p:sp>
        <p:nvSpPr>
          <p:cNvPr id="11" name="Text Box 61"/>
          <p:cNvSpPr txBox="1">
            <a:spLocks noChangeArrowheads="1"/>
          </p:cNvSpPr>
          <p:nvPr/>
        </p:nvSpPr>
        <p:spPr bwMode="auto">
          <a:xfrm>
            <a:off x="4114800" y="3390900"/>
            <a:ext cx="91440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7950" tIns="53975" rIns="107950" bIns="53975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dirty="0">
                <a:solidFill>
                  <a:srgbClr val="C00000"/>
                </a:solidFill>
              </a:rPr>
              <a:t>Code</a:t>
            </a:r>
          </a:p>
        </p:txBody>
      </p:sp>
      <p:sp>
        <p:nvSpPr>
          <p:cNvPr id="19" name="Text Box 59"/>
          <p:cNvSpPr txBox="1">
            <a:spLocks noChangeArrowheads="1"/>
          </p:cNvSpPr>
          <p:nvPr/>
        </p:nvSpPr>
        <p:spPr bwMode="auto">
          <a:xfrm>
            <a:off x="4076700" y="4146550"/>
            <a:ext cx="99060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7950" tIns="53975" rIns="107950" bIns="53975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dirty="0">
                <a:solidFill>
                  <a:srgbClr val="C00000"/>
                </a:solidFill>
              </a:rPr>
              <a:t>Design</a:t>
            </a: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838200" y="5349875"/>
            <a:ext cx="7467600" cy="78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7950" tIns="53975" rIns="107950" bIns="53975">
            <a:spAutoFit/>
          </a:bodyPr>
          <a:lstStyle/>
          <a:p>
            <a:r>
              <a:rPr lang="en-US" sz="2200" i="1" dirty="0" err="1" smtClean="0">
                <a:solidFill>
                  <a:srgbClr val="C00000"/>
                </a:solidFill>
              </a:rPr>
              <a:t>Những</a:t>
            </a:r>
            <a:r>
              <a:rPr lang="en-US" sz="2200" i="1" dirty="0" smtClean="0">
                <a:solidFill>
                  <a:srgbClr val="C00000"/>
                </a:solidFill>
              </a:rPr>
              <a:t> </a:t>
            </a:r>
            <a:r>
              <a:rPr lang="en-US" sz="2200" i="1" dirty="0" err="1" smtClean="0">
                <a:solidFill>
                  <a:srgbClr val="C00000"/>
                </a:solidFill>
              </a:rPr>
              <a:t>quyết</a:t>
            </a:r>
            <a:r>
              <a:rPr lang="en-US" sz="2200" i="1" dirty="0" smtClean="0">
                <a:solidFill>
                  <a:srgbClr val="C00000"/>
                </a:solidFill>
              </a:rPr>
              <a:t> </a:t>
            </a:r>
            <a:r>
              <a:rPr lang="en-US" sz="2200" i="1" dirty="0" err="1" smtClean="0">
                <a:solidFill>
                  <a:srgbClr val="C00000"/>
                </a:solidFill>
              </a:rPr>
              <a:t>định</a:t>
            </a:r>
            <a:r>
              <a:rPr lang="en-US" sz="2200" i="1" dirty="0" smtClean="0">
                <a:solidFill>
                  <a:srgbClr val="C00000"/>
                </a:solidFill>
              </a:rPr>
              <a:t> </a:t>
            </a:r>
            <a:r>
              <a:rPr lang="en-US" sz="2200" i="1" dirty="0" err="1" smtClean="0">
                <a:solidFill>
                  <a:srgbClr val="C00000"/>
                </a:solidFill>
              </a:rPr>
              <a:t>kiến</a:t>
            </a:r>
            <a:r>
              <a:rPr lang="en-US" sz="2200" i="1" dirty="0" smtClean="0">
                <a:solidFill>
                  <a:srgbClr val="C00000"/>
                </a:solidFill>
              </a:rPr>
              <a:t> </a:t>
            </a:r>
            <a:r>
              <a:rPr lang="en-US" sz="2200" i="1" dirty="0" err="1" smtClean="0">
                <a:solidFill>
                  <a:srgbClr val="C00000"/>
                </a:solidFill>
              </a:rPr>
              <a:t>trúc</a:t>
            </a:r>
            <a:r>
              <a:rPr lang="en-US" sz="2200" i="1" dirty="0" smtClean="0">
                <a:solidFill>
                  <a:srgbClr val="C00000"/>
                </a:solidFill>
              </a:rPr>
              <a:t> </a:t>
            </a:r>
            <a:r>
              <a:rPr lang="en-US" sz="2200" i="1" dirty="0" err="1" smtClean="0">
                <a:solidFill>
                  <a:srgbClr val="C00000"/>
                </a:solidFill>
              </a:rPr>
              <a:t>là</a:t>
            </a:r>
            <a:r>
              <a:rPr lang="en-US" sz="2200" i="1" dirty="0" smtClean="0">
                <a:solidFill>
                  <a:srgbClr val="C00000"/>
                </a:solidFill>
              </a:rPr>
              <a:t> </a:t>
            </a:r>
            <a:r>
              <a:rPr lang="en-US" sz="2200" i="1" dirty="0" err="1" smtClean="0">
                <a:solidFill>
                  <a:srgbClr val="C00000"/>
                </a:solidFill>
              </a:rPr>
              <a:t>những</a:t>
            </a:r>
            <a:r>
              <a:rPr lang="en-US" sz="2200" i="1" dirty="0" smtClean="0">
                <a:solidFill>
                  <a:srgbClr val="C00000"/>
                </a:solidFill>
              </a:rPr>
              <a:t> </a:t>
            </a:r>
            <a:r>
              <a:rPr lang="en-US" sz="2200" i="1" dirty="0" err="1" smtClean="0">
                <a:solidFill>
                  <a:srgbClr val="C00000"/>
                </a:solidFill>
              </a:rPr>
              <a:t>quyết</a:t>
            </a:r>
            <a:r>
              <a:rPr lang="en-US" sz="2200" i="1" dirty="0" smtClean="0">
                <a:solidFill>
                  <a:srgbClr val="C00000"/>
                </a:solidFill>
              </a:rPr>
              <a:t> </a:t>
            </a:r>
            <a:r>
              <a:rPr lang="en-US" sz="2200" i="1" dirty="0" err="1" smtClean="0">
                <a:solidFill>
                  <a:srgbClr val="C00000"/>
                </a:solidFill>
              </a:rPr>
              <a:t>định</a:t>
            </a:r>
            <a:r>
              <a:rPr lang="en-US" sz="2200" i="1" dirty="0" smtClean="0">
                <a:solidFill>
                  <a:srgbClr val="C00000"/>
                </a:solidFill>
              </a:rPr>
              <a:t> </a:t>
            </a:r>
            <a:r>
              <a:rPr lang="en-US" sz="2200" i="1" dirty="0" err="1" smtClean="0">
                <a:solidFill>
                  <a:srgbClr val="C00000"/>
                </a:solidFill>
              </a:rPr>
              <a:t>cơ</a:t>
            </a:r>
            <a:r>
              <a:rPr lang="en-US" sz="2200" i="1" dirty="0" smtClean="0">
                <a:solidFill>
                  <a:srgbClr val="C00000"/>
                </a:solidFill>
              </a:rPr>
              <a:t> </a:t>
            </a:r>
            <a:r>
              <a:rPr lang="en-US" sz="2200" i="1" dirty="0" err="1" smtClean="0">
                <a:solidFill>
                  <a:srgbClr val="C00000"/>
                </a:solidFill>
              </a:rPr>
              <a:t>bản</a:t>
            </a:r>
            <a:r>
              <a:rPr lang="en-US" sz="2200" i="1" dirty="0" smtClean="0">
                <a:solidFill>
                  <a:srgbClr val="C00000"/>
                </a:solidFill>
              </a:rPr>
              <a:t> </a:t>
            </a:r>
            <a:r>
              <a:rPr lang="en-US" sz="2200" i="1" dirty="0" err="1" smtClean="0">
                <a:solidFill>
                  <a:srgbClr val="C00000"/>
                </a:solidFill>
              </a:rPr>
              <a:t>nhất</a:t>
            </a:r>
            <a:r>
              <a:rPr lang="en-US" sz="2200" i="1" dirty="0" smtClean="0">
                <a:solidFill>
                  <a:srgbClr val="C00000"/>
                </a:solidFill>
              </a:rPr>
              <a:t>, </a:t>
            </a:r>
            <a:r>
              <a:rPr lang="en-US" sz="2200" i="1" dirty="0" err="1" smtClean="0">
                <a:solidFill>
                  <a:srgbClr val="C00000"/>
                </a:solidFill>
              </a:rPr>
              <a:t>và</a:t>
            </a:r>
            <a:r>
              <a:rPr lang="en-US" sz="2200" i="1" dirty="0" smtClean="0">
                <a:solidFill>
                  <a:srgbClr val="C00000"/>
                </a:solidFill>
              </a:rPr>
              <a:t> </a:t>
            </a:r>
            <a:r>
              <a:rPr lang="en-US" sz="2200" i="1" dirty="0" err="1" smtClean="0">
                <a:solidFill>
                  <a:srgbClr val="C00000"/>
                </a:solidFill>
              </a:rPr>
              <a:t>thay</a:t>
            </a:r>
            <a:r>
              <a:rPr lang="en-US" sz="2200" i="1" dirty="0" smtClean="0">
                <a:solidFill>
                  <a:srgbClr val="C00000"/>
                </a:solidFill>
              </a:rPr>
              <a:t> </a:t>
            </a:r>
            <a:r>
              <a:rPr lang="en-US" sz="2200" i="1" dirty="0" err="1" smtClean="0">
                <a:solidFill>
                  <a:srgbClr val="C00000"/>
                </a:solidFill>
              </a:rPr>
              <a:t>đổi</a:t>
            </a:r>
            <a:r>
              <a:rPr lang="en-US" sz="2200" i="1" dirty="0" smtClean="0">
                <a:solidFill>
                  <a:srgbClr val="C00000"/>
                </a:solidFill>
              </a:rPr>
              <a:t> </a:t>
            </a:r>
            <a:r>
              <a:rPr lang="en-US" sz="2200" i="1" dirty="0" err="1" smtClean="0">
                <a:solidFill>
                  <a:srgbClr val="C00000"/>
                </a:solidFill>
              </a:rPr>
              <a:t>chúng</a:t>
            </a:r>
            <a:r>
              <a:rPr lang="en-US" sz="2200" i="1" dirty="0" smtClean="0">
                <a:solidFill>
                  <a:srgbClr val="C00000"/>
                </a:solidFill>
              </a:rPr>
              <a:t> </a:t>
            </a:r>
            <a:r>
              <a:rPr lang="en-US" sz="2200" i="1" dirty="0" err="1" smtClean="0">
                <a:solidFill>
                  <a:srgbClr val="C00000"/>
                </a:solidFill>
              </a:rPr>
              <a:t>sẽ</a:t>
            </a:r>
            <a:r>
              <a:rPr lang="en-US" sz="2200" i="1" dirty="0" smtClean="0">
                <a:solidFill>
                  <a:srgbClr val="C00000"/>
                </a:solidFill>
              </a:rPr>
              <a:t> </a:t>
            </a:r>
            <a:r>
              <a:rPr lang="en-US" sz="2200" i="1" dirty="0" err="1" smtClean="0">
                <a:solidFill>
                  <a:srgbClr val="C00000"/>
                </a:solidFill>
              </a:rPr>
              <a:t>tạo</a:t>
            </a:r>
            <a:r>
              <a:rPr lang="en-US" sz="2200" i="1" dirty="0" smtClean="0">
                <a:solidFill>
                  <a:srgbClr val="C00000"/>
                </a:solidFill>
              </a:rPr>
              <a:t> </a:t>
            </a:r>
            <a:r>
              <a:rPr lang="en-US" sz="2200" i="1" dirty="0" err="1" smtClean="0">
                <a:solidFill>
                  <a:srgbClr val="C00000"/>
                </a:solidFill>
              </a:rPr>
              <a:t>ra</a:t>
            </a:r>
            <a:r>
              <a:rPr lang="en-US" sz="2200" i="1" dirty="0" smtClean="0">
                <a:solidFill>
                  <a:srgbClr val="C00000"/>
                </a:solidFill>
              </a:rPr>
              <a:t> </a:t>
            </a:r>
            <a:r>
              <a:rPr lang="en-US" sz="2200" i="1" dirty="0" err="1" smtClean="0">
                <a:solidFill>
                  <a:srgbClr val="C00000"/>
                </a:solidFill>
              </a:rPr>
              <a:t>những</a:t>
            </a:r>
            <a:r>
              <a:rPr lang="en-US" sz="2200" i="1" dirty="0" smtClean="0">
                <a:solidFill>
                  <a:srgbClr val="C00000"/>
                </a:solidFill>
              </a:rPr>
              <a:t> </a:t>
            </a:r>
            <a:r>
              <a:rPr lang="en-US" sz="2200" i="1" dirty="0" err="1" smtClean="0">
                <a:solidFill>
                  <a:srgbClr val="C00000"/>
                </a:solidFill>
              </a:rPr>
              <a:t>ảnh</a:t>
            </a:r>
            <a:r>
              <a:rPr lang="en-US" sz="2200" i="1" dirty="0" smtClean="0">
                <a:solidFill>
                  <a:srgbClr val="C00000"/>
                </a:solidFill>
              </a:rPr>
              <a:t> </a:t>
            </a:r>
            <a:r>
              <a:rPr lang="en-US" sz="2200" i="1" dirty="0" err="1" smtClean="0">
                <a:solidFill>
                  <a:srgbClr val="C00000"/>
                </a:solidFill>
              </a:rPr>
              <a:t>hưởng</a:t>
            </a:r>
            <a:r>
              <a:rPr lang="en-US" sz="2200" i="1" dirty="0" smtClean="0">
                <a:solidFill>
                  <a:srgbClr val="C00000"/>
                </a:solidFill>
              </a:rPr>
              <a:t> </a:t>
            </a:r>
            <a:r>
              <a:rPr lang="en-US" sz="2200" i="1" dirty="0" err="1" smtClean="0">
                <a:solidFill>
                  <a:srgbClr val="C00000"/>
                </a:solidFill>
              </a:rPr>
              <a:t>đáng</a:t>
            </a:r>
            <a:r>
              <a:rPr lang="en-US" sz="2200" i="1" dirty="0" smtClean="0">
                <a:solidFill>
                  <a:srgbClr val="C00000"/>
                </a:solidFill>
              </a:rPr>
              <a:t> </a:t>
            </a:r>
            <a:r>
              <a:rPr lang="en-US" sz="2200" i="1" dirty="0" err="1" smtClean="0">
                <a:solidFill>
                  <a:srgbClr val="C00000"/>
                </a:solidFill>
              </a:rPr>
              <a:t>kể</a:t>
            </a:r>
            <a:endParaRPr lang="en-US" sz="2200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>
                <a:ea typeface="굴림" charset="-127"/>
              </a:rPr>
              <a:t>Kiến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en-US" altLang="ko-KR" dirty="0" err="1" smtClean="0">
                <a:ea typeface="굴림" charset="-127"/>
              </a:rPr>
              <a:t>trúc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en-US" altLang="ko-KR" dirty="0" err="1" smtClean="0">
                <a:ea typeface="굴림" charset="-127"/>
              </a:rPr>
              <a:t>phần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en-US" altLang="ko-KR" dirty="0" err="1" smtClean="0">
                <a:ea typeface="굴림" charset="-127"/>
              </a:rPr>
              <a:t>mềm</a:t>
            </a:r>
            <a:r>
              <a:rPr lang="en-US" altLang="ko-KR" dirty="0" smtClean="0">
                <a:ea typeface="굴림" charset="-127"/>
              </a:rPr>
              <a:t>: “4+1 Views”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825786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3962400" cy="59131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Luồng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tích</a:t>
            </a:r>
            <a:r>
              <a:rPr lang="en-US" sz="2800" dirty="0" smtClean="0"/>
              <a:t> – </a:t>
            </a:r>
            <a:r>
              <a:rPr lang="en-US" sz="2800" dirty="0" err="1" smtClean="0"/>
              <a:t>Thiết</a:t>
            </a:r>
            <a:r>
              <a:rPr lang="en-US" sz="2800" dirty="0" smtClean="0"/>
              <a:t> </a:t>
            </a:r>
            <a:r>
              <a:rPr lang="en-US" sz="2800" dirty="0" err="1" smtClean="0"/>
              <a:t>kế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8200" y="914400"/>
            <a:ext cx="4213398" cy="580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743200" y="2362200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19400" y="4800600"/>
            <a:ext cx="997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5699</TotalTime>
  <Words>535</Words>
  <Application>Microsoft Office PowerPoint</Application>
  <PresentationFormat>On-screen Show (4:3)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Constantia</vt:lpstr>
      <vt:lpstr>굴림</vt:lpstr>
      <vt:lpstr>Symbol</vt:lpstr>
      <vt:lpstr>Wingdings 2</vt:lpstr>
      <vt:lpstr>Flow</vt:lpstr>
      <vt:lpstr>Phân tích Thiết kế HTTT</vt:lpstr>
      <vt:lpstr>Nội dung</vt:lpstr>
      <vt:lpstr>Ngữ cảnh hoạt động – PT &amp; TK</vt:lpstr>
      <vt:lpstr>Phân tích – Thiết kế</vt:lpstr>
      <vt:lpstr>Phân tích và Thiết kế không phải là quá trình Top-Down or Bottom-Up</vt:lpstr>
      <vt:lpstr>Kiến trúc là gì?</vt:lpstr>
      <vt:lpstr>Kiến trúc ràng buộc Thiết kế và Cài đặt</vt:lpstr>
      <vt:lpstr>Kiến trúc phần mềm: “4+1 Views”</vt:lpstr>
      <vt:lpstr>Luồng Phân tích – Thiết kế</vt:lpstr>
      <vt:lpstr>Tổng quan hoạt động PT - TK</vt:lpstr>
      <vt:lpstr>Trách nhiệm của Architect</vt:lpstr>
      <vt:lpstr>Trách nhiệm của Nhà thiết kế</vt:lpstr>
      <vt:lpstr>Hiện thực hóa ca sử dụng</vt:lpstr>
      <vt:lpstr>The End.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HTTT</dc:title>
  <dc:creator>ThuGiang</dc:creator>
  <cp:lastModifiedBy>DaiPhongPC</cp:lastModifiedBy>
  <cp:revision>242</cp:revision>
  <dcterms:created xsi:type="dcterms:W3CDTF">2017-11-13T20:26:15Z</dcterms:created>
  <dcterms:modified xsi:type="dcterms:W3CDTF">2018-10-12T08:37:52Z</dcterms:modified>
</cp:coreProperties>
</file>