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27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0" autoAdjust="0"/>
    <p:restoredTop sz="94660"/>
  </p:normalViewPr>
  <p:slideViewPr>
    <p:cSldViewPr>
      <p:cViewPr>
        <p:scale>
          <a:sx n="74" d="100"/>
          <a:sy n="74" d="100"/>
        </p:scale>
        <p:origin x="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6DEFE-5945-40E4-B9EA-0E064D1636EE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E641-B1BC-4701-886D-A109CDDF6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7D6-15A1-4C56-AB4B-574FBCA0C5D9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687-27B3-4988-9EFF-6E84F829FD35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58D4-7DC0-4E3E-89F6-5928C7DE091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CDE2-9971-4FAF-B3DE-442E5F8E5C85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F96-B483-4118-9EB1-66B442906F2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3E6E-F556-4552-AE91-47CD0335E983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C3D1-7D95-4C2A-A1D9-009239F3BB8D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BAC-FF62-4E77-AD8F-CAF9BD4CE2DA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C6AD-823E-4EDF-A146-241DD520A34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C60A-24E6-4A1A-9931-65F9A9803EBB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A701-3A37-4932-9FEA-57DBC623BB91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4DD47E-BA55-4C57-9697-92195F322922}" type="datetime1">
              <a:rPr lang="en-US" smtClean="0"/>
              <a:pPr/>
              <a:t>10/12/2018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04E86A-6C53-419A-92FE-712D82B956F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mnv@tlu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HTTT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90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Nam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namnv@tlu.edu.vn</a:t>
            </a:r>
            <a:endParaRPr lang="en-US" dirty="0" smtClean="0"/>
          </a:p>
          <a:p>
            <a:r>
              <a:rPr lang="en-US" dirty="0" smtClean="0"/>
              <a:t>Website: namvannguyen.blogspot.com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3200400"/>
            <a:ext cx="7854696" cy="914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Thiết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kế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tử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867400" cy="4389120"/>
          </a:xfrm>
        </p:spPr>
        <p:txBody>
          <a:bodyPr>
            <a:normAutofit/>
          </a:bodyPr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/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lvl="1"/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232525" y="3733800"/>
            <a:ext cx="2463800" cy="2300288"/>
            <a:chOff x="6232525" y="3565525"/>
            <a:chExt cx="2463800" cy="2300288"/>
          </a:xfrm>
        </p:grpSpPr>
        <p:grpSp>
          <p:nvGrpSpPr>
            <p:cNvPr id="7" name="Group 169"/>
            <p:cNvGrpSpPr>
              <a:grpSpLocks/>
            </p:cNvGrpSpPr>
            <p:nvPr/>
          </p:nvGrpSpPr>
          <p:grpSpPr bwMode="auto">
            <a:xfrm>
              <a:off x="7058025" y="3565525"/>
              <a:ext cx="1346200" cy="1169988"/>
              <a:chOff x="4286" y="2118"/>
              <a:chExt cx="848" cy="737"/>
            </a:xfrm>
          </p:grpSpPr>
          <p:sp>
            <p:nvSpPr>
              <p:cNvPr id="16" name="Rectangle 113"/>
              <p:cNvSpPr>
                <a:spLocks noChangeArrowheads="1"/>
              </p:cNvSpPr>
              <p:nvPr/>
            </p:nvSpPr>
            <p:spPr bwMode="auto">
              <a:xfrm>
                <a:off x="4286" y="2287"/>
                <a:ext cx="848" cy="568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14"/>
              <p:cNvSpPr>
                <a:spLocks noChangeArrowheads="1"/>
              </p:cNvSpPr>
              <p:nvPr/>
            </p:nvSpPr>
            <p:spPr bwMode="auto">
              <a:xfrm>
                <a:off x="4286" y="2118"/>
                <a:ext cx="378" cy="169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115"/>
              <p:cNvSpPr>
                <a:spLocks noChangeArrowheads="1"/>
              </p:cNvSpPr>
              <p:nvPr/>
            </p:nvSpPr>
            <p:spPr bwMode="auto">
              <a:xfrm>
                <a:off x="4390" y="2325"/>
                <a:ext cx="54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/>
                  <a:t>Package C </a:t>
                </a:r>
                <a:endParaRPr lang="en-US" sz="1600" dirty="0">
                  <a:latin typeface="ZapfHumnst BT" pitchFamily="34" charset="0"/>
                </a:endParaRPr>
              </a:p>
            </p:txBody>
          </p:sp>
        </p:grpSp>
        <p:grpSp>
          <p:nvGrpSpPr>
            <p:cNvPr id="8" name="Group 170"/>
            <p:cNvGrpSpPr>
              <a:grpSpLocks/>
            </p:cNvGrpSpPr>
            <p:nvPr/>
          </p:nvGrpSpPr>
          <p:grpSpPr bwMode="auto">
            <a:xfrm>
              <a:off x="7350125" y="4314825"/>
              <a:ext cx="1346200" cy="1169988"/>
              <a:chOff x="4686" y="2710"/>
              <a:chExt cx="848" cy="737"/>
            </a:xfrm>
          </p:grpSpPr>
          <p:sp>
            <p:nvSpPr>
              <p:cNvPr id="13" name="Rectangle 162"/>
              <p:cNvSpPr>
                <a:spLocks noChangeArrowheads="1"/>
              </p:cNvSpPr>
              <p:nvPr/>
            </p:nvSpPr>
            <p:spPr bwMode="auto">
              <a:xfrm>
                <a:off x="4686" y="2879"/>
                <a:ext cx="848" cy="568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3"/>
              <p:cNvSpPr>
                <a:spLocks noChangeArrowheads="1"/>
              </p:cNvSpPr>
              <p:nvPr/>
            </p:nvSpPr>
            <p:spPr bwMode="auto">
              <a:xfrm>
                <a:off x="4686" y="2710"/>
                <a:ext cx="378" cy="169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64"/>
              <p:cNvSpPr>
                <a:spLocks noChangeArrowheads="1"/>
              </p:cNvSpPr>
              <p:nvPr/>
            </p:nvSpPr>
            <p:spPr bwMode="auto">
              <a:xfrm>
                <a:off x="4798" y="2917"/>
                <a:ext cx="52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/>
                  <a:t>Package B</a:t>
                </a:r>
                <a:endParaRPr lang="en-US" sz="1600">
                  <a:latin typeface="ZapfHumnst BT" pitchFamily="34" charset="0"/>
                </a:endParaRPr>
              </a:p>
            </p:txBody>
          </p:sp>
        </p:grpSp>
        <p:grpSp>
          <p:nvGrpSpPr>
            <p:cNvPr id="9" name="Group 171"/>
            <p:cNvGrpSpPr>
              <a:grpSpLocks/>
            </p:cNvGrpSpPr>
            <p:nvPr/>
          </p:nvGrpSpPr>
          <p:grpSpPr bwMode="auto">
            <a:xfrm>
              <a:off x="6232525" y="4695825"/>
              <a:ext cx="1346200" cy="1169988"/>
              <a:chOff x="3910" y="2982"/>
              <a:chExt cx="848" cy="737"/>
            </a:xfrm>
          </p:grpSpPr>
          <p:sp>
            <p:nvSpPr>
              <p:cNvPr id="10" name="Rectangle 166"/>
              <p:cNvSpPr>
                <a:spLocks noChangeArrowheads="1"/>
              </p:cNvSpPr>
              <p:nvPr/>
            </p:nvSpPr>
            <p:spPr bwMode="auto">
              <a:xfrm>
                <a:off x="3910" y="3151"/>
                <a:ext cx="848" cy="568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Rectangle 167"/>
              <p:cNvSpPr>
                <a:spLocks noChangeArrowheads="1"/>
              </p:cNvSpPr>
              <p:nvPr/>
            </p:nvSpPr>
            <p:spPr bwMode="auto">
              <a:xfrm>
                <a:off x="3910" y="2982"/>
                <a:ext cx="378" cy="169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168"/>
              <p:cNvSpPr>
                <a:spLocks noChangeArrowheads="1"/>
              </p:cNvSpPr>
              <p:nvPr/>
            </p:nvSpPr>
            <p:spPr bwMode="auto">
              <a:xfrm>
                <a:off x="4022" y="3189"/>
                <a:ext cx="555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/>
                  <a:t>Package A </a:t>
                </a:r>
                <a:endParaRPr lang="en-US" sz="1600">
                  <a:latin typeface="ZapfHumnst BT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Hai</a:t>
            </a:r>
            <a:r>
              <a:rPr lang="en-US" sz="3600" dirty="0" smtClean="0"/>
              <a:t> </a:t>
            </a:r>
            <a:r>
              <a:rPr lang="en-US" sz="3600" dirty="0" err="1" smtClean="0"/>
              <a:t>chiến</a:t>
            </a:r>
            <a:r>
              <a:rPr lang="en-US" sz="3600" dirty="0" smtClean="0"/>
              <a:t> </a:t>
            </a:r>
            <a:r>
              <a:rPr lang="en-US" sz="3600" dirty="0" err="1" smtClean="0"/>
              <a:t>lược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bố</a:t>
            </a:r>
            <a:r>
              <a:rPr lang="en-US" sz="3600" dirty="0" smtClean="0"/>
              <a:t> </a:t>
            </a:r>
            <a:r>
              <a:rPr lang="en-US" sz="3600" dirty="0" err="1" smtClean="0"/>
              <a:t>Lớp</a:t>
            </a:r>
            <a:r>
              <a:rPr lang="en-US" sz="3600" dirty="0" smtClean="0"/>
              <a:t> </a:t>
            </a:r>
            <a:r>
              <a:rPr lang="en-US" sz="3600" dirty="0" err="1" smtClean="0"/>
              <a:t>Biên</a:t>
            </a:r>
            <a:r>
              <a:rPr lang="en-US" sz="3600" dirty="0" smtClean="0"/>
              <a:t> </a:t>
            </a:r>
            <a:r>
              <a:rPr lang="en-US" sz="3600" dirty="0" err="1" smtClean="0"/>
              <a:t>vào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gói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457200" y="1295400"/>
            <a:ext cx="3764861" cy="16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50" tIns="53975" rIns="107950" bIns="53975">
            <a:spAutoFit/>
          </a:bodyPr>
          <a:lstStyle/>
          <a:p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,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biên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tách</a:t>
            </a:r>
            <a:r>
              <a:rPr lang="en-US" sz="2000" dirty="0" smtClean="0"/>
              <a:t> </a:t>
            </a:r>
            <a:r>
              <a:rPr lang="en-US" sz="2000" dirty="0" err="1" smtClean="0"/>
              <a:t>biệt</a:t>
            </a:r>
            <a:r>
              <a:rPr lang="en-US" sz="2000" dirty="0" smtClean="0"/>
              <a:t> so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704735" y="1371600"/>
            <a:ext cx="3982065" cy="187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7950" tIns="53975" rIns="107950" bIns="53975">
            <a:spAutoFit/>
          </a:bodyPr>
          <a:lstStyle/>
          <a:p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hoạch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,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,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biên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khiển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381000" y="3048000"/>
            <a:ext cx="8305800" cy="3733801"/>
            <a:chOff x="381000" y="1997622"/>
            <a:chExt cx="7931050" cy="4860379"/>
          </a:xfrm>
        </p:grpSpPr>
        <p:sp>
          <p:nvSpPr>
            <p:cNvPr id="6" name="Rectangle 60"/>
            <p:cNvSpPr>
              <a:spLocks noChangeArrowheads="1"/>
            </p:cNvSpPr>
            <p:nvPr/>
          </p:nvSpPr>
          <p:spPr bwMode="auto">
            <a:xfrm>
              <a:off x="6264377" y="4115196"/>
              <a:ext cx="778313" cy="1339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47"/>
            <p:cNvSpPr>
              <a:spLocks noChangeArrowheads="1"/>
            </p:cNvSpPr>
            <p:nvPr/>
          </p:nvSpPr>
          <p:spPr bwMode="auto">
            <a:xfrm>
              <a:off x="5256794" y="2728345"/>
              <a:ext cx="778313" cy="1339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06"/>
            <p:cNvSpPr>
              <a:spLocks noChangeArrowheads="1"/>
            </p:cNvSpPr>
            <p:nvPr/>
          </p:nvSpPr>
          <p:spPr bwMode="auto">
            <a:xfrm>
              <a:off x="2424098" y="4174567"/>
              <a:ext cx="727028" cy="14157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98"/>
            <p:cNvSpPr>
              <a:spLocks noChangeArrowheads="1"/>
            </p:cNvSpPr>
            <p:nvPr/>
          </p:nvSpPr>
          <p:spPr bwMode="auto">
            <a:xfrm>
              <a:off x="485859" y="4144120"/>
              <a:ext cx="710436" cy="165935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407465" y="2728345"/>
              <a:ext cx="778313" cy="1339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46"/>
            <p:cNvSpPr>
              <a:spLocks noChangeArrowheads="1"/>
            </p:cNvSpPr>
            <p:nvPr/>
          </p:nvSpPr>
          <p:spPr bwMode="auto">
            <a:xfrm>
              <a:off x="5256794" y="2862311"/>
              <a:ext cx="1936731" cy="104280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371600" y="2843397"/>
              <a:ext cx="1936731" cy="104280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371600" y="2709431"/>
              <a:ext cx="778313" cy="13396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2756273" y="2921036"/>
              <a:ext cx="450999" cy="407987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554153" y="3015421"/>
              <a:ext cx="1509" cy="219217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590018" y="3143944"/>
              <a:ext cx="221729" cy="1522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2164996" y="3376215"/>
              <a:ext cx="417816" cy="383630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977960" y="3462989"/>
              <a:ext cx="1509" cy="203993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2013825" y="3583899"/>
              <a:ext cx="205137" cy="1523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1650647" y="2937782"/>
              <a:ext cx="417815" cy="383630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465118" y="3023033"/>
              <a:ext cx="1509" cy="203993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465118" y="3125030"/>
              <a:ext cx="203629" cy="1522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97"/>
            <p:cNvSpPr>
              <a:spLocks noChangeArrowheads="1"/>
            </p:cNvSpPr>
            <p:nvPr/>
          </p:nvSpPr>
          <p:spPr bwMode="auto">
            <a:xfrm>
              <a:off x="485859" y="4310056"/>
              <a:ext cx="1773829" cy="99256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99"/>
            <p:cNvSpPr>
              <a:spLocks noChangeArrowheads="1"/>
            </p:cNvSpPr>
            <p:nvPr/>
          </p:nvSpPr>
          <p:spPr bwMode="auto">
            <a:xfrm>
              <a:off x="485859" y="4144120"/>
              <a:ext cx="710436" cy="16593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00"/>
            <p:cNvSpPr>
              <a:spLocks noChangeArrowheads="1"/>
            </p:cNvSpPr>
            <p:nvPr/>
          </p:nvSpPr>
          <p:spPr bwMode="auto">
            <a:xfrm>
              <a:off x="792055" y="4695207"/>
              <a:ext cx="411782" cy="441478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1"/>
            <p:cNvSpPr>
              <a:spLocks noChangeShapeType="1"/>
            </p:cNvSpPr>
            <p:nvPr/>
          </p:nvSpPr>
          <p:spPr bwMode="auto">
            <a:xfrm flipH="1">
              <a:off x="956467" y="4658671"/>
              <a:ext cx="82959" cy="45670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2"/>
            <p:cNvSpPr>
              <a:spLocks noChangeShapeType="1"/>
            </p:cNvSpPr>
            <p:nvPr/>
          </p:nvSpPr>
          <p:spPr bwMode="auto">
            <a:xfrm flipH="1" flipV="1">
              <a:off x="956467" y="4704341"/>
              <a:ext cx="82959" cy="38059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103"/>
            <p:cNvSpPr>
              <a:spLocks noChangeArrowheads="1"/>
            </p:cNvSpPr>
            <p:nvPr/>
          </p:nvSpPr>
          <p:spPr bwMode="auto">
            <a:xfrm>
              <a:off x="1510034" y="4724132"/>
              <a:ext cx="404240" cy="449090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24272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4"/>
            <p:cNvSpPr>
              <a:spLocks noChangeShapeType="1"/>
            </p:cNvSpPr>
            <p:nvPr/>
          </p:nvSpPr>
          <p:spPr bwMode="auto">
            <a:xfrm>
              <a:off x="1510034" y="5164088"/>
              <a:ext cx="395190" cy="1523"/>
            </a:xfrm>
            <a:prstGeom prst="line">
              <a:avLst/>
            </a:prstGeom>
            <a:noFill/>
            <a:ln w="0">
              <a:solidFill>
                <a:srgbClr val="24272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105"/>
            <p:cNvSpPr>
              <a:spLocks noChangeArrowheads="1"/>
            </p:cNvSpPr>
            <p:nvPr/>
          </p:nvSpPr>
          <p:spPr bwMode="auto">
            <a:xfrm>
              <a:off x="2424098" y="4316145"/>
              <a:ext cx="1822096" cy="98495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107"/>
            <p:cNvSpPr>
              <a:spLocks noChangeArrowheads="1"/>
            </p:cNvSpPr>
            <p:nvPr/>
          </p:nvSpPr>
          <p:spPr bwMode="auto">
            <a:xfrm>
              <a:off x="2424098" y="4174567"/>
              <a:ext cx="727028" cy="14157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108"/>
            <p:cNvSpPr>
              <a:spLocks noChangeArrowheads="1"/>
            </p:cNvSpPr>
            <p:nvPr/>
          </p:nvSpPr>
          <p:spPr bwMode="auto">
            <a:xfrm>
              <a:off x="2594543" y="4506437"/>
              <a:ext cx="386140" cy="397331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09"/>
            <p:cNvSpPr>
              <a:spLocks noChangeShapeType="1"/>
            </p:cNvSpPr>
            <p:nvPr/>
          </p:nvSpPr>
          <p:spPr bwMode="auto">
            <a:xfrm flipH="1">
              <a:off x="2740854" y="4472946"/>
              <a:ext cx="85977" cy="33491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10"/>
            <p:cNvSpPr>
              <a:spLocks noChangeShapeType="1"/>
            </p:cNvSpPr>
            <p:nvPr/>
          </p:nvSpPr>
          <p:spPr bwMode="auto">
            <a:xfrm flipH="1" flipV="1">
              <a:off x="2740854" y="4506437"/>
              <a:ext cx="85977" cy="41104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111"/>
            <p:cNvSpPr>
              <a:spLocks noChangeArrowheads="1"/>
            </p:cNvSpPr>
            <p:nvPr/>
          </p:nvSpPr>
          <p:spPr bwMode="auto">
            <a:xfrm>
              <a:off x="3666985" y="4480558"/>
              <a:ext cx="371056" cy="406464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24272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12"/>
            <p:cNvSpPr>
              <a:spLocks noChangeShapeType="1"/>
            </p:cNvSpPr>
            <p:nvPr/>
          </p:nvSpPr>
          <p:spPr bwMode="auto">
            <a:xfrm>
              <a:off x="3666985" y="4877888"/>
              <a:ext cx="363515" cy="1523"/>
            </a:xfrm>
            <a:prstGeom prst="line">
              <a:avLst/>
            </a:prstGeom>
            <a:noFill/>
            <a:ln w="0">
              <a:solidFill>
                <a:srgbClr val="24272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113"/>
            <p:cNvSpPr>
              <a:spLocks noChangeArrowheads="1"/>
            </p:cNvSpPr>
            <p:nvPr/>
          </p:nvSpPr>
          <p:spPr bwMode="auto">
            <a:xfrm>
              <a:off x="3111910" y="4480558"/>
              <a:ext cx="378598" cy="406464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24272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4"/>
            <p:cNvSpPr>
              <a:spLocks noChangeShapeType="1"/>
            </p:cNvSpPr>
            <p:nvPr/>
          </p:nvSpPr>
          <p:spPr bwMode="auto">
            <a:xfrm>
              <a:off x="3111910" y="4877888"/>
              <a:ext cx="371056" cy="1523"/>
            </a:xfrm>
            <a:prstGeom prst="line">
              <a:avLst/>
            </a:prstGeom>
            <a:noFill/>
            <a:ln w="0">
              <a:solidFill>
                <a:srgbClr val="24272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381000" y="5846619"/>
              <a:ext cx="3766672" cy="801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2000" i="1" dirty="0" err="1" smtClean="0">
                  <a:solidFill>
                    <a:srgbClr val="00CCFF"/>
                  </a:solidFill>
                </a:rPr>
                <a:t>Các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lớp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biên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được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đặt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trong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các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</a:p>
            <a:p>
              <a:r>
                <a:rPr lang="en-US" sz="2000" i="1" dirty="0" err="1" smtClean="0">
                  <a:solidFill>
                    <a:srgbClr val="00CCFF"/>
                  </a:solidFill>
                </a:rPr>
                <a:t>gói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tách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biệt</a:t>
              </a:r>
              <a:endParaRPr lang="en-US" sz="2000" i="1" dirty="0">
                <a:solidFill>
                  <a:srgbClr val="00CCFF"/>
                </a:solidFill>
              </a:endParaRPr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4487532" y="1997622"/>
              <a:ext cx="0" cy="445741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43" name="Oval 77"/>
            <p:cNvSpPr>
              <a:spLocks noChangeArrowheads="1"/>
            </p:cNvSpPr>
            <p:nvPr/>
          </p:nvSpPr>
          <p:spPr bwMode="auto">
            <a:xfrm>
              <a:off x="5526791" y="2997799"/>
              <a:ext cx="425357" cy="404942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78"/>
            <p:cNvSpPr>
              <a:spLocks noChangeShapeType="1"/>
            </p:cNvSpPr>
            <p:nvPr/>
          </p:nvSpPr>
          <p:spPr bwMode="auto">
            <a:xfrm flipH="1">
              <a:off x="5748519" y="2967352"/>
              <a:ext cx="92010" cy="33491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79"/>
            <p:cNvSpPr>
              <a:spLocks noChangeShapeType="1"/>
            </p:cNvSpPr>
            <p:nvPr/>
          </p:nvSpPr>
          <p:spPr bwMode="auto">
            <a:xfrm flipH="1" flipV="1">
              <a:off x="5742486" y="3003889"/>
              <a:ext cx="92010" cy="42626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" name="Group 85"/>
            <p:cNvGrpSpPr>
              <a:grpSpLocks/>
            </p:cNvGrpSpPr>
            <p:nvPr/>
          </p:nvGrpSpPr>
          <p:grpSpPr bwMode="auto">
            <a:xfrm>
              <a:off x="6241752" y="2985626"/>
              <a:ext cx="407257" cy="417122"/>
              <a:chOff x="6667" y="1465"/>
              <a:chExt cx="270" cy="274"/>
            </a:xfrm>
          </p:grpSpPr>
          <p:sp>
            <p:nvSpPr>
              <p:cNvPr id="72" name="Oval 80"/>
              <p:cNvSpPr>
                <a:spLocks noChangeArrowheads="1"/>
              </p:cNvSpPr>
              <p:nvPr/>
            </p:nvSpPr>
            <p:spPr bwMode="auto">
              <a:xfrm>
                <a:off x="6667" y="1465"/>
                <a:ext cx="270" cy="271"/>
              </a:xfrm>
              <a:prstGeom prst="ellipse">
                <a:avLst/>
              </a:prstGeom>
              <a:solidFill>
                <a:srgbClr val="FFFFCC"/>
              </a:solidFill>
              <a:ln w="0">
                <a:solidFill>
                  <a:srgbClr val="2427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81"/>
              <p:cNvSpPr>
                <a:spLocks noChangeShapeType="1"/>
              </p:cNvSpPr>
              <p:nvPr/>
            </p:nvSpPr>
            <p:spPr bwMode="auto">
              <a:xfrm>
                <a:off x="6667" y="1738"/>
                <a:ext cx="265" cy="1"/>
              </a:xfrm>
              <a:prstGeom prst="line">
                <a:avLst/>
              </a:prstGeom>
              <a:noFill/>
              <a:ln w="0">
                <a:solidFill>
                  <a:srgbClr val="2427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4559933" y="5716177"/>
              <a:ext cx="3752117" cy="1141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2000" i="1" dirty="0" err="1" smtClean="0">
                  <a:solidFill>
                    <a:srgbClr val="00CCFF"/>
                  </a:solidFill>
                </a:rPr>
                <a:t>Các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lớp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biên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được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đặt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vào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trong</a:t>
              </a:r>
              <a:endParaRPr lang="en-US" sz="2000" i="1" dirty="0" smtClean="0">
                <a:solidFill>
                  <a:srgbClr val="00CCFF"/>
                </a:solidFill>
              </a:endParaRPr>
            </a:p>
            <a:p>
              <a:r>
                <a:rPr lang="en-US" sz="2000" i="1" dirty="0" err="1" smtClean="0">
                  <a:solidFill>
                    <a:srgbClr val="00CCFF"/>
                  </a:solidFill>
                </a:rPr>
                <a:t>cùng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gói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với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các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lớp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khác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có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liên</a:t>
              </a:r>
              <a:endParaRPr lang="en-US" sz="2000" i="1" dirty="0" smtClean="0">
                <a:solidFill>
                  <a:srgbClr val="00CCFF"/>
                </a:solidFill>
              </a:endParaRPr>
            </a:p>
            <a:p>
              <a:r>
                <a:rPr lang="en-US" sz="2000" i="1" dirty="0" err="1" smtClean="0">
                  <a:solidFill>
                    <a:srgbClr val="00CCFF"/>
                  </a:solidFill>
                </a:rPr>
                <a:t>quan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về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chức</a:t>
              </a:r>
              <a:r>
                <a:rPr lang="en-US" sz="2000" i="1" dirty="0" smtClean="0">
                  <a:solidFill>
                    <a:srgbClr val="00CCFF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00CCFF"/>
                  </a:solidFill>
                </a:rPr>
                <a:t>năng</a:t>
              </a:r>
              <a:endParaRPr lang="en-US" sz="2000" i="1" dirty="0">
                <a:solidFill>
                  <a:srgbClr val="00CCFF"/>
                </a:solidFill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5256794" y="2728345"/>
              <a:ext cx="778313" cy="13396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84"/>
            <p:cNvGrpSpPr>
              <a:grpSpLocks/>
            </p:cNvGrpSpPr>
            <p:nvPr/>
          </p:nvGrpSpPr>
          <p:grpSpPr bwMode="auto">
            <a:xfrm>
              <a:off x="6394096" y="3456023"/>
              <a:ext cx="604852" cy="383630"/>
              <a:chOff x="3680" y="1734"/>
              <a:chExt cx="401" cy="252"/>
            </a:xfrm>
          </p:grpSpPr>
          <p:sp>
            <p:nvSpPr>
              <p:cNvPr id="69" name="Oval 52"/>
              <p:cNvSpPr>
                <a:spLocks noChangeArrowheads="1"/>
              </p:cNvSpPr>
              <p:nvPr/>
            </p:nvSpPr>
            <p:spPr bwMode="auto">
              <a:xfrm>
                <a:off x="3804" y="1734"/>
                <a:ext cx="277" cy="252"/>
              </a:xfrm>
              <a:prstGeom prst="ellipse">
                <a:avLst/>
              </a:prstGeom>
              <a:solidFill>
                <a:srgbClr val="FFFFCC"/>
              </a:solidFill>
              <a:ln w="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53"/>
              <p:cNvSpPr>
                <a:spLocks noChangeShapeType="1"/>
              </p:cNvSpPr>
              <p:nvPr/>
            </p:nvSpPr>
            <p:spPr bwMode="auto">
              <a:xfrm>
                <a:off x="3680" y="1791"/>
                <a:ext cx="1" cy="134"/>
              </a:xfrm>
              <a:prstGeom prst="line">
                <a:avLst/>
              </a:prstGeom>
              <a:noFill/>
              <a:ln w="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54"/>
              <p:cNvSpPr>
                <a:spLocks noChangeShapeType="1"/>
              </p:cNvSpPr>
              <p:nvPr/>
            </p:nvSpPr>
            <p:spPr bwMode="auto">
              <a:xfrm>
                <a:off x="3680" y="1858"/>
                <a:ext cx="136" cy="1"/>
              </a:xfrm>
              <a:prstGeom prst="line">
                <a:avLst/>
              </a:prstGeom>
              <a:noFill/>
              <a:ln w="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Rectangle 59"/>
            <p:cNvSpPr>
              <a:spLocks noChangeArrowheads="1"/>
            </p:cNvSpPr>
            <p:nvPr/>
          </p:nvSpPr>
          <p:spPr bwMode="auto">
            <a:xfrm>
              <a:off x="6258344" y="4243073"/>
              <a:ext cx="1936731" cy="104280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6258344" y="4109107"/>
              <a:ext cx="778313" cy="133966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62"/>
            <p:cNvSpPr>
              <a:spLocks noChangeArrowheads="1"/>
            </p:cNvSpPr>
            <p:nvPr/>
          </p:nvSpPr>
          <p:spPr bwMode="auto">
            <a:xfrm>
              <a:off x="7643016" y="4320712"/>
              <a:ext cx="450999" cy="407987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>
              <a:off x="7440896" y="4415097"/>
              <a:ext cx="1509" cy="219217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64"/>
            <p:cNvSpPr>
              <a:spLocks noChangeShapeType="1"/>
            </p:cNvSpPr>
            <p:nvPr/>
          </p:nvSpPr>
          <p:spPr bwMode="auto">
            <a:xfrm>
              <a:off x="7440896" y="4524705"/>
              <a:ext cx="221729" cy="1523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" name="Group 92"/>
            <p:cNvGrpSpPr>
              <a:grpSpLocks/>
            </p:cNvGrpSpPr>
            <p:nvPr/>
          </p:nvGrpSpPr>
          <p:grpSpPr bwMode="auto">
            <a:xfrm>
              <a:off x="6424273" y="4361815"/>
              <a:ext cx="603344" cy="383630"/>
              <a:chOff x="4116" y="2353"/>
              <a:chExt cx="400" cy="252"/>
            </a:xfrm>
          </p:grpSpPr>
          <p:sp>
            <p:nvSpPr>
              <p:cNvPr id="66" name="Oval 68"/>
              <p:cNvSpPr>
                <a:spLocks noChangeArrowheads="1"/>
              </p:cNvSpPr>
              <p:nvPr/>
            </p:nvSpPr>
            <p:spPr bwMode="auto">
              <a:xfrm>
                <a:off x="4239" y="2353"/>
                <a:ext cx="277" cy="252"/>
              </a:xfrm>
              <a:prstGeom prst="ellipse">
                <a:avLst/>
              </a:prstGeom>
              <a:solidFill>
                <a:srgbClr val="FFFFCC"/>
              </a:solidFill>
              <a:ln w="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9"/>
              <p:cNvSpPr>
                <a:spLocks noChangeShapeType="1"/>
              </p:cNvSpPr>
              <p:nvPr/>
            </p:nvSpPr>
            <p:spPr bwMode="auto">
              <a:xfrm>
                <a:off x="4116" y="2409"/>
                <a:ext cx="1" cy="134"/>
              </a:xfrm>
              <a:prstGeom prst="line">
                <a:avLst/>
              </a:prstGeom>
              <a:noFill/>
              <a:ln w="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0"/>
              <p:cNvSpPr>
                <a:spLocks noChangeShapeType="1"/>
              </p:cNvSpPr>
              <p:nvPr/>
            </p:nvSpPr>
            <p:spPr bwMode="auto">
              <a:xfrm>
                <a:off x="4116" y="2476"/>
                <a:ext cx="135" cy="1"/>
              </a:xfrm>
              <a:prstGeom prst="line">
                <a:avLst/>
              </a:prstGeom>
              <a:noFill/>
              <a:ln w="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" name="Group 86"/>
            <p:cNvGrpSpPr>
              <a:grpSpLocks/>
            </p:cNvGrpSpPr>
            <p:nvPr/>
          </p:nvGrpSpPr>
          <p:grpSpPr bwMode="auto">
            <a:xfrm>
              <a:off x="5831479" y="3387524"/>
              <a:ext cx="407257" cy="417122"/>
              <a:chOff x="6667" y="1465"/>
              <a:chExt cx="270" cy="274"/>
            </a:xfrm>
          </p:grpSpPr>
          <p:sp>
            <p:nvSpPr>
              <p:cNvPr id="64" name="Oval 87"/>
              <p:cNvSpPr>
                <a:spLocks noChangeArrowheads="1"/>
              </p:cNvSpPr>
              <p:nvPr/>
            </p:nvSpPr>
            <p:spPr bwMode="auto">
              <a:xfrm>
                <a:off x="6667" y="1465"/>
                <a:ext cx="270" cy="271"/>
              </a:xfrm>
              <a:prstGeom prst="ellipse">
                <a:avLst/>
              </a:prstGeom>
              <a:solidFill>
                <a:srgbClr val="FFFFCC"/>
              </a:solidFill>
              <a:ln w="0">
                <a:solidFill>
                  <a:srgbClr val="2427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88"/>
              <p:cNvSpPr>
                <a:spLocks noChangeShapeType="1"/>
              </p:cNvSpPr>
              <p:nvPr/>
            </p:nvSpPr>
            <p:spPr bwMode="auto">
              <a:xfrm>
                <a:off x="6667" y="1738"/>
                <a:ext cx="265" cy="1"/>
              </a:xfrm>
              <a:prstGeom prst="line">
                <a:avLst/>
              </a:prstGeom>
              <a:noFill/>
              <a:ln w="0">
                <a:solidFill>
                  <a:srgbClr val="2427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" name="Group 89"/>
            <p:cNvGrpSpPr>
              <a:grpSpLocks/>
            </p:cNvGrpSpPr>
            <p:nvPr/>
          </p:nvGrpSpPr>
          <p:grpSpPr bwMode="auto">
            <a:xfrm>
              <a:off x="6507223" y="4800255"/>
              <a:ext cx="407257" cy="417122"/>
              <a:chOff x="6667" y="1465"/>
              <a:chExt cx="270" cy="274"/>
            </a:xfrm>
          </p:grpSpPr>
          <p:sp>
            <p:nvSpPr>
              <p:cNvPr id="62" name="Oval 90"/>
              <p:cNvSpPr>
                <a:spLocks noChangeArrowheads="1"/>
              </p:cNvSpPr>
              <p:nvPr/>
            </p:nvSpPr>
            <p:spPr bwMode="auto">
              <a:xfrm>
                <a:off x="6667" y="1465"/>
                <a:ext cx="270" cy="271"/>
              </a:xfrm>
              <a:prstGeom prst="ellipse">
                <a:avLst/>
              </a:prstGeom>
              <a:solidFill>
                <a:srgbClr val="FFFFCC"/>
              </a:solidFill>
              <a:ln w="0">
                <a:solidFill>
                  <a:srgbClr val="2427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91"/>
              <p:cNvSpPr>
                <a:spLocks noChangeShapeType="1"/>
              </p:cNvSpPr>
              <p:nvPr/>
            </p:nvSpPr>
            <p:spPr bwMode="auto">
              <a:xfrm>
                <a:off x="6667" y="1738"/>
                <a:ext cx="265" cy="1"/>
              </a:xfrm>
              <a:prstGeom prst="line">
                <a:avLst/>
              </a:prstGeom>
              <a:noFill/>
              <a:ln w="0">
                <a:solidFill>
                  <a:srgbClr val="2427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" name="Group 96"/>
            <p:cNvGrpSpPr>
              <a:grpSpLocks/>
            </p:cNvGrpSpPr>
            <p:nvPr/>
          </p:nvGrpSpPr>
          <p:grpSpPr bwMode="auto">
            <a:xfrm>
              <a:off x="7385088" y="4757623"/>
              <a:ext cx="425357" cy="435389"/>
              <a:chOff x="3553" y="1549"/>
              <a:chExt cx="282" cy="286"/>
            </a:xfrm>
          </p:grpSpPr>
          <p:sp>
            <p:nvSpPr>
              <p:cNvPr id="59" name="Oval 93"/>
              <p:cNvSpPr>
                <a:spLocks noChangeArrowheads="1"/>
              </p:cNvSpPr>
              <p:nvPr/>
            </p:nvSpPr>
            <p:spPr bwMode="auto">
              <a:xfrm>
                <a:off x="3553" y="1569"/>
                <a:ext cx="282" cy="266"/>
              </a:xfrm>
              <a:prstGeom prst="ellipse">
                <a:avLst/>
              </a:prstGeom>
              <a:solidFill>
                <a:srgbClr val="FFFFCC"/>
              </a:solidFill>
              <a:ln w="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94"/>
              <p:cNvSpPr>
                <a:spLocks noChangeShapeType="1"/>
              </p:cNvSpPr>
              <p:nvPr/>
            </p:nvSpPr>
            <p:spPr bwMode="auto">
              <a:xfrm flipH="1">
                <a:off x="3700" y="1549"/>
                <a:ext cx="61" cy="22"/>
              </a:xfrm>
              <a:prstGeom prst="line">
                <a:avLst/>
              </a:prstGeom>
              <a:noFill/>
              <a:ln w="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95"/>
              <p:cNvSpPr>
                <a:spLocks noChangeShapeType="1"/>
              </p:cNvSpPr>
              <p:nvPr/>
            </p:nvSpPr>
            <p:spPr bwMode="auto">
              <a:xfrm flipH="1" flipV="1">
                <a:off x="3696" y="1573"/>
                <a:ext cx="61" cy="28"/>
              </a:xfrm>
              <a:prstGeom prst="line">
                <a:avLst/>
              </a:prstGeom>
              <a:noFill/>
              <a:ln w="0">
                <a:solidFill>
                  <a:srgbClr val="1F1A1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Chiến</a:t>
            </a:r>
            <a:r>
              <a:rPr lang="en-US" sz="3600" dirty="0" smtClean="0"/>
              <a:t> </a:t>
            </a:r>
            <a:r>
              <a:rPr lang="en-US" sz="3600" dirty="0" err="1" smtClean="0"/>
              <a:t>lược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bố</a:t>
            </a:r>
            <a:r>
              <a:rPr lang="en-US" sz="3600" dirty="0" smtClean="0"/>
              <a:t> </a:t>
            </a:r>
            <a:r>
              <a:rPr lang="en-US" sz="3600" dirty="0" err="1" smtClean="0"/>
              <a:t>lớp</a:t>
            </a:r>
            <a:r>
              <a:rPr lang="en-US" sz="3600" dirty="0" smtClean="0"/>
              <a:t> </a:t>
            </a:r>
            <a:r>
              <a:rPr lang="en-US" sz="3600" dirty="0" err="1" smtClean="0"/>
              <a:t>vào</a:t>
            </a:r>
            <a:r>
              <a:rPr lang="en-US" sz="3600" dirty="0" smtClean="0"/>
              <a:t> </a:t>
            </a:r>
            <a:r>
              <a:rPr lang="en-US" sz="3600" dirty="0" err="1" smtClean="0"/>
              <a:t>gói</a:t>
            </a:r>
            <a:r>
              <a:rPr lang="en-US" sz="3600" dirty="0" smtClean="0"/>
              <a:t>: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lớp</a:t>
            </a:r>
            <a:r>
              <a:rPr lang="en-US" sz="3600" dirty="0" smtClean="0"/>
              <a:t>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liên</a:t>
            </a:r>
            <a:r>
              <a:rPr lang="en-US" sz="3600" dirty="0" smtClean="0"/>
              <a:t> </a:t>
            </a:r>
            <a:r>
              <a:rPr lang="en-US" sz="3600" dirty="0" err="1" smtClean="0"/>
              <a:t>quan</a:t>
            </a:r>
            <a:r>
              <a:rPr lang="en-US" sz="3600" dirty="0" smtClean="0"/>
              <a:t> </a:t>
            </a:r>
            <a:r>
              <a:rPr lang="en-US" sz="3600" dirty="0" err="1" smtClean="0"/>
              <a:t>về</a:t>
            </a:r>
            <a:r>
              <a:rPr lang="en-US" sz="3600" dirty="0" smtClean="0"/>
              <a:t> </a:t>
            </a:r>
            <a:r>
              <a:rPr lang="en-US" sz="3600" dirty="0" err="1" smtClean="0"/>
              <a:t>mặt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chí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đánh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mặt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 fontAlgn="t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 fontAlgn="t"/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lvl="1"/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,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</a:t>
            </a:r>
            <a:r>
              <a:rPr lang="en-US" dirty="0" err="1" smtClean="0"/>
              <a:t>v.v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 smtClean="0"/>
              <a:t>Chiến</a:t>
            </a:r>
            <a:r>
              <a:rPr lang="en-US" sz="5400" dirty="0" smtClean="0"/>
              <a:t> </a:t>
            </a:r>
            <a:r>
              <a:rPr lang="en-US" sz="5400" dirty="0" err="1" smtClean="0"/>
              <a:t>lược</a:t>
            </a:r>
            <a:r>
              <a:rPr lang="en-US" sz="5400" dirty="0" smtClean="0"/>
              <a:t> </a:t>
            </a:r>
            <a:r>
              <a:rPr lang="en-US" sz="5400" dirty="0" err="1" smtClean="0"/>
              <a:t>phân</a:t>
            </a:r>
            <a:r>
              <a:rPr lang="en-US" sz="5400" dirty="0" smtClean="0"/>
              <a:t> </a:t>
            </a:r>
            <a:r>
              <a:rPr lang="en-US" sz="5400" dirty="0" err="1" smtClean="0"/>
              <a:t>bố</a:t>
            </a:r>
            <a:r>
              <a:rPr lang="en-US" sz="5400" dirty="0" smtClean="0"/>
              <a:t> </a:t>
            </a:r>
            <a:r>
              <a:rPr lang="en-US" sz="5400" dirty="0" err="1" smtClean="0"/>
              <a:t>lớp</a:t>
            </a:r>
            <a:r>
              <a:rPr lang="en-US" sz="5400" dirty="0" smtClean="0"/>
              <a:t> </a:t>
            </a:r>
            <a:r>
              <a:rPr lang="en-US" sz="5400" dirty="0" err="1" smtClean="0"/>
              <a:t>vào</a:t>
            </a:r>
            <a:r>
              <a:rPr lang="en-US" sz="5400" dirty="0" smtClean="0"/>
              <a:t> </a:t>
            </a:r>
            <a:r>
              <a:rPr lang="en-US" sz="5400" dirty="0" err="1" smtClean="0"/>
              <a:t>gói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KHÔNG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(optional)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(mandatory)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Sự</a:t>
            </a:r>
            <a:r>
              <a:rPr lang="en-US" sz="3600" dirty="0" smtClean="0"/>
              <a:t> </a:t>
            </a:r>
            <a:r>
              <a:rPr lang="en-US" sz="3600" dirty="0" err="1" smtClean="0"/>
              <a:t>phụ</a:t>
            </a:r>
            <a:r>
              <a:rPr lang="en-US" sz="3600" dirty="0" smtClean="0"/>
              <a:t> </a:t>
            </a:r>
            <a:r>
              <a:rPr lang="en-US" sz="3600" dirty="0" err="1" smtClean="0"/>
              <a:t>thuộc</a:t>
            </a:r>
            <a:r>
              <a:rPr lang="en-US" sz="3600" dirty="0" smtClean="0"/>
              <a:t> </a:t>
            </a:r>
            <a:r>
              <a:rPr lang="en-US" sz="3600" dirty="0" err="1" smtClean="0"/>
              <a:t>gói</a:t>
            </a:r>
            <a:r>
              <a:rPr lang="en-US" sz="3600" dirty="0" smtClean="0"/>
              <a:t>: </a:t>
            </a:r>
            <a:r>
              <a:rPr lang="en-US" sz="3600" dirty="0" err="1" smtClean="0"/>
              <a:t>Khả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r>
              <a:rPr lang="en-US" sz="3600" dirty="0" smtClean="0"/>
              <a:t> </a:t>
            </a:r>
            <a:r>
              <a:rPr lang="en-US" sz="3600" dirty="0" err="1" smtClean="0"/>
              <a:t>nhân</a:t>
            </a:r>
            <a:r>
              <a:rPr lang="en-US" sz="3600" dirty="0" smtClean="0"/>
              <a:t> </a:t>
            </a:r>
            <a:r>
              <a:rPr lang="en-US" sz="3600" dirty="0" err="1" smtClean="0"/>
              <a:t>diện</a:t>
            </a:r>
            <a:r>
              <a:rPr lang="en-US" sz="3600" dirty="0" smtClean="0"/>
              <a:t> (visibility) </a:t>
            </a:r>
            <a:r>
              <a:rPr lang="en-US" sz="3600" dirty="0" err="1" smtClean="0"/>
              <a:t>giữa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gói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609600" y="1981200"/>
            <a:ext cx="7524750" cy="4878388"/>
            <a:chOff x="798513" y="1295400"/>
            <a:chExt cx="8174037" cy="5564188"/>
          </a:xfrm>
        </p:grpSpPr>
        <p:sp>
          <p:nvSpPr>
            <p:cNvPr id="102" name="Rectangle 2"/>
            <p:cNvSpPr>
              <a:spLocks noChangeArrowheads="1"/>
            </p:cNvSpPr>
            <p:nvPr/>
          </p:nvSpPr>
          <p:spPr bwMode="auto">
            <a:xfrm>
              <a:off x="3105150" y="4376738"/>
              <a:ext cx="3254375" cy="17192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Rectangle 3"/>
            <p:cNvSpPr>
              <a:spLocks noChangeArrowheads="1"/>
            </p:cNvSpPr>
            <p:nvPr/>
          </p:nvSpPr>
          <p:spPr bwMode="auto">
            <a:xfrm>
              <a:off x="3105150" y="3962400"/>
              <a:ext cx="1220788" cy="4143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4"/>
            <p:cNvSpPr>
              <a:spLocks noChangeArrowheads="1"/>
            </p:cNvSpPr>
            <p:nvPr/>
          </p:nvSpPr>
          <p:spPr bwMode="auto">
            <a:xfrm>
              <a:off x="3181350" y="4038600"/>
              <a:ext cx="10414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PackageB</a:t>
              </a:r>
              <a:endParaRPr lang="en-US" sz="2400"/>
            </a:p>
          </p:txBody>
        </p:sp>
        <p:sp>
          <p:nvSpPr>
            <p:cNvPr id="105" name="Line 11"/>
            <p:cNvSpPr>
              <a:spLocks noChangeShapeType="1"/>
            </p:cNvSpPr>
            <p:nvPr/>
          </p:nvSpPr>
          <p:spPr bwMode="auto">
            <a:xfrm>
              <a:off x="4267200" y="4953000"/>
              <a:ext cx="78740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14"/>
            <p:cNvSpPr>
              <a:spLocks noChangeArrowheads="1"/>
            </p:cNvSpPr>
            <p:nvPr/>
          </p:nvSpPr>
          <p:spPr bwMode="auto">
            <a:xfrm>
              <a:off x="3105150" y="1709738"/>
              <a:ext cx="3254375" cy="1947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15"/>
            <p:cNvSpPr>
              <a:spLocks noChangeArrowheads="1"/>
            </p:cNvSpPr>
            <p:nvPr/>
          </p:nvSpPr>
          <p:spPr bwMode="auto">
            <a:xfrm>
              <a:off x="3105150" y="1295400"/>
              <a:ext cx="1220788" cy="4143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16"/>
            <p:cNvSpPr>
              <a:spLocks noChangeArrowheads="1"/>
            </p:cNvSpPr>
            <p:nvPr/>
          </p:nvSpPr>
          <p:spPr bwMode="auto">
            <a:xfrm>
              <a:off x="3181350" y="1371600"/>
              <a:ext cx="10414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 err="1"/>
                <a:t>PackageA</a:t>
              </a:r>
              <a:endParaRPr lang="en-US" sz="2400" dirty="0"/>
            </a:p>
          </p:txBody>
        </p:sp>
        <p:sp>
          <p:nvSpPr>
            <p:cNvPr id="109" name="Line 26"/>
            <p:cNvSpPr>
              <a:spLocks noChangeShapeType="1"/>
            </p:cNvSpPr>
            <p:nvPr/>
          </p:nvSpPr>
          <p:spPr bwMode="auto">
            <a:xfrm>
              <a:off x="4232275" y="2235200"/>
              <a:ext cx="914400" cy="355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27"/>
            <p:cNvSpPr>
              <a:spLocks noChangeShapeType="1"/>
            </p:cNvSpPr>
            <p:nvPr/>
          </p:nvSpPr>
          <p:spPr bwMode="auto">
            <a:xfrm>
              <a:off x="3976688" y="2378075"/>
              <a:ext cx="355600" cy="4810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28"/>
            <p:cNvSpPr>
              <a:spLocks noChangeShapeType="1"/>
            </p:cNvSpPr>
            <p:nvPr/>
          </p:nvSpPr>
          <p:spPr bwMode="auto">
            <a:xfrm flipH="1">
              <a:off x="4227513" y="3378200"/>
              <a:ext cx="509587" cy="1314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AutoShape 36"/>
            <p:cNvSpPr>
              <a:spLocks noChangeArrowheads="1"/>
            </p:cNvSpPr>
            <p:nvPr/>
          </p:nvSpPr>
          <p:spPr bwMode="auto">
            <a:xfrm>
              <a:off x="4962525" y="4962525"/>
              <a:ext cx="1219200" cy="762000"/>
            </a:xfrm>
            <a:prstGeom prst="roundRect">
              <a:avLst>
                <a:gd name="adj" fmla="val 16667"/>
              </a:avLst>
            </a:prstGeom>
            <a:noFill/>
            <a:ln w="28575" cap="rnd">
              <a:solidFill>
                <a:srgbClr val="00CCFF"/>
              </a:solidFill>
              <a:prstDash val="sysDot"/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13" name="Line 37"/>
            <p:cNvSpPr>
              <a:spLocks noChangeShapeType="1"/>
            </p:cNvSpPr>
            <p:nvPr/>
          </p:nvSpPr>
          <p:spPr bwMode="auto">
            <a:xfrm>
              <a:off x="5581650" y="2819400"/>
              <a:ext cx="0" cy="223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90"/>
            <p:cNvGrpSpPr>
              <a:grpSpLocks/>
            </p:cNvGrpSpPr>
            <p:nvPr/>
          </p:nvGrpSpPr>
          <p:grpSpPr bwMode="auto">
            <a:xfrm>
              <a:off x="5340350" y="3784600"/>
              <a:ext cx="457200" cy="457200"/>
              <a:chOff x="3420" y="2160"/>
              <a:chExt cx="192" cy="192"/>
            </a:xfrm>
          </p:grpSpPr>
          <p:sp>
            <p:nvSpPr>
              <p:cNvPr id="115" name="Oval 39"/>
              <p:cNvSpPr>
                <a:spLocks noChangeArrowheads="1"/>
              </p:cNvSpPr>
              <p:nvPr/>
            </p:nvSpPr>
            <p:spPr bwMode="auto">
              <a:xfrm>
                <a:off x="3420" y="2160"/>
                <a:ext cx="192" cy="19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Line 40"/>
              <p:cNvSpPr>
                <a:spLocks noChangeShapeType="1"/>
              </p:cNvSpPr>
              <p:nvPr/>
            </p:nvSpPr>
            <p:spPr bwMode="auto">
              <a:xfrm>
                <a:off x="3435" y="2215"/>
                <a:ext cx="167" cy="8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7" name="Text Box 41"/>
            <p:cNvSpPr txBox="1">
              <a:spLocks noChangeArrowheads="1"/>
            </p:cNvSpPr>
            <p:nvPr/>
          </p:nvSpPr>
          <p:spPr bwMode="auto">
            <a:xfrm>
              <a:off x="876300" y="4724400"/>
              <a:ext cx="1847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i="1">
                  <a:solidFill>
                    <a:srgbClr val="00CCFF"/>
                  </a:solidFill>
                </a:rPr>
                <a:t>Public visibility</a:t>
              </a:r>
            </a:p>
          </p:txBody>
        </p:sp>
        <p:sp>
          <p:nvSpPr>
            <p:cNvPr id="118" name="Line 42"/>
            <p:cNvSpPr>
              <a:spLocks noChangeShapeType="1"/>
            </p:cNvSpPr>
            <p:nvPr/>
          </p:nvSpPr>
          <p:spPr bwMode="auto">
            <a:xfrm flipV="1">
              <a:off x="2786063" y="4891088"/>
              <a:ext cx="56673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Text Box 43"/>
            <p:cNvSpPr txBox="1">
              <a:spLocks noChangeArrowheads="1"/>
            </p:cNvSpPr>
            <p:nvPr/>
          </p:nvSpPr>
          <p:spPr bwMode="auto">
            <a:xfrm>
              <a:off x="876300" y="5348288"/>
              <a:ext cx="1924050" cy="3667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i="1">
                  <a:solidFill>
                    <a:srgbClr val="00CCFF"/>
                  </a:solidFill>
                </a:rPr>
                <a:t>Private visibility</a:t>
              </a:r>
            </a:p>
          </p:txBody>
        </p:sp>
        <p:sp>
          <p:nvSpPr>
            <p:cNvPr id="120" name="Line 44"/>
            <p:cNvSpPr>
              <a:spLocks noChangeShapeType="1"/>
            </p:cNvSpPr>
            <p:nvPr/>
          </p:nvSpPr>
          <p:spPr bwMode="auto">
            <a:xfrm flipV="1">
              <a:off x="2786063" y="5486400"/>
              <a:ext cx="22971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Text Box 45"/>
            <p:cNvSpPr txBox="1">
              <a:spLocks noChangeArrowheads="1"/>
            </p:cNvSpPr>
            <p:nvPr/>
          </p:nvSpPr>
          <p:spPr bwMode="auto">
            <a:xfrm>
              <a:off x="6518275" y="3521075"/>
              <a:ext cx="2454275" cy="13234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 dirty="0" err="1" smtClean="0">
                  <a:solidFill>
                    <a:srgbClr val="FF0000"/>
                  </a:solidFill>
                </a:rPr>
                <a:t>Chỉ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FF0000"/>
                  </a:solidFill>
                </a:rPr>
                <a:t>những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FF0000"/>
                  </a:solidFill>
                </a:rPr>
                <a:t>lớp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 public </a:t>
              </a:r>
              <a:r>
                <a:rPr lang="en-US" sz="2000" i="1" dirty="0" err="1" smtClean="0">
                  <a:solidFill>
                    <a:srgbClr val="FF0000"/>
                  </a:solidFill>
                </a:rPr>
                <a:t>mới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FF0000"/>
                  </a:solidFill>
                </a:rPr>
                <a:t>có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FF0000"/>
                  </a:solidFill>
                </a:rPr>
                <a:t>thể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FF0000"/>
                  </a:solidFill>
                </a:rPr>
                <a:t>được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FF0000"/>
                  </a:solidFill>
                </a:rPr>
                <a:t>tham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FF0000"/>
                  </a:solidFill>
                </a:rPr>
                <a:t>chiếu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FF0000"/>
                  </a:solidFill>
                </a:rPr>
                <a:t>từ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FF0000"/>
                  </a:solidFill>
                </a:rPr>
                <a:t>bên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FF0000"/>
                  </a:solidFill>
                </a:rPr>
                <a:t>ngoài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 </a:t>
              </a:r>
              <a:r>
                <a:rPr lang="en-US" sz="2000" i="1" dirty="0" err="1" smtClean="0">
                  <a:solidFill>
                    <a:srgbClr val="FF0000"/>
                  </a:solidFill>
                </a:rPr>
                <a:t>gói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22" name="Text Box 46"/>
            <p:cNvSpPr txBox="1">
              <a:spLocks noChangeArrowheads="1"/>
            </p:cNvSpPr>
            <p:nvPr/>
          </p:nvSpPr>
          <p:spPr bwMode="auto">
            <a:xfrm>
              <a:off x="1600200" y="6324600"/>
              <a:ext cx="6172200" cy="534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i="1" dirty="0">
                  <a:solidFill>
                    <a:srgbClr val="FF0000"/>
                  </a:solidFill>
                  <a:latin typeface="Times New Roman" pitchFamily="18" charset="0"/>
                </a:rPr>
                <a:t>OO Principle: Encapsulation</a:t>
              </a:r>
              <a:endParaRPr lang="en-US" sz="2400" i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49"/>
            <p:cNvSpPr>
              <a:spLocks noChangeArrowheads="1"/>
            </p:cNvSpPr>
            <p:nvPr/>
          </p:nvSpPr>
          <p:spPr bwMode="auto">
            <a:xfrm>
              <a:off x="798513" y="1720850"/>
              <a:ext cx="1614487" cy="8905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50"/>
            <p:cNvSpPr>
              <a:spLocks noChangeArrowheads="1"/>
            </p:cNvSpPr>
            <p:nvPr/>
          </p:nvSpPr>
          <p:spPr bwMode="auto">
            <a:xfrm>
              <a:off x="798513" y="1539875"/>
              <a:ext cx="636587" cy="1809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52"/>
            <p:cNvSpPr>
              <a:spLocks noChangeArrowheads="1"/>
            </p:cNvSpPr>
            <p:nvPr/>
          </p:nvSpPr>
          <p:spPr bwMode="auto">
            <a:xfrm>
              <a:off x="1566863" y="1741488"/>
              <a:ext cx="1016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26" name="Rectangle 53"/>
            <p:cNvSpPr>
              <a:spLocks noChangeArrowheads="1"/>
            </p:cNvSpPr>
            <p:nvPr/>
          </p:nvSpPr>
          <p:spPr bwMode="auto">
            <a:xfrm>
              <a:off x="798513" y="3556000"/>
              <a:ext cx="1614487" cy="9652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Rectangle 54"/>
            <p:cNvSpPr>
              <a:spLocks noChangeArrowheads="1"/>
            </p:cNvSpPr>
            <p:nvPr/>
          </p:nvSpPr>
          <p:spPr bwMode="auto">
            <a:xfrm>
              <a:off x="798513" y="3375025"/>
              <a:ext cx="636587" cy="1809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Rectangle 56"/>
            <p:cNvSpPr>
              <a:spLocks noChangeArrowheads="1"/>
            </p:cNvSpPr>
            <p:nvPr/>
          </p:nvSpPr>
          <p:spPr bwMode="auto">
            <a:xfrm>
              <a:off x="1566863" y="3576638"/>
              <a:ext cx="1016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129" name="Line 57"/>
            <p:cNvSpPr>
              <a:spLocks noChangeShapeType="1"/>
            </p:cNvSpPr>
            <p:nvPr/>
          </p:nvSpPr>
          <p:spPr bwMode="auto">
            <a:xfrm>
              <a:off x="1611313" y="2611438"/>
              <a:ext cx="1587" cy="842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62"/>
            <p:cNvSpPr>
              <a:spLocks noChangeArrowheads="1"/>
            </p:cNvSpPr>
            <p:nvPr/>
          </p:nvSpPr>
          <p:spPr bwMode="auto">
            <a:xfrm>
              <a:off x="3414713" y="1978025"/>
              <a:ext cx="828675" cy="4603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63"/>
            <p:cNvSpPr>
              <a:spLocks noChangeArrowheads="1"/>
            </p:cNvSpPr>
            <p:nvPr/>
          </p:nvSpPr>
          <p:spPr bwMode="auto">
            <a:xfrm>
              <a:off x="3538538" y="2022475"/>
              <a:ext cx="60801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Class A1</a:t>
              </a:r>
              <a:endParaRPr lang="en-US"/>
            </a:p>
          </p:txBody>
        </p:sp>
        <p:sp>
          <p:nvSpPr>
            <p:cNvPr id="132" name="Rectangle 64"/>
            <p:cNvSpPr>
              <a:spLocks noChangeArrowheads="1"/>
            </p:cNvSpPr>
            <p:nvPr/>
          </p:nvSpPr>
          <p:spPr bwMode="auto">
            <a:xfrm>
              <a:off x="3413125" y="2225675"/>
              <a:ext cx="831850" cy="212725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Rectangle 65"/>
            <p:cNvSpPr>
              <a:spLocks noChangeArrowheads="1"/>
            </p:cNvSpPr>
            <p:nvPr/>
          </p:nvSpPr>
          <p:spPr bwMode="auto">
            <a:xfrm>
              <a:off x="3413125" y="2314575"/>
              <a:ext cx="831850" cy="123825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Rectangle 66"/>
            <p:cNvSpPr>
              <a:spLocks noChangeArrowheads="1"/>
            </p:cNvSpPr>
            <p:nvPr/>
          </p:nvSpPr>
          <p:spPr bwMode="auto">
            <a:xfrm>
              <a:off x="5178425" y="2357438"/>
              <a:ext cx="831850" cy="46196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Rectangle 67"/>
            <p:cNvSpPr>
              <a:spLocks noChangeArrowheads="1"/>
            </p:cNvSpPr>
            <p:nvPr/>
          </p:nvSpPr>
          <p:spPr bwMode="auto">
            <a:xfrm>
              <a:off x="5291138" y="2403475"/>
              <a:ext cx="60801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Class A2</a:t>
              </a:r>
              <a:endParaRPr lang="en-US"/>
            </a:p>
          </p:txBody>
        </p:sp>
        <p:sp>
          <p:nvSpPr>
            <p:cNvPr id="136" name="Rectangle 68"/>
            <p:cNvSpPr>
              <a:spLocks noChangeArrowheads="1"/>
            </p:cNvSpPr>
            <p:nvPr/>
          </p:nvSpPr>
          <p:spPr bwMode="auto">
            <a:xfrm>
              <a:off x="5178425" y="2605088"/>
              <a:ext cx="831850" cy="214312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Rectangle 69"/>
            <p:cNvSpPr>
              <a:spLocks noChangeArrowheads="1"/>
            </p:cNvSpPr>
            <p:nvPr/>
          </p:nvSpPr>
          <p:spPr bwMode="auto">
            <a:xfrm>
              <a:off x="5178425" y="2695575"/>
              <a:ext cx="831850" cy="123825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Rectangle 70"/>
            <p:cNvSpPr>
              <a:spLocks noChangeArrowheads="1"/>
            </p:cNvSpPr>
            <p:nvPr/>
          </p:nvSpPr>
          <p:spPr bwMode="auto">
            <a:xfrm>
              <a:off x="4278313" y="2901950"/>
              <a:ext cx="830262" cy="4508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71"/>
            <p:cNvSpPr>
              <a:spLocks noChangeArrowheads="1"/>
            </p:cNvSpPr>
            <p:nvPr/>
          </p:nvSpPr>
          <p:spPr bwMode="auto">
            <a:xfrm>
              <a:off x="4389438" y="2947988"/>
              <a:ext cx="60801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Class A3</a:t>
              </a:r>
              <a:endParaRPr lang="en-US"/>
            </a:p>
          </p:txBody>
        </p:sp>
        <p:sp>
          <p:nvSpPr>
            <p:cNvPr id="140" name="Rectangle 72"/>
            <p:cNvSpPr>
              <a:spLocks noChangeArrowheads="1"/>
            </p:cNvSpPr>
            <p:nvPr/>
          </p:nvSpPr>
          <p:spPr bwMode="auto">
            <a:xfrm>
              <a:off x="4278313" y="3138488"/>
              <a:ext cx="830262" cy="214312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73"/>
            <p:cNvSpPr>
              <a:spLocks noChangeArrowheads="1"/>
            </p:cNvSpPr>
            <p:nvPr/>
          </p:nvSpPr>
          <p:spPr bwMode="auto">
            <a:xfrm>
              <a:off x="4278313" y="3228975"/>
              <a:ext cx="830262" cy="123825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Rectangle 74"/>
            <p:cNvSpPr>
              <a:spLocks noChangeArrowheads="1"/>
            </p:cNvSpPr>
            <p:nvPr/>
          </p:nvSpPr>
          <p:spPr bwMode="auto">
            <a:xfrm>
              <a:off x="3363913" y="4724400"/>
              <a:ext cx="852487" cy="4492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75"/>
            <p:cNvSpPr>
              <a:spLocks noChangeArrowheads="1"/>
            </p:cNvSpPr>
            <p:nvPr/>
          </p:nvSpPr>
          <p:spPr bwMode="auto">
            <a:xfrm>
              <a:off x="3416300" y="4768850"/>
              <a:ext cx="78263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</a:rPr>
                <a:t>+ Class B1 </a:t>
              </a:r>
              <a:endParaRPr lang="en-US"/>
            </a:p>
          </p:txBody>
        </p:sp>
        <p:sp>
          <p:nvSpPr>
            <p:cNvPr id="144" name="Rectangle 76"/>
            <p:cNvSpPr>
              <a:spLocks noChangeArrowheads="1"/>
            </p:cNvSpPr>
            <p:nvPr/>
          </p:nvSpPr>
          <p:spPr bwMode="auto">
            <a:xfrm>
              <a:off x="3363913" y="4960938"/>
              <a:ext cx="852487" cy="212725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Rectangle 77"/>
            <p:cNvSpPr>
              <a:spLocks noChangeArrowheads="1"/>
            </p:cNvSpPr>
            <p:nvPr/>
          </p:nvSpPr>
          <p:spPr bwMode="auto">
            <a:xfrm>
              <a:off x="3363913" y="5049838"/>
              <a:ext cx="852487" cy="123825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Rectangle 78"/>
            <p:cNvSpPr>
              <a:spLocks noChangeArrowheads="1"/>
            </p:cNvSpPr>
            <p:nvPr/>
          </p:nvSpPr>
          <p:spPr bwMode="auto">
            <a:xfrm>
              <a:off x="5114925" y="5105400"/>
              <a:ext cx="914400" cy="4572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79"/>
            <p:cNvSpPr>
              <a:spLocks noChangeArrowheads="1"/>
            </p:cNvSpPr>
            <p:nvPr/>
          </p:nvSpPr>
          <p:spPr bwMode="auto">
            <a:xfrm>
              <a:off x="5257800" y="5151438"/>
              <a:ext cx="70167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- Class B2</a:t>
              </a:r>
              <a:endParaRPr lang="en-US"/>
            </a:p>
          </p:txBody>
        </p:sp>
        <p:sp>
          <p:nvSpPr>
            <p:cNvPr id="148" name="Rectangle 80"/>
            <p:cNvSpPr>
              <a:spLocks noChangeArrowheads="1"/>
            </p:cNvSpPr>
            <p:nvPr/>
          </p:nvSpPr>
          <p:spPr bwMode="auto">
            <a:xfrm>
              <a:off x="5114925" y="5349875"/>
              <a:ext cx="914400" cy="212725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81"/>
            <p:cNvSpPr>
              <a:spLocks noChangeArrowheads="1"/>
            </p:cNvSpPr>
            <p:nvPr/>
          </p:nvSpPr>
          <p:spPr bwMode="auto">
            <a:xfrm>
              <a:off x="5114925" y="5440363"/>
              <a:ext cx="914400" cy="12223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Chiến</a:t>
            </a:r>
            <a:r>
              <a:rPr lang="en-US" sz="4000" dirty="0" smtClean="0"/>
              <a:t> </a:t>
            </a:r>
            <a:r>
              <a:rPr lang="en-US" sz="4000" dirty="0" err="1" smtClean="0"/>
              <a:t>lược</a:t>
            </a:r>
            <a:r>
              <a:rPr lang="en-US" sz="4000" dirty="0" smtClean="0"/>
              <a:t> </a:t>
            </a:r>
            <a:r>
              <a:rPr lang="en-US" sz="4000" dirty="0" err="1" smtClean="0"/>
              <a:t>móc</a:t>
            </a:r>
            <a:r>
              <a:rPr lang="en-US" sz="4000" dirty="0" smtClean="0"/>
              <a:t> </a:t>
            </a:r>
            <a:r>
              <a:rPr lang="en-US" sz="4000" dirty="0" err="1" smtClean="0"/>
              <a:t>nối</a:t>
            </a:r>
            <a:r>
              <a:rPr lang="en-US" sz="4000" dirty="0" smtClean="0"/>
              <a:t> (</a:t>
            </a:r>
            <a:r>
              <a:rPr lang="en-US" sz="4000" dirty="0" err="1" smtClean="0"/>
              <a:t>phụ</a:t>
            </a:r>
            <a:r>
              <a:rPr lang="en-US" sz="4000" dirty="0" smtClean="0"/>
              <a:t> </a:t>
            </a:r>
            <a:r>
              <a:rPr lang="en-US" sz="4000" dirty="0" err="1" smtClean="0"/>
              <a:t>thuộc</a:t>
            </a:r>
            <a:r>
              <a:rPr lang="en-US" sz="4000" dirty="0" smtClean="0"/>
              <a:t>) </a:t>
            </a:r>
            <a:r>
              <a:rPr lang="en-US" sz="4000" dirty="0" err="1" smtClean="0"/>
              <a:t>gói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>
            <a:normAutofit/>
          </a:bodyPr>
          <a:lstStyle/>
          <a:p>
            <a:pPr fontAlgn="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móc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</a:t>
            </a:r>
            <a:r>
              <a:rPr lang="en-US" dirty="0" err="1" smtClean="0"/>
              <a:t>móc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qua </a:t>
            </a:r>
            <a:r>
              <a:rPr lang="en-US" dirty="0" err="1" smtClean="0"/>
              <a:t>lại</a:t>
            </a:r>
            <a:r>
              <a:rPr lang="en-US" dirty="0" smtClean="0"/>
              <a:t>)</a:t>
            </a:r>
          </a:p>
          <a:p>
            <a:pPr fontAlgn="t">
              <a:buFont typeface="Wingdings" pitchFamily="2" charset="2"/>
              <a:buNone/>
            </a:pPr>
            <a:r>
              <a:rPr lang="en-US" dirty="0" smtClean="0"/>
              <a:t> </a:t>
            </a:r>
          </a:p>
          <a:p>
            <a:pPr fontAlgn="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ở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ở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fontAlgn="t">
              <a:buFont typeface="Wingdings" pitchFamily="2" charset="2"/>
              <a:buNone/>
            </a:pPr>
            <a:endParaRPr lang="en-US" dirty="0" smtClean="0"/>
          </a:p>
          <a:p>
            <a:pPr fontAlgn="t"/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,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móc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024437" y="1282700"/>
            <a:ext cx="3890963" cy="5346700"/>
            <a:chOff x="4768850" y="939800"/>
            <a:chExt cx="3890963" cy="5346700"/>
          </a:xfrm>
        </p:grpSpPr>
        <p:sp>
          <p:nvSpPr>
            <p:cNvPr id="7" name="Line 35"/>
            <p:cNvSpPr>
              <a:spLocks noChangeShapeType="1"/>
            </p:cNvSpPr>
            <p:nvPr/>
          </p:nvSpPr>
          <p:spPr bwMode="auto">
            <a:xfrm>
              <a:off x="5486400" y="3276600"/>
              <a:ext cx="2667000" cy="0"/>
            </a:xfrm>
            <a:prstGeom prst="line">
              <a:avLst/>
            </a:prstGeom>
            <a:noFill/>
            <a:ln w="22225">
              <a:solidFill>
                <a:srgbClr val="00CCFF"/>
              </a:solidFill>
              <a:prstDash val="dash"/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5486400" y="4546600"/>
              <a:ext cx="2667000" cy="0"/>
            </a:xfrm>
            <a:prstGeom prst="line">
              <a:avLst/>
            </a:prstGeom>
            <a:noFill/>
            <a:ln w="22225">
              <a:solidFill>
                <a:srgbClr val="00CCFF"/>
              </a:solidFill>
              <a:prstDash val="dash"/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6303963" y="2255838"/>
              <a:ext cx="1239837" cy="66516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6303963" y="2057400"/>
              <a:ext cx="495300" cy="19843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6303963" y="2057400"/>
              <a:ext cx="495300" cy="198438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6878638" y="2279650"/>
              <a:ext cx="857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6303963" y="3679825"/>
              <a:ext cx="1239837" cy="6635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6303963" y="3481388"/>
              <a:ext cx="495300" cy="19843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6303963" y="3481388"/>
              <a:ext cx="495300" cy="198437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6865938" y="3703638"/>
              <a:ext cx="84137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 flipH="1" flipV="1">
              <a:off x="6932613" y="2921000"/>
              <a:ext cx="1587" cy="7366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6654800" y="2955925"/>
              <a:ext cx="62865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r>
                <a:rPr lang="en-US" sz="3600" b="1" i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5284788" y="1143000"/>
              <a:ext cx="1079500" cy="6413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5284788" y="939800"/>
              <a:ext cx="427037" cy="2032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5284788" y="939800"/>
              <a:ext cx="427037" cy="20320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5780088" y="1192213"/>
              <a:ext cx="9366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7580313" y="1143000"/>
              <a:ext cx="1079500" cy="6413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7580313" y="939800"/>
              <a:ext cx="438150" cy="2032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7580313" y="939800"/>
              <a:ext cx="438150" cy="20320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8074025" y="1192213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6364288" y="1525588"/>
              <a:ext cx="1216025" cy="100012"/>
            </a:xfrm>
            <a:custGeom>
              <a:avLst/>
              <a:gdLst/>
              <a:ahLst/>
              <a:cxnLst>
                <a:cxn ang="0">
                  <a:pos x="108" y="1"/>
                </a:cxn>
                <a:cxn ang="0">
                  <a:pos x="59" y="9"/>
                </a:cxn>
                <a:cxn ang="0">
                  <a:pos x="0" y="0"/>
                </a:cxn>
              </a:cxnLst>
              <a:rect l="0" t="0" r="r" b="b"/>
              <a:pathLst>
                <a:path w="108" h="9">
                  <a:moveTo>
                    <a:pt x="108" y="1"/>
                  </a:moveTo>
                  <a:lnTo>
                    <a:pt x="59" y="9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6364288" y="1344613"/>
              <a:ext cx="1216025" cy="6826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9" y="0"/>
                </a:cxn>
                <a:cxn ang="0">
                  <a:pos x="108" y="6"/>
                </a:cxn>
              </a:cxnLst>
              <a:rect l="0" t="0" r="r" b="b"/>
              <a:pathLst>
                <a:path w="108" h="6">
                  <a:moveTo>
                    <a:pt x="0" y="4"/>
                  </a:moveTo>
                  <a:lnTo>
                    <a:pt x="39" y="0"/>
                  </a:lnTo>
                  <a:lnTo>
                    <a:pt x="108" y="6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4768850" y="2336800"/>
              <a:ext cx="911225" cy="71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r>
                <a:rPr lang="en-US" sz="2000"/>
                <a:t>Upper Layer</a:t>
              </a:r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4803775" y="3473450"/>
              <a:ext cx="911225" cy="71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r>
                <a:rPr lang="en-US" sz="2000"/>
                <a:t>Lower Layer</a:t>
              </a:r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6324600" y="4946650"/>
              <a:ext cx="1295400" cy="6413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6324600" y="4743450"/>
              <a:ext cx="525463" cy="20320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44"/>
            <p:cNvSpPr>
              <a:spLocks noChangeArrowheads="1"/>
            </p:cNvSpPr>
            <p:nvPr/>
          </p:nvSpPr>
          <p:spPr bwMode="auto">
            <a:xfrm>
              <a:off x="6324600" y="4743450"/>
              <a:ext cx="525463" cy="203200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6916738" y="4995863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 flipH="1">
              <a:off x="7632700" y="3505200"/>
              <a:ext cx="673100" cy="142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 flipV="1">
              <a:off x="7543800" y="2743200"/>
              <a:ext cx="762000" cy="76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37" name="Text Box 51"/>
            <p:cNvSpPr txBox="1">
              <a:spLocks noChangeArrowheads="1"/>
            </p:cNvSpPr>
            <p:nvPr/>
          </p:nvSpPr>
          <p:spPr bwMode="auto">
            <a:xfrm>
              <a:off x="8039100" y="3146425"/>
              <a:ext cx="5842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r>
                <a:rPr lang="en-US" sz="3600" b="1" i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5499100" y="5629275"/>
              <a:ext cx="28956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</a:rPr>
                <a:t>X</a:t>
              </a:r>
              <a:r>
                <a:rPr lang="en-US" sz="3600" b="1" i="1" dirty="0">
                  <a:solidFill>
                    <a:srgbClr val="00CC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sz="2000" dirty="0">
                  <a:solidFill>
                    <a:srgbClr val="00CCFF"/>
                  </a:solidFill>
                </a:rPr>
                <a:t>= Coupling violation</a:t>
              </a:r>
              <a:endParaRPr lang="en-US" sz="3600" dirty="0">
                <a:solidFill>
                  <a:schemeClr val="hlink"/>
                </a:solidFill>
              </a:endParaRPr>
            </a:p>
          </p:txBody>
        </p:sp>
        <p:sp>
          <p:nvSpPr>
            <p:cNvPr id="39" name="Text Box 53"/>
            <p:cNvSpPr txBox="1">
              <a:spLocks noChangeArrowheads="1"/>
            </p:cNvSpPr>
            <p:nvPr/>
          </p:nvSpPr>
          <p:spPr bwMode="auto">
            <a:xfrm>
              <a:off x="6680200" y="1152525"/>
              <a:ext cx="58420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r>
                <a:rPr lang="en-US" sz="3600" b="1" i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Ví</a:t>
            </a:r>
            <a:r>
              <a:rPr lang="en-US" sz="4000" dirty="0" smtClean="0"/>
              <a:t> </a:t>
            </a:r>
            <a:r>
              <a:rPr lang="en-US" sz="4000" dirty="0" err="1" smtClean="0"/>
              <a:t>dụ</a:t>
            </a:r>
            <a:r>
              <a:rPr lang="en-US" sz="4000" dirty="0" smtClean="0"/>
              <a:t>: </a:t>
            </a:r>
            <a:r>
              <a:rPr lang="en-US" sz="4000" dirty="0" err="1" smtClean="0"/>
              <a:t>Gói</a:t>
            </a:r>
            <a:r>
              <a:rPr lang="en-US" sz="4000" dirty="0" smtClean="0"/>
              <a:t> </a:t>
            </a:r>
            <a:r>
              <a:rPr lang="en-US" sz="4000" dirty="0" err="1" smtClean="0"/>
              <a:t>Đăng</a:t>
            </a:r>
            <a:r>
              <a:rPr lang="en-US" sz="4000" dirty="0" smtClean="0"/>
              <a:t> </a:t>
            </a:r>
            <a:r>
              <a:rPr lang="en-US" sz="4000" dirty="0" err="1" smtClean="0"/>
              <a:t>ký</a:t>
            </a:r>
            <a:r>
              <a:rPr lang="en-US" sz="4000" dirty="0" smtClean="0"/>
              <a:t> </a:t>
            </a:r>
            <a:r>
              <a:rPr lang="en-US" sz="4000" dirty="0" err="1" smtClean="0"/>
              <a:t>môn</a:t>
            </a:r>
            <a:r>
              <a:rPr lang="en-US" sz="4000" dirty="0" smtClean="0"/>
              <a:t> </a:t>
            </a:r>
            <a:r>
              <a:rPr lang="en-US" sz="4000" dirty="0" err="1" smtClean="0"/>
              <a:t>học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935163"/>
            <a:ext cx="8229600" cy="4389437"/>
            <a:chOff x="1411288" y="1538288"/>
            <a:chExt cx="6272212" cy="4105275"/>
          </a:xfrm>
        </p:grpSpPr>
        <p:sp>
          <p:nvSpPr>
            <p:cNvPr id="6" name="Rectangle 1087"/>
            <p:cNvSpPr>
              <a:spLocks noChangeArrowheads="1"/>
            </p:cNvSpPr>
            <p:nvPr/>
          </p:nvSpPr>
          <p:spPr bwMode="auto">
            <a:xfrm>
              <a:off x="5213350" y="1538288"/>
              <a:ext cx="2044700" cy="64452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1088"/>
            <p:cNvSpPr>
              <a:spLocks noChangeArrowheads="1"/>
            </p:cNvSpPr>
            <p:nvPr/>
          </p:nvSpPr>
          <p:spPr bwMode="auto">
            <a:xfrm>
              <a:off x="5341938" y="1603375"/>
              <a:ext cx="18478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MainRegistrarForm</a:t>
              </a:r>
              <a:endParaRPr lang="en-US"/>
            </a:p>
          </p:txBody>
        </p:sp>
        <p:sp>
          <p:nvSpPr>
            <p:cNvPr id="8" name="Rectangle 1089"/>
            <p:cNvSpPr>
              <a:spLocks noChangeArrowheads="1"/>
            </p:cNvSpPr>
            <p:nvPr/>
          </p:nvSpPr>
          <p:spPr bwMode="auto">
            <a:xfrm>
              <a:off x="5213350" y="1876425"/>
              <a:ext cx="2044700" cy="306388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090"/>
            <p:cNvSpPr>
              <a:spLocks noChangeArrowheads="1"/>
            </p:cNvSpPr>
            <p:nvPr/>
          </p:nvSpPr>
          <p:spPr bwMode="auto">
            <a:xfrm>
              <a:off x="5213350" y="2005013"/>
              <a:ext cx="2044700" cy="177800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96"/>
            <p:cNvSpPr>
              <a:spLocks noChangeShapeType="1"/>
            </p:cNvSpPr>
            <p:nvPr/>
          </p:nvSpPr>
          <p:spPr bwMode="auto">
            <a:xfrm flipH="1" flipV="1">
              <a:off x="6227763" y="2487613"/>
              <a:ext cx="0" cy="344487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97"/>
            <p:cNvSpPr>
              <a:spLocks noChangeArrowheads="1"/>
            </p:cNvSpPr>
            <p:nvPr/>
          </p:nvSpPr>
          <p:spPr bwMode="auto">
            <a:xfrm>
              <a:off x="6453188" y="2206625"/>
              <a:ext cx="1206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/>
                <a:t>1</a:t>
              </a:r>
              <a:endParaRPr lang="en-US"/>
            </a:p>
          </p:txBody>
        </p:sp>
        <p:sp>
          <p:nvSpPr>
            <p:cNvPr id="12" name="Freeform 1098"/>
            <p:cNvSpPr>
              <a:spLocks/>
            </p:cNvSpPr>
            <p:nvPr/>
          </p:nvSpPr>
          <p:spPr bwMode="auto">
            <a:xfrm>
              <a:off x="6162675" y="2220913"/>
              <a:ext cx="146050" cy="27305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92" y="91"/>
                </a:cxn>
                <a:cxn ang="0">
                  <a:pos x="41" y="172"/>
                </a:cxn>
                <a:cxn ang="0">
                  <a:pos x="0" y="91"/>
                </a:cxn>
                <a:cxn ang="0">
                  <a:pos x="41" y="0"/>
                </a:cxn>
              </a:cxnLst>
              <a:rect l="0" t="0" r="r" b="b"/>
              <a:pathLst>
                <a:path w="92" h="172">
                  <a:moveTo>
                    <a:pt x="41" y="0"/>
                  </a:moveTo>
                  <a:lnTo>
                    <a:pt x="92" y="91"/>
                  </a:lnTo>
                  <a:lnTo>
                    <a:pt x="41" y="172"/>
                  </a:lnTo>
                  <a:lnTo>
                    <a:pt x="0" y="91"/>
                  </a:lnTo>
                  <a:lnTo>
                    <a:pt x="41" y="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99"/>
            <p:cNvSpPr>
              <a:spLocks noChangeShapeType="1"/>
            </p:cNvSpPr>
            <p:nvPr/>
          </p:nvSpPr>
          <p:spPr bwMode="auto">
            <a:xfrm>
              <a:off x="6227763" y="2832100"/>
              <a:ext cx="1587" cy="61118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08"/>
            <p:cNvSpPr>
              <a:spLocks noChangeShapeType="1"/>
            </p:cNvSpPr>
            <p:nvPr/>
          </p:nvSpPr>
          <p:spPr bwMode="auto">
            <a:xfrm flipV="1">
              <a:off x="6227763" y="3700463"/>
              <a:ext cx="1587" cy="41910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110"/>
            <p:cNvSpPr>
              <a:spLocks noChangeShapeType="1"/>
            </p:cNvSpPr>
            <p:nvPr/>
          </p:nvSpPr>
          <p:spPr bwMode="auto">
            <a:xfrm>
              <a:off x="6227763" y="4119563"/>
              <a:ext cx="1587" cy="45561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111"/>
            <p:cNvSpPr>
              <a:spLocks noChangeArrowheads="1"/>
            </p:cNvSpPr>
            <p:nvPr/>
          </p:nvSpPr>
          <p:spPr bwMode="auto">
            <a:xfrm>
              <a:off x="6453188" y="4295775"/>
              <a:ext cx="1206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7" name="Rectangle 1113"/>
            <p:cNvSpPr>
              <a:spLocks noChangeArrowheads="1"/>
            </p:cNvSpPr>
            <p:nvPr/>
          </p:nvSpPr>
          <p:spPr bwMode="auto">
            <a:xfrm>
              <a:off x="6453188" y="4295775"/>
              <a:ext cx="1206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/>
                <a:t>1</a:t>
              </a:r>
              <a:endParaRPr lang="en-US"/>
            </a:p>
          </p:txBody>
        </p:sp>
        <p:sp>
          <p:nvSpPr>
            <p:cNvPr id="18" name="Rectangle 1114"/>
            <p:cNvSpPr>
              <a:spLocks noChangeArrowheads="1"/>
            </p:cNvSpPr>
            <p:nvPr/>
          </p:nvSpPr>
          <p:spPr bwMode="auto">
            <a:xfrm>
              <a:off x="1684338" y="1543050"/>
              <a:ext cx="2014537" cy="6429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115"/>
            <p:cNvSpPr>
              <a:spLocks noChangeArrowheads="1"/>
            </p:cNvSpPr>
            <p:nvPr/>
          </p:nvSpPr>
          <p:spPr bwMode="auto">
            <a:xfrm>
              <a:off x="1862138" y="1590675"/>
              <a:ext cx="1719262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 err="1">
                  <a:solidFill>
                    <a:srgbClr val="000000"/>
                  </a:solidFill>
                </a:rPr>
                <a:t>MainStudentForm</a:t>
              </a:r>
              <a:endParaRPr lang="en-US" dirty="0"/>
            </a:p>
          </p:txBody>
        </p:sp>
        <p:sp>
          <p:nvSpPr>
            <p:cNvPr id="20" name="Rectangle 1116"/>
            <p:cNvSpPr>
              <a:spLocks noChangeArrowheads="1"/>
            </p:cNvSpPr>
            <p:nvPr/>
          </p:nvSpPr>
          <p:spPr bwMode="auto">
            <a:xfrm>
              <a:off x="1684338" y="1881188"/>
              <a:ext cx="2014537" cy="304800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117"/>
            <p:cNvSpPr>
              <a:spLocks noChangeArrowheads="1"/>
            </p:cNvSpPr>
            <p:nvPr/>
          </p:nvSpPr>
          <p:spPr bwMode="auto">
            <a:xfrm>
              <a:off x="1684338" y="2009775"/>
              <a:ext cx="2014537" cy="176213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123"/>
            <p:cNvSpPr>
              <a:spLocks noChangeShapeType="1"/>
            </p:cNvSpPr>
            <p:nvPr/>
          </p:nvSpPr>
          <p:spPr bwMode="auto">
            <a:xfrm flipH="1" flipV="1">
              <a:off x="2676525" y="2460625"/>
              <a:ext cx="6350" cy="27305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124"/>
            <p:cNvSpPr>
              <a:spLocks noChangeArrowheads="1"/>
            </p:cNvSpPr>
            <p:nvPr/>
          </p:nvSpPr>
          <p:spPr bwMode="auto">
            <a:xfrm>
              <a:off x="2908300" y="2173288"/>
              <a:ext cx="1206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/>
                <a:t>1</a:t>
              </a:r>
              <a:endParaRPr lang="en-US"/>
            </a:p>
          </p:txBody>
        </p:sp>
        <p:sp>
          <p:nvSpPr>
            <p:cNvPr id="24" name="Freeform 1125"/>
            <p:cNvSpPr>
              <a:spLocks/>
            </p:cNvSpPr>
            <p:nvPr/>
          </p:nvSpPr>
          <p:spPr bwMode="auto">
            <a:xfrm>
              <a:off x="2619375" y="2185988"/>
              <a:ext cx="144463" cy="290512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91" y="92"/>
                </a:cxn>
                <a:cxn ang="0">
                  <a:pos x="40" y="183"/>
                </a:cxn>
                <a:cxn ang="0">
                  <a:pos x="0" y="92"/>
                </a:cxn>
                <a:cxn ang="0">
                  <a:pos x="40" y="0"/>
                </a:cxn>
              </a:cxnLst>
              <a:rect l="0" t="0" r="r" b="b"/>
              <a:pathLst>
                <a:path w="91" h="183">
                  <a:moveTo>
                    <a:pt x="40" y="0"/>
                  </a:moveTo>
                  <a:lnTo>
                    <a:pt x="91" y="92"/>
                  </a:lnTo>
                  <a:lnTo>
                    <a:pt x="40" y="183"/>
                  </a:lnTo>
                  <a:lnTo>
                    <a:pt x="0" y="92"/>
                  </a:lnTo>
                  <a:lnTo>
                    <a:pt x="40" y="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26"/>
            <p:cNvSpPr>
              <a:spLocks noChangeShapeType="1"/>
            </p:cNvSpPr>
            <p:nvPr/>
          </p:nvSpPr>
          <p:spPr bwMode="auto">
            <a:xfrm>
              <a:off x="2682875" y="2733675"/>
              <a:ext cx="1588" cy="54768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35"/>
            <p:cNvSpPr>
              <a:spLocks noChangeShapeType="1"/>
            </p:cNvSpPr>
            <p:nvPr/>
          </p:nvSpPr>
          <p:spPr bwMode="auto">
            <a:xfrm flipV="1">
              <a:off x="2682875" y="3587750"/>
              <a:ext cx="1588" cy="51593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137"/>
            <p:cNvSpPr>
              <a:spLocks noChangeShapeType="1"/>
            </p:cNvSpPr>
            <p:nvPr/>
          </p:nvSpPr>
          <p:spPr bwMode="auto">
            <a:xfrm>
              <a:off x="2682875" y="4103688"/>
              <a:ext cx="1588" cy="60325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1118"/>
            <p:cNvSpPr>
              <a:spLocks noChangeArrowheads="1"/>
            </p:cNvSpPr>
            <p:nvPr/>
          </p:nvSpPr>
          <p:spPr bwMode="auto">
            <a:xfrm>
              <a:off x="1411288" y="3009900"/>
              <a:ext cx="2633662" cy="9779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1119"/>
            <p:cNvSpPr>
              <a:spLocks noChangeArrowheads="1"/>
            </p:cNvSpPr>
            <p:nvPr/>
          </p:nvSpPr>
          <p:spPr bwMode="auto">
            <a:xfrm>
              <a:off x="1524000" y="3322638"/>
              <a:ext cx="2436813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RegisterForCoursesForm</a:t>
              </a:r>
              <a:endParaRPr lang="en-US"/>
            </a:p>
          </p:txBody>
        </p:sp>
        <p:sp>
          <p:nvSpPr>
            <p:cNvPr id="30" name="Rectangle 1120"/>
            <p:cNvSpPr>
              <a:spLocks noChangeArrowheads="1"/>
            </p:cNvSpPr>
            <p:nvPr/>
          </p:nvSpPr>
          <p:spPr bwMode="auto">
            <a:xfrm>
              <a:off x="1411288" y="3594100"/>
              <a:ext cx="2638425" cy="393700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1121"/>
            <p:cNvSpPr>
              <a:spLocks noChangeArrowheads="1"/>
            </p:cNvSpPr>
            <p:nvPr/>
          </p:nvSpPr>
          <p:spPr bwMode="auto">
            <a:xfrm>
              <a:off x="1411288" y="3738563"/>
              <a:ext cx="2640012" cy="24923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1122"/>
            <p:cNvSpPr>
              <a:spLocks noChangeArrowheads="1"/>
            </p:cNvSpPr>
            <p:nvPr/>
          </p:nvSpPr>
          <p:spPr bwMode="auto">
            <a:xfrm>
              <a:off x="2006600" y="3063875"/>
              <a:ext cx="14049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&lt;&lt;boundary&gt;&gt;</a:t>
              </a:r>
              <a:endParaRPr lang="en-US"/>
            </a:p>
          </p:txBody>
        </p:sp>
        <p:sp>
          <p:nvSpPr>
            <p:cNvPr id="33" name="Rectangle 1127"/>
            <p:cNvSpPr>
              <a:spLocks noChangeArrowheads="1"/>
            </p:cNvSpPr>
            <p:nvPr/>
          </p:nvSpPr>
          <p:spPr bwMode="auto">
            <a:xfrm>
              <a:off x="2795588" y="2765425"/>
              <a:ext cx="3619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0..1</a:t>
              </a:r>
              <a:endParaRPr lang="en-US"/>
            </a:p>
          </p:txBody>
        </p:sp>
        <p:sp>
          <p:nvSpPr>
            <p:cNvPr id="34" name="Rectangle 1129"/>
            <p:cNvSpPr>
              <a:spLocks noChangeArrowheads="1"/>
            </p:cNvSpPr>
            <p:nvPr/>
          </p:nvSpPr>
          <p:spPr bwMode="auto">
            <a:xfrm>
              <a:off x="2795588" y="2765425"/>
              <a:ext cx="3619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/>
                <a:t>0..1</a:t>
              </a:r>
              <a:endParaRPr lang="en-US"/>
            </a:p>
          </p:txBody>
        </p:sp>
        <p:sp>
          <p:nvSpPr>
            <p:cNvPr id="35" name="Rectangle 1136"/>
            <p:cNvSpPr>
              <a:spLocks noChangeArrowheads="1"/>
            </p:cNvSpPr>
            <p:nvPr/>
          </p:nvSpPr>
          <p:spPr bwMode="auto">
            <a:xfrm>
              <a:off x="2908300" y="4003675"/>
              <a:ext cx="1206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36" name="Rectangle 1139"/>
            <p:cNvSpPr>
              <a:spLocks noChangeArrowheads="1"/>
            </p:cNvSpPr>
            <p:nvPr/>
          </p:nvSpPr>
          <p:spPr bwMode="auto">
            <a:xfrm>
              <a:off x="2908300" y="4003675"/>
              <a:ext cx="1206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/>
                <a:t>1</a:t>
              </a:r>
              <a:endParaRPr lang="en-US"/>
            </a:p>
          </p:txBody>
        </p:sp>
        <p:sp>
          <p:nvSpPr>
            <p:cNvPr id="37" name="Rectangle 1091"/>
            <p:cNvSpPr>
              <a:spLocks noChangeArrowheads="1"/>
            </p:cNvSpPr>
            <p:nvPr/>
          </p:nvSpPr>
          <p:spPr bwMode="auto">
            <a:xfrm>
              <a:off x="5035550" y="3001963"/>
              <a:ext cx="2400300" cy="99853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1092"/>
            <p:cNvSpPr>
              <a:spLocks noChangeArrowheads="1"/>
            </p:cNvSpPr>
            <p:nvPr/>
          </p:nvSpPr>
          <p:spPr bwMode="auto">
            <a:xfrm>
              <a:off x="5164138" y="3324225"/>
              <a:ext cx="220980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CloseRegistrationForm</a:t>
              </a:r>
              <a:endParaRPr lang="en-US"/>
            </a:p>
          </p:txBody>
        </p:sp>
        <p:sp>
          <p:nvSpPr>
            <p:cNvPr id="39" name="Rectangle 1093"/>
            <p:cNvSpPr>
              <a:spLocks noChangeArrowheads="1"/>
            </p:cNvSpPr>
            <p:nvPr/>
          </p:nvSpPr>
          <p:spPr bwMode="auto">
            <a:xfrm>
              <a:off x="5035550" y="3598863"/>
              <a:ext cx="2400300" cy="40163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1094"/>
            <p:cNvSpPr>
              <a:spLocks noChangeArrowheads="1"/>
            </p:cNvSpPr>
            <p:nvPr/>
          </p:nvSpPr>
          <p:spPr bwMode="auto">
            <a:xfrm>
              <a:off x="5035550" y="3727450"/>
              <a:ext cx="2400300" cy="273050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1095"/>
            <p:cNvSpPr>
              <a:spLocks noChangeArrowheads="1"/>
            </p:cNvSpPr>
            <p:nvPr/>
          </p:nvSpPr>
          <p:spPr bwMode="auto">
            <a:xfrm>
              <a:off x="5551488" y="3067050"/>
              <a:ext cx="1404937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&lt;&lt;boundary&gt;&gt;</a:t>
              </a:r>
              <a:endParaRPr lang="en-US"/>
            </a:p>
          </p:txBody>
        </p:sp>
        <p:sp>
          <p:nvSpPr>
            <p:cNvPr id="42" name="Rectangle 1100"/>
            <p:cNvSpPr>
              <a:spLocks noChangeArrowheads="1"/>
            </p:cNvSpPr>
            <p:nvPr/>
          </p:nvSpPr>
          <p:spPr bwMode="auto">
            <a:xfrm>
              <a:off x="6340475" y="2728913"/>
              <a:ext cx="3619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0..1</a:t>
              </a:r>
              <a:endParaRPr lang="en-US"/>
            </a:p>
          </p:txBody>
        </p:sp>
        <p:sp>
          <p:nvSpPr>
            <p:cNvPr id="43" name="Rectangle 1102"/>
            <p:cNvSpPr>
              <a:spLocks noChangeArrowheads="1"/>
            </p:cNvSpPr>
            <p:nvPr/>
          </p:nvSpPr>
          <p:spPr bwMode="auto">
            <a:xfrm>
              <a:off x="6340475" y="2728913"/>
              <a:ext cx="3619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/>
                <a:t>0..1</a:t>
              </a:r>
              <a:endParaRPr lang="en-US"/>
            </a:p>
          </p:txBody>
        </p:sp>
        <p:sp>
          <p:nvSpPr>
            <p:cNvPr id="44" name="Rectangle 1103"/>
            <p:cNvSpPr>
              <a:spLocks noChangeArrowheads="1"/>
            </p:cNvSpPr>
            <p:nvPr/>
          </p:nvSpPr>
          <p:spPr bwMode="auto">
            <a:xfrm>
              <a:off x="4891088" y="4554538"/>
              <a:ext cx="2790825" cy="107791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1104"/>
            <p:cNvSpPr>
              <a:spLocks noChangeArrowheads="1"/>
            </p:cNvSpPr>
            <p:nvPr/>
          </p:nvSpPr>
          <p:spPr bwMode="auto">
            <a:xfrm>
              <a:off x="4970463" y="4859338"/>
              <a:ext cx="2643187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CloseRegistrationController</a:t>
              </a:r>
              <a:endParaRPr lang="en-US"/>
            </a:p>
          </p:txBody>
        </p:sp>
        <p:sp>
          <p:nvSpPr>
            <p:cNvPr id="46" name="Rectangle 1105"/>
            <p:cNvSpPr>
              <a:spLocks noChangeArrowheads="1"/>
            </p:cNvSpPr>
            <p:nvPr/>
          </p:nvSpPr>
          <p:spPr bwMode="auto">
            <a:xfrm>
              <a:off x="4891088" y="5149850"/>
              <a:ext cx="2792412" cy="482600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106"/>
            <p:cNvSpPr>
              <a:spLocks noChangeArrowheads="1"/>
            </p:cNvSpPr>
            <p:nvPr/>
          </p:nvSpPr>
          <p:spPr bwMode="auto">
            <a:xfrm>
              <a:off x="4891088" y="5278438"/>
              <a:ext cx="2789237" cy="354012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107"/>
            <p:cNvSpPr>
              <a:spLocks noChangeArrowheads="1"/>
            </p:cNvSpPr>
            <p:nvPr/>
          </p:nvSpPr>
          <p:spPr bwMode="auto">
            <a:xfrm>
              <a:off x="5664200" y="4602163"/>
              <a:ext cx="1150938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&lt;&lt;control&gt;&gt;</a:t>
              </a:r>
              <a:endParaRPr lang="en-US"/>
            </a:p>
          </p:txBody>
        </p:sp>
        <p:sp>
          <p:nvSpPr>
            <p:cNvPr id="49" name="Rectangle 1130"/>
            <p:cNvSpPr>
              <a:spLocks noChangeArrowheads="1"/>
            </p:cNvSpPr>
            <p:nvPr/>
          </p:nvSpPr>
          <p:spPr bwMode="auto">
            <a:xfrm>
              <a:off x="1555750" y="4559300"/>
              <a:ext cx="2271713" cy="10842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1131"/>
            <p:cNvSpPr>
              <a:spLocks noChangeArrowheads="1"/>
            </p:cNvSpPr>
            <p:nvPr/>
          </p:nvSpPr>
          <p:spPr bwMode="auto">
            <a:xfrm>
              <a:off x="1684338" y="4851400"/>
              <a:ext cx="2090737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RegistrationController</a:t>
              </a:r>
              <a:endParaRPr lang="en-US"/>
            </a:p>
          </p:txBody>
        </p:sp>
        <p:sp>
          <p:nvSpPr>
            <p:cNvPr id="51" name="Rectangle 1132"/>
            <p:cNvSpPr>
              <a:spLocks noChangeArrowheads="1"/>
            </p:cNvSpPr>
            <p:nvPr/>
          </p:nvSpPr>
          <p:spPr bwMode="auto">
            <a:xfrm>
              <a:off x="1555750" y="5156200"/>
              <a:ext cx="2271713" cy="487363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1133"/>
            <p:cNvSpPr>
              <a:spLocks noChangeArrowheads="1"/>
            </p:cNvSpPr>
            <p:nvPr/>
          </p:nvSpPr>
          <p:spPr bwMode="auto">
            <a:xfrm>
              <a:off x="1555750" y="5283200"/>
              <a:ext cx="2271713" cy="360363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1134"/>
            <p:cNvSpPr>
              <a:spLocks noChangeArrowheads="1"/>
            </p:cNvSpPr>
            <p:nvPr/>
          </p:nvSpPr>
          <p:spPr bwMode="auto">
            <a:xfrm>
              <a:off x="2119313" y="4594225"/>
              <a:ext cx="1150937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&lt;&lt;control&gt;&gt;</a:t>
              </a:r>
              <a:endParaRPr lang="en-US"/>
            </a:p>
          </p:txBody>
        </p:sp>
        <p:sp>
          <p:nvSpPr>
            <p:cNvPr id="54" name="Rectangle 1138"/>
            <p:cNvSpPr>
              <a:spLocks noChangeArrowheads="1"/>
            </p:cNvSpPr>
            <p:nvPr/>
          </p:nvSpPr>
          <p:spPr bwMode="auto">
            <a:xfrm>
              <a:off x="2908300" y="4310063"/>
              <a:ext cx="1206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Example: University Artifacts Package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935163"/>
            <a:ext cx="8229600" cy="4389437"/>
            <a:chOff x="603250" y="930275"/>
            <a:chExt cx="8213958" cy="5300663"/>
          </a:xfrm>
        </p:grpSpPr>
        <p:sp>
          <p:nvSpPr>
            <p:cNvPr id="6" name="Line 52"/>
            <p:cNvSpPr>
              <a:spLocks noChangeShapeType="1"/>
            </p:cNvSpPr>
            <p:nvPr/>
          </p:nvSpPr>
          <p:spPr bwMode="auto">
            <a:xfrm flipV="1">
              <a:off x="5676900" y="2952750"/>
              <a:ext cx="0" cy="40957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7" name="Line 99"/>
            <p:cNvSpPr>
              <a:spLocks noChangeShapeType="1"/>
            </p:cNvSpPr>
            <p:nvPr/>
          </p:nvSpPr>
          <p:spPr bwMode="auto">
            <a:xfrm flipH="1" flipV="1">
              <a:off x="2536825" y="2165350"/>
              <a:ext cx="1588" cy="24765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Line 101"/>
            <p:cNvSpPr>
              <a:spLocks noChangeShapeType="1"/>
            </p:cNvSpPr>
            <p:nvPr/>
          </p:nvSpPr>
          <p:spPr bwMode="auto">
            <a:xfrm flipV="1">
              <a:off x="1189038" y="2162175"/>
              <a:ext cx="1587" cy="30321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9" name="Line 78"/>
            <p:cNvSpPr>
              <a:spLocks noChangeShapeType="1"/>
            </p:cNvSpPr>
            <p:nvPr/>
          </p:nvSpPr>
          <p:spPr bwMode="auto">
            <a:xfrm flipH="1">
              <a:off x="4011613" y="5000625"/>
              <a:ext cx="2693987" cy="158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Line 85"/>
            <p:cNvSpPr>
              <a:spLocks noChangeShapeType="1"/>
            </p:cNvSpPr>
            <p:nvPr/>
          </p:nvSpPr>
          <p:spPr bwMode="auto">
            <a:xfrm flipH="1" flipV="1">
              <a:off x="6099175" y="1536700"/>
              <a:ext cx="1660525" cy="174466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03250" y="2398713"/>
              <a:ext cx="1192213" cy="65246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65163" y="2624138"/>
              <a:ext cx="99726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FulltimeStudent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03250" y="2814638"/>
              <a:ext cx="1192213" cy="23653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03250" y="2894013"/>
              <a:ext cx="1192213" cy="15716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839788" y="2443163"/>
              <a:ext cx="6702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&lt;&lt;entity&gt;&gt;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1885950" y="2403475"/>
              <a:ext cx="1260475" cy="65246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1970088" y="2628900"/>
              <a:ext cx="102861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 err="1"/>
                <a:t>ParttimeStudent</a:t>
              </a:r>
              <a:endParaRPr lang="en-US" sz="1200" dirty="0">
                <a:latin typeface="ZapfHumnst BT" pitchFamily="34" charset="0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885950" y="2819400"/>
              <a:ext cx="1260475" cy="23653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1885950" y="2898775"/>
              <a:ext cx="1260475" cy="15716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2166938" y="2447925"/>
              <a:ext cx="6702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&lt;&lt;entity&gt;&gt;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4675188" y="3254375"/>
              <a:ext cx="2041525" cy="66357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4729163" y="3479800"/>
              <a:ext cx="180434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PrimaryScheduleOfferingInfo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4675188" y="3657600"/>
              <a:ext cx="2041525" cy="2603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675188" y="3760788"/>
              <a:ext cx="2041525" cy="15716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316538" y="3300413"/>
              <a:ext cx="6702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&lt;&lt;entity&gt;&gt;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4900613" y="2063750"/>
              <a:ext cx="1604962" cy="66357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4989513" y="2287588"/>
              <a:ext cx="131625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ScheduleOfferingInfo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4900613" y="2479675"/>
              <a:ext cx="1604962" cy="2476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4900613" y="2570163"/>
              <a:ext cx="1604962" cy="15716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5334000" y="2108200"/>
              <a:ext cx="6702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&lt;&lt;entity&gt;&gt;</a:t>
              </a:r>
              <a:endParaRPr lang="en-US" sz="1200">
                <a:latin typeface="ZapfHumnst BT" pitchFamily="34" charset="0"/>
              </a:endParaRPr>
            </a:p>
          </p:txBody>
        </p:sp>
        <p:grpSp>
          <p:nvGrpSpPr>
            <p:cNvPr id="31" name="Group 112"/>
            <p:cNvGrpSpPr>
              <a:grpSpLocks/>
            </p:cNvGrpSpPr>
            <p:nvPr/>
          </p:nvGrpSpPr>
          <p:grpSpPr bwMode="auto">
            <a:xfrm>
              <a:off x="1462088" y="1036638"/>
              <a:ext cx="798512" cy="652462"/>
              <a:chOff x="1400" y="479"/>
              <a:chExt cx="503" cy="411"/>
            </a:xfrm>
          </p:grpSpPr>
          <p:sp>
            <p:nvSpPr>
              <p:cNvPr id="97" name="Rectangle 2"/>
              <p:cNvSpPr>
                <a:spLocks noChangeArrowheads="1"/>
              </p:cNvSpPr>
              <p:nvPr/>
            </p:nvSpPr>
            <p:spPr bwMode="auto">
              <a:xfrm>
                <a:off x="1400" y="479"/>
                <a:ext cx="503" cy="411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98" name="Rectangle 24"/>
              <p:cNvSpPr>
                <a:spLocks noChangeArrowheads="1"/>
              </p:cNvSpPr>
              <p:nvPr/>
            </p:nvSpPr>
            <p:spPr bwMode="auto">
              <a:xfrm>
                <a:off x="1492" y="621"/>
                <a:ext cx="308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/>
                  <a:t>Student</a:t>
                </a:r>
                <a:endParaRPr lang="en-US" sz="1200">
                  <a:latin typeface="ZapfHumnst BT" pitchFamily="34" charset="0"/>
                </a:endParaRPr>
              </a:p>
            </p:txBody>
          </p:sp>
          <p:sp>
            <p:nvSpPr>
              <p:cNvPr id="99" name="Rectangle 25"/>
              <p:cNvSpPr>
                <a:spLocks noChangeArrowheads="1"/>
              </p:cNvSpPr>
              <p:nvPr/>
            </p:nvSpPr>
            <p:spPr bwMode="auto">
              <a:xfrm>
                <a:off x="1400" y="741"/>
                <a:ext cx="503" cy="149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00" name="Rectangle 26"/>
              <p:cNvSpPr>
                <a:spLocks noChangeArrowheads="1"/>
              </p:cNvSpPr>
              <p:nvPr/>
            </p:nvSpPr>
            <p:spPr bwMode="auto">
              <a:xfrm>
                <a:off x="1400" y="798"/>
                <a:ext cx="503" cy="92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01" name="Rectangle 27"/>
              <p:cNvSpPr>
                <a:spLocks noChangeArrowheads="1"/>
              </p:cNvSpPr>
              <p:nvPr/>
            </p:nvSpPr>
            <p:spPr bwMode="auto">
              <a:xfrm>
                <a:off x="1428" y="508"/>
                <a:ext cx="4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/>
                  <a:t>&lt;&lt;entity&gt;&gt;</a:t>
                </a:r>
                <a:endParaRPr lang="en-US" sz="1200">
                  <a:latin typeface="ZapfHumnst BT" pitchFamily="34" charset="0"/>
                </a:endParaRPr>
              </a:p>
            </p:txBody>
          </p:sp>
        </p:grp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190875" y="4662488"/>
              <a:ext cx="820738" cy="66357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3271838" y="4887913"/>
              <a:ext cx="5883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Professor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190875" y="5078413"/>
              <a:ext cx="820738" cy="2476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3190875" y="5168900"/>
              <a:ext cx="820738" cy="15716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3246438" y="4706938"/>
              <a:ext cx="6702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&lt;&lt;entity&gt;&gt;</a:t>
              </a:r>
              <a:endParaRPr lang="en-US" sz="1200">
                <a:latin typeface="ZapfHumnst BT" pitchFamily="34" charset="0"/>
              </a:endParaRPr>
            </a:p>
          </p:txBody>
        </p:sp>
        <p:grpSp>
          <p:nvGrpSpPr>
            <p:cNvPr id="37" name="Group 106"/>
            <p:cNvGrpSpPr>
              <a:grpSpLocks/>
            </p:cNvGrpSpPr>
            <p:nvPr/>
          </p:nvGrpSpPr>
          <p:grpSpPr bwMode="auto">
            <a:xfrm>
              <a:off x="5327650" y="930275"/>
              <a:ext cx="800100" cy="652463"/>
              <a:chOff x="3356" y="621"/>
              <a:chExt cx="504" cy="411"/>
            </a:xfrm>
          </p:grpSpPr>
          <p:sp>
            <p:nvSpPr>
              <p:cNvPr id="92" name="Rectangle 38"/>
              <p:cNvSpPr>
                <a:spLocks noChangeArrowheads="1"/>
              </p:cNvSpPr>
              <p:nvPr/>
            </p:nvSpPr>
            <p:spPr bwMode="auto">
              <a:xfrm>
                <a:off x="3356" y="621"/>
                <a:ext cx="504" cy="411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93" name="Rectangle 39"/>
              <p:cNvSpPr>
                <a:spLocks noChangeArrowheads="1"/>
              </p:cNvSpPr>
              <p:nvPr/>
            </p:nvSpPr>
            <p:spPr bwMode="auto">
              <a:xfrm>
                <a:off x="3420" y="763"/>
                <a:ext cx="356" cy="116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/>
                  <a:t>Schedule</a:t>
                </a:r>
                <a:endParaRPr lang="en-US" sz="1200">
                  <a:latin typeface="ZapfHumnst BT" pitchFamily="34" charset="0"/>
                </a:endParaRPr>
              </a:p>
            </p:txBody>
          </p:sp>
          <p:sp>
            <p:nvSpPr>
              <p:cNvPr id="94" name="Rectangle 40"/>
              <p:cNvSpPr>
                <a:spLocks noChangeArrowheads="1"/>
              </p:cNvSpPr>
              <p:nvPr/>
            </p:nvSpPr>
            <p:spPr bwMode="auto">
              <a:xfrm>
                <a:off x="3356" y="883"/>
                <a:ext cx="504" cy="149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95" name="Rectangle 41"/>
              <p:cNvSpPr>
                <a:spLocks noChangeArrowheads="1"/>
              </p:cNvSpPr>
              <p:nvPr/>
            </p:nvSpPr>
            <p:spPr bwMode="auto">
              <a:xfrm>
                <a:off x="3356" y="940"/>
                <a:ext cx="504" cy="92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96" name="Rectangle 42"/>
              <p:cNvSpPr>
                <a:spLocks noChangeArrowheads="1"/>
              </p:cNvSpPr>
              <p:nvPr/>
            </p:nvSpPr>
            <p:spPr bwMode="auto">
              <a:xfrm>
                <a:off x="3385" y="649"/>
                <a:ext cx="422" cy="116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/>
                  <a:t>&lt;&lt;entity&gt;&gt;</a:t>
                </a:r>
                <a:endParaRPr lang="en-US" sz="1200">
                  <a:latin typeface="ZapfHumnst BT" pitchFamily="34" charset="0"/>
                </a:endParaRPr>
              </a:p>
            </p:txBody>
          </p:sp>
        </p:grp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4991100" y="4662488"/>
              <a:ext cx="1136650" cy="66357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5046663" y="4887913"/>
              <a:ext cx="93942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CourseOffering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4991100" y="5078413"/>
              <a:ext cx="1136650" cy="2476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4991100" y="5168900"/>
              <a:ext cx="1136650" cy="15716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5203825" y="4706938"/>
              <a:ext cx="6702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&lt;&lt;entity&gt;&gt;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43" name="Rectangle 48"/>
            <p:cNvSpPr>
              <a:spLocks noChangeArrowheads="1"/>
            </p:cNvSpPr>
            <p:nvPr/>
          </p:nvSpPr>
          <p:spPr bwMode="auto">
            <a:xfrm>
              <a:off x="4856163" y="5780088"/>
              <a:ext cx="1395412" cy="4508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4921250" y="5826125"/>
              <a:ext cx="114928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CourseOfferingList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4856163" y="6005513"/>
              <a:ext cx="1395412" cy="22542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6" name="Rectangle 51"/>
            <p:cNvSpPr>
              <a:spLocks noChangeArrowheads="1"/>
            </p:cNvSpPr>
            <p:nvPr/>
          </p:nvSpPr>
          <p:spPr bwMode="auto">
            <a:xfrm>
              <a:off x="4856163" y="6107113"/>
              <a:ext cx="1395412" cy="12382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7" name="Freeform 53"/>
            <p:cNvSpPr>
              <a:spLocks/>
            </p:cNvSpPr>
            <p:nvPr/>
          </p:nvSpPr>
          <p:spPr bwMode="auto">
            <a:xfrm>
              <a:off x="5597525" y="2727325"/>
              <a:ext cx="158750" cy="22542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100" y="142"/>
                </a:cxn>
                <a:cxn ang="0">
                  <a:pos x="0" y="142"/>
                </a:cxn>
                <a:cxn ang="0">
                  <a:pos x="50" y="0"/>
                </a:cxn>
              </a:cxnLst>
              <a:rect l="0" t="0" r="r" b="b"/>
              <a:pathLst>
                <a:path w="100" h="142">
                  <a:moveTo>
                    <a:pt x="50" y="0"/>
                  </a:moveTo>
                  <a:lnTo>
                    <a:pt x="100" y="142"/>
                  </a:lnTo>
                  <a:lnTo>
                    <a:pt x="0" y="142"/>
                  </a:lnTo>
                  <a:lnTo>
                    <a:pt x="50" y="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 flipV="1">
              <a:off x="1852613" y="1916113"/>
              <a:ext cx="0" cy="24606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>
              <a:off x="1189038" y="2162175"/>
              <a:ext cx="1349375" cy="158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0" name="Freeform 56"/>
            <p:cNvSpPr>
              <a:spLocks/>
            </p:cNvSpPr>
            <p:nvPr/>
          </p:nvSpPr>
          <p:spPr bwMode="auto">
            <a:xfrm>
              <a:off x="1773238" y="1700213"/>
              <a:ext cx="157162" cy="2143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99" y="135"/>
                </a:cxn>
                <a:cxn ang="0">
                  <a:pos x="0" y="135"/>
                </a:cxn>
                <a:cxn ang="0">
                  <a:pos x="50" y="0"/>
                </a:cxn>
              </a:cxnLst>
              <a:rect l="0" t="0" r="r" b="b"/>
              <a:pathLst>
                <a:path w="99" h="135">
                  <a:moveTo>
                    <a:pt x="50" y="0"/>
                  </a:moveTo>
                  <a:lnTo>
                    <a:pt x="99" y="135"/>
                  </a:lnTo>
                  <a:lnTo>
                    <a:pt x="0" y="135"/>
                  </a:lnTo>
                  <a:lnTo>
                    <a:pt x="50" y="0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1" name="Rectangle 57"/>
            <p:cNvSpPr>
              <a:spLocks noChangeArrowheads="1"/>
            </p:cNvSpPr>
            <p:nvPr/>
          </p:nvSpPr>
          <p:spPr bwMode="auto">
            <a:xfrm>
              <a:off x="2357438" y="1338263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1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52" name="Rectangle 58"/>
            <p:cNvSpPr>
              <a:spLocks noChangeArrowheads="1"/>
            </p:cNvSpPr>
            <p:nvPr/>
          </p:nvSpPr>
          <p:spPr bwMode="auto">
            <a:xfrm>
              <a:off x="7972425" y="5194300"/>
              <a:ext cx="84478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preRequisites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53" name="Rectangle 59"/>
            <p:cNvSpPr>
              <a:spLocks noChangeArrowheads="1"/>
            </p:cNvSpPr>
            <p:nvPr/>
          </p:nvSpPr>
          <p:spPr bwMode="auto">
            <a:xfrm>
              <a:off x="7578725" y="5000625"/>
              <a:ext cx="23243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0..*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54" name="Freeform 60"/>
            <p:cNvSpPr>
              <a:spLocks/>
            </p:cNvSpPr>
            <p:nvPr/>
          </p:nvSpPr>
          <p:spPr bwMode="auto">
            <a:xfrm>
              <a:off x="7512050" y="5033963"/>
              <a:ext cx="652463" cy="427037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41" y="38"/>
                </a:cxn>
                <a:cxn ang="0">
                  <a:pos x="0" y="16"/>
                </a:cxn>
              </a:cxnLst>
              <a:rect l="0" t="0" r="r" b="b"/>
              <a:pathLst>
                <a:path w="58" h="38">
                  <a:moveTo>
                    <a:pt x="58" y="0"/>
                  </a:moveTo>
                  <a:lnTo>
                    <a:pt x="41" y="38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5" name="Line 61"/>
            <p:cNvSpPr>
              <a:spLocks noChangeShapeType="1"/>
            </p:cNvSpPr>
            <p:nvPr/>
          </p:nvSpPr>
          <p:spPr bwMode="auto">
            <a:xfrm>
              <a:off x="7512050" y="5213350"/>
              <a:ext cx="146050" cy="1111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grpSp>
          <p:nvGrpSpPr>
            <p:cNvPr id="56" name="Group 110"/>
            <p:cNvGrpSpPr>
              <a:grpSpLocks/>
            </p:cNvGrpSpPr>
            <p:nvPr/>
          </p:nvGrpSpPr>
          <p:grpSpPr bwMode="auto">
            <a:xfrm>
              <a:off x="6711950" y="4662488"/>
              <a:ext cx="889000" cy="663575"/>
              <a:chOff x="4228" y="3264"/>
              <a:chExt cx="560" cy="418"/>
            </a:xfrm>
          </p:grpSpPr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4228" y="3264"/>
                <a:ext cx="504" cy="418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4335" y="3406"/>
                <a:ext cx="27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/>
                  <a:t>Course</a:t>
                </a:r>
                <a:endParaRPr lang="en-US" sz="1200">
                  <a:latin typeface="ZapfHumnst BT" pitchFamily="34" charset="0"/>
                </a:endParaRP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4228" y="3526"/>
                <a:ext cx="504" cy="156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89" name="Rectangle 31"/>
              <p:cNvSpPr>
                <a:spLocks noChangeArrowheads="1"/>
              </p:cNvSpPr>
              <p:nvPr/>
            </p:nvSpPr>
            <p:spPr bwMode="auto">
              <a:xfrm>
                <a:off x="4228" y="3583"/>
                <a:ext cx="504" cy="99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90" name="Rectangle 32"/>
              <p:cNvSpPr>
                <a:spLocks noChangeArrowheads="1"/>
              </p:cNvSpPr>
              <p:nvPr/>
            </p:nvSpPr>
            <p:spPr bwMode="auto">
              <a:xfrm>
                <a:off x="4257" y="3292"/>
                <a:ext cx="4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/>
                  <a:t>&lt;&lt;entity&gt;&gt;</a:t>
                </a:r>
                <a:endParaRPr lang="en-US" sz="1200">
                  <a:latin typeface="ZapfHumnst BT" pitchFamily="34" charset="0"/>
                </a:endParaRPr>
              </a:p>
            </p:txBody>
          </p:sp>
          <p:sp>
            <p:nvSpPr>
              <p:cNvPr id="91" name="Line 62"/>
              <p:cNvSpPr>
                <a:spLocks noChangeShapeType="1"/>
              </p:cNvSpPr>
              <p:nvPr/>
            </p:nvSpPr>
            <p:spPr bwMode="auto">
              <a:xfrm>
                <a:off x="4732" y="3611"/>
                <a:ext cx="56" cy="7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/>
              </a:p>
            </p:txBody>
          </p:sp>
        </p:grpSp>
        <p:sp>
          <p:nvSpPr>
            <p:cNvPr id="57" name="Freeform 63"/>
            <p:cNvSpPr>
              <a:spLocks/>
            </p:cNvSpPr>
            <p:nvPr/>
          </p:nvSpPr>
          <p:spPr bwMode="auto">
            <a:xfrm>
              <a:off x="7512050" y="4819650"/>
              <a:ext cx="741363" cy="214313"/>
            </a:xfrm>
            <a:custGeom>
              <a:avLst/>
              <a:gdLst/>
              <a:ahLst/>
              <a:cxnLst>
                <a:cxn ang="0">
                  <a:pos x="58" y="19"/>
                </a:cxn>
                <a:cxn ang="0">
                  <a:pos x="66" y="0"/>
                </a:cxn>
                <a:cxn ang="0">
                  <a:pos x="0" y="10"/>
                </a:cxn>
              </a:cxnLst>
              <a:rect l="0" t="0" r="r" b="b"/>
              <a:pathLst>
                <a:path w="66" h="19">
                  <a:moveTo>
                    <a:pt x="58" y="19"/>
                  </a:moveTo>
                  <a:lnTo>
                    <a:pt x="66" y="0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7608888" y="4629150"/>
              <a:ext cx="23243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0..*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6616700" y="5100638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1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4040188" y="4760913"/>
              <a:ext cx="6091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instructor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4094163" y="5100638"/>
              <a:ext cx="2340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0..1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5092700" y="1309688"/>
              <a:ext cx="23243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0..*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63" name="Line 69"/>
            <p:cNvSpPr>
              <a:spLocks noChangeShapeType="1"/>
            </p:cNvSpPr>
            <p:nvPr/>
          </p:nvSpPr>
          <p:spPr bwMode="auto">
            <a:xfrm flipV="1">
              <a:off x="2474913" y="1231900"/>
              <a:ext cx="2852737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4" name="Freeform 71"/>
            <p:cNvSpPr>
              <a:spLocks/>
            </p:cNvSpPr>
            <p:nvPr/>
          </p:nvSpPr>
          <p:spPr bwMode="auto">
            <a:xfrm>
              <a:off x="2279650" y="1176338"/>
              <a:ext cx="192088" cy="10001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64" y="0"/>
                </a:cxn>
                <a:cxn ang="0">
                  <a:pos x="121" y="35"/>
                </a:cxn>
                <a:cxn ang="0">
                  <a:pos x="64" y="63"/>
                </a:cxn>
                <a:cxn ang="0">
                  <a:pos x="0" y="28"/>
                </a:cxn>
              </a:cxnLst>
              <a:rect l="0" t="0" r="r" b="b"/>
              <a:pathLst>
                <a:path w="121" h="63">
                  <a:moveTo>
                    <a:pt x="0" y="28"/>
                  </a:moveTo>
                  <a:lnTo>
                    <a:pt x="64" y="0"/>
                  </a:lnTo>
                  <a:lnTo>
                    <a:pt x="121" y="35"/>
                  </a:lnTo>
                  <a:lnTo>
                    <a:pt x="64" y="63"/>
                  </a:lnTo>
                  <a:lnTo>
                    <a:pt x="0" y="28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5" name="Rectangle 72"/>
            <p:cNvSpPr>
              <a:spLocks noChangeArrowheads="1"/>
            </p:cNvSpPr>
            <p:nvPr/>
          </p:nvSpPr>
          <p:spPr bwMode="auto">
            <a:xfrm>
              <a:off x="6161088" y="5100638"/>
              <a:ext cx="23243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0..*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66" name="Line 75"/>
            <p:cNvSpPr>
              <a:spLocks noChangeShapeType="1"/>
            </p:cNvSpPr>
            <p:nvPr/>
          </p:nvSpPr>
          <p:spPr bwMode="auto">
            <a:xfrm flipH="1">
              <a:off x="6588125" y="5000625"/>
              <a:ext cx="123825" cy="5556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7" name="Line 76"/>
            <p:cNvSpPr>
              <a:spLocks noChangeShapeType="1"/>
            </p:cNvSpPr>
            <p:nvPr/>
          </p:nvSpPr>
          <p:spPr bwMode="auto">
            <a:xfrm flipH="1" flipV="1">
              <a:off x="6588125" y="4943475"/>
              <a:ext cx="123825" cy="5715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8" name="Rectangle 77"/>
            <p:cNvSpPr>
              <a:spLocks noChangeArrowheads="1"/>
            </p:cNvSpPr>
            <p:nvPr/>
          </p:nvSpPr>
          <p:spPr bwMode="auto">
            <a:xfrm>
              <a:off x="4721225" y="5100638"/>
              <a:ext cx="23243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0..*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69" name="Freeform 80"/>
            <p:cNvSpPr>
              <a:spLocks/>
            </p:cNvSpPr>
            <p:nvPr/>
          </p:nvSpPr>
          <p:spPr bwMode="auto">
            <a:xfrm>
              <a:off x="3543300" y="1579563"/>
              <a:ext cx="1795463" cy="1560512"/>
            </a:xfrm>
            <a:custGeom>
              <a:avLst/>
              <a:gdLst/>
              <a:ahLst/>
              <a:cxnLst>
                <a:cxn ang="0">
                  <a:pos x="0" y="983"/>
                </a:cxn>
                <a:cxn ang="0">
                  <a:pos x="1131" y="0"/>
                </a:cxn>
              </a:cxnLst>
              <a:rect l="0" t="0" r="r" b="b"/>
              <a:pathLst>
                <a:path w="1131" h="983">
                  <a:moveTo>
                    <a:pt x="0" y="983"/>
                  </a:moveTo>
                  <a:lnTo>
                    <a:pt x="1131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70" name="Rectangle 81"/>
            <p:cNvSpPr>
              <a:spLocks noChangeArrowheads="1"/>
            </p:cNvSpPr>
            <p:nvPr/>
          </p:nvSpPr>
          <p:spPr bwMode="auto">
            <a:xfrm>
              <a:off x="4889500" y="1535113"/>
              <a:ext cx="23243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0..*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71" name="Line 82"/>
            <p:cNvSpPr>
              <a:spLocks noChangeShapeType="1"/>
            </p:cNvSpPr>
            <p:nvPr/>
          </p:nvSpPr>
          <p:spPr bwMode="auto">
            <a:xfrm>
              <a:off x="3543300" y="3143250"/>
              <a:ext cx="1612900" cy="151923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4719638" y="4506913"/>
              <a:ext cx="2340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0..4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73" name="Rectangle 84"/>
            <p:cNvSpPr>
              <a:spLocks noChangeArrowheads="1"/>
            </p:cNvSpPr>
            <p:nvPr/>
          </p:nvSpPr>
          <p:spPr bwMode="auto">
            <a:xfrm>
              <a:off x="4405313" y="4176713"/>
              <a:ext cx="98078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primaryCourses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74" name="Rectangle 86"/>
            <p:cNvSpPr>
              <a:spLocks noChangeArrowheads="1"/>
            </p:cNvSpPr>
            <p:nvPr/>
          </p:nvSpPr>
          <p:spPr bwMode="auto">
            <a:xfrm>
              <a:off x="5969000" y="1804988"/>
              <a:ext cx="23243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0..*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75" name="Freeform 87"/>
            <p:cNvSpPr>
              <a:spLocks/>
            </p:cNvSpPr>
            <p:nvPr/>
          </p:nvSpPr>
          <p:spPr bwMode="auto">
            <a:xfrm>
              <a:off x="6048375" y="3278188"/>
              <a:ext cx="1709738" cy="1389062"/>
            </a:xfrm>
            <a:custGeom>
              <a:avLst/>
              <a:gdLst/>
              <a:ahLst/>
              <a:cxnLst>
                <a:cxn ang="0">
                  <a:pos x="1077" y="0"/>
                </a:cxn>
                <a:cxn ang="0">
                  <a:pos x="0" y="875"/>
                </a:cxn>
              </a:cxnLst>
              <a:rect l="0" t="0" r="r" b="b"/>
              <a:pathLst>
                <a:path w="1077" h="875">
                  <a:moveTo>
                    <a:pt x="1077" y="0"/>
                  </a:moveTo>
                  <a:lnTo>
                    <a:pt x="0" y="875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76" name="Rectangle 88"/>
            <p:cNvSpPr>
              <a:spLocks noChangeArrowheads="1"/>
            </p:cNvSpPr>
            <p:nvPr/>
          </p:nvSpPr>
          <p:spPr bwMode="auto">
            <a:xfrm>
              <a:off x="5935663" y="4300538"/>
              <a:ext cx="2340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0..2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77" name="Line 89"/>
            <p:cNvSpPr>
              <a:spLocks noChangeShapeType="1"/>
            </p:cNvSpPr>
            <p:nvPr/>
          </p:nvSpPr>
          <p:spPr bwMode="auto">
            <a:xfrm flipV="1">
              <a:off x="6061075" y="4629150"/>
              <a:ext cx="123825" cy="33338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78" name="Line 90"/>
            <p:cNvSpPr>
              <a:spLocks noChangeShapeType="1"/>
            </p:cNvSpPr>
            <p:nvPr/>
          </p:nvSpPr>
          <p:spPr bwMode="auto">
            <a:xfrm flipV="1">
              <a:off x="6051550" y="4538663"/>
              <a:ext cx="68263" cy="12382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79" name="Rectangle 91"/>
            <p:cNvSpPr>
              <a:spLocks noChangeArrowheads="1"/>
            </p:cNvSpPr>
            <p:nvPr/>
          </p:nvSpPr>
          <p:spPr bwMode="auto">
            <a:xfrm>
              <a:off x="6364288" y="4165600"/>
              <a:ext cx="106022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alternateCourses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80" name="Rectangle 92"/>
            <p:cNvSpPr>
              <a:spLocks noChangeArrowheads="1"/>
            </p:cNvSpPr>
            <p:nvPr/>
          </p:nvSpPr>
          <p:spPr bwMode="auto">
            <a:xfrm>
              <a:off x="5643563" y="5357813"/>
              <a:ext cx="23243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0..*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81" name="Rectangle 93"/>
            <p:cNvSpPr>
              <a:spLocks noChangeArrowheads="1"/>
            </p:cNvSpPr>
            <p:nvPr/>
          </p:nvSpPr>
          <p:spPr bwMode="auto">
            <a:xfrm>
              <a:off x="5721350" y="5592763"/>
              <a:ext cx="7854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1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82" name="Line 94"/>
            <p:cNvSpPr>
              <a:spLocks noChangeShapeType="1"/>
            </p:cNvSpPr>
            <p:nvPr/>
          </p:nvSpPr>
          <p:spPr bwMode="auto">
            <a:xfrm flipH="1" flipV="1">
              <a:off x="5561013" y="5330825"/>
              <a:ext cx="3175" cy="23495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3" name="Line 95"/>
            <p:cNvSpPr>
              <a:spLocks noChangeShapeType="1"/>
            </p:cNvSpPr>
            <p:nvPr/>
          </p:nvSpPr>
          <p:spPr bwMode="auto">
            <a:xfrm>
              <a:off x="5564188" y="5326063"/>
              <a:ext cx="57150" cy="134937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4" name="Line 96"/>
            <p:cNvSpPr>
              <a:spLocks noChangeShapeType="1"/>
            </p:cNvSpPr>
            <p:nvPr/>
          </p:nvSpPr>
          <p:spPr bwMode="auto">
            <a:xfrm flipH="1">
              <a:off x="5508625" y="5326063"/>
              <a:ext cx="55563" cy="134937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508625" y="5572125"/>
              <a:ext cx="112713" cy="201613"/>
            </a:xfrm>
            <a:custGeom>
              <a:avLst/>
              <a:gdLst/>
              <a:ahLst/>
              <a:cxnLst>
                <a:cxn ang="0">
                  <a:pos x="35" y="127"/>
                </a:cxn>
                <a:cxn ang="0">
                  <a:pos x="71" y="63"/>
                </a:cxn>
                <a:cxn ang="0">
                  <a:pos x="35" y="0"/>
                </a:cxn>
                <a:cxn ang="0">
                  <a:pos x="0" y="63"/>
                </a:cxn>
                <a:cxn ang="0">
                  <a:pos x="35" y="127"/>
                </a:cxn>
              </a:cxnLst>
              <a:rect l="0" t="0" r="r" b="b"/>
              <a:pathLst>
                <a:path w="71" h="127">
                  <a:moveTo>
                    <a:pt x="35" y="127"/>
                  </a:moveTo>
                  <a:lnTo>
                    <a:pt x="71" y="63"/>
                  </a:lnTo>
                  <a:lnTo>
                    <a:pt x="35" y="0"/>
                  </a:lnTo>
                  <a:lnTo>
                    <a:pt x="0" y="63"/>
                  </a:lnTo>
                  <a:lnTo>
                    <a:pt x="35" y="127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2667000"/>
            <a:ext cx="8229600" cy="1219200"/>
            <a:chOff x="1681163" y="2049463"/>
            <a:chExt cx="5903912" cy="1108075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681163" y="2049463"/>
              <a:ext cx="1868487" cy="11080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003425" y="2424113"/>
              <a:ext cx="1146852" cy="24622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IBillingSystem</a:t>
              </a:r>
              <a:endParaRPr lang="en-US" sz="1600">
                <a:latin typeface="ZapfHumnst BT" pitchFamily="34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681163" y="2743200"/>
              <a:ext cx="1868487" cy="4143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681163" y="2894013"/>
              <a:ext cx="1868487" cy="26352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041525" y="2143125"/>
              <a:ext cx="1154034" cy="24622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&lt;&lt;Interface&gt;&gt;</a:t>
              </a:r>
              <a:endParaRPr lang="en-US" sz="1600">
                <a:latin typeface="ZapfHumnst BT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810125" y="2049463"/>
              <a:ext cx="2774950" cy="11080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164138" y="2424113"/>
              <a:ext cx="18426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ICourseCatalogSystem</a:t>
              </a:r>
              <a:endParaRPr lang="en-US" sz="1600">
                <a:latin typeface="ZapfHumnst BT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10125" y="2743200"/>
              <a:ext cx="2774950" cy="4143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810125" y="2894013"/>
              <a:ext cx="2774950" cy="26352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578475" y="2143125"/>
              <a:ext cx="1154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&lt;&lt;Interface&gt;&gt;</a:t>
              </a:r>
              <a:endParaRPr lang="en-US" sz="1600">
                <a:latin typeface="ZapfHumnst BT" pitchFamily="34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(subsystem)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,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 </a:t>
            </a:r>
          </a:p>
          <a:p>
            <a:pPr lvl="2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UML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i="1" dirty="0" smtClean="0"/>
              <a:t>&lt;&lt;subsystem&gt;&gt;.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(interface)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</a:t>
            </a:r>
            <a:r>
              <a:rPr lang="en-US" dirty="0" err="1" smtClean="0"/>
              <a:t>lớp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(analysis classes)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(Design classes)</a:t>
            </a:r>
          </a:p>
          <a:p>
            <a:pPr lvl="1"/>
            <a:r>
              <a:rPr lang="en-US" i="1" dirty="0" err="1" smtClean="0"/>
              <a:t>Hệ</a:t>
            </a:r>
            <a:r>
              <a:rPr lang="en-US" i="1" dirty="0" smtClean="0"/>
              <a:t> </a:t>
            </a:r>
            <a:r>
              <a:rPr lang="en-US" i="1" dirty="0" err="1" smtClean="0"/>
              <a:t>thống</a:t>
            </a:r>
            <a:r>
              <a:rPr lang="en-US" i="1" dirty="0" smtClean="0"/>
              <a:t> con/</a:t>
            </a:r>
            <a:r>
              <a:rPr lang="en-US" i="1" dirty="0" err="1" smtClean="0"/>
              <a:t>thứ</a:t>
            </a:r>
            <a:r>
              <a:rPr lang="en-US" i="1" dirty="0" smtClean="0"/>
              <a:t> </a:t>
            </a:r>
            <a:r>
              <a:rPr lang="en-US" i="1" dirty="0" err="1" smtClean="0"/>
              <a:t>cấp</a:t>
            </a:r>
            <a:r>
              <a:rPr lang="en-US" i="1" dirty="0" smtClean="0"/>
              <a:t> (Subsystems)</a:t>
            </a:r>
          </a:p>
          <a:p>
            <a:pPr lvl="1"/>
            <a:r>
              <a:rPr lang="en-US" i="1" dirty="0" err="1" smtClean="0"/>
              <a:t>Giao</a:t>
            </a:r>
            <a:r>
              <a:rPr lang="en-US" i="1" dirty="0" smtClean="0"/>
              <a:t> </a:t>
            </a:r>
            <a:r>
              <a:rPr lang="en-US" i="1" dirty="0" err="1" smtClean="0"/>
              <a:t>diện</a:t>
            </a:r>
            <a:r>
              <a:rPr lang="en-US" i="1" dirty="0" smtClean="0"/>
              <a:t> </a:t>
            </a:r>
            <a:r>
              <a:rPr lang="en-US" i="1" dirty="0" err="1" smtClean="0"/>
              <a:t>của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hệ</a:t>
            </a:r>
            <a:r>
              <a:rPr lang="en-US" i="1" dirty="0" smtClean="0"/>
              <a:t> </a:t>
            </a:r>
            <a:r>
              <a:rPr lang="en-US" i="1" dirty="0" err="1" smtClean="0"/>
              <a:t>thống</a:t>
            </a:r>
            <a:r>
              <a:rPr lang="en-US" i="1" dirty="0" smtClean="0"/>
              <a:t> con (Subsystem interfaces)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/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1000" y="2667000"/>
            <a:ext cx="8382000" cy="3497263"/>
            <a:chOff x="482600" y="2933700"/>
            <a:chExt cx="8382000" cy="3497263"/>
          </a:xfrm>
        </p:grpSpPr>
        <p:sp>
          <p:nvSpPr>
            <p:cNvPr id="7" name="Line 43"/>
            <p:cNvSpPr>
              <a:spLocks noChangeShapeType="1"/>
            </p:cNvSpPr>
            <p:nvPr/>
          </p:nvSpPr>
          <p:spPr bwMode="auto">
            <a:xfrm flipH="1">
              <a:off x="3048000" y="5497513"/>
              <a:ext cx="2238375" cy="1587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93"/>
            <p:cNvGrpSpPr>
              <a:grpSpLocks/>
            </p:cNvGrpSpPr>
            <p:nvPr/>
          </p:nvGrpSpPr>
          <p:grpSpPr bwMode="auto">
            <a:xfrm>
              <a:off x="5257800" y="2933702"/>
              <a:ext cx="1776413" cy="1301751"/>
              <a:chOff x="5200" y="1944"/>
              <a:chExt cx="1119" cy="820"/>
            </a:xfrm>
          </p:grpSpPr>
          <p:sp>
            <p:nvSpPr>
              <p:cNvPr id="36" name="Rectangle 87"/>
              <p:cNvSpPr>
                <a:spLocks noChangeArrowheads="1"/>
              </p:cNvSpPr>
              <p:nvPr/>
            </p:nvSpPr>
            <p:spPr bwMode="auto">
              <a:xfrm>
                <a:off x="5200" y="2127"/>
                <a:ext cx="1119" cy="637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88"/>
              <p:cNvSpPr>
                <a:spLocks noChangeArrowheads="1"/>
              </p:cNvSpPr>
              <p:nvPr/>
            </p:nvSpPr>
            <p:spPr bwMode="auto">
              <a:xfrm>
                <a:off x="5200" y="1944"/>
                <a:ext cx="450" cy="18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7319963" y="4489450"/>
              <a:ext cx="1544637" cy="41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>
                  <a:solidFill>
                    <a:srgbClr val="00CCFF"/>
                  </a:solidFill>
                </a:rPr>
                <a:t>Subsystem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82600" y="4489450"/>
              <a:ext cx="1249363" cy="41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>
                  <a:solidFill>
                    <a:srgbClr val="00CCFF"/>
                  </a:solidFill>
                </a:rPr>
                <a:t>Interface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1438275" y="3810000"/>
              <a:ext cx="796925" cy="64452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 flipV="1">
              <a:off x="7099300" y="3824288"/>
              <a:ext cx="774700" cy="6715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4379913" y="3756025"/>
              <a:ext cx="1587" cy="600075"/>
            </a:xfrm>
            <a:custGeom>
              <a:avLst/>
              <a:gdLst/>
              <a:ahLst/>
              <a:cxnLst>
                <a:cxn ang="0">
                  <a:pos x="1" y="378"/>
                </a:cxn>
                <a:cxn ang="0">
                  <a:pos x="0" y="0"/>
                </a:cxn>
              </a:cxnLst>
              <a:rect l="0" t="0" r="r" b="b"/>
              <a:pathLst>
                <a:path w="1" h="378">
                  <a:moveTo>
                    <a:pt x="1" y="37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2462213" y="4279900"/>
              <a:ext cx="3836987" cy="41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 i="1">
                  <a:solidFill>
                    <a:srgbClr val="00CCFF"/>
                  </a:solidFill>
                </a:rPr>
                <a:t>Realization (Canonical form)</a:t>
              </a:r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2873375" y="6018213"/>
              <a:ext cx="3014663" cy="41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>
                  <a:solidFill>
                    <a:srgbClr val="00CCFF"/>
                  </a:solidFill>
                </a:rPr>
                <a:t>Realization (Elided form)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394200" y="5541963"/>
              <a:ext cx="0" cy="533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 flipH="1">
              <a:off x="7099300" y="4876800"/>
              <a:ext cx="774700" cy="7683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1438275" y="4995863"/>
              <a:ext cx="1190625" cy="41116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9" name="Rectangle 35"/>
            <p:cNvSpPr>
              <a:spLocks noChangeArrowheads="1"/>
            </p:cNvSpPr>
            <p:nvPr/>
          </p:nvSpPr>
          <p:spPr bwMode="auto">
            <a:xfrm>
              <a:off x="5259388" y="5014913"/>
              <a:ext cx="1776412" cy="101123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36"/>
            <p:cNvSpPr>
              <a:spLocks noChangeArrowheads="1"/>
            </p:cNvSpPr>
            <p:nvPr/>
          </p:nvSpPr>
          <p:spPr bwMode="auto">
            <a:xfrm>
              <a:off x="5259388" y="4724400"/>
              <a:ext cx="714375" cy="29051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37"/>
            <p:cNvSpPr>
              <a:spLocks noChangeArrowheads="1"/>
            </p:cNvSpPr>
            <p:nvPr/>
          </p:nvSpPr>
          <p:spPr bwMode="auto">
            <a:xfrm>
              <a:off x="5259388" y="4724400"/>
              <a:ext cx="714375" cy="290513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5665788" y="5324475"/>
              <a:ext cx="106203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Subsystem </a:t>
              </a:r>
              <a:endParaRPr lang="en-US" sz="1600"/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5902325" y="5599113"/>
              <a:ext cx="54133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Name</a:t>
              </a:r>
              <a:endParaRPr lang="en-US" sz="1600"/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5438775" y="5049838"/>
              <a:ext cx="1447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&lt;&lt;subsystem&gt;&gt;</a:t>
              </a:r>
              <a:endParaRPr lang="en-US" sz="1600"/>
            </a:p>
          </p:txBody>
        </p:sp>
        <p:sp>
          <p:nvSpPr>
            <p:cNvPr id="25" name="Oval 41"/>
            <p:cNvSpPr>
              <a:spLocks noChangeArrowheads="1"/>
            </p:cNvSpPr>
            <p:nvPr/>
          </p:nvSpPr>
          <p:spPr bwMode="auto">
            <a:xfrm>
              <a:off x="2770188" y="5254625"/>
              <a:ext cx="450850" cy="447675"/>
            </a:xfrm>
            <a:prstGeom prst="ellipse">
              <a:avLst/>
            </a:prstGeom>
            <a:solidFill>
              <a:srgbClr val="FFFFCC"/>
            </a:solidFill>
            <a:ln w="15875">
              <a:solidFill>
                <a:srgbClr val="8A0E5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2571750" y="5715000"/>
              <a:ext cx="8890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Interface</a:t>
              </a:r>
              <a:endParaRPr lang="en-US"/>
            </a:p>
          </p:txBody>
        </p:sp>
        <p:sp>
          <p:nvSpPr>
            <p:cNvPr id="27" name="Rectangle 74"/>
            <p:cNvSpPr>
              <a:spLocks noChangeArrowheads="1"/>
            </p:cNvSpPr>
            <p:nvPr/>
          </p:nvSpPr>
          <p:spPr bwMode="auto">
            <a:xfrm>
              <a:off x="5649913" y="3543300"/>
              <a:ext cx="106203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Subsystem </a:t>
              </a:r>
              <a:endParaRPr lang="en-US"/>
            </a:p>
          </p:txBody>
        </p:sp>
        <p:sp>
          <p:nvSpPr>
            <p:cNvPr id="28" name="Rectangle 75"/>
            <p:cNvSpPr>
              <a:spLocks noChangeArrowheads="1"/>
            </p:cNvSpPr>
            <p:nvPr/>
          </p:nvSpPr>
          <p:spPr bwMode="auto">
            <a:xfrm>
              <a:off x="5957888" y="3798888"/>
              <a:ext cx="54133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Name</a:t>
              </a:r>
              <a:endParaRPr lang="en-US"/>
            </a:p>
          </p:txBody>
        </p:sp>
        <p:sp>
          <p:nvSpPr>
            <p:cNvPr id="29" name="Rectangle 76"/>
            <p:cNvSpPr>
              <a:spLocks noChangeArrowheads="1"/>
            </p:cNvSpPr>
            <p:nvPr/>
          </p:nvSpPr>
          <p:spPr bwMode="auto">
            <a:xfrm>
              <a:off x="5438775" y="3287713"/>
              <a:ext cx="1447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&lt;&lt;subsystem&gt;&gt;</a:t>
              </a:r>
              <a:endParaRPr lang="en-US"/>
            </a:p>
          </p:txBody>
        </p:sp>
        <p:sp>
          <p:nvSpPr>
            <p:cNvPr id="30" name="Rectangle 77"/>
            <p:cNvSpPr>
              <a:spLocks noChangeArrowheads="1"/>
            </p:cNvSpPr>
            <p:nvPr/>
          </p:nvSpPr>
          <p:spPr bwMode="auto">
            <a:xfrm>
              <a:off x="2389188" y="3406775"/>
              <a:ext cx="1247775" cy="68103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78"/>
            <p:cNvSpPr>
              <a:spLocks noChangeArrowheads="1"/>
            </p:cNvSpPr>
            <p:nvPr/>
          </p:nvSpPr>
          <p:spPr bwMode="auto">
            <a:xfrm>
              <a:off x="2562225" y="3457575"/>
              <a:ext cx="79216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Interface</a:t>
              </a:r>
              <a:endParaRPr lang="en-US" dirty="0"/>
            </a:p>
          </p:txBody>
        </p:sp>
        <p:sp>
          <p:nvSpPr>
            <p:cNvPr id="32" name="Rectangle 79"/>
            <p:cNvSpPr>
              <a:spLocks noChangeArrowheads="1"/>
            </p:cNvSpPr>
            <p:nvPr/>
          </p:nvSpPr>
          <p:spPr bwMode="auto">
            <a:xfrm>
              <a:off x="2389188" y="3763963"/>
              <a:ext cx="1247775" cy="3238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80"/>
            <p:cNvSpPr>
              <a:spLocks noChangeArrowheads="1"/>
            </p:cNvSpPr>
            <p:nvPr/>
          </p:nvSpPr>
          <p:spPr bwMode="auto">
            <a:xfrm>
              <a:off x="2389188" y="3884613"/>
              <a:ext cx="1247775" cy="20320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1"/>
            <p:cNvSpPr>
              <a:spLocks noChangeShapeType="1"/>
            </p:cNvSpPr>
            <p:nvPr/>
          </p:nvSpPr>
          <p:spPr bwMode="auto">
            <a:xfrm flipH="1" flipV="1">
              <a:off x="4011613" y="3736975"/>
              <a:ext cx="14255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82"/>
            <p:cNvSpPr>
              <a:spLocks/>
            </p:cNvSpPr>
            <p:nvPr/>
          </p:nvSpPr>
          <p:spPr bwMode="auto">
            <a:xfrm>
              <a:off x="3646488" y="3622675"/>
              <a:ext cx="365125" cy="238125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230" y="150"/>
                </a:cxn>
                <a:cxn ang="0">
                  <a:pos x="230" y="0"/>
                </a:cxn>
                <a:cxn ang="0">
                  <a:pos x="0" y="75"/>
                </a:cxn>
              </a:cxnLst>
              <a:rect l="0" t="0" r="r" b="b"/>
              <a:pathLst>
                <a:path w="230" h="150">
                  <a:moveTo>
                    <a:pt x="0" y="75"/>
                  </a:moveTo>
                  <a:lnTo>
                    <a:pt x="230" y="150"/>
                  </a:lnTo>
                  <a:lnTo>
                    <a:pt x="230" y="0"/>
                  </a:lnTo>
                  <a:lnTo>
                    <a:pt x="0" y="75"/>
                  </a:lnTo>
                  <a:close/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sz="2800" dirty="0" smtClean="0"/>
              <a:t>Subsystems :</a:t>
            </a:r>
          </a:p>
          <a:p>
            <a:pPr marL="800100" lvl="3" indent="-342900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1-1.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</a:t>
            </a:r>
          </a:p>
          <a:p>
            <a:endParaRPr lang="en-US" sz="2800" dirty="0" smtClean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47800" y="2590800"/>
            <a:ext cx="6392862" cy="3424238"/>
            <a:chOff x="1379538" y="2895600"/>
            <a:chExt cx="6392862" cy="3424238"/>
          </a:xfrm>
        </p:grpSpPr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1379538" y="4170363"/>
              <a:ext cx="1214437" cy="119697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47"/>
            <p:cNvSpPr>
              <a:spLocks noChangeArrowheads="1"/>
            </p:cNvSpPr>
            <p:nvPr/>
          </p:nvSpPr>
          <p:spPr bwMode="auto">
            <a:xfrm>
              <a:off x="1574800" y="4427538"/>
              <a:ext cx="754063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InterfaceK</a:t>
              </a:r>
              <a:endParaRPr lang="en-US"/>
            </a:p>
          </p:txBody>
        </p:sp>
        <p:sp>
          <p:nvSpPr>
            <p:cNvPr id="9" name="Rectangle 48"/>
            <p:cNvSpPr>
              <a:spLocks noChangeArrowheads="1"/>
            </p:cNvSpPr>
            <p:nvPr/>
          </p:nvSpPr>
          <p:spPr bwMode="auto">
            <a:xfrm>
              <a:off x="1379538" y="4659313"/>
              <a:ext cx="1214437" cy="70802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49"/>
            <p:cNvSpPr>
              <a:spLocks noChangeArrowheads="1"/>
            </p:cNvSpPr>
            <p:nvPr/>
          </p:nvSpPr>
          <p:spPr bwMode="auto">
            <a:xfrm>
              <a:off x="1379538" y="4762500"/>
              <a:ext cx="1214437" cy="60483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50"/>
            <p:cNvSpPr>
              <a:spLocks noChangeArrowheads="1"/>
            </p:cNvSpPr>
            <p:nvPr/>
          </p:nvSpPr>
          <p:spPr bwMode="auto">
            <a:xfrm>
              <a:off x="1422400" y="4878388"/>
              <a:ext cx="220663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X()</a:t>
              </a:r>
              <a:endParaRPr lang="en-US"/>
            </a:p>
          </p:txBody>
        </p:sp>
        <p:sp>
          <p:nvSpPr>
            <p:cNvPr id="12" name="Rectangle 51"/>
            <p:cNvSpPr>
              <a:spLocks noChangeArrowheads="1"/>
            </p:cNvSpPr>
            <p:nvPr/>
          </p:nvSpPr>
          <p:spPr bwMode="auto">
            <a:xfrm>
              <a:off x="1422400" y="5083175"/>
              <a:ext cx="266700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W()</a:t>
              </a:r>
              <a:endParaRPr lang="en-US"/>
            </a:p>
          </p:txBody>
        </p:sp>
        <p:sp>
          <p:nvSpPr>
            <p:cNvPr id="13" name="Rectangle 52"/>
            <p:cNvSpPr>
              <a:spLocks noChangeArrowheads="1"/>
            </p:cNvSpPr>
            <p:nvPr/>
          </p:nvSpPr>
          <p:spPr bwMode="auto">
            <a:xfrm>
              <a:off x="1422400" y="4221163"/>
              <a:ext cx="1031875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&lt;&lt;Interface&gt;&gt;</a:t>
              </a:r>
              <a:endParaRPr lang="en-US"/>
            </a:p>
          </p:txBody>
        </p:sp>
        <p:sp>
          <p:nvSpPr>
            <p:cNvPr id="14" name="Rectangle 53"/>
            <p:cNvSpPr>
              <a:spLocks noChangeArrowheads="1"/>
            </p:cNvSpPr>
            <p:nvPr/>
          </p:nvSpPr>
          <p:spPr bwMode="auto">
            <a:xfrm>
              <a:off x="4505325" y="3114675"/>
              <a:ext cx="2541588" cy="133826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54"/>
            <p:cNvSpPr>
              <a:spLocks noChangeArrowheads="1"/>
            </p:cNvSpPr>
            <p:nvPr/>
          </p:nvSpPr>
          <p:spPr bwMode="auto">
            <a:xfrm>
              <a:off x="4505325" y="2895600"/>
              <a:ext cx="1004888" cy="219075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55"/>
            <p:cNvSpPr>
              <a:spLocks noChangeArrowheads="1"/>
            </p:cNvSpPr>
            <p:nvPr/>
          </p:nvSpPr>
          <p:spPr bwMode="auto">
            <a:xfrm>
              <a:off x="4505325" y="2895600"/>
              <a:ext cx="1004888" cy="21907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56"/>
            <p:cNvSpPr>
              <a:spLocks noChangeArrowheads="1"/>
            </p:cNvSpPr>
            <p:nvPr/>
          </p:nvSpPr>
          <p:spPr bwMode="auto">
            <a:xfrm>
              <a:off x="5245100" y="3346450"/>
              <a:ext cx="927100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SubsystemA</a:t>
              </a:r>
              <a:endParaRPr lang="en-US"/>
            </a:p>
          </p:txBody>
        </p:sp>
        <p:sp>
          <p:nvSpPr>
            <p:cNvPr id="18" name="Rectangle 57"/>
            <p:cNvSpPr>
              <a:spLocks noChangeArrowheads="1"/>
            </p:cNvSpPr>
            <p:nvPr/>
          </p:nvSpPr>
          <p:spPr bwMode="auto">
            <a:xfrm>
              <a:off x="5106988" y="3140075"/>
              <a:ext cx="1179512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&lt;&lt;subsystem&gt;&gt;</a:t>
              </a:r>
              <a:endParaRPr lang="en-US"/>
            </a:p>
          </p:txBody>
        </p:sp>
        <p:sp>
          <p:nvSpPr>
            <p:cNvPr id="19" name="Line 58"/>
            <p:cNvSpPr>
              <a:spLocks noChangeShapeType="1"/>
            </p:cNvSpPr>
            <p:nvPr/>
          </p:nvSpPr>
          <p:spPr bwMode="auto">
            <a:xfrm flipH="1">
              <a:off x="2860675" y="4105275"/>
              <a:ext cx="1644650" cy="449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9"/>
            <p:cNvSpPr>
              <a:spLocks/>
            </p:cNvSpPr>
            <p:nvPr/>
          </p:nvSpPr>
          <p:spPr bwMode="auto">
            <a:xfrm>
              <a:off x="2593975" y="4452938"/>
              <a:ext cx="293688" cy="179387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180" y="107"/>
                </a:cxn>
                <a:cxn ang="0">
                  <a:pos x="146" y="0"/>
                </a:cxn>
                <a:cxn ang="0">
                  <a:pos x="0" y="92"/>
                </a:cxn>
              </a:cxnLst>
              <a:rect l="0" t="0" r="r" b="b"/>
              <a:pathLst>
                <a:path w="180" h="107">
                  <a:moveTo>
                    <a:pt x="0" y="92"/>
                  </a:moveTo>
                  <a:lnTo>
                    <a:pt x="180" y="107"/>
                  </a:lnTo>
                  <a:lnTo>
                    <a:pt x="146" y="0"/>
                  </a:lnTo>
                  <a:lnTo>
                    <a:pt x="0" y="92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60"/>
            <p:cNvSpPr>
              <a:spLocks noChangeArrowheads="1"/>
            </p:cNvSpPr>
            <p:nvPr/>
          </p:nvSpPr>
          <p:spPr bwMode="auto">
            <a:xfrm>
              <a:off x="4478338" y="4800600"/>
              <a:ext cx="3294062" cy="151923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61"/>
            <p:cNvSpPr>
              <a:spLocks noChangeArrowheads="1"/>
            </p:cNvSpPr>
            <p:nvPr/>
          </p:nvSpPr>
          <p:spPr bwMode="auto">
            <a:xfrm>
              <a:off x="4478338" y="4583113"/>
              <a:ext cx="1325562" cy="217487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62"/>
            <p:cNvSpPr>
              <a:spLocks noChangeArrowheads="1"/>
            </p:cNvSpPr>
            <p:nvPr/>
          </p:nvSpPr>
          <p:spPr bwMode="auto">
            <a:xfrm>
              <a:off x="4478338" y="4583113"/>
              <a:ext cx="1325562" cy="217487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5608638" y="5033963"/>
              <a:ext cx="927100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SubsystemB</a:t>
              </a:r>
              <a:endParaRPr lang="en-US"/>
            </a:p>
          </p:txBody>
        </p:sp>
        <p:sp>
          <p:nvSpPr>
            <p:cNvPr id="25" name="Rectangle 64"/>
            <p:cNvSpPr>
              <a:spLocks noChangeArrowheads="1"/>
            </p:cNvSpPr>
            <p:nvPr/>
          </p:nvSpPr>
          <p:spPr bwMode="auto">
            <a:xfrm>
              <a:off x="5454650" y="4826000"/>
              <a:ext cx="1177925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&lt;&lt;subsystem&gt;&gt;</a:t>
              </a:r>
              <a:endParaRPr lang="en-US"/>
            </a:p>
          </p:txBody>
        </p:sp>
        <p:sp>
          <p:nvSpPr>
            <p:cNvPr id="26" name="Line 65"/>
            <p:cNvSpPr>
              <a:spLocks noChangeShapeType="1"/>
            </p:cNvSpPr>
            <p:nvPr/>
          </p:nvSpPr>
          <p:spPr bwMode="auto">
            <a:xfrm flipH="1" flipV="1">
              <a:off x="2847975" y="4927600"/>
              <a:ext cx="1630363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6"/>
            <p:cNvSpPr>
              <a:spLocks/>
            </p:cNvSpPr>
            <p:nvPr/>
          </p:nvSpPr>
          <p:spPr bwMode="auto">
            <a:xfrm>
              <a:off x="2593975" y="4851400"/>
              <a:ext cx="279400" cy="18256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171" y="0"/>
                </a:cxn>
                <a:cxn ang="0">
                  <a:pos x="154" y="108"/>
                </a:cxn>
                <a:cxn ang="0">
                  <a:pos x="0" y="23"/>
                </a:cxn>
              </a:cxnLst>
              <a:rect l="0" t="0" r="r" b="b"/>
              <a:pathLst>
                <a:path w="171" h="108">
                  <a:moveTo>
                    <a:pt x="0" y="23"/>
                  </a:moveTo>
                  <a:lnTo>
                    <a:pt x="171" y="0"/>
                  </a:lnTo>
                  <a:lnTo>
                    <a:pt x="154" y="108"/>
                  </a:lnTo>
                  <a:lnTo>
                    <a:pt x="0" y="23"/>
                  </a:lnTo>
                  <a:close/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67"/>
            <p:cNvSpPr>
              <a:spLocks noChangeArrowheads="1"/>
            </p:cNvSpPr>
            <p:nvPr/>
          </p:nvSpPr>
          <p:spPr bwMode="auto">
            <a:xfrm>
              <a:off x="4716463" y="3603625"/>
              <a:ext cx="976312" cy="76041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68"/>
            <p:cNvSpPr>
              <a:spLocks noChangeArrowheads="1"/>
            </p:cNvSpPr>
            <p:nvPr/>
          </p:nvSpPr>
          <p:spPr bwMode="auto">
            <a:xfrm>
              <a:off x="4854575" y="3654425"/>
              <a:ext cx="614363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ClassA1</a:t>
              </a:r>
              <a:endParaRPr lang="en-US"/>
            </a:p>
          </p:txBody>
        </p:sp>
        <p:sp>
          <p:nvSpPr>
            <p:cNvPr id="30" name="Rectangle 69"/>
            <p:cNvSpPr>
              <a:spLocks noChangeArrowheads="1"/>
            </p:cNvSpPr>
            <p:nvPr/>
          </p:nvSpPr>
          <p:spPr bwMode="auto">
            <a:xfrm>
              <a:off x="4716463" y="3875088"/>
              <a:ext cx="976312" cy="4889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70"/>
            <p:cNvSpPr>
              <a:spLocks noChangeArrowheads="1"/>
            </p:cNvSpPr>
            <p:nvPr/>
          </p:nvSpPr>
          <p:spPr bwMode="auto">
            <a:xfrm>
              <a:off x="4716463" y="3976688"/>
              <a:ext cx="976312" cy="3873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71"/>
            <p:cNvSpPr>
              <a:spLocks noChangeArrowheads="1"/>
            </p:cNvSpPr>
            <p:nvPr/>
          </p:nvSpPr>
          <p:spPr bwMode="auto">
            <a:xfrm>
              <a:off x="4756150" y="4105275"/>
              <a:ext cx="266700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W()</a:t>
              </a:r>
              <a:endParaRPr lang="en-US"/>
            </a:p>
          </p:txBody>
        </p:sp>
        <p:sp>
          <p:nvSpPr>
            <p:cNvPr id="33" name="Rectangle 72"/>
            <p:cNvSpPr>
              <a:spLocks noChangeArrowheads="1"/>
            </p:cNvSpPr>
            <p:nvPr/>
          </p:nvSpPr>
          <p:spPr bwMode="auto">
            <a:xfrm>
              <a:off x="5929313" y="3603625"/>
              <a:ext cx="976312" cy="76041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73"/>
            <p:cNvSpPr>
              <a:spLocks noChangeArrowheads="1"/>
            </p:cNvSpPr>
            <p:nvPr/>
          </p:nvSpPr>
          <p:spPr bwMode="auto">
            <a:xfrm>
              <a:off x="6069013" y="3654425"/>
              <a:ext cx="614362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ClassA2</a:t>
              </a:r>
              <a:endParaRPr lang="en-US"/>
            </a:p>
          </p:txBody>
        </p:sp>
        <p:sp>
          <p:nvSpPr>
            <p:cNvPr id="35" name="Rectangle 74"/>
            <p:cNvSpPr>
              <a:spLocks noChangeArrowheads="1"/>
            </p:cNvSpPr>
            <p:nvPr/>
          </p:nvSpPr>
          <p:spPr bwMode="auto">
            <a:xfrm>
              <a:off x="5929313" y="3875088"/>
              <a:ext cx="976312" cy="4889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75"/>
            <p:cNvSpPr>
              <a:spLocks noChangeArrowheads="1"/>
            </p:cNvSpPr>
            <p:nvPr/>
          </p:nvSpPr>
          <p:spPr bwMode="auto">
            <a:xfrm>
              <a:off x="5929313" y="3976688"/>
              <a:ext cx="976312" cy="3873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76"/>
            <p:cNvSpPr>
              <a:spLocks noChangeArrowheads="1"/>
            </p:cNvSpPr>
            <p:nvPr/>
          </p:nvSpPr>
          <p:spPr bwMode="auto">
            <a:xfrm>
              <a:off x="5972175" y="4105275"/>
              <a:ext cx="220663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X()</a:t>
              </a:r>
              <a:endParaRPr lang="en-US"/>
            </a:p>
          </p:txBody>
        </p:sp>
        <p:sp>
          <p:nvSpPr>
            <p:cNvPr id="38" name="Rectangle 77"/>
            <p:cNvSpPr>
              <a:spLocks noChangeArrowheads="1"/>
            </p:cNvSpPr>
            <p:nvPr/>
          </p:nvSpPr>
          <p:spPr bwMode="auto">
            <a:xfrm>
              <a:off x="4603750" y="5276850"/>
              <a:ext cx="906463" cy="96678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78"/>
            <p:cNvSpPr>
              <a:spLocks noChangeArrowheads="1"/>
            </p:cNvSpPr>
            <p:nvPr/>
          </p:nvSpPr>
          <p:spPr bwMode="auto">
            <a:xfrm>
              <a:off x="4716463" y="5329238"/>
              <a:ext cx="614362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ClassB1</a:t>
              </a:r>
              <a:endParaRPr lang="en-US"/>
            </a:p>
          </p:txBody>
        </p:sp>
        <p:sp>
          <p:nvSpPr>
            <p:cNvPr id="40" name="Rectangle 79"/>
            <p:cNvSpPr>
              <a:spLocks noChangeArrowheads="1"/>
            </p:cNvSpPr>
            <p:nvPr/>
          </p:nvSpPr>
          <p:spPr bwMode="auto">
            <a:xfrm>
              <a:off x="4603750" y="5548313"/>
              <a:ext cx="906463" cy="69532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80"/>
            <p:cNvSpPr>
              <a:spLocks noChangeArrowheads="1"/>
            </p:cNvSpPr>
            <p:nvPr/>
          </p:nvSpPr>
          <p:spPr bwMode="auto">
            <a:xfrm>
              <a:off x="4603750" y="5649913"/>
              <a:ext cx="906463" cy="59372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81"/>
            <p:cNvSpPr>
              <a:spLocks noChangeArrowheads="1"/>
            </p:cNvSpPr>
            <p:nvPr/>
          </p:nvSpPr>
          <p:spPr bwMode="auto">
            <a:xfrm>
              <a:off x="4646613" y="5780088"/>
              <a:ext cx="266700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W()</a:t>
              </a:r>
              <a:endParaRPr lang="en-US"/>
            </a:p>
          </p:txBody>
        </p:sp>
        <p:sp>
          <p:nvSpPr>
            <p:cNvPr id="43" name="Rectangle 82"/>
            <p:cNvSpPr>
              <a:spLocks noChangeArrowheads="1"/>
            </p:cNvSpPr>
            <p:nvPr/>
          </p:nvSpPr>
          <p:spPr bwMode="auto">
            <a:xfrm>
              <a:off x="4646613" y="5984875"/>
              <a:ext cx="220662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Y()</a:t>
              </a:r>
              <a:endParaRPr lang="en-US"/>
            </a:p>
          </p:txBody>
        </p:sp>
        <p:sp>
          <p:nvSpPr>
            <p:cNvPr id="44" name="Rectangle 83"/>
            <p:cNvSpPr>
              <a:spLocks noChangeArrowheads="1"/>
            </p:cNvSpPr>
            <p:nvPr/>
          </p:nvSpPr>
          <p:spPr bwMode="auto">
            <a:xfrm>
              <a:off x="5748338" y="5316538"/>
              <a:ext cx="906462" cy="75882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84"/>
            <p:cNvSpPr>
              <a:spLocks noChangeArrowheads="1"/>
            </p:cNvSpPr>
            <p:nvPr/>
          </p:nvSpPr>
          <p:spPr bwMode="auto">
            <a:xfrm>
              <a:off x="5861050" y="5354638"/>
              <a:ext cx="612775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ClassB2</a:t>
              </a:r>
              <a:endParaRPr lang="en-US"/>
            </a:p>
          </p:txBody>
        </p:sp>
        <p:sp>
          <p:nvSpPr>
            <p:cNvPr id="46" name="Rectangle 85"/>
            <p:cNvSpPr>
              <a:spLocks noChangeArrowheads="1"/>
            </p:cNvSpPr>
            <p:nvPr/>
          </p:nvSpPr>
          <p:spPr bwMode="auto">
            <a:xfrm>
              <a:off x="5748338" y="5586413"/>
              <a:ext cx="906462" cy="4889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86"/>
            <p:cNvSpPr>
              <a:spLocks noChangeArrowheads="1"/>
            </p:cNvSpPr>
            <p:nvPr/>
          </p:nvSpPr>
          <p:spPr bwMode="auto">
            <a:xfrm>
              <a:off x="5748338" y="5689600"/>
              <a:ext cx="906462" cy="385763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87"/>
            <p:cNvSpPr>
              <a:spLocks noChangeArrowheads="1"/>
            </p:cNvSpPr>
            <p:nvPr/>
          </p:nvSpPr>
          <p:spPr bwMode="auto">
            <a:xfrm>
              <a:off x="5791200" y="5818188"/>
              <a:ext cx="220663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X()</a:t>
              </a:r>
              <a:endParaRPr lang="en-US"/>
            </a:p>
          </p:txBody>
        </p:sp>
        <p:sp>
          <p:nvSpPr>
            <p:cNvPr id="49" name="Rectangle 88"/>
            <p:cNvSpPr>
              <a:spLocks noChangeArrowheads="1"/>
            </p:cNvSpPr>
            <p:nvPr/>
          </p:nvSpPr>
          <p:spPr bwMode="auto">
            <a:xfrm>
              <a:off x="6753225" y="5316538"/>
              <a:ext cx="893763" cy="75882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89"/>
            <p:cNvSpPr>
              <a:spLocks noChangeArrowheads="1"/>
            </p:cNvSpPr>
            <p:nvPr/>
          </p:nvSpPr>
          <p:spPr bwMode="auto">
            <a:xfrm>
              <a:off x="6850063" y="5354638"/>
              <a:ext cx="614362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ClassB3</a:t>
              </a:r>
              <a:endParaRPr lang="en-US"/>
            </a:p>
          </p:txBody>
        </p:sp>
        <p:sp>
          <p:nvSpPr>
            <p:cNvPr id="51" name="Rectangle 90"/>
            <p:cNvSpPr>
              <a:spLocks noChangeArrowheads="1"/>
            </p:cNvSpPr>
            <p:nvPr/>
          </p:nvSpPr>
          <p:spPr bwMode="auto">
            <a:xfrm>
              <a:off x="6753225" y="5586413"/>
              <a:ext cx="893763" cy="4889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91"/>
            <p:cNvSpPr>
              <a:spLocks noChangeArrowheads="1"/>
            </p:cNvSpPr>
            <p:nvPr/>
          </p:nvSpPr>
          <p:spPr bwMode="auto">
            <a:xfrm>
              <a:off x="6753225" y="5689600"/>
              <a:ext cx="893763" cy="385763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92"/>
            <p:cNvSpPr>
              <a:spLocks noChangeArrowheads="1"/>
            </p:cNvSpPr>
            <p:nvPr/>
          </p:nvSpPr>
          <p:spPr bwMode="auto">
            <a:xfrm>
              <a:off x="6796088" y="5818188"/>
              <a:ext cx="212725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Z()</a:t>
              </a:r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26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Subsystems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sz="2400" dirty="0" smtClean="0"/>
          </a:p>
          <a:p>
            <a:pPr lvl="1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(encapsulate)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/>
          </a:p>
          <a:p>
            <a:pPr lvl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724400" y="1524000"/>
            <a:ext cx="441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000" y="3962400"/>
            <a:ext cx="4784725" cy="2459037"/>
            <a:chOff x="1912938" y="3598863"/>
            <a:chExt cx="4784725" cy="2459037"/>
          </a:xfrm>
        </p:grpSpPr>
        <p:sp>
          <p:nvSpPr>
            <p:cNvPr id="8" name="Line 1035"/>
            <p:cNvSpPr>
              <a:spLocks noChangeShapeType="1"/>
            </p:cNvSpPr>
            <p:nvPr/>
          </p:nvSpPr>
          <p:spPr bwMode="auto">
            <a:xfrm flipH="1" flipV="1">
              <a:off x="2597150" y="4833938"/>
              <a:ext cx="1588" cy="50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1029"/>
            <p:cNvSpPr>
              <a:spLocks noChangeArrowheads="1"/>
            </p:cNvSpPr>
            <p:nvPr/>
          </p:nvSpPr>
          <p:spPr bwMode="auto">
            <a:xfrm>
              <a:off x="2479675" y="4610100"/>
              <a:ext cx="238125" cy="236538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030"/>
            <p:cNvSpPr>
              <a:spLocks noChangeArrowheads="1"/>
            </p:cNvSpPr>
            <p:nvPr/>
          </p:nvSpPr>
          <p:spPr bwMode="auto">
            <a:xfrm>
              <a:off x="1912938" y="5280025"/>
              <a:ext cx="1357312" cy="77787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31"/>
            <p:cNvSpPr>
              <a:spLocks noChangeArrowheads="1"/>
            </p:cNvSpPr>
            <p:nvPr/>
          </p:nvSpPr>
          <p:spPr bwMode="auto">
            <a:xfrm>
              <a:off x="1912938" y="5056188"/>
              <a:ext cx="541337" cy="223837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32"/>
            <p:cNvSpPr>
              <a:spLocks noChangeArrowheads="1"/>
            </p:cNvSpPr>
            <p:nvPr/>
          </p:nvSpPr>
          <p:spPr bwMode="auto">
            <a:xfrm>
              <a:off x="1912938" y="5056188"/>
              <a:ext cx="541337" cy="223837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033"/>
            <p:cNvSpPr>
              <a:spLocks noChangeArrowheads="1"/>
            </p:cNvSpPr>
            <p:nvPr/>
          </p:nvSpPr>
          <p:spPr bwMode="auto">
            <a:xfrm>
              <a:off x="2071688" y="5516563"/>
              <a:ext cx="1046162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Subsystem A</a:t>
              </a:r>
              <a:endParaRPr lang="en-US"/>
            </a:p>
          </p:txBody>
        </p:sp>
        <p:sp>
          <p:nvSpPr>
            <p:cNvPr id="14" name="Rectangle 1034"/>
            <p:cNvSpPr>
              <a:spLocks noChangeArrowheads="1"/>
            </p:cNvSpPr>
            <p:nvPr/>
          </p:nvSpPr>
          <p:spPr bwMode="auto">
            <a:xfrm>
              <a:off x="1952625" y="5305425"/>
              <a:ext cx="1260475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&lt;&lt;subsystem&gt;&gt;</a:t>
              </a:r>
              <a:endParaRPr lang="en-US"/>
            </a:p>
          </p:txBody>
        </p:sp>
        <p:sp>
          <p:nvSpPr>
            <p:cNvPr id="15" name="Rectangle 1036"/>
            <p:cNvSpPr>
              <a:spLocks noChangeArrowheads="1"/>
            </p:cNvSpPr>
            <p:nvPr/>
          </p:nvSpPr>
          <p:spPr bwMode="auto">
            <a:xfrm>
              <a:off x="4008438" y="4738688"/>
              <a:ext cx="2689225" cy="131921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037"/>
            <p:cNvSpPr>
              <a:spLocks noChangeArrowheads="1"/>
            </p:cNvSpPr>
            <p:nvPr/>
          </p:nvSpPr>
          <p:spPr bwMode="auto">
            <a:xfrm>
              <a:off x="4008438" y="4514850"/>
              <a:ext cx="1081087" cy="22383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038"/>
            <p:cNvSpPr>
              <a:spLocks noChangeArrowheads="1"/>
            </p:cNvSpPr>
            <p:nvPr/>
          </p:nvSpPr>
          <p:spPr bwMode="auto">
            <a:xfrm>
              <a:off x="4008438" y="4514850"/>
              <a:ext cx="1081087" cy="22383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039"/>
            <p:cNvSpPr>
              <a:spLocks noChangeArrowheads="1"/>
            </p:cNvSpPr>
            <p:nvPr/>
          </p:nvSpPr>
          <p:spPr bwMode="auto">
            <a:xfrm>
              <a:off x="4930775" y="4765675"/>
              <a:ext cx="858838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Package B</a:t>
              </a:r>
              <a:endParaRPr lang="en-US"/>
            </a:p>
          </p:txBody>
        </p:sp>
        <p:sp>
          <p:nvSpPr>
            <p:cNvPr id="19" name="Rectangle 1040"/>
            <p:cNvSpPr>
              <a:spLocks noChangeArrowheads="1"/>
            </p:cNvSpPr>
            <p:nvPr/>
          </p:nvSpPr>
          <p:spPr bwMode="auto">
            <a:xfrm>
              <a:off x="4192588" y="5002213"/>
              <a:ext cx="844550" cy="52863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041"/>
            <p:cNvSpPr>
              <a:spLocks noChangeArrowheads="1"/>
            </p:cNvSpPr>
            <p:nvPr/>
          </p:nvSpPr>
          <p:spPr bwMode="auto">
            <a:xfrm>
              <a:off x="4286250" y="5041900"/>
              <a:ext cx="661988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ClassB1</a:t>
              </a:r>
              <a:endParaRPr lang="en-US"/>
            </a:p>
          </p:txBody>
        </p:sp>
        <p:sp>
          <p:nvSpPr>
            <p:cNvPr id="21" name="Rectangle 1042"/>
            <p:cNvSpPr>
              <a:spLocks noChangeArrowheads="1"/>
            </p:cNvSpPr>
            <p:nvPr/>
          </p:nvSpPr>
          <p:spPr bwMode="auto">
            <a:xfrm>
              <a:off x="4192588" y="5280025"/>
              <a:ext cx="844550" cy="25082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043"/>
            <p:cNvSpPr>
              <a:spLocks noChangeArrowheads="1"/>
            </p:cNvSpPr>
            <p:nvPr/>
          </p:nvSpPr>
          <p:spPr bwMode="auto">
            <a:xfrm>
              <a:off x="4192588" y="5384800"/>
              <a:ext cx="844550" cy="1460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044"/>
            <p:cNvSpPr>
              <a:spLocks noChangeArrowheads="1"/>
            </p:cNvSpPr>
            <p:nvPr/>
          </p:nvSpPr>
          <p:spPr bwMode="auto">
            <a:xfrm>
              <a:off x="5603875" y="5332413"/>
              <a:ext cx="855663" cy="54133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1045"/>
            <p:cNvSpPr>
              <a:spLocks noChangeArrowheads="1"/>
            </p:cNvSpPr>
            <p:nvPr/>
          </p:nvSpPr>
          <p:spPr bwMode="auto">
            <a:xfrm>
              <a:off x="5708650" y="5384800"/>
              <a:ext cx="661988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ClassB2</a:t>
              </a:r>
              <a:endParaRPr lang="en-US"/>
            </a:p>
          </p:txBody>
        </p:sp>
        <p:sp>
          <p:nvSpPr>
            <p:cNvPr id="25" name="Rectangle 1046"/>
            <p:cNvSpPr>
              <a:spLocks noChangeArrowheads="1"/>
            </p:cNvSpPr>
            <p:nvPr/>
          </p:nvSpPr>
          <p:spPr bwMode="auto">
            <a:xfrm>
              <a:off x="5603875" y="5622925"/>
              <a:ext cx="855663" cy="25082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1047"/>
            <p:cNvSpPr>
              <a:spLocks noChangeArrowheads="1"/>
            </p:cNvSpPr>
            <p:nvPr/>
          </p:nvSpPr>
          <p:spPr bwMode="auto">
            <a:xfrm>
              <a:off x="5603875" y="5727700"/>
              <a:ext cx="855663" cy="1460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048"/>
            <p:cNvSpPr>
              <a:spLocks noChangeArrowheads="1"/>
            </p:cNvSpPr>
            <p:nvPr/>
          </p:nvSpPr>
          <p:spPr bwMode="auto">
            <a:xfrm>
              <a:off x="3230563" y="3598863"/>
              <a:ext cx="1279525" cy="54133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1049"/>
            <p:cNvSpPr>
              <a:spLocks noChangeArrowheads="1"/>
            </p:cNvSpPr>
            <p:nvPr/>
          </p:nvSpPr>
          <p:spPr bwMode="auto">
            <a:xfrm>
              <a:off x="3402013" y="3651250"/>
              <a:ext cx="947737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Client Class</a:t>
              </a:r>
              <a:endParaRPr lang="en-US"/>
            </a:p>
          </p:txBody>
        </p:sp>
        <p:sp>
          <p:nvSpPr>
            <p:cNvPr id="29" name="Rectangle 1050"/>
            <p:cNvSpPr>
              <a:spLocks noChangeArrowheads="1"/>
            </p:cNvSpPr>
            <p:nvPr/>
          </p:nvSpPr>
          <p:spPr bwMode="auto">
            <a:xfrm>
              <a:off x="3230563" y="3876675"/>
              <a:ext cx="1279525" cy="26352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1051"/>
            <p:cNvSpPr>
              <a:spLocks noChangeArrowheads="1"/>
            </p:cNvSpPr>
            <p:nvPr/>
          </p:nvSpPr>
          <p:spPr bwMode="auto">
            <a:xfrm>
              <a:off x="3230563" y="3981450"/>
              <a:ext cx="1279525" cy="1587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52"/>
            <p:cNvSpPr>
              <a:spLocks noChangeShapeType="1"/>
            </p:cNvSpPr>
            <p:nvPr/>
          </p:nvSpPr>
          <p:spPr bwMode="auto">
            <a:xfrm>
              <a:off x="5037138" y="5359400"/>
              <a:ext cx="566737" cy="144463"/>
            </a:xfrm>
            <a:prstGeom prst="line">
              <a:avLst/>
            </a:prstGeom>
            <a:noFill/>
            <a:ln w="22225">
              <a:solidFill>
                <a:srgbClr val="990033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53"/>
            <p:cNvSpPr>
              <a:spLocks noChangeShapeType="1"/>
            </p:cNvSpPr>
            <p:nvPr/>
          </p:nvSpPr>
          <p:spPr bwMode="auto">
            <a:xfrm flipH="1" flipV="1">
              <a:off x="5472113" y="5399088"/>
              <a:ext cx="131762" cy="104775"/>
            </a:xfrm>
            <a:prstGeom prst="line">
              <a:avLst/>
            </a:prstGeom>
            <a:noFill/>
            <a:ln w="222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054"/>
            <p:cNvSpPr>
              <a:spLocks noChangeShapeType="1"/>
            </p:cNvSpPr>
            <p:nvPr/>
          </p:nvSpPr>
          <p:spPr bwMode="auto">
            <a:xfrm flipH="1">
              <a:off x="5432425" y="5503863"/>
              <a:ext cx="171450" cy="26987"/>
            </a:xfrm>
            <a:prstGeom prst="line">
              <a:avLst/>
            </a:prstGeom>
            <a:noFill/>
            <a:ln w="222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55"/>
            <p:cNvSpPr>
              <a:spLocks noChangeShapeType="1"/>
            </p:cNvSpPr>
            <p:nvPr/>
          </p:nvSpPr>
          <p:spPr bwMode="auto">
            <a:xfrm flipH="1">
              <a:off x="2722563" y="4140200"/>
              <a:ext cx="719137" cy="5635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056"/>
            <p:cNvSpPr>
              <a:spLocks noChangeShapeType="1"/>
            </p:cNvSpPr>
            <p:nvPr/>
          </p:nvSpPr>
          <p:spPr bwMode="auto">
            <a:xfrm>
              <a:off x="4056063" y="4129088"/>
              <a:ext cx="363537" cy="86042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Content Placeholder 4"/>
          <p:cNvSpPr txBox="1">
            <a:spLocks/>
          </p:cNvSpPr>
          <p:nvPr/>
        </p:nvSpPr>
        <p:spPr>
          <a:xfrm>
            <a:off x="4724400" y="1600200"/>
            <a:ext cx="4419600" cy="2209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Packages</a:t>
            </a:r>
          </a:p>
          <a:p>
            <a:pPr marL="80010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gói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không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cấp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hành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nó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bộ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chứa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đó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hành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</a:t>
            </a:r>
          </a:p>
          <a:p>
            <a:pPr marL="80010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Không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đóng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gói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toàn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bộ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nôi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dung</a:t>
            </a:r>
          </a:p>
          <a:p>
            <a:pPr marL="80010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Không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dễ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dàng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được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thế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103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diên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con.</a:t>
            </a:r>
          </a:p>
          <a:p>
            <a:r>
              <a:rPr lang="en-US" dirty="0" err="1" smtClean="0"/>
              <a:t>Gói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pPr marL="742950" lvl="2" indent="-342900"/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gói,quan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phụ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,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endParaRPr lang="en-US" dirty="0" smtClean="0"/>
          </a:p>
          <a:p>
            <a:pPr marL="798513" lvl="1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marL="798513" lvl="1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endParaRPr lang="en-US" dirty="0" smtClean="0"/>
          </a:p>
          <a:p>
            <a:pPr marL="798513"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398463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:</a:t>
            </a:r>
          </a:p>
          <a:p>
            <a:pPr marL="798513"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marL="798513" lvl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(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cộng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endParaRPr lang="en-US" sz="2800" dirty="0" smtClean="0"/>
          </a:p>
          <a:p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tùy</a:t>
            </a:r>
            <a:r>
              <a:rPr lang="en-US" sz="2800" dirty="0" smtClean="0"/>
              <a:t> </a:t>
            </a:r>
            <a:r>
              <a:rPr lang="en-US" sz="2800" dirty="0" err="1" smtClean="0"/>
              <a:t>chọn</a:t>
            </a:r>
            <a:endParaRPr lang="en-US" sz="2800" dirty="0" smtClean="0"/>
          </a:p>
          <a:p>
            <a:r>
              <a:rPr lang="en-US" sz="2800" dirty="0" err="1" smtClean="0"/>
              <a:t>Lưu</a:t>
            </a:r>
            <a:r>
              <a:rPr lang="en-US" sz="2800" dirty="0" smtClean="0"/>
              <a:t> ý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endParaRPr lang="en-US" sz="2800" dirty="0" smtClean="0"/>
          </a:p>
          <a:p>
            <a:r>
              <a:rPr lang="en-US" sz="2800" dirty="0" err="1" smtClean="0"/>
              <a:t>Lưu</a:t>
            </a:r>
            <a:r>
              <a:rPr lang="en-US" sz="2800" dirty="0" smtClean="0"/>
              <a:t> ý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endParaRPr lang="en-US" sz="2800" dirty="0" smtClean="0"/>
          </a:p>
          <a:p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mối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cố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lớp</a:t>
            </a:r>
            <a:endParaRPr lang="en-US" sz="2800" dirty="0" smtClean="0"/>
          </a:p>
          <a:p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endParaRPr lang="en-US" sz="2800" dirty="0" smtClean="0"/>
          </a:p>
          <a:p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tán</a:t>
            </a:r>
            <a:endParaRPr lang="en-US" sz="2800" dirty="0" smtClean="0"/>
          </a:p>
          <a:p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xét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dễ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tàng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con:</a:t>
            </a:r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(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vi (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component)</a:t>
            </a:r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marL="798513" lvl="1" indent="-342900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CSDLDatabase</a:t>
            </a:r>
            <a:r>
              <a:rPr lang="en-US" dirty="0" smtClean="0"/>
              <a:t> access support</a:t>
            </a:r>
          </a:p>
          <a:p>
            <a:pPr marL="798513" lvl="1" indent="-34290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798513" lvl="1" indent="-34290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 marL="798513" lvl="1" indent="-342900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905000" y="1752600"/>
            <a:ext cx="5422900" cy="4572000"/>
            <a:chOff x="2120900" y="1752600"/>
            <a:chExt cx="5422900" cy="4572000"/>
          </a:xfrm>
        </p:grpSpPr>
        <p:sp>
          <p:nvSpPr>
            <p:cNvPr id="5" name="AutoShape 17"/>
            <p:cNvSpPr>
              <a:spLocks noChangeArrowheads="1"/>
            </p:cNvSpPr>
            <p:nvPr/>
          </p:nvSpPr>
          <p:spPr bwMode="auto">
            <a:xfrm>
              <a:off x="4419600" y="3451225"/>
              <a:ext cx="762000" cy="838200"/>
            </a:xfrm>
            <a:prstGeom prst="downArrow">
              <a:avLst>
                <a:gd name="adj1" fmla="val 50000"/>
                <a:gd name="adj2" fmla="val 497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962400" y="1752600"/>
              <a:ext cx="1662112" cy="1428750"/>
              <a:chOff x="4205288" y="1730375"/>
              <a:chExt cx="1662112" cy="1428750"/>
            </a:xfrm>
          </p:grpSpPr>
          <p:sp>
            <p:nvSpPr>
              <p:cNvPr id="6" name="Rectangle 66"/>
              <p:cNvSpPr>
                <a:spLocks noChangeArrowheads="1"/>
              </p:cNvSpPr>
              <p:nvPr/>
            </p:nvSpPr>
            <p:spPr bwMode="auto">
              <a:xfrm>
                <a:off x="4205288" y="1730375"/>
                <a:ext cx="1662112" cy="1428750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Rectangle 67"/>
              <p:cNvSpPr>
                <a:spLocks noChangeArrowheads="1"/>
              </p:cNvSpPr>
              <p:nvPr/>
            </p:nvSpPr>
            <p:spPr bwMode="auto">
              <a:xfrm>
                <a:off x="4386263" y="1806575"/>
                <a:ext cx="117096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</a:rPr>
                  <a:t>Client Class</a:t>
                </a:r>
                <a:endParaRPr lang="en-US" dirty="0"/>
              </a:p>
            </p:txBody>
          </p:sp>
          <p:sp>
            <p:nvSpPr>
              <p:cNvPr id="8" name="Rectangle 68"/>
              <p:cNvSpPr>
                <a:spLocks noChangeArrowheads="1"/>
              </p:cNvSpPr>
              <p:nvPr/>
            </p:nvSpPr>
            <p:spPr bwMode="auto">
              <a:xfrm>
                <a:off x="4205288" y="2130425"/>
                <a:ext cx="1662112" cy="1028700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Rectangle 69"/>
              <p:cNvSpPr>
                <a:spLocks noChangeArrowheads="1"/>
              </p:cNvSpPr>
              <p:nvPr/>
            </p:nvSpPr>
            <p:spPr bwMode="auto">
              <a:xfrm>
                <a:off x="4205288" y="2282825"/>
                <a:ext cx="1662112" cy="876300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Rectangle 70"/>
              <p:cNvSpPr>
                <a:spLocks noChangeArrowheads="1"/>
              </p:cNvSpPr>
              <p:nvPr/>
            </p:nvSpPr>
            <p:spPr bwMode="auto">
              <a:xfrm>
                <a:off x="4265613" y="2454275"/>
                <a:ext cx="40322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Y()</a:t>
                </a:r>
                <a:endParaRPr lang="en-US"/>
              </a:p>
            </p:txBody>
          </p:sp>
          <p:sp>
            <p:nvSpPr>
              <p:cNvPr id="11" name="Rectangle 71"/>
              <p:cNvSpPr>
                <a:spLocks noChangeArrowheads="1"/>
              </p:cNvSpPr>
              <p:nvPr/>
            </p:nvSpPr>
            <p:spPr bwMode="auto">
              <a:xfrm>
                <a:off x="4265613" y="2740025"/>
                <a:ext cx="40322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Z()</a:t>
                </a:r>
                <a:endParaRPr lang="en-US"/>
              </a:p>
            </p:txBody>
          </p:sp>
        </p:grp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2120900" y="4432300"/>
              <a:ext cx="1768475" cy="189230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2120900" y="5197475"/>
              <a:ext cx="1768475" cy="112712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2120900" y="5357813"/>
              <a:ext cx="1768475" cy="966787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181225" y="5559425"/>
              <a:ext cx="3556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dirty="0">
                  <a:solidFill>
                    <a:srgbClr val="000000"/>
                  </a:solidFill>
                </a:rPr>
                <a:t>Y()</a:t>
              </a:r>
              <a:endParaRPr lang="en-US" dirty="0"/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2181225" y="5881688"/>
              <a:ext cx="341313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Z()</a:t>
              </a:r>
              <a:endParaRPr lang="en-US"/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2181225" y="4511675"/>
              <a:ext cx="16589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&lt;&lt;Interface&gt;&gt;</a:t>
              </a:r>
              <a:endParaRPr 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5475288" y="4794250"/>
              <a:ext cx="2068512" cy="116840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5475288" y="4432300"/>
              <a:ext cx="822325" cy="36195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5695950" y="5156200"/>
              <a:ext cx="15700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Subsystem K</a:t>
              </a:r>
              <a:endParaRPr lang="en-US"/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5535613" y="4833938"/>
              <a:ext cx="1895475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</a:rPr>
                <a:t>&lt;&lt;subsystem&gt;&gt;</a:t>
              </a:r>
              <a:endParaRPr 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 flipH="1">
              <a:off x="4260850" y="5356225"/>
              <a:ext cx="1222375" cy="15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(interface)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800" dirty="0" err="1" smtClean="0"/>
              <a:t>Mục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endParaRPr lang="en-US" sz="2800" dirty="0" smtClean="0"/>
          </a:p>
          <a:p>
            <a:pPr marL="798513" lvl="1" indent="-342900">
              <a:lnSpc>
                <a:spcPct val="77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bước</a:t>
            </a:r>
            <a:endParaRPr lang="en-US" sz="2800" dirty="0" smtClean="0"/>
          </a:p>
          <a:p>
            <a:pPr lvl="1">
              <a:lnSpc>
                <a:spcPct val="7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</a:t>
            </a:r>
          </a:p>
          <a:p>
            <a:pPr lvl="1">
              <a:lnSpc>
                <a:spcPct val="70000"/>
              </a:lnSpc>
            </a:pP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lvl="1">
              <a:lnSpc>
                <a:spcPct val="70000"/>
              </a:lnSpc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lvl="1">
              <a:lnSpc>
                <a:spcPct val="70000"/>
              </a:lnSpc>
            </a:pP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</a:t>
            </a:r>
          </a:p>
          <a:p>
            <a:pPr lvl="1">
              <a:lnSpc>
                <a:spcPct val="70000"/>
              </a:lnSpc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lvl="1">
              <a:lnSpc>
                <a:spcPct val="70000"/>
              </a:lnSpc>
            </a:pP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Ngữ</a:t>
            </a:r>
            <a:r>
              <a:rPr lang="en-US" sz="4000" dirty="0" smtClean="0"/>
              <a:t> </a:t>
            </a:r>
            <a:r>
              <a:rPr lang="en-US" sz="4000" dirty="0" err="1" smtClean="0"/>
              <a:t>cảnh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việc</a:t>
            </a:r>
            <a:r>
              <a:rPr lang="en-US" sz="4000" dirty="0" smtClean="0"/>
              <a:t> </a:t>
            </a:r>
            <a:r>
              <a:rPr lang="en-US" sz="4000" dirty="0" err="1" smtClean="0"/>
              <a:t>Xác</a:t>
            </a:r>
            <a:r>
              <a:rPr lang="en-US" sz="4000" dirty="0" smtClean="0"/>
              <a:t> </a:t>
            </a:r>
            <a:r>
              <a:rPr lang="en-US" sz="4000" dirty="0" err="1" smtClean="0"/>
              <a:t>định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phần</a:t>
            </a:r>
            <a:r>
              <a:rPr lang="en-US" sz="4000" dirty="0" smtClean="0"/>
              <a:t> </a:t>
            </a:r>
            <a:r>
              <a:rPr lang="en-US" sz="4000" dirty="0" err="1" smtClean="0"/>
              <a:t>tử</a:t>
            </a:r>
            <a:r>
              <a:rPr lang="en-US" sz="4000" dirty="0" smtClean="0"/>
              <a:t> </a:t>
            </a:r>
            <a:r>
              <a:rPr lang="en-US" sz="4000" dirty="0" err="1" smtClean="0"/>
              <a:t>Thiết</a:t>
            </a:r>
            <a:r>
              <a:rPr lang="en-US" sz="4000" dirty="0" smtClean="0"/>
              <a:t> </a:t>
            </a:r>
            <a:r>
              <a:rPr lang="en-US" sz="4000" dirty="0" err="1" smtClean="0"/>
              <a:t>kế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495800" y="1282700"/>
            <a:ext cx="4013200" cy="5575300"/>
            <a:chOff x="1616" y="504"/>
            <a:chExt cx="2528" cy="3512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616" y="504"/>
              <a:ext cx="2528" cy="351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 sz="1100"/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auto">
            <a:xfrm>
              <a:off x="2728" y="569"/>
              <a:ext cx="111" cy="111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FF9999"/>
              </a:solidFill>
              <a:round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 sz="1100"/>
            </a:p>
          </p:txBody>
        </p: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3321" y="1631"/>
              <a:ext cx="153" cy="153"/>
              <a:chOff x="3317" y="1579"/>
              <a:chExt cx="153" cy="153"/>
            </a:xfrm>
          </p:grpSpPr>
          <p:sp>
            <p:nvSpPr>
              <p:cNvPr id="105" name="Oval 19"/>
              <p:cNvSpPr>
                <a:spLocks noChangeArrowheads="1"/>
              </p:cNvSpPr>
              <p:nvPr/>
            </p:nvSpPr>
            <p:spPr bwMode="auto">
              <a:xfrm>
                <a:off x="3338" y="1600"/>
                <a:ext cx="111" cy="111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FF9999"/>
                </a:solidFill>
                <a:round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 sz="1100"/>
              </a:p>
            </p:txBody>
          </p:sp>
          <p:sp>
            <p:nvSpPr>
              <p:cNvPr id="106" name="Oval 20"/>
              <p:cNvSpPr>
                <a:spLocks noChangeArrowheads="1"/>
              </p:cNvSpPr>
              <p:nvPr/>
            </p:nvSpPr>
            <p:spPr bwMode="auto">
              <a:xfrm>
                <a:off x="3317" y="1579"/>
                <a:ext cx="153" cy="153"/>
              </a:xfrm>
              <a:prstGeom prst="ellipse">
                <a:avLst/>
              </a:prstGeom>
              <a:noFill/>
              <a:ln w="12700">
                <a:solidFill>
                  <a:srgbClr val="FF9999"/>
                </a:solidFill>
                <a:round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 sz="1100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2789" y="3781"/>
              <a:ext cx="153" cy="153"/>
              <a:chOff x="3317" y="1579"/>
              <a:chExt cx="153" cy="153"/>
            </a:xfrm>
          </p:grpSpPr>
          <p:sp>
            <p:nvSpPr>
              <p:cNvPr id="103" name="Oval 22"/>
              <p:cNvSpPr>
                <a:spLocks noChangeArrowheads="1"/>
              </p:cNvSpPr>
              <p:nvPr/>
            </p:nvSpPr>
            <p:spPr bwMode="auto">
              <a:xfrm>
                <a:off x="3338" y="1600"/>
                <a:ext cx="111" cy="111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FF9999"/>
                </a:solidFill>
                <a:round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 sz="1100"/>
              </a:p>
            </p:txBody>
          </p:sp>
          <p:sp>
            <p:nvSpPr>
              <p:cNvPr id="104" name="Oval 23"/>
              <p:cNvSpPr>
                <a:spLocks noChangeArrowheads="1"/>
              </p:cNvSpPr>
              <p:nvPr/>
            </p:nvSpPr>
            <p:spPr bwMode="auto">
              <a:xfrm>
                <a:off x="3317" y="1579"/>
                <a:ext cx="153" cy="153"/>
              </a:xfrm>
              <a:prstGeom prst="ellipse">
                <a:avLst/>
              </a:prstGeom>
              <a:noFill/>
              <a:ln w="12700">
                <a:solidFill>
                  <a:srgbClr val="FF9999"/>
                </a:solidFill>
                <a:round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 sz="1100"/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2221" y="1000"/>
              <a:ext cx="302" cy="198"/>
              <a:chOff x="2263" y="970"/>
              <a:chExt cx="288" cy="189"/>
            </a:xfrm>
          </p:grpSpPr>
          <p:sp>
            <p:nvSpPr>
              <p:cNvPr id="94" name="AutoShape 25"/>
              <p:cNvSpPr>
                <a:spLocks noChangeArrowheads="1"/>
              </p:cNvSpPr>
              <p:nvPr/>
            </p:nvSpPr>
            <p:spPr bwMode="auto">
              <a:xfrm>
                <a:off x="2263" y="970"/>
                <a:ext cx="288" cy="189"/>
              </a:xfrm>
              <a:prstGeom prst="roundRect">
                <a:avLst>
                  <a:gd name="adj" fmla="val 16667"/>
                </a:avLst>
              </a:prstGeom>
              <a:solidFill>
                <a:srgbClr val="8ECC8E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C0C0C0"/>
                </a:outerShdw>
              </a:effectLst>
            </p:spPr>
            <p:txBody>
              <a:bodyPr wrap="none" lIns="107950" tIns="53975" rIns="107950" bIns="53975" anchor="ctr"/>
              <a:lstStyle/>
              <a:p>
                <a:endParaRPr lang="en-US" sz="1100"/>
              </a:p>
            </p:txBody>
          </p:sp>
          <p:grpSp>
            <p:nvGrpSpPr>
              <p:cNvPr id="95" name="Group 26"/>
              <p:cNvGrpSpPr>
                <a:grpSpLocks/>
              </p:cNvGrpSpPr>
              <p:nvPr/>
            </p:nvGrpSpPr>
            <p:grpSpPr bwMode="auto">
              <a:xfrm>
                <a:off x="2300" y="996"/>
                <a:ext cx="86" cy="128"/>
                <a:chOff x="2853" y="1773"/>
                <a:chExt cx="161" cy="237"/>
              </a:xfrm>
            </p:grpSpPr>
            <p:sp>
              <p:nvSpPr>
                <p:cNvPr id="101" name="AutoShape 27"/>
                <p:cNvSpPr>
                  <a:spLocks noChangeArrowheads="1"/>
                </p:cNvSpPr>
                <p:nvPr/>
              </p:nvSpPr>
              <p:spPr bwMode="auto">
                <a:xfrm>
                  <a:off x="2853" y="1880"/>
                  <a:ext cx="161" cy="130"/>
                </a:xfrm>
                <a:prstGeom prst="parallelogram">
                  <a:avLst>
                    <a:gd name="adj" fmla="val 30962"/>
                  </a:avLst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 sz="1100"/>
                </a:p>
              </p:txBody>
            </p:sp>
            <p:sp>
              <p:nvSpPr>
                <p:cNvPr id="102" name="Oval 28"/>
                <p:cNvSpPr>
                  <a:spLocks noChangeArrowheads="1"/>
                </p:cNvSpPr>
                <p:nvPr/>
              </p:nvSpPr>
              <p:spPr bwMode="auto">
                <a:xfrm>
                  <a:off x="2915" y="1773"/>
                  <a:ext cx="87" cy="87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 sz="1100"/>
                </a:p>
              </p:txBody>
            </p:sp>
          </p:grpSp>
          <p:grpSp>
            <p:nvGrpSpPr>
              <p:cNvPr id="96" name="Group 29"/>
              <p:cNvGrpSpPr>
                <a:grpSpLocks/>
              </p:cNvGrpSpPr>
              <p:nvPr/>
            </p:nvGrpSpPr>
            <p:grpSpPr bwMode="auto">
              <a:xfrm>
                <a:off x="2373" y="985"/>
                <a:ext cx="65" cy="93"/>
                <a:chOff x="3387" y="1863"/>
                <a:chExt cx="122" cy="174"/>
              </a:xfrm>
            </p:grpSpPr>
            <p:sp>
              <p:nvSpPr>
                <p:cNvPr id="98" name="Freeform 30"/>
                <p:cNvSpPr>
                  <a:spLocks/>
                </p:cNvSpPr>
                <p:nvPr/>
              </p:nvSpPr>
              <p:spPr bwMode="auto">
                <a:xfrm>
                  <a:off x="3387" y="1863"/>
                  <a:ext cx="122" cy="17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74"/>
                    </a:cxn>
                    <a:cxn ang="0">
                      <a:pos x="122" y="174"/>
                    </a:cxn>
                    <a:cxn ang="0">
                      <a:pos x="122" y="38"/>
                    </a:cxn>
                    <a:cxn ang="0">
                      <a:pos x="84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" h="174">
                      <a:moveTo>
                        <a:pt x="0" y="0"/>
                      </a:moveTo>
                      <a:lnTo>
                        <a:pt x="0" y="174"/>
                      </a:lnTo>
                      <a:lnTo>
                        <a:pt x="122" y="174"/>
                      </a:lnTo>
                      <a:lnTo>
                        <a:pt x="122" y="38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  <p:sp>
              <p:nvSpPr>
                <p:cNvPr id="99" name="Line 31"/>
                <p:cNvSpPr>
                  <a:spLocks noChangeShapeType="1"/>
                </p:cNvSpPr>
                <p:nvPr/>
              </p:nvSpPr>
              <p:spPr bwMode="auto">
                <a:xfrm>
                  <a:off x="3468" y="1863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  <p:sp>
              <p:nvSpPr>
                <p:cNvPr id="10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466" y="1904"/>
                  <a:ext cx="4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</p:grpSp>
          <p:sp>
            <p:nvSpPr>
              <p:cNvPr id="97" name="AutoShape 33"/>
              <p:cNvSpPr>
                <a:spLocks noChangeArrowheads="1"/>
              </p:cNvSpPr>
              <p:nvPr/>
            </p:nvSpPr>
            <p:spPr bwMode="auto">
              <a:xfrm>
                <a:off x="2400" y="1055"/>
                <a:ext cx="129" cy="74"/>
              </a:xfrm>
              <a:prstGeom prst="homePlate">
                <a:avLst>
                  <a:gd name="adj" fmla="val 51571"/>
                </a:avLst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 sz="1100"/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3238" y="1000"/>
              <a:ext cx="302" cy="198"/>
              <a:chOff x="2263" y="970"/>
              <a:chExt cx="288" cy="189"/>
            </a:xfrm>
          </p:grpSpPr>
          <p:sp>
            <p:nvSpPr>
              <p:cNvPr id="85" name="AutoShape 35"/>
              <p:cNvSpPr>
                <a:spLocks noChangeArrowheads="1"/>
              </p:cNvSpPr>
              <p:nvPr/>
            </p:nvSpPr>
            <p:spPr bwMode="auto">
              <a:xfrm>
                <a:off x="2263" y="970"/>
                <a:ext cx="288" cy="189"/>
              </a:xfrm>
              <a:prstGeom prst="roundRect">
                <a:avLst>
                  <a:gd name="adj" fmla="val 16667"/>
                </a:avLst>
              </a:prstGeom>
              <a:solidFill>
                <a:srgbClr val="8ECC8E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C0C0C0"/>
                </a:outerShdw>
              </a:effectLst>
            </p:spPr>
            <p:txBody>
              <a:bodyPr wrap="none" lIns="107950" tIns="53975" rIns="107950" bIns="53975" anchor="ctr"/>
              <a:lstStyle/>
              <a:p>
                <a:endParaRPr lang="en-US" sz="1100"/>
              </a:p>
            </p:txBody>
          </p:sp>
          <p:grpSp>
            <p:nvGrpSpPr>
              <p:cNvPr id="86" name="Group 36"/>
              <p:cNvGrpSpPr>
                <a:grpSpLocks/>
              </p:cNvGrpSpPr>
              <p:nvPr/>
            </p:nvGrpSpPr>
            <p:grpSpPr bwMode="auto">
              <a:xfrm>
                <a:off x="2300" y="996"/>
                <a:ext cx="86" cy="128"/>
                <a:chOff x="2853" y="1773"/>
                <a:chExt cx="161" cy="237"/>
              </a:xfrm>
            </p:grpSpPr>
            <p:sp>
              <p:nvSpPr>
                <p:cNvPr id="92" name="AutoShape 37"/>
                <p:cNvSpPr>
                  <a:spLocks noChangeArrowheads="1"/>
                </p:cNvSpPr>
                <p:nvPr/>
              </p:nvSpPr>
              <p:spPr bwMode="auto">
                <a:xfrm>
                  <a:off x="2853" y="1880"/>
                  <a:ext cx="161" cy="130"/>
                </a:xfrm>
                <a:prstGeom prst="parallelogram">
                  <a:avLst>
                    <a:gd name="adj" fmla="val 30962"/>
                  </a:avLst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 sz="1100"/>
                </a:p>
              </p:txBody>
            </p:sp>
            <p:sp>
              <p:nvSpPr>
                <p:cNvPr id="93" name="Oval 38"/>
                <p:cNvSpPr>
                  <a:spLocks noChangeArrowheads="1"/>
                </p:cNvSpPr>
                <p:nvPr/>
              </p:nvSpPr>
              <p:spPr bwMode="auto">
                <a:xfrm>
                  <a:off x="2915" y="1773"/>
                  <a:ext cx="87" cy="87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 sz="1100"/>
                </a:p>
              </p:txBody>
            </p:sp>
          </p:grpSp>
          <p:grpSp>
            <p:nvGrpSpPr>
              <p:cNvPr id="87" name="Group 39"/>
              <p:cNvGrpSpPr>
                <a:grpSpLocks/>
              </p:cNvGrpSpPr>
              <p:nvPr/>
            </p:nvGrpSpPr>
            <p:grpSpPr bwMode="auto">
              <a:xfrm>
                <a:off x="2373" y="985"/>
                <a:ext cx="65" cy="93"/>
                <a:chOff x="3387" y="1863"/>
                <a:chExt cx="122" cy="174"/>
              </a:xfrm>
            </p:grpSpPr>
            <p:sp>
              <p:nvSpPr>
                <p:cNvPr id="89" name="Freeform 40"/>
                <p:cNvSpPr>
                  <a:spLocks/>
                </p:cNvSpPr>
                <p:nvPr/>
              </p:nvSpPr>
              <p:spPr bwMode="auto">
                <a:xfrm>
                  <a:off x="3387" y="1863"/>
                  <a:ext cx="122" cy="17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74"/>
                    </a:cxn>
                    <a:cxn ang="0">
                      <a:pos x="122" y="174"/>
                    </a:cxn>
                    <a:cxn ang="0">
                      <a:pos x="122" y="38"/>
                    </a:cxn>
                    <a:cxn ang="0">
                      <a:pos x="84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" h="174">
                      <a:moveTo>
                        <a:pt x="0" y="0"/>
                      </a:moveTo>
                      <a:lnTo>
                        <a:pt x="0" y="174"/>
                      </a:lnTo>
                      <a:lnTo>
                        <a:pt x="122" y="174"/>
                      </a:lnTo>
                      <a:lnTo>
                        <a:pt x="122" y="38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  <p:sp>
              <p:nvSpPr>
                <p:cNvPr id="90" name="Line 41"/>
                <p:cNvSpPr>
                  <a:spLocks noChangeShapeType="1"/>
                </p:cNvSpPr>
                <p:nvPr/>
              </p:nvSpPr>
              <p:spPr bwMode="auto">
                <a:xfrm>
                  <a:off x="3468" y="1863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  <p:sp>
              <p:nvSpPr>
                <p:cNvPr id="9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466" y="1904"/>
                  <a:ext cx="4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</p:grpSp>
          <p:sp>
            <p:nvSpPr>
              <p:cNvPr id="88" name="AutoShape 43"/>
              <p:cNvSpPr>
                <a:spLocks noChangeArrowheads="1"/>
              </p:cNvSpPr>
              <p:nvPr/>
            </p:nvSpPr>
            <p:spPr bwMode="auto">
              <a:xfrm>
                <a:off x="2400" y="1055"/>
                <a:ext cx="129" cy="74"/>
              </a:xfrm>
              <a:prstGeom prst="homePlate">
                <a:avLst>
                  <a:gd name="adj" fmla="val 51571"/>
                </a:avLst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 sz="1100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2971" y="1882"/>
              <a:ext cx="302" cy="198"/>
              <a:chOff x="2263" y="970"/>
              <a:chExt cx="288" cy="189"/>
            </a:xfrm>
          </p:grpSpPr>
          <p:sp>
            <p:nvSpPr>
              <p:cNvPr id="76" name="AutoShape 45"/>
              <p:cNvSpPr>
                <a:spLocks noChangeArrowheads="1"/>
              </p:cNvSpPr>
              <p:nvPr/>
            </p:nvSpPr>
            <p:spPr bwMode="auto">
              <a:xfrm>
                <a:off x="2263" y="970"/>
                <a:ext cx="288" cy="189"/>
              </a:xfrm>
              <a:prstGeom prst="roundRect">
                <a:avLst>
                  <a:gd name="adj" fmla="val 16667"/>
                </a:avLst>
              </a:prstGeom>
              <a:solidFill>
                <a:srgbClr val="8ECC8E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C0C0C0"/>
                </a:outerShdw>
              </a:effectLst>
            </p:spPr>
            <p:txBody>
              <a:bodyPr wrap="none" lIns="107950" tIns="53975" rIns="107950" bIns="53975" anchor="ctr"/>
              <a:lstStyle/>
              <a:p>
                <a:endParaRPr lang="en-US" sz="1100"/>
              </a:p>
            </p:txBody>
          </p:sp>
          <p:grpSp>
            <p:nvGrpSpPr>
              <p:cNvPr id="77" name="Group 46"/>
              <p:cNvGrpSpPr>
                <a:grpSpLocks/>
              </p:cNvGrpSpPr>
              <p:nvPr/>
            </p:nvGrpSpPr>
            <p:grpSpPr bwMode="auto">
              <a:xfrm>
                <a:off x="2300" y="996"/>
                <a:ext cx="86" cy="128"/>
                <a:chOff x="2853" y="1773"/>
                <a:chExt cx="161" cy="237"/>
              </a:xfrm>
            </p:grpSpPr>
            <p:sp>
              <p:nvSpPr>
                <p:cNvPr id="83" name="AutoShape 47"/>
                <p:cNvSpPr>
                  <a:spLocks noChangeArrowheads="1"/>
                </p:cNvSpPr>
                <p:nvPr/>
              </p:nvSpPr>
              <p:spPr bwMode="auto">
                <a:xfrm>
                  <a:off x="2853" y="1880"/>
                  <a:ext cx="161" cy="130"/>
                </a:xfrm>
                <a:prstGeom prst="parallelogram">
                  <a:avLst>
                    <a:gd name="adj" fmla="val 30962"/>
                  </a:avLst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 sz="1100"/>
                </a:p>
              </p:txBody>
            </p:sp>
            <p:sp>
              <p:nvSpPr>
                <p:cNvPr id="84" name="Oval 48"/>
                <p:cNvSpPr>
                  <a:spLocks noChangeArrowheads="1"/>
                </p:cNvSpPr>
                <p:nvPr/>
              </p:nvSpPr>
              <p:spPr bwMode="auto">
                <a:xfrm>
                  <a:off x="2915" y="1773"/>
                  <a:ext cx="87" cy="87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 sz="1100"/>
                </a:p>
              </p:txBody>
            </p:sp>
          </p:grpSp>
          <p:grpSp>
            <p:nvGrpSpPr>
              <p:cNvPr id="78" name="Group 49"/>
              <p:cNvGrpSpPr>
                <a:grpSpLocks/>
              </p:cNvGrpSpPr>
              <p:nvPr/>
            </p:nvGrpSpPr>
            <p:grpSpPr bwMode="auto">
              <a:xfrm>
                <a:off x="2373" y="985"/>
                <a:ext cx="65" cy="93"/>
                <a:chOff x="3387" y="1863"/>
                <a:chExt cx="122" cy="174"/>
              </a:xfrm>
            </p:grpSpPr>
            <p:sp>
              <p:nvSpPr>
                <p:cNvPr id="80" name="Freeform 50"/>
                <p:cNvSpPr>
                  <a:spLocks/>
                </p:cNvSpPr>
                <p:nvPr/>
              </p:nvSpPr>
              <p:spPr bwMode="auto">
                <a:xfrm>
                  <a:off x="3387" y="1863"/>
                  <a:ext cx="122" cy="17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74"/>
                    </a:cxn>
                    <a:cxn ang="0">
                      <a:pos x="122" y="174"/>
                    </a:cxn>
                    <a:cxn ang="0">
                      <a:pos x="122" y="38"/>
                    </a:cxn>
                    <a:cxn ang="0">
                      <a:pos x="84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" h="174">
                      <a:moveTo>
                        <a:pt x="0" y="0"/>
                      </a:moveTo>
                      <a:lnTo>
                        <a:pt x="0" y="174"/>
                      </a:lnTo>
                      <a:lnTo>
                        <a:pt x="122" y="174"/>
                      </a:lnTo>
                      <a:lnTo>
                        <a:pt x="122" y="38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  <p:sp>
              <p:nvSpPr>
                <p:cNvPr id="81" name="Line 51"/>
                <p:cNvSpPr>
                  <a:spLocks noChangeShapeType="1"/>
                </p:cNvSpPr>
                <p:nvPr/>
              </p:nvSpPr>
              <p:spPr bwMode="auto">
                <a:xfrm>
                  <a:off x="3468" y="1863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  <p:sp>
              <p:nvSpPr>
                <p:cNvPr id="82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3466" y="1904"/>
                  <a:ext cx="4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</p:grpSp>
          <p:sp>
            <p:nvSpPr>
              <p:cNvPr id="79" name="AutoShape 53"/>
              <p:cNvSpPr>
                <a:spLocks noChangeArrowheads="1"/>
              </p:cNvSpPr>
              <p:nvPr/>
            </p:nvSpPr>
            <p:spPr bwMode="auto">
              <a:xfrm>
                <a:off x="2400" y="1055"/>
                <a:ext cx="129" cy="74"/>
              </a:xfrm>
              <a:prstGeom prst="homePlate">
                <a:avLst>
                  <a:gd name="adj" fmla="val 51571"/>
                </a:avLst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 sz="1100"/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2011" y="2209"/>
              <a:ext cx="302" cy="198"/>
              <a:chOff x="2263" y="970"/>
              <a:chExt cx="288" cy="189"/>
            </a:xfrm>
          </p:grpSpPr>
          <p:sp>
            <p:nvSpPr>
              <p:cNvPr id="67" name="AutoShape 55"/>
              <p:cNvSpPr>
                <a:spLocks noChangeArrowheads="1"/>
              </p:cNvSpPr>
              <p:nvPr/>
            </p:nvSpPr>
            <p:spPr bwMode="auto">
              <a:xfrm>
                <a:off x="2263" y="970"/>
                <a:ext cx="288" cy="189"/>
              </a:xfrm>
              <a:prstGeom prst="roundRect">
                <a:avLst>
                  <a:gd name="adj" fmla="val 16667"/>
                </a:avLst>
              </a:prstGeom>
              <a:solidFill>
                <a:srgbClr val="8ECC8E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C0C0C0"/>
                </a:outerShdw>
              </a:effectLst>
            </p:spPr>
            <p:txBody>
              <a:bodyPr wrap="none" lIns="107950" tIns="53975" rIns="107950" bIns="53975" anchor="ctr"/>
              <a:lstStyle/>
              <a:p>
                <a:endParaRPr lang="en-US" sz="1100"/>
              </a:p>
            </p:txBody>
          </p:sp>
          <p:grpSp>
            <p:nvGrpSpPr>
              <p:cNvPr id="68" name="Group 56"/>
              <p:cNvGrpSpPr>
                <a:grpSpLocks/>
              </p:cNvGrpSpPr>
              <p:nvPr/>
            </p:nvGrpSpPr>
            <p:grpSpPr bwMode="auto">
              <a:xfrm>
                <a:off x="2300" y="996"/>
                <a:ext cx="86" cy="128"/>
                <a:chOff x="2853" y="1773"/>
                <a:chExt cx="161" cy="237"/>
              </a:xfrm>
            </p:grpSpPr>
            <p:sp>
              <p:nvSpPr>
                <p:cNvPr id="74" name="AutoShape 57"/>
                <p:cNvSpPr>
                  <a:spLocks noChangeArrowheads="1"/>
                </p:cNvSpPr>
                <p:nvPr/>
              </p:nvSpPr>
              <p:spPr bwMode="auto">
                <a:xfrm>
                  <a:off x="2853" y="1880"/>
                  <a:ext cx="161" cy="130"/>
                </a:xfrm>
                <a:prstGeom prst="parallelogram">
                  <a:avLst>
                    <a:gd name="adj" fmla="val 30962"/>
                  </a:avLst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 sz="1100"/>
                </a:p>
              </p:txBody>
            </p:sp>
            <p:sp>
              <p:nvSpPr>
                <p:cNvPr id="75" name="Oval 58"/>
                <p:cNvSpPr>
                  <a:spLocks noChangeArrowheads="1"/>
                </p:cNvSpPr>
                <p:nvPr/>
              </p:nvSpPr>
              <p:spPr bwMode="auto">
                <a:xfrm>
                  <a:off x="2915" y="1773"/>
                  <a:ext cx="87" cy="87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 sz="1100"/>
                </a:p>
              </p:txBody>
            </p:sp>
          </p:grpSp>
          <p:grpSp>
            <p:nvGrpSpPr>
              <p:cNvPr id="69" name="Group 59"/>
              <p:cNvGrpSpPr>
                <a:grpSpLocks/>
              </p:cNvGrpSpPr>
              <p:nvPr/>
            </p:nvGrpSpPr>
            <p:grpSpPr bwMode="auto">
              <a:xfrm>
                <a:off x="2373" y="985"/>
                <a:ext cx="65" cy="93"/>
                <a:chOff x="3387" y="1863"/>
                <a:chExt cx="122" cy="174"/>
              </a:xfrm>
            </p:grpSpPr>
            <p:sp>
              <p:nvSpPr>
                <p:cNvPr id="71" name="Freeform 60"/>
                <p:cNvSpPr>
                  <a:spLocks/>
                </p:cNvSpPr>
                <p:nvPr/>
              </p:nvSpPr>
              <p:spPr bwMode="auto">
                <a:xfrm>
                  <a:off x="3387" y="1863"/>
                  <a:ext cx="122" cy="17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74"/>
                    </a:cxn>
                    <a:cxn ang="0">
                      <a:pos x="122" y="174"/>
                    </a:cxn>
                    <a:cxn ang="0">
                      <a:pos x="122" y="38"/>
                    </a:cxn>
                    <a:cxn ang="0">
                      <a:pos x="84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" h="174">
                      <a:moveTo>
                        <a:pt x="0" y="0"/>
                      </a:moveTo>
                      <a:lnTo>
                        <a:pt x="0" y="174"/>
                      </a:lnTo>
                      <a:lnTo>
                        <a:pt x="122" y="174"/>
                      </a:lnTo>
                      <a:lnTo>
                        <a:pt x="122" y="38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  <p:sp>
              <p:nvSpPr>
                <p:cNvPr id="72" name="Line 61"/>
                <p:cNvSpPr>
                  <a:spLocks noChangeShapeType="1"/>
                </p:cNvSpPr>
                <p:nvPr/>
              </p:nvSpPr>
              <p:spPr bwMode="auto">
                <a:xfrm>
                  <a:off x="3468" y="1863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  <p:sp>
              <p:nvSpPr>
                <p:cNvPr id="73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3466" y="1904"/>
                  <a:ext cx="4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</p:grpSp>
          <p:sp>
            <p:nvSpPr>
              <p:cNvPr id="70" name="AutoShape 63"/>
              <p:cNvSpPr>
                <a:spLocks noChangeArrowheads="1"/>
              </p:cNvSpPr>
              <p:nvPr/>
            </p:nvSpPr>
            <p:spPr bwMode="auto">
              <a:xfrm>
                <a:off x="2400" y="1055"/>
                <a:ext cx="129" cy="74"/>
              </a:xfrm>
              <a:prstGeom prst="homePlate">
                <a:avLst>
                  <a:gd name="adj" fmla="val 51571"/>
                </a:avLst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 sz="1100"/>
              </a:p>
            </p:txBody>
          </p:sp>
        </p:grpSp>
        <p:grpSp>
          <p:nvGrpSpPr>
            <p:cNvPr id="14" name="Group 64"/>
            <p:cNvGrpSpPr>
              <a:grpSpLocks/>
            </p:cNvGrpSpPr>
            <p:nvPr/>
          </p:nvGrpSpPr>
          <p:grpSpPr bwMode="auto">
            <a:xfrm>
              <a:off x="2572" y="2725"/>
              <a:ext cx="302" cy="198"/>
              <a:chOff x="2263" y="970"/>
              <a:chExt cx="288" cy="189"/>
            </a:xfrm>
          </p:grpSpPr>
          <p:sp>
            <p:nvSpPr>
              <p:cNvPr id="58" name="AutoShape 65"/>
              <p:cNvSpPr>
                <a:spLocks noChangeArrowheads="1"/>
              </p:cNvSpPr>
              <p:nvPr/>
            </p:nvSpPr>
            <p:spPr bwMode="auto">
              <a:xfrm>
                <a:off x="2263" y="970"/>
                <a:ext cx="288" cy="189"/>
              </a:xfrm>
              <a:prstGeom prst="roundRect">
                <a:avLst>
                  <a:gd name="adj" fmla="val 16667"/>
                </a:avLst>
              </a:prstGeom>
              <a:solidFill>
                <a:srgbClr val="8ECC8E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C0C0C0"/>
                </a:outerShdw>
              </a:effectLst>
            </p:spPr>
            <p:txBody>
              <a:bodyPr wrap="none" lIns="107950" tIns="53975" rIns="107950" bIns="53975" anchor="ctr"/>
              <a:lstStyle/>
              <a:p>
                <a:endParaRPr lang="en-US" sz="1100"/>
              </a:p>
            </p:txBody>
          </p:sp>
          <p:grpSp>
            <p:nvGrpSpPr>
              <p:cNvPr id="59" name="Group 66"/>
              <p:cNvGrpSpPr>
                <a:grpSpLocks/>
              </p:cNvGrpSpPr>
              <p:nvPr/>
            </p:nvGrpSpPr>
            <p:grpSpPr bwMode="auto">
              <a:xfrm>
                <a:off x="2300" y="996"/>
                <a:ext cx="86" cy="128"/>
                <a:chOff x="2853" y="1773"/>
                <a:chExt cx="161" cy="237"/>
              </a:xfrm>
            </p:grpSpPr>
            <p:sp>
              <p:nvSpPr>
                <p:cNvPr id="65" name="AutoShape 67"/>
                <p:cNvSpPr>
                  <a:spLocks noChangeArrowheads="1"/>
                </p:cNvSpPr>
                <p:nvPr/>
              </p:nvSpPr>
              <p:spPr bwMode="auto">
                <a:xfrm>
                  <a:off x="2853" y="1880"/>
                  <a:ext cx="161" cy="130"/>
                </a:xfrm>
                <a:prstGeom prst="parallelogram">
                  <a:avLst>
                    <a:gd name="adj" fmla="val 30962"/>
                  </a:avLst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 sz="1100"/>
                </a:p>
              </p:txBody>
            </p:sp>
            <p:sp>
              <p:nvSpPr>
                <p:cNvPr id="66" name="Oval 68"/>
                <p:cNvSpPr>
                  <a:spLocks noChangeArrowheads="1"/>
                </p:cNvSpPr>
                <p:nvPr/>
              </p:nvSpPr>
              <p:spPr bwMode="auto">
                <a:xfrm>
                  <a:off x="2915" y="1773"/>
                  <a:ext cx="87" cy="87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 sz="1100"/>
                </a:p>
              </p:txBody>
            </p:sp>
          </p:grpSp>
          <p:grpSp>
            <p:nvGrpSpPr>
              <p:cNvPr id="60" name="Group 69"/>
              <p:cNvGrpSpPr>
                <a:grpSpLocks/>
              </p:cNvGrpSpPr>
              <p:nvPr/>
            </p:nvGrpSpPr>
            <p:grpSpPr bwMode="auto">
              <a:xfrm>
                <a:off x="2373" y="985"/>
                <a:ext cx="65" cy="93"/>
                <a:chOff x="3387" y="1863"/>
                <a:chExt cx="122" cy="174"/>
              </a:xfrm>
            </p:grpSpPr>
            <p:sp>
              <p:nvSpPr>
                <p:cNvPr id="62" name="Freeform 70"/>
                <p:cNvSpPr>
                  <a:spLocks/>
                </p:cNvSpPr>
                <p:nvPr/>
              </p:nvSpPr>
              <p:spPr bwMode="auto">
                <a:xfrm>
                  <a:off x="3387" y="1863"/>
                  <a:ext cx="122" cy="17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74"/>
                    </a:cxn>
                    <a:cxn ang="0">
                      <a:pos x="122" y="174"/>
                    </a:cxn>
                    <a:cxn ang="0">
                      <a:pos x="122" y="38"/>
                    </a:cxn>
                    <a:cxn ang="0">
                      <a:pos x="84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" h="174">
                      <a:moveTo>
                        <a:pt x="0" y="0"/>
                      </a:moveTo>
                      <a:lnTo>
                        <a:pt x="0" y="174"/>
                      </a:lnTo>
                      <a:lnTo>
                        <a:pt x="122" y="174"/>
                      </a:lnTo>
                      <a:lnTo>
                        <a:pt x="122" y="38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  <p:sp>
              <p:nvSpPr>
                <p:cNvPr id="63" name="Line 71"/>
                <p:cNvSpPr>
                  <a:spLocks noChangeShapeType="1"/>
                </p:cNvSpPr>
                <p:nvPr/>
              </p:nvSpPr>
              <p:spPr bwMode="auto">
                <a:xfrm>
                  <a:off x="3468" y="1863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  <p:sp>
              <p:nvSpPr>
                <p:cNvPr id="64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466" y="1904"/>
                  <a:ext cx="4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</p:grpSp>
          <p:sp>
            <p:nvSpPr>
              <p:cNvPr id="61" name="AutoShape 73"/>
              <p:cNvSpPr>
                <a:spLocks noChangeArrowheads="1"/>
              </p:cNvSpPr>
              <p:nvPr/>
            </p:nvSpPr>
            <p:spPr bwMode="auto">
              <a:xfrm>
                <a:off x="2400" y="1055"/>
                <a:ext cx="129" cy="74"/>
              </a:xfrm>
              <a:prstGeom prst="homePlate">
                <a:avLst>
                  <a:gd name="adj" fmla="val 51571"/>
                </a:avLst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 sz="1100"/>
              </a:p>
            </p:txBody>
          </p:sp>
        </p:grpSp>
        <p:grpSp>
          <p:nvGrpSpPr>
            <p:cNvPr id="15" name="Group 74"/>
            <p:cNvGrpSpPr>
              <a:grpSpLocks/>
            </p:cNvGrpSpPr>
            <p:nvPr/>
          </p:nvGrpSpPr>
          <p:grpSpPr bwMode="auto">
            <a:xfrm>
              <a:off x="3382" y="2725"/>
              <a:ext cx="302" cy="198"/>
              <a:chOff x="2263" y="970"/>
              <a:chExt cx="288" cy="189"/>
            </a:xfrm>
          </p:grpSpPr>
          <p:sp>
            <p:nvSpPr>
              <p:cNvPr id="49" name="AutoShape 75"/>
              <p:cNvSpPr>
                <a:spLocks noChangeArrowheads="1"/>
              </p:cNvSpPr>
              <p:nvPr/>
            </p:nvSpPr>
            <p:spPr bwMode="auto">
              <a:xfrm>
                <a:off x="2263" y="970"/>
                <a:ext cx="288" cy="189"/>
              </a:xfrm>
              <a:prstGeom prst="roundRect">
                <a:avLst>
                  <a:gd name="adj" fmla="val 16667"/>
                </a:avLst>
              </a:prstGeom>
              <a:solidFill>
                <a:srgbClr val="8ECC8E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C0C0C0"/>
                </a:outerShdw>
              </a:effectLst>
            </p:spPr>
            <p:txBody>
              <a:bodyPr wrap="none" lIns="107950" tIns="53975" rIns="107950" bIns="53975" anchor="ctr"/>
              <a:lstStyle/>
              <a:p>
                <a:endParaRPr lang="en-US" sz="1100"/>
              </a:p>
            </p:txBody>
          </p:sp>
          <p:grpSp>
            <p:nvGrpSpPr>
              <p:cNvPr id="50" name="Group 76"/>
              <p:cNvGrpSpPr>
                <a:grpSpLocks/>
              </p:cNvGrpSpPr>
              <p:nvPr/>
            </p:nvGrpSpPr>
            <p:grpSpPr bwMode="auto">
              <a:xfrm>
                <a:off x="2300" y="996"/>
                <a:ext cx="86" cy="128"/>
                <a:chOff x="2853" y="1773"/>
                <a:chExt cx="161" cy="237"/>
              </a:xfrm>
            </p:grpSpPr>
            <p:sp>
              <p:nvSpPr>
                <p:cNvPr id="56" name="AutoShape 77"/>
                <p:cNvSpPr>
                  <a:spLocks noChangeArrowheads="1"/>
                </p:cNvSpPr>
                <p:nvPr/>
              </p:nvSpPr>
              <p:spPr bwMode="auto">
                <a:xfrm>
                  <a:off x="2853" y="1880"/>
                  <a:ext cx="161" cy="130"/>
                </a:xfrm>
                <a:prstGeom prst="parallelogram">
                  <a:avLst>
                    <a:gd name="adj" fmla="val 30962"/>
                  </a:avLst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 sz="1100"/>
                </a:p>
              </p:txBody>
            </p:sp>
            <p:sp>
              <p:nvSpPr>
                <p:cNvPr id="57" name="Oval 78"/>
                <p:cNvSpPr>
                  <a:spLocks noChangeArrowheads="1"/>
                </p:cNvSpPr>
                <p:nvPr/>
              </p:nvSpPr>
              <p:spPr bwMode="auto">
                <a:xfrm>
                  <a:off x="2915" y="1773"/>
                  <a:ext cx="87" cy="87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 sz="1100"/>
                </a:p>
              </p:txBody>
            </p:sp>
          </p:grpSp>
          <p:grpSp>
            <p:nvGrpSpPr>
              <p:cNvPr id="51" name="Group 79"/>
              <p:cNvGrpSpPr>
                <a:grpSpLocks/>
              </p:cNvGrpSpPr>
              <p:nvPr/>
            </p:nvGrpSpPr>
            <p:grpSpPr bwMode="auto">
              <a:xfrm>
                <a:off x="2373" y="985"/>
                <a:ext cx="65" cy="93"/>
                <a:chOff x="3387" y="1863"/>
                <a:chExt cx="122" cy="174"/>
              </a:xfrm>
            </p:grpSpPr>
            <p:sp>
              <p:nvSpPr>
                <p:cNvPr id="53" name="Freeform 80"/>
                <p:cNvSpPr>
                  <a:spLocks/>
                </p:cNvSpPr>
                <p:nvPr/>
              </p:nvSpPr>
              <p:spPr bwMode="auto">
                <a:xfrm>
                  <a:off x="3387" y="1863"/>
                  <a:ext cx="122" cy="17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74"/>
                    </a:cxn>
                    <a:cxn ang="0">
                      <a:pos x="122" y="174"/>
                    </a:cxn>
                    <a:cxn ang="0">
                      <a:pos x="122" y="38"/>
                    </a:cxn>
                    <a:cxn ang="0">
                      <a:pos x="84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" h="174">
                      <a:moveTo>
                        <a:pt x="0" y="0"/>
                      </a:moveTo>
                      <a:lnTo>
                        <a:pt x="0" y="174"/>
                      </a:lnTo>
                      <a:lnTo>
                        <a:pt x="122" y="174"/>
                      </a:lnTo>
                      <a:lnTo>
                        <a:pt x="122" y="38"/>
                      </a:lnTo>
                      <a:lnTo>
                        <a:pt x="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  <p:sp>
              <p:nvSpPr>
                <p:cNvPr id="54" name="Line 81"/>
                <p:cNvSpPr>
                  <a:spLocks noChangeShapeType="1"/>
                </p:cNvSpPr>
                <p:nvPr/>
              </p:nvSpPr>
              <p:spPr bwMode="auto">
                <a:xfrm>
                  <a:off x="3468" y="1863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  <p:sp>
              <p:nvSpPr>
                <p:cNvPr id="55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3466" y="1904"/>
                  <a:ext cx="41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107950" tIns="53975" rIns="107950" bIns="53975"/>
                <a:lstStyle/>
                <a:p>
                  <a:endParaRPr lang="en-US" sz="1100"/>
                </a:p>
              </p:txBody>
            </p:sp>
          </p:grpSp>
          <p:sp>
            <p:nvSpPr>
              <p:cNvPr id="52" name="AutoShape 83"/>
              <p:cNvSpPr>
                <a:spLocks noChangeArrowheads="1"/>
              </p:cNvSpPr>
              <p:nvPr/>
            </p:nvSpPr>
            <p:spPr bwMode="auto">
              <a:xfrm>
                <a:off x="2400" y="1055"/>
                <a:ext cx="129" cy="74"/>
              </a:xfrm>
              <a:prstGeom prst="homePlate">
                <a:avLst>
                  <a:gd name="adj" fmla="val 51571"/>
                </a:avLst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 sz="1100"/>
              </a:p>
            </p:txBody>
          </p:sp>
        </p:grpSp>
        <p:sp>
          <p:nvSpPr>
            <p:cNvPr id="16" name="Text Box 84"/>
            <p:cNvSpPr txBox="1">
              <a:spLocks noChangeArrowheads="1"/>
            </p:cNvSpPr>
            <p:nvPr/>
          </p:nvSpPr>
          <p:spPr bwMode="auto">
            <a:xfrm>
              <a:off x="1963" y="612"/>
              <a:ext cx="704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 dirty="0">
                  <a:solidFill>
                    <a:schemeClr val="bg2"/>
                  </a:solidFill>
                </a:rPr>
                <a:t>[Early</a:t>
              </a:r>
            </a:p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 dirty="0">
                  <a:solidFill>
                    <a:schemeClr val="bg2"/>
                  </a:solidFill>
                </a:rPr>
                <a:t>Elaboration</a:t>
              </a:r>
            </a:p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 dirty="0">
                  <a:solidFill>
                    <a:schemeClr val="bg2"/>
                  </a:solidFill>
                </a:rPr>
                <a:t>  Iteration]</a:t>
              </a:r>
            </a:p>
          </p:txBody>
        </p:sp>
        <p:sp>
          <p:nvSpPr>
            <p:cNvPr id="17" name="Text Box 85"/>
            <p:cNvSpPr txBox="1">
              <a:spLocks noChangeArrowheads="1"/>
            </p:cNvSpPr>
            <p:nvPr/>
          </p:nvSpPr>
          <p:spPr bwMode="auto">
            <a:xfrm>
              <a:off x="2885" y="705"/>
              <a:ext cx="90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>
                  <a:solidFill>
                    <a:schemeClr val="bg2"/>
                  </a:solidFill>
                </a:rPr>
                <a:t>[Inception</a:t>
              </a:r>
            </a:p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>
                  <a:solidFill>
                    <a:schemeClr val="bg2"/>
                  </a:solidFill>
                </a:rPr>
                <a:t>  Iteration (Optional)]</a:t>
              </a:r>
            </a:p>
          </p:txBody>
        </p:sp>
        <p:sp>
          <p:nvSpPr>
            <p:cNvPr id="18" name="Text Box 86"/>
            <p:cNvSpPr txBox="1">
              <a:spLocks noChangeArrowheads="1"/>
            </p:cNvSpPr>
            <p:nvPr/>
          </p:nvSpPr>
          <p:spPr bwMode="auto">
            <a:xfrm>
              <a:off x="1925" y="1237"/>
              <a:ext cx="903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>
                  <a:solidFill>
                    <a:schemeClr val="bg2"/>
                  </a:solidFill>
                </a:rPr>
                <a:t>Define a Candidate</a:t>
              </a:r>
            </a:p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>
                  <a:solidFill>
                    <a:schemeClr val="bg2"/>
                  </a:solidFill>
                </a:rPr>
                <a:t>Architecture</a:t>
              </a:r>
            </a:p>
          </p:txBody>
        </p:sp>
        <p:sp>
          <p:nvSpPr>
            <p:cNvPr id="19" name="Text Box 87"/>
            <p:cNvSpPr txBox="1">
              <a:spLocks noChangeArrowheads="1"/>
            </p:cNvSpPr>
            <p:nvPr/>
          </p:nvSpPr>
          <p:spPr bwMode="auto">
            <a:xfrm>
              <a:off x="3035" y="1236"/>
              <a:ext cx="704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>
                  <a:solidFill>
                    <a:schemeClr val="bg2"/>
                  </a:solidFill>
                </a:rPr>
                <a:t>Perform</a:t>
              </a:r>
            </a:p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>
                  <a:solidFill>
                    <a:schemeClr val="bg2"/>
                  </a:solidFill>
                </a:rPr>
                <a:t>Architectural</a:t>
              </a:r>
            </a:p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>
                  <a:solidFill>
                    <a:schemeClr val="bg2"/>
                  </a:solidFill>
                </a:rPr>
                <a:t>Synthesis</a:t>
              </a:r>
            </a:p>
          </p:txBody>
        </p:sp>
        <p:sp>
          <p:nvSpPr>
            <p:cNvPr id="20" name="Text Box 88"/>
            <p:cNvSpPr txBox="1">
              <a:spLocks noChangeArrowheads="1"/>
            </p:cNvSpPr>
            <p:nvPr/>
          </p:nvSpPr>
          <p:spPr bwMode="auto">
            <a:xfrm>
              <a:off x="2745" y="2118"/>
              <a:ext cx="76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>
                  <a:solidFill>
                    <a:schemeClr val="bg2"/>
                  </a:solidFill>
                </a:rPr>
                <a:t>Analyze Behavior</a:t>
              </a:r>
            </a:p>
          </p:txBody>
        </p:sp>
        <p:sp>
          <p:nvSpPr>
            <p:cNvPr id="21" name="Text Box 89"/>
            <p:cNvSpPr txBox="1">
              <a:spLocks noChangeArrowheads="1"/>
            </p:cNvSpPr>
            <p:nvPr/>
          </p:nvSpPr>
          <p:spPr bwMode="auto">
            <a:xfrm>
              <a:off x="1880" y="2445"/>
              <a:ext cx="570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>
                  <a:solidFill>
                    <a:schemeClr val="bg2"/>
                  </a:solidFill>
                </a:rPr>
                <a:t>Refine the</a:t>
              </a:r>
            </a:p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>
                  <a:solidFill>
                    <a:schemeClr val="bg2"/>
                  </a:solidFill>
                </a:rPr>
                <a:t>Architecture</a:t>
              </a:r>
            </a:p>
          </p:txBody>
        </p:sp>
        <p:sp>
          <p:nvSpPr>
            <p:cNvPr id="22" name="Text Box 90"/>
            <p:cNvSpPr txBox="1">
              <a:spLocks noChangeArrowheads="1"/>
            </p:cNvSpPr>
            <p:nvPr/>
          </p:nvSpPr>
          <p:spPr bwMode="auto">
            <a:xfrm>
              <a:off x="2424" y="2962"/>
              <a:ext cx="59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>
                  <a:solidFill>
                    <a:schemeClr val="bg2"/>
                  </a:solidFill>
                </a:rPr>
                <a:t>Define</a:t>
              </a:r>
            </a:p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>
                  <a:solidFill>
                    <a:schemeClr val="bg2"/>
                  </a:solidFill>
                </a:rPr>
                <a:t>Components</a:t>
              </a:r>
            </a:p>
          </p:txBody>
        </p:sp>
        <p:sp>
          <p:nvSpPr>
            <p:cNvPr id="23" name="Text Box 91"/>
            <p:cNvSpPr txBox="1">
              <a:spLocks noChangeArrowheads="1"/>
            </p:cNvSpPr>
            <p:nvPr/>
          </p:nvSpPr>
          <p:spPr bwMode="auto">
            <a:xfrm>
              <a:off x="3240" y="2962"/>
              <a:ext cx="59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>
                  <a:solidFill>
                    <a:schemeClr val="bg2"/>
                  </a:solidFill>
                </a:rPr>
                <a:t>Design the</a:t>
              </a:r>
            </a:p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>
                  <a:solidFill>
                    <a:schemeClr val="bg2"/>
                  </a:solidFill>
                </a:rPr>
                <a:t>Database</a:t>
              </a:r>
            </a:p>
          </p:txBody>
        </p:sp>
        <p:sp>
          <p:nvSpPr>
            <p:cNvPr id="24" name="Text Box 92"/>
            <p:cNvSpPr txBox="1">
              <a:spLocks noChangeArrowheads="1"/>
            </p:cNvSpPr>
            <p:nvPr/>
          </p:nvSpPr>
          <p:spPr bwMode="auto">
            <a:xfrm>
              <a:off x="3494" y="2387"/>
              <a:ext cx="488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sz="1100">
                  <a:solidFill>
                    <a:schemeClr val="bg2"/>
                  </a:solidFill>
                </a:rPr>
                <a:t>(Optional)</a:t>
              </a:r>
            </a:p>
          </p:txBody>
        </p:sp>
        <p:sp>
          <p:nvSpPr>
            <p:cNvPr id="25" name="Freeform 93"/>
            <p:cNvSpPr>
              <a:spLocks/>
            </p:cNvSpPr>
            <p:nvPr/>
          </p:nvSpPr>
          <p:spPr bwMode="auto">
            <a:xfrm>
              <a:off x="2366" y="889"/>
              <a:ext cx="282" cy="104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0" y="0"/>
                </a:cxn>
                <a:cxn ang="0">
                  <a:pos x="0" y="109"/>
                </a:cxn>
              </a:cxnLst>
              <a:rect l="0" t="0" r="r" b="b"/>
              <a:pathLst>
                <a:path w="282" h="109">
                  <a:moveTo>
                    <a:pt x="282" y="0"/>
                  </a:moveTo>
                  <a:lnTo>
                    <a:pt x="0" y="0"/>
                  </a:lnTo>
                  <a:lnTo>
                    <a:pt x="0" y="109"/>
                  </a:ln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26" name="Line 94"/>
            <p:cNvSpPr>
              <a:spLocks noChangeShapeType="1"/>
            </p:cNvSpPr>
            <p:nvPr/>
          </p:nvSpPr>
          <p:spPr bwMode="auto">
            <a:xfrm>
              <a:off x="2785" y="685"/>
              <a:ext cx="0" cy="1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27" name="Freeform 95"/>
            <p:cNvSpPr>
              <a:spLocks/>
            </p:cNvSpPr>
            <p:nvPr/>
          </p:nvSpPr>
          <p:spPr bwMode="auto">
            <a:xfrm>
              <a:off x="2896" y="890"/>
              <a:ext cx="493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2" y="1"/>
                </a:cxn>
                <a:cxn ang="0">
                  <a:pos x="493" y="112"/>
                </a:cxn>
              </a:cxnLst>
              <a:rect l="0" t="0" r="r" b="b"/>
              <a:pathLst>
                <a:path w="493" h="112">
                  <a:moveTo>
                    <a:pt x="0" y="0"/>
                  </a:moveTo>
                  <a:lnTo>
                    <a:pt x="492" y="1"/>
                  </a:lnTo>
                  <a:lnTo>
                    <a:pt x="493" y="112"/>
                  </a:ln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2648" y="819"/>
              <a:ext cx="272" cy="124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264" y="0"/>
                </a:cxn>
                <a:cxn ang="0">
                  <a:pos x="528" y="136"/>
                </a:cxn>
                <a:cxn ang="0">
                  <a:pos x="264" y="240"/>
                </a:cxn>
                <a:cxn ang="0">
                  <a:pos x="0" y="136"/>
                </a:cxn>
              </a:cxnLst>
              <a:rect l="0" t="0" r="r" b="b"/>
              <a:pathLst>
                <a:path w="528" h="240">
                  <a:moveTo>
                    <a:pt x="0" y="136"/>
                  </a:moveTo>
                  <a:lnTo>
                    <a:pt x="264" y="0"/>
                  </a:lnTo>
                  <a:lnTo>
                    <a:pt x="528" y="136"/>
                  </a:lnTo>
                  <a:lnTo>
                    <a:pt x="264" y="24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29" name="Freeform 97"/>
            <p:cNvSpPr>
              <a:spLocks/>
            </p:cNvSpPr>
            <p:nvPr/>
          </p:nvSpPr>
          <p:spPr bwMode="auto">
            <a:xfrm>
              <a:off x="2362" y="1408"/>
              <a:ext cx="280" cy="7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99"/>
                </a:cxn>
                <a:cxn ang="0">
                  <a:pos x="274" y="99"/>
                </a:cxn>
              </a:cxnLst>
              <a:rect l="0" t="0" r="r" b="b"/>
              <a:pathLst>
                <a:path w="274" h="99">
                  <a:moveTo>
                    <a:pt x="1" y="0"/>
                  </a:moveTo>
                  <a:lnTo>
                    <a:pt x="0" y="99"/>
                  </a:lnTo>
                  <a:lnTo>
                    <a:pt x="274" y="99"/>
                  </a:ln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>
              <a:off x="3397" y="1477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31" name="Line 99"/>
            <p:cNvSpPr>
              <a:spLocks noChangeShapeType="1"/>
            </p:cNvSpPr>
            <p:nvPr/>
          </p:nvSpPr>
          <p:spPr bwMode="auto">
            <a:xfrm>
              <a:off x="2785" y="946"/>
              <a:ext cx="0" cy="45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32" name="Line 100"/>
            <p:cNvSpPr>
              <a:spLocks noChangeShapeType="1"/>
            </p:cNvSpPr>
            <p:nvPr/>
          </p:nvSpPr>
          <p:spPr bwMode="auto">
            <a:xfrm>
              <a:off x="2785" y="1537"/>
              <a:ext cx="0" cy="1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33" name="Freeform 101"/>
            <p:cNvSpPr>
              <a:spLocks/>
            </p:cNvSpPr>
            <p:nvPr/>
          </p:nvSpPr>
          <p:spPr bwMode="auto">
            <a:xfrm>
              <a:off x="2648" y="1409"/>
              <a:ext cx="272" cy="124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264" y="0"/>
                </a:cxn>
                <a:cxn ang="0">
                  <a:pos x="528" y="136"/>
                </a:cxn>
                <a:cxn ang="0">
                  <a:pos x="264" y="240"/>
                </a:cxn>
                <a:cxn ang="0">
                  <a:pos x="0" y="136"/>
                </a:cxn>
              </a:cxnLst>
              <a:rect l="0" t="0" r="r" b="b"/>
              <a:pathLst>
                <a:path w="528" h="240">
                  <a:moveTo>
                    <a:pt x="0" y="136"/>
                  </a:moveTo>
                  <a:lnTo>
                    <a:pt x="264" y="0"/>
                  </a:lnTo>
                  <a:lnTo>
                    <a:pt x="528" y="136"/>
                  </a:lnTo>
                  <a:lnTo>
                    <a:pt x="264" y="24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FFCC99"/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34" name="Line 102"/>
            <p:cNvSpPr>
              <a:spLocks noChangeShapeType="1"/>
            </p:cNvSpPr>
            <p:nvPr/>
          </p:nvSpPr>
          <p:spPr bwMode="auto">
            <a:xfrm>
              <a:off x="3121" y="1696"/>
              <a:ext cx="0" cy="17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35" name="Line 103"/>
            <p:cNvSpPr>
              <a:spLocks noChangeShapeType="1"/>
            </p:cNvSpPr>
            <p:nvPr/>
          </p:nvSpPr>
          <p:spPr bwMode="auto">
            <a:xfrm>
              <a:off x="3121" y="2203"/>
              <a:ext cx="0" cy="11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36" name="Line 104"/>
            <p:cNvSpPr>
              <a:spLocks noChangeShapeType="1"/>
            </p:cNvSpPr>
            <p:nvPr/>
          </p:nvSpPr>
          <p:spPr bwMode="auto">
            <a:xfrm>
              <a:off x="3529" y="2350"/>
              <a:ext cx="0" cy="3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37" name="Line 105"/>
            <p:cNvSpPr>
              <a:spLocks noChangeShapeType="1"/>
            </p:cNvSpPr>
            <p:nvPr/>
          </p:nvSpPr>
          <p:spPr bwMode="auto">
            <a:xfrm>
              <a:off x="2713" y="2350"/>
              <a:ext cx="0" cy="3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38" name="Rectangle 106"/>
            <p:cNvSpPr>
              <a:spLocks noChangeArrowheads="1"/>
            </p:cNvSpPr>
            <p:nvPr/>
          </p:nvSpPr>
          <p:spPr bwMode="auto">
            <a:xfrm>
              <a:off x="2570" y="2329"/>
              <a:ext cx="1091" cy="31"/>
            </a:xfrm>
            <a:prstGeom prst="rect">
              <a:avLst/>
            </a:prstGeom>
            <a:solidFill>
              <a:srgbClr val="1F6B60"/>
            </a:solidFill>
            <a:ln w="9525">
              <a:solidFill>
                <a:srgbClr val="1F6B60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 sz="1100"/>
            </a:p>
          </p:txBody>
        </p:sp>
        <p:sp>
          <p:nvSpPr>
            <p:cNvPr id="39" name="Freeform 107"/>
            <p:cNvSpPr>
              <a:spLocks/>
            </p:cNvSpPr>
            <p:nvPr/>
          </p:nvSpPr>
          <p:spPr bwMode="auto">
            <a:xfrm>
              <a:off x="2158" y="1696"/>
              <a:ext cx="312" cy="507"/>
            </a:xfrm>
            <a:custGeom>
              <a:avLst/>
              <a:gdLst/>
              <a:ahLst/>
              <a:cxnLst>
                <a:cxn ang="0">
                  <a:pos x="312" y="0"/>
                </a:cxn>
                <a:cxn ang="0">
                  <a:pos x="312" y="240"/>
                </a:cxn>
                <a:cxn ang="0">
                  <a:pos x="0" y="240"/>
                </a:cxn>
                <a:cxn ang="0">
                  <a:pos x="0" y="507"/>
                </a:cxn>
              </a:cxnLst>
              <a:rect l="0" t="0" r="r" b="b"/>
              <a:pathLst>
                <a:path w="312" h="507">
                  <a:moveTo>
                    <a:pt x="312" y="0"/>
                  </a:moveTo>
                  <a:lnTo>
                    <a:pt x="312" y="240"/>
                  </a:lnTo>
                  <a:lnTo>
                    <a:pt x="0" y="240"/>
                  </a:lnTo>
                  <a:lnTo>
                    <a:pt x="0" y="507"/>
                  </a:ln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40" name="Rectangle 108"/>
            <p:cNvSpPr>
              <a:spLocks noChangeArrowheads="1"/>
            </p:cNvSpPr>
            <p:nvPr/>
          </p:nvSpPr>
          <p:spPr bwMode="auto">
            <a:xfrm>
              <a:off x="2357" y="1672"/>
              <a:ext cx="866" cy="30"/>
            </a:xfrm>
            <a:prstGeom prst="rect">
              <a:avLst/>
            </a:prstGeom>
            <a:solidFill>
              <a:srgbClr val="1F6B60"/>
            </a:solidFill>
            <a:ln w="9525">
              <a:solidFill>
                <a:srgbClr val="1F6B60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 sz="1100"/>
            </a:p>
          </p:txBody>
        </p:sp>
        <p:grpSp>
          <p:nvGrpSpPr>
            <p:cNvPr id="41" name="Group 109"/>
            <p:cNvGrpSpPr>
              <a:grpSpLocks/>
            </p:cNvGrpSpPr>
            <p:nvPr/>
          </p:nvGrpSpPr>
          <p:grpSpPr bwMode="auto">
            <a:xfrm>
              <a:off x="2713" y="3130"/>
              <a:ext cx="816" cy="266"/>
              <a:chOff x="2745" y="3066"/>
              <a:chExt cx="816" cy="342"/>
            </a:xfrm>
          </p:grpSpPr>
          <p:sp>
            <p:nvSpPr>
              <p:cNvPr id="47" name="Line 110"/>
              <p:cNvSpPr>
                <a:spLocks noChangeShapeType="1"/>
              </p:cNvSpPr>
              <p:nvPr/>
            </p:nvSpPr>
            <p:spPr bwMode="auto">
              <a:xfrm>
                <a:off x="3561" y="3066"/>
                <a:ext cx="0" cy="34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arrow" w="med" len="med"/>
              </a:ln>
              <a:effectLst/>
            </p:spPr>
            <p:txBody>
              <a:bodyPr lIns="107950" tIns="53975" rIns="107950" bIns="53975"/>
              <a:lstStyle/>
              <a:p>
                <a:endParaRPr lang="en-US" sz="1100"/>
              </a:p>
            </p:txBody>
          </p:sp>
          <p:sp>
            <p:nvSpPr>
              <p:cNvPr id="48" name="Line 111"/>
              <p:cNvSpPr>
                <a:spLocks noChangeShapeType="1"/>
              </p:cNvSpPr>
              <p:nvPr/>
            </p:nvSpPr>
            <p:spPr bwMode="auto">
              <a:xfrm>
                <a:off x="2745" y="3066"/>
                <a:ext cx="0" cy="34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arrow" w="med" len="med"/>
              </a:ln>
              <a:effectLst/>
            </p:spPr>
            <p:txBody>
              <a:bodyPr lIns="107950" tIns="53975" rIns="107950" bIns="53975"/>
              <a:lstStyle/>
              <a:p>
                <a:endParaRPr lang="en-US" sz="1100"/>
              </a:p>
            </p:txBody>
          </p:sp>
        </p:grpSp>
        <p:sp>
          <p:nvSpPr>
            <p:cNvPr id="42" name="Line 112"/>
            <p:cNvSpPr>
              <a:spLocks noChangeShapeType="1"/>
            </p:cNvSpPr>
            <p:nvPr/>
          </p:nvSpPr>
          <p:spPr bwMode="auto">
            <a:xfrm>
              <a:off x="3139" y="3428"/>
              <a:ext cx="0" cy="15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43" name="Line 113"/>
            <p:cNvSpPr>
              <a:spLocks noChangeShapeType="1"/>
            </p:cNvSpPr>
            <p:nvPr/>
          </p:nvSpPr>
          <p:spPr bwMode="auto">
            <a:xfrm>
              <a:off x="2158" y="2617"/>
              <a:ext cx="0" cy="97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44" name="Line 114"/>
            <p:cNvSpPr>
              <a:spLocks noChangeShapeType="1"/>
            </p:cNvSpPr>
            <p:nvPr/>
          </p:nvSpPr>
          <p:spPr bwMode="auto">
            <a:xfrm>
              <a:off x="2866" y="3617"/>
              <a:ext cx="0" cy="15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arrow" w="med" len="med"/>
            </a:ln>
            <a:effectLst/>
          </p:spPr>
          <p:txBody>
            <a:bodyPr lIns="107950" tIns="53975" rIns="107950" bIns="53975"/>
            <a:lstStyle/>
            <a:p>
              <a:endParaRPr lang="en-US" sz="1100"/>
            </a:p>
          </p:txBody>
        </p:sp>
        <p:sp>
          <p:nvSpPr>
            <p:cNvPr id="45" name="Rectangle 115"/>
            <p:cNvSpPr>
              <a:spLocks noChangeArrowheads="1"/>
            </p:cNvSpPr>
            <p:nvPr/>
          </p:nvSpPr>
          <p:spPr bwMode="auto">
            <a:xfrm>
              <a:off x="2576" y="3401"/>
              <a:ext cx="1091" cy="31"/>
            </a:xfrm>
            <a:prstGeom prst="rect">
              <a:avLst/>
            </a:prstGeom>
            <a:solidFill>
              <a:srgbClr val="1F6B60"/>
            </a:solidFill>
            <a:ln w="9525">
              <a:solidFill>
                <a:srgbClr val="1F6B60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 sz="1100"/>
            </a:p>
          </p:txBody>
        </p:sp>
        <p:sp>
          <p:nvSpPr>
            <p:cNvPr id="46" name="Rectangle 116"/>
            <p:cNvSpPr>
              <a:spLocks noChangeArrowheads="1"/>
            </p:cNvSpPr>
            <p:nvPr/>
          </p:nvSpPr>
          <p:spPr bwMode="auto">
            <a:xfrm>
              <a:off x="2040" y="3593"/>
              <a:ext cx="1232" cy="32"/>
            </a:xfrm>
            <a:prstGeom prst="rect">
              <a:avLst/>
            </a:prstGeom>
            <a:solidFill>
              <a:srgbClr val="1F6B60"/>
            </a:solidFill>
            <a:ln w="9525">
              <a:solidFill>
                <a:srgbClr val="1F6B60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 sz="1100"/>
            </a:p>
          </p:txBody>
        </p:sp>
      </p:grpSp>
      <p:grpSp>
        <p:nvGrpSpPr>
          <p:cNvPr id="107" name="Group 117"/>
          <p:cNvGrpSpPr>
            <a:grpSpLocks/>
          </p:cNvGrpSpPr>
          <p:nvPr/>
        </p:nvGrpSpPr>
        <p:grpSpPr bwMode="auto">
          <a:xfrm>
            <a:off x="2212975" y="3149600"/>
            <a:ext cx="2408238" cy="2097088"/>
            <a:chOff x="-119" y="1680"/>
            <a:chExt cx="1517" cy="1321"/>
          </a:xfrm>
        </p:grpSpPr>
        <p:sp>
          <p:nvSpPr>
            <p:cNvPr id="108" name="PubTriangle"/>
            <p:cNvSpPr>
              <a:spLocks noEditPoints="1" noChangeArrowheads="1"/>
            </p:cNvSpPr>
            <p:nvPr/>
          </p:nvSpPr>
          <p:spPr bwMode="auto">
            <a:xfrm rot="2353587" flipH="1" flipV="1">
              <a:off x="-119" y="1680"/>
              <a:ext cx="1517" cy="1321"/>
            </a:xfrm>
            <a:custGeom>
              <a:avLst/>
              <a:gdLst>
                <a:gd name="G0" fmla="+- 0 0 0"/>
                <a:gd name="G1" fmla="*/ 10800 1 2"/>
                <a:gd name="G2" fmla="*/ G1 10800 21600"/>
                <a:gd name="G3" fmla="+- 10800 0 G2"/>
                <a:gd name="G4" fmla="+- 10800 0 0"/>
                <a:gd name="G5" fmla="+- G1 10800 0"/>
                <a:gd name="G6" fmla="*/ 10800 1 2"/>
                <a:gd name="G7" fmla="+- 10800 0 0"/>
                <a:gd name="G8" fmla="+- G2 G6 G1"/>
                <a:gd name="G9" fmla="+- G8 10800 0"/>
                <a:gd name="G10" fmla="+- G6 10800 0"/>
                <a:gd name="T0" fmla="*/ 10800 w 21600"/>
                <a:gd name="T1" fmla="*/ 0 h 21600"/>
                <a:gd name="T2" fmla="*/ 5400 w 21600"/>
                <a:gd name="T3" fmla="*/ 10800 h 21600"/>
                <a:gd name="T4" fmla="*/ 0 w 21600"/>
                <a:gd name="T5" fmla="*/ 21600 h 21600"/>
                <a:gd name="T6" fmla="*/ 10800 w 21600"/>
                <a:gd name="T7" fmla="*/ 16200 h 21600"/>
                <a:gd name="T8" fmla="*/ 21600 w 21600"/>
                <a:gd name="T9" fmla="*/ 10800 h 21600"/>
                <a:gd name="T10" fmla="*/ 16200 w 21600"/>
                <a:gd name="T11" fmla="*/ 5400 h 21600"/>
                <a:gd name="T12" fmla="*/ G3 w 21600"/>
                <a:gd name="T13" fmla="*/ G6 h 21600"/>
                <a:gd name="T14" fmla="*/ G5 w 21600"/>
                <a:gd name="T15" fmla="*/ G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0800" y="0"/>
                  </a:moveTo>
                  <a:lnTo>
                    <a:pt x="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9" name="Rectangle 5"/>
            <p:cNvSpPr>
              <a:spLocks noChangeArrowheads="1"/>
            </p:cNvSpPr>
            <p:nvPr/>
          </p:nvSpPr>
          <p:spPr bwMode="auto">
            <a:xfrm>
              <a:off x="162" y="2348"/>
              <a:ext cx="58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25221E"/>
                  </a:solidFill>
                </a:rPr>
                <a:t>Identify Design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110" name="Rectangle 6"/>
            <p:cNvSpPr>
              <a:spLocks noChangeArrowheads="1"/>
            </p:cNvSpPr>
            <p:nvPr/>
          </p:nvSpPr>
          <p:spPr bwMode="auto">
            <a:xfrm>
              <a:off x="189" y="2434"/>
              <a:ext cx="36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25221E"/>
                  </a:solidFill>
                </a:rPr>
                <a:t>Elements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111" name="Freeform 7"/>
            <p:cNvSpPr>
              <a:spLocks/>
            </p:cNvSpPr>
            <p:nvPr/>
          </p:nvSpPr>
          <p:spPr bwMode="auto">
            <a:xfrm>
              <a:off x="182" y="2136"/>
              <a:ext cx="271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38" y="11"/>
                </a:cxn>
                <a:cxn ang="0">
                  <a:pos x="26" y="23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38" h="23">
                  <a:moveTo>
                    <a:pt x="0" y="0"/>
                  </a:moveTo>
                  <a:lnTo>
                    <a:pt x="26" y="0"/>
                  </a:lnTo>
                  <a:lnTo>
                    <a:pt x="38" y="11"/>
                  </a:lnTo>
                  <a:lnTo>
                    <a:pt x="26" y="23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solidFill>
              <a:srgbClr val="C2C1C1"/>
            </a:solidFill>
            <a:ln w="0">
              <a:solidFill>
                <a:srgbClr val="C2C1C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2" name="Freeform 8"/>
            <p:cNvSpPr>
              <a:spLocks/>
            </p:cNvSpPr>
            <p:nvPr/>
          </p:nvSpPr>
          <p:spPr bwMode="auto">
            <a:xfrm>
              <a:off x="223" y="2133"/>
              <a:ext cx="271" cy="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38" y="12"/>
                </a:cxn>
                <a:cxn ang="0">
                  <a:pos x="26" y="24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38" h="24">
                  <a:moveTo>
                    <a:pt x="0" y="0"/>
                  </a:moveTo>
                  <a:lnTo>
                    <a:pt x="26" y="0"/>
                  </a:lnTo>
                  <a:lnTo>
                    <a:pt x="38" y="12"/>
                  </a:lnTo>
                  <a:lnTo>
                    <a:pt x="26" y="24"/>
                  </a:ln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rgbClr val="FDFFC7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3" name="Oval 9"/>
            <p:cNvSpPr>
              <a:spLocks noChangeArrowheads="1"/>
            </p:cNvSpPr>
            <p:nvPr/>
          </p:nvSpPr>
          <p:spPr bwMode="auto">
            <a:xfrm>
              <a:off x="805" y="2031"/>
              <a:ext cx="135" cy="132"/>
            </a:xfrm>
            <a:prstGeom prst="ellipse">
              <a:avLst/>
            </a:prstGeom>
            <a:solidFill>
              <a:srgbClr val="A9A8A7"/>
            </a:solidFill>
            <a:ln w="0">
              <a:solidFill>
                <a:srgbClr val="C2C1C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4" name="Freeform 10"/>
            <p:cNvSpPr>
              <a:spLocks/>
            </p:cNvSpPr>
            <p:nvPr/>
          </p:nvSpPr>
          <p:spPr bwMode="auto">
            <a:xfrm>
              <a:off x="719" y="2199"/>
              <a:ext cx="257" cy="20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6" y="0"/>
                </a:cxn>
                <a:cxn ang="0">
                  <a:pos x="27" y="28"/>
                </a:cxn>
                <a:cxn ang="0">
                  <a:pos x="0" y="28"/>
                </a:cxn>
                <a:cxn ang="0">
                  <a:pos x="9" y="0"/>
                </a:cxn>
              </a:cxnLst>
              <a:rect l="0" t="0" r="r" b="b"/>
              <a:pathLst>
                <a:path w="36" h="28">
                  <a:moveTo>
                    <a:pt x="9" y="0"/>
                  </a:moveTo>
                  <a:lnTo>
                    <a:pt x="36" y="0"/>
                  </a:lnTo>
                  <a:lnTo>
                    <a:pt x="27" y="28"/>
                  </a:lnTo>
                  <a:lnTo>
                    <a:pt x="0" y="28"/>
                  </a:lnTo>
                  <a:lnTo>
                    <a:pt x="9" y="0"/>
                  </a:lnTo>
                </a:path>
              </a:pathLst>
            </a:custGeom>
            <a:solidFill>
              <a:srgbClr val="A9A8A7"/>
            </a:solidFill>
            <a:ln w="0">
              <a:solidFill>
                <a:srgbClr val="C2C1C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5" name="Oval 11"/>
            <p:cNvSpPr>
              <a:spLocks noChangeArrowheads="1"/>
            </p:cNvSpPr>
            <p:nvPr/>
          </p:nvSpPr>
          <p:spPr bwMode="auto">
            <a:xfrm>
              <a:off x="804" y="2016"/>
              <a:ext cx="136" cy="132"/>
            </a:xfrm>
            <a:prstGeom prst="ellipse">
              <a:avLst/>
            </a:prstGeom>
            <a:solidFill>
              <a:srgbClr val="FBC88D"/>
            </a:solidFill>
            <a:ln w="0">
              <a:solidFill>
                <a:srgbClr val="25221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6" name="Freeform 12"/>
            <p:cNvSpPr>
              <a:spLocks/>
            </p:cNvSpPr>
            <p:nvPr/>
          </p:nvSpPr>
          <p:spPr bwMode="auto">
            <a:xfrm>
              <a:off x="719" y="2177"/>
              <a:ext cx="257" cy="20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36" y="0"/>
                </a:cxn>
                <a:cxn ang="0">
                  <a:pos x="27" y="28"/>
                </a:cxn>
                <a:cxn ang="0">
                  <a:pos x="0" y="28"/>
                </a:cxn>
                <a:cxn ang="0">
                  <a:pos x="9" y="0"/>
                </a:cxn>
              </a:cxnLst>
              <a:rect l="0" t="0" r="r" b="b"/>
              <a:pathLst>
                <a:path w="36" h="28">
                  <a:moveTo>
                    <a:pt x="9" y="0"/>
                  </a:moveTo>
                  <a:lnTo>
                    <a:pt x="36" y="0"/>
                  </a:lnTo>
                  <a:lnTo>
                    <a:pt x="27" y="28"/>
                  </a:lnTo>
                  <a:lnTo>
                    <a:pt x="0" y="28"/>
                  </a:lnTo>
                  <a:lnTo>
                    <a:pt x="9" y="0"/>
                  </a:lnTo>
                </a:path>
              </a:pathLst>
            </a:custGeom>
            <a:solidFill>
              <a:srgbClr val="FBC88D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7" name="AutoShape 13"/>
            <p:cNvSpPr>
              <a:spLocks noChangeArrowheads="1"/>
            </p:cNvSpPr>
            <p:nvPr/>
          </p:nvSpPr>
          <p:spPr bwMode="auto">
            <a:xfrm>
              <a:off x="256" y="2098"/>
              <a:ext cx="171" cy="203"/>
            </a:xfrm>
            <a:prstGeom prst="star5">
              <a:avLst/>
            </a:prstGeom>
            <a:solidFill>
              <a:srgbClr val="FF00FF"/>
            </a:solidFill>
            <a:ln w="12700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18" name="Rectangle 14"/>
            <p:cNvSpPr>
              <a:spLocks noChangeArrowheads="1"/>
            </p:cNvSpPr>
            <p:nvPr/>
          </p:nvSpPr>
          <p:spPr bwMode="auto">
            <a:xfrm>
              <a:off x="714" y="2448"/>
              <a:ext cx="35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25221E"/>
                  </a:solidFill>
                </a:rPr>
                <a:t>Architect</a:t>
              </a:r>
              <a:endParaRPr lang="en-US" sz="1200">
                <a:latin typeface="ZapfHumnst B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lvl="1"/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lvl="1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92" descr="ooad_07_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8100" y="1514475"/>
            <a:ext cx="2070100" cy="2295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: </a:t>
            </a:r>
            <a:r>
              <a:rPr lang="en-US" sz="3600" dirty="0" err="1" smtClean="0"/>
              <a:t>Thiết</a:t>
            </a:r>
            <a:r>
              <a:rPr lang="en-US" sz="3600" dirty="0" smtClean="0"/>
              <a:t> </a:t>
            </a:r>
            <a:r>
              <a:rPr lang="en-US" sz="3600" dirty="0" err="1" smtClean="0"/>
              <a:t>kế</a:t>
            </a:r>
            <a:r>
              <a:rPr lang="en-US" sz="3600" dirty="0" smtClean="0"/>
              <a:t>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thống</a:t>
            </a:r>
            <a:r>
              <a:rPr lang="en-US" sz="3600" dirty="0" smtClean="0"/>
              <a:t> con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Giao</a:t>
            </a:r>
            <a:r>
              <a:rPr lang="en-US" sz="3600" dirty="0" smtClean="0"/>
              <a:t> </a:t>
            </a:r>
            <a:r>
              <a:rPr lang="en-US" sz="3600" dirty="0" err="1" smtClean="0"/>
              <a:t>diện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447800"/>
            <a:ext cx="8229600" cy="4876800"/>
            <a:chOff x="304800" y="1171575"/>
            <a:chExt cx="8499475" cy="4695825"/>
          </a:xfrm>
        </p:grpSpPr>
        <p:grpSp>
          <p:nvGrpSpPr>
            <p:cNvPr id="6" name="Group 44"/>
            <p:cNvGrpSpPr/>
            <p:nvPr/>
          </p:nvGrpSpPr>
          <p:grpSpPr>
            <a:xfrm>
              <a:off x="495300" y="1628775"/>
              <a:ext cx="8308975" cy="4238625"/>
              <a:chOff x="495300" y="1628775"/>
              <a:chExt cx="8308975" cy="4238625"/>
            </a:xfrm>
          </p:grpSpPr>
          <p:sp>
            <p:nvSpPr>
              <p:cNvPr id="9" name="AutoShape 2"/>
              <p:cNvSpPr>
                <a:spLocks noChangeArrowheads="1"/>
              </p:cNvSpPr>
              <p:nvPr/>
            </p:nvSpPr>
            <p:spPr bwMode="auto">
              <a:xfrm>
                <a:off x="3503613" y="2352675"/>
                <a:ext cx="825500" cy="604838"/>
              </a:xfrm>
              <a:prstGeom prst="rightArrow">
                <a:avLst>
                  <a:gd name="adj1" fmla="val 50000"/>
                  <a:gd name="adj2" fmla="val 34121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126"/>
              <p:cNvSpPr>
                <a:spLocks noChangeArrowheads="1"/>
              </p:cNvSpPr>
              <p:nvPr/>
            </p:nvSpPr>
            <p:spPr bwMode="auto">
              <a:xfrm>
                <a:off x="774700" y="1943100"/>
                <a:ext cx="1982788" cy="1593850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Rectangle 127"/>
              <p:cNvSpPr>
                <a:spLocks noChangeArrowheads="1"/>
              </p:cNvSpPr>
              <p:nvPr/>
            </p:nvSpPr>
            <p:spPr bwMode="auto">
              <a:xfrm>
                <a:off x="1166813" y="2319338"/>
                <a:ext cx="1216025" cy="24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BillingSystem</a:t>
                </a:r>
                <a:endParaRPr lang="en-US" sz="1600"/>
              </a:p>
            </p:txBody>
          </p:sp>
          <p:sp>
            <p:nvSpPr>
              <p:cNvPr id="12" name="Rectangle 128"/>
              <p:cNvSpPr>
                <a:spLocks noChangeArrowheads="1"/>
              </p:cNvSpPr>
              <p:nvPr/>
            </p:nvSpPr>
            <p:spPr bwMode="auto">
              <a:xfrm>
                <a:off x="774700" y="2708275"/>
                <a:ext cx="1982788" cy="828675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29"/>
              <p:cNvSpPr>
                <a:spLocks noChangeArrowheads="1"/>
              </p:cNvSpPr>
              <p:nvPr/>
            </p:nvSpPr>
            <p:spPr bwMode="auto">
              <a:xfrm>
                <a:off x="774700" y="2874963"/>
                <a:ext cx="1982788" cy="661987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30"/>
              <p:cNvSpPr>
                <a:spLocks noChangeArrowheads="1"/>
              </p:cNvSpPr>
              <p:nvPr/>
            </p:nvSpPr>
            <p:spPr bwMode="auto">
              <a:xfrm>
                <a:off x="874713" y="3060700"/>
                <a:ext cx="1152525" cy="24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//submit bill()</a:t>
                </a:r>
                <a:endParaRPr lang="en-US" sz="1600"/>
              </a:p>
            </p:txBody>
          </p:sp>
          <p:sp>
            <p:nvSpPr>
              <p:cNvPr id="15" name="Rectangle 131"/>
              <p:cNvSpPr>
                <a:spLocks noChangeArrowheads="1"/>
              </p:cNvSpPr>
              <p:nvPr/>
            </p:nvSpPr>
            <p:spPr bwMode="auto">
              <a:xfrm>
                <a:off x="1117600" y="2025650"/>
                <a:ext cx="1322388" cy="24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&lt;&lt;boundary&gt;&gt;</a:t>
                </a:r>
                <a:endParaRPr lang="en-US" sz="1600"/>
              </a:p>
            </p:txBody>
          </p:sp>
          <p:sp>
            <p:nvSpPr>
              <p:cNvPr id="16" name="Rectangle 95"/>
              <p:cNvSpPr>
                <a:spLocks noChangeArrowheads="1"/>
              </p:cNvSpPr>
              <p:nvPr/>
            </p:nvSpPr>
            <p:spPr bwMode="auto">
              <a:xfrm>
                <a:off x="6283325" y="1819275"/>
                <a:ext cx="1146175" cy="650875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96"/>
              <p:cNvSpPr>
                <a:spLocks noChangeArrowheads="1"/>
              </p:cNvSpPr>
              <p:nvPr/>
            </p:nvSpPr>
            <p:spPr bwMode="auto">
              <a:xfrm>
                <a:off x="6283325" y="1628775"/>
                <a:ext cx="460375" cy="190500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97"/>
              <p:cNvSpPr>
                <a:spLocks noChangeArrowheads="1"/>
              </p:cNvSpPr>
              <p:nvPr/>
            </p:nvSpPr>
            <p:spPr bwMode="auto">
              <a:xfrm>
                <a:off x="6283325" y="1628775"/>
                <a:ext cx="460375" cy="190500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98"/>
              <p:cNvSpPr>
                <a:spLocks noChangeArrowheads="1"/>
              </p:cNvSpPr>
              <p:nvPr/>
            </p:nvSpPr>
            <p:spPr bwMode="auto">
              <a:xfrm>
                <a:off x="6383338" y="2020888"/>
                <a:ext cx="954087" cy="182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Billing System</a:t>
                </a:r>
                <a:endParaRPr lang="en-US"/>
              </a:p>
            </p:txBody>
          </p:sp>
          <p:sp>
            <p:nvSpPr>
              <p:cNvPr id="20" name="Rectangle 99"/>
              <p:cNvSpPr>
                <a:spLocks noChangeArrowheads="1"/>
              </p:cNvSpPr>
              <p:nvPr/>
            </p:nvSpPr>
            <p:spPr bwMode="auto">
              <a:xfrm>
                <a:off x="6316663" y="1841500"/>
                <a:ext cx="1082675" cy="182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&lt;&lt;subsystem&gt;&gt;</a:t>
                </a:r>
                <a:endParaRPr lang="en-US"/>
              </a:p>
            </p:txBody>
          </p:sp>
          <p:sp>
            <p:nvSpPr>
              <p:cNvPr id="21" name="Rectangle 100"/>
              <p:cNvSpPr>
                <a:spLocks noChangeArrowheads="1"/>
              </p:cNvSpPr>
              <p:nvPr/>
            </p:nvSpPr>
            <p:spPr bwMode="auto">
              <a:xfrm>
                <a:off x="5191125" y="2930525"/>
                <a:ext cx="3352800" cy="661988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101"/>
              <p:cNvSpPr>
                <a:spLocks noChangeArrowheads="1"/>
              </p:cNvSpPr>
              <p:nvPr/>
            </p:nvSpPr>
            <p:spPr bwMode="auto">
              <a:xfrm>
                <a:off x="6405563" y="2974975"/>
                <a:ext cx="954087" cy="182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IBillingSystem</a:t>
                </a:r>
                <a:endParaRPr lang="en-US"/>
              </a:p>
            </p:txBody>
          </p:sp>
          <p:sp>
            <p:nvSpPr>
              <p:cNvPr id="23" name="Rectangle 102"/>
              <p:cNvSpPr>
                <a:spLocks noChangeArrowheads="1"/>
              </p:cNvSpPr>
              <p:nvPr/>
            </p:nvSpPr>
            <p:spPr bwMode="auto">
              <a:xfrm>
                <a:off x="5191125" y="3167063"/>
                <a:ext cx="3352800" cy="425450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103"/>
              <p:cNvSpPr>
                <a:spLocks noChangeArrowheads="1"/>
              </p:cNvSpPr>
              <p:nvPr/>
            </p:nvSpPr>
            <p:spPr bwMode="auto">
              <a:xfrm>
                <a:off x="5191125" y="3255963"/>
                <a:ext cx="3352800" cy="336550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104"/>
              <p:cNvSpPr>
                <a:spLocks noChangeArrowheads="1"/>
              </p:cNvSpPr>
              <p:nvPr/>
            </p:nvSpPr>
            <p:spPr bwMode="auto">
              <a:xfrm>
                <a:off x="5253162" y="3276600"/>
                <a:ext cx="3509838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200" dirty="0" err="1">
                    <a:solidFill>
                      <a:srgbClr val="000000"/>
                    </a:solidFill>
                  </a:rPr>
                  <a:t>submitBill</a:t>
                </a:r>
                <a:r>
                  <a:rPr lang="en-US" sz="1200" dirty="0">
                    <a:solidFill>
                      <a:srgbClr val="000000"/>
                    </a:solidFill>
                  </a:rPr>
                  <a:t>(</a:t>
                </a:r>
                <a:r>
                  <a:rPr lang="en-US" sz="1200" dirty="0" err="1">
                    <a:solidFill>
                      <a:srgbClr val="000000"/>
                    </a:solidFill>
                  </a:rPr>
                  <a:t>forTuition</a:t>
                </a:r>
                <a:r>
                  <a:rPr lang="en-US" sz="1200" dirty="0">
                    <a:solidFill>
                      <a:srgbClr val="000000"/>
                    </a:solidFill>
                  </a:rPr>
                  <a:t> : Double, </a:t>
                </a:r>
                <a:r>
                  <a:rPr lang="en-US" sz="1200" dirty="0" err="1">
                    <a:solidFill>
                      <a:srgbClr val="000000"/>
                    </a:solidFill>
                  </a:rPr>
                  <a:t>forStudent</a:t>
                </a:r>
                <a:r>
                  <a:rPr lang="en-US" sz="1200" dirty="0">
                    <a:solidFill>
                      <a:srgbClr val="000000"/>
                    </a:solidFill>
                  </a:rPr>
                  <a:t> : Student)</a:t>
                </a:r>
                <a:endParaRPr lang="en-US" sz="1200" dirty="0"/>
              </a:p>
            </p:txBody>
          </p:sp>
          <p:sp>
            <p:nvSpPr>
              <p:cNvPr id="26" name="Line 105"/>
              <p:cNvSpPr>
                <a:spLocks noChangeShapeType="1"/>
              </p:cNvSpPr>
              <p:nvPr/>
            </p:nvSpPr>
            <p:spPr bwMode="auto">
              <a:xfrm>
                <a:off x="6856413" y="2470150"/>
                <a:ext cx="0" cy="244475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06"/>
              <p:cNvSpPr>
                <a:spLocks/>
              </p:cNvSpPr>
              <p:nvPr/>
            </p:nvSpPr>
            <p:spPr bwMode="auto">
              <a:xfrm>
                <a:off x="6777038" y="2717800"/>
                <a:ext cx="157162" cy="212725"/>
              </a:xfrm>
              <a:custGeom>
                <a:avLst/>
                <a:gdLst/>
                <a:ahLst/>
                <a:cxnLst>
                  <a:cxn ang="0">
                    <a:pos x="50" y="134"/>
                  </a:cxn>
                  <a:cxn ang="0">
                    <a:pos x="99" y="0"/>
                  </a:cxn>
                  <a:cxn ang="0">
                    <a:pos x="0" y="0"/>
                  </a:cxn>
                  <a:cxn ang="0">
                    <a:pos x="50" y="134"/>
                  </a:cxn>
                </a:cxnLst>
                <a:rect l="0" t="0" r="r" b="b"/>
                <a:pathLst>
                  <a:path w="99" h="134">
                    <a:moveTo>
                      <a:pt x="50" y="134"/>
                    </a:moveTo>
                    <a:lnTo>
                      <a:pt x="99" y="0"/>
                    </a:lnTo>
                    <a:lnTo>
                      <a:pt x="0" y="0"/>
                    </a:lnTo>
                    <a:lnTo>
                      <a:pt x="50" y="134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110"/>
              <p:cNvSpPr>
                <a:spLocks noChangeArrowheads="1"/>
              </p:cNvSpPr>
              <p:nvPr/>
            </p:nvSpPr>
            <p:spPr bwMode="auto">
              <a:xfrm>
                <a:off x="5653088" y="3795713"/>
                <a:ext cx="450850" cy="192087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111"/>
              <p:cNvSpPr>
                <a:spLocks noChangeArrowheads="1"/>
              </p:cNvSpPr>
              <p:nvPr/>
            </p:nvSpPr>
            <p:spPr bwMode="auto">
              <a:xfrm>
                <a:off x="5653088" y="3795713"/>
                <a:ext cx="450850" cy="192087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AutoShape 38"/>
              <p:cNvSpPr>
                <a:spLocks noChangeArrowheads="1"/>
              </p:cNvSpPr>
              <p:nvPr/>
            </p:nvSpPr>
            <p:spPr bwMode="auto">
              <a:xfrm>
                <a:off x="3508375" y="4121150"/>
                <a:ext cx="825500" cy="604838"/>
              </a:xfrm>
              <a:prstGeom prst="rightArrow">
                <a:avLst>
                  <a:gd name="adj1" fmla="val 50000"/>
                  <a:gd name="adj2" fmla="val 34121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86"/>
              <p:cNvSpPr>
                <a:spLocks noChangeArrowheads="1"/>
              </p:cNvSpPr>
              <p:nvPr/>
            </p:nvSpPr>
            <p:spPr bwMode="auto">
              <a:xfrm>
                <a:off x="495300" y="3932238"/>
                <a:ext cx="2571750" cy="1363662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87"/>
              <p:cNvSpPr>
                <a:spLocks noChangeArrowheads="1"/>
              </p:cNvSpPr>
              <p:nvPr/>
            </p:nvSpPr>
            <p:spPr bwMode="auto">
              <a:xfrm>
                <a:off x="720725" y="4286250"/>
                <a:ext cx="2030413" cy="24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CourseCatalogSystem</a:t>
                </a:r>
                <a:endParaRPr lang="en-US" sz="1600"/>
              </a:p>
            </p:txBody>
          </p:sp>
          <p:sp>
            <p:nvSpPr>
              <p:cNvPr id="33" name="Rectangle 88"/>
              <p:cNvSpPr>
                <a:spLocks noChangeArrowheads="1"/>
              </p:cNvSpPr>
              <p:nvPr/>
            </p:nvSpPr>
            <p:spPr bwMode="auto">
              <a:xfrm>
                <a:off x="495300" y="4587875"/>
                <a:ext cx="2571750" cy="708025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89"/>
              <p:cNvSpPr>
                <a:spLocks noChangeArrowheads="1"/>
              </p:cNvSpPr>
              <p:nvPr/>
            </p:nvSpPr>
            <p:spPr bwMode="auto">
              <a:xfrm>
                <a:off x="495300" y="4729163"/>
                <a:ext cx="2571750" cy="566737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90"/>
              <p:cNvSpPr>
                <a:spLocks noChangeArrowheads="1"/>
              </p:cNvSpPr>
              <p:nvPr/>
            </p:nvSpPr>
            <p:spPr bwMode="auto">
              <a:xfrm>
                <a:off x="549275" y="4906963"/>
                <a:ext cx="2036763" cy="24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//get course offerings()</a:t>
                </a:r>
                <a:endParaRPr lang="en-US" sz="1600"/>
              </a:p>
            </p:txBody>
          </p:sp>
          <p:sp>
            <p:nvSpPr>
              <p:cNvPr id="36" name="Rectangle 91"/>
              <p:cNvSpPr>
                <a:spLocks noChangeArrowheads="1"/>
              </p:cNvSpPr>
              <p:nvPr/>
            </p:nvSpPr>
            <p:spPr bwMode="auto">
              <a:xfrm>
                <a:off x="1027113" y="4002088"/>
                <a:ext cx="1322387" cy="24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&lt;&lt;boundary&gt;&gt;</a:t>
                </a:r>
                <a:endParaRPr lang="en-US" sz="1600"/>
              </a:p>
            </p:txBody>
          </p:sp>
          <p:sp>
            <p:nvSpPr>
              <p:cNvPr id="37" name="Rectangle 109"/>
              <p:cNvSpPr>
                <a:spLocks noChangeArrowheads="1"/>
              </p:cNvSpPr>
              <p:nvPr/>
            </p:nvSpPr>
            <p:spPr bwMode="auto">
              <a:xfrm>
                <a:off x="5653088" y="3987800"/>
                <a:ext cx="1149350" cy="652463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112"/>
              <p:cNvSpPr>
                <a:spLocks noChangeArrowheads="1"/>
              </p:cNvSpPr>
              <p:nvPr/>
            </p:nvSpPr>
            <p:spPr bwMode="auto">
              <a:xfrm>
                <a:off x="5699125" y="4189413"/>
                <a:ext cx="1096963" cy="182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Course Catalog </a:t>
                </a:r>
                <a:endParaRPr lang="en-US"/>
              </a:p>
            </p:txBody>
          </p:sp>
          <p:sp>
            <p:nvSpPr>
              <p:cNvPr id="39" name="Rectangle 113"/>
              <p:cNvSpPr>
                <a:spLocks noChangeArrowheads="1"/>
              </p:cNvSpPr>
              <p:nvPr/>
            </p:nvSpPr>
            <p:spPr bwMode="auto">
              <a:xfrm>
                <a:off x="5969000" y="4370388"/>
                <a:ext cx="508000" cy="182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System</a:t>
                </a:r>
                <a:endParaRPr lang="en-US"/>
              </a:p>
            </p:txBody>
          </p:sp>
          <p:sp>
            <p:nvSpPr>
              <p:cNvPr id="40" name="Rectangle 114"/>
              <p:cNvSpPr>
                <a:spLocks noChangeArrowheads="1"/>
              </p:cNvSpPr>
              <p:nvPr/>
            </p:nvSpPr>
            <p:spPr bwMode="auto">
              <a:xfrm>
                <a:off x="5688013" y="4010025"/>
                <a:ext cx="1082675" cy="182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&lt;&lt;subsystem&gt;&gt;</a:t>
                </a:r>
                <a:endParaRPr lang="en-US"/>
              </a:p>
            </p:txBody>
          </p:sp>
          <p:sp>
            <p:nvSpPr>
              <p:cNvPr id="41" name="Rectangle 115"/>
              <p:cNvSpPr>
                <a:spLocks noChangeArrowheads="1"/>
              </p:cNvSpPr>
              <p:nvPr/>
            </p:nvSpPr>
            <p:spPr bwMode="auto">
              <a:xfrm>
                <a:off x="3656013" y="5113338"/>
                <a:ext cx="5148262" cy="754062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116"/>
              <p:cNvSpPr>
                <a:spLocks noChangeArrowheads="1"/>
              </p:cNvSpPr>
              <p:nvPr/>
            </p:nvSpPr>
            <p:spPr bwMode="auto">
              <a:xfrm>
                <a:off x="5738813" y="5159375"/>
                <a:ext cx="1562100" cy="182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</a:rPr>
                  <a:t>ICourseCatalogSystem</a:t>
                </a:r>
                <a:endParaRPr lang="en-US"/>
              </a:p>
            </p:txBody>
          </p:sp>
          <p:sp>
            <p:nvSpPr>
              <p:cNvPr id="43" name="Rectangle 117"/>
              <p:cNvSpPr>
                <a:spLocks noChangeArrowheads="1"/>
              </p:cNvSpPr>
              <p:nvPr/>
            </p:nvSpPr>
            <p:spPr bwMode="auto">
              <a:xfrm>
                <a:off x="3656013" y="5349875"/>
                <a:ext cx="5148262" cy="517525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118"/>
              <p:cNvSpPr>
                <a:spLocks noChangeArrowheads="1"/>
              </p:cNvSpPr>
              <p:nvPr/>
            </p:nvSpPr>
            <p:spPr bwMode="auto">
              <a:xfrm>
                <a:off x="3656013" y="5440363"/>
                <a:ext cx="5148262" cy="427037"/>
              </a:xfrm>
              <a:prstGeom prst="rect">
                <a:avLst/>
              </a:prstGeom>
              <a:noFill/>
              <a:ln w="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119"/>
              <p:cNvSpPr>
                <a:spLocks noChangeArrowheads="1"/>
              </p:cNvSpPr>
              <p:nvPr/>
            </p:nvSpPr>
            <p:spPr bwMode="auto">
              <a:xfrm>
                <a:off x="3722682" y="5486400"/>
                <a:ext cx="4937249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dirty="0" err="1">
                    <a:solidFill>
                      <a:srgbClr val="000000"/>
                    </a:solidFill>
                  </a:rPr>
                  <a:t>getCourseOfferings</a:t>
                </a:r>
                <a:r>
                  <a:rPr lang="en-US" sz="1100" dirty="0">
                    <a:solidFill>
                      <a:srgbClr val="000000"/>
                    </a:solidFill>
                  </a:rPr>
                  <a:t>(</a:t>
                </a:r>
                <a:r>
                  <a:rPr lang="en-US" sz="1100" dirty="0" err="1">
                    <a:solidFill>
                      <a:srgbClr val="000000"/>
                    </a:solidFill>
                  </a:rPr>
                  <a:t>forSemester</a:t>
                </a:r>
                <a:r>
                  <a:rPr lang="en-US" sz="1100" dirty="0">
                    <a:solidFill>
                      <a:srgbClr val="000000"/>
                    </a:solidFill>
                  </a:rPr>
                  <a:t> : Semester, </a:t>
                </a:r>
                <a:r>
                  <a:rPr lang="en-US" sz="1100" dirty="0" err="1">
                    <a:solidFill>
                      <a:srgbClr val="000000"/>
                    </a:solidFill>
                  </a:rPr>
                  <a:t>forStudent</a:t>
                </a:r>
                <a:r>
                  <a:rPr lang="en-US" sz="1100" dirty="0">
                    <a:solidFill>
                      <a:srgbClr val="000000"/>
                    </a:solidFill>
                  </a:rPr>
                  <a:t> : Student) : </a:t>
                </a:r>
                <a:r>
                  <a:rPr lang="en-US" sz="1100" dirty="0" err="1">
                    <a:solidFill>
                      <a:srgbClr val="000000"/>
                    </a:solidFill>
                  </a:rPr>
                  <a:t>CourseOfferingList</a:t>
                </a:r>
                <a:endParaRPr lang="en-US" sz="1100" dirty="0"/>
              </a:p>
            </p:txBody>
          </p:sp>
          <p:sp>
            <p:nvSpPr>
              <p:cNvPr id="46" name="Line 120"/>
              <p:cNvSpPr>
                <a:spLocks noChangeShapeType="1"/>
              </p:cNvSpPr>
              <p:nvPr/>
            </p:nvSpPr>
            <p:spPr bwMode="auto">
              <a:xfrm>
                <a:off x="6227763" y="4640263"/>
                <a:ext cx="1587" cy="231775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21"/>
              <p:cNvSpPr>
                <a:spLocks/>
              </p:cNvSpPr>
              <p:nvPr/>
            </p:nvSpPr>
            <p:spPr bwMode="auto">
              <a:xfrm>
                <a:off x="6148388" y="4887913"/>
                <a:ext cx="158750" cy="225425"/>
              </a:xfrm>
              <a:custGeom>
                <a:avLst/>
                <a:gdLst/>
                <a:ahLst/>
                <a:cxnLst>
                  <a:cxn ang="0">
                    <a:pos x="50" y="142"/>
                  </a:cxn>
                  <a:cxn ang="0">
                    <a:pos x="100" y="0"/>
                  </a:cxn>
                  <a:cxn ang="0">
                    <a:pos x="0" y="0"/>
                  </a:cxn>
                  <a:cxn ang="0">
                    <a:pos x="50" y="142"/>
                  </a:cxn>
                </a:cxnLst>
                <a:rect l="0" t="0" r="r" b="b"/>
                <a:pathLst>
                  <a:path w="100" h="142">
                    <a:moveTo>
                      <a:pt x="50" y="142"/>
                    </a:moveTo>
                    <a:lnTo>
                      <a:pt x="100" y="0"/>
                    </a:lnTo>
                    <a:lnTo>
                      <a:pt x="0" y="0"/>
                    </a:lnTo>
                    <a:lnTo>
                      <a:pt x="50" y="142"/>
                    </a:lnTo>
                    <a:close/>
                  </a:path>
                </a:pathLst>
              </a:custGeom>
              <a:no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124"/>
              <p:cNvSpPr>
                <a:spLocks noChangeArrowheads="1"/>
              </p:cNvSpPr>
              <p:nvPr/>
            </p:nvSpPr>
            <p:spPr bwMode="auto">
              <a:xfrm>
                <a:off x="3722682" y="5638800"/>
                <a:ext cx="561051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</a:rPr>
                  <a:t>initialize()</a:t>
                </a:r>
                <a:endParaRPr lang="en-US" sz="1100" dirty="0"/>
              </a:p>
            </p:txBody>
          </p:sp>
        </p:grp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304800" y="1171575"/>
              <a:ext cx="2921000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>
                  <a:solidFill>
                    <a:srgbClr val="00CCFF"/>
                  </a:solidFill>
                </a:rPr>
                <a:t>Analysis</a:t>
              </a:r>
            </a:p>
          </p:txBody>
        </p:sp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5278437" y="1171575"/>
              <a:ext cx="2921000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dirty="0">
                  <a:solidFill>
                    <a:srgbClr val="00CCFF"/>
                  </a:solidFill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Qui </a:t>
            </a:r>
            <a:r>
              <a:rPr lang="en-US" sz="3600" dirty="0" err="1" smtClean="0"/>
              <a:t>tắc</a:t>
            </a:r>
            <a:r>
              <a:rPr lang="en-US" sz="3600" dirty="0" smtClean="0"/>
              <a:t> </a:t>
            </a:r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</a:t>
            </a:r>
            <a:r>
              <a:rPr lang="en-US" sz="3600" dirty="0" err="1" smtClean="0"/>
              <a:t>hóa</a:t>
            </a:r>
            <a:r>
              <a:rPr lang="en-US" sz="3600" dirty="0" smtClean="0"/>
              <a:t>: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thống</a:t>
            </a:r>
            <a:r>
              <a:rPr lang="en-US" sz="3600" dirty="0" smtClean="0"/>
              <a:t> con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giao</a:t>
            </a:r>
            <a:r>
              <a:rPr lang="en-US" sz="3600" dirty="0" smtClean="0"/>
              <a:t> </a:t>
            </a:r>
            <a:r>
              <a:rPr lang="en-US" sz="3600" dirty="0" err="1" smtClean="0"/>
              <a:t>diện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17072"/>
            <a:ext cx="8229600" cy="473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Ngữ</a:t>
            </a:r>
            <a:r>
              <a:rPr lang="en-US" sz="3600" dirty="0" smtClean="0"/>
              <a:t> </a:t>
            </a:r>
            <a:r>
              <a:rPr lang="en-US" sz="3600" dirty="0" err="1" smtClean="0"/>
              <a:t>cảnh</a:t>
            </a:r>
            <a:r>
              <a:rPr lang="en-US" sz="3600" dirty="0" smtClean="0"/>
              <a:t>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thống</a:t>
            </a:r>
            <a:r>
              <a:rPr lang="en-US" sz="3600" dirty="0" smtClean="0"/>
              <a:t> con: </a:t>
            </a:r>
            <a:r>
              <a:rPr lang="en-US" sz="3600" dirty="0" err="1" smtClean="0"/>
              <a:t>CourseCatalogSystem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304800" y="1676400"/>
            <a:ext cx="8153400" cy="4419600"/>
            <a:chOff x="431800" y="801688"/>
            <a:chExt cx="8231188" cy="5357812"/>
          </a:xfrm>
        </p:grpSpPr>
        <p:sp>
          <p:nvSpPr>
            <p:cNvPr id="6" name="Line 87"/>
            <p:cNvSpPr>
              <a:spLocks noChangeShapeType="1"/>
            </p:cNvSpPr>
            <p:nvPr/>
          </p:nvSpPr>
          <p:spPr bwMode="auto">
            <a:xfrm flipV="1">
              <a:off x="3784600" y="4670425"/>
              <a:ext cx="1588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20"/>
            <p:cNvSpPr>
              <a:spLocks noChangeShapeType="1"/>
            </p:cNvSpPr>
            <p:nvPr/>
          </p:nvSpPr>
          <p:spPr bwMode="auto">
            <a:xfrm flipV="1">
              <a:off x="5829300" y="4305300"/>
              <a:ext cx="1397000" cy="10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8" name="Line 102"/>
            <p:cNvSpPr>
              <a:spLocks noChangeShapeType="1"/>
            </p:cNvSpPr>
            <p:nvPr/>
          </p:nvSpPr>
          <p:spPr bwMode="auto">
            <a:xfrm flipH="1">
              <a:off x="4065588" y="2170113"/>
              <a:ext cx="841375" cy="1182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1"/>
            <p:cNvSpPr>
              <a:spLocks noChangeShapeType="1"/>
            </p:cNvSpPr>
            <p:nvPr/>
          </p:nvSpPr>
          <p:spPr bwMode="auto">
            <a:xfrm>
              <a:off x="6446838" y="2763838"/>
              <a:ext cx="793750" cy="73501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53"/>
            <p:cNvSpPr txBox="1">
              <a:spLocks noChangeArrowheads="1"/>
            </p:cNvSpPr>
            <p:nvPr/>
          </p:nvSpPr>
          <p:spPr bwMode="auto">
            <a:xfrm>
              <a:off x="431800" y="2425700"/>
              <a:ext cx="1155700" cy="65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CCFF"/>
                  </a:solidFill>
                </a:rPr>
                <a:t>Interface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sz="1800">
                  <a:solidFill>
                    <a:srgbClr val="00CCFF"/>
                  </a:solidFill>
                </a:rPr>
                <a:t>defined</a:t>
              </a:r>
            </a:p>
          </p:txBody>
        </p:sp>
        <p:sp>
          <p:nvSpPr>
            <p:cNvPr id="11" name="Line 54"/>
            <p:cNvSpPr>
              <a:spLocks noChangeShapeType="1"/>
            </p:cNvSpPr>
            <p:nvPr/>
          </p:nvSpPr>
          <p:spPr bwMode="auto">
            <a:xfrm>
              <a:off x="952500" y="3111500"/>
              <a:ext cx="520700" cy="5207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2" name="Rectangle 57"/>
            <p:cNvSpPr>
              <a:spLocks noChangeArrowheads="1"/>
            </p:cNvSpPr>
            <p:nvPr/>
          </p:nvSpPr>
          <p:spPr bwMode="auto">
            <a:xfrm>
              <a:off x="1509713" y="3384550"/>
              <a:ext cx="4602162" cy="104457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58"/>
            <p:cNvSpPr>
              <a:spLocks noChangeArrowheads="1"/>
            </p:cNvSpPr>
            <p:nvPr/>
          </p:nvSpPr>
          <p:spPr bwMode="auto">
            <a:xfrm>
              <a:off x="2903538" y="3608388"/>
              <a:ext cx="15621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ICourseCatalogSystem</a:t>
              </a:r>
              <a:endParaRPr lang="en-US"/>
            </a:p>
          </p:txBody>
        </p:sp>
        <p:sp>
          <p:nvSpPr>
            <p:cNvPr id="14" name="Rectangle 59"/>
            <p:cNvSpPr>
              <a:spLocks noChangeArrowheads="1"/>
            </p:cNvSpPr>
            <p:nvPr/>
          </p:nvSpPr>
          <p:spPr bwMode="auto">
            <a:xfrm>
              <a:off x="1509713" y="3800475"/>
              <a:ext cx="4602162" cy="6286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60"/>
            <p:cNvSpPr>
              <a:spLocks noChangeArrowheads="1"/>
            </p:cNvSpPr>
            <p:nvPr/>
          </p:nvSpPr>
          <p:spPr bwMode="auto">
            <a:xfrm>
              <a:off x="1509713" y="3889375"/>
              <a:ext cx="4602162" cy="5397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61"/>
            <p:cNvSpPr>
              <a:spLocks noChangeArrowheads="1"/>
            </p:cNvSpPr>
            <p:nvPr/>
          </p:nvSpPr>
          <p:spPr bwMode="auto">
            <a:xfrm>
              <a:off x="1543050" y="4002088"/>
              <a:ext cx="442277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getCourseOfferings(forSemester : Semester) : CourseOfferingList</a:t>
              </a:r>
              <a:endParaRPr lang="en-US"/>
            </a:p>
          </p:txBody>
        </p:sp>
        <p:sp>
          <p:nvSpPr>
            <p:cNvPr id="17" name="Rectangle 62"/>
            <p:cNvSpPr>
              <a:spLocks noChangeArrowheads="1"/>
            </p:cNvSpPr>
            <p:nvPr/>
          </p:nvSpPr>
          <p:spPr bwMode="auto">
            <a:xfrm>
              <a:off x="1543050" y="4181475"/>
              <a:ext cx="6397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initialize()</a:t>
              </a:r>
              <a:endParaRPr lang="en-US"/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3195638" y="3429000"/>
              <a:ext cx="94773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&lt;&lt;Interface&gt;&gt;</a:t>
              </a:r>
              <a:endParaRPr lang="en-US"/>
            </a:p>
          </p:txBody>
        </p:sp>
        <p:sp>
          <p:nvSpPr>
            <p:cNvPr id="19" name="Rectangle 64"/>
            <p:cNvSpPr>
              <a:spLocks noChangeArrowheads="1"/>
            </p:cNvSpPr>
            <p:nvPr/>
          </p:nvSpPr>
          <p:spPr bwMode="auto">
            <a:xfrm>
              <a:off x="777875" y="1173163"/>
              <a:ext cx="2071688" cy="104616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65"/>
            <p:cNvSpPr>
              <a:spLocks noChangeArrowheads="1"/>
            </p:cNvSpPr>
            <p:nvPr/>
          </p:nvSpPr>
          <p:spPr bwMode="auto">
            <a:xfrm>
              <a:off x="868363" y="1385888"/>
              <a:ext cx="1854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CloseRegistrationController</a:t>
              </a:r>
              <a:endParaRPr lang="en-US"/>
            </a:p>
          </p:txBody>
        </p:sp>
        <p:sp>
          <p:nvSpPr>
            <p:cNvPr id="21" name="Rectangle 66"/>
            <p:cNvSpPr>
              <a:spLocks noChangeArrowheads="1"/>
            </p:cNvSpPr>
            <p:nvPr/>
          </p:nvSpPr>
          <p:spPr bwMode="auto">
            <a:xfrm>
              <a:off x="777875" y="1589088"/>
              <a:ext cx="2071688" cy="630237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67"/>
            <p:cNvSpPr>
              <a:spLocks noChangeArrowheads="1"/>
            </p:cNvSpPr>
            <p:nvPr/>
          </p:nvSpPr>
          <p:spPr bwMode="auto">
            <a:xfrm>
              <a:off x="777875" y="1679575"/>
              <a:ext cx="2071688" cy="5397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68"/>
            <p:cNvSpPr>
              <a:spLocks noChangeArrowheads="1"/>
            </p:cNvSpPr>
            <p:nvPr/>
          </p:nvSpPr>
          <p:spPr bwMode="auto">
            <a:xfrm>
              <a:off x="811213" y="1790700"/>
              <a:ext cx="1765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// is registration open?()</a:t>
              </a:r>
              <a:endParaRPr lang="en-US"/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811213" y="1971675"/>
              <a:ext cx="153035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// close registration()</a:t>
              </a:r>
              <a:endParaRPr lang="en-US"/>
            </a:p>
          </p:txBody>
        </p:sp>
        <p:sp>
          <p:nvSpPr>
            <p:cNvPr id="25" name="Rectangle 70"/>
            <p:cNvSpPr>
              <a:spLocks noChangeArrowheads="1"/>
            </p:cNvSpPr>
            <p:nvPr/>
          </p:nvSpPr>
          <p:spPr bwMode="auto">
            <a:xfrm>
              <a:off x="1350963" y="1206500"/>
              <a:ext cx="911225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&lt;&lt;control&gt;&gt;</a:t>
              </a:r>
              <a:endParaRPr lang="en-US"/>
            </a:p>
          </p:txBody>
        </p:sp>
        <p:sp>
          <p:nvSpPr>
            <p:cNvPr id="26" name="Line 75"/>
            <p:cNvSpPr>
              <a:spLocks noChangeShapeType="1"/>
            </p:cNvSpPr>
            <p:nvPr/>
          </p:nvSpPr>
          <p:spPr bwMode="auto">
            <a:xfrm flipH="1" flipV="1">
              <a:off x="2114550" y="2219325"/>
              <a:ext cx="1304925" cy="1133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lg" len="lg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76"/>
            <p:cNvSpPr>
              <a:spLocks noChangeArrowheads="1"/>
            </p:cNvSpPr>
            <p:nvPr/>
          </p:nvSpPr>
          <p:spPr bwMode="auto">
            <a:xfrm>
              <a:off x="2373313" y="2243138"/>
              <a:ext cx="2540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0..1</a:t>
              </a:r>
              <a:endParaRPr lang="en-US"/>
            </a:p>
          </p:txBody>
        </p:sp>
        <p:sp>
          <p:nvSpPr>
            <p:cNvPr id="28" name="Rectangle 77"/>
            <p:cNvSpPr>
              <a:spLocks noChangeArrowheads="1"/>
            </p:cNvSpPr>
            <p:nvPr/>
          </p:nvSpPr>
          <p:spPr bwMode="auto">
            <a:xfrm>
              <a:off x="1898650" y="3201988"/>
              <a:ext cx="10668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+</a:t>
              </a:r>
              <a:r>
                <a:rPr lang="en-US" sz="1200"/>
                <a:t>courseCatalog</a:t>
              </a:r>
              <a:endParaRPr lang="en-US"/>
            </a:p>
          </p:txBody>
        </p:sp>
        <p:sp>
          <p:nvSpPr>
            <p:cNvPr id="29" name="Rectangle 80"/>
            <p:cNvSpPr>
              <a:spLocks noChangeArrowheads="1"/>
            </p:cNvSpPr>
            <p:nvPr/>
          </p:nvSpPr>
          <p:spPr bwMode="auto">
            <a:xfrm>
              <a:off x="1509713" y="5113338"/>
              <a:ext cx="4602162" cy="104616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81"/>
            <p:cNvSpPr>
              <a:spLocks noChangeArrowheads="1"/>
            </p:cNvSpPr>
            <p:nvPr/>
          </p:nvSpPr>
          <p:spPr bwMode="auto">
            <a:xfrm>
              <a:off x="2914650" y="5338763"/>
              <a:ext cx="15192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CourseCatalogSystem</a:t>
              </a:r>
              <a:endParaRPr lang="en-US"/>
            </a:p>
          </p:txBody>
        </p:sp>
        <p:sp>
          <p:nvSpPr>
            <p:cNvPr id="31" name="Rectangle 82"/>
            <p:cNvSpPr>
              <a:spLocks noChangeArrowheads="1"/>
            </p:cNvSpPr>
            <p:nvPr/>
          </p:nvSpPr>
          <p:spPr bwMode="auto">
            <a:xfrm>
              <a:off x="1509713" y="5529263"/>
              <a:ext cx="4603750" cy="630237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1509713" y="5619750"/>
              <a:ext cx="4602162" cy="5397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84"/>
            <p:cNvSpPr>
              <a:spLocks noChangeArrowheads="1"/>
            </p:cNvSpPr>
            <p:nvPr/>
          </p:nvSpPr>
          <p:spPr bwMode="auto">
            <a:xfrm>
              <a:off x="1543050" y="5732463"/>
              <a:ext cx="442277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getCourseOfferings(forSemester : Semester) : CourseOfferingList</a:t>
              </a:r>
              <a:endParaRPr lang="en-US"/>
            </a:p>
          </p:txBody>
        </p:sp>
        <p:sp>
          <p:nvSpPr>
            <p:cNvPr id="34" name="Rectangle 85"/>
            <p:cNvSpPr>
              <a:spLocks noChangeArrowheads="1"/>
            </p:cNvSpPr>
            <p:nvPr/>
          </p:nvSpPr>
          <p:spPr bwMode="auto">
            <a:xfrm>
              <a:off x="1543050" y="5911850"/>
              <a:ext cx="6397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initialize()</a:t>
              </a:r>
              <a:endParaRPr lang="en-US"/>
            </a:p>
          </p:txBody>
        </p:sp>
        <p:sp>
          <p:nvSpPr>
            <p:cNvPr id="35" name="Rectangle 86"/>
            <p:cNvSpPr>
              <a:spLocks noChangeArrowheads="1"/>
            </p:cNvSpPr>
            <p:nvPr/>
          </p:nvSpPr>
          <p:spPr bwMode="auto">
            <a:xfrm>
              <a:off x="2903538" y="5157788"/>
              <a:ext cx="149701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&lt;&lt;subsystem proxy&gt;&gt;</a:t>
              </a:r>
              <a:endParaRPr lang="en-US"/>
            </a:p>
          </p:txBody>
        </p:sp>
        <p:sp>
          <p:nvSpPr>
            <p:cNvPr id="36" name="Freeform 88"/>
            <p:cNvSpPr>
              <a:spLocks/>
            </p:cNvSpPr>
            <p:nvPr/>
          </p:nvSpPr>
          <p:spPr bwMode="auto">
            <a:xfrm>
              <a:off x="3705225" y="4454525"/>
              <a:ext cx="157163" cy="21431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99" y="135"/>
                </a:cxn>
                <a:cxn ang="0">
                  <a:pos x="0" y="135"/>
                </a:cxn>
                <a:cxn ang="0">
                  <a:pos x="50" y="0"/>
                </a:cxn>
              </a:cxnLst>
              <a:rect l="0" t="0" r="r" b="b"/>
              <a:pathLst>
                <a:path w="99" h="135">
                  <a:moveTo>
                    <a:pt x="50" y="0"/>
                  </a:moveTo>
                  <a:lnTo>
                    <a:pt x="99" y="135"/>
                  </a:lnTo>
                  <a:lnTo>
                    <a:pt x="0" y="135"/>
                  </a:lnTo>
                  <a:lnTo>
                    <a:pt x="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89"/>
            <p:cNvSpPr>
              <a:spLocks noChangeArrowheads="1"/>
            </p:cNvSpPr>
            <p:nvPr/>
          </p:nvSpPr>
          <p:spPr bwMode="auto">
            <a:xfrm>
              <a:off x="4905375" y="801688"/>
              <a:ext cx="1719263" cy="212566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90"/>
            <p:cNvSpPr>
              <a:spLocks noChangeArrowheads="1"/>
            </p:cNvSpPr>
            <p:nvPr/>
          </p:nvSpPr>
          <p:spPr bwMode="auto">
            <a:xfrm>
              <a:off x="5029200" y="1027113"/>
              <a:ext cx="146685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RegistrationController</a:t>
              </a:r>
              <a:endParaRPr lang="en-US"/>
            </a:p>
          </p:txBody>
        </p:sp>
        <p:sp>
          <p:nvSpPr>
            <p:cNvPr id="39" name="Rectangle 91"/>
            <p:cNvSpPr>
              <a:spLocks noChangeArrowheads="1"/>
            </p:cNvSpPr>
            <p:nvPr/>
          </p:nvSpPr>
          <p:spPr bwMode="auto">
            <a:xfrm>
              <a:off x="4905375" y="1217613"/>
              <a:ext cx="1719263" cy="1709737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92"/>
            <p:cNvSpPr>
              <a:spLocks noChangeArrowheads="1"/>
            </p:cNvSpPr>
            <p:nvPr/>
          </p:nvSpPr>
          <p:spPr bwMode="auto">
            <a:xfrm>
              <a:off x="4905375" y="1308100"/>
              <a:ext cx="1719263" cy="161925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93"/>
            <p:cNvSpPr>
              <a:spLocks noChangeArrowheads="1"/>
            </p:cNvSpPr>
            <p:nvPr/>
          </p:nvSpPr>
          <p:spPr bwMode="auto">
            <a:xfrm>
              <a:off x="4940300" y="1420813"/>
              <a:ext cx="145097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getCurrentSchedule()</a:t>
              </a:r>
              <a:endParaRPr lang="en-US"/>
            </a:p>
          </p:txBody>
        </p:sp>
        <p:sp>
          <p:nvSpPr>
            <p:cNvPr id="42" name="Rectangle 94"/>
            <p:cNvSpPr>
              <a:spLocks noChangeArrowheads="1"/>
            </p:cNvSpPr>
            <p:nvPr/>
          </p:nvSpPr>
          <p:spPr bwMode="auto">
            <a:xfrm>
              <a:off x="4940300" y="1600200"/>
              <a:ext cx="1652588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deleteCurrentSchedule()</a:t>
              </a:r>
              <a:endParaRPr lang="en-US"/>
            </a:p>
          </p:txBody>
        </p:sp>
        <p:sp>
          <p:nvSpPr>
            <p:cNvPr id="43" name="Rectangle 95"/>
            <p:cNvSpPr>
              <a:spLocks noChangeArrowheads="1"/>
            </p:cNvSpPr>
            <p:nvPr/>
          </p:nvSpPr>
          <p:spPr bwMode="auto">
            <a:xfrm>
              <a:off x="4940300" y="1779588"/>
              <a:ext cx="11811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submitSchedule()</a:t>
              </a:r>
              <a:endParaRPr lang="en-US"/>
            </a:p>
          </p:txBody>
        </p:sp>
        <p:sp>
          <p:nvSpPr>
            <p:cNvPr id="44" name="Rectangle 96"/>
            <p:cNvSpPr>
              <a:spLocks noChangeArrowheads="1"/>
            </p:cNvSpPr>
            <p:nvPr/>
          </p:nvSpPr>
          <p:spPr bwMode="auto">
            <a:xfrm>
              <a:off x="4940300" y="1960563"/>
              <a:ext cx="10541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saveSchedule()</a:t>
              </a:r>
              <a:endParaRPr lang="en-US"/>
            </a:p>
          </p:txBody>
        </p:sp>
        <p:sp>
          <p:nvSpPr>
            <p:cNvPr id="45" name="Rectangle 97"/>
            <p:cNvSpPr>
              <a:spLocks noChangeArrowheads="1"/>
            </p:cNvSpPr>
            <p:nvPr/>
          </p:nvSpPr>
          <p:spPr bwMode="auto">
            <a:xfrm>
              <a:off x="4940300" y="2139950"/>
              <a:ext cx="1419225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getCourseOfferings()</a:t>
              </a:r>
              <a:endParaRPr lang="en-US"/>
            </a:p>
          </p:txBody>
        </p:sp>
        <p:sp>
          <p:nvSpPr>
            <p:cNvPr id="46" name="Rectangle 98"/>
            <p:cNvSpPr>
              <a:spLocks noChangeArrowheads="1"/>
            </p:cNvSpPr>
            <p:nvPr/>
          </p:nvSpPr>
          <p:spPr bwMode="auto">
            <a:xfrm>
              <a:off x="4940300" y="2319338"/>
              <a:ext cx="84455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setSession()</a:t>
              </a:r>
              <a:endParaRPr lang="en-US"/>
            </a:p>
          </p:txBody>
        </p:sp>
        <p:sp>
          <p:nvSpPr>
            <p:cNvPr id="47" name="Rectangle 99"/>
            <p:cNvSpPr>
              <a:spLocks noChangeArrowheads="1"/>
            </p:cNvSpPr>
            <p:nvPr/>
          </p:nvSpPr>
          <p:spPr bwMode="auto">
            <a:xfrm>
              <a:off x="4940300" y="2500313"/>
              <a:ext cx="1225550" cy="214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&lt;&lt;class&gt;&gt; new()</a:t>
              </a:r>
              <a:endParaRPr lang="en-US"/>
            </a:p>
          </p:txBody>
        </p:sp>
        <p:sp>
          <p:nvSpPr>
            <p:cNvPr id="48" name="Rectangle 100"/>
            <p:cNvSpPr>
              <a:spLocks noChangeArrowheads="1"/>
            </p:cNvSpPr>
            <p:nvPr/>
          </p:nvSpPr>
          <p:spPr bwMode="auto">
            <a:xfrm>
              <a:off x="4940300" y="2679700"/>
              <a:ext cx="83661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getStudent()</a:t>
              </a:r>
              <a:endParaRPr lang="en-US"/>
            </a:p>
          </p:txBody>
        </p:sp>
        <p:sp>
          <p:nvSpPr>
            <p:cNvPr id="49" name="Rectangle 101"/>
            <p:cNvSpPr>
              <a:spLocks noChangeArrowheads="1"/>
            </p:cNvSpPr>
            <p:nvPr/>
          </p:nvSpPr>
          <p:spPr bwMode="auto">
            <a:xfrm>
              <a:off x="5322888" y="846138"/>
              <a:ext cx="911225" cy="214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&lt;&lt;control&gt;&gt;</a:t>
              </a:r>
              <a:endParaRPr lang="en-US"/>
            </a:p>
          </p:txBody>
        </p:sp>
        <p:sp>
          <p:nvSpPr>
            <p:cNvPr id="50" name="Rectangle 105"/>
            <p:cNvSpPr>
              <a:spLocks noChangeArrowheads="1"/>
            </p:cNvSpPr>
            <p:nvPr/>
          </p:nvSpPr>
          <p:spPr bwMode="auto">
            <a:xfrm>
              <a:off x="7267575" y="3484563"/>
              <a:ext cx="1395413" cy="8445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106"/>
            <p:cNvSpPr>
              <a:spLocks noChangeArrowheads="1"/>
            </p:cNvSpPr>
            <p:nvPr/>
          </p:nvSpPr>
          <p:spPr bwMode="auto">
            <a:xfrm>
              <a:off x="7369175" y="3519488"/>
              <a:ext cx="126682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CourseOfferingList</a:t>
              </a:r>
              <a:endParaRPr lang="en-US"/>
            </a:p>
          </p:txBody>
        </p:sp>
        <p:sp>
          <p:nvSpPr>
            <p:cNvPr id="52" name="Rectangle 107"/>
            <p:cNvSpPr>
              <a:spLocks noChangeArrowheads="1"/>
            </p:cNvSpPr>
            <p:nvPr/>
          </p:nvSpPr>
          <p:spPr bwMode="auto">
            <a:xfrm>
              <a:off x="7267575" y="3721100"/>
              <a:ext cx="1395413" cy="608013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108"/>
            <p:cNvSpPr>
              <a:spLocks noChangeArrowheads="1"/>
            </p:cNvSpPr>
            <p:nvPr/>
          </p:nvSpPr>
          <p:spPr bwMode="auto">
            <a:xfrm>
              <a:off x="7267575" y="3811588"/>
              <a:ext cx="1395413" cy="51752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auto">
            <a:xfrm>
              <a:off x="7302500" y="3924300"/>
              <a:ext cx="37941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new()</a:t>
              </a:r>
              <a:endParaRPr lang="en-US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auto">
            <a:xfrm>
              <a:off x="7302500" y="4103688"/>
              <a:ext cx="35401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add()</a:t>
              </a:r>
              <a:endParaRPr lang="en-US"/>
            </a:p>
          </p:txBody>
        </p:sp>
        <p:sp>
          <p:nvSpPr>
            <p:cNvPr id="56" name="Line 117"/>
            <p:cNvSpPr>
              <a:spLocks noChangeShapeType="1"/>
            </p:cNvSpPr>
            <p:nvPr/>
          </p:nvSpPr>
          <p:spPr bwMode="auto">
            <a:xfrm>
              <a:off x="6124575" y="3906838"/>
              <a:ext cx="1130300" cy="79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: </a:t>
            </a:r>
            <a:r>
              <a:rPr lang="en-US" sz="3600" dirty="0" err="1" smtClean="0"/>
              <a:t>Ngữ</a:t>
            </a:r>
            <a:r>
              <a:rPr lang="en-US" sz="3600" dirty="0" smtClean="0"/>
              <a:t> </a:t>
            </a:r>
            <a:r>
              <a:rPr lang="en-US" sz="3600" dirty="0" err="1" smtClean="0"/>
              <a:t>cảnh</a:t>
            </a:r>
            <a:r>
              <a:rPr lang="en-US" sz="3600" dirty="0" smtClean="0"/>
              <a:t>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thống</a:t>
            </a:r>
            <a:r>
              <a:rPr lang="en-US" sz="3600" dirty="0" smtClean="0"/>
              <a:t> con: Billing System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1524000" y="1447800"/>
            <a:ext cx="6096000" cy="4876800"/>
            <a:chOff x="1619250" y="923925"/>
            <a:chExt cx="5994400" cy="5138738"/>
          </a:xfrm>
        </p:grpSpPr>
        <p:sp>
          <p:nvSpPr>
            <p:cNvPr id="6" name="Line 73"/>
            <p:cNvSpPr>
              <a:spLocks noChangeShapeType="1"/>
            </p:cNvSpPr>
            <p:nvPr/>
          </p:nvSpPr>
          <p:spPr bwMode="auto">
            <a:xfrm flipV="1">
              <a:off x="4606925" y="3938588"/>
              <a:ext cx="2047875" cy="1114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0"/>
            <p:cNvSpPr>
              <a:spLocks noChangeShapeType="1"/>
            </p:cNvSpPr>
            <p:nvPr/>
          </p:nvSpPr>
          <p:spPr bwMode="auto">
            <a:xfrm>
              <a:off x="5511800" y="3641725"/>
              <a:ext cx="1146175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8"/>
            <p:cNvSpPr>
              <a:spLocks noChangeShapeType="1"/>
            </p:cNvSpPr>
            <p:nvPr/>
          </p:nvSpPr>
          <p:spPr bwMode="auto">
            <a:xfrm>
              <a:off x="3557588" y="2060575"/>
              <a:ext cx="3175" cy="1076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1631950" y="5065713"/>
              <a:ext cx="3854450" cy="9969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38"/>
            <p:cNvSpPr>
              <a:spLocks noChangeArrowheads="1"/>
            </p:cNvSpPr>
            <p:nvPr/>
          </p:nvSpPr>
          <p:spPr bwMode="auto">
            <a:xfrm>
              <a:off x="3041650" y="5324475"/>
              <a:ext cx="990600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BillingSystem</a:t>
              </a:r>
              <a:endParaRPr lang="en-US"/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1631950" y="5545138"/>
              <a:ext cx="3854450" cy="51752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1631950" y="5648325"/>
              <a:ext cx="3854450" cy="41433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41"/>
            <p:cNvSpPr>
              <a:spLocks noChangeArrowheads="1"/>
            </p:cNvSpPr>
            <p:nvPr/>
          </p:nvSpPr>
          <p:spPr bwMode="auto">
            <a:xfrm>
              <a:off x="1670050" y="5778500"/>
              <a:ext cx="3706813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submitBill(forStudent : Student, forTuition : double)</a:t>
              </a:r>
              <a:endParaRPr lang="en-US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2692400" y="5118100"/>
              <a:ext cx="1628775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&lt;&lt;subsystem proxy&gt;&gt;</a:t>
              </a:r>
              <a:endParaRPr lang="en-US"/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1619250" y="3136900"/>
              <a:ext cx="3879850" cy="10096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44"/>
            <p:cNvSpPr>
              <a:spLocks noChangeArrowheads="1"/>
            </p:cNvSpPr>
            <p:nvPr/>
          </p:nvSpPr>
          <p:spPr bwMode="auto">
            <a:xfrm>
              <a:off x="3016250" y="3395663"/>
              <a:ext cx="1036638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IBillingSystem</a:t>
              </a:r>
              <a:endParaRPr lang="en-US"/>
            </a:p>
          </p:txBody>
        </p: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1619250" y="3629025"/>
              <a:ext cx="3879850" cy="517525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46"/>
            <p:cNvSpPr>
              <a:spLocks noChangeArrowheads="1"/>
            </p:cNvSpPr>
            <p:nvPr/>
          </p:nvSpPr>
          <p:spPr bwMode="auto">
            <a:xfrm>
              <a:off x="1619250" y="3732213"/>
              <a:ext cx="3879850" cy="414337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47"/>
            <p:cNvSpPr>
              <a:spLocks noChangeArrowheads="1"/>
            </p:cNvSpPr>
            <p:nvPr/>
          </p:nvSpPr>
          <p:spPr bwMode="auto">
            <a:xfrm>
              <a:off x="1657350" y="3862388"/>
              <a:ext cx="3733800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submitBill(forTuition : Double, forStudent : Student)</a:t>
              </a:r>
              <a:endParaRPr lang="en-US"/>
            </a:p>
          </p:txBody>
        </p:sp>
        <p:sp>
          <p:nvSpPr>
            <p:cNvPr id="20" name="Rectangle 48"/>
            <p:cNvSpPr>
              <a:spLocks noChangeArrowheads="1"/>
            </p:cNvSpPr>
            <p:nvPr/>
          </p:nvSpPr>
          <p:spPr bwMode="auto">
            <a:xfrm>
              <a:off x="3028950" y="3189288"/>
              <a:ext cx="1031875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&lt;&lt;Interface&gt;&gt;</a:t>
              </a:r>
              <a:endParaRPr lang="en-US"/>
            </a:p>
          </p:txBody>
        </p:sp>
        <p:sp>
          <p:nvSpPr>
            <p:cNvPr id="21" name="Line 49"/>
            <p:cNvSpPr>
              <a:spLocks noChangeShapeType="1"/>
            </p:cNvSpPr>
            <p:nvPr/>
          </p:nvSpPr>
          <p:spPr bwMode="auto">
            <a:xfrm flipV="1">
              <a:off x="3559175" y="4410075"/>
              <a:ext cx="1588" cy="642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50"/>
            <p:cNvSpPr>
              <a:spLocks/>
            </p:cNvSpPr>
            <p:nvPr/>
          </p:nvSpPr>
          <p:spPr bwMode="auto">
            <a:xfrm>
              <a:off x="3468688" y="4159250"/>
              <a:ext cx="180975" cy="246063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114" y="155"/>
                </a:cxn>
                <a:cxn ang="0">
                  <a:pos x="0" y="155"/>
                </a:cxn>
                <a:cxn ang="0">
                  <a:pos x="57" y="0"/>
                </a:cxn>
              </a:cxnLst>
              <a:rect l="0" t="0" r="r" b="b"/>
              <a:pathLst>
                <a:path w="114" h="155">
                  <a:moveTo>
                    <a:pt x="57" y="0"/>
                  </a:moveTo>
                  <a:lnTo>
                    <a:pt x="114" y="155"/>
                  </a:lnTo>
                  <a:lnTo>
                    <a:pt x="0" y="155"/>
                  </a:lnTo>
                  <a:lnTo>
                    <a:pt x="5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51"/>
            <p:cNvSpPr>
              <a:spLocks noChangeArrowheads="1"/>
            </p:cNvSpPr>
            <p:nvPr/>
          </p:nvSpPr>
          <p:spPr bwMode="auto">
            <a:xfrm>
              <a:off x="2433638" y="923925"/>
              <a:ext cx="2251075" cy="120332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52"/>
            <p:cNvSpPr>
              <a:spLocks noChangeArrowheads="1"/>
            </p:cNvSpPr>
            <p:nvPr/>
          </p:nvSpPr>
          <p:spPr bwMode="auto">
            <a:xfrm>
              <a:off x="2536825" y="1182688"/>
              <a:ext cx="2022475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CloseRegistrationController</a:t>
              </a:r>
              <a:endParaRPr lang="en-US"/>
            </a:p>
          </p:txBody>
        </p:sp>
        <p:sp>
          <p:nvSpPr>
            <p:cNvPr id="25" name="Rectangle 53"/>
            <p:cNvSpPr>
              <a:spLocks noChangeArrowheads="1"/>
            </p:cNvSpPr>
            <p:nvPr/>
          </p:nvSpPr>
          <p:spPr bwMode="auto">
            <a:xfrm>
              <a:off x="2433638" y="1403350"/>
              <a:ext cx="2251075" cy="723900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54"/>
            <p:cNvSpPr>
              <a:spLocks noChangeArrowheads="1"/>
            </p:cNvSpPr>
            <p:nvPr/>
          </p:nvSpPr>
          <p:spPr bwMode="auto">
            <a:xfrm>
              <a:off x="2433638" y="1506538"/>
              <a:ext cx="2251075" cy="620712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55"/>
            <p:cNvSpPr>
              <a:spLocks noChangeArrowheads="1"/>
            </p:cNvSpPr>
            <p:nvPr/>
          </p:nvSpPr>
          <p:spPr bwMode="auto">
            <a:xfrm>
              <a:off x="2471738" y="1635125"/>
              <a:ext cx="1739900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// is registration open?()</a:t>
              </a:r>
              <a:endParaRPr lang="en-US"/>
            </a:p>
          </p:txBody>
        </p:sp>
        <p:sp>
          <p:nvSpPr>
            <p:cNvPr id="28" name="Rectangle 56"/>
            <p:cNvSpPr>
              <a:spLocks noChangeArrowheads="1"/>
            </p:cNvSpPr>
            <p:nvPr/>
          </p:nvSpPr>
          <p:spPr bwMode="auto">
            <a:xfrm>
              <a:off x="2471738" y="1843088"/>
              <a:ext cx="1500187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// close registration()</a:t>
              </a:r>
              <a:endParaRPr lang="en-US"/>
            </a:p>
          </p:txBody>
        </p:sp>
        <p:sp>
          <p:nvSpPr>
            <p:cNvPr id="29" name="Rectangle 57"/>
            <p:cNvSpPr>
              <a:spLocks noChangeArrowheads="1"/>
            </p:cNvSpPr>
            <p:nvPr/>
          </p:nvSpPr>
          <p:spPr bwMode="auto">
            <a:xfrm>
              <a:off x="3094038" y="976313"/>
              <a:ext cx="884237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&lt;&lt;control&gt;&gt;</a:t>
              </a:r>
              <a:endParaRPr lang="en-US" dirty="0"/>
            </a:p>
          </p:txBody>
        </p:sp>
        <p:sp>
          <p:nvSpPr>
            <p:cNvPr id="30" name="Rectangle 59"/>
            <p:cNvSpPr>
              <a:spLocks noChangeArrowheads="1"/>
            </p:cNvSpPr>
            <p:nvPr/>
          </p:nvSpPr>
          <p:spPr bwMode="auto">
            <a:xfrm>
              <a:off x="3727450" y="2930525"/>
              <a:ext cx="92075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31" name="Rectangle 63"/>
            <p:cNvSpPr>
              <a:spLocks noChangeArrowheads="1"/>
            </p:cNvSpPr>
            <p:nvPr/>
          </p:nvSpPr>
          <p:spPr bwMode="auto">
            <a:xfrm>
              <a:off x="3636963" y="2178050"/>
              <a:ext cx="276225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/>
                <a:t>0..1</a:t>
              </a:r>
              <a:endParaRPr lang="en-US"/>
            </a:p>
          </p:txBody>
        </p:sp>
        <p:sp>
          <p:nvSpPr>
            <p:cNvPr id="32" name="Rectangle 64"/>
            <p:cNvSpPr>
              <a:spLocks noChangeArrowheads="1"/>
            </p:cNvSpPr>
            <p:nvPr/>
          </p:nvSpPr>
          <p:spPr bwMode="auto">
            <a:xfrm>
              <a:off x="3016250" y="2787650"/>
              <a:ext cx="404813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1300"/>
                <a:t>Biller</a:t>
              </a:r>
              <a:endParaRPr lang="en-US"/>
            </a:p>
          </p:txBody>
        </p:sp>
        <p:sp>
          <p:nvSpPr>
            <p:cNvPr id="33" name="Rectangle 65"/>
            <p:cNvSpPr>
              <a:spLocks noChangeArrowheads="1"/>
            </p:cNvSpPr>
            <p:nvPr/>
          </p:nvSpPr>
          <p:spPr bwMode="auto">
            <a:xfrm>
              <a:off x="3727450" y="2930525"/>
              <a:ext cx="92075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/>
                <a:t>1</a:t>
              </a:r>
              <a:endParaRPr lang="en-US"/>
            </a:p>
          </p:txBody>
        </p:sp>
        <p:sp>
          <p:nvSpPr>
            <p:cNvPr id="34" name="Rectangle 67"/>
            <p:cNvSpPr>
              <a:spLocks noChangeArrowheads="1"/>
            </p:cNvSpPr>
            <p:nvPr/>
          </p:nvSpPr>
          <p:spPr bwMode="auto">
            <a:xfrm>
              <a:off x="6696075" y="3330575"/>
              <a:ext cx="917575" cy="64770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68"/>
            <p:cNvSpPr>
              <a:spLocks noChangeArrowheads="1"/>
            </p:cNvSpPr>
            <p:nvPr/>
          </p:nvSpPr>
          <p:spPr bwMode="auto">
            <a:xfrm>
              <a:off x="6837363" y="3589338"/>
              <a:ext cx="615950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Student.</a:t>
              </a:r>
              <a:endParaRPr lang="en-US"/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6746875" y="3382963"/>
              <a:ext cx="782638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&lt;&lt;entity&gt;&gt;</a:t>
              </a: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pPr lvl="1">
              <a:lnSpc>
                <a:spcPct val="70000"/>
              </a:lnSpc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/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>
              <a:lnSpc>
                <a:spcPct val="70000"/>
              </a:lnSpc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>
              <a:lnSpc>
                <a:spcPct val="70000"/>
              </a:lnSpc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1">
              <a:lnSpc>
                <a:spcPct val="70000"/>
              </a:lnSpc>
            </a:pP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(component)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</a:t>
            </a:r>
          </a:p>
          <a:p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(component)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Nhắc</a:t>
            </a:r>
            <a:r>
              <a:rPr lang="en-US" sz="3600" dirty="0" smtClean="0"/>
              <a:t> </a:t>
            </a:r>
            <a:r>
              <a:rPr lang="en-US" sz="3600" dirty="0" err="1" smtClean="0"/>
              <a:t>lại</a:t>
            </a:r>
            <a:r>
              <a:rPr lang="en-US" sz="3600" dirty="0" smtClean="0"/>
              <a:t>: </a:t>
            </a:r>
            <a:r>
              <a:rPr lang="en-US" sz="3600" dirty="0" err="1" smtClean="0"/>
              <a:t>Cách</a:t>
            </a:r>
            <a:r>
              <a:rPr lang="en-US" sz="3600" dirty="0" smtClean="0"/>
              <a:t> </a:t>
            </a:r>
            <a:r>
              <a:rPr lang="en-US" sz="3600" dirty="0" err="1" smtClean="0"/>
              <a:t>tiếp</a:t>
            </a:r>
            <a:r>
              <a:rPr lang="en-US" sz="3600" dirty="0" smtClean="0"/>
              <a:t> </a:t>
            </a:r>
            <a:r>
              <a:rPr lang="en-US" sz="3600" dirty="0" err="1" smtClean="0"/>
              <a:t>cận</a:t>
            </a:r>
            <a:r>
              <a:rPr lang="en-US" sz="3600" dirty="0" smtClean="0"/>
              <a:t> </a:t>
            </a:r>
            <a:r>
              <a:rPr lang="en-US" sz="3600" dirty="0" err="1" smtClean="0"/>
              <a:t>kiến</a:t>
            </a:r>
            <a:r>
              <a:rPr lang="en-US" sz="3600" dirty="0" smtClean="0"/>
              <a:t> </a:t>
            </a:r>
            <a:r>
              <a:rPr lang="en-US" sz="3600" dirty="0" err="1" smtClean="0"/>
              <a:t>trúc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tầng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340" y="1447800"/>
            <a:ext cx="4455660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3505200"/>
            <a:ext cx="3733800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13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48200" y="5410200"/>
            <a:ext cx="37338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Bao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gồm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tảng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cở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hạ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OS, drivers,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cứng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,…</a:t>
            </a:r>
          </a:p>
          <a:p>
            <a:pPr>
              <a:spcBef>
                <a:spcPct val="50000"/>
              </a:spcBef>
            </a:pP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4191000"/>
            <a:ext cx="3733800" cy="11430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xuất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tảng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tiện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ích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độc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tán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độc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mểm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cứng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hãng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riềng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spcBef>
                <a:spcPct val="50000"/>
              </a:spcBef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8200" y="2362200"/>
            <a:ext cx="43434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biệt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dung –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bao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gồm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48200" y="3505200"/>
            <a:ext cx="4343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Bao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gồm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300" b="1" dirty="0" err="1" smtClean="0">
                <a:latin typeface="Arial" pitchFamily="34" charset="0"/>
                <a:cs typeface="Arial" pitchFamily="34" charset="0"/>
              </a:rPr>
              <a:t>riêng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13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/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(Visibility)</a:t>
            </a:r>
          </a:p>
          <a:p>
            <a:pPr marL="798513" lvl="1" indent="-342900"/>
            <a:r>
              <a:rPr lang="en-US" sz="2600" dirty="0" err="1" smtClean="0"/>
              <a:t>Chỉ</a:t>
            </a:r>
            <a:r>
              <a:rPr lang="en-US" sz="2600" dirty="0" smtClean="0"/>
              <a:t> </a:t>
            </a:r>
            <a:r>
              <a:rPr lang="en-US" sz="2600" dirty="0" err="1" smtClean="0"/>
              <a:t>phụ</a:t>
            </a:r>
            <a:r>
              <a:rPr lang="en-US" sz="2600" dirty="0" smtClean="0"/>
              <a:t> </a:t>
            </a:r>
            <a:r>
              <a:rPr lang="en-US" sz="2600" dirty="0" err="1" smtClean="0"/>
              <a:t>thuộc</a:t>
            </a:r>
            <a:r>
              <a:rPr lang="en-US" sz="2600" dirty="0" smtClean="0"/>
              <a:t> </a:t>
            </a:r>
            <a:r>
              <a:rPr lang="en-US" sz="2600" dirty="0" err="1" smtClean="0"/>
              <a:t>vào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phần</a:t>
            </a:r>
            <a:r>
              <a:rPr lang="en-US" sz="2600" dirty="0" smtClean="0"/>
              <a:t> </a:t>
            </a:r>
            <a:r>
              <a:rPr lang="en-US" sz="2600" dirty="0" err="1" smtClean="0"/>
              <a:t>tử</a:t>
            </a:r>
            <a:r>
              <a:rPr lang="en-US" sz="2600" dirty="0" smtClean="0"/>
              <a:t> </a:t>
            </a:r>
            <a:r>
              <a:rPr lang="en-US" sz="2600" dirty="0" err="1" smtClean="0"/>
              <a:t>trên</a:t>
            </a:r>
            <a:r>
              <a:rPr lang="en-US" sz="2600" dirty="0" smtClean="0"/>
              <a:t> </a:t>
            </a:r>
            <a:r>
              <a:rPr lang="en-US" sz="2600" dirty="0" err="1" smtClean="0"/>
              <a:t>cùng</a:t>
            </a:r>
            <a:r>
              <a:rPr lang="en-US" sz="2600" dirty="0" smtClean="0"/>
              <a:t> </a:t>
            </a:r>
            <a:r>
              <a:rPr lang="en-US" sz="2600" dirty="0" err="1" smtClean="0"/>
              <a:t>tầng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tầng</a:t>
            </a:r>
            <a:r>
              <a:rPr lang="en-US" sz="2600" dirty="0" smtClean="0"/>
              <a:t> </a:t>
            </a:r>
            <a:r>
              <a:rPr lang="en-US" sz="2600" dirty="0" err="1" smtClean="0"/>
              <a:t>bên</a:t>
            </a:r>
            <a:r>
              <a:rPr lang="en-US" sz="2600" dirty="0" smtClean="0"/>
              <a:t> </a:t>
            </a:r>
            <a:r>
              <a:rPr lang="en-US" sz="2600" dirty="0" err="1" smtClean="0"/>
              <a:t>dưới</a:t>
            </a:r>
            <a:endParaRPr lang="en-US" sz="2600" dirty="0" smtClean="0"/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marL="798513" lvl="1" indent="-342900"/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phần</a:t>
            </a:r>
            <a:r>
              <a:rPr lang="en-US" sz="2600" dirty="0" smtClean="0"/>
              <a:t> </a:t>
            </a:r>
            <a:r>
              <a:rPr lang="en-US" sz="2600" dirty="0" err="1" smtClean="0"/>
              <a:t>tử</a:t>
            </a:r>
            <a:r>
              <a:rPr lang="en-US" sz="2600" dirty="0" smtClean="0"/>
              <a:t> </a:t>
            </a:r>
            <a:r>
              <a:rPr lang="en-US" sz="2600" dirty="0" err="1" smtClean="0"/>
              <a:t>dễ</a:t>
            </a:r>
            <a:r>
              <a:rPr lang="en-US" sz="2600" dirty="0" smtClean="0"/>
              <a:t> </a:t>
            </a:r>
            <a:r>
              <a:rPr lang="en-US" sz="2600" dirty="0" err="1" smtClean="0"/>
              <a:t>thay</a:t>
            </a:r>
            <a:r>
              <a:rPr lang="en-US" sz="2600" dirty="0" smtClean="0"/>
              <a:t> </a:t>
            </a:r>
            <a:r>
              <a:rPr lang="en-US" sz="2600" dirty="0" err="1" smtClean="0"/>
              <a:t>đổi</a:t>
            </a:r>
            <a:r>
              <a:rPr lang="en-US" sz="2600" dirty="0" smtClean="0"/>
              <a:t> </a:t>
            </a:r>
            <a:r>
              <a:rPr lang="en-US" sz="2600" dirty="0" err="1" smtClean="0"/>
              <a:t>bởi</a:t>
            </a:r>
            <a:r>
              <a:rPr lang="en-US" sz="2600" dirty="0" smtClean="0"/>
              <a:t> </a:t>
            </a:r>
            <a:r>
              <a:rPr lang="en-US" sz="2600" dirty="0" err="1" smtClean="0"/>
              <a:t>thay</a:t>
            </a:r>
            <a:r>
              <a:rPr lang="en-US" sz="2600" dirty="0" smtClean="0"/>
              <a:t> </a:t>
            </a:r>
            <a:r>
              <a:rPr lang="en-US" sz="2600" dirty="0" err="1" smtClean="0"/>
              <a:t>đổi</a:t>
            </a:r>
            <a:r>
              <a:rPr lang="en-US" sz="2600" dirty="0" smtClean="0"/>
              <a:t> </a:t>
            </a:r>
            <a:r>
              <a:rPr lang="en-US" sz="2600" dirty="0" err="1" smtClean="0"/>
              <a:t>yêu</a:t>
            </a:r>
            <a:r>
              <a:rPr lang="en-US" sz="2600" dirty="0" smtClean="0"/>
              <a:t> </a:t>
            </a:r>
            <a:r>
              <a:rPr lang="en-US" sz="2600" dirty="0" err="1" smtClean="0"/>
              <a:t>cầu</a:t>
            </a:r>
            <a:r>
              <a:rPr lang="en-US" sz="2600" dirty="0" smtClean="0"/>
              <a:t>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dùng</a:t>
            </a:r>
            <a:r>
              <a:rPr lang="en-US" sz="2600" dirty="0" smtClean="0"/>
              <a:t> ở </a:t>
            </a:r>
            <a:r>
              <a:rPr lang="en-US" sz="2600" dirty="0" err="1" smtClean="0"/>
              <a:t>tầng</a:t>
            </a:r>
            <a:r>
              <a:rPr lang="en-US" sz="2600" dirty="0" smtClean="0"/>
              <a:t> </a:t>
            </a:r>
            <a:r>
              <a:rPr lang="en-US" sz="2600" dirty="0" err="1" smtClean="0"/>
              <a:t>trên</a:t>
            </a:r>
            <a:endParaRPr lang="en-US" sz="2600" dirty="0" smtClean="0"/>
          </a:p>
          <a:p>
            <a:pPr marL="798513" lvl="1" indent="-342900"/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phần</a:t>
            </a:r>
            <a:r>
              <a:rPr lang="en-US" sz="2600" dirty="0" smtClean="0"/>
              <a:t> </a:t>
            </a:r>
            <a:r>
              <a:rPr lang="en-US" sz="2600" dirty="0" err="1" smtClean="0"/>
              <a:t>tử</a:t>
            </a:r>
            <a:r>
              <a:rPr lang="en-US" sz="2600" dirty="0" smtClean="0"/>
              <a:t> </a:t>
            </a:r>
            <a:r>
              <a:rPr lang="en-US" sz="2600" dirty="0" err="1" smtClean="0"/>
              <a:t>dễ</a:t>
            </a:r>
            <a:r>
              <a:rPr lang="en-US" sz="2600" dirty="0" smtClean="0"/>
              <a:t> </a:t>
            </a:r>
            <a:r>
              <a:rPr lang="en-US" sz="2600" dirty="0" err="1" smtClean="0"/>
              <a:t>thay</a:t>
            </a:r>
            <a:r>
              <a:rPr lang="en-US" sz="2600" dirty="0" smtClean="0"/>
              <a:t> </a:t>
            </a:r>
            <a:r>
              <a:rPr lang="en-US" sz="2600" dirty="0" err="1" smtClean="0"/>
              <a:t>đổi</a:t>
            </a:r>
            <a:r>
              <a:rPr lang="en-US" sz="2600" dirty="0" smtClean="0"/>
              <a:t> </a:t>
            </a:r>
            <a:r>
              <a:rPr lang="en-US" sz="2600" dirty="0" err="1" smtClean="0"/>
              <a:t>khi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sự</a:t>
            </a:r>
            <a:r>
              <a:rPr lang="en-US" sz="2600" dirty="0" smtClean="0"/>
              <a:t> </a:t>
            </a:r>
            <a:r>
              <a:rPr lang="en-US" sz="2600" dirty="0" err="1" smtClean="0"/>
              <a:t>thay</a:t>
            </a:r>
            <a:r>
              <a:rPr lang="en-US" sz="2600" dirty="0" smtClean="0"/>
              <a:t> </a:t>
            </a:r>
            <a:r>
              <a:rPr lang="en-US" sz="2600" dirty="0" err="1" smtClean="0"/>
              <a:t>đổi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lõi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thống</a:t>
            </a:r>
            <a:r>
              <a:rPr lang="en-US" sz="2600" dirty="0" smtClean="0"/>
              <a:t>/</a:t>
            </a:r>
            <a:r>
              <a:rPr lang="en-US" sz="2600" dirty="0" err="1" smtClean="0"/>
              <a:t>môi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(</a:t>
            </a:r>
            <a:r>
              <a:rPr lang="en-US" sz="2600" dirty="0" err="1" smtClean="0"/>
              <a:t>phần</a:t>
            </a:r>
            <a:r>
              <a:rPr lang="en-US" sz="2600" dirty="0" smtClean="0"/>
              <a:t> </a:t>
            </a:r>
            <a:r>
              <a:rPr lang="en-US" sz="2600" dirty="0" err="1" smtClean="0"/>
              <a:t>cứng</a:t>
            </a:r>
            <a:r>
              <a:rPr lang="en-US" sz="2600" dirty="0" smtClean="0"/>
              <a:t>,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điều</a:t>
            </a:r>
            <a:r>
              <a:rPr lang="en-US" sz="2600" dirty="0" smtClean="0"/>
              <a:t> </a:t>
            </a:r>
            <a:r>
              <a:rPr lang="en-US" sz="2600" dirty="0" err="1" smtClean="0"/>
              <a:t>hành</a:t>
            </a:r>
            <a:r>
              <a:rPr lang="en-US" sz="2600" dirty="0" smtClean="0"/>
              <a:t>, </a:t>
            </a:r>
            <a:r>
              <a:rPr lang="en-US" sz="2600" dirty="0" err="1" smtClean="0"/>
              <a:t>ngôn</a:t>
            </a:r>
            <a:r>
              <a:rPr lang="en-US" sz="2600" dirty="0" smtClean="0"/>
              <a:t> </a:t>
            </a:r>
            <a:r>
              <a:rPr lang="en-US" sz="2600" dirty="0" err="1" smtClean="0"/>
              <a:t>ngữ</a:t>
            </a:r>
            <a:r>
              <a:rPr lang="en-US" sz="2600" dirty="0" smtClean="0"/>
              <a:t> CSDL) ở </a:t>
            </a:r>
            <a:r>
              <a:rPr lang="en-US" sz="2600" dirty="0" err="1" smtClean="0"/>
              <a:t>tầng</a:t>
            </a:r>
            <a:r>
              <a:rPr lang="en-US" sz="2600" dirty="0" smtClean="0"/>
              <a:t> </a:t>
            </a:r>
            <a:r>
              <a:rPr lang="en-US" sz="2600" dirty="0" err="1" smtClean="0"/>
              <a:t>đưới</a:t>
            </a:r>
            <a:r>
              <a:rPr lang="en-US" sz="2600" dirty="0" smtClean="0"/>
              <a:t> </a:t>
            </a:r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 marL="798513" lvl="1" indent="-342900"/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phần</a:t>
            </a:r>
            <a:r>
              <a:rPr lang="en-US" sz="2600" dirty="0" smtClean="0"/>
              <a:t> </a:t>
            </a:r>
            <a:r>
              <a:rPr lang="en-US" sz="2600" dirty="0" err="1" smtClean="0"/>
              <a:t>tử</a:t>
            </a:r>
            <a:r>
              <a:rPr lang="en-US" sz="2600" dirty="0" smtClean="0"/>
              <a:t> </a:t>
            </a: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</a:t>
            </a:r>
            <a:r>
              <a:rPr lang="en-US" sz="2600" dirty="0" err="1" smtClean="0"/>
              <a:t>trừu</a:t>
            </a:r>
            <a:r>
              <a:rPr lang="en-US" sz="2600" dirty="0" smtClean="0"/>
              <a:t> </a:t>
            </a:r>
            <a:r>
              <a:rPr lang="en-US" sz="2600" dirty="0" err="1" smtClean="0"/>
              <a:t>tượng</a:t>
            </a:r>
            <a:r>
              <a:rPr lang="en-US" sz="2600" dirty="0" smtClean="0"/>
              <a:t> </a:t>
            </a:r>
            <a:r>
              <a:rPr lang="en-US" sz="2600" dirty="0" err="1" smtClean="0"/>
              <a:t>hơn</a:t>
            </a:r>
            <a:r>
              <a:rPr lang="en-US" sz="2600" dirty="0" smtClean="0"/>
              <a:t> </a:t>
            </a:r>
            <a:r>
              <a:rPr lang="en-US" sz="2600" dirty="0" err="1" smtClean="0"/>
              <a:t>nên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đặt</a:t>
            </a:r>
            <a:r>
              <a:rPr lang="en-US" sz="2600" dirty="0" smtClean="0"/>
              <a:t> ở </a:t>
            </a:r>
            <a:r>
              <a:rPr lang="en-US" sz="2600" dirty="0" err="1" smtClean="0"/>
              <a:t>tầng</a:t>
            </a:r>
            <a:r>
              <a:rPr lang="en-US" sz="2600" dirty="0" smtClean="0"/>
              <a:t> </a:t>
            </a:r>
            <a:r>
              <a:rPr lang="en-US" sz="2600" dirty="0" err="1" smtClean="0"/>
              <a:t>thấp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endParaRPr lang="en-US" sz="2600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 smtClean="0"/>
          </a:p>
          <a:p>
            <a:pPr marL="798513" lvl="1" indent="-342900"/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thống</a:t>
            </a:r>
            <a:r>
              <a:rPr lang="en-US" sz="2600" dirty="0" smtClean="0"/>
              <a:t> </a:t>
            </a:r>
            <a:r>
              <a:rPr lang="en-US" sz="2600" dirty="0" err="1" smtClean="0"/>
              <a:t>nhỏ</a:t>
            </a:r>
            <a:r>
              <a:rPr lang="en-US" sz="2600" dirty="0" smtClean="0"/>
              <a:t>: 3-4 layers</a:t>
            </a:r>
          </a:p>
          <a:p>
            <a:pPr marL="798513" lvl="1" indent="-342900"/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thống</a:t>
            </a:r>
            <a:r>
              <a:rPr lang="en-US" sz="2600" dirty="0" smtClean="0"/>
              <a:t> </a:t>
            </a:r>
            <a:r>
              <a:rPr lang="en-US" sz="2600" dirty="0" err="1" smtClean="0"/>
              <a:t>phức</a:t>
            </a:r>
            <a:r>
              <a:rPr lang="en-US" sz="2600" dirty="0" smtClean="0"/>
              <a:t> </a:t>
            </a:r>
            <a:r>
              <a:rPr lang="en-US" sz="2600" dirty="0" err="1" smtClean="0"/>
              <a:t>tạp</a:t>
            </a:r>
            <a:r>
              <a:rPr lang="en-US" sz="2600" dirty="0" smtClean="0"/>
              <a:t>: 5-7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GB" sz="5400" dirty="0" err="1" smtClean="0"/>
              <a:t>Các</a:t>
            </a:r>
            <a:r>
              <a:rPr lang="en-GB" sz="5400" dirty="0" smtClean="0"/>
              <a:t> </a:t>
            </a:r>
            <a:r>
              <a:rPr lang="en-GB" sz="5400" dirty="0" err="1" smtClean="0"/>
              <a:t>phần</a:t>
            </a:r>
            <a:r>
              <a:rPr lang="en-GB" sz="5400" dirty="0" smtClean="0"/>
              <a:t> </a:t>
            </a:r>
            <a:r>
              <a:rPr lang="en-GB" sz="5400" dirty="0" err="1" smtClean="0"/>
              <a:t>tử</a:t>
            </a:r>
            <a:r>
              <a:rPr lang="en-GB" sz="5400" dirty="0" smtClean="0"/>
              <a:t> </a:t>
            </a:r>
            <a:r>
              <a:rPr lang="en-GB" sz="5400" dirty="0" err="1" smtClean="0"/>
              <a:t>thiết</a:t>
            </a:r>
            <a:r>
              <a:rPr lang="en-GB" sz="5400" dirty="0" smtClean="0"/>
              <a:t> </a:t>
            </a:r>
            <a:r>
              <a:rPr lang="en-GB" sz="5400" dirty="0" err="1" smtClean="0"/>
              <a:t>kế</a:t>
            </a:r>
            <a:r>
              <a:rPr lang="en-GB" sz="5400" dirty="0" smtClean="0"/>
              <a:t> </a:t>
            </a:r>
            <a:r>
              <a:rPr lang="en-GB" sz="5400" dirty="0" err="1" smtClean="0"/>
              <a:t>và</a:t>
            </a:r>
            <a:r>
              <a:rPr lang="en-GB" sz="5400" dirty="0" smtClean="0"/>
              <a:t> </a:t>
            </a:r>
            <a:r>
              <a:rPr lang="en-GB" sz="5400" dirty="0" err="1" smtClean="0"/>
              <a:t>kiến</a:t>
            </a:r>
            <a:r>
              <a:rPr lang="en-GB" sz="5400" dirty="0" smtClean="0"/>
              <a:t> </a:t>
            </a:r>
            <a:r>
              <a:rPr lang="en-GB" sz="5400" dirty="0" err="1" smtClean="0"/>
              <a:t>trúc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935163"/>
            <a:ext cx="8229600" cy="4389437"/>
            <a:chOff x="484188" y="1449387"/>
            <a:chExt cx="8355012" cy="4951413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608013" y="1663700"/>
              <a:ext cx="1266629" cy="53245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100584" tIns="50292" rIns="100584" bIns="50292">
              <a:spAutoFit/>
            </a:bodyPr>
            <a:lstStyle/>
            <a:p>
              <a:pPr defTabSz="1006475"/>
              <a:r>
                <a:rPr lang="en-GB" sz="2800" b="1" dirty="0">
                  <a:solidFill>
                    <a:srgbClr val="FF0000"/>
                  </a:solidFill>
                </a:rPr>
                <a:t>Layer 1</a:t>
              </a:r>
              <a:endParaRPr lang="en-GB" sz="28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608013" y="3530600"/>
              <a:ext cx="1266629" cy="53245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100584" tIns="50292" rIns="100584" bIns="50292">
              <a:spAutoFit/>
            </a:bodyPr>
            <a:lstStyle/>
            <a:p>
              <a:pPr defTabSz="1006475"/>
              <a:r>
                <a:rPr lang="en-GB" sz="2800" b="1" dirty="0">
                  <a:solidFill>
                    <a:srgbClr val="FF0000"/>
                  </a:solidFill>
                </a:rPr>
                <a:t>Layer 2</a:t>
              </a:r>
              <a:endParaRPr lang="en-GB" sz="28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484188" y="2874962"/>
              <a:ext cx="835501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3"/>
            <p:cNvSpPr>
              <a:spLocks noChangeShapeType="1"/>
            </p:cNvSpPr>
            <p:nvPr/>
          </p:nvSpPr>
          <p:spPr bwMode="auto">
            <a:xfrm>
              <a:off x="484188" y="4906962"/>
              <a:ext cx="835501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4"/>
            <p:cNvSpPr txBox="1">
              <a:spLocks noChangeArrowheads="1"/>
            </p:cNvSpPr>
            <p:nvPr/>
          </p:nvSpPr>
          <p:spPr bwMode="auto">
            <a:xfrm>
              <a:off x="608013" y="5505450"/>
              <a:ext cx="1266629" cy="53245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100584" tIns="50292" rIns="100584" bIns="50292">
              <a:spAutoFit/>
            </a:bodyPr>
            <a:lstStyle/>
            <a:p>
              <a:pPr defTabSz="1006475"/>
              <a:r>
                <a:rPr lang="en-GB" sz="2800" b="1" dirty="0">
                  <a:solidFill>
                    <a:srgbClr val="FF0000"/>
                  </a:solidFill>
                </a:rPr>
                <a:t>Layer 3</a:t>
              </a:r>
              <a:endParaRPr lang="en-GB" sz="2800" b="1" u="sng" dirty="0">
                <a:solidFill>
                  <a:srgbClr val="FF0000"/>
                </a:solidFill>
              </a:endParaRPr>
            </a:p>
          </p:txBody>
        </p:sp>
        <p:grpSp>
          <p:nvGrpSpPr>
            <p:cNvPr id="11" name="Group 98"/>
            <p:cNvGrpSpPr>
              <a:grpSpLocks/>
            </p:cNvGrpSpPr>
            <p:nvPr/>
          </p:nvGrpSpPr>
          <p:grpSpPr bwMode="auto">
            <a:xfrm>
              <a:off x="2541589" y="1541462"/>
              <a:ext cx="1141413" cy="771525"/>
              <a:chOff x="1301" y="528"/>
              <a:chExt cx="719" cy="486"/>
            </a:xfrm>
          </p:grpSpPr>
          <p:sp>
            <p:nvSpPr>
              <p:cNvPr id="49" name="Oval 81"/>
              <p:cNvSpPr>
                <a:spLocks noChangeArrowheads="1"/>
              </p:cNvSpPr>
              <p:nvPr/>
            </p:nvSpPr>
            <p:spPr bwMode="auto">
              <a:xfrm>
                <a:off x="1534" y="528"/>
                <a:ext cx="486" cy="486"/>
              </a:xfrm>
              <a:prstGeom prst="ellips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82"/>
              <p:cNvSpPr>
                <a:spLocks noChangeShapeType="1"/>
              </p:cNvSpPr>
              <p:nvPr/>
            </p:nvSpPr>
            <p:spPr bwMode="auto">
              <a:xfrm>
                <a:off x="1301" y="647"/>
                <a:ext cx="1" cy="248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83"/>
              <p:cNvSpPr>
                <a:spLocks noChangeShapeType="1"/>
              </p:cNvSpPr>
              <p:nvPr/>
            </p:nvSpPr>
            <p:spPr bwMode="auto">
              <a:xfrm>
                <a:off x="1310" y="766"/>
                <a:ext cx="224" cy="2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94"/>
            <p:cNvGrpSpPr>
              <a:grpSpLocks/>
            </p:cNvGrpSpPr>
            <p:nvPr/>
          </p:nvGrpSpPr>
          <p:grpSpPr bwMode="auto">
            <a:xfrm>
              <a:off x="4340225" y="1449387"/>
              <a:ext cx="892175" cy="904875"/>
              <a:chOff x="1019" y="2289"/>
              <a:chExt cx="418" cy="444"/>
            </a:xfrm>
          </p:grpSpPr>
          <p:sp>
            <p:nvSpPr>
              <p:cNvPr id="46" name="Oval 95"/>
              <p:cNvSpPr>
                <a:spLocks noChangeArrowheads="1"/>
              </p:cNvSpPr>
              <p:nvPr/>
            </p:nvSpPr>
            <p:spPr bwMode="auto">
              <a:xfrm>
                <a:off x="1019" y="2323"/>
                <a:ext cx="418" cy="410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96"/>
              <p:cNvSpPr>
                <a:spLocks noChangeShapeType="1"/>
              </p:cNvSpPr>
              <p:nvPr/>
            </p:nvSpPr>
            <p:spPr bwMode="auto">
              <a:xfrm flipH="1">
                <a:off x="1178" y="2289"/>
                <a:ext cx="92" cy="4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97"/>
              <p:cNvSpPr>
                <a:spLocks noChangeShapeType="1"/>
              </p:cNvSpPr>
              <p:nvPr/>
            </p:nvSpPr>
            <p:spPr bwMode="auto">
              <a:xfrm flipH="1" flipV="1">
                <a:off x="1178" y="2331"/>
                <a:ext cx="92" cy="33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00"/>
            <p:cNvGrpSpPr>
              <a:grpSpLocks/>
            </p:cNvGrpSpPr>
            <p:nvPr/>
          </p:nvGrpSpPr>
          <p:grpSpPr bwMode="auto">
            <a:xfrm>
              <a:off x="5905500" y="1519237"/>
              <a:ext cx="1141413" cy="771525"/>
              <a:chOff x="1301" y="528"/>
              <a:chExt cx="719" cy="486"/>
            </a:xfrm>
          </p:grpSpPr>
          <p:sp>
            <p:nvSpPr>
              <p:cNvPr id="43" name="Oval 101"/>
              <p:cNvSpPr>
                <a:spLocks noChangeArrowheads="1"/>
              </p:cNvSpPr>
              <p:nvPr/>
            </p:nvSpPr>
            <p:spPr bwMode="auto">
              <a:xfrm>
                <a:off x="1534" y="528"/>
                <a:ext cx="486" cy="486"/>
              </a:xfrm>
              <a:prstGeom prst="ellips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02"/>
              <p:cNvSpPr>
                <a:spLocks noChangeShapeType="1"/>
              </p:cNvSpPr>
              <p:nvPr/>
            </p:nvSpPr>
            <p:spPr bwMode="auto">
              <a:xfrm>
                <a:off x="1301" y="647"/>
                <a:ext cx="1" cy="248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03"/>
              <p:cNvSpPr>
                <a:spLocks noChangeShapeType="1"/>
              </p:cNvSpPr>
              <p:nvPr/>
            </p:nvSpPr>
            <p:spPr bwMode="auto">
              <a:xfrm>
                <a:off x="1310" y="766"/>
                <a:ext cx="224" cy="2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4076700" y="3303587"/>
              <a:ext cx="892175" cy="904875"/>
              <a:chOff x="1019" y="2289"/>
              <a:chExt cx="418" cy="444"/>
            </a:xfrm>
          </p:grpSpPr>
          <p:sp>
            <p:nvSpPr>
              <p:cNvPr id="40" name="Oval 115"/>
              <p:cNvSpPr>
                <a:spLocks noChangeArrowheads="1"/>
              </p:cNvSpPr>
              <p:nvPr/>
            </p:nvSpPr>
            <p:spPr bwMode="auto">
              <a:xfrm>
                <a:off x="1019" y="2323"/>
                <a:ext cx="418" cy="410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16"/>
              <p:cNvSpPr>
                <a:spLocks noChangeShapeType="1"/>
              </p:cNvSpPr>
              <p:nvPr/>
            </p:nvSpPr>
            <p:spPr bwMode="auto">
              <a:xfrm flipH="1">
                <a:off x="1178" y="2289"/>
                <a:ext cx="92" cy="4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17"/>
              <p:cNvSpPr>
                <a:spLocks noChangeShapeType="1"/>
              </p:cNvSpPr>
              <p:nvPr/>
            </p:nvSpPr>
            <p:spPr bwMode="auto">
              <a:xfrm flipH="1" flipV="1">
                <a:off x="1178" y="2331"/>
                <a:ext cx="92" cy="33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21"/>
            <p:cNvGrpSpPr>
              <a:grpSpLocks/>
            </p:cNvGrpSpPr>
            <p:nvPr/>
          </p:nvGrpSpPr>
          <p:grpSpPr bwMode="auto">
            <a:xfrm>
              <a:off x="7045325" y="3265487"/>
              <a:ext cx="892175" cy="904875"/>
              <a:chOff x="1019" y="2289"/>
              <a:chExt cx="418" cy="444"/>
            </a:xfrm>
          </p:grpSpPr>
          <p:sp>
            <p:nvSpPr>
              <p:cNvPr id="37" name="Oval 122"/>
              <p:cNvSpPr>
                <a:spLocks noChangeArrowheads="1"/>
              </p:cNvSpPr>
              <p:nvPr/>
            </p:nvSpPr>
            <p:spPr bwMode="auto">
              <a:xfrm>
                <a:off x="1019" y="2323"/>
                <a:ext cx="418" cy="410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23"/>
              <p:cNvSpPr>
                <a:spLocks noChangeShapeType="1"/>
              </p:cNvSpPr>
              <p:nvPr/>
            </p:nvSpPr>
            <p:spPr bwMode="auto">
              <a:xfrm flipH="1">
                <a:off x="1178" y="2289"/>
                <a:ext cx="92" cy="4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24"/>
              <p:cNvSpPr>
                <a:spLocks noChangeShapeType="1"/>
              </p:cNvSpPr>
              <p:nvPr/>
            </p:nvSpPr>
            <p:spPr bwMode="auto">
              <a:xfrm flipH="1" flipV="1">
                <a:off x="1178" y="2331"/>
                <a:ext cx="92" cy="33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28"/>
            <p:cNvGrpSpPr>
              <a:grpSpLocks/>
            </p:cNvGrpSpPr>
            <p:nvPr/>
          </p:nvGrpSpPr>
          <p:grpSpPr bwMode="auto">
            <a:xfrm>
              <a:off x="2603500" y="5510212"/>
              <a:ext cx="838200" cy="844550"/>
              <a:chOff x="4192" y="2208"/>
              <a:chExt cx="464" cy="473"/>
            </a:xfrm>
          </p:grpSpPr>
          <p:sp>
            <p:nvSpPr>
              <p:cNvPr id="35" name="Oval 129"/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30"/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31"/>
            <p:cNvGrpSpPr>
              <a:grpSpLocks/>
            </p:cNvGrpSpPr>
            <p:nvPr/>
          </p:nvGrpSpPr>
          <p:grpSpPr bwMode="auto">
            <a:xfrm>
              <a:off x="5549900" y="5538787"/>
              <a:ext cx="838200" cy="844550"/>
              <a:chOff x="4192" y="2208"/>
              <a:chExt cx="464" cy="473"/>
            </a:xfrm>
          </p:grpSpPr>
          <p:sp>
            <p:nvSpPr>
              <p:cNvPr id="33" name="Oval 132"/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33"/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134"/>
            <p:cNvGrpSpPr>
              <a:grpSpLocks/>
            </p:cNvGrpSpPr>
            <p:nvPr/>
          </p:nvGrpSpPr>
          <p:grpSpPr bwMode="auto">
            <a:xfrm>
              <a:off x="7061200" y="5526087"/>
              <a:ext cx="838200" cy="844550"/>
              <a:chOff x="4192" y="2208"/>
              <a:chExt cx="464" cy="473"/>
            </a:xfrm>
          </p:grpSpPr>
          <p:sp>
            <p:nvSpPr>
              <p:cNvPr id="31" name="Oval 135"/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6"/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40"/>
            <p:cNvGrpSpPr>
              <a:grpSpLocks/>
            </p:cNvGrpSpPr>
            <p:nvPr/>
          </p:nvGrpSpPr>
          <p:grpSpPr bwMode="auto">
            <a:xfrm>
              <a:off x="2743200" y="3311525"/>
              <a:ext cx="892175" cy="904875"/>
              <a:chOff x="1019" y="2289"/>
              <a:chExt cx="418" cy="444"/>
            </a:xfrm>
          </p:grpSpPr>
          <p:sp>
            <p:nvSpPr>
              <p:cNvPr id="28" name="Oval 141"/>
              <p:cNvSpPr>
                <a:spLocks noChangeArrowheads="1"/>
              </p:cNvSpPr>
              <p:nvPr/>
            </p:nvSpPr>
            <p:spPr bwMode="auto">
              <a:xfrm>
                <a:off x="1019" y="2323"/>
                <a:ext cx="418" cy="410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42"/>
              <p:cNvSpPr>
                <a:spLocks noChangeShapeType="1"/>
              </p:cNvSpPr>
              <p:nvPr/>
            </p:nvSpPr>
            <p:spPr bwMode="auto">
              <a:xfrm flipH="1">
                <a:off x="1178" y="2289"/>
                <a:ext cx="92" cy="4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43"/>
              <p:cNvSpPr>
                <a:spLocks noChangeShapeType="1"/>
              </p:cNvSpPr>
              <p:nvPr/>
            </p:nvSpPr>
            <p:spPr bwMode="auto">
              <a:xfrm flipH="1" flipV="1">
                <a:off x="1178" y="2331"/>
                <a:ext cx="92" cy="33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44"/>
            <p:cNvGrpSpPr>
              <a:grpSpLocks/>
            </p:cNvGrpSpPr>
            <p:nvPr/>
          </p:nvGrpSpPr>
          <p:grpSpPr bwMode="auto">
            <a:xfrm>
              <a:off x="5437189" y="3390900"/>
              <a:ext cx="1141413" cy="771525"/>
              <a:chOff x="1301" y="528"/>
              <a:chExt cx="719" cy="486"/>
            </a:xfrm>
          </p:grpSpPr>
          <p:sp>
            <p:nvSpPr>
              <p:cNvPr id="25" name="Oval 145"/>
              <p:cNvSpPr>
                <a:spLocks noChangeArrowheads="1"/>
              </p:cNvSpPr>
              <p:nvPr/>
            </p:nvSpPr>
            <p:spPr bwMode="auto">
              <a:xfrm>
                <a:off x="1534" y="528"/>
                <a:ext cx="486" cy="486"/>
              </a:xfrm>
              <a:prstGeom prst="ellips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46"/>
              <p:cNvSpPr>
                <a:spLocks noChangeShapeType="1"/>
              </p:cNvSpPr>
              <p:nvPr/>
            </p:nvSpPr>
            <p:spPr bwMode="auto">
              <a:xfrm>
                <a:off x="1301" y="647"/>
                <a:ext cx="1" cy="248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47"/>
              <p:cNvSpPr>
                <a:spLocks noChangeShapeType="1"/>
              </p:cNvSpPr>
              <p:nvPr/>
            </p:nvSpPr>
            <p:spPr bwMode="auto">
              <a:xfrm>
                <a:off x="1310" y="766"/>
                <a:ext cx="224" cy="2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148"/>
            <p:cNvGrpSpPr>
              <a:grpSpLocks/>
            </p:cNvGrpSpPr>
            <p:nvPr/>
          </p:nvGrpSpPr>
          <p:grpSpPr bwMode="auto">
            <a:xfrm>
              <a:off x="4025900" y="5495925"/>
              <a:ext cx="892175" cy="904875"/>
              <a:chOff x="1019" y="2289"/>
              <a:chExt cx="418" cy="444"/>
            </a:xfrm>
          </p:grpSpPr>
          <p:sp>
            <p:nvSpPr>
              <p:cNvPr id="22" name="Oval 149"/>
              <p:cNvSpPr>
                <a:spLocks noChangeArrowheads="1"/>
              </p:cNvSpPr>
              <p:nvPr/>
            </p:nvSpPr>
            <p:spPr bwMode="auto">
              <a:xfrm>
                <a:off x="1019" y="2323"/>
                <a:ext cx="418" cy="410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50"/>
              <p:cNvSpPr>
                <a:spLocks noChangeShapeType="1"/>
              </p:cNvSpPr>
              <p:nvPr/>
            </p:nvSpPr>
            <p:spPr bwMode="auto">
              <a:xfrm flipH="1">
                <a:off x="1178" y="2289"/>
                <a:ext cx="92" cy="4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51"/>
              <p:cNvSpPr>
                <a:spLocks noChangeShapeType="1"/>
              </p:cNvSpPr>
              <p:nvPr/>
            </p:nvSpPr>
            <p:spPr bwMode="auto">
              <a:xfrm flipH="1" flipV="1">
                <a:off x="1178" y="2331"/>
                <a:ext cx="92" cy="33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24712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Tổng</a:t>
            </a:r>
            <a:r>
              <a:rPr lang="en-US" sz="4000" dirty="0" smtClean="0"/>
              <a:t> </a:t>
            </a:r>
            <a:r>
              <a:rPr lang="en-US" sz="4000" dirty="0" err="1" smtClean="0"/>
              <a:t>quan</a:t>
            </a:r>
            <a:r>
              <a:rPr lang="en-US" sz="4000" dirty="0" smtClean="0"/>
              <a:t> </a:t>
            </a:r>
            <a:r>
              <a:rPr lang="en-US" sz="4000" dirty="0" err="1" smtClean="0"/>
              <a:t>về</a:t>
            </a:r>
            <a:r>
              <a:rPr lang="en-US" sz="4000" dirty="0" smtClean="0"/>
              <a:t> </a:t>
            </a:r>
            <a:r>
              <a:rPr lang="en-US" sz="4000" dirty="0" err="1" smtClean="0"/>
              <a:t>Xác</a:t>
            </a:r>
            <a:r>
              <a:rPr lang="en-US" sz="4000" dirty="0" smtClean="0"/>
              <a:t> </a:t>
            </a:r>
            <a:r>
              <a:rPr lang="en-US" sz="4000" dirty="0" err="1" smtClean="0"/>
              <a:t>định</a:t>
            </a:r>
            <a:r>
              <a:rPr lang="en-US" sz="4000" dirty="0" smtClean="0"/>
              <a:t> </a:t>
            </a:r>
            <a:r>
              <a:rPr lang="en-US" sz="4000" dirty="0" err="1" smtClean="0"/>
              <a:t>Phần</a:t>
            </a:r>
            <a:r>
              <a:rPr lang="en-US" sz="4000" dirty="0" smtClean="0"/>
              <a:t> </a:t>
            </a:r>
            <a:r>
              <a:rPr lang="en-US" sz="4000" dirty="0" err="1" smtClean="0"/>
              <a:t>tử</a:t>
            </a:r>
            <a:r>
              <a:rPr lang="en-US" sz="4000" dirty="0" smtClean="0"/>
              <a:t> </a:t>
            </a:r>
            <a:r>
              <a:rPr lang="en-US" sz="4000" dirty="0" err="1" smtClean="0"/>
              <a:t>Thiết</a:t>
            </a:r>
            <a:r>
              <a:rPr lang="en-US" sz="4000" dirty="0" smtClean="0"/>
              <a:t> </a:t>
            </a:r>
            <a:r>
              <a:rPr lang="en-US" sz="4000" dirty="0" err="1" smtClean="0"/>
              <a:t>kếOverview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84200" y="1325563"/>
            <a:ext cx="8026400" cy="5303837"/>
            <a:chOff x="495300" y="928688"/>
            <a:chExt cx="8026400" cy="5303837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95300" y="1663700"/>
              <a:ext cx="1720850" cy="1860550"/>
              <a:chOff x="3971" y="1776"/>
              <a:chExt cx="1084" cy="1172"/>
            </a:xfrm>
          </p:grpSpPr>
          <p:grpSp>
            <p:nvGrpSpPr>
              <p:cNvPr id="101" name="Group 3"/>
              <p:cNvGrpSpPr>
                <a:grpSpLocks/>
              </p:cNvGrpSpPr>
              <p:nvPr/>
            </p:nvGrpSpPr>
            <p:grpSpPr bwMode="auto">
              <a:xfrm>
                <a:off x="4297" y="1776"/>
                <a:ext cx="432" cy="720"/>
                <a:chOff x="1249" y="2496"/>
                <a:chExt cx="432" cy="720"/>
              </a:xfrm>
            </p:grpSpPr>
            <p:sp>
              <p:nvSpPr>
                <p:cNvPr id="103" name="Rectangle 4"/>
                <p:cNvSpPr>
                  <a:spLocks noChangeArrowheads="1"/>
                </p:cNvSpPr>
                <p:nvPr/>
              </p:nvSpPr>
              <p:spPr bwMode="auto">
                <a:xfrm>
                  <a:off x="1249" y="2496"/>
                  <a:ext cx="432" cy="7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5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6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537" y="264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8"/>
                <p:cNvSpPr>
                  <a:spLocks noChangeShapeType="1"/>
                </p:cNvSpPr>
                <p:nvPr/>
              </p:nvSpPr>
              <p:spPr bwMode="auto">
                <a:xfrm>
                  <a:off x="1297" y="273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Line 9"/>
                <p:cNvSpPr>
                  <a:spLocks noChangeShapeType="1"/>
                </p:cNvSpPr>
                <p:nvPr/>
              </p:nvSpPr>
              <p:spPr bwMode="auto">
                <a:xfrm>
                  <a:off x="1297" y="27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10"/>
                <p:cNvSpPr>
                  <a:spLocks noChangeShapeType="1"/>
                </p:cNvSpPr>
                <p:nvPr/>
              </p:nvSpPr>
              <p:spPr bwMode="auto">
                <a:xfrm>
                  <a:off x="1297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Line 11"/>
                <p:cNvSpPr>
                  <a:spLocks noChangeShapeType="1"/>
                </p:cNvSpPr>
                <p:nvPr/>
              </p:nvSpPr>
              <p:spPr bwMode="auto">
                <a:xfrm>
                  <a:off x="1297" y="29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12"/>
                <p:cNvSpPr>
                  <a:spLocks noChangeShapeType="1"/>
                </p:cNvSpPr>
                <p:nvPr/>
              </p:nvSpPr>
              <p:spPr bwMode="auto">
                <a:xfrm>
                  <a:off x="1297" y="288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Line 13"/>
                <p:cNvSpPr>
                  <a:spLocks noChangeShapeType="1"/>
                </p:cNvSpPr>
                <p:nvPr/>
              </p:nvSpPr>
              <p:spPr bwMode="auto">
                <a:xfrm>
                  <a:off x="1297" y="297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14"/>
                <p:cNvSpPr>
                  <a:spLocks noChangeShapeType="1"/>
                </p:cNvSpPr>
                <p:nvPr/>
              </p:nvSpPr>
              <p:spPr bwMode="auto">
                <a:xfrm>
                  <a:off x="1297" y="30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Line 15"/>
                <p:cNvSpPr>
                  <a:spLocks noChangeShapeType="1"/>
                </p:cNvSpPr>
                <p:nvPr/>
              </p:nvSpPr>
              <p:spPr bwMode="auto">
                <a:xfrm>
                  <a:off x="1297" y="30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16"/>
                <p:cNvSpPr>
                  <a:spLocks noChangeShapeType="1"/>
                </p:cNvSpPr>
                <p:nvPr/>
              </p:nvSpPr>
              <p:spPr bwMode="auto">
                <a:xfrm>
                  <a:off x="1297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17"/>
                <p:cNvSpPr>
                  <a:spLocks noChangeShapeType="1"/>
                </p:cNvSpPr>
                <p:nvPr/>
              </p:nvSpPr>
              <p:spPr bwMode="auto">
                <a:xfrm>
                  <a:off x="1297" y="316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18"/>
                <p:cNvSpPr>
                  <a:spLocks noChangeShapeType="1"/>
                </p:cNvSpPr>
                <p:nvPr/>
              </p:nvSpPr>
              <p:spPr bwMode="auto">
                <a:xfrm>
                  <a:off x="1297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Line 19"/>
                <p:cNvSpPr>
                  <a:spLocks noChangeShapeType="1"/>
                </p:cNvSpPr>
                <p:nvPr/>
              </p:nvSpPr>
              <p:spPr bwMode="auto">
                <a:xfrm>
                  <a:off x="1297" y="2592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20"/>
                <p:cNvSpPr>
                  <a:spLocks noChangeShapeType="1"/>
                </p:cNvSpPr>
                <p:nvPr/>
              </p:nvSpPr>
              <p:spPr bwMode="auto">
                <a:xfrm>
                  <a:off x="1297" y="2544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21"/>
                <p:cNvSpPr>
                  <a:spLocks noChangeShapeType="1"/>
                </p:cNvSpPr>
                <p:nvPr/>
              </p:nvSpPr>
              <p:spPr bwMode="auto">
                <a:xfrm>
                  <a:off x="1297" y="2640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" name="Text Box 22"/>
              <p:cNvSpPr txBox="1">
                <a:spLocks noChangeArrowheads="1"/>
              </p:cNvSpPr>
              <p:nvPr/>
            </p:nvSpPr>
            <p:spPr bwMode="auto">
              <a:xfrm>
                <a:off x="3971" y="2544"/>
                <a:ext cx="1084" cy="404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/>
                  <a:t>Supplementary</a:t>
                </a:r>
              </a:p>
              <a:p>
                <a:pPr algn="ctr"/>
                <a:r>
                  <a:rPr lang="en-US" sz="1800" dirty="0"/>
                  <a:t>Specifications</a:t>
                </a:r>
              </a:p>
            </p:txBody>
          </p:sp>
        </p:grp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3721100" y="3657600"/>
              <a:ext cx="1816100" cy="1143000"/>
            </a:xfrm>
            <a:prstGeom prst="homePlate">
              <a:avLst>
                <a:gd name="adj" fmla="val 50558"/>
              </a:avLst>
            </a:prstGeom>
            <a:solidFill>
              <a:srgbClr val="00CCFF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bg2"/>
                  </a:solidFill>
                </a:rPr>
                <a:t>Identify </a:t>
              </a:r>
            </a:p>
            <a:p>
              <a:pPr algn="ctr"/>
              <a:r>
                <a:rPr lang="en-US" sz="2000" b="1">
                  <a:solidFill>
                    <a:schemeClr val="bg2"/>
                  </a:solidFill>
                </a:rPr>
                <a:t>Design</a:t>
              </a:r>
            </a:p>
            <a:p>
              <a:pPr algn="ctr"/>
              <a:r>
                <a:rPr lang="en-US" sz="2000" b="1">
                  <a:solidFill>
                    <a:schemeClr val="bg2"/>
                  </a:solidFill>
                </a:rPr>
                <a:t>Elements</a:t>
              </a:r>
              <a:endParaRPr lang="en-US" sz="1800">
                <a:solidFill>
                  <a:schemeClr val="bg2"/>
                </a:solidFill>
              </a:endParaRPr>
            </a:p>
          </p:txBody>
        </p: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155950" y="928688"/>
              <a:ext cx="1403350" cy="2120900"/>
              <a:chOff x="2796" y="585"/>
              <a:chExt cx="884" cy="1336"/>
            </a:xfrm>
          </p:grpSpPr>
          <p:grpSp>
            <p:nvGrpSpPr>
              <p:cNvPr id="81" name="Group 25"/>
              <p:cNvGrpSpPr>
                <a:grpSpLocks/>
              </p:cNvGrpSpPr>
              <p:nvPr/>
            </p:nvGrpSpPr>
            <p:grpSpPr bwMode="auto">
              <a:xfrm>
                <a:off x="3022" y="585"/>
                <a:ext cx="432" cy="720"/>
                <a:chOff x="1249" y="2496"/>
                <a:chExt cx="432" cy="720"/>
              </a:xfrm>
            </p:grpSpPr>
            <p:sp>
              <p:nvSpPr>
                <p:cNvPr id="83" name="Rectangle 26"/>
                <p:cNvSpPr>
                  <a:spLocks noChangeArrowheads="1"/>
                </p:cNvSpPr>
                <p:nvPr/>
              </p:nvSpPr>
              <p:spPr bwMode="auto">
                <a:xfrm>
                  <a:off x="1249" y="2496"/>
                  <a:ext cx="432" cy="7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27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28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537" y="264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30"/>
                <p:cNvSpPr>
                  <a:spLocks noChangeShapeType="1"/>
                </p:cNvSpPr>
                <p:nvPr/>
              </p:nvSpPr>
              <p:spPr bwMode="auto">
                <a:xfrm>
                  <a:off x="1297" y="273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31"/>
                <p:cNvSpPr>
                  <a:spLocks noChangeShapeType="1"/>
                </p:cNvSpPr>
                <p:nvPr/>
              </p:nvSpPr>
              <p:spPr bwMode="auto">
                <a:xfrm>
                  <a:off x="1297" y="27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32"/>
                <p:cNvSpPr>
                  <a:spLocks noChangeShapeType="1"/>
                </p:cNvSpPr>
                <p:nvPr/>
              </p:nvSpPr>
              <p:spPr bwMode="auto">
                <a:xfrm>
                  <a:off x="1297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33"/>
                <p:cNvSpPr>
                  <a:spLocks noChangeShapeType="1"/>
                </p:cNvSpPr>
                <p:nvPr/>
              </p:nvSpPr>
              <p:spPr bwMode="auto">
                <a:xfrm>
                  <a:off x="1297" y="29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34"/>
                <p:cNvSpPr>
                  <a:spLocks noChangeShapeType="1"/>
                </p:cNvSpPr>
                <p:nvPr/>
              </p:nvSpPr>
              <p:spPr bwMode="auto">
                <a:xfrm>
                  <a:off x="1297" y="288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35"/>
                <p:cNvSpPr>
                  <a:spLocks noChangeShapeType="1"/>
                </p:cNvSpPr>
                <p:nvPr/>
              </p:nvSpPr>
              <p:spPr bwMode="auto">
                <a:xfrm>
                  <a:off x="1297" y="297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36"/>
                <p:cNvSpPr>
                  <a:spLocks noChangeShapeType="1"/>
                </p:cNvSpPr>
                <p:nvPr/>
              </p:nvSpPr>
              <p:spPr bwMode="auto">
                <a:xfrm>
                  <a:off x="1297" y="30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37"/>
                <p:cNvSpPr>
                  <a:spLocks noChangeShapeType="1"/>
                </p:cNvSpPr>
                <p:nvPr/>
              </p:nvSpPr>
              <p:spPr bwMode="auto">
                <a:xfrm>
                  <a:off x="1297" y="30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38"/>
                <p:cNvSpPr>
                  <a:spLocks noChangeShapeType="1"/>
                </p:cNvSpPr>
                <p:nvPr/>
              </p:nvSpPr>
              <p:spPr bwMode="auto">
                <a:xfrm>
                  <a:off x="1297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39"/>
                <p:cNvSpPr>
                  <a:spLocks noChangeShapeType="1"/>
                </p:cNvSpPr>
                <p:nvPr/>
              </p:nvSpPr>
              <p:spPr bwMode="auto">
                <a:xfrm>
                  <a:off x="1297" y="316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40"/>
                <p:cNvSpPr>
                  <a:spLocks noChangeShapeType="1"/>
                </p:cNvSpPr>
                <p:nvPr/>
              </p:nvSpPr>
              <p:spPr bwMode="auto">
                <a:xfrm>
                  <a:off x="1297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Line 41"/>
                <p:cNvSpPr>
                  <a:spLocks noChangeShapeType="1"/>
                </p:cNvSpPr>
                <p:nvPr/>
              </p:nvSpPr>
              <p:spPr bwMode="auto">
                <a:xfrm>
                  <a:off x="1297" y="2592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42"/>
                <p:cNvSpPr>
                  <a:spLocks noChangeShapeType="1"/>
                </p:cNvSpPr>
                <p:nvPr/>
              </p:nvSpPr>
              <p:spPr bwMode="auto">
                <a:xfrm>
                  <a:off x="1297" y="2544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Line 43"/>
                <p:cNvSpPr>
                  <a:spLocks noChangeShapeType="1"/>
                </p:cNvSpPr>
                <p:nvPr/>
              </p:nvSpPr>
              <p:spPr bwMode="auto">
                <a:xfrm>
                  <a:off x="1297" y="2640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2" name="Text Box 44"/>
              <p:cNvSpPr txBox="1">
                <a:spLocks noChangeArrowheads="1"/>
              </p:cNvSpPr>
              <p:nvPr/>
            </p:nvSpPr>
            <p:spPr bwMode="auto">
              <a:xfrm>
                <a:off x="2796" y="1344"/>
                <a:ext cx="884" cy="577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Software</a:t>
                </a:r>
              </a:p>
              <a:p>
                <a:pPr algn="ctr"/>
                <a:r>
                  <a:rPr lang="en-US" sz="1800"/>
                  <a:t>Architecture</a:t>
                </a:r>
              </a:p>
              <a:p>
                <a:pPr algn="ctr"/>
                <a:r>
                  <a:rPr lang="en-US" sz="1800"/>
                  <a:t>Document</a:t>
                </a:r>
              </a:p>
            </p:txBody>
          </p:sp>
        </p:grpSp>
        <p:sp>
          <p:nvSpPr>
            <p:cNvPr id="9" name="Line 45"/>
            <p:cNvSpPr>
              <a:spLocks noChangeShapeType="1"/>
            </p:cNvSpPr>
            <p:nvPr/>
          </p:nvSpPr>
          <p:spPr bwMode="auto">
            <a:xfrm>
              <a:off x="3937000" y="3009900"/>
              <a:ext cx="0" cy="6223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6545263" y="3670301"/>
              <a:ext cx="1976437" cy="1724026"/>
              <a:chOff x="1309" y="1072"/>
              <a:chExt cx="1245" cy="1086"/>
            </a:xfrm>
          </p:grpSpPr>
          <p:grpSp>
            <p:nvGrpSpPr>
              <p:cNvPr id="59" name="Group 47"/>
              <p:cNvGrpSpPr>
                <a:grpSpLocks/>
              </p:cNvGrpSpPr>
              <p:nvPr/>
            </p:nvGrpSpPr>
            <p:grpSpPr bwMode="auto">
              <a:xfrm>
                <a:off x="1309" y="1072"/>
                <a:ext cx="1245" cy="766"/>
                <a:chOff x="1309" y="1072"/>
                <a:chExt cx="1245" cy="766"/>
              </a:xfrm>
            </p:grpSpPr>
            <p:grpSp>
              <p:nvGrpSpPr>
                <p:cNvPr id="61" name="Group 48"/>
                <p:cNvGrpSpPr>
                  <a:grpSpLocks/>
                </p:cNvGrpSpPr>
                <p:nvPr/>
              </p:nvGrpSpPr>
              <p:grpSpPr bwMode="auto">
                <a:xfrm>
                  <a:off x="1309" y="1231"/>
                  <a:ext cx="302" cy="175"/>
                  <a:chOff x="144" y="1440"/>
                  <a:chExt cx="881" cy="510"/>
                </a:xfrm>
              </p:grpSpPr>
              <p:sp>
                <p:nvSpPr>
                  <p:cNvPr id="78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" name="Group 52"/>
                <p:cNvGrpSpPr>
                  <a:grpSpLocks/>
                </p:cNvGrpSpPr>
                <p:nvPr/>
              </p:nvGrpSpPr>
              <p:grpSpPr bwMode="auto">
                <a:xfrm>
                  <a:off x="1950" y="1072"/>
                  <a:ext cx="302" cy="175"/>
                  <a:chOff x="144" y="1440"/>
                  <a:chExt cx="881" cy="510"/>
                </a:xfrm>
              </p:grpSpPr>
              <p:sp>
                <p:nvSpPr>
                  <p:cNvPr id="75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" name="Group 56"/>
                <p:cNvGrpSpPr>
                  <a:grpSpLocks/>
                </p:cNvGrpSpPr>
                <p:nvPr/>
              </p:nvGrpSpPr>
              <p:grpSpPr bwMode="auto">
                <a:xfrm>
                  <a:off x="1648" y="1663"/>
                  <a:ext cx="302" cy="175"/>
                  <a:chOff x="144" y="1440"/>
                  <a:chExt cx="881" cy="510"/>
                </a:xfrm>
              </p:grpSpPr>
              <p:sp>
                <p:nvSpPr>
                  <p:cNvPr id="72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63"/>
                <p:cNvGrpSpPr>
                  <a:grpSpLocks/>
                </p:cNvGrpSpPr>
                <p:nvPr/>
              </p:nvGrpSpPr>
              <p:grpSpPr bwMode="auto">
                <a:xfrm>
                  <a:off x="2252" y="1581"/>
                  <a:ext cx="302" cy="175"/>
                  <a:chOff x="144" y="1440"/>
                  <a:chExt cx="881" cy="510"/>
                </a:xfrm>
              </p:grpSpPr>
              <p:sp>
                <p:nvSpPr>
                  <p:cNvPr id="6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463" y="1406"/>
                  <a:ext cx="312" cy="25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1611" y="1160"/>
                  <a:ext cx="339" cy="1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1950" y="1663"/>
                  <a:ext cx="302" cy="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1775" y="1247"/>
                  <a:ext cx="329" cy="4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0" name="Text Box 68"/>
              <p:cNvSpPr txBox="1">
                <a:spLocks noChangeArrowheads="1"/>
              </p:cNvSpPr>
              <p:nvPr/>
            </p:nvSpPr>
            <p:spPr bwMode="auto">
              <a:xfrm>
                <a:off x="1434" y="1927"/>
                <a:ext cx="996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Design Model</a:t>
                </a:r>
              </a:p>
            </p:txBody>
          </p:sp>
        </p:grpSp>
        <p:sp>
          <p:nvSpPr>
            <p:cNvPr id="11" name="Line 156"/>
            <p:cNvSpPr>
              <a:spLocks noChangeShapeType="1"/>
            </p:cNvSpPr>
            <p:nvPr/>
          </p:nvSpPr>
          <p:spPr bwMode="auto">
            <a:xfrm flipH="1" flipV="1">
              <a:off x="5600700" y="4229100"/>
              <a:ext cx="8128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59"/>
            <p:cNvSpPr>
              <a:spLocks noChangeShapeType="1"/>
            </p:cNvSpPr>
            <p:nvPr/>
          </p:nvSpPr>
          <p:spPr bwMode="auto">
            <a:xfrm flipH="1" flipV="1">
              <a:off x="2057400" y="3492500"/>
              <a:ext cx="1638300" cy="787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61"/>
            <p:cNvSpPr>
              <a:spLocks noChangeShapeType="1"/>
            </p:cNvSpPr>
            <p:nvPr/>
          </p:nvSpPr>
          <p:spPr bwMode="auto">
            <a:xfrm flipH="1">
              <a:off x="2673350" y="4686300"/>
              <a:ext cx="996950" cy="533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214"/>
            <p:cNvGrpSpPr>
              <a:grpSpLocks/>
            </p:cNvGrpSpPr>
            <p:nvPr/>
          </p:nvGrpSpPr>
          <p:grpSpPr bwMode="auto">
            <a:xfrm>
              <a:off x="977900" y="4610103"/>
              <a:ext cx="1976438" cy="1622426"/>
              <a:chOff x="3856" y="2984"/>
              <a:chExt cx="1245" cy="1022"/>
            </a:xfrm>
          </p:grpSpPr>
          <p:grpSp>
            <p:nvGrpSpPr>
              <p:cNvPr id="37" name="Group 215"/>
              <p:cNvGrpSpPr>
                <a:grpSpLocks/>
              </p:cNvGrpSpPr>
              <p:nvPr/>
            </p:nvGrpSpPr>
            <p:grpSpPr bwMode="auto">
              <a:xfrm>
                <a:off x="3856" y="2984"/>
                <a:ext cx="1245" cy="766"/>
                <a:chOff x="1309" y="1072"/>
                <a:chExt cx="1245" cy="766"/>
              </a:xfrm>
            </p:grpSpPr>
            <p:grpSp>
              <p:nvGrpSpPr>
                <p:cNvPr id="39" name="Group 216"/>
                <p:cNvGrpSpPr>
                  <a:grpSpLocks/>
                </p:cNvGrpSpPr>
                <p:nvPr/>
              </p:nvGrpSpPr>
              <p:grpSpPr bwMode="auto">
                <a:xfrm>
                  <a:off x="1309" y="1231"/>
                  <a:ext cx="302" cy="175"/>
                  <a:chOff x="144" y="1440"/>
                  <a:chExt cx="881" cy="510"/>
                </a:xfrm>
              </p:grpSpPr>
              <p:sp>
                <p:nvSpPr>
                  <p:cNvPr id="56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" name="Group 220"/>
                <p:cNvGrpSpPr>
                  <a:grpSpLocks/>
                </p:cNvGrpSpPr>
                <p:nvPr/>
              </p:nvGrpSpPr>
              <p:grpSpPr bwMode="auto">
                <a:xfrm>
                  <a:off x="1950" y="1072"/>
                  <a:ext cx="302" cy="175"/>
                  <a:chOff x="144" y="1440"/>
                  <a:chExt cx="881" cy="510"/>
                </a:xfrm>
              </p:grpSpPr>
              <p:sp>
                <p:nvSpPr>
                  <p:cNvPr id="53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" name="Group 224"/>
                <p:cNvGrpSpPr>
                  <a:grpSpLocks/>
                </p:cNvGrpSpPr>
                <p:nvPr/>
              </p:nvGrpSpPr>
              <p:grpSpPr bwMode="auto">
                <a:xfrm>
                  <a:off x="1648" y="1663"/>
                  <a:ext cx="302" cy="175"/>
                  <a:chOff x="144" y="1440"/>
                  <a:chExt cx="881" cy="510"/>
                </a:xfrm>
              </p:grpSpPr>
              <p:sp>
                <p:nvSpPr>
                  <p:cNvPr id="50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" name="Group 228"/>
                <p:cNvGrpSpPr>
                  <a:grpSpLocks/>
                </p:cNvGrpSpPr>
                <p:nvPr/>
              </p:nvGrpSpPr>
              <p:grpSpPr bwMode="auto">
                <a:xfrm>
                  <a:off x="2252" y="1581"/>
                  <a:ext cx="302" cy="175"/>
                  <a:chOff x="144" y="1440"/>
                  <a:chExt cx="881" cy="510"/>
                </a:xfrm>
              </p:grpSpPr>
              <p:sp>
                <p:nvSpPr>
                  <p:cNvPr id="47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" name="Line 230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32"/>
                <p:cNvSpPr>
                  <a:spLocks noChangeShapeType="1"/>
                </p:cNvSpPr>
                <p:nvPr/>
              </p:nvSpPr>
              <p:spPr bwMode="auto">
                <a:xfrm flipH="1" flipV="1">
                  <a:off x="1463" y="1406"/>
                  <a:ext cx="312" cy="25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1611" y="1160"/>
                  <a:ext cx="339" cy="1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234"/>
                <p:cNvSpPr>
                  <a:spLocks noChangeShapeType="1"/>
                </p:cNvSpPr>
                <p:nvPr/>
              </p:nvSpPr>
              <p:spPr bwMode="auto">
                <a:xfrm flipV="1">
                  <a:off x="1950" y="1663"/>
                  <a:ext cx="302" cy="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1775" y="1247"/>
                  <a:ext cx="329" cy="4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8" name="Text Box 236"/>
              <p:cNvSpPr txBox="1">
                <a:spLocks noChangeArrowheads="1"/>
              </p:cNvSpPr>
              <p:nvPr/>
            </p:nvSpPr>
            <p:spPr bwMode="auto">
              <a:xfrm>
                <a:off x="3929" y="3775"/>
                <a:ext cx="108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Analysis Model</a:t>
                </a:r>
              </a:p>
            </p:txBody>
          </p:sp>
        </p:grpSp>
        <p:grpSp>
          <p:nvGrpSpPr>
            <p:cNvPr id="15" name="Group 237"/>
            <p:cNvGrpSpPr>
              <a:grpSpLocks/>
            </p:cNvGrpSpPr>
            <p:nvPr/>
          </p:nvGrpSpPr>
          <p:grpSpPr bwMode="auto">
            <a:xfrm>
              <a:off x="5413375" y="979488"/>
              <a:ext cx="1758950" cy="1860550"/>
              <a:chOff x="3959" y="1776"/>
              <a:chExt cx="1108" cy="1172"/>
            </a:xfrm>
          </p:grpSpPr>
          <p:grpSp>
            <p:nvGrpSpPr>
              <p:cNvPr id="17" name="Group 238"/>
              <p:cNvGrpSpPr>
                <a:grpSpLocks/>
              </p:cNvGrpSpPr>
              <p:nvPr/>
            </p:nvGrpSpPr>
            <p:grpSpPr bwMode="auto">
              <a:xfrm>
                <a:off x="4297" y="1776"/>
                <a:ext cx="432" cy="720"/>
                <a:chOff x="1249" y="2496"/>
                <a:chExt cx="432" cy="720"/>
              </a:xfrm>
            </p:grpSpPr>
            <p:sp>
              <p:nvSpPr>
                <p:cNvPr id="19" name="Rectangle 239"/>
                <p:cNvSpPr>
                  <a:spLocks noChangeArrowheads="1"/>
                </p:cNvSpPr>
                <p:nvPr/>
              </p:nvSpPr>
              <p:spPr bwMode="auto">
                <a:xfrm>
                  <a:off x="1249" y="2496"/>
                  <a:ext cx="432" cy="7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240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241"/>
                <p:cNvSpPr>
                  <a:spLocks noChangeShapeType="1"/>
                </p:cNvSpPr>
                <p:nvPr/>
              </p:nvSpPr>
              <p:spPr bwMode="auto">
                <a:xfrm>
                  <a:off x="1537" y="2496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242"/>
                <p:cNvSpPr>
                  <a:spLocks noChangeShapeType="1"/>
                </p:cNvSpPr>
                <p:nvPr/>
              </p:nvSpPr>
              <p:spPr bwMode="auto">
                <a:xfrm flipH="1">
                  <a:off x="1537" y="264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243"/>
                <p:cNvSpPr>
                  <a:spLocks noChangeShapeType="1"/>
                </p:cNvSpPr>
                <p:nvPr/>
              </p:nvSpPr>
              <p:spPr bwMode="auto">
                <a:xfrm>
                  <a:off x="1297" y="273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244"/>
                <p:cNvSpPr>
                  <a:spLocks noChangeShapeType="1"/>
                </p:cNvSpPr>
                <p:nvPr/>
              </p:nvSpPr>
              <p:spPr bwMode="auto">
                <a:xfrm>
                  <a:off x="1297" y="278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245"/>
                <p:cNvSpPr>
                  <a:spLocks noChangeShapeType="1"/>
                </p:cNvSpPr>
                <p:nvPr/>
              </p:nvSpPr>
              <p:spPr bwMode="auto">
                <a:xfrm>
                  <a:off x="1297" y="28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246"/>
                <p:cNvSpPr>
                  <a:spLocks noChangeShapeType="1"/>
                </p:cNvSpPr>
                <p:nvPr/>
              </p:nvSpPr>
              <p:spPr bwMode="auto">
                <a:xfrm>
                  <a:off x="1297" y="29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47"/>
                <p:cNvSpPr>
                  <a:spLocks noChangeShapeType="1"/>
                </p:cNvSpPr>
                <p:nvPr/>
              </p:nvSpPr>
              <p:spPr bwMode="auto">
                <a:xfrm>
                  <a:off x="1297" y="288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248"/>
                <p:cNvSpPr>
                  <a:spLocks noChangeShapeType="1"/>
                </p:cNvSpPr>
                <p:nvPr/>
              </p:nvSpPr>
              <p:spPr bwMode="auto">
                <a:xfrm>
                  <a:off x="1297" y="2976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249"/>
                <p:cNvSpPr>
                  <a:spLocks noChangeShapeType="1"/>
                </p:cNvSpPr>
                <p:nvPr/>
              </p:nvSpPr>
              <p:spPr bwMode="auto">
                <a:xfrm>
                  <a:off x="1297" y="302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250"/>
                <p:cNvSpPr>
                  <a:spLocks noChangeShapeType="1"/>
                </p:cNvSpPr>
                <p:nvPr/>
              </p:nvSpPr>
              <p:spPr bwMode="auto">
                <a:xfrm>
                  <a:off x="1297" y="307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251"/>
                <p:cNvSpPr>
                  <a:spLocks noChangeShapeType="1"/>
                </p:cNvSpPr>
                <p:nvPr/>
              </p:nvSpPr>
              <p:spPr bwMode="auto">
                <a:xfrm>
                  <a:off x="1297" y="31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52"/>
                <p:cNvSpPr>
                  <a:spLocks noChangeShapeType="1"/>
                </p:cNvSpPr>
                <p:nvPr/>
              </p:nvSpPr>
              <p:spPr bwMode="auto">
                <a:xfrm>
                  <a:off x="1297" y="316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53"/>
                <p:cNvSpPr>
                  <a:spLocks noChangeShapeType="1"/>
                </p:cNvSpPr>
                <p:nvPr/>
              </p:nvSpPr>
              <p:spPr bwMode="auto">
                <a:xfrm>
                  <a:off x="1297" y="268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54"/>
                <p:cNvSpPr>
                  <a:spLocks noChangeShapeType="1"/>
                </p:cNvSpPr>
                <p:nvPr/>
              </p:nvSpPr>
              <p:spPr bwMode="auto">
                <a:xfrm>
                  <a:off x="1297" y="2592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55"/>
                <p:cNvSpPr>
                  <a:spLocks noChangeShapeType="1"/>
                </p:cNvSpPr>
                <p:nvPr/>
              </p:nvSpPr>
              <p:spPr bwMode="auto">
                <a:xfrm>
                  <a:off x="1297" y="2544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56"/>
                <p:cNvSpPr>
                  <a:spLocks noChangeShapeType="1"/>
                </p:cNvSpPr>
                <p:nvPr/>
              </p:nvSpPr>
              <p:spPr bwMode="auto">
                <a:xfrm>
                  <a:off x="1297" y="2640"/>
                  <a:ext cx="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" name="Text Box 257"/>
              <p:cNvSpPr txBox="1">
                <a:spLocks noChangeArrowheads="1"/>
              </p:cNvSpPr>
              <p:nvPr/>
            </p:nvSpPr>
            <p:spPr bwMode="auto">
              <a:xfrm>
                <a:off x="3959" y="2544"/>
                <a:ext cx="1108" cy="404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Project Specific</a:t>
                </a:r>
              </a:p>
              <a:p>
                <a:pPr algn="ctr"/>
                <a:r>
                  <a:rPr lang="en-US" sz="1800"/>
                  <a:t>Guidelines</a:t>
                </a:r>
              </a:p>
            </p:txBody>
          </p:sp>
        </p:grpSp>
        <p:sp>
          <p:nvSpPr>
            <p:cNvPr id="16" name="Line 258"/>
            <p:cNvSpPr>
              <a:spLocks noChangeShapeType="1"/>
            </p:cNvSpPr>
            <p:nvPr/>
          </p:nvSpPr>
          <p:spPr bwMode="auto">
            <a:xfrm flipV="1">
              <a:off x="5118100" y="2857500"/>
              <a:ext cx="793750" cy="787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1524000" y="1981200"/>
            <a:ext cx="5867400" cy="4389437"/>
            <a:chOff x="1787525" y="1196975"/>
            <a:chExt cx="5710238" cy="5280025"/>
          </a:xfrm>
        </p:grpSpPr>
        <p:sp>
          <p:nvSpPr>
            <p:cNvPr id="6" name="Line 64"/>
            <p:cNvSpPr>
              <a:spLocks noChangeShapeType="1"/>
            </p:cNvSpPr>
            <p:nvPr/>
          </p:nvSpPr>
          <p:spPr bwMode="auto">
            <a:xfrm flipH="1">
              <a:off x="4487863" y="2749550"/>
              <a:ext cx="1049337" cy="47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7" name="Line 67"/>
            <p:cNvSpPr>
              <a:spLocks noChangeShapeType="1"/>
            </p:cNvSpPr>
            <p:nvPr/>
          </p:nvSpPr>
          <p:spPr bwMode="auto">
            <a:xfrm>
              <a:off x="3471863" y="3698875"/>
              <a:ext cx="1587" cy="7588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2894013" y="4611688"/>
              <a:ext cx="1155700" cy="6985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2894013" y="4406900"/>
              <a:ext cx="469900" cy="2047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2894013" y="4406900"/>
              <a:ext cx="469900" cy="20478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3074988" y="4829175"/>
              <a:ext cx="74885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Middleware</a:t>
              </a:r>
              <a:endParaRPr lang="en-US" sz="1200"/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3111500" y="4635500"/>
              <a:ext cx="61080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&lt;&lt;layer&gt;&gt;</a:t>
              </a:r>
              <a:endParaRPr lang="en-US" sz="1200"/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1787525" y="5791200"/>
              <a:ext cx="1154113" cy="6858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1787525" y="5575300"/>
              <a:ext cx="457200" cy="21590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787525" y="5575300"/>
              <a:ext cx="457200" cy="215900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1931988" y="5815013"/>
              <a:ext cx="70583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Base Reuse</a:t>
              </a:r>
              <a:endParaRPr lang="en-US" sz="1200"/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1835150" y="6284913"/>
              <a:ext cx="37830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global</a:t>
              </a:r>
              <a:endParaRPr lang="en-US" sz="1200"/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2894013" y="1401763"/>
              <a:ext cx="1155700" cy="69691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2894013" y="1196975"/>
              <a:ext cx="469900" cy="2047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2894013" y="1196975"/>
              <a:ext cx="469900" cy="20478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1" name="Rectangle 39"/>
            <p:cNvSpPr>
              <a:spLocks noChangeArrowheads="1"/>
            </p:cNvSpPr>
            <p:nvPr/>
          </p:nvSpPr>
          <p:spPr bwMode="auto">
            <a:xfrm>
              <a:off x="3086100" y="1617663"/>
              <a:ext cx="70583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Application</a:t>
              </a:r>
              <a:endParaRPr lang="en-US" sz="1200" dirty="0"/>
            </a:p>
          </p:txBody>
        </p:sp>
        <p:sp>
          <p:nvSpPr>
            <p:cNvPr id="22" name="Rectangle 40"/>
            <p:cNvSpPr>
              <a:spLocks noChangeArrowheads="1"/>
            </p:cNvSpPr>
            <p:nvPr/>
          </p:nvSpPr>
          <p:spPr bwMode="auto">
            <a:xfrm>
              <a:off x="3111500" y="1425575"/>
              <a:ext cx="61080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&lt;&lt;layer&gt;&gt;</a:t>
              </a:r>
              <a:endParaRPr lang="en-US" sz="1200"/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2894013" y="2998788"/>
              <a:ext cx="1155700" cy="6985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" name="Rectangle 42"/>
            <p:cNvSpPr>
              <a:spLocks noChangeArrowheads="1"/>
            </p:cNvSpPr>
            <p:nvPr/>
          </p:nvSpPr>
          <p:spPr bwMode="auto">
            <a:xfrm>
              <a:off x="2894013" y="2794000"/>
              <a:ext cx="469900" cy="2047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2894013" y="2794000"/>
              <a:ext cx="469900" cy="204788"/>
            </a:xfrm>
            <a:prstGeom prst="rect">
              <a:avLst/>
            </a:prstGeom>
            <a:noFill/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3122613" y="3214688"/>
              <a:ext cx="57387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Business </a:t>
              </a:r>
              <a:endParaRPr lang="en-US" sz="1200"/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3170238" y="3408363"/>
              <a:ext cx="50956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Services</a:t>
              </a:r>
              <a:endParaRPr lang="en-US" sz="1200"/>
            </a:p>
          </p:txBody>
        </p:sp>
        <p:sp>
          <p:nvSpPr>
            <p:cNvPr id="28" name="Rectangle 46"/>
            <p:cNvSpPr>
              <a:spLocks noChangeArrowheads="1"/>
            </p:cNvSpPr>
            <p:nvPr/>
          </p:nvSpPr>
          <p:spPr bwMode="auto">
            <a:xfrm>
              <a:off x="3111500" y="3022600"/>
              <a:ext cx="61080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&lt;&lt;layer&gt;&gt;</a:t>
              </a:r>
              <a:endParaRPr lang="en-US" sz="1200"/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>
              <a:off x="3471863" y="2098675"/>
              <a:ext cx="1587" cy="7588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0" name="Freeform 53"/>
            <p:cNvSpPr>
              <a:spLocks/>
            </p:cNvSpPr>
            <p:nvPr/>
          </p:nvSpPr>
          <p:spPr bwMode="auto">
            <a:xfrm>
              <a:off x="3821113" y="2098675"/>
              <a:ext cx="1358900" cy="2454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6" y="849"/>
                </a:cxn>
                <a:cxn ang="0">
                  <a:pos x="65" y="1546"/>
                </a:cxn>
              </a:cxnLst>
              <a:rect l="0" t="0" r="r" b="b"/>
              <a:pathLst>
                <a:path w="856" h="1546">
                  <a:moveTo>
                    <a:pt x="0" y="0"/>
                  </a:moveTo>
                  <a:lnTo>
                    <a:pt x="856" y="849"/>
                  </a:lnTo>
                  <a:lnTo>
                    <a:pt x="65" y="1546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1" name="Freeform 56"/>
            <p:cNvSpPr>
              <a:spLocks/>
            </p:cNvSpPr>
            <p:nvPr/>
          </p:nvSpPr>
          <p:spPr bwMode="auto">
            <a:xfrm>
              <a:off x="5403850" y="2187575"/>
              <a:ext cx="2093913" cy="1155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6" y="0"/>
                </a:cxn>
                <a:cxn ang="0">
                  <a:pos x="1319" y="91"/>
                </a:cxn>
                <a:cxn ang="0">
                  <a:pos x="1319" y="728"/>
                </a:cxn>
                <a:cxn ang="0">
                  <a:pos x="0" y="728"/>
                </a:cxn>
                <a:cxn ang="0">
                  <a:pos x="0" y="0"/>
                </a:cxn>
              </a:cxnLst>
              <a:rect l="0" t="0" r="r" b="b"/>
              <a:pathLst>
                <a:path w="1319" h="728">
                  <a:moveTo>
                    <a:pt x="0" y="0"/>
                  </a:moveTo>
                  <a:lnTo>
                    <a:pt x="1236" y="0"/>
                  </a:lnTo>
                  <a:lnTo>
                    <a:pt x="1319" y="91"/>
                  </a:lnTo>
                  <a:lnTo>
                    <a:pt x="1319" y="728"/>
                  </a:lnTo>
                  <a:lnTo>
                    <a:pt x="0" y="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12700" cmpd="sng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2" name="Freeform 57"/>
            <p:cNvSpPr>
              <a:spLocks/>
            </p:cNvSpPr>
            <p:nvPr/>
          </p:nvSpPr>
          <p:spPr bwMode="auto">
            <a:xfrm>
              <a:off x="5403850" y="2187575"/>
              <a:ext cx="2093913" cy="1155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" y="0"/>
                </a:cxn>
                <a:cxn ang="0">
                  <a:pos x="174" y="12"/>
                </a:cxn>
                <a:cxn ang="0">
                  <a:pos x="174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74" h="96">
                  <a:moveTo>
                    <a:pt x="0" y="0"/>
                  </a:moveTo>
                  <a:lnTo>
                    <a:pt x="163" y="0"/>
                  </a:lnTo>
                  <a:lnTo>
                    <a:pt x="174" y="12"/>
                  </a:lnTo>
                  <a:lnTo>
                    <a:pt x="174" y="96"/>
                  </a:ln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7366000" y="2187575"/>
              <a:ext cx="131763" cy="144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</a:path>
              </a:pathLst>
            </a:custGeom>
            <a:noFill/>
            <a:ln w="12700" cmpd="sng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4" name="Rectangle 59"/>
            <p:cNvSpPr>
              <a:spLocks noChangeArrowheads="1"/>
            </p:cNvSpPr>
            <p:nvPr/>
          </p:nvSpPr>
          <p:spPr bwMode="auto">
            <a:xfrm>
              <a:off x="5578475" y="2300288"/>
              <a:ext cx="146463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Necessary because the </a:t>
              </a:r>
              <a:endParaRPr lang="en-US" sz="1200"/>
            </a:p>
          </p:txBody>
        </p:sp>
        <p:sp>
          <p:nvSpPr>
            <p:cNvPr id="35" name="Rectangle 60"/>
            <p:cNvSpPr>
              <a:spLocks noChangeArrowheads="1"/>
            </p:cNvSpPr>
            <p:nvPr/>
          </p:nvSpPr>
          <p:spPr bwMode="auto">
            <a:xfrm>
              <a:off x="5578475" y="2492375"/>
              <a:ext cx="145757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Application Layer must </a:t>
              </a:r>
              <a:endParaRPr lang="en-US" sz="1200"/>
            </a:p>
          </p:txBody>
        </p:sp>
        <p:sp>
          <p:nvSpPr>
            <p:cNvPr id="36" name="Rectangle 61"/>
            <p:cNvSpPr>
              <a:spLocks noChangeArrowheads="1"/>
            </p:cNvSpPr>
            <p:nvPr/>
          </p:nvSpPr>
          <p:spPr bwMode="auto">
            <a:xfrm>
              <a:off x="5578475" y="2684463"/>
              <a:ext cx="1489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have access to the core </a:t>
              </a:r>
              <a:endParaRPr lang="en-US" sz="1200"/>
            </a:p>
          </p:txBody>
        </p:sp>
        <p:sp>
          <p:nvSpPr>
            <p:cNvPr id="37" name="Rectangle 62"/>
            <p:cNvSpPr>
              <a:spLocks noChangeArrowheads="1"/>
            </p:cNvSpPr>
            <p:nvPr/>
          </p:nvSpPr>
          <p:spPr bwMode="auto">
            <a:xfrm>
              <a:off x="5578475" y="2876550"/>
              <a:ext cx="157402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distribution mechanisms </a:t>
              </a:r>
              <a:endParaRPr lang="en-US" sz="1200"/>
            </a:p>
          </p:txBody>
        </p:sp>
        <p:sp>
          <p:nvSpPr>
            <p:cNvPr id="38" name="Rectangle 63"/>
            <p:cNvSpPr>
              <a:spLocks noChangeArrowheads="1"/>
            </p:cNvSpPr>
            <p:nvPr/>
          </p:nvSpPr>
          <p:spPr bwMode="auto">
            <a:xfrm>
              <a:off x="5578475" y="3070225"/>
              <a:ext cx="148919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provided with Java RMI.</a:t>
              </a:r>
              <a:endParaRPr lang="en-US" sz="1200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bí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935163"/>
            <a:ext cx="8229600" cy="4389437"/>
            <a:chOff x="520700" y="990600"/>
            <a:chExt cx="8128000" cy="5002213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901700" y="1436688"/>
              <a:ext cx="412750" cy="315912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04913" y="2327275"/>
              <a:ext cx="415925" cy="317500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 flipV="1">
              <a:off x="1162050" y="1766888"/>
              <a:ext cx="192088" cy="536575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13088" y="990600"/>
              <a:ext cx="415925" cy="315913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587500" y="1614488"/>
              <a:ext cx="414338" cy="315912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H="1" flipV="1">
              <a:off x="1325563" y="1651000"/>
              <a:ext cx="246062" cy="79375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H="1">
              <a:off x="1503363" y="1963738"/>
              <a:ext cx="203200" cy="339725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V="1">
              <a:off x="2005013" y="1173163"/>
              <a:ext cx="1077912" cy="500062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2886075" y="2684463"/>
              <a:ext cx="415925" cy="315912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2579688" y="1790700"/>
              <a:ext cx="415925" cy="317500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2830513" y="1330325"/>
              <a:ext cx="427037" cy="455613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 flipH="1" flipV="1">
              <a:off x="2014538" y="1806575"/>
              <a:ext cx="542925" cy="114300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2860675" y="2116138"/>
              <a:ext cx="169863" cy="541337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847725" y="4087813"/>
              <a:ext cx="414338" cy="317500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2043113" y="2768600"/>
              <a:ext cx="414337" cy="322263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 flipV="1">
              <a:off x="2322513" y="2122488"/>
              <a:ext cx="358775" cy="622300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1204913" y="4789488"/>
              <a:ext cx="415925" cy="315912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 flipH="1" flipV="1">
              <a:off x="1076325" y="4403725"/>
              <a:ext cx="217488" cy="357188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 flipH="1">
              <a:off x="1576388" y="3098800"/>
              <a:ext cx="663575" cy="1590675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52"/>
            <p:cNvSpPr>
              <a:spLocks noChangeArrowheads="1"/>
            </p:cNvSpPr>
            <p:nvPr/>
          </p:nvSpPr>
          <p:spPr bwMode="auto">
            <a:xfrm>
              <a:off x="1435100" y="5502275"/>
              <a:ext cx="412750" cy="315913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53"/>
            <p:cNvSpPr>
              <a:spLocks noChangeArrowheads="1"/>
            </p:cNvSpPr>
            <p:nvPr/>
          </p:nvSpPr>
          <p:spPr bwMode="auto">
            <a:xfrm>
              <a:off x="1965325" y="4878388"/>
              <a:ext cx="419100" cy="317500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7"/>
            <p:cNvSpPr>
              <a:spLocks noChangeShapeType="1"/>
            </p:cNvSpPr>
            <p:nvPr/>
          </p:nvSpPr>
          <p:spPr bwMode="auto">
            <a:xfrm flipH="1" flipV="1">
              <a:off x="1631950" y="4967288"/>
              <a:ext cx="300038" cy="60325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1"/>
            <p:cNvSpPr>
              <a:spLocks noChangeShapeType="1"/>
            </p:cNvSpPr>
            <p:nvPr/>
          </p:nvSpPr>
          <p:spPr bwMode="auto">
            <a:xfrm flipV="1">
              <a:off x="1795463" y="5210175"/>
              <a:ext cx="219075" cy="261938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62"/>
            <p:cNvSpPr>
              <a:spLocks noChangeArrowheads="1"/>
            </p:cNvSpPr>
            <p:nvPr/>
          </p:nvSpPr>
          <p:spPr bwMode="auto">
            <a:xfrm>
              <a:off x="2732088" y="4519613"/>
              <a:ext cx="414337" cy="320675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63"/>
            <p:cNvSpPr>
              <a:spLocks noChangeShapeType="1"/>
            </p:cNvSpPr>
            <p:nvPr/>
          </p:nvSpPr>
          <p:spPr bwMode="auto">
            <a:xfrm>
              <a:off x="2457450" y="3098800"/>
              <a:ext cx="454025" cy="1312863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67"/>
            <p:cNvSpPr>
              <a:spLocks noChangeArrowheads="1"/>
            </p:cNvSpPr>
            <p:nvPr/>
          </p:nvSpPr>
          <p:spPr bwMode="auto">
            <a:xfrm>
              <a:off x="3646488" y="1790700"/>
              <a:ext cx="414337" cy="317500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8"/>
            <p:cNvSpPr>
              <a:spLocks noChangeShapeType="1"/>
            </p:cNvSpPr>
            <p:nvPr/>
          </p:nvSpPr>
          <p:spPr bwMode="auto">
            <a:xfrm>
              <a:off x="3425825" y="1311275"/>
              <a:ext cx="319088" cy="431800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72"/>
            <p:cNvSpPr>
              <a:spLocks noChangeArrowheads="1"/>
            </p:cNvSpPr>
            <p:nvPr/>
          </p:nvSpPr>
          <p:spPr bwMode="auto">
            <a:xfrm>
              <a:off x="5021263" y="4611688"/>
              <a:ext cx="414337" cy="314325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73"/>
            <p:cNvSpPr>
              <a:spLocks noChangeArrowheads="1"/>
            </p:cNvSpPr>
            <p:nvPr/>
          </p:nvSpPr>
          <p:spPr bwMode="auto">
            <a:xfrm>
              <a:off x="4335463" y="3719513"/>
              <a:ext cx="414337" cy="315912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7"/>
            <p:cNvSpPr>
              <a:spLocks noChangeShapeType="1"/>
            </p:cNvSpPr>
            <p:nvPr/>
          </p:nvSpPr>
          <p:spPr bwMode="auto">
            <a:xfrm flipH="1" flipV="1">
              <a:off x="3894138" y="2103438"/>
              <a:ext cx="631825" cy="1584325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8"/>
            <p:cNvSpPr>
              <a:spLocks noChangeShapeType="1"/>
            </p:cNvSpPr>
            <p:nvPr/>
          </p:nvSpPr>
          <p:spPr bwMode="auto">
            <a:xfrm flipH="1" flipV="1">
              <a:off x="4692650" y="4057650"/>
              <a:ext cx="525463" cy="550863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82"/>
            <p:cNvSpPr>
              <a:spLocks noChangeArrowheads="1"/>
            </p:cNvSpPr>
            <p:nvPr/>
          </p:nvSpPr>
          <p:spPr bwMode="auto">
            <a:xfrm>
              <a:off x="3568700" y="4702175"/>
              <a:ext cx="419100" cy="315913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6"/>
            <p:cNvSpPr>
              <a:spLocks noChangeShapeType="1"/>
            </p:cNvSpPr>
            <p:nvPr/>
          </p:nvSpPr>
          <p:spPr bwMode="auto">
            <a:xfrm flipH="1" flipV="1">
              <a:off x="3159125" y="4724400"/>
              <a:ext cx="387350" cy="84138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0"/>
            <p:cNvSpPr>
              <a:spLocks noChangeShapeType="1"/>
            </p:cNvSpPr>
            <p:nvPr/>
          </p:nvSpPr>
          <p:spPr bwMode="auto">
            <a:xfrm flipV="1">
              <a:off x="3916363" y="4040188"/>
              <a:ext cx="488950" cy="635000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91"/>
            <p:cNvSpPr>
              <a:spLocks noChangeArrowheads="1"/>
            </p:cNvSpPr>
            <p:nvPr/>
          </p:nvSpPr>
          <p:spPr bwMode="auto">
            <a:xfrm>
              <a:off x="2492375" y="5502275"/>
              <a:ext cx="412750" cy="314325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95"/>
            <p:cNvSpPr>
              <a:spLocks noChangeShapeType="1"/>
            </p:cNvSpPr>
            <p:nvPr/>
          </p:nvSpPr>
          <p:spPr bwMode="auto">
            <a:xfrm flipH="1" flipV="1">
              <a:off x="2387600" y="5195888"/>
              <a:ext cx="201613" cy="277812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99"/>
            <p:cNvSpPr>
              <a:spLocks noChangeShapeType="1"/>
            </p:cNvSpPr>
            <p:nvPr/>
          </p:nvSpPr>
          <p:spPr bwMode="auto">
            <a:xfrm flipV="1">
              <a:off x="2771775" y="4854575"/>
              <a:ext cx="90488" cy="619125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00"/>
            <p:cNvSpPr>
              <a:spLocks noChangeArrowheads="1"/>
            </p:cNvSpPr>
            <p:nvPr/>
          </p:nvSpPr>
          <p:spPr bwMode="auto">
            <a:xfrm>
              <a:off x="3571875" y="5338763"/>
              <a:ext cx="419100" cy="315912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04"/>
            <p:cNvSpPr>
              <a:spLocks noChangeShapeType="1"/>
            </p:cNvSpPr>
            <p:nvPr/>
          </p:nvSpPr>
          <p:spPr bwMode="auto">
            <a:xfrm flipV="1">
              <a:off x="3778250" y="5032375"/>
              <a:ext cx="1588" cy="273050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05"/>
            <p:cNvSpPr>
              <a:spLocks noChangeShapeType="1"/>
            </p:cNvSpPr>
            <p:nvPr/>
          </p:nvSpPr>
          <p:spPr bwMode="auto">
            <a:xfrm>
              <a:off x="2919413" y="5540375"/>
              <a:ext cx="623887" cy="0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109"/>
            <p:cNvSpPr>
              <a:spLocks noChangeArrowheads="1"/>
            </p:cNvSpPr>
            <p:nvPr/>
          </p:nvSpPr>
          <p:spPr bwMode="auto">
            <a:xfrm>
              <a:off x="4330700" y="5684838"/>
              <a:ext cx="423863" cy="306387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10"/>
            <p:cNvSpPr>
              <a:spLocks noChangeShapeType="1"/>
            </p:cNvSpPr>
            <p:nvPr/>
          </p:nvSpPr>
          <p:spPr bwMode="auto">
            <a:xfrm flipH="1">
              <a:off x="4529138" y="4054475"/>
              <a:ext cx="12700" cy="1608138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14"/>
            <p:cNvSpPr>
              <a:spLocks noChangeShapeType="1"/>
            </p:cNvSpPr>
            <p:nvPr/>
          </p:nvSpPr>
          <p:spPr bwMode="auto">
            <a:xfrm flipH="1">
              <a:off x="4733925" y="4929188"/>
              <a:ext cx="476250" cy="706437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 flipH="1" flipV="1">
              <a:off x="4000500" y="5580063"/>
              <a:ext cx="296863" cy="104775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123"/>
            <p:cNvSpPr>
              <a:spLocks noChangeArrowheads="1"/>
            </p:cNvSpPr>
            <p:nvPr/>
          </p:nvSpPr>
          <p:spPr bwMode="auto">
            <a:xfrm>
              <a:off x="6022975" y="4479925"/>
              <a:ext cx="25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B</a:t>
              </a:r>
              <a:endParaRPr lang="en-US" sz="2400"/>
            </a:p>
          </p:txBody>
        </p:sp>
        <p:sp>
          <p:nvSpPr>
            <p:cNvPr id="51" name="Rectangle 124"/>
            <p:cNvSpPr>
              <a:spLocks noChangeArrowheads="1"/>
            </p:cNvSpPr>
            <p:nvPr/>
          </p:nvSpPr>
          <p:spPr bwMode="auto">
            <a:xfrm>
              <a:off x="6021388" y="1485900"/>
              <a:ext cx="25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A</a:t>
              </a:r>
              <a:endParaRPr lang="en-US" sz="2400"/>
            </a:p>
          </p:txBody>
        </p:sp>
        <p:grpSp>
          <p:nvGrpSpPr>
            <p:cNvPr id="52" name="Group 127"/>
            <p:cNvGrpSpPr>
              <a:grpSpLocks/>
            </p:cNvGrpSpPr>
            <p:nvPr/>
          </p:nvGrpSpPr>
          <p:grpSpPr bwMode="auto">
            <a:xfrm>
              <a:off x="6937375" y="1257300"/>
              <a:ext cx="1612900" cy="1254125"/>
              <a:chOff x="4464" y="842"/>
              <a:chExt cx="983" cy="790"/>
            </a:xfrm>
          </p:grpSpPr>
          <p:sp>
            <p:nvSpPr>
              <p:cNvPr id="80" name="Rectangle 128"/>
              <p:cNvSpPr>
                <a:spLocks noChangeArrowheads="1"/>
              </p:cNvSpPr>
              <p:nvPr/>
            </p:nvSpPr>
            <p:spPr bwMode="auto">
              <a:xfrm>
                <a:off x="4464" y="1028"/>
                <a:ext cx="983" cy="604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129"/>
              <p:cNvSpPr>
                <a:spLocks noChangeArrowheads="1"/>
              </p:cNvSpPr>
              <p:nvPr/>
            </p:nvSpPr>
            <p:spPr bwMode="auto">
              <a:xfrm>
                <a:off x="4464" y="842"/>
                <a:ext cx="394" cy="186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Rectangle 130"/>
            <p:cNvSpPr>
              <a:spLocks noChangeArrowheads="1"/>
            </p:cNvSpPr>
            <p:nvPr/>
          </p:nvSpPr>
          <p:spPr bwMode="auto">
            <a:xfrm>
              <a:off x="7075488" y="1716088"/>
              <a:ext cx="1150507" cy="338554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200"/>
                <a:t>Package A</a:t>
              </a:r>
              <a:endParaRPr lang="en-US" sz="2400"/>
            </a:p>
          </p:txBody>
        </p:sp>
        <p:grpSp>
          <p:nvGrpSpPr>
            <p:cNvPr id="54" name="Group 132"/>
            <p:cNvGrpSpPr>
              <a:grpSpLocks/>
            </p:cNvGrpSpPr>
            <p:nvPr/>
          </p:nvGrpSpPr>
          <p:grpSpPr bwMode="auto">
            <a:xfrm>
              <a:off x="6934200" y="4244975"/>
              <a:ext cx="1612900" cy="1254125"/>
              <a:chOff x="4464" y="842"/>
              <a:chExt cx="983" cy="790"/>
            </a:xfrm>
          </p:grpSpPr>
          <p:sp>
            <p:nvSpPr>
              <p:cNvPr id="78" name="Rectangle 133"/>
              <p:cNvSpPr>
                <a:spLocks noChangeArrowheads="1"/>
              </p:cNvSpPr>
              <p:nvPr/>
            </p:nvSpPr>
            <p:spPr bwMode="auto">
              <a:xfrm>
                <a:off x="4464" y="1028"/>
                <a:ext cx="983" cy="604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34"/>
              <p:cNvSpPr>
                <a:spLocks noChangeArrowheads="1"/>
              </p:cNvSpPr>
              <p:nvPr/>
            </p:nvSpPr>
            <p:spPr bwMode="auto">
              <a:xfrm>
                <a:off x="4464" y="842"/>
                <a:ext cx="394" cy="186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" name="Rectangle 135"/>
            <p:cNvSpPr>
              <a:spLocks noChangeArrowheads="1"/>
            </p:cNvSpPr>
            <p:nvPr/>
          </p:nvSpPr>
          <p:spPr bwMode="auto">
            <a:xfrm>
              <a:off x="7072313" y="4703763"/>
              <a:ext cx="11408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200"/>
                <a:t>Package B</a:t>
              </a:r>
              <a:endParaRPr lang="en-US" sz="2400"/>
            </a:p>
          </p:txBody>
        </p:sp>
        <p:sp>
          <p:nvSpPr>
            <p:cNvPr id="56" name="Line 136"/>
            <p:cNvSpPr>
              <a:spLocks noChangeShapeType="1"/>
            </p:cNvSpPr>
            <p:nvPr/>
          </p:nvSpPr>
          <p:spPr bwMode="auto">
            <a:xfrm>
              <a:off x="7848600" y="2555875"/>
              <a:ext cx="0" cy="1968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40"/>
            <p:cNvSpPr>
              <a:spLocks noChangeArrowheads="1"/>
            </p:cNvSpPr>
            <p:nvPr/>
          </p:nvSpPr>
          <p:spPr bwMode="auto">
            <a:xfrm>
              <a:off x="520700" y="3314700"/>
              <a:ext cx="8128000" cy="114300"/>
            </a:xfrm>
            <a:prstGeom prst="rect">
              <a:avLst/>
            </a:prstGeom>
            <a:solidFill>
              <a:srgbClr val="CCEC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58" name="Line 139"/>
            <p:cNvSpPr>
              <a:spLocks noChangeShapeType="1"/>
            </p:cNvSpPr>
            <p:nvPr/>
          </p:nvSpPr>
          <p:spPr bwMode="auto">
            <a:xfrm>
              <a:off x="546100" y="3371850"/>
              <a:ext cx="8064500" cy="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prstDash val="dash"/>
              <a:round/>
              <a:headEnd/>
              <a:tailEnd/>
            </a:ln>
            <a:effectLst/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59" name="Text Box 143"/>
            <p:cNvSpPr txBox="1">
              <a:spLocks noChangeArrowheads="1"/>
            </p:cNvSpPr>
            <p:nvPr/>
          </p:nvSpPr>
          <p:spPr bwMode="auto">
            <a:xfrm>
              <a:off x="952500" y="1447800"/>
              <a:ext cx="3810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</a:t>
              </a:r>
            </a:p>
          </p:txBody>
        </p:sp>
        <p:sp>
          <p:nvSpPr>
            <p:cNvPr id="60" name="Text Box 144"/>
            <p:cNvSpPr txBox="1">
              <a:spLocks noChangeArrowheads="1"/>
            </p:cNvSpPr>
            <p:nvPr/>
          </p:nvSpPr>
          <p:spPr bwMode="auto">
            <a:xfrm>
              <a:off x="2908300" y="2679700"/>
              <a:ext cx="3810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8</a:t>
              </a:r>
            </a:p>
          </p:txBody>
        </p:sp>
        <p:sp>
          <p:nvSpPr>
            <p:cNvPr id="61" name="Text Box 145"/>
            <p:cNvSpPr txBox="1">
              <a:spLocks noChangeArrowheads="1"/>
            </p:cNvSpPr>
            <p:nvPr/>
          </p:nvSpPr>
          <p:spPr bwMode="auto">
            <a:xfrm>
              <a:off x="2082800" y="2781300"/>
              <a:ext cx="3810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7</a:t>
              </a:r>
            </a:p>
          </p:txBody>
        </p:sp>
        <p:sp>
          <p:nvSpPr>
            <p:cNvPr id="62" name="Text Box 146"/>
            <p:cNvSpPr txBox="1">
              <a:spLocks noChangeArrowheads="1"/>
            </p:cNvSpPr>
            <p:nvPr/>
          </p:nvSpPr>
          <p:spPr bwMode="auto">
            <a:xfrm>
              <a:off x="1219200" y="2324100"/>
              <a:ext cx="3810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6</a:t>
              </a:r>
            </a:p>
          </p:txBody>
        </p:sp>
        <p:sp>
          <p:nvSpPr>
            <p:cNvPr id="63" name="Text Box 147"/>
            <p:cNvSpPr txBox="1">
              <a:spLocks noChangeArrowheads="1"/>
            </p:cNvSpPr>
            <p:nvPr/>
          </p:nvSpPr>
          <p:spPr bwMode="auto">
            <a:xfrm>
              <a:off x="3670300" y="1803400"/>
              <a:ext cx="3810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5</a:t>
              </a:r>
            </a:p>
          </p:txBody>
        </p:sp>
        <p:sp>
          <p:nvSpPr>
            <p:cNvPr id="64" name="Text Box 148"/>
            <p:cNvSpPr txBox="1">
              <a:spLocks noChangeArrowheads="1"/>
            </p:cNvSpPr>
            <p:nvPr/>
          </p:nvSpPr>
          <p:spPr bwMode="auto">
            <a:xfrm>
              <a:off x="2603500" y="1790700"/>
              <a:ext cx="3810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4</a:t>
              </a:r>
            </a:p>
          </p:txBody>
        </p:sp>
        <p:sp>
          <p:nvSpPr>
            <p:cNvPr id="65" name="Text Box 149"/>
            <p:cNvSpPr txBox="1">
              <a:spLocks noChangeArrowheads="1"/>
            </p:cNvSpPr>
            <p:nvPr/>
          </p:nvSpPr>
          <p:spPr bwMode="auto">
            <a:xfrm>
              <a:off x="3162300" y="1003300"/>
              <a:ext cx="3810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3</a:t>
              </a:r>
            </a:p>
          </p:txBody>
        </p:sp>
        <p:sp>
          <p:nvSpPr>
            <p:cNvPr id="66" name="Text Box 150"/>
            <p:cNvSpPr txBox="1">
              <a:spLocks noChangeArrowheads="1"/>
            </p:cNvSpPr>
            <p:nvPr/>
          </p:nvSpPr>
          <p:spPr bwMode="auto">
            <a:xfrm>
              <a:off x="1638300" y="1612900"/>
              <a:ext cx="3810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2</a:t>
              </a:r>
            </a:p>
          </p:txBody>
        </p:sp>
        <p:sp>
          <p:nvSpPr>
            <p:cNvPr id="67" name="Text Box 151"/>
            <p:cNvSpPr txBox="1">
              <a:spLocks noChangeArrowheads="1"/>
            </p:cNvSpPr>
            <p:nvPr/>
          </p:nvSpPr>
          <p:spPr bwMode="auto">
            <a:xfrm>
              <a:off x="4343400" y="3733800"/>
              <a:ext cx="5842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14</a:t>
              </a:r>
            </a:p>
          </p:txBody>
        </p:sp>
        <p:sp>
          <p:nvSpPr>
            <p:cNvPr id="68" name="Text Box 152"/>
            <p:cNvSpPr txBox="1">
              <a:spLocks noChangeArrowheads="1"/>
            </p:cNvSpPr>
            <p:nvPr/>
          </p:nvSpPr>
          <p:spPr bwMode="auto">
            <a:xfrm>
              <a:off x="3606800" y="4711700"/>
              <a:ext cx="5080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13</a:t>
              </a:r>
            </a:p>
          </p:txBody>
        </p:sp>
        <p:sp>
          <p:nvSpPr>
            <p:cNvPr id="69" name="Text Box 153"/>
            <p:cNvSpPr txBox="1">
              <a:spLocks noChangeArrowheads="1"/>
            </p:cNvSpPr>
            <p:nvPr/>
          </p:nvSpPr>
          <p:spPr bwMode="auto">
            <a:xfrm>
              <a:off x="2743200" y="4521200"/>
              <a:ext cx="4572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12</a:t>
              </a:r>
            </a:p>
          </p:txBody>
        </p:sp>
        <p:sp>
          <p:nvSpPr>
            <p:cNvPr id="70" name="Text Box 154"/>
            <p:cNvSpPr txBox="1">
              <a:spLocks noChangeArrowheads="1"/>
            </p:cNvSpPr>
            <p:nvPr/>
          </p:nvSpPr>
          <p:spPr bwMode="auto">
            <a:xfrm>
              <a:off x="1993900" y="4889500"/>
              <a:ext cx="4572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11</a:t>
              </a:r>
            </a:p>
          </p:txBody>
        </p:sp>
        <p:sp>
          <p:nvSpPr>
            <p:cNvPr id="71" name="Text Box 155"/>
            <p:cNvSpPr txBox="1">
              <a:spLocks noChangeArrowheads="1"/>
            </p:cNvSpPr>
            <p:nvPr/>
          </p:nvSpPr>
          <p:spPr bwMode="auto">
            <a:xfrm>
              <a:off x="1219200" y="4800600"/>
              <a:ext cx="5207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10</a:t>
              </a:r>
            </a:p>
          </p:txBody>
        </p:sp>
        <p:sp>
          <p:nvSpPr>
            <p:cNvPr id="72" name="Text Box 156"/>
            <p:cNvSpPr txBox="1">
              <a:spLocks noChangeArrowheads="1"/>
            </p:cNvSpPr>
            <p:nvPr/>
          </p:nvSpPr>
          <p:spPr bwMode="auto">
            <a:xfrm>
              <a:off x="863600" y="4102100"/>
              <a:ext cx="3810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9</a:t>
              </a:r>
            </a:p>
          </p:txBody>
        </p:sp>
        <p:sp>
          <p:nvSpPr>
            <p:cNvPr id="73" name="Text Box 157"/>
            <p:cNvSpPr txBox="1">
              <a:spLocks noChangeArrowheads="1"/>
            </p:cNvSpPr>
            <p:nvPr/>
          </p:nvSpPr>
          <p:spPr bwMode="auto">
            <a:xfrm>
              <a:off x="1435100" y="5511800"/>
              <a:ext cx="5461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16</a:t>
              </a:r>
            </a:p>
          </p:txBody>
        </p:sp>
        <p:sp>
          <p:nvSpPr>
            <p:cNvPr id="74" name="Text Box 158"/>
            <p:cNvSpPr txBox="1">
              <a:spLocks noChangeArrowheads="1"/>
            </p:cNvSpPr>
            <p:nvPr/>
          </p:nvSpPr>
          <p:spPr bwMode="auto">
            <a:xfrm>
              <a:off x="2489200" y="5524500"/>
              <a:ext cx="5842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17</a:t>
              </a:r>
            </a:p>
          </p:txBody>
        </p:sp>
        <p:sp>
          <p:nvSpPr>
            <p:cNvPr id="75" name="Text Box 159"/>
            <p:cNvSpPr txBox="1">
              <a:spLocks noChangeArrowheads="1"/>
            </p:cNvSpPr>
            <p:nvPr/>
          </p:nvSpPr>
          <p:spPr bwMode="auto">
            <a:xfrm>
              <a:off x="3556000" y="5359400"/>
              <a:ext cx="5715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18</a:t>
              </a:r>
            </a:p>
          </p:txBody>
        </p:sp>
        <p:sp>
          <p:nvSpPr>
            <p:cNvPr id="76" name="Text Box 160"/>
            <p:cNvSpPr txBox="1">
              <a:spLocks noChangeArrowheads="1"/>
            </p:cNvSpPr>
            <p:nvPr/>
          </p:nvSpPr>
          <p:spPr bwMode="auto">
            <a:xfrm>
              <a:off x="4318000" y="5702300"/>
              <a:ext cx="5715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19</a:t>
              </a:r>
            </a:p>
          </p:txBody>
        </p:sp>
        <p:sp>
          <p:nvSpPr>
            <p:cNvPr id="77" name="Text Box 161"/>
            <p:cNvSpPr txBox="1">
              <a:spLocks noChangeArrowheads="1"/>
            </p:cNvSpPr>
            <p:nvPr/>
          </p:nvSpPr>
          <p:spPr bwMode="auto">
            <a:xfrm>
              <a:off x="5041900" y="4610100"/>
              <a:ext cx="635000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15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676401"/>
            <a:ext cx="8229600" cy="4648200"/>
            <a:chOff x="317500" y="914400"/>
            <a:chExt cx="8443913" cy="5181600"/>
          </a:xfrm>
        </p:grpSpPr>
        <p:sp>
          <p:nvSpPr>
            <p:cNvPr id="6" name="Rectangle 37"/>
            <p:cNvSpPr>
              <a:spLocks noChangeArrowheads="1"/>
            </p:cNvSpPr>
            <p:nvPr/>
          </p:nvSpPr>
          <p:spPr bwMode="auto">
            <a:xfrm>
              <a:off x="317500" y="3159125"/>
              <a:ext cx="6781800" cy="293687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auto">
            <a:xfrm>
              <a:off x="317500" y="2679700"/>
              <a:ext cx="1400175" cy="47942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3914775" y="4130678"/>
              <a:ext cx="2968625" cy="1676401"/>
              <a:chOff x="2658" y="2602"/>
              <a:chExt cx="1870" cy="1056"/>
            </a:xfrm>
          </p:grpSpPr>
          <p:sp>
            <p:nvSpPr>
              <p:cNvPr id="42" name="Rectangle 13"/>
              <p:cNvSpPr>
                <a:spLocks noChangeArrowheads="1"/>
              </p:cNvSpPr>
              <p:nvPr/>
            </p:nvSpPr>
            <p:spPr bwMode="auto">
              <a:xfrm>
                <a:off x="2658" y="2721"/>
                <a:ext cx="1870" cy="937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3" name="Rectangle 14"/>
              <p:cNvSpPr>
                <a:spLocks noChangeArrowheads="1"/>
              </p:cNvSpPr>
              <p:nvPr/>
            </p:nvSpPr>
            <p:spPr bwMode="auto">
              <a:xfrm>
                <a:off x="2658" y="2602"/>
                <a:ext cx="750" cy="119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3347" y="2735"/>
                <a:ext cx="371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Security</a:t>
                </a:r>
                <a:endParaRPr lang="en-US" sz="2000">
                  <a:latin typeface="ZapfHumnst BT" pitchFamily="34" charset="0"/>
                </a:endParaRPr>
              </a:p>
            </p:txBody>
          </p:sp>
          <p:sp>
            <p:nvSpPr>
              <p:cNvPr id="45" name="Rectangle 20"/>
              <p:cNvSpPr>
                <a:spLocks noChangeArrowheads="1"/>
              </p:cNvSpPr>
              <p:nvPr/>
            </p:nvSpPr>
            <p:spPr bwMode="auto">
              <a:xfrm>
                <a:off x="3688" y="3169"/>
                <a:ext cx="761" cy="411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6" name="Rectangle 21"/>
              <p:cNvSpPr>
                <a:spLocks noChangeArrowheads="1"/>
              </p:cNvSpPr>
              <p:nvPr/>
            </p:nvSpPr>
            <p:spPr bwMode="auto">
              <a:xfrm>
                <a:off x="3688" y="3049"/>
                <a:ext cx="277" cy="120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7" name="Rectangle 22"/>
              <p:cNvSpPr>
                <a:spLocks noChangeArrowheads="1"/>
              </p:cNvSpPr>
              <p:nvPr/>
            </p:nvSpPr>
            <p:spPr bwMode="auto">
              <a:xfrm>
                <a:off x="3709" y="3190"/>
                <a:ext cx="71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GUI Framework</a:t>
                </a:r>
                <a:endParaRPr lang="en-US" sz="2000">
                  <a:latin typeface="ZapfHumnst BT" pitchFamily="34" charset="0"/>
                </a:endParaRPr>
              </a:p>
            </p:txBody>
          </p:sp>
          <p:sp>
            <p:nvSpPr>
              <p:cNvPr id="48" name="Rectangle 40"/>
              <p:cNvSpPr>
                <a:spLocks noChangeArrowheads="1"/>
              </p:cNvSpPr>
              <p:nvPr/>
            </p:nvSpPr>
            <p:spPr bwMode="auto">
              <a:xfrm>
                <a:off x="2742" y="3156"/>
                <a:ext cx="816" cy="409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2742" y="3037"/>
                <a:ext cx="332" cy="119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0" name="Rectangle 42"/>
              <p:cNvSpPr>
                <a:spLocks noChangeArrowheads="1"/>
              </p:cNvSpPr>
              <p:nvPr/>
            </p:nvSpPr>
            <p:spPr bwMode="auto">
              <a:xfrm>
                <a:off x="2767" y="3177"/>
                <a:ext cx="790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Secure Interfaces</a:t>
                </a:r>
                <a:endParaRPr lang="en-US" sz="2000">
                  <a:latin typeface="ZapfHumnst BT" pitchFamily="34" charset="0"/>
                </a:endParaRPr>
              </a:p>
            </p:txBody>
          </p:sp>
        </p:grpSp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7721600" y="1335088"/>
              <a:ext cx="1039813" cy="611187"/>
            </a:xfrm>
            <a:prstGeom prst="rect">
              <a:avLst/>
            </a:prstGeom>
            <a:noFill/>
            <a:ln w="1905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7721600" y="1155700"/>
              <a:ext cx="411163" cy="179388"/>
            </a:xfrm>
            <a:prstGeom prst="rect">
              <a:avLst/>
            </a:prstGeom>
            <a:noFill/>
            <a:ln w="1905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7861300" y="1524000"/>
              <a:ext cx="808038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CCFF"/>
                  </a:solidFill>
                </a:rPr>
                <a:t>Application</a:t>
              </a:r>
              <a:endParaRPr lang="en-US" sz="1300">
                <a:solidFill>
                  <a:srgbClr val="00CCFF"/>
                </a:solidFill>
                <a:latin typeface="ZapfHumnst BT" pitchFamily="34" charset="0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915275" y="1355725"/>
              <a:ext cx="746125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CCFF"/>
                  </a:solidFill>
                </a:rPr>
                <a:t>&lt;&lt;layer&gt;&gt;</a:t>
              </a:r>
              <a:endParaRPr lang="en-US" sz="1300">
                <a:solidFill>
                  <a:srgbClr val="00CCFF"/>
                </a:solidFill>
                <a:latin typeface="ZapfHumnst BT" pitchFamily="34" charset="0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721600" y="2790825"/>
              <a:ext cx="1039813" cy="612775"/>
            </a:xfrm>
            <a:prstGeom prst="rect">
              <a:avLst/>
            </a:prstGeom>
            <a:noFill/>
            <a:ln w="1905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7721600" y="2611438"/>
              <a:ext cx="411163" cy="179387"/>
            </a:xfrm>
            <a:prstGeom prst="rect">
              <a:avLst/>
            </a:prstGeom>
            <a:noFill/>
            <a:ln w="1905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7926388" y="2981325"/>
              <a:ext cx="715962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CCFF"/>
                  </a:solidFill>
                </a:rPr>
                <a:t>Business </a:t>
              </a:r>
              <a:endParaRPr lang="en-US" sz="1300">
                <a:solidFill>
                  <a:srgbClr val="00CCFF"/>
                </a:solidFill>
                <a:latin typeface="ZapfHumnst BT" pitchFamily="34" charset="0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7981950" y="3149600"/>
              <a:ext cx="633413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CCFF"/>
                  </a:solidFill>
                </a:rPr>
                <a:t>Services</a:t>
              </a:r>
              <a:endParaRPr lang="en-US" sz="1300">
                <a:solidFill>
                  <a:srgbClr val="00CCFF"/>
                </a:solidFill>
                <a:latin typeface="ZapfHumnst BT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7915275" y="2814638"/>
              <a:ext cx="746125" cy="198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CCFF"/>
                  </a:solidFill>
                </a:rPr>
                <a:t>&lt;&lt;layer&gt;&gt;</a:t>
              </a:r>
              <a:endParaRPr lang="en-US" sz="1300">
                <a:solidFill>
                  <a:srgbClr val="00CCFF"/>
                </a:solidFill>
                <a:latin typeface="ZapfHumnst BT" pitchFamily="34" charset="0"/>
              </a:endParaRP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8291513" y="1946275"/>
              <a:ext cx="1587" cy="754063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prstDash val="lg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12"/>
            <p:cNvSpPr>
              <a:spLocks noChangeArrowheads="1"/>
            </p:cNvSpPr>
            <p:nvPr/>
          </p:nvSpPr>
          <p:spPr bwMode="auto">
            <a:xfrm>
              <a:off x="6261100" y="1981200"/>
              <a:ext cx="1276350" cy="630238"/>
            </a:xfrm>
            <a:prstGeom prst="leftRightArrow">
              <a:avLst>
                <a:gd name="adj1" fmla="val 50130"/>
                <a:gd name="adj2" fmla="val 498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2205038" y="1254125"/>
              <a:ext cx="2595562" cy="166370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3659188" y="2527300"/>
              <a:ext cx="1225550" cy="2446338"/>
            </a:xfrm>
            <a:prstGeom prst="line">
              <a:avLst/>
            </a:prstGeom>
            <a:noFill/>
            <a:ln w="28575">
              <a:solidFill>
                <a:srgbClr val="8A0E5E"/>
              </a:solidFill>
              <a:prstDash val="lg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 flipH="1">
              <a:off x="3302000" y="2501900"/>
              <a:ext cx="14288" cy="1104900"/>
            </a:xfrm>
            <a:prstGeom prst="line">
              <a:avLst/>
            </a:prstGeom>
            <a:noFill/>
            <a:ln w="28575">
              <a:solidFill>
                <a:srgbClr val="8A0E5E"/>
              </a:solidFill>
              <a:prstDash val="lg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H="1">
              <a:off x="1379538" y="2565400"/>
              <a:ext cx="1504950" cy="2327275"/>
            </a:xfrm>
            <a:prstGeom prst="line">
              <a:avLst/>
            </a:prstGeom>
            <a:noFill/>
            <a:ln w="28575">
              <a:solidFill>
                <a:srgbClr val="8A0E5E"/>
              </a:solidFill>
              <a:prstDash val="lg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 flipH="1">
              <a:off x="1827213" y="4268788"/>
              <a:ext cx="647700" cy="609600"/>
            </a:xfrm>
            <a:prstGeom prst="line">
              <a:avLst/>
            </a:prstGeom>
            <a:noFill/>
            <a:ln w="28575">
              <a:solidFill>
                <a:srgbClr val="8A0E5E"/>
              </a:solidFill>
              <a:prstDash val="lg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2205038" y="914400"/>
              <a:ext cx="866775" cy="33972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6" name="Rectangle 36"/>
            <p:cNvSpPr>
              <a:spLocks noChangeArrowheads="1"/>
            </p:cNvSpPr>
            <p:nvPr/>
          </p:nvSpPr>
          <p:spPr bwMode="auto">
            <a:xfrm>
              <a:off x="3113088" y="1306513"/>
              <a:ext cx="82721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/>
                <a:t>&lt;&lt;layer&gt;&gt;</a:t>
              </a:r>
            </a:p>
            <a:p>
              <a:pPr algn="ctr"/>
              <a:r>
                <a:rPr lang="en-US" sz="1400"/>
                <a:t>Application</a:t>
              </a:r>
              <a:endParaRPr lang="en-US" sz="1400">
                <a:latin typeface="ZapfHumnst BT" pitchFamily="34" charset="0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531813" y="3224213"/>
              <a:ext cx="126483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/>
                <a:t>&lt;&lt;layer&gt;&gt;</a:t>
              </a:r>
            </a:p>
            <a:p>
              <a:pPr algn="ctr"/>
              <a:r>
                <a:rPr lang="en-US" sz="1400"/>
                <a:t>Business Services</a:t>
              </a:r>
              <a:endParaRPr lang="en-US" sz="1400">
                <a:latin typeface="ZapfHumnst BT" pitchFamily="34" charset="0"/>
              </a:endParaRPr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>
              <a:off x="4102100" y="2527300"/>
              <a:ext cx="2179638" cy="2482850"/>
            </a:xfrm>
            <a:prstGeom prst="line">
              <a:avLst/>
            </a:prstGeom>
            <a:noFill/>
            <a:ln w="28575">
              <a:solidFill>
                <a:srgbClr val="8A0E5E"/>
              </a:solidFill>
              <a:prstDash val="lgDash"/>
              <a:round/>
              <a:headEnd/>
              <a:tailEnd type="arrow" w="lg" len="lg"/>
            </a:ln>
            <a:effectLst/>
          </p:spPr>
          <p:txBody>
            <a:bodyPr wrap="none" lIns="107950" tIns="53975" rIns="107950" bIns="53975" anchor="ctr"/>
            <a:lstStyle/>
            <a:p>
              <a:endParaRPr lang="en-US" sz="2000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>
              <a:off x="1878013" y="5324475"/>
              <a:ext cx="1938337" cy="1588"/>
            </a:xfrm>
            <a:prstGeom prst="line">
              <a:avLst/>
            </a:prstGeom>
            <a:noFill/>
            <a:ln w="28575">
              <a:solidFill>
                <a:srgbClr val="8A0E5E"/>
              </a:solidFill>
              <a:prstDash val="lgDash"/>
              <a:round/>
              <a:headEnd/>
              <a:tailEnd type="arrow" w="lg" len="lg"/>
            </a:ln>
            <a:effectLst/>
          </p:spPr>
          <p:txBody>
            <a:bodyPr wrap="none" lIns="107950" tIns="53975" rIns="107950" bIns="53975" anchor="ctr"/>
            <a:lstStyle/>
            <a:p>
              <a:endParaRPr lang="en-US" sz="2000"/>
            </a:p>
          </p:txBody>
        </p:sp>
        <p:grpSp>
          <p:nvGrpSpPr>
            <p:cNvPr id="30" name="Group 50"/>
            <p:cNvGrpSpPr>
              <a:grpSpLocks/>
            </p:cNvGrpSpPr>
            <p:nvPr/>
          </p:nvGrpSpPr>
          <p:grpSpPr bwMode="auto">
            <a:xfrm>
              <a:off x="504825" y="4751388"/>
              <a:ext cx="1666875" cy="831850"/>
              <a:chOff x="318" y="2993"/>
              <a:chExt cx="1050" cy="524"/>
            </a:xfrm>
          </p:grpSpPr>
          <p:sp>
            <p:nvSpPr>
              <p:cNvPr id="39" name="Rectangle 29"/>
              <p:cNvSpPr>
                <a:spLocks noChangeArrowheads="1"/>
              </p:cNvSpPr>
              <p:nvPr/>
            </p:nvSpPr>
            <p:spPr bwMode="auto">
              <a:xfrm>
                <a:off x="318" y="3113"/>
                <a:ext cx="1050" cy="404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0" name="Rectangle 30"/>
              <p:cNvSpPr>
                <a:spLocks noChangeArrowheads="1"/>
              </p:cNvSpPr>
              <p:nvPr/>
            </p:nvSpPr>
            <p:spPr bwMode="auto">
              <a:xfrm>
                <a:off x="318" y="2993"/>
                <a:ext cx="419" cy="120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1" name="Rectangle 31"/>
              <p:cNvSpPr>
                <a:spLocks noChangeArrowheads="1"/>
              </p:cNvSpPr>
              <p:nvPr/>
            </p:nvSpPr>
            <p:spPr bwMode="auto">
              <a:xfrm>
                <a:off x="460" y="3127"/>
                <a:ext cx="875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University Artifacts</a:t>
                </a:r>
                <a:endParaRPr lang="en-US" sz="2000">
                  <a:latin typeface="ZapfHumnst BT" pitchFamily="34" charset="0"/>
                </a:endParaRPr>
              </a:p>
            </p:txBody>
          </p:sp>
        </p:grp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2871788" y="1931988"/>
              <a:ext cx="1260475" cy="65087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2871788" y="1739900"/>
              <a:ext cx="506412" cy="19208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3119438" y="1954213"/>
              <a:ext cx="876009" cy="215444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400"/>
                <a:t>Registration</a:t>
              </a:r>
              <a:endParaRPr lang="en-US" sz="2000">
                <a:latin typeface="ZapfHumnst BT" pitchFamily="34" charset="0"/>
              </a:endParaRPr>
            </a:p>
          </p:txBody>
        </p:sp>
        <p:grpSp>
          <p:nvGrpSpPr>
            <p:cNvPr id="34" name="Group 49"/>
            <p:cNvGrpSpPr>
              <a:grpSpLocks/>
            </p:cNvGrpSpPr>
            <p:nvPr/>
          </p:nvGrpSpPr>
          <p:grpSpPr bwMode="auto">
            <a:xfrm>
              <a:off x="2424113" y="3476625"/>
              <a:ext cx="1398587" cy="842963"/>
              <a:chOff x="1575" y="2190"/>
              <a:chExt cx="881" cy="531"/>
            </a:xfrm>
          </p:grpSpPr>
          <p:sp>
            <p:nvSpPr>
              <p:cNvPr id="35" name="Rectangle 23"/>
              <p:cNvSpPr>
                <a:spLocks noChangeArrowheads="1"/>
              </p:cNvSpPr>
              <p:nvPr/>
            </p:nvSpPr>
            <p:spPr bwMode="auto">
              <a:xfrm>
                <a:off x="1575" y="2310"/>
                <a:ext cx="881" cy="411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6" name="Rectangle 24"/>
              <p:cNvSpPr>
                <a:spLocks noChangeArrowheads="1"/>
              </p:cNvSpPr>
              <p:nvPr/>
            </p:nvSpPr>
            <p:spPr bwMode="auto">
              <a:xfrm>
                <a:off x="1575" y="2190"/>
                <a:ext cx="369" cy="120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7" name="Rectangle 25"/>
              <p:cNvSpPr>
                <a:spLocks noChangeArrowheads="1"/>
              </p:cNvSpPr>
              <p:nvPr/>
            </p:nvSpPr>
            <p:spPr bwMode="auto">
              <a:xfrm>
                <a:off x="1670" y="2332"/>
                <a:ext cx="75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External System </a:t>
                </a:r>
              </a:p>
            </p:txBody>
          </p:sp>
          <p:sp>
            <p:nvSpPr>
              <p:cNvPr id="38" name="Rectangle 26"/>
              <p:cNvSpPr>
                <a:spLocks noChangeArrowheads="1"/>
              </p:cNvSpPr>
              <p:nvPr/>
            </p:nvSpPr>
            <p:spPr bwMode="auto">
              <a:xfrm>
                <a:off x="1804" y="2453"/>
                <a:ext cx="455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/>
                  <a:t>Interfaces</a:t>
                </a:r>
                <a:endParaRPr lang="en-US" sz="2000">
                  <a:latin typeface="ZapfHumnst BT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752601"/>
            <a:ext cx="8229600" cy="4572000"/>
            <a:chOff x="1066800" y="882650"/>
            <a:chExt cx="7010400" cy="5105400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1066800" y="1409700"/>
              <a:ext cx="7010400" cy="45783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8A0E5E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7" name="Rectangle 42"/>
            <p:cNvSpPr>
              <a:spLocks noChangeArrowheads="1"/>
            </p:cNvSpPr>
            <p:nvPr/>
          </p:nvSpPr>
          <p:spPr bwMode="auto">
            <a:xfrm>
              <a:off x="4724400" y="4006850"/>
              <a:ext cx="3173413" cy="170338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6378575" y="4160838"/>
              <a:ext cx="1192213" cy="688975"/>
              <a:chOff x="2458" y="2951"/>
              <a:chExt cx="894" cy="699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458" y="3109"/>
                <a:ext cx="894" cy="541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2458" y="2951"/>
                <a:ext cx="353" cy="158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Rectangle 43"/>
            <p:cNvSpPr>
              <a:spLocks noChangeArrowheads="1"/>
            </p:cNvSpPr>
            <p:nvPr/>
          </p:nvSpPr>
          <p:spPr bwMode="auto">
            <a:xfrm>
              <a:off x="4724400" y="3702050"/>
              <a:ext cx="1252538" cy="30480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409825" y="2906713"/>
              <a:ext cx="533400" cy="466725"/>
            </a:xfrm>
            <a:prstGeom prst="line">
              <a:avLst/>
            </a:prstGeom>
            <a:noFill/>
            <a:ln w="28575">
              <a:solidFill>
                <a:srgbClr val="8A0E5E"/>
              </a:solidFill>
              <a:prstDash val="lg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354513" y="2317750"/>
              <a:ext cx="1800225" cy="6413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356100" y="2125663"/>
              <a:ext cx="720725" cy="19208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4483100" y="2520950"/>
              <a:ext cx="134357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CourseCatalogSystem</a:t>
              </a:r>
              <a:endParaRPr lang="en-US">
                <a:latin typeface="ZapfHumnst BT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675188" y="2339975"/>
              <a:ext cx="96308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&lt;&lt;subsystem&gt;&gt;</a:t>
              </a:r>
              <a:endParaRPr lang="en-US">
                <a:latin typeface="ZapfHumnst BT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981325" y="3495675"/>
              <a:ext cx="1216025" cy="65246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111375" y="2932113"/>
              <a:ext cx="1058863" cy="1974850"/>
            </a:xfrm>
            <a:prstGeom prst="line">
              <a:avLst/>
            </a:prstGeom>
            <a:noFill/>
            <a:ln w="28575">
              <a:solidFill>
                <a:srgbClr val="8A0E5E"/>
              </a:solidFill>
              <a:prstDash val="lg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981325" y="3292475"/>
              <a:ext cx="484188" cy="20320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060700" y="3517900"/>
              <a:ext cx="10276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External System </a:t>
              </a:r>
              <a:endParaRPr lang="en-US">
                <a:latin typeface="ZapfHumnst BT" pitchFamily="34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273425" y="3697288"/>
              <a:ext cx="61747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Interfaces</a:t>
              </a:r>
              <a:endParaRPr lang="en-US">
                <a:latin typeface="ZapfHumnst BT" pitchFamily="34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4248150" y="2997200"/>
              <a:ext cx="449263" cy="454025"/>
            </a:xfrm>
            <a:prstGeom prst="line">
              <a:avLst/>
            </a:prstGeom>
            <a:noFill/>
            <a:ln w="28575">
              <a:solidFill>
                <a:srgbClr val="8A0E5E"/>
              </a:solidFill>
              <a:prstDash val="lg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049588" y="5172075"/>
              <a:ext cx="1079500" cy="64293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049588" y="4981575"/>
              <a:ext cx="438150" cy="19050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251200" y="5194300"/>
              <a:ext cx="66114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University </a:t>
              </a:r>
              <a:endParaRPr lang="en-US">
                <a:latin typeface="ZapfHumnst BT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319463" y="5375275"/>
              <a:ext cx="52437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Artifacts</a:t>
              </a:r>
              <a:endParaRPr lang="en-US">
                <a:latin typeface="ZapfHumnst BT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3881438" y="2971800"/>
              <a:ext cx="1104900" cy="1998663"/>
            </a:xfrm>
            <a:prstGeom prst="line">
              <a:avLst/>
            </a:prstGeom>
            <a:noFill/>
            <a:ln w="28575">
              <a:solidFill>
                <a:srgbClr val="8A0E5E"/>
              </a:solidFill>
              <a:prstDash val="lg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589338" y="4148138"/>
              <a:ext cx="1587" cy="822325"/>
            </a:xfrm>
            <a:prstGeom prst="line">
              <a:avLst/>
            </a:prstGeom>
            <a:noFill/>
            <a:ln w="28575">
              <a:solidFill>
                <a:srgbClr val="8A0E5E"/>
              </a:solidFill>
              <a:prstDash val="lg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327150" y="4249738"/>
              <a:ext cx="1068388" cy="64135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327150" y="4057650"/>
              <a:ext cx="427038" cy="192088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450975" y="4271963"/>
              <a:ext cx="778739" cy="1846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ObjectStore </a:t>
              </a:r>
              <a:endParaRPr lang="en-US">
                <a:latin typeface="ZapfHumnst BT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608138" y="4451350"/>
              <a:ext cx="496931" cy="1846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Support</a:t>
              </a:r>
              <a:endParaRPr lang="en-US">
                <a:latin typeface="ZapfHumnst BT" pitchFamily="34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2408238" y="4857750"/>
              <a:ext cx="615950" cy="450850"/>
            </a:xfrm>
            <a:prstGeom prst="line">
              <a:avLst/>
            </a:prstGeom>
            <a:noFill/>
            <a:ln w="28575">
              <a:solidFill>
                <a:srgbClr val="8A0E5E"/>
              </a:solidFill>
              <a:prstDash val="lg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2667000" y="1416050"/>
              <a:ext cx="3371850" cy="56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500" b="1"/>
                <a:t>&lt;&lt;layer&gt;&gt;</a:t>
              </a:r>
              <a:br>
                <a:rPr lang="en-US" sz="1500" b="1"/>
              </a:br>
              <a:r>
                <a:rPr lang="en-US" sz="1500" b="1"/>
                <a:t>Business Services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066800" y="882650"/>
              <a:ext cx="1892300" cy="5270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8A0E5E"/>
              </a:solidFill>
              <a:miter lim="800000"/>
              <a:headEnd/>
              <a:tailEnd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4981575" y="4127500"/>
              <a:ext cx="1089025" cy="688975"/>
              <a:chOff x="2458" y="2951"/>
              <a:chExt cx="894" cy="699"/>
            </a:xfrm>
          </p:grpSpPr>
          <p:sp>
            <p:nvSpPr>
              <p:cNvPr id="49" name="Rectangle 34"/>
              <p:cNvSpPr>
                <a:spLocks noChangeArrowheads="1"/>
              </p:cNvSpPr>
              <p:nvPr/>
            </p:nvSpPr>
            <p:spPr bwMode="auto">
              <a:xfrm>
                <a:off x="2458" y="3109"/>
                <a:ext cx="894" cy="541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35"/>
              <p:cNvSpPr>
                <a:spLocks noChangeArrowheads="1"/>
              </p:cNvSpPr>
              <p:nvPr/>
            </p:nvSpPr>
            <p:spPr bwMode="auto">
              <a:xfrm>
                <a:off x="2458" y="2951"/>
                <a:ext cx="353" cy="158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5146675" y="4310063"/>
              <a:ext cx="708014" cy="369332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/>
                <a:t>GUI</a:t>
              </a:r>
            </a:p>
            <a:p>
              <a:pPr algn="ctr"/>
              <a:r>
                <a:rPr lang="en-US" sz="1200"/>
                <a:t>Framework</a:t>
              </a:r>
              <a:endParaRPr lang="en-US" sz="1200">
                <a:latin typeface="ZapfHumnst BT" pitchFamily="34" charset="0"/>
              </a:endParaRPr>
            </a:p>
          </p:txBody>
        </p:sp>
        <p:grpSp>
          <p:nvGrpSpPr>
            <p:cNvPr id="36" name="Group 38"/>
            <p:cNvGrpSpPr>
              <a:grpSpLocks/>
            </p:cNvGrpSpPr>
            <p:nvPr/>
          </p:nvGrpSpPr>
          <p:grpSpPr bwMode="auto">
            <a:xfrm>
              <a:off x="5892800" y="4927600"/>
              <a:ext cx="915988" cy="687388"/>
              <a:chOff x="2458" y="2951"/>
              <a:chExt cx="894" cy="699"/>
            </a:xfrm>
          </p:grpSpPr>
          <p:sp>
            <p:nvSpPr>
              <p:cNvPr id="47" name="Rectangle 39"/>
              <p:cNvSpPr>
                <a:spLocks noChangeArrowheads="1"/>
              </p:cNvSpPr>
              <p:nvPr/>
            </p:nvSpPr>
            <p:spPr bwMode="auto">
              <a:xfrm>
                <a:off x="2458" y="3109"/>
                <a:ext cx="894" cy="541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40"/>
              <p:cNvSpPr>
                <a:spLocks noChangeArrowheads="1"/>
              </p:cNvSpPr>
              <p:nvPr/>
            </p:nvSpPr>
            <p:spPr bwMode="auto">
              <a:xfrm>
                <a:off x="2458" y="2951"/>
                <a:ext cx="353" cy="158"/>
              </a:xfrm>
              <a:prstGeom prst="rect">
                <a:avLst/>
              </a:prstGeom>
              <a:solidFill>
                <a:srgbClr val="FFFFCC"/>
              </a:solidFill>
              <a:ln w="0">
                <a:solidFill>
                  <a:srgbClr val="8A0E5E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Rectangle 41"/>
            <p:cNvSpPr>
              <a:spLocks noChangeArrowheads="1"/>
            </p:cNvSpPr>
            <p:nvPr/>
          </p:nvSpPr>
          <p:spPr bwMode="auto">
            <a:xfrm>
              <a:off x="6016625" y="5110163"/>
              <a:ext cx="617477" cy="369332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/>
                <a:t>Secure</a:t>
              </a:r>
            </a:p>
            <a:p>
              <a:pPr algn="ctr"/>
              <a:r>
                <a:rPr lang="en-US" sz="1200"/>
                <a:t>Interfaces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6070600" y="4006850"/>
              <a:ext cx="50174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Security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39" name="Line 50"/>
            <p:cNvSpPr>
              <a:spLocks noChangeShapeType="1"/>
            </p:cNvSpPr>
            <p:nvPr/>
          </p:nvSpPr>
          <p:spPr bwMode="auto">
            <a:xfrm>
              <a:off x="5411788" y="4816475"/>
              <a:ext cx="455612" cy="336550"/>
            </a:xfrm>
            <a:prstGeom prst="line">
              <a:avLst/>
            </a:prstGeom>
            <a:noFill/>
            <a:ln w="28575">
              <a:solidFill>
                <a:srgbClr val="8A0E5E"/>
              </a:solidFill>
              <a:prstDash val="lgDash"/>
              <a:round/>
              <a:headEnd/>
              <a:tailEnd type="arrow" w="lg" len="lg"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 flipH="1">
              <a:off x="6834188" y="4849813"/>
              <a:ext cx="292100" cy="349250"/>
            </a:xfrm>
            <a:prstGeom prst="line">
              <a:avLst/>
            </a:prstGeom>
            <a:noFill/>
            <a:ln w="28575">
              <a:solidFill>
                <a:srgbClr val="8A0E5E"/>
              </a:solidFill>
              <a:prstDash val="lgDash"/>
              <a:round/>
              <a:headEnd/>
              <a:tailEnd type="arrow" w="lg" len="lg"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41" name="Line 52"/>
            <p:cNvSpPr>
              <a:spLocks noChangeShapeType="1"/>
            </p:cNvSpPr>
            <p:nvPr/>
          </p:nvSpPr>
          <p:spPr bwMode="auto">
            <a:xfrm>
              <a:off x="4114800" y="5454650"/>
              <a:ext cx="1752600" cy="0"/>
            </a:xfrm>
            <a:prstGeom prst="line">
              <a:avLst/>
            </a:prstGeom>
            <a:noFill/>
            <a:ln w="28575">
              <a:solidFill>
                <a:srgbClr val="8A0E5E"/>
              </a:solidFill>
              <a:prstDash val="lgDash"/>
              <a:round/>
              <a:headEnd/>
              <a:tailEnd type="arrow" w="lg" len="lg"/>
            </a:ln>
            <a:effectLst/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42" name="Rectangle 49"/>
            <p:cNvSpPr>
              <a:spLocks noChangeArrowheads="1"/>
            </p:cNvSpPr>
            <p:nvPr/>
          </p:nvSpPr>
          <p:spPr bwMode="auto">
            <a:xfrm>
              <a:off x="6438900" y="4318000"/>
              <a:ext cx="96308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/>
                <a:t>&lt;&lt;subsystem&gt;&gt;</a:t>
              </a:r>
            </a:p>
            <a:p>
              <a:pPr algn="ctr"/>
              <a:r>
                <a:rPr lang="en-US" sz="1200"/>
                <a:t>Security</a:t>
              </a:r>
            </a:p>
            <a:p>
              <a:pPr algn="ctr"/>
              <a:r>
                <a:rPr lang="en-US" sz="1200"/>
                <a:t>Manager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43" name="Rectangle 2"/>
            <p:cNvSpPr>
              <a:spLocks noChangeArrowheads="1"/>
            </p:cNvSpPr>
            <p:nvPr/>
          </p:nvSpPr>
          <p:spPr bwMode="auto">
            <a:xfrm>
              <a:off x="1308100" y="2306638"/>
              <a:ext cx="1185863" cy="652462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3"/>
            <p:cNvSpPr>
              <a:spLocks noChangeArrowheads="1"/>
            </p:cNvSpPr>
            <p:nvPr/>
          </p:nvSpPr>
          <p:spPr bwMode="auto">
            <a:xfrm>
              <a:off x="1304925" y="2103438"/>
              <a:ext cx="476250" cy="20320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1430338" y="2508250"/>
              <a:ext cx="82208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BillingSystem</a:t>
              </a:r>
              <a:endParaRPr lang="en-US">
                <a:latin typeface="ZapfHumnst BT" pitchFamily="34" charset="0"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1352550" y="2328863"/>
              <a:ext cx="96308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&lt;&lt;subsystem&gt;&gt;</a:t>
              </a:r>
              <a:endParaRPr lang="en-US">
                <a:latin typeface="ZapfHumnst BT" pitchFamily="34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Tầng</a:t>
            </a:r>
            <a:r>
              <a:rPr lang="en-US" dirty="0" smtClean="0"/>
              <a:t>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2057400"/>
            <a:ext cx="8229600" cy="2286000"/>
            <a:chOff x="787400" y="2038350"/>
            <a:chExt cx="7620000" cy="234156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87400" y="2444750"/>
              <a:ext cx="3568700" cy="193516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87400" y="2051050"/>
              <a:ext cx="898525" cy="3937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7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311400" y="2474913"/>
              <a:ext cx="71474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/>
                <a:t>com.odi</a:t>
              </a:r>
              <a:endParaRPr lang="en-US" sz="1700">
                <a:latin typeface="ZapfHumnst BT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51200" y="3656013"/>
              <a:ext cx="939800" cy="52863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341688" y="3708400"/>
              <a:ext cx="581826" cy="1846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Database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313113" y="3933825"/>
              <a:ext cx="935577" cy="1846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(from com.odi)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65400" y="2894013"/>
              <a:ext cx="998538" cy="52863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743200" y="2946400"/>
              <a:ext cx="466474" cy="1846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Session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651125" y="3171825"/>
              <a:ext cx="935577" cy="1846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(from com.odi)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651000" y="3656013"/>
              <a:ext cx="1150938" cy="52863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763713" y="3708400"/>
              <a:ext cx="718274" cy="1846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Transaction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817688" y="3933825"/>
              <a:ext cx="935577" cy="1846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/>
                <a:t>(from com.odi)</a:t>
              </a:r>
              <a:endParaRPr lang="en-US" sz="1200" dirty="0">
                <a:latin typeface="ZapfHumnst BT" pitchFamily="34" charset="0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965200" y="2894013"/>
              <a:ext cx="1150938" cy="52863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368425" y="2946400"/>
              <a:ext cx="285335" cy="1846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Map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1131888" y="3171825"/>
              <a:ext cx="935577" cy="1846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(from com.odi)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4838700" y="2444750"/>
              <a:ext cx="3568700" cy="193516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4838700" y="2038350"/>
              <a:ext cx="847725" cy="406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700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6362700" y="2474913"/>
              <a:ext cx="65524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/>
                <a:t>java.sql</a:t>
              </a:r>
              <a:endParaRPr lang="en-US" sz="1700">
                <a:latin typeface="ZapfHumnst BT" pitchFamily="34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7086600" y="3643313"/>
              <a:ext cx="939800" cy="52863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7177088" y="3695700"/>
              <a:ext cx="583173" cy="1846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ResultSet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7148513" y="3921125"/>
              <a:ext cx="935577" cy="1846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(from com.odi)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6997700" y="2881313"/>
              <a:ext cx="1219200" cy="52863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7158038" y="2933700"/>
              <a:ext cx="714939" cy="1846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Connection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7197725" y="3159125"/>
              <a:ext cx="935577" cy="1846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(from com.odi)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5334000" y="3643313"/>
              <a:ext cx="1150938" cy="528637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5505450" y="3695700"/>
              <a:ext cx="649280" cy="1846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Statement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5500688" y="3921125"/>
              <a:ext cx="935577" cy="184666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(from com.odi)</a:t>
              </a:r>
              <a:endParaRPr lang="en-US" sz="1200">
                <a:latin typeface="ZapfHumnst BT" pitchFamily="34" charset="0"/>
              </a:endParaRPr>
            </a:p>
          </p:txBody>
        </p:sp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5067300" y="2881313"/>
              <a:ext cx="1600200" cy="53340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5302250" y="2933700"/>
              <a:ext cx="1111250" cy="409575"/>
              <a:chOff x="3252" y="2865"/>
              <a:chExt cx="700" cy="258"/>
            </a:xfrm>
          </p:grpSpPr>
          <p:sp>
            <p:nvSpPr>
              <p:cNvPr id="35" name="Rectangle 42"/>
              <p:cNvSpPr>
                <a:spLocks noChangeArrowheads="1"/>
              </p:cNvSpPr>
              <p:nvPr/>
            </p:nvSpPr>
            <p:spPr bwMode="auto">
              <a:xfrm>
                <a:off x="3252" y="2865"/>
                <a:ext cx="59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/>
                  <a:t>DriverManager</a:t>
                </a:r>
                <a:endParaRPr lang="en-US" sz="1200">
                  <a:latin typeface="ZapfHumnst BT" pitchFamily="34" charset="0"/>
                </a:endParaRPr>
              </a:p>
            </p:txBody>
          </p:sp>
          <p:sp>
            <p:nvSpPr>
              <p:cNvPr id="36" name="Rectangle 43"/>
              <p:cNvSpPr>
                <a:spLocks noChangeArrowheads="1"/>
              </p:cNvSpPr>
              <p:nvPr/>
            </p:nvSpPr>
            <p:spPr bwMode="auto">
              <a:xfrm>
                <a:off x="3363" y="3007"/>
                <a:ext cx="5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/>
                  <a:t>(from com.odi)</a:t>
                </a:r>
                <a:endParaRPr lang="en-US" sz="1200">
                  <a:latin typeface="ZapfHumnst BT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(class)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(package)</a:t>
            </a:r>
          </a:p>
          <a:p>
            <a:r>
              <a:rPr lang="en-US" i="1" dirty="0" err="1" smtClean="0"/>
              <a:t>Hệ</a:t>
            </a:r>
            <a:r>
              <a:rPr lang="en-US" i="1" dirty="0" smtClean="0"/>
              <a:t> </a:t>
            </a:r>
            <a:r>
              <a:rPr lang="en-US" i="1" dirty="0" err="1" smtClean="0"/>
              <a:t>thống</a:t>
            </a:r>
            <a:r>
              <a:rPr lang="en-US" i="1" dirty="0" smtClean="0"/>
              <a:t> con (subsystem)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</a:t>
            </a:r>
          </a:p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(Design Model)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GB" sz="4000" dirty="0" err="1" smtClean="0"/>
              <a:t>Từ</a:t>
            </a:r>
            <a:r>
              <a:rPr lang="en-GB" sz="4000" dirty="0" smtClean="0"/>
              <a:t> </a:t>
            </a:r>
            <a:r>
              <a:rPr lang="en-GB" sz="4000" dirty="0" err="1" smtClean="0"/>
              <a:t>Lớp</a:t>
            </a:r>
            <a:r>
              <a:rPr lang="en-GB" sz="4000" dirty="0" smtClean="0"/>
              <a:t> </a:t>
            </a:r>
            <a:r>
              <a:rPr lang="en-GB" sz="4000" dirty="0" err="1" smtClean="0"/>
              <a:t>Phân</a:t>
            </a:r>
            <a:r>
              <a:rPr lang="en-GB" sz="4000" dirty="0" smtClean="0"/>
              <a:t> </a:t>
            </a:r>
            <a:r>
              <a:rPr lang="en-GB" sz="4000" dirty="0" err="1" smtClean="0"/>
              <a:t>tích</a:t>
            </a:r>
            <a:r>
              <a:rPr lang="en-GB" sz="4000" dirty="0" smtClean="0"/>
              <a:t> </a:t>
            </a:r>
            <a:r>
              <a:rPr lang="en-GB" sz="4000" dirty="0" err="1" smtClean="0"/>
              <a:t>tới</a:t>
            </a:r>
            <a:r>
              <a:rPr lang="en-GB" sz="4000" dirty="0" smtClean="0"/>
              <a:t> </a:t>
            </a:r>
            <a:r>
              <a:rPr lang="en-GB" sz="4000" dirty="0" err="1" smtClean="0"/>
              <a:t>Phần</a:t>
            </a:r>
            <a:r>
              <a:rPr lang="en-GB" sz="4000" dirty="0" smtClean="0"/>
              <a:t> </a:t>
            </a:r>
            <a:r>
              <a:rPr lang="en-GB" sz="4000" dirty="0" err="1" smtClean="0"/>
              <a:t>tử</a:t>
            </a:r>
            <a:r>
              <a:rPr lang="en-GB" sz="4000" dirty="0" smtClean="0"/>
              <a:t> </a:t>
            </a:r>
            <a:r>
              <a:rPr lang="en-GB" sz="4000" dirty="0" err="1" smtClean="0"/>
              <a:t>Thiết</a:t>
            </a:r>
            <a:r>
              <a:rPr lang="en-GB" sz="4000" dirty="0" smtClean="0"/>
              <a:t> </a:t>
            </a:r>
            <a:r>
              <a:rPr lang="en-GB" sz="4000" dirty="0" err="1" smtClean="0"/>
              <a:t>kế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371600"/>
            <a:ext cx="7404100" cy="5486400"/>
            <a:chOff x="283982" y="392392"/>
            <a:chExt cx="8415518" cy="5967133"/>
          </a:xfrm>
        </p:grpSpPr>
        <p:sp>
          <p:nvSpPr>
            <p:cNvPr id="6" name="Text Box 121"/>
            <p:cNvSpPr txBox="1">
              <a:spLocks noChangeArrowheads="1"/>
            </p:cNvSpPr>
            <p:nvPr/>
          </p:nvSpPr>
          <p:spPr bwMode="auto">
            <a:xfrm>
              <a:off x="283982" y="411317"/>
              <a:ext cx="2438400" cy="478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FF0000"/>
                  </a:solidFill>
                  <a:latin typeface="Times New Roman" pitchFamily="18" charset="0"/>
                </a:rPr>
                <a:t>Analysis Classes</a:t>
              </a:r>
            </a:p>
          </p:txBody>
        </p:sp>
        <p:sp>
          <p:nvSpPr>
            <p:cNvPr id="7" name="Text Box 122"/>
            <p:cNvSpPr txBox="1">
              <a:spLocks noChangeArrowheads="1"/>
            </p:cNvSpPr>
            <p:nvPr/>
          </p:nvSpPr>
          <p:spPr bwMode="auto">
            <a:xfrm>
              <a:off x="5727011" y="392392"/>
              <a:ext cx="2438400" cy="478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FF0000"/>
                  </a:solidFill>
                  <a:latin typeface="Times New Roman" pitchFamily="18" charset="0"/>
                </a:rPr>
                <a:t>Design Elements</a:t>
              </a:r>
            </a:p>
          </p:txBody>
        </p:sp>
        <p:sp>
          <p:nvSpPr>
            <p:cNvPr id="8" name="Line 124"/>
            <p:cNvSpPr>
              <a:spLocks noChangeShapeType="1"/>
            </p:cNvSpPr>
            <p:nvPr/>
          </p:nvSpPr>
          <p:spPr bwMode="auto">
            <a:xfrm>
              <a:off x="2228850" y="1641475"/>
              <a:ext cx="3336925" cy="25288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25"/>
            <p:cNvSpPr>
              <a:spLocks noChangeShapeType="1"/>
            </p:cNvSpPr>
            <p:nvPr/>
          </p:nvSpPr>
          <p:spPr bwMode="auto">
            <a:xfrm>
              <a:off x="2236788" y="1649413"/>
              <a:ext cx="3338512" cy="118268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26"/>
            <p:cNvSpPr>
              <a:spLocks noChangeShapeType="1"/>
            </p:cNvSpPr>
            <p:nvPr/>
          </p:nvSpPr>
          <p:spPr bwMode="auto">
            <a:xfrm flipV="1">
              <a:off x="2835275" y="1651000"/>
              <a:ext cx="3076575" cy="1173163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7"/>
            <p:cNvSpPr>
              <a:spLocks noChangeShapeType="1"/>
            </p:cNvSpPr>
            <p:nvPr/>
          </p:nvSpPr>
          <p:spPr bwMode="auto">
            <a:xfrm>
              <a:off x="2843213" y="2830513"/>
              <a:ext cx="2724150" cy="134302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8"/>
            <p:cNvSpPr>
              <a:spLocks noChangeShapeType="1"/>
            </p:cNvSpPr>
            <p:nvPr/>
          </p:nvSpPr>
          <p:spPr bwMode="auto">
            <a:xfrm flipV="1">
              <a:off x="2522538" y="2819400"/>
              <a:ext cx="3040062" cy="2443163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9"/>
            <p:cNvSpPr>
              <a:spLocks noChangeShapeType="1"/>
            </p:cNvSpPr>
            <p:nvPr/>
          </p:nvSpPr>
          <p:spPr bwMode="auto">
            <a:xfrm>
              <a:off x="2536825" y="5251450"/>
              <a:ext cx="3030538" cy="15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0"/>
            <p:cNvSpPr>
              <a:spLocks noChangeShapeType="1"/>
            </p:cNvSpPr>
            <p:nvPr/>
          </p:nvSpPr>
          <p:spPr bwMode="auto">
            <a:xfrm>
              <a:off x="2838450" y="2830513"/>
              <a:ext cx="2730500" cy="476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1"/>
            <p:cNvSpPr>
              <a:spLocks noChangeShapeType="1"/>
            </p:cNvSpPr>
            <p:nvPr/>
          </p:nvSpPr>
          <p:spPr bwMode="auto">
            <a:xfrm flipV="1">
              <a:off x="1993900" y="1651000"/>
              <a:ext cx="3921125" cy="23368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2"/>
            <p:cNvSpPr>
              <a:spLocks noChangeShapeType="1"/>
            </p:cNvSpPr>
            <p:nvPr/>
          </p:nvSpPr>
          <p:spPr bwMode="auto">
            <a:xfrm>
              <a:off x="2222500" y="1649413"/>
              <a:ext cx="3683000" cy="317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33"/>
            <p:cNvSpPr>
              <a:spLocks noChangeShapeType="1"/>
            </p:cNvSpPr>
            <p:nvPr/>
          </p:nvSpPr>
          <p:spPr bwMode="auto">
            <a:xfrm flipV="1">
              <a:off x="2522538" y="4173538"/>
              <a:ext cx="3048000" cy="10795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4"/>
            <p:cNvSpPr>
              <a:spLocks noChangeShapeType="1"/>
            </p:cNvSpPr>
            <p:nvPr/>
          </p:nvSpPr>
          <p:spPr bwMode="auto">
            <a:xfrm>
              <a:off x="1992313" y="3986213"/>
              <a:ext cx="3570287" cy="18573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35"/>
            <p:cNvGrpSpPr>
              <a:grpSpLocks/>
            </p:cNvGrpSpPr>
            <p:nvPr/>
          </p:nvGrpSpPr>
          <p:grpSpPr bwMode="auto">
            <a:xfrm>
              <a:off x="5918200" y="1282700"/>
              <a:ext cx="1066800" cy="809625"/>
              <a:chOff x="349" y="2258"/>
              <a:chExt cx="881" cy="510"/>
            </a:xfrm>
          </p:grpSpPr>
          <p:grpSp>
            <p:nvGrpSpPr>
              <p:cNvPr id="90" name="Group 136"/>
              <p:cNvGrpSpPr>
                <a:grpSpLocks/>
              </p:cNvGrpSpPr>
              <p:nvPr/>
            </p:nvGrpSpPr>
            <p:grpSpPr bwMode="auto">
              <a:xfrm>
                <a:off x="349" y="2258"/>
                <a:ext cx="881" cy="510"/>
                <a:chOff x="734" y="2258"/>
                <a:chExt cx="288" cy="336"/>
              </a:xfrm>
            </p:grpSpPr>
            <p:sp>
              <p:nvSpPr>
                <p:cNvPr id="92" name="Rectangle 137"/>
                <p:cNvSpPr>
                  <a:spLocks noChangeArrowheads="1"/>
                </p:cNvSpPr>
                <p:nvPr/>
              </p:nvSpPr>
              <p:spPr bwMode="auto">
                <a:xfrm>
                  <a:off x="734" y="2258"/>
                  <a:ext cx="28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Line 138"/>
                <p:cNvSpPr>
                  <a:spLocks noChangeShapeType="1"/>
                </p:cNvSpPr>
                <p:nvPr/>
              </p:nvSpPr>
              <p:spPr bwMode="auto">
                <a:xfrm>
                  <a:off x="734" y="250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Line 139"/>
                <p:cNvSpPr>
                  <a:spLocks noChangeShapeType="1"/>
                </p:cNvSpPr>
                <p:nvPr/>
              </p:nvSpPr>
              <p:spPr bwMode="auto">
                <a:xfrm>
                  <a:off x="734" y="240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1" name="Text Box 140"/>
              <p:cNvSpPr txBox="1">
                <a:spLocks noChangeArrowheads="1"/>
              </p:cNvSpPr>
              <p:nvPr/>
            </p:nvSpPr>
            <p:spPr bwMode="auto">
              <a:xfrm>
                <a:off x="792" y="2296"/>
                <a:ext cx="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141"/>
            <p:cNvGrpSpPr>
              <a:grpSpLocks/>
            </p:cNvGrpSpPr>
            <p:nvPr/>
          </p:nvGrpSpPr>
          <p:grpSpPr bwMode="auto">
            <a:xfrm>
              <a:off x="5575300" y="2476500"/>
              <a:ext cx="1066800" cy="809625"/>
              <a:chOff x="349" y="2258"/>
              <a:chExt cx="881" cy="510"/>
            </a:xfrm>
          </p:grpSpPr>
          <p:grpSp>
            <p:nvGrpSpPr>
              <p:cNvPr id="85" name="Group 142"/>
              <p:cNvGrpSpPr>
                <a:grpSpLocks/>
              </p:cNvGrpSpPr>
              <p:nvPr/>
            </p:nvGrpSpPr>
            <p:grpSpPr bwMode="auto">
              <a:xfrm>
                <a:off x="349" y="2258"/>
                <a:ext cx="881" cy="510"/>
                <a:chOff x="734" y="2258"/>
                <a:chExt cx="288" cy="336"/>
              </a:xfrm>
            </p:grpSpPr>
            <p:sp>
              <p:nvSpPr>
                <p:cNvPr id="87" name="Rectangle 143"/>
                <p:cNvSpPr>
                  <a:spLocks noChangeArrowheads="1"/>
                </p:cNvSpPr>
                <p:nvPr/>
              </p:nvSpPr>
              <p:spPr bwMode="auto">
                <a:xfrm>
                  <a:off x="734" y="2258"/>
                  <a:ext cx="28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Line 144"/>
                <p:cNvSpPr>
                  <a:spLocks noChangeShapeType="1"/>
                </p:cNvSpPr>
                <p:nvPr/>
              </p:nvSpPr>
              <p:spPr bwMode="auto">
                <a:xfrm>
                  <a:off x="734" y="250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Line 145"/>
                <p:cNvSpPr>
                  <a:spLocks noChangeShapeType="1"/>
                </p:cNvSpPr>
                <p:nvPr/>
              </p:nvSpPr>
              <p:spPr bwMode="auto">
                <a:xfrm>
                  <a:off x="734" y="240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6" name="Text Box 146"/>
              <p:cNvSpPr txBox="1">
                <a:spLocks noChangeArrowheads="1"/>
              </p:cNvSpPr>
              <p:nvPr/>
            </p:nvSpPr>
            <p:spPr bwMode="auto">
              <a:xfrm>
                <a:off x="792" y="2296"/>
                <a:ext cx="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147"/>
            <p:cNvGrpSpPr>
              <a:grpSpLocks/>
            </p:cNvGrpSpPr>
            <p:nvPr/>
          </p:nvGrpSpPr>
          <p:grpSpPr bwMode="auto">
            <a:xfrm>
              <a:off x="7175500" y="3492500"/>
              <a:ext cx="1066800" cy="809625"/>
              <a:chOff x="349" y="2258"/>
              <a:chExt cx="881" cy="510"/>
            </a:xfrm>
          </p:grpSpPr>
          <p:grpSp>
            <p:nvGrpSpPr>
              <p:cNvPr id="80" name="Group 148"/>
              <p:cNvGrpSpPr>
                <a:grpSpLocks/>
              </p:cNvGrpSpPr>
              <p:nvPr/>
            </p:nvGrpSpPr>
            <p:grpSpPr bwMode="auto">
              <a:xfrm>
                <a:off x="349" y="2258"/>
                <a:ext cx="881" cy="510"/>
                <a:chOff x="734" y="2258"/>
                <a:chExt cx="288" cy="336"/>
              </a:xfrm>
            </p:grpSpPr>
            <p:sp>
              <p:nvSpPr>
                <p:cNvPr id="82" name="Rectangle 149"/>
                <p:cNvSpPr>
                  <a:spLocks noChangeArrowheads="1"/>
                </p:cNvSpPr>
                <p:nvPr/>
              </p:nvSpPr>
              <p:spPr bwMode="auto">
                <a:xfrm>
                  <a:off x="734" y="2258"/>
                  <a:ext cx="28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Line 150"/>
                <p:cNvSpPr>
                  <a:spLocks noChangeShapeType="1"/>
                </p:cNvSpPr>
                <p:nvPr/>
              </p:nvSpPr>
              <p:spPr bwMode="auto">
                <a:xfrm>
                  <a:off x="734" y="250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Line 151"/>
                <p:cNvSpPr>
                  <a:spLocks noChangeShapeType="1"/>
                </p:cNvSpPr>
                <p:nvPr/>
              </p:nvSpPr>
              <p:spPr bwMode="auto">
                <a:xfrm>
                  <a:off x="734" y="240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1" name="Text Box 152"/>
              <p:cNvSpPr txBox="1">
                <a:spLocks noChangeArrowheads="1"/>
              </p:cNvSpPr>
              <p:nvPr/>
            </p:nvSpPr>
            <p:spPr bwMode="auto">
              <a:xfrm>
                <a:off x="792" y="2296"/>
                <a:ext cx="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153"/>
            <p:cNvGrpSpPr>
              <a:grpSpLocks/>
            </p:cNvGrpSpPr>
            <p:nvPr/>
          </p:nvGrpSpPr>
          <p:grpSpPr bwMode="auto">
            <a:xfrm>
              <a:off x="5575300" y="4940300"/>
              <a:ext cx="1066800" cy="809625"/>
              <a:chOff x="349" y="2258"/>
              <a:chExt cx="881" cy="510"/>
            </a:xfrm>
          </p:grpSpPr>
          <p:grpSp>
            <p:nvGrpSpPr>
              <p:cNvPr id="75" name="Group 154"/>
              <p:cNvGrpSpPr>
                <a:grpSpLocks/>
              </p:cNvGrpSpPr>
              <p:nvPr/>
            </p:nvGrpSpPr>
            <p:grpSpPr bwMode="auto">
              <a:xfrm>
                <a:off x="349" y="2258"/>
                <a:ext cx="881" cy="510"/>
                <a:chOff x="734" y="2258"/>
                <a:chExt cx="288" cy="336"/>
              </a:xfrm>
            </p:grpSpPr>
            <p:sp>
              <p:nvSpPr>
                <p:cNvPr id="77" name="Rectangle 155"/>
                <p:cNvSpPr>
                  <a:spLocks noChangeArrowheads="1"/>
                </p:cNvSpPr>
                <p:nvPr/>
              </p:nvSpPr>
              <p:spPr bwMode="auto">
                <a:xfrm>
                  <a:off x="734" y="2258"/>
                  <a:ext cx="28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Line 156"/>
                <p:cNvSpPr>
                  <a:spLocks noChangeShapeType="1"/>
                </p:cNvSpPr>
                <p:nvPr/>
              </p:nvSpPr>
              <p:spPr bwMode="auto">
                <a:xfrm>
                  <a:off x="734" y="250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Line 157"/>
                <p:cNvSpPr>
                  <a:spLocks noChangeShapeType="1"/>
                </p:cNvSpPr>
                <p:nvPr/>
              </p:nvSpPr>
              <p:spPr bwMode="auto">
                <a:xfrm>
                  <a:off x="734" y="240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6" name="Text Box 158"/>
              <p:cNvSpPr txBox="1">
                <a:spLocks noChangeArrowheads="1"/>
              </p:cNvSpPr>
              <p:nvPr/>
            </p:nvSpPr>
            <p:spPr bwMode="auto">
              <a:xfrm>
                <a:off x="792" y="2296"/>
                <a:ext cx="0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3" name="Group 159"/>
            <p:cNvGrpSpPr>
              <a:grpSpLocks/>
            </p:cNvGrpSpPr>
            <p:nvPr/>
          </p:nvGrpSpPr>
          <p:grpSpPr bwMode="auto">
            <a:xfrm>
              <a:off x="7327900" y="4838700"/>
              <a:ext cx="1371600" cy="914400"/>
              <a:chOff x="1252" y="3089"/>
              <a:chExt cx="1114" cy="758"/>
            </a:xfrm>
          </p:grpSpPr>
          <p:sp>
            <p:nvSpPr>
              <p:cNvPr id="73" name="Rectangle 160"/>
              <p:cNvSpPr>
                <a:spLocks noChangeArrowheads="1"/>
              </p:cNvSpPr>
              <p:nvPr/>
            </p:nvSpPr>
            <p:spPr bwMode="auto">
              <a:xfrm>
                <a:off x="1252" y="3290"/>
                <a:ext cx="1114" cy="5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161"/>
              <p:cNvSpPr>
                <a:spLocks noChangeArrowheads="1"/>
              </p:cNvSpPr>
              <p:nvPr/>
            </p:nvSpPr>
            <p:spPr bwMode="auto">
              <a:xfrm>
                <a:off x="1252" y="3089"/>
                <a:ext cx="445" cy="2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162"/>
            <p:cNvGrpSpPr>
              <a:grpSpLocks/>
            </p:cNvGrpSpPr>
            <p:nvPr/>
          </p:nvGrpSpPr>
          <p:grpSpPr bwMode="auto">
            <a:xfrm>
              <a:off x="5575300" y="3670300"/>
              <a:ext cx="1371600" cy="914400"/>
              <a:chOff x="1252" y="3089"/>
              <a:chExt cx="1114" cy="758"/>
            </a:xfrm>
          </p:grpSpPr>
          <p:sp>
            <p:nvSpPr>
              <p:cNvPr id="71" name="Rectangle 163"/>
              <p:cNvSpPr>
                <a:spLocks noChangeArrowheads="1"/>
              </p:cNvSpPr>
              <p:nvPr/>
            </p:nvSpPr>
            <p:spPr bwMode="auto">
              <a:xfrm>
                <a:off x="1252" y="3290"/>
                <a:ext cx="1114" cy="5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164"/>
              <p:cNvSpPr>
                <a:spLocks noChangeArrowheads="1"/>
              </p:cNvSpPr>
              <p:nvPr/>
            </p:nvSpPr>
            <p:spPr bwMode="auto">
              <a:xfrm>
                <a:off x="1252" y="3089"/>
                <a:ext cx="445" cy="2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165"/>
            <p:cNvGrpSpPr>
              <a:grpSpLocks/>
            </p:cNvGrpSpPr>
            <p:nvPr/>
          </p:nvGrpSpPr>
          <p:grpSpPr bwMode="auto">
            <a:xfrm>
              <a:off x="6794500" y="5143500"/>
              <a:ext cx="533400" cy="228600"/>
              <a:chOff x="4368" y="3312"/>
              <a:chExt cx="336" cy="144"/>
            </a:xfrm>
          </p:grpSpPr>
          <p:sp>
            <p:nvSpPr>
              <p:cNvPr id="69" name="Oval 166"/>
              <p:cNvSpPr>
                <a:spLocks noChangeArrowheads="1"/>
              </p:cNvSpPr>
              <p:nvPr/>
            </p:nvSpPr>
            <p:spPr bwMode="auto">
              <a:xfrm>
                <a:off x="4368" y="3312"/>
                <a:ext cx="144" cy="1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70" name="Line 167"/>
              <p:cNvSpPr>
                <a:spLocks noChangeShapeType="1"/>
              </p:cNvSpPr>
              <p:nvPr/>
            </p:nvSpPr>
            <p:spPr bwMode="auto">
              <a:xfrm>
                <a:off x="4512" y="33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</p:grpSp>
        <p:grpSp>
          <p:nvGrpSpPr>
            <p:cNvPr id="26" name="Group 168"/>
            <p:cNvGrpSpPr>
              <a:grpSpLocks/>
            </p:cNvGrpSpPr>
            <p:nvPr/>
          </p:nvGrpSpPr>
          <p:grpSpPr bwMode="auto">
            <a:xfrm>
              <a:off x="6794500" y="2171702"/>
              <a:ext cx="1905000" cy="914401"/>
              <a:chOff x="4416" y="1440"/>
              <a:chExt cx="1200" cy="576"/>
            </a:xfrm>
          </p:grpSpPr>
          <p:grpSp>
            <p:nvGrpSpPr>
              <p:cNvPr id="60" name="Group 169"/>
              <p:cNvGrpSpPr>
                <a:grpSpLocks/>
              </p:cNvGrpSpPr>
              <p:nvPr/>
            </p:nvGrpSpPr>
            <p:grpSpPr bwMode="auto">
              <a:xfrm>
                <a:off x="4752" y="1440"/>
                <a:ext cx="864" cy="576"/>
                <a:chOff x="1252" y="3089"/>
                <a:chExt cx="1114" cy="758"/>
              </a:xfrm>
            </p:grpSpPr>
            <p:sp>
              <p:nvSpPr>
                <p:cNvPr id="67" name="Rectangle 170"/>
                <p:cNvSpPr>
                  <a:spLocks noChangeArrowheads="1"/>
                </p:cNvSpPr>
                <p:nvPr/>
              </p:nvSpPr>
              <p:spPr bwMode="auto">
                <a:xfrm>
                  <a:off x="1252" y="3290"/>
                  <a:ext cx="1114" cy="55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Rectangle 171"/>
                <p:cNvSpPr>
                  <a:spLocks noChangeArrowheads="1"/>
                </p:cNvSpPr>
                <p:nvPr/>
              </p:nvSpPr>
              <p:spPr bwMode="auto">
                <a:xfrm>
                  <a:off x="1252" y="3089"/>
                  <a:ext cx="445" cy="20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172"/>
              <p:cNvGrpSpPr>
                <a:grpSpLocks/>
              </p:cNvGrpSpPr>
              <p:nvPr/>
            </p:nvGrpSpPr>
            <p:grpSpPr bwMode="auto">
              <a:xfrm>
                <a:off x="4416" y="1632"/>
                <a:ext cx="336" cy="144"/>
                <a:chOff x="4368" y="3312"/>
                <a:chExt cx="336" cy="144"/>
              </a:xfrm>
            </p:grpSpPr>
            <p:sp>
              <p:nvSpPr>
                <p:cNvPr id="65" name="Oval 173"/>
                <p:cNvSpPr>
                  <a:spLocks noChangeArrowheads="1"/>
                </p:cNvSpPr>
                <p:nvPr/>
              </p:nvSpPr>
              <p:spPr bwMode="auto">
                <a:xfrm>
                  <a:off x="4368" y="3312"/>
                  <a:ext cx="144" cy="14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66" name="Line 174"/>
                <p:cNvSpPr>
                  <a:spLocks noChangeShapeType="1"/>
                </p:cNvSpPr>
                <p:nvPr/>
              </p:nvSpPr>
              <p:spPr bwMode="auto">
                <a:xfrm>
                  <a:off x="4512" y="338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" name="Group 175"/>
              <p:cNvGrpSpPr>
                <a:grpSpLocks/>
              </p:cNvGrpSpPr>
              <p:nvPr/>
            </p:nvGrpSpPr>
            <p:grpSpPr bwMode="auto">
              <a:xfrm>
                <a:off x="4416" y="1872"/>
                <a:ext cx="336" cy="144"/>
                <a:chOff x="4368" y="3312"/>
                <a:chExt cx="336" cy="144"/>
              </a:xfrm>
            </p:grpSpPr>
            <p:sp>
              <p:nvSpPr>
                <p:cNvPr id="63" name="Oval 176"/>
                <p:cNvSpPr>
                  <a:spLocks noChangeArrowheads="1"/>
                </p:cNvSpPr>
                <p:nvPr/>
              </p:nvSpPr>
              <p:spPr bwMode="auto">
                <a:xfrm>
                  <a:off x="4368" y="3312"/>
                  <a:ext cx="144" cy="14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  <p:sp>
              <p:nvSpPr>
                <p:cNvPr id="64" name="Line 177"/>
                <p:cNvSpPr>
                  <a:spLocks noChangeShapeType="1"/>
                </p:cNvSpPr>
                <p:nvPr/>
              </p:nvSpPr>
              <p:spPr bwMode="auto">
                <a:xfrm>
                  <a:off x="4512" y="338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107950" tIns="53975" rIns="107950" bIns="53975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178"/>
            <p:cNvGrpSpPr>
              <a:grpSpLocks/>
            </p:cNvGrpSpPr>
            <p:nvPr/>
          </p:nvGrpSpPr>
          <p:grpSpPr bwMode="auto">
            <a:xfrm>
              <a:off x="698500" y="1220790"/>
              <a:ext cx="1603375" cy="874714"/>
              <a:chOff x="336" y="841"/>
              <a:chExt cx="1010" cy="551"/>
            </a:xfrm>
          </p:grpSpPr>
          <p:grpSp>
            <p:nvGrpSpPr>
              <p:cNvPr id="53" name="Group 179"/>
              <p:cNvGrpSpPr>
                <a:grpSpLocks/>
              </p:cNvGrpSpPr>
              <p:nvPr/>
            </p:nvGrpSpPr>
            <p:grpSpPr bwMode="auto">
              <a:xfrm>
                <a:off x="384" y="882"/>
                <a:ext cx="914" cy="510"/>
                <a:chOff x="349" y="2258"/>
                <a:chExt cx="881" cy="510"/>
              </a:xfrm>
            </p:grpSpPr>
            <p:grpSp>
              <p:nvGrpSpPr>
                <p:cNvPr id="55" name="Group 180"/>
                <p:cNvGrpSpPr>
                  <a:grpSpLocks/>
                </p:cNvGrpSpPr>
                <p:nvPr/>
              </p:nvGrpSpPr>
              <p:grpSpPr bwMode="auto">
                <a:xfrm>
                  <a:off x="349" y="2258"/>
                  <a:ext cx="881" cy="510"/>
                  <a:chOff x="734" y="2258"/>
                  <a:chExt cx="288" cy="336"/>
                </a:xfrm>
              </p:grpSpPr>
              <p:sp>
                <p:nvSpPr>
                  <p:cNvPr id="57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734" y="2258"/>
                    <a:ext cx="288" cy="33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734" y="250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734" y="240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6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792" y="2296"/>
                  <a:ext cx="0" cy="17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54" name="Text Box 185"/>
              <p:cNvSpPr txBox="1">
                <a:spLocks noChangeArrowheads="1"/>
              </p:cNvSpPr>
              <p:nvPr/>
            </p:nvSpPr>
            <p:spPr bwMode="auto">
              <a:xfrm>
                <a:off x="336" y="841"/>
                <a:ext cx="101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7950" tIns="53975" rIns="107950" bIns="53975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500" dirty="0"/>
                  <a:t>&lt;&lt;boundary&gt;&gt;</a:t>
                </a:r>
              </a:p>
            </p:txBody>
          </p:sp>
        </p:grpSp>
        <p:grpSp>
          <p:nvGrpSpPr>
            <p:cNvPr id="28" name="Group 186"/>
            <p:cNvGrpSpPr>
              <a:grpSpLocks/>
            </p:cNvGrpSpPr>
            <p:nvPr/>
          </p:nvGrpSpPr>
          <p:grpSpPr bwMode="auto">
            <a:xfrm>
              <a:off x="1301750" y="2414589"/>
              <a:ext cx="1603375" cy="811213"/>
              <a:chOff x="336" y="881"/>
              <a:chExt cx="1010" cy="511"/>
            </a:xfrm>
          </p:grpSpPr>
          <p:grpSp>
            <p:nvGrpSpPr>
              <p:cNvPr id="46" name="Group 187"/>
              <p:cNvGrpSpPr>
                <a:grpSpLocks/>
              </p:cNvGrpSpPr>
              <p:nvPr/>
            </p:nvGrpSpPr>
            <p:grpSpPr bwMode="auto">
              <a:xfrm>
                <a:off x="384" y="882"/>
                <a:ext cx="914" cy="510"/>
                <a:chOff x="349" y="2258"/>
                <a:chExt cx="881" cy="510"/>
              </a:xfrm>
            </p:grpSpPr>
            <p:grpSp>
              <p:nvGrpSpPr>
                <p:cNvPr id="48" name="Group 188"/>
                <p:cNvGrpSpPr>
                  <a:grpSpLocks/>
                </p:cNvGrpSpPr>
                <p:nvPr/>
              </p:nvGrpSpPr>
              <p:grpSpPr bwMode="auto">
                <a:xfrm>
                  <a:off x="349" y="2258"/>
                  <a:ext cx="881" cy="510"/>
                  <a:chOff x="734" y="2258"/>
                  <a:chExt cx="288" cy="336"/>
                </a:xfrm>
              </p:grpSpPr>
              <p:sp>
                <p:nvSpPr>
                  <p:cNvPr id="50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734" y="2258"/>
                    <a:ext cx="288" cy="33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1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734" y="250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2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734" y="240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792" y="2296"/>
                  <a:ext cx="0" cy="17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47" name="Text Box 193"/>
              <p:cNvSpPr txBox="1">
                <a:spLocks noChangeArrowheads="1"/>
              </p:cNvSpPr>
              <p:nvPr/>
            </p:nvSpPr>
            <p:spPr bwMode="auto">
              <a:xfrm>
                <a:off x="336" y="881"/>
                <a:ext cx="101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7950" tIns="53975" rIns="107950" bIns="53975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500"/>
                  <a:t>&lt;&lt;control&gt;&gt;</a:t>
                </a:r>
              </a:p>
            </p:txBody>
          </p:sp>
        </p:grpSp>
        <p:grpSp>
          <p:nvGrpSpPr>
            <p:cNvPr id="29" name="Group 194"/>
            <p:cNvGrpSpPr>
              <a:grpSpLocks/>
            </p:cNvGrpSpPr>
            <p:nvPr/>
          </p:nvGrpSpPr>
          <p:grpSpPr bwMode="auto">
            <a:xfrm>
              <a:off x="457200" y="3543300"/>
              <a:ext cx="1603375" cy="811213"/>
              <a:chOff x="336" y="881"/>
              <a:chExt cx="1010" cy="511"/>
            </a:xfrm>
          </p:grpSpPr>
          <p:grpSp>
            <p:nvGrpSpPr>
              <p:cNvPr id="39" name="Group 195"/>
              <p:cNvGrpSpPr>
                <a:grpSpLocks/>
              </p:cNvGrpSpPr>
              <p:nvPr/>
            </p:nvGrpSpPr>
            <p:grpSpPr bwMode="auto">
              <a:xfrm>
                <a:off x="384" y="882"/>
                <a:ext cx="914" cy="510"/>
                <a:chOff x="349" y="2258"/>
                <a:chExt cx="881" cy="510"/>
              </a:xfrm>
            </p:grpSpPr>
            <p:grpSp>
              <p:nvGrpSpPr>
                <p:cNvPr id="41" name="Group 196"/>
                <p:cNvGrpSpPr>
                  <a:grpSpLocks/>
                </p:cNvGrpSpPr>
                <p:nvPr/>
              </p:nvGrpSpPr>
              <p:grpSpPr bwMode="auto">
                <a:xfrm>
                  <a:off x="349" y="2258"/>
                  <a:ext cx="881" cy="510"/>
                  <a:chOff x="734" y="2258"/>
                  <a:chExt cx="288" cy="336"/>
                </a:xfrm>
              </p:grpSpPr>
              <p:sp>
                <p:nvSpPr>
                  <p:cNvPr id="43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734" y="2258"/>
                    <a:ext cx="288" cy="33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734" y="250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734" y="240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792" y="2296"/>
                  <a:ext cx="0" cy="17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40" name="Text Box 201"/>
              <p:cNvSpPr txBox="1">
                <a:spLocks noChangeArrowheads="1"/>
              </p:cNvSpPr>
              <p:nvPr/>
            </p:nvSpPr>
            <p:spPr bwMode="auto">
              <a:xfrm>
                <a:off x="336" y="881"/>
                <a:ext cx="101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7950" tIns="53975" rIns="107950" bIns="53975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500"/>
                  <a:t>&lt;&lt;entity&gt;&gt;</a:t>
                </a:r>
              </a:p>
            </p:txBody>
          </p:sp>
        </p:grpSp>
        <p:grpSp>
          <p:nvGrpSpPr>
            <p:cNvPr id="30" name="Group 202"/>
            <p:cNvGrpSpPr>
              <a:grpSpLocks/>
            </p:cNvGrpSpPr>
            <p:nvPr/>
          </p:nvGrpSpPr>
          <p:grpSpPr bwMode="auto">
            <a:xfrm>
              <a:off x="987425" y="4762500"/>
              <a:ext cx="1603375" cy="811213"/>
              <a:chOff x="336" y="881"/>
              <a:chExt cx="1010" cy="511"/>
            </a:xfrm>
          </p:grpSpPr>
          <p:grpSp>
            <p:nvGrpSpPr>
              <p:cNvPr id="32" name="Group 203"/>
              <p:cNvGrpSpPr>
                <a:grpSpLocks/>
              </p:cNvGrpSpPr>
              <p:nvPr/>
            </p:nvGrpSpPr>
            <p:grpSpPr bwMode="auto">
              <a:xfrm>
                <a:off x="384" y="882"/>
                <a:ext cx="914" cy="510"/>
                <a:chOff x="349" y="2258"/>
                <a:chExt cx="881" cy="510"/>
              </a:xfrm>
            </p:grpSpPr>
            <p:grpSp>
              <p:nvGrpSpPr>
                <p:cNvPr id="34" name="Group 204"/>
                <p:cNvGrpSpPr>
                  <a:grpSpLocks/>
                </p:cNvGrpSpPr>
                <p:nvPr/>
              </p:nvGrpSpPr>
              <p:grpSpPr bwMode="auto">
                <a:xfrm>
                  <a:off x="349" y="2258"/>
                  <a:ext cx="881" cy="510"/>
                  <a:chOff x="734" y="2258"/>
                  <a:chExt cx="288" cy="336"/>
                </a:xfrm>
              </p:grpSpPr>
              <p:sp>
                <p:nvSpPr>
                  <p:cNvPr id="36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734" y="2258"/>
                    <a:ext cx="288" cy="33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734" y="250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734" y="240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" name="Text Box 208"/>
                <p:cNvSpPr txBox="1">
                  <a:spLocks noChangeArrowheads="1"/>
                </p:cNvSpPr>
                <p:nvPr/>
              </p:nvSpPr>
              <p:spPr bwMode="auto">
                <a:xfrm>
                  <a:off x="792" y="2296"/>
                  <a:ext cx="0" cy="17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 type="none" w="sm" len="sm"/>
                  <a:tailEnd type="none" w="lg" len="lg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33" name="Text Box 209"/>
              <p:cNvSpPr txBox="1">
                <a:spLocks noChangeArrowheads="1"/>
              </p:cNvSpPr>
              <p:nvPr/>
            </p:nvSpPr>
            <p:spPr bwMode="auto">
              <a:xfrm>
                <a:off x="336" y="881"/>
                <a:ext cx="101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7950" tIns="53975" rIns="107950" bIns="53975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500"/>
                  <a:t>&lt;&lt;boundary&gt;&gt;</a:t>
                </a:r>
              </a:p>
            </p:txBody>
          </p:sp>
        </p:grpSp>
        <p:sp>
          <p:nvSpPr>
            <p:cNvPr id="31" name="Text Box 210"/>
            <p:cNvSpPr txBox="1">
              <a:spLocks noChangeArrowheads="1"/>
            </p:cNvSpPr>
            <p:nvPr/>
          </p:nvSpPr>
          <p:spPr bwMode="auto">
            <a:xfrm>
              <a:off x="2095500" y="5854700"/>
              <a:ext cx="3962400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i="1">
                  <a:solidFill>
                    <a:srgbClr val="00CCFF"/>
                  </a:solidFill>
                  <a:latin typeface="Times New Roman" pitchFamily="18" charset="0"/>
                </a:rPr>
                <a:t>Many-to-Many Mapping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lvl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lvl="1"/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pPr lvl="1"/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v.v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: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(responsibilities),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(relationships),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(operations),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(attributes),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(semantics)</a:t>
            </a:r>
          </a:p>
          <a:p>
            <a:endParaRPr lang="en-US" dirty="0" smtClean="0"/>
          </a:p>
          <a:p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E86A-6C53-419A-92FE-712D82B956F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72200" y="3657600"/>
            <a:ext cx="1258888" cy="617537"/>
            <a:chOff x="5410200" y="2773363"/>
            <a:chExt cx="1258888" cy="617537"/>
          </a:xfrm>
        </p:grpSpPr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5410200" y="2773363"/>
              <a:ext cx="1258888" cy="61753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5486400" y="2835275"/>
              <a:ext cx="11049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Class Name</a:t>
              </a:r>
              <a:endParaRPr lang="en-US" dirty="0"/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5410200" y="3113088"/>
              <a:ext cx="1258888" cy="277812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5410200" y="3236913"/>
              <a:ext cx="1258888" cy="153987"/>
            </a:xfrm>
            <a:prstGeom prst="rect">
              <a:avLst/>
            </a:prstGeom>
            <a:noFill/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6000" y="5788025"/>
            <a:ext cx="1260475" cy="993775"/>
            <a:chOff x="5411788" y="5299075"/>
            <a:chExt cx="1260475" cy="993775"/>
          </a:xfrm>
        </p:grpSpPr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5411788" y="5299080"/>
              <a:ext cx="1260475" cy="993776"/>
              <a:chOff x="3409" y="3338"/>
              <a:chExt cx="794" cy="626"/>
            </a:xfrm>
          </p:grpSpPr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3409" y="3485"/>
                <a:ext cx="794" cy="479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3409" y="3338"/>
                <a:ext cx="318" cy="143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5664200" y="5546725"/>
              <a:ext cx="90328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</a:rPr>
                <a:t>Package </a:t>
              </a:r>
              <a:endParaRPr lang="en-US" dirty="0"/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5756275" y="5746750"/>
              <a:ext cx="5762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Name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7590</TotalTime>
  <Words>2900</Words>
  <Application>Microsoft Office PowerPoint</Application>
  <PresentationFormat>On-screen Show (4:3)</PresentationFormat>
  <Paragraphs>582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Constantia</vt:lpstr>
      <vt:lpstr>Times New Roman</vt:lpstr>
      <vt:lpstr>Wingdings</vt:lpstr>
      <vt:lpstr>Wingdings 2</vt:lpstr>
      <vt:lpstr>ZapfHumnst BT</vt:lpstr>
      <vt:lpstr>Flow</vt:lpstr>
      <vt:lpstr>Phân tích Thiết kế HTTT</vt:lpstr>
      <vt:lpstr>Nội dung</vt:lpstr>
      <vt:lpstr>Ngữ cảnh của việc Xác định Các phần tử Thiết kế</vt:lpstr>
      <vt:lpstr>Tổng quan về Xác định Phần tử Thiết kếOverview</vt:lpstr>
      <vt:lpstr>Phần tử thiết kế</vt:lpstr>
      <vt:lpstr>Các bước Xác định Phần tử Thiết kế</vt:lpstr>
      <vt:lpstr>Từ Lớp Phân tích tới Phần tử Thiết kế</vt:lpstr>
      <vt:lpstr>Xác định Lớp Thiết kế</vt:lpstr>
      <vt:lpstr>Nhắc lại: Lớp và Gói</vt:lpstr>
      <vt:lpstr>Nhóm các Lớp Thiết kế vào Các Gói</vt:lpstr>
      <vt:lpstr>Hai chiến lược phân bố Lớp Biên vào các gói</vt:lpstr>
      <vt:lpstr>Chiến lược phân bố lớp vào gói: Các lớp có liên quan về mặt chức năng</vt:lpstr>
      <vt:lpstr>Chiến lược phân bố lớp vào gói</vt:lpstr>
      <vt:lpstr>Sự phụ thuộc gói: Khả năng nhân diện (visibility) giữa các gói</vt:lpstr>
      <vt:lpstr>Chiến lược móc nối (phụ thuộc) gói</vt:lpstr>
      <vt:lpstr>Ví dụ: Gói Đăng ký môn học</vt:lpstr>
      <vt:lpstr>Example: University Artifacts Package</vt:lpstr>
      <vt:lpstr>Ví dụ: Gói giao diện ngoại biên</vt:lpstr>
      <vt:lpstr>Hệ thống con và giao diện</vt:lpstr>
      <vt:lpstr>PowerPoint Presentation</vt:lpstr>
      <vt:lpstr>PowerPoint Presentation</vt:lpstr>
      <vt:lpstr>Giao diện và lớp trừu tượng</vt:lpstr>
      <vt:lpstr>Hệ thống con và gói</vt:lpstr>
      <vt:lpstr>PowerPoint Presentation</vt:lpstr>
      <vt:lpstr>Sử dụng các hệ thống con</vt:lpstr>
      <vt:lpstr>Gợi ý xác định hệ thống con</vt:lpstr>
      <vt:lpstr>Các hệ thống con tiềm tàng</vt:lpstr>
      <vt:lpstr>Xác định lớp con</vt:lpstr>
      <vt:lpstr>Xác định giao diện (interface)</vt:lpstr>
      <vt:lpstr>Hướng dẫn về giao diện</vt:lpstr>
      <vt:lpstr>Ví dụ: Thiết kế hệ thống con và Giao diện</vt:lpstr>
      <vt:lpstr>Qui tắc mô hình hóa: Hệ thống con và giao diện</vt:lpstr>
      <vt:lpstr>Ngữ cảnh hệ thống con: CourseCatalogSystem </vt:lpstr>
      <vt:lpstr>Ví dụ: Ngữ cảnh hệ thống con: Billing System</vt:lpstr>
      <vt:lpstr>Xác định khả năng tái sử dụng</vt:lpstr>
      <vt:lpstr>Các cơ hội tái sử dụng</vt:lpstr>
      <vt:lpstr>Nhắc lại: Cách tiếp cận kiến trúc phân tầng</vt:lpstr>
      <vt:lpstr>Xem xét phân tầng</vt:lpstr>
      <vt:lpstr>Các phần tử thiết kế và kiến trúc</vt:lpstr>
      <vt:lpstr>Ví dụ: Các tầng kiến trúc</vt:lpstr>
      <vt:lpstr>Xem xét phân vùng hệ thống</vt:lpstr>
      <vt:lpstr>Ví dụ: Phân vùng</vt:lpstr>
      <vt:lpstr>Ví dụ: Ngữ cảnh tầng ứng dụng</vt:lpstr>
      <vt:lpstr>Ví dụ: Tầng Dịch vụ nghiệp vụ</vt:lpstr>
      <vt:lpstr>Ví dụ: Tầng Middleware</vt:lpstr>
      <vt:lpstr>The End.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HTTT</dc:title>
  <dc:creator>ThuGiang</dc:creator>
  <cp:lastModifiedBy>DaiPhongPC</cp:lastModifiedBy>
  <cp:revision>336</cp:revision>
  <dcterms:created xsi:type="dcterms:W3CDTF">2017-11-13T20:26:15Z</dcterms:created>
  <dcterms:modified xsi:type="dcterms:W3CDTF">2018-10-12T08:40:10Z</dcterms:modified>
</cp:coreProperties>
</file>