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8"/>
  </p:notesMasterIdLst>
  <p:sldIdLst>
    <p:sldId id="256" r:id="rId2"/>
    <p:sldId id="296" r:id="rId3"/>
    <p:sldId id="297" r:id="rId4"/>
    <p:sldId id="298" r:id="rId5"/>
    <p:sldId id="299" r:id="rId6"/>
    <p:sldId id="336" r:id="rId7"/>
    <p:sldId id="300" r:id="rId8"/>
    <p:sldId id="337" r:id="rId9"/>
    <p:sldId id="331" r:id="rId10"/>
    <p:sldId id="332" r:id="rId11"/>
    <p:sldId id="338" r:id="rId12"/>
    <p:sldId id="339" r:id="rId13"/>
    <p:sldId id="341" r:id="rId14"/>
    <p:sldId id="342" r:id="rId15"/>
    <p:sldId id="340" r:id="rId16"/>
    <p:sldId id="344" r:id="rId17"/>
    <p:sldId id="345" r:id="rId18"/>
    <p:sldId id="346" r:id="rId19"/>
    <p:sldId id="343" r:id="rId20"/>
    <p:sldId id="347" r:id="rId21"/>
    <p:sldId id="348" r:id="rId22"/>
    <p:sldId id="349" r:id="rId23"/>
    <p:sldId id="350" r:id="rId24"/>
    <p:sldId id="351" r:id="rId25"/>
    <p:sldId id="352" r:id="rId26"/>
    <p:sldId id="276"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930" autoAdjust="0"/>
    <p:restoredTop sz="94660"/>
  </p:normalViewPr>
  <p:slideViewPr>
    <p:cSldViewPr>
      <p:cViewPr varScale="1">
        <p:scale>
          <a:sx n="67" d="100"/>
          <a:sy n="67" d="100"/>
        </p:scale>
        <p:origin x="1134" y="6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ED6DEFE-5945-40E4-B9EA-0E064D1636EE}" type="datetimeFigureOut">
              <a:rPr lang="en-US" smtClean="0"/>
              <a:pPr/>
              <a:t>10/13/2018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A60E641-B1BC-4701-886D-A109CDDF6704}" type="slidenum">
              <a:rPr lang="en-US" smtClean="0"/>
              <a:pPr/>
              <a:t>‹#›</a:t>
            </a:fld>
            <a:endParaRPr lang="en-US"/>
          </a:p>
        </p:txBody>
      </p:sp>
    </p:spTree>
    <p:extLst>
      <p:ext uri="{BB962C8B-B14F-4D97-AF65-F5344CB8AC3E}">
        <p14:creationId xmlns:p14="http://schemas.microsoft.com/office/powerpoint/2010/main" val="15197846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hdr" sz="quarter"/>
          </p:nvPr>
        </p:nvSpPr>
        <p:spPr>
          <a:ln/>
        </p:spPr>
        <p:txBody>
          <a:bodyPr/>
          <a:lstStyle/>
          <a:p>
            <a:r>
              <a:rPr lang="en-US"/>
              <a:t>Mastering OOAD – Instructor Notes</a:t>
            </a:r>
          </a:p>
        </p:txBody>
      </p:sp>
      <p:sp>
        <p:nvSpPr>
          <p:cNvPr id="6" name="Rectangle 4"/>
          <p:cNvSpPr>
            <a:spLocks noGrp="1" noChangeArrowheads="1"/>
          </p:cNvSpPr>
          <p:nvPr>
            <p:ph type="ftr" sz="quarter" idx="4"/>
          </p:nvPr>
        </p:nvSpPr>
        <p:spPr>
          <a:ln/>
        </p:spPr>
        <p:txBody>
          <a:bodyPr/>
          <a:lstStyle/>
          <a:p>
            <a:r>
              <a:rPr lang="en-US"/>
              <a:t>Module 12 - Subsystem Design</a:t>
            </a:r>
            <a:endParaRPr lang="en-US">
              <a:latin typeface="ZapfHumnst BT" pitchFamily="34" charset="0"/>
            </a:endParaRPr>
          </a:p>
        </p:txBody>
      </p:sp>
      <p:sp>
        <p:nvSpPr>
          <p:cNvPr id="380930" name="Text Box 2"/>
          <p:cNvSpPr txBox="1">
            <a:spLocks noChangeArrowheads="1"/>
          </p:cNvSpPr>
          <p:nvPr/>
        </p:nvSpPr>
        <p:spPr bwMode="auto">
          <a:xfrm>
            <a:off x="607125" y="1261132"/>
            <a:ext cx="1926963" cy="4961128"/>
          </a:xfrm>
          <a:prstGeom prst="rect">
            <a:avLst/>
          </a:prstGeom>
          <a:noFill/>
          <a:ln w="9525">
            <a:noFill/>
            <a:miter lim="800000"/>
            <a:headEnd/>
            <a:tailEnd/>
          </a:ln>
          <a:effectLst/>
        </p:spPr>
        <p:txBody>
          <a:bodyPr lIns="112549" tIns="56274" rIns="112549" bIns="56274">
            <a:spAutoFit/>
          </a:bodyPr>
          <a:lstStyle/>
          <a:p>
            <a:pPr>
              <a:spcBef>
                <a:spcPct val="50000"/>
              </a:spcBef>
            </a:pPr>
            <a:r>
              <a:rPr lang="en-US">
                <a:latin typeface="ZapfHumnst BT" pitchFamily="34" charset="0"/>
              </a:rPr>
              <a:t>Emphasize the modeling of the interface and subsystem proxy, as well as the incorporation of the JDBC RDBMS Persistency mechanism.</a:t>
            </a:r>
          </a:p>
          <a:p>
            <a:pPr>
              <a:spcBef>
                <a:spcPct val="50000"/>
              </a:spcBef>
            </a:pPr>
            <a:r>
              <a:rPr lang="en-US">
                <a:latin typeface="ZapfHumnst BT" pitchFamily="34" charset="0"/>
              </a:rPr>
              <a:t>Stress how the subsystem element collaborations drive the relationships defined between them by flipping back to the sequence diagram shown earlier.</a:t>
            </a:r>
          </a:p>
          <a:p>
            <a:pPr>
              <a:spcBef>
                <a:spcPct val="50000"/>
              </a:spcBef>
            </a:pPr>
            <a:r>
              <a:rPr lang="en-US">
                <a:latin typeface="ZapfHumnst BT" pitchFamily="34" charset="0"/>
              </a:rPr>
              <a:t>If nested subsystems are defined, the class diagrams should show the relationships to the subsystem interfaces.  The internals of those subsystems will, in turn, be designed during the Subsystem Design activity for those subsystems.</a:t>
            </a:r>
          </a:p>
          <a:p>
            <a:pPr>
              <a:spcBef>
                <a:spcPct val="50000"/>
              </a:spcBef>
            </a:pPr>
            <a:r>
              <a:rPr lang="en-US">
                <a:latin typeface="ZapfHumnst BT" pitchFamily="34" charset="0"/>
              </a:rPr>
              <a:t>DBCourseOffering understands the OO-to-DBMS mapping and can interface with the DBMS. This database interface class is used whenever a CourseOffering instance needs to be created, accessed, or deleted. DBCourseOffering “flattens” the object and writes it to the DBMS and reads the object data from the DBMS and builds the object. </a:t>
            </a:r>
          </a:p>
          <a:p>
            <a:r>
              <a:rPr lang="en-US">
                <a:latin typeface="ZapfHumnst BT" pitchFamily="34" charset="0"/>
              </a:rPr>
              <a:t>The advantages of this approach is that the OO model is separable from the DBMS model and the CourseOffering class does not know it is persistent. The CourseOffering class can be reused in an application in which its objects are not persistent.</a:t>
            </a:r>
          </a:p>
        </p:txBody>
      </p:sp>
      <p:sp>
        <p:nvSpPr>
          <p:cNvPr id="380931" name="Rectangle 3"/>
          <p:cNvSpPr>
            <a:spLocks noGrp="1" noRot="1" noChangeAspect="1" noChangeArrowheads="1"/>
          </p:cNvSpPr>
          <p:nvPr>
            <p:ph type="sldImg"/>
          </p:nvPr>
        </p:nvSpPr>
        <p:spPr bwMode="auto">
          <a:xfrm>
            <a:off x="2657475" y="874713"/>
            <a:ext cx="4240213" cy="3181350"/>
          </a:xfrm>
          <a:prstGeom prst="rect">
            <a:avLst/>
          </a:prstGeom>
          <a:solidFill>
            <a:srgbClr val="FFFFFF"/>
          </a:solidFill>
          <a:ln>
            <a:solidFill>
              <a:srgbClr val="000000"/>
            </a:solidFill>
            <a:miter lim="800000"/>
            <a:headEnd/>
            <a:tailEnd/>
          </a:ln>
        </p:spPr>
      </p:sp>
      <p:sp>
        <p:nvSpPr>
          <p:cNvPr id="380932" name="Rectangle 4"/>
          <p:cNvSpPr>
            <a:spLocks noGrp="1" noChangeArrowheads="1"/>
          </p:cNvSpPr>
          <p:nvPr>
            <p:ph type="body" idx="1"/>
          </p:nvPr>
        </p:nvSpPr>
        <p:spPr bwMode="auto">
          <a:xfrm>
            <a:off x="2649574" y="4299466"/>
            <a:ext cx="4236679" cy="4135187"/>
          </a:xfrm>
          <a:prstGeom prst="rect">
            <a:avLst/>
          </a:prstGeom>
          <a:noFill/>
          <a:ln>
            <a:miter lim="800000"/>
            <a:headEnd/>
            <a:tailEnd/>
          </a:ln>
        </p:spPr>
        <p:txBody>
          <a:bodyPr/>
          <a:lstStyle/>
          <a:p>
            <a:r>
              <a:rPr lang="en-US" sz="1000" dirty="0">
                <a:latin typeface="ZapfHumnst BT" pitchFamily="34" charset="0"/>
              </a:rPr>
              <a:t>This diagram models the subsystem elements and their relationships. These relationships support the required collaborations between the design elements to support the behavior of the subsystem (as documented in the subsystem interfaces). For our purposes, we concentrated on the </a:t>
            </a:r>
            <a:r>
              <a:rPr lang="en-US" sz="1000" dirty="0" err="1">
                <a:latin typeface="ZapfHumnst BT" pitchFamily="34" charset="0"/>
              </a:rPr>
              <a:t>getCourseOfferings</a:t>
            </a:r>
            <a:r>
              <a:rPr lang="en-US" sz="1000" dirty="0">
                <a:latin typeface="ZapfHumnst BT" pitchFamily="34" charset="0"/>
              </a:rPr>
              <a:t>() interface operation.</a:t>
            </a:r>
          </a:p>
          <a:p>
            <a:r>
              <a:rPr lang="en-US" sz="1000" dirty="0" err="1">
                <a:latin typeface="ZapfHumnst BT" pitchFamily="34" charset="0"/>
              </a:rPr>
              <a:t>CourseCatalogSystem</a:t>
            </a:r>
            <a:r>
              <a:rPr lang="en-US" sz="1000" dirty="0">
                <a:latin typeface="ZapfHumnst BT" pitchFamily="34" charset="0"/>
              </a:rPr>
              <a:t> works with </a:t>
            </a:r>
            <a:r>
              <a:rPr lang="en-US" sz="1000" dirty="0" err="1">
                <a:latin typeface="ZapfHumnst BT" pitchFamily="34" charset="0"/>
              </a:rPr>
              <a:t>DBCourseOffering</a:t>
            </a:r>
            <a:r>
              <a:rPr lang="en-US" sz="1000" dirty="0">
                <a:latin typeface="ZapfHumnst BT" pitchFamily="34" charset="0"/>
              </a:rPr>
              <a:t> to read and write persistent data from the Course Catalog System RDBMS.  </a:t>
            </a:r>
            <a:r>
              <a:rPr lang="en-US" sz="1000" dirty="0" err="1">
                <a:latin typeface="ZapfHumnst BT" pitchFamily="34" charset="0"/>
              </a:rPr>
              <a:t>DBCourseOffering</a:t>
            </a:r>
            <a:r>
              <a:rPr lang="en-US" sz="1000" dirty="0">
                <a:latin typeface="ZapfHumnst BT" pitchFamily="34" charset="0"/>
              </a:rPr>
              <a:t> is responsible for accessing the JDBC database using the previously established Connection (see JDBC Initialize interaction diagram). Once a database connection is opened, </a:t>
            </a:r>
            <a:r>
              <a:rPr lang="en-US" sz="1000" dirty="0" err="1">
                <a:latin typeface="ZapfHumnst BT" pitchFamily="34" charset="0"/>
              </a:rPr>
              <a:t>DBCourseOffering</a:t>
            </a:r>
            <a:r>
              <a:rPr lang="en-US" sz="1000" dirty="0">
                <a:latin typeface="ZapfHumnst BT" pitchFamily="34" charset="0"/>
              </a:rPr>
              <a:t> can then create SQL statements that will be sent to the underlying RDBMS and executed using the Statement class. The results of the SQL query is returned in a </a:t>
            </a:r>
            <a:r>
              <a:rPr lang="en-US" sz="1000" dirty="0" err="1">
                <a:latin typeface="ZapfHumnst BT" pitchFamily="34" charset="0"/>
              </a:rPr>
              <a:t>ResultSet</a:t>
            </a:r>
            <a:r>
              <a:rPr lang="en-US" sz="1000" dirty="0">
                <a:latin typeface="ZapfHumnst BT" pitchFamily="34" charset="0"/>
              </a:rPr>
              <a:t> class object.</a:t>
            </a:r>
          </a:p>
          <a:p>
            <a:r>
              <a:rPr lang="en-US" sz="1000" dirty="0">
                <a:latin typeface="ZapfHumnst BT" pitchFamily="34" charset="0"/>
              </a:rPr>
              <a:t>Note: Elements outside of the subsystem are shown, as well, to provide context. These elements can be identified because their owning package is listed in parentheses below the class name (for example, “from University Artifacts”).</a:t>
            </a:r>
          </a:p>
          <a:p>
            <a:r>
              <a:rPr lang="en-US" sz="1000" dirty="0">
                <a:latin typeface="ZapfHumnst BT" pitchFamily="34" charset="0"/>
              </a:rPr>
              <a:t>Just as in Use-Case Analysis and Use-Case Design</a:t>
            </a:r>
            <a:r>
              <a:rPr lang="en-US" sz="1000" i="1" dirty="0">
                <a:latin typeface="ZapfHumnst BT" pitchFamily="34" charset="0"/>
              </a:rPr>
              <a:t>,</a:t>
            </a:r>
            <a:r>
              <a:rPr lang="en-US" sz="1000" dirty="0">
                <a:latin typeface="ZapfHumnst BT" pitchFamily="34" charset="0"/>
              </a:rPr>
              <a:t> the subsystem element collaborations modeled previously in the interaction diagrams drive the relationships defined between the participating design elements.</a:t>
            </a:r>
          </a:p>
          <a:p>
            <a:r>
              <a:rPr lang="en-US" sz="1000" dirty="0">
                <a:latin typeface="ZapfHumnst BT" pitchFamily="34" charset="0"/>
              </a:rPr>
              <a:t>This is exactly the same approach we used to identify analysis class relationships in Use-Case Analysis and</a:t>
            </a:r>
            <a:r>
              <a:rPr lang="en-US" sz="1000" i="1" dirty="0">
                <a:latin typeface="ZapfHumnst BT" pitchFamily="34" charset="0"/>
              </a:rPr>
              <a:t> </a:t>
            </a:r>
            <a:r>
              <a:rPr lang="en-US" sz="1000" dirty="0">
                <a:latin typeface="ZapfHumnst BT" pitchFamily="34" charset="0"/>
              </a:rPr>
              <a:t>to identify design element relationships in Use-Case Design.</a:t>
            </a:r>
          </a:p>
        </p:txBody>
      </p:sp>
    </p:spTree>
    <p:extLst>
      <p:ext uri="{BB962C8B-B14F-4D97-AF65-F5344CB8AC3E}">
        <p14:creationId xmlns:p14="http://schemas.microsoft.com/office/powerpoint/2010/main" val="22753000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hdr" sz="quarter"/>
          </p:nvPr>
        </p:nvSpPr>
        <p:spPr>
          <a:ln/>
        </p:spPr>
        <p:txBody>
          <a:bodyPr/>
          <a:lstStyle/>
          <a:p>
            <a:r>
              <a:rPr lang="en-US"/>
              <a:t>Mastering OOAD – Instructor Notes</a:t>
            </a:r>
          </a:p>
        </p:txBody>
      </p:sp>
      <p:sp>
        <p:nvSpPr>
          <p:cNvPr id="6" name="Rectangle 4"/>
          <p:cNvSpPr>
            <a:spLocks noGrp="1" noChangeArrowheads="1"/>
          </p:cNvSpPr>
          <p:nvPr>
            <p:ph type="ftr" sz="quarter" idx="4"/>
          </p:nvPr>
        </p:nvSpPr>
        <p:spPr>
          <a:ln/>
        </p:spPr>
        <p:txBody>
          <a:bodyPr/>
          <a:lstStyle/>
          <a:p>
            <a:r>
              <a:rPr lang="en-US"/>
              <a:t>Module 12 - Subsystem Design</a:t>
            </a:r>
            <a:endParaRPr lang="en-US">
              <a:latin typeface="ZapfHumnst BT" pitchFamily="34" charset="0"/>
            </a:endParaRPr>
          </a:p>
        </p:txBody>
      </p:sp>
      <p:sp>
        <p:nvSpPr>
          <p:cNvPr id="403458" name="Text Box 2"/>
          <p:cNvSpPr txBox="1">
            <a:spLocks noChangeArrowheads="1"/>
          </p:cNvSpPr>
          <p:nvPr/>
        </p:nvSpPr>
        <p:spPr bwMode="auto">
          <a:xfrm>
            <a:off x="607125" y="1261133"/>
            <a:ext cx="1926963" cy="3712642"/>
          </a:xfrm>
          <a:prstGeom prst="rect">
            <a:avLst/>
          </a:prstGeom>
          <a:noFill/>
          <a:ln w="12700">
            <a:noFill/>
            <a:miter lim="800000"/>
            <a:headEnd type="none" w="sm" len="sm"/>
            <a:tailEnd type="none" w="lg" len="lg"/>
          </a:ln>
          <a:effectLst/>
        </p:spPr>
        <p:txBody>
          <a:bodyPr lIns="95335" tIns="47668" rIns="95335" bIns="47668">
            <a:spAutoFit/>
          </a:bodyPr>
          <a:lstStyle/>
          <a:p>
            <a:pPr>
              <a:spcBef>
                <a:spcPct val="50000"/>
              </a:spcBef>
            </a:pPr>
            <a:r>
              <a:rPr lang="en-US" dirty="0">
                <a:latin typeface="ZapfHumnst BT" pitchFamily="34" charset="0"/>
              </a:rPr>
              <a:t>The exercise solution can be found in the </a:t>
            </a:r>
            <a:r>
              <a:rPr lang="en-US" i="1" dirty="0">
                <a:latin typeface="ZapfHumnst BT" pitchFamily="34" charset="0"/>
              </a:rPr>
              <a:t>Payroll Exercise Solution Appendix</a:t>
            </a:r>
            <a:r>
              <a:rPr lang="en-US" dirty="0">
                <a:latin typeface="ZapfHumnst BT" pitchFamily="34" charset="0"/>
              </a:rPr>
              <a:t>, Subsystem Design section.  See the table of contents for the specific page numbers.</a:t>
            </a:r>
          </a:p>
          <a:p>
            <a:pPr>
              <a:spcBef>
                <a:spcPct val="50000"/>
              </a:spcBef>
            </a:pPr>
            <a:r>
              <a:rPr lang="en-US" dirty="0">
                <a:latin typeface="ZapfHumnst BT" pitchFamily="34" charset="0"/>
              </a:rPr>
              <a:t>The Payroll Solution contains the design for the following subsystems:</a:t>
            </a:r>
          </a:p>
          <a:p>
            <a:pPr marL="178754" lvl="1" indent="-59585">
              <a:spcBef>
                <a:spcPct val="50000"/>
              </a:spcBef>
              <a:buFontTx/>
              <a:buChar char="•"/>
            </a:pPr>
            <a:r>
              <a:rPr lang="en-US" dirty="0">
                <a:latin typeface="ZapfHumnst BT" pitchFamily="34" charset="0"/>
              </a:rPr>
              <a:t>Bank System (does not require the application of any mechanism).</a:t>
            </a:r>
          </a:p>
          <a:p>
            <a:pPr marL="178754" lvl="1" indent="-59585">
              <a:spcBef>
                <a:spcPct val="50000"/>
              </a:spcBef>
              <a:buFontTx/>
              <a:buChar char="•"/>
            </a:pPr>
            <a:r>
              <a:rPr lang="en-US" dirty="0" err="1">
                <a:latin typeface="ZapfHumnst BT" pitchFamily="34" charset="0"/>
              </a:rPr>
              <a:t>PrintService</a:t>
            </a:r>
            <a:r>
              <a:rPr lang="en-US" dirty="0">
                <a:latin typeface="ZapfHumnst BT" pitchFamily="34" charset="0"/>
              </a:rPr>
              <a:t> (does not require the application of any mechanism). This has the most interesting design.</a:t>
            </a:r>
          </a:p>
          <a:p>
            <a:pPr marL="178754" lvl="1" indent="-59585">
              <a:spcBef>
                <a:spcPct val="50000"/>
              </a:spcBef>
              <a:buFontTx/>
              <a:buChar char="•"/>
            </a:pPr>
            <a:r>
              <a:rPr lang="en-US" dirty="0">
                <a:latin typeface="ZapfHumnst BT" pitchFamily="34" charset="0"/>
              </a:rPr>
              <a:t>Project Management Database (RDBMS Persistency - Read mechanism).</a:t>
            </a:r>
          </a:p>
          <a:p>
            <a:pPr>
              <a:spcBef>
                <a:spcPct val="50000"/>
              </a:spcBef>
            </a:pPr>
            <a:r>
              <a:rPr lang="en-US" dirty="0">
                <a:latin typeface="ZapfHumnst BT" pitchFamily="34" charset="0"/>
              </a:rPr>
              <a:t>When reviewing the student subsystem designs, don’t concentrate on the details of their subsystem design.  Just make sure that the designs are consistent with the interface/subsystem descriptions and that their class and interaction diagrams are consistent.</a:t>
            </a:r>
          </a:p>
        </p:txBody>
      </p:sp>
      <p:sp>
        <p:nvSpPr>
          <p:cNvPr id="403459" name="Rectangle 3"/>
          <p:cNvSpPr>
            <a:spLocks noGrp="1" noRot="1" noChangeAspect="1" noChangeArrowheads="1"/>
          </p:cNvSpPr>
          <p:nvPr>
            <p:ph type="sldImg"/>
          </p:nvPr>
        </p:nvSpPr>
        <p:spPr bwMode="auto">
          <a:xfrm>
            <a:off x="2657475" y="874713"/>
            <a:ext cx="4240213" cy="3181350"/>
          </a:xfrm>
          <a:prstGeom prst="rect">
            <a:avLst/>
          </a:prstGeom>
          <a:solidFill>
            <a:srgbClr val="FFFFFF"/>
          </a:solidFill>
          <a:ln>
            <a:solidFill>
              <a:srgbClr val="000000"/>
            </a:solidFill>
            <a:miter lim="800000"/>
            <a:headEnd/>
            <a:tailEnd/>
          </a:ln>
        </p:spPr>
      </p:sp>
      <p:sp>
        <p:nvSpPr>
          <p:cNvPr id="403460" name="Rectangle 4"/>
          <p:cNvSpPr>
            <a:spLocks noGrp="1" noChangeArrowheads="1"/>
          </p:cNvSpPr>
          <p:nvPr>
            <p:ph type="body" idx="1"/>
          </p:nvPr>
        </p:nvSpPr>
        <p:spPr bwMode="auto">
          <a:xfrm>
            <a:off x="2649574" y="4299466"/>
            <a:ext cx="4236679" cy="4135187"/>
          </a:xfrm>
          <a:prstGeom prst="rect">
            <a:avLst/>
          </a:prstGeom>
          <a:noFill/>
          <a:ln>
            <a:miter lim="800000"/>
            <a:headEnd/>
            <a:tailEnd/>
          </a:ln>
        </p:spPr>
        <p:txBody>
          <a:bodyPr/>
          <a:lstStyle/>
          <a:p>
            <a:r>
              <a:rPr lang="en-US" sz="1000" dirty="0">
                <a:latin typeface="ZapfHumnst BT" pitchFamily="34" charset="0"/>
              </a:rPr>
              <a:t>There is one interaction diagram per interface operation to ensure that all responsibilities have been allocated to a subsystem element.  Naming the diagrams to reflect the operation they model helps with traceability. The interaction diagrams may be collaboration or sequence diagrams.</a:t>
            </a:r>
          </a:p>
          <a:p>
            <a:r>
              <a:rPr lang="en-US" sz="1000" dirty="0">
                <a:latin typeface="ZapfHumnst BT" pitchFamily="34" charset="0"/>
              </a:rPr>
              <a:t>As with Use-Case Realizations, for interface realizations there is a class diagram that contains the design elements that realize the interface responsibilities. Just like the VOPC for use-case realizations, for every link on the interaction diagrams, there should be a relationship on the class diagram.</a:t>
            </a:r>
          </a:p>
          <a:p>
            <a:r>
              <a:rPr lang="en-US" sz="1000" dirty="0">
                <a:latin typeface="ZapfHumnst BT" pitchFamily="34" charset="0"/>
              </a:rPr>
              <a:t>During detailed design, we may have found that the subsystem needs the services of something outside of the subsystem in order to fulfill its responsibilities. In such a case, the subsystem must have a dependency on that element (or the containing package or subsystem). These elements are “suppliers” of the subsystem. Such dependencies are usually monitored and regulated by the architecture team.</a:t>
            </a:r>
          </a:p>
          <a:p>
            <a:r>
              <a:rPr lang="en-US" sz="1000" dirty="0">
                <a:latin typeface="ZapfHumnst BT" pitchFamily="34" charset="0"/>
              </a:rPr>
              <a:t>The subsystem dependencies class diagram should contain the subsystem and any dependencies on external </a:t>
            </a:r>
            <a:r>
              <a:rPr lang="en-US" sz="1000" dirty="0" err="1">
                <a:latin typeface="ZapfHumnst BT" pitchFamily="34" charset="0"/>
              </a:rPr>
              <a:t>packag</a:t>
            </a:r>
            <a:r>
              <a:rPr lang="en-US" sz="1000" dirty="0">
                <a:latin typeface="ZapfHumnst BT" pitchFamily="34" charset="0"/>
              </a:rPr>
              <a:t>(</a:t>
            </a:r>
            <a:r>
              <a:rPr lang="en-US" sz="1000" dirty="0" err="1">
                <a:latin typeface="ZapfHumnst BT" pitchFamily="34" charset="0"/>
              </a:rPr>
              <a:t>es</a:t>
            </a:r>
            <a:r>
              <a:rPr lang="en-US" sz="1000" dirty="0">
                <a:latin typeface="ZapfHumnst BT" pitchFamily="34" charset="0"/>
              </a:rPr>
              <a:t>) and/or subsystem(s). This diagram is meant to show the subsystem dependencies on external design elements.</a:t>
            </a:r>
          </a:p>
          <a:p>
            <a:r>
              <a:rPr lang="en-US" sz="1000" dirty="0">
                <a:latin typeface="ZapfHumnst BT" pitchFamily="34" charset="0"/>
              </a:rPr>
              <a:t>Remember to use the conventions recommended in the course. </a:t>
            </a:r>
          </a:p>
          <a:p>
            <a:r>
              <a:rPr lang="en-US" sz="1000" dirty="0">
                <a:latin typeface="ZapfHumnst BT" pitchFamily="34" charset="0"/>
              </a:rPr>
              <a:t>References to sample diagrams within the course that are similar to what should be produced are:</a:t>
            </a:r>
          </a:p>
          <a:p>
            <a:pPr marL="238338" lvl="1" indent="-119169">
              <a:buFontTx/>
              <a:buChar char="•"/>
            </a:pPr>
            <a:r>
              <a:rPr lang="en-US" sz="1000" dirty="0">
                <a:latin typeface="ZapfHumnst BT" pitchFamily="34" charset="0"/>
              </a:rPr>
              <a:t>Subsystem class diagram: Slides 21-22.</a:t>
            </a:r>
          </a:p>
          <a:p>
            <a:pPr marL="238338" lvl="1" indent="-119169">
              <a:buFontTx/>
              <a:buChar char="•"/>
            </a:pPr>
            <a:r>
              <a:rPr lang="en-US" sz="1000" dirty="0">
                <a:latin typeface="ZapfHumnst BT" pitchFamily="34" charset="0"/>
              </a:rPr>
              <a:t>Subsystem interface operation interaction diagram: Slides 17, 19.</a:t>
            </a:r>
          </a:p>
          <a:p>
            <a:pPr marL="238338" lvl="1" indent="-119169">
              <a:buFontTx/>
              <a:buChar char="•"/>
            </a:pPr>
            <a:r>
              <a:rPr lang="en-US" sz="1000" dirty="0">
                <a:latin typeface="ZapfHumnst BT" pitchFamily="34" charset="0"/>
              </a:rPr>
              <a:t>Subsystem dependencies class diagram: Slides 25-26.</a:t>
            </a:r>
          </a:p>
        </p:txBody>
      </p:sp>
    </p:spTree>
    <p:extLst>
      <p:ext uri="{BB962C8B-B14F-4D97-AF65-F5344CB8AC3E}">
        <p14:creationId xmlns:p14="http://schemas.microsoft.com/office/powerpoint/2010/main" val="26723904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000" dirty="0" smtClean="0">
                <a:latin typeface="ZapfHumnst BT" pitchFamily="34" charset="0"/>
              </a:rPr>
              <a:t>After completing a model, it is important to step back and review your work. Some helpful questions are:</a:t>
            </a:r>
          </a:p>
          <a:p>
            <a:pPr marL="238338" lvl="1" indent="-119169">
              <a:buFontTx/>
              <a:buChar char="•"/>
            </a:pPr>
            <a:r>
              <a:rPr lang="en-US" sz="1000" dirty="0" smtClean="0">
                <a:latin typeface="ZapfHumnst BT" pitchFamily="34" charset="0"/>
              </a:rPr>
              <a:t>Have all the main and/or </a:t>
            </a:r>
            <a:r>
              <a:rPr lang="en-US" sz="1000" dirty="0" err="1" smtClean="0">
                <a:latin typeface="ZapfHumnst BT" pitchFamily="34" charset="0"/>
              </a:rPr>
              <a:t>subflows</a:t>
            </a:r>
            <a:r>
              <a:rPr lang="en-US" sz="1000" dirty="0" smtClean="0">
                <a:latin typeface="ZapfHumnst BT" pitchFamily="34" charset="0"/>
              </a:rPr>
              <a:t> for the interface operations been handled?</a:t>
            </a:r>
          </a:p>
          <a:p>
            <a:pPr marL="238338" lvl="1" indent="-119169">
              <a:buFontTx/>
              <a:buChar char="•"/>
            </a:pPr>
            <a:r>
              <a:rPr lang="en-US" sz="1000" dirty="0" smtClean="0">
                <a:latin typeface="ZapfHumnst BT" pitchFamily="34" charset="0"/>
              </a:rPr>
              <a:t>Has all behavior been distributed among the participating design elements?  This includes design classes and interfaces.</a:t>
            </a:r>
          </a:p>
          <a:p>
            <a:pPr marL="238338" lvl="1" indent="-119169">
              <a:buFontTx/>
              <a:buChar char="•"/>
            </a:pPr>
            <a:r>
              <a:rPr lang="en-US" sz="1000" dirty="0" smtClean="0">
                <a:latin typeface="ZapfHumnst BT" pitchFamily="34" charset="0"/>
              </a:rPr>
              <a:t>Has behavior been distributed to the right design elements?</a:t>
            </a:r>
          </a:p>
          <a:p>
            <a:pPr marL="238338" lvl="1" indent="-119169">
              <a:buFontTx/>
              <a:buChar char="•"/>
            </a:pPr>
            <a:r>
              <a:rPr lang="en-US" sz="1000" dirty="0" smtClean="0">
                <a:latin typeface="ZapfHumnst BT" pitchFamily="34" charset="0"/>
              </a:rPr>
              <a:t>Are there any messages coming from the interface?  Remember, messages should not come from an interface because the behavior is realized by the subsystem.</a:t>
            </a:r>
          </a:p>
          <a:p>
            <a:endParaRPr lang="en-US" dirty="0" smtClean="0"/>
          </a:p>
          <a:p>
            <a:endParaRPr lang="en-US" dirty="0"/>
          </a:p>
        </p:txBody>
      </p:sp>
      <p:sp>
        <p:nvSpPr>
          <p:cNvPr id="4" name="Header Placeholder 3"/>
          <p:cNvSpPr>
            <a:spLocks noGrp="1"/>
          </p:cNvSpPr>
          <p:nvPr>
            <p:ph type="hdr" sz="quarter" idx="10"/>
          </p:nvPr>
        </p:nvSpPr>
        <p:spPr/>
        <p:txBody>
          <a:bodyPr/>
          <a:lstStyle/>
          <a:p>
            <a:r>
              <a:rPr lang="en-US" smtClean="0"/>
              <a:t>Mastering OOAD – Instructor Notes</a:t>
            </a:r>
            <a:endParaRPr lang="en-US"/>
          </a:p>
        </p:txBody>
      </p:sp>
      <p:sp>
        <p:nvSpPr>
          <p:cNvPr id="5" name="Footer Placeholder 4"/>
          <p:cNvSpPr>
            <a:spLocks noGrp="1"/>
          </p:cNvSpPr>
          <p:nvPr>
            <p:ph type="ftr" sz="quarter" idx="11"/>
          </p:nvPr>
        </p:nvSpPr>
        <p:spPr/>
        <p:txBody>
          <a:bodyPr/>
          <a:lstStyle/>
          <a:p>
            <a:r>
              <a:rPr lang="en-US" smtClean="0"/>
              <a:t>Module 12 - Subsystem Design</a:t>
            </a:r>
            <a:endParaRPr lang="en-US">
              <a:latin typeface="ZapfHumnst BT" pitchFamily="34" charset="0"/>
            </a:endParaRPr>
          </a:p>
        </p:txBody>
      </p:sp>
    </p:spTree>
    <p:extLst>
      <p:ext uri="{BB962C8B-B14F-4D97-AF65-F5344CB8AC3E}">
        <p14:creationId xmlns:p14="http://schemas.microsoft.com/office/powerpoint/2010/main" val="38937323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hdr" sz="quarter"/>
          </p:nvPr>
        </p:nvSpPr>
        <p:spPr>
          <a:ln/>
        </p:spPr>
        <p:txBody>
          <a:bodyPr/>
          <a:lstStyle/>
          <a:p>
            <a:r>
              <a:rPr lang="en-US"/>
              <a:t>Mastering OOAD – Instructor Notes</a:t>
            </a:r>
          </a:p>
        </p:txBody>
      </p:sp>
      <p:sp>
        <p:nvSpPr>
          <p:cNvPr id="6" name="Rectangle 4"/>
          <p:cNvSpPr>
            <a:spLocks noGrp="1" noChangeArrowheads="1"/>
          </p:cNvSpPr>
          <p:nvPr>
            <p:ph type="ftr" sz="quarter" idx="4"/>
          </p:nvPr>
        </p:nvSpPr>
        <p:spPr>
          <a:ln/>
        </p:spPr>
        <p:txBody>
          <a:bodyPr/>
          <a:lstStyle/>
          <a:p>
            <a:r>
              <a:rPr lang="en-US"/>
              <a:t>Module 12 - Subsystem Design</a:t>
            </a:r>
            <a:endParaRPr lang="en-US">
              <a:latin typeface="ZapfHumnst BT" pitchFamily="34" charset="0"/>
            </a:endParaRPr>
          </a:p>
        </p:txBody>
      </p:sp>
      <p:sp>
        <p:nvSpPr>
          <p:cNvPr id="382978" name="Rectangle 2"/>
          <p:cNvSpPr>
            <a:spLocks noGrp="1" noRot="1" noChangeAspect="1" noChangeArrowheads="1"/>
          </p:cNvSpPr>
          <p:nvPr>
            <p:ph type="sldImg"/>
          </p:nvPr>
        </p:nvSpPr>
        <p:spPr bwMode="auto">
          <a:xfrm>
            <a:off x="2657475" y="874713"/>
            <a:ext cx="4240213" cy="3181350"/>
          </a:xfrm>
          <a:prstGeom prst="rect">
            <a:avLst/>
          </a:prstGeom>
          <a:solidFill>
            <a:srgbClr val="FFFFFF"/>
          </a:solidFill>
          <a:ln>
            <a:solidFill>
              <a:srgbClr val="000000"/>
            </a:solidFill>
            <a:miter lim="800000"/>
            <a:headEnd/>
            <a:tailEnd/>
          </a:ln>
        </p:spPr>
      </p:sp>
      <p:sp>
        <p:nvSpPr>
          <p:cNvPr id="382979" name="Rectangle 3"/>
          <p:cNvSpPr>
            <a:spLocks noGrp="1" noChangeArrowheads="1"/>
          </p:cNvSpPr>
          <p:nvPr>
            <p:ph type="body" idx="1"/>
          </p:nvPr>
        </p:nvSpPr>
        <p:spPr bwMode="auto">
          <a:xfrm>
            <a:off x="2649574" y="4299466"/>
            <a:ext cx="4236679" cy="4135187"/>
          </a:xfrm>
          <a:prstGeom prst="rect">
            <a:avLst/>
          </a:prstGeom>
          <a:noFill/>
          <a:ln>
            <a:miter lim="800000"/>
            <a:headEnd/>
            <a:tailEnd/>
          </a:ln>
        </p:spPr>
        <p:txBody>
          <a:bodyPr/>
          <a:lstStyle/>
          <a:p>
            <a:r>
              <a:rPr lang="en-US" sz="1000" dirty="0">
                <a:latin typeface="ZapfHumnst BT" pitchFamily="34" charset="0"/>
              </a:rPr>
              <a:t>This diagram models the subsystem elements and their relationships. These relationships support the required collaborations between the design elements to support the behavior of the subsystem (as documented in the subsystem interfaces). For our purposes, we concentrated on the </a:t>
            </a:r>
            <a:r>
              <a:rPr lang="en-US" sz="1000" dirty="0" err="1">
                <a:latin typeface="ZapfHumnst BT" pitchFamily="34" charset="0"/>
              </a:rPr>
              <a:t>submitBill</a:t>
            </a:r>
            <a:r>
              <a:rPr lang="en-US" sz="1000" dirty="0">
                <a:latin typeface="ZapfHumnst BT" pitchFamily="34" charset="0"/>
              </a:rPr>
              <a:t>() interface operation.</a:t>
            </a:r>
          </a:p>
          <a:p>
            <a:r>
              <a:rPr lang="en-US" sz="1000" dirty="0">
                <a:latin typeface="ZapfHumnst BT" pitchFamily="34" charset="0"/>
              </a:rPr>
              <a:t>Note: Elements outside of the subsystem are shown, as well, to provide context. These elements can be identified because their owning package is listed in parentheses below the class name (for example, “from University Artifacts”).</a:t>
            </a:r>
          </a:p>
          <a:p>
            <a:r>
              <a:rPr lang="en-US" sz="1000" dirty="0">
                <a:latin typeface="ZapfHumnst BT" pitchFamily="34" charset="0"/>
              </a:rPr>
              <a:t>Just as in Use-Case Analysis and Use-Case Design</a:t>
            </a:r>
            <a:r>
              <a:rPr lang="en-US" sz="1000" i="1" dirty="0">
                <a:latin typeface="ZapfHumnst BT" pitchFamily="34" charset="0"/>
              </a:rPr>
              <a:t>,</a:t>
            </a:r>
            <a:r>
              <a:rPr lang="en-US" sz="1000" dirty="0">
                <a:latin typeface="ZapfHumnst BT" pitchFamily="34" charset="0"/>
              </a:rPr>
              <a:t> the subsystem element collaborations modeled previously in the interaction diagrams drive the relationships defined between the participating design elements.</a:t>
            </a:r>
          </a:p>
          <a:p>
            <a:r>
              <a:rPr lang="en-US" sz="1000" dirty="0">
                <a:latin typeface="ZapfHumnst BT" pitchFamily="34" charset="0"/>
              </a:rPr>
              <a:t>This is exactly the same approach we used to identify analysis class relationships in Use-Case Analysis and to identify design element relationships in Use-Case Design.</a:t>
            </a:r>
          </a:p>
          <a:p>
            <a:endParaRPr lang="en-US" sz="1000" dirty="0">
              <a:latin typeface="ZapfHumnst BT" pitchFamily="34" charset="0"/>
            </a:endParaRPr>
          </a:p>
        </p:txBody>
      </p:sp>
      <p:sp>
        <p:nvSpPr>
          <p:cNvPr id="382980" name="Text Box 4"/>
          <p:cNvSpPr txBox="1">
            <a:spLocks noChangeArrowheads="1"/>
          </p:cNvSpPr>
          <p:nvPr/>
        </p:nvSpPr>
        <p:spPr bwMode="auto">
          <a:xfrm>
            <a:off x="607125" y="1261132"/>
            <a:ext cx="1926963" cy="2114195"/>
          </a:xfrm>
          <a:prstGeom prst="rect">
            <a:avLst/>
          </a:prstGeom>
          <a:noFill/>
          <a:ln w="9525">
            <a:noFill/>
            <a:miter lim="800000"/>
            <a:headEnd/>
            <a:tailEnd/>
          </a:ln>
          <a:effectLst/>
        </p:spPr>
        <p:txBody>
          <a:bodyPr lIns="112549" tIns="56274" rIns="112549" bIns="56274">
            <a:spAutoFit/>
          </a:bodyPr>
          <a:lstStyle/>
          <a:p>
            <a:pPr>
              <a:spcBef>
                <a:spcPct val="50000"/>
              </a:spcBef>
            </a:pPr>
            <a:r>
              <a:rPr lang="en-US">
                <a:latin typeface="ZapfHumnst BT" pitchFamily="34" charset="0"/>
              </a:rPr>
              <a:t>Emphasize the modeling of the interface and subsystem proxy.</a:t>
            </a:r>
          </a:p>
          <a:p>
            <a:pPr>
              <a:spcBef>
                <a:spcPct val="50000"/>
              </a:spcBef>
            </a:pPr>
            <a:r>
              <a:rPr lang="en-US">
                <a:latin typeface="ZapfHumnst BT" pitchFamily="34" charset="0"/>
              </a:rPr>
              <a:t>Stress how the subsystem element collaborations drive the relationships defined between them by flipping back to the sequence diagram shown earlier.</a:t>
            </a:r>
          </a:p>
          <a:p>
            <a:pPr>
              <a:spcBef>
                <a:spcPct val="50000"/>
              </a:spcBef>
            </a:pPr>
            <a:r>
              <a:rPr lang="en-US">
                <a:latin typeface="ZapfHumnst BT" pitchFamily="34" charset="0"/>
              </a:rPr>
              <a:t>If nested subsystems are defined, the class diagrams should show the relationships to the subsystem interfaces.  The internals of those subsystems will, in turn, be designed during the Subsystem Design activity for those subsystems.</a:t>
            </a:r>
          </a:p>
        </p:txBody>
      </p:sp>
    </p:spTree>
    <p:extLst>
      <p:ext uri="{BB962C8B-B14F-4D97-AF65-F5344CB8AC3E}">
        <p14:creationId xmlns:p14="http://schemas.microsoft.com/office/powerpoint/2010/main" val="5961973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hdr" sz="quarter"/>
          </p:nvPr>
        </p:nvSpPr>
        <p:spPr>
          <a:ln/>
        </p:spPr>
        <p:txBody>
          <a:bodyPr/>
          <a:lstStyle/>
          <a:p>
            <a:r>
              <a:rPr lang="en-US"/>
              <a:t>Mastering OOAD – Instructor Notes</a:t>
            </a:r>
          </a:p>
        </p:txBody>
      </p:sp>
      <p:sp>
        <p:nvSpPr>
          <p:cNvPr id="6" name="Rectangle 4"/>
          <p:cNvSpPr>
            <a:spLocks noGrp="1" noChangeArrowheads="1"/>
          </p:cNvSpPr>
          <p:nvPr>
            <p:ph type="ftr" sz="quarter" idx="4"/>
          </p:nvPr>
        </p:nvSpPr>
        <p:spPr>
          <a:ln/>
        </p:spPr>
        <p:txBody>
          <a:bodyPr/>
          <a:lstStyle/>
          <a:p>
            <a:r>
              <a:rPr lang="en-US"/>
              <a:t>Module 12 - Subsystem Design</a:t>
            </a:r>
            <a:endParaRPr lang="en-US">
              <a:latin typeface="ZapfHumnst BT" pitchFamily="34" charset="0"/>
            </a:endParaRPr>
          </a:p>
        </p:txBody>
      </p:sp>
      <p:sp>
        <p:nvSpPr>
          <p:cNvPr id="387074" name="Text Box 2"/>
          <p:cNvSpPr txBox="1">
            <a:spLocks noChangeArrowheads="1"/>
          </p:cNvSpPr>
          <p:nvPr/>
        </p:nvSpPr>
        <p:spPr bwMode="auto">
          <a:xfrm>
            <a:off x="607125" y="1261133"/>
            <a:ext cx="1926963" cy="2250703"/>
          </a:xfrm>
          <a:prstGeom prst="rect">
            <a:avLst/>
          </a:prstGeom>
          <a:noFill/>
          <a:ln w="12700">
            <a:noFill/>
            <a:miter lim="800000"/>
            <a:headEnd type="none" w="sm" len="sm"/>
            <a:tailEnd type="none" w="lg" len="lg"/>
          </a:ln>
          <a:effectLst/>
        </p:spPr>
        <p:txBody>
          <a:bodyPr lIns="95335" tIns="47668" rIns="95335" bIns="47668">
            <a:spAutoFit/>
          </a:bodyPr>
          <a:lstStyle/>
          <a:p>
            <a:r>
              <a:rPr lang="en-US">
                <a:latin typeface="ZapfHumnst BT" pitchFamily="34" charset="0"/>
              </a:rPr>
              <a:t>Create a dependency association between the subsystem and each package/subsystem interface the subsystem is dependent upon.  As a result, existing subsystem relationships and possibly subsystem interfaces may need to be refined. </a:t>
            </a:r>
          </a:p>
          <a:p>
            <a:r>
              <a:rPr lang="en-US">
                <a:latin typeface="ZapfHumnst BT" pitchFamily="34" charset="0"/>
              </a:rPr>
              <a:t>Using interface dependencies allows flexible frameworks to be designed using replaceable design elements.</a:t>
            </a:r>
          </a:p>
          <a:p>
            <a:r>
              <a:rPr lang="en-US">
                <a:latin typeface="ZapfHumnst BT" pitchFamily="34" charset="0"/>
              </a:rPr>
              <a:t>Note: Any changes to subsystem interfaces or to relationships between subsystems must be evaluated from an architecture perspective (see Identify Design Elements). </a:t>
            </a:r>
          </a:p>
          <a:p>
            <a:endParaRPr lang="en-US">
              <a:latin typeface="ZapfHumnst BT" pitchFamily="34" charset="0"/>
            </a:endParaRPr>
          </a:p>
        </p:txBody>
      </p:sp>
      <p:sp>
        <p:nvSpPr>
          <p:cNvPr id="387075" name="Rectangle 3"/>
          <p:cNvSpPr>
            <a:spLocks noGrp="1" noRot="1" noChangeAspect="1" noChangeArrowheads="1"/>
          </p:cNvSpPr>
          <p:nvPr>
            <p:ph type="sldImg"/>
          </p:nvPr>
        </p:nvSpPr>
        <p:spPr bwMode="auto">
          <a:xfrm>
            <a:off x="2657475" y="874713"/>
            <a:ext cx="4240213" cy="3181350"/>
          </a:xfrm>
          <a:prstGeom prst="rect">
            <a:avLst/>
          </a:prstGeom>
          <a:solidFill>
            <a:srgbClr val="FFFFFF"/>
          </a:solidFill>
          <a:ln>
            <a:solidFill>
              <a:srgbClr val="000000"/>
            </a:solidFill>
            <a:miter lim="800000"/>
            <a:headEnd/>
            <a:tailEnd/>
          </a:ln>
        </p:spPr>
      </p:sp>
      <p:sp>
        <p:nvSpPr>
          <p:cNvPr id="387076" name="Rectangle 4"/>
          <p:cNvSpPr>
            <a:spLocks noGrp="1" noChangeArrowheads="1"/>
          </p:cNvSpPr>
          <p:nvPr>
            <p:ph type="body" idx="1"/>
          </p:nvPr>
        </p:nvSpPr>
        <p:spPr bwMode="auto">
          <a:xfrm>
            <a:off x="2649574" y="4299466"/>
            <a:ext cx="4236679" cy="4135187"/>
          </a:xfrm>
          <a:prstGeom prst="rect">
            <a:avLst/>
          </a:prstGeom>
          <a:noFill/>
          <a:ln>
            <a:miter lim="800000"/>
            <a:headEnd/>
            <a:tailEnd/>
          </a:ln>
        </p:spPr>
        <p:txBody>
          <a:bodyPr/>
          <a:lstStyle/>
          <a:p>
            <a:r>
              <a:rPr lang="en-US" sz="1000" dirty="0">
                <a:latin typeface="ZapfHumnst BT" pitchFamily="34" charset="0"/>
              </a:rPr>
              <a:t>When a subsystem element uses some behavior of an element contained by another subsystem or package, a dependency on the external element is needed.</a:t>
            </a:r>
          </a:p>
          <a:p>
            <a:r>
              <a:rPr lang="en-US" sz="1000" dirty="0">
                <a:latin typeface="ZapfHumnst BT" pitchFamily="34" charset="0"/>
              </a:rPr>
              <a:t>If the element on which the subsystem is dependent is within a subsystem, the dependency should be on the subsystem interface, not on the subsystem itself or on any element in the subsystem.  This allows the design elements to be substituted for one another as long as they offer the same behavior. It also gives the designer total freedom in designing the internal behavior of the subsystem, as long as it provides the correct external behavior. If a model element directly references a model element in another subsystem, the designer is no longer free to remove that model element or redistribute the behavior of that model element to other elements. As a result, the system is more brittle.</a:t>
            </a:r>
          </a:p>
          <a:p>
            <a:r>
              <a:rPr lang="en-US" sz="1000" dirty="0">
                <a:latin typeface="ZapfHumnst BT" pitchFamily="34" charset="0"/>
              </a:rPr>
              <a:t>If the element the subsystem element is dependent on is within a package, the dependency should be on the package itself.  Ideally, a subsystem should only depend on the interfaces of other model elements for the reasons stated </a:t>
            </a:r>
            <a:r>
              <a:rPr lang="en-US" sz="1000" dirty="0" err="1">
                <a:latin typeface="ZapfHumnst BT" pitchFamily="34" charset="0"/>
              </a:rPr>
              <a:t>above.The</a:t>
            </a:r>
            <a:r>
              <a:rPr lang="en-US" sz="1000" dirty="0">
                <a:latin typeface="ZapfHumnst BT" pitchFamily="34" charset="0"/>
              </a:rPr>
              <a:t> exception is where a number of subsystems share a set of common class definitions, in which case those subsystems “import” the contents of the packages containing the common classes. This should be done only with packages in lower layers in the architecture to ensure that common class definitions are defined consistently. The disadvantage is that the subsystem cannot be reused independent of the depended-on package. </a:t>
            </a:r>
          </a:p>
        </p:txBody>
      </p:sp>
    </p:spTree>
    <p:extLst>
      <p:ext uri="{BB962C8B-B14F-4D97-AF65-F5344CB8AC3E}">
        <p14:creationId xmlns:p14="http://schemas.microsoft.com/office/powerpoint/2010/main" val="788760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hdr" sz="quarter"/>
          </p:nvPr>
        </p:nvSpPr>
        <p:spPr>
          <a:ln/>
        </p:spPr>
        <p:txBody>
          <a:bodyPr/>
          <a:lstStyle/>
          <a:p>
            <a:r>
              <a:rPr lang="en-US"/>
              <a:t>Mastering OOAD – Instructor Notes</a:t>
            </a:r>
          </a:p>
        </p:txBody>
      </p:sp>
      <p:sp>
        <p:nvSpPr>
          <p:cNvPr id="6" name="Rectangle 4"/>
          <p:cNvSpPr>
            <a:spLocks noGrp="1" noChangeArrowheads="1"/>
          </p:cNvSpPr>
          <p:nvPr>
            <p:ph type="ftr" sz="quarter" idx="4"/>
          </p:nvPr>
        </p:nvSpPr>
        <p:spPr>
          <a:ln/>
        </p:spPr>
        <p:txBody>
          <a:bodyPr/>
          <a:lstStyle/>
          <a:p>
            <a:r>
              <a:rPr lang="en-US"/>
              <a:t>Module 12 - Subsystem Design</a:t>
            </a:r>
            <a:endParaRPr lang="en-US">
              <a:latin typeface="ZapfHumnst BT" pitchFamily="34" charset="0"/>
            </a:endParaRPr>
          </a:p>
        </p:txBody>
      </p:sp>
      <p:sp>
        <p:nvSpPr>
          <p:cNvPr id="389122" name="Text Box 2"/>
          <p:cNvSpPr txBox="1">
            <a:spLocks noChangeArrowheads="1"/>
          </p:cNvSpPr>
          <p:nvPr/>
        </p:nvSpPr>
        <p:spPr bwMode="auto">
          <a:xfrm>
            <a:off x="607125" y="1261132"/>
            <a:ext cx="1926963" cy="769441"/>
          </a:xfrm>
          <a:prstGeom prst="rect">
            <a:avLst/>
          </a:prstGeom>
          <a:noFill/>
          <a:ln w="9525">
            <a:noFill/>
            <a:miter lim="800000"/>
            <a:headEnd/>
            <a:tailEnd/>
          </a:ln>
          <a:effectLst/>
        </p:spPr>
        <p:txBody>
          <a:bodyPr lIns="0" tIns="0" rIns="0" bIns="0">
            <a:spAutoFit/>
          </a:bodyPr>
          <a:lstStyle/>
          <a:p>
            <a:pPr>
              <a:spcBef>
                <a:spcPct val="50000"/>
              </a:spcBef>
            </a:pPr>
            <a:r>
              <a:rPr lang="en-US">
                <a:latin typeface="ZapfHumnst BT" pitchFamily="34" charset="0"/>
              </a:rPr>
              <a:t>You may want to demonstrate how these dependencies support the relationships between the enclosed classes by flipping back to the class diagram for the CourseCatalogSystem subsystem.</a:t>
            </a:r>
          </a:p>
        </p:txBody>
      </p:sp>
      <p:sp>
        <p:nvSpPr>
          <p:cNvPr id="389123" name="Rectangle 3"/>
          <p:cNvSpPr>
            <a:spLocks noGrp="1" noRot="1" noChangeAspect="1" noChangeArrowheads="1"/>
          </p:cNvSpPr>
          <p:nvPr>
            <p:ph type="sldImg"/>
          </p:nvPr>
        </p:nvSpPr>
        <p:spPr bwMode="auto">
          <a:xfrm>
            <a:off x="2657475" y="874713"/>
            <a:ext cx="4240213" cy="3181350"/>
          </a:xfrm>
          <a:prstGeom prst="rect">
            <a:avLst/>
          </a:prstGeom>
          <a:solidFill>
            <a:srgbClr val="FFFFFF"/>
          </a:solidFill>
          <a:ln>
            <a:solidFill>
              <a:srgbClr val="000000"/>
            </a:solidFill>
            <a:miter lim="800000"/>
            <a:headEnd/>
            <a:tailEnd/>
          </a:ln>
        </p:spPr>
      </p:sp>
      <p:sp>
        <p:nvSpPr>
          <p:cNvPr id="389124" name="Rectangle 4"/>
          <p:cNvSpPr>
            <a:spLocks noGrp="1" noChangeArrowheads="1"/>
          </p:cNvSpPr>
          <p:nvPr>
            <p:ph type="body" idx="1"/>
          </p:nvPr>
        </p:nvSpPr>
        <p:spPr bwMode="auto">
          <a:xfrm>
            <a:off x="2649574" y="4299466"/>
            <a:ext cx="4236679" cy="4135187"/>
          </a:xfrm>
          <a:prstGeom prst="rect">
            <a:avLst/>
          </a:prstGeom>
          <a:noFill/>
          <a:ln>
            <a:miter lim="800000"/>
            <a:headEnd/>
            <a:tailEnd/>
          </a:ln>
        </p:spPr>
        <p:txBody>
          <a:bodyPr/>
          <a:lstStyle/>
          <a:p>
            <a:r>
              <a:rPr lang="en-US" sz="1000" dirty="0">
                <a:latin typeface="ZapfHumnst BT" pitchFamily="34" charset="0"/>
              </a:rPr>
              <a:t>This diagram models the dependencies that the </a:t>
            </a:r>
            <a:r>
              <a:rPr lang="en-US" sz="1000" dirty="0" err="1">
                <a:latin typeface="ZapfHumnst BT" pitchFamily="34" charset="0"/>
              </a:rPr>
              <a:t>CourseCatalogSystem</a:t>
            </a:r>
            <a:r>
              <a:rPr lang="en-US" sz="1000" dirty="0">
                <a:latin typeface="ZapfHumnst BT" pitchFamily="34" charset="0"/>
              </a:rPr>
              <a:t> subsystem has with other design elements.  These dependencies support the relationships of the enclosed classes as modeled on the earlier subsystem class diagrams.  They are on standard packages that do not have a specific interface.  Thus, the </a:t>
            </a:r>
            <a:r>
              <a:rPr lang="en-US" sz="1000" dirty="0" err="1">
                <a:latin typeface="ZapfHumnst BT" pitchFamily="34" charset="0"/>
              </a:rPr>
              <a:t>CourseCatalogSystem</a:t>
            </a:r>
            <a:r>
              <a:rPr lang="en-US" sz="1000" dirty="0">
                <a:latin typeface="ZapfHumnst BT" pitchFamily="34" charset="0"/>
              </a:rPr>
              <a:t> subsystem cannot be reused without the packages it depends on.</a:t>
            </a:r>
          </a:p>
          <a:p>
            <a:r>
              <a:rPr lang="en-US" sz="1000" dirty="0">
                <a:latin typeface="ZapfHumnst BT" pitchFamily="34" charset="0"/>
              </a:rPr>
              <a:t>The </a:t>
            </a:r>
            <a:r>
              <a:rPr lang="en-US" sz="1000" dirty="0" err="1">
                <a:latin typeface="ZapfHumnst BT" pitchFamily="34" charset="0"/>
              </a:rPr>
              <a:t>CourseCatalogSystem</a:t>
            </a:r>
            <a:r>
              <a:rPr lang="en-US" sz="1000" dirty="0">
                <a:latin typeface="ZapfHumnst BT" pitchFamily="34" charset="0"/>
              </a:rPr>
              <a:t> subsystem is dependent on the java.sql package in order to gain access to the design elements that implement the RDBMS persistency mechanism.</a:t>
            </a:r>
          </a:p>
          <a:p>
            <a:r>
              <a:rPr lang="en-US" sz="1000" dirty="0">
                <a:latin typeface="ZapfHumnst BT" pitchFamily="34" charset="0"/>
              </a:rPr>
              <a:t>The </a:t>
            </a:r>
            <a:r>
              <a:rPr lang="en-US" sz="1000" dirty="0" err="1">
                <a:latin typeface="ZapfHumnst BT" pitchFamily="34" charset="0"/>
              </a:rPr>
              <a:t>CourseCatalogSystem</a:t>
            </a:r>
            <a:r>
              <a:rPr lang="en-US" sz="1000" dirty="0">
                <a:latin typeface="ZapfHumnst BT" pitchFamily="34" charset="0"/>
              </a:rPr>
              <a:t> subsystem is dependent on the External System Interfaces package for gaining access to the subsystem interface itself (</a:t>
            </a:r>
            <a:r>
              <a:rPr lang="en-US" sz="1000" dirty="0" err="1">
                <a:latin typeface="ZapfHumnst BT" pitchFamily="34" charset="0"/>
              </a:rPr>
              <a:t>ICourseCatalogSystem</a:t>
            </a:r>
            <a:r>
              <a:rPr lang="en-US" sz="1000" dirty="0">
                <a:latin typeface="ZapfHumnst BT" pitchFamily="34" charset="0"/>
              </a:rPr>
              <a:t>).  Remember, the subsystem interfaces were not packaged with the subsystems themselves.</a:t>
            </a:r>
          </a:p>
          <a:p>
            <a:r>
              <a:rPr lang="en-US" sz="1000" dirty="0">
                <a:latin typeface="ZapfHumnst BT" pitchFamily="34" charset="0"/>
              </a:rPr>
              <a:t>The </a:t>
            </a:r>
            <a:r>
              <a:rPr lang="en-US" sz="1000" dirty="0" err="1">
                <a:latin typeface="ZapfHumnst BT" pitchFamily="34" charset="0"/>
              </a:rPr>
              <a:t>CourseCatalogSystem</a:t>
            </a:r>
            <a:r>
              <a:rPr lang="en-US" sz="1000" dirty="0">
                <a:latin typeface="ZapfHumnst BT" pitchFamily="34" charset="0"/>
              </a:rPr>
              <a:t> subsystem is dependent on the University Artifacts package in order to gain access to the core types of the Course Registration System.</a:t>
            </a:r>
          </a:p>
        </p:txBody>
      </p:sp>
    </p:spTree>
    <p:extLst>
      <p:ext uri="{BB962C8B-B14F-4D97-AF65-F5344CB8AC3E}">
        <p14:creationId xmlns:p14="http://schemas.microsoft.com/office/powerpoint/2010/main" val="8954953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hdr" sz="quarter"/>
          </p:nvPr>
        </p:nvSpPr>
        <p:spPr>
          <a:ln/>
        </p:spPr>
        <p:txBody>
          <a:bodyPr/>
          <a:lstStyle/>
          <a:p>
            <a:r>
              <a:rPr lang="en-US"/>
              <a:t>Mastering OOAD – Instructor Notes</a:t>
            </a:r>
          </a:p>
        </p:txBody>
      </p:sp>
      <p:sp>
        <p:nvSpPr>
          <p:cNvPr id="6" name="Rectangle 4"/>
          <p:cNvSpPr>
            <a:spLocks noGrp="1" noChangeArrowheads="1"/>
          </p:cNvSpPr>
          <p:nvPr>
            <p:ph type="ftr" sz="quarter" idx="4"/>
          </p:nvPr>
        </p:nvSpPr>
        <p:spPr>
          <a:ln/>
        </p:spPr>
        <p:txBody>
          <a:bodyPr/>
          <a:lstStyle/>
          <a:p>
            <a:r>
              <a:rPr lang="en-US"/>
              <a:t>Module 12 - Subsystem Design</a:t>
            </a:r>
            <a:endParaRPr lang="en-US">
              <a:latin typeface="ZapfHumnst BT" pitchFamily="34" charset="0"/>
            </a:endParaRPr>
          </a:p>
        </p:txBody>
      </p:sp>
      <p:sp>
        <p:nvSpPr>
          <p:cNvPr id="391170" name="Rectangle 2"/>
          <p:cNvSpPr>
            <a:spLocks noGrp="1" noRot="1" noChangeAspect="1" noChangeArrowheads="1"/>
          </p:cNvSpPr>
          <p:nvPr>
            <p:ph type="sldImg"/>
          </p:nvPr>
        </p:nvSpPr>
        <p:spPr bwMode="auto">
          <a:xfrm>
            <a:off x="2657475" y="874713"/>
            <a:ext cx="4240213" cy="3181350"/>
          </a:xfrm>
          <a:prstGeom prst="rect">
            <a:avLst/>
          </a:prstGeom>
          <a:solidFill>
            <a:srgbClr val="FFFFFF"/>
          </a:solidFill>
          <a:ln>
            <a:solidFill>
              <a:srgbClr val="000000"/>
            </a:solidFill>
            <a:miter lim="800000"/>
            <a:headEnd/>
            <a:tailEnd/>
          </a:ln>
        </p:spPr>
      </p:sp>
      <p:sp>
        <p:nvSpPr>
          <p:cNvPr id="391171" name="Rectangle 3"/>
          <p:cNvSpPr>
            <a:spLocks noGrp="1" noChangeArrowheads="1"/>
          </p:cNvSpPr>
          <p:nvPr>
            <p:ph type="body" idx="1"/>
          </p:nvPr>
        </p:nvSpPr>
        <p:spPr bwMode="auto">
          <a:xfrm>
            <a:off x="2649574" y="4299466"/>
            <a:ext cx="4236679" cy="4135187"/>
          </a:xfrm>
          <a:prstGeom prst="rect">
            <a:avLst/>
          </a:prstGeom>
          <a:noFill/>
          <a:ln>
            <a:miter lim="800000"/>
            <a:headEnd/>
            <a:tailEnd/>
          </a:ln>
        </p:spPr>
        <p:txBody>
          <a:bodyPr/>
          <a:lstStyle/>
          <a:p>
            <a:r>
              <a:rPr lang="en-US" sz="1000" dirty="0">
                <a:latin typeface="ZapfHumnst BT" pitchFamily="34" charset="0"/>
              </a:rPr>
              <a:t>This diagram models the dependencies that the </a:t>
            </a:r>
            <a:r>
              <a:rPr lang="en-US" sz="1000" dirty="0" err="1">
                <a:latin typeface="ZapfHumnst BT" pitchFamily="34" charset="0"/>
              </a:rPr>
              <a:t>BillingSystem</a:t>
            </a:r>
            <a:r>
              <a:rPr lang="en-US" sz="1000" dirty="0">
                <a:latin typeface="ZapfHumnst BT" pitchFamily="34" charset="0"/>
              </a:rPr>
              <a:t> subsystem has with other design elements.  These dependencies support the relationships of the enclosed classes as modeled on the earlier subsystem class diagrams.  They are on standard packages that do not have a specific interface.  Thus, the </a:t>
            </a:r>
            <a:r>
              <a:rPr lang="en-US" sz="1000" dirty="0" err="1">
                <a:latin typeface="ZapfHumnst BT" pitchFamily="34" charset="0"/>
              </a:rPr>
              <a:t>BillingSystem</a:t>
            </a:r>
            <a:r>
              <a:rPr lang="en-US" sz="1000" dirty="0">
                <a:latin typeface="ZapfHumnst BT" pitchFamily="34" charset="0"/>
              </a:rPr>
              <a:t> subsystem cannot be reused without the packages it depends on.</a:t>
            </a:r>
          </a:p>
          <a:p>
            <a:r>
              <a:rPr lang="en-US" sz="1000" dirty="0">
                <a:latin typeface="ZapfHumnst BT" pitchFamily="34" charset="0"/>
              </a:rPr>
              <a:t>The </a:t>
            </a:r>
            <a:r>
              <a:rPr lang="en-US" sz="1000" dirty="0" err="1">
                <a:latin typeface="ZapfHumnst BT" pitchFamily="34" charset="0"/>
              </a:rPr>
              <a:t>BillingSystem</a:t>
            </a:r>
            <a:r>
              <a:rPr lang="en-US" sz="1000" dirty="0">
                <a:latin typeface="ZapfHumnst BT" pitchFamily="34" charset="0"/>
              </a:rPr>
              <a:t> subsystem is dependent on the External System Interfaces package in order to gain access to the subsystem interface itself (</a:t>
            </a:r>
            <a:r>
              <a:rPr lang="en-US" sz="1000" dirty="0" err="1">
                <a:latin typeface="ZapfHumnst BT" pitchFamily="34" charset="0"/>
              </a:rPr>
              <a:t>IBillingSystem</a:t>
            </a:r>
            <a:r>
              <a:rPr lang="en-US" sz="1000" dirty="0">
                <a:latin typeface="ZapfHumnst BT" pitchFamily="34" charset="0"/>
              </a:rPr>
              <a:t>).  Remember, the subsystem interfaces were not packaged with the subsystems themselves.</a:t>
            </a:r>
          </a:p>
          <a:p>
            <a:r>
              <a:rPr lang="en-US" sz="1000" dirty="0">
                <a:latin typeface="ZapfHumnst BT" pitchFamily="34" charset="0"/>
              </a:rPr>
              <a:t>The </a:t>
            </a:r>
            <a:r>
              <a:rPr lang="en-US" sz="1000" dirty="0" err="1">
                <a:latin typeface="ZapfHumnst BT" pitchFamily="34" charset="0"/>
              </a:rPr>
              <a:t>BillingSystem</a:t>
            </a:r>
            <a:r>
              <a:rPr lang="en-US" sz="1000" dirty="0">
                <a:latin typeface="ZapfHumnst BT" pitchFamily="34" charset="0"/>
              </a:rPr>
              <a:t> subsystem is dependent on the University Artifacts package in order to gain access to the core types of the Course Registration System.</a:t>
            </a:r>
          </a:p>
        </p:txBody>
      </p:sp>
      <p:sp>
        <p:nvSpPr>
          <p:cNvPr id="391172" name="Text Box 4"/>
          <p:cNvSpPr txBox="1">
            <a:spLocks noChangeArrowheads="1"/>
          </p:cNvSpPr>
          <p:nvPr/>
        </p:nvSpPr>
        <p:spPr bwMode="auto">
          <a:xfrm>
            <a:off x="607126" y="1261132"/>
            <a:ext cx="1979756" cy="883089"/>
          </a:xfrm>
          <a:prstGeom prst="rect">
            <a:avLst/>
          </a:prstGeom>
          <a:noFill/>
          <a:ln w="9525">
            <a:noFill/>
            <a:miter lim="800000"/>
            <a:headEnd/>
            <a:tailEnd/>
          </a:ln>
          <a:effectLst/>
        </p:spPr>
        <p:txBody>
          <a:bodyPr lIns="112549" tIns="56274" rIns="112549" bIns="56274">
            <a:spAutoFit/>
          </a:bodyPr>
          <a:lstStyle/>
          <a:p>
            <a:pPr>
              <a:spcBef>
                <a:spcPct val="50000"/>
              </a:spcBef>
            </a:pPr>
            <a:r>
              <a:rPr lang="en-US">
                <a:latin typeface="ZapfHumnst BT" pitchFamily="34" charset="0"/>
              </a:rPr>
              <a:t>You may want to demonstrate how these dependencies support the relationships between the enclosed classes by flipping back to the class diagram for the BillingSystem subsystem.</a:t>
            </a:r>
          </a:p>
        </p:txBody>
      </p:sp>
    </p:spTree>
    <p:extLst>
      <p:ext uri="{BB962C8B-B14F-4D97-AF65-F5344CB8AC3E}">
        <p14:creationId xmlns:p14="http://schemas.microsoft.com/office/powerpoint/2010/main" val="304851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Mastering OOAD – Instructor Notes</a:t>
            </a:r>
          </a:p>
        </p:txBody>
      </p:sp>
      <p:sp>
        <p:nvSpPr>
          <p:cNvPr id="5" name="Rectangle 4"/>
          <p:cNvSpPr>
            <a:spLocks noGrp="1" noChangeArrowheads="1"/>
          </p:cNvSpPr>
          <p:nvPr>
            <p:ph type="ftr" sz="quarter" idx="4"/>
          </p:nvPr>
        </p:nvSpPr>
        <p:spPr>
          <a:ln/>
        </p:spPr>
        <p:txBody>
          <a:bodyPr/>
          <a:lstStyle/>
          <a:p>
            <a:r>
              <a:rPr lang="en-US"/>
              <a:t>Module 12 - Subsystem Design</a:t>
            </a:r>
            <a:endParaRPr lang="en-US">
              <a:latin typeface="ZapfHumnst BT" pitchFamily="34" charset="0"/>
            </a:endParaRPr>
          </a:p>
        </p:txBody>
      </p:sp>
      <p:sp>
        <p:nvSpPr>
          <p:cNvPr id="395266" name="Rectangle 2"/>
          <p:cNvSpPr>
            <a:spLocks noGrp="1" noRot="1" noChangeAspect="1" noChangeArrowheads="1"/>
          </p:cNvSpPr>
          <p:nvPr>
            <p:ph type="sldImg"/>
          </p:nvPr>
        </p:nvSpPr>
        <p:spPr bwMode="auto">
          <a:xfrm>
            <a:off x="2657475" y="874713"/>
            <a:ext cx="4240213" cy="3181350"/>
          </a:xfrm>
          <a:prstGeom prst="rect">
            <a:avLst/>
          </a:prstGeom>
          <a:solidFill>
            <a:srgbClr val="FFFFFF"/>
          </a:solidFill>
          <a:ln>
            <a:solidFill>
              <a:srgbClr val="000000"/>
            </a:solidFill>
            <a:miter lim="800000"/>
            <a:headEnd/>
            <a:tailEnd/>
          </a:ln>
        </p:spPr>
      </p:sp>
      <p:sp>
        <p:nvSpPr>
          <p:cNvPr id="395267" name="Rectangle 3"/>
          <p:cNvSpPr>
            <a:spLocks noGrp="1" noChangeArrowheads="1"/>
          </p:cNvSpPr>
          <p:nvPr>
            <p:ph type="body" idx="1"/>
          </p:nvPr>
        </p:nvSpPr>
        <p:spPr bwMode="auto">
          <a:xfrm>
            <a:off x="2649574" y="4299466"/>
            <a:ext cx="4236679" cy="4135187"/>
          </a:xfrm>
          <a:prstGeom prst="rect">
            <a:avLst/>
          </a:prstGeom>
          <a:noFill/>
          <a:ln>
            <a:miter lim="800000"/>
            <a:headEnd/>
            <a:tailEnd/>
          </a:ln>
        </p:spPr>
        <p:txBody>
          <a:bodyPr/>
          <a:lstStyle/>
          <a:p>
            <a:r>
              <a:rPr lang="en-US" sz="1000" dirty="0">
                <a:latin typeface="ZapfHumnst BT" pitchFamily="34" charset="0"/>
              </a:rPr>
              <a:t>This checklist includes the key things to look for when assessing the results of </a:t>
            </a:r>
            <a:r>
              <a:rPr lang="en-US" sz="1000" b="1" dirty="0">
                <a:latin typeface="ZapfHumnst BT" pitchFamily="34" charset="0"/>
              </a:rPr>
              <a:t>Subsystem Design</a:t>
            </a:r>
            <a:r>
              <a:rPr lang="en-US" sz="1000" dirty="0">
                <a:latin typeface="ZapfHumnst BT" pitchFamily="34" charset="0"/>
              </a:rPr>
              <a:t>.</a:t>
            </a:r>
          </a:p>
          <a:p>
            <a:r>
              <a:rPr lang="en-US" sz="1000" dirty="0">
                <a:latin typeface="ZapfHumnst BT" pitchFamily="34" charset="0"/>
              </a:rPr>
              <a:t>A designer is responsible for the integrity of the design subsystem, ensuring that: </a:t>
            </a:r>
          </a:p>
          <a:p>
            <a:pPr marL="238338" lvl="1" indent="-119169">
              <a:buFontTx/>
              <a:buChar char="•"/>
            </a:pPr>
            <a:r>
              <a:rPr lang="en-US" sz="1000" dirty="0">
                <a:latin typeface="ZapfHumnst BT" pitchFamily="34" charset="0"/>
              </a:rPr>
              <a:t>The subsystem encapsulates its contents, only exposing contained behavior through interfaces it realizes.</a:t>
            </a:r>
          </a:p>
          <a:p>
            <a:pPr marL="238338" lvl="1" indent="-119169">
              <a:buFontTx/>
              <a:buChar char="•"/>
            </a:pPr>
            <a:r>
              <a:rPr lang="en-US" sz="1000" dirty="0">
                <a:latin typeface="ZapfHumnst BT" pitchFamily="34" charset="0"/>
              </a:rPr>
              <a:t>The operations of the interfaces the subsystem realizes are distributed to contained classes or subsystems.</a:t>
            </a:r>
          </a:p>
          <a:p>
            <a:pPr marL="238338" lvl="1" indent="-119169">
              <a:buFontTx/>
              <a:buChar char="•"/>
            </a:pPr>
            <a:r>
              <a:rPr lang="en-US" sz="1000" dirty="0">
                <a:latin typeface="ZapfHumnst BT" pitchFamily="34" charset="0"/>
              </a:rPr>
              <a:t>The subsystem properly implements its interfaces.</a:t>
            </a:r>
          </a:p>
        </p:txBody>
      </p:sp>
    </p:spTree>
    <p:extLst>
      <p:ext uri="{BB962C8B-B14F-4D97-AF65-F5344CB8AC3E}">
        <p14:creationId xmlns:p14="http://schemas.microsoft.com/office/powerpoint/2010/main" val="34022957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Mastering OOAD – Instructor Notes</a:t>
            </a:r>
          </a:p>
        </p:txBody>
      </p:sp>
      <p:sp>
        <p:nvSpPr>
          <p:cNvPr id="5" name="Rectangle 4"/>
          <p:cNvSpPr>
            <a:spLocks noGrp="1" noChangeArrowheads="1"/>
          </p:cNvSpPr>
          <p:nvPr>
            <p:ph type="ftr" sz="quarter" idx="4"/>
          </p:nvPr>
        </p:nvSpPr>
        <p:spPr>
          <a:ln/>
        </p:spPr>
        <p:txBody>
          <a:bodyPr/>
          <a:lstStyle/>
          <a:p>
            <a:r>
              <a:rPr lang="en-US"/>
              <a:t>Module 12 - Subsystem Design</a:t>
            </a:r>
            <a:endParaRPr lang="en-US">
              <a:latin typeface="ZapfHumnst BT" pitchFamily="34" charset="0"/>
            </a:endParaRPr>
          </a:p>
        </p:txBody>
      </p:sp>
      <p:sp>
        <p:nvSpPr>
          <p:cNvPr id="397314" name="Rectangle 2"/>
          <p:cNvSpPr>
            <a:spLocks noGrp="1" noRot="1" noChangeAspect="1" noChangeArrowheads="1"/>
          </p:cNvSpPr>
          <p:nvPr>
            <p:ph type="sldImg"/>
          </p:nvPr>
        </p:nvSpPr>
        <p:spPr bwMode="auto">
          <a:xfrm>
            <a:off x="2657475" y="874713"/>
            <a:ext cx="4240213" cy="3181350"/>
          </a:xfrm>
          <a:prstGeom prst="rect">
            <a:avLst/>
          </a:prstGeom>
          <a:solidFill>
            <a:srgbClr val="FFFFFF"/>
          </a:solidFill>
          <a:ln>
            <a:solidFill>
              <a:srgbClr val="000000"/>
            </a:solidFill>
            <a:miter lim="800000"/>
            <a:headEnd/>
            <a:tailEnd/>
          </a:ln>
        </p:spPr>
      </p:sp>
      <p:sp>
        <p:nvSpPr>
          <p:cNvPr id="397316" name="Text Box 4"/>
          <p:cNvSpPr txBox="1">
            <a:spLocks noChangeArrowheads="1"/>
          </p:cNvSpPr>
          <p:nvPr/>
        </p:nvSpPr>
        <p:spPr bwMode="auto">
          <a:xfrm>
            <a:off x="607126" y="1264451"/>
            <a:ext cx="1979756" cy="7168542"/>
          </a:xfrm>
          <a:prstGeom prst="rect">
            <a:avLst/>
          </a:prstGeom>
          <a:noFill/>
          <a:ln w="9525">
            <a:noFill/>
            <a:miter lim="800000"/>
            <a:headEnd/>
            <a:tailEnd/>
          </a:ln>
          <a:effectLst/>
        </p:spPr>
        <p:txBody>
          <a:bodyPr lIns="112549" tIns="56274" rIns="112549" bIns="56274"/>
          <a:lstStyle/>
          <a:p>
            <a:r>
              <a:rPr lang="en-US">
                <a:latin typeface="ZapfHumnst BT" pitchFamily="34" charset="0"/>
              </a:rPr>
              <a:t>The following page numbers will help you find the answers to the review questions:</a:t>
            </a:r>
          </a:p>
          <a:p>
            <a:r>
              <a:rPr lang="en-US">
                <a:latin typeface="ZapfHumnst BT" pitchFamily="34" charset="0"/>
              </a:rPr>
              <a:t>Question 1: pp. 3-4</a:t>
            </a:r>
          </a:p>
          <a:p>
            <a:r>
              <a:rPr lang="en-US">
                <a:latin typeface="ZapfHumnst BT" pitchFamily="34" charset="0"/>
              </a:rPr>
              <a:t>Question 2: p. 11</a:t>
            </a:r>
          </a:p>
          <a:p>
            <a:r>
              <a:rPr lang="en-US">
                <a:latin typeface="ZapfHumnst BT" pitchFamily="34" charset="0"/>
              </a:rPr>
              <a:t>Question 3: p. 24</a:t>
            </a:r>
          </a:p>
        </p:txBody>
      </p:sp>
    </p:spTree>
    <p:extLst>
      <p:ext uri="{BB962C8B-B14F-4D97-AF65-F5344CB8AC3E}">
        <p14:creationId xmlns:p14="http://schemas.microsoft.com/office/powerpoint/2010/main" val="29265090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hdr" sz="quarter"/>
          </p:nvPr>
        </p:nvSpPr>
        <p:spPr>
          <a:ln/>
        </p:spPr>
        <p:txBody>
          <a:bodyPr/>
          <a:lstStyle/>
          <a:p>
            <a:r>
              <a:rPr lang="en-US"/>
              <a:t>Mastering OOAD – Instructor Notes</a:t>
            </a:r>
          </a:p>
        </p:txBody>
      </p:sp>
      <p:sp>
        <p:nvSpPr>
          <p:cNvPr id="6" name="Rectangle 4"/>
          <p:cNvSpPr>
            <a:spLocks noGrp="1" noChangeArrowheads="1"/>
          </p:cNvSpPr>
          <p:nvPr>
            <p:ph type="ftr" sz="quarter" idx="4"/>
          </p:nvPr>
        </p:nvSpPr>
        <p:spPr>
          <a:ln/>
        </p:spPr>
        <p:txBody>
          <a:bodyPr/>
          <a:lstStyle/>
          <a:p>
            <a:r>
              <a:rPr lang="en-US"/>
              <a:t>Module 12 - Subsystem Design</a:t>
            </a:r>
            <a:endParaRPr lang="en-US">
              <a:latin typeface="ZapfHumnst BT" pitchFamily="34" charset="0"/>
            </a:endParaRPr>
          </a:p>
        </p:txBody>
      </p:sp>
      <p:sp>
        <p:nvSpPr>
          <p:cNvPr id="399362" name="Text Box 2"/>
          <p:cNvSpPr txBox="1">
            <a:spLocks noChangeArrowheads="1"/>
          </p:cNvSpPr>
          <p:nvPr/>
        </p:nvSpPr>
        <p:spPr bwMode="auto">
          <a:xfrm>
            <a:off x="607125" y="1261133"/>
            <a:ext cx="1953360" cy="2096815"/>
          </a:xfrm>
          <a:prstGeom prst="rect">
            <a:avLst/>
          </a:prstGeom>
          <a:noFill/>
          <a:ln w="12700">
            <a:noFill/>
            <a:miter lim="800000"/>
            <a:headEnd type="none" w="sm" len="sm"/>
            <a:tailEnd type="none" w="lg" len="lg"/>
          </a:ln>
          <a:effectLst/>
        </p:spPr>
        <p:txBody>
          <a:bodyPr lIns="95335" tIns="47668" rIns="95335" bIns="47668">
            <a:spAutoFit/>
          </a:bodyPr>
          <a:lstStyle/>
          <a:p>
            <a:pPr>
              <a:spcBef>
                <a:spcPct val="50000"/>
              </a:spcBef>
            </a:pPr>
            <a:r>
              <a:rPr lang="en-US">
                <a:latin typeface="ZapfHumnst BT" pitchFamily="34" charset="0"/>
              </a:rPr>
              <a:t>Divide the class into teams (or use the previously established teams).  Assign one subsystem to each team (or have multiple teams work on the same subsystem).  </a:t>
            </a:r>
          </a:p>
          <a:p>
            <a:pPr>
              <a:spcBef>
                <a:spcPct val="50000"/>
              </a:spcBef>
            </a:pPr>
            <a:r>
              <a:rPr lang="en-US">
                <a:latin typeface="ZapfHumnst BT" pitchFamily="34" charset="0"/>
              </a:rPr>
              <a:t>If the students are a little overwhelmed at this point, you can choose to give them the mechanisms that they are to apply for the specific subsystems (see the Instructor Notes for Slide 32 for the list of what mechanisms should be applied to each subsystem).</a:t>
            </a:r>
          </a:p>
          <a:p>
            <a:pPr>
              <a:spcBef>
                <a:spcPct val="50000"/>
              </a:spcBef>
            </a:pPr>
            <a:endParaRPr lang="en-US">
              <a:latin typeface="ZapfHumnst BT" pitchFamily="34" charset="0"/>
            </a:endParaRPr>
          </a:p>
        </p:txBody>
      </p:sp>
      <p:sp>
        <p:nvSpPr>
          <p:cNvPr id="399363" name="Rectangle 3"/>
          <p:cNvSpPr>
            <a:spLocks noGrp="1" noRot="1" noChangeAspect="1" noChangeArrowheads="1"/>
          </p:cNvSpPr>
          <p:nvPr>
            <p:ph type="sldImg"/>
          </p:nvPr>
        </p:nvSpPr>
        <p:spPr bwMode="auto">
          <a:xfrm>
            <a:off x="2657475" y="874713"/>
            <a:ext cx="4240213" cy="3181350"/>
          </a:xfrm>
          <a:prstGeom prst="rect">
            <a:avLst/>
          </a:prstGeom>
          <a:solidFill>
            <a:srgbClr val="FFFFFF"/>
          </a:solidFill>
          <a:ln>
            <a:solidFill>
              <a:srgbClr val="000000"/>
            </a:solidFill>
            <a:miter lim="800000"/>
            <a:headEnd/>
            <a:tailEnd/>
          </a:ln>
        </p:spPr>
      </p:sp>
      <p:sp>
        <p:nvSpPr>
          <p:cNvPr id="399364" name="Rectangle 4"/>
          <p:cNvSpPr>
            <a:spLocks noGrp="1" noChangeArrowheads="1"/>
          </p:cNvSpPr>
          <p:nvPr>
            <p:ph type="body" idx="1"/>
          </p:nvPr>
        </p:nvSpPr>
        <p:spPr bwMode="auto">
          <a:xfrm>
            <a:off x="2649574" y="4299466"/>
            <a:ext cx="4236679" cy="4135187"/>
          </a:xfrm>
          <a:prstGeom prst="rect">
            <a:avLst/>
          </a:prstGeom>
          <a:noFill/>
          <a:ln>
            <a:miter lim="800000"/>
            <a:headEnd/>
            <a:tailEnd/>
          </a:ln>
        </p:spPr>
        <p:txBody>
          <a:bodyPr/>
          <a:lstStyle/>
          <a:p>
            <a:r>
              <a:rPr lang="en-US" sz="1000" dirty="0">
                <a:latin typeface="ZapfHumnst BT" pitchFamily="34" charset="0"/>
              </a:rPr>
              <a:t>The goal is to perform the subsystem design of one of the previously identified subsystems.  There are not really any specific requirements for these subsystems, so, for the purpose of this exercise, concentrate on incorporating the applicable architectural mechanisms (for example, persistency, security, distribution), and just some basic functionality the subsystem may perform.  Do not worry about developing a detailed subsystem design.  For such a design, you would need more detailed requirements. </a:t>
            </a:r>
          </a:p>
          <a:p>
            <a:pPr marL="238338" lvl="1" indent="-119169">
              <a:buFontTx/>
              <a:buChar char="•"/>
            </a:pPr>
            <a:r>
              <a:rPr lang="en-US" sz="1000" b="1" dirty="0">
                <a:latin typeface="ZapfHumnst BT" pitchFamily="34" charset="0"/>
              </a:rPr>
              <a:t>Subsystem context class diagrams:</a:t>
            </a:r>
            <a:r>
              <a:rPr lang="en-US" sz="1000" dirty="0">
                <a:latin typeface="ZapfHumnst BT" pitchFamily="34" charset="0"/>
              </a:rPr>
              <a:t> Payroll Exercise Solution, Identify Design Elements, </a:t>
            </a:r>
          </a:p>
          <a:p>
            <a:pPr marL="238338" lvl="1" indent="-119169">
              <a:buFontTx/>
              <a:buChar char="•"/>
            </a:pPr>
            <a:r>
              <a:rPr lang="en-US" sz="1000" b="1" dirty="0">
                <a:latin typeface="ZapfHumnst BT" pitchFamily="34" charset="0"/>
              </a:rPr>
              <a:t>Exercise:</a:t>
            </a:r>
            <a:r>
              <a:rPr lang="en-US" sz="1000" dirty="0">
                <a:latin typeface="ZapfHumnst BT" pitchFamily="34" charset="0"/>
              </a:rPr>
              <a:t> Identify Design Elements, Subsystem Context Diagrams section.  Note the operations descriptions.</a:t>
            </a:r>
          </a:p>
          <a:p>
            <a:pPr marL="238338" lvl="1" indent="-119169">
              <a:buFontTx/>
              <a:buChar char="•"/>
            </a:pPr>
            <a:r>
              <a:rPr lang="en-US" sz="1000" b="1" dirty="0">
                <a:latin typeface="ZapfHumnst BT" pitchFamily="34" charset="0"/>
              </a:rPr>
              <a:t>The patterns of use for the architectural mechanisms:</a:t>
            </a:r>
            <a:r>
              <a:rPr lang="en-US" sz="1000" dirty="0">
                <a:latin typeface="ZapfHumnst BT" pitchFamily="34" charset="0"/>
              </a:rPr>
              <a:t> Payroll Architecture Handbook, Architectural Mechanisms, Implementation Mechanisms section.</a:t>
            </a:r>
          </a:p>
        </p:txBody>
      </p:sp>
    </p:spTree>
    <p:extLst>
      <p:ext uri="{BB962C8B-B14F-4D97-AF65-F5344CB8AC3E}">
        <p14:creationId xmlns:p14="http://schemas.microsoft.com/office/powerpoint/2010/main" val="2349342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hdr" sz="quarter"/>
          </p:nvPr>
        </p:nvSpPr>
        <p:spPr>
          <a:ln/>
        </p:spPr>
        <p:txBody>
          <a:bodyPr/>
          <a:lstStyle/>
          <a:p>
            <a:r>
              <a:rPr lang="en-US"/>
              <a:t>Mastering OOAD – Instructor Notes</a:t>
            </a:r>
          </a:p>
        </p:txBody>
      </p:sp>
      <p:sp>
        <p:nvSpPr>
          <p:cNvPr id="6" name="Rectangle 4"/>
          <p:cNvSpPr>
            <a:spLocks noGrp="1" noChangeArrowheads="1"/>
          </p:cNvSpPr>
          <p:nvPr>
            <p:ph type="ftr" sz="quarter" idx="4"/>
          </p:nvPr>
        </p:nvSpPr>
        <p:spPr>
          <a:ln/>
        </p:spPr>
        <p:txBody>
          <a:bodyPr/>
          <a:lstStyle/>
          <a:p>
            <a:r>
              <a:rPr lang="en-US"/>
              <a:t>Module 12 - Subsystem Design</a:t>
            </a:r>
            <a:endParaRPr lang="en-US">
              <a:latin typeface="ZapfHumnst BT" pitchFamily="34" charset="0"/>
            </a:endParaRPr>
          </a:p>
        </p:txBody>
      </p:sp>
      <p:sp>
        <p:nvSpPr>
          <p:cNvPr id="401410" name="Text Box 2"/>
          <p:cNvSpPr txBox="1">
            <a:spLocks noChangeArrowheads="1"/>
          </p:cNvSpPr>
          <p:nvPr/>
        </p:nvSpPr>
        <p:spPr bwMode="auto">
          <a:xfrm>
            <a:off x="607125" y="1261133"/>
            <a:ext cx="1926963" cy="4020418"/>
          </a:xfrm>
          <a:prstGeom prst="rect">
            <a:avLst/>
          </a:prstGeom>
          <a:noFill/>
          <a:ln w="12700">
            <a:noFill/>
            <a:miter lim="800000"/>
            <a:headEnd type="none" w="sm" len="sm"/>
            <a:tailEnd type="none" w="lg" len="lg"/>
          </a:ln>
          <a:effectLst/>
        </p:spPr>
        <p:txBody>
          <a:bodyPr lIns="95335" tIns="47668" rIns="95335" bIns="47668">
            <a:spAutoFit/>
          </a:bodyPr>
          <a:lstStyle/>
          <a:p>
            <a:pPr>
              <a:spcBef>
                <a:spcPct val="50000"/>
              </a:spcBef>
            </a:pPr>
            <a:r>
              <a:rPr lang="en-US">
                <a:latin typeface="ZapfHumnst BT" pitchFamily="34" charset="0"/>
              </a:rPr>
              <a:t>Walk the students through the process used to develop the interface realizations.  Emphasize that it’s no different from what we did in Use-Case Analysis.</a:t>
            </a:r>
          </a:p>
          <a:p>
            <a:pPr>
              <a:spcBef>
                <a:spcPct val="50000"/>
              </a:spcBef>
            </a:pPr>
            <a:r>
              <a:rPr lang="en-US">
                <a:latin typeface="ZapfHumnst BT" pitchFamily="34" charset="0"/>
              </a:rPr>
              <a:t>If the students get stuck on what the internals of the subsystems should be, tell them to look at the sample subsystem designs in this module for ideas.</a:t>
            </a:r>
          </a:p>
          <a:p>
            <a:pPr>
              <a:spcBef>
                <a:spcPct val="50000"/>
              </a:spcBef>
            </a:pPr>
            <a:r>
              <a:rPr lang="en-US">
                <a:latin typeface="ZapfHumnst BT" pitchFamily="34" charset="0"/>
              </a:rPr>
              <a:t>For this exercise, the students should concentrate on the application of the RDBMS persistency mechanism for the Project Management Database System subsystem (the Payroll System is a read-only legacy system with an RDBMS database), the general idea of building a bank transaction for the Bank System subsystem, the general idea of transforming an internal class into a representation suitable for printing, and not on any of the other subsystem design details.</a:t>
            </a:r>
          </a:p>
          <a:p>
            <a:pPr>
              <a:spcBef>
                <a:spcPct val="50000"/>
              </a:spcBef>
            </a:pPr>
            <a:r>
              <a:rPr lang="en-US">
                <a:latin typeface="ZapfHumnst BT" pitchFamily="34" charset="0"/>
              </a:rPr>
              <a:t>If you skipped the RDBMS persistency mechanism, then do not assign the Project Management Database System subsystem to anyone.</a:t>
            </a:r>
          </a:p>
        </p:txBody>
      </p:sp>
      <p:sp>
        <p:nvSpPr>
          <p:cNvPr id="401411" name="Rectangle 3"/>
          <p:cNvSpPr>
            <a:spLocks noGrp="1" noRot="1" noChangeAspect="1" noChangeArrowheads="1"/>
          </p:cNvSpPr>
          <p:nvPr>
            <p:ph type="sldImg"/>
          </p:nvPr>
        </p:nvSpPr>
        <p:spPr bwMode="auto">
          <a:xfrm>
            <a:off x="2657475" y="874713"/>
            <a:ext cx="4240213" cy="3181350"/>
          </a:xfrm>
          <a:prstGeom prst="rect">
            <a:avLst/>
          </a:prstGeom>
          <a:solidFill>
            <a:srgbClr val="FFFFFF"/>
          </a:solidFill>
          <a:ln>
            <a:solidFill>
              <a:srgbClr val="000000"/>
            </a:solidFill>
            <a:miter lim="800000"/>
            <a:headEnd/>
            <a:tailEnd/>
          </a:ln>
        </p:spPr>
      </p:sp>
      <p:sp>
        <p:nvSpPr>
          <p:cNvPr id="401412" name="Rectangle 4"/>
          <p:cNvSpPr>
            <a:spLocks noGrp="1" noChangeArrowheads="1"/>
          </p:cNvSpPr>
          <p:nvPr>
            <p:ph type="body" idx="1"/>
          </p:nvPr>
        </p:nvSpPr>
        <p:spPr bwMode="auto">
          <a:xfrm>
            <a:off x="2649574" y="4299466"/>
            <a:ext cx="4236679" cy="4135187"/>
          </a:xfrm>
          <a:prstGeom prst="rect">
            <a:avLst/>
          </a:prstGeom>
          <a:noFill/>
          <a:ln>
            <a:miter lim="800000"/>
            <a:headEnd/>
            <a:tailEnd/>
          </a:ln>
        </p:spPr>
        <p:txBody>
          <a:bodyPr/>
          <a:lstStyle/>
          <a:p>
            <a:r>
              <a:rPr lang="en-US" sz="1000" dirty="0">
                <a:latin typeface="ZapfHumnst BT" pitchFamily="34" charset="0"/>
              </a:rPr>
              <a:t>The process used in </a:t>
            </a:r>
            <a:r>
              <a:rPr lang="en-US" sz="1000" b="1" dirty="0">
                <a:latin typeface="ZapfHumnst BT" pitchFamily="34" charset="0"/>
              </a:rPr>
              <a:t>Subsystem Design</a:t>
            </a:r>
            <a:r>
              <a:rPr lang="en-US" sz="1000" dirty="0">
                <a:latin typeface="ZapfHumnst BT" pitchFamily="34" charset="0"/>
              </a:rPr>
              <a:t> is no different from that used in Use-Case Analysis and Use-Case Design, except instead of allocating use-case responsibilities, you are allocating subsystem interface responsibilities. For each subsystem interface operation, you identify design elements that are needed to implement the interface, and then you allocate some responsibilities to it. Next, you develop interaction diagrams to illustrate the necessary collaborations, and class diagrams to model the supporting relationships. You are, in fact, developing “interface realizations” rather than Use-Case Realizations.</a:t>
            </a:r>
          </a:p>
          <a:p>
            <a:r>
              <a:rPr lang="en-US" sz="1000" dirty="0">
                <a:latin typeface="ZapfHumnst BT" pitchFamily="34" charset="0"/>
              </a:rPr>
              <a:t>There are no explicit requirements for the details of the subsystem (that’s what detailed design is all about ;-)).  In any case, use the documentation for the interface and interface operations to guide you.</a:t>
            </a:r>
          </a:p>
          <a:p>
            <a:r>
              <a:rPr lang="en-US" sz="1000" dirty="0">
                <a:latin typeface="ZapfHumnst BT" pitchFamily="34" charset="0"/>
              </a:rPr>
              <a:t>Remember, design elements can be classes and/or subsystems.</a:t>
            </a:r>
          </a:p>
          <a:p>
            <a:r>
              <a:rPr lang="en-US" sz="1000" dirty="0">
                <a:latin typeface="ZapfHumnst BT" pitchFamily="34" charset="0"/>
              </a:rPr>
              <a:t>When developing the interactions, do not forget to incorporate any applicable architectural mechanisms. In this course, we are concentrating on the following architectural mechanisms: persistency, security, distribution, and legacy interface.</a:t>
            </a:r>
          </a:p>
          <a:p>
            <a:r>
              <a:rPr lang="en-US" sz="1000" dirty="0">
                <a:latin typeface="ZapfHumnst BT" pitchFamily="34" charset="0"/>
              </a:rPr>
              <a:t>The defined design element relationships should support the interactions required to implement the subsystem interface responsibilities/interfaces.</a:t>
            </a:r>
          </a:p>
        </p:txBody>
      </p:sp>
    </p:spTree>
    <p:extLst>
      <p:ext uri="{BB962C8B-B14F-4D97-AF65-F5344CB8AC3E}">
        <p14:creationId xmlns:p14="http://schemas.microsoft.com/office/powerpoint/2010/main" val="19264237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40CD77D6-15A1-4C56-AB4B-574FBCA0C5D9}" type="datetime1">
              <a:rPr lang="en-US" smtClean="0"/>
              <a:pPr/>
              <a:t>10/13/2018</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4104E86A-6C53-419A-92FE-712D82B956F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BD23687-27B3-4988-9EFF-6E84F829FD35}" type="datetime1">
              <a:rPr lang="en-US" smtClean="0"/>
              <a:pPr/>
              <a:t>10/13/2018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04E86A-6C53-419A-92FE-712D82B956F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9E558D4-7DC0-4E3E-89F6-5928C7DE0911}" type="datetime1">
              <a:rPr lang="en-US" smtClean="0"/>
              <a:pPr/>
              <a:t>10/13/2018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04E86A-6C53-419A-92FE-712D82B956F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5FBCDE2-9971-4FAF-B3DE-442E5F8E5C85}" type="datetime1">
              <a:rPr lang="en-US" smtClean="0"/>
              <a:pPr/>
              <a:t>10/13/2018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04E86A-6C53-419A-92FE-712D82B956F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FB7C4F96-B483-4118-9EB1-66B442906F2A}" type="datetime1">
              <a:rPr lang="en-US" smtClean="0"/>
              <a:pPr/>
              <a:t>10/13/2018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04E86A-6C53-419A-92FE-712D82B956F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C9213E6E-F556-4552-AE91-47CD0335E983}" type="datetime1">
              <a:rPr lang="en-US" smtClean="0"/>
              <a:pPr/>
              <a:t>10/13/2018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04E86A-6C53-419A-92FE-712D82B956F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3AB5C3D1-7D95-4C2A-A1D9-009239F3BB8D}" type="datetime1">
              <a:rPr lang="en-US" smtClean="0"/>
              <a:pPr/>
              <a:t>10/13/2018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104E86A-6C53-419A-92FE-712D82B956F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02C74BAC-FF62-4E77-AD8F-CAF9BD4CE2DA}" type="datetime1">
              <a:rPr lang="en-US" smtClean="0"/>
              <a:pPr/>
              <a:t>10/13/2018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104E86A-6C53-419A-92FE-712D82B956F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88FC6AD-823E-4EDF-A146-241DD520A342}" type="datetime1">
              <a:rPr lang="en-US" smtClean="0"/>
              <a:pPr/>
              <a:t>10/13/2018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104E86A-6C53-419A-92FE-712D82B956F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2335C60A-24E6-4A1A-9931-65F9A9803EBB}" type="datetime1">
              <a:rPr lang="en-US" smtClean="0"/>
              <a:pPr/>
              <a:t>10/13/2018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04E86A-6C53-419A-92FE-712D82B956F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38B8A701-3A37-4932-9FEA-57DBC623BB91}" type="datetime1">
              <a:rPr lang="en-US" smtClean="0"/>
              <a:pPr/>
              <a:t>10/13/2018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4104E86A-6C53-419A-92FE-712D82B956FB}"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AC4DD47E-BA55-4C57-9697-92195F322922}" type="datetime1">
              <a:rPr lang="en-US" smtClean="0"/>
              <a:pPr/>
              <a:t>10/13/2018</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4104E86A-6C53-419A-92FE-712D82B956FB}"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namnv@tlu.edu.vn"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Phân</a:t>
            </a:r>
            <a:r>
              <a:rPr lang="en-US" dirty="0" smtClean="0"/>
              <a:t> </a:t>
            </a:r>
            <a:r>
              <a:rPr lang="en-US" dirty="0" err="1" smtClean="0"/>
              <a:t>tích</a:t>
            </a:r>
            <a:r>
              <a:rPr lang="en-US" dirty="0" smtClean="0"/>
              <a:t> </a:t>
            </a:r>
            <a:r>
              <a:rPr lang="en-US" dirty="0" err="1" smtClean="0"/>
              <a:t>Thiết</a:t>
            </a:r>
            <a:r>
              <a:rPr lang="en-US" dirty="0" smtClean="0"/>
              <a:t> </a:t>
            </a:r>
            <a:r>
              <a:rPr lang="en-US" dirty="0" err="1" smtClean="0"/>
              <a:t>kế</a:t>
            </a:r>
            <a:r>
              <a:rPr lang="en-US" dirty="0" smtClean="0"/>
              <a:t> HTTT</a:t>
            </a:r>
            <a:endParaRPr lang="en-US" dirty="0"/>
          </a:p>
        </p:txBody>
      </p:sp>
      <p:sp>
        <p:nvSpPr>
          <p:cNvPr id="3" name="Subtitle 2"/>
          <p:cNvSpPr>
            <a:spLocks noGrp="1"/>
          </p:cNvSpPr>
          <p:nvPr>
            <p:ph type="subTitle" idx="1"/>
          </p:nvPr>
        </p:nvSpPr>
        <p:spPr>
          <a:xfrm>
            <a:off x="533400" y="4191000"/>
            <a:ext cx="7854696" cy="1905000"/>
          </a:xfrm>
        </p:spPr>
        <p:txBody>
          <a:bodyPr>
            <a:normAutofit/>
          </a:bodyPr>
          <a:lstStyle/>
          <a:p>
            <a:r>
              <a:rPr lang="en-US" dirty="0" err="1" smtClean="0"/>
              <a:t>Ths</a:t>
            </a:r>
            <a:r>
              <a:rPr lang="en-US" dirty="0" smtClean="0"/>
              <a:t>. </a:t>
            </a:r>
            <a:r>
              <a:rPr lang="en-US" dirty="0" err="1" smtClean="0"/>
              <a:t>Nguyễn</a:t>
            </a:r>
            <a:r>
              <a:rPr lang="en-US" dirty="0" smtClean="0"/>
              <a:t> </a:t>
            </a:r>
            <a:r>
              <a:rPr lang="en-US" dirty="0" err="1" smtClean="0"/>
              <a:t>Văn</a:t>
            </a:r>
            <a:r>
              <a:rPr lang="en-US" dirty="0" smtClean="0"/>
              <a:t> Nam</a:t>
            </a:r>
          </a:p>
          <a:p>
            <a:r>
              <a:rPr lang="en-US" dirty="0" smtClean="0"/>
              <a:t>Email: </a:t>
            </a:r>
            <a:r>
              <a:rPr lang="en-US" dirty="0" smtClean="0">
                <a:hlinkClick r:id="rId2"/>
              </a:rPr>
              <a:t>namnv@tlu.edu.vn</a:t>
            </a:r>
            <a:endParaRPr lang="en-US" dirty="0" smtClean="0"/>
          </a:p>
          <a:p>
            <a:r>
              <a:rPr lang="en-US" dirty="0" smtClean="0"/>
              <a:t>Website: namvannguyen.blogspot.com</a:t>
            </a:r>
          </a:p>
          <a:p>
            <a:endParaRPr lang="en-US" dirty="0"/>
          </a:p>
        </p:txBody>
      </p:sp>
      <p:sp>
        <p:nvSpPr>
          <p:cNvPr id="4" name="Slide Number Placeholder 3"/>
          <p:cNvSpPr>
            <a:spLocks noGrp="1"/>
          </p:cNvSpPr>
          <p:nvPr>
            <p:ph type="sldNum" sz="quarter" idx="12"/>
          </p:nvPr>
        </p:nvSpPr>
        <p:spPr/>
        <p:txBody>
          <a:bodyPr/>
          <a:lstStyle/>
          <a:p>
            <a:fld id="{4104E86A-6C53-419A-92FE-712D82B956FB}" type="slidenum">
              <a:rPr lang="en-US" smtClean="0"/>
              <a:pPr/>
              <a:t>1</a:t>
            </a:fld>
            <a:endParaRPr lang="en-US"/>
          </a:p>
        </p:txBody>
      </p:sp>
      <p:sp>
        <p:nvSpPr>
          <p:cNvPr id="5" name="Subtitle 2"/>
          <p:cNvSpPr txBox="1">
            <a:spLocks/>
          </p:cNvSpPr>
          <p:nvPr/>
        </p:nvSpPr>
        <p:spPr>
          <a:xfrm>
            <a:off x="609600" y="3200400"/>
            <a:ext cx="7854696" cy="914400"/>
          </a:xfrm>
          <a:prstGeom prst="rect">
            <a:avLst/>
          </a:prstGeom>
        </p:spPr>
        <p:txBody>
          <a:bodyPr vert="horz" lIns="0" rIns="18288">
            <a:normAutofit/>
          </a:bodyPr>
          <a:lstStyle/>
          <a:p>
            <a:pPr marL="0" marR="45720" lvl="0" indent="0" algn="r"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3200" b="0" i="0" u="none" strike="noStrike" kern="1200" cap="none" spc="0" normalizeH="0" noProof="0" dirty="0" err="1" smtClean="0">
                <a:ln>
                  <a:noFill/>
                </a:ln>
                <a:solidFill>
                  <a:schemeClr val="tx1"/>
                </a:solidFill>
                <a:effectLst/>
                <a:uLnTx/>
                <a:uFillTx/>
                <a:latin typeface="+mn-lt"/>
                <a:ea typeface="+mn-ea"/>
                <a:cs typeface="+mn-cs"/>
              </a:rPr>
              <a:t>Thiết</a:t>
            </a:r>
            <a:r>
              <a:rPr kumimoji="0" lang="en-US" sz="3200" b="0" i="0" u="none" strike="noStrike" kern="1200" cap="none" spc="0" normalizeH="0" noProof="0" dirty="0" smtClean="0">
                <a:ln>
                  <a:noFill/>
                </a:ln>
                <a:solidFill>
                  <a:schemeClr val="tx1"/>
                </a:solidFill>
                <a:effectLst/>
                <a:uLnTx/>
                <a:uFillTx/>
                <a:latin typeface="+mn-lt"/>
                <a:ea typeface="+mn-ea"/>
                <a:cs typeface="+mn-cs"/>
              </a:rPr>
              <a:t> </a:t>
            </a:r>
            <a:r>
              <a:rPr kumimoji="0" lang="en-US" sz="3200" b="0" i="0" u="none" strike="noStrike" kern="1200" cap="none" spc="0" normalizeH="0" noProof="0" dirty="0" err="1" smtClean="0">
                <a:ln>
                  <a:noFill/>
                </a:ln>
                <a:solidFill>
                  <a:schemeClr val="tx1"/>
                </a:solidFill>
                <a:effectLst/>
                <a:uLnTx/>
                <a:uFillTx/>
                <a:latin typeface="+mn-lt"/>
                <a:ea typeface="+mn-ea"/>
                <a:cs typeface="+mn-cs"/>
              </a:rPr>
              <a:t>kế</a:t>
            </a:r>
            <a:r>
              <a:rPr kumimoji="0" lang="en-US" sz="3200" b="0" i="0" u="none" strike="noStrike" kern="1200" cap="none" spc="0" normalizeH="0" noProof="0" dirty="0" smtClean="0">
                <a:ln>
                  <a:noFill/>
                </a:ln>
                <a:solidFill>
                  <a:schemeClr val="tx1"/>
                </a:solidFill>
                <a:effectLst/>
                <a:uLnTx/>
                <a:uFillTx/>
                <a:latin typeface="+mn-lt"/>
                <a:ea typeface="+mn-ea"/>
                <a:cs typeface="+mn-cs"/>
              </a:rPr>
              <a:t> </a:t>
            </a:r>
            <a:r>
              <a:rPr lang="en-US" sz="3200" dirty="0" err="1" smtClean="0"/>
              <a:t>lớp</a:t>
            </a: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704088"/>
            <a:ext cx="8991600" cy="743712"/>
          </a:xfrm>
        </p:spPr>
        <p:txBody>
          <a:bodyPr>
            <a:normAutofit fontScale="90000"/>
          </a:bodyPr>
          <a:lstStyle/>
          <a:p>
            <a:pPr>
              <a:lnSpc>
                <a:spcPct val="70000"/>
              </a:lnSpc>
            </a:pPr>
            <a:r>
              <a:rPr lang="en-US" sz="4000" dirty="0"/>
              <a:t>Qui </a:t>
            </a:r>
            <a:r>
              <a:rPr lang="en-US" sz="4000" dirty="0" err="1"/>
              <a:t>tắc</a:t>
            </a:r>
            <a:r>
              <a:rPr lang="en-US" sz="4000" dirty="0"/>
              <a:t> </a:t>
            </a:r>
            <a:r>
              <a:rPr lang="en-US" sz="4000" dirty="0" err="1"/>
              <a:t>mô</a:t>
            </a:r>
            <a:r>
              <a:rPr lang="en-US" sz="4000" dirty="0"/>
              <a:t> </a:t>
            </a:r>
            <a:r>
              <a:rPr lang="en-US" sz="4000" dirty="0" err="1"/>
              <a:t>hình</a:t>
            </a:r>
            <a:r>
              <a:rPr lang="en-US" sz="4000" dirty="0"/>
              <a:t> </a:t>
            </a:r>
            <a:r>
              <a:rPr lang="en-US" sz="4000" dirty="0" err="1"/>
              <a:t>hóa</a:t>
            </a:r>
            <a:r>
              <a:rPr lang="en-US" sz="4000" dirty="0"/>
              <a:t>: </a:t>
            </a:r>
            <a:r>
              <a:rPr lang="en-US" sz="4000" dirty="0" err="1"/>
              <a:t>Các</a:t>
            </a:r>
            <a:r>
              <a:rPr lang="en-US" sz="4000" dirty="0"/>
              <a:t> </a:t>
            </a:r>
            <a:r>
              <a:rPr lang="en-US" sz="4000" dirty="0" err="1"/>
              <a:t>lược</a:t>
            </a:r>
            <a:r>
              <a:rPr lang="en-US" sz="4000" dirty="0"/>
              <a:t> </a:t>
            </a:r>
            <a:r>
              <a:rPr lang="en-US" sz="4000" dirty="0" err="1"/>
              <a:t>đồ</a:t>
            </a:r>
            <a:r>
              <a:rPr lang="en-US" sz="4000" dirty="0"/>
              <a:t> </a:t>
            </a:r>
            <a:r>
              <a:rPr lang="en-US" sz="4000" dirty="0" err="1"/>
              <a:t>tương</a:t>
            </a:r>
            <a:r>
              <a:rPr lang="en-US" sz="4000" dirty="0"/>
              <a:t> </a:t>
            </a:r>
            <a:r>
              <a:rPr lang="en-US" sz="4000" dirty="0" err="1"/>
              <a:t>tác</a:t>
            </a:r>
            <a:r>
              <a:rPr lang="en-US" sz="4000" dirty="0"/>
              <a:t> </a:t>
            </a:r>
            <a:r>
              <a:rPr lang="en-US" sz="4000" dirty="0" err="1"/>
              <a:t>hệ</a:t>
            </a:r>
            <a:r>
              <a:rPr lang="en-US" sz="4000" dirty="0"/>
              <a:t> </a:t>
            </a:r>
            <a:r>
              <a:rPr lang="en-US" sz="4000" dirty="0" err="1"/>
              <a:t>thống</a:t>
            </a:r>
            <a:r>
              <a:rPr lang="en-US" sz="4000" dirty="0"/>
              <a:t> con</a:t>
            </a:r>
            <a:endParaRPr lang="en-US" sz="4000" dirty="0"/>
          </a:p>
        </p:txBody>
      </p:sp>
      <p:sp>
        <p:nvSpPr>
          <p:cNvPr id="4" name="Slide Number Placeholder 3"/>
          <p:cNvSpPr>
            <a:spLocks noGrp="1"/>
          </p:cNvSpPr>
          <p:nvPr>
            <p:ph type="sldNum" sz="quarter" idx="12"/>
          </p:nvPr>
        </p:nvSpPr>
        <p:spPr/>
        <p:txBody>
          <a:bodyPr/>
          <a:lstStyle/>
          <a:p>
            <a:fld id="{4104E86A-6C53-419A-92FE-712D82B956FB}" type="slidenum">
              <a:rPr lang="en-US" smtClean="0"/>
              <a:pPr/>
              <a:t>10</a:t>
            </a:fld>
            <a:endParaRPr lang="en-US"/>
          </a:p>
        </p:txBody>
      </p:sp>
      <p:grpSp>
        <p:nvGrpSpPr>
          <p:cNvPr id="11" name="Group 10"/>
          <p:cNvGrpSpPr/>
          <p:nvPr/>
        </p:nvGrpSpPr>
        <p:grpSpPr>
          <a:xfrm>
            <a:off x="296863" y="1597082"/>
            <a:ext cx="8351837" cy="5260918"/>
            <a:chOff x="350838" y="1317625"/>
            <a:chExt cx="8351837" cy="5260918"/>
          </a:xfrm>
        </p:grpSpPr>
        <p:sp>
          <p:nvSpPr>
            <p:cNvPr id="12" name="Line 30"/>
            <p:cNvSpPr>
              <a:spLocks noChangeShapeType="1"/>
            </p:cNvSpPr>
            <p:nvPr/>
          </p:nvSpPr>
          <p:spPr bwMode="auto">
            <a:xfrm flipH="1">
              <a:off x="5014913" y="1778000"/>
              <a:ext cx="0" cy="676275"/>
            </a:xfrm>
            <a:prstGeom prst="line">
              <a:avLst/>
            </a:prstGeom>
            <a:noFill/>
            <a:ln w="12700">
              <a:solidFill>
                <a:schemeClr val="tx1"/>
              </a:solidFill>
              <a:prstDash val="dash"/>
              <a:round/>
              <a:headEnd/>
              <a:tailEnd/>
            </a:ln>
          </p:spPr>
          <p:txBody>
            <a:bodyPr/>
            <a:lstStyle/>
            <a:p>
              <a:endParaRPr lang="en-US"/>
            </a:p>
          </p:txBody>
        </p:sp>
        <p:sp>
          <p:nvSpPr>
            <p:cNvPr id="13" name="AutoShape 4"/>
            <p:cNvSpPr>
              <a:spLocks/>
            </p:cNvSpPr>
            <p:nvPr/>
          </p:nvSpPr>
          <p:spPr bwMode="auto">
            <a:xfrm>
              <a:off x="6894513" y="2022475"/>
              <a:ext cx="371475" cy="2895600"/>
            </a:xfrm>
            <a:prstGeom prst="rightBrace">
              <a:avLst>
                <a:gd name="adj1" fmla="val 64957"/>
                <a:gd name="adj2" fmla="val 50000"/>
              </a:avLst>
            </a:prstGeom>
            <a:noFill/>
            <a:ln w="28575">
              <a:solidFill>
                <a:schemeClr val="hlink"/>
              </a:solidFill>
              <a:round/>
              <a:headEnd/>
              <a:tailEnd/>
            </a:ln>
            <a:effectLst/>
          </p:spPr>
          <p:txBody>
            <a:bodyPr wrap="none" lIns="107950" tIns="53975" rIns="107950" bIns="53975" anchor="ctr"/>
            <a:lstStyle/>
            <a:p>
              <a:endParaRPr lang="en-US"/>
            </a:p>
          </p:txBody>
        </p:sp>
        <p:sp>
          <p:nvSpPr>
            <p:cNvPr id="14" name="Text Box 5"/>
            <p:cNvSpPr txBox="1">
              <a:spLocks noChangeArrowheads="1"/>
            </p:cNvSpPr>
            <p:nvPr/>
          </p:nvSpPr>
          <p:spPr bwMode="auto">
            <a:xfrm>
              <a:off x="7332663" y="3035300"/>
              <a:ext cx="1370012" cy="1323439"/>
            </a:xfrm>
            <a:prstGeom prst="rect">
              <a:avLst/>
            </a:prstGeom>
            <a:noFill/>
            <a:ln w="12700">
              <a:noFill/>
              <a:miter lim="800000"/>
              <a:headEnd type="none" w="sm" len="sm"/>
              <a:tailEnd type="none" w="lg" len="lg"/>
            </a:ln>
            <a:effectLst/>
          </p:spPr>
          <p:txBody>
            <a:bodyPr>
              <a:spAutoFit/>
            </a:bodyPr>
            <a:lstStyle/>
            <a:p>
              <a:pPr>
                <a:spcBef>
                  <a:spcPct val="50000"/>
                </a:spcBef>
              </a:pPr>
              <a:r>
                <a:rPr lang="en-US" sz="1600" b="1" i="1" dirty="0" err="1" smtClean="0">
                  <a:solidFill>
                    <a:schemeClr val="hlink"/>
                  </a:solidFill>
                </a:rPr>
                <a:t>Những</a:t>
              </a:r>
              <a:r>
                <a:rPr lang="en-US" sz="1600" b="1" i="1" dirty="0" smtClean="0">
                  <a:solidFill>
                    <a:schemeClr val="hlink"/>
                  </a:solidFill>
                </a:rPr>
                <a:t> </a:t>
              </a:r>
              <a:r>
                <a:rPr lang="en-US" sz="1600" b="1" i="1" dirty="0" err="1" smtClean="0">
                  <a:solidFill>
                    <a:schemeClr val="hlink"/>
                  </a:solidFill>
                </a:rPr>
                <a:t>tương</a:t>
              </a:r>
              <a:r>
                <a:rPr lang="en-US" sz="1600" b="1" i="1" dirty="0" smtClean="0">
                  <a:solidFill>
                    <a:schemeClr val="hlink"/>
                  </a:solidFill>
                </a:rPr>
                <a:t> </a:t>
              </a:r>
              <a:r>
                <a:rPr lang="en-US" sz="1600" b="1" i="1" dirty="0" err="1" smtClean="0">
                  <a:solidFill>
                    <a:schemeClr val="hlink"/>
                  </a:solidFill>
                </a:rPr>
                <a:t>tác</a:t>
              </a:r>
              <a:r>
                <a:rPr lang="en-US" sz="1600" b="1" i="1" dirty="0" smtClean="0">
                  <a:solidFill>
                    <a:schemeClr val="hlink"/>
                  </a:solidFill>
                </a:rPr>
                <a:t> </a:t>
              </a:r>
              <a:r>
                <a:rPr lang="en-US" sz="1600" b="1" i="1" dirty="0" err="1" smtClean="0">
                  <a:solidFill>
                    <a:schemeClr val="hlink"/>
                  </a:solidFill>
                </a:rPr>
                <a:t>bên</a:t>
              </a:r>
              <a:r>
                <a:rPr lang="en-US" sz="1600" b="1" i="1" dirty="0" smtClean="0">
                  <a:solidFill>
                    <a:schemeClr val="hlink"/>
                  </a:solidFill>
                </a:rPr>
                <a:t> </a:t>
              </a:r>
              <a:r>
                <a:rPr lang="en-US" sz="1600" b="1" i="1" dirty="0" err="1" smtClean="0">
                  <a:solidFill>
                    <a:schemeClr val="hlink"/>
                  </a:solidFill>
                </a:rPr>
                <a:t>trong</a:t>
              </a:r>
              <a:r>
                <a:rPr lang="en-US" sz="1600" b="1" i="1" dirty="0" smtClean="0">
                  <a:solidFill>
                    <a:schemeClr val="hlink"/>
                  </a:solidFill>
                </a:rPr>
                <a:t> </a:t>
              </a:r>
              <a:r>
                <a:rPr lang="en-US" sz="1600" b="1" i="1" dirty="0" err="1" smtClean="0">
                  <a:solidFill>
                    <a:schemeClr val="hlink"/>
                  </a:solidFill>
                </a:rPr>
                <a:t>hệ</a:t>
              </a:r>
              <a:r>
                <a:rPr lang="en-US" sz="1600" b="1" i="1" dirty="0" smtClean="0">
                  <a:solidFill>
                    <a:schemeClr val="hlink"/>
                  </a:solidFill>
                </a:rPr>
                <a:t> </a:t>
              </a:r>
              <a:r>
                <a:rPr lang="en-US" sz="1600" b="1" i="1" dirty="0" err="1" smtClean="0">
                  <a:solidFill>
                    <a:schemeClr val="hlink"/>
                  </a:solidFill>
                </a:rPr>
                <a:t>thống</a:t>
              </a:r>
              <a:r>
                <a:rPr lang="en-US" sz="1600" b="1" i="1" dirty="0" smtClean="0">
                  <a:solidFill>
                    <a:schemeClr val="hlink"/>
                  </a:solidFill>
                </a:rPr>
                <a:t> con</a:t>
              </a:r>
              <a:endParaRPr lang="en-US" sz="1600" b="1" i="1" dirty="0">
                <a:solidFill>
                  <a:schemeClr val="hlink"/>
                </a:solidFill>
              </a:endParaRPr>
            </a:p>
          </p:txBody>
        </p:sp>
        <p:sp>
          <p:nvSpPr>
            <p:cNvPr id="15" name="Text Box 6"/>
            <p:cNvSpPr txBox="1">
              <a:spLocks noChangeArrowheads="1"/>
            </p:cNvSpPr>
            <p:nvPr/>
          </p:nvSpPr>
          <p:spPr bwMode="auto">
            <a:xfrm>
              <a:off x="350838" y="2681288"/>
              <a:ext cx="1547812" cy="830997"/>
            </a:xfrm>
            <a:prstGeom prst="rect">
              <a:avLst/>
            </a:prstGeom>
            <a:noFill/>
            <a:ln w="12700">
              <a:noFill/>
              <a:miter lim="800000"/>
              <a:headEnd type="none" w="sm" len="sm"/>
              <a:tailEnd type="none" w="lg" len="lg"/>
            </a:ln>
            <a:effectLst/>
          </p:spPr>
          <p:txBody>
            <a:bodyPr>
              <a:spAutoFit/>
            </a:bodyPr>
            <a:lstStyle/>
            <a:p>
              <a:pPr algn="r">
                <a:spcBef>
                  <a:spcPct val="50000"/>
                </a:spcBef>
              </a:pPr>
              <a:r>
                <a:rPr lang="en-US" sz="1600" b="1" i="1" dirty="0" err="1" smtClean="0">
                  <a:solidFill>
                    <a:srgbClr val="0000FF"/>
                  </a:solidFill>
                </a:rPr>
                <a:t>Trách</a:t>
              </a:r>
              <a:r>
                <a:rPr lang="en-US" sz="1600" b="1" i="1" dirty="0" smtClean="0">
                  <a:solidFill>
                    <a:srgbClr val="0000FF"/>
                  </a:solidFill>
                </a:rPr>
                <a:t> </a:t>
              </a:r>
              <a:r>
                <a:rPr lang="en-US" sz="1600" b="1" i="1" dirty="0" err="1" smtClean="0">
                  <a:solidFill>
                    <a:srgbClr val="0000FF"/>
                  </a:solidFill>
                </a:rPr>
                <a:t>nhiệm</a:t>
              </a:r>
              <a:r>
                <a:rPr lang="en-US" sz="1600" b="1" i="1" dirty="0" smtClean="0">
                  <a:solidFill>
                    <a:srgbClr val="0000FF"/>
                  </a:solidFill>
                </a:rPr>
                <a:t> </a:t>
              </a:r>
              <a:r>
                <a:rPr lang="en-US" sz="1600" b="1" i="1" dirty="0" err="1" smtClean="0">
                  <a:solidFill>
                    <a:srgbClr val="0000FF"/>
                  </a:solidFill>
                </a:rPr>
                <a:t>của</a:t>
              </a:r>
              <a:r>
                <a:rPr lang="en-US" sz="1600" b="1" i="1" dirty="0" smtClean="0">
                  <a:solidFill>
                    <a:srgbClr val="0000FF"/>
                  </a:solidFill>
                </a:rPr>
                <a:t> </a:t>
              </a:r>
              <a:r>
                <a:rPr lang="en-US" sz="1600" b="1" i="1" dirty="0" err="1" smtClean="0">
                  <a:solidFill>
                    <a:srgbClr val="0000FF"/>
                  </a:solidFill>
                </a:rPr>
                <a:t>hệ</a:t>
              </a:r>
              <a:r>
                <a:rPr lang="en-US" sz="1600" b="1" i="1" dirty="0" smtClean="0">
                  <a:solidFill>
                    <a:srgbClr val="0000FF"/>
                  </a:solidFill>
                </a:rPr>
                <a:t> </a:t>
              </a:r>
              <a:r>
                <a:rPr lang="en-US" sz="1600" b="1" i="1" dirty="0" err="1" smtClean="0">
                  <a:solidFill>
                    <a:srgbClr val="0000FF"/>
                  </a:solidFill>
                </a:rPr>
                <a:t>thống</a:t>
              </a:r>
              <a:r>
                <a:rPr lang="en-US" sz="1600" b="1" i="1" dirty="0" smtClean="0">
                  <a:solidFill>
                    <a:srgbClr val="0000FF"/>
                  </a:solidFill>
                </a:rPr>
                <a:t> con</a:t>
              </a:r>
              <a:endParaRPr lang="en-US" sz="1600" b="1" i="1" dirty="0">
                <a:solidFill>
                  <a:srgbClr val="0000FF"/>
                </a:solidFill>
              </a:endParaRPr>
            </a:p>
          </p:txBody>
        </p:sp>
        <p:sp>
          <p:nvSpPr>
            <p:cNvPr id="16" name="Line 7"/>
            <p:cNvSpPr>
              <a:spLocks noChangeShapeType="1"/>
            </p:cNvSpPr>
            <p:nvPr/>
          </p:nvSpPr>
          <p:spPr bwMode="auto">
            <a:xfrm flipV="1">
              <a:off x="1303338" y="2192338"/>
              <a:ext cx="498475" cy="495300"/>
            </a:xfrm>
            <a:prstGeom prst="line">
              <a:avLst/>
            </a:prstGeom>
            <a:noFill/>
            <a:ln w="28575">
              <a:solidFill>
                <a:schemeClr val="hlink"/>
              </a:solidFill>
              <a:round/>
              <a:headEnd type="none" w="sm" len="sm"/>
              <a:tailEnd type="triangle" w="med" len="med"/>
            </a:ln>
            <a:effectLst/>
          </p:spPr>
          <p:txBody>
            <a:bodyPr wrap="none" anchor="ctr"/>
            <a:lstStyle/>
            <a:p>
              <a:endParaRPr lang="en-US"/>
            </a:p>
          </p:txBody>
        </p:sp>
        <p:sp>
          <p:nvSpPr>
            <p:cNvPr id="17" name="Rectangle 15"/>
            <p:cNvSpPr>
              <a:spLocks noChangeArrowheads="1"/>
            </p:cNvSpPr>
            <p:nvPr/>
          </p:nvSpPr>
          <p:spPr bwMode="auto">
            <a:xfrm>
              <a:off x="1457325" y="1322388"/>
              <a:ext cx="1119188" cy="458787"/>
            </a:xfrm>
            <a:prstGeom prst="rect">
              <a:avLst/>
            </a:prstGeom>
            <a:noFill/>
            <a:ln w="12700">
              <a:solidFill>
                <a:srgbClr val="C00000"/>
              </a:solidFill>
              <a:miter lim="800000"/>
              <a:headEnd/>
              <a:tailEnd/>
            </a:ln>
          </p:spPr>
          <p:txBody>
            <a:bodyPr/>
            <a:lstStyle/>
            <a:p>
              <a:endParaRPr lang="en-US"/>
            </a:p>
          </p:txBody>
        </p:sp>
        <p:sp>
          <p:nvSpPr>
            <p:cNvPr id="18" name="Rectangle 16"/>
            <p:cNvSpPr>
              <a:spLocks noChangeArrowheads="1"/>
            </p:cNvSpPr>
            <p:nvPr/>
          </p:nvSpPr>
          <p:spPr bwMode="auto">
            <a:xfrm>
              <a:off x="1571625" y="1339850"/>
              <a:ext cx="886461" cy="430887"/>
            </a:xfrm>
            <a:prstGeom prst="rect">
              <a:avLst/>
            </a:prstGeom>
            <a:noFill/>
            <a:ln w="9525">
              <a:noFill/>
              <a:miter lim="800000"/>
              <a:headEnd/>
              <a:tailEnd/>
            </a:ln>
          </p:spPr>
          <p:txBody>
            <a:bodyPr wrap="none" lIns="0" tIns="0" rIns="0" bIns="0">
              <a:spAutoFit/>
            </a:bodyPr>
            <a:lstStyle/>
            <a:p>
              <a:pPr algn="ctr"/>
              <a:r>
                <a:rPr lang="en-US" sz="1400" u="sng"/>
                <a:t>Subsystem</a:t>
              </a:r>
            </a:p>
            <a:p>
              <a:pPr algn="ctr"/>
              <a:r>
                <a:rPr lang="en-US" sz="1400" u="sng"/>
                <a:t>Client</a:t>
              </a:r>
              <a:endParaRPr lang="en-US" sz="1400">
                <a:latin typeface="ZapfHumnst BT" pitchFamily="34" charset="0"/>
              </a:endParaRPr>
            </a:p>
          </p:txBody>
        </p:sp>
        <p:sp>
          <p:nvSpPr>
            <p:cNvPr id="19" name="Line 17"/>
            <p:cNvSpPr>
              <a:spLocks noChangeShapeType="1"/>
            </p:cNvSpPr>
            <p:nvPr/>
          </p:nvSpPr>
          <p:spPr bwMode="auto">
            <a:xfrm flipH="1">
              <a:off x="2016125" y="1781175"/>
              <a:ext cx="0" cy="466725"/>
            </a:xfrm>
            <a:prstGeom prst="line">
              <a:avLst/>
            </a:prstGeom>
            <a:noFill/>
            <a:ln w="12700">
              <a:solidFill>
                <a:schemeClr val="tx1"/>
              </a:solidFill>
              <a:prstDash val="dash"/>
              <a:round/>
              <a:headEnd/>
              <a:tailEnd/>
            </a:ln>
          </p:spPr>
          <p:txBody>
            <a:bodyPr/>
            <a:lstStyle/>
            <a:p>
              <a:endParaRPr lang="en-US"/>
            </a:p>
          </p:txBody>
        </p:sp>
        <p:sp>
          <p:nvSpPr>
            <p:cNvPr id="20" name="Rectangle 18"/>
            <p:cNvSpPr>
              <a:spLocks noChangeArrowheads="1"/>
            </p:cNvSpPr>
            <p:nvPr/>
          </p:nvSpPr>
          <p:spPr bwMode="auto">
            <a:xfrm>
              <a:off x="1976438" y="2246313"/>
              <a:ext cx="82550" cy="2741612"/>
            </a:xfrm>
            <a:prstGeom prst="rect">
              <a:avLst/>
            </a:prstGeom>
            <a:noFill/>
            <a:ln w="12700">
              <a:solidFill>
                <a:srgbClr val="C00000"/>
              </a:solidFill>
              <a:miter lim="800000"/>
              <a:headEnd/>
              <a:tailEnd/>
            </a:ln>
          </p:spPr>
          <p:txBody>
            <a:bodyPr/>
            <a:lstStyle/>
            <a:p>
              <a:endParaRPr lang="en-US"/>
            </a:p>
          </p:txBody>
        </p:sp>
        <p:sp>
          <p:nvSpPr>
            <p:cNvPr id="21" name="Line 19"/>
            <p:cNvSpPr>
              <a:spLocks noChangeShapeType="1"/>
            </p:cNvSpPr>
            <p:nvPr/>
          </p:nvSpPr>
          <p:spPr bwMode="auto">
            <a:xfrm>
              <a:off x="2019300" y="5013325"/>
              <a:ext cx="0" cy="523875"/>
            </a:xfrm>
            <a:prstGeom prst="line">
              <a:avLst/>
            </a:prstGeom>
            <a:noFill/>
            <a:ln w="12700">
              <a:solidFill>
                <a:schemeClr val="tx1"/>
              </a:solidFill>
              <a:prstDash val="dash"/>
              <a:round/>
              <a:headEnd/>
              <a:tailEnd/>
            </a:ln>
          </p:spPr>
          <p:txBody>
            <a:bodyPr/>
            <a:lstStyle/>
            <a:p>
              <a:endParaRPr lang="en-US"/>
            </a:p>
          </p:txBody>
        </p:sp>
        <p:sp>
          <p:nvSpPr>
            <p:cNvPr id="22" name="Rectangle 20"/>
            <p:cNvSpPr>
              <a:spLocks noChangeArrowheads="1"/>
            </p:cNvSpPr>
            <p:nvPr/>
          </p:nvSpPr>
          <p:spPr bwMode="auto">
            <a:xfrm>
              <a:off x="2954338" y="1317625"/>
              <a:ext cx="1119187" cy="458788"/>
            </a:xfrm>
            <a:prstGeom prst="rect">
              <a:avLst/>
            </a:prstGeom>
            <a:noFill/>
            <a:ln w="12700">
              <a:solidFill>
                <a:srgbClr val="C00000"/>
              </a:solidFill>
              <a:miter lim="800000"/>
              <a:headEnd/>
              <a:tailEnd/>
            </a:ln>
          </p:spPr>
          <p:txBody>
            <a:bodyPr/>
            <a:lstStyle/>
            <a:p>
              <a:endParaRPr lang="en-US"/>
            </a:p>
          </p:txBody>
        </p:sp>
        <p:sp>
          <p:nvSpPr>
            <p:cNvPr id="23" name="Rectangle 21"/>
            <p:cNvSpPr>
              <a:spLocks noChangeArrowheads="1"/>
            </p:cNvSpPr>
            <p:nvPr/>
          </p:nvSpPr>
          <p:spPr bwMode="auto">
            <a:xfrm>
              <a:off x="3065463" y="1335088"/>
              <a:ext cx="886461" cy="430887"/>
            </a:xfrm>
            <a:prstGeom prst="rect">
              <a:avLst/>
            </a:prstGeom>
            <a:noFill/>
            <a:ln w="9525">
              <a:noFill/>
              <a:miter lim="800000"/>
              <a:headEnd/>
              <a:tailEnd/>
            </a:ln>
          </p:spPr>
          <p:txBody>
            <a:bodyPr wrap="none" lIns="0" tIns="0" rIns="0" bIns="0">
              <a:spAutoFit/>
            </a:bodyPr>
            <a:lstStyle/>
            <a:p>
              <a:pPr algn="ctr"/>
              <a:r>
                <a:rPr lang="en-US" sz="1400" u="sng"/>
                <a:t>Subsystem</a:t>
              </a:r>
            </a:p>
            <a:p>
              <a:pPr algn="ctr"/>
              <a:r>
                <a:rPr lang="en-US" sz="1400" u="sng"/>
                <a:t>Proxy</a:t>
              </a:r>
              <a:endParaRPr lang="en-US" sz="1400">
                <a:latin typeface="ZapfHumnst BT" pitchFamily="34" charset="0"/>
              </a:endParaRPr>
            </a:p>
          </p:txBody>
        </p:sp>
        <p:sp>
          <p:nvSpPr>
            <p:cNvPr id="24" name="Rectangle 22"/>
            <p:cNvSpPr>
              <a:spLocks noChangeArrowheads="1"/>
            </p:cNvSpPr>
            <p:nvPr/>
          </p:nvSpPr>
          <p:spPr bwMode="auto">
            <a:xfrm>
              <a:off x="4452938" y="1317625"/>
              <a:ext cx="1119187" cy="458788"/>
            </a:xfrm>
            <a:prstGeom prst="rect">
              <a:avLst/>
            </a:prstGeom>
            <a:noFill/>
            <a:ln w="12700">
              <a:solidFill>
                <a:srgbClr val="C00000"/>
              </a:solidFill>
              <a:miter lim="800000"/>
              <a:headEnd/>
              <a:tailEnd/>
            </a:ln>
          </p:spPr>
          <p:txBody>
            <a:bodyPr/>
            <a:lstStyle/>
            <a:p>
              <a:endParaRPr lang="en-US"/>
            </a:p>
          </p:txBody>
        </p:sp>
        <p:sp>
          <p:nvSpPr>
            <p:cNvPr id="25" name="Rectangle 23"/>
            <p:cNvSpPr>
              <a:spLocks noChangeArrowheads="1"/>
            </p:cNvSpPr>
            <p:nvPr/>
          </p:nvSpPr>
          <p:spPr bwMode="auto">
            <a:xfrm>
              <a:off x="4640263" y="1335088"/>
              <a:ext cx="756617" cy="430887"/>
            </a:xfrm>
            <a:prstGeom prst="rect">
              <a:avLst/>
            </a:prstGeom>
            <a:noFill/>
            <a:ln w="9525">
              <a:noFill/>
              <a:miter lim="800000"/>
              <a:headEnd/>
              <a:tailEnd/>
            </a:ln>
          </p:spPr>
          <p:txBody>
            <a:bodyPr wrap="none" lIns="0" tIns="0" rIns="0" bIns="0">
              <a:spAutoFit/>
            </a:bodyPr>
            <a:lstStyle/>
            <a:p>
              <a:pPr algn="ctr"/>
              <a:r>
                <a:rPr lang="en-US" sz="1400" u="sng"/>
                <a:t>Design</a:t>
              </a:r>
            </a:p>
            <a:p>
              <a:pPr algn="ctr"/>
              <a:r>
                <a:rPr lang="en-US" sz="1400" u="sng"/>
                <a:t>Element1</a:t>
              </a:r>
              <a:endParaRPr lang="en-US" sz="1400">
                <a:latin typeface="ZapfHumnst BT" pitchFamily="34" charset="0"/>
              </a:endParaRPr>
            </a:p>
          </p:txBody>
        </p:sp>
        <p:sp>
          <p:nvSpPr>
            <p:cNvPr id="26" name="Rectangle 24"/>
            <p:cNvSpPr>
              <a:spLocks noChangeArrowheads="1"/>
            </p:cNvSpPr>
            <p:nvPr/>
          </p:nvSpPr>
          <p:spPr bwMode="auto">
            <a:xfrm>
              <a:off x="5948363" y="1317625"/>
              <a:ext cx="1119187" cy="458788"/>
            </a:xfrm>
            <a:prstGeom prst="rect">
              <a:avLst/>
            </a:prstGeom>
            <a:noFill/>
            <a:ln w="12700">
              <a:solidFill>
                <a:srgbClr val="C00000"/>
              </a:solidFill>
              <a:miter lim="800000"/>
              <a:headEnd/>
              <a:tailEnd/>
            </a:ln>
          </p:spPr>
          <p:txBody>
            <a:bodyPr/>
            <a:lstStyle/>
            <a:p>
              <a:endParaRPr lang="en-US"/>
            </a:p>
          </p:txBody>
        </p:sp>
        <p:sp>
          <p:nvSpPr>
            <p:cNvPr id="27" name="Rectangle 25"/>
            <p:cNvSpPr>
              <a:spLocks noChangeArrowheads="1"/>
            </p:cNvSpPr>
            <p:nvPr/>
          </p:nvSpPr>
          <p:spPr bwMode="auto">
            <a:xfrm>
              <a:off x="6135688" y="1335088"/>
              <a:ext cx="756617" cy="430887"/>
            </a:xfrm>
            <a:prstGeom prst="rect">
              <a:avLst/>
            </a:prstGeom>
            <a:noFill/>
            <a:ln w="9525">
              <a:noFill/>
              <a:miter lim="800000"/>
              <a:headEnd/>
              <a:tailEnd/>
            </a:ln>
          </p:spPr>
          <p:txBody>
            <a:bodyPr wrap="none" lIns="0" tIns="0" rIns="0" bIns="0">
              <a:spAutoFit/>
            </a:bodyPr>
            <a:lstStyle/>
            <a:p>
              <a:pPr algn="ctr"/>
              <a:r>
                <a:rPr lang="en-US" sz="1400" u="sng"/>
                <a:t>Design</a:t>
              </a:r>
            </a:p>
            <a:p>
              <a:pPr algn="ctr"/>
              <a:r>
                <a:rPr lang="en-US" sz="1400" u="sng"/>
                <a:t>Element2</a:t>
              </a:r>
              <a:endParaRPr lang="en-US" sz="1400">
                <a:latin typeface="ZapfHumnst BT" pitchFamily="34" charset="0"/>
              </a:endParaRPr>
            </a:p>
          </p:txBody>
        </p:sp>
        <p:sp>
          <p:nvSpPr>
            <p:cNvPr id="28" name="Line 27"/>
            <p:cNvSpPr>
              <a:spLocks noChangeShapeType="1"/>
            </p:cNvSpPr>
            <p:nvPr/>
          </p:nvSpPr>
          <p:spPr bwMode="auto">
            <a:xfrm flipH="1">
              <a:off x="3514725" y="1778000"/>
              <a:ext cx="0" cy="482600"/>
            </a:xfrm>
            <a:prstGeom prst="line">
              <a:avLst/>
            </a:prstGeom>
            <a:noFill/>
            <a:ln w="12700">
              <a:solidFill>
                <a:schemeClr val="tx1"/>
              </a:solidFill>
              <a:prstDash val="dash"/>
              <a:round/>
              <a:headEnd/>
              <a:tailEnd/>
            </a:ln>
          </p:spPr>
          <p:txBody>
            <a:bodyPr/>
            <a:lstStyle/>
            <a:p>
              <a:endParaRPr lang="en-US"/>
            </a:p>
          </p:txBody>
        </p:sp>
        <p:sp>
          <p:nvSpPr>
            <p:cNvPr id="29" name="Rectangle 28"/>
            <p:cNvSpPr>
              <a:spLocks noChangeArrowheads="1"/>
            </p:cNvSpPr>
            <p:nvPr/>
          </p:nvSpPr>
          <p:spPr bwMode="auto">
            <a:xfrm>
              <a:off x="3475038" y="2259013"/>
              <a:ext cx="82550" cy="2514600"/>
            </a:xfrm>
            <a:prstGeom prst="rect">
              <a:avLst/>
            </a:prstGeom>
            <a:noFill/>
            <a:ln w="12700">
              <a:solidFill>
                <a:srgbClr val="C00000"/>
              </a:solidFill>
              <a:miter lim="800000"/>
              <a:headEnd/>
              <a:tailEnd/>
            </a:ln>
          </p:spPr>
          <p:txBody>
            <a:bodyPr/>
            <a:lstStyle/>
            <a:p>
              <a:endParaRPr lang="en-US"/>
            </a:p>
          </p:txBody>
        </p:sp>
        <p:sp>
          <p:nvSpPr>
            <p:cNvPr id="30" name="Line 29"/>
            <p:cNvSpPr>
              <a:spLocks noChangeShapeType="1"/>
            </p:cNvSpPr>
            <p:nvPr/>
          </p:nvSpPr>
          <p:spPr bwMode="auto">
            <a:xfrm>
              <a:off x="3517900" y="4772025"/>
              <a:ext cx="0" cy="765175"/>
            </a:xfrm>
            <a:prstGeom prst="line">
              <a:avLst/>
            </a:prstGeom>
            <a:noFill/>
            <a:ln w="12700">
              <a:solidFill>
                <a:schemeClr val="tx1"/>
              </a:solidFill>
              <a:prstDash val="dash"/>
              <a:round/>
              <a:headEnd/>
              <a:tailEnd/>
            </a:ln>
          </p:spPr>
          <p:txBody>
            <a:bodyPr/>
            <a:lstStyle/>
            <a:p>
              <a:endParaRPr lang="en-US"/>
            </a:p>
          </p:txBody>
        </p:sp>
        <p:sp>
          <p:nvSpPr>
            <p:cNvPr id="31" name="Rectangle 31"/>
            <p:cNvSpPr>
              <a:spLocks noChangeArrowheads="1"/>
            </p:cNvSpPr>
            <p:nvPr/>
          </p:nvSpPr>
          <p:spPr bwMode="auto">
            <a:xfrm>
              <a:off x="4973638" y="2449513"/>
              <a:ext cx="82550" cy="274637"/>
            </a:xfrm>
            <a:prstGeom prst="rect">
              <a:avLst/>
            </a:prstGeom>
            <a:noFill/>
            <a:ln w="12700">
              <a:solidFill>
                <a:srgbClr val="C00000"/>
              </a:solidFill>
              <a:miter lim="800000"/>
              <a:headEnd/>
              <a:tailEnd/>
            </a:ln>
          </p:spPr>
          <p:txBody>
            <a:bodyPr/>
            <a:lstStyle/>
            <a:p>
              <a:endParaRPr lang="en-US"/>
            </a:p>
          </p:txBody>
        </p:sp>
        <p:sp>
          <p:nvSpPr>
            <p:cNvPr id="32" name="Line 32"/>
            <p:cNvSpPr>
              <a:spLocks noChangeShapeType="1"/>
            </p:cNvSpPr>
            <p:nvPr/>
          </p:nvSpPr>
          <p:spPr bwMode="auto">
            <a:xfrm>
              <a:off x="5014913" y="4022725"/>
              <a:ext cx="0" cy="1514475"/>
            </a:xfrm>
            <a:prstGeom prst="line">
              <a:avLst/>
            </a:prstGeom>
            <a:noFill/>
            <a:ln w="12700">
              <a:solidFill>
                <a:schemeClr val="tx1"/>
              </a:solidFill>
              <a:prstDash val="dash"/>
              <a:round/>
              <a:headEnd/>
              <a:tailEnd/>
            </a:ln>
          </p:spPr>
          <p:txBody>
            <a:bodyPr/>
            <a:lstStyle/>
            <a:p>
              <a:endParaRPr lang="en-US"/>
            </a:p>
          </p:txBody>
        </p:sp>
        <p:sp>
          <p:nvSpPr>
            <p:cNvPr id="33" name="Rectangle 33"/>
            <p:cNvSpPr>
              <a:spLocks noChangeArrowheads="1"/>
            </p:cNvSpPr>
            <p:nvPr/>
          </p:nvSpPr>
          <p:spPr bwMode="auto">
            <a:xfrm>
              <a:off x="4973638" y="3719513"/>
              <a:ext cx="82550" cy="274637"/>
            </a:xfrm>
            <a:prstGeom prst="rect">
              <a:avLst/>
            </a:prstGeom>
            <a:noFill/>
            <a:ln w="12700">
              <a:solidFill>
                <a:srgbClr val="C00000"/>
              </a:solidFill>
              <a:miter lim="800000"/>
              <a:headEnd/>
              <a:tailEnd/>
            </a:ln>
          </p:spPr>
          <p:txBody>
            <a:bodyPr/>
            <a:lstStyle/>
            <a:p>
              <a:endParaRPr lang="en-US"/>
            </a:p>
          </p:txBody>
        </p:sp>
        <p:sp>
          <p:nvSpPr>
            <p:cNvPr id="34" name="Line 34"/>
            <p:cNvSpPr>
              <a:spLocks noChangeShapeType="1"/>
            </p:cNvSpPr>
            <p:nvPr/>
          </p:nvSpPr>
          <p:spPr bwMode="auto">
            <a:xfrm flipH="1">
              <a:off x="5014913" y="2803525"/>
              <a:ext cx="0" cy="927100"/>
            </a:xfrm>
            <a:prstGeom prst="line">
              <a:avLst/>
            </a:prstGeom>
            <a:noFill/>
            <a:ln w="12700">
              <a:solidFill>
                <a:schemeClr val="tx1"/>
              </a:solidFill>
              <a:prstDash val="dash"/>
              <a:round/>
              <a:headEnd/>
              <a:tailEnd/>
            </a:ln>
          </p:spPr>
          <p:txBody>
            <a:bodyPr/>
            <a:lstStyle/>
            <a:p>
              <a:endParaRPr lang="en-US"/>
            </a:p>
          </p:txBody>
        </p:sp>
        <p:sp>
          <p:nvSpPr>
            <p:cNvPr id="35" name="Line 35"/>
            <p:cNvSpPr>
              <a:spLocks noChangeShapeType="1"/>
            </p:cNvSpPr>
            <p:nvPr/>
          </p:nvSpPr>
          <p:spPr bwMode="auto">
            <a:xfrm flipH="1">
              <a:off x="6513513" y="1782763"/>
              <a:ext cx="0" cy="1290637"/>
            </a:xfrm>
            <a:prstGeom prst="line">
              <a:avLst/>
            </a:prstGeom>
            <a:noFill/>
            <a:ln w="12700">
              <a:solidFill>
                <a:schemeClr val="tx1"/>
              </a:solidFill>
              <a:prstDash val="dash"/>
              <a:round/>
              <a:headEnd/>
              <a:tailEnd/>
            </a:ln>
          </p:spPr>
          <p:txBody>
            <a:bodyPr/>
            <a:lstStyle/>
            <a:p>
              <a:endParaRPr lang="en-US"/>
            </a:p>
          </p:txBody>
        </p:sp>
        <p:sp>
          <p:nvSpPr>
            <p:cNvPr id="36" name="Rectangle 36"/>
            <p:cNvSpPr>
              <a:spLocks noChangeArrowheads="1"/>
            </p:cNvSpPr>
            <p:nvPr/>
          </p:nvSpPr>
          <p:spPr bwMode="auto">
            <a:xfrm>
              <a:off x="6472238" y="3084513"/>
              <a:ext cx="82550" cy="274637"/>
            </a:xfrm>
            <a:prstGeom prst="rect">
              <a:avLst/>
            </a:prstGeom>
            <a:noFill/>
            <a:ln w="12700">
              <a:solidFill>
                <a:srgbClr val="C00000"/>
              </a:solidFill>
              <a:miter lim="800000"/>
              <a:headEnd/>
              <a:tailEnd/>
            </a:ln>
          </p:spPr>
          <p:txBody>
            <a:bodyPr/>
            <a:lstStyle/>
            <a:p>
              <a:endParaRPr lang="en-US"/>
            </a:p>
          </p:txBody>
        </p:sp>
        <p:sp>
          <p:nvSpPr>
            <p:cNvPr id="37" name="Line 37"/>
            <p:cNvSpPr>
              <a:spLocks noChangeShapeType="1"/>
            </p:cNvSpPr>
            <p:nvPr/>
          </p:nvSpPr>
          <p:spPr bwMode="auto">
            <a:xfrm>
              <a:off x="6513513" y="4648200"/>
              <a:ext cx="0" cy="889000"/>
            </a:xfrm>
            <a:prstGeom prst="line">
              <a:avLst/>
            </a:prstGeom>
            <a:noFill/>
            <a:ln w="12700">
              <a:solidFill>
                <a:schemeClr val="tx1"/>
              </a:solidFill>
              <a:prstDash val="dash"/>
              <a:round/>
              <a:headEnd/>
              <a:tailEnd/>
            </a:ln>
          </p:spPr>
          <p:txBody>
            <a:bodyPr/>
            <a:lstStyle/>
            <a:p>
              <a:endParaRPr lang="en-US"/>
            </a:p>
          </p:txBody>
        </p:sp>
        <p:sp>
          <p:nvSpPr>
            <p:cNvPr id="38" name="Rectangle 38"/>
            <p:cNvSpPr>
              <a:spLocks noChangeArrowheads="1"/>
            </p:cNvSpPr>
            <p:nvPr/>
          </p:nvSpPr>
          <p:spPr bwMode="auto">
            <a:xfrm>
              <a:off x="6472238" y="4354513"/>
              <a:ext cx="82550" cy="274637"/>
            </a:xfrm>
            <a:prstGeom prst="rect">
              <a:avLst/>
            </a:prstGeom>
            <a:noFill/>
            <a:ln w="12700">
              <a:solidFill>
                <a:srgbClr val="C00000"/>
              </a:solidFill>
              <a:miter lim="800000"/>
              <a:headEnd/>
              <a:tailEnd/>
            </a:ln>
          </p:spPr>
          <p:txBody>
            <a:bodyPr/>
            <a:lstStyle/>
            <a:p>
              <a:endParaRPr lang="en-US"/>
            </a:p>
          </p:txBody>
        </p:sp>
        <p:sp>
          <p:nvSpPr>
            <p:cNvPr id="39" name="Line 39"/>
            <p:cNvSpPr>
              <a:spLocks noChangeShapeType="1"/>
            </p:cNvSpPr>
            <p:nvPr/>
          </p:nvSpPr>
          <p:spPr bwMode="auto">
            <a:xfrm flipH="1">
              <a:off x="6513513" y="3371850"/>
              <a:ext cx="0" cy="984250"/>
            </a:xfrm>
            <a:prstGeom prst="line">
              <a:avLst/>
            </a:prstGeom>
            <a:noFill/>
            <a:ln w="12700">
              <a:solidFill>
                <a:schemeClr val="tx1"/>
              </a:solidFill>
              <a:prstDash val="dash"/>
              <a:round/>
              <a:headEnd/>
              <a:tailEnd/>
            </a:ln>
          </p:spPr>
          <p:txBody>
            <a:bodyPr/>
            <a:lstStyle/>
            <a:p>
              <a:endParaRPr lang="en-US"/>
            </a:p>
          </p:txBody>
        </p:sp>
        <p:sp>
          <p:nvSpPr>
            <p:cNvPr id="40" name="Rectangle 41"/>
            <p:cNvSpPr>
              <a:spLocks noChangeArrowheads="1"/>
            </p:cNvSpPr>
            <p:nvPr/>
          </p:nvSpPr>
          <p:spPr bwMode="auto">
            <a:xfrm>
              <a:off x="1817688" y="1966913"/>
              <a:ext cx="1376980" cy="215444"/>
            </a:xfrm>
            <a:prstGeom prst="rect">
              <a:avLst/>
            </a:prstGeom>
            <a:noFill/>
            <a:ln w="9525">
              <a:noFill/>
              <a:miter lim="800000"/>
              <a:headEnd/>
              <a:tailEnd/>
            </a:ln>
          </p:spPr>
          <p:txBody>
            <a:bodyPr wrap="none" lIns="0" tIns="0" rIns="0" bIns="0">
              <a:spAutoFit/>
            </a:bodyPr>
            <a:lstStyle/>
            <a:p>
              <a:r>
                <a:rPr lang="en-US" sz="1400" dirty="0" err="1">
                  <a:latin typeface="ZapfHumnst BT" pitchFamily="34" charset="0"/>
                </a:rPr>
                <a:t>performResponsibility</a:t>
              </a:r>
              <a:r>
                <a:rPr lang="en-US" sz="1400" dirty="0">
                  <a:latin typeface="ZapfHumnst BT" pitchFamily="34" charset="0"/>
                </a:rPr>
                <a:t>( )</a:t>
              </a:r>
            </a:p>
          </p:txBody>
        </p:sp>
        <p:sp>
          <p:nvSpPr>
            <p:cNvPr id="41" name="Rectangle 42"/>
            <p:cNvSpPr>
              <a:spLocks noChangeArrowheads="1"/>
            </p:cNvSpPr>
            <p:nvPr/>
          </p:nvSpPr>
          <p:spPr bwMode="auto">
            <a:xfrm>
              <a:off x="4116388" y="2157413"/>
              <a:ext cx="367088" cy="215444"/>
            </a:xfrm>
            <a:prstGeom prst="rect">
              <a:avLst/>
            </a:prstGeom>
            <a:noFill/>
            <a:ln w="9525">
              <a:noFill/>
              <a:miter lim="800000"/>
              <a:headEnd/>
              <a:tailEnd/>
            </a:ln>
          </p:spPr>
          <p:txBody>
            <a:bodyPr wrap="none" lIns="0" tIns="0" rIns="0" bIns="0">
              <a:spAutoFit/>
            </a:bodyPr>
            <a:lstStyle/>
            <a:p>
              <a:r>
                <a:rPr lang="en-US" sz="1400">
                  <a:latin typeface="ZapfHumnst BT" pitchFamily="34" charset="0"/>
                </a:rPr>
                <a:t>Op1( )</a:t>
              </a:r>
              <a:endParaRPr lang="en-US" sz="1200">
                <a:latin typeface="ZapfHumnst BT" pitchFamily="34" charset="0"/>
              </a:endParaRPr>
            </a:p>
          </p:txBody>
        </p:sp>
        <p:sp>
          <p:nvSpPr>
            <p:cNvPr id="42" name="Rectangle 43"/>
            <p:cNvSpPr>
              <a:spLocks noChangeArrowheads="1"/>
            </p:cNvSpPr>
            <p:nvPr/>
          </p:nvSpPr>
          <p:spPr bwMode="auto">
            <a:xfrm>
              <a:off x="4116388" y="3427413"/>
              <a:ext cx="367088" cy="215444"/>
            </a:xfrm>
            <a:prstGeom prst="rect">
              <a:avLst/>
            </a:prstGeom>
            <a:noFill/>
            <a:ln w="9525">
              <a:noFill/>
              <a:miter lim="800000"/>
              <a:headEnd/>
              <a:tailEnd/>
            </a:ln>
          </p:spPr>
          <p:txBody>
            <a:bodyPr wrap="none" lIns="0" tIns="0" rIns="0" bIns="0">
              <a:spAutoFit/>
            </a:bodyPr>
            <a:lstStyle/>
            <a:p>
              <a:r>
                <a:rPr lang="en-US" sz="1400">
                  <a:latin typeface="ZapfHumnst BT" pitchFamily="34" charset="0"/>
                </a:rPr>
                <a:t>Op3( )</a:t>
              </a:r>
              <a:endParaRPr lang="en-US" sz="1200">
                <a:latin typeface="ZapfHumnst BT" pitchFamily="34" charset="0"/>
              </a:endParaRPr>
            </a:p>
          </p:txBody>
        </p:sp>
        <p:sp>
          <p:nvSpPr>
            <p:cNvPr id="43" name="Rectangle 44"/>
            <p:cNvSpPr>
              <a:spLocks noChangeArrowheads="1"/>
            </p:cNvSpPr>
            <p:nvPr/>
          </p:nvSpPr>
          <p:spPr bwMode="auto">
            <a:xfrm>
              <a:off x="4789488" y="2814638"/>
              <a:ext cx="367088" cy="215444"/>
            </a:xfrm>
            <a:prstGeom prst="rect">
              <a:avLst/>
            </a:prstGeom>
            <a:noFill/>
            <a:ln w="9525">
              <a:noFill/>
              <a:miter lim="800000"/>
              <a:headEnd/>
              <a:tailEnd/>
            </a:ln>
          </p:spPr>
          <p:txBody>
            <a:bodyPr wrap="none" lIns="0" tIns="0" rIns="0" bIns="0">
              <a:spAutoFit/>
            </a:bodyPr>
            <a:lstStyle/>
            <a:p>
              <a:r>
                <a:rPr lang="en-US" sz="1400">
                  <a:latin typeface="ZapfHumnst BT" pitchFamily="34" charset="0"/>
                </a:rPr>
                <a:t>Op2( )</a:t>
              </a:r>
              <a:endParaRPr lang="en-US" sz="1200">
                <a:latin typeface="ZapfHumnst BT" pitchFamily="34" charset="0"/>
              </a:endParaRPr>
            </a:p>
          </p:txBody>
        </p:sp>
        <p:sp>
          <p:nvSpPr>
            <p:cNvPr id="44" name="Rectangle 45"/>
            <p:cNvSpPr>
              <a:spLocks noChangeArrowheads="1"/>
            </p:cNvSpPr>
            <p:nvPr/>
          </p:nvSpPr>
          <p:spPr bwMode="auto">
            <a:xfrm>
              <a:off x="4789488" y="4087813"/>
              <a:ext cx="367088" cy="215444"/>
            </a:xfrm>
            <a:prstGeom prst="rect">
              <a:avLst/>
            </a:prstGeom>
            <a:noFill/>
            <a:ln w="9525">
              <a:noFill/>
              <a:miter lim="800000"/>
              <a:headEnd/>
              <a:tailEnd/>
            </a:ln>
          </p:spPr>
          <p:txBody>
            <a:bodyPr wrap="none" lIns="0" tIns="0" rIns="0" bIns="0">
              <a:spAutoFit/>
            </a:bodyPr>
            <a:lstStyle/>
            <a:p>
              <a:r>
                <a:rPr lang="en-US" sz="1400">
                  <a:latin typeface="ZapfHumnst BT" pitchFamily="34" charset="0"/>
                </a:rPr>
                <a:t>Op4( )</a:t>
              </a:r>
              <a:endParaRPr lang="en-US" sz="1200">
                <a:latin typeface="ZapfHumnst BT" pitchFamily="34" charset="0"/>
              </a:endParaRPr>
            </a:p>
          </p:txBody>
        </p:sp>
        <p:sp>
          <p:nvSpPr>
            <p:cNvPr id="45" name="Line 46"/>
            <p:cNvSpPr>
              <a:spLocks noChangeShapeType="1"/>
            </p:cNvSpPr>
            <p:nvPr/>
          </p:nvSpPr>
          <p:spPr bwMode="auto">
            <a:xfrm>
              <a:off x="2044700" y="2247900"/>
              <a:ext cx="1422400" cy="0"/>
            </a:xfrm>
            <a:prstGeom prst="line">
              <a:avLst/>
            </a:prstGeom>
            <a:noFill/>
            <a:ln w="12700">
              <a:solidFill>
                <a:schemeClr val="tx1"/>
              </a:solidFill>
              <a:round/>
              <a:headEnd/>
              <a:tailEnd type="triangle" w="med" len="med"/>
            </a:ln>
            <a:effectLst/>
          </p:spPr>
          <p:txBody>
            <a:bodyPr lIns="107950" tIns="53975" rIns="107950" bIns="53975"/>
            <a:lstStyle/>
            <a:p>
              <a:endParaRPr lang="en-US"/>
            </a:p>
          </p:txBody>
        </p:sp>
        <p:sp>
          <p:nvSpPr>
            <p:cNvPr id="46" name="Line 47"/>
            <p:cNvSpPr>
              <a:spLocks noChangeShapeType="1"/>
            </p:cNvSpPr>
            <p:nvPr/>
          </p:nvSpPr>
          <p:spPr bwMode="auto">
            <a:xfrm>
              <a:off x="3559175" y="2447925"/>
              <a:ext cx="1422400" cy="0"/>
            </a:xfrm>
            <a:prstGeom prst="line">
              <a:avLst/>
            </a:prstGeom>
            <a:noFill/>
            <a:ln w="12700">
              <a:solidFill>
                <a:schemeClr val="tx1"/>
              </a:solidFill>
              <a:round/>
              <a:headEnd/>
              <a:tailEnd type="triangle" w="med" len="med"/>
            </a:ln>
            <a:effectLst/>
          </p:spPr>
          <p:txBody>
            <a:bodyPr lIns="107950" tIns="53975" rIns="107950" bIns="53975"/>
            <a:lstStyle/>
            <a:p>
              <a:endParaRPr lang="en-US"/>
            </a:p>
          </p:txBody>
        </p:sp>
        <p:sp>
          <p:nvSpPr>
            <p:cNvPr id="47" name="Line 48"/>
            <p:cNvSpPr>
              <a:spLocks noChangeShapeType="1"/>
            </p:cNvSpPr>
            <p:nvPr/>
          </p:nvSpPr>
          <p:spPr bwMode="auto">
            <a:xfrm>
              <a:off x="3578225" y="3076575"/>
              <a:ext cx="2898775" cy="0"/>
            </a:xfrm>
            <a:prstGeom prst="line">
              <a:avLst/>
            </a:prstGeom>
            <a:noFill/>
            <a:ln w="12700">
              <a:solidFill>
                <a:schemeClr val="tx1"/>
              </a:solidFill>
              <a:round/>
              <a:headEnd/>
              <a:tailEnd type="triangle" w="med" len="med"/>
            </a:ln>
            <a:effectLst/>
          </p:spPr>
          <p:txBody>
            <a:bodyPr lIns="107950" tIns="53975" rIns="107950" bIns="53975"/>
            <a:lstStyle/>
            <a:p>
              <a:endParaRPr lang="en-US"/>
            </a:p>
          </p:txBody>
        </p:sp>
        <p:sp>
          <p:nvSpPr>
            <p:cNvPr id="48" name="Line 49"/>
            <p:cNvSpPr>
              <a:spLocks noChangeShapeType="1"/>
            </p:cNvSpPr>
            <p:nvPr/>
          </p:nvSpPr>
          <p:spPr bwMode="auto">
            <a:xfrm>
              <a:off x="3559175" y="3714750"/>
              <a:ext cx="1422400" cy="0"/>
            </a:xfrm>
            <a:prstGeom prst="line">
              <a:avLst/>
            </a:prstGeom>
            <a:noFill/>
            <a:ln w="12700">
              <a:solidFill>
                <a:schemeClr val="tx1"/>
              </a:solidFill>
              <a:round/>
              <a:headEnd/>
              <a:tailEnd type="triangle" w="med" len="med"/>
            </a:ln>
            <a:effectLst/>
          </p:spPr>
          <p:txBody>
            <a:bodyPr lIns="107950" tIns="53975" rIns="107950" bIns="53975"/>
            <a:lstStyle/>
            <a:p>
              <a:endParaRPr lang="en-US"/>
            </a:p>
          </p:txBody>
        </p:sp>
        <p:sp>
          <p:nvSpPr>
            <p:cNvPr id="49" name="Line 50"/>
            <p:cNvSpPr>
              <a:spLocks noChangeShapeType="1"/>
            </p:cNvSpPr>
            <p:nvPr/>
          </p:nvSpPr>
          <p:spPr bwMode="auto">
            <a:xfrm>
              <a:off x="3578225" y="4352925"/>
              <a:ext cx="2898775" cy="0"/>
            </a:xfrm>
            <a:prstGeom prst="line">
              <a:avLst/>
            </a:prstGeom>
            <a:noFill/>
            <a:ln w="12700">
              <a:solidFill>
                <a:schemeClr val="tx1"/>
              </a:solidFill>
              <a:round/>
              <a:headEnd/>
              <a:tailEnd type="triangle" w="med" len="med"/>
            </a:ln>
            <a:effectLst/>
          </p:spPr>
          <p:txBody>
            <a:bodyPr lIns="107950" tIns="53975" rIns="107950" bIns="53975"/>
            <a:lstStyle/>
            <a:p>
              <a:endParaRPr lang="en-US"/>
            </a:p>
          </p:txBody>
        </p:sp>
        <p:sp>
          <p:nvSpPr>
            <p:cNvPr id="50" name="Text Box 51"/>
            <p:cNvSpPr txBox="1">
              <a:spLocks noChangeArrowheads="1"/>
            </p:cNvSpPr>
            <p:nvPr/>
          </p:nvSpPr>
          <p:spPr bwMode="auto">
            <a:xfrm>
              <a:off x="2168525" y="5730875"/>
              <a:ext cx="4802188" cy="847668"/>
            </a:xfrm>
            <a:prstGeom prst="rect">
              <a:avLst/>
            </a:prstGeom>
            <a:noFill/>
            <a:ln w="9525">
              <a:noFill/>
              <a:miter lim="800000"/>
              <a:headEnd/>
              <a:tailEnd/>
            </a:ln>
            <a:effectLst/>
          </p:spPr>
          <p:txBody>
            <a:bodyPr lIns="107950" tIns="53975" rIns="107950" bIns="53975">
              <a:spAutoFit/>
            </a:bodyPr>
            <a:lstStyle/>
            <a:p>
              <a:pPr algn="ctr">
                <a:spcBef>
                  <a:spcPct val="50000"/>
                </a:spcBef>
              </a:pPr>
              <a:r>
                <a:rPr lang="en-US" sz="2400" i="1" dirty="0" err="1" smtClean="0">
                  <a:solidFill>
                    <a:schemeClr val="hlink"/>
                  </a:solidFill>
                </a:rPr>
                <a:t>Giao</a:t>
              </a:r>
              <a:r>
                <a:rPr lang="en-US" sz="2400" i="1" dirty="0" smtClean="0">
                  <a:solidFill>
                    <a:schemeClr val="hlink"/>
                  </a:solidFill>
                </a:rPr>
                <a:t> </a:t>
              </a:r>
              <a:r>
                <a:rPr lang="en-US" sz="2400" i="1" dirty="0" err="1" smtClean="0">
                  <a:solidFill>
                    <a:schemeClr val="hlink"/>
                  </a:solidFill>
                </a:rPr>
                <a:t>diện</a:t>
              </a:r>
              <a:r>
                <a:rPr lang="en-US" sz="2400" i="1" dirty="0" smtClean="0">
                  <a:solidFill>
                    <a:schemeClr val="hlink"/>
                  </a:solidFill>
                </a:rPr>
                <a:t> </a:t>
              </a:r>
              <a:r>
                <a:rPr lang="en-US" sz="2400" i="1" dirty="0" err="1" smtClean="0">
                  <a:solidFill>
                    <a:schemeClr val="hlink"/>
                  </a:solidFill>
                </a:rPr>
                <a:t>của</a:t>
              </a:r>
              <a:r>
                <a:rPr lang="en-US" sz="2400" i="1" dirty="0" smtClean="0">
                  <a:solidFill>
                    <a:schemeClr val="hlink"/>
                  </a:solidFill>
                </a:rPr>
                <a:t> </a:t>
              </a:r>
              <a:r>
                <a:rPr lang="en-US" sz="2400" i="1" dirty="0" err="1" smtClean="0">
                  <a:solidFill>
                    <a:schemeClr val="hlink"/>
                  </a:solidFill>
                </a:rPr>
                <a:t>hệ</a:t>
              </a:r>
              <a:r>
                <a:rPr lang="en-US" sz="2400" i="1" dirty="0" smtClean="0">
                  <a:solidFill>
                    <a:schemeClr val="hlink"/>
                  </a:solidFill>
                </a:rPr>
                <a:t> </a:t>
              </a:r>
              <a:r>
                <a:rPr lang="en-US" sz="2400" i="1" dirty="0" err="1" smtClean="0">
                  <a:solidFill>
                    <a:schemeClr val="hlink"/>
                  </a:solidFill>
                </a:rPr>
                <a:t>thống</a:t>
              </a:r>
              <a:r>
                <a:rPr lang="en-US" sz="2400" i="1" dirty="0" smtClean="0">
                  <a:solidFill>
                    <a:schemeClr val="hlink"/>
                  </a:solidFill>
                </a:rPr>
                <a:t> con </a:t>
              </a:r>
              <a:r>
                <a:rPr lang="en-US" sz="2400" i="1" dirty="0" err="1" smtClean="0">
                  <a:solidFill>
                    <a:schemeClr val="hlink"/>
                  </a:solidFill>
                </a:rPr>
                <a:t>không</a:t>
              </a:r>
              <a:r>
                <a:rPr lang="en-US" sz="2400" i="1" dirty="0" smtClean="0">
                  <a:solidFill>
                    <a:schemeClr val="hlink"/>
                  </a:solidFill>
                </a:rPr>
                <a:t> </a:t>
              </a:r>
              <a:r>
                <a:rPr lang="en-US" sz="2400" i="1" dirty="0" err="1" smtClean="0">
                  <a:solidFill>
                    <a:schemeClr val="hlink"/>
                  </a:solidFill>
                </a:rPr>
                <a:t>được</a:t>
              </a:r>
              <a:r>
                <a:rPr lang="en-US" sz="2400" i="1" dirty="0" smtClean="0">
                  <a:solidFill>
                    <a:schemeClr val="hlink"/>
                  </a:solidFill>
                </a:rPr>
                <a:t> </a:t>
              </a:r>
              <a:r>
                <a:rPr lang="en-US" sz="2400" i="1" dirty="0" err="1" smtClean="0">
                  <a:solidFill>
                    <a:schemeClr val="hlink"/>
                  </a:solidFill>
                </a:rPr>
                <a:t>thể</a:t>
              </a:r>
              <a:r>
                <a:rPr lang="en-US" sz="2400" i="1" dirty="0" smtClean="0">
                  <a:solidFill>
                    <a:schemeClr val="hlink"/>
                  </a:solidFill>
                </a:rPr>
                <a:t> </a:t>
              </a:r>
              <a:r>
                <a:rPr lang="en-US" sz="2400" i="1" dirty="0" err="1" smtClean="0">
                  <a:solidFill>
                    <a:schemeClr val="hlink"/>
                  </a:solidFill>
                </a:rPr>
                <a:t>hiện</a:t>
              </a:r>
              <a:endParaRPr lang="en-US" sz="2400" i="1" dirty="0">
                <a:solidFill>
                  <a:schemeClr val="hlink"/>
                </a:solidFill>
              </a:endParaRPr>
            </a:p>
          </p:txBody>
        </p:sp>
      </p:grpSp>
    </p:spTree>
    <p:extLst>
      <p:ext uri="{BB962C8B-B14F-4D97-AF65-F5344CB8AC3E}">
        <p14:creationId xmlns:p14="http://schemas.microsoft.com/office/powerpoint/2010/main" val="12201339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457200"/>
            <a:ext cx="8991600" cy="743712"/>
          </a:xfrm>
        </p:spPr>
        <p:txBody>
          <a:bodyPr>
            <a:normAutofit fontScale="90000"/>
          </a:bodyPr>
          <a:lstStyle/>
          <a:p>
            <a:pPr>
              <a:lnSpc>
                <a:spcPct val="70000"/>
              </a:lnSpc>
            </a:pPr>
            <a:r>
              <a:rPr lang="en-US" sz="4000" dirty="0" err="1"/>
              <a:t>Phối</a:t>
            </a:r>
            <a:r>
              <a:rPr lang="en-US" sz="4000" dirty="0"/>
              <a:t> </a:t>
            </a:r>
            <a:r>
              <a:rPr lang="en-US" sz="4000" dirty="0" err="1"/>
              <a:t>hợp</a:t>
            </a:r>
            <a:r>
              <a:rPr lang="en-US" sz="4000" dirty="0"/>
              <a:t> </a:t>
            </a:r>
            <a:r>
              <a:rPr lang="en-US" sz="4000" dirty="0" err="1"/>
              <a:t>các</a:t>
            </a:r>
            <a:r>
              <a:rPr lang="en-US" sz="4000" dirty="0"/>
              <a:t> </a:t>
            </a:r>
            <a:r>
              <a:rPr lang="en-US" sz="4000" dirty="0" err="1"/>
              <a:t>cơ</a:t>
            </a:r>
            <a:r>
              <a:rPr lang="en-US" sz="4000" dirty="0"/>
              <a:t> </a:t>
            </a:r>
            <a:r>
              <a:rPr lang="en-US" sz="4000" dirty="0" err="1"/>
              <a:t>chế</a:t>
            </a:r>
            <a:r>
              <a:rPr lang="en-US" sz="4000" dirty="0"/>
              <a:t> </a:t>
            </a:r>
            <a:r>
              <a:rPr lang="en-US" sz="4000" dirty="0" err="1"/>
              <a:t>kiến</a:t>
            </a:r>
            <a:r>
              <a:rPr lang="en-US" sz="4000" dirty="0"/>
              <a:t> </a:t>
            </a:r>
            <a:r>
              <a:rPr lang="en-US" sz="4000" dirty="0" err="1"/>
              <a:t>trúc</a:t>
            </a:r>
            <a:r>
              <a:rPr lang="en-US" sz="4000" dirty="0"/>
              <a:t>: </a:t>
            </a:r>
            <a:r>
              <a:rPr lang="en-US" sz="4000" dirty="0" err="1"/>
              <a:t>Lưu</a:t>
            </a:r>
            <a:r>
              <a:rPr lang="en-US" sz="4000" dirty="0"/>
              <a:t> </a:t>
            </a:r>
            <a:r>
              <a:rPr lang="en-US" sz="4000" dirty="0" err="1"/>
              <a:t>trữ</a:t>
            </a:r>
            <a:r>
              <a:rPr lang="en-US" sz="4000" dirty="0"/>
              <a:t> </a:t>
            </a:r>
            <a:r>
              <a:rPr lang="en-US" sz="4000" dirty="0" err="1"/>
              <a:t>bền</a:t>
            </a:r>
            <a:r>
              <a:rPr lang="en-US" sz="4000" dirty="0"/>
              <a:t> </a:t>
            </a:r>
            <a:r>
              <a:rPr lang="en-US" sz="4000" dirty="0" err="1"/>
              <a:t>vững</a:t>
            </a:r>
            <a:endParaRPr lang="en-US" sz="4000" dirty="0"/>
          </a:p>
        </p:txBody>
      </p:sp>
      <p:sp>
        <p:nvSpPr>
          <p:cNvPr id="4" name="Slide Number Placeholder 3"/>
          <p:cNvSpPr>
            <a:spLocks noGrp="1"/>
          </p:cNvSpPr>
          <p:nvPr>
            <p:ph type="sldNum" sz="quarter" idx="12"/>
          </p:nvPr>
        </p:nvSpPr>
        <p:spPr/>
        <p:txBody>
          <a:bodyPr/>
          <a:lstStyle/>
          <a:p>
            <a:fld id="{4104E86A-6C53-419A-92FE-712D82B956FB}" type="slidenum">
              <a:rPr lang="en-US" smtClean="0"/>
              <a:pPr/>
              <a:t>11</a:t>
            </a:fld>
            <a:endParaRPr lang="en-US"/>
          </a:p>
        </p:txBody>
      </p:sp>
      <p:sp>
        <p:nvSpPr>
          <p:cNvPr id="51" name="Rectangle 19"/>
          <p:cNvSpPr>
            <a:spLocks noGrp="1" noChangeArrowheads="1"/>
          </p:cNvSpPr>
          <p:nvPr>
            <p:ph idx="1"/>
          </p:nvPr>
        </p:nvSpPr>
        <p:spPr>
          <a:xfrm>
            <a:off x="457200" y="1600200"/>
            <a:ext cx="8229600" cy="4525963"/>
          </a:xfrm>
        </p:spPr>
        <p:txBody>
          <a:bodyPr/>
          <a:lstStyle/>
          <a:p>
            <a:r>
              <a:rPr lang="en-US" dirty="0" err="1" smtClean="0"/>
              <a:t>Từ</a:t>
            </a:r>
            <a:r>
              <a:rPr lang="en-US" dirty="0" smtClean="0"/>
              <a:t> </a:t>
            </a:r>
            <a:r>
              <a:rPr lang="en-US" dirty="0" err="1" smtClean="0"/>
              <a:t>hoạt</a:t>
            </a:r>
            <a:r>
              <a:rPr lang="en-US" dirty="0" smtClean="0"/>
              <a:t> </a:t>
            </a:r>
            <a:r>
              <a:rPr lang="en-US" dirty="0" err="1" smtClean="0"/>
              <a:t>động</a:t>
            </a:r>
            <a:r>
              <a:rPr lang="en-US" dirty="0" smtClean="0"/>
              <a:t> </a:t>
            </a:r>
            <a:r>
              <a:rPr lang="en-US" dirty="0" err="1" smtClean="0"/>
              <a:t>Phân</a:t>
            </a:r>
            <a:r>
              <a:rPr lang="en-US" dirty="0" smtClean="0"/>
              <a:t> </a:t>
            </a:r>
            <a:r>
              <a:rPr lang="en-US" dirty="0" err="1" smtClean="0"/>
              <a:t>tích</a:t>
            </a:r>
            <a:r>
              <a:rPr lang="en-US" dirty="0" smtClean="0"/>
              <a:t> ca </a:t>
            </a:r>
            <a:r>
              <a:rPr lang="en-US" dirty="0" err="1" smtClean="0"/>
              <a:t>sử</a:t>
            </a:r>
            <a:r>
              <a:rPr lang="en-US" dirty="0" smtClean="0"/>
              <a:t> </a:t>
            </a:r>
            <a:r>
              <a:rPr lang="en-US" dirty="0" err="1" smtClean="0"/>
              <a:t>dụng</a:t>
            </a:r>
            <a:r>
              <a:rPr lang="en-US" dirty="0" smtClean="0"/>
              <a:t>, </a:t>
            </a:r>
            <a:r>
              <a:rPr lang="en-US" dirty="0" err="1" smtClean="0"/>
              <a:t>tạo</a:t>
            </a:r>
            <a:r>
              <a:rPr lang="en-US" dirty="0" smtClean="0"/>
              <a:t> </a:t>
            </a:r>
            <a:r>
              <a:rPr lang="en-US" dirty="0" err="1" smtClean="0"/>
              <a:t>ánh</a:t>
            </a:r>
            <a:r>
              <a:rPr lang="en-US" dirty="0" smtClean="0"/>
              <a:t> </a:t>
            </a:r>
            <a:r>
              <a:rPr lang="en-US" dirty="0" err="1" smtClean="0"/>
              <a:t>xạ</a:t>
            </a:r>
            <a:r>
              <a:rPr lang="en-US" dirty="0" smtClean="0"/>
              <a:t> </a:t>
            </a:r>
            <a:r>
              <a:rPr lang="en-US" dirty="0" err="1" smtClean="0"/>
              <a:t>Lớp</a:t>
            </a:r>
            <a:r>
              <a:rPr lang="en-US" dirty="0" smtClean="0"/>
              <a:t> </a:t>
            </a:r>
            <a:r>
              <a:rPr lang="en-US" dirty="0" err="1" smtClean="0"/>
              <a:t>phân</a:t>
            </a:r>
            <a:r>
              <a:rPr lang="en-US" dirty="0" smtClean="0"/>
              <a:t> </a:t>
            </a:r>
            <a:r>
              <a:rPr lang="en-US" dirty="0" err="1" smtClean="0"/>
              <a:t>tích</a:t>
            </a:r>
            <a:r>
              <a:rPr lang="en-US" dirty="0" smtClean="0"/>
              <a:t> </a:t>
            </a:r>
            <a:r>
              <a:rPr lang="en-US" dirty="0" err="1" smtClean="0"/>
              <a:t>đến</a:t>
            </a:r>
            <a:r>
              <a:rPr lang="en-US" dirty="0" smtClean="0"/>
              <a:t> </a:t>
            </a:r>
            <a:r>
              <a:rPr lang="en-US" dirty="0" err="1" smtClean="0"/>
              <a:t>Cơ</a:t>
            </a:r>
            <a:r>
              <a:rPr lang="en-US" dirty="0" smtClean="0"/>
              <a:t> </a:t>
            </a:r>
            <a:r>
              <a:rPr lang="en-US" dirty="0" err="1" smtClean="0"/>
              <a:t>chế</a:t>
            </a:r>
            <a:r>
              <a:rPr lang="en-US" dirty="0" smtClean="0"/>
              <a:t> </a:t>
            </a:r>
            <a:r>
              <a:rPr lang="en-US" dirty="0" err="1" smtClean="0"/>
              <a:t>kiến</a:t>
            </a:r>
            <a:r>
              <a:rPr lang="en-US" dirty="0" smtClean="0"/>
              <a:t> </a:t>
            </a:r>
            <a:r>
              <a:rPr lang="en-US" dirty="0" err="1" smtClean="0"/>
              <a:t>trúc</a:t>
            </a:r>
            <a:endParaRPr lang="en-US" dirty="0"/>
          </a:p>
        </p:txBody>
      </p:sp>
      <p:sp>
        <p:nvSpPr>
          <p:cNvPr id="52" name="Text Box 23"/>
          <p:cNvSpPr txBox="1">
            <a:spLocks noChangeArrowheads="1"/>
          </p:cNvSpPr>
          <p:nvPr/>
        </p:nvSpPr>
        <p:spPr bwMode="auto">
          <a:xfrm>
            <a:off x="1809750" y="5275270"/>
            <a:ext cx="3621088" cy="940001"/>
          </a:xfrm>
          <a:prstGeom prst="rect">
            <a:avLst/>
          </a:prstGeom>
          <a:noFill/>
          <a:ln w="9525">
            <a:noFill/>
            <a:miter lim="800000"/>
            <a:headEnd/>
            <a:tailEnd/>
          </a:ln>
          <a:effectLst/>
        </p:spPr>
        <p:txBody>
          <a:bodyPr lIns="107950" tIns="53975" rIns="107950" bIns="53975">
            <a:spAutoFit/>
          </a:bodyPr>
          <a:lstStyle/>
          <a:p>
            <a:pPr algn="ctr">
              <a:spcBef>
                <a:spcPct val="50000"/>
              </a:spcBef>
            </a:pPr>
            <a:r>
              <a:rPr lang="en-US" sz="1800" i="1" dirty="0">
                <a:solidFill>
                  <a:srgbClr val="FF0000"/>
                </a:solidFill>
              </a:rPr>
              <a:t>OODBMS </a:t>
            </a:r>
            <a:r>
              <a:rPr lang="en-US" sz="1800" i="1" dirty="0" err="1" smtClean="0">
                <a:solidFill>
                  <a:srgbClr val="FF0000"/>
                </a:solidFill>
              </a:rPr>
              <a:t>Lữu</a:t>
            </a:r>
            <a:r>
              <a:rPr lang="en-US" sz="1800" i="1" dirty="0" smtClean="0">
                <a:solidFill>
                  <a:srgbClr val="FF0000"/>
                </a:solidFill>
              </a:rPr>
              <a:t> </a:t>
            </a:r>
            <a:r>
              <a:rPr lang="en-US" sz="1800" i="1" dirty="0" err="1" smtClean="0">
                <a:solidFill>
                  <a:srgbClr val="FF0000"/>
                </a:solidFill>
              </a:rPr>
              <a:t>trữ</a:t>
            </a:r>
            <a:r>
              <a:rPr lang="en-US" sz="1800" i="1" dirty="0" smtClean="0">
                <a:solidFill>
                  <a:srgbClr val="FF0000"/>
                </a:solidFill>
              </a:rPr>
              <a:t> </a:t>
            </a:r>
            <a:r>
              <a:rPr lang="en-US" sz="1800" i="1" dirty="0" err="1" smtClean="0">
                <a:solidFill>
                  <a:srgbClr val="FF0000"/>
                </a:solidFill>
              </a:rPr>
              <a:t>bền</a:t>
            </a:r>
            <a:r>
              <a:rPr lang="en-US" sz="1800" i="1" dirty="0" smtClean="0">
                <a:solidFill>
                  <a:srgbClr val="FF0000"/>
                </a:solidFill>
              </a:rPr>
              <a:t> </a:t>
            </a:r>
            <a:r>
              <a:rPr lang="en-US" sz="1800" i="1" dirty="0" err="1" smtClean="0">
                <a:solidFill>
                  <a:srgbClr val="FF0000"/>
                </a:solidFill>
              </a:rPr>
              <a:t>vững</a:t>
            </a:r>
            <a:r>
              <a:rPr lang="en-US" sz="1800" i="1" dirty="0" smtClean="0">
                <a:solidFill>
                  <a:srgbClr val="FF0000"/>
                </a:solidFill>
              </a:rPr>
              <a:t> </a:t>
            </a:r>
            <a:r>
              <a:rPr lang="en-US" sz="1800" i="1" dirty="0" err="1" smtClean="0">
                <a:solidFill>
                  <a:srgbClr val="FF0000"/>
                </a:solidFill>
              </a:rPr>
              <a:t>được</a:t>
            </a:r>
            <a:r>
              <a:rPr lang="en-US" sz="1800" i="1" dirty="0" smtClean="0">
                <a:solidFill>
                  <a:srgbClr val="FF0000"/>
                </a:solidFill>
              </a:rPr>
              <a:t> </a:t>
            </a:r>
            <a:r>
              <a:rPr lang="en-US" sz="1800" i="1" dirty="0" err="1" smtClean="0">
                <a:solidFill>
                  <a:srgbClr val="FF0000"/>
                </a:solidFill>
              </a:rPr>
              <a:t>thảo</a:t>
            </a:r>
            <a:r>
              <a:rPr lang="en-US" sz="1800" i="1" dirty="0" smtClean="0">
                <a:solidFill>
                  <a:srgbClr val="FF0000"/>
                </a:solidFill>
              </a:rPr>
              <a:t> </a:t>
            </a:r>
            <a:r>
              <a:rPr lang="en-US" sz="1800" i="1" dirty="0" err="1" smtClean="0">
                <a:solidFill>
                  <a:srgbClr val="FF0000"/>
                </a:solidFill>
              </a:rPr>
              <a:t>luận</a:t>
            </a:r>
            <a:r>
              <a:rPr lang="en-US" sz="1800" i="1" dirty="0" smtClean="0">
                <a:solidFill>
                  <a:srgbClr val="FF0000"/>
                </a:solidFill>
              </a:rPr>
              <a:t> </a:t>
            </a:r>
            <a:r>
              <a:rPr lang="en-US" sz="1800" i="1" dirty="0" err="1" smtClean="0">
                <a:solidFill>
                  <a:srgbClr val="FF0000"/>
                </a:solidFill>
              </a:rPr>
              <a:t>trong</a:t>
            </a:r>
            <a:r>
              <a:rPr lang="en-US" sz="1800" i="1" dirty="0" smtClean="0">
                <a:solidFill>
                  <a:srgbClr val="FF0000"/>
                </a:solidFill>
              </a:rPr>
              <a:t> </a:t>
            </a:r>
            <a:r>
              <a:rPr lang="en-US" sz="1800" i="1" dirty="0" err="1" smtClean="0">
                <a:solidFill>
                  <a:srgbClr val="FF0000"/>
                </a:solidFill>
              </a:rPr>
              <a:t>Thiết</a:t>
            </a:r>
            <a:r>
              <a:rPr lang="en-US" sz="1800" i="1" dirty="0" smtClean="0">
                <a:solidFill>
                  <a:srgbClr val="FF0000"/>
                </a:solidFill>
              </a:rPr>
              <a:t> </a:t>
            </a:r>
            <a:r>
              <a:rPr lang="en-US" sz="1800" i="1" dirty="0" err="1" smtClean="0">
                <a:solidFill>
                  <a:srgbClr val="FF0000"/>
                </a:solidFill>
              </a:rPr>
              <a:t>kế</a:t>
            </a:r>
            <a:r>
              <a:rPr lang="en-US" sz="1800" i="1" dirty="0" smtClean="0">
                <a:solidFill>
                  <a:srgbClr val="FF0000"/>
                </a:solidFill>
              </a:rPr>
              <a:t> Ca </a:t>
            </a:r>
            <a:r>
              <a:rPr lang="en-US" sz="1800" i="1" dirty="0" err="1" smtClean="0">
                <a:solidFill>
                  <a:srgbClr val="FF0000"/>
                </a:solidFill>
              </a:rPr>
              <a:t>sử</a:t>
            </a:r>
            <a:r>
              <a:rPr lang="en-US" sz="1800" i="1" dirty="0" smtClean="0">
                <a:solidFill>
                  <a:srgbClr val="FF0000"/>
                </a:solidFill>
              </a:rPr>
              <a:t> </a:t>
            </a:r>
            <a:r>
              <a:rPr lang="en-US" sz="1800" i="1" dirty="0" err="1" smtClean="0">
                <a:solidFill>
                  <a:srgbClr val="FF0000"/>
                </a:solidFill>
              </a:rPr>
              <a:t>dụng</a:t>
            </a:r>
            <a:endParaRPr lang="en-US" sz="1800" i="1" dirty="0">
              <a:solidFill>
                <a:srgbClr val="FF0000"/>
              </a:solidFill>
            </a:endParaRPr>
          </a:p>
        </p:txBody>
      </p:sp>
      <p:grpSp>
        <p:nvGrpSpPr>
          <p:cNvPr id="53" name="Group 52"/>
          <p:cNvGrpSpPr/>
          <p:nvPr/>
        </p:nvGrpSpPr>
        <p:grpSpPr>
          <a:xfrm>
            <a:off x="742949" y="2386020"/>
            <a:ext cx="8401051" cy="2628900"/>
            <a:chOff x="742950" y="2171700"/>
            <a:chExt cx="7667612" cy="2628900"/>
          </a:xfrm>
        </p:grpSpPr>
        <p:sp>
          <p:nvSpPr>
            <p:cNvPr id="54" name="Line 2"/>
            <p:cNvSpPr>
              <a:spLocks noChangeShapeType="1"/>
            </p:cNvSpPr>
            <p:nvPr/>
          </p:nvSpPr>
          <p:spPr bwMode="auto">
            <a:xfrm>
              <a:off x="3272925" y="2171700"/>
              <a:ext cx="0" cy="262890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55" name="Rectangle 3"/>
            <p:cNvSpPr>
              <a:spLocks noChangeArrowheads="1"/>
            </p:cNvSpPr>
            <p:nvPr/>
          </p:nvSpPr>
          <p:spPr bwMode="auto">
            <a:xfrm>
              <a:off x="742950" y="2171700"/>
              <a:ext cx="6400800" cy="2628900"/>
            </a:xfrm>
            <a:prstGeom prst="rect">
              <a:avLst/>
            </a:prstGeom>
            <a:noFill/>
            <a:ln w="28575">
              <a:solidFill>
                <a:schemeClr val="tx1"/>
              </a:solidFill>
              <a:miter lim="800000"/>
              <a:headEnd type="none" w="sm" len="sm"/>
              <a:tailEnd type="none" w="lg" len="lg"/>
            </a:ln>
            <a:effectLst/>
          </p:spPr>
          <p:txBody>
            <a:bodyPr wrap="none" anchor="ctr"/>
            <a:lstStyle/>
            <a:p>
              <a:endParaRPr lang="en-US"/>
            </a:p>
          </p:txBody>
        </p:sp>
        <p:sp>
          <p:nvSpPr>
            <p:cNvPr id="56" name="Line 4"/>
            <p:cNvSpPr>
              <a:spLocks noChangeShapeType="1"/>
            </p:cNvSpPr>
            <p:nvPr/>
          </p:nvSpPr>
          <p:spPr bwMode="auto">
            <a:xfrm>
              <a:off x="742950" y="2781300"/>
              <a:ext cx="6400800"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57" name="Text Box 5"/>
            <p:cNvSpPr txBox="1">
              <a:spLocks noChangeArrowheads="1"/>
            </p:cNvSpPr>
            <p:nvPr/>
          </p:nvSpPr>
          <p:spPr bwMode="auto">
            <a:xfrm>
              <a:off x="893717" y="2324100"/>
              <a:ext cx="2398713" cy="366713"/>
            </a:xfrm>
            <a:prstGeom prst="rect">
              <a:avLst/>
            </a:prstGeom>
            <a:noFill/>
            <a:ln w="12700">
              <a:noFill/>
              <a:miter lim="800000"/>
              <a:headEnd type="none" w="sm" len="sm"/>
              <a:tailEnd type="none" w="lg" len="lg"/>
            </a:ln>
            <a:effectLst/>
          </p:spPr>
          <p:txBody>
            <a:bodyPr>
              <a:spAutoFit/>
            </a:bodyPr>
            <a:lstStyle/>
            <a:p>
              <a:pPr algn="ctr">
                <a:spcBef>
                  <a:spcPct val="50000"/>
                </a:spcBef>
              </a:pPr>
              <a:r>
                <a:rPr lang="en-US" sz="1800" b="1" dirty="0" err="1" smtClean="0"/>
                <a:t>Lớp</a:t>
              </a:r>
              <a:r>
                <a:rPr lang="en-US" sz="1800" b="1" dirty="0" smtClean="0"/>
                <a:t> </a:t>
              </a:r>
              <a:r>
                <a:rPr lang="en-US" sz="1800" b="1" dirty="0" err="1" smtClean="0"/>
                <a:t>phân</a:t>
              </a:r>
              <a:r>
                <a:rPr lang="en-US" sz="1800" b="1" dirty="0" smtClean="0"/>
                <a:t> </a:t>
              </a:r>
              <a:r>
                <a:rPr lang="en-US" sz="1800" b="1" dirty="0" err="1" smtClean="0"/>
                <a:t>tích</a:t>
              </a:r>
              <a:endParaRPr lang="en-US" sz="1800" b="1" dirty="0"/>
            </a:p>
          </p:txBody>
        </p:sp>
        <p:sp>
          <p:nvSpPr>
            <p:cNvPr id="58" name="Text Box 6"/>
            <p:cNvSpPr txBox="1">
              <a:spLocks noChangeArrowheads="1"/>
            </p:cNvSpPr>
            <p:nvPr/>
          </p:nvSpPr>
          <p:spPr bwMode="auto">
            <a:xfrm>
              <a:off x="3326447" y="2324100"/>
              <a:ext cx="2895600" cy="366713"/>
            </a:xfrm>
            <a:prstGeom prst="rect">
              <a:avLst/>
            </a:prstGeom>
            <a:noFill/>
            <a:ln w="12700">
              <a:noFill/>
              <a:miter lim="800000"/>
              <a:headEnd type="none" w="sm" len="sm"/>
              <a:tailEnd type="none" w="lg" len="lg"/>
            </a:ln>
            <a:effectLst/>
          </p:spPr>
          <p:txBody>
            <a:bodyPr>
              <a:spAutoFit/>
            </a:bodyPr>
            <a:lstStyle/>
            <a:p>
              <a:pPr algn="ctr">
                <a:spcBef>
                  <a:spcPct val="50000"/>
                </a:spcBef>
              </a:pPr>
              <a:r>
                <a:rPr lang="en-US" sz="1800" b="1" dirty="0" err="1" smtClean="0"/>
                <a:t>Các</a:t>
              </a:r>
              <a:r>
                <a:rPr lang="en-US" sz="1800" b="1" dirty="0" smtClean="0"/>
                <a:t> </a:t>
              </a:r>
              <a:r>
                <a:rPr lang="en-US" sz="1800" b="1" dirty="0" err="1" smtClean="0"/>
                <a:t>cơ</a:t>
              </a:r>
              <a:r>
                <a:rPr lang="en-US" sz="1800" b="1" dirty="0" smtClean="0"/>
                <a:t> </a:t>
              </a:r>
              <a:r>
                <a:rPr lang="en-US" sz="1800" b="1" dirty="0" err="1" smtClean="0"/>
                <a:t>chế</a:t>
              </a:r>
              <a:r>
                <a:rPr lang="en-US" sz="1800" b="1" dirty="0" smtClean="0"/>
                <a:t> </a:t>
              </a:r>
              <a:r>
                <a:rPr lang="en-US" sz="1800" b="1" dirty="0" err="1" smtClean="0"/>
                <a:t>phân</a:t>
              </a:r>
              <a:r>
                <a:rPr lang="en-US" sz="1800" b="1" dirty="0" smtClean="0"/>
                <a:t> </a:t>
              </a:r>
              <a:r>
                <a:rPr lang="en-US" sz="1800" b="1" dirty="0" err="1" smtClean="0"/>
                <a:t>tích</a:t>
              </a:r>
              <a:endParaRPr lang="en-US" sz="1800" b="1" dirty="0"/>
            </a:p>
          </p:txBody>
        </p:sp>
        <p:sp>
          <p:nvSpPr>
            <p:cNvPr id="59" name="Text Box 7"/>
            <p:cNvSpPr txBox="1">
              <a:spLocks noChangeArrowheads="1"/>
            </p:cNvSpPr>
            <p:nvPr/>
          </p:nvSpPr>
          <p:spPr bwMode="auto">
            <a:xfrm>
              <a:off x="742950" y="2795588"/>
              <a:ext cx="1905000" cy="366712"/>
            </a:xfrm>
            <a:prstGeom prst="rect">
              <a:avLst/>
            </a:prstGeom>
            <a:noFill/>
            <a:ln w="12700">
              <a:noFill/>
              <a:miter lim="800000"/>
              <a:headEnd type="none" w="sm" len="sm"/>
              <a:tailEnd type="none" w="lg" len="lg"/>
            </a:ln>
            <a:effectLst/>
          </p:spPr>
          <p:txBody>
            <a:bodyPr>
              <a:spAutoFit/>
            </a:bodyPr>
            <a:lstStyle/>
            <a:p>
              <a:pPr>
                <a:spcBef>
                  <a:spcPct val="50000"/>
                </a:spcBef>
              </a:pPr>
              <a:r>
                <a:rPr lang="en-US" sz="1800"/>
                <a:t>Student</a:t>
              </a:r>
            </a:p>
          </p:txBody>
        </p:sp>
        <p:sp>
          <p:nvSpPr>
            <p:cNvPr id="60" name="Line 8"/>
            <p:cNvSpPr>
              <a:spLocks noChangeShapeType="1"/>
            </p:cNvSpPr>
            <p:nvPr/>
          </p:nvSpPr>
          <p:spPr bwMode="auto">
            <a:xfrm>
              <a:off x="742950" y="3557588"/>
              <a:ext cx="6400800"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61" name="Text Box 9"/>
            <p:cNvSpPr txBox="1">
              <a:spLocks noChangeArrowheads="1"/>
            </p:cNvSpPr>
            <p:nvPr/>
          </p:nvSpPr>
          <p:spPr bwMode="auto">
            <a:xfrm>
              <a:off x="742950" y="3595688"/>
              <a:ext cx="1905000" cy="366712"/>
            </a:xfrm>
            <a:prstGeom prst="rect">
              <a:avLst/>
            </a:prstGeom>
            <a:noFill/>
            <a:ln w="12700">
              <a:noFill/>
              <a:miter lim="800000"/>
              <a:headEnd type="none" w="sm" len="sm"/>
              <a:tailEnd type="none" w="lg" len="lg"/>
            </a:ln>
            <a:effectLst/>
          </p:spPr>
          <p:txBody>
            <a:bodyPr>
              <a:spAutoFit/>
            </a:bodyPr>
            <a:lstStyle/>
            <a:p>
              <a:pPr>
                <a:spcBef>
                  <a:spcPct val="50000"/>
                </a:spcBef>
              </a:pPr>
              <a:r>
                <a:rPr lang="en-US" sz="1800"/>
                <a:t>CourseOffering</a:t>
              </a:r>
            </a:p>
          </p:txBody>
        </p:sp>
        <p:sp>
          <p:nvSpPr>
            <p:cNvPr id="62" name="Line 10"/>
            <p:cNvSpPr>
              <a:spLocks noChangeShapeType="1"/>
            </p:cNvSpPr>
            <p:nvPr/>
          </p:nvSpPr>
          <p:spPr bwMode="auto">
            <a:xfrm>
              <a:off x="742950" y="3962400"/>
              <a:ext cx="6400800"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63" name="Text Box 11"/>
            <p:cNvSpPr txBox="1">
              <a:spLocks noChangeArrowheads="1"/>
            </p:cNvSpPr>
            <p:nvPr/>
          </p:nvSpPr>
          <p:spPr bwMode="auto">
            <a:xfrm>
              <a:off x="742950" y="3962400"/>
              <a:ext cx="1905000" cy="366713"/>
            </a:xfrm>
            <a:prstGeom prst="rect">
              <a:avLst/>
            </a:prstGeom>
            <a:noFill/>
            <a:ln w="12700">
              <a:noFill/>
              <a:miter lim="800000"/>
              <a:headEnd type="none" w="sm" len="sm"/>
              <a:tailEnd type="none" w="lg" len="lg"/>
            </a:ln>
            <a:effectLst/>
          </p:spPr>
          <p:txBody>
            <a:bodyPr>
              <a:spAutoFit/>
            </a:bodyPr>
            <a:lstStyle/>
            <a:p>
              <a:pPr>
                <a:spcBef>
                  <a:spcPct val="50000"/>
                </a:spcBef>
              </a:pPr>
              <a:r>
                <a:rPr lang="en-US" sz="1800"/>
                <a:t>Course</a:t>
              </a:r>
            </a:p>
          </p:txBody>
        </p:sp>
        <p:sp>
          <p:nvSpPr>
            <p:cNvPr id="64" name="Line 12"/>
            <p:cNvSpPr>
              <a:spLocks noChangeShapeType="1"/>
            </p:cNvSpPr>
            <p:nvPr/>
          </p:nvSpPr>
          <p:spPr bwMode="auto">
            <a:xfrm>
              <a:off x="742950" y="4329113"/>
              <a:ext cx="6400800"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65" name="Text Box 13"/>
            <p:cNvSpPr txBox="1">
              <a:spLocks noChangeArrowheads="1"/>
            </p:cNvSpPr>
            <p:nvPr/>
          </p:nvSpPr>
          <p:spPr bwMode="auto">
            <a:xfrm>
              <a:off x="742950" y="4357688"/>
              <a:ext cx="2590800" cy="366712"/>
            </a:xfrm>
            <a:prstGeom prst="rect">
              <a:avLst/>
            </a:prstGeom>
            <a:noFill/>
            <a:ln w="12700">
              <a:noFill/>
              <a:miter lim="800000"/>
              <a:headEnd type="none" w="sm" len="sm"/>
              <a:tailEnd type="none" w="lg" len="lg"/>
            </a:ln>
            <a:effectLst/>
          </p:spPr>
          <p:txBody>
            <a:bodyPr>
              <a:spAutoFit/>
            </a:bodyPr>
            <a:lstStyle/>
            <a:p>
              <a:pPr>
                <a:spcBef>
                  <a:spcPct val="50000"/>
                </a:spcBef>
              </a:pPr>
              <a:r>
                <a:rPr lang="en-US" sz="1800"/>
                <a:t>RegistrationController</a:t>
              </a:r>
            </a:p>
          </p:txBody>
        </p:sp>
        <p:sp>
          <p:nvSpPr>
            <p:cNvPr id="66" name="Text Box 14"/>
            <p:cNvSpPr txBox="1">
              <a:spLocks noChangeArrowheads="1"/>
            </p:cNvSpPr>
            <p:nvPr/>
          </p:nvSpPr>
          <p:spPr bwMode="auto">
            <a:xfrm>
              <a:off x="3425324" y="2795588"/>
              <a:ext cx="3390746" cy="369332"/>
            </a:xfrm>
            <a:prstGeom prst="rect">
              <a:avLst/>
            </a:prstGeom>
            <a:noFill/>
            <a:ln w="12700">
              <a:noFill/>
              <a:miter lim="800000"/>
              <a:headEnd type="none" w="sm" len="sm"/>
              <a:tailEnd type="none" w="lg" len="lg"/>
            </a:ln>
            <a:effectLst/>
          </p:spPr>
          <p:txBody>
            <a:bodyPr wrap="square">
              <a:spAutoFit/>
            </a:bodyPr>
            <a:lstStyle/>
            <a:p>
              <a:pPr>
                <a:spcBef>
                  <a:spcPct val="50000"/>
                </a:spcBef>
              </a:pPr>
              <a:r>
                <a:rPr lang="en-US" sz="1800" dirty="0" err="1" smtClean="0">
                  <a:solidFill>
                    <a:schemeClr val="folHlink"/>
                  </a:solidFill>
                </a:rPr>
                <a:t>Lưu</a:t>
              </a:r>
              <a:r>
                <a:rPr lang="en-US" sz="1800" dirty="0" smtClean="0">
                  <a:solidFill>
                    <a:schemeClr val="folHlink"/>
                  </a:solidFill>
                </a:rPr>
                <a:t> </a:t>
              </a:r>
              <a:r>
                <a:rPr lang="en-US" sz="1800" dirty="0" err="1" smtClean="0">
                  <a:solidFill>
                    <a:schemeClr val="folHlink"/>
                  </a:solidFill>
                </a:rPr>
                <a:t>trữ</a:t>
              </a:r>
              <a:r>
                <a:rPr lang="en-US" sz="1800" dirty="0" smtClean="0">
                  <a:solidFill>
                    <a:schemeClr val="folHlink"/>
                  </a:solidFill>
                </a:rPr>
                <a:t> </a:t>
              </a:r>
              <a:r>
                <a:rPr lang="en-US" sz="1800" dirty="0" err="1" smtClean="0">
                  <a:solidFill>
                    <a:schemeClr val="folHlink"/>
                  </a:solidFill>
                </a:rPr>
                <a:t>bền</a:t>
              </a:r>
              <a:r>
                <a:rPr lang="en-US" sz="1800" dirty="0" smtClean="0">
                  <a:solidFill>
                    <a:schemeClr val="folHlink"/>
                  </a:solidFill>
                </a:rPr>
                <a:t> </a:t>
              </a:r>
              <a:r>
                <a:rPr lang="en-US" sz="1800" dirty="0" err="1" smtClean="0">
                  <a:solidFill>
                    <a:schemeClr val="folHlink"/>
                  </a:solidFill>
                </a:rPr>
                <a:t>vững</a:t>
              </a:r>
              <a:r>
                <a:rPr lang="en-US" sz="1800" dirty="0" smtClean="0"/>
                <a:t>, an </a:t>
              </a:r>
              <a:r>
                <a:rPr lang="en-US" sz="1800" dirty="0" err="1" smtClean="0"/>
                <a:t>ninh</a:t>
              </a:r>
              <a:endParaRPr lang="en-US" sz="1800" dirty="0"/>
            </a:p>
          </p:txBody>
        </p:sp>
        <p:sp>
          <p:nvSpPr>
            <p:cNvPr id="67" name="Text Box 15"/>
            <p:cNvSpPr txBox="1">
              <a:spLocks noChangeArrowheads="1"/>
            </p:cNvSpPr>
            <p:nvPr/>
          </p:nvSpPr>
          <p:spPr bwMode="auto">
            <a:xfrm>
              <a:off x="3403143" y="3595689"/>
              <a:ext cx="3640452" cy="369332"/>
            </a:xfrm>
            <a:prstGeom prst="rect">
              <a:avLst/>
            </a:prstGeom>
            <a:noFill/>
            <a:ln w="12700">
              <a:noFill/>
              <a:miter lim="800000"/>
              <a:headEnd type="none" w="sm" len="sm"/>
              <a:tailEnd type="none" w="lg" len="lg"/>
            </a:ln>
            <a:effectLst/>
          </p:spPr>
          <p:txBody>
            <a:bodyPr wrap="square">
              <a:spAutoFit/>
            </a:bodyPr>
            <a:lstStyle/>
            <a:p>
              <a:pPr>
                <a:spcBef>
                  <a:spcPct val="50000"/>
                </a:spcBef>
              </a:pPr>
              <a:r>
                <a:rPr lang="en-US" sz="1800" i="1" dirty="0" err="1" smtClean="0">
                  <a:solidFill>
                    <a:srgbClr val="00CCFF"/>
                  </a:solidFill>
                </a:rPr>
                <a:t>Lưu</a:t>
              </a:r>
              <a:r>
                <a:rPr lang="en-US" sz="1800" i="1" dirty="0" smtClean="0">
                  <a:solidFill>
                    <a:srgbClr val="00CCFF"/>
                  </a:solidFill>
                </a:rPr>
                <a:t> </a:t>
              </a:r>
              <a:r>
                <a:rPr lang="en-US" sz="1800" i="1" dirty="0" err="1" smtClean="0">
                  <a:solidFill>
                    <a:srgbClr val="00CCFF"/>
                  </a:solidFill>
                </a:rPr>
                <a:t>trữ</a:t>
              </a:r>
              <a:r>
                <a:rPr lang="en-US" sz="1800" i="1" dirty="0" smtClean="0">
                  <a:solidFill>
                    <a:srgbClr val="00CCFF"/>
                  </a:solidFill>
                </a:rPr>
                <a:t> </a:t>
              </a:r>
              <a:r>
                <a:rPr lang="en-US" sz="1800" i="1" dirty="0" err="1" smtClean="0">
                  <a:solidFill>
                    <a:srgbClr val="00CCFF"/>
                  </a:solidFill>
                </a:rPr>
                <a:t>bền</a:t>
              </a:r>
              <a:r>
                <a:rPr lang="en-US" sz="1800" i="1" dirty="0" smtClean="0">
                  <a:solidFill>
                    <a:srgbClr val="00CCFF"/>
                  </a:solidFill>
                </a:rPr>
                <a:t> </a:t>
              </a:r>
              <a:r>
                <a:rPr lang="en-US" sz="1800" i="1" dirty="0" err="1" smtClean="0">
                  <a:solidFill>
                    <a:srgbClr val="00CCFF"/>
                  </a:solidFill>
                </a:rPr>
                <a:t>vững</a:t>
              </a:r>
              <a:r>
                <a:rPr lang="en-US" sz="1800" i="1" dirty="0" smtClean="0">
                  <a:solidFill>
                    <a:srgbClr val="00CCFF"/>
                  </a:solidFill>
                </a:rPr>
                <a:t>, </a:t>
              </a:r>
              <a:r>
                <a:rPr lang="en-US" sz="1800" i="1" dirty="0" err="1" smtClean="0">
                  <a:solidFill>
                    <a:srgbClr val="00CCFF"/>
                  </a:solidFill>
                </a:rPr>
                <a:t>kế</a:t>
              </a:r>
              <a:r>
                <a:rPr lang="en-US" sz="1800" i="1" dirty="0" smtClean="0">
                  <a:solidFill>
                    <a:srgbClr val="00CCFF"/>
                  </a:solidFill>
                </a:rPr>
                <a:t> </a:t>
              </a:r>
              <a:r>
                <a:rPr lang="en-US" sz="1800" i="1" dirty="0" err="1" smtClean="0">
                  <a:solidFill>
                    <a:srgbClr val="00CCFF"/>
                  </a:solidFill>
                </a:rPr>
                <a:t>thừa</a:t>
              </a:r>
              <a:r>
                <a:rPr lang="en-US" sz="1800" i="1" dirty="0" smtClean="0">
                  <a:solidFill>
                    <a:srgbClr val="00CCFF"/>
                  </a:solidFill>
                </a:rPr>
                <a:t> </a:t>
              </a:r>
              <a:r>
                <a:rPr lang="en-US" sz="1800" i="1" dirty="0" err="1" smtClean="0">
                  <a:solidFill>
                    <a:srgbClr val="00CCFF"/>
                  </a:solidFill>
                </a:rPr>
                <a:t>giao</a:t>
              </a:r>
              <a:r>
                <a:rPr lang="en-US" sz="1800" i="1" dirty="0" smtClean="0">
                  <a:solidFill>
                    <a:srgbClr val="00CCFF"/>
                  </a:solidFill>
                </a:rPr>
                <a:t> </a:t>
              </a:r>
              <a:r>
                <a:rPr lang="en-US" sz="1800" i="1" dirty="0" err="1" smtClean="0">
                  <a:solidFill>
                    <a:srgbClr val="00CCFF"/>
                  </a:solidFill>
                </a:rPr>
                <a:t>diện</a:t>
              </a:r>
              <a:endParaRPr lang="en-US" sz="1800" dirty="0">
                <a:solidFill>
                  <a:srgbClr val="00CCFF"/>
                </a:solidFill>
              </a:endParaRPr>
            </a:p>
          </p:txBody>
        </p:sp>
        <p:sp>
          <p:nvSpPr>
            <p:cNvPr id="68" name="Text Box 16"/>
            <p:cNvSpPr txBox="1">
              <a:spLocks noChangeArrowheads="1"/>
            </p:cNvSpPr>
            <p:nvPr/>
          </p:nvSpPr>
          <p:spPr bwMode="auto">
            <a:xfrm>
              <a:off x="3359976" y="3962400"/>
              <a:ext cx="3606001" cy="369332"/>
            </a:xfrm>
            <a:prstGeom prst="rect">
              <a:avLst/>
            </a:prstGeom>
            <a:noFill/>
            <a:ln w="12700">
              <a:noFill/>
              <a:miter lim="800000"/>
              <a:headEnd type="none" w="sm" len="sm"/>
              <a:tailEnd type="none" w="lg" len="lg"/>
            </a:ln>
            <a:effectLst/>
          </p:spPr>
          <p:txBody>
            <a:bodyPr wrap="square">
              <a:spAutoFit/>
            </a:bodyPr>
            <a:lstStyle/>
            <a:p>
              <a:pPr>
                <a:spcBef>
                  <a:spcPct val="50000"/>
                </a:spcBef>
              </a:pPr>
              <a:r>
                <a:rPr lang="en-US" sz="1800" i="1" dirty="0" err="1" smtClean="0">
                  <a:solidFill>
                    <a:srgbClr val="00CCFF"/>
                  </a:solidFill>
                </a:rPr>
                <a:t>Lưu</a:t>
              </a:r>
              <a:r>
                <a:rPr lang="en-US" sz="1800" i="1" dirty="0" smtClean="0">
                  <a:solidFill>
                    <a:srgbClr val="00CCFF"/>
                  </a:solidFill>
                </a:rPr>
                <a:t> </a:t>
              </a:r>
              <a:r>
                <a:rPr lang="en-US" sz="1800" i="1" dirty="0" err="1" smtClean="0">
                  <a:solidFill>
                    <a:srgbClr val="00CCFF"/>
                  </a:solidFill>
                </a:rPr>
                <a:t>trữ</a:t>
              </a:r>
              <a:r>
                <a:rPr lang="en-US" sz="1800" i="1" dirty="0" smtClean="0">
                  <a:solidFill>
                    <a:srgbClr val="00CCFF"/>
                  </a:solidFill>
                </a:rPr>
                <a:t> </a:t>
              </a:r>
              <a:r>
                <a:rPr lang="en-US" sz="1800" i="1" dirty="0" err="1" smtClean="0">
                  <a:solidFill>
                    <a:srgbClr val="00CCFF"/>
                  </a:solidFill>
                </a:rPr>
                <a:t>bền</a:t>
              </a:r>
              <a:r>
                <a:rPr lang="en-US" sz="1800" i="1" dirty="0" smtClean="0">
                  <a:solidFill>
                    <a:srgbClr val="00CCFF"/>
                  </a:solidFill>
                </a:rPr>
                <a:t> </a:t>
              </a:r>
              <a:r>
                <a:rPr lang="en-US" sz="1800" i="1" dirty="0" err="1" smtClean="0">
                  <a:solidFill>
                    <a:srgbClr val="00CCFF"/>
                  </a:solidFill>
                </a:rPr>
                <a:t>vững</a:t>
              </a:r>
              <a:r>
                <a:rPr lang="en-US" sz="1800" i="1" dirty="0" smtClean="0">
                  <a:solidFill>
                    <a:srgbClr val="00CCFF"/>
                  </a:solidFill>
                </a:rPr>
                <a:t>, </a:t>
              </a:r>
              <a:r>
                <a:rPr lang="en-US" sz="1800" i="1" dirty="0" err="1" smtClean="0">
                  <a:solidFill>
                    <a:srgbClr val="00CCFF"/>
                  </a:solidFill>
                </a:rPr>
                <a:t>kế</a:t>
              </a:r>
              <a:r>
                <a:rPr lang="en-US" sz="1800" i="1" dirty="0" smtClean="0">
                  <a:solidFill>
                    <a:srgbClr val="00CCFF"/>
                  </a:solidFill>
                </a:rPr>
                <a:t> </a:t>
              </a:r>
              <a:r>
                <a:rPr lang="en-US" sz="1800" i="1" dirty="0" err="1" smtClean="0">
                  <a:solidFill>
                    <a:srgbClr val="00CCFF"/>
                  </a:solidFill>
                </a:rPr>
                <a:t>thừa</a:t>
              </a:r>
              <a:r>
                <a:rPr lang="en-US" sz="1800" i="1" dirty="0" smtClean="0">
                  <a:solidFill>
                    <a:srgbClr val="00CCFF"/>
                  </a:solidFill>
                </a:rPr>
                <a:t> </a:t>
              </a:r>
              <a:r>
                <a:rPr lang="en-US" sz="1800" i="1" dirty="0" err="1" smtClean="0">
                  <a:solidFill>
                    <a:srgbClr val="00CCFF"/>
                  </a:solidFill>
                </a:rPr>
                <a:t>giao</a:t>
              </a:r>
              <a:r>
                <a:rPr lang="en-US" sz="1800" i="1" dirty="0" smtClean="0">
                  <a:solidFill>
                    <a:srgbClr val="00CCFF"/>
                  </a:solidFill>
                </a:rPr>
                <a:t> </a:t>
              </a:r>
              <a:r>
                <a:rPr lang="en-US" sz="1800" i="1" dirty="0" err="1" smtClean="0">
                  <a:solidFill>
                    <a:srgbClr val="00CCFF"/>
                  </a:solidFill>
                </a:rPr>
                <a:t>diện</a:t>
              </a:r>
              <a:endParaRPr lang="en-US" sz="1800" dirty="0">
                <a:solidFill>
                  <a:srgbClr val="00CCFF"/>
                </a:solidFill>
              </a:endParaRPr>
            </a:p>
          </p:txBody>
        </p:sp>
        <p:sp>
          <p:nvSpPr>
            <p:cNvPr id="69" name="Text Box 17"/>
            <p:cNvSpPr txBox="1">
              <a:spLocks noChangeArrowheads="1"/>
            </p:cNvSpPr>
            <p:nvPr/>
          </p:nvSpPr>
          <p:spPr bwMode="auto">
            <a:xfrm>
              <a:off x="3425326" y="4357688"/>
              <a:ext cx="1868488" cy="366712"/>
            </a:xfrm>
            <a:prstGeom prst="rect">
              <a:avLst/>
            </a:prstGeom>
            <a:noFill/>
            <a:ln w="12700">
              <a:noFill/>
              <a:miter lim="800000"/>
              <a:headEnd type="none" w="sm" len="sm"/>
              <a:tailEnd type="none" w="lg" len="lg"/>
            </a:ln>
            <a:effectLst/>
          </p:spPr>
          <p:txBody>
            <a:bodyPr>
              <a:spAutoFit/>
            </a:bodyPr>
            <a:lstStyle/>
            <a:p>
              <a:pPr>
                <a:spcBef>
                  <a:spcPct val="50000"/>
                </a:spcBef>
              </a:pPr>
              <a:r>
                <a:rPr lang="en-US" sz="1800" dirty="0" err="1" smtClean="0"/>
                <a:t>Phân</a:t>
              </a:r>
              <a:r>
                <a:rPr lang="en-US" sz="1800" dirty="0" smtClean="0"/>
                <a:t> </a:t>
              </a:r>
              <a:r>
                <a:rPr lang="en-US" sz="1800" dirty="0" err="1" smtClean="0"/>
                <a:t>tán</a:t>
              </a:r>
              <a:endParaRPr lang="en-US" sz="1800" dirty="0"/>
            </a:p>
          </p:txBody>
        </p:sp>
        <p:sp>
          <p:nvSpPr>
            <p:cNvPr id="70" name="Line 20"/>
            <p:cNvSpPr>
              <a:spLocks noChangeShapeType="1"/>
            </p:cNvSpPr>
            <p:nvPr/>
          </p:nvSpPr>
          <p:spPr bwMode="auto">
            <a:xfrm>
              <a:off x="742950" y="3151188"/>
              <a:ext cx="6400800"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71" name="Text Box 21"/>
            <p:cNvSpPr txBox="1">
              <a:spLocks noChangeArrowheads="1"/>
            </p:cNvSpPr>
            <p:nvPr/>
          </p:nvSpPr>
          <p:spPr bwMode="auto">
            <a:xfrm>
              <a:off x="742950" y="3151188"/>
              <a:ext cx="1905000" cy="366712"/>
            </a:xfrm>
            <a:prstGeom prst="rect">
              <a:avLst/>
            </a:prstGeom>
            <a:noFill/>
            <a:ln w="12700">
              <a:noFill/>
              <a:miter lim="800000"/>
              <a:headEnd type="none" w="sm" len="sm"/>
              <a:tailEnd type="none" w="lg" len="lg"/>
            </a:ln>
            <a:effectLst/>
          </p:spPr>
          <p:txBody>
            <a:bodyPr>
              <a:spAutoFit/>
            </a:bodyPr>
            <a:lstStyle/>
            <a:p>
              <a:pPr>
                <a:spcBef>
                  <a:spcPct val="50000"/>
                </a:spcBef>
              </a:pPr>
              <a:r>
                <a:rPr lang="en-US" sz="1800"/>
                <a:t>Schedule</a:t>
              </a:r>
            </a:p>
          </p:txBody>
        </p:sp>
        <p:sp>
          <p:nvSpPr>
            <p:cNvPr id="72" name="Text Box 22"/>
            <p:cNvSpPr txBox="1">
              <a:spLocks noChangeArrowheads="1"/>
            </p:cNvSpPr>
            <p:nvPr/>
          </p:nvSpPr>
          <p:spPr bwMode="auto">
            <a:xfrm>
              <a:off x="3345587" y="3151188"/>
              <a:ext cx="3539726" cy="369332"/>
            </a:xfrm>
            <a:prstGeom prst="rect">
              <a:avLst/>
            </a:prstGeom>
            <a:noFill/>
            <a:ln w="12700">
              <a:noFill/>
              <a:miter lim="800000"/>
              <a:headEnd type="none" w="sm" len="sm"/>
              <a:tailEnd type="none" w="lg" len="lg"/>
            </a:ln>
            <a:effectLst/>
          </p:spPr>
          <p:txBody>
            <a:bodyPr wrap="square">
              <a:spAutoFit/>
            </a:bodyPr>
            <a:lstStyle/>
            <a:p>
              <a:pPr>
                <a:spcBef>
                  <a:spcPct val="50000"/>
                </a:spcBef>
              </a:pPr>
              <a:r>
                <a:rPr lang="en-US" sz="1800" dirty="0" err="1" smtClean="0">
                  <a:solidFill>
                    <a:schemeClr val="folHlink"/>
                  </a:solidFill>
                </a:rPr>
                <a:t>Lưu</a:t>
              </a:r>
              <a:r>
                <a:rPr lang="en-US" sz="1800" dirty="0" smtClean="0">
                  <a:solidFill>
                    <a:schemeClr val="folHlink"/>
                  </a:solidFill>
                </a:rPr>
                <a:t> </a:t>
              </a:r>
              <a:r>
                <a:rPr lang="en-US" sz="1800" dirty="0" err="1" smtClean="0">
                  <a:solidFill>
                    <a:schemeClr val="folHlink"/>
                  </a:solidFill>
                </a:rPr>
                <a:t>trữ</a:t>
              </a:r>
              <a:r>
                <a:rPr lang="en-US" sz="1800" dirty="0" smtClean="0">
                  <a:solidFill>
                    <a:schemeClr val="folHlink"/>
                  </a:solidFill>
                </a:rPr>
                <a:t> </a:t>
              </a:r>
              <a:r>
                <a:rPr lang="en-US" sz="1800" dirty="0" err="1" smtClean="0">
                  <a:solidFill>
                    <a:schemeClr val="folHlink"/>
                  </a:solidFill>
                </a:rPr>
                <a:t>bền</a:t>
              </a:r>
              <a:r>
                <a:rPr lang="en-US" sz="1800" dirty="0" smtClean="0">
                  <a:solidFill>
                    <a:schemeClr val="folHlink"/>
                  </a:solidFill>
                </a:rPr>
                <a:t> </a:t>
              </a:r>
              <a:r>
                <a:rPr lang="en-US" sz="1800" dirty="0" err="1" smtClean="0">
                  <a:solidFill>
                    <a:schemeClr val="folHlink"/>
                  </a:solidFill>
                </a:rPr>
                <a:t>vững</a:t>
              </a:r>
              <a:r>
                <a:rPr lang="en-US" sz="1800" dirty="0" smtClean="0"/>
                <a:t>, an </a:t>
              </a:r>
              <a:r>
                <a:rPr lang="en-US" sz="1800" dirty="0" err="1" smtClean="0"/>
                <a:t>ninh</a:t>
              </a:r>
              <a:endParaRPr lang="en-US" sz="1800" dirty="0"/>
            </a:p>
          </p:txBody>
        </p:sp>
        <p:sp>
          <p:nvSpPr>
            <p:cNvPr id="73" name="Text Box 24"/>
            <p:cNvSpPr txBox="1">
              <a:spLocks noChangeArrowheads="1"/>
            </p:cNvSpPr>
            <p:nvPr/>
          </p:nvSpPr>
          <p:spPr bwMode="auto">
            <a:xfrm>
              <a:off x="7143750" y="2637933"/>
              <a:ext cx="1266812" cy="940001"/>
            </a:xfrm>
            <a:prstGeom prst="rect">
              <a:avLst/>
            </a:prstGeom>
            <a:noFill/>
            <a:ln w="9525">
              <a:noFill/>
              <a:miter lim="800000"/>
              <a:headEnd/>
              <a:tailEnd/>
            </a:ln>
            <a:effectLst/>
          </p:spPr>
          <p:txBody>
            <a:bodyPr wrap="square" lIns="107950" tIns="53975" rIns="107950" bIns="53975">
              <a:spAutoFit/>
            </a:bodyPr>
            <a:lstStyle/>
            <a:p>
              <a:pPr>
                <a:spcBef>
                  <a:spcPct val="50000"/>
                </a:spcBef>
              </a:pPr>
              <a:r>
                <a:rPr lang="en-US" sz="1800" b="1" i="1" dirty="0" smtClean="0">
                  <a:solidFill>
                    <a:schemeClr val="folHlink"/>
                  </a:solidFill>
                </a:rPr>
                <a:t>OODBMS </a:t>
              </a:r>
              <a:r>
                <a:rPr lang="en-US" sz="1800" b="1" i="1" dirty="0" err="1" smtClean="0">
                  <a:solidFill>
                    <a:schemeClr val="folHlink"/>
                  </a:solidFill>
                </a:rPr>
                <a:t>lưu</a:t>
              </a:r>
              <a:r>
                <a:rPr lang="en-US" sz="1800" b="1" i="1" dirty="0" smtClean="0">
                  <a:solidFill>
                    <a:schemeClr val="folHlink"/>
                  </a:solidFill>
                </a:rPr>
                <a:t> </a:t>
              </a:r>
              <a:r>
                <a:rPr lang="en-US" sz="1800" b="1" i="1" dirty="0" err="1" smtClean="0">
                  <a:solidFill>
                    <a:schemeClr val="folHlink"/>
                  </a:solidFill>
                </a:rPr>
                <a:t>trữ</a:t>
              </a:r>
              <a:r>
                <a:rPr lang="en-US" sz="1800" b="1" i="1" dirty="0" smtClean="0">
                  <a:solidFill>
                    <a:schemeClr val="folHlink"/>
                  </a:solidFill>
                </a:rPr>
                <a:t> </a:t>
              </a:r>
              <a:r>
                <a:rPr lang="en-US" sz="1800" b="1" i="1" dirty="0" err="1" smtClean="0">
                  <a:solidFill>
                    <a:schemeClr val="folHlink"/>
                  </a:solidFill>
                </a:rPr>
                <a:t>bền</a:t>
              </a:r>
              <a:r>
                <a:rPr lang="en-US" sz="1800" b="1" i="1" dirty="0" smtClean="0">
                  <a:solidFill>
                    <a:schemeClr val="folHlink"/>
                  </a:solidFill>
                </a:rPr>
                <a:t> </a:t>
              </a:r>
              <a:r>
                <a:rPr lang="en-US" sz="1800" b="1" i="1" dirty="0" err="1" smtClean="0">
                  <a:solidFill>
                    <a:schemeClr val="folHlink"/>
                  </a:solidFill>
                </a:rPr>
                <a:t>vững</a:t>
              </a:r>
              <a:endParaRPr lang="en-US" sz="1800" b="1" i="1" dirty="0">
                <a:solidFill>
                  <a:schemeClr val="tx2"/>
                </a:solidFill>
              </a:endParaRPr>
            </a:p>
          </p:txBody>
        </p:sp>
        <p:sp>
          <p:nvSpPr>
            <p:cNvPr id="74" name="Text Box 25"/>
            <p:cNvSpPr txBox="1">
              <a:spLocks noChangeArrowheads="1"/>
            </p:cNvSpPr>
            <p:nvPr/>
          </p:nvSpPr>
          <p:spPr bwMode="auto">
            <a:xfrm>
              <a:off x="7119939" y="3545760"/>
              <a:ext cx="1290623" cy="940001"/>
            </a:xfrm>
            <a:prstGeom prst="rect">
              <a:avLst/>
            </a:prstGeom>
            <a:noFill/>
            <a:ln w="9525">
              <a:noFill/>
              <a:miter lim="800000"/>
              <a:headEnd/>
              <a:tailEnd/>
            </a:ln>
            <a:effectLst/>
          </p:spPr>
          <p:txBody>
            <a:bodyPr wrap="square" lIns="107950" tIns="53975" rIns="107950" bIns="53975">
              <a:spAutoFit/>
            </a:bodyPr>
            <a:lstStyle/>
            <a:p>
              <a:pPr>
                <a:spcBef>
                  <a:spcPct val="50000"/>
                </a:spcBef>
              </a:pPr>
              <a:r>
                <a:rPr lang="en-US" sz="1800" b="1" i="1" dirty="0">
                  <a:solidFill>
                    <a:srgbClr val="00CCFF"/>
                  </a:solidFill>
                </a:rPr>
                <a:t>RDBMS </a:t>
              </a:r>
              <a:r>
                <a:rPr lang="en-US" sz="1800" b="1" i="1" dirty="0" err="1" smtClean="0">
                  <a:solidFill>
                    <a:srgbClr val="00CCFF"/>
                  </a:solidFill>
                </a:rPr>
                <a:t>lưu</a:t>
              </a:r>
              <a:r>
                <a:rPr lang="en-US" sz="1800" b="1" i="1" dirty="0" smtClean="0">
                  <a:solidFill>
                    <a:srgbClr val="00CCFF"/>
                  </a:solidFill>
                </a:rPr>
                <a:t> </a:t>
              </a:r>
              <a:r>
                <a:rPr lang="en-US" sz="1800" b="1" i="1" dirty="0" err="1" smtClean="0">
                  <a:solidFill>
                    <a:srgbClr val="00CCFF"/>
                  </a:solidFill>
                </a:rPr>
                <a:t>trữ</a:t>
              </a:r>
              <a:r>
                <a:rPr lang="en-US" sz="1800" b="1" i="1" dirty="0" smtClean="0">
                  <a:solidFill>
                    <a:srgbClr val="00CCFF"/>
                  </a:solidFill>
                </a:rPr>
                <a:t> </a:t>
              </a:r>
              <a:r>
                <a:rPr lang="en-US" sz="1800" b="1" i="1" dirty="0" err="1" smtClean="0">
                  <a:solidFill>
                    <a:srgbClr val="00CCFF"/>
                  </a:solidFill>
                </a:rPr>
                <a:t>bền</a:t>
              </a:r>
              <a:r>
                <a:rPr lang="en-US" sz="1800" b="1" i="1" dirty="0" smtClean="0">
                  <a:solidFill>
                    <a:srgbClr val="00CCFF"/>
                  </a:solidFill>
                </a:rPr>
                <a:t> </a:t>
              </a:r>
              <a:r>
                <a:rPr lang="en-US" sz="1800" b="1" i="1" dirty="0" err="1" smtClean="0">
                  <a:solidFill>
                    <a:srgbClr val="00CCFF"/>
                  </a:solidFill>
                </a:rPr>
                <a:t>vững</a:t>
              </a:r>
              <a:endParaRPr lang="en-US" sz="1800" b="1" i="1" dirty="0">
                <a:solidFill>
                  <a:srgbClr val="00CCFF"/>
                </a:solidFill>
              </a:endParaRPr>
            </a:p>
          </p:txBody>
        </p:sp>
      </p:grpSp>
    </p:spTree>
    <p:extLst>
      <p:ext uri="{BB962C8B-B14F-4D97-AF65-F5344CB8AC3E}">
        <p14:creationId xmlns:p14="http://schemas.microsoft.com/office/powerpoint/2010/main" val="38615068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43712"/>
          </a:xfrm>
        </p:spPr>
        <p:txBody>
          <a:bodyPr>
            <a:normAutofit/>
          </a:bodyPr>
          <a:lstStyle/>
          <a:p>
            <a:r>
              <a:rPr lang="en-US" sz="3600" dirty="0" err="1"/>
              <a:t>Các</a:t>
            </a:r>
            <a:r>
              <a:rPr lang="en-US" sz="3600" dirty="0"/>
              <a:t> </a:t>
            </a:r>
            <a:r>
              <a:rPr lang="en-US" sz="3600" dirty="0" err="1"/>
              <a:t>bước</a:t>
            </a:r>
            <a:r>
              <a:rPr lang="en-US" sz="3600" dirty="0"/>
              <a:t> </a:t>
            </a:r>
            <a:r>
              <a:rPr lang="en-US" sz="3600" dirty="0" err="1"/>
              <a:t>thiết</a:t>
            </a:r>
            <a:r>
              <a:rPr lang="en-US" sz="3600" dirty="0"/>
              <a:t> </a:t>
            </a:r>
            <a:r>
              <a:rPr lang="en-US" sz="3600" dirty="0" err="1"/>
              <a:t>kế</a:t>
            </a:r>
            <a:r>
              <a:rPr lang="en-US" sz="3600" dirty="0"/>
              <a:t> </a:t>
            </a:r>
            <a:r>
              <a:rPr lang="en-US" sz="3600" dirty="0" err="1" smtClean="0"/>
              <a:t>hệ</a:t>
            </a:r>
            <a:r>
              <a:rPr lang="en-US" sz="3600" dirty="0" smtClean="0"/>
              <a:t> </a:t>
            </a:r>
            <a:r>
              <a:rPr lang="en-US" sz="3600" dirty="0" err="1" smtClean="0"/>
              <a:t>thống</a:t>
            </a:r>
            <a:r>
              <a:rPr lang="en-US" sz="3600" dirty="0" smtClean="0"/>
              <a:t> con</a:t>
            </a:r>
            <a:endParaRPr lang="en-US" sz="3600" dirty="0"/>
          </a:p>
        </p:txBody>
      </p:sp>
      <p:sp>
        <p:nvSpPr>
          <p:cNvPr id="4" name="Slide Number Placeholder 3"/>
          <p:cNvSpPr>
            <a:spLocks noGrp="1"/>
          </p:cNvSpPr>
          <p:nvPr>
            <p:ph type="sldNum" sz="quarter" idx="12"/>
          </p:nvPr>
        </p:nvSpPr>
        <p:spPr/>
        <p:txBody>
          <a:bodyPr/>
          <a:lstStyle/>
          <a:p>
            <a:fld id="{4104E86A-6C53-419A-92FE-712D82B956FB}" type="slidenum">
              <a:rPr lang="en-US" smtClean="0"/>
              <a:pPr/>
              <a:t>12</a:t>
            </a:fld>
            <a:endParaRPr lang="en-US"/>
          </a:p>
        </p:txBody>
      </p:sp>
      <p:sp>
        <p:nvSpPr>
          <p:cNvPr id="8" name="Rectangle 3"/>
          <p:cNvSpPr txBox="1">
            <a:spLocks noChangeArrowheads="1"/>
          </p:cNvSpPr>
          <p:nvPr/>
        </p:nvSpPr>
        <p:spPr>
          <a:xfrm>
            <a:off x="457200" y="1600200"/>
            <a:ext cx="8229600" cy="4525963"/>
          </a:xfrm>
          <a:prstGeom prst="rect">
            <a:avLst/>
          </a:prstGeom>
        </p:spPr>
        <p:txBody>
          <a:bodyPr vert="horz">
            <a:normAutofit/>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en-US" dirty="0" err="1" smtClean="0"/>
              <a:t>Phân</a:t>
            </a:r>
            <a:r>
              <a:rPr lang="en-US" dirty="0" smtClean="0"/>
              <a:t> </a:t>
            </a:r>
            <a:r>
              <a:rPr lang="en-US" dirty="0" err="1" smtClean="0"/>
              <a:t>phối</a:t>
            </a:r>
            <a:r>
              <a:rPr lang="en-US" dirty="0" smtClean="0"/>
              <a:t> </a:t>
            </a:r>
            <a:r>
              <a:rPr lang="en-US" dirty="0" err="1" smtClean="0"/>
              <a:t>hành</a:t>
            </a:r>
            <a:r>
              <a:rPr lang="en-US" dirty="0" smtClean="0"/>
              <a:t> vi </a:t>
            </a:r>
            <a:r>
              <a:rPr lang="en-US" dirty="0" err="1" smtClean="0"/>
              <a:t>của</a:t>
            </a:r>
            <a:r>
              <a:rPr lang="en-US" dirty="0" smtClean="0"/>
              <a:t> </a:t>
            </a:r>
            <a:r>
              <a:rPr lang="en-US" dirty="0" err="1" smtClean="0"/>
              <a:t>hệ</a:t>
            </a:r>
            <a:r>
              <a:rPr lang="en-US" dirty="0" smtClean="0"/>
              <a:t> </a:t>
            </a:r>
            <a:r>
              <a:rPr lang="en-US" dirty="0" err="1" smtClean="0"/>
              <a:t>thống</a:t>
            </a:r>
            <a:r>
              <a:rPr lang="en-US" dirty="0" smtClean="0"/>
              <a:t> con </a:t>
            </a:r>
            <a:r>
              <a:rPr lang="en-US" dirty="0" err="1" smtClean="0"/>
              <a:t>vào</a:t>
            </a:r>
            <a:r>
              <a:rPr lang="en-US" dirty="0" smtClean="0"/>
              <a:t> </a:t>
            </a:r>
            <a:r>
              <a:rPr lang="en-US" dirty="0" err="1" smtClean="0"/>
              <a:t>trong</a:t>
            </a:r>
            <a:r>
              <a:rPr lang="en-US" dirty="0" smtClean="0"/>
              <a:t> </a:t>
            </a:r>
            <a:r>
              <a:rPr lang="en-US" dirty="0" err="1" smtClean="0"/>
              <a:t>các</a:t>
            </a:r>
            <a:r>
              <a:rPr lang="en-US" dirty="0" smtClean="0"/>
              <a:t> </a:t>
            </a:r>
            <a:r>
              <a:rPr lang="en-US" dirty="0" err="1" smtClean="0"/>
              <a:t>phần</a:t>
            </a:r>
            <a:r>
              <a:rPr lang="en-US" dirty="0" smtClean="0"/>
              <a:t> </a:t>
            </a:r>
            <a:r>
              <a:rPr lang="en-US" dirty="0" err="1" smtClean="0"/>
              <a:t>tử</a:t>
            </a:r>
            <a:r>
              <a:rPr lang="en-US" dirty="0" smtClean="0"/>
              <a:t> </a:t>
            </a:r>
            <a:r>
              <a:rPr lang="en-US" dirty="0" err="1" smtClean="0"/>
              <a:t>của</a:t>
            </a:r>
            <a:r>
              <a:rPr lang="en-US" dirty="0" smtClean="0"/>
              <a:t> </a:t>
            </a:r>
            <a:r>
              <a:rPr lang="en-US" dirty="0" err="1" smtClean="0"/>
              <a:t>nó</a:t>
            </a:r>
            <a:endParaRPr lang="en-US" dirty="0" smtClean="0"/>
          </a:p>
          <a:p>
            <a:r>
              <a:rPr lang="en-US" dirty="0" err="1" smtClean="0">
                <a:solidFill>
                  <a:srgbClr val="FF0000"/>
                </a:solidFill>
              </a:rPr>
              <a:t>Làm</a:t>
            </a:r>
            <a:r>
              <a:rPr lang="en-US" dirty="0" smtClean="0">
                <a:solidFill>
                  <a:srgbClr val="FF0000"/>
                </a:solidFill>
              </a:rPr>
              <a:t> </a:t>
            </a:r>
            <a:r>
              <a:rPr lang="en-US" dirty="0" err="1" smtClean="0">
                <a:solidFill>
                  <a:srgbClr val="FF0000"/>
                </a:solidFill>
              </a:rPr>
              <a:t>tài</a:t>
            </a:r>
            <a:r>
              <a:rPr lang="en-US" dirty="0" smtClean="0">
                <a:solidFill>
                  <a:srgbClr val="FF0000"/>
                </a:solidFill>
              </a:rPr>
              <a:t> </a:t>
            </a:r>
            <a:r>
              <a:rPr lang="en-US" dirty="0" err="1" smtClean="0">
                <a:solidFill>
                  <a:srgbClr val="FF0000"/>
                </a:solidFill>
              </a:rPr>
              <a:t>liệu</a:t>
            </a:r>
            <a:r>
              <a:rPr lang="en-US" dirty="0" smtClean="0">
                <a:solidFill>
                  <a:srgbClr val="FF0000"/>
                </a:solidFill>
              </a:rPr>
              <a:t> </a:t>
            </a:r>
            <a:r>
              <a:rPr lang="en-US" dirty="0" err="1" smtClean="0">
                <a:solidFill>
                  <a:srgbClr val="FF0000"/>
                </a:solidFill>
              </a:rPr>
              <a:t>về</a:t>
            </a:r>
            <a:r>
              <a:rPr lang="en-US" dirty="0" smtClean="0">
                <a:solidFill>
                  <a:srgbClr val="FF0000"/>
                </a:solidFill>
              </a:rPr>
              <a:t> </a:t>
            </a:r>
            <a:r>
              <a:rPr lang="en-US" dirty="0" err="1" smtClean="0">
                <a:solidFill>
                  <a:srgbClr val="FF0000"/>
                </a:solidFill>
              </a:rPr>
              <a:t>các</a:t>
            </a:r>
            <a:r>
              <a:rPr lang="en-US" dirty="0" smtClean="0">
                <a:solidFill>
                  <a:srgbClr val="FF0000"/>
                </a:solidFill>
              </a:rPr>
              <a:t> </a:t>
            </a:r>
            <a:r>
              <a:rPr lang="en-US" dirty="0" err="1" smtClean="0">
                <a:solidFill>
                  <a:srgbClr val="FF0000"/>
                </a:solidFill>
              </a:rPr>
              <a:t>phần</a:t>
            </a:r>
            <a:r>
              <a:rPr lang="en-US" dirty="0" smtClean="0">
                <a:solidFill>
                  <a:srgbClr val="FF0000"/>
                </a:solidFill>
              </a:rPr>
              <a:t> </a:t>
            </a:r>
            <a:r>
              <a:rPr lang="en-US" dirty="0" err="1" smtClean="0">
                <a:solidFill>
                  <a:srgbClr val="FF0000"/>
                </a:solidFill>
              </a:rPr>
              <a:t>tử</a:t>
            </a:r>
            <a:r>
              <a:rPr lang="en-US" dirty="0" smtClean="0">
                <a:solidFill>
                  <a:srgbClr val="FF0000"/>
                </a:solidFill>
              </a:rPr>
              <a:t> </a:t>
            </a:r>
            <a:r>
              <a:rPr lang="en-US" dirty="0" err="1" smtClean="0">
                <a:solidFill>
                  <a:srgbClr val="FF0000"/>
                </a:solidFill>
              </a:rPr>
              <a:t>của</a:t>
            </a:r>
            <a:r>
              <a:rPr lang="en-US" dirty="0" smtClean="0">
                <a:solidFill>
                  <a:srgbClr val="FF0000"/>
                </a:solidFill>
              </a:rPr>
              <a:t> </a:t>
            </a:r>
            <a:r>
              <a:rPr lang="en-US" dirty="0" err="1" smtClean="0">
                <a:solidFill>
                  <a:srgbClr val="FF0000"/>
                </a:solidFill>
              </a:rPr>
              <a:t>hệ</a:t>
            </a:r>
            <a:r>
              <a:rPr lang="en-US" dirty="0" smtClean="0">
                <a:solidFill>
                  <a:srgbClr val="FF0000"/>
                </a:solidFill>
              </a:rPr>
              <a:t> </a:t>
            </a:r>
            <a:r>
              <a:rPr lang="en-US" dirty="0" err="1" smtClean="0">
                <a:solidFill>
                  <a:srgbClr val="FF0000"/>
                </a:solidFill>
              </a:rPr>
              <a:t>thống</a:t>
            </a:r>
            <a:r>
              <a:rPr lang="en-US" dirty="0" smtClean="0">
                <a:solidFill>
                  <a:srgbClr val="FF0000"/>
                </a:solidFill>
              </a:rPr>
              <a:t> con</a:t>
            </a:r>
          </a:p>
          <a:p>
            <a:r>
              <a:rPr lang="en-US" dirty="0" err="1" smtClean="0"/>
              <a:t>Mô</a:t>
            </a:r>
            <a:r>
              <a:rPr lang="en-US" dirty="0" smtClean="0"/>
              <a:t> </a:t>
            </a:r>
            <a:r>
              <a:rPr lang="en-US" dirty="0" err="1" smtClean="0"/>
              <a:t>tả</a:t>
            </a:r>
            <a:r>
              <a:rPr lang="en-US" dirty="0" smtClean="0"/>
              <a:t> </a:t>
            </a:r>
            <a:r>
              <a:rPr lang="en-US" dirty="0" err="1" smtClean="0"/>
              <a:t>sự</a:t>
            </a:r>
            <a:r>
              <a:rPr lang="en-US" dirty="0" smtClean="0"/>
              <a:t> </a:t>
            </a:r>
            <a:r>
              <a:rPr lang="en-US" dirty="0" err="1" smtClean="0"/>
              <a:t>phụ</a:t>
            </a:r>
            <a:r>
              <a:rPr lang="en-US" dirty="0" smtClean="0"/>
              <a:t> </a:t>
            </a:r>
            <a:r>
              <a:rPr lang="en-US" dirty="0" err="1" smtClean="0"/>
              <a:t>thuộc</a:t>
            </a:r>
            <a:r>
              <a:rPr lang="en-US" dirty="0" smtClean="0"/>
              <a:t> </a:t>
            </a:r>
            <a:r>
              <a:rPr lang="en-US" dirty="0" err="1" smtClean="0"/>
              <a:t>hệ</a:t>
            </a:r>
            <a:r>
              <a:rPr lang="en-US" dirty="0" smtClean="0"/>
              <a:t> </a:t>
            </a:r>
            <a:r>
              <a:rPr lang="en-US" dirty="0" err="1" smtClean="0"/>
              <a:t>thống</a:t>
            </a:r>
            <a:r>
              <a:rPr lang="en-US" dirty="0" smtClean="0"/>
              <a:t> con</a:t>
            </a:r>
          </a:p>
          <a:p>
            <a:r>
              <a:rPr lang="en-US" dirty="0" smtClean="0"/>
              <a:t>Checkpoints</a:t>
            </a:r>
            <a:endParaRPr lang="en-US" dirty="0"/>
          </a:p>
        </p:txBody>
      </p:sp>
    </p:spTree>
    <p:extLst>
      <p:ext uri="{BB962C8B-B14F-4D97-AF65-F5344CB8AC3E}">
        <p14:creationId xmlns:p14="http://schemas.microsoft.com/office/powerpoint/2010/main" val="25106315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945" name="Line 41"/>
          <p:cNvSpPr>
            <a:spLocks noChangeShapeType="1"/>
          </p:cNvSpPr>
          <p:nvPr/>
        </p:nvSpPr>
        <p:spPr bwMode="auto">
          <a:xfrm flipH="1">
            <a:off x="6462713" y="3025775"/>
            <a:ext cx="3175" cy="363538"/>
          </a:xfrm>
          <a:prstGeom prst="line">
            <a:avLst/>
          </a:prstGeom>
          <a:noFill/>
          <a:ln w="12700">
            <a:solidFill>
              <a:schemeClr val="tx1"/>
            </a:solidFill>
            <a:prstDash val="lgDash"/>
            <a:round/>
            <a:headEnd/>
            <a:tailEnd type="arrow" w="lg" len="lg"/>
          </a:ln>
        </p:spPr>
        <p:txBody>
          <a:bodyPr/>
          <a:lstStyle/>
          <a:p>
            <a:endParaRPr lang="en-US"/>
          </a:p>
        </p:txBody>
      </p:sp>
      <p:sp>
        <p:nvSpPr>
          <p:cNvPr id="379985" name="Line 81"/>
          <p:cNvSpPr>
            <a:spLocks noChangeShapeType="1"/>
          </p:cNvSpPr>
          <p:nvPr/>
        </p:nvSpPr>
        <p:spPr bwMode="auto">
          <a:xfrm>
            <a:off x="5524500" y="5545138"/>
            <a:ext cx="439738" cy="212725"/>
          </a:xfrm>
          <a:prstGeom prst="line">
            <a:avLst/>
          </a:prstGeom>
          <a:noFill/>
          <a:ln w="12700">
            <a:solidFill>
              <a:schemeClr val="tx1"/>
            </a:solidFill>
            <a:prstDash val="lgDash"/>
            <a:round/>
            <a:headEnd/>
            <a:tailEnd type="arrow" w="lg" len="lg"/>
          </a:ln>
        </p:spPr>
        <p:txBody>
          <a:bodyPr/>
          <a:lstStyle/>
          <a:p>
            <a:endParaRPr lang="en-US"/>
          </a:p>
        </p:txBody>
      </p:sp>
      <p:sp>
        <p:nvSpPr>
          <p:cNvPr id="380011" name="Line 107"/>
          <p:cNvSpPr>
            <a:spLocks noChangeShapeType="1"/>
          </p:cNvSpPr>
          <p:nvPr/>
        </p:nvSpPr>
        <p:spPr bwMode="auto">
          <a:xfrm>
            <a:off x="7197725" y="5688013"/>
            <a:ext cx="439738" cy="212725"/>
          </a:xfrm>
          <a:prstGeom prst="line">
            <a:avLst/>
          </a:prstGeom>
          <a:noFill/>
          <a:ln w="12700">
            <a:solidFill>
              <a:schemeClr val="tx1"/>
            </a:solidFill>
            <a:prstDash val="lgDash"/>
            <a:round/>
            <a:headEnd/>
            <a:tailEnd type="arrow" w="lg" len="lg"/>
          </a:ln>
        </p:spPr>
        <p:txBody>
          <a:bodyPr/>
          <a:lstStyle/>
          <a:p>
            <a:endParaRPr lang="en-US"/>
          </a:p>
        </p:txBody>
      </p:sp>
      <p:sp>
        <p:nvSpPr>
          <p:cNvPr id="379923" name="Rectangle 19"/>
          <p:cNvSpPr>
            <a:spLocks noChangeArrowheads="1"/>
          </p:cNvSpPr>
          <p:nvPr/>
        </p:nvSpPr>
        <p:spPr bwMode="auto">
          <a:xfrm>
            <a:off x="549275" y="944563"/>
            <a:ext cx="4560888" cy="1035050"/>
          </a:xfrm>
          <a:prstGeom prst="rect">
            <a:avLst/>
          </a:prstGeom>
          <a:solidFill>
            <a:srgbClr val="FFFFCC"/>
          </a:solidFill>
          <a:ln w="12700">
            <a:solidFill>
              <a:srgbClr val="990033"/>
            </a:solidFill>
            <a:miter lim="800000"/>
            <a:headEnd/>
            <a:tailEnd/>
          </a:ln>
        </p:spPr>
        <p:txBody>
          <a:bodyPr/>
          <a:lstStyle/>
          <a:p>
            <a:endParaRPr lang="en-US"/>
          </a:p>
        </p:txBody>
      </p:sp>
      <p:sp>
        <p:nvSpPr>
          <p:cNvPr id="379925" name="Rectangle 21"/>
          <p:cNvSpPr>
            <a:spLocks noChangeArrowheads="1"/>
          </p:cNvSpPr>
          <p:nvPr/>
        </p:nvSpPr>
        <p:spPr bwMode="auto">
          <a:xfrm>
            <a:off x="549275" y="1525588"/>
            <a:ext cx="4560888" cy="454025"/>
          </a:xfrm>
          <a:prstGeom prst="rect">
            <a:avLst/>
          </a:prstGeom>
          <a:solidFill>
            <a:srgbClr val="FFFFCC"/>
          </a:solidFill>
          <a:ln w="12700">
            <a:solidFill>
              <a:srgbClr val="990033"/>
            </a:solidFill>
            <a:miter lim="800000"/>
            <a:headEnd/>
            <a:tailEnd/>
          </a:ln>
        </p:spPr>
        <p:txBody>
          <a:bodyPr/>
          <a:lstStyle/>
          <a:p>
            <a:endParaRPr lang="en-US"/>
          </a:p>
        </p:txBody>
      </p:sp>
      <p:sp>
        <p:nvSpPr>
          <p:cNvPr id="379926" name="Rectangle 22"/>
          <p:cNvSpPr>
            <a:spLocks noChangeArrowheads="1"/>
          </p:cNvSpPr>
          <p:nvPr/>
        </p:nvSpPr>
        <p:spPr bwMode="auto">
          <a:xfrm>
            <a:off x="549275" y="1624013"/>
            <a:ext cx="4560888" cy="355600"/>
          </a:xfrm>
          <a:prstGeom prst="rect">
            <a:avLst/>
          </a:prstGeom>
          <a:solidFill>
            <a:srgbClr val="FFFFCC"/>
          </a:solidFill>
          <a:ln w="12700">
            <a:solidFill>
              <a:srgbClr val="990033"/>
            </a:solidFill>
            <a:miter lim="800000"/>
            <a:headEnd/>
            <a:tailEnd/>
          </a:ln>
        </p:spPr>
        <p:txBody>
          <a:bodyPr/>
          <a:lstStyle/>
          <a:p>
            <a:endParaRPr lang="en-US"/>
          </a:p>
        </p:txBody>
      </p:sp>
      <p:sp>
        <p:nvSpPr>
          <p:cNvPr id="379906" name="Rectangle 2"/>
          <p:cNvSpPr>
            <a:spLocks noGrp="1" noChangeArrowheads="1"/>
          </p:cNvSpPr>
          <p:nvPr>
            <p:ph type="title"/>
          </p:nvPr>
        </p:nvSpPr>
        <p:spPr>
          <a:xfrm>
            <a:off x="479424" y="-66674"/>
            <a:ext cx="8740775" cy="1143000"/>
          </a:xfrm>
        </p:spPr>
        <p:txBody>
          <a:bodyPr/>
          <a:lstStyle/>
          <a:p>
            <a:r>
              <a:rPr lang="en-US" sz="2800" dirty="0" err="1" smtClean="0"/>
              <a:t>Ví</a:t>
            </a:r>
            <a:r>
              <a:rPr lang="en-US" sz="2800" dirty="0" smtClean="0"/>
              <a:t> </a:t>
            </a:r>
            <a:r>
              <a:rPr lang="en-US" sz="2800" dirty="0" err="1" smtClean="0"/>
              <a:t>dụ</a:t>
            </a:r>
            <a:r>
              <a:rPr lang="en-US" sz="2800" dirty="0" smtClean="0"/>
              <a:t>: </a:t>
            </a:r>
            <a:r>
              <a:rPr lang="en-US" sz="2800" dirty="0" err="1" smtClean="0"/>
              <a:t>Các</a:t>
            </a:r>
            <a:r>
              <a:rPr lang="en-US" sz="2800" dirty="0" smtClean="0"/>
              <a:t> </a:t>
            </a:r>
            <a:r>
              <a:rPr lang="en-US" sz="2800" dirty="0" err="1" smtClean="0"/>
              <a:t>phần</a:t>
            </a:r>
            <a:r>
              <a:rPr lang="en-US" sz="2800" dirty="0" smtClean="0"/>
              <a:t> </a:t>
            </a:r>
            <a:r>
              <a:rPr lang="en-US" sz="2800" dirty="0" err="1" smtClean="0"/>
              <a:t>tử</a:t>
            </a:r>
            <a:r>
              <a:rPr lang="en-US" sz="2800" dirty="0" smtClean="0"/>
              <a:t> </a:t>
            </a:r>
            <a:r>
              <a:rPr lang="en-US" sz="2800" dirty="0" err="1" smtClean="0"/>
              <a:t>của</a:t>
            </a:r>
            <a:r>
              <a:rPr lang="en-US" sz="2800" dirty="0" smtClean="0"/>
              <a:t> </a:t>
            </a:r>
            <a:r>
              <a:rPr lang="en-US" sz="2800" dirty="0" err="1" smtClean="0"/>
              <a:t>hệ</a:t>
            </a:r>
            <a:r>
              <a:rPr lang="en-US" sz="2800" dirty="0" smtClean="0"/>
              <a:t> </a:t>
            </a:r>
            <a:r>
              <a:rPr lang="en-US" sz="2800" dirty="0" err="1" smtClean="0"/>
              <a:t>thống</a:t>
            </a:r>
            <a:r>
              <a:rPr lang="en-US" sz="2800" dirty="0" smtClean="0"/>
              <a:t> con </a:t>
            </a:r>
            <a:r>
              <a:rPr lang="en-US" sz="2800" dirty="0" err="1" smtClean="0"/>
              <a:t>CourseCatalogSystem</a:t>
            </a:r>
            <a:endParaRPr lang="en-US" dirty="0"/>
          </a:p>
        </p:txBody>
      </p:sp>
      <p:sp>
        <p:nvSpPr>
          <p:cNvPr id="79" name="Date Placeholder 78"/>
          <p:cNvSpPr>
            <a:spLocks noGrp="1"/>
          </p:cNvSpPr>
          <p:nvPr>
            <p:ph type="dt" sz="half" idx="10"/>
          </p:nvPr>
        </p:nvSpPr>
        <p:spPr/>
        <p:txBody>
          <a:bodyPr/>
          <a:lstStyle/>
          <a:p>
            <a:r>
              <a:rPr lang="en-US" smtClean="0"/>
              <a:t>2/26/2014</a:t>
            </a:r>
            <a:endParaRPr lang="en-US"/>
          </a:p>
        </p:txBody>
      </p:sp>
      <p:sp>
        <p:nvSpPr>
          <p:cNvPr id="81" name="Footer Placeholder 80"/>
          <p:cNvSpPr>
            <a:spLocks noGrp="1"/>
          </p:cNvSpPr>
          <p:nvPr>
            <p:ph type="ftr" sz="quarter" idx="11"/>
          </p:nvPr>
        </p:nvSpPr>
        <p:spPr/>
        <p:txBody>
          <a:bodyPr/>
          <a:lstStyle/>
          <a:p>
            <a:r>
              <a:rPr lang="en-US" smtClean="0"/>
              <a:t>pttk2014wru - v0.1: Subsystem Design</a:t>
            </a:r>
            <a:endParaRPr lang="en-US"/>
          </a:p>
        </p:txBody>
      </p:sp>
      <p:sp>
        <p:nvSpPr>
          <p:cNvPr id="80" name="Slide Number Placeholder 79"/>
          <p:cNvSpPr>
            <a:spLocks noGrp="1"/>
          </p:cNvSpPr>
          <p:nvPr>
            <p:ph type="sldNum" sz="quarter" idx="12"/>
          </p:nvPr>
        </p:nvSpPr>
        <p:spPr/>
        <p:txBody>
          <a:bodyPr/>
          <a:lstStyle/>
          <a:p>
            <a:fld id="{92198BE0-1931-4F36-B718-3E608C08BA61}" type="slidenum">
              <a:rPr lang="en-US" smtClean="0"/>
              <a:pPr/>
              <a:t>13</a:t>
            </a:fld>
            <a:endParaRPr lang="en-US"/>
          </a:p>
        </p:txBody>
      </p:sp>
      <p:sp>
        <p:nvSpPr>
          <p:cNvPr id="379907" name="Text Box 3"/>
          <p:cNvSpPr txBox="1">
            <a:spLocks noChangeArrowheads="1"/>
          </p:cNvSpPr>
          <p:nvPr/>
        </p:nvSpPr>
        <p:spPr bwMode="auto">
          <a:xfrm>
            <a:off x="6811963" y="1308100"/>
            <a:ext cx="1820862" cy="336550"/>
          </a:xfrm>
          <a:prstGeom prst="rect">
            <a:avLst/>
          </a:prstGeom>
          <a:noFill/>
          <a:ln w="12700">
            <a:noFill/>
            <a:miter lim="800000"/>
            <a:headEnd type="none" w="sm" len="sm"/>
            <a:tailEnd type="none" w="lg" len="lg"/>
          </a:ln>
          <a:effectLst/>
        </p:spPr>
        <p:txBody>
          <a:bodyPr>
            <a:spAutoFit/>
          </a:bodyPr>
          <a:lstStyle/>
          <a:p>
            <a:pPr>
              <a:spcBef>
                <a:spcPct val="50000"/>
              </a:spcBef>
            </a:pPr>
            <a:r>
              <a:rPr lang="en-US" sz="1600" i="1">
                <a:solidFill>
                  <a:srgbClr val="0000FF"/>
                </a:solidFill>
              </a:rPr>
              <a:t>Subsystem Proxy</a:t>
            </a:r>
          </a:p>
        </p:txBody>
      </p:sp>
      <p:sp>
        <p:nvSpPr>
          <p:cNvPr id="379909" name="Text Box 5"/>
          <p:cNvSpPr txBox="1">
            <a:spLocks noChangeArrowheads="1"/>
          </p:cNvSpPr>
          <p:nvPr/>
        </p:nvSpPr>
        <p:spPr bwMode="auto">
          <a:xfrm>
            <a:off x="452438" y="2463800"/>
            <a:ext cx="2201862" cy="336550"/>
          </a:xfrm>
          <a:prstGeom prst="rect">
            <a:avLst/>
          </a:prstGeom>
          <a:noFill/>
          <a:ln w="12700">
            <a:noFill/>
            <a:miter lim="800000"/>
            <a:headEnd type="none" w="sm" len="sm"/>
            <a:tailEnd type="none" w="lg" len="lg"/>
          </a:ln>
          <a:effectLst/>
        </p:spPr>
        <p:txBody>
          <a:bodyPr>
            <a:spAutoFit/>
          </a:bodyPr>
          <a:lstStyle/>
          <a:p>
            <a:pPr>
              <a:spcBef>
                <a:spcPct val="50000"/>
              </a:spcBef>
            </a:pPr>
            <a:r>
              <a:rPr lang="en-US" sz="1600" i="1" dirty="0">
                <a:solidFill>
                  <a:srgbClr val="0000FF"/>
                </a:solidFill>
              </a:rPr>
              <a:t>Subsystem Interface</a:t>
            </a:r>
          </a:p>
        </p:txBody>
      </p:sp>
      <p:sp>
        <p:nvSpPr>
          <p:cNvPr id="379910" name="Line 6"/>
          <p:cNvSpPr>
            <a:spLocks noChangeShapeType="1"/>
          </p:cNvSpPr>
          <p:nvPr/>
        </p:nvSpPr>
        <p:spPr bwMode="auto">
          <a:xfrm flipV="1">
            <a:off x="1422400" y="2057400"/>
            <a:ext cx="0" cy="431800"/>
          </a:xfrm>
          <a:prstGeom prst="line">
            <a:avLst/>
          </a:prstGeom>
          <a:noFill/>
          <a:ln w="28575">
            <a:solidFill>
              <a:schemeClr val="hlink"/>
            </a:solidFill>
            <a:round/>
            <a:headEnd type="none" w="sm" len="sm"/>
            <a:tailEnd type="triangle" w="med" len="med"/>
          </a:ln>
          <a:effectLst/>
        </p:spPr>
        <p:txBody>
          <a:bodyPr wrap="none" anchor="ctr"/>
          <a:lstStyle/>
          <a:p>
            <a:endParaRPr lang="en-US"/>
          </a:p>
        </p:txBody>
      </p:sp>
      <p:sp>
        <p:nvSpPr>
          <p:cNvPr id="379911" name="Rectangle 7"/>
          <p:cNvSpPr>
            <a:spLocks noChangeArrowheads="1"/>
          </p:cNvSpPr>
          <p:nvPr/>
        </p:nvSpPr>
        <p:spPr bwMode="auto">
          <a:xfrm>
            <a:off x="4884738" y="3440113"/>
            <a:ext cx="3336925" cy="854075"/>
          </a:xfrm>
          <a:prstGeom prst="rect">
            <a:avLst/>
          </a:prstGeom>
          <a:solidFill>
            <a:srgbClr val="FFFFCC"/>
          </a:solidFill>
          <a:ln w="12700">
            <a:solidFill>
              <a:srgbClr val="990033"/>
            </a:solidFill>
            <a:miter lim="800000"/>
            <a:headEnd/>
            <a:tailEnd/>
          </a:ln>
        </p:spPr>
        <p:txBody>
          <a:bodyPr/>
          <a:lstStyle/>
          <a:p>
            <a:endParaRPr lang="en-US"/>
          </a:p>
        </p:txBody>
      </p:sp>
      <p:sp>
        <p:nvSpPr>
          <p:cNvPr id="379913" name="Rectangle 9"/>
          <p:cNvSpPr>
            <a:spLocks noChangeArrowheads="1"/>
          </p:cNvSpPr>
          <p:nvPr/>
        </p:nvSpPr>
        <p:spPr bwMode="auto">
          <a:xfrm>
            <a:off x="4884738" y="3676650"/>
            <a:ext cx="3336925" cy="617538"/>
          </a:xfrm>
          <a:prstGeom prst="rect">
            <a:avLst/>
          </a:prstGeom>
          <a:solidFill>
            <a:srgbClr val="FFFFCC"/>
          </a:solidFill>
          <a:ln w="12700">
            <a:solidFill>
              <a:srgbClr val="990033"/>
            </a:solidFill>
            <a:miter lim="800000"/>
            <a:headEnd/>
            <a:tailEnd/>
          </a:ln>
        </p:spPr>
        <p:txBody>
          <a:bodyPr/>
          <a:lstStyle/>
          <a:p>
            <a:endParaRPr lang="en-US"/>
          </a:p>
        </p:txBody>
      </p:sp>
      <p:sp>
        <p:nvSpPr>
          <p:cNvPr id="379914" name="Rectangle 10"/>
          <p:cNvSpPr>
            <a:spLocks noChangeArrowheads="1"/>
          </p:cNvSpPr>
          <p:nvPr/>
        </p:nvSpPr>
        <p:spPr bwMode="auto">
          <a:xfrm>
            <a:off x="4884738" y="3765550"/>
            <a:ext cx="3336925" cy="528638"/>
          </a:xfrm>
          <a:prstGeom prst="rect">
            <a:avLst/>
          </a:prstGeom>
          <a:solidFill>
            <a:srgbClr val="FFFFCC"/>
          </a:solidFill>
          <a:ln w="12700">
            <a:solidFill>
              <a:srgbClr val="990033"/>
            </a:solidFill>
            <a:miter lim="800000"/>
            <a:headEnd/>
            <a:tailEnd/>
          </a:ln>
        </p:spPr>
        <p:txBody>
          <a:bodyPr/>
          <a:lstStyle/>
          <a:p>
            <a:endParaRPr lang="en-US"/>
          </a:p>
        </p:txBody>
      </p:sp>
      <p:sp>
        <p:nvSpPr>
          <p:cNvPr id="379924" name="Rectangle 20"/>
          <p:cNvSpPr>
            <a:spLocks noChangeArrowheads="1"/>
          </p:cNvSpPr>
          <p:nvPr/>
        </p:nvSpPr>
        <p:spPr bwMode="auto">
          <a:xfrm>
            <a:off x="2011363" y="1169988"/>
            <a:ext cx="1681551" cy="184666"/>
          </a:xfrm>
          <a:prstGeom prst="rect">
            <a:avLst/>
          </a:prstGeom>
          <a:noFill/>
          <a:ln w="9525">
            <a:noFill/>
            <a:miter lim="800000"/>
            <a:headEnd/>
            <a:tailEnd/>
          </a:ln>
        </p:spPr>
        <p:txBody>
          <a:bodyPr wrap="none" lIns="0" tIns="0" rIns="0" bIns="0">
            <a:spAutoFit/>
          </a:bodyPr>
          <a:lstStyle/>
          <a:p>
            <a:r>
              <a:rPr lang="en-US" sz="1200" b="1"/>
              <a:t>ICourseCatalogSystem</a:t>
            </a:r>
            <a:endParaRPr lang="en-US" b="1">
              <a:latin typeface="ZapfHumnst BT" pitchFamily="34" charset="0"/>
            </a:endParaRPr>
          </a:p>
        </p:txBody>
      </p:sp>
      <p:sp>
        <p:nvSpPr>
          <p:cNvPr id="379927" name="Rectangle 23"/>
          <p:cNvSpPr>
            <a:spLocks noChangeArrowheads="1"/>
          </p:cNvSpPr>
          <p:nvPr/>
        </p:nvSpPr>
        <p:spPr bwMode="auto">
          <a:xfrm>
            <a:off x="581025" y="1720850"/>
            <a:ext cx="4460452" cy="184666"/>
          </a:xfrm>
          <a:prstGeom prst="rect">
            <a:avLst/>
          </a:prstGeom>
          <a:noFill/>
          <a:ln w="9525">
            <a:noFill/>
            <a:miter lim="800000"/>
            <a:headEnd/>
            <a:tailEnd/>
          </a:ln>
        </p:spPr>
        <p:txBody>
          <a:bodyPr wrap="none" lIns="0" tIns="0" rIns="0" bIns="0">
            <a:spAutoFit/>
          </a:bodyPr>
          <a:lstStyle/>
          <a:p>
            <a:r>
              <a:rPr lang="en-US" sz="1200"/>
              <a:t>getCourseOfferings(forSemester : Semester) : CourseOfferingList</a:t>
            </a:r>
            <a:endParaRPr lang="en-US">
              <a:latin typeface="ZapfHumnst BT" pitchFamily="34" charset="0"/>
            </a:endParaRPr>
          </a:p>
        </p:txBody>
      </p:sp>
      <p:sp>
        <p:nvSpPr>
          <p:cNvPr id="379928" name="Rectangle 24"/>
          <p:cNvSpPr>
            <a:spLocks noChangeArrowheads="1"/>
          </p:cNvSpPr>
          <p:nvPr/>
        </p:nvSpPr>
        <p:spPr bwMode="auto">
          <a:xfrm>
            <a:off x="1962150" y="1360488"/>
            <a:ext cx="1718419" cy="138499"/>
          </a:xfrm>
          <a:prstGeom prst="rect">
            <a:avLst/>
          </a:prstGeom>
          <a:noFill/>
          <a:ln w="9525">
            <a:noFill/>
            <a:miter lim="800000"/>
            <a:headEnd/>
            <a:tailEnd/>
          </a:ln>
        </p:spPr>
        <p:txBody>
          <a:bodyPr wrap="none" lIns="0" tIns="0" rIns="0" bIns="0">
            <a:spAutoFit/>
          </a:bodyPr>
          <a:lstStyle/>
          <a:p>
            <a:r>
              <a:rPr lang="en-US" sz="900"/>
              <a:t>(from External System Interfaces)</a:t>
            </a:r>
            <a:endParaRPr lang="en-US">
              <a:latin typeface="ZapfHumnst BT" pitchFamily="34" charset="0"/>
            </a:endParaRPr>
          </a:p>
        </p:txBody>
      </p:sp>
      <p:sp>
        <p:nvSpPr>
          <p:cNvPr id="379929" name="Rectangle 25"/>
          <p:cNvSpPr>
            <a:spLocks noChangeArrowheads="1"/>
          </p:cNvSpPr>
          <p:nvPr/>
        </p:nvSpPr>
        <p:spPr bwMode="auto">
          <a:xfrm>
            <a:off x="2336800" y="989013"/>
            <a:ext cx="956993" cy="184666"/>
          </a:xfrm>
          <a:prstGeom prst="rect">
            <a:avLst/>
          </a:prstGeom>
          <a:noFill/>
          <a:ln w="9525">
            <a:noFill/>
            <a:miter lim="800000"/>
            <a:headEnd/>
            <a:tailEnd/>
          </a:ln>
        </p:spPr>
        <p:txBody>
          <a:bodyPr wrap="none" lIns="0" tIns="0" rIns="0" bIns="0">
            <a:spAutoFit/>
          </a:bodyPr>
          <a:lstStyle/>
          <a:p>
            <a:r>
              <a:rPr lang="en-US" sz="1200"/>
              <a:t>&lt;&lt;Interface&gt;&gt;</a:t>
            </a:r>
            <a:endParaRPr lang="en-US">
              <a:latin typeface="ZapfHumnst BT" pitchFamily="34" charset="0"/>
            </a:endParaRPr>
          </a:p>
        </p:txBody>
      </p:sp>
      <p:sp>
        <p:nvSpPr>
          <p:cNvPr id="379917" name="Rectangle 13"/>
          <p:cNvSpPr>
            <a:spLocks noChangeArrowheads="1"/>
          </p:cNvSpPr>
          <p:nvPr/>
        </p:nvSpPr>
        <p:spPr bwMode="auto">
          <a:xfrm>
            <a:off x="4257675" y="2147888"/>
            <a:ext cx="4492625" cy="866775"/>
          </a:xfrm>
          <a:prstGeom prst="rect">
            <a:avLst/>
          </a:prstGeom>
          <a:solidFill>
            <a:srgbClr val="FFFFCC"/>
          </a:solidFill>
          <a:ln w="12700">
            <a:solidFill>
              <a:srgbClr val="990033"/>
            </a:solidFill>
            <a:miter lim="800000"/>
            <a:headEnd/>
            <a:tailEnd/>
          </a:ln>
        </p:spPr>
        <p:txBody>
          <a:bodyPr/>
          <a:lstStyle/>
          <a:p>
            <a:endParaRPr lang="en-US"/>
          </a:p>
        </p:txBody>
      </p:sp>
      <p:sp>
        <p:nvSpPr>
          <p:cNvPr id="379919" name="Rectangle 15"/>
          <p:cNvSpPr>
            <a:spLocks noChangeArrowheads="1"/>
          </p:cNvSpPr>
          <p:nvPr/>
        </p:nvSpPr>
        <p:spPr bwMode="auto">
          <a:xfrm>
            <a:off x="4257675" y="2563813"/>
            <a:ext cx="4492625" cy="450850"/>
          </a:xfrm>
          <a:prstGeom prst="rect">
            <a:avLst/>
          </a:prstGeom>
          <a:solidFill>
            <a:srgbClr val="FFFFCC"/>
          </a:solidFill>
          <a:ln w="12700">
            <a:solidFill>
              <a:srgbClr val="990033"/>
            </a:solidFill>
            <a:miter lim="800000"/>
            <a:headEnd/>
            <a:tailEnd/>
          </a:ln>
        </p:spPr>
        <p:txBody>
          <a:bodyPr/>
          <a:lstStyle/>
          <a:p>
            <a:endParaRPr lang="en-US"/>
          </a:p>
        </p:txBody>
      </p:sp>
      <p:sp>
        <p:nvSpPr>
          <p:cNvPr id="379920" name="Rectangle 16"/>
          <p:cNvSpPr>
            <a:spLocks noChangeArrowheads="1"/>
          </p:cNvSpPr>
          <p:nvPr/>
        </p:nvSpPr>
        <p:spPr bwMode="auto">
          <a:xfrm>
            <a:off x="4257675" y="2654300"/>
            <a:ext cx="4492625" cy="360363"/>
          </a:xfrm>
          <a:prstGeom prst="rect">
            <a:avLst/>
          </a:prstGeom>
          <a:solidFill>
            <a:srgbClr val="FFFFCC"/>
          </a:solidFill>
          <a:ln w="12700">
            <a:solidFill>
              <a:srgbClr val="990033"/>
            </a:solidFill>
            <a:miter lim="800000"/>
            <a:headEnd/>
            <a:tailEnd/>
          </a:ln>
        </p:spPr>
        <p:txBody>
          <a:bodyPr/>
          <a:lstStyle/>
          <a:p>
            <a:endParaRPr lang="en-US"/>
          </a:p>
        </p:txBody>
      </p:sp>
      <p:sp>
        <p:nvSpPr>
          <p:cNvPr id="379930" name="Line 26"/>
          <p:cNvSpPr>
            <a:spLocks noChangeShapeType="1"/>
          </p:cNvSpPr>
          <p:nvPr/>
        </p:nvSpPr>
        <p:spPr bwMode="auto">
          <a:xfrm flipH="1">
            <a:off x="5346700" y="1477963"/>
            <a:ext cx="1111250" cy="1587"/>
          </a:xfrm>
          <a:prstGeom prst="line">
            <a:avLst/>
          </a:prstGeom>
          <a:noFill/>
          <a:ln w="12700">
            <a:solidFill>
              <a:schemeClr val="tx1"/>
            </a:solidFill>
            <a:prstDash val="dash"/>
            <a:round/>
            <a:headEnd/>
            <a:tailEnd/>
          </a:ln>
        </p:spPr>
        <p:txBody>
          <a:bodyPr/>
          <a:lstStyle/>
          <a:p>
            <a:endParaRPr lang="en-US"/>
          </a:p>
        </p:txBody>
      </p:sp>
      <p:sp>
        <p:nvSpPr>
          <p:cNvPr id="379931" name="Freeform 27"/>
          <p:cNvSpPr>
            <a:spLocks/>
          </p:cNvSpPr>
          <p:nvPr/>
        </p:nvSpPr>
        <p:spPr bwMode="auto">
          <a:xfrm>
            <a:off x="5135563" y="1398588"/>
            <a:ext cx="212725" cy="157162"/>
          </a:xfrm>
          <a:custGeom>
            <a:avLst/>
            <a:gdLst/>
            <a:ahLst/>
            <a:cxnLst>
              <a:cxn ang="0">
                <a:pos x="0" y="50"/>
              </a:cxn>
              <a:cxn ang="0">
                <a:pos x="134" y="99"/>
              </a:cxn>
              <a:cxn ang="0">
                <a:pos x="134" y="0"/>
              </a:cxn>
              <a:cxn ang="0">
                <a:pos x="0" y="50"/>
              </a:cxn>
            </a:cxnLst>
            <a:rect l="0" t="0" r="r" b="b"/>
            <a:pathLst>
              <a:path w="134" h="99">
                <a:moveTo>
                  <a:pt x="0" y="50"/>
                </a:moveTo>
                <a:lnTo>
                  <a:pt x="134" y="99"/>
                </a:lnTo>
                <a:lnTo>
                  <a:pt x="134" y="0"/>
                </a:lnTo>
                <a:lnTo>
                  <a:pt x="0" y="50"/>
                </a:lnTo>
                <a:close/>
              </a:path>
            </a:pathLst>
          </a:custGeom>
          <a:noFill/>
          <a:ln w="12700" cmpd="sng">
            <a:solidFill>
              <a:schemeClr val="tx1"/>
            </a:solidFill>
            <a:prstDash val="solid"/>
            <a:round/>
            <a:headEnd/>
            <a:tailEnd/>
          </a:ln>
        </p:spPr>
        <p:txBody>
          <a:bodyPr/>
          <a:lstStyle/>
          <a:p>
            <a:endParaRPr lang="en-US"/>
          </a:p>
        </p:txBody>
      </p:sp>
      <p:sp>
        <p:nvSpPr>
          <p:cNvPr id="379932" name="Rectangle 28"/>
          <p:cNvSpPr>
            <a:spLocks noChangeArrowheads="1"/>
          </p:cNvSpPr>
          <p:nvPr/>
        </p:nvSpPr>
        <p:spPr bwMode="auto">
          <a:xfrm>
            <a:off x="5980113" y="5230813"/>
            <a:ext cx="1214437" cy="979487"/>
          </a:xfrm>
          <a:prstGeom prst="rect">
            <a:avLst/>
          </a:prstGeom>
          <a:solidFill>
            <a:srgbClr val="FFFFCC"/>
          </a:solidFill>
          <a:ln w="12700">
            <a:solidFill>
              <a:srgbClr val="990033"/>
            </a:solidFill>
            <a:miter lim="800000"/>
            <a:headEnd/>
            <a:tailEnd/>
          </a:ln>
        </p:spPr>
        <p:txBody>
          <a:bodyPr/>
          <a:lstStyle/>
          <a:p>
            <a:endParaRPr lang="en-US"/>
          </a:p>
        </p:txBody>
      </p:sp>
      <p:sp>
        <p:nvSpPr>
          <p:cNvPr id="379934" name="Rectangle 30"/>
          <p:cNvSpPr>
            <a:spLocks noChangeArrowheads="1"/>
          </p:cNvSpPr>
          <p:nvPr/>
        </p:nvSpPr>
        <p:spPr bwMode="auto">
          <a:xfrm>
            <a:off x="5980113" y="5624513"/>
            <a:ext cx="1214437" cy="585787"/>
          </a:xfrm>
          <a:prstGeom prst="rect">
            <a:avLst/>
          </a:prstGeom>
          <a:solidFill>
            <a:srgbClr val="FFFFCC"/>
          </a:solidFill>
          <a:ln w="12700">
            <a:solidFill>
              <a:srgbClr val="990033"/>
            </a:solidFill>
            <a:miter lim="800000"/>
            <a:headEnd/>
            <a:tailEnd/>
          </a:ln>
        </p:spPr>
        <p:txBody>
          <a:bodyPr/>
          <a:lstStyle/>
          <a:p>
            <a:endParaRPr lang="en-US"/>
          </a:p>
        </p:txBody>
      </p:sp>
      <p:sp>
        <p:nvSpPr>
          <p:cNvPr id="379935" name="Rectangle 31"/>
          <p:cNvSpPr>
            <a:spLocks noChangeArrowheads="1"/>
          </p:cNvSpPr>
          <p:nvPr/>
        </p:nvSpPr>
        <p:spPr bwMode="auto">
          <a:xfrm>
            <a:off x="5980113" y="5715000"/>
            <a:ext cx="1214437" cy="495300"/>
          </a:xfrm>
          <a:prstGeom prst="rect">
            <a:avLst/>
          </a:prstGeom>
          <a:solidFill>
            <a:srgbClr val="FFFFCC"/>
          </a:solidFill>
          <a:ln w="12700">
            <a:solidFill>
              <a:srgbClr val="990033"/>
            </a:solidFill>
            <a:miter lim="800000"/>
            <a:headEnd/>
            <a:tailEnd/>
          </a:ln>
        </p:spPr>
        <p:txBody>
          <a:bodyPr/>
          <a:lstStyle/>
          <a:p>
            <a:endParaRPr lang="en-US"/>
          </a:p>
        </p:txBody>
      </p:sp>
      <p:sp>
        <p:nvSpPr>
          <p:cNvPr id="379939" name="Rectangle 35"/>
          <p:cNvSpPr>
            <a:spLocks noChangeArrowheads="1"/>
          </p:cNvSpPr>
          <p:nvPr/>
        </p:nvSpPr>
        <p:spPr bwMode="auto">
          <a:xfrm>
            <a:off x="4144963" y="5087938"/>
            <a:ext cx="1385887" cy="855662"/>
          </a:xfrm>
          <a:prstGeom prst="rect">
            <a:avLst/>
          </a:prstGeom>
          <a:solidFill>
            <a:srgbClr val="FFFFCC"/>
          </a:solidFill>
          <a:ln w="12700">
            <a:solidFill>
              <a:srgbClr val="990033"/>
            </a:solidFill>
            <a:miter lim="800000"/>
            <a:headEnd/>
            <a:tailEnd/>
          </a:ln>
        </p:spPr>
        <p:txBody>
          <a:bodyPr/>
          <a:lstStyle/>
          <a:p>
            <a:endParaRPr lang="en-US"/>
          </a:p>
        </p:txBody>
      </p:sp>
      <p:sp>
        <p:nvSpPr>
          <p:cNvPr id="379941" name="Rectangle 37"/>
          <p:cNvSpPr>
            <a:spLocks noChangeArrowheads="1"/>
          </p:cNvSpPr>
          <p:nvPr/>
        </p:nvSpPr>
        <p:spPr bwMode="auto">
          <a:xfrm>
            <a:off x="4144963" y="5481638"/>
            <a:ext cx="1385887" cy="461962"/>
          </a:xfrm>
          <a:prstGeom prst="rect">
            <a:avLst/>
          </a:prstGeom>
          <a:solidFill>
            <a:srgbClr val="FFFFCC"/>
          </a:solidFill>
          <a:ln w="12700">
            <a:solidFill>
              <a:srgbClr val="990033"/>
            </a:solidFill>
            <a:miter lim="800000"/>
            <a:headEnd/>
            <a:tailEnd/>
          </a:ln>
        </p:spPr>
        <p:txBody>
          <a:bodyPr/>
          <a:lstStyle/>
          <a:p>
            <a:endParaRPr lang="en-US"/>
          </a:p>
        </p:txBody>
      </p:sp>
      <p:sp>
        <p:nvSpPr>
          <p:cNvPr id="379942" name="Rectangle 38"/>
          <p:cNvSpPr>
            <a:spLocks noChangeArrowheads="1"/>
          </p:cNvSpPr>
          <p:nvPr/>
        </p:nvSpPr>
        <p:spPr bwMode="auto">
          <a:xfrm>
            <a:off x="4144963" y="5572125"/>
            <a:ext cx="1385887" cy="371475"/>
          </a:xfrm>
          <a:prstGeom prst="rect">
            <a:avLst/>
          </a:prstGeom>
          <a:solidFill>
            <a:srgbClr val="FFFFCC"/>
          </a:solidFill>
          <a:ln w="12700">
            <a:solidFill>
              <a:srgbClr val="990033"/>
            </a:solidFill>
            <a:miter lim="800000"/>
            <a:headEnd/>
            <a:tailEnd/>
          </a:ln>
        </p:spPr>
        <p:txBody>
          <a:bodyPr/>
          <a:lstStyle/>
          <a:p>
            <a:endParaRPr lang="en-US"/>
          </a:p>
        </p:txBody>
      </p:sp>
      <p:sp>
        <p:nvSpPr>
          <p:cNvPr id="379946" name="Line 42"/>
          <p:cNvSpPr>
            <a:spLocks noChangeShapeType="1"/>
          </p:cNvSpPr>
          <p:nvPr/>
        </p:nvSpPr>
        <p:spPr bwMode="auto">
          <a:xfrm flipH="1">
            <a:off x="4800600" y="4322763"/>
            <a:ext cx="590550" cy="752475"/>
          </a:xfrm>
          <a:prstGeom prst="line">
            <a:avLst/>
          </a:prstGeom>
          <a:noFill/>
          <a:ln w="12700">
            <a:solidFill>
              <a:schemeClr val="tx1"/>
            </a:solidFill>
            <a:round/>
            <a:headEnd/>
            <a:tailEnd type="arrow" w="lg" len="lg"/>
          </a:ln>
        </p:spPr>
        <p:txBody>
          <a:bodyPr/>
          <a:lstStyle/>
          <a:p>
            <a:endParaRPr lang="en-US"/>
          </a:p>
        </p:txBody>
      </p:sp>
      <p:sp>
        <p:nvSpPr>
          <p:cNvPr id="379947" name="Rectangle 43"/>
          <p:cNvSpPr>
            <a:spLocks noChangeArrowheads="1"/>
          </p:cNvSpPr>
          <p:nvPr/>
        </p:nvSpPr>
        <p:spPr bwMode="auto">
          <a:xfrm>
            <a:off x="5035550" y="4846638"/>
            <a:ext cx="84960" cy="184666"/>
          </a:xfrm>
          <a:prstGeom prst="rect">
            <a:avLst/>
          </a:prstGeom>
          <a:noFill/>
          <a:ln w="9525">
            <a:noFill/>
            <a:miter lim="800000"/>
            <a:headEnd/>
            <a:tailEnd/>
          </a:ln>
        </p:spPr>
        <p:txBody>
          <a:bodyPr wrap="none" lIns="0" tIns="0" rIns="0" bIns="0">
            <a:spAutoFit/>
          </a:bodyPr>
          <a:lstStyle/>
          <a:p>
            <a:r>
              <a:rPr lang="en-US" sz="1200"/>
              <a:t>1</a:t>
            </a:r>
            <a:endParaRPr lang="en-US">
              <a:latin typeface="ZapfHumnst BT" pitchFamily="34" charset="0"/>
            </a:endParaRPr>
          </a:p>
        </p:txBody>
      </p:sp>
      <p:sp>
        <p:nvSpPr>
          <p:cNvPr id="379951" name="Rectangle 47"/>
          <p:cNvSpPr>
            <a:spLocks noChangeArrowheads="1"/>
          </p:cNvSpPr>
          <p:nvPr/>
        </p:nvSpPr>
        <p:spPr bwMode="auto">
          <a:xfrm>
            <a:off x="5437188" y="4359275"/>
            <a:ext cx="84960" cy="184666"/>
          </a:xfrm>
          <a:prstGeom prst="rect">
            <a:avLst/>
          </a:prstGeom>
          <a:noFill/>
          <a:ln w="9525">
            <a:noFill/>
            <a:miter lim="800000"/>
            <a:headEnd/>
            <a:tailEnd/>
          </a:ln>
        </p:spPr>
        <p:txBody>
          <a:bodyPr wrap="none" lIns="0" tIns="0" rIns="0" bIns="0">
            <a:spAutoFit/>
          </a:bodyPr>
          <a:lstStyle/>
          <a:p>
            <a:r>
              <a:rPr lang="en-US" sz="1200"/>
              <a:t>1</a:t>
            </a:r>
            <a:endParaRPr lang="en-US">
              <a:latin typeface="ZapfHumnst BT" pitchFamily="34" charset="0"/>
            </a:endParaRPr>
          </a:p>
        </p:txBody>
      </p:sp>
      <p:sp>
        <p:nvSpPr>
          <p:cNvPr id="379952" name="Line 48"/>
          <p:cNvSpPr>
            <a:spLocks noChangeShapeType="1"/>
          </p:cNvSpPr>
          <p:nvPr/>
        </p:nvSpPr>
        <p:spPr bwMode="auto">
          <a:xfrm>
            <a:off x="6499225" y="4306888"/>
            <a:ext cx="93663" cy="898525"/>
          </a:xfrm>
          <a:prstGeom prst="line">
            <a:avLst/>
          </a:prstGeom>
          <a:noFill/>
          <a:ln w="12700">
            <a:solidFill>
              <a:schemeClr val="tx1"/>
            </a:solidFill>
            <a:prstDash val="lgDash"/>
            <a:round/>
            <a:headEnd/>
            <a:tailEnd type="arrow" w="lg" len="lg"/>
          </a:ln>
        </p:spPr>
        <p:txBody>
          <a:bodyPr/>
          <a:lstStyle/>
          <a:p>
            <a:endParaRPr lang="en-US"/>
          </a:p>
        </p:txBody>
      </p:sp>
      <p:sp>
        <p:nvSpPr>
          <p:cNvPr id="379953" name="Rectangle 49"/>
          <p:cNvSpPr>
            <a:spLocks noChangeArrowheads="1"/>
          </p:cNvSpPr>
          <p:nvPr/>
        </p:nvSpPr>
        <p:spPr bwMode="auto">
          <a:xfrm>
            <a:off x="1751013" y="3319463"/>
            <a:ext cx="1395412" cy="1012825"/>
          </a:xfrm>
          <a:prstGeom prst="rect">
            <a:avLst/>
          </a:prstGeom>
          <a:solidFill>
            <a:srgbClr val="FFFFCC"/>
          </a:solidFill>
          <a:ln w="12700">
            <a:solidFill>
              <a:srgbClr val="990033"/>
            </a:solidFill>
            <a:miter lim="800000"/>
            <a:headEnd/>
            <a:tailEnd/>
          </a:ln>
        </p:spPr>
        <p:txBody>
          <a:bodyPr/>
          <a:lstStyle/>
          <a:p>
            <a:endParaRPr lang="en-US"/>
          </a:p>
        </p:txBody>
      </p:sp>
      <p:sp>
        <p:nvSpPr>
          <p:cNvPr id="379954" name="Rectangle 50"/>
          <p:cNvSpPr>
            <a:spLocks noChangeArrowheads="1"/>
          </p:cNvSpPr>
          <p:nvPr/>
        </p:nvSpPr>
        <p:spPr bwMode="auto">
          <a:xfrm>
            <a:off x="1831975" y="3365500"/>
            <a:ext cx="1276440" cy="184666"/>
          </a:xfrm>
          <a:prstGeom prst="rect">
            <a:avLst/>
          </a:prstGeom>
          <a:noFill/>
          <a:ln w="9525">
            <a:noFill/>
            <a:miter lim="800000"/>
            <a:headEnd/>
            <a:tailEnd/>
          </a:ln>
        </p:spPr>
        <p:txBody>
          <a:bodyPr wrap="none" lIns="0" tIns="0" rIns="0" bIns="0">
            <a:spAutoFit/>
          </a:bodyPr>
          <a:lstStyle/>
          <a:p>
            <a:r>
              <a:rPr lang="en-US" sz="1200"/>
              <a:t>CourseOfferingList</a:t>
            </a:r>
            <a:endParaRPr lang="en-US">
              <a:latin typeface="ZapfHumnst BT" pitchFamily="34" charset="0"/>
            </a:endParaRPr>
          </a:p>
        </p:txBody>
      </p:sp>
      <p:sp>
        <p:nvSpPr>
          <p:cNvPr id="379955" name="Rectangle 51"/>
          <p:cNvSpPr>
            <a:spLocks noChangeArrowheads="1"/>
          </p:cNvSpPr>
          <p:nvPr/>
        </p:nvSpPr>
        <p:spPr bwMode="auto">
          <a:xfrm>
            <a:off x="1751013" y="3713163"/>
            <a:ext cx="1395412" cy="619125"/>
          </a:xfrm>
          <a:prstGeom prst="rect">
            <a:avLst/>
          </a:prstGeom>
          <a:solidFill>
            <a:srgbClr val="FFFFCC"/>
          </a:solidFill>
          <a:ln w="12700">
            <a:solidFill>
              <a:srgbClr val="990033"/>
            </a:solidFill>
            <a:miter lim="800000"/>
            <a:headEnd/>
            <a:tailEnd/>
          </a:ln>
        </p:spPr>
        <p:txBody>
          <a:bodyPr/>
          <a:lstStyle/>
          <a:p>
            <a:endParaRPr lang="en-US"/>
          </a:p>
        </p:txBody>
      </p:sp>
      <p:sp>
        <p:nvSpPr>
          <p:cNvPr id="379956" name="Rectangle 52"/>
          <p:cNvSpPr>
            <a:spLocks noChangeArrowheads="1"/>
          </p:cNvSpPr>
          <p:nvPr/>
        </p:nvSpPr>
        <p:spPr bwMode="auto">
          <a:xfrm>
            <a:off x="1751013" y="3803650"/>
            <a:ext cx="1395412" cy="528638"/>
          </a:xfrm>
          <a:prstGeom prst="rect">
            <a:avLst/>
          </a:prstGeom>
          <a:solidFill>
            <a:srgbClr val="FFFFCC"/>
          </a:solidFill>
          <a:ln w="12700">
            <a:solidFill>
              <a:srgbClr val="990033"/>
            </a:solidFill>
            <a:miter lim="800000"/>
            <a:headEnd/>
            <a:tailEnd/>
          </a:ln>
        </p:spPr>
        <p:txBody>
          <a:bodyPr/>
          <a:lstStyle/>
          <a:p>
            <a:endParaRPr lang="en-US"/>
          </a:p>
        </p:txBody>
      </p:sp>
      <p:sp>
        <p:nvSpPr>
          <p:cNvPr id="379957" name="Rectangle 53"/>
          <p:cNvSpPr>
            <a:spLocks noChangeArrowheads="1"/>
          </p:cNvSpPr>
          <p:nvPr/>
        </p:nvSpPr>
        <p:spPr bwMode="auto">
          <a:xfrm>
            <a:off x="1846263" y="3916363"/>
            <a:ext cx="383118" cy="184666"/>
          </a:xfrm>
          <a:prstGeom prst="rect">
            <a:avLst/>
          </a:prstGeom>
          <a:noFill/>
          <a:ln w="9525">
            <a:noFill/>
            <a:miter lim="800000"/>
            <a:headEnd/>
            <a:tailEnd/>
          </a:ln>
        </p:spPr>
        <p:txBody>
          <a:bodyPr wrap="none" lIns="0" tIns="0" rIns="0" bIns="0">
            <a:spAutoFit/>
          </a:bodyPr>
          <a:lstStyle/>
          <a:p>
            <a:r>
              <a:rPr lang="en-US" sz="1200"/>
              <a:t>new()</a:t>
            </a:r>
            <a:endParaRPr lang="en-US">
              <a:latin typeface="ZapfHumnst BT" pitchFamily="34" charset="0"/>
            </a:endParaRPr>
          </a:p>
        </p:txBody>
      </p:sp>
      <p:sp>
        <p:nvSpPr>
          <p:cNvPr id="379958" name="Rectangle 54"/>
          <p:cNvSpPr>
            <a:spLocks noChangeArrowheads="1"/>
          </p:cNvSpPr>
          <p:nvPr/>
        </p:nvSpPr>
        <p:spPr bwMode="auto">
          <a:xfrm>
            <a:off x="1846263" y="4095750"/>
            <a:ext cx="357470" cy="184666"/>
          </a:xfrm>
          <a:prstGeom prst="rect">
            <a:avLst/>
          </a:prstGeom>
          <a:noFill/>
          <a:ln w="9525">
            <a:noFill/>
            <a:miter lim="800000"/>
            <a:headEnd/>
            <a:tailEnd/>
          </a:ln>
        </p:spPr>
        <p:txBody>
          <a:bodyPr wrap="none" lIns="0" tIns="0" rIns="0" bIns="0">
            <a:spAutoFit/>
          </a:bodyPr>
          <a:lstStyle/>
          <a:p>
            <a:r>
              <a:rPr lang="en-US" sz="1200"/>
              <a:t>add()</a:t>
            </a:r>
            <a:endParaRPr lang="en-US">
              <a:latin typeface="ZapfHumnst BT" pitchFamily="34" charset="0"/>
            </a:endParaRPr>
          </a:p>
        </p:txBody>
      </p:sp>
      <p:sp>
        <p:nvSpPr>
          <p:cNvPr id="379959" name="Rectangle 55"/>
          <p:cNvSpPr>
            <a:spLocks noChangeArrowheads="1"/>
          </p:cNvSpPr>
          <p:nvPr/>
        </p:nvSpPr>
        <p:spPr bwMode="auto">
          <a:xfrm>
            <a:off x="1816100" y="3567113"/>
            <a:ext cx="1295226" cy="138499"/>
          </a:xfrm>
          <a:prstGeom prst="rect">
            <a:avLst/>
          </a:prstGeom>
          <a:noFill/>
          <a:ln w="9525">
            <a:noFill/>
            <a:miter lim="800000"/>
            <a:headEnd/>
            <a:tailEnd/>
          </a:ln>
        </p:spPr>
        <p:txBody>
          <a:bodyPr wrap="none" lIns="0" tIns="0" rIns="0" bIns="0">
            <a:spAutoFit/>
          </a:bodyPr>
          <a:lstStyle/>
          <a:p>
            <a:r>
              <a:rPr lang="en-US" sz="900"/>
              <a:t>(from University Artifacts)</a:t>
            </a:r>
            <a:endParaRPr lang="en-US">
              <a:latin typeface="ZapfHumnst BT" pitchFamily="34" charset="0"/>
            </a:endParaRPr>
          </a:p>
        </p:txBody>
      </p:sp>
      <p:sp>
        <p:nvSpPr>
          <p:cNvPr id="379960" name="Rectangle 56"/>
          <p:cNvSpPr>
            <a:spLocks noChangeArrowheads="1"/>
          </p:cNvSpPr>
          <p:nvPr/>
        </p:nvSpPr>
        <p:spPr bwMode="auto">
          <a:xfrm>
            <a:off x="1771650" y="4948238"/>
            <a:ext cx="1455738" cy="1214437"/>
          </a:xfrm>
          <a:prstGeom prst="rect">
            <a:avLst/>
          </a:prstGeom>
          <a:solidFill>
            <a:srgbClr val="FFFFCC"/>
          </a:solidFill>
          <a:ln w="12700">
            <a:solidFill>
              <a:srgbClr val="990033"/>
            </a:solidFill>
            <a:miter lim="800000"/>
            <a:headEnd/>
            <a:tailEnd/>
          </a:ln>
        </p:spPr>
        <p:txBody>
          <a:bodyPr/>
          <a:lstStyle/>
          <a:p>
            <a:endParaRPr lang="en-US"/>
          </a:p>
        </p:txBody>
      </p:sp>
      <p:sp>
        <p:nvSpPr>
          <p:cNvPr id="379962" name="Rectangle 58"/>
          <p:cNvSpPr>
            <a:spLocks noChangeArrowheads="1"/>
          </p:cNvSpPr>
          <p:nvPr/>
        </p:nvSpPr>
        <p:spPr bwMode="auto">
          <a:xfrm>
            <a:off x="1771650" y="5521325"/>
            <a:ext cx="1455738" cy="641350"/>
          </a:xfrm>
          <a:prstGeom prst="rect">
            <a:avLst/>
          </a:prstGeom>
          <a:solidFill>
            <a:srgbClr val="FFFFCC"/>
          </a:solidFill>
          <a:ln w="12700">
            <a:solidFill>
              <a:srgbClr val="990033"/>
            </a:solidFill>
            <a:miter lim="800000"/>
            <a:headEnd/>
            <a:tailEnd/>
          </a:ln>
        </p:spPr>
        <p:txBody>
          <a:bodyPr/>
          <a:lstStyle/>
          <a:p>
            <a:endParaRPr lang="en-US"/>
          </a:p>
        </p:txBody>
      </p:sp>
      <p:sp>
        <p:nvSpPr>
          <p:cNvPr id="379963" name="Rectangle 59"/>
          <p:cNvSpPr>
            <a:spLocks noChangeArrowheads="1"/>
          </p:cNvSpPr>
          <p:nvPr/>
        </p:nvSpPr>
        <p:spPr bwMode="auto">
          <a:xfrm>
            <a:off x="1771650" y="5611813"/>
            <a:ext cx="1455738" cy="550862"/>
          </a:xfrm>
          <a:prstGeom prst="rect">
            <a:avLst/>
          </a:prstGeom>
          <a:solidFill>
            <a:srgbClr val="FFFFCC"/>
          </a:solidFill>
          <a:ln w="12700">
            <a:solidFill>
              <a:srgbClr val="990033"/>
            </a:solidFill>
            <a:miter lim="800000"/>
            <a:headEnd/>
            <a:tailEnd/>
          </a:ln>
        </p:spPr>
        <p:txBody>
          <a:bodyPr/>
          <a:lstStyle/>
          <a:p>
            <a:endParaRPr lang="en-US"/>
          </a:p>
        </p:txBody>
      </p:sp>
      <p:sp>
        <p:nvSpPr>
          <p:cNvPr id="379968" name="Line 64"/>
          <p:cNvSpPr>
            <a:spLocks noChangeShapeType="1"/>
          </p:cNvSpPr>
          <p:nvPr/>
        </p:nvSpPr>
        <p:spPr bwMode="auto">
          <a:xfrm flipH="1">
            <a:off x="3227388" y="4205288"/>
            <a:ext cx="1876425" cy="963612"/>
          </a:xfrm>
          <a:prstGeom prst="line">
            <a:avLst/>
          </a:prstGeom>
          <a:noFill/>
          <a:ln w="12700">
            <a:solidFill>
              <a:schemeClr val="tx1"/>
            </a:solidFill>
            <a:prstDash val="lgDash"/>
            <a:round/>
            <a:headEnd/>
            <a:tailEnd type="arrow" w="lg" len="lg"/>
          </a:ln>
        </p:spPr>
        <p:txBody>
          <a:bodyPr/>
          <a:lstStyle/>
          <a:p>
            <a:endParaRPr lang="en-US"/>
          </a:p>
        </p:txBody>
      </p:sp>
      <p:sp>
        <p:nvSpPr>
          <p:cNvPr id="379974" name="Line 70"/>
          <p:cNvSpPr>
            <a:spLocks noChangeShapeType="1"/>
          </p:cNvSpPr>
          <p:nvPr/>
        </p:nvSpPr>
        <p:spPr bwMode="auto">
          <a:xfrm>
            <a:off x="2498725" y="1978025"/>
            <a:ext cx="1588" cy="1316038"/>
          </a:xfrm>
          <a:prstGeom prst="line">
            <a:avLst/>
          </a:prstGeom>
          <a:noFill/>
          <a:ln w="12700">
            <a:solidFill>
              <a:schemeClr val="tx1"/>
            </a:solidFill>
            <a:prstDash val="lgDash"/>
            <a:round/>
            <a:headEnd/>
            <a:tailEnd type="arrow" w="lg" len="lg"/>
          </a:ln>
        </p:spPr>
        <p:txBody>
          <a:bodyPr/>
          <a:lstStyle/>
          <a:p>
            <a:endParaRPr lang="en-US"/>
          </a:p>
        </p:txBody>
      </p:sp>
      <p:sp>
        <p:nvSpPr>
          <p:cNvPr id="379975" name="Line 71"/>
          <p:cNvSpPr>
            <a:spLocks noChangeShapeType="1"/>
          </p:cNvSpPr>
          <p:nvPr/>
        </p:nvSpPr>
        <p:spPr bwMode="auto">
          <a:xfrm flipH="1">
            <a:off x="3146425" y="3887788"/>
            <a:ext cx="1954213" cy="1587"/>
          </a:xfrm>
          <a:prstGeom prst="line">
            <a:avLst/>
          </a:prstGeom>
          <a:noFill/>
          <a:ln w="12700">
            <a:solidFill>
              <a:schemeClr val="tx1"/>
            </a:solidFill>
            <a:prstDash val="lgDash"/>
            <a:round/>
            <a:headEnd/>
            <a:tailEnd type="arrow" w="lg" len="lg"/>
          </a:ln>
        </p:spPr>
        <p:txBody>
          <a:bodyPr/>
          <a:lstStyle/>
          <a:p>
            <a:endParaRPr lang="en-US"/>
          </a:p>
        </p:txBody>
      </p:sp>
      <p:sp>
        <p:nvSpPr>
          <p:cNvPr id="379976" name="Rectangle 72"/>
          <p:cNvSpPr>
            <a:spLocks noChangeArrowheads="1"/>
          </p:cNvSpPr>
          <p:nvPr/>
        </p:nvSpPr>
        <p:spPr bwMode="auto">
          <a:xfrm>
            <a:off x="7662863" y="5359400"/>
            <a:ext cx="831850" cy="831850"/>
          </a:xfrm>
          <a:prstGeom prst="rect">
            <a:avLst/>
          </a:prstGeom>
          <a:solidFill>
            <a:srgbClr val="FFFFCC"/>
          </a:solidFill>
          <a:ln w="12700">
            <a:solidFill>
              <a:srgbClr val="990033"/>
            </a:solidFill>
            <a:miter lim="800000"/>
            <a:headEnd/>
            <a:tailEnd/>
          </a:ln>
        </p:spPr>
        <p:txBody>
          <a:bodyPr/>
          <a:lstStyle/>
          <a:p>
            <a:endParaRPr lang="en-US"/>
          </a:p>
        </p:txBody>
      </p:sp>
      <p:sp>
        <p:nvSpPr>
          <p:cNvPr id="379978" name="Rectangle 74"/>
          <p:cNvSpPr>
            <a:spLocks noChangeArrowheads="1"/>
          </p:cNvSpPr>
          <p:nvPr/>
        </p:nvSpPr>
        <p:spPr bwMode="auto">
          <a:xfrm>
            <a:off x="7662863" y="5753100"/>
            <a:ext cx="831850" cy="438150"/>
          </a:xfrm>
          <a:prstGeom prst="rect">
            <a:avLst/>
          </a:prstGeom>
          <a:solidFill>
            <a:srgbClr val="FFFFCC"/>
          </a:solidFill>
          <a:ln w="12700">
            <a:solidFill>
              <a:srgbClr val="990033"/>
            </a:solidFill>
            <a:miter lim="800000"/>
            <a:headEnd/>
            <a:tailEnd/>
          </a:ln>
        </p:spPr>
        <p:txBody>
          <a:bodyPr/>
          <a:lstStyle/>
          <a:p>
            <a:endParaRPr lang="en-US"/>
          </a:p>
        </p:txBody>
      </p:sp>
      <p:sp>
        <p:nvSpPr>
          <p:cNvPr id="379979" name="Rectangle 75"/>
          <p:cNvSpPr>
            <a:spLocks noChangeArrowheads="1"/>
          </p:cNvSpPr>
          <p:nvPr/>
        </p:nvSpPr>
        <p:spPr bwMode="auto">
          <a:xfrm>
            <a:off x="7662863" y="5842000"/>
            <a:ext cx="831850" cy="349250"/>
          </a:xfrm>
          <a:prstGeom prst="rect">
            <a:avLst/>
          </a:prstGeom>
          <a:solidFill>
            <a:srgbClr val="FFFFCC"/>
          </a:solidFill>
          <a:ln w="12700">
            <a:solidFill>
              <a:srgbClr val="990033"/>
            </a:solidFill>
            <a:miter lim="800000"/>
            <a:headEnd/>
            <a:tailEnd/>
          </a:ln>
        </p:spPr>
        <p:txBody>
          <a:bodyPr/>
          <a:lstStyle/>
          <a:p>
            <a:endParaRPr lang="en-US"/>
          </a:p>
        </p:txBody>
      </p:sp>
      <p:sp>
        <p:nvSpPr>
          <p:cNvPr id="379982" name="Line 78"/>
          <p:cNvSpPr>
            <a:spLocks noChangeShapeType="1"/>
          </p:cNvSpPr>
          <p:nvPr/>
        </p:nvSpPr>
        <p:spPr bwMode="auto">
          <a:xfrm>
            <a:off x="7693025" y="4344988"/>
            <a:ext cx="401638" cy="976312"/>
          </a:xfrm>
          <a:prstGeom prst="line">
            <a:avLst/>
          </a:prstGeom>
          <a:noFill/>
          <a:ln w="12700">
            <a:solidFill>
              <a:schemeClr val="tx1"/>
            </a:solidFill>
            <a:prstDash val="lgDash"/>
            <a:round/>
            <a:headEnd/>
            <a:tailEnd type="arrow" w="lg" len="lg"/>
          </a:ln>
        </p:spPr>
        <p:txBody>
          <a:bodyPr/>
          <a:lstStyle/>
          <a:p>
            <a:endParaRPr lang="en-US"/>
          </a:p>
        </p:txBody>
      </p:sp>
      <p:sp>
        <p:nvSpPr>
          <p:cNvPr id="379983" name="Line 79"/>
          <p:cNvSpPr>
            <a:spLocks noChangeShapeType="1"/>
          </p:cNvSpPr>
          <p:nvPr/>
        </p:nvSpPr>
        <p:spPr bwMode="auto">
          <a:xfrm flipH="1">
            <a:off x="3159125" y="3013075"/>
            <a:ext cx="1473200" cy="615950"/>
          </a:xfrm>
          <a:prstGeom prst="line">
            <a:avLst/>
          </a:prstGeom>
          <a:noFill/>
          <a:ln w="12700">
            <a:solidFill>
              <a:schemeClr val="tx1"/>
            </a:solidFill>
            <a:prstDash val="lgDash"/>
            <a:round/>
            <a:headEnd/>
            <a:tailEnd type="arrow" w="lg" len="lg"/>
          </a:ln>
        </p:spPr>
        <p:txBody>
          <a:bodyPr/>
          <a:lstStyle/>
          <a:p>
            <a:endParaRPr lang="en-US"/>
          </a:p>
        </p:txBody>
      </p:sp>
      <p:sp>
        <p:nvSpPr>
          <p:cNvPr id="379971" name="Rectangle 67"/>
          <p:cNvSpPr>
            <a:spLocks noChangeArrowheads="1"/>
          </p:cNvSpPr>
          <p:nvPr/>
        </p:nvSpPr>
        <p:spPr bwMode="auto">
          <a:xfrm>
            <a:off x="2636838" y="4370388"/>
            <a:ext cx="84960" cy="184666"/>
          </a:xfrm>
          <a:prstGeom prst="rect">
            <a:avLst/>
          </a:prstGeom>
          <a:noFill/>
          <a:ln w="9525">
            <a:noFill/>
            <a:miter lim="800000"/>
            <a:headEnd/>
            <a:tailEnd/>
          </a:ln>
        </p:spPr>
        <p:txBody>
          <a:bodyPr wrap="none" lIns="0" tIns="0" rIns="0" bIns="0">
            <a:spAutoFit/>
          </a:bodyPr>
          <a:lstStyle/>
          <a:p>
            <a:r>
              <a:rPr lang="en-US" sz="1200"/>
              <a:t>1</a:t>
            </a:r>
            <a:endParaRPr lang="en-US">
              <a:latin typeface="ZapfHumnst BT" pitchFamily="34" charset="0"/>
            </a:endParaRPr>
          </a:p>
        </p:txBody>
      </p:sp>
      <p:sp>
        <p:nvSpPr>
          <p:cNvPr id="379972" name="Freeform 68"/>
          <p:cNvSpPr>
            <a:spLocks/>
          </p:cNvSpPr>
          <p:nvPr/>
        </p:nvSpPr>
        <p:spPr bwMode="auto">
          <a:xfrm>
            <a:off x="2449513" y="4341813"/>
            <a:ext cx="109537" cy="180975"/>
          </a:xfrm>
          <a:custGeom>
            <a:avLst/>
            <a:gdLst/>
            <a:ahLst/>
            <a:cxnLst>
              <a:cxn ang="0">
                <a:pos x="37" y="0"/>
              </a:cxn>
              <a:cxn ang="0">
                <a:pos x="69" y="54"/>
              </a:cxn>
              <a:cxn ang="0">
                <a:pos x="36" y="114"/>
              </a:cxn>
              <a:cxn ang="0">
                <a:pos x="0" y="54"/>
              </a:cxn>
              <a:cxn ang="0">
                <a:pos x="37" y="0"/>
              </a:cxn>
            </a:cxnLst>
            <a:rect l="0" t="0" r="r" b="b"/>
            <a:pathLst>
              <a:path w="69" h="114">
                <a:moveTo>
                  <a:pt x="37" y="0"/>
                </a:moveTo>
                <a:lnTo>
                  <a:pt x="69" y="54"/>
                </a:lnTo>
                <a:lnTo>
                  <a:pt x="36" y="114"/>
                </a:lnTo>
                <a:lnTo>
                  <a:pt x="0" y="54"/>
                </a:lnTo>
                <a:lnTo>
                  <a:pt x="37" y="0"/>
                </a:lnTo>
                <a:close/>
              </a:path>
            </a:pathLst>
          </a:custGeom>
          <a:noFill/>
          <a:ln w="12700" cmpd="sng">
            <a:solidFill>
              <a:schemeClr val="tx1"/>
            </a:solidFill>
            <a:prstDash val="solid"/>
            <a:round/>
            <a:headEnd/>
            <a:tailEnd/>
          </a:ln>
        </p:spPr>
        <p:txBody>
          <a:bodyPr/>
          <a:lstStyle/>
          <a:p>
            <a:endParaRPr lang="en-US"/>
          </a:p>
        </p:txBody>
      </p:sp>
      <p:sp>
        <p:nvSpPr>
          <p:cNvPr id="379973" name="Rectangle 69"/>
          <p:cNvSpPr>
            <a:spLocks noChangeArrowheads="1"/>
          </p:cNvSpPr>
          <p:nvPr/>
        </p:nvSpPr>
        <p:spPr bwMode="auto">
          <a:xfrm>
            <a:off x="2624138" y="4740275"/>
            <a:ext cx="230832" cy="184666"/>
          </a:xfrm>
          <a:prstGeom prst="rect">
            <a:avLst/>
          </a:prstGeom>
          <a:noFill/>
          <a:ln w="9525">
            <a:noFill/>
            <a:miter lim="800000"/>
            <a:headEnd/>
            <a:tailEnd/>
          </a:ln>
        </p:spPr>
        <p:txBody>
          <a:bodyPr wrap="none" lIns="0" tIns="0" rIns="0" bIns="0">
            <a:spAutoFit/>
          </a:bodyPr>
          <a:lstStyle/>
          <a:p>
            <a:r>
              <a:rPr lang="en-US" sz="1200"/>
              <a:t>0..*</a:t>
            </a:r>
            <a:endParaRPr lang="en-US">
              <a:latin typeface="ZapfHumnst BT" pitchFamily="34" charset="0"/>
            </a:endParaRPr>
          </a:p>
        </p:txBody>
      </p:sp>
      <p:sp>
        <p:nvSpPr>
          <p:cNvPr id="379986" name="Line 82"/>
          <p:cNvSpPr>
            <a:spLocks noChangeShapeType="1"/>
          </p:cNvSpPr>
          <p:nvPr/>
        </p:nvSpPr>
        <p:spPr bwMode="auto">
          <a:xfrm>
            <a:off x="2505075" y="4522788"/>
            <a:ext cx="0" cy="390525"/>
          </a:xfrm>
          <a:prstGeom prst="line">
            <a:avLst/>
          </a:prstGeom>
          <a:noFill/>
          <a:ln w="12700">
            <a:solidFill>
              <a:schemeClr val="tx1"/>
            </a:solidFill>
            <a:round/>
            <a:headEnd/>
            <a:tailEnd type="arrow" w="lg" len="lg"/>
          </a:ln>
          <a:effectLst/>
        </p:spPr>
        <p:txBody>
          <a:bodyPr wrap="none" lIns="107950" tIns="53975" rIns="107950" bIns="53975" anchor="ctr"/>
          <a:lstStyle/>
          <a:p>
            <a:endParaRPr lang="en-US"/>
          </a:p>
        </p:txBody>
      </p:sp>
      <p:sp>
        <p:nvSpPr>
          <p:cNvPr id="379999" name="Line 95"/>
          <p:cNvSpPr>
            <a:spLocks noChangeShapeType="1"/>
          </p:cNvSpPr>
          <p:nvPr/>
        </p:nvSpPr>
        <p:spPr bwMode="auto">
          <a:xfrm>
            <a:off x="7734300" y="1651000"/>
            <a:ext cx="0" cy="457200"/>
          </a:xfrm>
          <a:prstGeom prst="line">
            <a:avLst/>
          </a:prstGeom>
          <a:noFill/>
          <a:ln w="28575">
            <a:solidFill>
              <a:schemeClr val="hlink"/>
            </a:solidFill>
            <a:round/>
            <a:headEnd type="none" w="sm" len="sm"/>
            <a:tailEnd type="triangle" w="med" len="med"/>
          </a:ln>
          <a:effectLst/>
        </p:spPr>
        <p:txBody>
          <a:bodyPr wrap="none" anchor="ctr"/>
          <a:lstStyle/>
          <a:p>
            <a:endParaRPr lang="en-US"/>
          </a:p>
        </p:txBody>
      </p:sp>
      <p:sp>
        <p:nvSpPr>
          <p:cNvPr id="380010" name="Line 106"/>
          <p:cNvSpPr>
            <a:spLocks noChangeShapeType="1"/>
          </p:cNvSpPr>
          <p:nvPr/>
        </p:nvSpPr>
        <p:spPr bwMode="auto">
          <a:xfrm>
            <a:off x="6459538" y="1477963"/>
            <a:ext cx="0" cy="663575"/>
          </a:xfrm>
          <a:prstGeom prst="line">
            <a:avLst/>
          </a:prstGeom>
          <a:noFill/>
          <a:ln w="12700">
            <a:solidFill>
              <a:schemeClr val="tx1"/>
            </a:solidFill>
            <a:prstDash val="lgDash"/>
            <a:round/>
            <a:headEnd/>
            <a:tailEnd type="none" w="lg" len="lg"/>
          </a:ln>
        </p:spPr>
        <p:txBody>
          <a:bodyPr/>
          <a:lstStyle/>
          <a:p>
            <a:endParaRPr lang="en-US"/>
          </a:p>
        </p:txBody>
      </p:sp>
      <p:sp>
        <p:nvSpPr>
          <p:cNvPr id="379961" name="Rectangle 57"/>
          <p:cNvSpPr>
            <a:spLocks noChangeArrowheads="1"/>
          </p:cNvSpPr>
          <p:nvPr/>
        </p:nvSpPr>
        <p:spPr bwMode="auto">
          <a:xfrm>
            <a:off x="1957388" y="5172075"/>
            <a:ext cx="1128514" cy="184666"/>
          </a:xfrm>
          <a:prstGeom prst="rect">
            <a:avLst/>
          </a:prstGeom>
          <a:noFill/>
          <a:ln w="9525">
            <a:noFill/>
            <a:miter lim="800000"/>
            <a:headEnd/>
            <a:tailEnd/>
          </a:ln>
        </p:spPr>
        <p:txBody>
          <a:bodyPr wrap="none" lIns="0" tIns="0" rIns="0" bIns="0">
            <a:spAutoFit/>
          </a:bodyPr>
          <a:lstStyle/>
          <a:p>
            <a:r>
              <a:rPr lang="en-US" sz="1200" b="1"/>
              <a:t>CourseOffering</a:t>
            </a:r>
            <a:endParaRPr lang="en-US" b="1">
              <a:latin typeface="ZapfHumnst BT" pitchFamily="34" charset="0"/>
            </a:endParaRPr>
          </a:p>
        </p:txBody>
      </p:sp>
      <p:sp>
        <p:nvSpPr>
          <p:cNvPr id="379964" name="Rectangle 60"/>
          <p:cNvSpPr>
            <a:spLocks noChangeArrowheads="1"/>
          </p:cNvSpPr>
          <p:nvPr/>
        </p:nvSpPr>
        <p:spPr bwMode="auto">
          <a:xfrm>
            <a:off x="1905000" y="5724525"/>
            <a:ext cx="383118" cy="184666"/>
          </a:xfrm>
          <a:prstGeom prst="rect">
            <a:avLst/>
          </a:prstGeom>
          <a:noFill/>
          <a:ln w="9525">
            <a:noFill/>
            <a:miter lim="800000"/>
            <a:headEnd/>
            <a:tailEnd/>
          </a:ln>
        </p:spPr>
        <p:txBody>
          <a:bodyPr wrap="none" lIns="0" tIns="0" rIns="0" bIns="0">
            <a:spAutoFit/>
          </a:bodyPr>
          <a:lstStyle/>
          <a:p>
            <a:r>
              <a:rPr lang="en-US" sz="1200"/>
              <a:t>new()</a:t>
            </a:r>
            <a:endParaRPr lang="en-US">
              <a:latin typeface="ZapfHumnst BT" pitchFamily="34" charset="0"/>
            </a:endParaRPr>
          </a:p>
        </p:txBody>
      </p:sp>
      <p:sp>
        <p:nvSpPr>
          <p:cNvPr id="379965" name="Rectangle 61"/>
          <p:cNvSpPr>
            <a:spLocks noChangeArrowheads="1"/>
          </p:cNvSpPr>
          <p:nvPr/>
        </p:nvSpPr>
        <p:spPr bwMode="auto">
          <a:xfrm>
            <a:off x="1905000" y="5903913"/>
            <a:ext cx="631583" cy="184666"/>
          </a:xfrm>
          <a:prstGeom prst="rect">
            <a:avLst/>
          </a:prstGeom>
          <a:noFill/>
          <a:ln w="9525">
            <a:noFill/>
            <a:miter lim="800000"/>
            <a:headEnd/>
            <a:tailEnd/>
          </a:ln>
        </p:spPr>
        <p:txBody>
          <a:bodyPr wrap="none" lIns="0" tIns="0" rIns="0" bIns="0">
            <a:spAutoFit/>
          </a:bodyPr>
          <a:lstStyle/>
          <a:p>
            <a:r>
              <a:rPr lang="en-US" sz="1200"/>
              <a:t>setData()</a:t>
            </a:r>
            <a:endParaRPr lang="en-US">
              <a:latin typeface="ZapfHumnst BT" pitchFamily="34" charset="0"/>
            </a:endParaRPr>
          </a:p>
        </p:txBody>
      </p:sp>
      <p:sp>
        <p:nvSpPr>
          <p:cNvPr id="379966" name="Rectangle 62"/>
          <p:cNvSpPr>
            <a:spLocks noChangeArrowheads="1"/>
          </p:cNvSpPr>
          <p:nvPr/>
        </p:nvSpPr>
        <p:spPr bwMode="auto">
          <a:xfrm>
            <a:off x="1866900" y="5364163"/>
            <a:ext cx="1295226" cy="138499"/>
          </a:xfrm>
          <a:prstGeom prst="rect">
            <a:avLst/>
          </a:prstGeom>
          <a:noFill/>
          <a:ln w="9525">
            <a:noFill/>
            <a:miter lim="800000"/>
            <a:headEnd/>
            <a:tailEnd/>
          </a:ln>
        </p:spPr>
        <p:txBody>
          <a:bodyPr wrap="none" lIns="0" tIns="0" rIns="0" bIns="0">
            <a:spAutoFit/>
          </a:bodyPr>
          <a:lstStyle/>
          <a:p>
            <a:r>
              <a:rPr lang="en-US" sz="900"/>
              <a:t>(from University Artifacts)</a:t>
            </a:r>
            <a:endParaRPr lang="en-US">
              <a:latin typeface="ZapfHumnst BT" pitchFamily="34" charset="0"/>
            </a:endParaRPr>
          </a:p>
        </p:txBody>
      </p:sp>
      <p:sp>
        <p:nvSpPr>
          <p:cNvPr id="379967" name="Rectangle 63"/>
          <p:cNvSpPr>
            <a:spLocks noChangeArrowheads="1"/>
          </p:cNvSpPr>
          <p:nvPr/>
        </p:nvSpPr>
        <p:spPr bwMode="auto">
          <a:xfrm>
            <a:off x="2208213" y="4992688"/>
            <a:ext cx="743793" cy="184666"/>
          </a:xfrm>
          <a:prstGeom prst="rect">
            <a:avLst/>
          </a:prstGeom>
          <a:noFill/>
          <a:ln w="9525">
            <a:noFill/>
            <a:miter lim="800000"/>
            <a:headEnd/>
            <a:tailEnd/>
          </a:ln>
        </p:spPr>
        <p:txBody>
          <a:bodyPr wrap="none" lIns="0" tIns="0" rIns="0" bIns="0">
            <a:spAutoFit/>
          </a:bodyPr>
          <a:lstStyle/>
          <a:p>
            <a:r>
              <a:rPr lang="en-US" sz="1200" dirty="0"/>
              <a:t>&lt;&lt;Entity&gt;&gt;</a:t>
            </a:r>
            <a:endParaRPr lang="en-US" dirty="0">
              <a:latin typeface="ZapfHumnst BT" pitchFamily="34" charset="0"/>
            </a:endParaRPr>
          </a:p>
        </p:txBody>
      </p:sp>
      <p:sp>
        <p:nvSpPr>
          <p:cNvPr id="379933" name="Rectangle 29"/>
          <p:cNvSpPr>
            <a:spLocks noChangeArrowheads="1"/>
          </p:cNvSpPr>
          <p:nvPr/>
        </p:nvSpPr>
        <p:spPr bwMode="auto">
          <a:xfrm>
            <a:off x="6267450" y="5275263"/>
            <a:ext cx="700513" cy="184666"/>
          </a:xfrm>
          <a:prstGeom prst="rect">
            <a:avLst/>
          </a:prstGeom>
          <a:noFill/>
          <a:ln w="9525">
            <a:noFill/>
            <a:miter lim="800000"/>
            <a:headEnd/>
            <a:tailEnd/>
          </a:ln>
        </p:spPr>
        <p:txBody>
          <a:bodyPr wrap="none" lIns="0" tIns="0" rIns="0" bIns="0">
            <a:spAutoFit/>
          </a:bodyPr>
          <a:lstStyle/>
          <a:p>
            <a:r>
              <a:rPr lang="en-US" sz="1200"/>
              <a:t>Statement</a:t>
            </a:r>
            <a:endParaRPr lang="en-US">
              <a:latin typeface="ZapfHumnst BT" pitchFamily="34" charset="0"/>
            </a:endParaRPr>
          </a:p>
        </p:txBody>
      </p:sp>
      <p:sp>
        <p:nvSpPr>
          <p:cNvPr id="379936" name="Rectangle 32"/>
          <p:cNvSpPr>
            <a:spLocks noChangeArrowheads="1"/>
          </p:cNvSpPr>
          <p:nvPr/>
        </p:nvSpPr>
        <p:spPr bwMode="auto">
          <a:xfrm>
            <a:off x="6011863" y="5827713"/>
            <a:ext cx="1057982" cy="184666"/>
          </a:xfrm>
          <a:prstGeom prst="rect">
            <a:avLst/>
          </a:prstGeom>
          <a:noFill/>
          <a:ln w="9525">
            <a:noFill/>
            <a:miter lim="800000"/>
            <a:headEnd/>
            <a:tailEnd/>
          </a:ln>
        </p:spPr>
        <p:txBody>
          <a:bodyPr wrap="none" lIns="0" tIns="0" rIns="0" bIns="0">
            <a:spAutoFit/>
          </a:bodyPr>
          <a:lstStyle/>
          <a:p>
            <a:r>
              <a:rPr lang="en-US" sz="1200"/>
              <a:t>executeQuery()</a:t>
            </a:r>
            <a:endParaRPr lang="en-US">
              <a:latin typeface="ZapfHumnst BT" pitchFamily="34" charset="0"/>
            </a:endParaRPr>
          </a:p>
        </p:txBody>
      </p:sp>
      <p:sp>
        <p:nvSpPr>
          <p:cNvPr id="379937" name="Rectangle 33"/>
          <p:cNvSpPr>
            <a:spLocks noChangeArrowheads="1"/>
          </p:cNvSpPr>
          <p:nvPr/>
        </p:nvSpPr>
        <p:spPr bwMode="auto">
          <a:xfrm>
            <a:off x="6011863" y="6007100"/>
            <a:ext cx="1133324" cy="184666"/>
          </a:xfrm>
          <a:prstGeom prst="rect">
            <a:avLst/>
          </a:prstGeom>
          <a:noFill/>
          <a:ln w="9525">
            <a:noFill/>
            <a:miter lim="800000"/>
            <a:headEnd/>
            <a:tailEnd/>
          </a:ln>
        </p:spPr>
        <p:txBody>
          <a:bodyPr wrap="none" lIns="0" tIns="0" rIns="0" bIns="0">
            <a:spAutoFit/>
          </a:bodyPr>
          <a:lstStyle/>
          <a:p>
            <a:r>
              <a:rPr lang="en-US" sz="1200"/>
              <a:t>executeUpdate()</a:t>
            </a:r>
            <a:endParaRPr lang="en-US">
              <a:latin typeface="ZapfHumnst BT" pitchFamily="34" charset="0"/>
            </a:endParaRPr>
          </a:p>
        </p:txBody>
      </p:sp>
      <p:sp>
        <p:nvSpPr>
          <p:cNvPr id="379938" name="Rectangle 34"/>
          <p:cNvSpPr>
            <a:spLocks noChangeArrowheads="1"/>
          </p:cNvSpPr>
          <p:nvPr/>
        </p:nvSpPr>
        <p:spPr bwMode="auto">
          <a:xfrm>
            <a:off x="6246813" y="5478463"/>
            <a:ext cx="730969" cy="138499"/>
          </a:xfrm>
          <a:prstGeom prst="rect">
            <a:avLst/>
          </a:prstGeom>
          <a:noFill/>
          <a:ln w="9525">
            <a:noFill/>
            <a:miter lim="800000"/>
            <a:headEnd/>
            <a:tailEnd/>
          </a:ln>
        </p:spPr>
        <p:txBody>
          <a:bodyPr wrap="none" lIns="0" tIns="0" rIns="0" bIns="0">
            <a:spAutoFit/>
          </a:bodyPr>
          <a:lstStyle/>
          <a:p>
            <a:r>
              <a:rPr lang="en-US" sz="900"/>
              <a:t>(from java.sql)</a:t>
            </a:r>
            <a:endParaRPr lang="en-US">
              <a:latin typeface="ZapfHumnst BT" pitchFamily="34" charset="0"/>
            </a:endParaRPr>
          </a:p>
        </p:txBody>
      </p:sp>
      <p:sp>
        <p:nvSpPr>
          <p:cNvPr id="379940" name="Rectangle 36"/>
          <p:cNvSpPr>
            <a:spLocks noChangeArrowheads="1"/>
          </p:cNvSpPr>
          <p:nvPr/>
        </p:nvSpPr>
        <p:spPr bwMode="auto">
          <a:xfrm>
            <a:off x="4497388" y="5132388"/>
            <a:ext cx="774251" cy="184666"/>
          </a:xfrm>
          <a:prstGeom prst="rect">
            <a:avLst/>
          </a:prstGeom>
          <a:noFill/>
          <a:ln w="9525">
            <a:noFill/>
            <a:miter lim="800000"/>
            <a:headEnd/>
            <a:tailEnd/>
          </a:ln>
        </p:spPr>
        <p:txBody>
          <a:bodyPr wrap="none" lIns="0" tIns="0" rIns="0" bIns="0">
            <a:spAutoFit/>
          </a:bodyPr>
          <a:lstStyle/>
          <a:p>
            <a:r>
              <a:rPr lang="en-US" sz="1200"/>
              <a:t>Connection</a:t>
            </a:r>
            <a:endParaRPr lang="en-US">
              <a:latin typeface="ZapfHumnst BT" pitchFamily="34" charset="0"/>
            </a:endParaRPr>
          </a:p>
        </p:txBody>
      </p:sp>
      <p:sp>
        <p:nvSpPr>
          <p:cNvPr id="379943" name="Rectangle 39"/>
          <p:cNvSpPr>
            <a:spLocks noChangeArrowheads="1"/>
          </p:cNvSpPr>
          <p:nvPr/>
        </p:nvSpPr>
        <p:spPr bwMode="auto">
          <a:xfrm>
            <a:off x="4187825" y="5684838"/>
            <a:ext cx="1229504" cy="184666"/>
          </a:xfrm>
          <a:prstGeom prst="rect">
            <a:avLst/>
          </a:prstGeom>
          <a:noFill/>
          <a:ln w="9525">
            <a:noFill/>
            <a:miter lim="800000"/>
            <a:headEnd/>
            <a:tailEnd/>
          </a:ln>
        </p:spPr>
        <p:txBody>
          <a:bodyPr wrap="none" lIns="0" tIns="0" rIns="0" bIns="0">
            <a:spAutoFit/>
          </a:bodyPr>
          <a:lstStyle/>
          <a:p>
            <a:r>
              <a:rPr lang="en-US" sz="1200"/>
              <a:t>createStatement()</a:t>
            </a:r>
            <a:endParaRPr lang="en-US">
              <a:latin typeface="ZapfHumnst BT" pitchFamily="34" charset="0"/>
            </a:endParaRPr>
          </a:p>
        </p:txBody>
      </p:sp>
      <p:sp>
        <p:nvSpPr>
          <p:cNvPr id="379944" name="Rectangle 40"/>
          <p:cNvSpPr>
            <a:spLocks noChangeArrowheads="1"/>
          </p:cNvSpPr>
          <p:nvPr/>
        </p:nvSpPr>
        <p:spPr bwMode="auto">
          <a:xfrm>
            <a:off x="4497388" y="5335588"/>
            <a:ext cx="730969" cy="138499"/>
          </a:xfrm>
          <a:prstGeom prst="rect">
            <a:avLst/>
          </a:prstGeom>
          <a:noFill/>
          <a:ln w="9525">
            <a:noFill/>
            <a:miter lim="800000"/>
            <a:headEnd/>
            <a:tailEnd/>
          </a:ln>
        </p:spPr>
        <p:txBody>
          <a:bodyPr wrap="none" lIns="0" tIns="0" rIns="0" bIns="0">
            <a:spAutoFit/>
          </a:bodyPr>
          <a:lstStyle/>
          <a:p>
            <a:r>
              <a:rPr lang="en-US" sz="900"/>
              <a:t>(from java.sql)</a:t>
            </a:r>
            <a:endParaRPr lang="en-US">
              <a:latin typeface="ZapfHumnst BT" pitchFamily="34" charset="0"/>
            </a:endParaRPr>
          </a:p>
        </p:txBody>
      </p:sp>
      <p:sp>
        <p:nvSpPr>
          <p:cNvPr id="379977" name="Rectangle 73"/>
          <p:cNvSpPr>
            <a:spLocks noChangeArrowheads="1"/>
          </p:cNvSpPr>
          <p:nvPr/>
        </p:nvSpPr>
        <p:spPr bwMode="auto">
          <a:xfrm>
            <a:off x="7742238" y="5416550"/>
            <a:ext cx="665247" cy="184666"/>
          </a:xfrm>
          <a:prstGeom prst="rect">
            <a:avLst/>
          </a:prstGeom>
          <a:noFill/>
          <a:ln w="9525">
            <a:noFill/>
            <a:miter lim="800000"/>
            <a:headEnd/>
            <a:tailEnd/>
          </a:ln>
        </p:spPr>
        <p:txBody>
          <a:bodyPr wrap="none" lIns="0" tIns="0" rIns="0" bIns="0">
            <a:spAutoFit/>
          </a:bodyPr>
          <a:lstStyle/>
          <a:p>
            <a:r>
              <a:rPr lang="en-US" sz="1200"/>
              <a:t>ResultSet</a:t>
            </a:r>
            <a:endParaRPr lang="en-US">
              <a:latin typeface="ZapfHumnst BT" pitchFamily="34" charset="0"/>
            </a:endParaRPr>
          </a:p>
        </p:txBody>
      </p:sp>
      <p:sp>
        <p:nvSpPr>
          <p:cNvPr id="379980" name="Rectangle 76"/>
          <p:cNvSpPr>
            <a:spLocks noChangeArrowheads="1"/>
          </p:cNvSpPr>
          <p:nvPr/>
        </p:nvSpPr>
        <p:spPr bwMode="auto">
          <a:xfrm>
            <a:off x="7694613" y="5954713"/>
            <a:ext cx="716543" cy="184666"/>
          </a:xfrm>
          <a:prstGeom prst="rect">
            <a:avLst/>
          </a:prstGeom>
          <a:noFill/>
          <a:ln w="9525">
            <a:noFill/>
            <a:miter lim="800000"/>
            <a:headEnd/>
            <a:tailEnd/>
          </a:ln>
        </p:spPr>
        <p:txBody>
          <a:bodyPr wrap="none" lIns="0" tIns="0" rIns="0" bIns="0">
            <a:spAutoFit/>
          </a:bodyPr>
          <a:lstStyle/>
          <a:p>
            <a:r>
              <a:rPr lang="en-US" sz="1200"/>
              <a:t>getString()</a:t>
            </a:r>
            <a:endParaRPr lang="en-US">
              <a:latin typeface="ZapfHumnst BT" pitchFamily="34" charset="0"/>
            </a:endParaRPr>
          </a:p>
        </p:txBody>
      </p:sp>
      <p:sp>
        <p:nvSpPr>
          <p:cNvPr id="379981" name="Rectangle 77"/>
          <p:cNvSpPr>
            <a:spLocks noChangeArrowheads="1"/>
          </p:cNvSpPr>
          <p:nvPr/>
        </p:nvSpPr>
        <p:spPr bwMode="auto">
          <a:xfrm>
            <a:off x="7715250" y="5605463"/>
            <a:ext cx="730969" cy="138499"/>
          </a:xfrm>
          <a:prstGeom prst="rect">
            <a:avLst/>
          </a:prstGeom>
          <a:noFill/>
          <a:ln w="9525">
            <a:noFill/>
            <a:miter lim="800000"/>
            <a:headEnd/>
            <a:tailEnd/>
          </a:ln>
        </p:spPr>
        <p:txBody>
          <a:bodyPr wrap="none" lIns="0" tIns="0" rIns="0" bIns="0">
            <a:spAutoFit/>
          </a:bodyPr>
          <a:lstStyle/>
          <a:p>
            <a:r>
              <a:rPr lang="en-US" sz="900"/>
              <a:t>(from java.sql)</a:t>
            </a:r>
            <a:endParaRPr lang="en-US">
              <a:latin typeface="ZapfHumnst BT" pitchFamily="34" charset="0"/>
            </a:endParaRPr>
          </a:p>
        </p:txBody>
      </p:sp>
      <p:sp>
        <p:nvSpPr>
          <p:cNvPr id="379912" name="Rectangle 8"/>
          <p:cNvSpPr>
            <a:spLocks noChangeArrowheads="1"/>
          </p:cNvSpPr>
          <p:nvPr/>
        </p:nvSpPr>
        <p:spPr bwMode="auto">
          <a:xfrm>
            <a:off x="5888038" y="3495675"/>
            <a:ext cx="1302088" cy="184666"/>
          </a:xfrm>
          <a:prstGeom prst="rect">
            <a:avLst/>
          </a:prstGeom>
          <a:noFill/>
          <a:ln w="9525">
            <a:noFill/>
            <a:miter lim="800000"/>
            <a:headEnd/>
            <a:tailEnd/>
          </a:ln>
        </p:spPr>
        <p:txBody>
          <a:bodyPr wrap="none" lIns="0" tIns="0" rIns="0" bIns="0">
            <a:spAutoFit/>
          </a:bodyPr>
          <a:lstStyle/>
          <a:p>
            <a:r>
              <a:rPr lang="en-US" sz="1200"/>
              <a:t>DBCourseOfferring</a:t>
            </a:r>
            <a:endParaRPr lang="en-US">
              <a:latin typeface="ZapfHumnst BT" pitchFamily="34" charset="0"/>
            </a:endParaRPr>
          </a:p>
        </p:txBody>
      </p:sp>
      <p:sp>
        <p:nvSpPr>
          <p:cNvPr id="379915" name="Rectangle 11"/>
          <p:cNvSpPr>
            <a:spLocks noChangeArrowheads="1"/>
          </p:cNvSpPr>
          <p:nvPr/>
        </p:nvSpPr>
        <p:spPr bwMode="auto">
          <a:xfrm>
            <a:off x="4916488" y="3889375"/>
            <a:ext cx="1696426" cy="184666"/>
          </a:xfrm>
          <a:prstGeom prst="rect">
            <a:avLst/>
          </a:prstGeom>
          <a:noFill/>
          <a:ln w="9525">
            <a:noFill/>
            <a:miter lim="800000"/>
            <a:headEnd/>
            <a:tailEnd/>
          </a:ln>
        </p:spPr>
        <p:txBody>
          <a:bodyPr wrap="none" lIns="0" tIns="0" rIns="0" bIns="0">
            <a:spAutoFit/>
          </a:bodyPr>
          <a:lstStyle/>
          <a:p>
            <a:r>
              <a:rPr lang="en-US" sz="1200"/>
              <a:t>create() : CourseOffering</a:t>
            </a:r>
            <a:endParaRPr lang="en-US">
              <a:latin typeface="ZapfHumnst BT" pitchFamily="34" charset="0"/>
            </a:endParaRPr>
          </a:p>
        </p:txBody>
      </p:sp>
      <p:sp>
        <p:nvSpPr>
          <p:cNvPr id="379916" name="Rectangle 12"/>
          <p:cNvSpPr>
            <a:spLocks noChangeArrowheads="1"/>
          </p:cNvSpPr>
          <p:nvPr/>
        </p:nvSpPr>
        <p:spPr bwMode="auto">
          <a:xfrm>
            <a:off x="4916488" y="4070350"/>
            <a:ext cx="3273781" cy="184666"/>
          </a:xfrm>
          <a:prstGeom prst="rect">
            <a:avLst/>
          </a:prstGeom>
          <a:noFill/>
          <a:ln w="9525">
            <a:noFill/>
            <a:miter lim="800000"/>
            <a:headEnd/>
            <a:tailEnd/>
          </a:ln>
        </p:spPr>
        <p:txBody>
          <a:bodyPr wrap="none" lIns="0" tIns="0" rIns="0" bIns="0">
            <a:spAutoFit/>
          </a:bodyPr>
          <a:lstStyle/>
          <a:p>
            <a:r>
              <a:rPr lang="en-US" sz="1200"/>
              <a:t>read(searchCriteria : string) : CourseOfferingList</a:t>
            </a:r>
            <a:endParaRPr lang="en-US">
              <a:latin typeface="ZapfHumnst BT" pitchFamily="34" charset="0"/>
            </a:endParaRPr>
          </a:p>
        </p:txBody>
      </p:sp>
      <p:sp>
        <p:nvSpPr>
          <p:cNvPr id="379918" name="Rectangle 14"/>
          <p:cNvSpPr>
            <a:spLocks noChangeArrowheads="1"/>
          </p:cNvSpPr>
          <p:nvPr/>
        </p:nvSpPr>
        <p:spPr bwMode="auto">
          <a:xfrm>
            <a:off x="5654675" y="2373313"/>
            <a:ext cx="1638269" cy="184666"/>
          </a:xfrm>
          <a:prstGeom prst="rect">
            <a:avLst/>
          </a:prstGeom>
          <a:noFill/>
          <a:ln w="9525">
            <a:noFill/>
            <a:miter lim="800000"/>
            <a:headEnd/>
            <a:tailEnd/>
          </a:ln>
        </p:spPr>
        <p:txBody>
          <a:bodyPr wrap="none" lIns="0" tIns="0" rIns="0" bIns="0">
            <a:spAutoFit/>
          </a:bodyPr>
          <a:lstStyle/>
          <a:p>
            <a:r>
              <a:rPr lang="en-US" sz="1200" b="1"/>
              <a:t>CourseCatalogSystem</a:t>
            </a:r>
            <a:endParaRPr lang="en-US" b="1">
              <a:latin typeface="ZapfHumnst BT" pitchFamily="34" charset="0"/>
            </a:endParaRPr>
          </a:p>
        </p:txBody>
      </p:sp>
      <p:sp>
        <p:nvSpPr>
          <p:cNvPr id="379921" name="Rectangle 17"/>
          <p:cNvSpPr>
            <a:spLocks noChangeArrowheads="1"/>
          </p:cNvSpPr>
          <p:nvPr/>
        </p:nvSpPr>
        <p:spPr bwMode="auto">
          <a:xfrm>
            <a:off x="4291013" y="2778125"/>
            <a:ext cx="4460452" cy="184666"/>
          </a:xfrm>
          <a:prstGeom prst="rect">
            <a:avLst/>
          </a:prstGeom>
          <a:noFill/>
          <a:ln w="9525">
            <a:noFill/>
            <a:miter lim="800000"/>
            <a:headEnd/>
            <a:tailEnd/>
          </a:ln>
        </p:spPr>
        <p:txBody>
          <a:bodyPr wrap="none" lIns="0" tIns="0" rIns="0" bIns="0">
            <a:spAutoFit/>
          </a:bodyPr>
          <a:lstStyle/>
          <a:p>
            <a:r>
              <a:rPr lang="en-US" sz="1200"/>
              <a:t>getCourseOfferings(forSemester : Semester) : CourseOfferingList</a:t>
            </a:r>
            <a:endParaRPr lang="en-US">
              <a:latin typeface="ZapfHumnst BT" pitchFamily="34" charset="0"/>
            </a:endParaRPr>
          </a:p>
        </p:txBody>
      </p:sp>
      <p:sp>
        <p:nvSpPr>
          <p:cNvPr id="379922" name="Rectangle 18"/>
          <p:cNvSpPr>
            <a:spLocks noChangeArrowheads="1"/>
          </p:cNvSpPr>
          <p:nvPr/>
        </p:nvSpPr>
        <p:spPr bwMode="auto">
          <a:xfrm>
            <a:off x="5711825" y="2193925"/>
            <a:ext cx="1511632" cy="184666"/>
          </a:xfrm>
          <a:prstGeom prst="rect">
            <a:avLst/>
          </a:prstGeom>
          <a:noFill/>
          <a:ln w="9525">
            <a:noFill/>
            <a:miter lim="800000"/>
            <a:headEnd/>
            <a:tailEnd/>
          </a:ln>
        </p:spPr>
        <p:txBody>
          <a:bodyPr wrap="none" lIns="0" tIns="0" rIns="0" bIns="0">
            <a:spAutoFit/>
          </a:bodyPr>
          <a:lstStyle/>
          <a:p>
            <a:r>
              <a:rPr lang="en-US" sz="1200"/>
              <a:t>&lt;&lt;subsystem proxy&gt;&gt;</a:t>
            </a:r>
            <a:endParaRPr lang="en-US">
              <a:latin typeface="ZapfHumnst BT" pitchFamily="34" charset="0"/>
            </a:endParaRPr>
          </a:p>
        </p:txBody>
      </p:sp>
    </p:spTree>
    <p:extLst>
      <p:ext uri="{BB962C8B-B14F-4D97-AF65-F5344CB8AC3E}">
        <p14:creationId xmlns:p14="http://schemas.microsoft.com/office/powerpoint/2010/main" val="25116333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967" name="Line 1039"/>
          <p:cNvSpPr>
            <a:spLocks noChangeShapeType="1"/>
          </p:cNvSpPr>
          <p:nvPr/>
        </p:nvSpPr>
        <p:spPr bwMode="auto">
          <a:xfrm>
            <a:off x="5843588" y="2616200"/>
            <a:ext cx="979487" cy="628650"/>
          </a:xfrm>
          <a:prstGeom prst="line">
            <a:avLst/>
          </a:prstGeom>
          <a:noFill/>
          <a:ln w="12700">
            <a:solidFill>
              <a:schemeClr val="tx1"/>
            </a:solidFill>
            <a:prstDash val="lgDash"/>
            <a:round/>
            <a:headEnd/>
            <a:tailEnd type="arrow" w="lg" len="lg"/>
          </a:ln>
        </p:spPr>
        <p:txBody>
          <a:bodyPr/>
          <a:lstStyle/>
          <a:p>
            <a:endParaRPr lang="en-US"/>
          </a:p>
        </p:txBody>
      </p:sp>
      <p:sp>
        <p:nvSpPr>
          <p:cNvPr id="381975" name="Line 1047"/>
          <p:cNvSpPr>
            <a:spLocks noChangeShapeType="1"/>
          </p:cNvSpPr>
          <p:nvPr/>
        </p:nvSpPr>
        <p:spPr bwMode="auto">
          <a:xfrm flipV="1">
            <a:off x="4125913" y="2603500"/>
            <a:ext cx="596900" cy="592138"/>
          </a:xfrm>
          <a:prstGeom prst="line">
            <a:avLst/>
          </a:prstGeom>
          <a:noFill/>
          <a:ln w="12700">
            <a:solidFill>
              <a:schemeClr val="tx1"/>
            </a:solidFill>
            <a:prstDash val="lgDash"/>
            <a:round/>
            <a:headEnd/>
            <a:tailEnd type="arrow" w="lg" len="lg"/>
          </a:ln>
        </p:spPr>
        <p:txBody>
          <a:bodyPr/>
          <a:lstStyle/>
          <a:p>
            <a:endParaRPr lang="en-US"/>
          </a:p>
        </p:txBody>
      </p:sp>
      <p:sp>
        <p:nvSpPr>
          <p:cNvPr id="381996" name="Line 1068"/>
          <p:cNvSpPr>
            <a:spLocks noChangeShapeType="1"/>
          </p:cNvSpPr>
          <p:nvPr/>
        </p:nvSpPr>
        <p:spPr bwMode="auto">
          <a:xfrm flipV="1">
            <a:off x="2640013" y="2376488"/>
            <a:ext cx="0" cy="831850"/>
          </a:xfrm>
          <a:prstGeom prst="line">
            <a:avLst/>
          </a:prstGeom>
          <a:noFill/>
          <a:ln w="12700">
            <a:solidFill>
              <a:schemeClr val="tx1"/>
            </a:solidFill>
            <a:prstDash val="lgDash"/>
            <a:round/>
            <a:headEnd/>
            <a:tailEnd/>
          </a:ln>
        </p:spPr>
        <p:txBody>
          <a:bodyPr/>
          <a:lstStyle/>
          <a:p>
            <a:endParaRPr lang="en-US"/>
          </a:p>
        </p:txBody>
      </p:sp>
      <p:sp>
        <p:nvSpPr>
          <p:cNvPr id="381997" name="Freeform 1069"/>
          <p:cNvSpPr>
            <a:spLocks/>
          </p:cNvSpPr>
          <p:nvPr/>
        </p:nvSpPr>
        <p:spPr bwMode="auto">
          <a:xfrm>
            <a:off x="2562225" y="2151063"/>
            <a:ext cx="157163" cy="225425"/>
          </a:xfrm>
          <a:custGeom>
            <a:avLst/>
            <a:gdLst/>
            <a:ahLst/>
            <a:cxnLst>
              <a:cxn ang="0">
                <a:pos x="49" y="0"/>
              </a:cxn>
              <a:cxn ang="0">
                <a:pos x="99" y="142"/>
              </a:cxn>
              <a:cxn ang="0">
                <a:pos x="0" y="142"/>
              </a:cxn>
              <a:cxn ang="0">
                <a:pos x="49" y="0"/>
              </a:cxn>
            </a:cxnLst>
            <a:rect l="0" t="0" r="r" b="b"/>
            <a:pathLst>
              <a:path w="99" h="142">
                <a:moveTo>
                  <a:pt x="49" y="0"/>
                </a:moveTo>
                <a:lnTo>
                  <a:pt x="99" y="142"/>
                </a:lnTo>
                <a:lnTo>
                  <a:pt x="0" y="142"/>
                </a:lnTo>
                <a:lnTo>
                  <a:pt x="49" y="0"/>
                </a:lnTo>
                <a:close/>
              </a:path>
            </a:pathLst>
          </a:custGeom>
          <a:noFill/>
          <a:ln w="12700" cmpd="sng">
            <a:solidFill>
              <a:schemeClr val="tx1"/>
            </a:solidFill>
            <a:prstDash val="solid"/>
            <a:round/>
            <a:headEnd/>
            <a:tailEnd/>
          </a:ln>
        </p:spPr>
        <p:txBody>
          <a:bodyPr/>
          <a:lstStyle/>
          <a:p>
            <a:endParaRPr lang="en-US"/>
          </a:p>
        </p:txBody>
      </p:sp>
      <p:sp>
        <p:nvSpPr>
          <p:cNvPr id="381998" name="Freeform 1070"/>
          <p:cNvSpPr>
            <a:spLocks/>
          </p:cNvSpPr>
          <p:nvPr/>
        </p:nvSpPr>
        <p:spPr bwMode="auto">
          <a:xfrm>
            <a:off x="3540125" y="1641475"/>
            <a:ext cx="4040188" cy="1479550"/>
          </a:xfrm>
          <a:custGeom>
            <a:avLst/>
            <a:gdLst/>
            <a:ahLst/>
            <a:cxnLst>
              <a:cxn ang="0">
                <a:pos x="0" y="0"/>
              </a:cxn>
              <a:cxn ang="0">
                <a:pos x="472" y="0"/>
              </a:cxn>
              <a:cxn ang="0">
                <a:pos x="472" y="133"/>
              </a:cxn>
            </a:cxnLst>
            <a:rect l="0" t="0" r="r" b="b"/>
            <a:pathLst>
              <a:path w="472" h="133">
                <a:moveTo>
                  <a:pt x="0" y="0"/>
                </a:moveTo>
                <a:lnTo>
                  <a:pt x="472" y="0"/>
                </a:lnTo>
                <a:lnTo>
                  <a:pt x="472" y="133"/>
                </a:lnTo>
              </a:path>
            </a:pathLst>
          </a:custGeom>
          <a:noFill/>
          <a:ln w="12700" cap="flat" cmpd="sng">
            <a:solidFill>
              <a:schemeClr val="tx1"/>
            </a:solidFill>
            <a:prstDash val="lgDash"/>
            <a:round/>
            <a:headEnd type="none" w="med" len="med"/>
            <a:tailEnd type="arrow" w="lg" len="lg"/>
          </a:ln>
        </p:spPr>
        <p:txBody>
          <a:bodyPr/>
          <a:lstStyle/>
          <a:p>
            <a:endParaRPr lang="en-US"/>
          </a:p>
        </p:txBody>
      </p:sp>
      <p:sp>
        <p:nvSpPr>
          <p:cNvPr id="381981" name="Line 1053"/>
          <p:cNvSpPr>
            <a:spLocks noChangeShapeType="1"/>
          </p:cNvSpPr>
          <p:nvPr/>
        </p:nvSpPr>
        <p:spPr bwMode="auto">
          <a:xfrm>
            <a:off x="3789363" y="4070350"/>
            <a:ext cx="898525" cy="901700"/>
          </a:xfrm>
          <a:prstGeom prst="line">
            <a:avLst/>
          </a:prstGeom>
          <a:noFill/>
          <a:ln w="12700">
            <a:solidFill>
              <a:schemeClr val="tx1"/>
            </a:solidFill>
            <a:round/>
            <a:headEnd/>
            <a:tailEnd type="arrow" w="lg" len="lg"/>
          </a:ln>
        </p:spPr>
        <p:txBody>
          <a:bodyPr/>
          <a:lstStyle/>
          <a:p>
            <a:endParaRPr lang="en-US"/>
          </a:p>
        </p:txBody>
      </p:sp>
      <p:sp>
        <p:nvSpPr>
          <p:cNvPr id="381974" name="Line 1046"/>
          <p:cNvSpPr>
            <a:spLocks noChangeShapeType="1"/>
          </p:cNvSpPr>
          <p:nvPr/>
        </p:nvSpPr>
        <p:spPr bwMode="auto">
          <a:xfrm>
            <a:off x="4373563" y="3648075"/>
            <a:ext cx="2436812" cy="1588"/>
          </a:xfrm>
          <a:prstGeom prst="line">
            <a:avLst/>
          </a:prstGeom>
          <a:noFill/>
          <a:ln w="12700">
            <a:solidFill>
              <a:schemeClr val="tx1"/>
            </a:solidFill>
            <a:prstDash val="lgDash"/>
            <a:round/>
            <a:headEnd/>
            <a:tailEnd type="arrow" w="lg" len="lg"/>
          </a:ln>
        </p:spPr>
        <p:txBody>
          <a:bodyPr/>
          <a:lstStyle/>
          <a:p>
            <a:endParaRPr lang="en-US"/>
          </a:p>
        </p:txBody>
      </p:sp>
      <p:sp>
        <p:nvSpPr>
          <p:cNvPr id="381954" name="Rectangle 1026"/>
          <p:cNvSpPr>
            <a:spLocks noGrp="1" noChangeArrowheads="1"/>
          </p:cNvSpPr>
          <p:nvPr>
            <p:ph type="title"/>
          </p:nvPr>
        </p:nvSpPr>
        <p:spPr>
          <a:xfrm>
            <a:off x="420688" y="-11905"/>
            <a:ext cx="8534400" cy="746918"/>
          </a:xfrm>
        </p:spPr>
        <p:txBody>
          <a:bodyPr>
            <a:normAutofit/>
          </a:bodyPr>
          <a:lstStyle/>
          <a:p>
            <a:r>
              <a:rPr lang="en-US" sz="3200" dirty="0" err="1" smtClean="0"/>
              <a:t>Vị</a:t>
            </a:r>
            <a:r>
              <a:rPr lang="en-US" sz="3200" dirty="0" smtClean="0"/>
              <a:t> </a:t>
            </a:r>
            <a:r>
              <a:rPr lang="en-US" sz="3200" dirty="0" err="1" smtClean="0"/>
              <a:t>dụ</a:t>
            </a:r>
            <a:r>
              <a:rPr lang="en-US" sz="3200" dirty="0" smtClean="0"/>
              <a:t>: </a:t>
            </a:r>
            <a:r>
              <a:rPr lang="en-US" sz="3200" dirty="0" err="1" smtClean="0"/>
              <a:t>Các</a:t>
            </a:r>
            <a:r>
              <a:rPr lang="en-US" sz="3200" dirty="0" smtClean="0"/>
              <a:t> </a:t>
            </a:r>
            <a:r>
              <a:rPr lang="en-US" sz="3200" dirty="0" err="1" smtClean="0"/>
              <a:t>phần</a:t>
            </a:r>
            <a:r>
              <a:rPr lang="en-US" sz="3200" dirty="0" smtClean="0"/>
              <a:t> </a:t>
            </a:r>
            <a:r>
              <a:rPr lang="en-US" sz="3200" dirty="0" err="1" smtClean="0"/>
              <a:t>tử</a:t>
            </a:r>
            <a:r>
              <a:rPr lang="en-US" sz="3200" dirty="0" smtClean="0"/>
              <a:t> </a:t>
            </a:r>
            <a:r>
              <a:rPr lang="en-US" sz="3200" dirty="0" err="1" smtClean="0"/>
              <a:t>của</a:t>
            </a:r>
            <a:r>
              <a:rPr lang="en-US" sz="3200" dirty="0" smtClean="0"/>
              <a:t> </a:t>
            </a:r>
            <a:r>
              <a:rPr lang="en-US" sz="3200" dirty="0" err="1" smtClean="0"/>
              <a:t>hệ</a:t>
            </a:r>
            <a:r>
              <a:rPr lang="en-US" sz="3200" dirty="0" smtClean="0"/>
              <a:t> </a:t>
            </a:r>
            <a:r>
              <a:rPr lang="en-US" sz="3200" dirty="0" err="1" smtClean="0"/>
              <a:t>thống</a:t>
            </a:r>
            <a:r>
              <a:rPr lang="en-US" sz="3200" dirty="0" smtClean="0"/>
              <a:t> con Billing System</a:t>
            </a:r>
            <a:endParaRPr lang="en-US" sz="3200" dirty="0"/>
          </a:p>
        </p:txBody>
      </p:sp>
      <p:sp>
        <p:nvSpPr>
          <p:cNvPr id="46" name="Date Placeholder 45"/>
          <p:cNvSpPr>
            <a:spLocks noGrp="1"/>
          </p:cNvSpPr>
          <p:nvPr>
            <p:ph type="dt" sz="half" idx="10"/>
          </p:nvPr>
        </p:nvSpPr>
        <p:spPr/>
        <p:txBody>
          <a:bodyPr/>
          <a:lstStyle/>
          <a:p>
            <a:r>
              <a:rPr lang="en-US" smtClean="0"/>
              <a:t>2/26/2014</a:t>
            </a:r>
            <a:endParaRPr lang="en-US"/>
          </a:p>
        </p:txBody>
      </p:sp>
      <p:sp>
        <p:nvSpPr>
          <p:cNvPr id="48" name="Footer Placeholder 47"/>
          <p:cNvSpPr>
            <a:spLocks noGrp="1"/>
          </p:cNvSpPr>
          <p:nvPr>
            <p:ph type="ftr" sz="quarter" idx="11"/>
          </p:nvPr>
        </p:nvSpPr>
        <p:spPr/>
        <p:txBody>
          <a:bodyPr/>
          <a:lstStyle/>
          <a:p>
            <a:r>
              <a:rPr lang="en-US" smtClean="0"/>
              <a:t>pttk2014wru - v0.1: Subsystem Design</a:t>
            </a:r>
            <a:endParaRPr lang="en-US"/>
          </a:p>
        </p:txBody>
      </p:sp>
      <p:sp>
        <p:nvSpPr>
          <p:cNvPr id="47" name="Slide Number Placeholder 46"/>
          <p:cNvSpPr>
            <a:spLocks noGrp="1"/>
          </p:cNvSpPr>
          <p:nvPr>
            <p:ph type="sldNum" sz="quarter" idx="12"/>
          </p:nvPr>
        </p:nvSpPr>
        <p:spPr/>
        <p:txBody>
          <a:bodyPr/>
          <a:lstStyle/>
          <a:p>
            <a:fld id="{92198BE0-1931-4F36-B718-3E608C08BA61}" type="slidenum">
              <a:rPr lang="en-US" smtClean="0"/>
              <a:pPr/>
              <a:t>14</a:t>
            </a:fld>
            <a:endParaRPr lang="en-US"/>
          </a:p>
        </p:txBody>
      </p:sp>
      <p:sp>
        <p:nvSpPr>
          <p:cNvPr id="382003" name="Text Box 1075"/>
          <p:cNvSpPr txBox="1">
            <a:spLocks noChangeArrowheads="1"/>
          </p:cNvSpPr>
          <p:nvPr/>
        </p:nvSpPr>
        <p:spPr bwMode="auto">
          <a:xfrm>
            <a:off x="495300" y="2530475"/>
            <a:ext cx="2111375" cy="336550"/>
          </a:xfrm>
          <a:prstGeom prst="rect">
            <a:avLst/>
          </a:prstGeom>
          <a:noFill/>
          <a:ln w="12700">
            <a:noFill/>
            <a:miter lim="800000"/>
            <a:headEnd type="none" w="sm" len="sm"/>
            <a:tailEnd type="none" w="lg" len="lg"/>
          </a:ln>
          <a:effectLst/>
        </p:spPr>
        <p:txBody>
          <a:bodyPr>
            <a:spAutoFit/>
          </a:bodyPr>
          <a:lstStyle/>
          <a:p>
            <a:pPr>
              <a:spcBef>
                <a:spcPct val="50000"/>
              </a:spcBef>
            </a:pPr>
            <a:r>
              <a:rPr lang="en-US" sz="1600" i="1" dirty="0">
                <a:solidFill>
                  <a:srgbClr val="0000FF"/>
                </a:solidFill>
              </a:rPr>
              <a:t>Subsystem Interface</a:t>
            </a:r>
          </a:p>
        </p:txBody>
      </p:sp>
      <p:sp>
        <p:nvSpPr>
          <p:cNvPr id="381955" name="Rectangle 1027"/>
          <p:cNvSpPr>
            <a:spLocks noChangeArrowheads="1"/>
          </p:cNvSpPr>
          <p:nvPr/>
        </p:nvSpPr>
        <p:spPr bwMode="auto">
          <a:xfrm>
            <a:off x="3881438" y="1928813"/>
            <a:ext cx="3330575" cy="663575"/>
          </a:xfrm>
          <a:prstGeom prst="rect">
            <a:avLst/>
          </a:prstGeom>
          <a:solidFill>
            <a:srgbClr val="FFFFCC"/>
          </a:solidFill>
          <a:ln w="12700">
            <a:solidFill>
              <a:srgbClr val="990033"/>
            </a:solidFill>
            <a:miter lim="800000"/>
            <a:headEnd/>
            <a:tailEnd/>
          </a:ln>
        </p:spPr>
        <p:txBody>
          <a:bodyPr/>
          <a:lstStyle/>
          <a:p>
            <a:endParaRPr lang="en-US"/>
          </a:p>
        </p:txBody>
      </p:sp>
      <p:sp>
        <p:nvSpPr>
          <p:cNvPr id="381957" name="Rectangle 1029"/>
          <p:cNvSpPr>
            <a:spLocks noChangeArrowheads="1"/>
          </p:cNvSpPr>
          <p:nvPr/>
        </p:nvSpPr>
        <p:spPr bwMode="auto">
          <a:xfrm>
            <a:off x="3881438" y="2165350"/>
            <a:ext cx="3330575" cy="427038"/>
          </a:xfrm>
          <a:prstGeom prst="rect">
            <a:avLst/>
          </a:prstGeom>
          <a:solidFill>
            <a:srgbClr val="FFFFCC"/>
          </a:solidFill>
          <a:ln w="12700">
            <a:solidFill>
              <a:srgbClr val="990033"/>
            </a:solidFill>
            <a:miter lim="800000"/>
            <a:headEnd/>
            <a:tailEnd/>
          </a:ln>
        </p:spPr>
        <p:txBody>
          <a:bodyPr/>
          <a:lstStyle/>
          <a:p>
            <a:endParaRPr lang="en-US"/>
          </a:p>
        </p:txBody>
      </p:sp>
      <p:sp>
        <p:nvSpPr>
          <p:cNvPr id="381958" name="Rectangle 1030"/>
          <p:cNvSpPr>
            <a:spLocks noChangeArrowheads="1"/>
          </p:cNvSpPr>
          <p:nvPr/>
        </p:nvSpPr>
        <p:spPr bwMode="auto">
          <a:xfrm>
            <a:off x="3881438" y="2255838"/>
            <a:ext cx="3330575" cy="336550"/>
          </a:xfrm>
          <a:prstGeom prst="rect">
            <a:avLst/>
          </a:prstGeom>
          <a:solidFill>
            <a:srgbClr val="FFFFCC"/>
          </a:solidFill>
          <a:ln w="12700">
            <a:solidFill>
              <a:srgbClr val="990033"/>
            </a:solidFill>
            <a:miter lim="800000"/>
            <a:headEnd/>
            <a:tailEnd/>
          </a:ln>
        </p:spPr>
        <p:txBody>
          <a:bodyPr/>
          <a:lstStyle/>
          <a:p>
            <a:endParaRPr lang="en-US"/>
          </a:p>
        </p:txBody>
      </p:sp>
      <p:sp>
        <p:nvSpPr>
          <p:cNvPr id="381960" name="Rectangle 1032"/>
          <p:cNvSpPr>
            <a:spLocks noChangeArrowheads="1"/>
          </p:cNvSpPr>
          <p:nvPr/>
        </p:nvSpPr>
        <p:spPr bwMode="auto">
          <a:xfrm>
            <a:off x="6848475" y="3130550"/>
            <a:ext cx="1439863" cy="1035050"/>
          </a:xfrm>
          <a:prstGeom prst="rect">
            <a:avLst/>
          </a:prstGeom>
          <a:solidFill>
            <a:srgbClr val="FFFFCC"/>
          </a:solidFill>
          <a:ln w="12700">
            <a:solidFill>
              <a:srgbClr val="990033"/>
            </a:solidFill>
            <a:miter lim="800000"/>
            <a:headEnd/>
            <a:tailEnd/>
          </a:ln>
        </p:spPr>
        <p:txBody>
          <a:bodyPr/>
          <a:lstStyle/>
          <a:p>
            <a:endParaRPr lang="en-US"/>
          </a:p>
        </p:txBody>
      </p:sp>
      <p:sp>
        <p:nvSpPr>
          <p:cNvPr id="381962" name="Rectangle 1034"/>
          <p:cNvSpPr>
            <a:spLocks noChangeArrowheads="1"/>
          </p:cNvSpPr>
          <p:nvPr/>
        </p:nvSpPr>
        <p:spPr bwMode="auto">
          <a:xfrm>
            <a:off x="6848475" y="3703638"/>
            <a:ext cx="1439863" cy="461962"/>
          </a:xfrm>
          <a:prstGeom prst="rect">
            <a:avLst/>
          </a:prstGeom>
          <a:solidFill>
            <a:srgbClr val="FFFFCC"/>
          </a:solidFill>
          <a:ln w="12700">
            <a:solidFill>
              <a:srgbClr val="990033"/>
            </a:solidFill>
            <a:miter lim="800000"/>
            <a:headEnd/>
            <a:tailEnd/>
          </a:ln>
        </p:spPr>
        <p:txBody>
          <a:bodyPr/>
          <a:lstStyle/>
          <a:p>
            <a:endParaRPr lang="en-US"/>
          </a:p>
        </p:txBody>
      </p:sp>
      <p:sp>
        <p:nvSpPr>
          <p:cNvPr id="381963" name="Rectangle 1035"/>
          <p:cNvSpPr>
            <a:spLocks noChangeArrowheads="1"/>
          </p:cNvSpPr>
          <p:nvPr/>
        </p:nvSpPr>
        <p:spPr bwMode="auto">
          <a:xfrm>
            <a:off x="6848475" y="3794125"/>
            <a:ext cx="1439863" cy="371475"/>
          </a:xfrm>
          <a:prstGeom prst="rect">
            <a:avLst/>
          </a:prstGeom>
          <a:solidFill>
            <a:srgbClr val="FFFFCC"/>
          </a:solidFill>
          <a:ln w="12700">
            <a:solidFill>
              <a:srgbClr val="990033"/>
            </a:solidFill>
            <a:miter lim="800000"/>
            <a:headEnd/>
            <a:tailEnd/>
          </a:ln>
        </p:spPr>
        <p:txBody>
          <a:bodyPr/>
          <a:lstStyle/>
          <a:p>
            <a:endParaRPr lang="en-US"/>
          </a:p>
        </p:txBody>
      </p:sp>
      <p:sp>
        <p:nvSpPr>
          <p:cNvPr id="381968" name="Rectangle 1040"/>
          <p:cNvSpPr>
            <a:spLocks noChangeArrowheads="1"/>
          </p:cNvSpPr>
          <p:nvPr/>
        </p:nvSpPr>
        <p:spPr bwMode="auto">
          <a:xfrm>
            <a:off x="896938" y="3208338"/>
            <a:ext cx="3476625" cy="866775"/>
          </a:xfrm>
          <a:prstGeom prst="rect">
            <a:avLst/>
          </a:prstGeom>
          <a:solidFill>
            <a:srgbClr val="FFFFCC"/>
          </a:solidFill>
          <a:ln w="12700">
            <a:solidFill>
              <a:srgbClr val="990033"/>
            </a:solidFill>
            <a:miter lim="800000"/>
            <a:headEnd/>
            <a:tailEnd/>
          </a:ln>
        </p:spPr>
        <p:txBody>
          <a:bodyPr/>
          <a:lstStyle/>
          <a:p>
            <a:endParaRPr lang="en-US"/>
          </a:p>
        </p:txBody>
      </p:sp>
      <p:sp>
        <p:nvSpPr>
          <p:cNvPr id="381970" name="Rectangle 1042"/>
          <p:cNvSpPr>
            <a:spLocks noChangeArrowheads="1"/>
          </p:cNvSpPr>
          <p:nvPr/>
        </p:nvSpPr>
        <p:spPr bwMode="auto">
          <a:xfrm>
            <a:off x="896938" y="3636963"/>
            <a:ext cx="3476625" cy="438150"/>
          </a:xfrm>
          <a:prstGeom prst="rect">
            <a:avLst/>
          </a:prstGeom>
          <a:solidFill>
            <a:srgbClr val="FFFFCC"/>
          </a:solidFill>
          <a:ln w="12700">
            <a:solidFill>
              <a:srgbClr val="990033"/>
            </a:solidFill>
            <a:miter lim="800000"/>
            <a:headEnd/>
            <a:tailEnd/>
          </a:ln>
        </p:spPr>
        <p:txBody>
          <a:bodyPr/>
          <a:lstStyle/>
          <a:p>
            <a:endParaRPr lang="en-US"/>
          </a:p>
        </p:txBody>
      </p:sp>
      <p:sp>
        <p:nvSpPr>
          <p:cNvPr id="381971" name="Rectangle 1043"/>
          <p:cNvSpPr>
            <a:spLocks noChangeArrowheads="1"/>
          </p:cNvSpPr>
          <p:nvPr/>
        </p:nvSpPr>
        <p:spPr bwMode="auto">
          <a:xfrm>
            <a:off x="896938" y="3725863"/>
            <a:ext cx="3476625" cy="349250"/>
          </a:xfrm>
          <a:prstGeom prst="rect">
            <a:avLst/>
          </a:prstGeom>
          <a:solidFill>
            <a:srgbClr val="FFFFCC"/>
          </a:solidFill>
          <a:ln w="12700">
            <a:solidFill>
              <a:srgbClr val="990033"/>
            </a:solidFill>
            <a:miter lim="800000"/>
            <a:headEnd/>
            <a:tailEnd/>
          </a:ln>
        </p:spPr>
        <p:txBody>
          <a:bodyPr/>
          <a:lstStyle/>
          <a:p>
            <a:endParaRPr lang="en-US"/>
          </a:p>
        </p:txBody>
      </p:sp>
      <p:sp>
        <p:nvSpPr>
          <p:cNvPr id="381976" name="Rectangle 1048"/>
          <p:cNvSpPr>
            <a:spLocks noChangeArrowheads="1"/>
          </p:cNvSpPr>
          <p:nvPr/>
        </p:nvSpPr>
        <p:spPr bwMode="auto">
          <a:xfrm>
            <a:off x="3781425" y="5005388"/>
            <a:ext cx="3463925" cy="663575"/>
          </a:xfrm>
          <a:prstGeom prst="rect">
            <a:avLst/>
          </a:prstGeom>
          <a:solidFill>
            <a:srgbClr val="FFFFCC"/>
          </a:solidFill>
          <a:ln w="12700">
            <a:solidFill>
              <a:srgbClr val="990033"/>
            </a:solidFill>
            <a:miter lim="800000"/>
            <a:headEnd/>
            <a:tailEnd/>
          </a:ln>
        </p:spPr>
        <p:txBody>
          <a:bodyPr/>
          <a:lstStyle/>
          <a:p>
            <a:endParaRPr lang="en-US"/>
          </a:p>
        </p:txBody>
      </p:sp>
      <p:sp>
        <p:nvSpPr>
          <p:cNvPr id="381978" name="Rectangle 1050"/>
          <p:cNvSpPr>
            <a:spLocks noChangeArrowheads="1"/>
          </p:cNvSpPr>
          <p:nvPr/>
        </p:nvSpPr>
        <p:spPr bwMode="auto">
          <a:xfrm>
            <a:off x="3781425" y="5241925"/>
            <a:ext cx="3463925" cy="427038"/>
          </a:xfrm>
          <a:prstGeom prst="rect">
            <a:avLst/>
          </a:prstGeom>
          <a:solidFill>
            <a:srgbClr val="FFFFCC"/>
          </a:solidFill>
          <a:ln w="12700">
            <a:solidFill>
              <a:srgbClr val="990033"/>
            </a:solidFill>
            <a:miter lim="800000"/>
            <a:headEnd/>
            <a:tailEnd/>
          </a:ln>
        </p:spPr>
        <p:txBody>
          <a:bodyPr/>
          <a:lstStyle/>
          <a:p>
            <a:endParaRPr lang="en-US"/>
          </a:p>
        </p:txBody>
      </p:sp>
      <p:sp>
        <p:nvSpPr>
          <p:cNvPr id="381979" name="Rectangle 1051"/>
          <p:cNvSpPr>
            <a:spLocks noChangeArrowheads="1"/>
          </p:cNvSpPr>
          <p:nvPr/>
        </p:nvSpPr>
        <p:spPr bwMode="auto">
          <a:xfrm>
            <a:off x="3781425" y="5332413"/>
            <a:ext cx="3463925" cy="336550"/>
          </a:xfrm>
          <a:prstGeom prst="rect">
            <a:avLst/>
          </a:prstGeom>
          <a:solidFill>
            <a:srgbClr val="FFFFCC"/>
          </a:solidFill>
          <a:ln w="12700">
            <a:solidFill>
              <a:srgbClr val="990033"/>
            </a:solidFill>
            <a:miter lim="800000"/>
            <a:headEnd/>
            <a:tailEnd/>
          </a:ln>
        </p:spPr>
        <p:txBody>
          <a:bodyPr/>
          <a:lstStyle/>
          <a:p>
            <a:endParaRPr lang="en-US"/>
          </a:p>
        </p:txBody>
      </p:sp>
      <p:sp>
        <p:nvSpPr>
          <p:cNvPr id="381987" name="Rectangle 1059"/>
          <p:cNvSpPr>
            <a:spLocks noChangeArrowheads="1"/>
          </p:cNvSpPr>
          <p:nvPr/>
        </p:nvSpPr>
        <p:spPr bwMode="auto">
          <a:xfrm>
            <a:off x="4794250" y="4751388"/>
            <a:ext cx="256480" cy="184666"/>
          </a:xfrm>
          <a:prstGeom prst="rect">
            <a:avLst/>
          </a:prstGeom>
          <a:noFill/>
          <a:ln w="9525">
            <a:noFill/>
            <a:miter lim="800000"/>
            <a:headEnd/>
            <a:tailEnd/>
          </a:ln>
        </p:spPr>
        <p:txBody>
          <a:bodyPr wrap="none" lIns="0" tIns="0" rIns="0" bIns="0">
            <a:spAutoFit/>
          </a:bodyPr>
          <a:lstStyle/>
          <a:p>
            <a:r>
              <a:rPr lang="en-US" sz="1200"/>
              <a:t>0..1</a:t>
            </a:r>
            <a:endParaRPr lang="en-US">
              <a:latin typeface="ZapfHumnst BT" pitchFamily="34" charset="0"/>
            </a:endParaRPr>
          </a:p>
        </p:txBody>
      </p:sp>
      <p:sp>
        <p:nvSpPr>
          <p:cNvPr id="381988" name="Rectangle 1060"/>
          <p:cNvSpPr>
            <a:spLocks noChangeArrowheads="1"/>
          </p:cNvSpPr>
          <p:nvPr/>
        </p:nvSpPr>
        <p:spPr bwMode="auto">
          <a:xfrm>
            <a:off x="4149725" y="4143375"/>
            <a:ext cx="84960" cy="184666"/>
          </a:xfrm>
          <a:prstGeom prst="rect">
            <a:avLst/>
          </a:prstGeom>
          <a:noFill/>
          <a:ln w="9525">
            <a:noFill/>
            <a:miter lim="800000"/>
            <a:headEnd/>
            <a:tailEnd/>
          </a:ln>
        </p:spPr>
        <p:txBody>
          <a:bodyPr wrap="none" lIns="0" tIns="0" rIns="0" bIns="0">
            <a:spAutoFit/>
          </a:bodyPr>
          <a:lstStyle/>
          <a:p>
            <a:r>
              <a:rPr lang="en-US" sz="1200"/>
              <a:t>1</a:t>
            </a:r>
            <a:endParaRPr lang="en-US">
              <a:latin typeface="ZapfHumnst BT" pitchFamily="34" charset="0"/>
            </a:endParaRPr>
          </a:p>
        </p:txBody>
      </p:sp>
      <p:sp>
        <p:nvSpPr>
          <p:cNvPr id="381989" name="Rectangle 1061"/>
          <p:cNvSpPr>
            <a:spLocks noChangeArrowheads="1"/>
          </p:cNvSpPr>
          <p:nvPr/>
        </p:nvSpPr>
        <p:spPr bwMode="auto">
          <a:xfrm>
            <a:off x="1728788" y="1117600"/>
            <a:ext cx="1811337" cy="1033463"/>
          </a:xfrm>
          <a:prstGeom prst="rect">
            <a:avLst/>
          </a:prstGeom>
          <a:solidFill>
            <a:srgbClr val="FFFFCC"/>
          </a:solidFill>
          <a:ln w="12700">
            <a:solidFill>
              <a:srgbClr val="990033"/>
            </a:solidFill>
            <a:miter lim="800000"/>
            <a:headEnd/>
            <a:tailEnd/>
          </a:ln>
        </p:spPr>
        <p:txBody>
          <a:bodyPr/>
          <a:lstStyle/>
          <a:p>
            <a:endParaRPr lang="en-US"/>
          </a:p>
        </p:txBody>
      </p:sp>
      <p:sp>
        <p:nvSpPr>
          <p:cNvPr id="381991" name="Rectangle 1063"/>
          <p:cNvSpPr>
            <a:spLocks noChangeArrowheads="1"/>
          </p:cNvSpPr>
          <p:nvPr/>
        </p:nvSpPr>
        <p:spPr bwMode="auto">
          <a:xfrm>
            <a:off x="1728788" y="1690688"/>
            <a:ext cx="1811337" cy="460375"/>
          </a:xfrm>
          <a:prstGeom prst="rect">
            <a:avLst/>
          </a:prstGeom>
          <a:solidFill>
            <a:srgbClr val="FFFFCC"/>
          </a:solidFill>
          <a:ln w="12700">
            <a:solidFill>
              <a:srgbClr val="990033"/>
            </a:solidFill>
            <a:miter lim="800000"/>
            <a:headEnd/>
            <a:tailEnd/>
          </a:ln>
        </p:spPr>
        <p:txBody>
          <a:bodyPr/>
          <a:lstStyle/>
          <a:p>
            <a:endParaRPr lang="en-US"/>
          </a:p>
        </p:txBody>
      </p:sp>
      <p:sp>
        <p:nvSpPr>
          <p:cNvPr id="381992" name="Rectangle 1064"/>
          <p:cNvSpPr>
            <a:spLocks noChangeArrowheads="1"/>
          </p:cNvSpPr>
          <p:nvPr/>
        </p:nvSpPr>
        <p:spPr bwMode="auto">
          <a:xfrm>
            <a:off x="1728788" y="1792288"/>
            <a:ext cx="1811337" cy="358775"/>
          </a:xfrm>
          <a:prstGeom prst="rect">
            <a:avLst/>
          </a:prstGeom>
          <a:solidFill>
            <a:srgbClr val="FFFFCC"/>
          </a:solidFill>
          <a:ln w="12700">
            <a:solidFill>
              <a:srgbClr val="990033"/>
            </a:solidFill>
            <a:miter lim="800000"/>
            <a:headEnd/>
            <a:tailEnd/>
          </a:ln>
        </p:spPr>
        <p:txBody>
          <a:bodyPr/>
          <a:lstStyle/>
          <a:p>
            <a:endParaRPr lang="en-US"/>
          </a:p>
        </p:txBody>
      </p:sp>
      <p:sp>
        <p:nvSpPr>
          <p:cNvPr id="382001" name="Text Box 1073"/>
          <p:cNvSpPr txBox="1">
            <a:spLocks noChangeArrowheads="1"/>
          </p:cNvSpPr>
          <p:nvPr/>
        </p:nvSpPr>
        <p:spPr bwMode="auto">
          <a:xfrm>
            <a:off x="495300" y="4479925"/>
            <a:ext cx="1828800" cy="336550"/>
          </a:xfrm>
          <a:prstGeom prst="rect">
            <a:avLst/>
          </a:prstGeom>
          <a:noFill/>
          <a:ln w="12700">
            <a:noFill/>
            <a:miter lim="800000"/>
            <a:headEnd type="none" w="sm" len="sm"/>
            <a:tailEnd type="none" w="lg" len="lg"/>
          </a:ln>
          <a:effectLst/>
        </p:spPr>
        <p:txBody>
          <a:bodyPr>
            <a:spAutoFit/>
          </a:bodyPr>
          <a:lstStyle/>
          <a:p>
            <a:pPr>
              <a:spcBef>
                <a:spcPct val="50000"/>
              </a:spcBef>
            </a:pPr>
            <a:r>
              <a:rPr lang="en-US" sz="1600" i="1" dirty="0">
                <a:solidFill>
                  <a:srgbClr val="0000FF"/>
                </a:solidFill>
              </a:rPr>
              <a:t>Subsystem Proxy</a:t>
            </a:r>
          </a:p>
        </p:txBody>
      </p:sp>
      <p:sp>
        <p:nvSpPr>
          <p:cNvPr id="382004" name="Line 1076"/>
          <p:cNvSpPr>
            <a:spLocks noChangeShapeType="1"/>
          </p:cNvSpPr>
          <p:nvPr/>
        </p:nvSpPr>
        <p:spPr bwMode="auto">
          <a:xfrm flipV="1">
            <a:off x="1574800" y="2222500"/>
            <a:ext cx="330200" cy="330200"/>
          </a:xfrm>
          <a:prstGeom prst="line">
            <a:avLst/>
          </a:prstGeom>
          <a:noFill/>
          <a:ln w="28575">
            <a:solidFill>
              <a:schemeClr val="hlink"/>
            </a:solidFill>
            <a:round/>
            <a:headEnd type="none" w="sm" len="sm"/>
            <a:tailEnd type="triangle" w="med" len="med"/>
          </a:ln>
          <a:effectLst/>
        </p:spPr>
        <p:txBody>
          <a:bodyPr wrap="none" anchor="ctr"/>
          <a:lstStyle/>
          <a:p>
            <a:endParaRPr lang="en-US"/>
          </a:p>
        </p:txBody>
      </p:sp>
      <p:sp>
        <p:nvSpPr>
          <p:cNvPr id="382009" name="Line 1081"/>
          <p:cNvSpPr>
            <a:spLocks noChangeShapeType="1"/>
          </p:cNvSpPr>
          <p:nvPr/>
        </p:nvSpPr>
        <p:spPr bwMode="auto">
          <a:xfrm flipV="1">
            <a:off x="1574800" y="4127500"/>
            <a:ext cx="330200" cy="330200"/>
          </a:xfrm>
          <a:prstGeom prst="line">
            <a:avLst/>
          </a:prstGeom>
          <a:noFill/>
          <a:ln w="28575">
            <a:solidFill>
              <a:schemeClr val="hlink"/>
            </a:solidFill>
            <a:round/>
            <a:headEnd type="none" w="sm" len="sm"/>
            <a:tailEnd type="triangle" w="med" len="med"/>
          </a:ln>
          <a:effectLst/>
        </p:spPr>
        <p:txBody>
          <a:bodyPr wrap="none" anchor="ctr"/>
          <a:lstStyle/>
          <a:p>
            <a:endParaRPr lang="en-US"/>
          </a:p>
        </p:txBody>
      </p:sp>
      <p:sp>
        <p:nvSpPr>
          <p:cNvPr id="381956" name="Rectangle 1028"/>
          <p:cNvSpPr>
            <a:spLocks noChangeArrowheads="1"/>
          </p:cNvSpPr>
          <p:nvPr/>
        </p:nvSpPr>
        <p:spPr bwMode="auto">
          <a:xfrm>
            <a:off x="4724400" y="1973263"/>
            <a:ext cx="1731949" cy="184666"/>
          </a:xfrm>
          <a:prstGeom prst="rect">
            <a:avLst/>
          </a:prstGeom>
          <a:noFill/>
          <a:ln w="9525">
            <a:noFill/>
            <a:miter lim="800000"/>
            <a:headEnd/>
            <a:tailEnd/>
          </a:ln>
        </p:spPr>
        <p:txBody>
          <a:bodyPr wrap="none" lIns="0" tIns="0" rIns="0" bIns="0">
            <a:spAutoFit/>
          </a:bodyPr>
          <a:lstStyle/>
          <a:p>
            <a:r>
              <a:rPr lang="en-US" sz="1200"/>
              <a:t>StudentBillingTransaction</a:t>
            </a:r>
            <a:endParaRPr lang="en-US">
              <a:latin typeface="ZapfHumnst BT" pitchFamily="34" charset="0"/>
            </a:endParaRPr>
          </a:p>
        </p:txBody>
      </p:sp>
      <p:sp>
        <p:nvSpPr>
          <p:cNvPr id="381959" name="Rectangle 1031"/>
          <p:cNvSpPr>
            <a:spLocks noChangeArrowheads="1"/>
          </p:cNvSpPr>
          <p:nvPr/>
        </p:nvSpPr>
        <p:spPr bwMode="auto">
          <a:xfrm>
            <a:off x="3914775" y="2378075"/>
            <a:ext cx="3279744" cy="184666"/>
          </a:xfrm>
          <a:prstGeom prst="rect">
            <a:avLst/>
          </a:prstGeom>
          <a:noFill/>
          <a:ln w="9525">
            <a:noFill/>
            <a:miter lim="800000"/>
            <a:headEnd/>
            <a:tailEnd/>
          </a:ln>
        </p:spPr>
        <p:txBody>
          <a:bodyPr wrap="none" lIns="0" tIns="0" rIns="0" bIns="0">
            <a:spAutoFit/>
          </a:bodyPr>
          <a:lstStyle/>
          <a:p>
            <a:r>
              <a:rPr lang="en-US" sz="1200"/>
              <a:t>create(forStudent : Student, forAmount : double)</a:t>
            </a:r>
            <a:endParaRPr lang="en-US">
              <a:latin typeface="ZapfHumnst BT" pitchFamily="34" charset="0"/>
            </a:endParaRPr>
          </a:p>
        </p:txBody>
      </p:sp>
      <p:sp>
        <p:nvSpPr>
          <p:cNvPr id="381961" name="Rectangle 1033"/>
          <p:cNvSpPr>
            <a:spLocks noChangeArrowheads="1"/>
          </p:cNvSpPr>
          <p:nvPr/>
        </p:nvSpPr>
        <p:spPr bwMode="auto">
          <a:xfrm>
            <a:off x="7259638" y="3355975"/>
            <a:ext cx="573875" cy="184666"/>
          </a:xfrm>
          <a:prstGeom prst="rect">
            <a:avLst/>
          </a:prstGeom>
          <a:noFill/>
          <a:ln w="9525">
            <a:noFill/>
            <a:miter lim="800000"/>
            <a:headEnd/>
            <a:tailEnd/>
          </a:ln>
        </p:spPr>
        <p:txBody>
          <a:bodyPr wrap="none" lIns="0" tIns="0" rIns="0" bIns="0">
            <a:spAutoFit/>
          </a:bodyPr>
          <a:lstStyle/>
          <a:p>
            <a:r>
              <a:rPr lang="en-US" sz="1200" b="1"/>
              <a:t>Student</a:t>
            </a:r>
            <a:endParaRPr lang="en-US" b="1">
              <a:latin typeface="ZapfHumnst BT" pitchFamily="34" charset="0"/>
            </a:endParaRPr>
          </a:p>
        </p:txBody>
      </p:sp>
      <p:sp>
        <p:nvSpPr>
          <p:cNvPr id="381964" name="Rectangle 1036"/>
          <p:cNvSpPr>
            <a:spLocks noChangeArrowheads="1"/>
          </p:cNvSpPr>
          <p:nvPr/>
        </p:nvSpPr>
        <p:spPr bwMode="auto">
          <a:xfrm>
            <a:off x="6881813" y="3917950"/>
            <a:ext cx="1274388" cy="184666"/>
          </a:xfrm>
          <a:prstGeom prst="rect">
            <a:avLst/>
          </a:prstGeom>
          <a:noFill/>
          <a:ln w="9525">
            <a:noFill/>
            <a:miter lim="800000"/>
            <a:headEnd/>
            <a:tailEnd/>
          </a:ln>
        </p:spPr>
        <p:txBody>
          <a:bodyPr wrap="none" lIns="0" tIns="0" rIns="0" bIns="0">
            <a:spAutoFit/>
          </a:bodyPr>
          <a:lstStyle/>
          <a:p>
            <a:r>
              <a:rPr lang="en-US" sz="1200"/>
              <a:t>// get contact info()</a:t>
            </a:r>
            <a:endParaRPr lang="en-US">
              <a:latin typeface="ZapfHumnst BT" pitchFamily="34" charset="0"/>
            </a:endParaRPr>
          </a:p>
        </p:txBody>
      </p:sp>
      <p:sp>
        <p:nvSpPr>
          <p:cNvPr id="381965" name="Rectangle 1037"/>
          <p:cNvSpPr>
            <a:spLocks noChangeArrowheads="1"/>
          </p:cNvSpPr>
          <p:nvPr/>
        </p:nvSpPr>
        <p:spPr bwMode="auto">
          <a:xfrm>
            <a:off x="6926263" y="3557588"/>
            <a:ext cx="1295226" cy="138499"/>
          </a:xfrm>
          <a:prstGeom prst="rect">
            <a:avLst/>
          </a:prstGeom>
          <a:noFill/>
          <a:ln w="9525">
            <a:noFill/>
            <a:miter lim="800000"/>
            <a:headEnd/>
            <a:tailEnd/>
          </a:ln>
        </p:spPr>
        <p:txBody>
          <a:bodyPr wrap="none" lIns="0" tIns="0" rIns="0" bIns="0">
            <a:spAutoFit/>
          </a:bodyPr>
          <a:lstStyle/>
          <a:p>
            <a:r>
              <a:rPr lang="en-US" sz="900"/>
              <a:t>(from University Artifacts)</a:t>
            </a:r>
            <a:endParaRPr lang="en-US">
              <a:latin typeface="ZapfHumnst BT" pitchFamily="34" charset="0"/>
            </a:endParaRPr>
          </a:p>
        </p:txBody>
      </p:sp>
      <p:sp>
        <p:nvSpPr>
          <p:cNvPr id="381966" name="Rectangle 1038"/>
          <p:cNvSpPr>
            <a:spLocks noChangeArrowheads="1"/>
          </p:cNvSpPr>
          <p:nvPr/>
        </p:nvSpPr>
        <p:spPr bwMode="auto">
          <a:xfrm>
            <a:off x="7207250" y="3175000"/>
            <a:ext cx="743793" cy="184666"/>
          </a:xfrm>
          <a:prstGeom prst="rect">
            <a:avLst/>
          </a:prstGeom>
          <a:noFill/>
          <a:ln w="9525">
            <a:noFill/>
            <a:miter lim="800000"/>
            <a:headEnd/>
            <a:tailEnd/>
          </a:ln>
        </p:spPr>
        <p:txBody>
          <a:bodyPr wrap="none" lIns="0" tIns="0" rIns="0" bIns="0">
            <a:spAutoFit/>
          </a:bodyPr>
          <a:lstStyle/>
          <a:p>
            <a:r>
              <a:rPr lang="en-US" sz="1200"/>
              <a:t>&lt;&lt;Entity&gt;&gt;</a:t>
            </a:r>
            <a:endParaRPr lang="en-US">
              <a:latin typeface="ZapfHumnst BT" pitchFamily="34" charset="0"/>
            </a:endParaRPr>
          </a:p>
        </p:txBody>
      </p:sp>
      <p:sp>
        <p:nvSpPr>
          <p:cNvPr id="381969" name="Rectangle 1041"/>
          <p:cNvSpPr>
            <a:spLocks noChangeArrowheads="1"/>
          </p:cNvSpPr>
          <p:nvPr/>
        </p:nvSpPr>
        <p:spPr bwMode="auto">
          <a:xfrm>
            <a:off x="2124075" y="3433763"/>
            <a:ext cx="1017907" cy="184666"/>
          </a:xfrm>
          <a:prstGeom prst="rect">
            <a:avLst/>
          </a:prstGeom>
          <a:noFill/>
          <a:ln w="9525">
            <a:noFill/>
            <a:miter lim="800000"/>
            <a:headEnd/>
            <a:tailEnd/>
          </a:ln>
        </p:spPr>
        <p:txBody>
          <a:bodyPr wrap="none" lIns="0" tIns="0" rIns="0" bIns="0">
            <a:spAutoFit/>
          </a:bodyPr>
          <a:lstStyle/>
          <a:p>
            <a:r>
              <a:rPr lang="en-US" sz="1200" b="1"/>
              <a:t>BillingSystem</a:t>
            </a:r>
            <a:endParaRPr lang="en-US" b="1">
              <a:latin typeface="ZapfHumnst BT" pitchFamily="34" charset="0"/>
            </a:endParaRPr>
          </a:p>
        </p:txBody>
      </p:sp>
      <p:sp>
        <p:nvSpPr>
          <p:cNvPr id="381972" name="Rectangle 1044"/>
          <p:cNvSpPr>
            <a:spLocks noChangeArrowheads="1"/>
          </p:cNvSpPr>
          <p:nvPr/>
        </p:nvSpPr>
        <p:spPr bwMode="auto">
          <a:xfrm>
            <a:off x="941388" y="3838575"/>
            <a:ext cx="3434338" cy="184666"/>
          </a:xfrm>
          <a:prstGeom prst="rect">
            <a:avLst/>
          </a:prstGeom>
          <a:noFill/>
          <a:ln w="9525">
            <a:noFill/>
            <a:miter lim="800000"/>
            <a:headEnd/>
            <a:tailEnd/>
          </a:ln>
        </p:spPr>
        <p:txBody>
          <a:bodyPr wrap="none" lIns="0" tIns="0" rIns="0" bIns="0">
            <a:spAutoFit/>
          </a:bodyPr>
          <a:lstStyle/>
          <a:p>
            <a:r>
              <a:rPr lang="en-US" sz="1200"/>
              <a:t>submitBill(forStudent : Student, forTuition : double)</a:t>
            </a:r>
            <a:endParaRPr lang="en-US">
              <a:latin typeface="ZapfHumnst BT" pitchFamily="34" charset="0"/>
            </a:endParaRPr>
          </a:p>
        </p:txBody>
      </p:sp>
      <p:sp>
        <p:nvSpPr>
          <p:cNvPr id="381973" name="Rectangle 1045"/>
          <p:cNvSpPr>
            <a:spLocks noChangeArrowheads="1"/>
          </p:cNvSpPr>
          <p:nvPr/>
        </p:nvSpPr>
        <p:spPr bwMode="auto">
          <a:xfrm>
            <a:off x="1898650" y="3254375"/>
            <a:ext cx="1511632" cy="184666"/>
          </a:xfrm>
          <a:prstGeom prst="rect">
            <a:avLst/>
          </a:prstGeom>
          <a:noFill/>
          <a:ln w="9525">
            <a:noFill/>
            <a:miter lim="800000"/>
            <a:headEnd/>
            <a:tailEnd/>
          </a:ln>
        </p:spPr>
        <p:txBody>
          <a:bodyPr wrap="none" lIns="0" tIns="0" rIns="0" bIns="0">
            <a:spAutoFit/>
          </a:bodyPr>
          <a:lstStyle/>
          <a:p>
            <a:r>
              <a:rPr lang="en-US" sz="1200"/>
              <a:t>&lt;&lt;subsystem proxy&gt;&gt;</a:t>
            </a:r>
            <a:endParaRPr lang="en-US">
              <a:latin typeface="ZapfHumnst BT" pitchFamily="34" charset="0"/>
            </a:endParaRPr>
          </a:p>
        </p:txBody>
      </p:sp>
      <p:sp>
        <p:nvSpPr>
          <p:cNvPr id="381977" name="Rectangle 1049"/>
          <p:cNvSpPr>
            <a:spLocks noChangeArrowheads="1"/>
          </p:cNvSpPr>
          <p:nvPr/>
        </p:nvSpPr>
        <p:spPr bwMode="auto">
          <a:xfrm>
            <a:off x="4794250" y="5051425"/>
            <a:ext cx="1518044" cy="184666"/>
          </a:xfrm>
          <a:prstGeom prst="rect">
            <a:avLst/>
          </a:prstGeom>
          <a:noFill/>
          <a:ln w="9525">
            <a:noFill/>
            <a:miter lim="800000"/>
            <a:headEnd/>
            <a:tailEnd/>
          </a:ln>
        </p:spPr>
        <p:txBody>
          <a:bodyPr wrap="none" lIns="0" tIns="0" rIns="0" bIns="0">
            <a:spAutoFit/>
          </a:bodyPr>
          <a:lstStyle/>
          <a:p>
            <a:r>
              <a:rPr lang="en-US" sz="1200"/>
              <a:t>BillingSystemInterface</a:t>
            </a:r>
            <a:endParaRPr lang="en-US">
              <a:latin typeface="ZapfHumnst BT" pitchFamily="34" charset="0"/>
            </a:endParaRPr>
          </a:p>
        </p:txBody>
      </p:sp>
      <p:sp>
        <p:nvSpPr>
          <p:cNvPr id="381980" name="Rectangle 1052"/>
          <p:cNvSpPr>
            <a:spLocks noChangeArrowheads="1"/>
          </p:cNvSpPr>
          <p:nvPr/>
        </p:nvSpPr>
        <p:spPr bwMode="auto">
          <a:xfrm>
            <a:off x="3814763" y="5445125"/>
            <a:ext cx="3425425" cy="184666"/>
          </a:xfrm>
          <a:prstGeom prst="rect">
            <a:avLst/>
          </a:prstGeom>
          <a:noFill/>
          <a:ln w="9525">
            <a:noFill/>
            <a:miter lim="800000"/>
            <a:headEnd/>
            <a:tailEnd/>
          </a:ln>
        </p:spPr>
        <p:txBody>
          <a:bodyPr wrap="none" lIns="0" tIns="0" rIns="0" bIns="0">
            <a:spAutoFit/>
          </a:bodyPr>
          <a:lstStyle/>
          <a:p>
            <a:r>
              <a:rPr lang="en-US" sz="1200"/>
              <a:t>submit(theTransaction : StudentBillingTransaction)</a:t>
            </a:r>
            <a:endParaRPr lang="en-US">
              <a:latin typeface="ZapfHumnst BT" pitchFamily="34" charset="0"/>
            </a:endParaRPr>
          </a:p>
        </p:txBody>
      </p:sp>
      <p:sp>
        <p:nvSpPr>
          <p:cNvPr id="381990" name="Rectangle 1062"/>
          <p:cNvSpPr>
            <a:spLocks noChangeArrowheads="1"/>
          </p:cNvSpPr>
          <p:nvPr/>
        </p:nvSpPr>
        <p:spPr bwMode="auto">
          <a:xfrm>
            <a:off x="2111375" y="1341438"/>
            <a:ext cx="1061188" cy="184666"/>
          </a:xfrm>
          <a:prstGeom prst="rect">
            <a:avLst/>
          </a:prstGeom>
          <a:noFill/>
          <a:ln w="9525">
            <a:noFill/>
            <a:miter lim="800000"/>
            <a:headEnd/>
            <a:tailEnd/>
          </a:ln>
        </p:spPr>
        <p:txBody>
          <a:bodyPr wrap="none" lIns="0" tIns="0" rIns="0" bIns="0">
            <a:spAutoFit/>
          </a:bodyPr>
          <a:lstStyle/>
          <a:p>
            <a:r>
              <a:rPr lang="en-US" sz="1200" b="1"/>
              <a:t>IBillingSystem</a:t>
            </a:r>
            <a:endParaRPr lang="en-US" b="1">
              <a:latin typeface="ZapfHumnst BT" pitchFamily="34" charset="0"/>
            </a:endParaRPr>
          </a:p>
        </p:txBody>
      </p:sp>
      <p:sp>
        <p:nvSpPr>
          <p:cNvPr id="381993" name="Rectangle 1065"/>
          <p:cNvSpPr>
            <a:spLocks noChangeArrowheads="1"/>
          </p:cNvSpPr>
          <p:nvPr/>
        </p:nvSpPr>
        <p:spPr bwMode="auto">
          <a:xfrm>
            <a:off x="1774825" y="1905000"/>
            <a:ext cx="758221" cy="184666"/>
          </a:xfrm>
          <a:prstGeom prst="rect">
            <a:avLst/>
          </a:prstGeom>
          <a:noFill/>
          <a:ln w="9525">
            <a:noFill/>
            <a:miter lim="800000"/>
            <a:headEnd/>
            <a:tailEnd/>
          </a:ln>
        </p:spPr>
        <p:txBody>
          <a:bodyPr wrap="none" lIns="0" tIns="0" rIns="0" bIns="0">
            <a:spAutoFit/>
          </a:bodyPr>
          <a:lstStyle/>
          <a:p>
            <a:r>
              <a:rPr lang="en-US" sz="1200"/>
              <a:t>submitBill()</a:t>
            </a:r>
            <a:endParaRPr lang="en-US">
              <a:latin typeface="ZapfHumnst BT" pitchFamily="34" charset="0"/>
            </a:endParaRPr>
          </a:p>
        </p:txBody>
      </p:sp>
      <p:sp>
        <p:nvSpPr>
          <p:cNvPr id="381994" name="Rectangle 1066"/>
          <p:cNvSpPr>
            <a:spLocks noChangeArrowheads="1"/>
          </p:cNvSpPr>
          <p:nvPr/>
        </p:nvSpPr>
        <p:spPr bwMode="auto">
          <a:xfrm>
            <a:off x="1774825" y="1544638"/>
            <a:ext cx="1718419" cy="138499"/>
          </a:xfrm>
          <a:prstGeom prst="rect">
            <a:avLst/>
          </a:prstGeom>
          <a:noFill/>
          <a:ln w="9525">
            <a:noFill/>
            <a:miter lim="800000"/>
            <a:headEnd/>
            <a:tailEnd/>
          </a:ln>
        </p:spPr>
        <p:txBody>
          <a:bodyPr wrap="none" lIns="0" tIns="0" rIns="0" bIns="0">
            <a:spAutoFit/>
          </a:bodyPr>
          <a:lstStyle/>
          <a:p>
            <a:r>
              <a:rPr lang="en-US" sz="900"/>
              <a:t>(from External System Interfaces)</a:t>
            </a:r>
            <a:endParaRPr lang="en-US">
              <a:latin typeface="ZapfHumnst BT" pitchFamily="34" charset="0"/>
            </a:endParaRPr>
          </a:p>
        </p:txBody>
      </p:sp>
      <p:sp>
        <p:nvSpPr>
          <p:cNvPr id="381995" name="Rectangle 1067"/>
          <p:cNvSpPr>
            <a:spLocks noChangeArrowheads="1"/>
          </p:cNvSpPr>
          <p:nvPr/>
        </p:nvSpPr>
        <p:spPr bwMode="auto">
          <a:xfrm>
            <a:off x="2179638" y="1162050"/>
            <a:ext cx="956993" cy="184666"/>
          </a:xfrm>
          <a:prstGeom prst="rect">
            <a:avLst/>
          </a:prstGeom>
          <a:noFill/>
          <a:ln w="9525">
            <a:noFill/>
            <a:miter lim="800000"/>
            <a:headEnd/>
            <a:tailEnd/>
          </a:ln>
        </p:spPr>
        <p:txBody>
          <a:bodyPr wrap="none" lIns="0" tIns="0" rIns="0" bIns="0">
            <a:spAutoFit/>
          </a:bodyPr>
          <a:lstStyle/>
          <a:p>
            <a:r>
              <a:rPr lang="en-US" sz="1200"/>
              <a:t>&lt;&lt;Interface&gt;&gt;</a:t>
            </a:r>
            <a:endParaRPr lang="en-US">
              <a:latin typeface="ZapfHumnst BT" pitchFamily="34" charset="0"/>
            </a:endParaRPr>
          </a:p>
        </p:txBody>
      </p:sp>
    </p:spTree>
    <p:extLst>
      <p:ext uri="{BB962C8B-B14F-4D97-AF65-F5344CB8AC3E}">
        <p14:creationId xmlns:p14="http://schemas.microsoft.com/office/powerpoint/2010/main" val="15323158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43712"/>
          </a:xfrm>
        </p:spPr>
        <p:txBody>
          <a:bodyPr>
            <a:normAutofit/>
          </a:bodyPr>
          <a:lstStyle/>
          <a:p>
            <a:r>
              <a:rPr lang="en-US" sz="3600" dirty="0" err="1"/>
              <a:t>Các</a:t>
            </a:r>
            <a:r>
              <a:rPr lang="en-US" sz="3600" dirty="0"/>
              <a:t> </a:t>
            </a:r>
            <a:r>
              <a:rPr lang="en-US" sz="3600" dirty="0" err="1"/>
              <a:t>bước</a:t>
            </a:r>
            <a:r>
              <a:rPr lang="en-US" sz="3600" dirty="0"/>
              <a:t> </a:t>
            </a:r>
            <a:r>
              <a:rPr lang="en-US" sz="3600" dirty="0" err="1"/>
              <a:t>thiết</a:t>
            </a:r>
            <a:r>
              <a:rPr lang="en-US" sz="3600" dirty="0"/>
              <a:t> </a:t>
            </a:r>
            <a:r>
              <a:rPr lang="en-US" sz="3600" dirty="0" err="1"/>
              <a:t>kế</a:t>
            </a:r>
            <a:r>
              <a:rPr lang="en-US" sz="3600" dirty="0"/>
              <a:t> </a:t>
            </a:r>
            <a:r>
              <a:rPr lang="en-US" sz="3600" dirty="0" err="1" smtClean="0"/>
              <a:t>hệ</a:t>
            </a:r>
            <a:r>
              <a:rPr lang="en-US" sz="3600" dirty="0" smtClean="0"/>
              <a:t> </a:t>
            </a:r>
            <a:r>
              <a:rPr lang="en-US" sz="3600" dirty="0" err="1" smtClean="0"/>
              <a:t>thống</a:t>
            </a:r>
            <a:r>
              <a:rPr lang="en-US" sz="3600" dirty="0" smtClean="0"/>
              <a:t> con</a:t>
            </a:r>
            <a:endParaRPr lang="en-US" sz="3600" dirty="0"/>
          </a:p>
        </p:txBody>
      </p:sp>
      <p:sp>
        <p:nvSpPr>
          <p:cNvPr id="4" name="Slide Number Placeholder 3"/>
          <p:cNvSpPr>
            <a:spLocks noGrp="1"/>
          </p:cNvSpPr>
          <p:nvPr>
            <p:ph type="sldNum" sz="quarter" idx="12"/>
          </p:nvPr>
        </p:nvSpPr>
        <p:spPr/>
        <p:txBody>
          <a:bodyPr/>
          <a:lstStyle/>
          <a:p>
            <a:fld id="{4104E86A-6C53-419A-92FE-712D82B956FB}" type="slidenum">
              <a:rPr lang="en-US" smtClean="0"/>
              <a:pPr/>
              <a:t>15</a:t>
            </a:fld>
            <a:endParaRPr lang="en-US"/>
          </a:p>
        </p:txBody>
      </p:sp>
      <p:sp>
        <p:nvSpPr>
          <p:cNvPr id="8" name="Rectangle 3"/>
          <p:cNvSpPr txBox="1">
            <a:spLocks noChangeArrowheads="1"/>
          </p:cNvSpPr>
          <p:nvPr/>
        </p:nvSpPr>
        <p:spPr>
          <a:xfrm>
            <a:off x="457200" y="1600200"/>
            <a:ext cx="8229600" cy="4525963"/>
          </a:xfrm>
          <a:prstGeom prst="rect">
            <a:avLst/>
          </a:prstGeom>
        </p:spPr>
        <p:txBody>
          <a:bodyPr vert="horz">
            <a:normAutofit/>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en-US" dirty="0" err="1" smtClean="0"/>
              <a:t>Phân</a:t>
            </a:r>
            <a:r>
              <a:rPr lang="en-US" dirty="0" smtClean="0"/>
              <a:t> </a:t>
            </a:r>
            <a:r>
              <a:rPr lang="en-US" dirty="0" err="1" smtClean="0"/>
              <a:t>phối</a:t>
            </a:r>
            <a:r>
              <a:rPr lang="en-US" dirty="0" smtClean="0"/>
              <a:t> </a:t>
            </a:r>
            <a:r>
              <a:rPr lang="en-US" dirty="0" err="1" smtClean="0"/>
              <a:t>hành</a:t>
            </a:r>
            <a:r>
              <a:rPr lang="en-US" dirty="0" smtClean="0"/>
              <a:t> vi </a:t>
            </a:r>
            <a:r>
              <a:rPr lang="en-US" dirty="0" err="1" smtClean="0"/>
              <a:t>của</a:t>
            </a:r>
            <a:r>
              <a:rPr lang="en-US" dirty="0" smtClean="0"/>
              <a:t> </a:t>
            </a:r>
            <a:r>
              <a:rPr lang="en-US" dirty="0" err="1" smtClean="0"/>
              <a:t>hệ</a:t>
            </a:r>
            <a:r>
              <a:rPr lang="en-US" dirty="0" smtClean="0"/>
              <a:t> </a:t>
            </a:r>
            <a:r>
              <a:rPr lang="en-US" dirty="0" err="1" smtClean="0"/>
              <a:t>thống</a:t>
            </a:r>
            <a:r>
              <a:rPr lang="en-US" dirty="0" smtClean="0"/>
              <a:t> con </a:t>
            </a:r>
            <a:r>
              <a:rPr lang="en-US" dirty="0" err="1" smtClean="0"/>
              <a:t>vào</a:t>
            </a:r>
            <a:r>
              <a:rPr lang="en-US" dirty="0" smtClean="0"/>
              <a:t> </a:t>
            </a:r>
            <a:r>
              <a:rPr lang="en-US" dirty="0" err="1" smtClean="0"/>
              <a:t>trong</a:t>
            </a:r>
            <a:r>
              <a:rPr lang="en-US" dirty="0" smtClean="0"/>
              <a:t> </a:t>
            </a:r>
            <a:r>
              <a:rPr lang="en-US" dirty="0" err="1" smtClean="0"/>
              <a:t>các</a:t>
            </a:r>
            <a:r>
              <a:rPr lang="en-US" dirty="0" smtClean="0"/>
              <a:t> </a:t>
            </a:r>
            <a:r>
              <a:rPr lang="en-US" dirty="0" err="1" smtClean="0"/>
              <a:t>phần</a:t>
            </a:r>
            <a:r>
              <a:rPr lang="en-US" dirty="0" smtClean="0"/>
              <a:t> </a:t>
            </a:r>
            <a:r>
              <a:rPr lang="en-US" dirty="0" err="1" smtClean="0"/>
              <a:t>tử</a:t>
            </a:r>
            <a:r>
              <a:rPr lang="en-US" dirty="0" smtClean="0"/>
              <a:t> </a:t>
            </a:r>
            <a:r>
              <a:rPr lang="en-US" dirty="0" err="1" smtClean="0"/>
              <a:t>của</a:t>
            </a:r>
            <a:r>
              <a:rPr lang="en-US" dirty="0" smtClean="0"/>
              <a:t> </a:t>
            </a:r>
            <a:r>
              <a:rPr lang="en-US" dirty="0" err="1" smtClean="0"/>
              <a:t>nó</a:t>
            </a:r>
            <a:endParaRPr lang="en-US" dirty="0" smtClean="0"/>
          </a:p>
          <a:p>
            <a:r>
              <a:rPr lang="en-US" dirty="0" err="1"/>
              <a:t>Làm</a:t>
            </a:r>
            <a:r>
              <a:rPr lang="en-US" dirty="0"/>
              <a:t> </a:t>
            </a:r>
            <a:r>
              <a:rPr lang="en-US" dirty="0" err="1"/>
              <a:t>tài</a:t>
            </a:r>
            <a:r>
              <a:rPr lang="en-US" dirty="0"/>
              <a:t> </a:t>
            </a:r>
            <a:r>
              <a:rPr lang="en-US" dirty="0" err="1"/>
              <a:t>liệu</a:t>
            </a:r>
            <a:r>
              <a:rPr lang="en-US" dirty="0"/>
              <a:t> </a:t>
            </a:r>
            <a:r>
              <a:rPr lang="en-US" dirty="0" err="1"/>
              <a:t>về</a:t>
            </a:r>
            <a:r>
              <a:rPr lang="en-US" dirty="0"/>
              <a:t> </a:t>
            </a:r>
            <a:r>
              <a:rPr lang="en-US" dirty="0" err="1"/>
              <a:t>các</a:t>
            </a:r>
            <a:r>
              <a:rPr lang="en-US" dirty="0"/>
              <a:t> </a:t>
            </a:r>
            <a:r>
              <a:rPr lang="en-US" dirty="0" err="1"/>
              <a:t>phần</a:t>
            </a:r>
            <a:r>
              <a:rPr lang="en-US" dirty="0"/>
              <a:t> </a:t>
            </a:r>
            <a:r>
              <a:rPr lang="en-US" dirty="0" err="1"/>
              <a:t>tử</a:t>
            </a:r>
            <a:r>
              <a:rPr lang="en-US" dirty="0"/>
              <a:t> </a:t>
            </a:r>
            <a:r>
              <a:rPr lang="en-US" dirty="0" err="1"/>
              <a:t>của</a:t>
            </a:r>
            <a:r>
              <a:rPr lang="en-US" dirty="0"/>
              <a:t> </a:t>
            </a:r>
            <a:r>
              <a:rPr lang="en-US" dirty="0" err="1"/>
              <a:t>hệ</a:t>
            </a:r>
            <a:r>
              <a:rPr lang="en-US" dirty="0"/>
              <a:t> </a:t>
            </a:r>
            <a:r>
              <a:rPr lang="en-US" dirty="0" err="1"/>
              <a:t>thống</a:t>
            </a:r>
            <a:r>
              <a:rPr lang="en-US" dirty="0"/>
              <a:t> con</a:t>
            </a:r>
          </a:p>
          <a:p>
            <a:r>
              <a:rPr lang="en-US" dirty="0" err="1" smtClean="0">
                <a:solidFill>
                  <a:srgbClr val="FF0000"/>
                </a:solidFill>
              </a:rPr>
              <a:t>Mô</a:t>
            </a:r>
            <a:r>
              <a:rPr lang="en-US" dirty="0" smtClean="0">
                <a:solidFill>
                  <a:srgbClr val="FF0000"/>
                </a:solidFill>
              </a:rPr>
              <a:t> </a:t>
            </a:r>
            <a:r>
              <a:rPr lang="en-US" dirty="0" err="1" smtClean="0">
                <a:solidFill>
                  <a:srgbClr val="FF0000"/>
                </a:solidFill>
              </a:rPr>
              <a:t>tả</a:t>
            </a:r>
            <a:r>
              <a:rPr lang="en-US" dirty="0" smtClean="0">
                <a:solidFill>
                  <a:srgbClr val="FF0000"/>
                </a:solidFill>
              </a:rPr>
              <a:t> </a:t>
            </a:r>
            <a:r>
              <a:rPr lang="en-US" dirty="0" err="1" smtClean="0">
                <a:solidFill>
                  <a:srgbClr val="FF0000"/>
                </a:solidFill>
              </a:rPr>
              <a:t>sự</a:t>
            </a:r>
            <a:r>
              <a:rPr lang="en-US" dirty="0" smtClean="0">
                <a:solidFill>
                  <a:srgbClr val="FF0000"/>
                </a:solidFill>
              </a:rPr>
              <a:t> </a:t>
            </a:r>
            <a:r>
              <a:rPr lang="en-US" dirty="0" err="1" smtClean="0">
                <a:solidFill>
                  <a:srgbClr val="FF0000"/>
                </a:solidFill>
              </a:rPr>
              <a:t>phụ</a:t>
            </a:r>
            <a:r>
              <a:rPr lang="en-US" dirty="0" smtClean="0">
                <a:solidFill>
                  <a:srgbClr val="FF0000"/>
                </a:solidFill>
              </a:rPr>
              <a:t> </a:t>
            </a:r>
            <a:r>
              <a:rPr lang="en-US" dirty="0" err="1" smtClean="0">
                <a:solidFill>
                  <a:srgbClr val="FF0000"/>
                </a:solidFill>
              </a:rPr>
              <a:t>thuộc</a:t>
            </a:r>
            <a:r>
              <a:rPr lang="en-US" dirty="0" smtClean="0">
                <a:solidFill>
                  <a:srgbClr val="FF0000"/>
                </a:solidFill>
              </a:rPr>
              <a:t> </a:t>
            </a:r>
            <a:r>
              <a:rPr lang="en-US" dirty="0" err="1" smtClean="0">
                <a:solidFill>
                  <a:srgbClr val="FF0000"/>
                </a:solidFill>
              </a:rPr>
              <a:t>hệ</a:t>
            </a:r>
            <a:r>
              <a:rPr lang="en-US" dirty="0" smtClean="0">
                <a:solidFill>
                  <a:srgbClr val="FF0000"/>
                </a:solidFill>
              </a:rPr>
              <a:t> </a:t>
            </a:r>
            <a:r>
              <a:rPr lang="en-US" dirty="0" err="1" smtClean="0">
                <a:solidFill>
                  <a:srgbClr val="FF0000"/>
                </a:solidFill>
              </a:rPr>
              <a:t>thống</a:t>
            </a:r>
            <a:r>
              <a:rPr lang="en-US" dirty="0" smtClean="0">
                <a:solidFill>
                  <a:srgbClr val="FF0000"/>
                </a:solidFill>
              </a:rPr>
              <a:t> con</a:t>
            </a:r>
          </a:p>
          <a:p>
            <a:r>
              <a:rPr lang="en-US" dirty="0" smtClean="0"/>
              <a:t>Checkpoints</a:t>
            </a:r>
            <a:endParaRPr lang="en-US" dirty="0"/>
          </a:p>
        </p:txBody>
      </p:sp>
    </p:spTree>
    <p:extLst>
      <p:ext uri="{BB962C8B-B14F-4D97-AF65-F5344CB8AC3E}">
        <p14:creationId xmlns:p14="http://schemas.microsoft.com/office/powerpoint/2010/main" val="5164015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6051" name="Rectangle 3"/>
          <p:cNvSpPr>
            <a:spLocks noGrp="1" noChangeArrowheads="1"/>
          </p:cNvSpPr>
          <p:nvPr>
            <p:ph type="title"/>
          </p:nvPr>
        </p:nvSpPr>
        <p:spPr/>
        <p:txBody>
          <a:bodyPr>
            <a:normAutofit fontScale="90000"/>
          </a:bodyPr>
          <a:lstStyle/>
          <a:p>
            <a:r>
              <a:rPr lang="en-US" dirty="0" err="1" smtClean="0"/>
              <a:t>Sự</a:t>
            </a:r>
            <a:r>
              <a:rPr lang="en-US" dirty="0" smtClean="0"/>
              <a:t> </a:t>
            </a:r>
            <a:r>
              <a:rPr lang="en-US" dirty="0" err="1" smtClean="0"/>
              <a:t>phụ</a:t>
            </a:r>
            <a:r>
              <a:rPr lang="en-US" dirty="0" smtClean="0"/>
              <a:t> </a:t>
            </a:r>
            <a:r>
              <a:rPr lang="en-US" dirty="0" err="1" smtClean="0"/>
              <a:t>thuộc</a:t>
            </a:r>
            <a:r>
              <a:rPr lang="en-US" dirty="0" smtClean="0"/>
              <a:t> </a:t>
            </a:r>
            <a:r>
              <a:rPr lang="en-US" dirty="0" err="1" smtClean="0"/>
              <a:t>của</a:t>
            </a:r>
            <a:r>
              <a:rPr lang="en-US" dirty="0" smtClean="0"/>
              <a:t> </a:t>
            </a:r>
            <a:r>
              <a:rPr lang="en-US" dirty="0" err="1" smtClean="0"/>
              <a:t>hệ</a:t>
            </a:r>
            <a:r>
              <a:rPr lang="en-US" dirty="0" smtClean="0"/>
              <a:t> </a:t>
            </a:r>
            <a:r>
              <a:rPr lang="en-US" dirty="0" err="1" smtClean="0"/>
              <a:t>thống</a:t>
            </a:r>
            <a:r>
              <a:rPr lang="en-US" dirty="0" smtClean="0"/>
              <a:t> con: </a:t>
            </a:r>
            <a:r>
              <a:rPr lang="en-US" dirty="0" err="1" smtClean="0"/>
              <a:t>Những</a:t>
            </a:r>
            <a:r>
              <a:rPr lang="en-US" dirty="0" smtClean="0"/>
              <a:t> </a:t>
            </a:r>
            <a:r>
              <a:rPr lang="en-US" dirty="0" err="1" smtClean="0"/>
              <a:t>hướng</a:t>
            </a:r>
            <a:r>
              <a:rPr lang="en-US" dirty="0" smtClean="0"/>
              <a:t> </a:t>
            </a:r>
            <a:r>
              <a:rPr lang="en-US" dirty="0" err="1" smtClean="0"/>
              <a:t>dẫn</a:t>
            </a:r>
            <a:endParaRPr lang="en-US" dirty="0"/>
          </a:p>
        </p:txBody>
      </p:sp>
      <p:sp>
        <p:nvSpPr>
          <p:cNvPr id="386052" name="Rectangle 4"/>
          <p:cNvSpPr>
            <a:spLocks noGrp="1" noChangeArrowheads="1"/>
          </p:cNvSpPr>
          <p:nvPr>
            <p:ph idx="1"/>
          </p:nvPr>
        </p:nvSpPr>
        <p:spPr/>
        <p:txBody>
          <a:bodyPr/>
          <a:lstStyle/>
          <a:p>
            <a:r>
              <a:rPr lang="en-US" dirty="0" err="1" smtClean="0"/>
              <a:t>Một</a:t>
            </a:r>
            <a:r>
              <a:rPr lang="en-US" dirty="0" smtClean="0"/>
              <a:t> </a:t>
            </a:r>
            <a:r>
              <a:rPr lang="en-US" dirty="0" err="1" smtClean="0"/>
              <a:t>hệ</a:t>
            </a:r>
            <a:r>
              <a:rPr lang="en-US" dirty="0" smtClean="0"/>
              <a:t> </a:t>
            </a:r>
            <a:r>
              <a:rPr lang="en-US" dirty="0" err="1" smtClean="0"/>
              <a:t>thống</a:t>
            </a:r>
            <a:r>
              <a:rPr lang="en-US" dirty="0" smtClean="0"/>
              <a:t> con </a:t>
            </a:r>
            <a:r>
              <a:rPr lang="en-US" dirty="0" err="1" smtClean="0"/>
              <a:t>phụ</a:t>
            </a:r>
            <a:r>
              <a:rPr lang="en-US" dirty="0" smtClean="0"/>
              <a:t> </a:t>
            </a:r>
            <a:r>
              <a:rPr lang="en-US" dirty="0" err="1" smtClean="0"/>
              <a:t>thuộc</a:t>
            </a:r>
            <a:r>
              <a:rPr lang="en-US" dirty="0" smtClean="0"/>
              <a:t> </a:t>
            </a:r>
            <a:r>
              <a:rPr lang="en-US" dirty="0" err="1" smtClean="0"/>
              <a:t>vào</a:t>
            </a:r>
            <a:r>
              <a:rPr lang="en-US" dirty="0" smtClean="0"/>
              <a:t> </a:t>
            </a:r>
            <a:r>
              <a:rPr lang="en-US" dirty="0" err="1" smtClean="0"/>
              <a:t>một</a:t>
            </a:r>
            <a:r>
              <a:rPr lang="en-US" dirty="0" smtClean="0"/>
              <a:t> </a:t>
            </a:r>
            <a:r>
              <a:rPr lang="en-US" dirty="0" err="1" smtClean="0"/>
              <a:t>hệ</a:t>
            </a:r>
            <a:r>
              <a:rPr lang="en-US" dirty="0" smtClean="0"/>
              <a:t> </a:t>
            </a:r>
            <a:r>
              <a:rPr lang="en-US" dirty="0" err="1" smtClean="0"/>
              <a:t>thống</a:t>
            </a:r>
            <a:r>
              <a:rPr lang="en-US" dirty="0" smtClean="0"/>
              <a:t> con</a:t>
            </a:r>
            <a:endParaRPr lang="en-US" dirty="0"/>
          </a:p>
          <a:p>
            <a:endParaRPr lang="en-US" dirty="0"/>
          </a:p>
          <a:p>
            <a:endParaRPr lang="en-US" dirty="0"/>
          </a:p>
          <a:p>
            <a:pPr>
              <a:buFont typeface="Wingdings" pitchFamily="2" charset="2"/>
              <a:buNone/>
            </a:pPr>
            <a:endParaRPr lang="en-US" dirty="0"/>
          </a:p>
          <a:p>
            <a:r>
              <a:rPr lang="en-US" dirty="0" err="1" smtClean="0"/>
              <a:t>Một</a:t>
            </a:r>
            <a:r>
              <a:rPr lang="en-US" dirty="0" smtClean="0"/>
              <a:t> </a:t>
            </a:r>
            <a:r>
              <a:rPr lang="en-US" dirty="0" err="1" smtClean="0"/>
              <a:t>hệ</a:t>
            </a:r>
            <a:r>
              <a:rPr lang="en-US" dirty="0" smtClean="0"/>
              <a:t> </a:t>
            </a:r>
            <a:r>
              <a:rPr lang="en-US" dirty="0" err="1" smtClean="0"/>
              <a:t>thống</a:t>
            </a:r>
            <a:r>
              <a:rPr lang="en-US" dirty="0" smtClean="0"/>
              <a:t> con </a:t>
            </a:r>
            <a:r>
              <a:rPr lang="en-US" dirty="0" err="1" smtClean="0"/>
              <a:t>phụ</a:t>
            </a:r>
            <a:r>
              <a:rPr lang="en-US" dirty="0" smtClean="0"/>
              <a:t> </a:t>
            </a:r>
            <a:r>
              <a:rPr lang="en-US" dirty="0" err="1" smtClean="0"/>
              <a:t>thuộc</a:t>
            </a:r>
            <a:r>
              <a:rPr lang="en-US" dirty="0" smtClean="0"/>
              <a:t> </a:t>
            </a:r>
            <a:r>
              <a:rPr lang="en-US" dirty="0" err="1" smtClean="0"/>
              <a:t>vào</a:t>
            </a:r>
            <a:r>
              <a:rPr lang="en-US" dirty="0" smtClean="0"/>
              <a:t> </a:t>
            </a:r>
            <a:r>
              <a:rPr lang="en-US" dirty="0" err="1" smtClean="0"/>
              <a:t>một</a:t>
            </a:r>
            <a:r>
              <a:rPr lang="en-US" dirty="0" smtClean="0"/>
              <a:t> </a:t>
            </a:r>
            <a:r>
              <a:rPr lang="en-US" dirty="0" err="1" smtClean="0"/>
              <a:t>gói</a:t>
            </a:r>
            <a:endParaRPr lang="en-US" dirty="0"/>
          </a:p>
        </p:txBody>
      </p:sp>
      <p:sp>
        <p:nvSpPr>
          <p:cNvPr id="27" name="Date Placeholder 26"/>
          <p:cNvSpPr>
            <a:spLocks noGrp="1"/>
          </p:cNvSpPr>
          <p:nvPr>
            <p:ph type="dt" sz="half" idx="10"/>
          </p:nvPr>
        </p:nvSpPr>
        <p:spPr/>
        <p:txBody>
          <a:bodyPr/>
          <a:lstStyle/>
          <a:p>
            <a:r>
              <a:rPr lang="en-US" smtClean="0"/>
              <a:t>2/26/2014</a:t>
            </a:r>
            <a:endParaRPr lang="en-US"/>
          </a:p>
        </p:txBody>
      </p:sp>
      <p:sp>
        <p:nvSpPr>
          <p:cNvPr id="29" name="Footer Placeholder 28"/>
          <p:cNvSpPr>
            <a:spLocks noGrp="1"/>
          </p:cNvSpPr>
          <p:nvPr>
            <p:ph type="ftr" sz="quarter" idx="11"/>
          </p:nvPr>
        </p:nvSpPr>
        <p:spPr/>
        <p:txBody>
          <a:bodyPr/>
          <a:lstStyle/>
          <a:p>
            <a:r>
              <a:rPr lang="en-US" smtClean="0"/>
              <a:t>pttk2014wru - v0.1: Subsystem Design</a:t>
            </a:r>
            <a:endParaRPr lang="en-US"/>
          </a:p>
        </p:txBody>
      </p:sp>
      <p:sp>
        <p:nvSpPr>
          <p:cNvPr id="28" name="Slide Number Placeholder 27"/>
          <p:cNvSpPr>
            <a:spLocks noGrp="1"/>
          </p:cNvSpPr>
          <p:nvPr>
            <p:ph type="sldNum" sz="quarter" idx="12"/>
          </p:nvPr>
        </p:nvSpPr>
        <p:spPr/>
        <p:txBody>
          <a:bodyPr/>
          <a:lstStyle/>
          <a:p>
            <a:fld id="{92198BE0-1931-4F36-B718-3E608C08BA61}" type="slidenum">
              <a:rPr lang="en-US" smtClean="0"/>
              <a:pPr/>
              <a:t>16</a:t>
            </a:fld>
            <a:endParaRPr lang="en-US"/>
          </a:p>
        </p:txBody>
      </p:sp>
      <p:sp>
        <p:nvSpPr>
          <p:cNvPr id="386066" name="Line 18"/>
          <p:cNvSpPr>
            <a:spLocks noChangeShapeType="1"/>
          </p:cNvSpPr>
          <p:nvPr/>
        </p:nvSpPr>
        <p:spPr bwMode="auto">
          <a:xfrm>
            <a:off x="2519363" y="3155481"/>
            <a:ext cx="1350962" cy="0"/>
          </a:xfrm>
          <a:prstGeom prst="line">
            <a:avLst/>
          </a:prstGeom>
          <a:noFill/>
          <a:ln w="12700">
            <a:solidFill>
              <a:schemeClr val="tx1"/>
            </a:solidFill>
            <a:prstDash val="lgDash"/>
            <a:round/>
            <a:headEnd type="none" w="sm" len="sm"/>
            <a:tailEnd type="arrow" w="lg" len="lg"/>
          </a:ln>
          <a:effectLst/>
        </p:spPr>
        <p:txBody>
          <a:bodyPr wrap="none" anchor="ctr"/>
          <a:lstStyle/>
          <a:p>
            <a:endParaRPr lang="en-US"/>
          </a:p>
        </p:txBody>
      </p:sp>
      <p:sp>
        <p:nvSpPr>
          <p:cNvPr id="386067" name="Line 19"/>
          <p:cNvSpPr>
            <a:spLocks noChangeShapeType="1"/>
          </p:cNvSpPr>
          <p:nvPr/>
        </p:nvSpPr>
        <p:spPr bwMode="auto">
          <a:xfrm>
            <a:off x="4029075" y="3155481"/>
            <a:ext cx="1014413" cy="0"/>
          </a:xfrm>
          <a:prstGeom prst="line">
            <a:avLst/>
          </a:prstGeom>
          <a:noFill/>
          <a:ln w="12700">
            <a:solidFill>
              <a:schemeClr val="tx1"/>
            </a:solidFill>
            <a:round/>
            <a:headEnd/>
            <a:tailEnd/>
          </a:ln>
          <a:effectLst/>
        </p:spPr>
        <p:txBody>
          <a:bodyPr wrap="none" lIns="107950" tIns="53975" rIns="107950" bIns="53975" anchor="ctr"/>
          <a:lstStyle/>
          <a:p>
            <a:endParaRPr lang="en-US"/>
          </a:p>
        </p:txBody>
      </p:sp>
      <p:sp>
        <p:nvSpPr>
          <p:cNvPr id="386080" name="Line 32"/>
          <p:cNvSpPr>
            <a:spLocks noChangeShapeType="1"/>
          </p:cNvSpPr>
          <p:nvPr/>
        </p:nvSpPr>
        <p:spPr bwMode="auto">
          <a:xfrm>
            <a:off x="2979738" y="5507440"/>
            <a:ext cx="1417637" cy="0"/>
          </a:xfrm>
          <a:prstGeom prst="line">
            <a:avLst/>
          </a:prstGeom>
          <a:noFill/>
          <a:ln w="12700">
            <a:solidFill>
              <a:schemeClr val="tx1"/>
            </a:solidFill>
            <a:prstDash val="lgDash"/>
            <a:round/>
            <a:headEnd/>
            <a:tailEnd type="arrow" w="lg" len="lg"/>
          </a:ln>
          <a:effectLst/>
        </p:spPr>
        <p:txBody>
          <a:bodyPr wrap="none" lIns="107950" tIns="53975" rIns="107950" bIns="53975" anchor="ctr"/>
          <a:lstStyle/>
          <a:p>
            <a:endParaRPr lang="en-US"/>
          </a:p>
        </p:txBody>
      </p:sp>
      <p:sp>
        <p:nvSpPr>
          <p:cNvPr id="386050" name="Text Box 2"/>
          <p:cNvSpPr txBox="1">
            <a:spLocks noChangeArrowheads="1"/>
          </p:cNvSpPr>
          <p:nvPr/>
        </p:nvSpPr>
        <p:spPr bwMode="auto">
          <a:xfrm>
            <a:off x="6716109" y="2747493"/>
            <a:ext cx="2191407" cy="1200329"/>
          </a:xfrm>
          <a:prstGeom prst="rect">
            <a:avLst/>
          </a:prstGeom>
          <a:noFill/>
          <a:ln w="12700">
            <a:noFill/>
            <a:miter lim="800000"/>
            <a:headEnd type="none" w="sm" len="sm"/>
            <a:tailEnd type="none" w="lg" len="lg"/>
          </a:ln>
          <a:effectLst/>
        </p:spPr>
        <p:txBody>
          <a:bodyPr wrap="square">
            <a:spAutoFit/>
          </a:bodyPr>
          <a:lstStyle/>
          <a:p>
            <a:pPr algn="r">
              <a:spcBef>
                <a:spcPct val="50000"/>
              </a:spcBef>
            </a:pPr>
            <a:r>
              <a:rPr lang="en-US" sz="2400" i="1" dirty="0" err="1" smtClean="0">
                <a:solidFill>
                  <a:srgbClr val="00CCFF"/>
                </a:solidFill>
              </a:rPr>
              <a:t>Mềm</a:t>
            </a:r>
            <a:r>
              <a:rPr lang="en-US" sz="2400" i="1" dirty="0" smtClean="0">
                <a:solidFill>
                  <a:srgbClr val="00CCFF"/>
                </a:solidFill>
              </a:rPr>
              <a:t> </a:t>
            </a:r>
            <a:r>
              <a:rPr lang="en-US" sz="2400" i="1" dirty="0" err="1" smtClean="0">
                <a:solidFill>
                  <a:srgbClr val="00CCFF"/>
                </a:solidFill>
              </a:rPr>
              <a:t>dẻo</a:t>
            </a:r>
            <a:r>
              <a:rPr lang="en-US" sz="2400" i="1" dirty="0" smtClean="0">
                <a:solidFill>
                  <a:srgbClr val="00CCFF"/>
                </a:solidFill>
              </a:rPr>
              <a:t>, </a:t>
            </a:r>
            <a:r>
              <a:rPr lang="en-US" sz="2400" i="1" dirty="0" err="1" smtClean="0">
                <a:solidFill>
                  <a:srgbClr val="00CCFF"/>
                </a:solidFill>
              </a:rPr>
              <a:t>thường</a:t>
            </a:r>
            <a:r>
              <a:rPr lang="en-US" sz="2400" i="1" dirty="0" smtClean="0">
                <a:solidFill>
                  <a:srgbClr val="00CCFF"/>
                </a:solidFill>
              </a:rPr>
              <a:t> </a:t>
            </a:r>
            <a:r>
              <a:rPr lang="en-US" sz="2400" i="1" dirty="0" err="1" smtClean="0">
                <a:solidFill>
                  <a:srgbClr val="00CCFF"/>
                </a:solidFill>
              </a:rPr>
              <a:t>được</a:t>
            </a:r>
            <a:r>
              <a:rPr lang="en-US" sz="2400" i="1" dirty="0" smtClean="0">
                <a:solidFill>
                  <a:srgbClr val="00CCFF"/>
                </a:solidFill>
              </a:rPr>
              <a:t> </a:t>
            </a:r>
            <a:r>
              <a:rPr lang="en-US" sz="2400" i="1" dirty="0" err="1" smtClean="0">
                <a:solidFill>
                  <a:srgbClr val="00CCFF"/>
                </a:solidFill>
              </a:rPr>
              <a:t>dùng</a:t>
            </a:r>
            <a:endParaRPr lang="en-US" sz="2400" i="1" dirty="0">
              <a:solidFill>
                <a:srgbClr val="00CCFF"/>
              </a:solidFill>
            </a:endParaRPr>
          </a:p>
        </p:txBody>
      </p:sp>
      <p:sp>
        <p:nvSpPr>
          <p:cNvPr id="386054" name="Oval 6"/>
          <p:cNvSpPr>
            <a:spLocks noChangeArrowheads="1"/>
          </p:cNvSpPr>
          <p:nvPr/>
        </p:nvSpPr>
        <p:spPr bwMode="auto">
          <a:xfrm>
            <a:off x="3914775" y="3025306"/>
            <a:ext cx="254000" cy="252412"/>
          </a:xfrm>
          <a:prstGeom prst="ellipse">
            <a:avLst/>
          </a:prstGeom>
          <a:solidFill>
            <a:srgbClr val="FFFFCC"/>
          </a:solidFill>
          <a:ln w="0">
            <a:solidFill>
              <a:srgbClr val="8A0E5E"/>
            </a:solidFill>
            <a:round/>
            <a:headEnd/>
            <a:tailEnd/>
          </a:ln>
        </p:spPr>
        <p:txBody>
          <a:bodyPr/>
          <a:lstStyle/>
          <a:p>
            <a:endParaRPr lang="en-US"/>
          </a:p>
        </p:txBody>
      </p:sp>
      <p:sp>
        <p:nvSpPr>
          <p:cNvPr id="386055" name="Rectangle 7"/>
          <p:cNvSpPr>
            <a:spLocks noChangeArrowheads="1"/>
          </p:cNvSpPr>
          <p:nvPr/>
        </p:nvSpPr>
        <p:spPr bwMode="auto">
          <a:xfrm>
            <a:off x="3773488" y="3390431"/>
            <a:ext cx="604333" cy="246221"/>
          </a:xfrm>
          <a:prstGeom prst="rect">
            <a:avLst/>
          </a:prstGeom>
          <a:noFill/>
          <a:ln w="9525">
            <a:noFill/>
            <a:miter lim="800000"/>
            <a:headEnd/>
            <a:tailEnd/>
          </a:ln>
        </p:spPr>
        <p:txBody>
          <a:bodyPr wrap="none" lIns="0" tIns="0" rIns="0" bIns="0">
            <a:spAutoFit/>
          </a:bodyPr>
          <a:lstStyle/>
          <a:p>
            <a:r>
              <a:rPr lang="en-US" sz="1600"/>
              <a:t>Server</a:t>
            </a:r>
            <a:endParaRPr lang="en-US" sz="1800"/>
          </a:p>
        </p:txBody>
      </p:sp>
      <p:sp>
        <p:nvSpPr>
          <p:cNvPr id="386068" name="Text Box 20"/>
          <p:cNvSpPr txBox="1">
            <a:spLocks noChangeArrowheads="1"/>
          </p:cNvSpPr>
          <p:nvPr/>
        </p:nvSpPr>
        <p:spPr bwMode="auto">
          <a:xfrm>
            <a:off x="6238875" y="5253440"/>
            <a:ext cx="2244725" cy="830997"/>
          </a:xfrm>
          <a:prstGeom prst="rect">
            <a:avLst/>
          </a:prstGeom>
          <a:noFill/>
          <a:ln w="12700">
            <a:noFill/>
            <a:miter lim="800000"/>
            <a:headEnd type="none" w="sm" len="sm"/>
            <a:tailEnd type="none" w="lg" len="lg"/>
          </a:ln>
          <a:effectLst/>
        </p:spPr>
        <p:txBody>
          <a:bodyPr>
            <a:spAutoFit/>
          </a:bodyPr>
          <a:lstStyle/>
          <a:p>
            <a:pPr algn="r">
              <a:spcBef>
                <a:spcPct val="50000"/>
              </a:spcBef>
            </a:pPr>
            <a:r>
              <a:rPr lang="en-US" sz="2400" i="1" dirty="0" err="1" smtClean="0">
                <a:solidFill>
                  <a:srgbClr val="00CCFF"/>
                </a:solidFill>
              </a:rPr>
              <a:t>Sử</a:t>
            </a:r>
            <a:r>
              <a:rPr lang="en-US" sz="2400" i="1" dirty="0" smtClean="0">
                <a:solidFill>
                  <a:srgbClr val="00CCFF"/>
                </a:solidFill>
              </a:rPr>
              <a:t> </a:t>
            </a:r>
            <a:r>
              <a:rPr lang="en-US" sz="2400" i="1" dirty="0" err="1" smtClean="0">
                <a:solidFill>
                  <a:srgbClr val="00CCFF"/>
                </a:solidFill>
              </a:rPr>
              <a:t>dụng</a:t>
            </a:r>
            <a:r>
              <a:rPr lang="en-US" sz="2400" i="1" dirty="0" smtClean="0">
                <a:solidFill>
                  <a:srgbClr val="00CCFF"/>
                </a:solidFill>
              </a:rPr>
              <a:t> </a:t>
            </a:r>
            <a:r>
              <a:rPr lang="en-US" sz="2400" i="1" dirty="0" err="1" smtClean="0">
                <a:solidFill>
                  <a:srgbClr val="00CCFF"/>
                </a:solidFill>
              </a:rPr>
              <a:t>với</a:t>
            </a:r>
            <a:r>
              <a:rPr lang="en-US" sz="2400" i="1" dirty="0" smtClean="0">
                <a:solidFill>
                  <a:srgbClr val="00CCFF"/>
                </a:solidFill>
              </a:rPr>
              <a:t> </a:t>
            </a:r>
            <a:r>
              <a:rPr lang="en-US" sz="2400" i="1" dirty="0" err="1" smtClean="0">
                <a:solidFill>
                  <a:srgbClr val="00CCFF"/>
                </a:solidFill>
              </a:rPr>
              <a:t>sự</a:t>
            </a:r>
            <a:r>
              <a:rPr lang="en-US" sz="2400" i="1" dirty="0" smtClean="0">
                <a:solidFill>
                  <a:srgbClr val="00CCFF"/>
                </a:solidFill>
              </a:rPr>
              <a:t> </a:t>
            </a:r>
            <a:r>
              <a:rPr lang="en-US" sz="2400" i="1" dirty="0" err="1" smtClean="0">
                <a:solidFill>
                  <a:srgbClr val="00CCFF"/>
                </a:solidFill>
              </a:rPr>
              <a:t>cẩn</a:t>
            </a:r>
            <a:r>
              <a:rPr lang="en-US" sz="2400" i="1" dirty="0" smtClean="0">
                <a:solidFill>
                  <a:srgbClr val="00CCFF"/>
                </a:solidFill>
              </a:rPr>
              <a:t> </a:t>
            </a:r>
            <a:r>
              <a:rPr lang="en-US" sz="2400" i="1" dirty="0" err="1" smtClean="0">
                <a:solidFill>
                  <a:srgbClr val="00CCFF"/>
                </a:solidFill>
              </a:rPr>
              <a:t>trọng</a:t>
            </a:r>
            <a:endParaRPr lang="en-US" sz="2400" i="1" dirty="0">
              <a:solidFill>
                <a:srgbClr val="00CCFF"/>
              </a:solidFill>
            </a:endParaRPr>
          </a:p>
        </p:txBody>
      </p:sp>
      <p:sp>
        <p:nvSpPr>
          <p:cNvPr id="386071" name="Rectangle 23"/>
          <p:cNvSpPr>
            <a:spLocks noChangeArrowheads="1"/>
          </p:cNvSpPr>
          <p:nvPr/>
        </p:nvSpPr>
        <p:spPr bwMode="auto">
          <a:xfrm>
            <a:off x="1381125" y="5050240"/>
            <a:ext cx="1598613" cy="911225"/>
          </a:xfrm>
          <a:prstGeom prst="rect">
            <a:avLst/>
          </a:prstGeom>
          <a:solidFill>
            <a:srgbClr val="FFFFCC"/>
          </a:solidFill>
          <a:ln w="12700">
            <a:solidFill>
              <a:srgbClr val="990033"/>
            </a:solidFill>
            <a:miter lim="800000"/>
            <a:headEnd/>
            <a:tailEnd/>
          </a:ln>
        </p:spPr>
        <p:txBody>
          <a:bodyPr/>
          <a:lstStyle/>
          <a:p>
            <a:endParaRPr lang="en-US"/>
          </a:p>
        </p:txBody>
      </p:sp>
      <p:sp>
        <p:nvSpPr>
          <p:cNvPr id="386072" name="Rectangle 24"/>
          <p:cNvSpPr>
            <a:spLocks noChangeArrowheads="1"/>
          </p:cNvSpPr>
          <p:nvPr/>
        </p:nvSpPr>
        <p:spPr bwMode="auto">
          <a:xfrm>
            <a:off x="1381125" y="4781953"/>
            <a:ext cx="642938" cy="268287"/>
          </a:xfrm>
          <a:prstGeom prst="rect">
            <a:avLst/>
          </a:prstGeom>
          <a:solidFill>
            <a:srgbClr val="FFFFCC"/>
          </a:solidFill>
          <a:ln w="12700">
            <a:solidFill>
              <a:srgbClr val="990033"/>
            </a:solidFill>
            <a:miter lim="800000"/>
            <a:headEnd/>
            <a:tailEnd/>
          </a:ln>
        </p:spPr>
        <p:txBody>
          <a:bodyPr/>
          <a:lstStyle/>
          <a:p>
            <a:endParaRPr lang="en-US"/>
          </a:p>
        </p:txBody>
      </p:sp>
      <p:sp>
        <p:nvSpPr>
          <p:cNvPr id="386073" name="Rectangle 25"/>
          <p:cNvSpPr>
            <a:spLocks noChangeArrowheads="1"/>
          </p:cNvSpPr>
          <p:nvPr/>
        </p:nvSpPr>
        <p:spPr bwMode="auto">
          <a:xfrm>
            <a:off x="1474788" y="5332815"/>
            <a:ext cx="1400175" cy="244475"/>
          </a:xfrm>
          <a:prstGeom prst="rect">
            <a:avLst/>
          </a:prstGeom>
          <a:solidFill>
            <a:srgbClr val="FFFFCC"/>
          </a:solidFill>
          <a:ln w="9525">
            <a:noFill/>
            <a:miter lim="800000"/>
            <a:headEnd/>
            <a:tailEnd/>
          </a:ln>
        </p:spPr>
        <p:txBody>
          <a:bodyPr wrap="none" lIns="0" tIns="0" rIns="0" bIns="0">
            <a:spAutoFit/>
          </a:bodyPr>
          <a:lstStyle/>
          <a:p>
            <a:r>
              <a:rPr lang="en-US" sz="1600" b="1"/>
              <a:t>Client Support</a:t>
            </a:r>
          </a:p>
        </p:txBody>
      </p:sp>
      <p:sp>
        <p:nvSpPr>
          <p:cNvPr id="386074" name="Rectangle 26"/>
          <p:cNvSpPr>
            <a:spLocks noChangeArrowheads="1"/>
          </p:cNvSpPr>
          <p:nvPr/>
        </p:nvSpPr>
        <p:spPr bwMode="auto">
          <a:xfrm>
            <a:off x="1543050" y="5080403"/>
            <a:ext cx="1272784" cy="215444"/>
          </a:xfrm>
          <a:prstGeom prst="rect">
            <a:avLst/>
          </a:prstGeom>
          <a:solidFill>
            <a:srgbClr val="FFFFCC"/>
          </a:solidFill>
          <a:ln w="9525">
            <a:noFill/>
            <a:miter lim="800000"/>
            <a:headEnd/>
            <a:tailEnd/>
          </a:ln>
        </p:spPr>
        <p:txBody>
          <a:bodyPr wrap="none" lIns="0" tIns="0" rIns="0" bIns="0">
            <a:spAutoFit/>
          </a:bodyPr>
          <a:lstStyle/>
          <a:p>
            <a:r>
              <a:rPr lang="en-US" sz="1400"/>
              <a:t>&lt;&lt;subsystem&gt;&gt;</a:t>
            </a:r>
          </a:p>
        </p:txBody>
      </p:sp>
      <p:grpSp>
        <p:nvGrpSpPr>
          <p:cNvPr id="386076" name="Group 28"/>
          <p:cNvGrpSpPr>
            <a:grpSpLocks/>
          </p:cNvGrpSpPr>
          <p:nvPr/>
        </p:nvGrpSpPr>
        <p:grpSpPr bwMode="auto">
          <a:xfrm>
            <a:off x="4422775" y="4781953"/>
            <a:ext cx="1614488" cy="1179512"/>
            <a:chOff x="2551" y="1350"/>
            <a:chExt cx="1017" cy="743"/>
          </a:xfrm>
        </p:grpSpPr>
        <p:sp>
          <p:nvSpPr>
            <p:cNvPr id="386077" name="Rectangle 29"/>
            <p:cNvSpPr>
              <a:spLocks noChangeArrowheads="1"/>
            </p:cNvSpPr>
            <p:nvPr/>
          </p:nvSpPr>
          <p:spPr bwMode="auto">
            <a:xfrm>
              <a:off x="2551" y="1519"/>
              <a:ext cx="1017" cy="574"/>
            </a:xfrm>
            <a:prstGeom prst="rect">
              <a:avLst/>
            </a:prstGeom>
            <a:solidFill>
              <a:srgbClr val="FFFFCC"/>
            </a:solidFill>
            <a:ln w="12700">
              <a:solidFill>
                <a:srgbClr val="990033"/>
              </a:solidFill>
              <a:miter lim="800000"/>
              <a:headEnd/>
              <a:tailEnd/>
            </a:ln>
          </p:spPr>
          <p:txBody>
            <a:bodyPr/>
            <a:lstStyle/>
            <a:p>
              <a:endParaRPr lang="en-US"/>
            </a:p>
          </p:txBody>
        </p:sp>
        <p:sp>
          <p:nvSpPr>
            <p:cNvPr id="386078" name="Rectangle 30"/>
            <p:cNvSpPr>
              <a:spLocks noChangeArrowheads="1"/>
            </p:cNvSpPr>
            <p:nvPr/>
          </p:nvSpPr>
          <p:spPr bwMode="auto">
            <a:xfrm>
              <a:off x="2551" y="1350"/>
              <a:ext cx="404" cy="169"/>
            </a:xfrm>
            <a:prstGeom prst="rect">
              <a:avLst/>
            </a:prstGeom>
            <a:solidFill>
              <a:srgbClr val="FFFFCC"/>
            </a:solidFill>
            <a:ln w="12700">
              <a:solidFill>
                <a:srgbClr val="990033"/>
              </a:solidFill>
              <a:miter lim="800000"/>
              <a:headEnd/>
              <a:tailEnd/>
            </a:ln>
          </p:spPr>
          <p:txBody>
            <a:bodyPr/>
            <a:lstStyle/>
            <a:p>
              <a:endParaRPr lang="en-US"/>
            </a:p>
          </p:txBody>
        </p:sp>
      </p:grpSp>
      <p:sp>
        <p:nvSpPr>
          <p:cNvPr id="386079" name="Rectangle 31"/>
          <p:cNvSpPr>
            <a:spLocks noChangeArrowheads="1"/>
          </p:cNvSpPr>
          <p:nvPr/>
        </p:nvSpPr>
        <p:spPr bwMode="auto">
          <a:xfrm>
            <a:off x="4714875" y="5228040"/>
            <a:ext cx="1050925" cy="488950"/>
          </a:xfrm>
          <a:prstGeom prst="rect">
            <a:avLst/>
          </a:prstGeom>
          <a:solidFill>
            <a:srgbClr val="FFFFCC"/>
          </a:solidFill>
          <a:ln w="9525">
            <a:noFill/>
            <a:miter lim="800000"/>
            <a:headEnd/>
            <a:tailEnd/>
          </a:ln>
        </p:spPr>
        <p:txBody>
          <a:bodyPr lIns="0" tIns="0" rIns="0" bIns="0">
            <a:spAutoFit/>
          </a:bodyPr>
          <a:lstStyle/>
          <a:p>
            <a:pPr algn="ctr"/>
            <a:r>
              <a:rPr lang="en-US" sz="1600"/>
              <a:t>Supporting</a:t>
            </a:r>
            <a:br>
              <a:rPr lang="en-US" sz="1600"/>
            </a:br>
            <a:r>
              <a:rPr lang="en-US" sz="1600"/>
              <a:t>Types</a:t>
            </a:r>
            <a:endParaRPr lang="en-US" sz="1800"/>
          </a:p>
        </p:txBody>
      </p:sp>
      <p:sp>
        <p:nvSpPr>
          <p:cNvPr id="386083" name="Rectangle 35"/>
          <p:cNvSpPr>
            <a:spLocks noChangeArrowheads="1"/>
          </p:cNvSpPr>
          <p:nvPr/>
        </p:nvSpPr>
        <p:spPr bwMode="auto">
          <a:xfrm>
            <a:off x="1398588" y="2747493"/>
            <a:ext cx="1652587" cy="811213"/>
          </a:xfrm>
          <a:prstGeom prst="rect">
            <a:avLst/>
          </a:prstGeom>
          <a:solidFill>
            <a:srgbClr val="FFFFCC"/>
          </a:solidFill>
          <a:ln w="12700">
            <a:solidFill>
              <a:srgbClr val="990033"/>
            </a:solidFill>
            <a:miter lim="800000"/>
            <a:headEnd/>
            <a:tailEnd/>
          </a:ln>
        </p:spPr>
        <p:txBody>
          <a:bodyPr/>
          <a:lstStyle/>
          <a:p>
            <a:endParaRPr lang="en-US"/>
          </a:p>
        </p:txBody>
      </p:sp>
      <p:sp>
        <p:nvSpPr>
          <p:cNvPr id="386058" name="Rectangle 10"/>
          <p:cNvSpPr>
            <a:spLocks noChangeArrowheads="1"/>
          </p:cNvSpPr>
          <p:nvPr/>
        </p:nvSpPr>
        <p:spPr bwMode="auto">
          <a:xfrm>
            <a:off x="1397000" y="2509368"/>
            <a:ext cx="612775" cy="238125"/>
          </a:xfrm>
          <a:prstGeom prst="rect">
            <a:avLst/>
          </a:prstGeom>
          <a:solidFill>
            <a:srgbClr val="FFFFCC"/>
          </a:solidFill>
          <a:ln w="12700">
            <a:solidFill>
              <a:srgbClr val="990033"/>
            </a:solidFill>
            <a:miter lim="800000"/>
            <a:headEnd/>
            <a:tailEnd/>
          </a:ln>
        </p:spPr>
        <p:txBody>
          <a:bodyPr/>
          <a:lstStyle/>
          <a:p>
            <a:endParaRPr lang="en-US"/>
          </a:p>
        </p:txBody>
      </p:sp>
      <p:sp>
        <p:nvSpPr>
          <p:cNvPr id="386059" name="Rectangle 11"/>
          <p:cNvSpPr>
            <a:spLocks noChangeArrowheads="1"/>
          </p:cNvSpPr>
          <p:nvPr/>
        </p:nvSpPr>
        <p:spPr bwMode="auto">
          <a:xfrm>
            <a:off x="1520825" y="3001493"/>
            <a:ext cx="1400175" cy="244475"/>
          </a:xfrm>
          <a:prstGeom prst="rect">
            <a:avLst/>
          </a:prstGeom>
          <a:solidFill>
            <a:srgbClr val="FFFFCC"/>
          </a:solidFill>
          <a:ln w="9525">
            <a:noFill/>
            <a:miter lim="800000"/>
            <a:headEnd/>
            <a:tailEnd/>
          </a:ln>
        </p:spPr>
        <p:txBody>
          <a:bodyPr wrap="none" lIns="0" tIns="0" rIns="0" bIns="0">
            <a:spAutoFit/>
          </a:bodyPr>
          <a:lstStyle/>
          <a:p>
            <a:r>
              <a:rPr lang="en-US" sz="1600" b="1"/>
              <a:t>Client Support</a:t>
            </a:r>
          </a:p>
        </p:txBody>
      </p:sp>
      <p:sp>
        <p:nvSpPr>
          <p:cNvPr id="386060" name="Rectangle 12"/>
          <p:cNvSpPr>
            <a:spLocks noChangeArrowheads="1"/>
          </p:cNvSpPr>
          <p:nvPr/>
        </p:nvSpPr>
        <p:spPr bwMode="auto">
          <a:xfrm>
            <a:off x="1582738" y="2776068"/>
            <a:ext cx="1272784" cy="215444"/>
          </a:xfrm>
          <a:prstGeom prst="rect">
            <a:avLst/>
          </a:prstGeom>
          <a:solidFill>
            <a:srgbClr val="FFFFCC"/>
          </a:solidFill>
          <a:ln w="9525">
            <a:noFill/>
            <a:miter lim="800000"/>
            <a:headEnd/>
            <a:tailEnd/>
          </a:ln>
        </p:spPr>
        <p:txBody>
          <a:bodyPr wrap="none" lIns="0" tIns="0" rIns="0" bIns="0">
            <a:spAutoFit/>
          </a:bodyPr>
          <a:lstStyle/>
          <a:p>
            <a:r>
              <a:rPr lang="en-US" sz="1400"/>
              <a:t>&lt;&lt;subsystem&gt;&gt;</a:t>
            </a:r>
          </a:p>
        </p:txBody>
      </p:sp>
      <p:sp>
        <p:nvSpPr>
          <p:cNvPr id="386062" name="Rectangle 14"/>
          <p:cNvSpPr>
            <a:spLocks noChangeArrowheads="1"/>
          </p:cNvSpPr>
          <p:nvPr/>
        </p:nvSpPr>
        <p:spPr bwMode="auto">
          <a:xfrm>
            <a:off x="4929188" y="2747493"/>
            <a:ext cx="1652587" cy="811213"/>
          </a:xfrm>
          <a:prstGeom prst="rect">
            <a:avLst/>
          </a:prstGeom>
          <a:solidFill>
            <a:srgbClr val="FFFFCC"/>
          </a:solidFill>
          <a:ln w="12700">
            <a:solidFill>
              <a:srgbClr val="990033"/>
            </a:solidFill>
            <a:miter lim="800000"/>
            <a:headEnd/>
            <a:tailEnd/>
          </a:ln>
        </p:spPr>
        <p:txBody>
          <a:bodyPr/>
          <a:lstStyle/>
          <a:p>
            <a:endParaRPr lang="en-US"/>
          </a:p>
        </p:txBody>
      </p:sp>
      <p:sp>
        <p:nvSpPr>
          <p:cNvPr id="386063" name="Rectangle 15"/>
          <p:cNvSpPr>
            <a:spLocks noChangeArrowheads="1"/>
          </p:cNvSpPr>
          <p:nvPr/>
        </p:nvSpPr>
        <p:spPr bwMode="auto">
          <a:xfrm>
            <a:off x="4929188" y="2509368"/>
            <a:ext cx="611187" cy="238125"/>
          </a:xfrm>
          <a:prstGeom prst="rect">
            <a:avLst/>
          </a:prstGeom>
          <a:solidFill>
            <a:srgbClr val="FFFFCC"/>
          </a:solidFill>
          <a:ln w="12700">
            <a:solidFill>
              <a:srgbClr val="990033"/>
            </a:solidFill>
            <a:miter lim="800000"/>
            <a:headEnd/>
            <a:tailEnd/>
          </a:ln>
        </p:spPr>
        <p:txBody>
          <a:bodyPr/>
          <a:lstStyle/>
          <a:p>
            <a:endParaRPr lang="en-US"/>
          </a:p>
        </p:txBody>
      </p:sp>
      <p:sp>
        <p:nvSpPr>
          <p:cNvPr id="386064" name="Rectangle 16"/>
          <p:cNvSpPr>
            <a:spLocks noChangeArrowheads="1"/>
          </p:cNvSpPr>
          <p:nvPr/>
        </p:nvSpPr>
        <p:spPr bwMode="auto">
          <a:xfrm>
            <a:off x="5013325" y="3001493"/>
            <a:ext cx="1466850" cy="244475"/>
          </a:xfrm>
          <a:prstGeom prst="rect">
            <a:avLst/>
          </a:prstGeom>
          <a:solidFill>
            <a:srgbClr val="FFFFCC"/>
          </a:solidFill>
          <a:ln w="9525">
            <a:noFill/>
            <a:miter lim="800000"/>
            <a:headEnd/>
            <a:tailEnd/>
          </a:ln>
        </p:spPr>
        <p:txBody>
          <a:bodyPr wrap="none" lIns="0" tIns="0" rIns="0" bIns="0">
            <a:spAutoFit/>
          </a:bodyPr>
          <a:lstStyle/>
          <a:p>
            <a:r>
              <a:rPr lang="en-US" sz="1600" b="1"/>
              <a:t>Server Support</a:t>
            </a:r>
          </a:p>
        </p:txBody>
      </p:sp>
      <p:sp>
        <p:nvSpPr>
          <p:cNvPr id="386065" name="Rectangle 17"/>
          <p:cNvSpPr>
            <a:spLocks noChangeArrowheads="1"/>
          </p:cNvSpPr>
          <p:nvPr/>
        </p:nvSpPr>
        <p:spPr bwMode="auto">
          <a:xfrm>
            <a:off x="5153025" y="2776068"/>
            <a:ext cx="1272784" cy="215444"/>
          </a:xfrm>
          <a:prstGeom prst="rect">
            <a:avLst/>
          </a:prstGeom>
          <a:solidFill>
            <a:srgbClr val="FFFFCC"/>
          </a:solidFill>
          <a:ln w="9525">
            <a:noFill/>
            <a:miter lim="800000"/>
            <a:headEnd/>
            <a:tailEnd/>
          </a:ln>
        </p:spPr>
        <p:txBody>
          <a:bodyPr wrap="none" lIns="0" tIns="0" rIns="0" bIns="0">
            <a:spAutoFit/>
          </a:bodyPr>
          <a:lstStyle/>
          <a:p>
            <a:r>
              <a:rPr lang="en-US" sz="1400"/>
              <a:t>&lt;&lt;subsystem&gt;&gt;</a:t>
            </a:r>
          </a:p>
        </p:txBody>
      </p:sp>
    </p:spTree>
    <p:extLst>
      <p:ext uri="{BB962C8B-B14F-4D97-AF65-F5344CB8AC3E}">
        <p14:creationId xmlns:p14="http://schemas.microsoft.com/office/powerpoint/2010/main" val="27992233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8117" name="Line 21"/>
          <p:cNvSpPr>
            <a:spLocks noChangeShapeType="1"/>
          </p:cNvSpPr>
          <p:nvPr/>
        </p:nvSpPr>
        <p:spPr bwMode="auto">
          <a:xfrm>
            <a:off x="4241800" y="2205038"/>
            <a:ext cx="736600" cy="509587"/>
          </a:xfrm>
          <a:prstGeom prst="line">
            <a:avLst/>
          </a:prstGeom>
          <a:noFill/>
          <a:ln w="12700">
            <a:solidFill>
              <a:schemeClr val="tx1"/>
            </a:solidFill>
            <a:prstDash val="dash"/>
            <a:round/>
            <a:headEnd/>
            <a:tailEnd type="arrow" w="lg" len="lg"/>
          </a:ln>
        </p:spPr>
        <p:txBody>
          <a:bodyPr/>
          <a:lstStyle/>
          <a:p>
            <a:endParaRPr lang="en-US"/>
          </a:p>
        </p:txBody>
      </p:sp>
      <p:sp>
        <p:nvSpPr>
          <p:cNvPr id="388123" name="Line 27"/>
          <p:cNvSpPr>
            <a:spLocks noChangeShapeType="1"/>
          </p:cNvSpPr>
          <p:nvPr/>
        </p:nvSpPr>
        <p:spPr bwMode="auto">
          <a:xfrm>
            <a:off x="3641725" y="2078038"/>
            <a:ext cx="817563" cy="1423987"/>
          </a:xfrm>
          <a:prstGeom prst="line">
            <a:avLst/>
          </a:prstGeom>
          <a:noFill/>
          <a:ln w="12700">
            <a:solidFill>
              <a:schemeClr val="tx1"/>
            </a:solidFill>
            <a:prstDash val="dash"/>
            <a:round/>
            <a:headEnd/>
            <a:tailEnd type="arrow" w="lg" len="lg"/>
          </a:ln>
        </p:spPr>
        <p:txBody>
          <a:bodyPr/>
          <a:lstStyle/>
          <a:p>
            <a:endParaRPr lang="en-US"/>
          </a:p>
        </p:txBody>
      </p:sp>
      <p:sp>
        <p:nvSpPr>
          <p:cNvPr id="388124" name="Line 28"/>
          <p:cNvSpPr>
            <a:spLocks noChangeShapeType="1"/>
          </p:cNvSpPr>
          <p:nvPr/>
        </p:nvSpPr>
        <p:spPr bwMode="auto">
          <a:xfrm flipH="1">
            <a:off x="5516563" y="3059113"/>
            <a:ext cx="338137" cy="671512"/>
          </a:xfrm>
          <a:prstGeom prst="line">
            <a:avLst/>
          </a:prstGeom>
          <a:noFill/>
          <a:ln w="12700">
            <a:solidFill>
              <a:schemeClr val="tx1"/>
            </a:solidFill>
            <a:prstDash val="dash"/>
            <a:round/>
            <a:headEnd/>
            <a:tailEnd type="arrow" w="lg" len="lg"/>
          </a:ln>
        </p:spPr>
        <p:txBody>
          <a:bodyPr/>
          <a:lstStyle/>
          <a:p>
            <a:endParaRPr lang="en-US"/>
          </a:p>
        </p:txBody>
      </p:sp>
      <p:sp>
        <p:nvSpPr>
          <p:cNvPr id="388125" name="Line 29"/>
          <p:cNvSpPr>
            <a:spLocks noChangeShapeType="1"/>
          </p:cNvSpPr>
          <p:nvPr/>
        </p:nvSpPr>
        <p:spPr bwMode="auto">
          <a:xfrm flipH="1">
            <a:off x="3240088" y="2090738"/>
            <a:ext cx="0" cy="2817812"/>
          </a:xfrm>
          <a:prstGeom prst="line">
            <a:avLst/>
          </a:prstGeom>
          <a:noFill/>
          <a:ln w="12700">
            <a:solidFill>
              <a:schemeClr val="tx1"/>
            </a:solidFill>
            <a:prstDash val="dash"/>
            <a:round/>
            <a:headEnd/>
            <a:tailEnd type="arrow" w="lg" len="lg"/>
          </a:ln>
        </p:spPr>
        <p:txBody>
          <a:bodyPr/>
          <a:lstStyle/>
          <a:p>
            <a:endParaRPr lang="en-US"/>
          </a:p>
        </p:txBody>
      </p:sp>
      <p:sp>
        <p:nvSpPr>
          <p:cNvPr id="388098" name="Rectangle 2"/>
          <p:cNvSpPr>
            <a:spLocks noGrp="1" noChangeArrowheads="1"/>
          </p:cNvSpPr>
          <p:nvPr>
            <p:ph type="title"/>
          </p:nvPr>
        </p:nvSpPr>
        <p:spPr/>
        <p:txBody>
          <a:bodyPr>
            <a:normAutofit/>
          </a:bodyPr>
          <a:lstStyle/>
          <a:p>
            <a:r>
              <a:rPr lang="en-US" sz="3200" dirty="0" err="1" smtClean="0"/>
              <a:t>Ví</a:t>
            </a:r>
            <a:r>
              <a:rPr lang="en-US" sz="3200" dirty="0" smtClean="0"/>
              <a:t> </a:t>
            </a:r>
            <a:r>
              <a:rPr lang="en-US" sz="3200" dirty="0" err="1" smtClean="0"/>
              <a:t>dụ</a:t>
            </a:r>
            <a:r>
              <a:rPr lang="en-US" sz="3200" dirty="0" smtClean="0"/>
              <a:t>: </a:t>
            </a:r>
            <a:r>
              <a:rPr lang="en-US" sz="3200" dirty="0" err="1" smtClean="0"/>
              <a:t>Sự</a:t>
            </a:r>
            <a:r>
              <a:rPr lang="en-US" sz="3200" dirty="0" smtClean="0"/>
              <a:t> </a:t>
            </a:r>
            <a:r>
              <a:rPr lang="en-US" sz="3200" dirty="0" err="1" smtClean="0"/>
              <a:t>phụ</a:t>
            </a:r>
            <a:r>
              <a:rPr lang="en-US" sz="3200" dirty="0" smtClean="0"/>
              <a:t> </a:t>
            </a:r>
            <a:r>
              <a:rPr lang="en-US" sz="3200" dirty="0" err="1" smtClean="0"/>
              <a:t>thuộc</a:t>
            </a:r>
            <a:r>
              <a:rPr lang="en-US" sz="3200" dirty="0" smtClean="0"/>
              <a:t> </a:t>
            </a:r>
            <a:r>
              <a:rPr lang="en-US" sz="3200" dirty="0" err="1" smtClean="0"/>
              <a:t>của</a:t>
            </a:r>
            <a:r>
              <a:rPr lang="en-US" sz="3200" dirty="0" smtClean="0"/>
              <a:t> </a:t>
            </a:r>
            <a:r>
              <a:rPr lang="en-US" sz="3200" dirty="0" err="1" smtClean="0"/>
              <a:t>hệ</a:t>
            </a:r>
            <a:r>
              <a:rPr lang="en-US" sz="3200" dirty="0" smtClean="0"/>
              <a:t> </a:t>
            </a:r>
            <a:r>
              <a:rPr lang="en-US" sz="3200" dirty="0" err="1" smtClean="0"/>
              <a:t>thống</a:t>
            </a:r>
            <a:r>
              <a:rPr lang="en-US" sz="3200" dirty="0" smtClean="0"/>
              <a:t> con </a:t>
            </a:r>
            <a:r>
              <a:rPr lang="en-US" sz="3200" dirty="0" err="1" smtClean="0"/>
              <a:t>CourseCatalogSystem</a:t>
            </a:r>
            <a:endParaRPr lang="en-US" dirty="0"/>
          </a:p>
        </p:txBody>
      </p:sp>
      <p:sp>
        <p:nvSpPr>
          <p:cNvPr id="28" name="Date Placeholder 27"/>
          <p:cNvSpPr>
            <a:spLocks noGrp="1"/>
          </p:cNvSpPr>
          <p:nvPr>
            <p:ph type="dt" sz="half" idx="10"/>
          </p:nvPr>
        </p:nvSpPr>
        <p:spPr/>
        <p:txBody>
          <a:bodyPr/>
          <a:lstStyle/>
          <a:p>
            <a:r>
              <a:rPr lang="en-US" smtClean="0"/>
              <a:t>2/26/2014</a:t>
            </a:r>
            <a:endParaRPr lang="en-US"/>
          </a:p>
        </p:txBody>
      </p:sp>
      <p:sp>
        <p:nvSpPr>
          <p:cNvPr id="30" name="Footer Placeholder 29"/>
          <p:cNvSpPr>
            <a:spLocks noGrp="1"/>
          </p:cNvSpPr>
          <p:nvPr>
            <p:ph type="ftr" sz="quarter" idx="11"/>
          </p:nvPr>
        </p:nvSpPr>
        <p:spPr/>
        <p:txBody>
          <a:bodyPr/>
          <a:lstStyle/>
          <a:p>
            <a:r>
              <a:rPr lang="en-US" smtClean="0"/>
              <a:t>pttk2014wru - v0.1: Subsystem Design</a:t>
            </a:r>
            <a:endParaRPr lang="en-US"/>
          </a:p>
        </p:txBody>
      </p:sp>
      <p:sp>
        <p:nvSpPr>
          <p:cNvPr id="29" name="Slide Number Placeholder 28"/>
          <p:cNvSpPr>
            <a:spLocks noGrp="1"/>
          </p:cNvSpPr>
          <p:nvPr>
            <p:ph type="sldNum" sz="quarter" idx="12"/>
          </p:nvPr>
        </p:nvSpPr>
        <p:spPr/>
        <p:txBody>
          <a:bodyPr/>
          <a:lstStyle/>
          <a:p>
            <a:fld id="{92198BE0-1931-4F36-B718-3E608C08BA61}" type="slidenum">
              <a:rPr lang="en-US" smtClean="0"/>
              <a:pPr/>
              <a:t>17</a:t>
            </a:fld>
            <a:endParaRPr lang="en-US"/>
          </a:p>
        </p:txBody>
      </p:sp>
      <p:sp>
        <p:nvSpPr>
          <p:cNvPr id="388100" name="Rectangle 4"/>
          <p:cNvSpPr>
            <a:spLocks noChangeArrowheads="1"/>
          </p:cNvSpPr>
          <p:nvPr/>
        </p:nvSpPr>
        <p:spPr bwMode="auto">
          <a:xfrm>
            <a:off x="2536825" y="4981575"/>
            <a:ext cx="1331913" cy="666750"/>
          </a:xfrm>
          <a:prstGeom prst="rect">
            <a:avLst/>
          </a:prstGeom>
          <a:solidFill>
            <a:srgbClr val="FFFFCC"/>
          </a:solidFill>
          <a:ln w="12700">
            <a:solidFill>
              <a:srgbClr val="990033"/>
            </a:solidFill>
            <a:miter lim="800000"/>
            <a:headEnd/>
            <a:tailEnd/>
          </a:ln>
        </p:spPr>
        <p:txBody>
          <a:bodyPr/>
          <a:lstStyle/>
          <a:p>
            <a:endParaRPr lang="en-US"/>
          </a:p>
        </p:txBody>
      </p:sp>
      <p:sp>
        <p:nvSpPr>
          <p:cNvPr id="388101" name="Rectangle 5"/>
          <p:cNvSpPr>
            <a:spLocks noChangeArrowheads="1"/>
          </p:cNvSpPr>
          <p:nvPr/>
        </p:nvSpPr>
        <p:spPr bwMode="auto">
          <a:xfrm>
            <a:off x="2536825" y="4781550"/>
            <a:ext cx="492125" cy="200025"/>
          </a:xfrm>
          <a:prstGeom prst="rect">
            <a:avLst/>
          </a:prstGeom>
          <a:noFill/>
          <a:ln w="9525">
            <a:solidFill>
              <a:srgbClr val="CCECFF"/>
            </a:solidFill>
            <a:miter lim="800000"/>
            <a:headEnd/>
            <a:tailEnd/>
          </a:ln>
        </p:spPr>
        <p:txBody>
          <a:bodyPr/>
          <a:lstStyle/>
          <a:p>
            <a:endParaRPr lang="en-US"/>
          </a:p>
        </p:txBody>
      </p:sp>
      <p:sp>
        <p:nvSpPr>
          <p:cNvPr id="388102" name="Rectangle 6"/>
          <p:cNvSpPr>
            <a:spLocks noChangeArrowheads="1"/>
          </p:cNvSpPr>
          <p:nvPr/>
        </p:nvSpPr>
        <p:spPr bwMode="auto">
          <a:xfrm>
            <a:off x="2536825" y="4781550"/>
            <a:ext cx="492125" cy="200025"/>
          </a:xfrm>
          <a:prstGeom prst="rect">
            <a:avLst/>
          </a:prstGeom>
          <a:solidFill>
            <a:srgbClr val="FFFFCC"/>
          </a:solidFill>
          <a:ln w="12700">
            <a:solidFill>
              <a:srgbClr val="990033"/>
            </a:solidFill>
            <a:miter lim="800000"/>
            <a:headEnd/>
            <a:tailEnd/>
          </a:ln>
        </p:spPr>
        <p:txBody>
          <a:bodyPr/>
          <a:lstStyle/>
          <a:p>
            <a:endParaRPr lang="en-US"/>
          </a:p>
        </p:txBody>
      </p:sp>
      <p:sp>
        <p:nvSpPr>
          <p:cNvPr id="388105" name="Rectangle 9"/>
          <p:cNvSpPr>
            <a:spLocks noChangeArrowheads="1"/>
          </p:cNvSpPr>
          <p:nvPr/>
        </p:nvSpPr>
        <p:spPr bwMode="auto">
          <a:xfrm>
            <a:off x="2760663" y="1397000"/>
            <a:ext cx="1836737" cy="795338"/>
          </a:xfrm>
          <a:prstGeom prst="rect">
            <a:avLst/>
          </a:prstGeom>
          <a:solidFill>
            <a:srgbClr val="FFFFCC"/>
          </a:solidFill>
          <a:ln w="12700">
            <a:solidFill>
              <a:srgbClr val="990033"/>
            </a:solidFill>
            <a:miter lim="800000"/>
            <a:headEnd/>
            <a:tailEnd/>
          </a:ln>
        </p:spPr>
        <p:txBody>
          <a:bodyPr/>
          <a:lstStyle/>
          <a:p>
            <a:endParaRPr lang="en-US"/>
          </a:p>
        </p:txBody>
      </p:sp>
      <p:sp>
        <p:nvSpPr>
          <p:cNvPr id="388107" name="Rectangle 11"/>
          <p:cNvSpPr>
            <a:spLocks noChangeArrowheads="1"/>
          </p:cNvSpPr>
          <p:nvPr/>
        </p:nvSpPr>
        <p:spPr bwMode="auto">
          <a:xfrm>
            <a:off x="2760663" y="1196975"/>
            <a:ext cx="692150" cy="200025"/>
          </a:xfrm>
          <a:prstGeom prst="rect">
            <a:avLst/>
          </a:prstGeom>
          <a:solidFill>
            <a:srgbClr val="FFFFCC"/>
          </a:solidFill>
          <a:ln w="12700">
            <a:solidFill>
              <a:srgbClr val="990033"/>
            </a:solidFill>
            <a:miter lim="800000"/>
            <a:headEnd/>
            <a:tailEnd/>
          </a:ln>
        </p:spPr>
        <p:txBody>
          <a:bodyPr/>
          <a:lstStyle/>
          <a:p>
            <a:endParaRPr lang="en-US"/>
          </a:p>
        </p:txBody>
      </p:sp>
      <p:grpSp>
        <p:nvGrpSpPr>
          <p:cNvPr id="388131" name="Group 35"/>
          <p:cNvGrpSpPr>
            <a:grpSpLocks/>
          </p:cNvGrpSpPr>
          <p:nvPr/>
        </p:nvGrpSpPr>
        <p:grpSpPr bwMode="auto">
          <a:xfrm>
            <a:off x="5021263" y="2187575"/>
            <a:ext cx="1735137" cy="995363"/>
            <a:chOff x="1867" y="850"/>
            <a:chExt cx="1093" cy="627"/>
          </a:xfrm>
        </p:grpSpPr>
        <p:sp>
          <p:nvSpPr>
            <p:cNvPr id="388129" name="Rectangle 33"/>
            <p:cNvSpPr>
              <a:spLocks noChangeArrowheads="1"/>
            </p:cNvSpPr>
            <p:nvPr/>
          </p:nvSpPr>
          <p:spPr bwMode="auto">
            <a:xfrm>
              <a:off x="1867" y="976"/>
              <a:ext cx="1093" cy="501"/>
            </a:xfrm>
            <a:prstGeom prst="rect">
              <a:avLst/>
            </a:prstGeom>
            <a:solidFill>
              <a:srgbClr val="FFFFCC"/>
            </a:solidFill>
            <a:ln w="12700">
              <a:solidFill>
                <a:srgbClr val="990033"/>
              </a:solidFill>
              <a:miter lim="800000"/>
              <a:headEnd/>
              <a:tailEnd/>
            </a:ln>
          </p:spPr>
          <p:txBody>
            <a:bodyPr/>
            <a:lstStyle/>
            <a:p>
              <a:endParaRPr lang="en-US"/>
            </a:p>
          </p:txBody>
        </p:sp>
        <p:sp>
          <p:nvSpPr>
            <p:cNvPr id="388130" name="Rectangle 34"/>
            <p:cNvSpPr>
              <a:spLocks noChangeArrowheads="1"/>
            </p:cNvSpPr>
            <p:nvPr/>
          </p:nvSpPr>
          <p:spPr bwMode="auto">
            <a:xfrm>
              <a:off x="1867" y="850"/>
              <a:ext cx="436" cy="126"/>
            </a:xfrm>
            <a:prstGeom prst="rect">
              <a:avLst/>
            </a:prstGeom>
            <a:solidFill>
              <a:srgbClr val="FFFFCC"/>
            </a:solidFill>
            <a:ln w="12700">
              <a:solidFill>
                <a:srgbClr val="990033"/>
              </a:solidFill>
              <a:miter lim="800000"/>
              <a:headEnd/>
              <a:tailEnd/>
            </a:ln>
          </p:spPr>
          <p:txBody>
            <a:bodyPr/>
            <a:lstStyle/>
            <a:p>
              <a:endParaRPr lang="en-US"/>
            </a:p>
          </p:txBody>
        </p:sp>
      </p:grpSp>
      <p:grpSp>
        <p:nvGrpSpPr>
          <p:cNvPr id="388132" name="Group 36"/>
          <p:cNvGrpSpPr>
            <a:grpSpLocks/>
          </p:cNvGrpSpPr>
          <p:nvPr/>
        </p:nvGrpSpPr>
        <p:grpSpPr bwMode="auto">
          <a:xfrm>
            <a:off x="4170363" y="3584575"/>
            <a:ext cx="1735137" cy="995363"/>
            <a:chOff x="1867" y="850"/>
            <a:chExt cx="1093" cy="627"/>
          </a:xfrm>
        </p:grpSpPr>
        <p:sp>
          <p:nvSpPr>
            <p:cNvPr id="388133" name="Rectangle 37"/>
            <p:cNvSpPr>
              <a:spLocks noChangeArrowheads="1"/>
            </p:cNvSpPr>
            <p:nvPr/>
          </p:nvSpPr>
          <p:spPr bwMode="auto">
            <a:xfrm>
              <a:off x="1867" y="976"/>
              <a:ext cx="1093" cy="501"/>
            </a:xfrm>
            <a:prstGeom prst="rect">
              <a:avLst/>
            </a:prstGeom>
            <a:solidFill>
              <a:srgbClr val="FFFFCC"/>
            </a:solidFill>
            <a:ln w="12700">
              <a:solidFill>
                <a:srgbClr val="990033"/>
              </a:solidFill>
              <a:miter lim="800000"/>
              <a:headEnd/>
              <a:tailEnd/>
            </a:ln>
          </p:spPr>
          <p:txBody>
            <a:bodyPr/>
            <a:lstStyle/>
            <a:p>
              <a:endParaRPr lang="en-US"/>
            </a:p>
          </p:txBody>
        </p:sp>
        <p:sp>
          <p:nvSpPr>
            <p:cNvPr id="388134" name="Rectangle 38"/>
            <p:cNvSpPr>
              <a:spLocks noChangeArrowheads="1"/>
            </p:cNvSpPr>
            <p:nvPr/>
          </p:nvSpPr>
          <p:spPr bwMode="auto">
            <a:xfrm>
              <a:off x="1867" y="850"/>
              <a:ext cx="436" cy="126"/>
            </a:xfrm>
            <a:prstGeom prst="rect">
              <a:avLst/>
            </a:prstGeom>
            <a:solidFill>
              <a:srgbClr val="FFFFCC"/>
            </a:solidFill>
            <a:ln w="12700">
              <a:solidFill>
                <a:srgbClr val="990033"/>
              </a:solidFill>
              <a:miter lim="800000"/>
              <a:headEnd/>
              <a:tailEnd/>
            </a:ln>
          </p:spPr>
          <p:txBody>
            <a:bodyPr/>
            <a:lstStyle/>
            <a:p>
              <a:endParaRPr lang="en-US"/>
            </a:p>
          </p:txBody>
        </p:sp>
      </p:grpSp>
      <p:sp>
        <p:nvSpPr>
          <p:cNvPr id="388103" name="Rectangle 7"/>
          <p:cNvSpPr>
            <a:spLocks noChangeArrowheads="1"/>
          </p:cNvSpPr>
          <p:nvPr/>
        </p:nvSpPr>
        <p:spPr bwMode="auto">
          <a:xfrm>
            <a:off x="2911475" y="5005388"/>
            <a:ext cx="519373" cy="184666"/>
          </a:xfrm>
          <a:prstGeom prst="rect">
            <a:avLst/>
          </a:prstGeom>
          <a:noFill/>
          <a:ln w="9525">
            <a:noFill/>
            <a:miter lim="800000"/>
            <a:headEnd/>
            <a:tailEnd/>
          </a:ln>
        </p:spPr>
        <p:txBody>
          <a:bodyPr wrap="none" lIns="0" tIns="0" rIns="0" bIns="0">
            <a:spAutoFit/>
          </a:bodyPr>
          <a:lstStyle/>
          <a:p>
            <a:r>
              <a:rPr lang="en-US" sz="1200"/>
              <a:t>java.sql</a:t>
            </a:r>
            <a:endParaRPr lang="en-US">
              <a:latin typeface="ZapfHumnst BT" pitchFamily="34" charset="0"/>
            </a:endParaRPr>
          </a:p>
        </p:txBody>
      </p:sp>
      <p:sp>
        <p:nvSpPr>
          <p:cNvPr id="388104" name="Rectangle 8"/>
          <p:cNvSpPr>
            <a:spLocks noChangeArrowheads="1"/>
          </p:cNvSpPr>
          <p:nvPr/>
        </p:nvSpPr>
        <p:spPr bwMode="auto">
          <a:xfrm>
            <a:off x="2584450" y="5227638"/>
            <a:ext cx="1235916" cy="184666"/>
          </a:xfrm>
          <a:prstGeom prst="rect">
            <a:avLst/>
          </a:prstGeom>
          <a:noFill/>
          <a:ln w="9525">
            <a:noFill/>
            <a:miter lim="800000"/>
            <a:headEnd/>
            <a:tailEnd/>
          </a:ln>
        </p:spPr>
        <p:txBody>
          <a:bodyPr wrap="none" lIns="0" tIns="0" rIns="0" bIns="0">
            <a:spAutoFit/>
          </a:bodyPr>
          <a:lstStyle/>
          <a:p>
            <a:r>
              <a:rPr lang="en-US" sz="1200"/>
              <a:t>(from Middleware)</a:t>
            </a:r>
            <a:endParaRPr lang="en-US">
              <a:latin typeface="ZapfHumnst BT" pitchFamily="34" charset="0"/>
            </a:endParaRPr>
          </a:p>
        </p:txBody>
      </p:sp>
      <p:sp>
        <p:nvSpPr>
          <p:cNvPr id="388108" name="Rectangle 12"/>
          <p:cNvSpPr>
            <a:spLocks noChangeArrowheads="1"/>
          </p:cNvSpPr>
          <p:nvPr/>
        </p:nvSpPr>
        <p:spPr bwMode="auto">
          <a:xfrm>
            <a:off x="2867025" y="1606550"/>
            <a:ext cx="1638269" cy="184666"/>
          </a:xfrm>
          <a:prstGeom prst="rect">
            <a:avLst/>
          </a:prstGeom>
          <a:noFill/>
          <a:ln w="9525">
            <a:noFill/>
            <a:miter lim="800000"/>
            <a:headEnd/>
            <a:tailEnd/>
          </a:ln>
        </p:spPr>
        <p:txBody>
          <a:bodyPr wrap="none" lIns="0" tIns="0" rIns="0" bIns="0">
            <a:spAutoFit/>
          </a:bodyPr>
          <a:lstStyle/>
          <a:p>
            <a:r>
              <a:rPr lang="en-US" sz="1200" b="1"/>
              <a:t>CourseCatalogSystem</a:t>
            </a:r>
            <a:endParaRPr lang="en-US" b="1">
              <a:latin typeface="ZapfHumnst BT" pitchFamily="34" charset="0"/>
            </a:endParaRPr>
          </a:p>
        </p:txBody>
      </p:sp>
      <p:sp>
        <p:nvSpPr>
          <p:cNvPr id="388109" name="Rectangle 13"/>
          <p:cNvSpPr>
            <a:spLocks noChangeArrowheads="1"/>
          </p:cNvSpPr>
          <p:nvPr/>
        </p:nvSpPr>
        <p:spPr bwMode="auto">
          <a:xfrm>
            <a:off x="2835275" y="1881188"/>
            <a:ext cx="1707199" cy="184666"/>
          </a:xfrm>
          <a:prstGeom prst="rect">
            <a:avLst/>
          </a:prstGeom>
          <a:noFill/>
          <a:ln w="9525">
            <a:noFill/>
            <a:miter lim="800000"/>
            <a:headEnd/>
            <a:tailEnd/>
          </a:ln>
        </p:spPr>
        <p:txBody>
          <a:bodyPr wrap="none" lIns="0" tIns="0" rIns="0" bIns="0">
            <a:spAutoFit/>
          </a:bodyPr>
          <a:lstStyle/>
          <a:p>
            <a:r>
              <a:rPr lang="en-US" sz="1200"/>
              <a:t>(from Business Services)</a:t>
            </a:r>
            <a:endParaRPr lang="en-US">
              <a:latin typeface="ZapfHumnst BT" pitchFamily="34" charset="0"/>
            </a:endParaRPr>
          </a:p>
        </p:txBody>
      </p:sp>
      <p:sp>
        <p:nvSpPr>
          <p:cNvPr id="388110" name="Rectangle 14"/>
          <p:cNvSpPr>
            <a:spLocks noChangeArrowheads="1"/>
          </p:cNvSpPr>
          <p:nvPr/>
        </p:nvSpPr>
        <p:spPr bwMode="auto">
          <a:xfrm>
            <a:off x="3116263" y="1419225"/>
            <a:ext cx="1093248" cy="184666"/>
          </a:xfrm>
          <a:prstGeom prst="rect">
            <a:avLst/>
          </a:prstGeom>
          <a:noFill/>
          <a:ln w="9525">
            <a:noFill/>
            <a:miter lim="800000"/>
            <a:headEnd/>
            <a:tailEnd/>
          </a:ln>
        </p:spPr>
        <p:txBody>
          <a:bodyPr wrap="none" lIns="0" tIns="0" rIns="0" bIns="0">
            <a:spAutoFit/>
          </a:bodyPr>
          <a:lstStyle/>
          <a:p>
            <a:r>
              <a:rPr lang="en-US" sz="1200"/>
              <a:t>&lt;&lt;subsystem&gt;&gt;</a:t>
            </a:r>
            <a:endParaRPr lang="en-US">
              <a:latin typeface="ZapfHumnst BT" pitchFamily="34" charset="0"/>
            </a:endParaRPr>
          </a:p>
        </p:txBody>
      </p:sp>
      <p:sp>
        <p:nvSpPr>
          <p:cNvPr id="388114" name="Rectangle 18"/>
          <p:cNvSpPr>
            <a:spLocks noChangeArrowheads="1"/>
          </p:cNvSpPr>
          <p:nvPr/>
        </p:nvSpPr>
        <p:spPr bwMode="auto">
          <a:xfrm>
            <a:off x="5295900" y="2416175"/>
            <a:ext cx="1162178" cy="184666"/>
          </a:xfrm>
          <a:prstGeom prst="rect">
            <a:avLst/>
          </a:prstGeom>
          <a:noFill/>
          <a:ln w="9525">
            <a:noFill/>
            <a:miter lim="800000"/>
            <a:headEnd/>
            <a:tailEnd/>
          </a:ln>
        </p:spPr>
        <p:txBody>
          <a:bodyPr wrap="none" lIns="0" tIns="0" rIns="0" bIns="0">
            <a:spAutoFit/>
          </a:bodyPr>
          <a:lstStyle/>
          <a:p>
            <a:r>
              <a:rPr lang="en-US" sz="1200"/>
              <a:t>External System </a:t>
            </a:r>
            <a:endParaRPr lang="en-US">
              <a:latin typeface="ZapfHumnst BT" pitchFamily="34" charset="0"/>
            </a:endParaRPr>
          </a:p>
        </p:txBody>
      </p:sp>
      <p:sp>
        <p:nvSpPr>
          <p:cNvPr id="388115" name="Rectangle 19"/>
          <p:cNvSpPr>
            <a:spLocks noChangeArrowheads="1"/>
          </p:cNvSpPr>
          <p:nvPr/>
        </p:nvSpPr>
        <p:spPr bwMode="auto">
          <a:xfrm>
            <a:off x="5565775" y="2603500"/>
            <a:ext cx="674865" cy="184666"/>
          </a:xfrm>
          <a:prstGeom prst="rect">
            <a:avLst/>
          </a:prstGeom>
          <a:noFill/>
          <a:ln w="9525">
            <a:noFill/>
            <a:miter lim="800000"/>
            <a:headEnd/>
            <a:tailEnd/>
          </a:ln>
        </p:spPr>
        <p:txBody>
          <a:bodyPr wrap="none" lIns="0" tIns="0" rIns="0" bIns="0">
            <a:spAutoFit/>
          </a:bodyPr>
          <a:lstStyle/>
          <a:p>
            <a:r>
              <a:rPr lang="en-US" sz="1200"/>
              <a:t>Interfaces</a:t>
            </a:r>
            <a:endParaRPr lang="en-US">
              <a:latin typeface="ZapfHumnst BT" pitchFamily="34" charset="0"/>
            </a:endParaRPr>
          </a:p>
        </p:txBody>
      </p:sp>
      <p:sp>
        <p:nvSpPr>
          <p:cNvPr id="388116" name="Rectangle 20"/>
          <p:cNvSpPr>
            <a:spLocks noChangeArrowheads="1"/>
          </p:cNvSpPr>
          <p:nvPr/>
        </p:nvSpPr>
        <p:spPr bwMode="auto">
          <a:xfrm>
            <a:off x="5037138" y="2825750"/>
            <a:ext cx="1707199" cy="184666"/>
          </a:xfrm>
          <a:prstGeom prst="rect">
            <a:avLst/>
          </a:prstGeom>
          <a:noFill/>
          <a:ln w="9525">
            <a:noFill/>
            <a:miter lim="800000"/>
            <a:headEnd/>
            <a:tailEnd/>
          </a:ln>
        </p:spPr>
        <p:txBody>
          <a:bodyPr wrap="none" lIns="0" tIns="0" rIns="0" bIns="0">
            <a:spAutoFit/>
          </a:bodyPr>
          <a:lstStyle/>
          <a:p>
            <a:r>
              <a:rPr lang="en-US" sz="1200"/>
              <a:t>(from Business Services)</a:t>
            </a:r>
            <a:endParaRPr lang="en-US">
              <a:latin typeface="ZapfHumnst BT" pitchFamily="34" charset="0"/>
            </a:endParaRPr>
          </a:p>
        </p:txBody>
      </p:sp>
      <p:sp>
        <p:nvSpPr>
          <p:cNvPr id="388121" name="Rectangle 25"/>
          <p:cNvSpPr>
            <a:spLocks noChangeArrowheads="1"/>
          </p:cNvSpPr>
          <p:nvPr/>
        </p:nvSpPr>
        <p:spPr bwMode="auto">
          <a:xfrm>
            <a:off x="4368800" y="3813175"/>
            <a:ext cx="1264320" cy="184666"/>
          </a:xfrm>
          <a:prstGeom prst="rect">
            <a:avLst/>
          </a:prstGeom>
          <a:noFill/>
          <a:ln w="9525">
            <a:noFill/>
            <a:miter lim="800000"/>
            <a:headEnd/>
            <a:tailEnd/>
          </a:ln>
        </p:spPr>
        <p:txBody>
          <a:bodyPr wrap="none" lIns="0" tIns="0" rIns="0" bIns="0">
            <a:spAutoFit/>
          </a:bodyPr>
          <a:lstStyle/>
          <a:p>
            <a:r>
              <a:rPr lang="en-US" sz="1200"/>
              <a:t>University Artifacts</a:t>
            </a:r>
            <a:endParaRPr lang="en-US">
              <a:latin typeface="ZapfHumnst BT" pitchFamily="34" charset="0"/>
            </a:endParaRPr>
          </a:p>
        </p:txBody>
      </p:sp>
      <p:sp>
        <p:nvSpPr>
          <p:cNvPr id="388122" name="Rectangle 26"/>
          <p:cNvSpPr>
            <a:spLocks noChangeArrowheads="1"/>
          </p:cNvSpPr>
          <p:nvPr/>
        </p:nvSpPr>
        <p:spPr bwMode="auto">
          <a:xfrm>
            <a:off x="4195763" y="4035425"/>
            <a:ext cx="1707199" cy="184666"/>
          </a:xfrm>
          <a:prstGeom prst="rect">
            <a:avLst/>
          </a:prstGeom>
          <a:noFill/>
          <a:ln w="9525">
            <a:noFill/>
            <a:miter lim="800000"/>
            <a:headEnd/>
            <a:tailEnd/>
          </a:ln>
        </p:spPr>
        <p:txBody>
          <a:bodyPr wrap="none" lIns="0" tIns="0" rIns="0" bIns="0">
            <a:spAutoFit/>
          </a:bodyPr>
          <a:lstStyle/>
          <a:p>
            <a:r>
              <a:rPr lang="en-US" sz="1200"/>
              <a:t>(from Business Services)</a:t>
            </a:r>
            <a:endParaRPr lang="en-US">
              <a:latin typeface="ZapfHumnst BT" pitchFamily="34" charset="0"/>
            </a:endParaRPr>
          </a:p>
        </p:txBody>
      </p:sp>
    </p:spTree>
    <p:extLst>
      <p:ext uri="{BB962C8B-B14F-4D97-AF65-F5344CB8AC3E}">
        <p14:creationId xmlns:p14="http://schemas.microsoft.com/office/powerpoint/2010/main" val="26726791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159" name="Line 15"/>
          <p:cNvSpPr>
            <a:spLocks noChangeShapeType="1"/>
          </p:cNvSpPr>
          <p:nvPr/>
        </p:nvSpPr>
        <p:spPr bwMode="auto">
          <a:xfrm flipH="1">
            <a:off x="3540125" y="2374900"/>
            <a:ext cx="788988" cy="1235075"/>
          </a:xfrm>
          <a:prstGeom prst="line">
            <a:avLst/>
          </a:prstGeom>
          <a:noFill/>
          <a:ln w="12700">
            <a:solidFill>
              <a:schemeClr val="tx1"/>
            </a:solidFill>
            <a:prstDash val="lgDash"/>
            <a:round/>
            <a:headEnd/>
            <a:tailEnd type="arrow" w="lg" len="lg"/>
          </a:ln>
        </p:spPr>
        <p:txBody>
          <a:bodyPr/>
          <a:lstStyle/>
          <a:p>
            <a:endParaRPr lang="en-US"/>
          </a:p>
        </p:txBody>
      </p:sp>
      <p:sp>
        <p:nvSpPr>
          <p:cNvPr id="390165" name="Line 21"/>
          <p:cNvSpPr>
            <a:spLocks noChangeShapeType="1"/>
          </p:cNvSpPr>
          <p:nvPr/>
        </p:nvSpPr>
        <p:spPr bwMode="auto">
          <a:xfrm>
            <a:off x="4708525" y="2374900"/>
            <a:ext cx="919163" cy="2425700"/>
          </a:xfrm>
          <a:prstGeom prst="line">
            <a:avLst/>
          </a:prstGeom>
          <a:noFill/>
          <a:ln w="12700">
            <a:solidFill>
              <a:schemeClr val="tx1"/>
            </a:solidFill>
            <a:prstDash val="lgDash"/>
            <a:round/>
            <a:headEnd/>
            <a:tailEnd type="arrow" w="lg" len="lg"/>
          </a:ln>
        </p:spPr>
        <p:txBody>
          <a:bodyPr/>
          <a:lstStyle/>
          <a:p>
            <a:endParaRPr lang="en-US"/>
          </a:p>
        </p:txBody>
      </p:sp>
      <p:sp>
        <p:nvSpPr>
          <p:cNvPr id="390166" name="Line 22"/>
          <p:cNvSpPr>
            <a:spLocks noChangeShapeType="1"/>
          </p:cNvSpPr>
          <p:nvPr/>
        </p:nvSpPr>
        <p:spPr bwMode="auto">
          <a:xfrm>
            <a:off x="3424238" y="4471988"/>
            <a:ext cx="1163637" cy="717550"/>
          </a:xfrm>
          <a:prstGeom prst="line">
            <a:avLst/>
          </a:prstGeom>
          <a:noFill/>
          <a:ln w="12700">
            <a:solidFill>
              <a:schemeClr val="tx1"/>
            </a:solidFill>
            <a:prstDash val="lgDash"/>
            <a:round/>
            <a:headEnd/>
            <a:tailEnd type="arrow" w="lg" len="lg"/>
          </a:ln>
        </p:spPr>
        <p:txBody>
          <a:bodyPr/>
          <a:lstStyle/>
          <a:p>
            <a:endParaRPr lang="en-US"/>
          </a:p>
        </p:txBody>
      </p:sp>
      <p:sp>
        <p:nvSpPr>
          <p:cNvPr id="390146" name="Rectangle 2"/>
          <p:cNvSpPr>
            <a:spLocks noGrp="1" noChangeArrowheads="1"/>
          </p:cNvSpPr>
          <p:nvPr>
            <p:ph type="title"/>
          </p:nvPr>
        </p:nvSpPr>
        <p:spPr/>
        <p:txBody>
          <a:bodyPr>
            <a:normAutofit fontScale="90000"/>
          </a:bodyPr>
          <a:lstStyle/>
          <a:p>
            <a:r>
              <a:rPr lang="en-US" dirty="0" err="1" smtClean="0"/>
              <a:t>Ví</a:t>
            </a:r>
            <a:r>
              <a:rPr lang="en-US" dirty="0" smtClean="0"/>
              <a:t> </a:t>
            </a:r>
            <a:r>
              <a:rPr lang="en-US" dirty="0" err="1" smtClean="0"/>
              <a:t>dụ</a:t>
            </a:r>
            <a:r>
              <a:rPr lang="en-US" dirty="0" smtClean="0"/>
              <a:t>: </a:t>
            </a:r>
            <a:r>
              <a:rPr lang="en-US" dirty="0" err="1" smtClean="0"/>
              <a:t>Sự</a:t>
            </a:r>
            <a:r>
              <a:rPr lang="en-US" dirty="0" smtClean="0"/>
              <a:t> </a:t>
            </a:r>
            <a:r>
              <a:rPr lang="en-US" dirty="0" err="1" smtClean="0"/>
              <a:t>phụ</a:t>
            </a:r>
            <a:r>
              <a:rPr lang="en-US" dirty="0" smtClean="0"/>
              <a:t> </a:t>
            </a:r>
            <a:r>
              <a:rPr lang="en-US" dirty="0" err="1" smtClean="0"/>
              <a:t>thuộc</a:t>
            </a:r>
            <a:r>
              <a:rPr lang="en-US" dirty="0" smtClean="0"/>
              <a:t> </a:t>
            </a:r>
            <a:r>
              <a:rPr lang="en-US" dirty="0" err="1" smtClean="0"/>
              <a:t>của</a:t>
            </a:r>
            <a:r>
              <a:rPr lang="en-US" dirty="0" smtClean="0"/>
              <a:t> </a:t>
            </a:r>
            <a:r>
              <a:rPr lang="en-US" dirty="0" err="1" smtClean="0"/>
              <a:t>hệ</a:t>
            </a:r>
            <a:r>
              <a:rPr lang="en-US" dirty="0" smtClean="0"/>
              <a:t> </a:t>
            </a:r>
            <a:r>
              <a:rPr lang="en-US" dirty="0" err="1" smtClean="0"/>
              <a:t>thống</a:t>
            </a:r>
            <a:r>
              <a:rPr lang="en-US" dirty="0" smtClean="0"/>
              <a:t> con </a:t>
            </a:r>
            <a:r>
              <a:rPr lang="en-US" dirty="0" err="1" smtClean="0"/>
              <a:t>BillingSystem</a:t>
            </a:r>
            <a:endParaRPr lang="en-US" dirty="0"/>
          </a:p>
        </p:txBody>
      </p:sp>
      <p:sp>
        <p:nvSpPr>
          <p:cNvPr id="21" name="Date Placeholder 20"/>
          <p:cNvSpPr>
            <a:spLocks noGrp="1"/>
          </p:cNvSpPr>
          <p:nvPr>
            <p:ph type="dt" sz="half" idx="10"/>
          </p:nvPr>
        </p:nvSpPr>
        <p:spPr/>
        <p:txBody>
          <a:bodyPr/>
          <a:lstStyle/>
          <a:p>
            <a:r>
              <a:rPr lang="en-US" smtClean="0"/>
              <a:t>2/26/2014</a:t>
            </a:r>
            <a:endParaRPr lang="en-US"/>
          </a:p>
        </p:txBody>
      </p:sp>
      <p:sp>
        <p:nvSpPr>
          <p:cNvPr id="23" name="Footer Placeholder 22"/>
          <p:cNvSpPr>
            <a:spLocks noGrp="1"/>
          </p:cNvSpPr>
          <p:nvPr>
            <p:ph type="ftr" sz="quarter" idx="11"/>
          </p:nvPr>
        </p:nvSpPr>
        <p:spPr/>
        <p:txBody>
          <a:bodyPr/>
          <a:lstStyle/>
          <a:p>
            <a:r>
              <a:rPr lang="en-US" smtClean="0"/>
              <a:t>pttk2014wru - v0.1: Subsystem Design</a:t>
            </a:r>
            <a:endParaRPr lang="en-US"/>
          </a:p>
        </p:txBody>
      </p:sp>
      <p:sp>
        <p:nvSpPr>
          <p:cNvPr id="22" name="Slide Number Placeholder 21"/>
          <p:cNvSpPr>
            <a:spLocks noGrp="1"/>
          </p:cNvSpPr>
          <p:nvPr>
            <p:ph type="sldNum" sz="quarter" idx="12"/>
          </p:nvPr>
        </p:nvSpPr>
        <p:spPr/>
        <p:txBody>
          <a:bodyPr/>
          <a:lstStyle/>
          <a:p>
            <a:fld id="{92198BE0-1931-4F36-B718-3E608C08BA61}" type="slidenum">
              <a:rPr lang="en-US" smtClean="0"/>
              <a:pPr/>
              <a:t>18</a:t>
            </a:fld>
            <a:endParaRPr lang="en-US"/>
          </a:p>
        </p:txBody>
      </p:sp>
      <p:sp>
        <p:nvSpPr>
          <p:cNvPr id="390147" name="Rectangle 3"/>
          <p:cNvSpPr>
            <a:spLocks noChangeArrowheads="1"/>
          </p:cNvSpPr>
          <p:nvPr/>
        </p:nvSpPr>
        <p:spPr bwMode="auto">
          <a:xfrm>
            <a:off x="3586163" y="1589088"/>
            <a:ext cx="2127250" cy="925512"/>
          </a:xfrm>
          <a:prstGeom prst="rect">
            <a:avLst/>
          </a:prstGeom>
          <a:solidFill>
            <a:srgbClr val="FFFFCC"/>
          </a:solidFill>
          <a:ln w="12700">
            <a:solidFill>
              <a:srgbClr val="990033"/>
            </a:solidFill>
            <a:miter lim="800000"/>
            <a:headEnd/>
            <a:tailEnd/>
          </a:ln>
        </p:spPr>
        <p:txBody>
          <a:bodyPr/>
          <a:lstStyle/>
          <a:p>
            <a:endParaRPr lang="en-US"/>
          </a:p>
        </p:txBody>
      </p:sp>
      <p:sp>
        <p:nvSpPr>
          <p:cNvPr id="390148" name="Rectangle 4"/>
          <p:cNvSpPr>
            <a:spLocks noChangeArrowheads="1"/>
          </p:cNvSpPr>
          <p:nvPr/>
        </p:nvSpPr>
        <p:spPr bwMode="auto">
          <a:xfrm>
            <a:off x="3586163" y="1358900"/>
            <a:ext cx="796925" cy="230188"/>
          </a:xfrm>
          <a:prstGeom prst="rect">
            <a:avLst/>
          </a:prstGeom>
          <a:noFill/>
          <a:ln w="9525">
            <a:solidFill>
              <a:srgbClr val="00CCFF"/>
            </a:solidFill>
            <a:miter lim="800000"/>
            <a:headEnd/>
            <a:tailEnd/>
          </a:ln>
        </p:spPr>
        <p:txBody>
          <a:bodyPr/>
          <a:lstStyle/>
          <a:p>
            <a:endParaRPr lang="en-US"/>
          </a:p>
        </p:txBody>
      </p:sp>
      <p:sp>
        <p:nvSpPr>
          <p:cNvPr id="390149" name="Rectangle 5"/>
          <p:cNvSpPr>
            <a:spLocks noChangeArrowheads="1"/>
          </p:cNvSpPr>
          <p:nvPr/>
        </p:nvSpPr>
        <p:spPr bwMode="auto">
          <a:xfrm>
            <a:off x="3586163" y="1358900"/>
            <a:ext cx="796925" cy="230188"/>
          </a:xfrm>
          <a:prstGeom prst="rect">
            <a:avLst/>
          </a:prstGeom>
          <a:solidFill>
            <a:srgbClr val="FFFFCC"/>
          </a:solidFill>
          <a:ln w="12700">
            <a:solidFill>
              <a:srgbClr val="990033"/>
            </a:solidFill>
            <a:miter lim="800000"/>
            <a:headEnd/>
            <a:tailEnd/>
          </a:ln>
        </p:spPr>
        <p:txBody>
          <a:bodyPr/>
          <a:lstStyle/>
          <a:p>
            <a:endParaRPr lang="en-US"/>
          </a:p>
        </p:txBody>
      </p:sp>
      <p:sp>
        <p:nvSpPr>
          <p:cNvPr id="390153" name="Rectangle 9"/>
          <p:cNvSpPr>
            <a:spLocks noChangeArrowheads="1"/>
          </p:cNvSpPr>
          <p:nvPr/>
        </p:nvSpPr>
        <p:spPr bwMode="auto">
          <a:xfrm>
            <a:off x="2273300" y="3662363"/>
            <a:ext cx="2089150" cy="923925"/>
          </a:xfrm>
          <a:prstGeom prst="rect">
            <a:avLst/>
          </a:prstGeom>
          <a:solidFill>
            <a:srgbClr val="FFFFCC"/>
          </a:solidFill>
          <a:ln w="12700">
            <a:solidFill>
              <a:srgbClr val="990033"/>
            </a:solidFill>
            <a:miter lim="800000"/>
            <a:headEnd/>
            <a:tailEnd/>
          </a:ln>
        </p:spPr>
        <p:txBody>
          <a:bodyPr/>
          <a:lstStyle/>
          <a:p>
            <a:endParaRPr lang="en-US"/>
          </a:p>
        </p:txBody>
      </p:sp>
      <p:sp>
        <p:nvSpPr>
          <p:cNvPr id="390154" name="Rectangle 10"/>
          <p:cNvSpPr>
            <a:spLocks noChangeArrowheads="1"/>
          </p:cNvSpPr>
          <p:nvPr/>
        </p:nvSpPr>
        <p:spPr bwMode="auto">
          <a:xfrm>
            <a:off x="2273300" y="3432175"/>
            <a:ext cx="798513" cy="230188"/>
          </a:xfrm>
          <a:prstGeom prst="rect">
            <a:avLst/>
          </a:prstGeom>
          <a:solidFill>
            <a:srgbClr val="FFFFCC"/>
          </a:solidFill>
          <a:ln w="12700">
            <a:solidFill>
              <a:srgbClr val="990033"/>
            </a:solidFill>
            <a:miter lim="800000"/>
            <a:headEnd/>
            <a:tailEnd/>
          </a:ln>
        </p:spPr>
        <p:txBody>
          <a:bodyPr/>
          <a:lstStyle/>
          <a:p>
            <a:endParaRPr lang="en-US"/>
          </a:p>
        </p:txBody>
      </p:sp>
      <p:sp>
        <p:nvSpPr>
          <p:cNvPr id="390160" name="Rectangle 16"/>
          <p:cNvSpPr>
            <a:spLocks noChangeArrowheads="1"/>
          </p:cNvSpPr>
          <p:nvPr/>
        </p:nvSpPr>
        <p:spPr bwMode="auto">
          <a:xfrm>
            <a:off x="4613275" y="4840288"/>
            <a:ext cx="2128838" cy="925512"/>
          </a:xfrm>
          <a:prstGeom prst="rect">
            <a:avLst/>
          </a:prstGeom>
          <a:solidFill>
            <a:srgbClr val="FFFFCC"/>
          </a:solidFill>
          <a:ln w="12700">
            <a:solidFill>
              <a:srgbClr val="990033"/>
            </a:solidFill>
            <a:miter lim="800000"/>
            <a:headEnd/>
            <a:tailEnd/>
          </a:ln>
        </p:spPr>
        <p:txBody>
          <a:bodyPr/>
          <a:lstStyle/>
          <a:p>
            <a:endParaRPr lang="en-US"/>
          </a:p>
        </p:txBody>
      </p:sp>
      <p:sp>
        <p:nvSpPr>
          <p:cNvPr id="390161" name="Rectangle 17"/>
          <p:cNvSpPr>
            <a:spLocks noChangeArrowheads="1"/>
          </p:cNvSpPr>
          <p:nvPr/>
        </p:nvSpPr>
        <p:spPr bwMode="auto">
          <a:xfrm>
            <a:off x="4613275" y="4597400"/>
            <a:ext cx="798513" cy="242888"/>
          </a:xfrm>
          <a:prstGeom prst="rect">
            <a:avLst/>
          </a:prstGeom>
          <a:solidFill>
            <a:srgbClr val="FFFFCC"/>
          </a:solidFill>
          <a:ln w="12700">
            <a:solidFill>
              <a:srgbClr val="990033"/>
            </a:solidFill>
            <a:miter lim="800000"/>
            <a:headEnd/>
            <a:tailEnd/>
          </a:ln>
        </p:spPr>
        <p:txBody>
          <a:bodyPr/>
          <a:lstStyle/>
          <a:p>
            <a:endParaRPr lang="en-US"/>
          </a:p>
        </p:txBody>
      </p:sp>
      <p:sp>
        <p:nvSpPr>
          <p:cNvPr id="390150" name="Rectangle 6"/>
          <p:cNvSpPr>
            <a:spLocks noChangeArrowheads="1"/>
          </p:cNvSpPr>
          <p:nvPr/>
        </p:nvSpPr>
        <p:spPr bwMode="auto">
          <a:xfrm>
            <a:off x="3965575" y="1808163"/>
            <a:ext cx="1344613" cy="244475"/>
          </a:xfrm>
          <a:prstGeom prst="rect">
            <a:avLst/>
          </a:prstGeom>
          <a:noFill/>
          <a:ln w="9525">
            <a:noFill/>
            <a:miter lim="800000"/>
            <a:headEnd/>
            <a:tailEnd/>
          </a:ln>
        </p:spPr>
        <p:txBody>
          <a:bodyPr wrap="none" lIns="0" tIns="0" rIns="0" bIns="0">
            <a:spAutoFit/>
          </a:bodyPr>
          <a:lstStyle/>
          <a:p>
            <a:r>
              <a:rPr lang="en-US" sz="1600" b="1"/>
              <a:t>BillingSystem</a:t>
            </a:r>
            <a:endParaRPr lang="en-US" sz="1600" b="1">
              <a:latin typeface="ZapfHumnst BT" pitchFamily="34" charset="0"/>
            </a:endParaRPr>
          </a:p>
        </p:txBody>
      </p:sp>
      <p:sp>
        <p:nvSpPr>
          <p:cNvPr id="390151" name="Rectangle 7"/>
          <p:cNvSpPr>
            <a:spLocks noChangeArrowheads="1"/>
          </p:cNvSpPr>
          <p:nvPr/>
        </p:nvSpPr>
        <p:spPr bwMode="auto">
          <a:xfrm>
            <a:off x="3670300" y="2078038"/>
            <a:ext cx="1990930" cy="215444"/>
          </a:xfrm>
          <a:prstGeom prst="rect">
            <a:avLst/>
          </a:prstGeom>
          <a:noFill/>
          <a:ln w="9525">
            <a:noFill/>
            <a:miter lim="800000"/>
            <a:headEnd/>
            <a:tailEnd/>
          </a:ln>
        </p:spPr>
        <p:txBody>
          <a:bodyPr wrap="none" lIns="0" tIns="0" rIns="0" bIns="0">
            <a:spAutoFit/>
          </a:bodyPr>
          <a:lstStyle/>
          <a:p>
            <a:r>
              <a:rPr lang="en-US" sz="1400"/>
              <a:t>(from Business Services)</a:t>
            </a:r>
            <a:endParaRPr lang="en-US">
              <a:latin typeface="ZapfHumnst BT" pitchFamily="34" charset="0"/>
            </a:endParaRPr>
          </a:p>
        </p:txBody>
      </p:sp>
      <p:sp>
        <p:nvSpPr>
          <p:cNvPr id="390152" name="Rectangle 8"/>
          <p:cNvSpPr>
            <a:spLocks noChangeArrowheads="1"/>
          </p:cNvSpPr>
          <p:nvPr/>
        </p:nvSpPr>
        <p:spPr bwMode="auto">
          <a:xfrm>
            <a:off x="4003675" y="1617663"/>
            <a:ext cx="1272784" cy="215444"/>
          </a:xfrm>
          <a:prstGeom prst="rect">
            <a:avLst/>
          </a:prstGeom>
          <a:noFill/>
          <a:ln w="9525">
            <a:noFill/>
            <a:miter lim="800000"/>
            <a:headEnd/>
            <a:tailEnd/>
          </a:ln>
        </p:spPr>
        <p:txBody>
          <a:bodyPr wrap="none" lIns="0" tIns="0" rIns="0" bIns="0">
            <a:spAutoFit/>
          </a:bodyPr>
          <a:lstStyle/>
          <a:p>
            <a:r>
              <a:rPr lang="en-US" sz="1400"/>
              <a:t>&lt;&lt;subsystem&gt;&gt;</a:t>
            </a:r>
            <a:endParaRPr lang="en-US">
              <a:latin typeface="ZapfHumnst BT" pitchFamily="34" charset="0"/>
            </a:endParaRPr>
          </a:p>
        </p:txBody>
      </p:sp>
      <p:sp>
        <p:nvSpPr>
          <p:cNvPr id="390156" name="Rectangle 12"/>
          <p:cNvSpPr>
            <a:spLocks noChangeArrowheads="1"/>
          </p:cNvSpPr>
          <p:nvPr/>
        </p:nvSpPr>
        <p:spPr bwMode="auto">
          <a:xfrm>
            <a:off x="2598738" y="3800475"/>
            <a:ext cx="1354538" cy="215444"/>
          </a:xfrm>
          <a:prstGeom prst="rect">
            <a:avLst/>
          </a:prstGeom>
          <a:noFill/>
          <a:ln w="9525">
            <a:noFill/>
            <a:miter lim="800000"/>
            <a:headEnd/>
            <a:tailEnd/>
          </a:ln>
        </p:spPr>
        <p:txBody>
          <a:bodyPr wrap="none" lIns="0" tIns="0" rIns="0" bIns="0">
            <a:spAutoFit/>
          </a:bodyPr>
          <a:lstStyle/>
          <a:p>
            <a:r>
              <a:rPr lang="en-US" sz="1400"/>
              <a:t>External System </a:t>
            </a:r>
            <a:endParaRPr lang="en-US">
              <a:latin typeface="ZapfHumnst BT" pitchFamily="34" charset="0"/>
            </a:endParaRPr>
          </a:p>
        </p:txBody>
      </p:sp>
      <p:sp>
        <p:nvSpPr>
          <p:cNvPr id="390157" name="Rectangle 13"/>
          <p:cNvSpPr>
            <a:spLocks noChangeArrowheads="1"/>
          </p:cNvSpPr>
          <p:nvPr/>
        </p:nvSpPr>
        <p:spPr bwMode="auto">
          <a:xfrm>
            <a:off x="2895600" y="4017963"/>
            <a:ext cx="785471" cy="215444"/>
          </a:xfrm>
          <a:prstGeom prst="rect">
            <a:avLst/>
          </a:prstGeom>
          <a:noFill/>
          <a:ln w="9525">
            <a:noFill/>
            <a:miter lim="800000"/>
            <a:headEnd/>
            <a:tailEnd/>
          </a:ln>
        </p:spPr>
        <p:txBody>
          <a:bodyPr wrap="none" lIns="0" tIns="0" rIns="0" bIns="0">
            <a:spAutoFit/>
          </a:bodyPr>
          <a:lstStyle/>
          <a:p>
            <a:r>
              <a:rPr lang="en-US" sz="1400"/>
              <a:t>Interfaces</a:t>
            </a:r>
            <a:endParaRPr lang="en-US">
              <a:latin typeface="ZapfHumnst BT" pitchFamily="34" charset="0"/>
            </a:endParaRPr>
          </a:p>
        </p:txBody>
      </p:sp>
      <p:sp>
        <p:nvSpPr>
          <p:cNvPr id="390158" name="Rectangle 14"/>
          <p:cNvSpPr>
            <a:spLocks noChangeArrowheads="1"/>
          </p:cNvSpPr>
          <p:nvPr/>
        </p:nvSpPr>
        <p:spPr bwMode="auto">
          <a:xfrm>
            <a:off x="2338388" y="4235450"/>
            <a:ext cx="1990930" cy="215444"/>
          </a:xfrm>
          <a:prstGeom prst="rect">
            <a:avLst/>
          </a:prstGeom>
          <a:noFill/>
          <a:ln w="9525">
            <a:noFill/>
            <a:miter lim="800000"/>
            <a:headEnd/>
            <a:tailEnd/>
          </a:ln>
        </p:spPr>
        <p:txBody>
          <a:bodyPr wrap="none" lIns="0" tIns="0" rIns="0" bIns="0">
            <a:spAutoFit/>
          </a:bodyPr>
          <a:lstStyle/>
          <a:p>
            <a:r>
              <a:rPr lang="en-US" sz="1400"/>
              <a:t>(from Business Services)</a:t>
            </a:r>
            <a:endParaRPr lang="en-US">
              <a:latin typeface="ZapfHumnst BT" pitchFamily="34" charset="0"/>
            </a:endParaRPr>
          </a:p>
        </p:txBody>
      </p:sp>
      <p:sp>
        <p:nvSpPr>
          <p:cNvPr id="390163" name="Rectangle 19"/>
          <p:cNvSpPr>
            <a:spLocks noChangeArrowheads="1"/>
          </p:cNvSpPr>
          <p:nvPr/>
        </p:nvSpPr>
        <p:spPr bwMode="auto">
          <a:xfrm>
            <a:off x="4948238" y="5070475"/>
            <a:ext cx="1474506" cy="215444"/>
          </a:xfrm>
          <a:prstGeom prst="rect">
            <a:avLst/>
          </a:prstGeom>
          <a:noFill/>
          <a:ln w="9525">
            <a:noFill/>
            <a:miter lim="800000"/>
            <a:headEnd/>
            <a:tailEnd/>
          </a:ln>
        </p:spPr>
        <p:txBody>
          <a:bodyPr wrap="none" lIns="0" tIns="0" rIns="0" bIns="0">
            <a:spAutoFit/>
          </a:bodyPr>
          <a:lstStyle/>
          <a:p>
            <a:r>
              <a:rPr lang="en-US" sz="1400"/>
              <a:t>University Artifacts</a:t>
            </a:r>
            <a:endParaRPr lang="en-US">
              <a:latin typeface="ZapfHumnst BT" pitchFamily="34" charset="0"/>
            </a:endParaRPr>
          </a:p>
        </p:txBody>
      </p:sp>
      <p:sp>
        <p:nvSpPr>
          <p:cNvPr id="390164" name="Rectangle 20"/>
          <p:cNvSpPr>
            <a:spLocks noChangeArrowheads="1"/>
          </p:cNvSpPr>
          <p:nvPr/>
        </p:nvSpPr>
        <p:spPr bwMode="auto">
          <a:xfrm>
            <a:off x="4679950" y="5314950"/>
            <a:ext cx="1990930" cy="215444"/>
          </a:xfrm>
          <a:prstGeom prst="rect">
            <a:avLst/>
          </a:prstGeom>
          <a:noFill/>
          <a:ln w="9525">
            <a:noFill/>
            <a:miter lim="800000"/>
            <a:headEnd/>
            <a:tailEnd/>
          </a:ln>
        </p:spPr>
        <p:txBody>
          <a:bodyPr wrap="none" lIns="0" tIns="0" rIns="0" bIns="0">
            <a:spAutoFit/>
          </a:bodyPr>
          <a:lstStyle/>
          <a:p>
            <a:r>
              <a:rPr lang="en-US" sz="1400"/>
              <a:t>(from Business Services)</a:t>
            </a:r>
            <a:endParaRPr lang="en-US">
              <a:latin typeface="ZapfHumnst BT" pitchFamily="34" charset="0"/>
            </a:endParaRPr>
          </a:p>
        </p:txBody>
      </p:sp>
    </p:spTree>
    <p:extLst>
      <p:ext uri="{BB962C8B-B14F-4D97-AF65-F5344CB8AC3E}">
        <p14:creationId xmlns:p14="http://schemas.microsoft.com/office/powerpoint/2010/main" val="6552859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43712"/>
          </a:xfrm>
        </p:spPr>
        <p:txBody>
          <a:bodyPr>
            <a:normAutofit/>
          </a:bodyPr>
          <a:lstStyle/>
          <a:p>
            <a:r>
              <a:rPr lang="en-US" sz="3600" dirty="0" err="1"/>
              <a:t>Các</a:t>
            </a:r>
            <a:r>
              <a:rPr lang="en-US" sz="3600" dirty="0"/>
              <a:t> </a:t>
            </a:r>
            <a:r>
              <a:rPr lang="en-US" sz="3600" dirty="0" err="1"/>
              <a:t>bước</a:t>
            </a:r>
            <a:r>
              <a:rPr lang="en-US" sz="3600" dirty="0"/>
              <a:t> </a:t>
            </a:r>
            <a:r>
              <a:rPr lang="en-US" sz="3600" dirty="0" err="1"/>
              <a:t>thiết</a:t>
            </a:r>
            <a:r>
              <a:rPr lang="en-US" sz="3600" dirty="0"/>
              <a:t> </a:t>
            </a:r>
            <a:r>
              <a:rPr lang="en-US" sz="3600" dirty="0" err="1"/>
              <a:t>kế</a:t>
            </a:r>
            <a:r>
              <a:rPr lang="en-US" sz="3600" dirty="0"/>
              <a:t> </a:t>
            </a:r>
            <a:r>
              <a:rPr lang="en-US" sz="3600" dirty="0" err="1" smtClean="0"/>
              <a:t>hệ</a:t>
            </a:r>
            <a:r>
              <a:rPr lang="en-US" sz="3600" dirty="0" smtClean="0"/>
              <a:t> </a:t>
            </a:r>
            <a:r>
              <a:rPr lang="en-US" sz="3600" dirty="0" err="1" smtClean="0"/>
              <a:t>thống</a:t>
            </a:r>
            <a:r>
              <a:rPr lang="en-US" sz="3600" dirty="0" smtClean="0"/>
              <a:t> con</a:t>
            </a:r>
            <a:endParaRPr lang="en-US" sz="3600" dirty="0"/>
          </a:p>
        </p:txBody>
      </p:sp>
      <p:sp>
        <p:nvSpPr>
          <p:cNvPr id="4" name="Slide Number Placeholder 3"/>
          <p:cNvSpPr>
            <a:spLocks noGrp="1"/>
          </p:cNvSpPr>
          <p:nvPr>
            <p:ph type="sldNum" sz="quarter" idx="12"/>
          </p:nvPr>
        </p:nvSpPr>
        <p:spPr/>
        <p:txBody>
          <a:bodyPr/>
          <a:lstStyle/>
          <a:p>
            <a:fld id="{4104E86A-6C53-419A-92FE-712D82B956FB}" type="slidenum">
              <a:rPr lang="en-US" smtClean="0"/>
              <a:pPr/>
              <a:t>19</a:t>
            </a:fld>
            <a:endParaRPr lang="en-US"/>
          </a:p>
        </p:txBody>
      </p:sp>
      <p:sp>
        <p:nvSpPr>
          <p:cNvPr id="8" name="Rectangle 3"/>
          <p:cNvSpPr txBox="1">
            <a:spLocks noChangeArrowheads="1"/>
          </p:cNvSpPr>
          <p:nvPr/>
        </p:nvSpPr>
        <p:spPr>
          <a:xfrm>
            <a:off x="457200" y="1600200"/>
            <a:ext cx="8229600" cy="4525963"/>
          </a:xfrm>
          <a:prstGeom prst="rect">
            <a:avLst/>
          </a:prstGeom>
        </p:spPr>
        <p:txBody>
          <a:bodyPr vert="horz">
            <a:normAutofit/>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en-US" dirty="0" err="1" smtClean="0"/>
              <a:t>Phân</a:t>
            </a:r>
            <a:r>
              <a:rPr lang="en-US" dirty="0" smtClean="0"/>
              <a:t> </a:t>
            </a:r>
            <a:r>
              <a:rPr lang="en-US" dirty="0" err="1" smtClean="0"/>
              <a:t>phối</a:t>
            </a:r>
            <a:r>
              <a:rPr lang="en-US" dirty="0" smtClean="0"/>
              <a:t> </a:t>
            </a:r>
            <a:r>
              <a:rPr lang="en-US" dirty="0" err="1" smtClean="0"/>
              <a:t>hành</a:t>
            </a:r>
            <a:r>
              <a:rPr lang="en-US" dirty="0" smtClean="0"/>
              <a:t> vi </a:t>
            </a:r>
            <a:r>
              <a:rPr lang="en-US" dirty="0" err="1" smtClean="0"/>
              <a:t>của</a:t>
            </a:r>
            <a:r>
              <a:rPr lang="en-US" dirty="0" smtClean="0"/>
              <a:t> </a:t>
            </a:r>
            <a:r>
              <a:rPr lang="en-US" dirty="0" err="1" smtClean="0"/>
              <a:t>hệ</a:t>
            </a:r>
            <a:r>
              <a:rPr lang="en-US" dirty="0" smtClean="0"/>
              <a:t> </a:t>
            </a:r>
            <a:r>
              <a:rPr lang="en-US" dirty="0" err="1" smtClean="0"/>
              <a:t>thống</a:t>
            </a:r>
            <a:r>
              <a:rPr lang="en-US" dirty="0" smtClean="0"/>
              <a:t> con </a:t>
            </a:r>
            <a:r>
              <a:rPr lang="en-US" dirty="0" err="1" smtClean="0"/>
              <a:t>vào</a:t>
            </a:r>
            <a:r>
              <a:rPr lang="en-US" dirty="0" smtClean="0"/>
              <a:t> </a:t>
            </a:r>
            <a:r>
              <a:rPr lang="en-US" dirty="0" err="1" smtClean="0"/>
              <a:t>trong</a:t>
            </a:r>
            <a:r>
              <a:rPr lang="en-US" dirty="0" smtClean="0"/>
              <a:t> </a:t>
            </a:r>
            <a:r>
              <a:rPr lang="en-US" dirty="0" err="1" smtClean="0"/>
              <a:t>các</a:t>
            </a:r>
            <a:r>
              <a:rPr lang="en-US" dirty="0" smtClean="0"/>
              <a:t> </a:t>
            </a:r>
            <a:r>
              <a:rPr lang="en-US" dirty="0" err="1" smtClean="0"/>
              <a:t>phần</a:t>
            </a:r>
            <a:r>
              <a:rPr lang="en-US" dirty="0" smtClean="0"/>
              <a:t> </a:t>
            </a:r>
            <a:r>
              <a:rPr lang="en-US" dirty="0" err="1" smtClean="0"/>
              <a:t>tử</a:t>
            </a:r>
            <a:r>
              <a:rPr lang="en-US" dirty="0" smtClean="0"/>
              <a:t> </a:t>
            </a:r>
            <a:r>
              <a:rPr lang="en-US" dirty="0" err="1" smtClean="0"/>
              <a:t>của</a:t>
            </a:r>
            <a:r>
              <a:rPr lang="en-US" dirty="0" smtClean="0"/>
              <a:t> </a:t>
            </a:r>
            <a:r>
              <a:rPr lang="en-US" dirty="0" err="1" smtClean="0"/>
              <a:t>nó</a:t>
            </a:r>
            <a:endParaRPr lang="en-US" dirty="0" smtClean="0"/>
          </a:p>
          <a:p>
            <a:r>
              <a:rPr lang="en-US" dirty="0" err="1"/>
              <a:t>Làm</a:t>
            </a:r>
            <a:r>
              <a:rPr lang="en-US" dirty="0"/>
              <a:t> </a:t>
            </a:r>
            <a:r>
              <a:rPr lang="en-US" dirty="0" err="1"/>
              <a:t>tài</a:t>
            </a:r>
            <a:r>
              <a:rPr lang="en-US" dirty="0"/>
              <a:t> </a:t>
            </a:r>
            <a:r>
              <a:rPr lang="en-US" dirty="0" err="1"/>
              <a:t>liệu</a:t>
            </a:r>
            <a:r>
              <a:rPr lang="en-US" dirty="0"/>
              <a:t> </a:t>
            </a:r>
            <a:r>
              <a:rPr lang="en-US" dirty="0" err="1"/>
              <a:t>về</a:t>
            </a:r>
            <a:r>
              <a:rPr lang="en-US" dirty="0"/>
              <a:t> </a:t>
            </a:r>
            <a:r>
              <a:rPr lang="en-US" dirty="0" err="1"/>
              <a:t>các</a:t>
            </a:r>
            <a:r>
              <a:rPr lang="en-US" dirty="0"/>
              <a:t> </a:t>
            </a:r>
            <a:r>
              <a:rPr lang="en-US" dirty="0" err="1"/>
              <a:t>phần</a:t>
            </a:r>
            <a:r>
              <a:rPr lang="en-US" dirty="0"/>
              <a:t> </a:t>
            </a:r>
            <a:r>
              <a:rPr lang="en-US" dirty="0" err="1"/>
              <a:t>tử</a:t>
            </a:r>
            <a:r>
              <a:rPr lang="en-US" dirty="0"/>
              <a:t> </a:t>
            </a:r>
            <a:r>
              <a:rPr lang="en-US" dirty="0" err="1"/>
              <a:t>của</a:t>
            </a:r>
            <a:r>
              <a:rPr lang="en-US" dirty="0"/>
              <a:t> </a:t>
            </a:r>
            <a:r>
              <a:rPr lang="en-US" dirty="0" err="1"/>
              <a:t>hệ</a:t>
            </a:r>
            <a:r>
              <a:rPr lang="en-US" dirty="0"/>
              <a:t> </a:t>
            </a:r>
            <a:r>
              <a:rPr lang="en-US" dirty="0" err="1"/>
              <a:t>thống</a:t>
            </a:r>
            <a:r>
              <a:rPr lang="en-US" dirty="0"/>
              <a:t> con</a:t>
            </a:r>
          </a:p>
          <a:p>
            <a:r>
              <a:rPr lang="en-US" dirty="0" err="1"/>
              <a:t>Mô</a:t>
            </a:r>
            <a:r>
              <a:rPr lang="en-US" dirty="0"/>
              <a:t> </a:t>
            </a:r>
            <a:r>
              <a:rPr lang="en-US" dirty="0" err="1"/>
              <a:t>tả</a:t>
            </a:r>
            <a:r>
              <a:rPr lang="en-US" dirty="0"/>
              <a:t> </a:t>
            </a:r>
            <a:r>
              <a:rPr lang="en-US" dirty="0" err="1"/>
              <a:t>sự</a:t>
            </a:r>
            <a:r>
              <a:rPr lang="en-US" dirty="0"/>
              <a:t> </a:t>
            </a:r>
            <a:r>
              <a:rPr lang="en-US" dirty="0" err="1"/>
              <a:t>phụ</a:t>
            </a:r>
            <a:r>
              <a:rPr lang="en-US" dirty="0"/>
              <a:t> </a:t>
            </a:r>
            <a:r>
              <a:rPr lang="en-US" dirty="0" err="1"/>
              <a:t>thuộc</a:t>
            </a:r>
            <a:r>
              <a:rPr lang="en-US" dirty="0"/>
              <a:t> </a:t>
            </a:r>
            <a:r>
              <a:rPr lang="en-US" dirty="0" err="1"/>
              <a:t>hệ</a:t>
            </a:r>
            <a:r>
              <a:rPr lang="en-US" dirty="0"/>
              <a:t> </a:t>
            </a:r>
            <a:r>
              <a:rPr lang="en-US" dirty="0" err="1"/>
              <a:t>thống</a:t>
            </a:r>
            <a:r>
              <a:rPr lang="en-US" dirty="0"/>
              <a:t> con</a:t>
            </a:r>
          </a:p>
          <a:p>
            <a:r>
              <a:rPr lang="en-US" dirty="0" smtClean="0">
                <a:solidFill>
                  <a:srgbClr val="FF0000"/>
                </a:solidFill>
              </a:rPr>
              <a:t>Checkpoints</a:t>
            </a:r>
            <a:endParaRPr lang="en-US" dirty="0">
              <a:solidFill>
                <a:srgbClr val="FF0000"/>
              </a:solidFill>
            </a:endParaRPr>
          </a:p>
        </p:txBody>
      </p:sp>
    </p:spTree>
    <p:extLst>
      <p:ext uri="{BB962C8B-B14F-4D97-AF65-F5344CB8AC3E}">
        <p14:creationId xmlns:p14="http://schemas.microsoft.com/office/powerpoint/2010/main" val="35714943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Mục</a:t>
            </a:r>
            <a:r>
              <a:rPr lang="en-US" dirty="0" smtClean="0"/>
              <a:t> </a:t>
            </a:r>
            <a:r>
              <a:rPr lang="en-US" dirty="0" err="1" smtClean="0"/>
              <a:t>tiêu</a:t>
            </a:r>
            <a:endParaRPr lang="en-US" dirty="0"/>
          </a:p>
        </p:txBody>
      </p:sp>
      <p:sp>
        <p:nvSpPr>
          <p:cNvPr id="4" name="Slide Number Placeholder 3"/>
          <p:cNvSpPr>
            <a:spLocks noGrp="1"/>
          </p:cNvSpPr>
          <p:nvPr>
            <p:ph type="sldNum" sz="quarter" idx="12"/>
          </p:nvPr>
        </p:nvSpPr>
        <p:spPr/>
        <p:txBody>
          <a:bodyPr/>
          <a:lstStyle/>
          <a:p>
            <a:fld id="{4104E86A-6C53-419A-92FE-712D82B956FB}" type="slidenum">
              <a:rPr lang="en-US" smtClean="0"/>
              <a:pPr/>
              <a:t>2</a:t>
            </a:fld>
            <a:endParaRPr lang="en-US"/>
          </a:p>
        </p:txBody>
      </p:sp>
      <p:sp>
        <p:nvSpPr>
          <p:cNvPr id="8" name="Rectangle 3"/>
          <p:cNvSpPr txBox="1">
            <a:spLocks noChangeArrowheads="1"/>
          </p:cNvSpPr>
          <p:nvPr/>
        </p:nvSpPr>
        <p:spPr>
          <a:xfrm>
            <a:off x="457200" y="1979611"/>
            <a:ext cx="8229600" cy="4525963"/>
          </a:xfrm>
          <a:prstGeom prst="rect">
            <a:avLst/>
          </a:prstGeom>
        </p:spPr>
        <p:txBody>
          <a:bodyPr vert="horz">
            <a:normAutofit/>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en-US" dirty="0" err="1" smtClean="0"/>
              <a:t>Trình</a:t>
            </a:r>
            <a:r>
              <a:rPr lang="en-US" dirty="0" smtClean="0"/>
              <a:t> </a:t>
            </a:r>
            <a:r>
              <a:rPr lang="en-US" dirty="0" err="1" smtClean="0"/>
              <a:t>bày</a:t>
            </a:r>
            <a:r>
              <a:rPr lang="en-US" dirty="0" smtClean="0"/>
              <a:t> </a:t>
            </a:r>
            <a:r>
              <a:rPr lang="en-US" dirty="0" err="1" smtClean="0"/>
              <a:t>mục</a:t>
            </a:r>
            <a:r>
              <a:rPr lang="en-US" dirty="0" smtClean="0"/>
              <a:t> </a:t>
            </a:r>
            <a:r>
              <a:rPr lang="en-US" dirty="0" err="1" smtClean="0"/>
              <a:t>đích</a:t>
            </a:r>
            <a:r>
              <a:rPr lang="en-US" dirty="0" smtClean="0"/>
              <a:t> </a:t>
            </a:r>
            <a:r>
              <a:rPr lang="en-US" dirty="0" err="1" smtClean="0"/>
              <a:t>của</a:t>
            </a:r>
            <a:r>
              <a:rPr lang="en-US" dirty="0" smtClean="0"/>
              <a:t> </a:t>
            </a:r>
            <a:r>
              <a:rPr lang="en-US" dirty="0" err="1" smtClean="0"/>
              <a:t>hoạt</a:t>
            </a:r>
            <a:r>
              <a:rPr lang="en-US" dirty="0" smtClean="0"/>
              <a:t> </a:t>
            </a:r>
            <a:r>
              <a:rPr lang="en-US" dirty="0" err="1" smtClean="0"/>
              <a:t>động</a:t>
            </a:r>
            <a:r>
              <a:rPr lang="en-US" dirty="0" smtClean="0"/>
              <a:t> </a:t>
            </a:r>
            <a:r>
              <a:rPr lang="en-US" dirty="0" err="1" smtClean="0"/>
              <a:t>Thiết</a:t>
            </a:r>
            <a:r>
              <a:rPr lang="en-US" dirty="0" smtClean="0"/>
              <a:t> </a:t>
            </a:r>
            <a:r>
              <a:rPr lang="en-US" dirty="0" err="1" smtClean="0"/>
              <a:t>kế</a:t>
            </a:r>
            <a:r>
              <a:rPr lang="en-US" dirty="0" smtClean="0"/>
              <a:t> </a:t>
            </a:r>
            <a:r>
              <a:rPr lang="en-US" dirty="0" err="1" smtClean="0"/>
              <a:t>hệ</a:t>
            </a:r>
            <a:r>
              <a:rPr lang="en-US" dirty="0" smtClean="0"/>
              <a:t> </a:t>
            </a:r>
            <a:r>
              <a:rPr lang="en-US" dirty="0" err="1" smtClean="0"/>
              <a:t>thống</a:t>
            </a:r>
            <a:r>
              <a:rPr lang="en-US" dirty="0" smtClean="0"/>
              <a:t> con </a:t>
            </a:r>
            <a:r>
              <a:rPr lang="en-US" dirty="0" err="1" smtClean="0"/>
              <a:t>và</a:t>
            </a:r>
            <a:r>
              <a:rPr lang="en-US" dirty="0" smtClean="0"/>
              <a:t> </a:t>
            </a:r>
            <a:r>
              <a:rPr lang="en-US" dirty="0" err="1" smtClean="0"/>
              <a:t>vị</a:t>
            </a:r>
            <a:r>
              <a:rPr lang="en-US" dirty="0" smtClean="0"/>
              <a:t> </a:t>
            </a:r>
            <a:r>
              <a:rPr lang="en-US" dirty="0" err="1" smtClean="0"/>
              <a:t>trí</a:t>
            </a:r>
            <a:r>
              <a:rPr lang="en-US" dirty="0" smtClean="0"/>
              <a:t> </a:t>
            </a:r>
            <a:r>
              <a:rPr lang="en-US" dirty="0" err="1" smtClean="0"/>
              <a:t>của</a:t>
            </a:r>
            <a:r>
              <a:rPr lang="en-US" dirty="0" smtClean="0"/>
              <a:t> </a:t>
            </a:r>
            <a:r>
              <a:rPr lang="en-US" dirty="0" err="1" smtClean="0"/>
              <a:t>hoạt</a:t>
            </a:r>
            <a:r>
              <a:rPr lang="en-US" dirty="0" smtClean="0"/>
              <a:t> </a:t>
            </a:r>
            <a:r>
              <a:rPr lang="en-US" dirty="0" err="1" smtClean="0"/>
              <a:t>động</a:t>
            </a:r>
            <a:r>
              <a:rPr lang="en-US" dirty="0" smtClean="0"/>
              <a:t> </a:t>
            </a:r>
            <a:r>
              <a:rPr lang="en-US" dirty="0" err="1" smtClean="0"/>
              <a:t>trong</a:t>
            </a:r>
            <a:r>
              <a:rPr lang="en-US" dirty="0" smtClean="0"/>
              <a:t> </a:t>
            </a:r>
            <a:r>
              <a:rPr lang="en-US" dirty="0" err="1" smtClean="0"/>
              <a:t>vòng</a:t>
            </a:r>
            <a:r>
              <a:rPr lang="en-US" dirty="0" smtClean="0"/>
              <a:t> </a:t>
            </a:r>
            <a:r>
              <a:rPr lang="en-US" dirty="0" err="1" smtClean="0"/>
              <a:t>đời</a:t>
            </a:r>
            <a:r>
              <a:rPr lang="en-US" dirty="0" smtClean="0"/>
              <a:t> </a:t>
            </a:r>
            <a:r>
              <a:rPr lang="en-US" dirty="0" err="1" smtClean="0"/>
              <a:t>phát</a:t>
            </a:r>
            <a:r>
              <a:rPr lang="en-US" dirty="0" smtClean="0"/>
              <a:t> </a:t>
            </a:r>
            <a:r>
              <a:rPr lang="en-US" dirty="0" err="1" smtClean="0"/>
              <a:t>triển</a:t>
            </a:r>
            <a:r>
              <a:rPr lang="en-US" dirty="0" smtClean="0"/>
              <a:t> </a:t>
            </a:r>
            <a:r>
              <a:rPr lang="en-US" dirty="0" err="1" smtClean="0"/>
              <a:t>phần</a:t>
            </a:r>
            <a:r>
              <a:rPr lang="en-US" dirty="0" smtClean="0"/>
              <a:t> </a:t>
            </a:r>
            <a:r>
              <a:rPr lang="en-US" dirty="0" err="1" smtClean="0"/>
              <a:t>mềm</a:t>
            </a:r>
            <a:endParaRPr lang="en-US" dirty="0" smtClean="0"/>
          </a:p>
          <a:p>
            <a:r>
              <a:rPr lang="en-US" dirty="0" err="1" smtClean="0"/>
              <a:t>Định</a:t>
            </a:r>
            <a:r>
              <a:rPr lang="en-US" dirty="0" smtClean="0"/>
              <a:t> </a:t>
            </a:r>
            <a:r>
              <a:rPr lang="en-US" dirty="0" err="1" smtClean="0"/>
              <a:t>nghĩa</a:t>
            </a:r>
            <a:r>
              <a:rPr lang="en-US" dirty="0" smtClean="0"/>
              <a:t> </a:t>
            </a:r>
            <a:r>
              <a:rPr lang="en-US" dirty="0" err="1" smtClean="0"/>
              <a:t>các</a:t>
            </a:r>
            <a:r>
              <a:rPr lang="en-US" dirty="0" smtClean="0"/>
              <a:t> </a:t>
            </a:r>
            <a:r>
              <a:rPr lang="en-US" dirty="0" err="1" smtClean="0"/>
              <a:t>hành</a:t>
            </a:r>
            <a:r>
              <a:rPr lang="en-US" dirty="0" smtClean="0"/>
              <a:t> vi </a:t>
            </a:r>
            <a:r>
              <a:rPr lang="en-US" dirty="0" err="1" smtClean="0"/>
              <a:t>được</a:t>
            </a:r>
            <a:r>
              <a:rPr lang="en-US" dirty="0" smtClean="0"/>
              <a:t> </a:t>
            </a:r>
            <a:r>
              <a:rPr lang="en-US" dirty="0" err="1" smtClean="0"/>
              <a:t>xác</a:t>
            </a:r>
            <a:r>
              <a:rPr lang="en-US" dirty="0" smtClean="0"/>
              <a:t> </a:t>
            </a:r>
            <a:r>
              <a:rPr lang="en-US" dirty="0" err="1" smtClean="0"/>
              <a:t>định</a:t>
            </a:r>
            <a:r>
              <a:rPr lang="en-US" dirty="0" smtClean="0"/>
              <a:t> </a:t>
            </a:r>
            <a:r>
              <a:rPr lang="en-US" dirty="0" err="1" smtClean="0"/>
              <a:t>trong</a:t>
            </a:r>
            <a:r>
              <a:rPr lang="en-US" dirty="0" smtClean="0"/>
              <a:t> </a:t>
            </a:r>
            <a:r>
              <a:rPr lang="en-US" dirty="0" err="1" smtClean="0"/>
              <a:t>giao</a:t>
            </a:r>
            <a:r>
              <a:rPr lang="en-US" dirty="0" smtClean="0"/>
              <a:t> </a:t>
            </a:r>
            <a:r>
              <a:rPr lang="en-US" dirty="0" err="1" smtClean="0"/>
              <a:t>diện</a:t>
            </a:r>
            <a:r>
              <a:rPr lang="en-US" dirty="0" smtClean="0"/>
              <a:t> </a:t>
            </a:r>
            <a:r>
              <a:rPr lang="en-US" dirty="0" err="1" smtClean="0"/>
              <a:t>của</a:t>
            </a:r>
            <a:r>
              <a:rPr lang="en-US" dirty="0" smtClean="0"/>
              <a:t> </a:t>
            </a:r>
            <a:r>
              <a:rPr lang="en-US" dirty="0" err="1" smtClean="0"/>
              <a:t>hệ</a:t>
            </a:r>
            <a:r>
              <a:rPr lang="en-US" dirty="0" smtClean="0"/>
              <a:t> </a:t>
            </a:r>
            <a:r>
              <a:rPr lang="en-US" dirty="0" err="1" smtClean="0"/>
              <a:t>thống</a:t>
            </a:r>
            <a:r>
              <a:rPr lang="en-US" dirty="0" smtClean="0"/>
              <a:t> con </a:t>
            </a:r>
            <a:r>
              <a:rPr lang="en-US" dirty="0" err="1" smtClean="0"/>
              <a:t>bằng</a:t>
            </a:r>
            <a:r>
              <a:rPr lang="en-US" dirty="0" smtClean="0"/>
              <a:t> </a:t>
            </a:r>
            <a:r>
              <a:rPr lang="en-US" dirty="0" err="1" smtClean="0"/>
              <a:t>các</a:t>
            </a:r>
            <a:r>
              <a:rPr lang="en-US" dirty="0" smtClean="0"/>
              <a:t> </a:t>
            </a:r>
            <a:r>
              <a:rPr lang="en-US" dirty="0" err="1" smtClean="0"/>
              <a:t>cộng</a:t>
            </a:r>
            <a:r>
              <a:rPr lang="en-US" dirty="0" smtClean="0"/>
              <a:t> </a:t>
            </a:r>
            <a:r>
              <a:rPr lang="en-US" dirty="0" err="1" smtClean="0"/>
              <a:t>tác</a:t>
            </a:r>
            <a:r>
              <a:rPr lang="en-US" dirty="0" smtClean="0"/>
              <a:t> </a:t>
            </a:r>
            <a:r>
              <a:rPr lang="en-US" dirty="0" err="1" smtClean="0"/>
              <a:t>của</a:t>
            </a:r>
            <a:r>
              <a:rPr lang="en-US" dirty="0" smtClean="0"/>
              <a:t> </a:t>
            </a:r>
            <a:r>
              <a:rPr lang="en-US" dirty="0" err="1" smtClean="0"/>
              <a:t>các</a:t>
            </a:r>
            <a:r>
              <a:rPr lang="en-US" dirty="0" smtClean="0"/>
              <a:t> </a:t>
            </a:r>
            <a:r>
              <a:rPr lang="en-US" dirty="0" err="1" smtClean="0"/>
              <a:t>lớp</a:t>
            </a:r>
            <a:r>
              <a:rPr lang="en-US" dirty="0" smtClean="0"/>
              <a:t> </a:t>
            </a:r>
            <a:r>
              <a:rPr lang="en-US" dirty="0" err="1" smtClean="0"/>
              <a:t>trong</a:t>
            </a:r>
            <a:r>
              <a:rPr lang="en-US" dirty="0" smtClean="0"/>
              <a:t> </a:t>
            </a:r>
            <a:r>
              <a:rPr lang="en-US" dirty="0" err="1" smtClean="0"/>
              <a:t>đó</a:t>
            </a:r>
            <a:endParaRPr lang="en-US" dirty="0" smtClean="0"/>
          </a:p>
          <a:p>
            <a:r>
              <a:rPr lang="en-US" dirty="0" err="1" smtClean="0"/>
              <a:t>Làm</a:t>
            </a:r>
            <a:r>
              <a:rPr lang="en-US" dirty="0" smtClean="0"/>
              <a:t> </a:t>
            </a:r>
            <a:r>
              <a:rPr lang="en-US" dirty="0" err="1" smtClean="0"/>
              <a:t>tài</a:t>
            </a:r>
            <a:r>
              <a:rPr lang="en-US" dirty="0" smtClean="0"/>
              <a:t> </a:t>
            </a:r>
            <a:r>
              <a:rPr lang="en-US" dirty="0" err="1" smtClean="0"/>
              <a:t>liệu</a:t>
            </a:r>
            <a:r>
              <a:rPr lang="en-US" dirty="0" smtClean="0"/>
              <a:t> </a:t>
            </a:r>
            <a:r>
              <a:rPr lang="en-US" dirty="0" err="1" smtClean="0"/>
              <a:t>cấu</a:t>
            </a:r>
            <a:r>
              <a:rPr lang="en-US" dirty="0" smtClean="0"/>
              <a:t> </a:t>
            </a:r>
            <a:r>
              <a:rPr lang="en-US" dirty="0" err="1" smtClean="0"/>
              <a:t>trúc</a:t>
            </a:r>
            <a:r>
              <a:rPr lang="en-US" dirty="0" smtClean="0"/>
              <a:t> </a:t>
            </a:r>
            <a:r>
              <a:rPr lang="en-US" dirty="0" err="1" smtClean="0"/>
              <a:t>bên</a:t>
            </a:r>
            <a:r>
              <a:rPr lang="en-US" dirty="0" smtClean="0"/>
              <a:t> </a:t>
            </a:r>
            <a:r>
              <a:rPr lang="en-US" dirty="0" err="1" smtClean="0"/>
              <a:t>trong</a:t>
            </a:r>
            <a:r>
              <a:rPr lang="en-US" dirty="0" smtClean="0"/>
              <a:t> </a:t>
            </a:r>
            <a:r>
              <a:rPr lang="en-US" dirty="0" err="1" smtClean="0"/>
              <a:t>của</a:t>
            </a:r>
            <a:r>
              <a:rPr lang="en-US" dirty="0" smtClean="0"/>
              <a:t> </a:t>
            </a:r>
            <a:r>
              <a:rPr lang="en-US" dirty="0" err="1" smtClean="0"/>
              <a:t>hệ</a:t>
            </a:r>
            <a:r>
              <a:rPr lang="en-US" dirty="0" smtClean="0"/>
              <a:t> </a:t>
            </a:r>
            <a:r>
              <a:rPr lang="en-US" dirty="0" err="1" smtClean="0"/>
              <a:t>thống</a:t>
            </a:r>
            <a:r>
              <a:rPr lang="en-US" dirty="0" smtClean="0"/>
              <a:t> con</a:t>
            </a:r>
          </a:p>
          <a:p>
            <a:r>
              <a:rPr lang="en-US" dirty="0" err="1" smtClean="0"/>
              <a:t>Xác</a:t>
            </a:r>
            <a:r>
              <a:rPr lang="en-US" dirty="0" smtClean="0"/>
              <a:t> </a:t>
            </a:r>
            <a:r>
              <a:rPr lang="en-US" dirty="0" err="1" smtClean="0"/>
              <a:t>định</a:t>
            </a:r>
            <a:r>
              <a:rPr lang="en-US" dirty="0" smtClean="0"/>
              <a:t> </a:t>
            </a:r>
            <a:r>
              <a:rPr lang="en-US" dirty="0" err="1" smtClean="0"/>
              <a:t>các</a:t>
            </a:r>
            <a:r>
              <a:rPr lang="en-US" dirty="0" smtClean="0"/>
              <a:t> </a:t>
            </a:r>
            <a:r>
              <a:rPr lang="en-US" dirty="0" err="1" smtClean="0"/>
              <a:t>phụ</a:t>
            </a:r>
            <a:r>
              <a:rPr lang="en-US" dirty="0" smtClean="0"/>
              <a:t> </a:t>
            </a:r>
            <a:r>
              <a:rPr lang="en-US" dirty="0" err="1" smtClean="0"/>
              <a:t>thuộc</a:t>
            </a:r>
            <a:r>
              <a:rPr lang="en-US" dirty="0" smtClean="0"/>
              <a:t> </a:t>
            </a:r>
            <a:r>
              <a:rPr lang="en-US" dirty="0" err="1" smtClean="0"/>
              <a:t>trên</a:t>
            </a:r>
            <a:r>
              <a:rPr lang="en-US" dirty="0" smtClean="0"/>
              <a:t> </a:t>
            </a:r>
            <a:r>
              <a:rPr lang="en-US" dirty="0" err="1" smtClean="0"/>
              <a:t>những</a:t>
            </a:r>
            <a:r>
              <a:rPr lang="en-US" dirty="0" smtClean="0"/>
              <a:t> </a:t>
            </a:r>
            <a:r>
              <a:rPr lang="en-US" dirty="0" err="1" smtClean="0"/>
              <a:t>phần</a:t>
            </a:r>
            <a:r>
              <a:rPr lang="en-US" dirty="0" smtClean="0"/>
              <a:t> </a:t>
            </a:r>
            <a:r>
              <a:rPr lang="en-US" dirty="0" err="1" smtClean="0"/>
              <a:t>tử</a:t>
            </a:r>
            <a:r>
              <a:rPr lang="en-US" dirty="0" smtClean="0"/>
              <a:t> </a:t>
            </a:r>
            <a:r>
              <a:rPr lang="en-US" dirty="0" err="1" smtClean="0"/>
              <a:t>ngoại</a:t>
            </a:r>
            <a:r>
              <a:rPr lang="en-US" dirty="0" smtClean="0"/>
              <a:t> vi </a:t>
            </a:r>
            <a:r>
              <a:rPr lang="en-US" dirty="0" err="1" smtClean="0"/>
              <a:t>đối</a:t>
            </a:r>
            <a:r>
              <a:rPr lang="en-US" dirty="0" smtClean="0"/>
              <a:t> </a:t>
            </a:r>
            <a:r>
              <a:rPr lang="en-US" dirty="0" err="1" smtClean="0"/>
              <a:t>với</a:t>
            </a:r>
            <a:r>
              <a:rPr lang="en-US" dirty="0" smtClean="0"/>
              <a:t> </a:t>
            </a:r>
            <a:r>
              <a:rPr lang="en-US" dirty="0" err="1" smtClean="0"/>
              <a:t>hệ</a:t>
            </a:r>
            <a:r>
              <a:rPr lang="en-US" dirty="0" smtClean="0"/>
              <a:t> </a:t>
            </a:r>
            <a:r>
              <a:rPr lang="en-US" dirty="0" err="1" smtClean="0"/>
              <a:t>thống</a:t>
            </a:r>
            <a:r>
              <a:rPr lang="en-US" dirty="0" smtClean="0"/>
              <a:t> con</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4242" name="Rectangle 2"/>
          <p:cNvSpPr>
            <a:spLocks noGrp="1" noChangeArrowheads="1"/>
          </p:cNvSpPr>
          <p:nvPr>
            <p:ph type="title"/>
          </p:nvPr>
        </p:nvSpPr>
        <p:spPr>
          <a:xfrm>
            <a:off x="438150" y="-28575"/>
            <a:ext cx="8229600" cy="1143000"/>
          </a:xfrm>
        </p:spPr>
        <p:txBody>
          <a:bodyPr>
            <a:normAutofit fontScale="90000"/>
          </a:bodyPr>
          <a:lstStyle/>
          <a:p>
            <a:r>
              <a:rPr lang="en-US" dirty="0"/>
              <a:t>Checkpoints: Design Subsystems</a:t>
            </a:r>
          </a:p>
        </p:txBody>
      </p:sp>
      <p:sp>
        <p:nvSpPr>
          <p:cNvPr id="394243" name="Rectangle 3"/>
          <p:cNvSpPr>
            <a:spLocks noGrp="1" noChangeArrowheads="1"/>
          </p:cNvSpPr>
          <p:nvPr>
            <p:ph idx="1"/>
          </p:nvPr>
        </p:nvSpPr>
        <p:spPr>
          <a:xfrm>
            <a:off x="457200" y="1213644"/>
            <a:ext cx="8229600" cy="5043487"/>
          </a:xfrm>
        </p:spPr>
        <p:txBody>
          <a:bodyPr/>
          <a:lstStyle/>
          <a:p>
            <a:r>
              <a:rPr lang="en-US" sz="2400" dirty="0"/>
              <a:t>Is a realization association defined for each interface offered by the subsystem?</a:t>
            </a:r>
          </a:p>
          <a:p>
            <a:r>
              <a:rPr lang="en-US" sz="2400" dirty="0"/>
              <a:t>Is a dependency association defined for each interface used by the subsystem?</a:t>
            </a:r>
          </a:p>
          <a:p>
            <a:r>
              <a:rPr lang="en-US" sz="2400" dirty="0"/>
              <a:t>Are you sure that none of the elements within the subsystem have public visibility?</a:t>
            </a:r>
          </a:p>
          <a:p>
            <a:r>
              <a:rPr lang="en-US" sz="2400" dirty="0"/>
              <a:t>Is each operation on an interface realized by the subsystem documented in a interaction diagram? If not, is the operation realized by a single class, so that it is easy to see that there is a simple 1:1 mapping between the class operation and the interface operation?</a:t>
            </a:r>
          </a:p>
        </p:txBody>
      </p:sp>
      <p:sp>
        <p:nvSpPr>
          <p:cNvPr id="5" name="Date Placeholder 4"/>
          <p:cNvSpPr>
            <a:spLocks noGrp="1"/>
          </p:cNvSpPr>
          <p:nvPr>
            <p:ph type="dt" sz="half" idx="10"/>
          </p:nvPr>
        </p:nvSpPr>
        <p:spPr/>
        <p:txBody>
          <a:bodyPr/>
          <a:lstStyle/>
          <a:p>
            <a:r>
              <a:rPr lang="en-US" smtClean="0"/>
              <a:t>2/26/2014</a:t>
            </a:r>
            <a:endParaRPr lang="en-US"/>
          </a:p>
        </p:txBody>
      </p:sp>
      <p:sp>
        <p:nvSpPr>
          <p:cNvPr id="7" name="Footer Placeholder 6"/>
          <p:cNvSpPr>
            <a:spLocks noGrp="1"/>
          </p:cNvSpPr>
          <p:nvPr>
            <p:ph type="ftr" sz="quarter" idx="11"/>
          </p:nvPr>
        </p:nvSpPr>
        <p:spPr/>
        <p:txBody>
          <a:bodyPr/>
          <a:lstStyle/>
          <a:p>
            <a:r>
              <a:rPr lang="en-US" smtClean="0"/>
              <a:t>pttk2014wru - v0.1: Subsystem Design</a:t>
            </a:r>
            <a:endParaRPr lang="en-US"/>
          </a:p>
        </p:txBody>
      </p:sp>
      <p:sp>
        <p:nvSpPr>
          <p:cNvPr id="6" name="Slide Number Placeholder 5"/>
          <p:cNvSpPr>
            <a:spLocks noGrp="1"/>
          </p:cNvSpPr>
          <p:nvPr>
            <p:ph type="sldNum" sz="quarter" idx="12"/>
          </p:nvPr>
        </p:nvSpPr>
        <p:spPr/>
        <p:txBody>
          <a:bodyPr/>
          <a:lstStyle/>
          <a:p>
            <a:fld id="{92198BE0-1931-4F36-B718-3E608C08BA61}" type="slidenum">
              <a:rPr lang="en-US" smtClean="0"/>
              <a:pPr/>
              <a:t>20</a:t>
            </a:fld>
            <a:endParaRPr lang="en-US"/>
          </a:p>
        </p:txBody>
      </p:sp>
    </p:spTree>
    <p:extLst>
      <p:ext uri="{BB962C8B-B14F-4D97-AF65-F5344CB8AC3E}">
        <p14:creationId xmlns:p14="http://schemas.microsoft.com/office/powerpoint/2010/main" val="7760693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6290" name="Rectangle 2"/>
          <p:cNvSpPr>
            <a:spLocks noGrp="1" noChangeArrowheads="1"/>
          </p:cNvSpPr>
          <p:nvPr>
            <p:ph type="title"/>
          </p:nvPr>
        </p:nvSpPr>
        <p:spPr/>
        <p:txBody>
          <a:bodyPr/>
          <a:lstStyle/>
          <a:p>
            <a:r>
              <a:rPr lang="en-US"/>
              <a:t>Review: Subsystem Design</a:t>
            </a:r>
          </a:p>
        </p:txBody>
      </p:sp>
      <p:sp>
        <p:nvSpPr>
          <p:cNvPr id="396291" name="Rectangle 3"/>
          <p:cNvSpPr>
            <a:spLocks noGrp="1" noChangeArrowheads="1"/>
          </p:cNvSpPr>
          <p:nvPr>
            <p:ph idx="1"/>
          </p:nvPr>
        </p:nvSpPr>
        <p:spPr/>
        <p:txBody>
          <a:bodyPr>
            <a:normAutofit/>
          </a:bodyPr>
          <a:lstStyle/>
          <a:p>
            <a:r>
              <a:rPr lang="en-US"/>
              <a:t>What is the purpose of                                  Subsystem Design?</a:t>
            </a:r>
          </a:p>
          <a:p>
            <a:r>
              <a:rPr lang="en-US"/>
              <a:t>How many interaction                                      diagrams should be                                          produced during                              Subsystem Design?  </a:t>
            </a:r>
          </a:p>
          <a:p>
            <a:r>
              <a:rPr lang="en-US"/>
              <a:t>Why should dependencies                                                on a subsystem be on the                            subsystem interface?</a:t>
            </a:r>
          </a:p>
        </p:txBody>
      </p:sp>
      <p:sp>
        <p:nvSpPr>
          <p:cNvPr id="5" name="Date Placeholder 4"/>
          <p:cNvSpPr>
            <a:spLocks noGrp="1"/>
          </p:cNvSpPr>
          <p:nvPr>
            <p:ph type="dt" sz="half" idx="10"/>
          </p:nvPr>
        </p:nvSpPr>
        <p:spPr/>
        <p:txBody>
          <a:bodyPr/>
          <a:lstStyle/>
          <a:p>
            <a:r>
              <a:rPr lang="en-US" smtClean="0"/>
              <a:t>2/26/2014</a:t>
            </a:r>
            <a:endParaRPr lang="en-US"/>
          </a:p>
        </p:txBody>
      </p:sp>
      <p:sp>
        <p:nvSpPr>
          <p:cNvPr id="7" name="Footer Placeholder 6"/>
          <p:cNvSpPr>
            <a:spLocks noGrp="1"/>
          </p:cNvSpPr>
          <p:nvPr>
            <p:ph type="ftr" sz="quarter" idx="11"/>
          </p:nvPr>
        </p:nvSpPr>
        <p:spPr/>
        <p:txBody>
          <a:bodyPr/>
          <a:lstStyle/>
          <a:p>
            <a:r>
              <a:rPr lang="en-US" smtClean="0"/>
              <a:t>pttk2014wru - v0.1: Subsystem Design</a:t>
            </a:r>
            <a:endParaRPr lang="en-US"/>
          </a:p>
        </p:txBody>
      </p:sp>
      <p:sp>
        <p:nvSpPr>
          <p:cNvPr id="6" name="Slide Number Placeholder 5"/>
          <p:cNvSpPr>
            <a:spLocks noGrp="1"/>
          </p:cNvSpPr>
          <p:nvPr>
            <p:ph type="sldNum" sz="quarter" idx="12"/>
          </p:nvPr>
        </p:nvSpPr>
        <p:spPr/>
        <p:txBody>
          <a:bodyPr/>
          <a:lstStyle/>
          <a:p>
            <a:fld id="{92198BE0-1931-4F36-B718-3E608C08BA61}" type="slidenum">
              <a:rPr lang="en-US" smtClean="0"/>
              <a:pPr/>
              <a:t>21</a:t>
            </a:fld>
            <a:endParaRPr lang="en-US"/>
          </a:p>
        </p:txBody>
      </p:sp>
      <p:pic>
        <p:nvPicPr>
          <p:cNvPr id="396292" name="Picture 4" descr="C:\Documents and Settings\dmachado\My Documents\GIFs\Review.gif"/>
          <p:cNvPicPr>
            <a:picLocks noChangeAspect="1" noChangeArrowheads="1"/>
          </p:cNvPicPr>
          <p:nvPr/>
        </p:nvPicPr>
        <p:blipFill>
          <a:blip r:embed="rId3"/>
          <a:srcRect/>
          <a:stretch>
            <a:fillRect/>
          </a:stretch>
        </p:blipFill>
        <p:spPr bwMode="auto">
          <a:xfrm>
            <a:off x="6365875" y="2619375"/>
            <a:ext cx="2281238" cy="2219325"/>
          </a:xfrm>
          <a:prstGeom prst="rect">
            <a:avLst/>
          </a:prstGeom>
          <a:noFill/>
        </p:spPr>
      </p:pic>
    </p:spTree>
    <p:extLst>
      <p:ext uri="{BB962C8B-B14F-4D97-AF65-F5344CB8AC3E}">
        <p14:creationId xmlns:p14="http://schemas.microsoft.com/office/powerpoint/2010/main" val="10064135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8339" name="Rectangle 3"/>
          <p:cNvSpPr>
            <a:spLocks noGrp="1" noChangeArrowheads="1"/>
          </p:cNvSpPr>
          <p:nvPr>
            <p:ph type="title"/>
          </p:nvPr>
        </p:nvSpPr>
        <p:spPr>
          <a:xfrm>
            <a:off x="685800" y="-104775"/>
            <a:ext cx="8229600" cy="1143000"/>
          </a:xfrm>
        </p:spPr>
        <p:txBody>
          <a:bodyPr/>
          <a:lstStyle/>
          <a:p>
            <a:r>
              <a:rPr lang="en-US" dirty="0"/>
              <a:t>Exercise: Subsystem Design</a:t>
            </a:r>
          </a:p>
        </p:txBody>
      </p:sp>
      <p:sp>
        <p:nvSpPr>
          <p:cNvPr id="398340" name="Rectangle 4"/>
          <p:cNvSpPr>
            <a:spLocks noGrp="1" noChangeArrowheads="1"/>
          </p:cNvSpPr>
          <p:nvPr>
            <p:ph idx="1"/>
          </p:nvPr>
        </p:nvSpPr>
        <p:spPr>
          <a:xfrm>
            <a:off x="361950" y="1052513"/>
            <a:ext cx="6153150" cy="5043487"/>
          </a:xfrm>
        </p:spPr>
        <p:txBody>
          <a:bodyPr/>
          <a:lstStyle/>
          <a:p>
            <a:r>
              <a:rPr lang="en-US" dirty="0"/>
              <a:t>Given the following:</a:t>
            </a:r>
          </a:p>
          <a:p>
            <a:pPr lvl="1"/>
            <a:r>
              <a:rPr lang="en-US" dirty="0"/>
              <a:t>The defined subsystems, their interfaces and their relationships with other design elements (the subsystem context diagrams)</a:t>
            </a:r>
          </a:p>
          <a:p>
            <a:pPr lvl="1"/>
            <a:r>
              <a:rPr lang="en-US" dirty="0"/>
              <a:t>Patterns of use for the architectural mechanisms</a:t>
            </a:r>
          </a:p>
        </p:txBody>
      </p:sp>
      <p:sp>
        <p:nvSpPr>
          <p:cNvPr id="6" name="Date Placeholder 5"/>
          <p:cNvSpPr>
            <a:spLocks noGrp="1"/>
          </p:cNvSpPr>
          <p:nvPr>
            <p:ph type="dt" sz="half" idx="10"/>
          </p:nvPr>
        </p:nvSpPr>
        <p:spPr/>
        <p:txBody>
          <a:bodyPr/>
          <a:lstStyle/>
          <a:p>
            <a:r>
              <a:rPr lang="en-US" smtClean="0"/>
              <a:t>2/26/2014</a:t>
            </a:r>
            <a:endParaRPr lang="en-US"/>
          </a:p>
        </p:txBody>
      </p:sp>
      <p:sp>
        <p:nvSpPr>
          <p:cNvPr id="8" name="Footer Placeholder 7"/>
          <p:cNvSpPr>
            <a:spLocks noGrp="1"/>
          </p:cNvSpPr>
          <p:nvPr>
            <p:ph type="ftr" sz="quarter" idx="11"/>
          </p:nvPr>
        </p:nvSpPr>
        <p:spPr/>
        <p:txBody>
          <a:bodyPr/>
          <a:lstStyle/>
          <a:p>
            <a:r>
              <a:rPr lang="en-US" smtClean="0"/>
              <a:t>pttk2014wru - v0.1: Subsystem Design</a:t>
            </a:r>
            <a:endParaRPr lang="en-US"/>
          </a:p>
        </p:txBody>
      </p:sp>
      <p:sp>
        <p:nvSpPr>
          <p:cNvPr id="7" name="Slide Number Placeholder 6"/>
          <p:cNvSpPr>
            <a:spLocks noGrp="1"/>
          </p:cNvSpPr>
          <p:nvPr>
            <p:ph type="sldNum" sz="quarter" idx="12"/>
          </p:nvPr>
        </p:nvSpPr>
        <p:spPr/>
        <p:txBody>
          <a:bodyPr/>
          <a:lstStyle/>
          <a:p>
            <a:fld id="{92198BE0-1931-4F36-B718-3E608C08BA61}" type="slidenum">
              <a:rPr lang="en-US" smtClean="0"/>
              <a:pPr/>
              <a:t>22</a:t>
            </a:fld>
            <a:endParaRPr lang="en-US"/>
          </a:p>
        </p:txBody>
      </p:sp>
      <p:pic>
        <p:nvPicPr>
          <p:cNvPr id="398343" name="Picture 7" descr="c:\Program Files\Microsoft Office\Clipart\standard\stddir1\bd05097_.wmf"/>
          <p:cNvPicPr>
            <a:picLocks noChangeAspect="1" noChangeArrowheads="1"/>
          </p:cNvPicPr>
          <p:nvPr/>
        </p:nvPicPr>
        <p:blipFill>
          <a:blip r:embed="rId3"/>
          <a:srcRect/>
          <a:stretch>
            <a:fillRect/>
          </a:stretch>
        </p:blipFill>
        <p:spPr bwMode="auto">
          <a:xfrm>
            <a:off x="6213475" y="3003550"/>
            <a:ext cx="2371725" cy="2443163"/>
          </a:xfrm>
          <a:prstGeom prst="rect">
            <a:avLst/>
          </a:prstGeom>
          <a:noFill/>
        </p:spPr>
      </p:pic>
      <p:sp>
        <p:nvSpPr>
          <p:cNvPr id="398344" name="Text Box 8"/>
          <p:cNvSpPr txBox="1">
            <a:spLocks noChangeArrowheads="1"/>
          </p:cNvSpPr>
          <p:nvPr/>
        </p:nvSpPr>
        <p:spPr bwMode="auto">
          <a:xfrm>
            <a:off x="6629400" y="5729288"/>
            <a:ext cx="1460500" cy="366712"/>
          </a:xfrm>
          <a:prstGeom prst="rect">
            <a:avLst/>
          </a:prstGeom>
          <a:noFill/>
          <a:ln w="12700">
            <a:noFill/>
            <a:miter lim="800000"/>
            <a:headEnd type="none" w="sm" len="sm"/>
            <a:tailEnd type="none" w="lg" len="lg"/>
          </a:ln>
          <a:effectLst/>
        </p:spPr>
        <p:txBody>
          <a:bodyPr>
            <a:spAutoFit/>
          </a:bodyPr>
          <a:lstStyle/>
          <a:p>
            <a:pPr>
              <a:spcBef>
                <a:spcPct val="50000"/>
              </a:spcBef>
            </a:pPr>
            <a:r>
              <a:rPr lang="en-US" sz="1800" i="1">
                <a:solidFill>
                  <a:srgbClr val="99CCFF"/>
                </a:solidFill>
              </a:rPr>
              <a:t>(continued)</a:t>
            </a:r>
          </a:p>
        </p:txBody>
      </p:sp>
    </p:spTree>
    <p:extLst>
      <p:ext uri="{BB962C8B-B14F-4D97-AF65-F5344CB8AC3E}">
        <p14:creationId xmlns:p14="http://schemas.microsoft.com/office/powerpoint/2010/main" val="15687385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386" name="Text Box 2"/>
          <p:cNvSpPr txBox="1">
            <a:spLocks noChangeArrowheads="1"/>
          </p:cNvSpPr>
          <p:nvPr/>
        </p:nvSpPr>
        <p:spPr bwMode="auto">
          <a:xfrm>
            <a:off x="6629400" y="5729288"/>
            <a:ext cx="1460500" cy="366712"/>
          </a:xfrm>
          <a:prstGeom prst="rect">
            <a:avLst/>
          </a:prstGeom>
          <a:noFill/>
          <a:ln w="12700">
            <a:noFill/>
            <a:miter lim="800000"/>
            <a:headEnd type="none" w="sm" len="sm"/>
            <a:tailEnd type="none" w="lg" len="lg"/>
          </a:ln>
          <a:effectLst/>
        </p:spPr>
        <p:txBody>
          <a:bodyPr>
            <a:spAutoFit/>
          </a:bodyPr>
          <a:lstStyle/>
          <a:p>
            <a:pPr>
              <a:spcBef>
                <a:spcPct val="50000"/>
              </a:spcBef>
            </a:pPr>
            <a:r>
              <a:rPr lang="en-US" sz="1800" i="1">
                <a:solidFill>
                  <a:srgbClr val="99CCFF"/>
                </a:solidFill>
              </a:rPr>
              <a:t>(continued)</a:t>
            </a:r>
          </a:p>
        </p:txBody>
      </p:sp>
      <p:sp>
        <p:nvSpPr>
          <p:cNvPr id="400387" name="Rectangle 3"/>
          <p:cNvSpPr>
            <a:spLocks noGrp="1" noChangeArrowheads="1"/>
          </p:cNvSpPr>
          <p:nvPr>
            <p:ph type="title"/>
          </p:nvPr>
        </p:nvSpPr>
        <p:spPr/>
        <p:txBody>
          <a:bodyPr>
            <a:normAutofit fontScale="90000"/>
          </a:bodyPr>
          <a:lstStyle/>
          <a:p>
            <a:r>
              <a:rPr lang="en-US" dirty="0"/>
              <a:t>Exercise: Subsystem Design (cont.)</a:t>
            </a:r>
          </a:p>
        </p:txBody>
      </p:sp>
      <p:sp>
        <p:nvSpPr>
          <p:cNvPr id="400388" name="Rectangle 4"/>
          <p:cNvSpPr>
            <a:spLocks noGrp="1" noChangeArrowheads="1"/>
          </p:cNvSpPr>
          <p:nvPr>
            <p:ph idx="1"/>
          </p:nvPr>
        </p:nvSpPr>
        <p:spPr>
          <a:xfrm>
            <a:off x="361950" y="1052513"/>
            <a:ext cx="6254750" cy="5043487"/>
          </a:xfrm>
        </p:spPr>
        <p:txBody>
          <a:bodyPr/>
          <a:lstStyle/>
          <a:p>
            <a:r>
              <a:rPr lang="en-US"/>
              <a:t>Identify the following for a particular subsystem(s):</a:t>
            </a:r>
          </a:p>
          <a:p>
            <a:pPr lvl="1"/>
            <a:r>
              <a:rPr lang="en-US"/>
              <a:t>The design elements contained within the subsystem and their relationships</a:t>
            </a:r>
          </a:p>
          <a:p>
            <a:pPr lvl="1"/>
            <a:r>
              <a:rPr lang="en-US"/>
              <a:t>The applicable architectural mechanisms </a:t>
            </a:r>
          </a:p>
          <a:p>
            <a:pPr lvl="1"/>
            <a:r>
              <a:rPr lang="en-US"/>
              <a:t>The interactions needed to implement the subsystem interface operations</a:t>
            </a:r>
          </a:p>
        </p:txBody>
      </p:sp>
      <p:sp>
        <p:nvSpPr>
          <p:cNvPr id="6" name="Date Placeholder 5"/>
          <p:cNvSpPr>
            <a:spLocks noGrp="1"/>
          </p:cNvSpPr>
          <p:nvPr>
            <p:ph type="dt" sz="half" idx="10"/>
          </p:nvPr>
        </p:nvSpPr>
        <p:spPr/>
        <p:txBody>
          <a:bodyPr/>
          <a:lstStyle/>
          <a:p>
            <a:r>
              <a:rPr lang="en-US" smtClean="0"/>
              <a:t>2/26/2014</a:t>
            </a:r>
            <a:endParaRPr lang="en-US"/>
          </a:p>
        </p:txBody>
      </p:sp>
      <p:sp>
        <p:nvSpPr>
          <p:cNvPr id="8" name="Footer Placeholder 7"/>
          <p:cNvSpPr>
            <a:spLocks noGrp="1"/>
          </p:cNvSpPr>
          <p:nvPr>
            <p:ph type="ftr" sz="quarter" idx="11"/>
          </p:nvPr>
        </p:nvSpPr>
        <p:spPr/>
        <p:txBody>
          <a:bodyPr/>
          <a:lstStyle/>
          <a:p>
            <a:r>
              <a:rPr lang="en-US" smtClean="0"/>
              <a:t>pttk2014wru - v0.1: Subsystem Design</a:t>
            </a:r>
            <a:endParaRPr lang="en-US"/>
          </a:p>
        </p:txBody>
      </p:sp>
      <p:sp>
        <p:nvSpPr>
          <p:cNvPr id="7" name="Slide Number Placeholder 6"/>
          <p:cNvSpPr>
            <a:spLocks noGrp="1"/>
          </p:cNvSpPr>
          <p:nvPr>
            <p:ph type="sldNum" sz="quarter" idx="12"/>
          </p:nvPr>
        </p:nvSpPr>
        <p:spPr/>
        <p:txBody>
          <a:bodyPr/>
          <a:lstStyle/>
          <a:p>
            <a:fld id="{92198BE0-1931-4F36-B718-3E608C08BA61}" type="slidenum">
              <a:rPr lang="en-US" smtClean="0"/>
              <a:pPr/>
              <a:t>23</a:t>
            </a:fld>
            <a:endParaRPr lang="en-US"/>
          </a:p>
        </p:txBody>
      </p:sp>
      <p:pic>
        <p:nvPicPr>
          <p:cNvPr id="400391" name="Picture 7" descr="c:\Program Files\Microsoft Office\Clipart\standard\stddir4\pe02106_.wmf"/>
          <p:cNvPicPr>
            <a:picLocks noChangeAspect="1" noChangeArrowheads="1"/>
          </p:cNvPicPr>
          <p:nvPr/>
        </p:nvPicPr>
        <p:blipFill>
          <a:blip r:embed="rId3"/>
          <a:srcRect/>
          <a:stretch>
            <a:fillRect/>
          </a:stretch>
        </p:blipFill>
        <p:spPr bwMode="auto">
          <a:xfrm>
            <a:off x="5907088" y="3122613"/>
            <a:ext cx="2817812" cy="2420937"/>
          </a:xfrm>
          <a:prstGeom prst="rect">
            <a:avLst/>
          </a:prstGeom>
          <a:noFill/>
        </p:spPr>
      </p:pic>
    </p:spTree>
    <p:extLst>
      <p:ext uri="{BB962C8B-B14F-4D97-AF65-F5344CB8AC3E}">
        <p14:creationId xmlns:p14="http://schemas.microsoft.com/office/powerpoint/2010/main" val="22458062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2434" name="Rectangle 2"/>
          <p:cNvSpPr>
            <a:spLocks noGrp="1" noChangeArrowheads="1"/>
          </p:cNvSpPr>
          <p:nvPr>
            <p:ph type="title"/>
          </p:nvPr>
        </p:nvSpPr>
        <p:spPr>
          <a:xfrm>
            <a:off x="457200" y="-90487"/>
            <a:ext cx="8229600" cy="1143000"/>
          </a:xfrm>
        </p:spPr>
        <p:txBody>
          <a:bodyPr>
            <a:normAutofit fontScale="90000"/>
          </a:bodyPr>
          <a:lstStyle/>
          <a:p>
            <a:r>
              <a:rPr lang="en-US" dirty="0"/>
              <a:t>Exercise: Subsystem Design (cont.)</a:t>
            </a:r>
          </a:p>
        </p:txBody>
      </p:sp>
      <p:sp>
        <p:nvSpPr>
          <p:cNvPr id="402435" name="Rectangle 3"/>
          <p:cNvSpPr>
            <a:spLocks noGrp="1" noChangeArrowheads="1"/>
          </p:cNvSpPr>
          <p:nvPr>
            <p:ph idx="1"/>
          </p:nvPr>
        </p:nvSpPr>
        <p:spPr>
          <a:xfrm>
            <a:off x="361950" y="1052513"/>
            <a:ext cx="7334250" cy="5043487"/>
          </a:xfrm>
        </p:spPr>
        <p:txBody>
          <a:bodyPr/>
          <a:lstStyle/>
          <a:p>
            <a:r>
              <a:rPr lang="en-US" sz="2800" dirty="0"/>
              <a:t>Produce the following diagrams for a particular subsystem(s):</a:t>
            </a:r>
          </a:p>
          <a:p>
            <a:pPr lvl="1"/>
            <a:r>
              <a:rPr lang="en-US" sz="2400" dirty="0"/>
              <a:t>“Interface realizations”</a:t>
            </a:r>
          </a:p>
          <a:p>
            <a:pPr lvl="2"/>
            <a:r>
              <a:rPr lang="en-US" sz="2400" dirty="0"/>
              <a:t>Interaction diagram for each interface operation</a:t>
            </a:r>
          </a:p>
          <a:p>
            <a:pPr lvl="2"/>
            <a:r>
              <a:rPr lang="en-US" sz="2400" dirty="0"/>
              <a:t>Class diagram containing the subsystem design elements that realize the interface responsibilities and their relationships</a:t>
            </a:r>
          </a:p>
          <a:p>
            <a:pPr lvl="1"/>
            <a:r>
              <a:rPr lang="en-US" sz="2400" dirty="0"/>
              <a:t>Class diagram that shows the subsystem and any dependencies on external package(s) and/or subsystem(s) (subsystem dependencies class diagram)</a:t>
            </a:r>
          </a:p>
        </p:txBody>
      </p:sp>
      <p:sp>
        <p:nvSpPr>
          <p:cNvPr id="5" name="Date Placeholder 4"/>
          <p:cNvSpPr>
            <a:spLocks noGrp="1"/>
          </p:cNvSpPr>
          <p:nvPr>
            <p:ph type="dt" sz="half" idx="10"/>
          </p:nvPr>
        </p:nvSpPr>
        <p:spPr/>
        <p:txBody>
          <a:bodyPr/>
          <a:lstStyle/>
          <a:p>
            <a:r>
              <a:rPr lang="en-US" smtClean="0"/>
              <a:t>2/26/2014</a:t>
            </a:r>
            <a:endParaRPr lang="en-US"/>
          </a:p>
        </p:txBody>
      </p:sp>
      <p:sp>
        <p:nvSpPr>
          <p:cNvPr id="7" name="Footer Placeholder 6"/>
          <p:cNvSpPr>
            <a:spLocks noGrp="1"/>
          </p:cNvSpPr>
          <p:nvPr>
            <p:ph type="ftr" sz="quarter" idx="11"/>
          </p:nvPr>
        </p:nvSpPr>
        <p:spPr/>
        <p:txBody>
          <a:bodyPr/>
          <a:lstStyle/>
          <a:p>
            <a:r>
              <a:rPr lang="en-US" smtClean="0"/>
              <a:t>pttk2014wru - v0.1: Subsystem Design</a:t>
            </a:r>
            <a:endParaRPr lang="en-US"/>
          </a:p>
        </p:txBody>
      </p:sp>
      <p:sp>
        <p:nvSpPr>
          <p:cNvPr id="6" name="Slide Number Placeholder 5"/>
          <p:cNvSpPr>
            <a:spLocks noGrp="1"/>
          </p:cNvSpPr>
          <p:nvPr>
            <p:ph type="sldNum" sz="quarter" idx="12"/>
          </p:nvPr>
        </p:nvSpPr>
        <p:spPr/>
        <p:txBody>
          <a:bodyPr/>
          <a:lstStyle/>
          <a:p>
            <a:fld id="{92198BE0-1931-4F36-B718-3E608C08BA61}" type="slidenum">
              <a:rPr lang="en-US" smtClean="0"/>
              <a:pPr/>
              <a:t>24</a:t>
            </a:fld>
            <a:endParaRPr lang="en-US"/>
          </a:p>
        </p:txBody>
      </p:sp>
    </p:spTree>
    <p:extLst>
      <p:ext uri="{BB962C8B-B14F-4D97-AF65-F5344CB8AC3E}">
        <p14:creationId xmlns:p14="http://schemas.microsoft.com/office/powerpoint/2010/main" val="15884221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1546"/>
            <a:ext cx="8229600" cy="1143000"/>
          </a:xfrm>
        </p:spPr>
        <p:txBody>
          <a:bodyPr>
            <a:normAutofit/>
          </a:bodyPr>
          <a:lstStyle/>
          <a:p>
            <a:r>
              <a:rPr lang="en-US" dirty="0" smtClean="0"/>
              <a:t>Exercise: Review</a:t>
            </a:r>
          </a:p>
        </p:txBody>
      </p:sp>
      <p:sp>
        <p:nvSpPr>
          <p:cNvPr id="3" name="Content Placeholder 2"/>
          <p:cNvSpPr>
            <a:spLocks noGrp="1"/>
          </p:cNvSpPr>
          <p:nvPr>
            <p:ph idx="1"/>
          </p:nvPr>
        </p:nvSpPr>
        <p:spPr>
          <a:xfrm>
            <a:off x="270455" y="1300766"/>
            <a:ext cx="6316083" cy="5061397"/>
          </a:xfrm>
        </p:spPr>
        <p:txBody>
          <a:bodyPr>
            <a:normAutofit/>
          </a:bodyPr>
          <a:lstStyle/>
          <a:p>
            <a:r>
              <a:rPr lang="en-US" dirty="0" smtClean="0"/>
              <a:t>Compare your Subsystem Interface Realizations</a:t>
            </a:r>
          </a:p>
          <a:p>
            <a:pPr lvl="1"/>
            <a:r>
              <a:rPr lang="en-US" dirty="0" smtClean="0"/>
              <a:t>Have all the main and/or </a:t>
            </a:r>
            <a:r>
              <a:rPr lang="en-US" dirty="0" err="1" smtClean="0"/>
              <a:t>subflows</a:t>
            </a:r>
            <a:r>
              <a:rPr lang="en-US" dirty="0" smtClean="0"/>
              <a:t> for the interface operations been handled?</a:t>
            </a:r>
          </a:p>
          <a:p>
            <a:pPr lvl="1"/>
            <a:r>
              <a:rPr lang="en-US" dirty="0" smtClean="0"/>
              <a:t>Has all behavior been distributed among the participating design elements?</a:t>
            </a:r>
          </a:p>
          <a:p>
            <a:pPr lvl="1"/>
            <a:r>
              <a:rPr lang="en-US" dirty="0" smtClean="0"/>
              <a:t>Has behavior been distributed to the right design elements?</a:t>
            </a:r>
          </a:p>
          <a:p>
            <a:pPr lvl="1"/>
            <a:r>
              <a:rPr lang="en-US" dirty="0" smtClean="0"/>
              <a:t>Are there any messages coming from the interfaces?</a:t>
            </a:r>
          </a:p>
          <a:p>
            <a:endParaRPr lang="en-US" dirty="0" smtClean="0"/>
          </a:p>
          <a:p>
            <a:endParaRPr lang="en-US" dirty="0"/>
          </a:p>
        </p:txBody>
      </p:sp>
      <p:sp>
        <p:nvSpPr>
          <p:cNvPr id="5" name="Date Placeholder 4"/>
          <p:cNvSpPr>
            <a:spLocks noGrp="1"/>
          </p:cNvSpPr>
          <p:nvPr>
            <p:ph type="dt" sz="half" idx="10"/>
          </p:nvPr>
        </p:nvSpPr>
        <p:spPr/>
        <p:txBody>
          <a:bodyPr/>
          <a:lstStyle/>
          <a:p>
            <a:r>
              <a:rPr lang="en-US" smtClean="0"/>
              <a:t>2/26/2014</a:t>
            </a:r>
            <a:endParaRPr lang="en-US"/>
          </a:p>
        </p:txBody>
      </p:sp>
      <p:sp>
        <p:nvSpPr>
          <p:cNvPr id="7" name="Footer Placeholder 6"/>
          <p:cNvSpPr>
            <a:spLocks noGrp="1"/>
          </p:cNvSpPr>
          <p:nvPr>
            <p:ph type="ftr" sz="quarter" idx="11"/>
          </p:nvPr>
        </p:nvSpPr>
        <p:spPr/>
        <p:txBody>
          <a:bodyPr/>
          <a:lstStyle/>
          <a:p>
            <a:r>
              <a:rPr lang="en-US" smtClean="0"/>
              <a:t>pttk2014wru - v0.1: Subsystem Design</a:t>
            </a:r>
            <a:endParaRPr lang="en-US"/>
          </a:p>
        </p:txBody>
      </p:sp>
      <p:sp>
        <p:nvSpPr>
          <p:cNvPr id="6" name="Slide Number Placeholder 5"/>
          <p:cNvSpPr>
            <a:spLocks noGrp="1"/>
          </p:cNvSpPr>
          <p:nvPr>
            <p:ph type="sldNum" sz="quarter" idx="12"/>
          </p:nvPr>
        </p:nvSpPr>
        <p:spPr/>
        <p:txBody>
          <a:bodyPr/>
          <a:lstStyle/>
          <a:p>
            <a:fld id="{92198BE0-1931-4F36-B718-3E608C08BA61}" type="slidenum">
              <a:rPr lang="en-US" smtClean="0"/>
              <a:pPr/>
              <a:t>25</a:t>
            </a:fld>
            <a:endParaRPr lang="en-US"/>
          </a:p>
        </p:txBody>
      </p:sp>
      <p:pic>
        <p:nvPicPr>
          <p:cNvPr id="4" name="Picture 4" descr="\\reba\office 2000\09prood02\PFiles\MSOffice\Clipart\standard\stddir1\bd05028_.wmf"/>
          <p:cNvPicPr>
            <a:picLocks noChangeAspect="1" noChangeArrowheads="1"/>
          </p:cNvPicPr>
          <p:nvPr/>
        </p:nvPicPr>
        <p:blipFill>
          <a:blip r:embed="rId3"/>
          <a:srcRect/>
          <a:stretch>
            <a:fillRect/>
          </a:stretch>
        </p:blipFill>
        <p:spPr bwMode="auto">
          <a:xfrm>
            <a:off x="6732588" y="1889125"/>
            <a:ext cx="1768475" cy="2127250"/>
          </a:xfrm>
          <a:prstGeom prst="rect">
            <a:avLst/>
          </a:prstGeom>
          <a:noFill/>
        </p:spPr>
      </p:pic>
    </p:spTree>
    <p:extLst>
      <p:ext uri="{BB962C8B-B14F-4D97-AF65-F5344CB8AC3E}">
        <p14:creationId xmlns:p14="http://schemas.microsoft.com/office/powerpoint/2010/main" val="18315582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5600" y="2438400"/>
            <a:ext cx="8229600" cy="1143000"/>
          </a:xfrm>
        </p:spPr>
        <p:txBody>
          <a:bodyPr/>
          <a:lstStyle/>
          <a:p>
            <a:r>
              <a:rPr lang="en-US" dirty="0" smtClean="0"/>
              <a:t>The End.</a:t>
            </a:r>
            <a:endParaRPr lang="en-US" dirty="0"/>
          </a:p>
        </p:txBody>
      </p:sp>
      <p:sp>
        <p:nvSpPr>
          <p:cNvPr id="3" name="Slide Number Placeholder 2"/>
          <p:cNvSpPr>
            <a:spLocks noGrp="1"/>
          </p:cNvSpPr>
          <p:nvPr>
            <p:ph type="sldNum" sz="quarter" idx="12"/>
          </p:nvPr>
        </p:nvSpPr>
        <p:spPr/>
        <p:txBody>
          <a:bodyPr/>
          <a:lstStyle/>
          <a:p>
            <a:fld id="{4104E86A-6C53-419A-92FE-712D82B956FB}" type="slidenum">
              <a:rPr lang="en-US" smtClean="0"/>
              <a:pPr/>
              <a:t>26</a:t>
            </a:fld>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4104E86A-6C53-419A-92FE-712D82B956FB}" type="slidenum">
              <a:rPr lang="en-US" smtClean="0"/>
              <a:pPr/>
              <a:t>3</a:t>
            </a:fld>
            <a:endParaRPr lang="en-US"/>
          </a:p>
        </p:txBody>
      </p:sp>
      <p:sp>
        <p:nvSpPr>
          <p:cNvPr id="81" name="Rectangle 2"/>
          <p:cNvSpPr txBox="1">
            <a:spLocks noChangeArrowheads="1"/>
          </p:cNvSpPr>
          <p:nvPr/>
        </p:nvSpPr>
        <p:spPr>
          <a:xfrm>
            <a:off x="592677" y="143109"/>
            <a:ext cx="8229600" cy="1143000"/>
          </a:xfrm>
          <a:prstGeom prst="rect">
            <a:avLst/>
          </a:prstGeom>
        </p:spPr>
        <p:txBody>
          <a:bodyPr vert="horz" lIns="0" rIns="0" bIns="0" anchor="b">
            <a:normAutofit fontScale="92500"/>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r>
              <a:rPr lang="en-US" dirty="0" err="1"/>
              <a:t>Ngữ</a:t>
            </a:r>
            <a:r>
              <a:rPr lang="en-US" dirty="0"/>
              <a:t> </a:t>
            </a:r>
            <a:r>
              <a:rPr lang="en-US" dirty="0" err="1"/>
              <a:t>cảnh</a:t>
            </a:r>
            <a:r>
              <a:rPr lang="en-US" dirty="0"/>
              <a:t> </a:t>
            </a:r>
            <a:r>
              <a:rPr lang="en-US" dirty="0" err="1"/>
              <a:t>hoạt</a:t>
            </a:r>
            <a:r>
              <a:rPr lang="en-US" dirty="0"/>
              <a:t> </a:t>
            </a:r>
            <a:r>
              <a:rPr lang="en-US" dirty="0" err="1"/>
              <a:t>động</a:t>
            </a:r>
            <a:r>
              <a:rPr lang="en-US" dirty="0"/>
              <a:t> </a:t>
            </a:r>
            <a:r>
              <a:rPr lang="en-US" dirty="0" err="1"/>
              <a:t>Thiết</a:t>
            </a:r>
            <a:r>
              <a:rPr lang="en-US" dirty="0"/>
              <a:t> </a:t>
            </a:r>
            <a:r>
              <a:rPr lang="en-US" dirty="0" err="1"/>
              <a:t>kế</a:t>
            </a:r>
            <a:r>
              <a:rPr lang="en-US" dirty="0"/>
              <a:t> </a:t>
            </a:r>
            <a:r>
              <a:rPr lang="en-US" dirty="0" err="1"/>
              <a:t>lớp</a:t>
            </a:r>
            <a:endParaRPr lang="en-US" dirty="0"/>
          </a:p>
        </p:txBody>
      </p:sp>
      <p:grpSp>
        <p:nvGrpSpPr>
          <p:cNvPr id="163" name="Group 118"/>
          <p:cNvGrpSpPr>
            <a:grpSpLocks/>
          </p:cNvGrpSpPr>
          <p:nvPr/>
        </p:nvGrpSpPr>
        <p:grpSpPr bwMode="auto">
          <a:xfrm>
            <a:off x="2590800" y="1372511"/>
            <a:ext cx="3810000" cy="4897437"/>
            <a:chOff x="1616" y="504"/>
            <a:chExt cx="2528" cy="3512"/>
          </a:xfrm>
        </p:grpSpPr>
        <p:sp>
          <p:nvSpPr>
            <p:cNvPr id="164" name="Rectangle 119"/>
            <p:cNvSpPr>
              <a:spLocks noChangeArrowheads="1"/>
            </p:cNvSpPr>
            <p:nvPr/>
          </p:nvSpPr>
          <p:spPr bwMode="auto">
            <a:xfrm>
              <a:off x="1616" y="504"/>
              <a:ext cx="2528" cy="3512"/>
            </a:xfrm>
            <a:prstGeom prst="rect">
              <a:avLst/>
            </a:prstGeom>
            <a:solidFill>
              <a:schemeClr val="tx1"/>
            </a:solidFill>
            <a:ln w="9525">
              <a:solidFill>
                <a:schemeClr val="tx1"/>
              </a:solidFill>
              <a:miter lim="800000"/>
              <a:headEnd/>
              <a:tailEnd/>
            </a:ln>
          </p:spPr>
          <p:txBody>
            <a:bodyPr wrap="none" lIns="107950" tIns="53975" rIns="107950" bIns="53975" anchor="ctr"/>
            <a:lstStyle/>
            <a:p>
              <a:endParaRPr lang="en-US"/>
            </a:p>
          </p:txBody>
        </p:sp>
        <p:sp>
          <p:nvSpPr>
            <p:cNvPr id="165" name="Oval 120"/>
            <p:cNvSpPr>
              <a:spLocks noChangeArrowheads="1"/>
            </p:cNvSpPr>
            <p:nvPr/>
          </p:nvSpPr>
          <p:spPr bwMode="auto">
            <a:xfrm>
              <a:off x="2728" y="569"/>
              <a:ext cx="111" cy="111"/>
            </a:xfrm>
            <a:prstGeom prst="ellipse">
              <a:avLst/>
            </a:prstGeom>
            <a:solidFill>
              <a:schemeClr val="bg2"/>
            </a:solidFill>
            <a:ln w="12700">
              <a:solidFill>
                <a:srgbClr val="FF9999"/>
              </a:solidFill>
              <a:round/>
              <a:headEnd/>
              <a:tailEnd/>
            </a:ln>
          </p:spPr>
          <p:txBody>
            <a:bodyPr wrap="none" lIns="107950" tIns="53975" rIns="107950" bIns="53975" anchor="ctr"/>
            <a:lstStyle/>
            <a:p>
              <a:endParaRPr lang="en-US"/>
            </a:p>
          </p:txBody>
        </p:sp>
        <p:grpSp>
          <p:nvGrpSpPr>
            <p:cNvPr id="166" name="Group 121"/>
            <p:cNvGrpSpPr>
              <a:grpSpLocks/>
            </p:cNvGrpSpPr>
            <p:nvPr/>
          </p:nvGrpSpPr>
          <p:grpSpPr bwMode="auto">
            <a:xfrm>
              <a:off x="3321" y="1631"/>
              <a:ext cx="153" cy="153"/>
              <a:chOff x="3317" y="1579"/>
              <a:chExt cx="153" cy="153"/>
            </a:xfrm>
          </p:grpSpPr>
          <p:sp>
            <p:nvSpPr>
              <p:cNvPr id="263" name="Oval 122"/>
              <p:cNvSpPr>
                <a:spLocks noChangeArrowheads="1"/>
              </p:cNvSpPr>
              <p:nvPr/>
            </p:nvSpPr>
            <p:spPr bwMode="auto">
              <a:xfrm>
                <a:off x="3338" y="1600"/>
                <a:ext cx="111" cy="111"/>
              </a:xfrm>
              <a:prstGeom prst="ellipse">
                <a:avLst/>
              </a:prstGeom>
              <a:solidFill>
                <a:schemeClr val="bg2"/>
              </a:solidFill>
              <a:ln w="12700">
                <a:solidFill>
                  <a:srgbClr val="FF9999"/>
                </a:solidFill>
                <a:round/>
                <a:headEnd/>
                <a:tailEnd/>
              </a:ln>
            </p:spPr>
            <p:txBody>
              <a:bodyPr wrap="none" lIns="107950" tIns="53975" rIns="107950" bIns="53975" anchor="ctr"/>
              <a:lstStyle/>
              <a:p>
                <a:endParaRPr lang="en-US"/>
              </a:p>
            </p:txBody>
          </p:sp>
          <p:sp>
            <p:nvSpPr>
              <p:cNvPr id="264" name="Oval 123"/>
              <p:cNvSpPr>
                <a:spLocks noChangeArrowheads="1"/>
              </p:cNvSpPr>
              <p:nvPr/>
            </p:nvSpPr>
            <p:spPr bwMode="auto">
              <a:xfrm>
                <a:off x="3317" y="1579"/>
                <a:ext cx="153" cy="153"/>
              </a:xfrm>
              <a:prstGeom prst="ellipse">
                <a:avLst/>
              </a:prstGeom>
              <a:noFill/>
              <a:ln w="12700">
                <a:solidFill>
                  <a:srgbClr val="FF9999"/>
                </a:solidFill>
                <a:round/>
                <a:headEnd/>
                <a:tailEnd/>
              </a:ln>
            </p:spPr>
            <p:txBody>
              <a:bodyPr wrap="none" lIns="107950" tIns="53975" rIns="107950" bIns="53975" anchor="ctr"/>
              <a:lstStyle/>
              <a:p>
                <a:endParaRPr lang="en-US"/>
              </a:p>
            </p:txBody>
          </p:sp>
        </p:grpSp>
        <p:grpSp>
          <p:nvGrpSpPr>
            <p:cNvPr id="167" name="Group 124"/>
            <p:cNvGrpSpPr>
              <a:grpSpLocks/>
            </p:cNvGrpSpPr>
            <p:nvPr/>
          </p:nvGrpSpPr>
          <p:grpSpPr bwMode="auto">
            <a:xfrm>
              <a:off x="2789" y="3781"/>
              <a:ext cx="153" cy="153"/>
              <a:chOff x="3317" y="1579"/>
              <a:chExt cx="153" cy="153"/>
            </a:xfrm>
          </p:grpSpPr>
          <p:sp>
            <p:nvSpPr>
              <p:cNvPr id="261" name="Oval 125"/>
              <p:cNvSpPr>
                <a:spLocks noChangeArrowheads="1"/>
              </p:cNvSpPr>
              <p:nvPr/>
            </p:nvSpPr>
            <p:spPr bwMode="auto">
              <a:xfrm>
                <a:off x="3338" y="1600"/>
                <a:ext cx="111" cy="111"/>
              </a:xfrm>
              <a:prstGeom prst="ellipse">
                <a:avLst/>
              </a:prstGeom>
              <a:solidFill>
                <a:schemeClr val="bg2"/>
              </a:solidFill>
              <a:ln w="12700">
                <a:solidFill>
                  <a:srgbClr val="FF9999"/>
                </a:solidFill>
                <a:round/>
                <a:headEnd/>
                <a:tailEnd/>
              </a:ln>
            </p:spPr>
            <p:txBody>
              <a:bodyPr wrap="none" lIns="107950" tIns="53975" rIns="107950" bIns="53975" anchor="ctr"/>
              <a:lstStyle/>
              <a:p>
                <a:endParaRPr lang="en-US"/>
              </a:p>
            </p:txBody>
          </p:sp>
          <p:sp>
            <p:nvSpPr>
              <p:cNvPr id="262" name="Oval 126"/>
              <p:cNvSpPr>
                <a:spLocks noChangeArrowheads="1"/>
              </p:cNvSpPr>
              <p:nvPr/>
            </p:nvSpPr>
            <p:spPr bwMode="auto">
              <a:xfrm>
                <a:off x="3317" y="1579"/>
                <a:ext cx="153" cy="153"/>
              </a:xfrm>
              <a:prstGeom prst="ellipse">
                <a:avLst/>
              </a:prstGeom>
              <a:noFill/>
              <a:ln w="12700">
                <a:solidFill>
                  <a:srgbClr val="FF9999"/>
                </a:solidFill>
                <a:round/>
                <a:headEnd/>
                <a:tailEnd/>
              </a:ln>
            </p:spPr>
            <p:txBody>
              <a:bodyPr wrap="none" lIns="107950" tIns="53975" rIns="107950" bIns="53975" anchor="ctr"/>
              <a:lstStyle/>
              <a:p>
                <a:endParaRPr lang="en-US"/>
              </a:p>
            </p:txBody>
          </p:sp>
        </p:grpSp>
        <p:grpSp>
          <p:nvGrpSpPr>
            <p:cNvPr id="168" name="Group 127"/>
            <p:cNvGrpSpPr>
              <a:grpSpLocks/>
            </p:cNvGrpSpPr>
            <p:nvPr/>
          </p:nvGrpSpPr>
          <p:grpSpPr bwMode="auto">
            <a:xfrm>
              <a:off x="2221" y="1000"/>
              <a:ext cx="302" cy="198"/>
              <a:chOff x="2263" y="970"/>
              <a:chExt cx="288" cy="189"/>
            </a:xfrm>
          </p:grpSpPr>
          <p:sp>
            <p:nvSpPr>
              <p:cNvPr id="252" name="AutoShape 128"/>
              <p:cNvSpPr>
                <a:spLocks noChangeArrowheads="1"/>
              </p:cNvSpPr>
              <p:nvPr/>
            </p:nvSpPr>
            <p:spPr bwMode="auto">
              <a:xfrm>
                <a:off x="2263" y="970"/>
                <a:ext cx="288" cy="189"/>
              </a:xfrm>
              <a:prstGeom prst="roundRect">
                <a:avLst>
                  <a:gd name="adj" fmla="val 16667"/>
                </a:avLst>
              </a:prstGeom>
              <a:solidFill>
                <a:srgbClr val="8ECC8E"/>
              </a:solidFill>
              <a:ln w="9525">
                <a:solidFill>
                  <a:schemeClr val="bg2"/>
                </a:solidFill>
                <a:round/>
                <a:headEnd/>
                <a:tailEnd/>
              </a:ln>
              <a:effectLst>
                <a:outerShdw dist="45791" dir="3378596" algn="ctr" rotWithShape="0">
                  <a:srgbClr val="C0C0C0"/>
                </a:outerShdw>
              </a:effectLst>
            </p:spPr>
            <p:txBody>
              <a:bodyPr wrap="none" lIns="107950" tIns="53975" rIns="107950" bIns="53975" anchor="ctr"/>
              <a:lstStyle/>
              <a:p>
                <a:pPr>
                  <a:defRPr/>
                </a:pPr>
                <a:endParaRPr lang="en-US"/>
              </a:p>
            </p:txBody>
          </p:sp>
          <p:grpSp>
            <p:nvGrpSpPr>
              <p:cNvPr id="253" name="Group 129"/>
              <p:cNvGrpSpPr>
                <a:grpSpLocks/>
              </p:cNvGrpSpPr>
              <p:nvPr/>
            </p:nvGrpSpPr>
            <p:grpSpPr bwMode="auto">
              <a:xfrm>
                <a:off x="2300" y="996"/>
                <a:ext cx="86" cy="128"/>
                <a:chOff x="2853" y="1773"/>
                <a:chExt cx="161" cy="237"/>
              </a:xfrm>
            </p:grpSpPr>
            <p:sp>
              <p:nvSpPr>
                <p:cNvPr id="259" name="AutoShape 130"/>
                <p:cNvSpPr>
                  <a:spLocks noChangeArrowheads="1"/>
                </p:cNvSpPr>
                <p:nvPr/>
              </p:nvSpPr>
              <p:spPr bwMode="auto">
                <a:xfrm>
                  <a:off x="2853" y="1880"/>
                  <a:ext cx="161" cy="130"/>
                </a:xfrm>
                <a:prstGeom prst="parallelogram">
                  <a:avLst>
                    <a:gd name="adj" fmla="val 30962"/>
                  </a:avLst>
                </a:prstGeom>
                <a:solidFill>
                  <a:srgbClr val="FFCC99"/>
                </a:solidFill>
                <a:ln w="9525">
                  <a:solidFill>
                    <a:schemeClr val="bg2"/>
                  </a:solidFill>
                  <a:miter lim="800000"/>
                  <a:headEnd/>
                  <a:tailEnd/>
                </a:ln>
              </p:spPr>
              <p:txBody>
                <a:bodyPr wrap="none" lIns="107950" tIns="53975" rIns="107950" bIns="53975" anchor="ctr"/>
                <a:lstStyle/>
                <a:p>
                  <a:endParaRPr lang="en-US"/>
                </a:p>
              </p:txBody>
            </p:sp>
            <p:sp>
              <p:nvSpPr>
                <p:cNvPr id="260" name="Oval 131"/>
                <p:cNvSpPr>
                  <a:spLocks noChangeArrowheads="1"/>
                </p:cNvSpPr>
                <p:nvPr/>
              </p:nvSpPr>
              <p:spPr bwMode="auto">
                <a:xfrm>
                  <a:off x="2915" y="1773"/>
                  <a:ext cx="87" cy="87"/>
                </a:xfrm>
                <a:prstGeom prst="ellipse">
                  <a:avLst/>
                </a:prstGeom>
                <a:solidFill>
                  <a:srgbClr val="FFCC99"/>
                </a:solidFill>
                <a:ln w="9525">
                  <a:solidFill>
                    <a:schemeClr val="bg2"/>
                  </a:solidFill>
                  <a:round/>
                  <a:headEnd/>
                  <a:tailEnd/>
                </a:ln>
              </p:spPr>
              <p:txBody>
                <a:bodyPr wrap="none" lIns="107950" tIns="53975" rIns="107950" bIns="53975" anchor="ctr"/>
                <a:lstStyle/>
                <a:p>
                  <a:endParaRPr lang="en-US"/>
                </a:p>
              </p:txBody>
            </p:sp>
          </p:grpSp>
          <p:grpSp>
            <p:nvGrpSpPr>
              <p:cNvPr id="254" name="Group 132"/>
              <p:cNvGrpSpPr>
                <a:grpSpLocks/>
              </p:cNvGrpSpPr>
              <p:nvPr/>
            </p:nvGrpSpPr>
            <p:grpSpPr bwMode="auto">
              <a:xfrm>
                <a:off x="2373" y="985"/>
                <a:ext cx="65" cy="93"/>
                <a:chOff x="3387" y="1863"/>
                <a:chExt cx="122" cy="174"/>
              </a:xfrm>
            </p:grpSpPr>
            <p:sp>
              <p:nvSpPr>
                <p:cNvPr id="256" name="Freeform 133"/>
                <p:cNvSpPr>
                  <a:spLocks/>
                </p:cNvSpPr>
                <p:nvPr/>
              </p:nvSpPr>
              <p:spPr bwMode="auto">
                <a:xfrm>
                  <a:off x="3387" y="1863"/>
                  <a:ext cx="122" cy="174"/>
                </a:xfrm>
                <a:custGeom>
                  <a:avLst/>
                  <a:gdLst>
                    <a:gd name="T0" fmla="*/ 0 w 122"/>
                    <a:gd name="T1" fmla="*/ 0 h 174"/>
                    <a:gd name="T2" fmla="*/ 0 w 122"/>
                    <a:gd name="T3" fmla="*/ 174 h 174"/>
                    <a:gd name="T4" fmla="*/ 122 w 122"/>
                    <a:gd name="T5" fmla="*/ 174 h 174"/>
                    <a:gd name="T6" fmla="*/ 122 w 122"/>
                    <a:gd name="T7" fmla="*/ 38 h 174"/>
                    <a:gd name="T8" fmla="*/ 84 w 122"/>
                    <a:gd name="T9" fmla="*/ 0 h 174"/>
                    <a:gd name="T10" fmla="*/ 0 w 122"/>
                    <a:gd name="T11" fmla="*/ 0 h 174"/>
                    <a:gd name="T12" fmla="*/ 0 60000 65536"/>
                    <a:gd name="T13" fmla="*/ 0 60000 65536"/>
                    <a:gd name="T14" fmla="*/ 0 60000 65536"/>
                    <a:gd name="T15" fmla="*/ 0 60000 65536"/>
                    <a:gd name="T16" fmla="*/ 0 60000 65536"/>
                    <a:gd name="T17" fmla="*/ 0 60000 65536"/>
                    <a:gd name="T18" fmla="*/ 0 w 122"/>
                    <a:gd name="T19" fmla="*/ 0 h 174"/>
                    <a:gd name="T20" fmla="*/ 122 w 122"/>
                    <a:gd name="T21" fmla="*/ 174 h 174"/>
                  </a:gdLst>
                  <a:ahLst/>
                  <a:cxnLst>
                    <a:cxn ang="T12">
                      <a:pos x="T0" y="T1"/>
                    </a:cxn>
                    <a:cxn ang="T13">
                      <a:pos x="T2" y="T3"/>
                    </a:cxn>
                    <a:cxn ang="T14">
                      <a:pos x="T4" y="T5"/>
                    </a:cxn>
                    <a:cxn ang="T15">
                      <a:pos x="T6" y="T7"/>
                    </a:cxn>
                    <a:cxn ang="T16">
                      <a:pos x="T8" y="T9"/>
                    </a:cxn>
                    <a:cxn ang="T17">
                      <a:pos x="T10" y="T11"/>
                    </a:cxn>
                  </a:cxnLst>
                  <a:rect l="T18" t="T19" r="T20" b="T21"/>
                  <a:pathLst>
                    <a:path w="122" h="174">
                      <a:moveTo>
                        <a:pt x="0" y="0"/>
                      </a:moveTo>
                      <a:lnTo>
                        <a:pt x="0" y="174"/>
                      </a:lnTo>
                      <a:lnTo>
                        <a:pt x="122" y="174"/>
                      </a:lnTo>
                      <a:lnTo>
                        <a:pt x="122" y="38"/>
                      </a:lnTo>
                      <a:lnTo>
                        <a:pt x="84" y="0"/>
                      </a:lnTo>
                      <a:lnTo>
                        <a:pt x="0" y="0"/>
                      </a:lnTo>
                      <a:close/>
                    </a:path>
                  </a:pathLst>
                </a:custGeom>
                <a:solidFill>
                  <a:srgbClr val="FF9966"/>
                </a:solidFill>
                <a:ln w="9525">
                  <a:solidFill>
                    <a:schemeClr val="bg2"/>
                  </a:solidFill>
                  <a:round/>
                  <a:headEnd/>
                  <a:tailEnd/>
                </a:ln>
              </p:spPr>
              <p:txBody>
                <a:bodyPr lIns="107950" tIns="53975" rIns="107950" bIns="53975"/>
                <a:lstStyle/>
                <a:p>
                  <a:endParaRPr lang="en-US"/>
                </a:p>
              </p:txBody>
            </p:sp>
            <p:sp>
              <p:nvSpPr>
                <p:cNvPr id="257" name="Line 134"/>
                <p:cNvSpPr>
                  <a:spLocks noChangeShapeType="1"/>
                </p:cNvSpPr>
                <p:nvPr/>
              </p:nvSpPr>
              <p:spPr bwMode="auto">
                <a:xfrm>
                  <a:off x="3468" y="1863"/>
                  <a:ext cx="0" cy="41"/>
                </a:xfrm>
                <a:prstGeom prst="line">
                  <a:avLst/>
                </a:prstGeom>
                <a:noFill/>
                <a:ln w="9525">
                  <a:solidFill>
                    <a:schemeClr val="bg2"/>
                  </a:solidFill>
                  <a:round/>
                  <a:headEnd/>
                  <a:tailEnd/>
                </a:ln>
              </p:spPr>
              <p:txBody>
                <a:bodyPr lIns="107950" tIns="53975" rIns="107950" bIns="53975"/>
                <a:lstStyle/>
                <a:p>
                  <a:endParaRPr lang="en-US"/>
                </a:p>
              </p:txBody>
            </p:sp>
            <p:sp>
              <p:nvSpPr>
                <p:cNvPr id="258" name="Line 135"/>
                <p:cNvSpPr>
                  <a:spLocks noChangeShapeType="1"/>
                </p:cNvSpPr>
                <p:nvPr/>
              </p:nvSpPr>
              <p:spPr bwMode="auto">
                <a:xfrm flipH="1">
                  <a:off x="3466" y="1904"/>
                  <a:ext cx="41" cy="0"/>
                </a:xfrm>
                <a:prstGeom prst="line">
                  <a:avLst/>
                </a:prstGeom>
                <a:noFill/>
                <a:ln w="9525">
                  <a:solidFill>
                    <a:schemeClr val="bg2"/>
                  </a:solidFill>
                  <a:round/>
                  <a:headEnd/>
                  <a:tailEnd/>
                </a:ln>
              </p:spPr>
              <p:txBody>
                <a:bodyPr lIns="107950" tIns="53975" rIns="107950" bIns="53975"/>
                <a:lstStyle/>
                <a:p>
                  <a:endParaRPr lang="en-US"/>
                </a:p>
              </p:txBody>
            </p:sp>
          </p:grpSp>
          <p:sp>
            <p:nvSpPr>
              <p:cNvPr id="255" name="AutoShape 136"/>
              <p:cNvSpPr>
                <a:spLocks noChangeArrowheads="1"/>
              </p:cNvSpPr>
              <p:nvPr/>
            </p:nvSpPr>
            <p:spPr bwMode="auto">
              <a:xfrm>
                <a:off x="2400" y="1055"/>
                <a:ext cx="129" cy="74"/>
              </a:xfrm>
              <a:prstGeom prst="homePlate">
                <a:avLst>
                  <a:gd name="adj" fmla="val 51571"/>
                </a:avLst>
              </a:prstGeom>
              <a:solidFill>
                <a:srgbClr val="FFFFCC"/>
              </a:solidFill>
              <a:ln w="9525">
                <a:solidFill>
                  <a:schemeClr val="bg2"/>
                </a:solidFill>
                <a:miter lim="800000"/>
                <a:headEnd/>
                <a:tailEnd/>
              </a:ln>
            </p:spPr>
            <p:txBody>
              <a:bodyPr wrap="none" lIns="107950" tIns="53975" rIns="107950" bIns="53975" anchor="ctr"/>
              <a:lstStyle/>
              <a:p>
                <a:endParaRPr lang="en-US"/>
              </a:p>
            </p:txBody>
          </p:sp>
        </p:grpSp>
        <p:grpSp>
          <p:nvGrpSpPr>
            <p:cNvPr id="169" name="Group 137"/>
            <p:cNvGrpSpPr>
              <a:grpSpLocks/>
            </p:cNvGrpSpPr>
            <p:nvPr/>
          </p:nvGrpSpPr>
          <p:grpSpPr bwMode="auto">
            <a:xfrm>
              <a:off x="3238" y="1000"/>
              <a:ext cx="302" cy="198"/>
              <a:chOff x="2263" y="970"/>
              <a:chExt cx="288" cy="189"/>
            </a:xfrm>
          </p:grpSpPr>
          <p:sp>
            <p:nvSpPr>
              <p:cNvPr id="243" name="AutoShape 138"/>
              <p:cNvSpPr>
                <a:spLocks noChangeArrowheads="1"/>
              </p:cNvSpPr>
              <p:nvPr/>
            </p:nvSpPr>
            <p:spPr bwMode="auto">
              <a:xfrm>
                <a:off x="2263" y="970"/>
                <a:ext cx="288" cy="189"/>
              </a:xfrm>
              <a:prstGeom prst="roundRect">
                <a:avLst>
                  <a:gd name="adj" fmla="val 16667"/>
                </a:avLst>
              </a:prstGeom>
              <a:solidFill>
                <a:srgbClr val="8ECC8E"/>
              </a:solidFill>
              <a:ln w="9525">
                <a:solidFill>
                  <a:schemeClr val="bg2"/>
                </a:solidFill>
                <a:round/>
                <a:headEnd/>
                <a:tailEnd/>
              </a:ln>
              <a:effectLst>
                <a:outerShdw dist="45791" dir="3378596" algn="ctr" rotWithShape="0">
                  <a:srgbClr val="C0C0C0"/>
                </a:outerShdw>
              </a:effectLst>
            </p:spPr>
            <p:txBody>
              <a:bodyPr wrap="none" lIns="107950" tIns="53975" rIns="107950" bIns="53975" anchor="ctr"/>
              <a:lstStyle/>
              <a:p>
                <a:pPr>
                  <a:defRPr/>
                </a:pPr>
                <a:endParaRPr lang="en-US"/>
              </a:p>
            </p:txBody>
          </p:sp>
          <p:grpSp>
            <p:nvGrpSpPr>
              <p:cNvPr id="244" name="Group 139"/>
              <p:cNvGrpSpPr>
                <a:grpSpLocks/>
              </p:cNvGrpSpPr>
              <p:nvPr/>
            </p:nvGrpSpPr>
            <p:grpSpPr bwMode="auto">
              <a:xfrm>
                <a:off x="2300" y="996"/>
                <a:ext cx="86" cy="128"/>
                <a:chOff x="2853" y="1773"/>
                <a:chExt cx="161" cy="237"/>
              </a:xfrm>
            </p:grpSpPr>
            <p:sp>
              <p:nvSpPr>
                <p:cNvPr id="250" name="AutoShape 140"/>
                <p:cNvSpPr>
                  <a:spLocks noChangeArrowheads="1"/>
                </p:cNvSpPr>
                <p:nvPr/>
              </p:nvSpPr>
              <p:spPr bwMode="auto">
                <a:xfrm>
                  <a:off x="2853" y="1880"/>
                  <a:ext cx="161" cy="130"/>
                </a:xfrm>
                <a:prstGeom prst="parallelogram">
                  <a:avLst>
                    <a:gd name="adj" fmla="val 30962"/>
                  </a:avLst>
                </a:prstGeom>
                <a:solidFill>
                  <a:srgbClr val="FFCC99"/>
                </a:solidFill>
                <a:ln w="9525">
                  <a:solidFill>
                    <a:schemeClr val="bg2"/>
                  </a:solidFill>
                  <a:miter lim="800000"/>
                  <a:headEnd/>
                  <a:tailEnd/>
                </a:ln>
              </p:spPr>
              <p:txBody>
                <a:bodyPr wrap="none" lIns="107950" tIns="53975" rIns="107950" bIns="53975" anchor="ctr"/>
                <a:lstStyle/>
                <a:p>
                  <a:endParaRPr lang="en-US"/>
                </a:p>
              </p:txBody>
            </p:sp>
            <p:sp>
              <p:nvSpPr>
                <p:cNvPr id="251" name="Oval 141"/>
                <p:cNvSpPr>
                  <a:spLocks noChangeArrowheads="1"/>
                </p:cNvSpPr>
                <p:nvPr/>
              </p:nvSpPr>
              <p:spPr bwMode="auto">
                <a:xfrm>
                  <a:off x="2915" y="1773"/>
                  <a:ext cx="87" cy="87"/>
                </a:xfrm>
                <a:prstGeom prst="ellipse">
                  <a:avLst/>
                </a:prstGeom>
                <a:solidFill>
                  <a:srgbClr val="FFCC99"/>
                </a:solidFill>
                <a:ln w="9525">
                  <a:solidFill>
                    <a:schemeClr val="bg2"/>
                  </a:solidFill>
                  <a:round/>
                  <a:headEnd/>
                  <a:tailEnd/>
                </a:ln>
              </p:spPr>
              <p:txBody>
                <a:bodyPr wrap="none" lIns="107950" tIns="53975" rIns="107950" bIns="53975" anchor="ctr"/>
                <a:lstStyle/>
                <a:p>
                  <a:endParaRPr lang="en-US"/>
                </a:p>
              </p:txBody>
            </p:sp>
          </p:grpSp>
          <p:grpSp>
            <p:nvGrpSpPr>
              <p:cNvPr id="245" name="Group 142"/>
              <p:cNvGrpSpPr>
                <a:grpSpLocks/>
              </p:cNvGrpSpPr>
              <p:nvPr/>
            </p:nvGrpSpPr>
            <p:grpSpPr bwMode="auto">
              <a:xfrm>
                <a:off x="2373" y="985"/>
                <a:ext cx="65" cy="93"/>
                <a:chOff x="3387" y="1863"/>
                <a:chExt cx="122" cy="174"/>
              </a:xfrm>
            </p:grpSpPr>
            <p:sp>
              <p:nvSpPr>
                <p:cNvPr id="247" name="Freeform 143"/>
                <p:cNvSpPr>
                  <a:spLocks/>
                </p:cNvSpPr>
                <p:nvPr/>
              </p:nvSpPr>
              <p:spPr bwMode="auto">
                <a:xfrm>
                  <a:off x="3387" y="1863"/>
                  <a:ext cx="122" cy="174"/>
                </a:xfrm>
                <a:custGeom>
                  <a:avLst/>
                  <a:gdLst>
                    <a:gd name="T0" fmla="*/ 0 w 122"/>
                    <a:gd name="T1" fmla="*/ 0 h 174"/>
                    <a:gd name="T2" fmla="*/ 0 w 122"/>
                    <a:gd name="T3" fmla="*/ 174 h 174"/>
                    <a:gd name="T4" fmla="*/ 122 w 122"/>
                    <a:gd name="T5" fmla="*/ 174 h 174"/>
                    <a:gd name="T6" fmla="*/ 122 w 122"/>
                    <a:gd name="T7" fmla="*/ 38 h 174"/>
                    <a:gd name="T8" fmla="*/ 84 w 122"/>
                    <a:gd name="T9" fmla="*/ 0 h 174"/>
                    <a:gd name="T10" fmla="*/ 0 w 122"/>
                    <a:gd name="T11" fmla="*/ 0 h 174"/>
                    <a:gd name="T12" fmla="*/ 0 60000 65536"/>
                    <a:gd name="T13" fmla="*/ 0 60000 65536"/>
                    <a:gd name="T14" fmla="*/ 0 60000 65536"/>
                    <a:gd name="T15" fmla="*/ 0 60000 65536"/>
                    <a:gd name="T16" fmla="*/ 0 60000 65536"/>
                    <a:gd name="T17" fmla="*/ 0 60000 65536"/>
                    <a:gd name="T18" fmla="*/ 0 w 122"/>
                    <a:gd name="T19" fmla="*/ 0 h 174"/>
                    <a:gd name="T20" fmla="*/ 122 w 122"/>
                    <a:gd name="T21" fmla="*/ 174 h 174"/>
                  </a:gdLst>
                  <a:ahLst/>
                  <a:cxnLst>
                    <a:cxn ang="T12">
                      <a:pos x="T0" y="T1"/>
                    </a:cxn>
                    <a:cxn ang="T13">
                      <a:pos x="T2" y="T3"/>
                    </a:cxn>
                    <a:cxn ang="T14">
                      <a:pos x="T4" y="T5"/>
                    </a:cxn>
                    <a:cxn ang="T15">
                      <a:pos x="T6" y="T7"/>
                    </a:cxn>
                    <a:cxn ang="T16">
                      <a:pos x="T8" y="T9"/>
                    </a:cxn>
                    <a:cxn ang="T17">
                      <a:pos x="T10" y="T11"/>
                    </a:cxn>
                  </a:cxnLst>
                  <a:rect l="T18" t="T19" r="T20" b="T21"/>
                  <a:pathLst>
                    <a:path w="122" h="174">
                      <a:moveTo>
                        <a:pt x="0" y="0"/>
                      </a:moveTo>
                      <a:lnTo>
                        <a:pt x="0" y="174"/>
                      </a:lnTo>
                      <a:lnTo>
                        <a:pt x="122" y="174"/>
                      </a:lnTo>
                      <a:lnTo>
                        <a:pt x="122" y="38"/>
                      </a:lnTo>
                      <a:lnTo>
                        <a:pt x="84" y="0"/>
                      </a:lnTo>
                      <a:lnTo>
                        <a:pt x="0" y="0"/>
                      </a:lnTo>
                      <a:close/>
                    </a:path>
                  </a:pathLst>
                </a:custGeom>
                <a:solidFill>
                  <a:srgbClr val="FF9966"/>
                </a:solidFill>
                <a:ln w="9525">
                  <a:solidFill>
                    <a:schemeClr val="bg2"/>
                  </a:solidFill>
                  <a:round/>
                  <a:headEnd/>
                  <a:tailEnd/>
                </a:ln>
              </p:spPr>
              <p:txBody>
                <a:bodyPr lIns="107950" tIns="53975" rIns="107950" bIns="53975"/>
                <a:lstStyle/>
                <a:p>
                  <a:endParaRPr lang="en-US"/>
                </a:p>
              </p:txBody>
            </p:sp>
            <p:sp>
              <p:nvSpPr>
                <p:cNvPr id="248" name="Line 144"/>
                <p:cNvSpPr>
                  <a:spLocks noChangeShapeType="1"/>
                </p:cNvSpPr>
                <p:nvPr/>
              </p:nvSpPr>
              <p:spPr bwMode="auto">
                <a:xfrm>
                  <a:off x="3468" y="1863"/>
                  <a:ext cx="0" cy="41"/>
                </a:xfrm>
                <a:prstGeom prst="line">
                  <a:avLst/>
                </a:prstGeom>
                <a:noFill/>
                <a:ln w="9525">
                  <a:solidFill>
                    <a:schemeClr val="bg2"/>
                  </a:solidFill>
                  <a:round/>
                  <a:headEnd/>
                  <a:tailEnd/>
                </a:ln>
              </p:spPr>
              <p:txBody>
                <a:bodyPr lIns="107950" tIns="53975" rIns="107950" bIns="53975"/>
                <a:lstStyle/>
                <a:p>
                  <a:endParaRPr lang="en-US"/>
                </a:p>
              </p:txBody>
            </p:sp>
            <p:sp>
              <p:nvSpPr>
                <p:cNvPr id="249" name="Line 145"/>
                <p:cNvSpPr>
                  <a:spLocks noChangeShapeType="1"/>
                </p:cNvSpPr>
                <p:nvPr/>
              </p:nvSpPr>
              <p:spPr bwMode="auto">
                <a:xfrm flipH="1">
                  <a:off x="3466" y="1904"/>
                  <a:ext cx="41" cy="0"/>
                </a:xfrm>
                <a:prstGeom prst="line">
                  <a:avLst/>
                </a:prstGeom>
                <a:noFill/>
                <a:ln w="9525">
                  <a:solidFill>
                    <a:schemeClr val="bg2"/>
                  </a:solidFill>
                  <a:round/>
                  <a:headEnd/>
                  <a:tailEnd/>
                </a:ln>
              </p:spPr>
              <p:txBody>
                <a:bodyPr lIns="107950" tIns="53975" rIns="107950" bIns="53975"/>
                <a:lstStyle/>
                <a:p>
                  <a:endParaRPr lang="en-US"/>
                </a:p>
              </p:txBody>
            </p:sp>
          </p:grpSp>
          <p:sp>
            <p:nvSpPr>
              <p:cNvPr id="246" name="AutoShape 146"/>
              <p:cNvSpPr>
                <a:spLocks noChangeArrowheads="1"/>
              </p:cNvSpPr>
              <p:nvPr/>
            </p:nvSpPr>
            <p:spPr bwMode="auto">
              <a:xfrm>
                <a:off x="2400" y="1055"/>
                <a:ext cx="129" cy="74"/>
              </a:xfrm>
              <a:prstGeom prst="homePlate">
                <a:avLst>
                  <a:gd name="adj" fmla="val 51571"/>
                </a:avLst>
              </a:prstGeom>
              <a:solidFill>
                <a:srgbClr val="FFFFCC"/>
              </a:solidFill>
              <a:ln w="9525">
                <a:solidFill>
                  <a:schemeClr val="bg2"/>
                </a:solidFill>
                <a:miter lim="800000"/>
                <a:headEnd/>
                <a:tailEnd/>
              </a:ln>
            </p:spPr>
            <p:txBody>
              <a:bodyPr wrap="none" lIns="107950" tIns="53975" rIns="107950" bIns="53975" anchor="ctr"/>
              <a:lstStyle/>
              <a:p>
                <a:endParaRPr lang="en-US"/>
              </a:p>
            </p:txBody>
          </p:sp>
        </p:grpSp>
        <p:grpSp>
          <p:nvGrpSpPr>
            <p:cNvPr id="170" name="Group 147"/>
            <p:cNvGrpSpPr>
              <a:grpSpLocks/>
            </p:cNvGrpSpPr>
            <p:nvPr/>
          </p:nvGrpSpPr>
          <p:grpSpPr bwMode="auto">
            <a:xfrm>
              <a:off x="2971" y="1882"/>
              <a:ext cx="302" cy="198"/>
              <a:chOff x="2263" y="970"/>
              <a:chExt cx="288" cy="189"/>
            </a:xfrm>
          </p:grpSpPr>
          <p:sp>
            <p:nvSpPr>
              <p:cNvPr id="234" name="AutoShape 148"/>
              <p:cNvSpPr>
                <a:spLocks noChangeArrowheads="1"/>
              </p:cNvSpPr>
              <p:nvPr/>
            </p:nvSpPr>
            <p:spPr bwMode="auto">
              <a:xfrm>
                <a:off x="2263" y="970"/>
                <a:ext cx="288" cy="189"/>
              </a:xfrm>
              <a:prstGeom prst="roundRect">
                <a:avLst>
                  <a:gd name="adj" fmla="val 16667"/>
                </a:avLst>
              </a:prstGeom>
              <a:solidFill>
                <a:srgbClr val="8ECC8E"/>
              </a:solidFill>
              <a:ln w="9525">
                <a:solidFill>
                  <a:schemeClr val="bg2"/>
                </a:solidFill>
                <a:round/>
                <a:headEnd/>
                <a:tailEnd/>
              </a:ln>
              <a:effectLst>
                <a:outerShdw dist="45791" dir="3378596" algn="ctr" rotWithShape="0">
                  <a:srgbClr val="C0C0C0"/>
                </a:outerShdw>
              </a:effectLst>
            </p:spPr>
            <p:txBody>
              <a:bodyPr wrap="none" lIns="107950" tIns="53975" rIns="107950" bIns="53975" anchor="ctr"/>
              <a:lstStyle/>
              <a:p>
                <a:pPr>
                  <a:defRPr/>
                </a:pPr>
                <a:endParaRPr lang="en-US"/>
              </a:p>
            </p:txBody>
          </p:sp>
          <p:grpSp>
            <p:nvGrpSpPr>
              <p:cNvPr id="235" name="Group 149"/>
              <p:cNvGrpSpPr>
                <a:grpSpLocks/>
              </p:cNvGrpSpPr>
              <p:nvPr/>
            </p:nvGrpSpPr>
            <p:grpSpPr bwMode="auto">
              <a:xfrm>
                <a:off x="2300" y="996"/>
                <a:ext cx="86" cy="128"/>
                <a:chOff x="2853" y="1773"/>
                <a:chExt cx="161" cy="237"/>
              </a:xfrm>
            </p:grpSpPr>
            <p:sp>
              <p:nvSpPr>
                <p:cNvPr id="241" name="AutoShape 150"/>
                <p:cNvSpPr>
                  <a:spLocks noChangeArrowheads="1"/>
                </p:cNvSpPr>
                <p:nvPr/>
              </p:nvSpPr>
              <p:spPr bwMode="auto">
                <a:xfrm>
                  <a:off x="2853" y="1880"/>
                  <a:ext cx="161" cy="130"/>
                </a:xfrm>
                <a:prstGeom prst="parallelogram">
                  <a:avLst>
                    <a:gd name="adj" fmla="val 30962"/>
                  </a:avLst>
                </a:prstGeom>
                <a:solidFill>
                  <a:srgbClr val="FFCC99"/>
                </a:solidFill>
                <a:ln w="9525">
                  <a:solidFill>
                    <a:schemeClr val="bg2"/>
                  </a:solidFill>
                  <a:miter lim="800000"/>
                  <a:headEnd/>
                  <a:tailEnd/>
                </a:ln>
              </p:spPr>
              <p:txBody>
                <a:bodyPr wrap="none" lIns="107950" tIns="53975" rIns="107950" bIns="53975" anchor="ctr"/>
                <a:lstStyle/>
                <a:p>
                  <a:endParaRPr lang="en-US"/>
                </a:p>
              </p:txBody>
            </p:sp>
            <p:sp>
              <p:nvSpPr>
                <p:cNvPr id="242" name="Oval 151"/>
                <p:cNvSpPr>
                  <a:spLocks noChangeArrowheads="1"/>
                </p:cNvSpPr>
                <p:nvPr/>
              </p:nvSpPr>
              <p:spPr bwMode="auto">
                <a:xfrm>
                  <a:off x="2915" y="1773"/>
                  <a:ext cx="87" cy="87"/>
                </a:xfrm>
                <a:prstGeom prst="ellipse">
                  <a:avLst/>
                </a:prstGeom>
                <a:solidFill>
                  <a:srgbClr val="FFCC99"/>
                </a:solidFill>
                <a:ln w="9525">
                  <a:solidFill>
                    <a:schemeClr val="bg2"/>
                  </a:solidFill>
                  <a:round/>
                  <a:headEnd/>
                  <a:tailEnd/>
                </a:ln>
              </p:spPr>
              <p:txBody>
                <a:bodyPr wrap="none" lIns="107950" tIns="53975" rIns="107950" bIns="53975" anchor="ctr"/>
                <a:lstStyle/>
                <a:p>
                  <a:endParaRPr lang="en-US"/>
                </a:p>
              </p:txBody>
            </p:sp>
          </p:grpSp>
          <p:grpSp>
            <p:nvGrpSpPr>
              <p:cNvPr id="236" name="Group 152"/>
              <p:cNvGrpSpPr>
                <a:grpSpLocks/>
              </p:cNvGrpSpPr>
              <p:nvPr/>
            </p:nvGrpSpPr>
            <p:grpSpPr bwMode="auto">
              <a:xfrm>
                <a:off x="2373" y="985"/>
                <a:ext cx="65" cy="93"/>
                <a:chOff x="3387" y="1863"/>
                <a:chExt cx="122" cy="174"/>
              </a:xfrm>
            </p:grpSpPr>
            <p:sp>
              <p:nvSpPr>
                <p:cNvPr id="238" name="Freeform 153"/>
                <p:cNvSpPr>
                  <a:spLocks/>
                </p:cNvSpPr>
                <p:nvPr/>
              </p:nvSpPr>
              <p:spPr bwMode="auto">
                <a:xfrm>
                  <a:off x="3387" y="1863"/>
                  <a:ext cx="122" cy="174"/>
                </a:xfrm>
                <a:custGeom>
                  <a:avLst/>
                  <a:gdLst>
                    <a:gd name="T0" fmla="*/ 0 w 122"/>
                    <a:gd name="T1" fmla="*/ 0 h 174"/>
                    <a:gd name="T2" fmla="*/ 0 w 122"/>
                    <a:gd name="T3" fmla="*/ 174 h 174"/>
                    <a:gd name="T4" fmla="*/ 122 w 122"/>
                    <a:gd name="T5" fmla="*/ 174 h 174"/>
                    <a:gd name="T6" fmla="*/ 122 w 122"/>
                    <a:gd name="T7" fmla="*/ 38 h 174"/>
                    <a:gd name="T8" fmla="*/ 84 w 122"/>
                    <a:gd name="T9" fmla="*/ 0 h 174"/>
                    <a:gd name="T10" fmla="*/ 0 w 122"/>
                    <a:gd name="T11" fmla="*/ 0 h 174"/>
                    <a:gd name="T12" fmla="*/ 0 60000 65536"/>
                    <a:gd name="T13" fmla="*/ 0 60000 65536"/>
                    <a:gd name="T14" fmla="*/ 0 60000 65536"/>
                    <a:gd name="T15" fmla="*/ 0 60000 65536"/>
                    <a:gd name="T16" fmla="*/ 0 60000 65536"/>
                    <a:gd name="T17" fmla="*/ 0 60000 65536"/>
                    <a:gd name="T18" fmla="*/ 0 w 122"/>
                    <a:gd name="T19" fmla="*/ 0 h 174"/>
                    <a:gd name="T20" fmla="*/ 122 w 122"/>
                    <a:gd name="T21" fmla="*/ 174 h 174"/>
                  </a:gdLst>
                  <a:ahLst/>
                  <a:cxnLst>
                    <a:cxn ang="T12">
                      <a:pos x="T0" y="T1"/>
                    </a:cxn>
                    <a:cxn ang="T13">
                      <a:pos x="T2" y="T3"/>
                    </a:cxn>
                    <a:cxn ang="T14">
                      <a:pos x="T4" y="T5"/>
                    </a:cxn>
                    <a:cxn ang="T15">
                      <a:pos x="T6" y="T7"/>
                    </a:cxn>
                    <a:cxn ang="T16">
                      <a:pos x="T8" y="T9"/>
                    </a:cxn>
                    <a:cxn ang="T17">
                      <a:pos x="T10" y="T11"/>
                    </a:cxn>
                  </a:cxnLst>
                  <a:rect l="T18" t="T19" r="T20" b="T21"/>
                  <a:pathLst>
                    <a:path w="122" h="174">
                      <a:moveTo>
                        <a:pt x="0" y="0"/>
                      </a:moveTo>
                      <a:lnTo>
                        <a:pt x="0" y="174"/>
                      </a:lnTo>
                      <a:lnTo>
                        <a:pt x="122" y="174"/>
                      </a:lnTo>
                      <a:lnTo>
                        <a:pt x="122" y="38"/>
                      </a:lnTo>
                      <a:lnTo>
                        <a:pt x="84" y="0"/>
                      </a:lnTo>
                      <a:lnTo>
                        <a:pt x="0" y="0"/>
                      </a:lnTo>
                      <a:close/>
                    </a:path>
                  </a:pathLst>
                </a:custGeom>
                <a:solidFill>
                  <a:srgbClr val="FF9966"/>
                </a:solidFill>
                <a:ln w="9525">
                  <a:solidFill>
                    <a:schemeClr val="bg2"/>
                  </a:solidFill>
                  <a:round/>
                  <a:headEnd/>
                  <a:tailEnd/>
                </a:ln>
              </p:spPr>
              <p:txBody>
                <a:bodyPr lIns="107950" tIns="53975" rIns="107950" bIns="53975"/>
                <a:lstStyle/>
                <a:p>
                  <a:endParaRPr lang="en-US"/>
                </a:p>
              </p:txBody>
            </p:sp>
            <p:sp>
              <p:nvSpPr>
                <p:cNvPr id="239" name="Line 154"/>
                <p:cNvSpPr>
                  <a:spLocks noChangeShapeType="1"/>
                </p:cNvSpPr>
                <p:nvPr/>
              </p:nvSpPr>
              <p:spPr bwMode="auto">
                <a:xfrm>
                  <a:off x="3468" y="1863"/>
                  <a:ext cx="0" cy="41"/>
                </a:xfrm>
                <a:prstGeom prst="line">
                  <a:avLst/>
                </a:prstGeom>
                <a:noFill/>
                <a:ln w="9525">
                  <a:solidFill>
                    <a:schemeClr val="bg2"/>
                  </a:solidFill>
                  <a:round/>
                  <a:headEnd/>
                  <a:tailEnd/>
                </a:ln>
              </p:spPr>
              <p:txBody>
                <a:bodyPr lIns="107950" tIns="53975" rIns="107950" bIns="53975"/>
                <a:lstStyle/>
                <a:p>
                  <a:endParaRPr lang="en-US"/>
                </a:p>
              </p:txBody>
            </p:sp>
            <p:sp>
              <p:nvSpPr>
                <p:cNvPr id="240" name="Line 155"/>
                <p:cNvSpPr>
                  <a:spLocks noChangeShapeType="1"/>
                </p:cNvSpPr>
                <p:nvPr/>
              </p:nvSpPr>
              <p:spPr bwMode="auto">
                <a:xfrm flipH="1">
                  <a:off x="3466" y="1904"/>
                  <a:ext cx="41" cy="0"/>
                </a:xfrm>
                <a:prstGeom prst="line">
                  <a:avLst/>
                </a:prstGeom>
                <a:noFill/>
                <a:ln w="9525">
                  <a:solidFill>
                    <a:schemeClr val="bg2"/>
                  </a:solidFill>
                  <a:round/>
                  <a:headEnd/>
                  <a:tailEnd/>
                </a:ln>
              </p:spPr>
              <p:txBody>
                <a:bodyPr lIns="107950" tIns="53975" rIns="107950" bIns="53975"/>
                <a:lstStyle/>
                <a:p>
                  <a:endParaRPr lang="en-US"/>
                </a:p>
              </p:txBody>
            </p:sp>
          </p:grpSp>
          <p:sp>
            <p:nvSpPr>
              <p:cNvPr id="237" name="AutoShape 156"/>
              <p:cNvSpPr>
                <a:spLocks noChangeArrowheads="1"/>
              </p:cNvSpPr>
              <p:nvPr/>
            </p:nvSpPr>
            <p:spPr bwMode="auto">
              <a:xfrm>
                <a:off x="2400" y="1055"/>
                <a:ext cx="129" cy="74"/>
              </a:xfrm>
              <a:prstGeom prst="homePlate">
                <a:avLst>
                  <a:gd name="adj" fmla="val 51571"/>
                </a:avLst>
              </a:prstGeom>
              <a:solidFill>
                <a:srgbClr val="FFFFCC"/>
              </a:solidFill>
              <a:ln w="9525">
                <a:solidFill>
                  <a:schemeClr val="bg2"/>
                </a:solidFill>
                <a:miter lim="800000"/>
                <a:headEnd/>
                <a:tailEnd/>
              </a:ln>
            </p:spPr>
            <p:txBody>
              <a:bodyPr wrap="none" lIns="107950" tIns="53975" rIns="107950" bIns="53975" anchor="ctr"/>
              <a:lstStyle/>
              <a:p>
                <a:endParaRPr lang="en-US"/>
              </a:p>
            </p:txBody>
          </p:sp>
        </p:grpSp>
        <p:grpSp>
          <p:nvGrpSpPr>
            <p:cNvPr id="171" name="Group 157"/>
            <p:cNvGrpSpPr>
              <a:grpSpLocks/>
            </p:cNvGrpSpPr>
            <p:nvPr/>
          </p:nvGrpSpPr>
          <p:grpSpPr bwMode="auto">
            <a:xfrm>
              <a:off x="2011" y="2209"/>
              <a:ext cx="302" cy="198"/>
              <a:chOff x="2263" y="970"/>
              <a:chExt cx="288" cy="189"/>
            </a:xfrm>
          </p:grpSpPr>
          <p:sp>
            <p:nvSpPr>
              <p:cNvPr id="225" name="AutoShape 158"/>
              <p:cNvSpPr>
                <a:spLocks noChangeArrowheads="1"/>
              </p:cNvSpPr>
              <p:nvPr/>
            </p:nvSpPr>
            <p:spPr bwMode="auto">
              <a:xfrm>
                <a:off x="2263" y="970"/>
                <a:ext cx="288" cy="189"/>
              </a:xfrm>
              <a:prstGeom prst="roundRect">
                <a:avLst>
                  <a:gd name="adj" fmla="val 16667"/>
                </a:avLst>
              </a:prstGeom>
              <a:solidFill>
                <a:srgbClr val="8ECC8E"/>
              </a:solidFill>
              <a:ln w="9525">
                <a:solidFill>
                  <a:schemeClr val="bg2"/>
                </a:solidFill>
                <a:round/>
                <a:headEnd/>
                <a:tailEnd/>
              </a:ln>
              <a:effectLst>
                <a:outerShdw dist="45791" dir="3378596" algn="ctr" rotWithShape="0">
                  <a:srgbClr val="C0C0C0"/>
                </a:outerShdw>
              </a:effectLst>
            </p:spPr>
            <p:txBody>
              <a:bodyPr wrap="none" lIns="107950" tIns="53975" rIns="107950" bIns="53975" anchor="ctr"/>
              <a:lstStyle/>
              <a:p>
                <a:pPr>
                  <a:defRPr/>
                </a:pPr>
                <a:endParaRPr lang="en-US"/>
              </a:p>
            </p:txBody>
          </p:sp>
          <p:grpSp>
            <p:nvGrpSpPr>
              <p:cNvPr id="226" name="Group 159"/>
              <p:cNvGrpSpPr>
                <a:grpSpLocks/>
              </p:cNvGrpSpPr>
              <p:nvPr/>
            </p:nvGrpSpPr>
            <p:grpSpPr bwMode="auto">
              <a:xfrm>
                <a:off x="2300" y="996"/>
                <a:ext cx="86" cy="128"/>
                <a:chOff x="2853" y="1773"/>
                <a:chExt cx="161" cy="237"/>
              </a:xfrm>
            </p:grpSpPr>
            <p:sp>
              <p:nvSpPr>
                <p:cNvPr id="232" name="AutoShape 160"/>
                <p:cNvSpPr>
                  <a:spLocks noChangeArrowheads="1"/>
                </p:cNvSpPr>
                <p:nvPr/>
              </p:nvSpPr>
              <p:spPr bwMode="auto">
                <a:xfrm>
                  <a:off x="2853" y="1880"/>
                  <a:ext cx="161" cy="130"/>
                </a:xfrm>
                <a:prstGeom prst="parallelogram">
                  <a:avLst>
                    <a:gd name="adj" fmla="val 30962"/>
                  </a:avLst>
                </a:prstGeom>
                <a:solidFill>
                  <a:srgbClr val="FFCC99"/>
                </a:solidFill>
                <a:ln w="9525">
                  <a:solidFill>
                    <a:schemeClr val="bg2"/>
                  </a:solidFill>
                  <a:miter lim="800000"/>
                  <a:headEnd/>
                  <a:tailEnd/>
                </a:ln>
              </p:spPr>
              <p:txBody>
                <a:bodyPr wrap="none" lIns="107950" tIns="53975" rIns="107950" bIns="53975" anchor="ctr"/>
                <a:lstStyle/>
                <a:p>
                  <a:endParaRPr lang="en-US"/>
                </a:p>
              </p:txBody>
            </p:sp>
            <p:sp>
              <p:nvSpPr>
                <p:cNvPr id="233" name="Oval 161"/>
                <p:cNvSpPr>
                  <a:spLocks noChangeArrowheads="1"/>
                </p:cNvSpPr>
                <p:nvPr/>
              </p:nvSpPr>
              <p:spPr bwMode="auto">
                <a:xfrm>
                  <a:off x="2915" y="1773"/>
                  <a:ext cx="87" cy="87"/>
                </a:xfrm>
                <a:prstGeom prst="ellipse">
                  <a:avLst/>
                </a:prstGeom>
                <a:solidFill>
                  <a:srgbClr val="FFCC99"/>
                </a:solidFill>
                <a:ln w="9525">
                  <a:solidFill>
                    <a:schemeClr val="bg2"/>
                  </a:solidFill>
                  <a:round/>
                  <a:headEnd/>
                  <a:tailEnd/>
                </a:ln>
              </p:spPr>
              <p:txBody>
                <a:bodyPr wrap="none" lIns="107950" tIns="53975" rIns="107950" bIns="53975" anchor="ctr"/>
                <a:lstStyle/>
                <a:p>
                  <a:endParaRPr lang="en-US"/>
                </a:p>
              </p:txBody>
            </p:sp>
          </p:grpSp>
          <p:grpSp>
            <p:nvGrpSpPr>
              <p:cNvPr id="227" name="Group 162"/>
              <p:cNvGrpSpPr>
                <a:grpSpLocks/>
              </p:cNvGrpSpPr>
              <p:nvPr/>
            </p:nvGrpSpPr>
            <p:grpSpPr bwMode="auto">
              <a:xfrm>
                <a:off x="2373" y="985"/>
                <a:ext cx="65" cy="93"/>
                <a:chOff x="3387" y="1863"/>
                <a:chExt cx="122" cy="174"/>
              </a:xfrm>
            </p:grpSpPr>
            <p:sp>
              <p:nvSpPr>
                <p:cNvPr id="229" name="Freeform 163"/>
                <p:cNvSpPr>
                  <a:spLocks/>
                </p:cNvSpPr>
                <p:nvPr/>
              </p:nvSpPr>
              <p:spPr bwMode="auto">
                <a:xfrm>
                  <a:off x="3387" y="1863"/>
                  <a:ext cx="122" cy="174"/>
                </a:xfrm>
                <a:custGeom>
                  <a:avLst/>
                  <a:gdLst>
                    <a:gd name="T0" fmla="*/ 0 w 122"/>
                    <a:gd name="T1" fmla="*/ 0 h 174"/>
                    <a:gd name="T2" fmla="*/ 0 w 122"/>
                    <a:gd name="T3" fmla="*/ 174 h 174"/>
                    <a:gd name="T4" fmla="*/ 122 w 122"/>
                    <a:gd name="T5" fmla="*/ 174 h 174"/>
                    <a:gd name="T6" fmla="*/ 122 w 122"/>
                    <a:gd name="T7" fmla="*/ 38 h 174"/>
                    <a:gd name="T8" fmla="*/ 84 w 122"/>
                    <a:gd name="T9" fmla="*/ 0 h 174"/>
                    <a:gd name="T10" fmla="*/ 0 w 122"/>
                    <a:gd name="T11" fmla="*/ 0 h 174"/>
                    <a:gd name="T12" fmla="*/ 0 60000 65536"/>
                    <a:gd name="T13" fmla="*/ 0 60000 65536"/>
                    <a:gd name="T14" fmla="*/ 0 60000 65536"/>
                    <a:gd name="T15" fmla="*/ 0 60000 65536"/>
                    <a:gd name="T16" fmla="*/ 0 60000 65536"/>
                    <a:gd name="T17" fmla="*/ 0 60000 65536"/>
                    <a:gd name="T18" fmla="*/ 0 w 122"/>
                    <a:gd name="T19" fmla="*/ 0 h 174"/>
                    <a:gd name="T20" fmla="*/ 122 w 122"/>
                    <a:gd name="T21" fmla="*/ 174 h 174"/>
                  </a:gdLst>
                  <a:ahLst/>
                  <a:cxnLst>
                    <a:cxn ang="T12">
                      <a:pos x="T0" y="T1"/>
                    </a:cxn>
                    <a:cxn ang="T13">
                      <a:pos x="T2" y="T3"/>
                    </a:cxn>
                    <a:cxn ang="T14">
                      <a:pos x="T4" y="T5"/>
                    </a:cxn>
                    <a:cxn ang="T15">
                      <a:pos x="T6" y="T7"/>
                    </a:cxn>
                    <a:cxn ang="T16">
                      <a:pos x="T8" y="T9"/>
                    </a:cxn>
                    <a:cxn ang="T17">
                      <a:pos x="T10" y="T11"/>
                    </a:cxn>
                  </a:cxnLst>
                  <a:rect l="T18" t="T19" r="T20" b="T21"/>
                  <a:pathLst>
                    <a:path w="122" h="174">
                      <a:moveTo>
                        <a:pt x="0" y="0"/>
                      </a:moveTo>
                      <a:lnTo>
                        <a:pt x="0" y="174"/>
                      </a:lnTo>
                      <a:lnTo>
                        <a:pt x="122" y="174"/>
                      </a:lnTo>
                      <a:lnTo>
                        <a:pt x="122" y="38"/>
                      </a:lnTo>
                      <a:lnTo>
                        <a:pt x="84" y="0"/>
                      </a:lnTo>
                      <a:lnTo>
                        <a:pt x="0" y="0"/>
                      </a:lnTo>
                      <a:close/>
                    </a:path>
                  </a:pathLst>
                </a:custGeom>
                <a:solidFill>
                  <a:srgbClr val="FF9966"/>
                </a:solidFill>
                <a:ln w="9525">
                  <a:solidFill>
                    <a:schemeClr val="bg2"/>
                  </a:solidFill>
                  <a:round/>
                  <a:headEnd/>
                  <a:tailEnd/>
                </a:ln>
              </p:spPr>
              <p:txBody>
                <a:bodyPr lIns="107950" tIns="53975" rIns="107950" bIns="53975"/>
                <a:lstStyle/>
                <a:p>
                  <a:endParaRPr lang="en-US"/>
                </a:p>
              </p:txBody>
            </p:sp>
            <p:sp>
              <p:nvSpPr>
                <p:cNvPr id="230" name="Line 164"/>
                <p:cNvSpPr>
                  <a:spLocks noChangeShapeType="1"/>
                </p:cNvSpPr>
                <p:nvPr/>
              </p:nvSpPr>
              <p:spPr bwMode="auto">
                <a:xfrm>
                  <a:off x="3468" y="1863"/>
                  <a:ext cx="0" cy="41"/>
                </a:xfrm>
                <a:prstGeom prst="line">
                  <a:avLst/>
                </a:prstGeom>
                <a:noFill/>
                <a:ln w="9525">
                  <a:solidFill>
                    <a:schemeClr val="bg2"/>
                  </a:solidFill>
                  <a:round/>
                  <a:headEnd/>
                  <a:tailEnd/>
                </a:ln>
              </p:spPr>
              <p:txBody>
                <a:bodyPr lIns="107950" tIns="53975" rIns="107950" bIns="53975"/>
                <a:lstStyle/>
                <a:p>
                  <a:endParaRPr lang="en-US"/>
                </a:p>
              </p:txBody>
            </p:sp>
            <p:sp>
              <p:nvSpPr>
                <p:cNvPr id="231" name="Line 165"/>
                <p:cNvSpPr>
                  <a:spLocks noChangeShapeType="1"/>
                </p:cNvSpPr>
                <p:nvPr/>
              </p:nvSpPr>
              <p:spPr bwMode="auto">
                <a:xfrm flipH="1">
                  <a:off x="3466" y="1904"/>
                  <a:ext cx="41" cy="0"/>
                </a:xfrm>
                <a:prstGeom prst="line">
                  <a:avLst/>
                </a:prstGeom>
                <a:noFill/>
                <a:ln w="9525">
                  <a:solidFill>
                    <a:schemeClr val="bg2"/>
                  </a:solidFill>
                  <a:round/>
                  <a:headEnd/>
                  <a:tailEnd/>
                </a:ln>
              </p:spPr>
              <p:txBody>
                <a:bodyPr lIns="107950" tIns="53975" rIns="107950" bIns="53975"/>
                <a:lstStyle/>
                <a:p>
                  <a:endParaRPr lang="en-US"/>
                </a:p>
              </p:txBody>
            </p:sp>
          </p:grpSp>
          <p:sp>
            <p:nvSpPr>
              <p:cNvPr id="228" name="AutoShape 166"/>
              <p:cNvSpPr>
                <a:spLocks noChangeArrowheads="1"/>
              </p:cNvSpPr>
              <p:nvPr/>
            </p:nvSpPr>
            <p:spPr bwMode="auto">
              <a:xfrm>
                <a:off x="2400" y="1055"/>
                <a:ext cx="129" cy="74"/>
              </a:xfrm>
              <a:prstGeom prst="homePlate">
                <a:avLst>
                  <a:gd name="adj" fmla="val 51571"/>
                </a:avLst>
              </a:prstGeom>
              <a:solidFill>
                <a:srgbClr val="FFFFCC"/>
              </a:solidFill>
              <a:ln w="9525">
                <a:solidFill>
                  <a:schemeClr val="bg2"/>
                </a:solidFill>
                <a:miter lim="800000"/>
                <a:headEnd/>
                <a:tailEnd/>
              </a:ln>
            </p:spPr>
            <p:txBody>
              <a:bodyPr wrap="none" lIns="107950" tIns="53975" rIns="107950" bIns="53975" anchor="ctr"/>
              <a:lstStyle/>
              <a:p>
                <a:endParaRPr lang="en-US"/>
              </a:p>
            </p:txBody>
          </p:sp>
        </p:grpSp>
        <p:grpSp>
          <p:nvGrpSpPr>
            <p:cNvPr id="172" name="Group 167"/>
            <p:cNvGrpSpPr>
              <a:grpSpLocks/>
            </p:cNvGrpSpPr>
            <p:nvPr/>
          </p:nvGrpSpPr>
          <p:grpSpPr bwMode="auto">
            <a:xfrm>
              <a:off x="2572" y="2725"/>
              <a:ext cx="302" cy="198"/>
              <a:chOff x="2263" y="970"/>
              <a:chExt cx="288" cy="189"/>
            </a:xfrm>
          </p:grpSpPr>
          <p:sp>
            <p:nvSpPr>
              <p:cNvPr id="216" name="AutoShape 168"/>
              <p:cNvSpPr>
                <a:spLocks noChangeArrowheads="1"/>
              </p:cNvSpPr>
              <p:nvPr/>
            </p:nvSpPr>
            <p:spPr bwMode="auto">
              <a:xfrm>
                <a:off x="2263" y="970"/>
                <a:ext cx="288" cy="189"/>
              </a:xfrm>
              <a:prstGeom prst="roundRect">
                <a:avLst>
                  <a:gd name="adj" fmla="val 16667"/>
                </a:avLst>
              </a:prstGeom>
              <a:solidFill>
                <a:srgbClr val="8ECC8E"/>
              </a:solidFill>
              <a:ln w="9525">
                <a:solidFill>
                  <a:schemeClr val="bg2"/>
                </a:solidFill>
                <a:round/>
                <a:headEnd/>
                <a:tailEnd/>
              </a:ln>
              <a:effectLst>
                <a:outerShdw dist="45791" dir="3378596" algn="ctr" rotWithShape="0">
                  <a:srgbClr val="C0C0C0"/>
                </a:outerShdw>
              </a:effectLst>
            </p:spPr>
            <p:txBody>
              <a:bodyPr wrap="none" lIns="107950" tIns="53975" rIns="107950" bIns="53975" anchor="ctr"/>
              <a:lstStyle/>
              <a:p>
                <a:pPr>
                  <a:defRPr/>
                </a:pPr>
                <a:endParaRPr lang="en-US"/>
              </a:p>
            </p:txBody>
          </p:sp>
          <p:grpSp>
            <p:nvGrpSpPr>
              <p:cNvPr id="217" name="Group 169"/>
              <p:cNvGrpSpPr>
                <a:grpSpLocks/>
              </p:cNvGrpSpPr>
              <p:nvPr/>
            </p:nvGrpSpPr>
            <p:grpSpPr bwMode="auto">
              <a:xfrm>
                <a:off x="2300" y="996"/>
                <a:ext cx="86" cy="128"/>
                <a:chOff x="2853" y="1773"/>
                <a:chExt cx="161" cy="237"/>
              </a:xfrm>
            </p:grpSpPr>
            <p:sp>
              <p:nvSpPr>
                <p:cNvPr id="223" name="AutoShape 170"/>
                <p:cNvSpPr>
                  <a:spLocks noChangeArrowheads="1"/>
                </p:cNvSpPr>
                <p:nvPr/>
              </p:nvSpPr>
              <p:spPr bwMode="auto">
                <a:xfrm>
                  <a:off x="2853" y="1880"/>
                  <a:ext cx="161" cy="130"/>
                </a:xfrm>
                <a:prstGeom prst="parallelogram">
                  <a:avLst>
                    <a:gd name="adj" fmla="val 30962"/>
                  </a:avLst>
                </a:prstGeom>
                <a:solidFill>
                  <a:srgbClr val="FFCC99"/>
                </a:solidFill>
                <a:ln w="9525">
                  <a:solidFill>
                    <a:schemeClr val="bg2"/>
                  </a:solidFill>
                  <a:miter lim="800000"/>
                  <a:headEnd/>
                  <a:tailEnd/>
                </a:ln>
              </p:spPr>
              <p:txBody>
                <a:bodyPr wrap="none" lIns="107950" tIns="53975" rIns="107950" bIns="53975" anchor="ctr"/>
                <a:lstStyle/>
                <a:p>
                  <a:endParaRPr lang="en-US"/>
                </a:p>
              </p:txBody>
            </p:sp>
            <p:sp>
              <p:nvSpPr>
                <p:cNvPr id="224" name="Oval 171"/>
                <p:cNvSpPr>
                  <a:spLocks noChangeArrowheads="1"/>
                </p:cNvSpPr>
                <p:nvPr/>
              </p:nvSpPr>
              <p:spPr bwMode="auto">
                <a:xfrm>
                  <a:off x="2915" y="1773"/>
                  <a:ext cx="87" cy="87"/>
                </a:xfrm>
                <a:prstGeom prst="ellipse">
                  <a:avLst/>
                </a:prstGeom>
                <a:solidFill>
                  <a:srgbClr val="FFCC99"/>
                </a:solidFill>
                <a:ln w="9525">
                  <a:solidFill>
                    <a:schemeClr val="bg2"/>
                  </a:solidFill>
                  <a:round/>
                  <a:headEnd/>
                  <a:tailEnd/>
                </a:ln>
              </p:spPr>
              <p:txBody>
                <a:bodyPr wrap="none" lIns="107950" tIns="53975" rIns="107950" bIns="53975" anchor="ctr"/>
                <a:lstStyle/>
                <a:p>
                  <a:endParaRPr lang="en-US"/>
                </a:p>
              </p:txBody>
            </p:sp>
          </p:grpSp>
          <p:grpSp>
            <p:nvGrpSpPr>
              <p:cNvPr id="218" name="Group 172"/>
              <p:cNvGrpSpPr>
                <a:grpSpLocks/>
              </p:cNvGrpSpPr>
              <p:nvPr/>
            </p:nvGrpSpPr>
            <p:grpSpPr bwMode="auto">
              <a:xfrm>
                <a:off x="2373" y="985"/>
                <a:ext cx="65" cy="93"/>
                <a:chOff x="3387" y="1863"/>
                <a:chExt cx="122" cy="174"/>
              </a:xfrm>
            </p:grpSpPr>
            <p:sp>
              <p:nvSpPr>
                <p:cNvPr id="220" name="Freeform 173"/>
                <p:cNvSpPr>
                  <a:spLocks/>
                </p:cNvSpPr>
                <p:nvPr/>
              </p:nvSpPr>
              <p:spPr bwMode="auto">
                <a:xfrm>
                  <a:off x="3387" y="1863"/>
                  <a:ext cx="122" cy="174"/>
                </a:xfrm>
                <a:custGeom>
                  <a:avLst/>
                  <a:gdLst>
                    <a:gd name="T0" fmla="*/ 0 w 122"/>
                    <a:gd name="T1" fmla="*/ 0 h 174"/>
                    <a:gd name="T2" fmla="*/ 0 w 122"/>
                    <a:gd name="T3" fmla="*/ 174 h 174"/>
                    <a:gd name="T4" fmla="*/ 122 w 122"/>
                    <a:gd name="T5" fmla="*/ 174 h 174"/>
                    <a:gd name="T6" fmla="*/ 122 w 122"/>
                    <a:gd name="T7" fmla="*/ 38 h 174"/>
                    <a:gd name="T8" fmla="*/ 84 w 122"/>
                    <a:gd name="T9" fmla="*/ 0 h 174"/>
                    <a:gd name="T10" fmla="*/ 0 w 122"/>
                    <a:gd name="T11" fmla="*/ 0 h 174"/>
                    <a:gd name="T12" fmla="*/ 0 60000 65536"/>
                    <a:gd name="T13" fmla="*/ 0 60000 65536"/>
                    <a:gd name="T14" fmla="*/ 0 60000 65536"/>
                    <a:gd name="T15" fmla="*/ 0 60000 65536"/>
                    <a:gd name="T16" fmla="*/ 0 60000 65536"/>
                    <a:gd name="T17" fmla="*/ 0 60000 65536"/>
                    <a:gd name="T18" fmla="*/ 0 w 122"/>
                    <a:gd name="T19" fmla="*/ 0 h 174"/>
                    <a:gd name="T20" fmla="*/ 122 w 122"/>
                    <a:gd name="T21" fmla="*/ 174 h 174"/>
                  </a:gdLst>
                  <a:ahLst/>
                  <a:cxnLst>
                    <a:cxn ang="T12">
                      <a:pos x="T0" y="T1"/>
                    </a:cxn>
                    <a:cxn ang="T13">
                      <a:pos x="T2" y="T3"/>
                    </a:cxn>
                    <a:cxn ang="T14">
                      <a:pos x="T4" y="T5"/>
                    </a:cxn>
                    <a:cxn ang="T15">
                      <a:pos x="T6" y="T7"/>
                    </a:cxn>
                    <a:cxn ang="T16">
                      <a:pos x="T8" y="T9"/>
                    </a:cxn>
                    <a:cxn ang="T17">
                      <a:pos x="T10" y="T11"/>
                    </a:cxn>
                  </a:cxnLst>
                  <a:rect l="T18" t="T19" r="T20" b="T21"/>
                  <a:pathLst>
                    <a:path w="122" h="174">
                      <a:moveTo>
                        <a:pt x="0" y="0"/>
                      </a:moveTo>
                      <a:lnTo>
                        <a:pt x="0" y="174"/>
                      </a:lnTo>
                      <a:lnTo>
                        <a:pt x="122" y="174"/>
                      </a:lnTo>
                      <a:lnTo>
                        <a:pt x="122" y="38"/>
                      </a:lnTo>
                      <a:lnTo>
                        <a:pt x="84" y="0"/>
                      </a:lnTo>
                      <a:lnTo>
                        <a:pt x="0" y="0"/>
                      </a:lnTo>
                      <a:close/>
                    </a:path>
                  </a:pathLst>
                </a:custGeom>
                <a:solidFill>
                  <a:srgbClr val="FF9966"/>
                </a:solidFill>
                <a:ln w="9525">
                  <a:solidFill>
                    <a:schemeClr val="bg2"/>
                  </a:solidFill>
                  <a:round/>
                  <a:headEnd/>
                  <a:tailEnd/>
                </a:ln>
              </p:spPr>
              <p:txBody>
                <a:bodyPr lIns="107950" tIns="53975" rIns="107950" bIns="53975"/>
                <a:lstStyle/>
                <a:p>
                  <a:endParaRPr lang="en-US"/>
                </a:p>
              </p:txBody>
            </p:sp>
            <p:sp>
              <p:nvSpPr>
                <p:cNvPr id="221" name="Line 174"/>
                <p:cNvSpPr>
                  <a:spLocks noChangeShapeType="1"/>
                </p:cNvSpPr>
                <p:nvPr/>
              </p:nvSpPr>
              <p:spPr bwMode="auto">
                <a:xfrm>
                  <a:off x="3468" y="1863"/>
                  <a:ext cx="0" cy="41"/>
                </a:xfrm>
                <a:prstGeom prst="line">
                  <a:avLst/>
                </a:prstGeom>
                <a:noFill/>
                <a:ln w="9525">
                  <a:solidFill>
                    <a:schemeClr val="bg2"/>
                  </a:solidFill>
                  <a:round/>
                  <a:headEnd/>
                  <a:tailEnd/>
                </a:ln>
              </p:spPr>
              <p:txBody>
                <a:bodyPr lIns="107950" tIns="53975" rIns="107950" bIns="53975"/>
                <a:lstStyle/>
                <a:p>
                  <a:endParaRPr lang="en-US"/>
                </a:p>
              </p:txBody>
            </p:sp>
            <p:sp>
              <p:nvSpPr>
                <p:cNvPr id="222" name="Line 175"/>
                <p:cNvSpPr>
                  <a:spLocks noChangeShapeType="1"/>
                </p:cNvSpPr>
                <p:nvPr/>
              </p:nvSpPr>
              <p:spPr bwMode="auto">
                <a:xfrm flipH="1">
                  <a:off x="3466" y="1904"/>
                  <a:ext cx="41" cy="0"/>
                </a:xfrm>
                <a:prstGeom prst="line">
                  <a:avLst/>
                </a:prstGeom>
                <a:noFill/>
                <a:ln w="9525">
                  <a:solidFill>
                    <a:schemeClr val="bg2"/>
                  </a:solidFill>
                  <a:round/>
                  <a:headEnd/>
                  <a:tailEnd/>
                </a:ln>
              </p:spPr>
              <p:txBody>
                <a:bodyPr lIns="107950" tIns="53975" rIns="107950" bIns="53975"/>
                <a:lstStyle/>
                <a:p>
                  <a:endParaRPr lang="en-US"/>
                </a:p>
              </p:txBody>
            </p:sp>
          </p:grpSp>
          <p:sp>
            <p:nvSpPr>
              <p:cNvPr id="219" name="AutoShape 176"/>
              <p:cNvSpPr>
                <a:spLocks noChangeArrowheads="1"/>
              </p:cNvSpPr>
              <p:nvPr/>
            </p:nvSpPr>
            <p:spPr bwMode="auto">
              <a:xfrm>
                <a:off x="2400" y="1055"/>
                <a:ext cx="129" cy="74"/>
              </a:xfrm>
              <a:prstGeom prst="homePlate">
                <a:avLst>
                  <a:gd name="adj" fmla="val 51571"/>
                </a:avLst>
              </a:prstGeom>
              <a:solidFill>
                <a:srgbClr val="FFFFCC"/>
              </a:solidFill>
              <a:ln w="9525">
                <a:solidFill>
                  <a:schemeClr val="bg2"/>
                </a:solidFill>
                <a:miter lim="800000"/>
                <a:headEnd/>
                <a:tailEnd/>
              </a:ln>
            </p:spPr>
            <p:txBody>
              <a:bodyPr wrap="none" lIns="107950" tIns="53975" rIns="107950" bIns="53975" anchor="ctr"/>
              <a:lstStyle/>
              <a:p>
                <a:endParaRPr lang="en-US"/>
              </a:p>
            </p:txBody>
          </p:sp>
        </p:grpSp>
        <p:grpSp>
          <p:nvGrpSpPr>
            <p:cNvPr id="173" name="Group 177"/>
            <p:cNvGrpSpPr>
              <a:grpSpLocks/>
            </p:cNvGrpSpPr>
            <p:nvPr/>
          </p:nvGrpSpPr>
          <p:grpSpPr bwMode="auto">
            <a:xfrm>
              <a:off x="3382" y="2725"/>
              <a:ext cx="302" cy="198"/>
              <a:chOff x="2263" y="970"/>
              <a:chExt cx="288" cy="189"/>
            </a:xfrm>
          </p:grpSpPr>
          <p:sp>
            <p:nvSpPr>
              <p:cNvPr id="207" name="AutoShape 178"/>
              <p:cNvSpPr>
                <a:spLocks noChangeArrowheads="1"/>
              </p:cNvSpPr>
              <p:nvPr/>
            </p:nvSpPr>
            <p:spPr bwMode="auto">
              <a:xfrm>
                <a:off x="2263" y="970"/>
                <a:ext cx="288" cy="189"/>
              </a:xfrm>
              <a:prstGeom prst="roundRect">
                <a:avLst>
                  <a:gd name="adj" fmla="val 16667"/>
                </a:avLst>
              </a:prstGeom>
              <a:solidFill>
                <a:srgbClr val="8ECC8E"/>
              </a:solidFill>
              <a:ln w="9525">
                <a:solidFill>
                  <a:schemeClr val="bg2"/>
                </a:solidFill>
                <a:round/>
                <a:headEnd/>
                <a:tailEnd/>
              </a:ln>
              <a:effectLst>
                <a:outerShdw dist="45791" dir="3378596" algn="ctr" rotWithShape="0">
                  <a:srgbClr val="C0C0C0"/>
                </a:outerShdw>
              </a:effectLst>
            </p:spPr>
            <p:txBody>
              <a:bodyPr wrap="none" lIns="107950" tIns="53975" rIns="107950" bIns="53975" anchor="ctr"/>
              <a:lstStyle/>
              <a:p>
                <a:pPr>
                  <a:defRPr/>
                </a:pPr>
                <a:endParaRPr lang="en-US"/>
              </a:p>
            </p:txBody>
          </p:sp>
          <p:grpSp>
            <p:nvGrpSpPr>
              <p:cNvPr id="208" name="Group 179"/>
              <p:cNvGrpSpPr>
                <a:grpSpLocks/>
              </p:cNvGrpSpPr>
              <p:nvPr/>
            </p:nvGrpSpPr>
            <p:grpSpPr bwMode="auto">
              <a:xfrm>
                <a:off x="2300" y="996"/>
                <a:ext cx="86" cy="128"/>
                <a:chOff x="2853" y="1773"/>
                <a:chExt cx="161" cy="237"/>
              </a:xfrm>
            </p:grpSpPr>
            <p:sp>
              <p:nvSpPr>
                <p:cNvPr id="214" name="AutoShape 180"/>
                <p:cNvSpPr>
                  <a:spLocks noChangeArrowheads="1"/>
                </p:cNvSpPr>
                <p:nvPr/>
              </p:nvSpPr>
              <p:spPr bwMode="auto">
                <a:xfrm>
                  <a:off x="2853" y="1880"/>
                  <a:ext cx="161" cy="130"/>
                </a:xfrm>
                <a:prstGeom prst="parallelogram">
                  <a:avLst>
                    <a:gd name="adj" fmla="val 30962"/>
                  </a:avLst>
                </a:prstGeom>
                <a:solidFill>
                  <a:srgbClr val="FFCC99"/>
                </a:solidFill>
                <a:ln w="9525">
                  <a:solidFill>
                    <a:schemeClr val="bg2"/>
                  </a:solidFill>
                  <a:miter lim="800000"/>
                  <a:headEnd/>
                  <a:tailEnd/>
                </a:ln>
              </p:spPr>
              <p:txBody>
                <a:bodyPr wrap="none" lIns="107950" tIns="53975" rIns="107950" bIns="53975" anchor="ctr"/>
                <a:lstStyle/>
                <a:p>
                  <a:endParaRPr lang="en-US"/>
                </a:p>
              </p:txBody>
            </p:sp>
            <p:sp>
              <p:nvSpPr>
                <p:cNvPr id="215" name="Oval 181"/>
                <p:cNvSpPr>
                  <a:spLocks noChangeArrowheads="1"/>
                </p:cNvSpPr>
                <p:nvPr/>
              </p:nvSpPr>
              <p:spPr bwMode="auto">
                <a:xfrm>
                  <a:off x="2915" y="1773"/>
                  <a:ext cx="87" cy="87"/>
                </a:xfrm>
                <a:prstGeom prst="ellipse">
                  <a:avLst/>
                </a:prstGeom>
                <a:solidFill>
                  <a:srgbClr val="FFCC99"/>
                </a:solidFill>
                <a:ln w="9525">
                  <a:solidFill>
                    <a:schemeClr val="bg2"/>
                  </a:solidFill>
                  <a:round/>
                  <a:headEnd/>
                  <a:tailEnd/>
                </a:ln>
              </p:spPr>
              <p:txBody>
                <a:bodyPr wrap="none" lIns="107950" tIns="53975" rIns="107950" bIns="53975" anchor="ctr"/>
                <a:lstStyle/>
                <a:p>
                  <a:endParaRPr lang="en-US"/>
                </a:p>
              </p:txBody>
            </p:sp>
          </p:grpSp>
          <p:grpSp>
            <p:nvGrpSpPr>
              <p:cNvPr id="209" name="Group 182"/>
              <p:cNvGrpSpPr>
                <a:grpSpLocks/>
              </p:cNvGrpSpPr>
              <p:nvPr/>
            </p:nvGrpSpPr>
            <p:grpSpPr bwMode="auto">
              <a:xfrm>
                <a:off x="2373" y="985"/>
                <a:ext cx="65" cy="93"/>
                <a:chOff x="3387" y="1863"/>
                <a:chExt cx="122" cy="174"/>
              </a:xfrm>
            </p:grpSpPr>
            <p:sp>
              <p:nvSpPr>
                <p:cNvPr id="211" name="Freeform 183"/>
                <p:cNvSpPr>
                  <a:spLocks/>
                </p:cNvSpPr>
                <p:nvPr/>
              </p:nvSpPr>
              <p:spPr bwMode="auto">
                <a:xfrm>
                  <a:off x="3387" y="1863"/>
                  <a:ext cx="122" cy="174"/>
                </a:xfrm>
                <a:custGeom>
                  <a:avLst/>
                  <a:gdLst>
                    <a:gd name="T0" fmla="*/ 0 w 122"/>
                    <a:gd name="T1" fmla="*/ 0 h 174"/>
                    <a:gd name="T2" fmla="*/ 0 w 122"/>
                    <a:gd name="T3" fmla="*/ 174 h 174"/>
                    <a:gd name="T4" fmla="*/ 122 w 122"/>
                    <a:gd name="T5" fmla="*/ 174 h 174"/>
                    <a:gd name="T6" fmla="*/ 122 w 122"/>
                    <a:gd name="T7" fmla="*/ 38 h 174"/>
                    <a:gd name="T8" fmla="*/ 84 w 122"/>
                    <a:gd name="T9" fmla="*/ 0 h 174"/>
                    <a:gd name="T10" fmla="*/ 0 w 122"/>
                    <a:gd name="T11" fmla="*/ 0 h 174"/>
                    <a:gd name="T12" fmla="*/ 0 60000 65536"/>
                    <a:gd name="T13" fmla="*/ 0 60000 65536"/>
                    <a:gd name="T14" fmla="*/ 0 60000 65536"/>
                    <a:gd name="T15" fmla="*/ 0 60000 65536"/>
                    <a:gd name="T16" fmla="*/ 0 60000 65536"/>
                    <a:gd name="T17" fmla="*/ 0 60000 65536"/>
                    <a:gd name="T18" fmla="*/ 0 w 122"/>
                    <a:gd name="T19" fmla="*/ 0 h 174"/>
                    <a:gd name="T20" fmla="*/ 122 w 122"/>
                    <a:gd name="T21" fmla="*/ 174 h 174"/>
                  </a:gdLst>
                  <a:ahLst/>
                  <a:cxnLst>
                    <a:cxn ang="T12">
                      <a:pos x="T0" y="T1"/>
                    </a:cxn>
                    <a:cxn ang="T13">
                      <a:pos x="T2" y="T3"/>
                    </a:cxn>
                    <a:cxn ang="T14">
                      <a:pos x="T4" y="T5"/>
                    </a:cxn>
                    <a:cxn ang="T15">
                      <a:pos x="T6" y="T7"/>
                    </a:cxn>
                    <a:cxn ang="T16">
                      <a:pos x="T8" y="T9"/>
                    </a:cxn>
                    <a:cxn ang="T17">
                      <a:pos x="T10" y="T11"/>
                    </a:cxn>
                  </a:cxnLst>
                  <a:rect l="T18" t="T19" r="T20" b="T21"/>
                  <a:pathLst>
                    <a:path w="122" h="174">
                      <a:moveTo>
                        <a:pt x="0" y="0"/>
                      </a:moveTo>
                      <a:lnTo>
                        <a:pt x="0" y="174"/>
                      </a:lnTo>
                      <a:lnTo>
                        <a:pt x="122" y="174"/>
                      </a:lnTo>
                      <a:lnTo>
                        <a:pt x="122" y="38"/>
                      </a:lnTo>
                      <a:lnTo>
                        <a:pt x="84" y="0"/>
                      </a:lnTo>
                      <a:lnTo>
                        <a:pt x="0" y="0"/>
                      </a:lnTo>
                      <a:close/>
                    </a:path>
                  </a:pathLst>
                </a:custGeom>
                <a:solidFill>
                  <a:srgbClr val="FF9966"/>
                </a:solidFill>
                <a:ln w="9525">
                  <a:solidFill>
                    <a:schemeClr val="bg2"/>
                  </a:solidFill>
                  <a:round/>
                  <a:headEnd/>
                  <a:tailEnd/>
                </a:ln>
              </p:spPr>
              <p:txBody>
                <a:bodyPr lIns="107950" tIns="53975" rIns="107950" bIns="53975"/>
                <a:lstStyle/>
                <a:p>
                  <a:endParaRPr lang="en-US"/>
                </a:p>
              </p:txBody>
            </p:sp>
            <p:sp>
              <p:nvSpPr>
                <p:cNvPr id="212" name="Line 184"/>
                <p:cNvSpPr>
                  <a:spLocks noChangeShapeType="1"/>
                </p:cNvSpPr>
                <p:nvPr/>
              </p:nvSpPr>
              <p:spPr bwMode="auto">
                <a:xfrm>
                  <a:off x="3468" y="1863"/>
                  <a:ext cx="0" cy="41"/>
                </a:xfrm>
                <a:prstGeom prst="line">
                  <a:avLst/>
                </a:prstGeom>
                <a:noFill/>
                <a:ln w="9525">
                  <a:solidFill>
                    <a:schemeClr val="bg2"/>
                  </a:solidFill>
                  <a:round/>
                  <a:headEnd/>
                  <a:tailEnd/>
                </a:ln>
              </p:spPr>
              <p:txBody>
                <a:bodyPr lIns="107950" tIns="53975" rIns="107950" bIns="53975"/>
                <a:lstStyle/>
                <a:p>
                  <a:endParaRPr lang="en-US"/>
                </a:p>
              </p:txBody>
            </p:sp>
            <p:sp>
              <p:nvSpPr>
                <p:cNvPr id="213" name="Line 185"/>
                <p:cNvSpPr>
                  <a:spLocks noChangeShapeType="1"/>
                </p:cNvSpPr>
                <p:nvPr/>
              </p:nvSpPr>
              <p:spPr bwMode="auto">
                <a:xfrm flipH="1">
                  <a:off x="3466" y="1904"/>
                  <a:ext cx="41" cy="0"/>
                </a:xfrm>
                <a:prstGeom prst="line">
                  <a:avLst/>
                </a:prstGeom>
                <a:noFill/>
                <a:ln w="9525">
                  <a:solidFill>
                    <a:schemeClr val="bg2"/>
                  </a:solidFill>
                  <a:round/>
                  <a:headEnd/>
                  <a:tailEnd/>
                </a:ln>
              </p:spPr>
              <p:txBody>
                <a:bodyPr lIns="107950" tIns="53975" rIns="107950" bIns="53975"/>
                <a:lstStyle/>
                <a:p>
                  <a:endParaRPr lang="en-US"/>
                </a:p>
              </p:txBody>
            </p:sp>
          </p:grpSp>
          <p:sp>
            <p:nvSpPr>
              <p:cNvPr id="210" name="AutoShape 186"/>
              <p:cNvSpPr>
                <a:spLocks noChangeArrowheads="1"/>
              </p:cNvSpPr>
              <p:nvPr/>
            </p:nvSpPr>
            <p:spPr bwMode="auto">
              <a:xfrm>
                <a:off x="2400" y="1055"/>
                <a:ext cx="129" cy="74"/>
              </a:xfrm>
              <a:prstGeom prst="homePlate">
                <a:avLst>
                  <a:gd name="adj" fmla="val 51571"/>
                </a:avLst>
              </a:prstGeom>
              <a:solidFill>
                <a:srgbClr val="FFFFCC"/>
              </a:solidFill>
              <a:ln w="9525">
                <a:solidFill>
                  <a:schemeClr val="bg2"/>
                </a:solidFill>
                <a:miter lim="800000"/>
                <a:headEnd/>
                <a:tailEnd/>
              </a:ln>
            </p:spPr>
            <p:txBody>
              <a:bodyPr wrap="none" lIns="107950" tIns="53975" rIns="107950" bIns="53975" anchor="ctr"/>
              <a:lstStyle/>
              <a:p>
                <a:endParaRPr lang="en-US"/>
              </a:p>
            </p:txBody>
          </p:sp>
        </p:grpSp>
        <p:sp>
          <p:nvSpPr>
            <p:cNvPr id="174" name="Text Box 187"/>
            <p:cNvSpPr txBox="1">
              <a:spLocks noChangeArrowheads="1"/>
            </p:cNvSpPr>
            <p:nvPr/>
          </p:nvSpPr>
          <p:spPr bwMode="auto">
            <a:xfrm>
              <a:off x="1963" y="612"/>
              <a:ext cx="704" cy="266"/>
            </a:xfrm>
            <a:prstGeom prst="rect">
              <a:avLst/>
            </a:prstGeom>
            <a:noFill/>
            <a:ln w="9525">
              <a:noFill/>
              <a:miter lim="800000"/>
              <a:headEnd/>
              <a:tailEnd/>
            </a:ln>
          </p:spPr>
          <p:txBody>
            <a:bodyPr lIns="107950" tIns="53975" rIns="107950" bIns="53975">
              <a:spAutoFit/>
            </a:bodyPr>
            <a:lstStyle/>
            <a:p>
              <a:pPr>
                <a:lnSpc>
                  <a:spcPct val="35000"/>
                </a:lnSpc>
                <a:spcBef>
                  <a:spcPct val="50000"/>
                </a:spcBef>
              </a:pPr>
              <a:r>
                <a:rPr lang="en-US" sz="1000" b="0">
                  <a:solidFill>
                    <a:schemeClr val="bg2"/>
                  </a:solidFill>
                </a:rPr>
                <a:t>[Early</a:t>
              </a:r>
            </a:p>
            <a:p>
              <a:pPr>
                <a:lnSpc>
                  <a:spcPct val="35000"/>
                </a:lnSpc>
                <a:spcBef>
                  <a:spcPct val="50000"/>
                </a:spcBef>
              </a:pPr>
              <a:r>
                <a:rPr lang="en-US" sz="1000" b="0">
                  <a:solidFill>
                    <a:schemeClr val="bg2"/>
                  </a:solidFill>
                </a:rPr>
                <a:t>Elaboration</a:t>
              </a:r>
            </a:p>
            <a:p>
              <a:pPr>
                <a:lnSpc>
                  <a:spcPct val="35000"/>
                </a:lnSpc>
                <a:spcBef>
                  <a:spcPct val="50000"/>
                </a:spcBef>
              </a:pPr>
              <a:r>
                <a:rPr lang="en-US" sz="1000" b="0">
                  <a:solidFill>
                    <a:schemeClr val="bg2"/>
                  </a:solidFill>
                </a:rPr>
                <a:t>  Iteration]</a:t>
              </a:r>
            </a:p>
          </p:txBody>
        </p:sp>
        <p:sp>
          <p:nvSpPr>
            <p:cNvPr id="175" name="Text Box 188"/>
            <p:cNvSpPr txBox="1">
              <a:spLocks noChangeArrowheads="1"/>
            </p:cNvSpPr>
            <p:nvPr/>
          </p:nvSpPr>
          <p:spPr bwMode="auto">
            <a:xfrm>
              <a:off x="2885" y="705"/>
              <a:ext cx="903" cy="184"/>
            </a:xfrm>
            <a:prstGeom prst="rect">
              <a:avLst/>
            </a:prstGeom>
            <a:noFill/>
            <a:ln w="9525">
              <a:noFill/>
              <a:miter lim="800000"/>
              <a:headEnd/>
              <a:tailEnd/>
            </a:ln>
          </p:spPr>
          <p:txBody>
            <a:bodyPr lIns="107950" tIns="53975" rIns="107950" bIns="53975">
              <a:spAutoFit/>
            </a:bodyPr>
            <a:lstStyle/>
            <a:p>
              <a:pPr>
                <a:lnSpc>
                  <a:spcPct val="35000"/>
                </a:lnSpc>
                <a:spcBef>
                  <a:spcPct val="50000"/>
                </a:spcBef>
              </a:pPr>
              <a:r>
                <a:rPr lang="en-US" sz="1000" b="0">
                  <a:solidFill>
                    <a:schemeClr val="bg2"/>
                  </a:solidFill>
                </a:rPr>
                <a:t>[Inception</a:t>
              </a:r>
            </a:p>
            <a:p>
              <a:pPr>
                <a:lnSpc>
                  <a:spcPct val="35000"/>
                </a:lnSpc>
                <a:spcBef>
                  <a:spcPct val="50000"/>
                </a:spcBef>
              </a:pPr>
              <a:r>
                <a:rPr lang="en-US" sz="1000" b="0">
                  <a:solidFill>
                    <a:schemeClr val="bg2"/>
                  </a:solidFill>
                </a:rPr>
                <a:t>  Iteration (Optional)]</a:t>
              </a:r>
            </a:p>
          </p:txBody>
        </p:sp>
        <p:sp>
          <p:nvSpPr>
            <p:cNvPr id="176" name="Text Box 189"/>
            <p:cNvSpPr txBox="1">
              <a:spLocks noChangeArrowheads="1"/>
            </p:cNvSpPr>
            <p:nvPr/>
          </p:nvSpPr>
          <p:spPr bwMode="auto">
            <a:xfrm>
              <a:off x="1925" y="1237"/>
              <a:ext cx="903" cy="184"/>
            </a:xfrm>
            <a:prstGeom prst="rect">
              <a:avLst/>
            </a:prstGeom>
            <a:noFill/>
            <a:ln w="9525">
              <a:noFill/>
              <a:miter lim="800000"/>
              <a:headEnd/>
              <a:tailEnd/>
            </a:ln>
          </p:spPr>
          <p:txBody>
            <a:bodyPr lIns="107950" tIns="53975" rIns="107950" bIns="53975">
              <a:spAutoFit/>
            </a:bodyPr>
            <a:lstStyle/>
            <a:p>
              <a:pPr>
                <a:lnSpc>
                  <a:spcPct val="35000"/>
                </a:lnSpc>
                <a:spcBef>
                  <a:spcPct val="50000"/>
                </a:spcBef>
              </a:pPr>
              <a:r>
                <a:rPr lang="en-US" sz="1000" b="0">
                  <a:solidFill>
                    <a:schemeClr val="bg2"/>
                  </a:solidFill>
                </a:rPr>
                <a:t>Define a Candidate</a:t>
              </a:r>
            </a:p>
            <a:p>
              <a:pPr>
                <a:lnSpc>
                  <a:spcPct val="35000"/>
                </a:lnSpc>
                <a:spcBef>
                  <a:spcPct val="50000"/>
                </a:spcBef>
              </a:pPr>
              <a:r>
                <a:rPr lang="en-US" sz="1000" b="0">
                  <a:solidFill>
                    <a:schemeClr val="bg2"/>
                  </a:solidFill>
                </a:rPr>
                <a:t>Architecture</a:t>
              </a:r>
            </a:p>
          </p:txBody>
        </p:sp>
        <p:sp>
          <p:nvSpPr>
            <p:cNvPr id="177" name="Text Box 190"/>
            <p:cNvSpPr txBox="1">
              <a:spLocks noChangeArrowheads="1"/>
            </p:cNvSpPr>
            <p:nvPr/>
          </p:nvSpPr>
          <p:spPr bwMode="auto">
            <a:xfrm>
              <a:off x="3035" y="1236"/>
              <a:ext cx="704" cy="266"/>
            </a:xfrm>
            <a:prstGeom prst="rect">
              <a:avLst/>
            </a:prstGeom>
            <a:noFill/>
            <a:ln w="9525">
              <a:noFill/>
              <a:miter lim="800000"/>
              <a:headEnd/>
              <a:tailEnd/>
            </a:ln>
          </p:spPr>
          <p:txBody>
            <a:bodyPr lIns="107950" tIns="53975" rIns="107950" bIns="53975">
              <a:spAutoFit/>
            </a:bodyPr>
            <a:lstStyle/>
            <a:p>
              <a:pPr>
                <a:lnSpc>
                  <a:spcPct val="35000"/>
                </a:lnSpc>
                <a:spcBef>
                  <a:spcPct val="50000"/>
                </a:spcBef>
              </a:pPr>
              <a:r>
                <a:rPr lang="en-US" sz="1000" b="0">
                  <a:solidFill>
                    <a:schemeClr val="bg2"/>
                  </a:solidFill>
                </a:rPr>
                <a:t>Perform</a:t>
              </a:r>
            </a:p>
            <a:p>
              <a:pPr>
                <a:lnSpc>
                  <a:spcPct val="35000"/>
                </a:lnSpc>
                <a:spcBef>
                  <a:spcPct val="50000"/>
                </a:spcBef>
              </a:pPr>
              <a:r>
                <a:rPr lang="en-US" sz="1000" b="0">
                  <a:solidFill>
                    <a:schemeClr val="bg2"/>
                  </a:solidFill>
                </a:rPr>
                <a:t>Architectural</a:t>
              </a:r>
            </a:p>
            <a:p>
              <a:pPr>
                <a:lnSpc>
                  <a:spcPct val="35000"/>
                </a:lnSpc>
                <a:spcBef>
                  <a:spcPct val="50000"/>
                </a:spcBef>
              </a:pPr>
              <a:r>
                <a:rPr lang="en-US" sz="1000" b="0">
                  <a:solidFill>
                    <a:schemeClr val="bg2"/>
                  </a:solidFill>
                </a:rPr>
                <a:t>Synthesis</a:t>
              </a:r>
            </a:p>
          </p:txBody>
        </p:sp>
        <p:sp>
          <p:nvSpPr>
            <p:cNvPr id="178" name="Text Box 191"/>
            <p:cNvSpPr txBox="1">
              <a:spLocks noChangeArrowheads="1"/>
            </p:cNvSpPr>
            <p:nvPr/>
          </p:nvSpPr>
          <p:spPr bwMode="auto">
            <a:xfrm>
              <a:off x="2745" y="2118"/>
              <a:ext cx="762" cy="102"/>
            </a:xfrm>
            <a:prstGeom prst="rect">
              <a:avLst/>
            </a:prstGeom>
            <a:noFill/>
            <a:ln w="9525">
              <a:noFill/>
              <a:miter lim="800000"/>
              <a:headEnd/>
              <a:tailEnd/>
            </a:ln>
          </p:spPr>
          <p:txBody>
            <a:bodyPr lIns="107950" tIns="53975" rIns="107950" bIns="53975">
              <a:spAutoFit/>
            </a:bodyPr>
            <a:lstStyle/>
            <a:p>
              <a:pPr>
                <a:lnSpc>
                  <a:spcPct val="35000"/>
                </a:lnSpc>
                <a:spcBef>
                  <a:spcPct val="50000"/>
                </a:spcBef>
              </a:pPr>
              <a:r>
                <a:rPr lang="en-US" sz="1000" b="0">
                  <a:solidFill>
                    <a:schemeClr val="bg2"/>
                  </a:solidFill>
                </a:rPr>
                <a:t>Analyze Behavior</a:t>
              </a:r>
            </a:p>
          </p:txBody>
        </p:sp>
        <p:sp>
          <p:nvSpPr>
            <p:cNvPr id="179" name="Text Box 192"/>
            <p:cNvSpPr txBox="1">
              <a:spLocks noChangeArrowheads="1"/>
            </p:cNvSpPr>
            <p:nvPr/>
          </p:nvSpPr>
          <p:spPr bwMode="auto">
            <a:xfrm>
              <a:off x="1880" y="2445"/>
              <a:ext cx="570" cy="184"/>
            </a:xfrm>
            <a:prstGeom prst="rect">
              <a:avLst/>
            </a:prstGeom>
            <a:noFill/>
            <a:ln w="9525">
              <a:noFill/>
              <a:miter lim="800000"/>
              <a:headEnd/>
              <a:tailEnd/>
            </a:ln>
          </p:spPr>
          <p:txBody>
            <a:bodyPr lIns="107950" tIns="53975" rIns="107950" bIns="53975">
              <a:spAutoFit/>
            </a:bodyPr>
            <a:lstStyle/>
            <a:p>
              <a:pPr>
                <a:lnSpc>
                  <a:spcPct val="35000"/>
                </a:lnSpc>
                <a:spcBef>
                  <a:spcPct val="50000"/>
                </a:spcBef>
              </a:pPr>
              <a:r>
                <a:rPr lang="en-US" sz="1000" b="0">
                  <a:solidFill>
                    <a:schemeClr val="bg2"/>
                  </a:solidFill>
                </a:rPr>
                <a:t>Refine the</a:t>
              </a:r>
            </a:p>
            <a:p>
              <a:pPr>
                <a:lnSpc>
                  <a:spcPct val="35000"/>
                </a:lnSpc>
                <a:spcBef>
                  <a:spcPct val="50000"/>
                </a:spcBef>
              </a:pPr>
              <a:r>
                <a:rPr lang="en-US" sz="1000" b="0">
                  <a:solidFill>
                    <a:schemeClr val="bg2"/>
                  </a:solidFill>
                </a:rPr>
                <a:t>Architecture</a:t>
              </a:r>
            </a:p>
          </p:txBody>
        </p:sp>
        <p:sp>
          <p:nvSpPr>
            <p:cNvPr id="180" name="Text Box 193"/>
            <p:cNvSpPr txBox="1">
              <a:spLocks noChangeArrowheads="1"/>
            </p:cNvSpPr>
            <p:nvPr/>
          </p:nvSpPr>
          <p:spPr bwMode="auto">
            <a:xfrm>
              <a:off x="2424" y="2962"/>
              <a:ext cx="598" cy="184"/>
            </a:xfrm>
            <a:prstGeom prst="rect">
              <a:avLst/>
            </a:prstGeom>
            <a:noFill/>
            <a:ln w="9525">
              <a:noFill/>
              <a:miter lim="800000"/>
              <a:headEnd/>
              <a:tailEnd/>
            </a:ln>
          </p:spPr>
          <p:txBody>
            <a:bodyPr lIns="107950" tIns="53975" rIns="107950" bIns="53975">
              <a:spAutoFit/>
            </a:bodyPr>
            <a:lstStyle/>
            <a:p>
              <a:pPr>
                <a:lnSpc>
                  <a:spcPct val="35000"/>
                </a:lnSpc>
                <a:spcBef>
                  <a:spcPct val="50000"/>
                </a:spcBef>
              </a:pPr>
              <a:r>
                <a:rPr lang="en-US" sz="1000" b="0">
                  <a:solidFill>
                    <a:schemeClr val="bg2"/>
                  </a:solidFill>
                </a:rPr>
                <a:t>Define</a:t>
              </a:r>
            </a:p>
            <a:p>
              <a:pPr>
                <a:lnSpc>
                  <a:spcPct val="35000"/>
                </a:lnSpc>
                <a:spcBef>
                  <a:spcPct val="50000"/>
                </a:spcBef>
              </a:pPr>
              <a:r>
                <a:rPr lang="en-US" sz="1000" b="0">
                  <a:solidFill>
                    <a:schemeClr val="bg2"/>
                  </a:solidFill>
                </a:rPr>
                <a:t>Components</a:t>
              </a:r>
            </a:p>
          </p:txBody>
        </p:sp>
        <p:sp>
          <p:nvSpPr>
            <p:cNvPr id="181" name="Text Box 194"/>
            <p:cNvSpPr txBox="1">
              <a:spLocks noChangeArrowheads="1"/>
            </p:cNvSpPr>
            <p:nvPr/>
          </p:nvSpPr>
          <p:spPr bwMode="auto">
            <a:xfrm>
              <a:off x="3240" y="2962"/>
              <a:ext cx="598" cy="184"/>
            </a:xfrm>
            <a:prstGeom prst="rect">
              <a:avLst/>
            </a:prstGeom>
            <a:noFill/>
            <a:ln w="9525">
              <a:noFill/>
              <a:miter lim="800000"/>
              <a:headEnd/>
              <a:tailEnd/>
            </a:ln>
          </p:spPr>
          <p:txBody>
            <a:bodyPr lIns="107950" tIns="53975" rIns="107950" bIns="53975">
              <a:spAutoFit/>
            </a:bodyPr>
            <a:lstStyle/>
            <a:p>
              <a:pPr>
                <a:lnSpc>
                  <a:spcPct val="35000"/>
                </a:lnSpc>
                <a:spcBef>
                  <a:spcPct val="50000"/>
                </a:spcBef>
              </a:pPr>
              <a:r>
                <a:rPr lang="en-US" sz="1000" b="0">
                  <a:solidFill>
                    <a:schemeClr val="bg2"/>
                  </a:solidFill>
                </a:rPr>
                <a:t>Design the</a:t>
              </a:r>
            </a:p>
            <a:p>
              <a:pPr>
                <a:lnSpc>
                  <a:spcPct val="35000"/>
                </a:lnSpc>
                <a:spcBef>
                  <a:spcPct val="50000"/>
                </a:spcBef>
              </a:pPr>
              <a:r>
                <a:rPr lang="en-US" sz="1000" b="0">
                  <a:solidFill>
                    <a:schemeClr val="bg2"/>
                  </a:solidFill>
                </a:rPr>
                <a:t>Database</a:t>
              </a:r>
            </a:p>
          </p:txBody>
        </p:sp>
        <p:sp>
          <p:nvSpPr>
            <p:cNvPr id="182" name="Text Box 195"/>
            <p:cNvSpPr txBox="1">
              <a:spLocks noChangeArrowheads="1"/>
            </p:cNvSpPr>
            <p:nvPr/>
          </p:nvSpPr>
          <p:spPr bwMode="auto">
            <a:xfrm>
              <a:off x="3494" y="2387"/>
              <a:ext cx="488" cy="102"/>
            </a:xfrm>
            <a:prstGeom prst="rect">
              <a:avLst/>
            </a:prstGeom>
            <a:noFill/>
            <a:ln w="9525">
              <a:noFill/>
              <a:miter lim="800000"/>
              <a:headEnd/>
              <a:tailEnd/>
            </a:ln>
          </p:spPr>
          <p:txBody>
            <a:bodyPr lIns="107950" tIns="53975" rIns="107950" bIns="53975">
              <a:spAutoFit/>
            </a:bodyPr>
            <a:lstStyle/>
            <a:p>
              <a:pPr>
                <a:lnSpc>
                  <a:spcPct val="35000"/>
                </a:lnSpc>
                <a:spcBef>
                  <a:spcPct val="50000"/>
                </a:spcBef>
              </a:pPr>
              <a:r>
                <a:rPr lang="en-US" sz="1000" b="0">
                  <a:solidFill>
                    <a:schemeClr val="bg2"/>
                  </a:solidFill>
                </a:rPr>
                <a:t>(Optional)</a:t>
              </a:r>
            </a:p>
          </p:txBody>
        </p:sp>
        <p:sp>
          <p:nvSpPr>
            <p:cNvPr id="183" name="Freeform 196"/>
            <p:cNvSpPr>
              <a:spLocks/>
            </p:cNvSpPr>
            <p:nvPr/>
          </p:nvSpPr>
          <p:spPr bwMode="auto">
            <a:xfrm>
              <a:off x="2366" y="889"/>
              <a:ext cx="282" cy="104"/>
            </a:xfrm>
            <a:custGeom>
              <a:avLst/>
              <a:gdLst>
                <a:gd name="T0" fmla="*/ 282 w 282"/>
                <a:gd name="T1" fmla="*/ 0 h 109"/>
                <a:gd name="T2" fmla="*/ 0 w 282"/>
                <a:gd name="T3" fmla="*/ 0 h 109"/>
                <a:gd name="T4" fmla="*/ 0 w 282"/>
                <a:gd name="T5" fmla="*/ 109 h 109"/>
                <a:gd name="T6" fmla="*/ 0 60000 65536"/>
                <a:gd name="T7" fmla="*/ 0 60000 65536"/>
                <a:gd name="T8" fmla="*/ 0 60000 65536"/>
                <a:gd name="T9" fmla="*/ 0 w 282"/>
                <a:gd name="T10" fmla="*/ 0 h 109"/>
                <a:gd name="T11" fmla="*/ 282 w 282"/>
                <a:gd name="T12" fmla="*/ 109 h 109"/>
              </a:gdLst>
              <a:ahLst/>
              <a:cxnLst>
                <a:cxn ang="T6">
                  <a:pos x="T0" y="T1"/>
                </a:cxn>
                <a:cxn ang="T7">
                  <a:pos x="T2" y="T3"/>
                </a:cxn>
                <a:cxn ang="T8">
                  <a:pos x="T4" y="T5"/>
                </a:cxn>
              </a:cxnLst>
              <a:rect l="T9" t="T10" r="T11" b="T12"/>
              <a:pathLst>
                <a:path w="282" h="109">
                  <a:moveTo>
                    <a:pt x="282" y="0"/>
                  </a:moveTo>
                  <a:lnTo>
                    <a:pt x="0" y="0"/>
                  </a:lnTo>
                  <a:lnTo>
                    <a:pt x="0" y="109"/>
                  </a:lnTo>
                </a:path>
              </a:pathLst>
            </a:custGeom>
            <a:noFill/>
            <a:ln w="9525">
              <a:solidFill>
                <a:schemeClr val="bg2"/>
              </a:solidFill>
              <a:round/>
              <a:headEnd/>
              <a:tailEnd type="arrow" w="med" len="med"/>
            </a:ln>
          </p:spPr>
          <p:txBody>
            <a:bodyPr lIns="107950" tIns="53975" rIns="107950" bIns="53975"/>
            <a:lstStyle/>
            <a:p>
              <a:endParaRPr lang="en-US"/>
            </a:p>
          </p:txBody>
        </p:sp>
        <p:sp>
          <p:nvSpPr>
            <p:cNvPr id="184" name="Line 197"/>
            <p:cNvSpPr>
              <a:spLocks noChangeShapeType="1"/>
            </p:cNvSpPr>
            <p:nvPr/>
          </p:nvSpPr>
          <p:spPr bwMode="auto">
            <a:xfrm>
              <a:off x="2785" y="685"/>
              <a:ext cx="0" cy="129"/>
            </a:xfrm>
            <a:prstGeom prst="line">
              <a:avLst/>
            </a:prstGeom>
            <a:noFill/>
            <a:ln w="9525">
              <a:solidFill>
                <a:schemeClr val="bg2"/>
              </a:solidFill>
              <a:round/>
              <a:headEnd/>
              <a:tailEnd type="arrow" w="med" len="med"/>
            </a:ln>
          </p:spPr>
          <p:txBody>
            <a:bodyPr lIns="107950" tIns="53975" rIns="107950" bIns="53975"/>
            <a:lstStyle/>
            <a:p>
              <a:endParaRPr lang="en-US"/>
            </a:p>
          </p:txBody>
        </p:sp>
        <p:sp>
          <p:nvSpPr>
            <p:cNvPr id="185" name="Freeform 198"/>
            <p:cNvSpPr>
              <a:spLocks/>
            </p:cNvSpPr>
            <p:nvPr/>
          </p:nvSpPr>
          <p:spPr bwMode="auto">
            <a:xfrm>
              <a:off x="2896" y="890"/>
              <a:ext cx="493" cy="105"/>
            </a:xfrm>
            <a:custGeom>
              <a:avLst/>
              <a:gdLst>
                <a:gd name="T0" fmla="*/ 0 w 493"/>
                <a:gd name="T1" fmla="*/ 0 h 112"/>
                <a:gd name="T2" fmla="*/ 492 w 493"/>
                <a:gd name="T3" fmla="*/ 1 h 112"/>
                <a:gd name="T4" fmla="*/ 493 w 493"/>
                <a:gd name="T5" fmla="*/ 112 h 112"/>
                <a:gd name="T6" fmla="*/ 0 60000 65536"/>
                <a:gd name="T7" fmla="*/ 0 60000 65536"/>
                <a:gd name="T8" fmla="*/ 0 60000 65536"/>
                <a:gd name="T9" fmla="*/ 0 w 493"/>
                <a:gd name="T10" fmla="*/ 0 h 112"/>
                <a:gd name="T11" fmla="*/ 493 w 493"/>
                <a:gd name="T12" fmla="*/ 112 h 112"/>
              </a:gdLst>
              <a:ahLst/>
              <a:cxnLst>
                <a:cxn ang="T6">
                  <a:pos x="T0" y="T1"/>
                </a:cxn>
                <a:cxn ang="T7">
                  <a:pos x="T2" y="T3"/>
                </a:cxn>
                <a:cxn ang="T8">
                  <a:pos x="T4" y="T5"/>
                </a:cxn>
              </a:cxnLst>
              <a:rect l="T9" t="T10" r="T11" b="T12"/>
              <a:pathLst>
                <a:path w="493" h="112">
                  <a:moveTo>
                    <a:pt x="0" y="0"/>
                  </a:moveTo>
                  <a:lnTo>
                    <a:pt x="492" y="1"/>
                  </a:lnTo>
                  <a:lnTo>
                    <a:pt x="493" y="112"/>
                  </a:lnTo>
                </a:path>
              </a:pathLst>
            </a:custGeom>
            <a:noFill/>
            <a:ln w="9525">
              <a:solidFill>
                <a:schemeClr val="bg2"/>
              </a:solidFill>
              <a:round/>
              <a:headEnd/>
              <a:tailEnd type="arrow" w="med" len="med"/>
            </a:ln>
          </p:spPr>
          <p:txBody>
            <a:bodyPr lIns="107950" tIns="53975" rIns="107950" bIns="53975"/>
            <a:lstStyle/>
            <a:p>
              <a:endParaRPr lang="en-US"/>
            </a:p>
          </p:txBody>
        </p:sp>
        <p:sp>
          <p:nvSpPr>
            <p:cNvPr id="186" name="Freeform 199"/>
            <p:cNvSpPr>
              <a:spLocks/>
            </p:cNvSpPr>
            <p:nvPr/>
          </p:nvSpPr>
          <p:spPr bwMode="auto">
            <a:xfrm>
              <a:off x="2648" y="819"/>
              <a:ext cx="272" cy="124"/>
            </a:xfrm>
            <a:custGeom>
              <a:avLst/>
              <a:gdLst>
                <a:gd name="T0" fmla="*/ 0 w 528"/>
                <a:gd name="T1" fmla="*/ 136 h 240"/>
                <a:gd name="T2" fmla="*/ 264 w 528"/>
                <a:gd name="T3" fmla="*/ 0 h 240"/>
                <a:gd name="T4" fmla="*/ 528 w 528"/>
                <a:gd name="T5" fmla="*/ 136 h 240"/>
                <a:gd name="T6" fmla="*/ 264 w 528"/>
                <a:gd name="T7" fmla="*/ 240 h 240"/>
                <a:gd name="T8" fmla="*/ 0 w 528"/>
                <a:gd name="T9" fmla="*/ 136 h 240"/>
                <a:gd name="T10" fmla="*/ 0 60000 65536"/>
                <a:gd name="T11" fmla="*/ 0 60000 65536"/>
                <a:gd name="T12" fmla="*/ 0 60000 65536"/>
                <a:gd name="T13" fmla="*/ 0 60000 65536"/>
                <a:gd name="T14" fmla="*/ 0 60000 65536"/>
                <a:gd name="T15" fmla="*/ 0 w 528"/>
                <a:gd name="T16" fmla="*/ 0 h 240"/>
                <a:gd name="T17" fmla="*/ 528 w 528"/>
                <a:gd name="T18" fmla="*/ 240 h 240"/>
              </a:gdLst>
              <a:ahLst/>
              <a:cxnLst>
                <a:cxn ang="T10">
                  <a:pos x="T0" y="T1"/>
                </a:cxn>
                <a:cxn ang="T11">
                  <a:pos x="T2" y="T3"/>
                </a:cxn>
                <a:cxn ang="T12">
                  <a:pos x="T4" y="T5"/>
                </a:cxn>
                <a:cxn ang="T13">
                  <a:pos x="T6" y="T7"/>
                </a:cxn>
                <a:cxn ang="T14">
                  <a:pos x="T8" y="T9"/>
                </a:cxn>
              </a:cxnLst>
              <a:rect l="T15" t="T16" r="T17" b="T18"/>
              <a:pathLst>
                <a:path w="528" h="240">
                  <a:moveTo>
                    <a:pt x="0" y="136"/>
                  </a:moveTo>
                  <a:lnTo>
                    <a:pt x="264" y="0"/>
                  </a:lnTo>
                  <a:lnTo>
                    <a:pt x="528" y="136"/>
                  </a:lnTo>
                  <a:lnTo>
                    <a:pt x="264" y="240"/>
                  </a:lnTo>
                  <a:lnTo>
                    <a:pt x="0" y="136"/>
                  </a:lnTo>
                  <a:close/>
                </a:path>
              </a:pathLst>
            </a:custGeom>
            <a:solidFill>
              <a:srgbClr val="FFCC99"/>
            </a:solidFill>
            <a:ln w="9525">
              <a:solidFill>
                <a:schemeClr val="bg2"/>
              </a:solidFill>
              <a:round/>
              <a:headEnd/>
              <a:tailEnd/>
            </a:ln>
          </p:spPr>
          <p:txBody>
            <a:bodyPr lIns="107950" tIns="53975" rIns="107950" bIns="53975"/>
            <a:lstStyle/>
            <a:p>
              <a:endParaRPr lang="en-US"/>
            </a:p>
          </p:txBody>
        </p:sp>
        <p:sp>
          <p:nvSpPr>
            <p:cNvPr id="187" name="Freeform 200"/>
            <p:cNvSpPr>
              <a:spLocks/>
            </p:cNvSpPr>
            <p:nvPr/>
          </p:nvSpPr>
          <p:spPr bwMode="auto">
            <a:xfrm>
              <a:off x="2362" y="1408"/>
              <a:ext cx="280" cy="72"/>
            </a:xfrm>
            <a:custGeom>
              <a:avLst/>
              <a:gdLst>
                <a:gd name="T0" fmla="*/ 1 w 274"/>
                <a:gd name="T1" fmla="*/ 0 h 99"/>
                <a:gd name="T2" fmla="*/ 0 w 274"/>
                <a:gd name="T3" fmla="*/ 99 h 99"/>
                <a:gd name="T4" fmla="*/ 274 w 274"/>
                <a:gd name="T5" fmla="*/ 99 h 99"/>
                <a:gd name="T6" fmla="*/ 0 60000 65536"/>
                <a:gd name="T7" fmla="*/ 0 60000 65536"/>
                <a:gd name="T8" fmla="*/ 0 60000 65536"/>
                <a:gd name="T9" fmla="*/ 0 w 274"/>
                <a:gd name="T10" fmla="*/ 0 h 99"/>
                <a:gd name="T11" fmla="*/ 274 w 274"/>
                <a:gd name="T12" fmla="*/ 99 h 99"/>
              </a:gdLst>
              <a:ahLst/>
              <a:cxnLst>
                <a:cxn ang="T6">
                  <a:pos x="T0" y="T1"/>
                </a:cxn>
                <a:cxn ang="T7">
                  <a:pos x="T2" y="T3"/>
                </a:cxn>
                <a:cxn ang="T8">
                  <a:pos x="T4" y="T5"/>
                </a:cxn>
              </a:cxnLst>
              <a:rect l="T9" t="T10" r="T11" b="T12"/>
              <a:pathLst>
                <a:path w="274" h="99">
                  <a:moveTo>
                    <a:pt x="1" y="0"/>
                  </a:moveTo>
                  <a:lnTo>
                    <a:pt x="0" y="99"/>
                  </a:lnTo>
                  <a:lnTo>
                    <a:pt x="274" y="99"/>
                  </a:lnTo>
                </a:path>
              </a:pathLst>
            </a:custGeom>
            <a:noFill/>
            <a:ln w="9525">
              <a:solidFill>
                <a:schemeClr val="bg2"/>
              </a:solidFill>
              <a:round/>
              <a:headEnd/>
              <a:tailEnd type="arrow" w="med" len="med"/>
            </a:ln>
          </p:spPr>
          <p:txBody>
            <a:bodyPr lIns="107950" tIns="53975" rIns="107950" bIns="53975"/>
            <a:lstStyle/>
            <a:p>
              <a:endParaRPr lang="en-US"/>
            </a:p>
          </p:txBody>
        </p:sp>
        <p:sp>
          <p:nvSpPr>
            <p:cNvPr id="188" name="Line 201"/>
            <p:cNvSpPr>
              <a:spLocks noChangeShapeType="1"/>
            </p:cNvSpPr>
            <p:nvPr/>
          </p:nvSpPr>
          <p:spPr bwMode="auto">
            <a:xfrm>
              <a:off x="3397" y="1477"/>
              <a:ext cx="0" cy="144"/>
            </a:xfrm>
            <a:prstGeom prst="line">
              <a:avLst/>
            </a:prstGeom>
            <a:noFill/>
            <a:ln w="9525">
              <a:solidFill>
                <a:schemeClr val="bg2"/>
              </a:solidFill>
              <a:round/>
              <a:headEnd/>
              <a:tailEnd type="arrow" w="med" len="med"/>
            </a:ln>
          </p:spPr>
          <p:txBody>
            <a:bodyPr lIns="107950" tIns="53975" rIns="107950" bIns="53975"/>
            <a:lstStyle/>
            <a:p>
              <a:endParaRPr lang="en-US"/>
            </a:p>
          </p:txBody>
        </p:sp>
        <p:sp>
          <p:nvSpPr>
            <p:cNvPr id="189" name="Line 202"/>
            <p:cNvSpPr>
              <a:spLocks noChangeShapeType="1"/>
            </p:cNvSpPr>
            <p:nvPr/>
          </p:nvSpPr>
          <p:spPr bwMode="auto">
            <a:xfrm>
              <a:off x="2785" y="946"/>
              <a:ext cx="0" cy="459"/>
            </a:xfrm>
            <a:prstGeom prst="line">
              <a:avLst/>
            </a:prstGeom>
            <a:noFill/>
            <a:ln w="9525">
              <a:solidFill>
                <a:schemeClr val="bg2"/>
              </a:solidFill>
              <a:round/>
              <a:headEnd/>
              <a:tailEnd type="arrow" w="med" len="med"/>
            </a:ln>
          </p:spPr>
          <p:txBody>
            <a:bodyPr lIns="107950" tIns="53975" rIns="107950" bIns="53975"/>
            <a:lstStyle/>
            <a:p>
              <a:endParaRPr lang="en-US"/>
            </a:p>
          </p:txBody>
        </p:sp>
        <p:sp>
          <p:nvSpPr>
            <p:cNvPr id="190" name="Line 203"/>
            <p:cNvSpPr>
              <a:spLocks noChangeShapeType="1"/>
            </p:cNvSpPr>
            <p:nvPr/>
          </p:nvSpPr>
          <p:spPr bwMode="auto">
            <a:xfrm>
              <a:off x="2785" y="1537"/>
              <a:ext cx="0" cy="129"/>
            </a:xfrm>
            <a:prstGeom prst="line">
              <a:avLst/>
            </a:prstGeom>
            <a:noFill/>
            <a:ln w="9525">
              <a:solidFill>
                <a:schemeClr val="bg2"/>
              </a:solidFill>
              <a:round/>
              <a:headEnd/>
              <a:tailEnd type="arrow" w="med" len="med"/>
            </a:ln>
          </p:spPr>
          <p:txBody>
            <a:bodyPr lIns="107950" tIns="53975" rIns="107950" bIns="53975"/>
            <a:lstStyle/>
            <a:p>
              <a:endParaRPr lang="en-US"/>
            </a:p>
          </p:txBody>
        </p:sp>
        <p:sp>
          <p:nvSpPr>
            <p:cNvPr id="191" name="Freeform 204"/>
            <p:cNvSpPr>
              <a:spLocks/>
            </p:cNvSpPr>
            <p:nvPr/>
          </p:nvSpPr>
          <p:spPr bwMode="auto">
            <a:xfrm>
              <a:off x="2648" y="1409"/>
              <a:ext cx="272" cy="124"/>
            </a:xfrm>
            <a:custGeom>
              <a:avLst/>
              <a:gdLst>
                <a:gd name="T0" fmla="*/ 0 w 528"/>
                <a:gd name="T1" fmla="*/ 136 h 240"/>
                <a:gd name="T2" fmla="*/ 264 w 528"/>
                <a:gd name="T3" fmla="*/ 0 h 240"/>
                <a:gd name="T4" fmla="*/ 528 w 528"/>
                <a:gd name="T5" fmla="*/ 136 h 240"/>
                <a:gd name="T6" fmla="*/ 264 w 528"/>
                <a:gd name="T7" fmla="*/ 240 h 240"/>
                <a:gd name="T8" fmla="*/ 0 w 528"/>
                <a:gd name="T9" fmla="*/ 136 h 240"/>
                <a:gd name="T10" fmla="*/ 0 60000 65536"/>
                <a:gd name="T11" fmla="*/ 0 60000 65536"/>
                <a:gd name="T12" fmla="*/ 0 60000 65536"/>
                <a:gd name="T13" fmla="*/ 0 60000 65536"/>
                <a:gd name="T14" fmla="*/ 0 60000 65536"/>
                <a:gd name="T15" fmla="*/ 0 w 528"/>
                <a:gd name="T16" fmla="*/ 0 h 240"/>
                <a:gd name="T17" fmla="*/ 528 w 528"/>
                <a:gd name="T18" fmla="*/ 240 h 240"/>
              </a:gdLst>
              <a:ahLst/>
              <a:cxnLst>
                <a:cxn ang="T10">
                  <a:pos x="T0" y="T1"/>
                </a:cxn>
                <a:cxn ang="T11">
                  <a:pos x="T2" y="T3"/>
                </a:cxn>
                <a:cxn ang="T12">
                  <a:pos x="T4" y="T5"/>
                </a:cxn>
                <a:cxn ang="T13">
                  <a:pos x="T6" y="T7"/>
                </a:cxn>
                <a:cxn ang="T14">
                  <a:pos x="T8" y="T9"/>
                </a:cxn>
              </a:cxnLst>
              <a:rect l="T15" t="T16" r="T17" b="T18"/>
              <a:pathLst>
                <a:path w="528" h="240">
                  <a:moveTo>
                    <a:pt x="0" y="136"/>
                  </a:moveTo>
                  <a:lnTo>
                    <a:pt x="264" y="0"/>
                  </a:lnTo>
                  <a:lnTo>
                    <a:pt x="528" y="136"/>
                  </a:lnTo>
                  <a:lnTo>
                    <a:pt x="264" y="240"/>
                  </a:lnTo>
                  <a:lnTo>
                    <a:pt x="0" y="136"/>
                  </a:lnTo>
                  <a:close/>
                </a:path>
              </a:pathLst>
            </a:custGeom>
            <a:solidFill>
              <a:srgbClr val="FFCC99"/>
            </a:solidFill>
            <a:ln w="9525">
              <a:solidFill>
                <a:schemeClr val="bg2"/>
              </a:solidFill>
              <a:round/>
              <a:headEnd/>
              <a:tailEnd/>
            </a:ln>
          </p:spPr>
          <p:txBody>
            <a:bodyPr lIns="107950" tIns="53975" rIns="107950" bIns="53975"/>
            <a:lstStyle/>
            <a:p>
              <a:endParaRPr lang="en-US"/>
            </a:p>
          </p:txBody>
        </p:sp>
        <p:sp>
          <p:nvSpPr>
            <p:cNvPr id="192" name="Line 205"/>
            <p:cNvSpPr>
              <a:spLocks noChangeShapeType="1"/>
            </p:cNvSpPr>
            <p:nvPr/>
          </p:nvSpPr>
          <p:spPr bwMode="auto">
            <a:xfrm>
              <a:off x="3121" y="1696"/>
              <a:ext cx="0" cy="177"/>
            </a:xfrm>
            <a:prstGeom prst="line">
              <a:avLst/>
            </a:prstGeom>
            <a:noFill/>
            <a:ln w="9525">
              <a:solidFill>
                <a:schemeClr val="bg2"/>
              </a:solidFill>
              <a:round/>
              <a:headEnd/>
              <a:tailEnd type="arrow" w="med" len="med"/>
            </a:ln>
          </p:spPr>
          <p:txBody>
            <a:bodyPr lIns="107950" tIns="53975" rIns="107950" bIns="53975"/>
            <a:lstStyle/>
            <a:p>
              <a:endParaRPr lang="en-US"/>
            </a:p>
          </p:txBody>
        </p:sp>
        <p:sp>
          <p:nvSpPr>
            <p:cNvPr id="193" name="Line 206"/>
            <p:cNvSpPr>
              <a:spLocks noChangeShapeType="1"/>
            </p:cNvSpPr>
            <p:nvPr/>
          </p:nvSpPr>
          <p:spPr bwMode="auto">
            <a:xfrm>
              <a:off x="3121" y="2203"/>
              <a:ext cx="0" cy="114"/>
            </a:xfrm>
            <a:prstGeom prst="line">
              <a:avLst/>
            </a:prstGeom>
            <a:noFill/>
            <a:ln w="9525">
              <a:solidFill>
                <a:schemeClr val="bg2"/>
              </a:solidFill>
              <a:round/>
              <a:headEnd/>
              <a:tailEnd type="arrow" w="med" len="med"/>
            </a:ln>
          </p:spPr>
          <p:txBody>
            <a:bodyPr lIns="107950" tIns="53975" rIns="107950" bIns="53975"/>
            <a:lstStyle/>
            <a:p>
              <a:endParaRPr lang="en-US"/>
            </a:p>
          </p:txBody>
        </p:sp>
        <p:sp>
          <p:nvSpPr>
            <p:cNvPr id="194" name="Line 207"/>
            <p:cNvSpPr>
              <a:spLocks noChangeShapeType="1"/>
            </p:cNvSpPr>
            <p:nvPr/>
          </p:nvSpPr>
          <p:spPr bwMode="auto">
            <a:xfrm>
              <a:off x="3529" y="2350"/>
              <a:ext cx="0" cy="366"/>
            </a:xfrm>
            <a:prstGeom prst="line">
              <a:avLst/>
            </a:prstGeom>
            <a:noFill/>
            <a:ln w="9525">
              <a:solidFill>
                <a:schemeClr val="bg2"/>
              </a:solidFill>
              <a:round/>
              <a:headEnd/>
              <a:tailEnd type="arrow" w="med" len="med"/>
            </a:ln>
          </p:spPr>
          <p:txBody>
            <a:bodyPr lIns="107950" tIns="53975" rIns="107950" bIns="53975"/>
            <a:lstStyle/>
            <a:p>
              <a:endParaRPr lang="en-US"/>
            </a:p>
          </p:txBody>
        </p:sp>
        <p:sp>
          <p:nvSpPr>
            <p:cNvPr id="195" name="Line 208"/>
            <p:cNvSpPr>
              <a:spLocks noChangeShapeType="1"/>
            </p:cNvSpPr>
            <p:nvPr/>
          </p:nvSpPr>
          <p:spPr bwMode="auto">
            <a:xfrm>
              <a:off x="2713" y="2350"/>
              <a:ext cx="0" cy="366"/>
            </a:xfrm>
            <a:prstGeom prst="line">
              <a:avLst/>
            </a:prstGeom>
            <a:noFill/>
            <a:ln w="9525">
              <a:solidFill>
                <a:schemeClr val="bg2"/>
              </a:solidFill>
              <a:round/>
              <a:headEnd/>
              <a:tailEnd type="arrow" w="med" len="med"/>
            </a:ln>
          </p:spPr>
          <p:txBody>
            <a:bodyPr lIns="107950" tIns="53975" rIns="107950" bIns="53975"/>
            <a:lstStyle/>
            <a:p>
              <a:endParaRPr lang="en-US"/>
            </a:p>
          </p:txBody>
        </p:sp>
        <p:sp>
          <p:nvSpPr>
            <p:cNvPr id="196" name="Rectangle 209"/>
            <p:cNvSpPr>
              <a:spLocks noChangeArrowheads="1"/>
            </p:cNvSpPr>
            <p:nvPr/>
          </p:nvSpPr>
          <p:spPr bwMode="auto">
            <a:xfrm>
              <a:off x="2570" y="2329"/>
              <a:ext cx="1091" cy="31"/>
            </a:xfrm>
            <a:prstGeom prst="rect">
              <a:avLst/>
            </a:prstGeom>
            <a:solidFill>
              <a:srgbClr val="1F6B60"/>
            </a:solidFill>
            <a:ln w="9525">
              <a:solidFill>
                <a:srgbClr val="1F6B60"/>
              </a:solidFill>
              <a:miter lim="800000"/>
              <a:headEnd/>
              <a:tailEnd/>
            </a:ln>
          </p:spPr>
          <p:txBody>
            <a:bodyPr wrap="none" lIns="107950" tIns="53975" rIns="107950" bIns="53975" anchor="ctr"/>
            <a:lstStyle/>
            <a:p>
              <a:endParaRPr lang="en-US"/>
            </a:p>
          </p:txBody>
        </p:sp>
        <p:sp>
          <p:nvSpPr>
            <p:cNvPr id="197" name="Freeform 210"/>
            <p:cNvSpPr>
              <a:spLocks/>
            </p:cNvSpPr>
            <p:nvPr/>
          </p:nvSpPr>
          <p:spPr bwMode="auto">
            <a:xfrm>
              <a:off x="2158" y="1696"/>
              <a:ext cx="312" cy="507"/>
            </a:xfrm>
            <a:custGeom>
              <a:avLst/>
              <a:gdLst>
                <a:gd name="T0" fmla="*/ 312 w 312"/>
                <a:gd name="T1" fmla="*/ 0 h 507"/>
                <a:gd name="T2" fmla="*/ 312 w 312"/>
                <a:gd name="T3" fmla="*/ 240 h 507"/>
                <a:gd name="T4" fmla="*/ 0 w 312"/>
                <a:gd name="T5" fmla="*/ 240 h 507"/>
                <a:gd name="T6" fmla="*/ 0 w 312"/>
                <a:gd name="T7" fmla="*/ 507 h 507"/>
                <a:gd name="T8" fmla="*/ 0 60000 65536"/>
                <a:gd name="T9" fmla="*/ 0 60000 65536"/>
                <a:gd name="T10" fmla="*/ 0 60000 65536"/>
                <a:gd name="T11" fmla="*/ 0 60000 65536"/>
                <a:gd name="T12" fmla="*/ 0 w 312"/>
                <a:gd name="T13" fmla="*/ 0 h 507"/>
                <a:gd name="T14" fmla="*/ 312 w 312"/>
                <a:gd name="T15" fmla="*/ 507 h 507"/>
              </a:gdLst>
              <a:ahLst/>
              <a:cxnLst>
                <a:cxn ang="T8">
                  <a:pos x="T0" y="T1"/>
                </a:cxn>
                <a:cxn ang="T9">
                  <a:pos x="T2" y="T3"/>
                </a:cxn>
                <a:cxn ang="T10">
                  <a:pos x="T4" y="T5"/>
                </a:cxn>
                <a:cxn ang="T11">
                  <a:pos x="T6" y="T7"/>
                </a:cxn>
              </a:cxnLst>
              <a:rect l="T12" t="T13" r="T14" b="T15"/>
              <a:pathLst>
                <a:path w="312" h="507">
                  <a:moveTo>
                    <a:pt x="312" y="0"/>
                  </a:moveTo>
                  <a:lnTo>
                    <a:pt x="312" y="240"/>
                  </a:lnTo>
                  <a:lnTo>
                    <a:pt x="0" y="240"/>
                  </a:lnTo>
                  <a:lnTo>
                    <a:pt x="0" y="507"/>
                  </a:lnTo>
                </a:path>
              </a:pathLst>
            </a:custGeom>
            <a:noFill/>
            <a:ln w="9525">
              <a:solidFill>
                <a:schemeClr val="bg2"/>
              </a:solidFill>
              <a:round/>
              <a:headEnd/>
              <a:tailEnd type="arrow" w="med" len="med"/>
            </a:ln>
          </p:spPr>
          <p:txBody>
            <a:bodyPr lIns="107950" tIns="53975" rIns="107950" bIns="53975"/>
            <a:lstStyle/>
            <a:p>
              <a:endParaRPr lang="en-US"/>
            </a:p>
          </p:txBody>
        </p:sp>
        <p:sp>
          <p:nvSpPr>
            <p:cNvPr id="198" name="Rectangle 211"/>
            <p:cNvSpPr>
              <a:spLocks noChangeArrowheads="1"/>
            </p:cNvSpPr>
            <p:nvPr/>
          </p:nvSpPr>
          <p:spPr bwMode="auto">
            <a:xfrm>
              <a:off x="2357" y="1672"/>
              <a:ext cx="866" cy="30"/>
            </a:xfrm>
            <a:prstGeom prst="rect">
              <a:avLst/>
            </a:prstGeom>
            <a:solidFill>
              <a:srgbClr val="1F6B60"/>
            </a:solidFill>
            <a:ln w="9525">
              <a:solidFill>
                <a:srgbClr val="1F6B60"/>
              </a:solidFill>
              <a:miter lim="800000"/>
              <a:headEnd/>
              <a:tailEnd/>
            </a:ln>
          </p:spPr>
          <p:txBody>
            <a:bodyPr wrap="none" lIns="107950" tIns="53975" rIns="107950" bIns="53975" anchor="ctr"/>
            <a:lstStyle/>
            <a:p>
              <a:endParaRPr lang="en-US"/>
            </a:p>
          </p:txBody>
        </p:sp>
        <p:grpSp>
          <p:nvGrpSpPr>
            <p:cNvPr id="199" name="Group 212"/>
            <p:cNvGrpSpPr>
              <a:grpSpLocks/>
            </p:cNvGrpSpPr>
            <p:nvPr/>
          </p:nvGrpSpPr>
          <p:grpSpPr bwMode="auto">
            <a:xfrm>
              <a:off x="2713" y="3130"/>
              <a:ext cx="816" cy="266"/>
              <a:chOff x="2745" y="3066"/>
              <a:chExt cx="816" cy="342"/>
            </a:xfrm>
          </p:grpSpPr>
          <p:sp>
            <p:nvSpPr>
              <p:cNvPr id="205" name="Line 213"/>
              <p:cNvSpPr>
                <a:spLocks noChangeShapeType="1"/>
              </p:cNvSpPr>
              <p:nvPr/>
            </p:nvSpPr>
            <p:spPr bwMode="auto">
              <a:xfrm>
                <a:off x="3561" y="3066"/>
                <a:ext cx="0" cy="342"/>
              </a:xfrm>
              <a:prstGeom prst="line">
                <a:avLst/>
              </a:prstGeom>
              <a:noFill/>
              <a:ln w="9525">
                <a:solidFill>
                  <a:schemeClr val="bg2"/>
                </a:solidFill>
                <a:round/>
                <a:headEnd/>
                <a:tailEnd type="arrow" w="med" len="med"/>
              </a:ln>
            </p:spPr>
            <p:txBody>
              <a:bodyPr lIns="107950" tIns="53975" rIns="107950" bIns="53975"/>
              <a:lstStyle/>
              <a:p>
                <a:endParaRPr lang="en-US"/>
              </a:p>
            </p:txBody>
          </p:sp>
          <p:sp>
            <p:nvSpPr>
              <p:cNvPr id="206" name="Line 214"/>
              <p:cNvSpPr>
                <a:spLocks noChangeShapeType="1"/>
              </p:cNvSpPr>
              <p:nvPr/>
            </p:nvSpPr>
            <p:spPr bwMode="auto">
              <a:xfrm>
                <a:off x="2745" y="3066"/>
                <a:ext cx="0" cy="342"/>
              </a:xfrm>
              <a:prstGeom prst="line">
                <a:avLst/>
              </a:prstGeom>
              <a:noFill/>
              <a:ln w="9525">
                <a:solidFill>
                  <a:schemeClr val="bg2"/>
                </a:solidFill>
                <a:round/>
                <a:headEnd/>
                <a:tailEnd type="arrow" w="med" len="med"/>
              </a:ln>
            </p:spPr>
            <p:txBody>
              <a:bodyPr lIns="107950" tIns="53975" rIns="107950" bIns="53975"/>
              <a:lstStyle/>
              <a:p>
                <a:endParaRPr lang="en-US"/>
              </a:p>
            </p:txBody>
          </p:sp>
        </p:grpSp>
        <p:sp>
          <p:nvSpPr>
            <p:cNvPr id="200" name="Line 215"/>
            <p:cNvSpPr>
              <a:spLocks noChangeShapeType="1"/>
            </p:cNvSpPr>
            <p:nvPr/>
          </p:nvSpPr>
          <p:spPr bwMode="auto">
            <a:xfrm>
              <a:off x="3139" y="3428"/>
              <a:ext cx="0" cy="159"/>
            </a:xfrm>
            <a:prstGeom prst="line">
              <a:avLst/>
            </a:prstGeom>
            <a:noFill/>
            <a:ln w="9525">
              <a:solidFill>
                <a:schemeClr val="bg2"/>
              </a:solidFill>
              <a:round/>
              <a:headEnd/>
              <a:tailEnd type="arrow" w="med" len="med"/>
            </a:ln>
          </p:spPr>
          <p:txBody>
            <a:bodyPr lIns="107950" tIns="53975" rIns="107950" bIns="53975"/>
            <a:lstStyle/>
            <a:p>
              <a:endParaRPr lang="en-US"/>
            </a:p>
          </p:txBody>
        </p:sp>
        <p:sp>
          <p:nvSpPr>
            <p:cNvPr id="201" name="Line 216"/>
            <p:cNvSpPr>
              <a:spLocks noChangeShapeType="1"/>
            </p:cNvSpPr>
            <p:nvPr/>
          </p:nvSpPr>
          <p:spPr bwMode="auto">
            <a:xfrm>
              <a:off x="2158" y="2617"/>
              <a:ext cx="0" cy="972"/>
            </a:xfrm>
            <a:prstGeom prst="line">
              <a:avLst/>
            </a:prstGeom>
            <a:noFill/>
            <a:ln w="9525">
              <a:solidFill>
                <a:schemeClr val="bg2"/>
              </a:solidFill>
              <a:round/>
              <a:headEnd/>
              <a:tailEnd type="arrow" w="med" len="med"/>
            </a:ln>
          </p:spPr>
          <p:txBody>
            <a:bodyPr lIns="107950" tIns="53975" rIns="107950" bIns="53975"/>
            <a:lstStyle/>
            <a:p>
              <a:endParaRPr lang="en-US"/>
            </a:p>
          </p:txBody>
        </p:sp>
        <p:sp>
          <p:nvSpPr>
            <p:cNvPr id="202" name="Line 217"/>
            <p:cNvSpPr>
              <a:spLocks noChangeShapeType="1"/>
            </p:cNvSpPr>
            <p:nvPr/>
          </p:nvSpPr>
          <p:spPr bwMode="auto">
            <a:xfrm>
              <a:off x="2866" y="3617"/>
              <a:ext cx="0" cy="159"/>
            </a:xfrm>
            <a:prstGeom prst="line">
              <a:avLst/>
            </a:prstGeom>
            <a:noFill/>
            <a:ln w="9525">
              <a:solidFill>
                <a:schemeClr val="bg2"/>
              </a:solidFill>
              <a:round/>
              <a:headEnd/>
              <a:tailEnd type="arrow" w="med" len="med"/>
            </a:ln>
          </p:spPr>
          <p:txBody>
            <a:bodyPr lIns="107950" tIns="53975" rIns="107950" bIns="53975"/>
            <a:lstStyle/>
            <a:p>
              <a:endParaRPr lang="en-US"/>
            </a:p>
          </p:txBody>
        </p:sp>
        <p:sp>
          <p:nvSpPr>
            <p:cNvPr id="203" name="Rectangle 218"/>
            <p:cNvSpPr>
              <a:spLocks noChangeArrowheads="1"/>
            </p:cNvSpPr>
            <p:nvPr/>
          </p:nvSpPr>
          <p:spPr bwMode="auto">
            <a:xfrm>
              <a:off x="2576" y="3401"/>
              <a:ext cx="1091" cy="31"/>
            </a:xfrm>
            <a:prstGeom prst="rect">
              <a:avLst/>
            </a:prstGeom>
            <a:solidFill>
              <a:srgbClr val="1F6B60"/>
            </a:solidFill>
            <a:ln w="9525">
              <a:solidFill>
                <a:srgbClr val="1F6B60"/>
              </a:solidFill>
              <a:miter lim="800000"/>
              <a:headEnd/>
              <a:tailEnd/>
            </a:ln>
          </p:spPr>
          <p:txBody>
            <a:bodyPr wrap="none" lIns="107950" tIns="53975" rIns="107950" bIns="53975" anchor="ctr"/>
            <a:lstStyle/>
            <a:p>
              <a:endParaRPr lang="en-US"/>
            </a:p>
          </p:txBody>
        </p:sp>
        <p:sp>
          <p:nvSpPr>
            <p:cNvPr id="204" name="Rectangle 219"/>
            <p:cNvSpPr>
              <a:spLocks noChangeArrowheads="1"/>
            </p:cNvSpPr>
            <p:nvPr/>
          </p:nvSpPr>
          <p:spPr bwMode="auto">
            <a:xfrm>
              <a:off x="2040" y="3593"/>
              <a:ext cx="1232" cy="32"/>
            </a:xfrm>
            <a:prstGeom prst="rect">
              <a:avLst/>
            </a:prstGeom>
            <a:solidFill>
              <a:srgbClr val="1F6B60"/>
            </a:solidFill>
            <a:ln w="9525">
              <a:solidFill>
                <a:srgbClr val="1F6B60"/>
              </a:solidFill>
              <a:miter lim="800000"/>
              <a:headEnd/>
              <a:tailEnd/>
            </a:ln>
          </p:spPr>
          <p:txBody>
            <a:bodyPr wrap="none" lIns="107950" tIns="53975" rIns="107950" bIns="53975" anchor="ctr"/>
            <a:lstStyle/>
            <a:p>
              <a:endParaRPr lang="en-US"/>
            </a:p>
          </p:txBody>
        </p:sp>
      </p:grpSp>
      <p:grpSp>
        <p:nvGrpSpPr>
          <p:cNvPr id="265" name="Group 117"/>
          <p:cNvGrpSpPr>
            <a:grpSpLocks/>
          </p:cNvGrpSpPr>
          <p:nvPr/>
        </p:nvGrpSpPr>
        <p:grpSpPr bwMode="auto">
          <a:xfrm>
            <a:off x="1299439" y="3744138"/>
            <a:ext cx="2286301" cy="1842116"/>
            <a:chOff x="739" y="2183"/>
            <a:chExt cx="1517" cy="1321"/>
          </a:xfrm>
        </p:grpSpPr>
        <p:sp>
          <p:nvSpPr>
            <p:cNvPr id="266" name="PubTriangle"/>
            <p:cNvSpPr>
              <a:spLocks noEditPoints="1" noChangeArrowheads="1"/>
            </p:cNvSpPr>
            <p:nvPr/>
          </p:nvSpPr>
          <p:spPr bwMode="auto">
            <a:xfrm rot="2353587" flipH="1" flipV="1">
              <a:off x="739" y="2183"/>
              <a:ext cx="1517" cy="1321"/>
            </a:xfrm>
            <a:custGeom>
              <a:avLst/>
              <a:gdLst>
                <a:gd name="G0" fmla="+- 0 0 0"/>
                <a:gd name="G1" fmla="*/ 10800 1 2"/>
                <a:gd name="G2" fmla="*/ G1 10800 21600"/>
                <a:gd name="G3" fmla="+- 10800 0 G2"/>
                <a:gd name="G4" fmla="+- 10800 0 0"/>
                <a:gd name="G5" fmla="+- G1 10800 0"/>
                <a:gd name="G6" fmla="*/ 10800 1 2"/>
                <a:gd name="G7" fmla="+- 10800 0 0"/>
                <a:gd name="G8" fmla="+- G2 G6 G1"/>
                <a:gd name="G9" fmla="+- G8 10800 0"/>
                <a:gd name="G10" fmla="+- G6 10800 0"/>
                <a:gd name="T0" fmla="*/ 10800 w 21600"/>
                <a:gd name="T1" fmla="*/ 0 h 21600"/>
                <a:gd name="T2" fmla="*/ 5400 w 21600"/>
                <a:gd name="T3" fmla="*/ 10800 h 21600"/>
                <a:gd name="T4" fmla="*/ 0 w 21600"/>
                <a:gd name="T5" fmla="*/ 21600 h 21600"/>
                <a:gd name="T6" fmla="*/ 10800 w 21600"/>
                <a:gd name="T7" fmla="*/ 16200 h 21600"/>
                <a:gd name="T8" fmla="*/ 21600 w 21600"/>
                <a:gd name="T9" fmla="*/ 10800 h 21600"/>
                <a:gd name="T10" fmla="*/ 16200 w 21600"/>
                <a:gd name="T11" fmla="*/ 5400 h 21600"/>
                <a:gd name="T12" fmla="*/ G3 w 21600"/>
                <a:gd name="T13" fmla="*/ G6 h 21600"/>
                <a:gd name="T14" fmla="*/ G5 w 21600"/>
                <a:gd name="T15" fmla="*/ G9 h 21600"/>
              </a:gdLst>
              <a:ahLst/>
              <a:cxnLst>
                <a:cxn ang="0">
                  <a:pos x="T0" y="T1"/>
                </a:cxn>
                <a:cxn ang="0">
                  <a:pos x="T2" y="T3"/>
                </a:cxn>
                <a:cxn ang="0">
                  <a:pos x="T4" y="T5"/>
                </a:cxn>
                <a:cxn ang="0">
                  <a:pos x="T6" y="T7"/>
                </a:cxn>
                <a:cxn ang="0">
                  <a:pos x="T8" y="T9"/>
                </a:cxn>
                <a:cxn ang="0">
                  <a:pos x="T10" y="T11"/>
                </a:cxn>
              </a:cxnLst>
              <a:rect l="T12" t="T13" r="T14" b="T15"/>
              <a:pathLst>
                <a:path w="21600" h="21600">
                  <a:moveTo>
                    <a:pt x="10800" y="0"/>
                  </a:moveTo>
                  <a:lnTo>
                    <a:pt x="0" y="21600"/>
                  </a:lnTo>
                  <a:lnTo>
                    <a:pt x="21600" y="10800"/>
                  </a:lnTo>
                  <a:close/>
                </a:path>
              </a:pathLst>
            </a:custGeom>
            <a:solidFill>
              <a:srgbClr val="D8EBB3"/>
            </a:solidFill>
            <a:ln w="9525">
              <a:solidFill>
                <a:srgbClr val="000000"/>
              </a:solidFill>
              <a:miter lim="800000"/>
              <a:headEnd/>
              <a:tailEnd/>
            </a:ln>
            <a:effectLst>
              <a:outerShdw dist="107763" dir="2700000" algn="ctr" rotWithShape="0">
                <a:srgbClr val="808080"/>
              </a:outerShdw>
            </a:effectLst>
          </p:spPr>
          <p:txBody>
            <a:bodyPr/>
            <a:lstStyle/>
            <a:p>
              <a:pPr>
                <a:defRPr/>
              </a:pPr>
              <a:endParaRPr lang="en-US"/>
            </a:p>
          </p:txBody>
        </p:sp>
        <p:sp>
          <p:nvSpPr>
            <p:cNvPr id="267" name="Rectangle 5"/>
            <p:cNvSpPr>
              <a:spLocks noChangeArrowheads="1"/>
            </p:cNvSpPr>
            <p:nvPr/>
          </p:nvSpPr>
          <p:spPr bwMode="auto">
            <a:xfrm>
              <a:off x="1096" y="2860"/>
              <a:ext cx="200" cy="96"/>
            </a:xfrm>
            <a:prstGeom prst="rect">
              <a:avLst/>
            </a:prstGeom>
            <a:noFill/>
            <a:ln w="9525">
              <a:noFill/>
              <a:miter lim="800000"/>
              <a:headEnd/>
              <a:tailEnd/>
            </a:ln>
          </p:spPr>
          <p:txBody>
            <a:bodyPr wrap="none" lIns="0" tIns="0" rIns="0" bIns="0">
              <a:spAutoFit/>
            </a:bodyPr>
            <a:lstStyle/>
            <a:p>
              <a:pPr algn="l"/>
              <a:r>
                <a:rPr lang="en-US" sz="1000" b="0">
                  <a:solidFill>
                    <a:srgbClr val="25221E"/>
                  </a:solidFill>
                </a:rPr>
                <a:t>Class</a:t>
              </a:r>
              <a:endParaRPr lang="en-US" sz="1000" b="0">
                <a:latin typeface="ZapfHumnst BT" pitchFamily="34" charset="0"/>
              </a:endParaRPr>
            </a:p>
          </p:txBody>
        </p:sp>
        <p:sp>
          <p:nvSpPr>
            <p:cNvPr id="268" name="Rectangle 6"/>
            <p:cNvSpPr>
              <a:spLocks noChangeArrowheads="1"/>
            </p:cNvSpPr>
            <p:nvPr/>
          </p:nvSpPr>
          <p:spPr bwMode="auto">
            <a:xfrm>
              <a:off x="1061" y="2946"/>
              <a:ext cx="248" cy="96"/>
            </a:xfrm>
            <a:prstGeom prst="rect">
              <a:avLst/>
            </a:prstGeom>
            <a:noFill/>
            <a:ln w="9525">
              <a:noFill/>
              <a:miter lim="800000"/>
              <a:headEnd/>
              <a:tailEnd/>
            </a:ln>
          </p:spPr>
          <p:txBody>
            <a:bodyPr wrap="none" lIns="0" tIns="0" rIns="0" bIns="0">
              <a:spAutoFit/>
            </a:bodyPr>
            <a:lstStyle/>
            <a:p>
              <a:pPr algn="l"/>
              <a:r>
                <a:rPr lang="en-US" sz="1000" b="0">
                  <a:solidFill>
                    <a:srgbClr val="25221E"/>
                  </a:solidFill>
                </a:rPr>
                <a:t>Design</a:t>
              </a:r>
              <a:endParaRPr lang="en-US" sz="1000" b="0">
                <a:latin typeface="ZapfHumnst BT" pitchFamily="34" charset="0"/>
              </a:endParaRPr>
            </a:p>
          </p:txBody>
        </p:sp>
        <p:sp>
          <p:nvSpPr>
            <p:cNvPr id="269" name="Freeform 7"/>
            <p:cNvSpPr>
              <a:spLocks/>
            </p:cNvSpPr>
            <p:nvPr/>
          </p:nvSpPr>
          <p:spPr bwMode="auto">
            <a:xfrm>
              <a:off x="1054" y="2648"/>
              <a:ext cx="271" cy="168"/>
            </a:xfrm>
            <a:custGeom>
              <a:avLst/>
              <a:gdLst>
                <a:gd name="T0" fmla="*/ 0 w 38"/>
                <a:gd name="T1" fmla="*/ 0 h 23"/>
                <a:gd name="T2" fmla="*/ 26 w 38"/>
                <a:gd name="T3" fmla="*/ 0 h 23"/>
                <a:gd name="T4" fmla="*/ 38 w 38"/>
                <a:gd name="T5" fmla="*/ 11 h 23"/>
                <a:gd name="T6" fmla="*/ 26 w 38"/>
                <a:gd name="T7" fmla="*/ 23 h 23"/>
                <a:gd name="T8" fmla="*/ 0 w 38"/>
                <a:gd name="T9" fmla="*/ 23 h 23"/>
                <a:gd name="T10" fmla="*/ 0 w 38"/>
                <a:gd name="T11" fmla="*/ 0 h 23"/>
                <a:gd name="T12" fmla="*/ 0 60000 65536"/>
                <a:gd name="T13" fmla="*/ 0 60000 65536"/>
                <a:gd name="T14" fmla="*/ 0 60000 65536"/>
                <a:gd name="T15" fmla="*/ 0 60000 65536"/>
                <a:gd name="T16" fmla="*/ 0 60000 65536"/>
                <a:gd name="T17" fmla="*/ 0 60000 65536"/>
                <a:gd name="T18" fmla="*/ 0 w 38"/>
                <a:gd name="T19" fmla="*/ 0 h 23"/>
                <a:gd name="T20" fmla="*/ 38 w 38"/>
                <a:gd name="T21" fmla="*/ 23 h 23"/>
              </a:gdLst>
              <a:ahLst/>
              <a:cxnLst>
                <a:cxn ang="T12">
                  <a:pos x="T0" y="T1"/>
                </a:cxn>
                <a:cxn ang="T13">
                  <a:pos x="T2" y="T3"/>
                </a:cxn>
                <a:cxn ang="T14">
                  <a:pos x="T4" y="T5"/>
                </a:cxn>
                <a:cxn ang="T15">
                  <a:pos x="T6" y="T7"/>
                </a:cxn>
                <a:cxn ang="T16">
                  <a:pos x="T8" y="T9"/>
                </a:cxn>
                <a:cxn ang="T17">
                  <a:pos x="T10" y="T11"/>
                </a:cxn>
              </a:cxnLst>
              <a:rect l="T18" t="T19" r="T20" b="T21"/>
              <a:pathLst>
                <a:path w="38" h="23">
                  <a:moveTo>
                    <a:pt x="0" y="0"/>
                  </a:moveTo>
                  <a:lnTo>
                    <a:pt x="26" y="0"/>
                  </a:lnTo>
                  <a:lnTo>
                    <a:pt x="38" y="11"/>
                  </a:lnTo>
                  <a:lnTo>
                    <a:pt x="26" y="23"/>
                  </a:lnTo>
                  <a:lnTo>
                    <a:pt x="0" y="23"/>
                  </a:lnTo>
                  <a:lnTo>
                    <a:pt x="0" y="0"/>
                  </a:lnTo>
                </a:path>
              </a:pathLst>
            </a:custGeom>
            <a:solidFill>
              <a:srgbClr val="C2C1C1"/>
            </a:solidFill>
            <a:ln w="0">
              <a:solidFill>
                <a:srgbClr val="C2C1C1"/>
              </a:solidFill>
              <a:round/>
              <a:headEnd/>
              <a:tailEnd/>
            </a:ln>
          </p:spPr>
          <p:txBody>
            <a:bodyPr/>
            <a:lstStyle/>
            <a:p>
              <a:endParaRPr lang="en-US"/>
            </a:p>
          </p:txBody>
        </p:sp>
        <p:sp>
          <p:nvSpPr>
            <p:cNvPr id="270" name="Freeform 8"/>
            <p:cNvSpPr>
              <a:spLocks/>
            </p:cNvSpPr>
            <p:nvPr/>
          </p:nvSpPr>
          <p:spPr bwMode="auto">
            <a:xfrm>
              <a:off x="1095" y="2645"/>
              <a:ext cx="271" cy="175"/>
            </a:xfrm>
            <a:custGeom>
              <a:avLst/>
              <a:gdLst>
                <a:gd name="T0" fmla="*/ 0 w 38"/>
                <a:gd name="T1" fmla="*/ 0 h 24"/>
                <a:gd name="T2" fmla="*/ 26 w 38"/>
                <a:gd name="T3" fmla="*/ 0 h 24"/>
                <a:gd name="T4" fmla="*/ 38 w 38"/>
                <a:gd name="T5" fmla="*/ 12 h 24"/>
                <a:gd name="T6" fmla="*/ 26 w 38"/>
                <a:gd name="T7" fmla="*/ 24 h 24"/>
                <a:gd name="T8" fmla="*/ 0 w 38"/>
                <a:gd name="T9" fmla="*/ 24 h 24"/>
                <a:gd name="T10" fmla="*/ 0 w 38"/>
                <a:gd name="T11" fmla="*/ 0 h 24"/>
                <a:gd name="T12" fmla="*/ 0 60000 65536"/>
                <a:gd name="T13" fmla="*/ 0 60000 65536"/>
                <a:gd name="T14" fmla="*/ 0 60000 65536"/>
                <a:gd name="T15" fmla="*/ 0 60000 65536"/>
                <a:gd name="T16" fmla="*/ 0 60000 65536"/>
                <a:gd name="T17" fmla="*/ 0 60000 65536"/>
                <a:gd name="T18" fmla="*/ 0 w 38"/>
                <a:gd name="T19" fmla="*/ 0 h 24"/>
                <a:gd name="T20" fmla="*/ 38 w 38"/>
                <a:gd name="T21" fmla="*/ 24 h 24"/>
              </a:gdLst>
              <a:ahLst/>
              <a:cxnLst>
                <a:cxn ang="T12">
                  <a:pos x="T0" y="T1"/>
                </a:cxn>
                <a:cxn ang="T13">
                  <a:pos x="T2" y="T3"/>
                </a:cxn>
                <a:cxn ang="T14">
                  <a:pos x="T4" y="T5"/>
                </a:cxn>
                <a:cxn ang="T15">
                  <a:pos x="T6" y="T7"/>
                </a:cxn>
                <a:cxn ang="T16">
                  <a:pos x="T8" y="T9"/>
                </a:cxn>
                <a:cxn ang="T17">
                  <a:pos x="T10" y="T11"/>
                </a:cxn>
              </a:cxnLst>
              <a:rect l="T18" t="T19" r="T20" b="T21"/>
              <a:pathLst>
                <a:path w="38" h="24">
                  <a:moveTo>
                    <a:pt x="0" y="0"/>
                  </a:moveTo>
                  <a:lnTo>
                    <a:pt x="26" y="0"/>
                  </a:lnTo>
                  <a:lnTo>
                    <a:pt x="38" y="12"/>
                  </a:lnTo>
                  <a:lnTo>
                    <a:pt x="26" y="24"/>
                  </a:lnTo>
                  <a:lnTo>
                    <a:pt x="0" y="24"/>
                  </a:lnTo>
                  <a:lnTo>
                    <a:pt x="0" y="0"/>
                  </a:lnTo>
                </a:path>
              </a:pathLst>
            </a:custGeom>
            <a:solidFill>
              <a:srgbClr val="FDFFC7"/>
            </a:solidFill>
            <a:ln w="0">
              <a:solidFill>
                <a:srgbClr val="25221E"/>
              </a:solidFill>
              <a:round/>
              <a:headEnd/>
              <a:tailEnd/>
            </a:ln>
          </p:spPr>
          <p:txBody>
            <a:bodyPr/>
            <a:lstStyle/>
            <a:p>
              <a:endParaRPr lang="en-US"/>
            </a:p>
          </p:txBody>
        </p:sp>
        <p:sp>
          <p:nvSpPr>
            <p:cNvPr id="271" name="Oval 9"/>
            <p:cNvSpPr>
              <a:spLocks noChangeArrowheads="1"/>
            </p:cNvSpPr>
            <p:nvPr/>
          </p:nvSpPr>
          <p:spPr bwMode="auto">
            <a:xfrm>
              <a:off x="1677" y="2543"/>
              <a:ext cx="135" cy="132"/>
            </a:xfrm>
            <a:prstGeom prst="ellipse">
              <a:avLst/>
            </a:prstGeom>
            <a:solidFill>
              <a:srgbClr val="A9A8A7"/>
            </a:solidFill>
            <a:ln w="0">
              <a:solidFill>
                <a:srgbClr val="C2C1C1"/>
              </a:solidFill>
              <a:round/>
              <a:headEnd/>
              <a:tailEnd/>
            </a:ln>
          </p:spPr>
          <p:txBody>
            <a:bodyPr/>
            <a:lstStyle/>
            <a:p>
              <a:endParaRPr lang="en-US"/>
            </a:p>
          </p:txBody>
        </p:sp>
        <p:sp>
          <p:nvSpPr>
            <p:cNvPr id="272" name="Freeform 10"/>
            <p:cNvSpPr>
              <a:spLocks/>
            </p:cNvSpPr>
            <p:nvPr/>
          </p:nvSpPr>
          <p:spPr bwMode="auto">
            <a:xfrm>
              <a:off x="1591" y="2711"/>
              <a:ext cx="257" cy="206"/>
            </a:xfrm>
            <a:custGeom>
              <a:avLst/>
              <a:gdLst>
                <a:gd name="T0" fmla="*/ 9 w 36"/>
                <a:gd name="T1" fmla="*/ 0 h 28"/>
                <a:gd name="T2" fmla="*/ 36 w 36"/>
                <a:gd name="T3" fmla="*/ 0 h 28"/>
                <a:gd name="T4" fmla="*/ 27 w 36"/>
                <a:gd name="T5" fmla="*/ 28 h 28"/>
                <a:gd name="T6" fmla="*/ 0 w 36"/>
                <a:gd name="T7" fmla="*/ 28 h 28"/>
                <a:gd name="T8" fmla="*/ 9 w 36"/>
                <a:gd name="T9" fmla="*/ 0 h 28"/>
                <a:gd name="T10" fmla="*/ 0 60000 65536"/>
                <a:gd name="T11" fmla="*/ 0 60000 65536"/>
                <a:gd name="T12" fmla="*/ 0 60000 65536"/>
                <a:gd name="T13" fmla="*/ 0 60000 65536"/>
                <a:gd name="T14" fmla="*/ 0 60000 65536"/>
                <a:gd name="T15" fmla="*/ 0 w 36"/>
                <a:gd name="T16" fmla="*/ 0 h 28"/>
                <a:gd name="T17" fmla="*/ 36 w 36"/>
                <a:gd name="T18" fmla="*/ 28 h 28"/>
              </a:gdLst>
              <a:ahLst/>
              <a:cxnLst>
                <a:cxn ang="T10">
                  <a:pos x="T0" y="T1"/>
                </a:cxn>
                <a:cxn ang="T11">
                  <a:pos x="T2" y="T3"/>
                </a:cxn>
                <a:cxn ang="T12">
                  <a:pos x="T4" y="T5"/>
                </a:cxn>
                <a:cxn ang="T13">
                  <a:pos x="T6" y="T7"/>
                </a:cxn>
                <a:cxn ang="T14">
                  <a:pos x="T8" y="T9"/>
                </a:cxn>
              </a:cxnLst>
              <a:rect l="T15" t="T16" r="T17" b="T18"/>
              <a:pathLst>
                <a:path w="36" h="28">
                  <a:moveTo>
                    <a:pt x="9" y="0"/>
                  </a:moveTo>
                  <a:lnTo>
                    <a:pt x="36" y="0"/>
                  </a:lnTo>
                  <a:lnTo>
                    <a:pt x="27" y="28"/>
                  </a:lnTo>
                  <a:lnTo>
                    <a:pt x="0" y="28"/>
                  </a:lnTo>
                  <a:lnTo>
                    <a:pt x="9" y="0"/>
                  </a:lnTo>
                </a:path>
              </a:pathLst>
            </a:custGeom>
            <a:solidFill>
              <a:srgbClr val="A9A8A7"/>
            </a:solidFill>
            <a:ln w="0">
              <a:solidFill>
                <a:srgbClr val="C2C1C1"/>
              </a:solidFill>
              <a:round/>
              <a:headEnd/>
              <a:tailEnd/>
            </a:ln>
          </p:spPr>
          <p:txBody>
            <a:bodyPr/>
            <a:lstStyle/>
            <a:p>
              <a:endParaRPr lang="en-US"/>
            </a:p>
          </p:txBody>
        </p:sp>
        <p:sp>
          <p:nvSpPr>
            <p:cNvPr id="273" name="Oval 11"/>
            <p:cNvSpPr>
              <a:spLocks noChangeArrowheads="1"/>
            </p:cNvSpPr>
            <p:nvPr/>
          </p:nvSpPr>
          <p:spPr bwMode="auto">
            <a:xfrm>
              <a:off x="1676" y="2528"/>
              <a:ext cx="136" cy="132"/>
            </a:xfrm>
            <a:prstGeom prst="ellipse">
              <a:avLst/>
            </a:prstGeom>
            <a:solidFill>
              <a:srgbClr val="FBC88D"/>
            </a:solidFill>
            <a:ln w="0">
              <a:solidFill>
                <a:srgbClr val="25221E"/>
              </a:solidFill>
              <a:round/>
              <a:headEnd/>
              <a:tailEnd/>
            </a:ln>
          </p:spPr>
          <p:txBody>
            <a:bodyPr/>
            <a:lstStyle/>
            <a:p>
              <a:endParaRPr lang="en-US"/>
            </a:p>
          </p:txBody>
        </p:sp>
        <p:sp>
          <p:nvSpPr>
            <p:cNvPr id="274" name="Freeform 12"/>
            <p:cNvSpPr>
              <a:spLocks/>
            </p:cNvSpPr>
            <p:nvPr/>
          </p:nvSpPr>
          <p:spPr bwMode="auto">
            <a:xfrm>
              <a:off x="1591" y="2689"/>
              <a:ext cx="257" cy="206"/>
            </a:xfrm>
            <a:custGeom>
              <a:avLst/>
              <a:gdLst>
                <a:gd name="T0" fmla="*/ 9 w 36"/>
                <a:gd name="T1" fmla="*/ 0 h 28"/>
                <a:gd name="T2" fmla="*/ 36 w 36"/>
                <a:gd name="T3" fmla="*/ 0 h 28"/>
                <a:gd name="T4" fmla="*/ 27 w 36"/>
                <a:gd name="T5" fmla="*/ 28 h 28"/>
                <a:gd name="T6" fmla="*/ 0 w 36"/>
                <a:gd name="T7" fmla="*/ 28 h 28"/>
                <a:gd name="T8" fmla="*/ 9 w 36"/>
                <a:gd name="T9" fmla="*/ 0 h 28"/>
                <a:gd name="T10" fmla="*/ 0 60000 65536"/>
                <a:gd name="T11" fmla="*/ 0 60000 65536"/>
                <a:gd name="T12" fmla="*/ 0 60000 65536"/>
                <a:gd name="T13" fmla="*/ 0 60000 65536"/>
                <a:gd name="T14" fmla="*/ 0 60000 65536"/>
                <a:gd name="T15" fmla="*/ 0 w 36"/>
                <a:gd name="T16" fmla="*/ 0 h 28"/>
                <a:gd name="T17" fmla="*/ 36 w 36"/>
                <a:gd name="T18" fmla="*/ 28 h 28"/>
              </a:gdLst>
              <a:ahLst/>
              <a:cxnLst>
                <a:cxn ang="T10">
                  <a:pos x="T0" y="T1"/>
                </a:cxn>
                <a:cxn ang="T11">
                  <a:pos x="T2" y="T3"/>
                </a:cxn>
                <a:cxn ang="T12">
                  <a:pos x="T4" y="T5"/>
                </a:cxn>
                <a:cxn ang="T13">
                  <a:pos x="T6" y="T7"/>
                </a:cxn>
                <a:cxn ang="T14">
                  <a:pos x="T8" y="T9"/>
                </a:cxn>
              </a:cxnLst>
              <a:rect l="T15" t="T16" r="T17" b="T18"/>
              <a:pathLst>
                <a:path w="36" h="28">
                  <a:moveTo>
                    <a:pt x="9" y="0"/>
                  </a:moveTo>
                  <a:lnTo>
                    <a:pt x="36" y="0"/>
                  </a:lnTo>
                  <a:lnTo>
                    <a:pt x="27" y="28"/>
                  </a:lnTo>
                  <a:lnTo>
                    <a:pt x="0" y="28"/>
                  </a:lnTo>
                  <a:lnTo>
                    <a:pt x="9" y="0"/>
                  </a:lnTo>
                </a:path>
              </a:pathLst>
            </a:custGeom>
            <a:solidFill>
              <a:srgbClr val="FBC88D"/>
            </a:solidFill>
            <a:ln w="0">
              <a:solidFill>
                <a:srgbClr val="25221E"/>
              </a:solidFill>
              <a:round/>
              <a:headEnd/>
              <a:tailEnd/>
            </a:ln>
          </p:spPr>
          <p:txBody>
            <a:bodyPr/>
            <a:lstStyle/>
            <a:p>
              <a:endParaRPr lang="en-US"/>
            </a:p>
          </p:txBody>
        </p:sp>
        <p:sp>
          <p:nvSpPr>
            <p:cNvPr id="275" name="AutoShape 13"/>
            <p:cNvSpPr>
              <a:spLocks noChangeArrowheads="1"/>
            </p:cNvSpPr>
            <p:nvPr/>
          </p:nvSpPr>
          <p:spPr bwMode="auto">
            <a:xfrm>
              <a:off x="1128" y="2610"/>
              <a:ext cx="171" cy="203"/>
            </a:xfrm>
            <a:prstGeom prst="star5">
              <a:avLst/>
            </a:prstGeom>
            <a:solidFill>
              <a:srgbClr val="FF00FF"/>
            </a:solidFill>
            <a:ln w="12700">
              <a:noFill/>
              <a:miter lim="800000"/>
              <a:headEnd type="none" w="sm" len="sm"/>
              <a:tailEnd type="none" w="lg" len="lg"/>
            </a:ln>
            <a:effectLst/>
          </p:spPr>
          <p:txBody>
            <a:bodyPr wrap="none" anchor="ctr"/>
            <a:lstStyle/>
            <a:p>
              <a:pPr>
                <a:defRPr/>
              </a:pPr>
              <a:endParaRPr lang="en-US"/>
            </a:p>
          </p:txBody>
        </p:sp>
        <p:sp>
          <p:nvSpPr>
            <p:cNvPr id="276" name="Rectangle 14"/>
            <p:cNvSpPr>
              <a:spLocks noChangeArrowheads="1"/>
            </p:cNvSpPr>
            <p:nvPr/>
          </p:nvSpPr>
          <p:spPr bwMode="auto">
            <a:xfrm>
              <a:off x="1586" y="2960"/>
              <a:ext cx="319" cy="96"/>
            </a:xfrm>
            <a:prstGeom prst="rect">
              <a:avLst/>
            </a:prstGeom>
            <a:noFill/>
            <a:ln w="9525">
              <a:noFill/>
              <a:miter lim="800000"/>
              <a:headEnd/>
              <a:tailEnd/>
            </a:ln>
          </p:spPr>
          <p:txBody>
            <a:bodyPr wrap="none" lIns="0" tIns="0" rIns="0" bIns="0">
              <a:spAutoFit/>
            </a:bodyPr>
            <a:lstStyle/>
            <a:p>
              <a:pPr algn="l"/>
              <a:r>
                <a:rPr lang="en-US" sz="1000" b="0">
                  <a:solidFill>
                    <a:srgbClr val="25221E"/>
                  </a:solidFill>
                </a:rPr>
                <a:t>Designer</a:t>
              </a:r>
              <a:endParaRPr lang="en-US" sz="1000" b="0">
                <a:latin typeface="ZapfHumnst BT" pitchFamily="34" charset="0"/>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67512"/>
          </a:xfrm>
        </p:spPr>
        <p:txBody>
          <a:bodyPr>
            <a:normAutofit/>
          </a:bodyPr>
          <a:lstStyle/>
          <a:p>
            <a:r>
              <a:rPr lang="en-US" sz="3600" dirty="0" err="1"/>
              <a:t>Tổng</a:t>
            </a:r>
            <a:r>
              <a:rPr lang="en-US" sz="3600" dirty="0"/>
              <a:t> </a:t>
            </a:r>
            <a:r>
              <a:rPr lang="en-US" sz="3600" dirty="0" err="1"/>
              <a:t>quan</a:t>
            </a:r>
            <a:r>
              <a:rPr lang="en-US" sz="3600" dirty="0"/>
              <a:t> </a:t>
            </a:r>
            <a:r>
              <a:rPr lang="en-US" sz="3600" dirty="0" err="1"/>
              <a:t>về</a:t>
            </a:r>
            <a:r>
              <a:rPr lang="en-US" sz="3600" dirty="0"/>
              <a:t> </a:t>
            </a:r>
            <a:r>
              <a:rPr lang="en-US" sz="3600" dirty="0" err="1"/>
              <a:t>thiết</a:t>
            </a:r>
            <a:r>
              <a:rPr lang="en-US" sz="3600" dirty="0"/>
              <a:t> </a:t>
            </a:r>
            <a:r>
              <a:rPr lang="en-US" sz="3600" dirty="0" err="1"/>
              <a:t>kế</a:t>
            </a:r>
            <a:r>
              <a:rPr lang="en-US" sz="3600" dirty="0"/>
              <a:t> </a:t>
            </a:r>
            <a:r>
              <a:rPr lang="en-US" sz="3600" dirty="0" err="1" smtClean="0"/>
              <a:t>hệ</a:t>
            </a:r>
            <a:r>
              <a:rPr lang="en-US" sz="3600" dirty="0" smtClean="0"/>
              <a:t> </a:t>
            </a:r>
            <a:r>
              <a:rPr lang="en-US" sz="3600" dirty="0" err="1" smtClean="0"/>
              <a:t>thống</a:t>
            </a:r>
            <a:r>
              <a:rPr lang="en-US" sz="3600" dirty="0" smtClean="0"/>
              <a:t> con</a:t>
            </a:r>
            <a:endParaRPr lang="en-US" sz="3600" dirty="0"/>
          </a:p>
        </p:txBody>
      </p:sp>
      <p:sp>
        <p:nvSpPr>
          <p:cNvPr id="4" name="Slide Number Placeholder 3"/>
          <p:cNvSpPr>
            <a:spLocks noGrp="1"/>
          </p:cNvSpPr>
          <p:nvPr>
            <p:ph type="sldNum" sz="quarter" idx="12"/>
          </p:nvPr>
        </p:nvSpPr>
        <p:spPr/>
        <p:txBody>
          <a:bodyPr/>
          <a:lstStyle/>
          <a:p>
            <a:fld id="{4104E86A-6C53-419A-92FE-712D82B956FB}" type="slidenum">
              <a:rPr lang="en-US" smtClean="0"/>
              <a:pPr/>
              <a:t>4</a:t>
            </a:fld>
            <a:endParaRPr lang="en-US"/>
          </a:p>
        </p:txBody>
      </p:sp>
      <p:grpSp>
        <p:nvGrpSpPr>
          <p:cNvPr id="61" name="Group 60"/>
          <p:cNvGrpSpPr/>
          <p:nvPr/>
        </p:nvGrpSpPr>
        <p:grpSpPr>
          <a:xfrm>
            <a:off x="273058" y="1828800"/>
            <a:ext cx="7651742" cy="4311650"/>
            <a:chOff x="685809" y="1266825"/>
            <a:chExt cx="7651742" cy="4311650"/>
          </a:xfrm>
        </p:grpSpPr>
        <p:sp>
          <p:nvSpPr>
            <p:cNvPr id="62" name="AutoShape 3"/>
            <p:cNvSpPr>
              <a:spLocks noChangeArrowheads="1"/>
            </p:cNvSpPr>
            <p:nvPr/>
          </p:nvSpPr>
          <p:spPr bwMode="auto">
            <a:xfrm>
              <a:off x="3398838" y="2759075"/>
              <a:ext cx="1751012" cy="966788"/>
            </a:xfrm>
            <a:prstGeom prst="homePlate">
              <a:avLst>
                <a:gd name="adj" fmla="val 54955"/>
              </a:avLst>
            </a:prstGeom>
            <a:solidFill>
              <a:srgbClr val="00CCFF"/>
            </a:solidFill>
            <a:ln w="28575">
              <a:solidFill>
                <a:schemeClr val="bg2"/>
              </a:solidFill>
              <a:miter lim="800000"/>
              <a:headEnd type="none" w="sm" len="sm"/>
              <a:tailEnd type="none" w="lg" len="lg"/>
            </a:ln>
            <a:effectLst/>
          </p:spPr>
          <p:txBody>
            <a:bodyPr wrap="none" anchor="ctr"/>
            <a:lstStyle/>
            <a:p>
              <a:endParaRPr lang="en-US"/>
            </a:p>
          </p:txBody>
        </p:sp>
        <p:sp>
          <p:nvSpPr>
            <p:cNvPr id="63" name="AutoShape 4"/>
            <p:cNvSpPr>
              <a:spLocks noChangeArrowheads="1"/>
            </p:cNvSpPr>
            <p:nvPr/>
          </p:nvSpPr>
          <p:spPr bwMode="auto">
            <a:xfrm>
              <a:off x="3260725" y="2897188"/>
              <a:ext cx="1751013" cy="966787"/>
            </a:xfrm>
            <a:prstGeom prst="homePlate">
              <a:avLst>
                <a:gd name="adj" fmla="val 54956"/>
              </a:avLst>
            </a:prstGeom>
            <a:solidFill>
              <a:srgbClr val="00CCFF"/>
            </a:solidFill>
            <a:ln w="28575">
              <a:solidFill>
                <a:schemeClr val="bg2"/>
              </a:solidFill>
              <a:miter lim="800000"/>
              <a:headEnd type="none" w="sm" len="sm"/>
              <a:tailEnd type="none" w="lg" len="lg"/>
            </a:ln>
            <a:effectLst/>
          </p:spPr>
          <p:txBody>
            <a:bodyPr wrap="none" anchor="ctr"/>
            <a:lstStyle/>
            <a:p>
              <a:endParaRPr lang="en-US"/>
            </a:p>
          </p:txBody>
        </p:sp>
        <p:sp>
          <p:nvSpPr>
            <p:cNvPr id="64" name="AutoShape 5"/>
            <p:cNvSpPr>
              <a:spLocks noChangeArrowheads="1"/>
            </p:cNvSpPr>
            <p:nvPr/>
          </p:nvSpPr>
          <p:spPr bwMode="auto">
            <a:xfrm>
              <a:off x="3148013" y="3035300"/>
              <a:ext cx="1752600" cy="966788"/>
            </a:xfrm>
            <a:prstGeom prst="homePlate">
              <a:avLst>
                <a:gd name="adj" fmla="val 55005"/>
              </a:avLst>
            </a:prstGeom>
            <a:solidFill>
              <a:srgbClr val="00CCFF"/>
            </a:solidFill>
            <a:ln w="28575">
              <a:solidFill>
                <a:schemeClr val="bg2"/>
              </a:solidFill>
              <a:miter lim="800000"/>
              <a:headEnd type="none" w="sm" len="sm"/>
              <a:tailEnd type="none" w="lg" len="lg"/>
            </a:ln>
            <a:effectLst/>
          </p:spPr>
          <p:txBody>
            <a:bodyPr wrap="none" anchor="ctr"/>
            <a:lstStyle/>
            <a:p>
              <a:pPr algn="ctr"/>
              <a:r>
                <a:rPr lang="en-US" sz="2000" b="1" dirty="0" err="1" smtClean="0">
                  <a:solidFill>
                    <a:schemeClr val="bg2"/>
                  </a:solidFill>
                </a:rPr>
                <a:t>Thiết</a:t>
              </a:r>
              <a:r>
                <a:rPr lang="en-US" sz="2000" b="1" dirty="0" smtClean="0">
                  <a:solidFill>
                    <a:schemeClr val="bg2"/>
                  </a:solidFill>
                </a:rPr>
                <a:t> </a:t>
              </a:r>
              <a:r>
                <a:rPr lang="en-US" sz="2000" b="1" dirty="0" err="1" smtClean="0">
                  <a:solidFill>
                    <a:schemeClr val="bg2"/>
                  </a:solidFill>
                </a:rPr>
                <a:t>kế</a:t>
              </a:r>
              <a:r>
                <a:rPr lang="en-US" sz="2000" b="1" dirty="0" smtClean="0">
                  <a:solidFill>
                    <a:schemeClr val="bg2"/>
                  </a:solidFill>
                </a:rPr>
                <a:t> </a:t>
              </a:r>
              <a:r>
                <a:rPr lang="en-US" sz="2000" b="1" dirty="0" err="1" smtClean="0">
                  <a:solidFill>
                    <a:schemeClr val="bg2"/>
                  </a:solidFill>
                </a:rPr>
                <a:t>hệ</a:t>
              </a:r>
              <a:endParaRPr lang="en-US" sz="2000" b="1" dirty="0" smtClean="0">
                <a:solidFill>
                  <a:schemeClr val="bg2"/>
                </a:solidFill>
              </a:endParaRPr>
            </a:p>
            <a:p>
              <a:pPr algn="ctr"/>
              <a:r>
                <a:rPr lang="en-US" sz="2000" b="1" dirty="0" smtClean="0">
                  <a:solidFill>
                    <a:schemeClr val="bg2"/>
                  </a:solidFill>
                </a:rPr>
                <a:t> </a:t>
              </a:r>
              <a:r>
                <a:rPr lang="en-US" sz="2000" b="1" dirty="0" err="1" smtClean="0">
                  <a:solidFill>
                    <a:schemeClr val="bg2"/>
                  </a:solidFill>
                </a:rPr>
                <a:t>thống</a:t>
              </a:r>
              <a:r>
                <a:rPr lang="en-US" sz="2000" b="1" dirty="0" smtClean="0">
                  <a:solidFill>
                    <a:schemeClr val="bg2"/>
                  </a:solidFill>
                </a:rPr>
                <a:t> con</a:t>
              </a:r>
              <a:endParaRPr lang="en-US" sz="1800" dirty="0">
                <a:solidFill>
                  <a:schemeClr val="bg2"/>
                </a:solidFill>
              </a:endParaRPr>
            </a:p>
          </p:txBody>
        </p:sp>
        <p:sp>
          <p:nvSpPr>
            <p:cNvPr id="65" name="Line 12"/>
            <p:cNvSpPr>
              <a:spLocks noChangeShapeType="1"/>
            </p:cNvSpPr>
            <p:nvPr/>
          </p:nvSpPr>
          <p:spPr bwMode="auto">
            <a:xfrm flipV="1">
              <a:off x="4981575" y="2297113"/>
              <a:ext cx="700088" cy="712787"/>
            </a:xfrm>
            <a:prstGeom prst="line">
              <a:avLst/>
            </a:prstGeom>
            <a:noFill/>
            <a:ln w="28575">
              <a:solidFill>
                <a:schemeClr val="hlink"/>
              </a:solidFill>
              <a:round/>
              <a:headEnd type="triangle" w="med" len="med"/>
              <a:tailEnd type="triangle" w="med" len="med"/>
            </a:ln>
            <a:effectLst/>
          </p:spPr>
          <p:txBody>
            <a:bodyPr wrap="none" anchor="ctr"/>
            <a:lstStyle/>
            <a:p>
              <a:endParaRPr lang="en-US"/>
            </a:p>
          </p:txBody>
        </p:sp>
        <p:grpSp>
          <p:nvGrpSpPr>
            <p:cNvPr id="66" name="Group 13"/>
            <p:cNvGrpSpPr>
              <a:grpSpLocks/>
            </p:cNvGrpSpPr>
            <p:nvPr/>
          </p:nvGrpSpPr>
          <p:grpSpPr bwMode="auto">
            <a:xfrm>
              <a:off x="5805488" y="1266825"/>
              <a:ext cx="2532063" cy="1627188"/>
              <a:chOff x="387" y="850"/>
              <a:chExt cx="1595" cy="1025"/>
            </a:xfrm>
          </p:grpSpPr>
          <p:grpSp>
            <p:nvGrpSpPr>
              <p:cNvPr id="99" name="Group 14"/>
              <p:cNvGrpSpPr>
                <a:grpSpLocks/>
              </p:cNvGrpSpPr>
              <p:nvPr/>
            </p:nvGrpSpPr>
            <p:grpSpPr bwMode="auto">
              <a:xfrm>
                <a:off x="387" y="850"/>
                <a:ext cx="1440" cy="574"/>
                <a:chOff x="144" y="1872"/>
                <a:chExt cx="1440" cy="574"/>
              </a:xfrm>
            </p:grpSpPr>
            <p:grpSp>
              <p:nvGrpSpPr>
                <p:cNvPr id="101" name="Group 15"/>
                <p:cNvGrpSpPr>
                  <a:grpSpLocks/>
                </p:cNvGrpSpPr>
                <p:nvPr/>
              </p:nvGrpSpPr>
              <p:grpSpPr bwMode="auto">
                <a:xfrm>
                  <a:off x="625" y="1872"/>
                  <a:ext cx="959" cy="574"/>
                  <a:chOff x="3315" y="2345"/>
                  <a:chExt cx="678" cy="452"/>
                </a:xfrm>
              </p:grpSpPr>
              <p:sp>
                <p:nvSpPr>
                  <p:cNvPr id="108" name="Rectangle 16"/>
                  <p:cNvSpPr>
                    <a:spLocks noChangeArrowheads="1"/>
                  </p:cNvSpPr>
                  <p:nvPr/>
                </p:nvSpPr>
                <p:spPr bwMode="auto">
                  <a:xfrm>
                    <a:off x="3315" y="2465"/>
                    <a:ext cx="678" cy="332"/>
                  </a:xfrm>
                  <a:prstGeom prst="rect">
                    <a:avLst/>
                  </a:prstGeom>
                  <a:noFill/>
                  <a:ln w="28575">
                    <a:solidFill>
                      <a:schemeClr val="tx1"/>
                    </a:solidFill>
                    <a:miter lim="800000"/>
                    <a:headEnd type="none" w="sm" len="sm"/>
                    <a:tailEnd type="none" w="lg" len="lg"/>
                  </a:ln>
                  <a:effectLst/>
                </p:spPr>
                <p:txBody>
                  <a:bodyPr wrap="none" anchor="ctr"/>
                  <a:lstStyle/>
                  <a:p>
                    <a:endParaRPr lang="en-US"/>
                  </a:p>
                </p:txBody>
              </p:sp>
              <p:sp>
                <p:nvSpPr>
                  <p:cNvPr id="109" name="Rectangle 17"/>
                  <p:cNvSpPr>
                    <a:spLocks noChangeArrowheads="1"/>
                  </p:cNvSpPr>
                  <p:nvPr/>
                </p:nvSpPr>
                <p:spPr bwMode="auto">
                  <a:xfrm>
                    <a:off x="3315" y="2345"/>
                    <a:ext cx="237" cy="120"/>
                  </a:xfrm>
                  <a:prstGeom prst="rect">
                    <a:avLst/>
                  </a:prstGeom>
                  <a:noFill/>
                  <a:ln w="28575">
                    <a:solidFill>
                      <a:schemeClr val="tx1"/>
                    </a:solidFill>
                    <a:miter lim="800000"/>
                    <a:headEnd type="none" w="sm" len="sm"/>
                    <a:tailEnd type="none" w="lg" len="lg"/>
                  </a:ln>
                  <a:effectLst/>
                </p:spPr>
                <p:txBody>
                  <a:bodyPr wrap="none" anchor="ctr"/>
                  <a:lstStyle/>
                  <a:p>
                    <a:endParaRPr lang="en-US"/>
                  </a:p>
                </p:txBody>
              </p:sp>
            </p:grpSp>
            <p:sp>
              <p:nvSpPr>
                <p:cNvPr id="102" name="Oval 18"/>
                <p:cNvSpPr>
                  <a:spLocks noChangeArrowheads="1"/>
                </p:cNvSpPr>
                <p:nvPr/>
              </p:nvSpPr>
              <p:spPr bwMode="auto">
                <a:xfrm>
                  <a:off x="144" y="2186"/>
                  <a:ext cx="131" cy="118"/>
                </a:xfrm>
                <a:prstGeom prst="ellipse">
                  <a:avLst/>
                </a:prstGeom>
                <a:noFill/>
                <a:ln w="28575">
                  <a:solidFill>
                    <a:schemeClr val="tx1"/>
                  </a:solidFill>
                  <a:round/>
                  <a:headEnd type="none" w="sm" len="sm"/>
                  <a:tailEnd type="none" w="lg" len="med"/>
                </a:ln>
                <a:effectLst/>
              </p:spPr>
              <p:txBody>
                <a:bodyPr wrap="none" anchor="ctr"/>
                <a:lstStyle/>
                <a:p>
                  <a:endParaRPr lang="en-US"/>
                </a:p>
              </p:txBody>
            </p:sp>
            <p:sp>
              <p:nvSpPr>
                <p:cNvPr id="103" name="Line 19"/>
                <p:cNvSpPr>
                  <a:spLocks noChangeShapeType="1"/>
                </p:cNvSpPr>
                <p:nvPr/>
              </p:nvSpPr>
              <p:spPr bwMode="auto">
                <a:xfrm>
                  <a:off x="275" y="2245"/>
                  <a:ext cx="350" cy="0"/>
                </a:xfrm>
                <a:prstGeom prst="line">
                  <a:avLst/>
                </a:prstGeom>
                <a:noFill/>
                <a:ln w="28575">
                  <a:solidFill>
                    <a:schemeClr val="tx1"/>
                  </a:solidFill>
                  <a:round/>
                  <a:headEnd type="none" w="sm" len="sm"/>
                  <a:tailEnd type="none" w="lg" len="med"/>
                </a:ln>
                <a:effectLst/>
              </p:spPr>
              <p:txBody>
                <a:bodyPr wrap="none" anchor="ctr"/>
                <a:lstStyle/>
                <a:p>
                  <a:endParaRPr lang="en-US"/>
                </a:p>
              </p:txBody>
            </p:sp>
            <p:sp>
              <p:nvSpPr>
                <p:cNvPr id="104" name="Oval 20"/>
                <p:cNvSpPr>
                  <a:spLocks noChangeArrowheads="1"/>
                </p:cNvSpPr>
                <p:nvPr/>
              </p:nvSpPr>
              <p:spPr bwMode="auto">
                <a:xfrm>
                  <a:off x="144" y="2049"/>
                  <a:ext cx="131" cy="117"/>
                </a:xfrm>
                <a:prstGeom prst="ellipse">
                  <a:avLst/>
                </a:prstGeom>
                <a:noFill/>
                <a:ln w="28575">
                  <a:solidFill>
                    <a:schemeClr val="tx1"/>
                  </a:solidFill>
                  <a:round/>
                  <a:headEnd type="none" w="sm" len="sm"/>
                  <a:tailEnd type="none" w="lg" len="med"/>
                </a:ln>
                <a:effectLst/>
              </p:spPr>
              <p:txBody>
                <a:bodyPr wrap="none" anchor="ctr"/>
                <a:lstStyle/>
                <a:p>
                  <a:endParaRPr lang="en-US"/>
                </a:p>
              </p:txBody>
            </p:sp>
            <p:sp>
              <p:nvSpPr>
                <p:cNvPr id="105" name="Line 21"/>
                <p:cNvSpPr>
                  <a:spLocks noChangeShapeType="1"/>
                </p:cNvSpPr>
                <p:nvPr/>
              </p:nvSpPr>
              <p:spPr bwMode="auto">
                <a:xfrm>
                  <a:off x="275" y="2107"/>
                  <a:ext cx="350" cy="0"/>
                </a:xfrm>
                <a:prstGeom prst="line">
                  <a:avLst/>
                </a:prstGeom>
                <a:noFill/>
                <a:ln w="28575">
                  <a:solidFill>
                    <a:schemeClr val="tx1"/>
                  </a:solidFill>
                  <a:round/>
                  <a:headEnd type="none" w="sm" len="sm"/>
                  <a:tailEnd type="none" w="lg" len="med"/>
                </a:ln>
                <a:effectLst/>
              </p:spPr>
              <p:txBody>
                <a:bodyPr wrap="none" anchor="ctr"/>
                <a:lstStyle/>
                <a:p>
                  <a:endParaRPr lang="en-US"/>
                </a:p>
              </p:txBody>
            </p:sp>
            <p:sp>
              <p:nvSpPr>
                <p:cNvPr id="106" name="Oval 22"/>
                <p:cNvSpPr>
                  <a:spLocks noChangeArrowheads="1"/>
                </p:cNvSpPr>
                <p:nvPr/>
              </p:nvSpPr>
              <p:spPr bwMode="auto">
                <a:xfrm>
                  <a:off x="144" y="2323"/>
                  <a:ext cx="131" cy="118"/>
                </a:xfrm>
                <a:prstGeom prst="ellipse">
                  <a:avLst/>
                </a:prstGeom>
                <a:noFill/>
                <a:ln w="28575">
                  <a:solidFill>
                    <a:schemeClr val="tx1"/>
                  </a:solidFill>
                  <a:round/>
                  <a:headEnd type="none" w="sm" len="sm"/>
                  <a:tailEnd type="none" w="lg" len="med"/>
                </a:ln>
                <a:effectLst/>
              </p:spPr>
              <p:txBody>
                <a:bodyPr wrap="none" anchor="ctr"/>
                <a:lstStyle/>
                <a:p>
                  <a:endParaRPr lang="en-US"/>
                </a:p>
              </p:txBody>
            </p:sp>
            <p:sp>
              <p:nvSpPr>
                <p:cNvPr id="107" name="Line 23"/>
                <p:cNvSpPr>
                  <a:spLocks noChangeShapeType="1"/>
                </p:cNvSpPr>
                <p:nvPr/>
              </p:nvSpPr>
              <p:spPr bwMode="auto">
                <a:xfrm>
                  <a:off x="275" y="2382"/>
                  <a:ext cx="350" cy="0"/>
                </a:xfrm>
                <a:prstGeom prst="line">
                  <a:avLst/>
                </a:prstGeom>
                <a:noFill/>
                <a:ln w="28575">
                  <a:solidFill>
                    <a:schemeClr val="tx1"/>
                  </a:solidFill>
                  <a:round/>
                  <a:headEnd type="none" w="sm" len="sm"/>
                  <a:tailEnd type="none" w="lg" len="med"/>
                </a:ln>
                <a:effectLst/>
              </p:spPr>
              <p:txBody>
                <a:bodyPr wrap="none" anchor="ctr"/>
                <a:lstStyle/>
                <a:p>
                  <a:endParaRPr lang="en-US"/>
                </a:p>
              </p:txBody>
            </p:sp>
          </p:grpSp>
          <p:sp>
            <p:nvSpPr>
              <p:cNvPr id="100" name="Text Box 24"/>
              <p:cNvSpPr txBox="1">
                <a:spLocks noChangeArrowheads="1"/>
              </p:cNvSpPr>
              <p:nvPr/>
            </p:nvSpPr>
            <p:spPr bwMode="auto">
              <a:xfrm>
                <a:off x="468" y="1468"/>
                <a:ext cx="1514" cy="407"/>
              </a:xfrm>
              <a:prstGeom prst="rect">
                <a:avLst/>
              </a:prstGeom>
              <a:noFill/>
              <a:ln w="28575">
                <a:noFill/>
                <a:miter lim="800000"/>
                <a:headEnd type="none" w="sm" len="sm"/>
                <a:tailEnd type="none" w="lg" len="lg"/>
              </a:ln>
              <a:effectLst/>
            </p:spPr>
            <p:txBody>
              <a:bodyPr wrap="none">
                <a:spAutoFit/>
              </a:bodyPr>
              <a:lstStyle/>
              <a:p>
                <a:pPr algn="ctr"/>
                <a:r>
                  <a:rPr lang="en-US" sz="1800" dirty="0" err="1" smtClean="0"/>
                  <a:t>Thiết</a:t>
                </a:r>
                <a:r>
                  <a:rPr lang="en-US" sz="1800" dirty="0" smtClean="0"/>
                  <a:t> </a:t>
                </a:r>
                <a:r>
                  <a:rPr lang="en-US" sz="1800" dirty="0" err="1" smtClean="0"/>
                  <a:t>kế</a:t>
                </a:r>
                <a:r>
                  <a:rPr lang="en-US" sz="1800" dirty="0" smtClean="0"/>
                  <a:t> </a:t>
                </a:r>
                <a:r>
                  <a:rPr lang="en-US" sz="1800" dirty="0" err="1" smtClean="0"/>
                  <a:t>hệ</a:t>
                </a:r>
                <a:r>
                  <a:rPr lang="en-US" sz="1800" dirty="0" smtClean="0"/>
                  <a:t> </a:t>
                </a:r>
                <a:r>
                  <a:rPr lang="en-US" sz="1800" dirty="0" err="1" smtClean="0"/>
                  <a:t>thống</a:t>
                </a:r>
                <a:r>
                  <a:rPr lang="en-US" sz="1800" dirty="0" smtClean="0"/>
                  <a:t> con</a:t>
                </a:r>
              </a:p>
              <a:p>
                <a:pPr algn="ctr"/>
                <a:r>
                  <a:rPr lang="en-US" sz="1800" dirty="0" smtClean="0"/>
                  <a:t> </a:t>
                </a:r>
                <a:r>
                  <a:rPr lang="en-US" sz="1800" dirty="0" err="1" smtClean="0"/>
                  <a:t>và</a:t>
                </a:r>
                <a:r>
                  <a:rPr lang="en-US" sz="1800" dirty="0" smtClean="0"/>
                  <a:t> </a:t>
                </a:r>
                <a:r>
                  <a:rPr lang="en-US" sz="1800" dirty="0" err="1" smtClean="0"/>
                  <a:t>giao</a:t>
                </a:r>
                <a:r>
                  <a:rPr lang="en-US" sz="1800" dirty="0" smtClean="0"/>
                  <a:t> </a:t>
                </a:r>
                <a:r>
                  <a:rPr lang="en-US" sz="1800" dirty="0" err="1" smtClean="0"/>
                  <a:t>diên</a:t>
                </a:r>
                <a:endParaRPr lang="en-US" sz="1800" dirty="0"/>
              </a:p>
            </p:txBody>
          </p:sp>
        </p:grpSp>
        <p:sp>
          <p:nvSpPr>
            <p:cNvPr id="67" name="Line 37"/>
            <p:cNvSpPr>
              <a:spLocks noChangeShapeType="1"/>
            </p:cNvSpPr>
            <p:nvPr/>
          </p:nvSpPr>
          <p:spPr bwMode="auto">
            <a:xfrm>
              <a:off x="5026025" y="3635375"/>
              <a:ext cx="741363" cy="739775"/>
            </a:xfrm>
            <a:prstGeom prst="line">
              <a:avLst/>
            </a:prstGeom>
            <a:noFill/>
            <a:ln w="28575">
              <a:solidFill>
                <a:schemeClr val="hlink"/>
              </a:solidFill>
              <a:round/>
              <a:headEnd/>
              <a:tailEnd type="triangle" w="med" len="med"/>
            </a:ln>
            <a:effectLst/>
          </p:spPr>
          <p:txBody>
            <a:bodyPr wrap="none" anchor="ctr"/>
            <a:lstStyle/>
            <a:p>
              <a:endParaRPr lang="en-US"/>
            </a:p>
          </p:txBody>
        </p:sp>
        <p:grpSp>
          <p:nvGrpSpPr>
            <p:cNvPr id="68" name="Group 82"/>
            <p:cNvGrpSpPr>
              <a:grpSpLocks/>
            </p:cNvGrpSpPr>
            <p:nvPr/>
          </p:nvGrpSpPr>
          <p:grpSpPr bwMode="auto">
            <a:xfrm>
              <a:off x="5818188" y="4511675"/>
              <a:ext cx="1092200" cy="631825"/>
              <a:chOff x="3821" y="2842"/>
              <a:chExt cx="688" cy="398"/>
            </a:xfrm>
          </p:grpSpPr>
          <p:sp>
            <p:nvSpPr>
              <p:cNvPr id="96" name="Rectangle 43"/>
              <p:cNvSpPr>
                <a:spLocks noChangeArrowheads="1"/>
              </p:cNvSpPr>
              <p:nvPr/>
            </p:nvSpPr>
            <p:spPr bwMode="auto">
              <a:xfrm>
                <a:off x="3821" y="2842"/>
                <a:ext cx="688" cy="398"/>
              </a:xfrm>
              <a:prstGeom prst="rect">
                <a:avLst/>
              </a:prstGeom>
              <a:noFill/>
              <a:ln w="28575">
                <a:solidFill>
                  <a:schemeClr val="tx1"/>
                </a:solidFill>
                <a:miter lim="800000"/>
                <a:headEnd type="none" w="sm" len="sm"/>
                <a:tailEnd type="none" w="lg" len="lg"/>
              </a:ln>
              <a:effectLst/>
            </p:spPr>
            <p:txBody>
              <a:bodyPr wrap="none" lIns="0" tIns="0" rIns="0" bIns="0" anchor="ctr">
                <a:spAutoFit/>
              </a:bodyPr>
              <a:lstStyle/>
              <a:p>
                <a:endParaRPr lang="en-US"/>
              </a:p>
            </p:txBody>
          </p:sp>
          <p:sp>
            <p:nvSpPr>
              <p:cNvPr id="97" name="Line 44"/>
              <p:cNvSpPr>
                <a:spLocks noChangeShapeType="1"/>
              </p:cNvSpPr>
              <p:nvPr/>
            </p:nvSpPr>
            <p:spPr bwMode="auto">
              <a:xfrm>
                <a:off x="3821" y="3131"/>
                <a:ext cx="688" cy="0"/>
              </a:xfrm>
              <a:prstGeom prst="line">
                <a:avLst/>
              </a:prstGeom>
              <a:noFill/>
              <a:ln w="28575">
                <a:solidFill>
                  <a:schemeClr val="tx1"/>
                </a:solidFill>
                <a:round/>
                <a:headEnd type="none" w="sm" len="sm"/>
                <a:tailEnd type="none" w="lg" len="lg"/>
              </a:ln>
              <a:effectLst/>
            </p:spPr>
            <p:txBody>
              <a:bodyPr wrap="none" lIns="0" tIns="0" rIns="0" bIns="0" anchor="ctr">
                <a:spAutoFit/>
              </a:bodyPr>
              <a:lstStyle/>
              <a:p>
                <a:endParaRPr lang="en-US"/>
              </a:p>
            </p:txBody>
          </p:sp>
          <p:sp>
            <p:nvSpPr>
              <p:cNvPr id="98" name="Line 45"/>
              <p:cNvSpPr>
                <a:spLocks noChangeShapeType="1"/>
              </p:cNvSpPr>
              <p:nvPr/>
            </p:nvSpPr>
            <p:spPr bwMode="auto">
              <a:xfrm>
                <a:off x="3821" y="3029"/>
                <a:ext cx="688" cy="0"/>
              </a:xfrm>
              <a:prstGeom prst="line">
                <a:avLst/>
              </a:prstGeom>
              <a:noFill/>
              <a:ln w="28575">
                <a:solidFill>
                  <a:schemeClr val="tx1"/>
                </a:solidFill>
                <a:round/>
                <a:headEnd type="none" w="sm" len="sm"/>
                <a:tailEnd type="none" w="lg" len="lg"/>
              </a:ln>
              <a:effectLst/>
            </p:spPr>
            <p:txBody>
              <a:bodyPr lIns="0" tIns="0" rIns="0" bIns="0" anchor="ctr">
                <a:spAutoFit/>
              </a:bodyPr>
              <a:lstStyle/>
              <a:p>
                <a:endParaRPr lang="en-US"/>
              </a:p>
            </p:txBody>
          </p:sp>
        </p:grpSp>
        <p:grpSp>
          <p:nvGrpSpPr>
            <p:cNvPr id="69" name="Group 81"/>
            <p:cNvGrpSpPr>
              <a:grpSpLocks/>
            </p:cNvGrpSpPr>
            <p:nvPr/>
          </p:nvGrpSpPr>
          <p:grpSpPr bwMode="auto">
            <a:xfrm>
              <a:off x="7100888" y="4510088"/>
              <a:ext cx="1092200" cy="631825"/>
              <a:chOff x="4629" y="2841"/>
              <a:chExt cx="688" cy="398"/>
            </a:xfrm>
          </p:grpSpPr>
          <p:sp>
            <p:nvSpPr>
              <p:cNvPr id="93" name="Rectangle 48"/>
              <p:cNvSpPr>
                <a:spLocks noChangeArrowheads="1"/>
              </p:cNvSpPr>
              <p:nvPr/>
            </p:nvSpPr>
            <p:spPr bwMode="auto">
              <a:xfrm>
                <a:off x="4629" y="2841"/>
                <a:ext cx="688" cy="398"/>
              </a:xfrm>
              <a:prstGeom prst="rect">
                <a:avLst/>
              </a:prstGeom>
              <a:noFill/>
              <a:ln w="28575">
                <a:solidFill>
                  <a:schemeClr val="tx1"/>
                </a:solidFill>
                <a:miter lim="800000"/>
                <a:headEnd type="none" w="sm" len="sm"/>
                <a:tailEnd type="none" w="lg" len="lg"/>
              </a:ln>
              <a:effectLst/>
            </p:spPr>
            <p:txBody>
              <a:bodyPr wrap="none" lIns="0" tIns="0" rIns="0" bIns="0" anchor="ctr">
                <a:spAutoFit/>
              </a:bodyPr>
              <a:lstStyle/>
              <a:p>
                <a:endParaRPr lang="en-US"/>
              </a:p>
            </p:txBody>
          </p:sp>
          <p:sp>
            <p:nvSpPr>
              <p:cNvPr id="94" name="Line 49"/>
              <p:cNvSpPr>
                <a:spLocks noChangeShapeType="1"/>
              </p:cNvSpPr>
              <p:nvPr/>
            </p:nvSpPr>
            <p:spPr bwMode="auto">
              <a:xfrm>
                <a:off x="4629" y="3130"/>
                <a:ext cx="688" cy="0"/>
              </a:xfrm>
              <a:prstGeom prst="line">
                <a:avLst/>
              </a:prstGeom>
              <a:noFill/>
              <a:ln w="28575">
                <a:solidFill>
                  <a:schemeClr val="tx1"/>
                </a:solidFill>
                <a:round/>
                <a:headEnd type="none" w="sm" len="sm"/>
                <a:tailEnd type="none" w="lg" len="lg"/>
              </a:ln>
              <a:effectLst/>
            </p:spPr>
            <p:txBody>
              <a:bodyPr wrap="none" lIns="0" tIns="0" rIns="0" bIns="0" anchor="ctr">
                <a:spAutoFit/>
              </a:bodyPr>
              <a:lstStyle/>
              <a:p>
                <a:endParaRPr lang="en-US"/>
              </a:p>
            </p:txBody>
          </p:sp>
          <p:sp>
            <p:nvSpPr>
              <p:cNvPr id="95" name="Line 50"/>
              <p:cNvSpPr>
                <a:spLocks noChangeShapeType="1"/>
              </p:cNvSpPr>
              <p:nvPr/>
            </p:nvSpPr>
            <p:spPr bwMode="auto">
              <a:xfrm>
                <a:off x="4629" y="3028"/>
                <a:ext cx="688" cy="0"/>
              </a:xfrm>
              <a:prstGeom prst="line">
                <a:avLst/>
              </a:prstGeom>
              <a:noFill/>
              <a:ln w="28575">
                <a:solidFill>
                  <a:schemeClr val="tx1"/>
                </a:solidFill>
                <a:round/>
                <a:headEnd type="none" w="sm" len="sm"/>
                <a:tailEnd type="none" w="lg" len="lg"/>
              </a:ln>
              <a:effectLst/>
            </p:spPr>
            <p:txBody>
              <a:bodyPr lIns="0" tIns="0" rIns="0" bIns="0" anchor="ctr">
                <a:spAutoFit/>
              </a:bodyPr>
              <a:lstStyle/>
              <a:p>
                <a:endParaRPr lang="en-US"/>
              </a:p>
            </p:txBody>
          </p:sp>
        </p:grpSp>
        <p:sp>
          <p:nvSpPr>
            <p:cNvPr id="70" name="Text Box 51"/>
            <p:cNvSpPr txBox="1">
              <a:spLocks noChangeArrowheads="1"/>
            </p:cNvSpPr>
            <p:nvPr/>
          </p:nvSpPr>
          <p:spPr bwMode="auto">
            <a:xfrm>
              <a:off x="5942013" y="5211763"/>
              <a:ext cx="2133600" cy="366712"/>
            </a:xfrm>
            <a:prstGeom prst="rect">
              <a:avLst/>
            </a:prstGeom>
            <a:noFill/>
            <a:ln w="12700">
              <a:noFill/>
              <a:miter lim="800000"/>
              <a:headEnd type="none" w="sm" len="sm"/>
              <a:tailEnd type="none" w="lg" len="lg"/>
            </a:ln>
            <a:effectLst/>
          </p:spPr>
          <p:txBody>
            <a:bodyPr>
              <a:spAutoFit/>
            </a:bodyPr>
            <a:lstStyle/>
            <a:p>
              <a:pPr algn="ctr">
                <a:spcBef>
                  <a:spcPct val="50000"/>
                </a:spcBef>
              </a:pPr>
              <a:r>
                <a:rPr lang="en-US" sz="1800" dirty="0" err="1" smtClean="0"/>
                <a:t>Các</a:t>
              </a:r>
              <a:r>
                <a:rPr lang="en-US" sz="1800" dirty="0" smtClean="0"/>
                <a:t> </a:t>
              </a:r>
              <a:r>
                <a:rPr lang="en-US" sz="1800" dirty="0" err="1" smtClean="0"/>
                <a:t>lớp</a:t>
              </a:r>
              <a:r>
                <a:rPr lang="en-US" sz="1800" dirty="0" smtClean="0"/>
                <a:t> </a:t>
              </a:r>
              <a:r>
                <a:rPr lang="en-US" sz="1800" dirty="0" err="1" smtClean="0"/>
                <a:t>thiết</a:t>
              </a:r>
              <a:r>
                <a:rPr lang="en-US" sz="1800" dirty="0" smtClean="0"/>
                <a:t> </a:t>
              </a:r>
              <a:r>
                <a:rPr lang="en-US" sz="1800" dirty="0" err="1" smtClean="0"/>
                <a:t>kế</a:t>
              </a:r>
              <a:endParaRPr lang="en-US" sz="1800" dirty="0"/>
            </a:p>
          </p:txBody>
        </p:sp>
        <p:grpSp>
          <p:nvGrpSpPr>
            <p:cNvPr id="71" name="Group 52"/>
            <p:cNvGrpSpPr>
              <a:grpSpLocks/>
            </p:cNvGrpSpPr>
            <p:nvPr/>
          </p:nvGrpSpPr>
          <p:grpSpPr bwMode="auto">
            <a:xfrm>
              <a:off x="685809" y="2406651"/>
              <a:ext cx="2338391" cy="1865313"/>
              <a:chOff x="3959" y="1776"/>
              <a:chExt cx="1473" cy="1175"/>
            </a:xfrm>
          </p:grpSpPr>
          <p:grpSp>
            <p:nvGrpSpPr>
              <p:cNvPr id="73" name="Group 53"/>
              <p:cNvGrpSpPr>
                <a:grpSpLocks/>
              </p:cNvGrpSpPr>
              <p:nvPr/>
            </p:nvGrpSpPr>
            <p:grpSpPr bwMode="auto">
              <a:xfrm>
                <a:off x="4297" y="1776"/>
                <a:ext cx="432" cy="720"/>
                <a:chOff x="1249" y="2496"/>
                <a:chExt cx="432" cy="720"/>
              </a:xfrm>
            </p:grpSpPr>
            <p:sp>
              <p:nvSpPr>
                <p:cNvPr id="75" name="Rectangle 54"/>
                <p:cNvSpPr>
                  <a:spLocks noChangeArrowheads="1"/>
                </p:cNvSpPr>
                <p:nvPr/>
              </p:nvSpPr>
              <p:spPr bwMode="auto">
                <a:xfrm>
                  <a:off x="1249" y="2496"/>
                  <a:ext cx="432" cy="720"/>
                </a:xfrm>
                <a:prstGeom prst="rect">
                  <a:avLst/>
                </a:prstGeom>
                <a:noFill/>
                <a:ln w="28575">
                  <a:solidFill>
                    <a:schemeClr val="tx1"/>
                  </a:solidFill>
                  <a:miter lim="800000"/>
                  <a:headEnd type="none" w="sm" len="sm"/>
                  <a:tailEnd type="none" w="lg" len="lg"/>
                </a:ln>
                <a:effectLst/>
              </p:spPr>
              <p:txBody>
                <a:bodyPr wrap="none" anchor="ctr"/>
                <a:lstStyle/>
                <a:p>
                  <a:endParaRPr lang="en-US"/>
                </a:p>
              </p:txBody>
            </p:sp>
            <p:sp>
              <p:nvSpPr>
                <p:cNvPr id="76" name="Line 55"/>
                <p:cNvSpPr>
                  <a:spLocks noChangeShapeType="1"/>
                </p:cNvSpPr>
                <p:nvPr/>
              </p:nvSpPr>
              <p:spPr bwMode="auto">
                <a:xfrm>
                  <a:off x="1537" y="2496"/>
                  <a:ext cx="144" cy="144"/>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77" name="Line 56"/>
                <p:cNvSpPr>
                  <a:spLocks noChangeShapeType="1"/>
                </p:cNvSpPr>
                <p:nvPr/>
              </p:nvSpPr>
              <p:spPr bwMode="auto">
                <a:xfrm>
                  <a:off x="1537" y="2496"/>
                  <a:ext cx="0" cy="144"/>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78" name="Line 57"/>
                <p:cNvSpPr>
                  <a:spLocks noChangeShapeType="1"/>
                </p:cNvSpPr>
                <p:nvPr/>
              </p:nvSpPr>
              <p:spPr bwMode="auto">
                <a:xfrm flipH="1">
                  <a:off x="1537" y="2640"/>
                  <a:ext cx="144"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79" name="Line 58"/>
                <p:cNvSpPr>
                  <a:spLocks noChangeShapeType="1"/>
                </p:cNvSpPr>
                <p:nvPr/>
              </p:nvSpPr>
              <p:spPr bwMode="auto">
                <a:xfrm>
                  <a:off x="1297" y="2736"/>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80" name="Line 59"/>
                <p:cNvSpPr>
                  <a:spLocks noChangeShapeType="1"/>
                </p:cNvSpPr>
                <p:nvPr/>
              </p:nvSpPr>
              <p:spPr bwMode="auto">
                <a:xfrm>
                  <a:off x="1297" y="2784"/>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81" name="Line 60"/>
                <p:cNvSpPr>
                  <a:spLocks noChangeShapeType="1"/>
                </p:cNvSpPr>
                <p:nvPr/>
              </p:nvSpPr>
              <p:spPr bwMode="auto">
                <a:xfrm>
                  <a:off x="1297" y="2832"/>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82" name="Line 61"/>
                <p:cNvSpPr>
                  <a:spLocks noChangeShapeType="1"/>
                </p:cNvSpPr>
                <p:nvPr/>
              </p:nvSpPr>
              <p:spPr bwMode="auto">
                <a:xfrm>
                  <a:off x="1297" y="2928"/>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83" name="Line 62"/>
                <p:cNvSpPr>
                  <a:spLocks noChangeShapeType="1"/>
                </p:cNvSpPr>
                <p:nvPr/>
              </p:nvSpPr>
              <p:spPr bwMode="auto">
                <a:xfrm>
                  <a:off x="1297" y="2880"/>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84" name="Line 63"/>
                <p:cNvSpPr>
                  <a:spLocks noChangeShapeType="1"/>
                </p:cNvSpPr>
                <p:nvPr/>
              </p:nvSpPr>
              <p:spPr bwMode="auto">
                <a:xfrm>
                  <a:off x="1297" y="2976"/>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85" name="Line 64"/>
                <p:cNvSpPr>
                  <a:spLocks noChangeShapeType="1"/>
                </p:cNvSpPr>
                <p:nvPr/>
              </p:nvSpPr>
              <p:spPr bwMode="auto">
                <a:xfrm>
                  <a:off x="1297" y="3024"/>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86" name="Line 65"/>
                <p:cNvSpPr>
                  <a:spLocks noChangeShapeType="1"/>
                </p:cNvSpPr>
                <p:nvPr/>
              </p:nvSpPr>
              <p:spPr bwMode="auto">
                <a:xfrm>
                  <a:off x="1297" y="3072"/>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87" name="Line 66"/>
                <p:cNvSpPr>
                  <a:spLocks noChangeShapeType="1"/>
                </p:cNvSpPr>
                <p:nvPr/>
              </p:nvSpPr>
              <p:spPr bwMode="auto">
                <a:xfrm>
                  <a:off x="1297" y="3120"/>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88" name="Line 67"/>
                <p:cNvSpPr>
                  <a:spLocks noChangeShapeType="1"/>
                </p:cNvSpPr>
                <p:nvPr/>
              </p:nvSpPr>
              <p:spPr bwMode="auto">
                <a:xfrm>
                  <a:off x="1297" y="3168"/>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89" name="Line 68"/>
                <p:cNvSpPr>
                  <a:spLocks noChangeShapeType="1"/>
                </p:cNvSpPr>
                <p:nvPr/>
              </p:nvSpPr>
              <p:spPr bwMode="auto">
                <a:xfrm>
                  <a:off x="1297" y="2688"/>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90" name="Line 69"/>
                <p:cNvSpPr>
                  <a:spLocks noChangeShapeType="1"/>
                </p:cNvSpPr>
                <p:nvPr/>
              </p:nvSpPr>
              <p:spPr bwMode="auto">
                <a:xfrm>
                  <a:off x="1297" y="2592"/>
                  <a:ext cx="209"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91" name="Line 70"/>
                <p:cNvSpPr>
                  <a:spLocks noChangeShapeType="1"/>
                </p:cNvSpPr>
                <p:nvPr/>
              </p:nvSpPr>
              <p:spPr bwMode="auto">
                <a:xfrm>
                  <a:off x="1297" y="2544"/>
                  <a:ext cx="209"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92" name="Line 71"/>
                <p:cNvSpPr>
                  <a:spLocks noChangeShapeType="1"/>
                </p:cNvSpPr>
                <p:nvPr/>
              </p:nvSpPr>
              <p:spPr bwMode="auto">
                <a:xfrm>
                  <a:off x="1297" y="2640"/>
                  <a:ext cx="209" cy="0"/>
                </a:xfrm>
                <a:prstGeom prst="line">
                  <a:avLst/>
                </a:prstGeom>
                <a:noFill/>
                <a:ln w="28575">
                  <a:solidFill>
                    <a:schemeClr val="tx1"/>
                  </a:solidFill>
                  <a:round/>
                  <a:headEnd type="none" w="sm" len="sm"/>
                  <a:tailEnd type="none" w="lg" len="lg"/>
                </a:ln>
                <a:effectLst/>
              </p:spPr>
              <p:txBody>
                <a:bodyPr wrap="none" anchor="ctr"/>
                <a:lstStyle/>
                <a:p>
                  <a:endParaRPr lang="en-US"/>
                </a:p>
              </p:txBody>
            </p:sp>
          </p:grpSp>
          <p:sp>
            <p:nvSpPr>
              <p:cNvPr id="74" name="Text Box 72"/>
              <p:cNvSpPr txBox="1">
                <a:spLocks noChangeArrowheads="1"/>
              </p:cNvSpPr>
              <p:nvPr/>
            </p:nvSpPr>
            <p:spPr bwMode="auto">
              <a:xfrm>
                <a:off x="3959" y="2544"/>
                <a:ext cx="1473" cy="407"/>
              </a:xfrm>
              <a:prstGeom prst="rect">
                <a:avLst/>
              </a:prstGeom>
              <a:noFill/>
              <a:ln w="28575">
                <a:noFill/>
                <a:miter lim="800000"/>
                <a:headEnd type="none" w="sm" len="sm"/>
                <a:tailEnd type="none" w="lg" len="lg"/>
              </a:ln>
              <a:effectLst/>
            </p:spPr>
            <p:txBody>
              <a:bodyPr wrap="none">
                <a:spAutoFit/>
              </a:bodyPr>
              <a:lstStyle/>
              <a:p>
                <a:pPr algn="ctr"/>
                <a:r>
                  <a:rPr lang="en-US" sz="1800" dirty="0" err="1" smtClean="0"/>
                  <a:t>Tài</a:t>
                </a:r>
                <a:r>
                  <a:rPr lang="en-US" sz="1800" dirty="0" smtClean="0"/>
                  <a:t> </a:t>
                </a:r>
                <a:r>
                  <a:rPr lang="en-US" sz="1800" dirty="0" err="1" smtClean="0"/>
                  <a:t>liệu</a:t>
                </a:r>
                <a:r>
                  <a:rPr lang="en-US" sz="1800" dirty="0" smtClean="0"/>
                  <a:t> </a:t>
                </a:r>
                <a:r>
                  <a:rPr lang="en-US" sz="1800" dirty="0" err="1" smtClean="0"/>
                  <a:t>hướng</a:t>
                </a:r>
                <a:r>
                  <a:rPr lang="en-US" sz="1800" dirty="0" smtClean="0"/>
                  <a:t> </a:t>
                </a:r>
                <a:r>
                  <a:rPr lang="en-US" sz="1800" dirty="0" err="1" smtClean="0"/>
                  <a:t>dẫn</a:t>
                </a:r>
                <a:endParaRPr lang="en-US" sz="1800" dirty="0" smtClean="0"/>
              </a:p>
              <a:p>
                <a:pPr algn="ctr"/>
                <a:r>
                  <a:rPr lang="en-US" sz="1800" dirty="0" smtClean="0"/>
                  <a:t> </a:t>
                </a:r>
                <a:r>
                  <a:rPr lang="en-US" sz="1800" dirty="0" err="1" smtClean="0"/>
                  <a:t>đặc</a:t>
                </a:r>
                <a:r>
                  <a:rPr lang="en-US" sz="1800" dirty="0" smtClean="0"/>
                  <a:t> </a:t>
                </a:r>
                <a:r>
                  <a:rPr lang="en-US" sz="1800" dirty="0" err="1" smtClean="0"/>
                  <a:t>trưng</a:t>
                </a:r>
                <a:r>
                  <a:rPr lang="en-US" sz="1800" dirty="0" smtClean="0"/>
                  <a:t> </a:t>
                </a:r>
                <a:r>
                  <a:rPr lang="en-US" sz="1800" dirty="0" err="1" smtClean="0"/>
                  <a:t>cho</a:t>
                </a:r>
                <a:r>
                  <a:rPr lang="en-US" sz="1800" dirty="0" smtClean="0"/>
                  <a:t> </a:t>
                </a:r>
                <a:r>
                  <a:rPr lang="en-US" sz="1800" dirty="0" err="1" smtClean="0"/>
                  <a:t>dự</a:t>
                </a:r>
                <a:r>
                  <a:rPr lang="en-US" sz="1800" dirty="0" smtClean="0"/>
                  <a:t> </a:t>
                </a:r>
                <a:r>
                  <a:rPr lang="en-US" sz="1800" dirty="0" err="1" smtClean="0"/>
                  <a:t>án</a:t>
                </a:r>
                <a:endParaRPr lang="en-US" sz="1800" dirty="0"/>
              </a:p>
            </p:txBody>
          </p:sp>
        </p:grpSp>
        <p:sp>
          <p:nvSpPr>
            <p:cNvPr id="72" name="Line 73"/>
            <p:cNvSpPr>
              <a:spLocks noChangeShapeType="1"/>
            </p:cNvSpPr>
            <p:nvPr/>
          </p:nvSpPr>
          <p:spPr bwMode="auto">
            <a:xfrm flipH="1">
              <a:off x="2401888" y="3506788"/>
              <a:ext cx="601662" cy="3175"/>
            </a:xfrm>
            <a:prstGeom prst="line">
              <a:avLst/>
            </a:prstGeom>
            <a:noFill/>
            <a:ln w="28575">
              <a:solidFill>
                <a:schemeClr val="hlink"/>
              </a:solidFill>
              <a:round/>
              <a:headEnd type="triangle" w="med" len="med"/>
              <a:tailEnd/>
            </a:ln>
            <a:effectLst/>
          </p:spPr>
          <p:txBody>
            <a:bodyPr wrap="none" anchor="ctr"/>
            <a:lstStyle/>
            <a:p>
              <a:endParaRPr lang="en-US"/>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43712"/>
          </a:xfrm>
        </p:spPr>
        <p:txBody>
          <a:bodyPr>
            <a:normAutofit/>
          </a:bodyPr>
          <a:lstStyle/>
          <a:p>
            <a:r>
              <a:rPr lang="en-US" sz="3600" dirty="0" err="1"/>
              <a:t>Các</a:t>
            </a:r>
            <a:r>
              <a:rPr lang="en-US" sz="3600" dirty="0"/>
              <a:t> </a:t>
            </a:r>
            <a:r>
              <a:rPr lang="en-US" sz="3600" dirty="0" err="1"/>
              <a:t>bước</a:t>
            </a:r>
            <a:r>
              <a:rPr lang="en-US" sz="3600" dirty="0"/>
              <a:t> </a:t>
            </a:r>
            <a:r>
              <a:rPr lang="en-US" sz="3600" dirty="0" err="1"/>
              <a:t>thiết</a:t>
            </a:r>
            <a:r>
              <a:rPr lang="en-US" sz="3600" dirty="0"/>
              <a:t> </a:t>
            </a:r>
            <a:r>
              <a:rPr lang="en-US" sz="3600" dirty="0" err="1"/>
              <a:t>kế</a:t>
            </a:r>
            <a:r>
              <a:rPr lang="en-US" sz="3600" dirty="0"/>
              <a:t> </a:t>
            </a:r>
            <a:r>
              <a:rPr lang="en-US" sz="3600" dirty="0" err="1" smtClean="0"/>
              <a:t>hệ</a:t>
            </a:r>
            <a:r>
              <a:rPr lang="en-US" sz="3600" dirty="0" smtClean="0"/>
              <a:t> </a:t>
            </a:r>
            <a:r>
              <a:rPr lang="en-US" sz="3600" dirty="0" err="1" smtClean="0"/>
              <a:t>thống</a:t>
            </a:r>
            <a:r>
              <a:rPr lang="en-US" sz="3600" dirty="0" smtClean="0"/>
              <a:t> con</a:t>
            </a:r>
            <a:endParaRPr lang="en-US" sz="3600" dirty="0"/>
          </a:p>
        </p:txBody>
      </p:sp>
      <p:sp>
        <p:nvSpPr>
          <p:cNvPr id="4" name="Slide Number Placeholder 3"/>
          <p:cNvSpPr>
            <a:spLocks noGrp="1"/>
          </p:cNvSpPr>
          <p:nvPr>
            <p:ph type="sldNum" sz="quarter" idx="12"/>
          </p:nvPr>
        </p:nvSpPr>
        <p:spPr/>
        <p:txBody>
          <a:bodyPr/>
          <a:lstStyle/>
          <a:p>
            <a:fld id="{4104E86A-6C53-419A-92FE-712D82B956FB}" type="slidenum">
              <a:rPr lang="en-US" smtClean="0"/>
              <a:pPr/>
              <a:t>5</a:t>
            </a:fld>
            <a:endParaRPr lang="en-US"/>
          </a:p>
        </p:txBody>
      </p:sp>
      <p:sp>
        <p:nvSpPr>
          <p:cNvPr id="8" name="Rectangle 3"/>
          <p:cNvSpPr txBox="1">
            <a:spLocks noChangeArrowheads="1"/>
          </p:cNvSpPr>
          <p:nvPr/>
        </p:nvSpPr>
        <p:spPr>
          <a:xfrm>
            <a:off x="457200" y="1600200"/>
            <a:ext cx="8229600" cy="4525963"/>
          </a:xfrm>
          <a:prstGeom prst="rect">
            <a:avLst/>
          </a:prstGeom>
        </p:spPr>
        <p:txBody>
          <a:bodyPr vert="horz">
            <a:normAutofit/>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en-US" dirty="0" err="1" smtClean="0"/>
              <a:t>Phân</a:t>
            </a:r>
            <a:r>
              <a:rPr lang="en-US" dirty="0" smtClean="0"/>
              <a:t> </a:t>
            </a:r>
            <a:r>
              <a:rPr lang="en-US" dirty="0" err="1" smtClean="0"/>
              <a:t>phối</a:t>
            </a:r>
            <a:r>
              <a:rPr lang="en-US" dirty="0" smtClean="0"/>
              <a:t> </a:t>
            </a:r>
            <a:r>
              <a:rPr lang="en-US" dirty="0" err="1" smtClean="0"/>
              <a:t>hành</a:t>
            </a:r>
            <a:r>
              <a:rPr lang="en-US" dirty="0" smtClean="0"/>
              <a:t> vi </a:t>
            </a:r>
            <a:r>
              <a:rPr lang="en-US" dirty="0" err="1" smtClean="0"/>
              <a:t>của</a:t>
            </a:r>
            <a:r>
              <a:rPr lang="en-US" dirty="0" smtClean="0"/>
              <a:t> </a:t>
            </a:r>
            <a:r>
              <a:rPr lang="en-US" dirty="0" err="1" smtClean="0"/>
              <a:t>hệ</a:t>
            </a:r>
            <a:r>
              <a:rPr lang="en-US" dirty="0" smtClean="0"/>
              <a:t> </a:t>
            </a:r>
            <a:r>
              <a:rPr lang="en-US" dirty="0" err="1" smtClean="0"/>
              <a:t>thống</a:t>
            </a:r>
            <a:r>
              <a:rPr lang="en-US" dirty="0" smtClean="0"/>
              <a:t> con </a:t>
            </a:r>
            <a:r>
              <a:rPr lang="en-US" dirty="0" err="1" smtClean="0"/>
              <a:t>vào</a:t>
            </a:r>
            <a:r>
              <a:rPr lang="en-US" dirty="0" smtClean="0"/>
              <a:t> </a:t>
            </a:r>
            <a:r>
              <a:rPr lang="en-US" dirty="0" err="1" smtClean="0"/>
              <a:t>trong</a:t>
            </a:r>
            <a:r>
              <a:rPr lang="en-US" dirty="0" smtClean="0"/>
              <a:t> </a:t>
            </a:r>
            <a:r>
              <a:rPr lang="en-US" dirty="0" err="1" smtClean="0"/>
              <a:t>các</a:t>
            </a:r>
            <a:r>
              <a:rPr lang="en-US" dirty="0" smtClean="0"/>
              <a:t> </a:t>
            </a:r>
            <a:r>
              <a:rPr lang="en-US" dirty="0" err="1" smtClean="0"/>
              <a:t>phần</a:t>
            </a:r>
            <a:r>
              <a:rPr lang="en-US" dirty="0" smtClean="0"/>
              <a:t> </a:t>
            </a:r>
            <a:r>
              <a:rPr lang="en-US" dirty="0" err="1" smtClean="0"/>
              <a:t>tử</a:t>
            </a:r>
            <a:r>
              <a:rPr lang="en-US" dirty="0" smtClean="0"/>
              <a:t> </a:t>
            </a:r>
            <a:r>
              <a:rPr lang="en-US" dirty="0" err="1" smtClean="0"/>
              <a:t>của</a:t>
            </a:r>
            <a:r>
              <a:rPr lang="en-US" dirty="0" smtClean="0"/>
              <a:t> </a:t>
            </a:r>
            <a:r>
              <a:rPr lang="en-US" dirty="0" err="1" smtClean="0"/>
              <a:t>nó</a:t>
            </a:r>
            <a:endParaRPr lang="en-US" dirty="0" smtClean="0"/>
          </a:p>
          <a:p>
            <a:r>
              <a:rPr lang="en-US" dirty="0" err="1" smtClean="0"/>
              <a:t>Làm</a:t>
            </a:r>
            <a:r>
              <a:rPr lang="en-US" dirty="0" smtClean="0"/>
              <a:t> </a:t>
            </a:r>
            <a:r>
              <a:rPr lang="en-US" dirty="0" err="1" smtClean="0"/>
              <a:t>tài</a:t>
            </a:r>
            <a:r>
              <a:rPr lang="en-US" dirty="0" smtClean="0"/>
              <a:t> </a:t>
            </a:r>
            <a:r>
              <a:rPr lang="en-US" dirty="0" err="1" smtClean="0"/>
              <a:t>liệu</a:t>
            </a:r>
            <a:r>
              <a:rPr lang="en-US" dirty="0" smtClean="0"/>
              <a:t> </a:t>
            </a:r>
            <a:r>
              <a:rPr lang="en-US" dirty="0" err="1" smtClean="0"/>
              <a:t>về</a:t>
            </a:r>
            <a:r>
              <a:rPr lang="en-US" dirty="0" smtClean="0"/>
              <a:t> </a:t>
            </a:r>
            <a:r>
              <a:rPr lang="en-US" dirty="0" err="1" smtClean="0"/>
              <a:t>các</a:t>
            </a:r>
            <a:r>
              <a:rPr lang="en-US" dirty="0" smtClean="0"/>
              <a:t> </a:t>
            </a:r>
            <a:r>
              <a:rPr lang="en-US" dirty="0" err="1" smtClean="0"/>
              <a:t>phần</a:t>
            </a:r>
            <a:r>
              <a:rPr lang="en-US" dirty="0" smtClean="0"/>
              <a:t> </a:t>
            </a:r>
            <a:r>
              <a:rPr lang="en-US" dirty="0" err="1" smtClean="0"/>
              <a:t>tử</a:t>
            </a:r>
            <a:r>
              <a:rPr lang="en-US" dirty="0" smtClean="0"/>
              <a:t> </a:t>
            </a:r>
            <a:r>
              <a:rPr lang="en-US" dirty="0" err="1" smtClean="0"/>
              <a:t>của</a:t>
            </a:r>
            <a:r>
              <a:rPr lang="en-US" dirty="0" smtClean="0"/>
              <a:t> </a:t>
            </a:r>
            <a:r>
              <a:rPr lang="en-US" dirty="0" err="1" smtClean="0"/>
              <a:t>hệ</a:t>
            </a:r>
            <a:r>
              <a:rPr lang="en-US" dirty="0" smtClean="0"/>
              <a:t> </a:t>
            </a:r>
            <a:r>
              <a:rPr lang="en-US" dirty="0" err="1" smtClean="0"/>
              <a:t>thống</a:t>
            </a:r>
            <a:r>
              <a:rPr lang="en-US" dirty="0" smtClean="0"/>
              <a:t> con</a:t>
            </a:r>
          </a:p>
          <a:p>
            <a:r>
              <a:rPr lang="en-US" dirty="0" err="1" smtClean="0"/>
              <a:t>Mô</a:t>
            </a:r>
            <a:r>
              <a:rPr lang="en-US" dirty="0" smtClean="0"/>
              <a:t> </a:t>
            </a:r>
            <a:r>
              <a:rPr lang="en-US" dirty="0" err="1" smtClean="0"/>
              <a:t>tả</a:t>
            </a:r>
            <a:r>
              <a:rPr lang="en-US" dirty="0" smtClean="0"/>
              <a:t> </a:t>
            </a:r>
            <a:r>
              <a:rPr lang="en-US" dirty="0" err="1" smtClean="0"/>
              <a:t>sự</a:t>
            </a:r>
            <a:r>
              <a:rPr lang="en-US" dirty="0" smtClean="0"/>
              <a:t> </a:t>
            </a:r>
            <a:r>
              <a:rPr lang="en-US" dirty="0" err="1" smtClean="0"/>
              <a:t>phụ</a:t>
            </a:r>
            <a:r>
              <a:rPr lang="en-US" dirty="0" smtClean="0"/>
              <a:t> </a:t>
            </a:r>
            <a:r>
              <a:rPr lang="en-US" dirty="0" err="1" smtClean="0"/>
              <a:t>thuộc</a:t>
            </a:r>
            <a:r>
              <a:rPr lang="en-US" dirty="0" smtClean="0"/>
              <a:t> </a:t>
            </a:r>
            <a:r>
              <a:rPr lang="en-US" dirty="0" err="1" smtClean="0"/>
              <a:t>hệ</a:t>
            </a:r>
            <a:r>
              <a:rPr lang="en-US" dirty="0" smtClean="0"/>
              <a:t> </a:t>
            </a:r>
            <a:r>
              <a:rPr lang="en-US" dirty="0" err="1" smtClean="0"/>
              <a:t>thống</a:t>
            </a:r>
            <a:r>
              <a:rPr lang="en-US" dirty="0" smtClean="0"/>
              <a:t> con</a:t>
            </a:r>
          </a:p>
          <a:p>
            <a:r>
              <a:rPr lang="en-US" dirty="0" smtClean="0"/>
              <a:t>Checkpoints</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43712"/>
          </a:xfrm>
        </p:spPr>
        <p:txBody>
          <a:bodyPr>
            <a:normAutofit/>
          </a:bodyPr>
          <a:lstStyle/>
          <a:p>
            <a:r>
              <a:rPr lang="en-US" sz="3600" dirty="0" err="1"/>
              <a:t>Các</a:t>
            </a:r>
            <a:r>
              <a:rPr lang="en-US" sz="3600" dirty="0"/>
              <a:t> </a:t>
            </a:r>
            <a:r>
              <a:rPr lang="en-US" sz="3600" dirty="0" err="1"/>
              <a:t>bước</a:t>
            </a:r>
            <a:r>
              <a:rPr lang="en-US" sz="3600" dirty="0"/>
              <a:t> </a:t>
            </a:r>
            <a:r>
              <a:rPr lang="en-US" sz="3600" dirty="0" err="1"/>
              <a:t>thiết</a:t>
            </a:r>
            <a:r>
              <a:rPr lang="en-US" sz="3600" dirty="0"/>
              <a:t> </a:t>
            </a:r>
            <a:r>
              <a:rPr lang="en-US" sz="3600" dirty="0" err="1"/>
              <a:t>kế</a:t>
            </a:r>
            <a:r>
              <a:rPr lang="en-US" sz="3600" dirty="0"/>
              <a:t> </a:t>
            </a:r>
            <a:r>
              <a:rPr lang="en-US" sz="3600" dirty="0" err="1" smtClean="0"/>
              <a:t>hệ</a:t>
            </a:r>
            <a:r>
              <a:rPr lang="en-US" sz="3600" dirty="0" smtClean="0"/>
              <a:t> </a:t>
            </a:r>
            <a:r>
              <a:rPr lang="en-US" sz="3600" dirty="0" err="1" smtClean="0"/>
              <a:t>thống</a:t>
            </a:r>
            <a:r>
              <a:rPr lang="en-US" sz="3600" dirty="0" smtClean="0"/>
              <a:t> con</a:t>
            </a:r>
            <a:endParaRPr lang="en-US" sz="3600" dirty="0"/>
          </a:p>
        </p:txBody>
      </p:sp>
      <p:sp>
        <p:nvSpPr>
          <p:cNvPr id="4" name="Slide Number Placeholder 3"/>
          <p:cNvSpPr>
            <a:spLocks noGrp="1"/>
          </p:cNvSpPr>
          <p:nvPr>
            <p:ph type="sldNum" sz="quarter" idx="12"/>
          </p:nvPr>
        </p:nvSpPr>
        <p:spPr/>
        <p:txBody>
          <a:bodyPr/>
          <a:lstStyle/>
          <a:p>
            <a:fld id="{4104E86A-6C53-419A-92FE-712D82B956FB}" type="slidenum">
              <a:rPr lang="en-US" smtClean="0"/>
              <a:pPr/>
              <a:t>6</a:t>
            </a:fld>
            <a:endParaRPr lang="en-US"/>
          </a:p>
        </p:txBody>
      </p:sp>
      <p:sp>
        <p:nvSpPr>
          <p:cNvPr id="8" name="Rectangle 3"/>
          <p:cNvSpPr txBox="1">
            <a:spLocks noChangeArrowheads="1"/>
          </p:cNvSpPr>
          <p:nvPr/>
        </p:nvSpPr>
        <p:spPr>
          <a:xfrm>
            <a:off x="457200" y="1600200"/>
            <a:ext cx="8229600" cy="4525963"/>
          </a:xfrm>
          <a:prstGeom prst="rect">
            <a:avLst/>
          </a:prstGeom>
        </p:spPr>
        <p:txBody>
          <a:bodyPr vert="horz">
            <a:normAutofit/>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en-US" dirty="0" err="1" smtClean="0">
                <a:solidFill>
                  <a:srgbClr val="FF0000"/>
                </a:solidFill>
              </a:rPr>
              <a:t>Phân</a:t>
            </a:r>
            <a:r>
              <a:rPr lang="en-US" dirty="0" smtClean="0">
                <a:solidFill>
                  <a:srgbClr val="FF0000"/>
                </a:solidFill>
              </a:rPr>
              <a:t> </a:t>
            </a:r>
            <a:r>
              <a:rPr lang="en-US" dirty="0" err="1" smtClean="0">
                <a:solidFill>
                  <a:srgbClr val="FF0000"/>
                </a:solidFill>
              </a:rPr>
              <a:t>phối</a:t>
            </a:r>
            <a:r>
              <a:rPr lang="en-US" dirty="0" smtClean="0">
                <a:solidFill>
                  <a:srgbClr val="FF0000"/>
                </a:solidFill>
              </a:rPr>
              <a:t> </a:t>
            </a:r>
            <a:r>
              <a:rPr lang="en-US" dirty="0" err="1" smtClean="0">
                <a:solidFill>
                  <a:srgbClr val="FF0000"/>
                </a:solidFill>
              </a:rPr>
              <a:t>hành</a:t>
            </a:r>
            <a:r>
              <a:rPr lang="en-US" dirty="0" smtClean="0">
                <a:solidFill>
                  <a:srgbClr val="FF0000"/>
                </a:solidFill>
              </a:rPr>
              <a:t> vi </a:t>
            </a:r>
            <a:r>
              <a:rPr lang="en-US" dirty="0" err="1" smtClean="0">
                <a:solidFill>
                  <a:srgbClr val="FF0000"/>
                </a:solidFill>
              </a:rPr>
              <a:t>của</a:t>
            </a:r>
            <a:r>
              <a:rPr lang="en-US" dirty="0" smtClean="0">
                <a:solidFill>
                  <a:srgbClr val="FF0000"/>
                </a:solidFill>
              </a:rPr>
              <a:t> </a:t>
            </a:r>
            <a:r>
              <a:rPr lang="en-US" dirty="0" err="1" smtClean="0">
                <a:solidFill>
                  <a:srgbClr val="FF0000"/>
                </a:solidFill>
              </a:rPr>
              <a:t>hệ</a:t>
            </a:r>
            <a:r>
              <a:rPr lang="en-US" dirty="0" smtClean="0">
                <a:solidFill>
                  <a:srgbClr val="FF0000"/>
                </a:solidFill>
              </a:rPr>
              <a:t> </a:t>
            </a:r>
            <a:r>
              <a:rPr lang="en-US" dirty="0" err="1" smtClean="0">
                <a:solidFill>
                  <a:srgbClr val="FF0000"/>
                </a:solidFill>
              </a:rPr>
              <a:t>thống</a:t>
            </a:r>
            <a:r>
              <a:rPr lang="en-US" dirty="0" smtClean="0">
                <a:solidFill>
                  <a:srgbClr val="FF0000"/>
                </a:solidFill>
              </a:rPr>
              <a:t> con </a:t>
            </a:r>
            <a:r>
              <a:rPr lang="en-US" dirty="0" err="1" smtClean="0">
                <a:solidFill>
                  <a:srgbClr val="FF0000"/>
                </a:solidFill>
              </a:rPr>
              <a:t>vào</a:t>
            </a:r>
            <a:r>
              <a:rPr lang="en-US" dirty="0" smtClean="0">
                <a:solidFill>
                  <a:srgbClr val="FF0000"/>
                </a:solidFill>
              </a:rPr>
              <a:t> </a:t>
            </a:r>
            <a:r>
              <a:rPr lang="en-US" dirty="0" err="1" smtClean="0">
                <a:solidFill>
                  <a:srgbClr val="FF0000"/>
                </a:solidFill>
              </a:rPr>
              <a:t>trong</a:t>
            </a:r>
            <a:r>
              <a:rPr lang="en-US" dirty="0" smtClean="0">
                <a:solidFill>
                  <a:srgbClr val="FF0000"/>
                </a:solidFill>
              </a:rPr>
              <a:t> </a:t>
            </a:r>
            <a:r>
              <a:rPr lang="en-US" dirty="0" err="1" smtClean="0">
                <a:solidFill>
                  <a:srgbClr val="FF0000"/>
                </a:solidFill>
              </a:rPr>
              <a:t>các</a:t>
            </a:r>
            <a:r>
              <a:rPr lang="en-US" dirty="0" smtClean="0">
                <a:solidFill>
                  <a:srgbClr val="FF0000"/>
                </a:solidFill>
              </a:rPr>
              <a:t> </a:t>
            </a:r>
            <a:r>
              <a:rPr lang="en-US" dirty="0" err="1" smtClean="0">
                <a:solidFill>
                  <a:srgbClr val="FF0000"/>
                </a:solidFill>
              </a:rPr>
              <a:t>phần</a:t>
            </a:r>
            <a:r>
              <a:rPr lang="en-US" dirty="0" smtClean="0">
                <a:solidFill>
                  <a:srgbClr val="FF0000"/>
                </a:solidFill>
              </a:rPr>
              <a:t> </a:t>
            </a:r>
            <a:r>
              <a:rPr lang="en-US" dirty="0" err="1" smtClean="0">
                <a:solidFill>
                  <a:srgbClr val="FF0000"/>
                </a:solidFill>
              </a:rPr>
              <a:t>tử</a:t>
            </a:r>
            <a:r>
              <a:rPr lang="en-US" dirty="0" smtClean="0">
                <a:solidFill>
                  <a:srgbClr val="FF0000"/>
                </a:solidFill>
              </a:rPr>
              <a:t> </a:t>
            </a:r>
            <a:r>
              <a:rPr lang="en-US" dirty="0" err="1" smtClean="0">
                <a:solidFill>
                  <a:srgbClr val="FF0000"/>
                </a:solidFill>
              </a:rPr>
              <a:t>của</a:t>
            </a:r>
            <a:r>
              <a:rPr lang="en-US" dirty="0" smtClean="0">
                <a:solidFill>
                  <a:srgbClr val="FF0000"/>
                </a:solidFill>
              </a:rPr>
              <a:t> </a:t>
            </a:r>
            <a:r>
              <a:rPr lang="en-US" dirty="0" err="1" smtClean="0">
                <a:solidFill>
                  <a:srgbClr val="FF0000"/>
                </a:solidFill>
              </a:rPr>
              <a:t>nó</a:t>
            </a:r>
            <a:endParaRPr lang="en-US" dirty="0" smtClean="0">
              <a:solidFill>
                <a:srgbClr val="FF0000"/>
              </a:solidFill>
            </a:endParaRPr>
          </a:p>
          <a:p>
            <a:r>
              <a:rPr lang="en-US" dirty="0" err="1" smtClean="0"/>
              <a:t>Làm</a:t>
            </a:r>
            <a:r>
              <a:rPr lang="en-US" dirty="0" smtClean="0"/>
              <a:t> </a:t>
            </a:r>
            <a:r>
              <a:rPr lang="en-US" dirty="0" err="1" smtClean="0"/>
              <a:t>tài</a:t>
            </a:r>
            <a:r>
              <a:rPr lang="en-US" dirty="0" smtClean="0"/>
              <a:t> </a:t>
            </a:r>
            <a:r>
              <a:rPr lang="en-US" dirty="0" err="1" smtClean="0"/>
              <a:t>liệu</a:t>
            </a:r>
            <a:r>
              <a:rPr lang="en-US" dirty="0" smtClean="0"/>
              <a:t> </a:t>
            </a:r>
            <a:r>
              <a:rPr lang="en-US" dirty="0" err="1" smtClean="0"/>
              <a:t>về</a:t>
            </a:r>
            <a:r>
              <a:rPr lang="en-US" dirty="0" smtClean="0"/>
              <a:t> </a:t>
            </a:r>
            <a:r>
              <a:rPr lang="en-US" dirty="0" err="1" smtClean="0"/>
              <a:t>các</a:t>
            </a:r>
            <a:r>
              <a:rPr lang="en-US" dirty="0" smtClean="0"/>
              <a:t> </a:t>
            </a:r>
            <a:r>
              <a:rPr lang="en-US" dirty="0" err="1" smtClean="0"/>
              <a:t>phần</a:t>
            </a:r>
            <a:r>
              <a:rPr lang="en-US" dirty="0" smtClean="0"/>
              <a:t> </a:t>
            </a:r>
            <a:r>
              <a:rPr lang="en-US" dirty="0" err="1" smtClean="0"/>
              <a:t>tử</a:t>
            </a:r>
            <a:r>
              <a:rPr lang="en-US" dirty="0" smtClean="0"/>
              <a:t> </a:t>
            </a:r>
            <a:r>
              <a:rPr lang="en-US" dirty="0" err="1" smtClean="0"/>
              <a:t>của</a:t>
            </a:r>
            <a:r>
              <a:rPr lang="en-US" dirty="0" smtClean="0"/>
              <a:t> </a:t>
            </a:r>
            <a:r>
              <a:rPr lang="en-US" dirty="0" err="1" smtClean="0"/>
              <a:t>hệ</a:t>
            </a:r>
            <a:r>
              <a:rPr lang="en-US" dirty="0" smtClean="0"/>
              <a:t> </a:t>
            </a:r>
            <a:r>
              <a:rPr lang="en-US" dirty="0" err="1" smtClean="0"/>
              <a:t>thống</a:t>
            </a:r>
            <a:r>
              <a:rPr lang="en-US" dirty="0" smtClean="0"/>
              <a:t> con</a:t>
            </a:r>
          </a:p>
          <a:p>
            <a:r>
              <a:rPr lang="en-US" dirty="0" err="1" smtClean="0"/>
              <a:t>Mô</a:t>
            </a:r>
            <a:r>
              <a:rPr lang="en-US" dirty="0" smtClean="0"/>
              <a:t> </a:t>
            </a:r>
            <a:r>
              <a:rPr lang="en-US" dirty="0" err="1" smtClean="0"/>
              <a:t>tả</a:t>
            </a:r>
            <a:r>
              <a:rPr lang="en-US" dirty="0" smtClean="0"/>
              <a:t> </a:t>
            </a:r>
            <a:r>
              <a:rPr lang="en-US" dirty="0" err="1" smtClean="0"/>
              <a:t>sự</a:t>
            </a:r>
            <a:r>
              <a:rPr lang="en-US" dirty="0" smtClean="0"/>
              <a:t> </a:t>
            </a:r>
            <a:r>
              <a:rPr lang="en-US" dirty="0" err="1" smtClean="0"/>
              <a:t>phụ</a:t>
            </a:r>
            <a:r>
              <a:rPr lang="en-US" dirty="0" smtClean="0"/>
              <a:t> </a:t>
            </a:r>
            <a:r>
              <a:rPr lang="en-US" dirty="0" err="1" smtClean="0"/>
              <a:t>thuộc</a:t>
            </a:r>
            <a:r>
              <a:rPr lang="en-US" dirty="0" smtClean="0"/>
              <a:t> </a:t>
            </a:r>
            <a:r>
              <a:rPr lang="en-US" dirty="0" err="1" smtClean="0"/>
              <a:t>hệ</a:t>
            </a:r>
            <a:r>
              <a:rPr lang="en-US" dirty="0" smtClean="0"/>
              <a:t> </a:t>
            </a:r>
            <a:r>
              <a:rPr lang="en-US" dirty="0" err="1" smtClean="0"/>
              <a:t>thống</a:t>
            </a:r>
            <a:r>
              <a:rPr lang="en-US" dirty="0" smtClean="0"/>
              <a:t> con</a:t>
            </a:r>
          </a:p>
          <a:p>
            <a:r>
              <a:rPr lang="en-US" dirty="0" smtClean="0"/>
              <a:t>Checkpoints</a:t>
            </a:r>
            <a:endParaRPr lang="en-US" dirty="0"/>
          </a:p>
        </p:txBody>
      </p:sp>
    </p:spTree>
    <p:extLst>
      <p:ext uri="{BB962C8B-B14F-4D97-AF65-F5344CB8AC3E}">
        <p14:creationId xmlns:p14="http://schemas.microsoft.com/office/powerpoint/2010/main" val="20672334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43712"/>
          </a:xfrm>
        </p:spPr>
        <p:txBody>
          <a:bodyPr>
            <a:normAutofit/>
          </a:bodyPr>
          <a:lstStyle/>
          <a:p>
            <a:pPr>
              <a:lnSpc>
                <a:spcPct val="70000"/>
              </a:lnSpc>
            </a:pPr>
            <a:r>
              <a:rPr lang="en-US" sz="4000" dirty="0" err="1"/>
              <a:t>Các</a:t>
            </a:r>
            <a:r>
              <a:rPr lang="en-US" sz="4000" dirty="0"/>
              <a:t> </a:t>
            </a:r>
            <a:r>
              <a:rPr lang="en-US" sz="4000" dirty="0" err="1"/>
              <a:t>trách</a:t>
            </a:r>
            <a:r>
              <a:rPr lang="en-US" sz="4000" dirty="0"/>
              <a:t> </a:t>
            </a:r>
            <a:r>
              <a:rPr lang="en-US" sz="4000" dirty="0" err="1"/>
              <a:t>nhiệm</a:t>
            </a:r>
            <a:r>
              <a:rPr lang="en-US" sz="4000" dirty="0"/>
              <a:t> </a:t>
            </a:r>
            <a:r>
              <a:rPr lang="en-US" sz="4000" dirty="0" err="1"/>
              <a:t>của</a:t>
            </a:r>
            <a:r>
              <a:rPr lang="en-US" sz="4000" dirty="0"/>
              <a:t> </a:t>
            </a:r>
            <a:r>
              <a:rPr lang="en-US" sz="4000" dirty="0" err="1"/>
              <a:t>hệ</a:t>
            </a:r>
            <a:r>
              <a:rPr lang="en-US" sz="4000" dirty="0"/>
              <a:t> </a:t>
            </a:r>
            <a:r>
              <a:rPr lang="en-US" sz="4000" dirty="0" err="1"/>
              <a:t>thống</a:t>
            </a:r>
            <a:r>
              <a:rPr lang="en-US" sz="4000" dirty="0"/>
              <a:t> con</a:t>
            </a:r>
          </a:p>
        </p:txBody>
      </p:sp>
      <p:sp>
        <p:nvSpPr>
          <p:cNvPr id="4" name="Slide Number Placeholder 3"/>
          <p:cNvSpPr>
            <a:spLocks noGrp="1"/>
          </p:cNvSpPr>
          <p:nvPr>
            <p:ph type="sldNum" sz="quarter" idx="12"/>
          </p:nvPr>
        </p:nvSpPr>
        <p:spPr/>
        <p:txBody>
          <a:bodyPr/>
          <a:lstStyle/>
          <a:p>
            <a:fld id="{4104E86A-6C53-419A-92FE-712D82B956FB}" type="slidenum">
              <a:rPr lang="en-US" smtClean="0"/>
              <a:pPr/>
              <a:t>7</a:t>
            </a:fld>
            <a:endParaRPr lang="en-US"/>
          </a:p>
        </p:txBody>
      </p:sp>
      <p:sp>
        <p:nvSpPr>
          <p:cNvPr id="43" name="Rectangle 23"/>
          <p:cNvSpPr>
            <a:spLocks noGrp="1" noChangeArrowheads="1"/>
          </p:cNvSpPr>
          <p:nvPr>
            <p:ph idx="1"/>
          </p:nvPr>
        </p:nvSpPr>
        <p:spPr>
          <a:xfrm>
            <a:off x="457200" y="1600200"/>
            <a:ext cx="8229600" cy="4525963"/>
          </a:xfrm>
        </p:spPr>
        <p:txBody>
          <a:bodyPr/>
          <a:lstStyle/>
          <a:p>
            <a:r>
              <a:rPr lang="en-US" dirty="0" err="1" smtClean="0"/>
              <a:t>Các</a:t>
            </a:r>
            <a:r>
              <a:rPr lang="en-US" dirty="0" smtClean="0"/>
              <a:t> </a:t>
            </a:r>
            <a:r>
              <a:rPr lang="en-US" dirty="0" err="1" smtClean="0"/>
              <a:t>trách</a:t>
            </a:r>
            <a:r>
              <a:rPr lang="en-US" dirty="0" smtClean="0"/>
              <a:t> </a:t>
            </a:r>
            <a:r>
              <a:rPr lang="en-US" dirty="0" err="1" smtClean="0"/>
              <a:t>nhiệm</a:t>
            </a:r>
            <a:r>
              <a:rPr lang="en-US" dirty="0" smtClean="0"/>
              <a:t> </a:t>
            </a:r>
            <a:r>
              <a:rPr lang="en-US" dirty="0" err="1" smtClean="0"/>
              <a:t>của</a:t>
            </a:r>
            <a:r>
              <a:rPr lang="en-US" dirty="0" smtClean="0"/>
              <a:t> </a:t>
            </a:r>
            <a:r>
              <a:rPr lang="en-US" dirty="0" err="1" smtClean="0"/>
              <a:t>hệ</a:t>
            </a:r>
            <a:r>
              <a:rPr lang="en-US" dirty="0" smtClean="0"/>
              <a:t> </a:t>
            </a:r>
            <a:r>
              <a:rPr lang="en-US" dirty="0" err="1" smtClean="0"/>
              <a:t>thống</a:t>
            </a:r>
            <a:r>
              <a:rPr lang="en-US" dirty="0" smtClean="0"/>
              <a:t> con (Subsystem responsibilities) </a:t>
            </a:r>
            <a:r>
              <a:rPr lang="en-US" dirty="0" err="1" smtClean="0"/>
              <a:t>được</a:t>
            </a:r>
            <a:r>
              <a:rPr lang="en-US" dirty="0" smtClean="0"/>
              <a:t> </a:t>
            </a:r>
            <a:r>
              <a:rPr lang="en-US" dirty="0" err="1" smtClean="0"/>
              <a:t>xác</a:t>
            </a:r>
            <a:r>
              <a:rPr lang="en-US" dirty="0" smtClean="0"/>
              <a:t> </a:t>
            </a:r>
            <a:r>
              <a:rPr lang="en-US" dirty="0" err="1" smtClean="0"/>
              <a:t>định</a:t>
            </a:r>
            <a:r>
              <a:rPr lang="en-US" dirty="0" smtClean="0"/>
              <a:t> </a:t>
            </a:r>
            <a:r>
              <a:rPr lang="en-US" dirty="0" err="1" smtClean="0"/>
              <a:t>thông</a:t>
            </a:r>
            <a:r>
              <a:rPr lang="en-US" dirty="0" smtClean="0"/>
              <a:t> qua </a:t>
            </a:r>
            <a:r>
              <a:rPr lang="en-US" dirty="0" err="1" smtClean="0"/>
              <a:t>họt</a:t>
            </a:r>
            <a:r>
              <a:rPr lang="en-US" dirty="0" smtClean="0"/>
              <a:t> </a:t>
            </a:r>
            <a:r>
              <a:rPr lang="en-US" dirty="0" err="1" smtClean="0"/>
              <a:t>động</a:t>
            </a:r>
            <a:r>
              <a:rPr lang="en-US" dirty="0" smtClean="0"/>
              <a:t> </a:t>
            </a:r>
            <a:r>
              <a:rPr lang="en-US" dirty="0" err="1" smtClean="0"/>
              <a:t>của</a:t>
            </a:r>
            <a:r>
              <a:rPr lang="en-US" dirty="0" smtClean="0"/>
              <a:t> </a:t>
            </a:r>
            <a:r>
              <a:rPr lang="en-US" dirty="0" err="1" smtClean="0"/>
              <a:t>giao</a:t>
            </a:r>
            <a:r>
              <a:rPr lang="en-US" dirty="0" smtClean="0"/>
              <a:t> </a:t>
            </a:r>
            <a:r>
              <a:rPr lang="en-US" dirty="0" err="1" smtClean="0"/>
              <a:t>diện</a:t>
            </a:r>
            <a:endParaRPr lang="en-US" dirty="0"/>
          </a:p>
          <a:p>
            <a:pPr lvl="1"/>
            <a:r>
              <a:rPr lang="en-US" dirty="0" err="1" smtClean="0"/>
              <a:t>Mô</a:t>
            </a:r>
            <a:r>
              <a:rPr lang="en-US" dirty="0" smtClean="0"/>
              <a:t> </a:t>
            </a:r>
            <a:r>
              <a:rPr lang="en-US" dirty="0" err="1" smtClean="0"/>
              <a:t>hình</a:t>
            </a:r>
            <a:r>
              <a:rPr lang="en-US" dirty="0" smtClean="0"/>
              <a:t> </a:t>
            </a:r>
            <a:r>
              <a:rPr lang="en-US" dirty="0" err="1" smtClean="0"/>
              <a:t>hóa</a:t>
            </a:r>
            <a:r>
              <a:rPr lang="en-US" dirty="0" smtClean="0"/>
              <a:t> </a:t>
            </a:r>
            <a:r>
              <a:rPr lang="en-US" dirty="0" err="1" smtClean="0"/>
              <a:t>hiện</a:t>
            </a:r>
            <a:r>
              <a:rPr lang="en-US" dirty="0" smtClean="0"/>
              <a:t> </a:t>
            </a:r>
            <a:r>
              <a:rPr lang="en-US" dirty="0" err="1" smtClean="0"/>
              <a:t>thực</a:t>
            </a:r>
            <a:r>
              <a:rPr lang="en-US" dirty="0" smtClean="0"/>
              <a:t> </a:t>
            </a:r>
            <a:r>
              <a:rPr lang="en-US" dirty="0" err="1" smtClean="0"/>
              <a:t>hóa</a:t>
            </a:r>
            <a:r>
              <a:rPr lang="en-US" dirty="0" smtClean="0"/>
              <a:t> </a:t>
            </a:r>
            <a:r>
              <a:rPr lang="en-US" dirty="0" err="1" smtClean="0"/>
              <a:t>giao</a:t>
            </a:r>
            <a:r>
              <a:rPr lang="en-US" dirty="0" smtClean="0"/>
              <a:t> </a:t>
            </a:r>
            <a:r>
              <a:rPr lang="en-US" dirty="0" err="1" smtClean="0"/>
              <a:t>diện</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43712"/>
          </a:xfrm>
        </p:spPr>
        <p:txBody>
          <a:bodyPr>
            <a:normAutofit/>
          </a:bodyPr>
          <a:lstStyle/>
          <a:p>
            <a:pPr>
              <a:lnSpc>
                <a:spcPct val="70000"/>
              </a:lnSpc>
            </a:pPr>
            <a:r>
              <a:rPr lang="en-US" sz="4000" dirty="0" err="1"/>
              <a:t>Các</a:t>
            </a:r>
            <a:r>
              <a:rPr lang="en-US" sz="4000" dirty="0"/>
              <a:t> </a:t>
            </a:r>
            <a:r>
              <a:rPr lang="en-US" sz="4000" dirty="0" err="1"/>
              <a:t>trách</a:t>
            </a:r>
            <a:r>
              <a:rPr lang="en-US" sz="4000" dirty="0"/>
              <a:t> </a:t>
            </a:r>
            <a:r>
              <a:rPr lang="en-US" sz="4000" dirty="0" err="1"/>
              <a:t>nhiệm</a:t>
            </a:r>
            <a:r>
              <a:rPr lang="en-US" sz="4000" dirty="0"/>
              <a:t> </a:t>
            </a:r>
            <a:r>
              <a:rPr lang="en-US" sz="4000" dirty="0" err="1"/>
              <a:t>của</a:t>
            </a:r>
            <a:r>
              <a:rPr lang="en-US" sz="4000" dirty="0"/>
              <a:t> </a:t>
            </a:r>
            <a:r>
              <a:rPr lang="en-US" sz="4000" dirty="0" err="1"/>
              <a:t>hệ</a:t>
            </a:r>
            <a:r>
              <a:rPr lang="en-US" sz="4000" dirty="0"/>
              <a:t> </a:t>
            </a:r>
            <a:r>
              <a:rPr lang="en-US" sz="4000" dirty="0" err="1"/>
              <a:t>thống</a:t>
            </a:r>
            <a:r>
              <a:rPr lang="en-US" sz="4000" dirty="0"/>
              <a:t> con</a:t>
            </a:r>
          </a:p>
        </p:txBody>
      </p:sp>
      <p:sp>
        <p:nvSpPr>
          <p:cNvPr id="4" name="Slide Number Placeholder 3"/>
          <p:cNvSpPr>
            <a:spLocks noGrp="1"/>
          </p:cNvSpPr>
          <p:nvPr>
            <p:ph type="sldNum" sz="quarter" idx="12"/>
          </p:nvPr>
        </p:nvSpPr>
        <p:spPr/>
        <p:txBody>
          <a:bodyPr/>
          <a:lstStyle/>
          <a:p>
            <a:fld id="{4104E86A-6C53-419A-92FE-712D82B956FB}" type="slidenum">
              <a:rPr lang="en-US" smtClean="0"/>
              <a:pPr/>
              <a:t>8</a:t>
            </a:fld>
            <a:endParaRPr lang="en-US"/>
          </a:p>
        </p:txBody>
      </p:sp>
      <p:sp>
        <p:nvSpPr>
          <p:cNvPr id="6" name="Content Placeholder 2"/>
          <p:cNvSpPr>
            <a:spLocks noGrp="1"/>
          </p:cNvSpPr>
          <p:nvPr>
            <p:ph idx="1"/>
          </p:nvPr>
        </p:nvSpPr>
        <p:spPr>
          <a:xfrm>
            <a:off x="457200" y="1600200"/>
            <a:ext cx="8229600" cy="4525963"/>
          </a:xfrm>
        </p:spPr>
        <p:txBody>
          <a:bodyPr/>
          <a:lstStyle/>
          <a:p>
            <a:r>
              <a:rPr lang="en-US" dirty="0" err="1" smtClean="0"/>
              <a:t>Hoạt</a:t>
            </a:r>
            <a:r>
              <a:rPr lang="en-US" dirty="0" smtClean="0"/>
              <a:t> </a:t>
            </a:r>
            <a:r>
              <a:rPr lang="en-US" dirty="0" err="1" smtClean="0"/>
              <a:t>động</a:t>
            </a:r>
            <a:r>
              <a:rPr lang="en-US" dirty="0" smtClean="0"/>
              <a:t> </a:t>
            </a:r>
            <a:r>
              <a:rPr lang="en-US" dirty="0" err="1" smtClean="0"/>
              <a:t>của</a:t>
            </a:r>
            <a:r>
              <a:rPr lang="en-US" dirty="0" smtClean="0"/>
              <a:t> </a:t>
            </a:r>
            <a:r>
              <a:rPr lang="en-US" dirty="0" err="1" smtClean="0"/>
              <a:t>giao</a:t>
            </a:r>
            <a:r>
              <a:rPr lang="en-US" dirty="0" smtClean="0"/>
              <a:t> </a:t>
            </a:r>
            <a:r>
              <a:rPr lang="en-US" dirty="0" err="1" smtClean="0"/>
              <a:t>diện</a:t>
            </a:r>
            <a:r>
              <a:rPr lang="en-US" dirty="0" smtClean="0"/>
              <a:t> </a:t>
            </a:r>
            <a:r>
              <a:rPr lang="en-US" dirty="0" err="1" smtClean="0"/>
              <a:t>có</a:t>
            </a:r>
            <a:r>
              <a:rPr lang="en-US" dirty="0" smtClean="0"/>
              <a:t> </a:t>
            </a:r>
            <a:r>
              <a:rPr lang="en-US" dirty="0" err="1" smtClean="0"/>
              <a:t>thể</a:t>
            </a:r>
            <a:r>
              <a:rPr lang="en-US" dirty="0" smtClean="0"/>
              <a:t> </a:t>
            </a:r>
            <a:r>
              <a:rPr lang="en-US" dirty="0" err="1" smtClean="0"/>
              <a:t>được</a:t>
            </a:r>
            <a:r>
              <a:rPr lang="en-US" dirty="0" smtClean="0"/>
              <a:t> </a:t>
            </a:r>
            <a:r>
              <a:rPr lang="en-US" dirty="0" err="1" smtClean="0"/>
              <a:t>hiện</a:t>
            </a:r>
            <a:r>
              <a:rPr lang="en-US" dirty="0" smtClean="0"/>
              <a:t> </a:t>
            </a:r>
            <a:r>
              <a:rPr lang="en-US" dirty="0" err="1" smtClean="0"/>
              <a:t>thực</a:t>
            </a:r>
            <a:r>
              <a:rPr lang="en-US" dirty="0" smtClean="0"/>
              <a:t> </a:t>
            </a:r>
            <a:r>
              <a:rPr lang="en-US" dirty="0" err="1" smtClean="0"/>
              <a:t>bởi</a:t>
            </a:r>
            <a:endParaRPr lang="en-US" dirty="0" smtClean="0"/>
          </a:p>
          <a:p>
            <a:pPr lvl="1"/>
            <a:r>
              <a:rPr lang="en-US" dirty="0" err="1" smtClean="0"/>
              <a:t>Hoạt</a:t>
            </a:r>
            <a:r>
              <a:rPr lang="en-US" dirty="0" smtClean="0"/>
              <a:t> </a:t>
            </a:r>
            <a:r>
              <a:rPr lang="en-US" dirty="0" err="1" smtClean="0"/>
              <a:t>động</a:t>
            </a:r>
            <a:r>
              <a:rPr lang="en-US" dirty="0" smtClean="0"/>
              <a:t> </a:t>
            </a:r>
            <a:r>
              <a:rPr lang="en-US" dirty="0" err="1" smtClean="0"/>
              <a:t>bên</a:t>
            </a:r>
            <a:r>
              <a:rPr lang="en-US" dirty="0" smtClean="0"/>
              <a:t> </a:t>
            </a:r>
            <a:r>
              <a:rPr lang="en-US" dirty="0" err="1" smtClean="0"/>
              <a:t>trong</a:t>
            </a:r>
            <a:r>
              <a:rPr lang="en-US" dirty="0" smtClean="0"/>
              <a:t> (internal) </a:t>
            </a:r>
            <a:r>
              <a:rPr lang="en-US" dirty="0" err="1" smtClean="0"/>
              <a:t>của</a:t>
            </a:r>
            <a:r>
              <a:rPr lang="en-US" dirty="0" smtClean="0"/>
              <a:t> </a:t>
            </a:r>
            <a:r>
              <a:rPr lang="en-US" dirty="0" err="1" smtClean="0"/>
              <a:t>các</a:t>
            </a:r>
            <a:r>
              <a:rPr lang="en-US" dirty="0" smtClean="0"/>
              <a:t> </a:t>
            </a:r>
            <a:r>
              <a:rPr lang="en-US" dirty="0" err="1" smtClean="0"/>
              <a:t>lớp</a:t>
            </a:r>
            <a:endParaRPr lang="en-US" dirty="0" smtClean="0"/>
          </a:p>
          <a:p>
            <a:pPr lvl="1"/>
            <a:r>
              <a:rPr lang="en-US" dirty="0" err="1" smtClean="0"/>
              <a:t>Hoạt</a:t>
            </a:r>
            <a:r>
              <a:rPr lang="en-US" dirty="0" smtClean="0"/>
              <a:t> </a:t>
            </a:r>
            <a:r>
              <a:rPr lang="en-US" dirty="0" err="1" smtClean="0"/>
              <a:t>động</a:t>
            </a:r>
            <a:r>
              <a:rPr lang="en-US" dirty="0" smtClean="0"/>
              <a:t> </a:t>
            </a:r>
            <a:r>
              <a:rPr lang="en-US" dirty="0" err="1" smtClean="0"/>
              <a:t>bên</a:t>
            </a:r>
            <a:r>
              <a:rPr lang="en-US" dirty="0" smtClean="0"/>
              <a:t> </a:t>
            </a:r>
            <a:r>
              <a:rPr lang="en-US" dirty="0" err="1" smtClean="0"/>
              <a:t>trong</a:t>
            </a:r>
            <a:r>
              <a:rPr lang="en-US" dirty="0" smtClean="0"/>
              <a:t> (internal) </a:t>
            </a:r>
            <a:r>
              <a:rPr lang="en-US" dirty="0" err="1" smtClean="0"/>
              <a:t>của</a:t>
            </a:r>
            <a:r>
              <a:rPr lang="en-US" dirty="0" smtClean="0"/>
              <a:t> </a:t>
            </a:r>
            <a:r>
              <a:rPr lang="en-US" dirty="0" err="1" smtClean="0"/>
              <a:t>các</a:t>
            </a:r>
            <a:r>
              <a:rPr lang="en-US" dirty="0" smtClean="0"/>
              <a:t> </a:t>
            </a:r>
            <a:r>
              <a:rPr lang="en-US" dirty="0" err="1" smtClean="0"/>
              <a:t>hệ</a:t>
            </a:r>
            <a:r>
              <a:rPr lang="en-US" dirty="0" smtClean="0"/>
              <a:t> </a:t>
            </a:r>
            <a:r>
              <a:rPr lang="en-US" dirty="0" err="1" smtClean="0"/>
              <a:t>thống</a:t>
            </a:r>
            <a:r>
              <a:rPr lang="en-US" dirty="0" smtClean="0"/>
              <a:t> con</a:t>
            </a:r>
          </a:p>
          <a:p>
            <a:endParaRPr lang="en-US" dirty="0"/>
          </a:p>
        </p:txBody>
      </p:sp>
      <p:grpSp>
        <p:nvGrpSpPr>
          <p:cNvPr id="7" name="Group 6"/>
          <p:cNvGrpSpPr/>
          <p:nvPr/>
        </p:nvGrpSpPr>
        <p:grpSpPr>
          <a:xfrm>
            <a:off x="1335087" y="3846319"/>
            <a:ext cx="6750051" cy="1910003"/>
            <a:chOff x="1335087" y="4265613"/>
            <a:chExt cx="6750051" cy="1910003"/>
          </a:xfrm>
        </p:grpSpPr>
        <p:grpSp>
          <p:nvGrpSpPr>
            <p:cNvPr id="8" name="Group 4"/>
            <p:cNvGrpSpPr>
              <a:grpSpLocks/>
            </p:cNvGrpSpPr>
            <p:nvPr/>
          </p:nvGrpSpPr>
          <p:grpSpPr bwMode="auto">
            <a:xfrm>
              <a:off x="5486400" y="4265613"/>
              <a:ext cx="2598738" cy="1155700"/>
              <a:chOff x="3696" y="760"/>
              <a:chExt cx="1584" cy="824"/>
            </a:xfrm>
          </p:grpSpPr>
          <p:sp>
            <p:nvSpPr>
              <p:cNvPr id="21" name="Rectangle 5"/>
              <p:cNvSpPr>
                <a:spLocks noChangeArrowheads="1"/>
              </p:cNvSpPr>
              <p:nvPr/>
            </p:nvSpPr>
            <p:spPr bwMode="auto">
              <a:xfrm>
                <a:off x="3696" y="937"/>
                <a:ext cx="1584" cy="647"/>
              </a:xfrm>
              <a:prstGeom prst="rect">
                <a:avLst/>
              </a:prstGeom>
              <a:solidFill>
                <a:srgbClr val="FFFFCC"/>
              </a:solidFill>
              <a:ln w="12700">
                <a:solidFill>
                  <a:srgbClr val="8A0E5E"/>
                </a:solidFill>
                <a:miter lim="800000"/>
                <a:headEnd/>
                <a:tailEnd/>
              </a:ln>
            </p:spPr>
            <p:txBody>
              <a:bodyPr/>
              <a:lstStyle/>
              <a:p>
                <a:endParaRPr lang="en-US"/>
              </a:p>
            </p:txBody>
          </p:sp>
          <p:sp>
            <p:nvSpPr>
              <p:cNvPr id="22" name="Rectangle 6"/>
              <p:cNvSpPr>
                <a:spLocks noChangeArrowheads="1"/>
              </p:cNvSpPr>
              <p:nvPr/>
            </p:nvSpPr>
            <p:spPr bwMode="auto">
              <a:xfrm>
                <a:off x="3696" y="760"/>
                <a:ext cx="635" cy="177"/>
              </a:xfrm>
              <a:prstGeom prst="rect">
                <a:avLst/>
              </a:prstGeom>
              <a:solidFill>
                <a:srgbClr val="FFFFCC"/>
              </a:solidFill>
              <a:ln w="12700">
                <a:solidFill>
                  <a:srgbClr val="8A0E5E"/>
                </a:solidFill>
                <a:miter lim="800000"/>
                <a:headEnd/>
                <a:tailEnd/>
              </a:ln>
            </p:spPr>
            <p:txBody>
              <a:bodyPr/>
              <a:lstStyle/>
              <a:p>
                <a:endParaRPr lang="en-US"/>
              </a:p>
            </p:txBody>
          </p:sp>
        </p:grpSp>
        <p:sp>
          <p:nvSpPr>
            <p:cNvPr id="9" name="Rectangle 8"/>
            <p:cNvSpPr>
              <a:spLocks noChangeArrowheads="1"/>
            </p:cNvSpPr>
            <p:nvPr/>
          </p:nvSpPr>
          <p:spPr bwMode="auto">
            <a:xfrm>
              <a:off x="5680075" y="4754563"/>
              <a:ext cx="2165350" cy="244475"/>
            </a:xfrm>
            <a:prstGeom prst="rect">
              <a:avLst/>
            </a:prstGeom>
            <a:solidFill>
              <a:srgbClr val="FFFFCC"/>
            </a:solidFill>
            <a:ln w="9525">
              <a:noFill/>
              <a:miter lim="800000"/>
              <a:headEnd/>
              <a:tailEnd/>
            </a:ln>
          </p:spPr>
          <p:txBody>
            <a:bodyPr wrap="none" lIns="0" tIns="0" rIns="0" bIns="0">
              <a:spAutoFit/>
            </a:bodyPr>
            <a:lstStyle/>
            <a:p>
              <a:pPr algn="ctr"/>
              <a:r>
                <a:rPr lang="en-US" sz="1600" b="1"/>
                <a:t>CourseCatalogSystem</a:t>
              </a:r>
            </a:p>
          </p:txBody>
        </p:sp>
        <p:sp>
          <p:nvSpPr>
            <p:cNvPr id="10" name="Rectangle 9"/>
            <p:cNvSpPr>
              <a:spLocks noChangeArrowheads="1"/>
            </p:cNvSpPr>
            <p:nvPr/>
          </p:nvSpPr>
          <p:spPr bwMode="auto">
            <a:xfrm>
              <a:off x="6164263" y="4532313"/>
              <a:ext cx="1272784" cy="215444"/>
            </a:xfrm>
            <a:prstGeom prst="rect">
              <a:avLst/>
            </a:prstGeom>
            <a:solidFill>
              <a:srgbClr val="FFFFCC"/>
            </a:solidFill>
            <a:ln w="9525">
              <a:noFill/>
              <a:miter lim="800000"/>
              <a:headEnd/>
              <a:tailEnd/>
            </a:ln>
          </p:spPr>
          <p:txBody>
            <a:bodyPr wrap="none" lIns="0" tIns="0" rIns="0" bIns="0">
              <a:spAutoFit/>
            </a:bodyPr>
            <a:lstStyle/>
            <a:p>
              <a:pPr algn="ctr"/>
              <a:r>
                <a:rPr lang="en-US" sz="1400"/>
                <a:t>&lt;&lt;subsystem&gt;&gt;</a:t>
              </a:r>
            </a:p>
          </p:txBody>
        </p:sp>
        <p:sp>
          <p:nvSpPr>
            <p:cNvPr id="11" name="Rectangle 11"/>
            <p:cNvSpPr>
              <a:spLocks noChangeArrowheads="1"/>
            </p:cNvSpPr>
            <p:nvPr/>
          </p:nvSpPr>
          <p:spPr bwMode="auto">
            <a:xfrm>
              <a:off x="1447800" y="4265613"/>
              <a:ext cx="2484438" cy="1135062"/>
            </a:xfrm>
            <a:prstGeom prst="rect">
              <a:avLst/>
            </a:prstGeom>
            <a:solidFill>
              <a:srgbClr val="FFFFCC"/>
            </a:solidFill>
            <a:ln w="12700">
              <a:solidFill>
                <a:srgbClr val="8A0E5E"/>
              </a:solidFill>
              <a:miter lim="800000"/>
              <a:headEnd/>
              <a:tailEnd/>
            </a:ln>
          </p:spPr>
          <p:txBody>
            <a:bodyPr/>
            <a:lstStyle/>
            <a:p>
              <a:endParaRPr lang="en-US"/>
            </a:p>
          </p:txBody>
        </p:sp>
        <p:sp>
          <p:nvSpPr>
            <p:cNvPr id="12" name="Rectangle 12"/>
            <p:cNvSpPr>
              <a:spLocks noChangeArrowheads="1"/>
            </p:cNvSpPr>
            <p:nvPr/>
          </p:nvSpPr>
          <p:spPr bwMode="auto">
            <a:xfrm>
              <a:off x="1579563" y="4548188"/>
              <a:ext cx="2222500" cy="244475"/>
            </a:xfrm>
            <a:prstGeom prst="rect">
              <a:avLst/>
            </a:prstGeom>
            <a:solidFill>
              <a:srgbClr val="FFFFCC"/>
            </a:solidFill>
            <a:ln w="9525">
              <a:noFill/>
              <a:miter lim="800000"/>
              <a:headEnd/>
              <a:tailEnd/>
            </a:ln>
          </p:spPr>
          <p:txBody>
            <a:bodyPr wrap="none" lIns="0" tIns="0" rIns="0" bIns="0">
              <a:spAutoFit/>
            </a:bodyPr>
            <a:lstStyle/>
            <a:p>
              <a:r>
                <a:rPr lang="en-US" sz="1600" b="1"/>
                <a:t>ICourseCatalogSystem</a:t>
              </a:r>
              <a:endParaRPr lang="en-US" sz="1600" b="1">
                <a:latin typeface="ZapfHumnst BT" pitchFamily="34" charset="0"/>
              </a:endParaRPr>
            </a:p>
          </p:txBody>
        </p:sp>
        <p:sp>
          <p:nvSpPr>
            <p:cNvPr id="13" name="Rectangle 13"/>
            <p:cNvSpPr>
              <a:spLocks noChangeArrowheads="1"/>
            </p:cNvSpPr>
            <p:nvPr/>
          </p:nvSpPr>
          <p:spPr bwMode="auto">
            <a:xfrm>
              <a:off x="1447800" y="4810125"/>
              <a:ext cx="2484438" cy="590550"/>
            </a:xfrm>
            <a:prstGeom prst="rect">
              <a:avLst/>
            </a:prstGeom>
            <a:solidFill>
              <a:srgbClr val="FFFFCC"/>
            </a:solidFill>
            <a:ln w="12700">
              <a:solidFill>
                <a:srgbClr val="8A0E5E"/>
              </a:solidFill>
              <a:miter lim="800000"/>
              <a:headEnd/>
              <a:tailEnd/>
            </a:ln>
          </p:spPr>
          <p:txBody>
            <a:bodyPr/>
            <a:lstStyle/>
            <a:p>
              <a:endParaRPr lang="en-US"/>
            </a:p>
          </p:txBody>
        </p:sp>
        <p:sp>
          <p:nvSpPr>
            <p:cNvPr id="14" name="Rectangle 14"/>
            <p:cNvSpPr>
              <a:spLocks noChangeArrowheads="1"/>
            </p:cNvSpPr>
            <p:nvPr/>
          </p:nvSpPr>
          <p:spPr bwMode="auto">
            <a:xfrm>
              <a:off x="1447800" y="4927600"/>
              <a:ext cx="2484438" cy="473075"/>
            </a:xfrm>
            <a:prstGeom prst="rect">
              <a:avLst/>
            </a:prstGeom>
            <a:solidFill>
              <a:srgbClr val="FFFFCC"/>
            </a:solidFill>
            <a:ln w="12700">
              <a:solidFill>
                <a:srgbClr val="8A0E5E"/>
              </a:solidFill>
              <a:miter lim="800000"/>
              <a:headEnd/>
              <a:tailEnd/>
            </a:ln>
          </p:spPr>
          <p:txBody>
            <a:bodyPr/>
            <a:lstStyle/>
            <a:p>
              <a:endParaRPr lang="en-US"/>
            </a:p>
          </p:txBody>
        </p:sp>
        <p:sp>
          <p:nvSpPr>
            <p:cNvPr id="15" name="Rectangle 15"/>
            <p:cNvSpPr>
              <a:spLocks noChangeArrowheads="1"/>
            </p:cNvSpPr>
            <p:nvPr/>
          </p:nvSpPr>
          <p:spPr bwMode="auto">
            <a:xfrm>
              <a:off x="1498600" y="5038725"/>
              <a:ext cx="1898650" cy="244475"/>
            </a:xfrm>
            <a:prstGeom prst="rect">
              <a:avLst/>
            </a:prstGeom>
            <a:solidFill>
              <a:srgbClr val="FFFFCC"/>
            </a:solidFill>
            <a:ln w="9525">
              <a:noFill/>
              <a:miter lim="800000"/>
              <a:headEnd/>
              <a:tailEnd/>
            </a:ln>
          </p:spPr>
          <p:txBody>
            <a:bodyPr wrap="none" lIns="0" tIns="0" rIns="0" bIns="0">
              <a:spAutoFit/>
            </a:bodyPr>
            <a:lstStyle/>
            <a:p>
              <a:r>
                <a:rPr lang="en-US" sz="1600" dirty="0" err="1"/>
                <a:t>getCourseOfferings</a:t>
              </a:r>
              <a:r>
                <a:rPr lang="en-US" sz="1600" dirty="0"/>
                <a:t>()</a:t>
              </a:r>
              <a:endParaRPr lang="en-US" sz="1600" dirty="0">
                <a:latin typeface="ZapfHumnst BT" pitchFamily="34" charset="0"/>
              </a:endParaRPr>
            </a:p>
          </p:txBody>
        </p:sp>
        <p:sp>
          <p:nvSpPr>
            <p:cNvPr id="16" name="Rectangle 16"/>
            <p:cNvSpPr>
              <a:spLocks noChangeArrowheads="1"/>
            </p:cNvSpPr>
            <p:nvPr/>
          </p:nvSpPr>
          <p:spPr bwMode="auto">
            <a:xfrm>
              <a:off x="2181225" y="4295775"/>
              <a:ext cx="1102866" cy="215444"/>
            </a:xfrm>
            <a:prstGeom prst="rect">
              <a:avLst/>
            </a:prstGeom>
            <a:solidFill>
              <a:srgbClr val="FFFFCC"/>
            </a:solidFill>
            <a:ln w="9525">
              <a:noFill/>
              <a:miter lim="800000"/>
              <a:headEnd/>
              <a:tailEnd/>
            </a:ln>
          </p:spPr>
          <p:txBody>
            <a:bodyPr wrap="none" lIns="0" tIns="0" rIns="0" bIns="0">
              <a:spAutoFit/>
            </a:bodyPr>
            <a:lstStyle/>
            <a:p>
              <a:r>
                <a:rPr lang="en-US" sz="1400"/>
                <a:t>&lt;&lt;interface&gt;&gt;</a:t>
              </a:r>
              <a:endParaRPr lang="en-US" sz="1400">
                <a:latin typeface="ZapfHumnst BT" pitchFamily="34" charset="0"/>
              </a:endParaRPr>
            </a:p>
          </p:txBody>
        </p:sp>
        <p:sp>
          <p:nvSpPr>
            <p:cNvPr id="17" name="Line 18"/>
            <p:cNvSpPr>
              <a:spLocks noChangeShapeType="1"/>
            </p:cNvSpPr>
            <p:nvPr/>
          </p:nvSpPr>
          <p:spPr bwMode="auto">
            <a:xfrm flipH="1">
              <a:off x="4254500" y="4837113"/>
              <a:ext cx="1219200" cy="0"/>
            </a:xfrm>
            <a:prstGeom prst="line">
              <a:avLst/>
            </a:prstGeom>
            <a:noFill/>
            <a:ln w="12700">
              <a:solidFill>
                <a:schemeClr val="tx1"/>
              </a:solidFill>
              <a:prstDash val="dash"/>
              <a:round/>
              <a:headEnd type="none" w="sm" len="sm"/>
              <a:tailEnd/>
            </a:ln>
            <a:effectLst/>
          </p:spPr>
          <p:txBody>
            <a:bodyPr wrap="none" anchor="ctr"/>
            <a:lstStyle/>
            <a:p>
              <a:endParaRPr lang="en-US"/>
            </a:p>
          </p:txBody>
        </p:sp>
        <p:sp>
          <p:nvSpPr>
            <p:cNvPr id="18" name="AutoShape 19"/>
            <p:cNvSpPr>
              <a:spLocks noChangeArrowheads="1"/>
            </p:cNvSpPr>
            <p:nvPr/>
          </p:nvSpPr>
          <p:spPr bwMode="auto">
            <a:xfrm rot="16200000">
              <a:off x="3968750" y="4678363"/>
              <a:ext cx="266700" cy="304800"/>
            </a:xfrm>
            <a:prstGeom prst="triangle">
              <a:avLst>
                <a:gd name="adj" fmla="val 50000"/>
              </a:avLst>
            </a:prstGeom>
            <a:noFill/>
            <a:ln w="12700">
              <a:solidFill>
                <a:schemeClr val="tx1"/>
              </a:solidFill>
              <a:miter lim="800000"/>
              <a:headEnd/>
              <a:tailEnd/>
            </a:ln>
            <a:effectLst/>
          </p:spPr>
          <p:txBody>
            <a:bodyPr wrap="none" lIns="107950" tIns="53975" rIns="107950" bIns="53975" anchor="ctr"/>
            <a:lstStyle/>
            <a:p>
              <a:endParaRPr lang="en-US"/>
            </a:p>
          </p:txBody>
        </p:sp>
        <p:sp>
          <p:nvSpPr>
            <p:cNvPr id="19" name="Text Box 20"/>
            <p:cNvSpPr txBox="1">
              <a:spLocks noChangeArrowheads="1"/>
            </p:cNvSpPr>
            <p:nvPr/>
          </p:nvSpPr>
          <p:spPr bwMode="auto">
            <a:xfrm>
              <a:off x="1335087" y="5789613"/>
              <a:ext cx="3614599" cy="386003"/>
            </a:xfrm>
            <a:prstGeom prst="rect">
              <a:avLst/>
            </a:prstGeom>
            <a:noFill/>
            <a:ln w="9525">
              <a:noFill/>
              <a:miter lim="800000"/>
              <a:headEnd/>
              <a:tailEnd/>
            </a:ln>
            <a:effectLst/>
          </p:spPr>
          <p:txBody>
            <a:bodyPr wrap="square" lIns="107950" tIns="53975" rIns="107950" bIns="53975">
              <a:spAutoFit/>
            </a:bodyPr>
            <a:lstStyle/>
            <a:p>
              <a:pPr>
                <a:spcBef>
                  <a:spcPct val="50000"/>
                </a:spcBef>
              </a:pPr>
              <a:r>
                <a:rPr lang="en-US" sz="1800" i="1" dirty="0" err="1" smtClean="0">
                  <a:solidFill>
                    <a:srgbClr val="0000FF"/>
                  </a:solidFill>
                </a:rPr>
                <a:t>Trách</a:t>
              </a:r>
              <a:r>
                <a:rPr lang="en-US" sz="1800" i="1" dirty="0" smtClean="0">
                  <a:solidFill>
                    <a:srgbClr val="0000FF"/>
                  </a:solidFill>
                </a:rPr>
                <a:t> </a:t>
              </a:r>
              <a:r>
                <a:rPr lang="en-US" sz="1800" i="1" dirty="0" err="1" smtClean="0">
                  <a:solidFill>
                    <a:srgbClr val="0000FF"/>
                  </a:solidFill>
                </a:rPr>
                <a:t>nhiệm</a:t>
              </a:r>
              <a:r>
                <a:rPr lang="en-US" sz="1800" i="1" dirty="0" smtClean="0">
                  <a:solidFill>
                    <a:srgbClr val="0000FF"/>
                  </a:solidFill>
                </a:rPr>
                <a:t> </a:t>
              </a:r>
              <a:r>
                <a:rPr lang="en-US" sz="1800" i="1" dirty="0" err="1" smtClean="0">
                  <a:solidFill>
                    <a:srgbClr val="0000FF"/>
                  </a:solidFill>
                </a:rPr>
                <a:t>của</a:t>
              </a:r>
              <a:r>
                <a:rPr lang="en-US" sz="1800" i="1" dirty="0" smtClean="0">
                  <a:solidFill>
                    <a:srgbClr val="0000FF"/>
                  </a:solidFill>
                </a:rPr>
                <a:t> </a:t>
              </a:r>
              <a:r>
                <a:rPr lang="en-US" sz="1800" i="1" dirty="0" err="1" smtClean="0">
                  <a:solidFill>
                    <a:srgbClr val="0000FF"/>
                  </a:solidFill>
                </a:rPr>
                <a:t>giao</a:t>
              </a:r>
              <a:r>
                <a:rPr lang="en-US" sz="1800" i="1" dirty="0" smtClean="0">
                  <a:solidFill>
                    <a:srgbClr val="0000FF"/>
                  </a:solidFill>
                </a:rPr>
                <a:t> </a:t>
              </a:r>
              <a:r>
                <a:rPr lang="en-US" sz="1800" i="1" dirty="0" err="1" smtClean="0">
                  <a:solidFill>
                    <a:srgbClr val="0000FF"/>
                  </a:solidFill>
                </a:rPr>
                <a:t>diện</a:t>
              </a:r>
              <a:endParaRPr lang="en-US" sz="1800" i="1" dirty="0">
                <a:solidFill>
                  <a:srgbClr val="0000FF"/>
                </a:solidFill>
              </a:endParaRPr>
            </a:p>
          </p:txBody>
        </p:sp>
        <p:sp>
          <p:nvSpPr>
            <p:cNvPr id="20" name="Line 21"/>
            <p:cNvSpPr>
              <a:spLocks noChangeShapeType="1"/>
            </p:cNvSpPr>
            <p:nvPr/>
          </p:nvSpPr>
          <p:spPr bwMode="auto">
            <a:xfrm flipV="1">
              <a:off x="2698750" y="5462588"/>
              <a:ext cx="0" cy="363537"/>
            </a:xfrm>
            <a:prstGeom prst="line">
              <a:avLst/>
            </a:prstGeom>
            <a:noFill/>
            <a:ln w="44450">
              <a:solidFill>
                <a:schemeClr val="hlink"/>
              </a:solidFill>
              <a:round/>
              <a:headEnd/>
              <a:tailEnd type="triangle" w="med" len="med"/>
            </a:ln>
            <a:effectLst/>
          </p:spPr>
          <p:txBody>
            <a:bodyPr wrap="none" lIns="107950" tIns="53975" rIns="107950" bIns="53975" anchor="ctr"/>
            <a:lstStyle/>
            <a:p>
              <a:endParaRPr lang="en-US"/>
            </a:p>
          </p:txBody>
        </p:sp>
      </p:grpSp>
    </p:spTree>
    <p:extLst>
      <p:ext uri="{BB962C8B-B14F-4D97-AF65-F5344CB8AC3E}">
        <p14:creationId xmlns:p14="http://schemas.microsoft.com/office/powerpoint/2010/main" val="12926435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43712"/>
          </a:xfrm>
        </p:spPr>
        <p:txBody>
          <a:bodyPr>
            <a:normAutofit fontScale="90000"/>
          </a:bodyPr>
          <a:lstStyle/>
          <a:p>
            <a:pPr>
              <a:lnSpc>
                <a:spcPct val="70000"/>
              </a:lnSpc>
            </a:pPr>
            <a:r>
              <a:rPr lang="en-US" sz="4000" dirty="0" err="1"/>
              <a:t>Phân</a:t>
            </a:r>
            <a:r>
              <a:rPr lang="en-US" sz="4000" dirty="0"/>
              <a:t> </a:t>
            </a:r>
            <a:r>
              <a:rPr lang="en-US" sz="4000" dirty="0" err="1"/>
              <a:t>phối</a:t>
            </a:r>
            <a:r>
              <a:rPr lang="en-US" sz="4000" dirty="0"/>
              <a:t> </a:t>
            </a:r>
            <a:r>
              <a:rPr lang="en-US" sz="4000" dirty="0" err="1"/>
              <a:t>trách</a:t>
            </a:r>
            <a:r>
              <a:rPr lang="en-US" sz="4000" dirty="0"/>
              <a:t> </a:t>
            </a:r>
            <a:r>
              <a:rPr lang="en-US" sz="4000" dirty="0" err="1"/>
              <a:t>nhiệm</a:t>
            </a:r>
            <a:r>
              <a:rPr lang="en-US" sz="4000" dirty="0"/>
              <a:t> </a:t>
            </a:r>
            <a:r>
              <a:rPr lang="en-US" sz="4000" dirty="0" err="1"/>
              <a:t>của</a:t>
            </a:r>
            <a:r>
              <a:rPr lang="en-US" sz="4000" dirty="0"/>
              <a:t> </a:t>
            </a:r>
            <a:r>
              <a:rPr lang="en-US" sz="4000" dirty="0" err="1"/>
              <a:t>các</a:t>
            </a:r>
            <a:r>
              <a:rPr lang="en-US" sz="4000" dirty="0"/>
              <a:t> </a:t>
            </a:r>
            <a:r>
              <a:rPr lang="en-US" sz="4000" dirty="0" err="1"/>
              <a:t>hệ</a:t>
            </a:r>
            <a:r>
              <a:rPr lang="en-US" sz="4000" dirty="0"/>
              <a:t> </a:t>
            </a:r>
            <a:r>
              <a:rPr lang="en-US" sz="4000" dirty="0" err="1"/>
              <a:t>thống</a:t>
            </a:r>
            <a:r>
              <a:rPr lang="en-US" sz="4000" dirty="0"/>
              <a:t> con</a:t>
            </a:r>
          </a:p>
        </p:txBody>
      </p:sp>
      <p:sp>
        <p:nvSpPr>
          <p:cNvPr id="4" name="Slide Number Placeholder 3"/>
          <p:cNvSpPr>
            <a:spLocks noGrp="1"/>
          </p:cNvSpPr>
          <p:nvPr>
            <p:ph type="sldNum" sz="quarter" idx="12"/>
          </p:nvPr>
        </p:nvSpPr>
        <p:spPr/>
        <p:txBody>
          <a:bodyPr/>
          <a:lstStyle/>
          <a:p>
            <a:fld id="{4104E86A-6C53-419A-92FE-712D82B956FB}" type="slidenum">
              <a:rPr lang="en-US" smtClean="0"/>
              <a:pPr/>
              <a:t>9</a:t>
            </a:fld>
            <a:endParaRPr lang="en-US"/>
          </a:p>
        </p:txBody>
      </p:sp>
      <p:sp>
        <p:nvSpPr>
          <p:cNvPr id="9" name="Rectangle 3"/>
          <p:cNvSpPr>
            <a:spLocks noGrp="1" noChangeArrowheads="1"/>
          </p:cNvSpPr>
          <p:nvPr>
            <p:ph idx="1"/>
          </p:nvPr>
        </p:nvSpPr>
        <p:spPr>
          <a:xfrm>
            <a:off x="228600" y="1653380"/>
            <a:ext cx="8229600" cy="4525963"/>
          </a:xfrm>
        </p:spPr>
        <p:txBody>
          <a:bodyPr>
            <a:normAutofit fontScale="92500" lnSpcReduction="10000"/>
          </a:bodyPr>
          <a:lstStyle/>
          <a:p>
            <a:pPr>
              <a:lnSpc>
                <a:spcPct val="70000"/>
              </a:lnSpc>
            </a:pPr>
            <a:r>
              <a:rPr lang="en-US" sz="2500" dirty="0" err="1" smtClean="0"/>
              <a:t>Xác</a:t>
            </a:r>
            <a:r>
              <a:rPr lang="en-US" sz="2500" dirty="0" smtClean="0"/>
              <a:t> </a:t>
            </a:r>
            <a:r>
              <a:rPr lang="en-US" sz="2500" dirty="0" err="1" smtClean="0"/>
              <a:t>định</a:t>
            </a:r>
            <a:r>
              <a:rPr lang="en-US" sz="2500" dirty="0" smtClean="0"/>
              <a:t> </a:t>
            </a:r>
            <a:r>
              <a:rPr lang="en-US" sz="2500" dirty="0" err="1" smtClean="0"/>
              <a:t>phần</a:t>
            </a:r>
            <a:r>
              <a:rPr lang="en-US" sz="2500" dirty="0" smtClean="0"/>
              <a:t> </a:t>
            </a:r>
            <a:r>
              <a:rPr lang="en-US" sz="2500" dirty="0" err="1" smtClean="0"/>
              <a:t>tử</a:t>
            </a:r>
            <a:r>
              <a:rPr lang="en-US" sz="2500" dirty="0" smtClean="0"/>
              <a:t> </a:t>
            </a:r>
            <a:r>
              <a:rPr lang="en-US" sz="2500" dirty="0" err="1" smtClean="0"/>
              <a:t>thiết</a:t>
            </a:r>
            <a:r>
              <a:rPr lang="en-US" sz="2500" dirty="0" smtClean="0"/>
              <a:t> </a:t>
            </a:r>
            <a:r>
              <a:rPr lang="en-US" sz="2500" dirty="0" err="1" smtClean="0"/>
              <a:t>kế</a:t>
            </a:r>
            <a:r>
              <a:rPr lang="en-US" sz="2500" dirty="0" smtClean="0"/>
              <a:t> </a:t>
            </a:r>
            <a:r>
              <a:rPr lang="en-US" sz="2500" dirty="0" err="1" smtClean="0"/>
              <a:t>mới</a:t>
            </a:r>
            <a:r>
              <a:rPr lang="en-US" sz="2500" dirty="0" smtClean="0"/>
              <a:t> </a:t>
            </a:r>
            <a:r>
              <a:rPr lang="en-US" sz="2500" dirty="0" err="1" smtClean="0"/>
              <a:t>hoặc</a:t>
            </a:r>
            <a:r>
              <a:rPr lang="en-US" sz="2500" dirty="0" smtClean="0"/>
              <a:t> </a:t>
            </a:r>
            <a:r>
              <a:rPr lang="en-US" sz="2500" dirty="0" err="1" smtClean="0"/>
              <a:t>tái</a:t>
            </a:r>
            <a:r>
              <a:rPr lang="en-US" sz="2500" dirty="0" smtClean="0"/>
              <a:t> </a:t>
            </a:r>
            <a:r>
              <a:rPr lang="en-US" sz="2500" dirty="0" err="1" smtClean="0"/>
              <a:t>sử</a:t>
            </a:r>
            <a:r>
              <a:rPr lang="en-US" sz="2500" dirty="0" smtClean="0"/>
              <a:t> </a:t>
            </a:r>
            <a:r>
              <a:rPr lang="en-US" sz="2500" dirty="0" err="1" smtClean="0"/>
              <a:t>dụng</a:t>
            </a:r>
            <a:r>
              <a:rPr lang="en-US" sz="2500" dirty="0" smtClean="0"/>
              <a:t> </a:t>
            </a:r>
            <a:r>
              <a:rPr lang="en-US" sz="2500" dirty="0" err="1" smtClean="0"/>
              <a:t>phần</a:t>
            </a:r>
            <a:r>
              <a:rPr lang="en-US" sz="2500" dirty="0" smtClean="0"/>
              <a:t> </a:t>
            </a:r>
            <a:r>
              <a:rPr lang="en-US" sz="2500" dirty="0" err="1" smtClean="0"/>
              <a:t>tử</a:t>
            </a:r>
            <a:r>
              <a:rPr lang="en-US" sz="2500" dirty="0" smtClean="0"/>
              <a:t> </a:t>
            </a:r>
            <a:r>
              <a:rPr lang="en-US" sz="2500" dirty="0" err="1" smtClean="0"/>
              <a:t>đã</a:t>
            </a:r>
            <a:r>
              <a:rPr lang="en-US" sz="2500" dirty="0" smtClean="0"/>
              <a:t> </a:t>
            </a:r>
            <a:r>
              <a:rPr lang="en-US" sz="2500" dirty="0" err="1" smtClean="0"/>
              <a:t>tồn</a:t>
            </a:r>
            <a:r>
              <a:rPr lang="en-US" sz="2500" dirty="0" smtClean="0"/>
              <a:t> </a:t>
            </a:r>
            <a:r>
              <a:rPr lang="en-US" sz="2500" dirty="0" err="1" smtClean="0"/>
              <a:t>tại</a:t>
            </a:r>
            <a:r>
              <a:rPr lang="en-US" sz="2500" dirty="0" smtClean="0"/>
              <a:t> (</a:t>
            </a:r>
            <a:r>
              <a:rPr lang="en-US" sz="2500" dirty="0" err="1" smtClean="0"/>
              <a:t>ví</a:t>
            </a:r>
            <a:r>
              <a:rPr lang="en-US" sz="2500" dirty="0" smtClean="0"/>
              <a:t> </a:t>
            </a:r>
            <a:r>
              <a:rPr lang="en-US" sz="2500" dirty="0" err="1" smtClean="0"/>
              <a:t>dụ</a:t>
            </a:r>
            <a:r>
              <a:rPr lang="en-US" sz="2500" dirty="0" smtClean="0"/>
              <a:t>, </a:t>
            </a:r>
            <a:r>
              <a:rPr lang="en-US" sz="2500" dirty="0" err="1" smtClean="0"/>
              <a:t>các</a:t>
            </a:r>
            <a:r>
              <a:rPr lang="en-US" sz="2500" dirty="0" smtClean="0"/>
              <a:t> </a:t>
            </a:r>
            <a:r>
              <a:rPr lang="en-US" sz="2500" dirty="0" err="1" smtClean="0"/>
              <a:t>lớp</a:t>
            </a:r>
            <a:r>
              <a:rPr lang="en-US" sz="2500" dirty="0" smtClean="0"/>
              <a:t> </a:t>
            </a:r>
            <a:r>
              <a:rPr lang="en-US" sz="2500" dirty="0" err="1" smtClean="0"/>
              <a:t>và</a:t>
            </a:r>
            <a:r>
              <a:rPr lang="en-US" sz="2500" dirty="0" smtClean="0"/>
              <a:t>/</a:t>
            </a:r>
            <a:r>
              <a:rPr lang="en-US" sz="2500" dirty="0" err="1" smtClean="0"/>
              <a:t>hoặc</a:t>
            </a:r>
            <a:r>
              <a:rPr lang="en-US" sz="2500" dirty="0" smtClean="0"/>
              <a:t> </a:t>
            </a:r>
            <a:r>
              <a:rPr lang="en-US" sz="2500" dirty="0" err="1" smtClean="0"/>
              <a:t>hệ</a:t>
            </a:r>
            <a:r>
              <a:rPr lang="en-US" sz="2500" dirty="0" smtClean="0"/>
              <a:t> </a:t>
            </a:r>
            <a:r>
              <a:rPr lang="en-US" sz="2500" dirty="0" err="1" smtClean="0"/>
              <a:t>thống</a:t>
            </a:r>
            <a:r>
              <a:rPr lang="en-US" sz="2500" dirty="0" smtClean="0"/>
              <a:t> con)</a:t>
            </a:r>
          </a:p>
          <a:p>
            <a:pPr>
              <a:lnSpc>
                <a:spcPct val="70000"/>
              </a:lnSpc>
            </a:pPr>
            <a:r>
              <a:rPr lang="en-US" sz="2500" dirty="0" err="1" smtClean="0"/>
              <a:t>Phân</a:t>
            </a:r>
            <a:r>
              <a:rPr lang="en-US" sz="2500" dirty="0" smtClean="0"/>
              <a:t> </a:t>
            </a:r>
            <a:r>
              <a:rPr lang="en-US" sz="2500" dirty="0" err="1" smtClean="0"/>
              <a:t>phối</a:t>
            </a:r>
            <a:r>
              <a:rPr lang="en-US" sz="2500" dirty="0" smtClean="0"/>
              <a:t> </a:t>
            </a:r>
            <a:r>
              <a:rPr lang="en-US" sz="2500" dirty="0" err="1" smtClean="0"/>
              <a:t>các</a:t>
            </a:r>
            <a:r>
              <a:rPr lang="en-US" sz="2500" dirty="0" smtClean="0"/>
              <a:t> </a:t>
            </a:r>
            <a:r>
              <a:rPr lang="en-US" sz="2500" dirty="0" err="1" smtClean="0"/>
              <a:t>trách</a:t>
            </a:r>
            <a:r>
              <a:rPr lang="en-US" sz="2500" dirty="0" smtClean="0"/>
              <a:t> </a:t>
            </a:r>
            <a:r>
              <a:rPr lang="en-US" sz="2500" dirty="0" err="1" smtClean="0"/>
              <a:t>nhiệm</a:t>
            </a:r>
            <a:r>
              <a:rPr lang="en-US" sz="2500" dirty="0" smtClean="0"/>
              <a:t> </a:t>
            </a:r>
            <a:r>
              <a:rPr lang="en-US" sz="2500" dirty="0" err="1" smtClean="0"/>
              <a:t>của</a:t>
            </a:r>
            <a:r>
              <a:rPr lang="en-US" sz="2500" dirty="0" smtClean="0"/>
              <a:t> </a:t>
            </a:r>
            <a:r>
              <a:rPr lang="en-US" sz="2500" dirty="0" err="1" smtClean="0"/>
              <a:t>hệ</a:t>
            </a:r>
            <a:r>
              <a:rPr lang="en-US" sz="2500" dirty="0" smtClean="0"/>
              <a:t> </a:t>
            </a:r>
            <a:r>
              <a:rPr lang="en-US" sz="2500" dirty="0" err="1" smtClean="0"/>
              <a:t>thống</a:t>
            </a:r>
            <a:r>
              <a:rPr lang="en-US" sz="2500" dirty="0" smtClean="0"/>
              <a:t> con </a:t>
            </a:r>
            <a:r>
              <a:rPr lang="en-US" sz="2500" dirty="0" err="1" smtClean="0"/>
              <a:t>tới</a:t>
            </a:r>
            <a:r>
              <a:rPr lang="en-US" sz="2500" dirty="0" smtClean="0"/>
              <a:t> </a:t>
            </a:r>
            <a:r>
              <a:rPr lang="en-US" sz="2500" dirty="0" err="1" smtClean="0"/>
              <a:t>các</a:t>
            </a:r>
            <a:r>
              <a:rPr lang="en-US" sz="2500" dirty="0" smtClean="0"/>
              <a:t> </a:t>
            </a:r>
            <a:r>
              <a:rPr lang="en-US" sz="2500" dirty="0" err="1" smtClean="0"/>
              <a:t>phần</a:t>
            </a:r>
            <a:r>
              <a:rPr lang="en-US" sz="2500" dirty="0" smtClean="0"/>
              <a:t> </a:t>
            </a:r>
            <a:r>
              <a:rPr lang="en-US" sz="2500" dirty="0" err="1" smtClean="0"/>
              <a:t>tử</a:t>
            </a:r>
            <a:r>
              <a:rPr lang="en-US" sz="2500" dirty="0" smtClean="0"/>
              <a:t> </a:t>
            </a:r>
            <a:r>
              <a:rPr lang="en-US" sz="2500" dirty="0" err="1" smtClean="0"/>
              <a:t>thiết</a:t>
            </a:r>
            <a:r>
              <a:rPr lang="en-US" sz="2500" dirty="0" smtClean="0"/>
              <a:t> </a:t>
            </a:r>
            <a:r>
              <a:rPr lang="en-US" sz="2500" dirty="0" err="1" smtClean="0"/>
              <a:t>kế</a:t>
            </a:r>
            <a:endParaRPr lang="en-US" sz="2500" dirty="0" smtClean="0"/>
          </a:p>
          <a:p>
            <a:pPr>
              <a:lnSpc>
                <a:spcPct val="70000"/>
              </a:lnSpc>
            </a:pPr>
            <a:r>
              <a:rPr lang="en-US" sz="2500" dirty="0" err="1" smtClean="0"/>
              <a:t>Phối</a:t>
            </a:r>
            <a:r>
              <a:rPr lang="en-US" sz="2500" dirty="0" smtClean="0"/>
              <a:t> </a:t>
            </a:r>
            <a:r>
              <a:rPr lang="en-US" sz="2500" dirty="0" err="1" smtClean="0"/>
              <a:t>hợp</a:t>
            </a:r>
            <a:r>
              <a:rPr lang="en-US" sz="2500" dirty="0" smtClean="0"/>
              <a:t> </a:t>
            </a:r>
            <a:r>
              <a:rPr lang="en-US" sz="2500" dirty="0" err="1" smtClean="0"/>
              <a:t>các</a:t>
            </a:r>
            <a:r>
              <a:rPr lang="en-US" sz="2500" dirty="0" smtClean="0"/>
              <a:t> </a:t>
            </a:r>
            <a:r>
              <a:rPr lang="en-US" sz="2500" dirty="0" err="1" smtClean="0"/>
              <a:t>cơ</a:t>
            </a:r>
            <a:r>
              <a:rPr lang="en-US" sz="2500" dirty="0" smtClean="0"/>
              <a:t> </a:t>
            </a:r>
            <a:r>
              <a:rPr lang="en-US" sz="2500" dirty="0" err="1" smtClean="0"/>
              <a:t>chế</a:t>
            </a:r>
            <a:r>
              <a:rPr lang="en-US" sz="2500" dirty="0" smtClean="0"/>
              <a:t> </a:t>
            </a:r>
            <a:r>
              <a:rPr lang="en-US" sz="2500" dirty="0" err="1" smtClean="0"/>
              <a:t>có</a:t>
            </a:r>
            <a:r>
              <a:rPr lang="en-US" sz="2500" dirty="0" smtClean="0"/>
              <a:t> </a:t>
            </a:r>
            <a:r>
              <a:rPr lang="en-US" sz="2500" dirty="0" err="1" smtClean="0"/>
              <a:t>thể</a:t>
            </a:r>
            <a:r>
              <a:rPr lang="en-US" sz="2500" dirty="0" smtClean="0"/>
              <a:t> </a:t>
            </a:r>
            <a:r>
              <a:rPr lang="en-US" sz="2500" dirty="0" err="1" smtClean="0"/>
              <a:t>áp</a:t>
            </a:r>
            <a:r>
              <a:rPr lang="en-US" sz="2500" dirty="0" smtClean="0"/>
              <a:t> </a:t>
            </a:r>
            <a:r>
              <a:rPr lang="en-US" sz="2500" dirty="0" err="1" smtClean="0"/>
              <a:t>dụng</a:t>
            </a:r>
            <a:r>
              <a:rPr lang="en-US" sz="2500" dirty="0" smtClean="0"/>
              <a:t> </a:t>
            </a:r>
            <a:r>
              <a:rPr lang="en-US" sz="2500" dirty="0" err="1" smtClean="0"/>
              <a:t>được</a:t>
            </a:r>
            <a:r>
              <a:rPr lang="en-US" sz="2500" dirty="0" smtClean="0"/>
              <a:t> (</a:t>
            </a:r>
            <a:r>
              <a:rPr lang="en-US" sz="2500" dirty="0" err="1" smtClean="0"/>
              <a:t>ví</a:t>
            </a:r>
            <a:r>
              <a:rPr lang="en-US" sz="2500" dirty="0" smtClean="0"/>
              <a:t> </a:t>
            </a:r>
            <a:r>
              <a:rPr lang="en-US" sz="2500" dirty="0" err="1" smtClean="0"/>
              <a:t>dụ</a:t>
            </a:r>
            <a:r>
              <a:rPr lang="en-US" sz="2500" dirty="0" smtClean="0"/>
              <a:t>, </a:t>
            </a:r>
            <a:r>
              <a:rPr lang="en-US" sz="2500" dirty="0" err="1" smtClean="0"/>
              <a:t>lưu</a:t>
            </a:r>
            <a:r>
              <a:rPr lang="en-US" sz="2500" dirty="0" smtClean="0"/>
              <a:t> </a:t>
            </a:r>
            <a:r>
              <a:rPr lang="en-US" sz="2500" dirty="0" err="1" smtClean="0"/>
              <a:t>trữ</a:t>
            </a:r>
            <a:r>
              <a:rPr lang="en-US" sz="2500" dirty="0" smtClean="0"/>
              <a:t> </a:t>
            </a:r>
            <a:r>
              <a:rPr lang="en-US" sz="2500" dirty="0" err="1" smtClean="0"/>
              <a:t>bền</a:t>
            </a:r>
            <a:r>
              <a:rPr lang="en-US" sz="2500" dirty="0" smtClean="0"/>
              <a:t> </a:t>
            </a:r>
            <a:r>
              <a:rPr lang="en-US" sz="2500" dirty="0" err="1" smtClean="0"/>
              <a:t>vững</a:t>
            </a:r>
            <a:r>
              <a:rPr lang="en-US" sz="2500" dirty="0" smtClean="0"/>
              <a:t>, </a:t>
            </a:r>
            <a:r>
              <a:rPr lang="en-US" sz="2500" dirty="0" err="1" smtClean="0"/>
              <a:t>phân</a:t>
            </a:r>
            <a:r>
              <a:rPr lang="en-US" sz="2500" dirty="0" smtClean="0"/>
              <a:t> </a:t>
            </a:r>
            <a:r>
              <a:rPr lang="en-US" sz="2500" dirty="0" err="1" smtClean="0"/>
              <a:t>tán</a:t>
            </a:r>
            <a:r>
              <a:rPr lang="en-US" sz="2500" dirty="0" smtClean="0"/>
              <a:t>)</a:t>
            </a:r>
          </a:p>
          <a:p>
            <a:pPr>
              <a:lnSpc>
                <a:spcPct val="70000"/>
              </a:lnSpc>
            </a:pPr>
            <a:r>
              <a:rPr lang="en-US" sz="2500" dirty="0" err="1" smtClean="0"/>
              <a:t>Làm</a:t>
            </a:r>
            <a:r>
              <a:rPr lang="en-US" sz="2500" dirty="0" smtClean="0"/>
              <a:t> </a:t>
            </a:r>
            <a:r>
              <a:rPr lang="en-US" sz="2500" dirty="0" err="1" smtClean="0"/>
              <a:t>tài</a:t>
            </a:r>
            <a:r>
              <a:rPr lang="en-US" sz="2500" dirty="0" smtClean="0"/>
              <a:t> </a:t>
            </a:r>
            <a:r>
              <a:rPr lang="en-US" sz="2500" dirty="0" err="1" smtClean="0"/>
              <a:t>liệu</a:t>
            </a:r>
            <a:r>
              <a:rPr lang="en-US" sz="2500" dirty="0" smtClean="0"/>
              <a:t> </a:t>
            </a:r>
            <a:r>
              <a:rPr lang="en-US" sz="2500" dirty="0" err="1" smtClean="0"/>
              <a:t>sự</a:t>
            </a:r>
            <a:r>
              <a:rPr lang="en-US" sz="2500" dirty="0" smtClean="0"/>
              <a:t> </a:t>
            </a:r>
            <a:r>
              <a:rPr lang="en-US" sz="2500" dirty="0" err="1" smtClean="0"/>
              <a:t>cộng</a:t>
            </a:r>
            <a:r>
              <a:rPr lang="en-US" sz="2500" dirty="0" smtClean="0"/>
              <a:t> </a:t>
            </a:r>
            <a:r>
              <a:rPr lang="en-US" sz="2500" dirty="0" err="1" smtClean="0"/>
              <a:t>tác</a:t>
            </a:r>
            <a:r>
              <a:rPr lang="en-US" sz="2500" dirty="0" smtClean="0"/>
              <a:t> </a:t>
            </a:r>
            <a:r>
              <a:rPr lang="en-US" sz="2500" dirty="0" err="1" smtClean="0"/>
              <a:t>các</a:t>
            </a:r>
            <a:r>
              <a:rPr lang="en-US" sz="2500" dirty="0" smtClean="0"/>
              <a:t> </a:t>
            </a:r>
            <a:r>
              <a:rPr lang="en-US" sz="2500" dirty="0" err="1" smtClean="0"/>
              <a:t>phần</a:t>
            </a:r>
            <a:r>
              <a:rPr lang="en-US" sz="2500" dirty="0" smtClean="0"/>
              <a:t> </a:t>
            </a:r>
            <a:r>
              <a:rPr lang="en-US" sz="2500" dirty="0" err="1" smtClean="0"/>
              <a:t>tử</a:t>
            </a:r>
            <a:r>
              <a:rPr lang="en-US" sz="2500" dirty="0" smtClean="0"/>
              <a:t> </a:t>
            </a:r>
            <a:r>
              <a:rPr lang="en-US" sz="2500" dirty="0" err="1" smtClean="0"/>
              <a:t>thiết</a:t>
            </a:r>
            <a:r>
              <a:rPr lang="en-US" sz="2500" dirty="0" smtClean="0"/>
              <a:t> </a:t>
            </a:r>
            <a:r>
              <a:rPr lang="en-US" sz="2500" dirty="0" err="1" smtClean="0"/>
              <a:t>kế</a:t>
            </a:r>
            <a:r>
              <a:rPr lang="en-US" sz="2500" dirty="0" smtClean="0"/>
              <a:t> </a:t>
            </a:r>
            <a:r>
              <a:rPr lang="en-US" sz="2500" dirty="0" err="1" smtClean="0"/>
              <a:t>trong</a:t>
            </a:r>
            <a:r>
              <a:rPr lang="en-US" sz="2500" dirty="0" smtClean="0"/>
              <a:t> “</a:t>
            </a:r>
            <a:r>
              <a:rPr lang="en-US" sz="2500" dirty="0" err="1" smtClean="0"/>
              <a:t>các</a:t>
            </a:r>
            <a:r>
              <a:rPr lang="en-US" sz="2500" dirty="0" smtClean="0"/>
              <a:t> </a:t>
            </a:r>
            <a:r>
              <a:rPr lang="en-US" sz="2500" dirty="0" err="1" smtClean="0"/>
              <a:t>hiện</a:t>
            </a:r>
            <a:r>
              <a:rPr lang="en-US" sz="2500" dirty="0" smtClean="0"/>
              <a:t> </a:t>
            </a:r>
            <a:r>
              <a:rPr lang="en-US" sz="2500" dirty="0" err="1" smtClean="0"/>
              <a:t>thực</a:t>
            </a:r>
            <a:r>
              <a:rPr lang="en-US" sz="2500" dirty="0" smtClean="0"/>
              <a:t> </a:t>
            </a:r>
            <a:r>
              <a:rPr lang="en-US" sz="2500" dirty="0" err="1" smtClean="0"/>
              <a:t>hóa</a:t>
            </a:r>
            <a:r>
              <a:rPr lang="en-US" sz="2500" dirty="0" smtClean="0"/>
              <a:t> </a:t>
            </a:r>
            <a:r>
              <a:rPr lang="en-US" sz="2500" dirty="0" err="1" smtClean="0"/>
              <a:t>giao</a:t>
            </a:r>
            <a:r>
              <a:rPr lang="en-US" sz="2500" dirty="0" smtClean="0"/>
              <a:t> </a:t>
            </a:r>
            <a:r>
              <a:rPr lang="en-US" sz="2500" dirty="0" err="1" smtClean="0"/>
              <a:t>diện</a:t>
            </a:r>
            <a:r>
              <a:rPr lang="en-US" sz="2500" dirty="0" smtClean="0"/>
              <a:t>”</a:t>
            </a:r>
          </a:p>
          <a:p>
            <a:pPr lvl="1">
              <a:lnSpc>
                <a:spcPct val="70000"/>
              </a:lnSpc>
            </a:pPr>
            <a:r>
              <a:rPr lang="en-US" sz="2100" dirty="0" err="1" smtClean="0"/>
              <a:t>Một</a:t>
            </a:r>
            <a:r>
              <a:rPr lang="en-US" sz="2100" dirty="0" smtClean="0"/>
              <a:t> </a:t>
            </a:r>
            <a:r>
              <a:rPr lang="en-US" sz="2100" dirty="0" err="1" smtClean="0"/>
              <a:t>hoặc</a:t>
            </a:r>
            <a:r>
              <a:rPr lang="en-US" sz="2100" dirty="0" smtClean="0"/>
              <a:t> </a:t>
            </a:r>
            <a:r>
              <a:rPr lang="en-US" sz="2100" dirty="0" err="1" smtClean="0"/>
              <a:t>nhiều</a:t>
            </a:r>
            <a:r>
              <a:rPr lang="en-US" sz="2100" dirty="0" smtClean="0"/>
              <a:t> </a:t>
            </a:r>
            <a:r>
              <a:rPr lang="en-US" sz="2100" dirty="0" err="1" smtClean="0"/>
              <a:t>lược</a:t>
            </a:r>
            <a:r>
              <a:rPr lang="en-US" sz="2100" dirty="0" smtClean="0"/>
              <a:t> </a:t>
            </a:r>
            <a:r>
              <a:rPr lang="en-US" sz="2100" dirty="0" err="1" smtClean="0"/>
              <a:t>đồ</a:t>
            </a:r>
            <a:r>
              <a:rPr lang="en-US" sz="2100" dirty="0" smtClean="0"/>
              <a:t> </a:t>
            </a:r>
            <a:r>
              <a:rPr lang="en-US" sz="2100" dirty="0" err="1" smtClean="0"/>
              <a:t>tương</a:t>
            </a:r>
            <a:r>
              <a:rPr lang="en-US" sz="2100" dirty="0" smtClean="0"/>
              <a:t> </a:t>
            </a:r>
            <a:r>
              <a:rPr lang="en-US" sz="2100" dirty="0" err="1" smtClean="0"/>
              <a:t>tác</a:t>
            </a:r>
            <a:r>
              <a:rPr lang="en-US" sz="2100" dirty="0" smtClean="0"/>
              <a:t> </a:t>
            </a:r>
            <a:r>
              <a:rPr lang="en-US" sz="2100" dirty="0" err="1" smtClean="0"/>
              <a:t>trên</a:t>
            </a:r>
            <a:r>
              <a:rPr lang="en-US" sz="2100" dirty="0" smtClean="0"/>
              <a:t> </a:t>
            </a:r>
            <a:r>
              <a:rPr lang="en-US" sz="2100" dirty="0" err="1" smtClean="0"/>
              <a:t>mỗi</a:t>
            </a:r>
            <a:r>
              <a:rPr lang="en-US" sz="2100" dirty="0" smtClean="0"/>
              <a:t> </a:t>
            </a:r>
            <a:r>
              <a:rPr lang="en-US" sz="2100" dirty="0" err="1" smtClean="0"/>
              <a:t>hoạt</a:t>
            </a:r>
            <a:r>
              <a:rPr lang="en-US" sz="2100" dirty="0" smtClean="0"/>
              <a:t> </a:t>
            </a:r>
            <a:r>
              <a:rPr lang="en-US" sz="2100" dirty="0" err="1" smtClean="0"/>
              <a:t>động</a:t>
            </a:r>
            <a:r>
              <a:rPr lang="en-US" sz="2100" dirty="0" smtClean="0"/>
              <a:t> </a:t>
            </a:r>
            <a:r>
              <a:rPr lang="en-US" sz="2100" dirty="0" err="1" smtClean="0"/>
              <a:t>của</a:t>
            </a:r>
            <a:r>
              <a:rPr lang="en-US" sz="2100" dirty="0" smtClean="0"/>
              <a:t> </a:t>
            </a:r>
            <a:r>
              <a:rPr lang="en-US" sz="2100" dirty="0" err="1" smtClean="0"/>
              <a:t>giao</a:t>
            </a:r>
            <a:r>
              <a:rPr lang="en-US" sz="2100" dirty="0" smtClean="0"/>
              <a:t> </a:t>
            </a:r>
            <a:r>
              <a:rPr lang="en-US" sz="2100" dirty="0" err="1" smtClean="0"/>
              <a:t>diện</a:t>
            </a:r>
            <a:endParaRPr lang="en-US" sz="2100" dirty="0" smtClean="0"/>
          </a:p>
          <a:p>
            <a:pPr marL="798513" lvl="1" indent="-342900">
              <a:lnSpc>
                <a:spcPct val="77000"/>
              </a:lnSpc>
            </a:pPr>
            <a:r>
              <a:rPr lang="en-US" sz="2500" dirty="0" err="1" smtClean="0"/>
              <a:t>Lược</a:t>
            </a:r>
            <a:r>
              <a:rPr lang="en-US" sz="2500" dirty="0" smtClean="0"/>
              <a:t> </a:t>
            </a:r>
            <a:r>
              <a:rPr lang="en-US" sz="2500" dirty="0" err="1" smtClean="0"/>
              <a:t>đồ</a:t>
            </a:r>
            <a:r>
              <a:rPr lang="en-US" sz="2500" dirty="0" smtClean="0"/>
              <a:t> </a:t>
            </a:r>
            <a:r>
              <a:rPr lang="en-US" sz="2500" dirty="0" err="1" smtClean="0"/>
              <a:t>lớp</a:t>
            </a:r>
            <a:r>
              <a:rPr lang="en-US" sz="2500" dirty="0" smtClean="0"/>
              <a:t> </a:t>
            </a:r>
            <a:r>
              <a:rPr lang="en-US" sz="2500" dirty="0" err="1" smtClean="0"/>
              <a:t>chứa</a:t>
            </a:r>
            <a:r>
              <a:rPr lang="en-US" sz="2500" dirty="0" smtClean="0"/>
              <a:t> </a:t>
            </a:r>
            <a:r>
              <a:rPr lang="en-US" sz="2500" dirty="0" err="1" smtClean="0"/>
              <a:t>đựng</a:t>
            </a:r>
            <a:r>
              <a:rPr lang="en-US" sz="2500" dirty="0" smtClean="0"/>
              <a:t> </a:t>
            </a:r>
            <a:r>
              <a:rPr lang="en-US" sz="2500" dirty="0" err="1" smtClean="0"/>
              <a:t>các</a:t>
            </a:r>
            <a:r>
              <a:rPr lang="en-US" sz="2500" dirty="0" smtClean="0"/>
              <a:t> </a:t>
            </a:r>
            <a:r>
              <a:rPr lang="en-US" sz="2500" dirty="0" err="1" smtClean="0"/>
              <a:t>mối</a:t>
            </a:r>
            <a:r>
              <a:rPr lang="en-US" sz="2500" dirty="0" smtClean="0"/>
              <a:t> </a:t>
            </a:r>
            <a:r>
              <a:rPr lang="en-US" sz="2500" dirty="0" err="1" smtClean="0"/>
              <a:t>quan</a:t>
            </a:r>
            <a:r>
              <a:rPr lang="en-US" sz="2500" dirty="0" smtClean="0"/>
              <a:t> </a:t>
            </a:r>
            <a:r>
              <a:rPr lang="en-US" sz="2500" dirty="0" err="1" smtClean="0"/>
              <a:t>hệ</a:t>
            </a:r>
            <a:r>
              <a:rPr lang="en-US" sz="2500" dirty="0" smtClean="0"/>
              <a:t> </a:t>
            </a:r>
            <a:r>
              <a:rPr lang="en-US" sz="2500" dirty="0" err="1" smtClean="0"/>
              <a:t>của</a:t>
            </a:r>
            <a:r>
              <a:rPr lang="en-US" sz="2500" dirty="0" smtClean="0"/>
              <a:t> </a:t>
            </a:r>
            <a:r>
              <a:rPr lang="en-US" sz="2500" dirty="0" err="1" smtClean="0"/>
              <a:t>các</a:t>
            </a:r>
            <a:r>
              <a:rPr lang="en-US" sz="2500" dirty="0" smtClean="0"/>
              <a:t> </a:t>
            </a:r>
            <a:r>
              <a:rPr lang="en-US" sz="2500" dirty="0" err="1" smtClean="0"/>
              <a:t>phần</a:t>
            </a:r>
            <a:r>
              <a:rPr lang="en-US" sz="2500" dirty="0" smtClean="0"/>
              <a:t> </a:t>
            </a:r>
            <a:r>
              <a:rPr lang="en-US" sz="2500" dirty="0" err="1" smtClean="0"/>
              <a:t>tử</a:t>
            </a:r>
            <a:r>
              <a:rPr lang="en-US" sz="2500" dirty="0" smtClean="0"/>
              <a:t> </a:t>
            </a:r>
            <a:r>
              <a:rPr lang="en-US" sz="2500" dirty="0" err="1" smtClean="0"/>
              <a:t>thiêt</a:t>
            </a:r>
            <a:r>
              <a:rPr lang="en-US" sz="2500" dirty="0" smtClean="0"/>
              <a:t> </a:t>
            </a:r>
            <a:r>
              <a:rPr lang="en-US" sz="2500" dirty="0" err="1" smtClean="0"/>
              <a:t>kế</a:t>
            </a:r>
            <a:r>
              <a:rPr lang="en-US" sz="2500" dirty="0" smtClean="0"/>
              <a:t> </a:t>
            </a:r>
            <a:r>
              <a:rPr lang="en-US" sz="2500" dirty="0" err="1" smtClean="0"/>
              <a:t>cần</a:t>
            </a:r>
            <a:r>
              <a:rPr lang="en-US" sz="2500" dirty="0" smtClean="0"/>
              <a:t> </a:t>
            </a:r>
            <a:r>
              <a:rPr lang="en-US" sz="2500" dirty="0" err="1" smtClean="0"/>
              <a:t>thiết</a:t>
            </a:r>
            <a:endParaRPr lang="en-US" sz="2500" dirty="0" smtClean="0"/>
          </a:p>
          <a:p>
            <a:pPr marL="798513" lvl="1" indent="-342900">
              <a:lnSpc>
                <a:spcPct val="77000"/>
              </a:lnSpc>
            </a:pPr>
            <a:r>
              <a:rPr lang="en-US" sz="2500" dirty="0" smtClean="0"/>
              <a:t>Class diagram(s) containing the required design element relationships</a:t>
            </a:r>
          </a:p>
          <a:p>
            <a:pPr>
              <a:lnSpc>
                <a:spcPct val="70000"/>
              </a:lnSpc>
            </a:pPr>
            <a:r>
              <a:rPr lang="en-US" sz="2500" dirty="0" err="1" smtClean="0"/>
              <a:t>Xem</a:t>
            </a:r>
            <a:r>
              <a:rPr lang="en-US" sz="2500" dirty="0" smtClean="0"/>
              <a:t> </a:t>
            </a:r>
            <a:r>
              <a:rPr lang="en-US" sz="2500" dirty="0" err="1" smtClean="0"/>
              <a:t>lại</a:t>
            </a:r>
            <a:r>
              <a:rPr lang="en-US" sz="2500" dirty="0" smtClean="0"/>
              <a:t> “</a:t>
            </a:r>
            <a:r>
              <a:rPr lang="en-US" sz="2500" dirty="0" err="1" smtClean="0"/>
              <a:t>Các</a:t>
            </a:r>
            <a:r>
              <a:rPr lang="en-US" sz="2500" dirty="0" smtClean="0"/>
              <a:t> </a:t>
            </a:r>
            <a:r>
              <a:rPr lang="en-US" sz="2500" dirty="0" err="1" smtClean="0"/>
              <a:t>phần</a:t>
            </a:r>
            <a:r>
              <a:rPr lang="en-US" sz="2500" dirty="0" smtClean="0"/>
              <a:t> </a:t>
            </a:r>
            <a:r>
              <a:rPr lang="en-US" sz="2500" dirty="0" err="1" smtClean="0"/>
              <a:t>tử</a:t>
            </a:r>
            <a:r>
              <a:rPr lang="en-US" sz="2500" dirty="0" smtClean="0"/>
              <a:t> </a:t>
            </a:r>
            <a:r>
              <a:rPr lang="en-US" sz="2500" dirty="0" err="1" smtClean="0"/>
              <a:t>được</a:t>
            </a:r>
            <a:r>
              <a:rPr lang="en-US" sz="2500" dirty="0" smtClean="0"/>
              <a:t> </a:t>
            </a:r>
            <a:r>
              <a:rPr lang="en-US" sz="2500" dirty="0" err="1" smtClean="0"/>
              <a:t>xác</a:t>
            </a:r>
            <a:r>
              <a:rPr lang="en-US" sz="2500" dirty="0" smtClean="0"/>
              <a:t> </a:t>
            </a:r>
            <a:r>
              <a:rPr lang="en-US" sz="2500" dirty="0" err="1" smtClean="0"/>
              <a:t>đinh</a:t>
            </a:r>
            <a:r>
              <a:rPr lang="en-US" sz="2500" dirty="0" smtClean="0"/>
              <a:t>” - “</a:t>
            </a:r>
            <a:r>
              <a:rPr lang="en-US" sz="2500" i="1" dirty="0" smtClean="0"/>
              <a:t>Identify Design Elements</a:t>
            </a:r>
            <a:r>
              <a:rPr lang="en-US" sz="2500" dirty="0" smtClean="0"/>
              <a:t>”</a:t>
            </a:r>
          </a:p>
          <a:p>
            <a:pPr marL="798513" lvl="1" indent="-342900">
              <a:lnSpc>
                <a:spcPct val="77000"/>
              </a:lnSpc>
            </a:pPr>
            <a:r>
              <a:rPr lang="en-US" sz="2500" dirty="0" err="1" smtClean="0"/>
              <a:t>Điều</a:t>
            </a:r>
            <a:r>
              <a:rPr lang="en-US" sz="2500" dirty="0" smtClean="0"/>
              <a:t> </a:t>
            </a:r>
            <a:r>
              <a:rPr lang="en-US" sz="2500" dirty="0" err="1" smtClean="0"/>
              <a:t>chỉnh</a:t>
            </a:r>
            <a:r>
              <a:rPr lang="en-US" sz="2500" dirty="0" smtClean="0"/>
              <a:t> </a:t>
            </a:r>
            <a:r>
              <a:rPr lang="en-US" sz="2500" dirty="0" err="1" smtClean="0"/>
              <a:t>biên</a:t>
            </a:r>
            <a:r>
              <a:rPr lang="en-US" sz="2500" dirty="0" smtClean="0"/>
              <a:t> </a:t>
            </a:r>
            <a:r>
              <a:rPr lang="en-US" sz="2500" dirty="0" err="1" smtClean="0"/>
              <a:t>của</a:t>
            </a:r>
            <a:r>
              <a:rPr lang="en-US" sz="2500" dirty="0" smtClean="0"/>
              <a:t> </a:t>
            </a:r>
            <a:r>
              <a:rPr lang="en-US" sz="2500" dirty="0" err="1" smtClean="0"/>
              <a:t>các</a:t>
            </a:r>
            <a:r>
              <a:rPr lang="en-US" sz="2500" dirty="0" smtClean="0"/>
              <a:t> </a:t>
            </a:r>
            <a:r>
              <a:rPr lang="en-US" sz="2500" dirty="0" err="1" smtClean="0"/>
              <a:t>hệ</a:t>
            </a:r>
            <a:r>
              <a:rPr lang="en-US" sz="2500" dirty="0" smtClean="0"/>
              <a:t> </a:t>
            </a:r>
            <a:r>
              <a:rPr lang="en-US" sz="2500" dirty="0" err="1" smtClean="0"/>
              <a:t>thống</a:t>
            </a:r>
            <a:r>
              <a:rPr lang="en-US" sz="2500" dirty="0" smtClean="0"/>
              <a:t> con </a:t>
            </a:r>
            <a:r>
              <a:rPr lang="en-US" sz="2500" dirty="0" err="1" smtClean="0"/>
              <a:t>và</a:t>
            </a:r>
            <a:r>
              <a:rPr lang="en-US" sz="2500" dirty="0" smtClean="0"/>
              <a:t> </a:t>
            </a:r>
            <a:r>
              <a:rPr lang="en-US" sz="2500" dirty="0" err="1" smtClean="0"/>
              <a:t>sự</a:t>
            </a:r>
            <a:r>
              <a:rPr lang="en-US" sz="2500" dirty="0" smtClean="0"/>
              <a:t> </a:t>
            </a:r>
            <a:r>
              <a:rPr lang="en-US" sz="2500" dirty="0" err="1" smtClean="0"/>
              <a:t>phụ</a:t>
            </a:r>
            <a:r>
              <a:rPr lang="en-US" sz="2500" dirty="0" smtClean="0"/>
              <a:t> </a:t>
            </a:r>
            <a:r>
              <a:rPr lang="en-US" sz="2500" dirty="0" err="1" smtClean="0"/>
              <a:t>thuộc</a:t>
            </a:r>
            <a:r>
              <a:rPr lang="en-US" sz="2500" dirty="0" smtClean="0"/>
              <a:t>, </a:t>
            </a:r>
            <a:r>
              <a:rPr lang="en-US" sz="2500" dirty="0" err="1" smtClean="0"/>
              <a:t>cũng</a:t>
            </a:r>
            <a:r>
              <a:rPr lang="en-US" sz="2500" dirty="0" smtClean="0"/>
              <a:t> </a:t>
            </a:r>
            <a:r>
              <a:rPr lang="en-US" sz="2500" dirty="0" err="1" smtClean="0"/>
              <a:t>như</a:t>
            </a:r>
            <a:r>
              <a:rPr lang="en-US" sz="2500" dirty="0" smtClean="0"/>
              <a:t> </a:t>
            </a:r>
            <a:r>
              <a:rPr lang="en-US" sz="2500" dirty="0" err="1" smtClean="0"/>
              <a:t>những</a:t>
            </a:r>
            <a:r>
              <a:rPr lang="en-US" sz="2500" dirty="0" smtClean="0"/>
              <a:t> </a:t>
            </a:r>
            <a:r>
              <a:rPr lang="en-US" sz="2500" dirty="0" err="1" smtClean="0"/>
              <a:t>thứ</a:t>
            </a:r>
            <a:r>
              <a:rPr lang="en-US" sz="2500" dirty="0" smtClean="0"/>
              <a:t> </a:t>
            </a:r>
            <a:r>
              <a:rPr lang="en-US" sz="2500" dirty="0" err="1" smtClean="0"/>
              <a:t>cần</a:t>
            </a:r>
            <a:r>
              <a:rPr lang="en-US" sz="2500" dirty="0" smtClean="0"/>
              <a:t> </a:t>
            </a:r>
            <a:r>
              <a:rPr lang="en-US" sz="2500" dirty="0" err="1" smtClean="0"/>
              <a:t>thiết</a:t>
            </a:r>
            <a:r>
              <a:rPr lang="en-US" sz="2500" dirty="0" smtClean="0"/>
              <a:t> </a:t>
            </a:r>
            <a:r>
              <a:rPr lang="en-US" sz="2500" dirty="0" err="1" smtClean="0"/>
              <a:t>khác</a:t>
            </a:r>
            <a:endParaRPr lang="en-US" sz="2500" dirty="0"/>
          </a:p>
        </p:txBody>
      </p:sp>
    </p:spTree>
    <p:extLst>
      <p:ext uri="{BB962C8B-B14F-4D97-AF65-F5344CB8AC3E}">
        <p14:creationId xmlns:p14="http://schemas.microsoft.com/office/powerpoint/2010/main" val="160326155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8453</TotalTime>
  <Words>4078</Words>
  <Application>Microsoft Office PowerPoint</Application>
  <PresentationFormat>On-screen Show (4:3)</PresentationFormat>
  <Paragraphs>393</Paragraphs>
  <Slides>26</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Calibri</vt:lpstr>
      <vt:lpstr>Constantia</vt:lpstr>
      <vt:lpstr>Wingdings</vt:lpstr>
      <vt:lpstr>Wingdings 2</vt:lpstr>
      <vt:lpstr>ZapfHumnst BT</vt:lpstr>
      <vt:lpstr>Flow</vt:lpstr>
      <vt:lpstr>Phân tích Thiết kế HTTT</vt:lpstr>
      <vt:lpstr>Mục tiêu</vt:lpstr>
      <vt:lpstr>PowerPoint Presentation</vt:lpstr>
      <vt:lpstr>Tổng quan về thiết kế hệ thống con</vt:lpstr>
      <vt:lpstr>Các bước thiết kế hệ thống con</vt:lpstr>
      <vt:lpstr>Các bước thiết kế hệ thống con</vt:lpstr>
      <vt:lpstr>Các trách nhiệm của hệ thống con</vt:lpstr>
      <vt:lpstr>Các trách nhiệm của hệ thống con</vt:lpstr>
      <vt:lpstr>Phân phối trách nhiệm của các hệ thống con</vt:lpstr>
      <vt:lpstr>Qui tắc mô hình hóa: Các lược đồ tương tác hệ thống con</vt:lpstr>
      <vt:lpstr>Phối hợp các cơ chế kiến trúc: Lưu trữ bền vững</vt:lpstr>
      <vt:lpstr>Các bước thiết kế hệ thống con</vt:lpstr>
      <vt:lpstr>Ví dụ: Các phần tử của hệ thống con CourseCatalogSystem</vt:lpstr>
      <vt:lpstr>Vị dụ: Các phần tử của hệ thống con Billing System</vt:lpstr>
      <vt:lpstr>Các bước thiết kế hệ thống con</vt:lpstr>
      <vt:lpstr>Sự phụ thuộc của hệ thống con: Những hướng dẫn</vt:lpstr>
      <vt:lpstr>Ví dụ: Sự phụ thuộc của hệ thống con CourseCatalogSystem</vt:lpstr>
      <vt:lpstr>Ví dụ: Sự phụ thuộc của hệ thống con BillingSystem</vt:lpstr>
      <vt:lpstr>Các bước thiết kế hệ thống con</vt:lpstr>
      <vt:lpstr>Checkpoints: Design Subsystems</vt:lpstr>
      <vt:lpstr>Review: Subsystem Design</vt:lpstr>
      <vt:lpstr>Exercise: Subsystem Design</vt:lpstr>
      <vt:lpstr>Exercise: Subsystem Design (cont.)</vt:lpstr>
      <vt:lpstr>Exercise: Subsystem Design (cont.)</vt:lpstr>
      <vt:lpstr>Exercise: Review</vt:lpstr>
      <vt:lpstr>The End.</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Phân tích Thiết kế HTTT</dc:title>
  <dc:creator>ThuGiang</dc:creator>
  <cp:lastModifiedBy>DaiPhongPC</cp:lastModifiedBy>
  <cp:revision>347</cp:revision>
  <dcterms:created xsi:type="dcterms:W3CDTF">2017-11-13T20:26:15Z</dcterms:created>
  <dcterms:modified xsi:type="dcterms:W3CDTF">2018-10-13T02:56:08Z</dcterms:modified>
</cp:coreProperties>
</file>