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7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27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6DEFE-5945-40E4-B9EA-0E064D1636EE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0E641-B1BC-4701-886D-A109CDDF6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7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0E641-B1BC-4701-886D-A109CDDF67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1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77D6-15A1-4C56-AB4B-574FBCA0C5D9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3687-27B3-4988-9EFF-6E84F829FD35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8D4-7DC0-4E3E-89F6-5928C7DE0911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CDE2-9971-4FAF-B3DE-442E5F8E5C85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4F96-B483-4118-9EB1-66B442906F2A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3E6E-F556-4552-AE91-47CD0335E983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C3D1-7D95-4C2A-A1D9-009239F3BB8D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BAC-FF62-4E77-AD8F-CAF9BD4CE2DA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C6AD-823E-4EDF-A146-241DD520A342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C60A-24E6-4A1A-9931-65F9A9803EBB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A701-3A37-4932-9FEA-57DBC623BB91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4DD47E-BA55-4C57-9697-92195F322922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amnv@tlu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HTTT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696" cy="1905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Nam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namnv@tlu.edu.vn</a:t>
            </a:r>
            <a:endParaRPr lang="en-US" dirty="0" smtClean="0"/>
          </a:p>
          <a:p>
            <a:r>
              <a:rPr lang="en-US" dirty="0" smtClean="0"/>
              <a:t>Website: namvannguyen.blogspot.com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" y="3200400"/>
            <a:ext cx="7854696" cy="9144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–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389120"/>
          </a:xfrm>
        </p:spPr>
        <p:txBody>
          <a:bodyPr/>
          <a:lstStyle/>
          <a:p>
            <a:pPr lvl="1"/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(Things) -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(Structural):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Lớp</a:t>
            </a:r>
            <a:r>
              <a:rPr lang="en-US" dirty="0" smtClean="0"/>
              <a:t> (Class):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1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(Interface):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Use case: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đấy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876800"/>
            <a:ext cx="19050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4876800"/>
            <a:ext cx="19716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4876800"/>
            <a:ext cx="16383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Building Blocks -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(Component):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Node: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.</a:t>
            </a:r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(Collaboration):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343400"/>
            <a:ext cx="23431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4267200"/>
            <a:ext cx="17526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4267200"/>
            <a:ext cx="14382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Building Blocks -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Hành</a:t>
            </a:r>
            <a:r>
              <a:rPr lang="en-US" dirty="0" smtClean="0"/>
              <a:t> vi</a:t>
            </a:r>
          </a:p>
          <a:p>
            <a:pPr lvl="1"/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(</a:t>
            </a:r>
            <a:r>
              <a:rPr lang="en-US" dirty="0" err="1" smtClean="0"/>
              <a:t>Iteraction</a:t>
            </a:r>
            <a:r>
              <a:rPr lang="en-US" dirty="0" smtClean="0"/>
              <a:t>):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(Messages)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1"/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(State machine):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,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5181600"/>
            <a:ext cx="18764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5029200"/>
            <a:ext cx="20859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UML – Building Blocks -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(Grouping)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UML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(Package). </a:t>
            </a:r>
          </a:p>
          <a:p>
            <a:pPr lvl="1"/>
            <a:r>
              <a:rPr lang="en-US" dirty="0" smtClean="0"/>
              <a:t>Package: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(Thing)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267200"/>
            <a:ext cx="21621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UML – Building Blocks -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, </a:t>
            </a:r>
            <a:r>
              <a:rPr lang="en-US" dirty="0" err="1" smtClean="0"/>
              <a:t>giàng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,…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124200"/>
            <a:ext cx="1638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UML – BB -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(Relationships):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Building Block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UML.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bốn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(Dependency)</a:t>
            </a:r>
          </a:p>
          <a:p>
            <a:pPr lvl="1"/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(</a:t>
            </a:r>
            <a:r>
              <a:rPr lang="en-US" dirty="0" err="1" smtClean="0"/>
              <a:t>Assosication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(</a:t>
            </a:r>
            <a:r>
              <a:rPr lang="en-US" dirty="0" err="1" smtClean="0"/>
              <a:t>Generialization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(Realization)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1628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– Dependency: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kia</a:t>
            </a:r>
            <a:endParaRPr lang="en-US" dirty="0" smtClean="0"/>
          </a:p>
          <a:p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– Association: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UML.</a:t>
            </a:r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– Generalization: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– Realization: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,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 Interface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mqh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876800"/>
            <a:ext cx="2133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6086475"/>
            <a:ext cx="30670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4876800"/>
            <a:ext cx="28384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5943600"/>
            <a:ext cx="2924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-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: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đứng</a:t>
            </a:r>
            <a:r>
              <a:rPr lang="en-US" dirty="0" smtClean="0"/>
              <a:t> ở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: LTV(</a:t>
            </a:r>
            <a:r>
              <a:rPr lang="en-US" dirty="0" err="1" smtClean="0"/>
              <a:t>Devevelopers</a:t>
            </a:r>
            <a:r>
              <a:rPr lang="en-US" dirty="0" smtClean="0"/>
              <a:t>), Testers,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(Business people),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(analysts),…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(Design)</a:t>
            </a:r>
          </a:p>
          <a:p>
            <a:pPr lvl="1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(Implementation)</a:t>
            </a:r>
          </a:p>
          <a:p>
            <a:pPr lvl="1"/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(Process)</a:t>
            </a:r>
          </a:p>
          <a:p>
            <a:pPr lvl="1"/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(Deployment)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-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Design: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(Classes),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(Interfaces),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(Collaborations) - Class Diagram </a:t>
            </a:r>
            <a:r>
              <a:rPr lang="en-US" dirty="0" err="1" smtClean="0"/>
              <a:t>và</a:t>
            </a:r>
            <a:r>
              <a:rPr lang="en-US" dirty="0" smtClean="0"/>
              <a:t> Object Diagram.</a:t>
            </a:r>
          </a:p>
          <a:p>
            <a:r>
              <a:rPr lang="en-US" dirty="0" smtClean="0"/>
              <a:t>Implementation: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– Component Diagram.</a:t>
            </a:r>
          </a:p>
          <a:p>
            <a:r>
              <a:rPr lang="en-US" dirty="0" smtClean="0"/>
              <a:t>Process: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–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UML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Deployment: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node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–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– Deployment diagram.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Modeling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pPr lvl="2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2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endParaRPr lang="en-US" dirty="0" smtClean="0"/>
          </a:p>
          <a:p>
            <a:pPr lvl="2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 smtClean="0"/>
          </a:p>
          <a:p>
            <a:pPr lvl="2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hỗn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lvl="2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UML - Overview</a:t>
            </a:r>
          </a:p>
          <a:p>
            <a:r>
              <a:rPr lang="en-US" dirty="0" smtClean="0"/>
              <a:t>UML –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(</a:t>
            </a:r>
            <a:r>
              <a:rPr lang="en-US" dirty="0" err="1" smtClean="0"/>
              <a:t>Buiding</a:t>
            </a:r>
            <a:r>
              <a:rPr lang="en-US" dirty="0" smtClean="0"/>
              <a:t> Block)</a:t>
            </a:r>
          </a:p>
          <a:p>
            <a:r>
              <a:rPr lang="en-US" dirty="0" smtClean="0"/>
              <a:t>UML –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(Architecture)</a:t>
            </a:r>
          </a:p>
          <a:p>
            <a:r>
              <a:rPr lang="en-US" dirty="0" smtClean="0"/>
              <a:t>UML –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(Modeling Types)</a:t>
            </a:r>
          </a:p>
          <a:p>
            <a:r>
              <a:rPr lang="en-US" dirty="0" smtClean="0"/>
              <a:t>UML –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(Basic Notations)</a:t>
            </a:r>
          </a:p>
          <a:p>
            <a:r>
              <a:rPr lang="en-US" dirty="0" smtClean="0"/>
              <a:t>UML –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(Standard Diagrams)</a:t>
            </a:r>
          </a:p>
          <a:p>
            <a:r>
              <a:rPr lang="en-US" dirty="0" smtClean="0"/>
              <a:t>UML –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(Class Diagram)</a:t>
            </a:r>
          </a:p>
          <a:p>
            <a:r>
              <a:rPr lang="en-US" dirty="0" smtClean="0"/>
              <a:t>UML –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(Object Diagram)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Modeling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2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2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pPr lvl="2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</a:t>
            </a:r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: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(Package Diagram)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Basic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Things:</a:t>
            </a:r>
          </a:p>
          <a:p>
            <a:pPr lvl="1"/>
            <a:r>
              <a:rPr lang="en-US" dirty="0" smtClean="0"/>
              <a:t>Class: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171326"/>
            <a:ext cx="6553200" cy="3686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Basic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(Object notation):</a:t>
            </a:r>
          </a:p>
          <a:p>
            <a:pPr lvl="1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200400"/>
            <a:ext cx="41719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Basic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Kiếu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(interface Notation) –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352800"/>
            <a:ext cx="51244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Basic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Kiếu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(Collaboration Notation) –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,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971800"/>
            <a:ext cx="63246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Basic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Actor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828800"/>
            <a:ext cx="37909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962400"/>
            <a:ext cx="10191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Basic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đâu</a:t>
            </a:r>
            <a:r>
              <a:rPr lang="en-US" dirty="0" smtClean="0"/>
              <a:t> (Initial state)</a:t>
            </a:r>
          </a:p>
          <a:p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(Final state)</a:t>
            </a:r>
          </a:p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(Active Class)</a:t>
            </a:r>
          </a:p>
          <a:p>
            <a:r>
              <a:rPr lang="en-US" dirty="0" smtClean="0"/>
              <a:t>Component</a:t>
            </a:r>
          </a:p>
          <a:p>
            <a:r>
              <a:rPr lang="en-US" dirty="0" smtClean="0"/>
              <a:t>Node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286000"/>
            <a:ext cx="16287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2438400"/>
            <a:ext cx="21240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1" y="4953000"/>
            <a:ext cx="352124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5029200"/>
            <a:ext cx="294322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05600" y="4800600"/>
            <a:ext cx="2065001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UML – Basic Notations - Behavioral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Hành</a:t>
            </a:r>
            <a:r>
              <a:rPr lang="en-US" dirty="0" smtClean="0"/>
              <a:t> vi – (Behavioral Things)</a:t>
            </a:r>
          </a:p>
          <a:p>
            <a:pPr>
              <a:buNone/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UML.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UML: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(</a:t>
            </a:r>
            <a:r>
              <a:rPr lang="en-US" dirty="0" err="1" smtClean="0"/>
              <a:t>Iteractions</a:t>
            </a:r>
            <a:r>
              <a:rPr lang="en-US" dirty="0" smtClean="0"/>
              <a:t>):</a:t>
            </a:r>
          </a:p>
          <a:p>
            <a:pPr lvl="1"/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(Sequential)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(Sequential Diagram)</a:t>
            </a:r>
          </a:p>
          <a:p>
            <a:pPr lvl="1"/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(Collaboration) – </a:t>
            </a:r>
            <a:r>
              <a:rPr lang="en-US" dirty="0" err="1" smtClean="0"/>
              <a:t>Collabroration</a:t>
            </a:r>
            <a:r>
              <a:rPr lang="en-US" dirty="0" smtClean="0"/>
              <a:t>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UML.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676400"/>
            <a:ext cx="44196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Statemachine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0100" y="2286000"/>
            <a:ext cx="45339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UML –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,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,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</a:p>
          <a:p>
            <a:r>
              <a:rPr lang="en-US" dirty="0" smtClean="0"/>
              <a:t>UML –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(Object Management Group – OMG),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UML 1.0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01/1997.</a:t>
            </a:r>
          </a:p>
          <a:p>
            <a:r>
              <a:rPr lang="en-US" dirty="0" smtClean="0"/>
              <a:t>OMG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UML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112"/>
            <a:ext cx="8229600" cy="1143000"/>
          </a:xfrm>
        </p:spPr>
        <p:txBody>
          <a:bodyPr/>
          <a:lstStyle/>
          <a:p>
            <a:r>
              <a:rPr lang="en-US" dirty="0" smtClean="0"/>
              <a:t>UML – Grouping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 Thing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Annotation 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981200"/>
            <a:ext cx="44386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4191000"/>
            <a:ext cx="3886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</a:p>
          <a:p>
            <a:pPr lvl="1"/>
            <a:r>
              <a:rPr lang="en-US" dirty="0" smtClean="0"/>
              <a:t>Dependency: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057400"/>
            <a:ext cx="357389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962400"/>
            <a:ext cx="43053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Association: </a:t>
            </a:r>
            <a:r>
              <a:rPr lang="en-US" dirty="0" err="1" smtClean="0"/>
              <a:t>mqh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UML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Generialization</a:t>
            </a:r>
            <a:r>
              <a:rPr lang="en-US" dirty="0" smtClean="0"/>
              <a:t>: </a:t>
            </a:r>
            <a:r>
              <a:rPr lang="en-US" dirty="0" err="1" smtClean="0"/>
              <a:t>mqh</a:t>
            </a:r>
            <a:r>
              <a:rPr lang="en-US" dirty="0" smtClean="0"/>
              <a:t> cha</a:t>
            </a:r>
          </a:p>
          <a:p>
            <a:pPr>
              <a:buNone/>
            </a:pPr>
            <a:r>
              <a:rPr lang="en-US" dirty="0" smtClean="0"/>
              <a:t>con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UML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133600"/>
            <a:ext cx="41719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3810000"/>
            <a:ext cx="39052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(Extensibility Notations)</a:t>
            </a:r>
          </a:p>
          <a:p>
            <a:pPr lvl="1"/>
            <a:r>
              <a:rPr lang="en-US" dirty="0" err="1" smtClean="0"/>
              <a:t>StereoTypes</a:t>
            </a:r>
            <a:r>
              <a:rPr lang="en-US" dirty="0" smtClean="0"/>
              <a:t> –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pPr lvl="1"/>
            <a:r>
              <a:rPr lang="en-US" dirty="0" smtClean="0"/>
              <a:t>Tagged values –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pPr lvl="1"/>
            <a:r>
              <a:rPr lang="en-US" dirty="0" smtClean="0"/>
              <a:t>Constraints –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810000"/>
            <a:ext cx="39719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The End.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UML:</a:t>
            </a:r>
          </a:p>
          <a:p>
            <a:pPr lvl="1"/>
            <a:r>
              <a:rPr lang="en-US" dirty="0" smtClean="0"/>
              <a:t>UML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Unified Modeling Language</a:t>
            </a:r>
          </a:p>
          <a:p>
            <a:pPr lvl="1"/>
            <a:r>
              <a:rPr lang="en-US" dirty="0" smtClean="0"/>
              <a:t>UML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 C/C++, Java, PHP, Cobol,…</a:t>
            </a:r>
          </a:p>
          <a:p>
            <a:pPr lvl="1"/>
            <a:r>
              <a:rPr lang="en-US" dirty="0" smtClean="0"/>
              <a:t>UML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UML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,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lvl="1"/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UML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,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UML:</a:t>
            </a:r>
          </a:p>
          <a:p>
            <a:pPr lvl="1"/>
            <a:r>
              <a:rPr lang="en-US" dirty="0" smtClean="0"/>
              <a:t>“A picture is worth a thousand words” – UML.</a:t>
            </a:r>
          </a:p>
          <a:p>
            <a:pPr lvl="1"/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UML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68880"/>
            <a:ext cx="8229600" cy="438912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Mô</a:t>
            </a:r>
            <a:r>
              <a:rPr lang="en-US" sz="4000" dirty="0" smtClean="0"/>
              <a:t> </a:t>
            </a:r>
            <a:r>
              <a:rPr lang="en-US" sz="4000" dirty="0" err="1" smtClean="0"/>
              <a:t>hình</a:t>
            </a:r>
            <a:r>
              <a:rPr lang="en-US" sz="4000" dirty="0" smtClean="0"/>
              <a:t> </a:t>
            </a:r>
            <a:r>
              <a:rPr lang="en-US" sz="4000" dirty="0" err="1" smtClean="0"/>
              <a:t>khái</a:t>
            </a:r>
            <a:r>
              <a:rPr lang="en-US" sz="4000" dirty="0" smtClean="0"/>
              <a:t> </a:t>
            </a:r>
            <a:r>
              <a:rPr lang="en-US" sz="4000" dirty="0" err="1" smtClean="0"/>
              <a:t>niệm</a:t>
            </a:r>
            <a:r>
              <a:rPr lang="en-US" sz="4000" dirty="0" smtClean="0"/>
              <a:t> </a:t>
            </a:r>
            <a:r>
              <a:rPr lang="en-US" sz="4000" dirty="0" err="1" smtClean="0"/>
              <a:t>là</a:t>
            </a:r>
            <a:r>
              <a:rPr lang="en-US" sz="4000" dirty="0" smtClean="0"/>
              <a:t> </a:t>
            </a:r>
            <a:r>
              <a:rPr lang="en-US" sz="4000" dirty="0" err="1" smtClean="0"/>
              <a:t>gì</a:t>
            </a:r>
            <a:r>
              <a:rPr lang="en-US" sz="4000" dirty="0" smtClean="0"/>
              <a:t>? </a:t>
            </a:r>
          </a:p>
          <a:p>
            <a:r>
              <a:rPr lang="en-US" sz="4000" dirty="0" err="1" smtClean="0"/>
              <a:t>Vì</a:t>
            </a:r>
            <a:r>
              <a:rPr lang="en-US" sz="4000" dirty="0" smtClean="0"/>
              <a:t> </a:t>
            </a:r>
            <a:r>
              <a:rPr lang="en-US" sz="4000" dirty="0" err="1" smtClean="0"/>
              <a:t>sao</a:t>
            </a:r>
            <a:r>
              <a:rPr lang="en-US" sz="4000" dirty="0" smtClean="0"/>
              <a:t> </a:t>
            </a:r>
            <a:r>
              <a:rPr lang="en-US" sz="4000" dirty="0" err="1" smtClean="0"/>
              <a:t>cần</a:t>
            </a:r>
            <a:r>
              <a:rPr lang="en-US" sz="4000" dirty="0" smtClean="0"/>
              <a:t> </a:t>
            </a:r>
            <a:r>
              <a:rPr lang="en-US" sz="4000" dirty="0" err="1" smtClean="0"/>
              <a:t>Mô</a:t>
            </a:r>
            <a:r>
              <a:rPr lang="en-US" sz="4000" dirty="0" smtClean="0"/>
              <a:t> </a:t>
            </a:r>
            <a:r>
              <a:rPr lang="en-US" sz="4000" dirty="0" err="1" smtClean="0"/>
              <a:t>hình</a:t>
            </a:r>
            <a:r>
              <a:rPr lang="en-US" sz="4000" dirty="0" smtClean="0"/>
              <a:t> </a:t>
            </a:r>
            <a:r>
              <a:rPr lang="en-US" sz="4000" dirty="0" err="1" smtClean="0"/>
              <a:t>khái</a:t>
            </a:r>
            <a:r>
              <a:rPr lang="en-US" sz="4000" dirty="0" smtClean="0"/>
              <a:t> </a:t>
            </a:r>
            <a:r>
              <a:rPr lang="en-US" sz="4000" dirty="0" err="1" smtClean="0"/>
              <a:t>niệm</a:t>
            </a:r>
            <a:r>
              <a:rPr lang="en-US" sz="400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–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UML.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lẫn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Để</a:t>
            </a:r>
            <a:r>
              <a:rPr lang="en-US" dirty="0" smtClean="0"/>
              <a:t> UML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UML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3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UML (UML Building Blocks)</a:t>
            </a:r>
          </a:p>
          <a:p>
            <a:pPr lvl="1"/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UML</a:t>
            </a:r>
          </a:p>
          <a:p>
            <a:pPr lvl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/>
            <a:r>
              <a:rPr lang="en-US" dirty="0" smtClean="0"/>
              <a:t>Objects &amp; Class</a:t>
            </a:r>
          </a:p>
          <a:p>
            <a:pPr lvl="1"/>
            <a:r>
              <a:rPr lang="en-US" dirty="0" smtClean="0"/>
              <a:t>Abstraction – Encapsulation – Inheritance – Polymorphism</a:t>
            </a:r>
          </a:p>
          <a:p>
            <a:r>
              <a:rPr lang="en-US" dirty="0" smtClean="0"/>
              <a:t>OO Analysis and Design</a:t>
            </a:r>
          </a:p>
          <a:p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UML </a:t>
            </a:r>
            <a:r>
              <a:rPr lang="en-US" dirty="0" err="1" smtClean="0"/>
              <a:t>trong</a:t>
            </a:r>
            <a:r>
              <a:rPr lang="en-US" dirty="0" smtClean="0"/>
              <a:t> OO Design</a:t>
            </a:r>
          </a:p>
          <a:p>
            <a:pPr lvl="1"/>
            <a:r>
              <a:rPr lang="en-US" dirty="0" smtClean="0"/>
              <a:t>UML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 smtClean="0"/>
          </a:p>
          <a:p>
            <a:pPr lvl="1"/>
            <a:r>
              <a:rPr lang="en-US" dirty="0" smtClean="0"/>
              <a:t>OOD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UML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Building Blocks –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(Things)</a:t>
            </a:r>
          </a:p>
          <a:p>
            <a:pPr lvl="2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(Structural)</a:t>
            </a:r>
          </a:p>
          <a:p>
            <a:pPr lvl="2"/>
            <a:r>
              <a:rPr lang="en-US" dirty="0" err="1" smtClean="0"/>
              <a:t>Hành</a:t>
            </a:r>
            <a:r>
              <a:rPr lang="en-US" dirty="0" smtClean="0"/>
              <a:t> vi (Behavioral)</a:t>
            </a:r>
          </a:p>
          <a:p>
            <a:pPr lvl="2"/>
            <a:r>
              <a:rPr lang="en-US" dirty="0" err="1" smtClean="0"/>
              <a:t>Nhóm</a:t>
            </a:r>
            <a:r>
              <a:rPr lang="en-US" dirty="0" smtClean="0"/>
              <a:t> (Grouping)</a:t>
            </a:r>
          </a:p>
          <a:p>
            <a:pPr lvl="2"/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(Annotation)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(Dependency)</a:t>
            </a:r>
          </a:p>
          <a:p>
            <a:pPr lvl="2"/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(Association)</a:t>
            </a:r>
          </a:p>
          <a:p>
            <a:pPr lvl="2"/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(Generalization)</a:t>
            </a:r>
          </a:p>
          <a:p>
            <a:pPr lvl="2"/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(Realization)</a:t>
            </a:r>
          </a:p>
          <a:p>
            <a:pPr lvl="1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Lớp</a:t>
            </a:r>
            <a:r>
              <a:rPr lang="en-US" dirty="0" smtClean="0"/>
              <a:t> (Class Diagram)</a:t>
            </a:r>
          </a:p>
          <a:p>
            <a:pPr lvl="2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(Object Diagram)</a:t>
            </a:r>
          </a:p>
          <a:p>
            <a:pPr lvl="2"/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(Use case Diagram)</a:t>
            </a:r>
          </a:p>
          <a:p>
            <a:pPr lvl="2"/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(Sequence Diagram)</a:t>
            </a:r>
          </a:p>
          <a:p>
            <a:pPr lvl="2"/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(Collaborate Diagram)</a:t>
            </a:r>
          </a:p>
          <a:p>
            <a:pPr lvl="2"/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(Activity Diagram)</a:t>
            </a:r>
          </a:p>
          <a:p>
            <a:pPr lvl="2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(</a:t>
            </a:r>
            <a:r>
              <a:rPr lang="en-US" dirty="0" err="1" smtClean="0"/>
              <a:t>Statechart</a:t>
            </a:r>
            <a:r>
              <a:rPr lang="en-US" dirty="0" smtClean="0"/>
              <a:t> Diagram)</a:t>
            </a:r>
          </a:p>
          <a:p>
            <a:pPr lvl="2"/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(Deploy Diagram)</a:t>
            </a:r>
          </a:p>
          <a:p>
            <a:pPr lvl="2"/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(Component Diagram)</a:t>
            </a:r>
          </a:p>
          <a:p>
            <a:pPr lvl="2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4765</TotalTime>
  <Words>1771</Words>
  <Application>Microsoft Office PowerPoint</Application>
  <PresentationFormat>On-screen Show (4:3)</PresentationFormat>
  <Paragraphs>221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Calibri</vt:lpstr>
      <vt:lpstr>Constantia</vt:lpstr>
      <vt:lpstr>Wingdings 2</vt:lpstr>
      <vt:lpstr>Flow</vt:lpstr>
      <vt:lpstr>Phân tích Thiết kế HTTT</vt:lpstr>
      <vt:lpstr>Nội dung</vt:lpstr>
      <vt:lpstr>UML – Tổng Quan</vt:lpstr>
      <vt:lpstr>UML – Tổng Quan</vt:lpstr>
      <vt:lpstr>UML – Tổng Quan</vt:lpstr>
      <vt:lpstr>UML – Tổng Quan</vt:lpstr>
      <vt:lpstr>UML – Tổng Quan</vt:lpstr>
      <vt:lpstr>UML – Tổng Quan</vt:lpstr>
      <vt:lpstr>PowerPoint Presentation</vt:lpstr>
      <vt:lpstr>UML – Building Blocks</vt:lpstr>
      <vt:lpstr>UML – Building Blocks - Things</vt:lpstr>
      <vt:lpstr>UML – Building Blocks - Things</vt:lpstr>
      <vt:lpstr>UML – Building Blocks - Grouping</vt:lpstr>
      <vt:lpstr>UML – Building Blocks - Annotation</vt:lpstr>
      <vt:lpstr>UML – BB - Relationships</vt:lpstr>
      <vt:lpstr>PowerPoint Presentation</vt:lpstr>
      <vt:lpstr>UML - Architecture</vt:lpstr>
      <vt:lpstr>UML - Architecture</vt:lpstr>
      <vt:lpstr>UML – Modeling Types</vt:lpstr>
      <vt:lpstr>UML – Modeling Types</vt:lpstr>
      <vt:lpstr>UML – Basic Notations</vt:lpstr>
      <vt:lpstr>UML – Basic Notations</vt:lpstr>
      <vt:lpstr>UML – Basic Notations</vt:lpstr>
      <vt:lpstr>UML – Basic Notations</vt:lpstr>
      <vt:lpstr>UML – Basic Notations</vt:lpstr>
      <vt:lpstr>UML – Basic Notations</vt:lpstr>
      <vt:lpstr>UML – Basic Notations - Behavioral</vt:lpstr>
      <vt:lpstr>PowerPoint Presentation</vt:lpstr>
      <vt:lpstr>PowerPoint Presentation</vt:lpstr>
      <vt:lpstr>UML – Grouping Things</vt:lpstr>
      <vt:lpstr>PowerPoint Presentation</vt:lpstr>
      <vt:lpstr>PowerPoint Presentation</vt:lpstr>
      <vt:lpstr>PowerPoint Presentation</vt:lpstr>
      <vt:lpstr>The End.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HTTT</dc:title>
  <dc:creator>ThuGiang</dc:creator>
  <cp:lastModifiedBy>DaiPhongPC</cp:lastModifiedBy>
  <cp:revision>168</cp:revision>
  <dcterms:created xsi:type="dcterms:W3CDTF">2017-11-13T20:26:15Z</dcterms:created>
  <dcterms:modified xsi:type="dcterms:W3CDTF">2018-10-12T08:24:39Z</dcterms:modified>
</cp:coreProperties>
</file>