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8" r:id="rId13"/>
    <p:sldId id="287" r:id="rId14"/>
    <p:sldId id="288" r:id="rId15"/>
    <p:sldId id="301" r:id="rId16"/>
    <p:sldId id="300" r:id="rId17"/>
    <p:sldId id="290" r:id="rId18"/>
    <p:sldId id="294" r:id="rId19"/>
    <p:sldId id="291" r:id="rId20"/>
    <p:sldId id="292" r:id="rId21"/>
    <p:sldId id="293" r:id="rId22"/>
    <p:sldId id="295" r:id="rId23"/>
    <p:sldId id="296" r:id="rId24"/>
    <p:sldId id="297" r:id="rId25"/>
    <p:sldId id="298" r:id="rId26"/>
    <p:sldId id="299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3" autoAdjust="0"/>
    <p:restoredTop sz="94660"/>
  </p:normalViewPr>
  <p:slideViewPr>
    <p:cSldViewPr>
      <p:cViewPr varScale="1">
        <p:scale>
          <a:sx n="67" d="100"/>
          <a:sy n="67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E641-B1BC-4701-886D-A109CDDF67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Yêu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cầu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5626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(Functional Testing)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(Usability Testing)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(Reliability Testing)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(Performance Testing)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(Supportability Testing)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838201"/>
            <a:ext cx="4038600" cy="397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2"/>
            <a:r>
              <a:rPr lang="en-US" dirty="0" err="1" smtClean="0"/>
              <a:t>Nhiều</a:t>
            </a:r>
            <a:r>
              <a:rPr lang="en-US" dirty="0" smtClean="0"/>
              <a:t> team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team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hỗn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pPr lvl="2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smtClean="0"/>
              <a:t>UCM – Unified Change </a:t>
            </a:r>
            <a:r>
              <a:rPr lang="en-US" dirty="0" err="1" smtClean="0"/>
              <a:t>Mngt</a:t>
            </a:r>
            <a:r>
              <a:rPr lang="en-US" dirty="0" smtClean="0"/>
              <a:t> –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RUP – Rational Unified Process –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pha</a:t>
            </a:r>
            <a:r>
              <a:rPr lang="en-US" dirty="0" smtClean="0"/>
              <a:t> (phases):</a:t>
            </a:r>
          </a:p>
          <a:p>
            <a:pPr lvl="2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2"/>
            <a:r>
              <a:rPr lang="en-US" dirty="0" smtClean="0"/>
              <a:t>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lvl="2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en-US" dirty="0" smtClean="0"/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743200"/>
            <a:ext cx="47815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khâu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RUP: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: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usecases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: Coding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: Testing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&amp;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,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16075"/>
            <a:ext cx="81534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 dirty="0" err="1" smtClean="0"/>
              <a:t>Mô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hình</a:t>
            </a:r>
            <a:r>
              <a:rPr lang="en-US" altLang="en-US" sz="2000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 err="1" smtClean="0"/>
              <a:t>là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bức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tranh</a:t>
            </a:r>
            <a:r>
              <a:rPr lang="en-US" altLang="en-US" sz="1800" dirty="0" smtClean="0"/>
              <a:t> hay </a:t>
            </a:r>
            <a:r>
              <a:rPr lang="en-US" altLang="en-US" sz="1800" dirty="0" err="1" smtClean="0"/>
              <a:t>mô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tả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vấn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đề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đang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cố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gắng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giải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quyết</a:t>
            </a:r>
            <a:r>
              <a:rPr lang="en-US" altLang="en-US" sz="1800" dirty="0" smtClean="0"/>
              <a:t> hay </a:t>
            </a:r>
            <a:r>
              <a:rPr lang="en-US" altLang="en-US" sz="1800" dirty="0" err="1" smtClean="0"/>
              <a:t>mô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tả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chính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giải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pháp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vấn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đề</a:t>
            </a:r>
            <a:endParaRPr lang="en-US" altLang="en-US" sz="1800" dirty="0" smtClean="0"/>
          </a:p>
          <a:p>
            <a:pPr lvl="1">
              <a:lnSpc>
                <a:spcPct val="120000"/>
              </a:lnSpc>
            </a:pPr>
            <a:r>
              <a:rPr lang="en-US" altLang="en-US" sz="1800" dirty="0" err="1" smtClean="0"/>
              <a:t>là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ngôn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ngữ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của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người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thiết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kế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trong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nhiều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lĩnh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vực</a:t>
            </a:r>
            <a:r>
              <a:rPr lang="en-US" altLang="en-US" sz="18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 err="1" smtClean="0"/>
              <a:t>là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trình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diễn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hệ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thống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sẽ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xây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dựng</a:t>
            </a:r>
            <a:endParaRPr lang="en-US" altLang="en-US" sz="1800" dirty="0" smtClean="0"/>
          </a:p>
          <a:p>
            <a:pPr lvl="1">
              <a:lnSpc>
                <a:spcPct val="120000"/>
              </a:lnSpc>
            </a:pPr>
            <a:r>
              <a:rPr lang="en-US" altLang="en-US" sz="1800" dirty="0" err="1" smtClean="0"/>
              <a:t>là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phương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tiện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giao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tiếp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giữa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các</a:t>
            </a:r>
            <a:r>
              <a:rPr lang="en-US" altLang="en-US" sz="1800" dirty="0" smtClean="0"/>
              <a:t> stakeholders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 err="1" smtClean="0"/>
              <a:t>là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kế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hoạch</a:t>
            </a:r>
            <a:r>
              <a:rPr lang="en-US" altLang="en-US" sz="1800" dirty="0" smtClean="0"/>
              <a:t> chi </a:t>
            </a:r>
            <a:r>
              <a:rPr lang="en-US" altLang="en-US" sz="1800" dirty="0" err="1" smtClean="0"/>
              <a:t>tiết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rgbClr val="FF0000"/>
                </a:solidFill>
              </a:rPr>
              <a:t>(blueprints)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 smtClean="0"/>
              <a:t>Mô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hình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khả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năng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suy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diễn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một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số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đặc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tính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của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hệ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thống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thực</a:t>
            </a:r>
            <a:endParaRPr lang="en-US" altLang="en-US" sz="2000" dirty="0" smtClean="0"/>
          </a:p>
          <a:p>
            <a:pPr>
              <a:lnSpc>
                <a:spcPct val="120000"/>
              </a:lnSpc>
            </a:pPr>
            <a:r>
              <a:rPr lang="en-US" altLang="en-US" sz="2000" dirty="0" err="1" smtClean="0"/>
              <a:t>Mô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hình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hóa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trực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quan</a:t>
            </a:r>
            <a:endParaRPr lang="en-US" altLang="en-US" sz="2000" dirty="0" smtClean="0"/>
          </a:p>
          <a:p>
            <a:pPr lvl="1">
              <a:lnSpc>
                <a:spcPct val="120000"/>
              </a:lnSpc>
            </a:pPr>
            <a:r>
              <a:rPr lang="en-US" altLang="en-US" sz="1800" dirty="0" err="1" smtClean="0"/>
              <a:t>Bằng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các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phần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tử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đồ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họa</a:t>
            </a:r>
            <a:endParaRPr lang="en-US" altLang="en-US" sz="1800" dirty="0" smtClean="0"/>
          </a:p>
          <a:p>
            <a:pPr>
              <a:lnSpc>
                <a:spcPct val="120000"/>
              </a:lnSpc>
            </a:pPr>
            <a:r>
              <a:rPr lang="en-US" altLang="en-US" sz="2000" dirty="0" err="1" smtClean="0">
                <a:solidFill>
                  <a:srgbClr val="FF0000"/>
                </a:solidFill>
              </a:rPr>
              <a:t>Ngôn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ngữ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mô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hình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hóa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err="1" smtClean="0"/>
              <a:t>là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ngôn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ngữ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mô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tả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hệ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thống</a:t>
            </a:r>
            <a:r>
              <a:rPr lang="en-US" altLang="en-US" sz="2000" dirty="0" smtClean="0"/>
              <a:t> hay </a:t>
            </a:r>
            <a:r>
              <a:rPr lang="en-US" altLang="en-US" sz="2000" dirty="0" err="1" smtClean="0"/>
              <a:t>tác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nghiệp</a:t>
            </a:r>
            <a:endParaRPr lang="en-US" altLang="en-US" sz="2000" dirty="0" smtClean="0"/>
          </a:p>
          <a:p>
            <a:pPr>
              <a:lnSpc>
                <a:spcPct val="12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28712" y="4453629"/>
            <a:ext cx="6781800" cy="2147989"/>
            <a:chOff x="1152" y="2452"/>
            <a:chExt cx="4032" cy="144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284" y="2864"/>
              <a:ext cx="9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hlink"/>
                  </a:solidFill>
                </a:rPr>
                <a:t>Thế giới thực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152" y="3216"/>
              <a:ext cx="3171" cy="685"/>
            </a:xfrm>
            <a:prstGeom prst="roundRect">
              <a:avLst>
                <a:gd name="adj" fmla="val 16667"/>
              </a:avLst>
            </a:prstGeom>
            <a:solidFill>
              <a:srgbClr val="D9FFE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40" y="3421"/>
              <a:ext cx="488" cy="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Ôtô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544" y="3381"/>
              <a:ext cx="665" cy="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Con người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728" y="3552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754" y="3373"/>
              <a:ext cx="422" cy="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Sách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216" y="355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218" y="3373"/>
              <a:ext cx="57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folHlink"/>
                  </a:solidFill>
                </a:rPr>
                <a:t>Đọc </a:t>
              </a:r>
              <a:r>
                <a:rPr lang="en-US" altLang="en-US" sz="1400">
                  <a:solidFill>
                    <a:schemeClr val="folHlink"/>
                  </a:solidFill>
                  <a:sym typeface="Webdings" panose="05030102010509060703" pitchFamily="18" charset="2"/>
                </a:rPr>
                <a:t></a:t>
              </a:r>
              <a:endParaRPr lang="en-US" altLang="en-US" sz="1400">
                <a:solidFill>
                  <a:schemeClr val="folHlink"/>
                </a:solidFill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680" y="3373"/>
              <a:ext cx="761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  </a:t>
              </a:r>
              <a:r>
                <a:rPr lang="en-US" altLang="en-US" sz="1400">
                  <a:solidFill>
                    <a:schemeClr val="folHlink"/>
                  </a:solidFill>
                  <a:sym typeface="Webdings" panose="05030102010509060703" pitchFamily="18" charset="2"/>
                </a:rPr>
                <a:t>Làm chủ</a:t>
              </a:r>
              <a:endParaRPr lang="en-US" altLang="en-US" sz="140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320" y="3452"/>
              <a:ext cx="60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hlink"/>
                  </a:solidFill>
                </a:rPr>
                <a:t>Mô hình</a:t>
              </a:r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544" y="2452"/>
              <a:ext cx="528" cy="716"/>
              <a:chOff x="2688" y="2452"/>
              <a:chExt cx="402" cy="640"/>
            </a:xfrm>
          </p:grpSpPr>
          <p:grpSp>
            <p:nvGrpSpPr>
              <p:cNvPr id="20" name="Group 15"/>
              <p:cNvGrpSpPr>
                <a:grpSpLocks/>
              </p:cNvGrpSpPr>
              <p:nvPr/>
            </p:nvGrpSpPr>
            <p:grpSpPr bwMode="auto">
              <a:xfrm>
                <a:off x="2853" y="2553"/>
                <a:ext cx="70" cy="20"/>
                <a:chOff x="4847" y="1951"/>
                <a:chExt cx="122" cy="35"/>
              </a:xfrm>
            </p:grpSpPr>
            <p:sp>
              <p:nvSpPr>
                <p:cNvPr id="88" name="Freeform 16"/>
                <p:cNvSpPr>
                  <a:spLocks/>
                </p:cNvSpPr>
                <p:nvPr/>
              </p:nvSpPr>
              <p:spPr bwMode="auto">
                <a:xfrm>
                  <a:off x="4958" y="1951"/>
                  <a:ext cx="11" cy="35"/>
                </a:xfrm>
                <a:custGeom>
                  <a:avLst/>
                  <a:gdLst>
                    <a:gd name="T0" fmla="*/ 0 w 43"/>
                    <a:gd name="T1" fmla="*/ 0 h 138"/>
                    <a:gd name="T2" fmla="*/ 0 w 43"/>
                    <a:gd name="T3" fmla="*/ 0 h 138"/>
                    <a:gd name="T4" fmla="*/ 0 w 43"/>
                    <a:gd name="T5" fmla="*/ 0 h 138"/>
                    <a:gd name="T6" fmla="*/ 0 w 43"/>
                    <a:gd name="T7" fmla="*/ 0 h 138"/>
                    <a:gd name="T8" fmla="*/ 0 w 43"/>
                    <a:gd name="T9" fmla="*/ 0 h 138"/>
                    <a:gd name="T10" fmla="*/ 0 w 43"/>
                    <a:gd name="T11" fmla="*/ 0 h 138"/>
                    <a:gd name="T12" fmla="*/ 0 w 43"/>
                    <a:gd name="T13" fmla="*/ 0 h 138"/>
                    <a:gd name="T14" fmla="*/ 0 w 43"/>
                    <a:gd name="T15" fmla="*/ 0 h 138"/>
                    <a:gd name="T16" fmla="*/ 0 w 43"/>
                    <a:gd name="T17" fmla="*/ 0 h 138"/>
                    <a:gd name="T18" fmla="*/ 0 w 43"/>
                    <a:gd name="T19" fmla="*/ 0 h 138"/>
                    <a:gd name="T20" fmla="*/ 0 w 43"/>
                    <a:gd name="T21" fmla="*/ 0 h 138"/>
                    <a:gd name="T22" fmla="*/ 0 w 43"/>
                    <a:gd name="T23" fmla="*/ 0 h 138"/>
                    <a:gd name="T24" fmla="*/ 0 w 43"/>
                    <a:gd name="T25" fmla="*/ 0 h 138"/>
                    <a:gd name="T26" fmla="*/ 0 w 43"/>
                    <a:gd name="T27" fmla="*/ 0 h 138"/>
                    <a:gd name="T28" fmla="*/ 0 w 43"/>
                    <a:gd name="T29" fmla="*/ 0 h 138"/>
                    <a:gd name="T30" fmla="*/ 0 w 43"/>
                    <a:gd name="T31" fmla="*/ 0 h 138"/>
                    <a:gd name="T32" fmla="*/ 0 w 43"/>
                    <a:gd name="T33" fmla="*/ 0 h 138"/>
                    <a:gd name="T34" fmla="*/ 0 w 43"/>
                    <a:gd name="T35" fmla="*/ 0 h 138"/>
                    <a:gd name="T36" fmla="*/ 0 w 43"/>
                    <a:gd name="T37" fmla="*/ 0 h 138"/>
                    <a:gd name="T38" fmla="*/ 0 w 43"/>
                    <a:gd name="T39" fmla="*/ 0 h 138"/>
                    <a:gd name="T40" fmla="*/ 0 w 43"/>
                    <a:gd name="T41" fmla="*/ 0 h 138"/>
                    <a:gd name="T42" fmla="*/ 0 w 43"/>
                    <a:gd name="T43" fmla="*/ 0 h 138"/>
                    <a:gd name="T44" fmla="*/ 0 w 43"/>
                    <a:gd name="T45" fmla="*/ 0 h 138"/>
                    <a:gd name="T46" fmla="*/ 0 w 43"/>
                    <a:gd name="T47" fmla="*/ 0 h 1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43"/>
                    <a:gd name="T73" fmla="*/ 0 h 138"/>
                    <a:gd name="T74" fmla="*/ 43 w 43"/>
                    <a:gd name="T75" fmla="*/ 138 h 1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43" h="138">
                      <a:moveTo>
                        <a:pt x="1" y="9"/>
                      </a:moveTo>
                      <a:lnTo>
                        <a:pt x="18" y="1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5" y="1"/>
                      </a:lnTo>
                      <a:lnTo>
                        <a:pt x="39" y="3"/>
                      </a:lnTo>
                      <a:lnTo>
                        <a:pt x="42" y="11"/>
                      </a:lnTo>
                      <a:lnTo>
                        <a:pt x="43" y="19"/>
                      </a:lnTo>
                      <a:lnTo>
                        <a:pt x="42" y="29"/>
                      </a:lnTo>
                      <a:lnTo>
                        <a:pt x="41" y="37"/>
                      </a:lnTo>
                      <a:lnTo>
                        <a:pt x="36" y="46"/>
                      </a:lnTo>
                      <a:lnTo>
                        <a:pt x="33" y="53"/>
                      </a:lnTo>
                      <a:lnTo>
                        <a:pt x="28" y="59"/>
                      </a:lnTo>
                      <a:lnTo>
                        <a:pt x="26" y="68"/>
                      </a:lnTo>
                      <a:lnTo>
                        <a:pt x="26" y="75"/>
                      </a:lnTo>
                      <a:lnTo>
                        <a:pt x="26" y="88"/>
                      </a:lnTo>
                      <a:lnTo>
                        <a:pt x="26" y="98"/>
                      </a:lnTo>
                      <a:lnTo>
                        <a:pt x="27" y="107"/>
                      </a:lnTo>
                      <a:lnTo>
                        <a:pt x="26" y="115"/>
                      </a:lnTo>
                      <a:lnTo>
                        <a:pt x="22" y="124"/>
                      </a:lnTo>
                      <a:lnTo>
                        <a:pt x="18" y="129"/>
                      </a:lnTo>
                      <a:lnTo>
                        <a:pt x="11" y="135"/>
                      </a:lnTo>
                      <a:lnTo>
                        <a:pt x="0" y="138"/>
                      </a:ln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Freeform 17"/>
                <p:cNvSpPr>
                  <a:spLocks/>
                </p:cNvSpPr>
                <p:nvPr/>
              </p:nvSpPr>
              <p:spPr bwMode="auto">
                <a:xfrm>
                  <a:off x="4847" y="1951"/>
                  <a:ext cx="11" cy="35"/>
                </a:xfrm>
                <a:custGeom>
                  <a:avLst/>
                  <a:gdLst>
                    <a:gd name="T0" fmla="*/ 0 w 42"/>
                    <a:gd name="T1" fmla="*/ 0 h 138"/>
                    <a:gd name="T2" fmla="*/ 0 w 42"/>
                    <a:gd name="T3" fmla="*/ 0 h 138"/>
                    <a:gd name="T4" fmla="*/ 0 w 42"/>
                    <a:gd name="T5" fmla="*/ 0 h 138"/>
                    <a:gd name="T6" fmla="*/ 0 w 42"/>
                    <a:gd name="T7" fmla="*/ 0 h 138"/>
                    <a:gd name="T8" fmla="*/ 0 w 42"/>
                    <a:gd name="T9" fmla="*/ 0 h 138"/>
                    <a:gd name="T10" fmla="*/ 0 w 42"/>
                    <a:gd name="T11" fmla="*/ 0 h 138"/>
                    <a:gd name="T12" fmla="*/ 0 w 42"/>
                    <a:gd name="T13" fmla="*/ 0 h 138"/>
                    <a:gd name="T14" fmla="*/ 0 w 42"/>
                    <a:gd name="T15" fmla="*/ 0 h 138"/>
                    <a:gd name="T16" fmla="*/ 0 w 42"/>
                    <a:gd name="T17" fmla="*/ 0 h 138"/>
                    <a:gd name="T18" fmla="*/ 0 w 42"/>
                    <a:gd name="T19" fmla="*/ 0 h 138"/>
                    <a:gd name="T20" fmla="*/ 0 w 42"/>
                    <a:gd name="T21" fmla="*/ 0 h 138"/>
                    <a:gd name="T22" fmla="*/ 0 w 42"/>
                    <a:gd name="T23" fmla="*/ 0 h 138"/>
                    <a:gd name="T24" fmla="*/ 0 w 42"/>
                    <a:gd name="T25" fmla="*/ 0 h 138"/>
                    <a:gd name="T26" fmla="*/ 0 w 42"/>
                    <a:gd name="T27" fmla="*/ 0 h 138"/>
                    <a:gd name="T28" fmla="*/ 0 w 42"/>
                    <a:gd name="T29" fmla="*/ 0 h 138"/>
                    <a:gd name="T30" fmla="*/ 0 w 42"/>
                    <a:gd name="T31" fmla="*/ 0 h 138"/>
                    <a:gd name="T32" fmla="*/ 0 w 42"/>
                    <a:gd name="T33" fmla="*/ 0 h 138"/>
                    <a:gd name="T34" fmla="*/ 0 w 42"/>
                    <a:gd name="T35" fmla="*/ 0 h 138"/>
                    <a:gd name="T36" fmla="*/ 0 w 42"/>
                    <a:gd name="T37" fmla="*/ 0 h 138"/>
                    <a:gd name="T38" fmla="*/ 0 w 42"/>
                    <a:gd name="T39" fmla="*/ 0 h 138"/>
                    <a:gd name="T40" fmla="*/ 0 w 42"/>
                    <a:gd name="T41" fmla="*/ 0 h 138"/>
                    <a:gd name="T42" fmla="*/ 0 w 42"/>
                    <a:gd name="T43" fmla="*/ 0 h 138"/>
                    <a:gd name="T44" fmla="*/ 0 w 42"/>
                    <a:gd name="T45" fmla="*/ 0 h 138"/>
                    <a:gd name="T46" fmla="*/ 0 w 42"/>
                    <a:gd name="T47" fmla="*/ 0 h 1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42"/>
                    <a:gd name="T73" fmla="*/ 0 h 138"/>
                    <a:gd name="T74" fmla="*/ 42 w 42"/>
                    <a:gd name="T75" fmla="*/ 138 h 1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42" h="138">
                      <a:moveTo>
                        <a:pt x="42" y="9"/>
                      </a:moveTo>
                      <a:lnTo>
                        <a:pt x="25" y="1"/>
                      </a:lnTo>
                      <a:lnTo>
                        <a:pt x="18" y="0"/>
                      </a:lnTo>
                      <a:lnTo>
                        <a:pt x="11" y="0"/>
                      </a:lnTo>
                      <a:lnTo>
                        <a:pt x="7" y="1"/>
                      </a:lnTo>
                      <a:lnTo>
                        <a:pt x="4" y="3"/>
                      </a:lnTo>
                      <a:lnTo>
                        <a:pt x="1" y="11"/>
                      </a:lnTo>
                      <a:lnTo>
                        <a:pt x="0" y="19"/>
                      </a:lnTo>
                      <a:lnTo>
                        <a:pt x="0" y="29"/>
                      </a:lnTo>
                      <a:lnTo>
                        <a:pt x="1" y="37"/>
                      </a:lnTo>
                      <a:lnTo>
                        <a:pt x="6" y="46"/>
                      </a:lnTo>
                      <a:lnTo>
                        <a:pt x="11" y="53"/>
                      </a:lnTo>
                      <a:lnTo>
                        <a:pt x="14" y="59"/>
                      </a:lnTo>
                      <a:lnTo>
                        <a:pt x="16" y="68"/>
                      </a:lnTo>
                      <a:lnTo>
                        <a:pt x="18" y="75"/>
                      </a:lnTo>
                      <a:lnTo>
                        <a:pt x="16" y="88"/>
                      </a:lnTo>
                      <a:lnTo>
                        <a:pt x="16" y="98"/>
                      </a:lnTo>
                      <a:lnTo>
                        <a:pt x="15" y="107"/>
                      </a:lnTo>
                      <a:lnTo>
                        <a:pt x="16" y="115"/>
                      </a:lnTo>
                      <a:lnTo>
                        <a:pt x="20" y="124"/>
                      </a:lnTo>
                      <a:lnTo>
                        <a:pt x="25" y="129"/>
                      </a:lnTo>
                      <a:lnTo>
                        <a:pt x="32" y="135"/>
                      </a:lnTo>
                      <a:lnTo>
                        <a:pt x="42" y="138"/>
                      </a:lnTo>
                      <a:lnTo>
                        <a:pt x="42" y="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872" y="2607"/>
                <a:ext cx="33" cy="22"/>
              </a:xfrm>
              <a:prstGeom prst="rect">
                <a:avLst/>
              </a:prstGeom>
              <a:solidFill>
                <a:srgbClr val="FFC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2858" y="2516"/>
                <a:ext cx="61" cy="99"/>
              </a:xfrm>
              <a:custGeom>
                <a:avLst/>
                <a:gdLst>
                  <a:gd name="T0" fmla="*/ 0 w 425"/>
                  <a:gd name="T1" fmla="*/ 0 h 695"/>
                  <a:gd name="T2" fmla="*/ 0 w 425"/>
                  <a:gd name="T3" fmla="*/ 0 h 695"/>
                  <a:gd name="T4" fmla="*/ 0 w 425"/>
                  <a:gd name="T5" fmla="*/ 0 h 695"/>
                  <a:gd name="T6" fmla="*/ 0 w 425"/>
                  <a:gd name="T7" fmla="*/ 0 h 695"/>
                  <a:gd name="T8" fmla="*/ 0 w 425"/>
                  <a:gd name="T9" fmla="*/ 0 h 695"/>
                  <a:gd name="T10" fmla="*/ 0 w 425"/>
                  <a:gd name="T11" fmla="*/ 0 h 695"/>
                  <a:gd name="T12" fmla="*/ 0 w 425"/>
                  <a:gd name="T13" fmla="*/ 0 h 695"/>
                  <a:gd name="T14" fmla="*/ 0 w 425"/>
                  <a:gd name="T15" fmla="*/ 0 h 695"/>
                  <a:gd name="T16" fmla="*/ 0 w 425"/>
                  <a:gd name="T17" fmla="*/ 0 h 695"/>
                  <a:gd name="T18" fmla="*/ 0 w 425"/>
                  <a:gd name="T19" fmla="*/ 0 h 695"/>
                  <a:gd name="T20" fmla="*/ 0 w 425"/>
                  <a:gd name="T21" fmla="*/ 0 h 695"/>
                  <a:gd name="T22" fmla="*/ 0 w 425"/>
                  <a:gd name="T23" fmla="*/ 0 h 695"/>
                  <a:gd name="T24" fmla="*/ 0 w 425"/>
                  <a:gd name="T25" fmla="*/ 0 h 695"/>
                  <a:gd name="T26" fmla="*/ 0 w 425"/>
                  <a:gd name="T27" fmla="*/ 0 h 695"/>
                  <a:gd name="T28" fmla="*/ 0 w 425"/>
                  <a:gd name="T29" fmla="*/ 0 h 695"/>
                  <a:gd name="T30" fmla="*/ 0 w 425"/>
                  <a:gd name="T31" fmla="*/ 0 h 695"/>
                  <a:gd name="T32" fmla="*/ 0 w 425"/>
                  <a:gd name="T33" fmla="*/ 0 h 695"/>
                  <a:gd name="T34" fmla="*/ 0 w 425"/>
                  <a:gd name="T35" fmla="*/ 0 h 695"/>
                  <a:gd name="T36" fmla="*/ 0 w 425"/>
                  <a:gd name="T37" fmla="*/ 0 h 695"/>
                  <a:gd name="T38" fmla="*/ 0 w 425"/>
                  <a:gd name="T39" fmla="*/ 0 h 695"/>
                  <a:gd name="T40" fmla="*/ 0 w 425"/>
                  <a:gd name="T41" fmla="*/ 0 h 695"/>
                  <a:gd name="T42" fmla="*/ 0 w 425"/>
                  <a:gd name="T43" fmla="*/ 0 h 695"/>
                  <a:gd name="T44" fmla="*/ 0 w 425"/>
                  <a:gd name="T45" fmla="*/ 0 h 695"/>
                  <a:gd name="T46" fmla="*/ 0 w 425"/>
                  <a:gd name="T47" fmla="*/ 0 h 695"/>
                  <a:gd name="T48" fmla="*/ 0 w 425"/>
                  <a:gd name="T49" fmla="*/ 0 h 695"/>
                  <a:gd name="T50" fmla="*/ 0 w 425"/>
                  <a:gd name="T51" fmla="*/ 0 h 695"/>
                  <a:gd name="T52" fmla="*/ 0 w 425"/>
                  <a:gd name="T53" fmla="*/ 0 h 695"/>
                  <a:gd name="T54" fmla="*/ 0 w 425"/>
                  <a:gd name="T55" fmla="*/ 0 h 695"/>
                  <a:gd name="T56" fmla="*/ 0 w 425"/>
                  <a:gd name="T57" fmla="*/ 0 h 695"/>
                  <a:gd name="T58" fmla="*/ 0 w 425"/>
                  <a:gd name="T59" fmla="*/ 0 h 695"/>
                  <a:gd name="T60" fmla="*/ 0 w 425"/>
                  <a:gd name="T61" fmla="*/ 0 h 695"/>
                  <a:gd name="T62" fmla="*/ 0 w 425"/>
                  <a:gd name="T63" fmla="*/ 0 h 695"/>
                  <a:gd name="T64" fmla="*/ 0 w 425"/>
                  <a:gd name="T65" fmla="*/ 0 h 695"/>
                  <a:gd name="T66" fmla="*/ 0 w 425"/>
                  <a:gd name="T67" fmla="*/ 0 h 695"/>
                  <a:gd name="T68" fmla="*/ 0 w 425"/>
                  <a:gd name="T69" fmla="*/ 0 h 695"/>
                  <a:gd name="T70" fmla="*/ 0 w 425"/>
                  <a:gd name="T71" fmla="*/ 0 h 695"/>
                  <a:gd name="T72" fmla="*/ 0 w 425"/>
                  <a:gd name="T73" fmla="*/ 0 h 69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25"/>
                  <a:gd name="T112" fmla="*/ 0 h 695"/>
                  <a:gd name="T113" fmla="*/ 425 w 425"/>
                  <a:gd name="T114" fmla="*/ 695 h 69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25" h="695">
                    <a:moveTo>
                      <a:pt x="42" y="112"/>
                    </a:moveTo>
                    <a:lnTo>
                      <a:pt x="28" y="142"/>
                    </a:lnTo>
                    <a:lnTo>
                      <a:pt x="18" y="173"/>
                    </a:lnTo>
                    <a:lnTo>
                      <a:pt x="11" y="203"/>
                    </a:lnTo>
                    <a:lnTo>
                      <a:pt x="6" y="241"/>
                    </a:lnTo>
                    <a:lnTo>
                      <a:pt x="2" y="282"/>
                    </a:lnTo>
                    <a:lnTo>
                      <a:pt x="1" y="320"/>
                    </a:lnTo>
                    <a:lnTo>
                      <a:pt x="0" y="357"/>
                    </a:lnTo>
                    <a:lnTo>
                      <a:pt x="0" y="404"/>
                    </a:lnTo>
                    <a:lnTo>
                      <a:pt x="2" y="442"/>
                    </a:lnTo>
                    <a:lnTo>
                      <a:pt x="7" y="479"/>
                    </a:lnTo>
                    <a:lnTo>
                      <a:pt x="13" y="507"/>
                    </a:lnTo>
                    <a:lnTo>
                      <a:pt x="23" y="539"/>
                    </a:lnTo>
                    <a:lnTo>
                      <a:pt x="37" y="565"/>
                    </a:lnTo>
                    <a:lnTo>
                      <a:pt x="50" y="587"/>
                    </a:lnTo>
                    <a:lnTo>
                      <a:pt x="70" y="613"/>
                    </a:lnTo>
                    <a:lnTo>
                      <a:pt x="91" y="635"/>
                    </a:lnTo>
                    <a:lnTo>
                      <a:pt x="116" y="657"/>
                    </a:lnTo>
                    <a:lnTo>
                      <a:pt x="140" y="672"/>
                    </a:lnTo>
                    <a:lnTo>
                      <a:pt x="165" y="683"/>
                    </a:lnTo>
                    <a:lnTo>
                      <a:pt x="176" y="688"/>
                    </a:lnTo>
                    <a:lnTo>
                      <a:pt x="192" y="694"/>
                    </a:lnTo>
                    <a:lnTo>
                      <a:pt x="211" y="695"/>
                    </a:lnTo>
                    <a:lnTo>
                      <a:pt x="223" y="694"/>
                    </a:lnTo>
                    <a:lnTo>
                      <a:pt x="241" y="691"/>
                    </a:lnTo>
                    <a:lnTo>
                      <a:pt x="261" y="685"/>
                    </a:lnTo>
                    <a:lnTo>
                      <a:pt x="277" y="678"/>
                    </a:lnTo>
                    <a:lnTo>
                      <a:pt x="294" y="668"/>
                    </a:lnTo>
                    <a:lnTo>
                      <a:pt x="312" y="655"/>
                    </a:lnTo>
                    <a:lnTo>
                      <a:pt x="327" y="642"/>
                    </a:lnTo>
                    <a:lnTo>
                      <a:pt x="342" y="626"/>
                    </a:lnTo>
                    <a:lnTo>
                      <a:pt x="355" y="611"/>
                    </a:lnTo>
                    <a:lnTo>
                      <a:pt x="366" y="595"/>
                    </a:lnTo>
                    <a:lnTo>
                      <a:pt x="381" y="576"/>
                    </a:lnTo>
                    <a:lnTo>
                      <a:pt x="390" y="560"/>
                    </a:lnTo>
                    <a:lnTo>
                      <a:pt x="400" y="543"/>
                    </a:lnTo>
                    <a:lnTo>
                      <a:pt x="404" y="530"/>
                    </a:lnTo>
                    <a:lnTo>
                      <a:pt x="409" y="517"/>
                    </a:lnTo>
                    <a:lnTo>
                      <a:pt x="414" y="499"/>
                    </a:lnTo>
                    <a:lnTo>
                      <a:pt x="418" y="477"/>
                    </a:lnTo>
                    <a:lnTo>
                      <a:pt x="422" y="448"/>
                    </a:lnTo>
                    <a:lnTo>
                      <a:pt x="424" y="425"/>
                    </a:lnTo>
                    <a:lnTo>
                      <a:pt x="425" y="399"/>
                    </a:lnTo>
                    <a:lnTo>
                      <a:pt x="425" y="373"/>
                    </a:lnTo>
                    <a:lnTo>
                      <a:pt x="424" y="337"/>
                    </a:lnTo>
                    <a:lnTo>
                      <a:pt x="423" y="309"/>
                    </a:lnTo>
                    <a:lnTo>
                      <a:pt x="421" y="283"/>
                    </a:lnTo>
                    <a:lnTo>
                      <a:pt x="419" y="254"/>
                    </a:lnTo>
                    <a:lnTo>
                      <a:pt x="418" y="232"/>
                    </a:lnTo>
                    <a:lnTo>
                      <a:pt x="415" y="207"/>
                    </a:lnTo>
                    <a:lnTo>
                      <a:pt x="411" y="187"/>
                    </a:lnTo>
                    <a:lnTo>
                      <a:pt x="405" y="167"/>
                    </a:lnTo>
                    <a:lnTo>
                      <a:pt x="400" y="150"/>
                    </a:lnTo>
                    <a:lnTo>
                      <a:pt x="394" y="137"/>
                    </a:lnTo>
                    <a:lnTo>
                      <a:pt x="388" y="125"/>
                    </a:lnTo>
                    <a:lnTo>
                      <a:pt x="377" y="104"/>
                    </a:lnTo>
                    <a:lnTo>
                      <a:pt x="369" y="91"/>
                    </a:lnTo>
                    <a:lnTo>
                      <a:pt x="360" y="80"/>
                    </a:lnTo>
                    <a:lnTo>
                      <a:pt x="348" y="67"/>
                    </a:lnTo>
                    <a:lnTo>
                      <a:pt x="338" y="56"/>
                    </a:lnTo>
                    <a:lnTo>
                      <a:pt x="326" y="46"/>
                    </a:lnTo>
                    <a:lnTo>
                      <a:pt x="311" y="36"/>
                    </a:lnTo>
                    <a:lnTo>
                      <a:pt x="296" y="25"/>
                    </a:lnTo>
                    <a:lnTo>
                      <a:pt x="277" y="16"/>
                    </a:lnTo>
                    <a:lnTo>
                      <a:pt x="257" y="10"/>
                    </a:lnTo>
                    <a:lnTo>
                      <a:pt x="235" y="4"/>
                    </a:lnTo>
                    <a:lnTo>
                      <a:pt x="213" y="0"/>
                    </a:lnTo>
                    <a:lnTo>
                      <a:pt x="181" y="4"/>
                    </a:lnTo>
                    <a:lnTo>
                      <a:pt x="154" y="13"/>
                    </a:lnTo>
                    <a:lnTo>
                      <a:pt x="126" y="26"/>
                    </a:lnTo>
                    <a:lnTo>
                      <a:pt x="103" y="42"/>
                    </a:lnTo>
                    <a:lnTo>
                      <a:pt x="81" y="60"/>
                    </a:lnTo>
                    <a:lnTo>
                      <a:pt x="60" y="85"/>
                    </a:lnTo>
                    <a:lnTo>
                      <a:pt x="42" y="112"/>
                    </a:lnTo>
                    <a:close/>
                  </a:path>
                </a:pathLst>
              </a:custGeom>
              <a:solidFill>
                <a:srgbClr val="FFC08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2876" y="2591"/>
                <a:ext cx="24" cy="6"/>
              </a:xfrm>
              <a:custGeom>
                <a:avLst/>
                <a:gdLst>
                  <a:gd name="T0" fmla="*/ 0 w 173"/>
                  <a:gd name="T1" fmla="*/ 0 h 41"/>
                  <a:gd name="T2" fmla="*/ 0 w 173"/>
                  <a:gd name="T3" fmla="*/ 0 h 41"/>
                  <a:gd name="T4" fmla="*/ 0 w 173"/>
                  <a:gd name="T5" fmla="*/ 0 h 41"/>
                  <a:gd name="T6" fmla="*/ 0 w 173"/>
                  <a:gd name="T7" fmla="*/ 0 h 41"/>
                  <a:gd name="T8" fmla="*/ 0 w 173"/>
                  <a:gd name="T9" fmla="*/ 0 h 41"/>
                  <a:gd name="T10" fmla="*/ 0 w 173"/>
                  <a:gd name="T11" fmla="*/ 0 h 41"/>
                  <a:gd name="T12" fmla="*/ 0 w 173"/>
                  <a:gd name="T13" fmla="*/ 0 h 41"/>
                  <a:gd name="T14" fmla="*/ 0 w 173"/>
                  <a:gd name="T15" fmla="*/ 0 h 41"/>
                  <a:gd name="T16" fmla="*/ 0 w 173"/>
                  <a:gd name="T17" fmla="*/ 0 h 41"/>
                  <a:gd name="T18" fmla="*/ 0 w 173"/>
                  <a:gd name="T19" fmla="*/ 0 h 41"/>
                  <a:gd name="T20" fmla="*/ 0 w 173"/>
                  <a:gd name="T21" fmla="*/ 0 h 41"/>
                  <a:gd name="T22" fmla="*/ 0 w 173"/>
                  <a:gd name="T23" fmla="*/ 0 h 41"/>
                  <a:gd name="T24" fmla="*/ 0 w 173"/>
                  <a:gd name="T25" fmla="*/ 0 h 41"/>
                  <a:gd name="T26" fmla="*/ 0 w 173"/>
                  <a:gd name="T27" fmla="*/ 0 h 41"/>
                  <a:gd name="T28" fmla="*/ 0 w 173"/>
                  <a:gd name="T29" fmla="*/ 0 h 41"/>
                  <a:gd name="T30" fmla="*/ 0 w 173"/>
                  <a:gd name="T31" fmla="*/ 0 h 41"/>
                  <a:gd name="T32" fmla="*/ 0 w 173"/>
                  <a:gd name="T33" fmla="*/ 0 h 41"/>
                  <a:gd name="T34" fmla="*/ 0 w 173"/>
                  <a:gd name="T35" fmla="*/ 0 h 41"/>
                  <a:gd name="T36" fmla="*/ 0 w 173"/>
                  <a:gd name="T37" fmla="*/ 0 h 41"/>
                  <a:gd name="T38" fmla="*/ 0 w 173"/>
                  <a:gd name="T39" fmla="*/ 0 h 41"/>
                  <a:gd name="T40" fmla="*/ 0 w 173"/>
                  <a:gd name="T41" fmla="*/ 0 h 41"/>
                  <a:gd name="T42" fmla="*/ 0 w 173"/>
                  <a:gd name="T43" fmla="*/ 0 h 41"/>
                  <a:gd name="T44" fmla="*/ 0 w 173"/>
                  <a:gd name="T45" fmla="*/ 0 h 41"/>
                  <a:gd name="T46" fmla="*/ 0 w 173"/>
                  <a:gd name="T47" fmla="*/ 0 h 41"/>
                  <a:gd name="T48" fmla="*/ 0 w 173"/>
                  <a:gd name="T49" fmla="*/ 0 h 41"/>
                  <a:gd name="T50" fmla="*/ 0 w 173"/>
                  <a:gd name="T51" fmla="*/ 0 h 4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73"/>
                  <a:gd name="T79" fmla="*/ 0 h 41"/>
                  <a:gd name="T80" fmla="*/ 173 w 173"/>
                  <a:gd name="T81" fmla="*/ 41 h 4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73" h="41">
                    <a:moveTo>
                      <a:pt x="0" y="28"/>
                    </a:moveTo>
                    <a:lnTo>
                      <a:pt x="6" y="23"/>
                    </a:lnTo>
                    <a:lnTo>
                      <a:pt x="14" y="16"/>
                    </a:lnTo>
                    <a:lnTo>
                      <a:pt x="29" y="8"/>
                    </a:lnTo>
                    <a:lnTo>
                      <a:pt x="47" y="3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90" y="1"/>
                    </a:lnTo>
                    <a:lnTo>
                      <a:pt x="98" y="0"/>
                    </a:lnTo>
                    <a:lnTo>
                      <a:pt x="107" y="0"/>
                    </a:lnTo>
                    <a:lnTo>
                      <a:pt x="117" y="1"/>
                    </a:lnTo>
                    <a:lnTo>
                      <a:pt x="130" y="4"/>
                    </a:lnTo>
                    <a:lnTo>
                      <a:pt x="142" y="8"/>
                    </a:lnTo>
                    <a:lnTo>
                      <a:pt x="156" y="13"/>
                    </a:lnTo>
                    <a:lnTo>
                      <a:pt x="163" y="18"/>
                    </a:lnTo>
                    <a:lnTo>
                      <a:pt x="168" y="23"/>
                    </a:lnTo>
                    <a:lnTo>
                      <a:pt x="173" y="31"/>
                    </a:lnTo>
                    <a:lnTo>
                      <a:pt x="172" y="34"/>
                    </a:lnTo>
                    <a:lnTo>
                      <a:pt x="156" y="39"/>
                    </a:lnTo>
                    <a:lnTo>
                      <a:pt x="128" y="41"/>
                    </a:lnTo>
                    <a:lnTo>
                      <a:pt x="101" y="41"/>
                    </a:lnTo>
                    <a:lnTo>
                      <a:pt x="73" y="41"/>
                    </a:lnTo>
                    <a:lnTo>
                      <a:pt x="35" y="39"/>
                    </a:lnTo>
                    <a:lnTo>
                      <a:pt x="11" y="36"/>
                    </a:lnTo>
                    <a:lnTo>
                      <a:pt x="4" y="3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E0C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2854" y="2506"/>
                <a:ext cx="71" cy="54"/>
              </a:xfrm>
              <a:custGeom>
                <a:avLst/>
                <a:gdLst>
                  <a:gd name="T0" fmla="*/ 0 w 492"/>
                  <a:gd name="T1" fmla="*/ 0 h 373"/>
                  <a:gd name="T2" fmla="*/ 0 w 492"/>
                  <a:gd name="T3" fmla="*/ 0 h 373"/>
                  <a:gd name="T4" fmla="*/ 0 w 492"/>
                  <a:gd name="T5" fmla="*/ 0 h 373"/>
                  <a:gd name="T6" fmla="*/ 0 w 492"/>
                  <a:gd name="T7" fmla="*/ 0 h 373"/>
                  <a:gd name="T8" fmla="*/ 0 w 492"/>
                  <a:gd name="T9" fmla="*/ 0 h 373"/>
                  <a:gd name="T10" fmla="*/ 0 w 492"/>
                  <a:gd name="T11" fmla="*/ 0 h 373"/>
                  <a:gd name="T12" fmla="*/ 0 w 492"/>
                  <a:gd name="T13" fmla="*/ 0 h 373"/>
                  <a:gd name="T14" fmla="*/ 0 w 492"/>
                  <a:gd name="T15" fmla="*/ 0 h 373"/>
                  <a:gd name="T16" fmla="*/ 0 w 492"/>
                  <a:gd name="T17" fmla="*/ 0 h 373"/>
                  <a:gd name="T18" fmla="*/ 0 w 492"/>
                  <a:gd name="T19" fmla="*/ 0 h 373"/>
                  <a:gd name="T20" fmla="*/ 0 w 492"/>
                  <a:gd name="T21" fmla="*/ 0 h 373"/>
                  <a:gd name="T22" fmla="*/ 0 w 492"/>
                  <a:gd name="T23" fmla="*/ 0 h 373"/>
                  <a:gd name="T24" fmla="*/ 0 w 492"/>
                  <a:gd name="T25" fmla="*/ 0 h 373"/>
                  <a:gd name="T26" fmla="*/ 0 w 492"/>
                  <a:gd name="T27" fmla="*/ 0 h 373"/>
                  <a:gd name="T28" fmla="*/ 0 w 492"/>
                  <a:gd name="T29" fmla="*/ 0 h 373"/>
                  <a:gd name="T30" fmla="*/ 0 w 492"/>
                  <a:gd name="T31" fmla="*/ 0 h 373"/>
                  <a:gd name="T32" fmla="*/ 0 w 492"/>
                  <a:gd name="T33" fmla="*/ 0 h 373"/>
                  <a:gd name="T34" fmla="*/ 0 w 492"/>
                  <a:gd name="T35" fmla="*/ 0 h 373"/>
                  <a:gd name="T36" fmla="*/ 0 w 492"/>
                  <a:gd name="T37" fmla="*/ 0 h 373"/>
                  <a:gd name="T38" fmla="*/ 0 w 492"/>
                  <a:gd name="T39" fmla="*/ 0 h 373"/>
                  <a:gd name="T40" fmla="*/ 0 w 492"/>
                  <a:gd name="T41" fmla="*/ 0 h 373"/>
                  <a:gd name="T42" fmla="*/ 0 w 492"/>
                  <a:gd name="T43" fmla="*/ 0 h 373"/>
                  <a:gd name="T44" fmla="*/ 0 w 492"/>
                  <a:gd name="T45" fmla="*/ 0 h 373"/>
                  <a:gd name="T46" fmla="*/ 0 w 492"/>
                  <a:gd name="T47" fmla="*/ 0 h 373"/>
                  <a:gd name="T48" fmla="*/ 0 w 492"/>
                  <a:gd name="T49" fmla="*/ 0 h 373"/>
                  <a:gd name="T50" fmla="*/ 0 w 492"/>
                  <a:gd name="T51" fmla="*/ 0 h 373"/>
                  <a:gd name="T52" fmla="*/ 0 w 492"/>
                  <a:gd name="T53" fmla="*/ 0 h 373"/>
                  <a:gd name="T54" fmla="*/ 0 w 492"/>
                  <a:gd name="T55" fmla="*/ 0 h 373"/>
                  <a:gd name="T56" fmla="*/ 0 w 492"/>
                  <a:gd name="T57" fmla="*/ 0 h 373"/>
                  <a:gd name="T58" fmla="*/ 0 w 492"/>
                  <a:gd name="T59" fmla="*/ 0 h 373"/>
                  <a:gd name="T60" fmla="*/ 0 w 492"/>
                  <a:gd name="T61" fmla="*/ 0 h 373"/>
                  <a:gd name="T62" fmla="*/ 0 w 492"/>
                  <a:gd name="T63" fmla="*/ 0 h 373"/>
                  <a:gd name="T64" fmla="*/ 0 w 492"/>
                  <a:gd name="T65" fmla="*/ 0 h 373"/>
                  <a:gd name="T66" fmla="*/ 0 w 492"/>
                  <a:gd name="T67" fmla="*/ 0 h 373"/>
                  <a:gd name="T68" fmla="*/ 0 w 492"/>
                  <a:gd name="T69" fmla="*/ 0 h 373"/>
                  <a:gd name="T70" fmla="*/ 0 w 492"/>
                  <a:gd name="T71" fmla="*/ 0 h 373"/>
                  <a:gd name="T72" fmla="*/ 0 w 492"/>
                  <a:gd name="T73" fmla="*/ 0 h 373"/>
                  <a:gd name="T74" fmla="*/ 0 w 492"/>
                  <a:gd name="T75" fmla="*/ 0 h 373"/>
                  <a:gd name="T76" fmla="*/ 0 w 492"/>
                  <a:gd name="T77" fmla="*/ 0 h 373"/>
                  <a:gd name="T78" fmla="*/ 0 w 492"/>
                  <a:gd name="T79" fmla="*/ 0 h 373"/>
                  <a:gd name="T80" fmla="*/ 0 w 492"/>
                  <a:gd name="T81" fmla="*/ 0 h 373"/>
                  <a:gd name="T82" fmla="*/ 0 w 492"/>
                  <a:gd name="T83" fmla="*/ 0 h 373"/>
                  <a:gd name="T84" fmla="*/ 0 w 492"/>
                  <a:gd name="T85" fmla="*/ 0 h 373"/>
                  <a:gd name="T86" fmla="*/ 0 w 492"/>
                  <a:gd name="T87" fmla="*/ 0 h 373"/>
                  <a:gd name="T88" fmla="*/ 0 w 492"/>
                  <a:gd name="T89" fmla="*/ 0 h 373"/>
                  <a:gd name="T90" fmla="*/ 0 w 492"/>
                  <a:gd name="T91" fmla="*/ 0 h 373"/>
                  <a:gd name="T92" fmla="*/ 0 w 492"/>
                  <a:gd name="T93" fmla="*/ 0 h 373"/>
                  <a:gd name="T94" fmla="*/ 0 w 492"/>
                  <a:gd name="T95" fmla="*/ 0 h 37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92"/>
                  <a:gd name="T145" fmla="*/ 0 h 373"/>
                  <a:gd name="T146" fmla="*/ 492 w 492"/>
                  <a:gd name="T147" fmla="*/ 373 h 37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92" h="373">
                    <a:moveTo>
                      <a:pt x="29" y="373"/>
                    </a:moveTo>
                    <a:lnTo>
                      <a:pt x="25" y="367"/>
                    </a:lnTo>
                    <a:lnTo>
                      <a:pt x="15" y="355"/>
                    </a:lnTo>
                    <a:lnTo>
                      <a:pt x="25" y="350"/>
                    </a:lnTo>
                    <a:lnTo>
                      <a:pt x="19" y="340"/>
                    </a:lnTo>
                    <a:lnTo>
                      <a:pt x="13" y="328"/>
                    </a:lnTo>
                    <a:lnTo>
                      <a:pt x="8" y="320"/>
                    </a:lnTo>
                    <a:lnTo>
                      <a:pt x="21" y="320"/>
                    </a:lnTo>
                    <a:lnTo>
                      <a:pt x="18" y="309"/>
                    </a:lnTo>
                    <a:lnTo>
                      <a:pt x="11" y="296"/>
                    </a:lnTo>
                    <a:lnTo>
                      <a:pt x="0" y="284"/>
                    </a:lnTo>
                    <a:lnTo>
                      <a:pt x="14" y="283"/>
                    </a:lnTo>
                    <a:lnTo>
                      <a:pt x="11" y="272"/>
                    </a:lnTo>
                    <a:lnTo>
                      <a:pt x="5" y="259"/>
                    </a:lnTo>
                    <a:lnTo>
                      <a:pt x="13" y="262"/>
                    </a:lnTo>
                    <a:lnTo>
                      <a:pt x="20" y="264"/>
                    </a:lnTo>
                    <a:lnTo>
                      <a:pt x="18" y="257"/>
                    </a:lnTo>
                    <a:lnTo>
                      <a:pt x="12" y="248"/>
                    </a:lnTo>
                    <a:lnTo>
                      <a:pt x="19" y="248"/>
                    </a:lnTo>
                    <a:lnTo>
                      <a:pt x="15" y="233"/>
                    </a:lnTo>
                    <a:lnTo>
                      <a:pt x="22" y="235"/>
                    </a:lnTo>
                    <a:lnTo>
                      <a:pt x="22" y="224"/>
                    </a:lnTo>
                    <a:lnTo>
                      <a:pt x="20" y="215"/>
                    </a:lnTo>
                    <a:lnTo>
                      <a:pt x="14" y="199"/>
                    </a:lnTo>
                    <a:lnTo>
                      <a:pt x="22" y="202"/>
                    </a:lnTo>
                    <a:lnTo>
                      <a:pt x="31" y="205"/>
                    </a:lnTo>
                    <a:lnTo>
                      <a:pt x="25" y="194"/>
                    </a:lnTo>
                    <a:lnTo>
                      <a:pt x="36" y="196"/>
                    </a:lnTo>
                    <a:lnTo>
                      <a:pt x="46" y="197"/>
                    </a:lnTo>
                    <a:lnTo>
                      <a:pt x="38" y="184"/>
                    </a:lnTo>
                    <a:lnTo>
                      <a:pt x="33" y="176"/>
                    </a:lnTo>
                    <a:lnTo>
                      <a:pt x="26" y="166"/>
                    </a:lnTo>
                    <a:lnTo>
                      <a:pt x="35" y="164"/>
                    </a:lnTo>
                    <a:lnTo>
                      <a:pt x="45" y="164"/>
                    </a:lnTo>
                    <a:lnTo>
                      <a:pt x="53" y="163"/>
                    </a:lnTo>
                    <a:lnTo>
                      <a:pt x="46" y="155"/>
                    </a:lnTo>
                    <a:lnTo>
                      <a:pt x="38" y="148"/>
                    </a:lnTo>
                    <a:lnTo>
                      <a:pt x="47" y="144"/>
                    </a:lnTo>
                    <a:lnTo>
                      <a:pt x="42" y="131"/>
                    </a:lnTo>
                    <a:lnTo>
                      <a:pt x="38" y="122"/>
                    </a:lnTo>
                    <a:lnTo>
                      <a:pt x="34" y="114"/>
                    </a:lnTo>
                    <a:lnTo>
                      <a:pt x="45" y="115"/>
                    </a:lnTo>
                    <a:lnTo>
                      <a:pt x="54" y="118"/>
                    </a:lnTo>
                    <a:lnTo>
                      <a:pt x="56" y="105"/>
                    </a:lnTo>
                    <a:lnTo>
                      <a:pt x="55" y="90"/>
                    </a:lnTo>
                    <a:lnTo>
                      <a:pt x="53" y="77"/>
                    </a:lnTo>
                    <a:lnTo>
                      <a:pt x="45" y="62"/>
                    </a:lnTo>
                    <a:lnTo>
                      <a:pt x="61" y="71"/>
                    </a:lnTo>
                    <a:lnTo>
                      <a:pt x="68" y="75"/>
                    </a:lnTo>
                    <a:lnTo>
                      <a:pt x="76" y="81"/>
                    </a:lnTo>
                    <a:lnTo>
                      <a:pt x="85" y="81"/>
                    </a:lnTo>
                    <a:lnTo>
                      <a:pt x="85" y="71"/>
                    </a:lnTo>
                    <a:lnTo>
                      <a:pt x="88" y="61"/>
                    </a:lnTo>
                    <a:lnTo>
                      <a:pt x="94" y="48"/>
                    </a:lnTo>
                    <a:lnTo>
                      <a:pt x="98" y="57"/>
                    </a:lnTo>
                    <a:lnTo>
                      <a:pt x="102" y="62"/>
                    </a:lnTo>
                    <a:lnTo>
                      <a:pt x="109" y="67"/>
                    </a:lnTo>
                    <a:lnTo>
                      <a:pt x="113" y="58"/>
                    </a:lnTo>
                    <a:lnTo>
                      <a:pt x="119" y="49"/>
                    </a:lnTo>
                    <a:lnTo>
                      <a:pt x="130" y="40"/>
                    </a:lnTo>
                    <a:lnTo>
                      <a:pt x="139" y="29"/>
                    </a:lnTo>
                    <a:lnTo>
                      <a:pt x="151" y="22"/>
                    </a:lnTo>
                    <a:lnTo>
                      <a:pt x="165" y="18"/>
                    </a:lnTo>
                    <a:lnTo>
                      <a:pt x="184" y="14"/>
                    </a:lnTo>
                    <a:lnTo>
                      <a:pt x="210" y="6"/>
                    </a:lnTo>
                    <a:lnTo>
                      <a:pt x="228" y="2"/>
                    </a:lnTo>
                    <a:lnTo>
                      <a:pt x="243" y="1"/>
                    </a:lnTo>
                    <a:lnTo>
                      <a:pt x="255" y="0"/>
                    </a:lnTo>
                    <a:lnTo>
                      <a:pt x="272" y="0"/>
                    </a:lnTo>
                    <a:lnTo>
                      <a:pt x="305" y="1"/>
                    </a:lnTo>
                    <a:lnTo>
                      <a:pt x="293" y="6"/>
                    </a:lnTo>
                    <a:lnTo>
                      <a:pt x="286" y="14"/>
                    </a:lnTo>
                    <a:lnTo>
                      <a:pt x="284" y="18"/>
                    </a:lnTo>
                    <a:lnTo>
                      <a:pt x="296" y="22"/>
                    </a:lnTo>
                    <a:lnTo>
                      <a:pt x="310" y="23"/>
                    </a:lnTo>
                    <a:lnTo>
                      <a:pt x="324" y="22"/>
                    </a:lnTo>
                    <a:lnTo>
                      <a:pt x="337" y="20"/>
                    </a:lnTo>
                    <a:lnTo>
                      <a:pt x="347" y="18"/>
                    </a:lnTo>
                    <a:lnTo>
                      <a:pt x="367" y="19"/>
                    </a:lnTo>
                    <a:lnTo>
                      <a:pt x="354" y="24"/>
                    </a:lnTo>
                    <a:lnTo>
                      <a:pt x="344" y="33"/>
                    </a:lnTo>
                    <a:lnTo>
                      <a:pt x="354" y="35"/>
                    </a:lnTo>
                    <a:lnTo>
                      <a:pt x="363" y="33"/>
                    </a:lnTo>
                    <a:lnTo>
                      <a:pt x="378" y="35"/>
                    </a:lnTo>
                    <a:lnTo>
                      <a:pt x="400" y="42"/>
                    </a:lnTo>
                    <a:lnTo>
                      <a:pt x="387" y="45"/>
                    </a:lnTo>
                    <a:lnTo>
                      <a:pt x="375" y="48"/>
                    </a:lnTo>
                    <a:lnTo>
                      <a:pt x="368" y="51"/>
                    </a:lnTo>
                    <a:lnTo>
                      <a:pt x="383" y="54"/>
                    </a:lnTo>
                    <a:lnTo>
                      <a:pt x="395" y="57"/>
                    </a:lnTo>
                    <a:lnTo>
                      <a:pt x="403" y="58"/>
                    </a:lnTo>
                    <a:lnTo>
                      <a:pt x="415" y="63"/>
                    </a:lnTo>
                    <a:lnTo>
                      <a:pt x="429" y="71"/>
                    </a:lnTo>
                    <a:lnTo>
                      <a:pt x="450" y="79"/>
                    </a:lnTo>
                    <a:lnTo>
                      <a:pt x="437" y="83"/>
                    </a:lnTo>
                    <a:lnTo>
                      <a:pt x="428" y="88"/>
                    </a:lnTo>
                    <a:lnTo>
                      <a:pt x="421" y="93"/>
                    </a:lnTo>
                    <a:lnTo>
                      <a:pt x="420" y="100"/>
                    </a:lnTo>
                    <a:lnTo>
                      <a:pt x="429" y="101"/>
                    </a:lnTo>
                    <a:lnTo>
                      <a:pt x="438" y="105"/>
                    </a:lnTo>
                    <a:lnTo>
                      <a:pt x="448" y="110"/>
                    </a:lnTo>
                    <a:lnTo>
                      <a:pt x="462" y="114"/>
                    </a:lnTo>
                    <a:lnTo>
                      <a:pt x="472" y="112"/>
                    </a:lnTo>
                    <a:lnTo>
                      <a:pt x="464" y="123"/>
                    </a:lnTo>
                    <a:lnTo>
                      <a:pt x="462" y="138"/>
                    </a:lnTo>
                    <a:lnTo>
                      <a:pt x="466" y="151"/>
                    </a:lnTo>
                    <a:lnTo>
                      <a:pt x="470" y="163"/>
                    </a:lnTo>
                    <a:lnTo>
                      <a:pt x="472" y="174"/>
                    </a:lnTo>
                    <a:lnTo>
                      <a:pt x="464" y="193"/>
                    </a:lnTo>
                    <a:lnTo>
                      <a:pt x="492" y="192"/>
                    </a:lnTo>
                    <a:lnTo>
                      <a:pt x="467" y="210"/>
                    </a:lnTo>
                    <a:lnTo>
                      <a:pt x="459" y="222"/>
                    </a:lnTo>
                    <a:lnTo>
                      <a:pt x="456" y="242"/>
                    </a:lnTo>
                    <a:lnTo>
                      <a:pt x="467" y="251"/>
                    </a:lnTo>
                    <a:lnTo>
                      <a:pt x="463" y="264"/>
                    </a:lnTo>
                    <a:lnTo>
                      <a:pt x="459" y="281"/>
                    </a:lnTo>
                    <a:lnTo>
                      <a:pt x="467" y="296"/>
                    </a:lnTo>
                    <a:lnTo>
                      <a:pt x="456" y="316"/>
                    </a:lnTo>
                    <a:lnTo>
                      <a:pt x="451" y="329"/>
                    </a:lnTo>
                    <a:lnTo>
                      <a:pt x="445" y="371"/>
                    </a:lnTo>
                    <a:lnTo>
                      <a:pt x="436" y="273"/>
                    </a:lnTo>
                    <a:lnTo>
                      <a:pt x="425" y="237"/>
                    </a:lnTo>
                    <a:lnTo>
                      <a:pt x="403" y="183"/>
                    </a:lnTo>
                    <a:lnTo>
                      <a:pt x="385" y="164"/>
                    </a:lnTo>
                    <a:lnTo>
                      <a:pt x="355" y="155"/>
                    </a:lnTo>
                    <a:lnTo>
                      <a:pt x="324" y="153"/>
                    </a:lnTo>
                    <a:lnTo>
                      <a:pt x="290" y="144"/>
                    </a:lnTo>
                    <a:lnTo>
                      <a:pt x="261" y="136"/>
                    </a:lnTo>
                    <a:lnTo>
                      <a:pt x="227" y="127"/>
                    </a:lnTo>
                    <a:lnTo>
                      <a:pt x="195" y="124"/>
                    </a:lnTo>
                    <a:lnTo>
                      <a:pt x="137" y="122"/>
                    </a:lnTo>
                    <a:lnTo>
                      <a:pt x="130" y="129"/>
                    </a:lnTo>
                    <a:lnTo>
                      <a:pt x="120" y="137"/>
                    </a:lnTo>
                    <a:lnTo>
                      <a:pt x="111" y="144"/>
                    </a:lnTo>
                    <a:lnTo>
                      <a:pt x="104" y="144"/>
                    </a:lnTo>
                    <a:lnTo>
                      <a:pt x="96" y="148"/>
                    </a:lnTo>
                    <a:lnTo>
                      <a:pt x="88" y="164"/>
                    </a:lnTo>
                    <a:lnTo>
                      <a:pt x="78" y="181"/>
                    </a:lnTo>
                    <a:lnTo>
                      <a:pt x="76" y="205"/>
                    </a:lnTo>
                    <a:lnTo>
                      <a:pt x="69" y="220"/>
                    </a:lnTo>
                    <a:lnTo>
                      <a:pt x="62" y="238"/>
                    </a:lnTo>
                    <a:lnTo>
                      <a:pt x="54" y="251"/>
                    </a:lnTo>
                    <a:lnTo>
                      <a:pt x="47" y="266"/>
                    </a:lnTo>
                    <a:lnTo>
                      <a:pt x="42" y="283"/>
                    </a:lnTo>
                    <a:lnTo>
                      <a:pt x="39" y="302"/>
                    </a:lnTo>
                    <a:lnTo>
                      <a:pt x="29" y="373"/>
                    </a:lnTo>
                    <a:close/>
                  </a:path>
                </a:pathLst>
              </a:custGeom>
              <a:solidFill>
                <a:srgbClr val="20100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5" name="Group 22"/>
              <p:cNvGrpSpPr>
                <a:grpSpLocks/>
              </p:cNvGrpSpPr>
              <p:nvPr/>
            </p:nvGrpSpPr>
            <p:grpSpPr bwMode="auto">
              <a:xfrm>
                <a:off x="2872" y="2559"/>
                <a:ext cx="30" cy="6"/>
                <a:chOff x="4881" y="1962"/>
                <a:chExt cx="52" cy="10"/>
              </a:xfrm>
            </p:grpSpPr>
            <p:grpSp>
              <p:nvGrpSpPr>
                <p:cNvPr id="82" name="Group 23"/>
                <p:cNvGrpSpPr>
                  <a:grpSpLocks/>
                </p:cNvGrpSpPr>
                <p:nvPr/>
              </p:nvGrpSpPr>
              <p:grpSpPr bwMode="auto">
                <a:xfrm>
                  <a:off x="4881" y="1962"/>
                  <a:ext cx="9" cy="10"/>
                  <a:chOff x="4881" y="1962"/>
                  <a:chExt cx="9" cy="10"/>
                </a:xfrm>
              </p:grpSpPr>
              <p:sp>
                <p:nvSpPr>
                  <p:cNvPr id="8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881" y="1962"/>
                    <a:ext cx="9" cy="10"/>
                  </a:xfrm>
                  <a:prstGeom prst="ellipse">
                    <a:avLst/>
                  </a:prstGeom>
                  <a:solidFill>
                    <a:srgbClr val="4040FF"/>
                  </a:solidFill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2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8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884" y="1963"/>
                    <a:ext cx="3" cy="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2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</p:grpSp>
            <p:grpSp>
              <p:nvGrpSpPr>
                <p:cNvPr id="83" name="Group 26"/>
                <p:cNvGrpSpPr>
                  <a:grpSpLocks/>
                </p:cNvGrpSpPr>
                <p:nvPr/>
              </p:nvGrpSpPr>
              <p:grpSpPr bwMode="auto">
                <a:xfrm>
                  <a:off x="4924" y="1962"/>
                  <a:ext cx="9" cy="10"/>
                  <a:chOff x="4924" y="1962"/>
                  <a:chExt cx="9" cy="10"/>
                </a:xfrm>
              </p:grpSpPr>
              <p:sp>
                <p:nvSpPr>
                  <p:cNvPr id="84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924" y="1962"/>
                    <a:ext cx="9" cy="10"/>
                  </a:xfrm>
                  <a:prstGeom prst="ellipse">
                    <a:avLst/>
                  </a:prstGeom>
                  <a:solidFill>
                    <a:srgbClr val="4040FF"/>
                  </a:solidFill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2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85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926" y="1963"/>
                    <a:ext cx="4" cy="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2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</p:grpSp>
          </p:grpSp>
          <p:sp>
            <p:nvSpPr>
              <p:cNvPr id="26" name="Arc 29"/>
              <p:cNvSpPr>
                <a:spLocks/>
              </p:cNvSpPr>
              <p:nvPr/>
            </p:nvSpPr>
            <p:spPr bwMode="auto">
              <a:xfrm>
                <a:off x="2881" y="2577"/>
                <a:ext cx="14" cy="8"/>
              </a:xfrm>
              <a:custGeom>
                <a:avLst/>
                <a:gdLst>
                  <a:gd name="T0" fmla="*/ 0 w 43200"/>
                  <a:gd name="T1" fmla="*/ 0 h 23073"/>
                  <a:gd name="T2" fmla="*/ 0 w 43200"/>
                  <a:gd name="T3" fmla="*/ 0 h 23073"/>
                  <a:gd name="T4" fmla="*/ 0 w 43200"/>
                  <a:gd name="T5" fmla="*/ 0 h 2307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3073"/>
                  <a:gd name="T11" fmla="*/ 43200 w 43200"/>
                  <a:gd name="T12" fmla="*/ 23073 h 230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3073" fill="none" extrusionOk="0">
                    <a:moveTo>
                      <a:pt x="43149" y="0"/>
                    </a:moveTo>
                    <a:cubicBezTo>
                      <a:pt x="43183" y="490"/>
                      <a:pt x="43200" y="981"/>
                      <a:pt x="43200" y="1473"/>
                    </a:cubicBezTo>
                    <a:cubicBezTo>
                      <a:pt x="43200" y="13402"/>
                      <a:pt x="33529" y="23073"/>
                      <a:pt x="21600" y="23073"/>
                    </a:cubicBezTo>
                    <a:cubicBezTo>
                      <a:pt x="9670" y="23073"/>
                      <a:pt x="0" y="13402"/>
                      <a:pt x="0" y="1473"/>
                    </a:cubicBezTo>
                    <a:cubicBezTo>
                      <a:pt x="-1" y="981"/>
                      <a:pt x="16" y="490"/>
                      <a:pt x="50" y="0"/>
                    </a:cubicBezTo>
                  </a:path>
                  <a:path w="43200" h="23073" stroke="0" extrusionOk="0">
                    <a:moveTo>
                      <a:pt x="43149" y="0"/>
                    </a:moveTo>
                    <a:cubicBezTo>
                      <a:pt x="43183" y="490"/>
                      <a:pt x="43200" y="981"/>
                      <a:pt x="43200" y="1473"/>
                    </a:cubicBezTo>
                    <a:cubicBezTo>
                      <a:pt x="43200" y="13402"/>
                      <a:pt x="33529" y="23073"/>
                      <a:pt x="21600" y="23073"/>
                    </a:cubicBezTo>
                    <a:cubicBezTo>
                      <a:pt x="9670" y="23073"/>
                      <a:pt x="0" y="13402"/>
                      <a:pt x="0" y="1473"/>
                    </a:cubicBezTo>
                    <a:cubicBezTo>
                      <a:pt x="-1" y="981"/>
                      <a:pt x="16" y="490"/>
                      <a:pt x="50" y="0"/>
                    </a:cubicBezTo>
                    <a:lnTo>
                      <a:pt x="21600" y="1473"/>
                    </a:lnTo>
                    <a:lnTo>
                      <a:pt x="43149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7" name="Group 30"/>
              <p:cNvGrpSpPr>
                <a:grpSpLocks/>
              </p:cNvGrpSpPr>
              <p:nvPr/>
            </p:nvGrpSpPr>
            <p:grpSpPr bwMode="auto">
              <a:xfrm>
                <a:off x="2867" y="2541"/>
                <a:ext cx="43" cy="14"/>
                <a:chOff x="4872" y="1931"/>
                <a:chExt cx="74" cy="23"/>
              </a:xfrm>
            </p:grpSpPr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872" y="1931"/>
                  <a:ext cx="23" cy="21"/>
                </a:xfrm>
                <a:custGeom>
                  <a:avLst/>
                  <a:gdLst>
                    <a:gd name="T0" fmla="*/ 0 w 92"/>
                    <a:gd name="T1" fmla="*/ 0 h 86"/>
                    <a:gd name="T2" fmla="*/ 0 w 92"/>
                    <a:gd name="T3" fmla="*/ 0 h 86"/>
                    <a:gd name="T4" fmla="*/ 0 w 92"/>
                    <a:gd name="T5" fmla="*/ 0 h 86"/>
                    <a:gd name="T6" fmla="*/ 0 w 92"/>
                    <a:gd name="T7" fmla="*/ 0 h 86"/>
                    <a:gd name="T8" fmla="*/ 0 w 92"/>
                    <a:gd name="T9" fmla="*/ 0 h 86"/>
                    <a:gd name="T10" fmla="*/ 0 w 92"/>
                    <a:gd name="T11" fmla="*/ 0 h 86"/>
                    <a:gd name="T12" fmla="*/ 0 w 92"/>
                    <a:gd name="T13" fmla="*/ 0 h 86"/>
                    <a:gd name="T14" fmla="*/ 0 w 92"/>
                    <a:gd name="T15" fmla="*/ 0 h 86"/>
                    <a:gd name="T16" fmla="*/ 0 w 92"/>
                    <a:gd name="T17" fmla="*/ 0 h 86"/>
                    <a:gd name="T18" fmla="*/ 0 w 92"/>
                    <a:gd name="T19" fmla="*/ 0 h 86"/>
                    <a:gd name="T20" fmla="*/ 0 w 92"/>
                    <a:gd name="T21" fmla="*/ 0 h 86"/>
                    <a:gd name="T22" fmla="*/ 0 w 92"/>
                    <a:gd name="T23" fmla="*/ 0 h 86"/>
                    <a:gd name="T24" fmla="*/ 0 w 92"/>
                    <a:gd name="T25" fmla="*/ 0 h 86"/>
                    <a:gd name="T26" fmla="*/ 0 w 92"/>
                    <a:gd name="T27" fmla="*/ 0 h 86"/>
                    <a:gd name="T28" fmla="*/ 0 w 92"/>
                    <a:gd name="T29" fmla="*/ 0 h 86"/>
                    <a:gd name="T30" fmla="*/ 0 w 92"/>
                    <a:gd name="T31" fmla="*/ 0 h 86"/>
                    <a:gd name="T32" fmla="*/ 0 w 92"/>
                    <a:gd name="T33" fmla="*/ 0 h 86"/>
                    <a:gd name="T34" fmla="*/ 0 w 92"/>
                    <a:gd name="T35" fmla="*/ 0 h 86"/>
                    <a:gd name="T36" fmla="*/ 0 w 92"/>
                    <a:gd name="T37" fmla="*/ 0 h 86"/>
                    <a:gd name="T38" fmla="*/ 0 w 92"/>
                    <a:gd name="T39" fmla="*/ 0 h 86"/>
                    <a:gd name="T40" fmla="*/ 0 w 92"/>
                    <a:gd name="T41" fmla="*/ 0 h 86"/>
                    <a:gd name="T42" fmla="*/ 0 w 92"/>
                    <a:gd name="T43" fmla="*/ 0 h 86"/>
                    <a:gd name="T44" fmla="*/ 0 w 92"/>
                    <a:gd name="T45" fmla="*/ 0 h 86"/>
                    <a:gd name="T46" fmla="*/ 0 w 92"/>
                    <a:gd name="T47" fmla="*/ 0 h 86"/>
                    <a:gd name="T48" fmla="*/ 0 w 92"/>
                    <a:gd name="T49" fmla="*/ 0 h 8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92"/>
                    <a:gd name="T76" fmla="*/ 0 h 86"/>
                    <a:gd name="T77" fmla="*/ 92 w 92"/>
                    <a:gd name="T78" fmla="*/ 86 h 8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92" h="86">
                      <a:moveTo>
                        <a:pt x="79" y="7"/>
                      </a:moveTo>
                      <a:lnTo>
                        <a:pt x="69" y="10"/>
                      </a:lnTo>
                      <a:lnTo>
                        <a:pt x="60" y="16"/>
                      </a:lnTo>
                      <a:lnTo>
                        <a:pt x="53" y="21"/>
                      </a:lnTo>
                      <a:lnTo>
                        <a:pt x="47" y="26"/>
                      </a:lnTo>
                      <a:lnTo>
                        <a:pt x="41" y="36"/>
                      </a:lnTo>
                      <a:lnTo>
                        <a:pt x="35" y="48"/>
                      </a:lnTo>
                      <a:lnTo>
                        <a:pt x="31" y="57"/>
                      </a:lnTo>
                      <a:lnTo>
                        <a:pt x="26" y="64"/>
                      </a:lnTo>
                      <a:lnTo>
                        <a:pt x="20" y="71"/>
                      </a:lnTo>
                      <a:lnTo>
                        <a:pt x="0" y="86"/>
                      </a:lnTo>
                      <a:lnTo>
                        <a:pt x="13" y="82"/>
                      </a:lnTo>
                      <a:lnTo>
                        <a:pt x="21" y="79"/>
                      </a:lnTo>
                      <a:lnTo>
                        <a:pt x="30" y="74"/>
                      </a:lnTo>
                      <a:lnTo>
                        <a:pt x="39" y="65"/>
                      </a:lnTo>
                      <a:lnTo>
                        <a:pt x="44" y="58"/>
                      </a:lnTo>
                      <a:lnTo>
                        <a:pt x="51" y="48"/>
                      </a:lnTo>
                      <a:lnTo>
                        <a:pt x="54" y="39"/>
                      </a:lnTo>
                      <a:lnTo>
                        <a:pt x="59" y="31"/>
                      </a:lnTo>
                      <a:lnTo>
                        <a:pt x="65" y="22"/>
                      </a:lnTo>
                      <a:lnTo>
                        <a:pt x="71" y="18"/>
                      </a:lnTo>
                      <a:lnTo>
                        <a:pt x="80" y="13"/>
                      </a:lnTo>
                      <a:lnTo>
                        <a:pt x="87" y="9"/>
                      </a:lnTo>
                      <a:lnTo>
                        <a:pt x="92" y="0"/>
                      </a:lnTo>
                      <a:lnTo>
                        <a:pt x="79" y="7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Freeform 32"/>
                <p:cNvSpPr>
                  <a:spLocks/>
                </p:cNvSpPr>
                <p:nvPr/>
              </p:nvSpPr>
              <p:spPr bwMode="auto">
                <a:xfrm>
                  <a:off x="4924" y="1932"/>
                  <a:ext cx="22" cy="22"/>
                </a:xfrm>
                <a:custGeom>
                  <a:avLst/>
                  <a:gdLst>
                    <a:gd name="T0" fmla="*/ 0 w 91"/>
                    <a:gd name="T1" fmla="*/ 0 h 85"/>
                    <a:gd name="T2" fmla="*/ 0 w 91"/>
                    <a:gd name="T3" fmla="*/ 0 h 85"/>
                    <a:gd name="T4" fmla="*/ 0 w 91"/>
                    <a:gd name="T5" fmla="*/ 0 h 85"/>
                    <a:gd name="T6" fmla="*/ 0 w 91"/>
                    <a:gd name="T7" fmla="*/ 0 h 85"/>
                    <a:gd name="T8" fmla="*/ 0 w 91"/>
                    <a:gd name="T9" fmla="*/ 0 h 85"/>
                    <a:gd name="T10" fmla="*/ 0 w 91"/>
                    <a:gd name="T11" fmla="*/ 0 h 85"/>
                    <a:gd name="T12" fmla="*/ 0 w 91"/>
                    <a:gd name="T13" fmla="*/ 0 h 85"/>
                    <a:gd name="T14" fmla="*/ 0 w 91"/>
                    <a:gd name="T15" fmla="*/ 0 h 85"/>
                    <a:gd name="T16" fmla="*/ 0 w 91"/>
                    <a:gd name="T17" fmla="*/ 0 h 85"/>
                    <a:gd name="T18" fmla="*/ 0 w 91"/>
                    <a:gd name="T19" fmla="*/ 0 h 85"/>
                    <a:gd name="T20" fmla="*/ 0 w 91"/>
                    <a:gd name="T21" fmla="*/ 0 h 85"/>
                    <a:gd name="T22" fmla="*/ 0 w 91"/>
                    <a:gd name="T23" fmla="*/ 0 h 85"/>
                    <a:gd name="T24" fmla="*/ 0 w 91"/>
                    <a:gd name="T25" fmla="*/ 0 h 85"/>
                    <a:gd name="T26" fmla="*/ 0 w 91"/>
                    <a:gd name="T27" fmla="*/ 0 h 85"/>
                    <a:gd name="T28" fmla="*/ 0 w 91"/>
                    <a:gd name="T29" fmla="*/ 0 h 85"/>
                    <a:gd name="T30" fmla="*/ 0 w 91"/>
                    <a:gd name="T31" fmla="*/ 0 h 85"/>
                    <a:gd name="T32" fmla="*/ 0 w 91"/>
                    <a:gd name="T33" fmla="*/ 0 h 85"/>
                    <a:gd name="T34" fmla="*/ 0 w 91"/>
                    <a:gd name="T35" fmla="*/ 0 h 85"/>
                    <a:gd name="T36" fmla="*/ 0 w 91"/>
                    <a:gd name="T37" fmla="*/ 0 h 85"/>
                    <a:gd name="T38" fmla="*/ 0 w 91"/>
                    <a:gd name="T39" fmla="*/ 0 h 85"/>
                    <a:gd name="T40" fmla="*/ 0 w 91"/>
                    <a:gd name="T41" fmla="*/ 0 h 85"/>
                    <a:gd name="T42" fmla="*/ 0 w 91"/>
                    <a:gd name="T43" fmla="*/ 0 h 85"/>
                    <a:gd name="T44" fmla="*/ 0 w 91"/>
                    <a:gd name="T45" fmla="*/ 0 h 85"/>
                    <a:gd name="T46" fmla="*/ 0 w 91"/>
                    <a:gd name="T47" fmla="*/ 0 h 85"/>
                    <a:gd name="T48" fmla="*/ 0 w 91"/>
                    <a:gd name="T49" fmla="*/ 0 h 8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91"/>
                    <a:gd name="T76" fmla="*/ 0 h 85"/>
                    <a:gd name="T77" fmla="*/ 91 w 91"/>
                    <a:gd name="T78" fmla="*/ 85 h 8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91" h="85">
                      <a:moveTo>
                        <a:pt x="13" y="6"/>
                      </a:moveTo>
                      <a:lnTo>
                        <a:pt x="24" y="10"/>
                      </a:lnTo>
                      <a:lnTo>
                        <a:pt x="32" y="14"/>
                      </a:lnTo>
                      <a:lnTo>
                        <a:pt x="39" y="19"/>
                      </a:lnTo>
                      <a:lnTo>
                        <a:pt x="45" y="25"/>
                      </a:lnTo>
                      <a:lnTo>
                        <a:pt x="50" y="36"/>
                      </a:lnTo>
                      <a:lnTo>
                        <a:pt x="56" y="48"/>
                      </a:lnTo>
                      <a:lnTo>
                        <a:pt x="61" y="57"/>
                      </a:lnTo>
                      <a:lnTo>
                        <a:pt x="66" y="63"/>
                      </a:lnTo>
                      <a:lnTo>
                        <a:pt x="72" y="71"/>
                      </a:lnTo>
                      <a:lnTo>
                        <a:pt x="91" y="85"/>
                      </a:lnTo>
                      <a:lnTo>
                        <a:pt x="79" y="81"/>
                      </a:lnTo>
                      <a:lnTo>
                        <a:pt x="70" y="77"/>
                      </a:lnTo>
                      <a:lnTo>
                        <a:pt x="62" y="72"/>
                      </a:lnTo>
                      <a:lnTo>
                        <a:pt x="53" y="64"/>
                      </a:lnTo>
                      <a:lnTo>
                        <a:pt x="48" y="58"/>
                      </a:lnTo>
                      <a:lnTo>
                        <a:pt x="41" y="46"/>
                      </a:lnTo>
                      <a:lnTo>
                        <a:pt x="38" y="38"/>
                      </a:lnTo>
                      <a:lnTo>
                        <a:pt x="33" y="31"/>
                      </a:lnTo>
                      <a:lnTo>
                        <a:pt x="27" y="22"/>
                      </a:lnTo>
                      <a:lnTo>
                        <a:pt x="21" y="18"/>
                      </a:lnTo>
                      <a:lnTo>
                        <a:pt x="12" y="12"/>
                      </a:lnTo>
                      <a:lnTo>
                        <a:pt x="5" y="9"/>
                      </a:lnTo>
                      <a:lnTo>
                        <a:pt x="0" y="0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8" name="Group 33"/>
              <p:cNvGrpSpPr>
                <a:grpSpLocks/>
              </p:cNvGrpSpPr>
              <p:nvPr/>
            </p:nvGrpSpPr>
            <p:grpSpPr bwMode="auto">
              <a:xfrm>
                <a:off x="2858" y="2552"/>
                <a:ext cx="62" cy="20"/>
                <a:chOff x="4856" y="1950"/>
                <a:chExt cx="108" cy="34"/>
              </a:xfrm>
            </p:grpSpPr>
            <p:grpSp>
              <p:nvGrpSpPr>
                <p:cNvPr id="74" name="Group 34"/>
                <p:cNvGrpSpPr>
                  <a:grpSpLocks/>
                </p:cNvGrpSpPr>
                <p:nvPr/>
              </p:nvGrpSpPr>
              <p:grpSpPr bwMode="auto">
                <a:xfrm>
                  <a:off x="4870" y="1950"/>
                  <a:ext cx="76" cy="34"/>
                  <a:chOff x="4870" y="1950"/>
                  <a:chExt cx="76" cy="34"/>
                </a:xfrm>
              </p:grpSpPr>
              <p:sp>
                <p:nvSpPr>
                  <p:cNvPr id="78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915" y="1950"/>
                    <a:ext cx="31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2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  <p:sp>
                <p:nvSpPr>
                  <p:cNvPr id="79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870" y="1950"/>
                    <a:ext cx="31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2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000"/>
                  </a:p>
                </p:txBody>
              </p:sp>
            </p:grpSp>
            <p:sp>
              <p:nvSpPr>
                <p:cNvPr id="75" name="Arc 37"/>
                <p:cNvSpPr>
                  <a:spLocks/>
                </p:cNvSpPr>
                <p:nvPr/>
              </p:nvSpPr>
              <p:spPr bwMode="auto">
                <a:xfrm>
                  <a:off x="4900" y="1959"/>
                  <a:ext cx="15" cy="10"/>
                </a:xfrm>
                <a:custGeom>
                  <a:avLst/>
                  <a:gdLst>
                    <a:gd name="T0" fmla="*/ 0 w 34881"/>
                    <a:gd name="T1" fmla="*/ 0 h 21600"/>
                    <a:gd name="T2" fmla="*/ 0 w 34881"/>
                    <a:gd name="T3" fmla="*/ 0 h 21600"/>
                    <a:gd name="T4" fmla="*/ 0 w 348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4881"/>
                    <a:gd name="T10" fmla="*/ 0 h 21600"/>
                    <a:gd name="T11" fmla="*/ 34881 w 348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881" h="21600" fill="none" extrusionOk="0">
                      <a:moveTo>
                        <a:pt x="0" y="11010"/>
                      </a:moveTo>
                      <a:cubicBezTo>
                        <a:pt x="3825" y="4208"/>
                        <a:pt x="11022" y="-1"/>
                        <a:pt x="18826" y="0"/>
                      </a:cubicBezTo>
                      <a:cubicBezTo>
                        <a:pt x="24949" y="0"/>
                        <a:pt x="30784" y="2598"/>
                        <a:pt x="34880" y="7150"/>
                      </a:cubicBezTo>
                    </a:path>
                    <a:path w="34881" h="21600" stroke="0" extrusionOk="0">
                      <a:moveTo>
                        <a:pt x="0" y="11010"/>
                      </a:moveTo>
                      <a:cubicBezTo>
                        <a:pt x="3825" y="4208"/>
                        <a:pt x="11022" y="-1"/>
                        <a:pt x="18826" y="0"/>
                      </a:cubicBezTo>
                      <a:cubicBezTo>
                        <a:pt x="24949" y="0"/>
                        <a:pt x="30784" y="2598"/>
                        <a:pt x="34880" y="7150"/>
                      </a:cubicBezTo>
                      <a:lnTo>
                        <a:pt x="18826" y="21600"/>
                      </a:lnTo>
                      <a:lnTo>
                        <a:pt x="0" y="110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38"/>
                <p:cNvSpPr>
                  <a:spLocks noChangeShapeType="1"/>
                </p:cNvSpPr>
                <p:nvPr/>
              </p:nvSpPr>
              <p:spPr bwMode="auto">
                <a:xfrm>
                  <a:off x="4856" y="1959"/>
                  <a:ext cx="17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946" y="1954"/>
                  <a:ext cx="18" cy="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9" name="Freeform 40"/>
              <p:cNvSpPr>
                <a:spLocks/>
              </p:cNvSpPr>
              <p:nvPr/>
            </p:nvSpPr>
            <p:spPr bwMode="auto">
              <a:xfrm>
                <a:off x="2887" y="2602"/>
                <a:ext cx="3" cy="1"/>
              </a:xfrm>
              <a:custGeom>
                <a:avLst/>
                <a:gdLst>
                  <a:gd name="T0" fmla="*/ 0 w 25"/>
                  <a:gd name="T1" fmla="*/ 0 h 4"/>
                  <a:gd name="T2" fmla="*/ 0 w 25"/>
                  <a:gd name="T3" fmla="*/ 0 h 4"/>
                  <a:gd name="T4" fmla="*/ 0 w 25"/>
                  <a:gd name="T5" fmla="*/ 0 h 4"/>
                  <a:gd name="T6" fmla="*/ 0 w 25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"/>
                  <a:gd name="T13" fmla="*/ 0 h 4"/>
                  <a:gd name="T14" fmla="*/ 25 w 25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" h="4">
                    <a:moveTo>
                      <a:pt x="0" y="3"/>
                    </a:moveTo>
                    <a:lnTo>
                      <a:pt x="9" y="0"/>
                    </a:lnTo>
                    <a:lnTo>
                      <a:pt x="17" y="3"/>
                    </a:lnTo>
                    <a:lnTo>
                      <a:pt x="25" y="4"/>
                    </a:ln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41"/>
              <p:cNvSpPr>
                <a:spLocks/>
              </p:cNvSpPr>
              <p:nvPr/>
            </p:nvSpPr>
            <p:spPr bwMode="auto">
              <a:xfrm>
                <a:off x="2837" y="2612"/>
                <a:ext cx="106" cy="187"/>
              </a:xfrm>
              <a:custGeom>
                <a:avLst/>
                <a:gdLst>
                  <a:gd name="T0" fmla="*/ 0 w 732"/>
                  <a:gd name="T1" fmla="*/ 0 h 1305"/>
                  <a:gd name="T2" fmla="*/ 0 w 732"/>
                  <a:gd name="T3" fmla="*/ 0 h 1305"/>
                  <a:gd name="T4" fmla="*/ 0 w 732"/>
                  <a:gd name="T5" fmla="*/ 0 h 1305"/>
                  <a:gd name="T6" fmla="*/ 0 w 732"/>
                  <a:gd name="T7" fmla="*/ 0 h 1305"/>
                  <a:gd name="T8" fmla="*/ 0 w 732"/>
                  <a:gd name="T9" fmla="*/ 0 h 1305"/>
                  <a:gd name="T10" fmla="*/ 0 w 732"/>
                  <a:gd name="T11" fmla="*/ 0 h 1305"/>
                  <a:gd name="T12" fmla="*/ 0 w 732"/>
                  <a:gd name="T13" fmla="*/ 0 h 1305"/>
                  <a:gd name="T14" fmla="*/ 0 w 732"/>
                  <a:gd name="T15" fmla="*/ 0 h 1305"/>
                  <a:gd name="T16" fmla="*/ 0 w 732"/>
                  <a:gd name="T17" fmla="*/ 0 h 1305"/>
                  <a:gd name="T18" fmla="*/ 0 w 732"/>
                  <a:gd name="T19" fmla="*/ 0 h 1305"/>
                  <a:gd name="T20" fmla="*/ 0 w 732"/>
                  <a:gd name="T21" fmla="*/ 0 h 1305"/>
                  <a:gd name="T22" fmla="*/ 0 w 732"/>
                  <a:gd name="T23" fmla="*/ 0 h 1305"/>
                  <a:gd name="T24" fmla="*/ 0 w 732"/>
                  <a:gd name="T25" fmla="*/ 0 h 1305"/>
                  <a:gd name="T26" fmla="*/ 0 w 732"/>
                  <a:gd name="T27" fmla="*/ 0 h 1305"/>
                  <a:gd name="T28" fmla="*/ 0 w 732"/>
                  <a:gd name="T29" fmla="*/ 0 h 1305"/>
                  <a:gd name="T30" fmla="*/ 0 w 732"/>
                  <a:gd name="T31" fmla="*/ 0 h 1305"/>
                  <a:gd name="T32" fmla="*/ 0 w 732"/>
                  <a:gd name="T33" fmla="*/ 0 h 1305"/>
                  <a:gd name="T34" fmla="*/ 0 w 732"/>
                  <a:gd name="T35" fmla="*/ 0 h 1305"/>
                  <a:gd name="T36" fmla="*/ 0 w 732"/>
                  <a:gd name="T37" fmla="*/ 0 h 1305"/>
                  <a:gd name="T38" fmla="*/ 0 w 732"/>
                  <a:gd name="T39" fmla="*/ 0 h 1305"/>
                  <a:gd name="T40" fmla="*/ 0 w 732"/>
                  <a:gd name="T41" fmla="*/ 0 h 1305"/>
                  <a:gd name="T42" fmla="*/ 0 w 732"/>
                  <a:gd name="T43" fmla="*/ 0 h 1305"/>
                  <a:gd name="T44" fmla="*/ 0 w 732"/>
                  <a:gd name="T45" fmla="*/ 0 h 1305"/>
                  <a:gd name="T46" fmla="*/ 0 w 732"/>
                  <a:gd name="T47" fmla="*/ 0 h 1305"/>
                  <a:gd name="T48" fmla="*/ 0 w 732"/>
                  <a:gd name="T49" fmla="*/ 0 h 1305"/>
                  <a:gd name="T50" fmla="*/ 0 w 732"/>
                  <a:gd name="T51" fmla="*/ 0 h 1305"/>
                  <a:gd name="T52" fmla="*/ 0 w 732"/>
                  <a:gd name="T53" fmla="*/ 0 h 1305"/>
                  <a:gd name="T54" fmla="*/ 0 w 732"/>
                  <a:gd name="T55" fmla="*/ 0 h 1305"/>
                  <a:gd name="T56" fmla="*/ 0 w 732"/>
                  <a:gd name="T57" fmla="*/ 0 h 1305"/>
                  <a:gd name="T58" fmla="*/ 0 w 732"/>
                  <a:gd name="T59" fmla="*/ 0 h 130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732"/>
                  <a:gd name="T91" fmla="*/ 0 h 1305"/>
                  <a:gd name="T92" fmla="*/ 732 w 732"/>
                  <a:gd name="T93" fmla="*/ 1305 h 130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732" h="1305">
                    <a:moveTo>
                      <a:pt x="218" y="19"/>
                    </a:moveTo>
                    <a:lnTo>
                      <a:pt x="148" y="12"/>
                    </a:lnTo>
                    <a:lnTo>
                      <a:pt x="99" y="4"/>
                    </a:lnTo>
                    <a:lnTo>
                      <a:pt x="71" y="0"/>
                    </a:lnTo>
                    <a:lnTo>
                      <a:pt x="71" y="202"/>
                    </a:lnTo>
                    <a:lnTo>
                      <a:pt x="60" y="382"/>
                    </a:lnTo>
                    <a:lnTo>
                      <a:pt x="53" y="424"/>
                    </a:lnTo>
                    <a:lnTo>
                      <a:pt x="32" y="685"/>
                    </a:lnTo>
                    <a:lnTo>
                      <a:pt x="0" y="840"/>
                    </a:lnTo>
                    <a:lnTo>
                      <a:pt x="25" y="1097"/>
                    </a:lnTo>
                    <a:lnTo>
                      <a:pt x="46" y="1234"/>
                    </a:lnTo>
                    <a:lnTo>
                      <a:pt x="71" y="1270"/>
                    </a:lnTo>
                    <a:lnTo>
                      <a:pt x="120" y="1273"/>
                    </a:lnTo>
                    <a:lnTo>
                      <a:pt x="256" y="1289"/>
                    </a:lnTo>
                    <a:lnTo>
                      <a:pt x="358" y="1305"/>
                    </a:lnTo>
                    <a:lnTo>
                      <a:pt x="508" y="1289"/>
                    </a:lnTo>
                    <a:lnTo>
                      <a:pt x="655" y="1266"/>
                    </a:lnTo>
                    <a:lnTo>
                      <a:pt x="711" y="1250"/>
                    </a:lnTo>
                    <a:lnTo>
                      <a:pt x="707" y="1097"/>
                    </a:lnTo>
                    <a:lnTo>
                      <a:pt x="732" y="816"/>
                    </a:lnTo>
                    <a:lnTo>
                      <a:pt x="725" y="607"/>
                    </a:lnTo>
                    <a:lnTo>
                      <a:pt x="697" y="389"/>
                    </a:lnTo>
                    <a:lnTo>
                      <a:pt x="648" y="191"/>
                    </a:lnTo>
                    <a:lnTo>
                      <a:pt x="630" y="43"/>
                    </a:lnTo>
                    <a:lnTo>
                      <a:pt x="623" y="4"/>
                    </a:lnTo>
                    <a:lnTo>
                      <a:pt x="504" y="39"/>
                    </a:lnTo>
                    <a:lnTo>
                      <a:pt x="437" y="70"/>
                    </a:lnTo>
                    <a:lnTo>
                      <a:pt x="337" y="78"/>
                    </a:lnTo>
                    <a:lnTo>
                      <a:pt x="260" y="62"/>
                    </a:lnTo>
                    <a:lnTo>
                      <a:pt x="218" y="19"/>
                    </a:lnTo>
                    <a:close/>
                  </a:path>
                </a:pathLst>
              </a:custGeom>
              <a:solidFill>
                <a:srgbClr val="E0E0E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31" name="Group 42"/>
              <p:cNvGrpSpPr>
                <a:grpSpLocks/>
              </p:cNvGrpSpPr>
              <p:nvPr/>
            </p:nvGrpSpPr>
            <p:grpSpPr bwMode="auto">
              <a:xfrm>
                <a:off x="2797" y="2792"/>
                <a:ext cx="204" cy="300"/>
                <a:chOff x="4751" y="2369"/>
                <a:chExt cx="353" cy="524"/>
              </a:xfrm>
            </p:grpSpPr>
            <p:grpSp>
              <p:nvGrpSpPr>
                <p:cNvPr id="70" name="Group 43"/>
                <p:cNvGrpSpPr>
                  <a:grpSpLocks/>
                </p:cNvGrpSpPr>
                <p:nvPr/>
              </p:nvGrpSpPr>
              <p:grpSpPr bwMode="auto">
                <a:xfrm>
                  <a:off x="4751" y="2789"/>
                  <a:ext cx="353" cy="104"/>
                  <a:chOff x="4751" y="2789"/>
                  <a:chExt cx="353" cy="104"/>
                </a:xfrm>
              </p:grpSpPr>
              <p:sp>
                <p:nvSpPr>
                  <p:cNvPr id="72" name="Freeform 44"/>
                  <p:cNvSpPr>
                    <a:spLocks/>
                  </p:cNvSpPr>
                  <p:nvPr/>
                </p:nvSpPr>
                <p:spPr bwMode="auto">
                  <a:xfrm>
                    <a:off x="4978" y="2807"/>
                    <a:ext cx="126" cy="86"/>
                  </a:xfrm>
                  <a:custGeom>
                    <a:avLst/>
                    <a:gdLst>
                      <a:gd name="T0" fmla="*/ 0 w 505"/>
                      <a:gd name="T1" fmla="*/ 0 h 344"/>
                      <a:gd name="T2" fmla="*/ 0 w 505"/>
                      <a:gd name="T3" fmla="*/ 0 h 344"/>
                      <a:gd name="T4" fmla="*/ 0 w 505"/>
                      <a:gd name="T5" fmla="*/ 0 h 344"/>
                      <a:gd name="T6" fmla="*/ 0 w 505"/>
                      <a:gd name="T7" fmla="*/ 0 h 344"/>
                      <a:gd name="T8" fmla="*/ 0 w 505"/>
                      <a:gd name="T9" fmla="*/ 0 h 344"/>
                      <a:gd name="T10" fmla="*/ 0 w 505"/>
                      <a:gd name="T11" fmla="*/ 0 h 344"/>
                      <a:gd name="T12" fmla="*/ 0 w 505"/>
                      <a:gd name="T13" fmla="*/ 0 h 344"/>
                      <a:gd name="T14" fmla="*/ 0 w 505"/>
                      <a:gd name="T15" fmla="*/ 0 h 344"/>
                      <a:gd name="T16" fmla="*/ 0 w 505"/>
                      <a:gd name="T17" fmla="*/ 0 h 344"/>
                      <a:gd name="T18" fmla="*/ 0 w 505"/>
                      <a:gd name="T19" fmla="*/ 0 h 344"/>
                      <a:gd name="T20" fmla="*/ 0 w 505"/>
                      <a:gd name="T21" fmla="*/ 0 h 344"/>
                      <a:gd name="T22" fmla="*/ 0 w 505"/>
                      <a:gd name="T23" fmla="*/ 0 h 344"/>
                      <a:gd name="T24" fmla="*/ 0 w 505"/>
                      <a:gd name="T25" fmla="*/ 0 h 344"/>
                      <a:gd name="T26" fmla="*/ 0 w 505"/>
                      <a:gd name="T27" fmla="*/ 0 h 344"/>
                      <a:gd name="T28" fmla="*/ 0 w 505"/>
                      <a:gd name="T29" fmla="*/ 0 h 344"/>
                      <a:gd name="T30" fmla="*/ 0 w 505"/>
                      <a:gd name="T31" fmla="*/ 0 h 344"/>
                      <a:gd name="T32" fmla="*/ 0 w 505"/>
                      <a:gd name="T33" fmla="*/ 0 h 344"/>
                      <a:gd name="T34" fmla="*/ 0 w 505"/>
                      <a:gd name="T35" fmla="*/ 0 h 344"/>
                      <a:gd name="T36" fmla="*/ 0 w 505"/>
                      <a:gd name="T37" fmla="*/ 0 h 344"/>
                      <a:gd name="T38" fmla="*/ 0 w 505"/>
                      <a:gd name="T39" fmla="*/ 0 h 344"/>
                      <a:gd name="T40" fmla="*/ 0 w 505"/>
                      <a:gd name="T41" fmla="*/ 0 h 344"/>
                      <a:gd name="T42" fmla="*/ 0 w 505"/>
                      <a:gd name="T43" fmla="*/ 0 h 344"/>
                      <a:gd name="T44" fmla="*/ 0 w 505"/>
                      <a:gd name="T45" fmla="*/ 0 h 344"/>
                      <a:gd name="T46" fmla="*/ 0 w 505"/>
                      <a:gd name="T47" fmla="*/ 0 h 344"/>
                      <a:gd name="T48" fmla="*/ 0 w 505"/>
                      <a:gd name="T49" fmla="*/ 0 h 344"/>
                      <a:gd name="T50" fmla="*/ 0 w 505"/>
                      <a:gd name="T51" fmla="*/ 0 h 344"/>
                      <a:gd name="T52" fmla="*/ 0 w 505"/>
                      <a:gd name="T53" fmla="*/ 0 h 34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05"/>
                      <a:gd name="T82" fmla="*/ 0 h 344"/>
                      <a:gd name="T83" fmla="*/ 505 w 505"/>
                      <a:gd name="T84" fmla="*/ 344 h 34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05" h="344">
                        <a:moveTo>
                          <a:pt x="1" y="43"/>
                        </a:moveTo>
                        <a:lnTo>
                          <a:pt x="0" y="86"/>
                        </a:lnTo>
                        <a:lnTo>
                          <a:pt x="1" y="116"/>
                        </a:lnTo>
                        <a:lnTo>
                          <a:pt x="3" y="143"/>
                        </a:lnTo>
                        <a:lnTo>
                          <a:pt x="15" y="182"/>
                        </a:lnTo>
                        <a:lnTo>
                          <a:pt x="68" y="214"/>
                        </a:lnTo>
                        <a:lnTo>
                          <a:pt x="97" y="213"/>
                        </a:lnTo>
                        <a:lnTo>
                          <a:pt x="102" y="240"/>
                        </a:lnTo>
                        <a:lnTo>
                          <a:pt x="119" y="256"/>
                        </a:lnTo>
                        <a:lnTo>
                          <a:pt x="143" y="274"/>
                        </a:lnTo>
                        <a:lnTo>
                          <a:pt x="181" y="293"/>
                        </a:lnTo>
                        <a:lnTo>
                          <a:pt x="282" y="325"/>
                        </a:lnTo>
                        <a:lnTo>
                          <a:pt x="331" y="338"/>
                        </a:lnTo>
                        <a:lnTo>
                          <a:pt x="387" y="344"/>
                        </a:lnTo>
                        <a:lnTo>
                          <a:pt x="438" y="340"/>
                        </a:lnTo>
                        <a:lnTo>
                          <a:pt x="465" y="331"/>
                        </a:lnTo>
                        <a:lnTo>
                          <a:pt x="488" y="313"/>
                        </a:lnTo>
                        <a:lnTo>
                          <a:pt x="501" y="290"/>
                        </a:lnTo>
                        <a:lnTo>
                          <a:pt x="504" y="262"/>
                        </a:lnTo>
                        <a:lnTo>
                          <a:pt x="505" y="248"/>
                        </a:lnTo>
                        <a:lnTo>
                          <a:pt x="504" y="234"/>
                        </a:lnTo>
                        <a:lnTo>
                          <a:pt x="500" y="222"/>
                        </a:lnTo>
                        <a:lnTo>
                          <a:pt x="491" y="209"/>
                        </a:lnTo>
                        <a:lnTo>
                          <a:pt x="432" y="174"/>
                        </a:lnTo>
                        <a:lnTo>
                          <a:pt x="379" y="135"/>
                        </a:lnTo>
                        <a:lnTo>
                          <a:pt x="272" y="0"/>
                        </a:lnTo>
                        <a:lnTo>
                          <a:pt x="1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73" name="Freeform 45"/>
                  <p:cNvSpPr>
                    <a:spLocks/>
                  </p:cNvSpPr>
                  <p:nvPr/>
                </p:nvSpPr>
                <p:spPr bwMode="auto">
                  <a:xfrm>
                    <a:off x="4751" y="2789"/>
                    <a:ext cx="148" cy="68"/>
                  </a:xfrm>
                  <a:custGeom>
                    <a:avLst/>
                    <a:gdLst>
                      <a:gd name="T0" fmla="*/ 0 w 592"/>
                      <a:gd name="T1" fmla="*/ 0 h 272"/>
                      <a:gd name="T2" fmla="*/ 0 w 592"/>
                      <a:gd name="T3" fmla="*/ 0 h 272"/>
                      <a:gd name="T4" fmla="*/ 0 w 592"/>
                      <a:gd name="T5" fmla="*/ 0 h 272"/>
                      <a:gd name="T6" fmla="*/ 0 w 592"/>
                      <a:gd name="T7" fmla="*/ 0 h 272"/>
                      <a:gd name="T8" fmla="*/ 0 w 592"/>
                      <a:gd name="T9" fmla="*/ 0 h 272"/>
                      <a:gd name="T10" fmla="*/ 0 w 592"/>
                      <a:gd name="T11" fmla="*/ 0 h 272"/>
                      <a:gd name="T12" fmla="*/ 0 w 592"/>
                      <a:gd name="T13" fmla="*/ 0 h 272"/>
                      <a:gd name="T14" fmla="*/ 0 w 592"/>
                      <a:gd name="T15" fmla="*/ 0 h 272"/>
                      <a:gd name="T16" fmla="*/ 0 w 592"/>
                      <a:gd name="T17" fmla="*/ 0 h 272"/>
                      <a:gd name="T18" fmla="*/ 0 w 592"/>
                      <a:gd name="T19" fmla="*/ 0 h 272"/>
                      <a:gd name="T20" fmla="*/ 0 w 592"/>
                      <a:gd name="T21" fmla="*/ 0 h 272"/>
                      <a:gd name="T22" fmla="*/ 0 w 592"/>
                      <a:gd name="T23" fmla="*/ 0 h 272"/>
                      <a:gd name="T24" fmla="*/ 0 w 592"/>
                      <a:gd name="T25" fmla="*/ 0 h 272"/>
                      <a:gd name="T26" fmla="*/ 0 w 592"/>
                      <a:gd name="T27" fmla="*/ 0 h 272"/>
                      <a:gd name="T28" fmla="*/ 0 w 592"/>
                      <a:gd name="T29" fmla="*/ 0 h 272"/>
                      <a:gd name="T30" fmla="*/ 0 w 592"/>
                      <a:gd name="T31" fmla="*/ 0 h 272"/>
                      <a:gd name="T32" fmla="*/ 0 w 592"/>
                      <a:gd name="T33" fmla="*/ 0 h 272"/>
                      <a:gd name="T34" fmla="*/ 0 w 592"/>
                      <a:gd name="T35" fmla="*/ 0 h 272"/>
                      <a:gd name="T36" fmla="*/ 0 w 592"/>
                      <a:gd name="T37" fmla="*/ 0 h 272"/>
                      <a:gd name="T38" fmla="*/ 0 w 592"/>
                      <a:gd name="T39" fmla="*/ 0 h 272"/>
                      <a:gd name="T40" fmla="*/ 0 w 592"/>
                      <a:gd name="T41" fmla="*/ 0 h 272"/>
                      <a:gd name="T42" fmla="*/ 0 w 592"/>
                      <a:gd name="T43" fmla="*/ 0 h 272"/>
                      <a:gd name="T44" fmla="*/ 0 w 592"/>
                      <a:gd name="T45" fmla="*/ 0 h 272"/>
                      <a:gd name="T46" fmla="*/ 0 w 592"/>
                      <a:gd name="T47" fmla="*/ 0 h 272"/>
                      <a:gd name="T48" fmla="*/ 0 w 592"/>
                      <a:gd name="T49" fmla="*/ 0 h 272"/>
                      <a:gd name="T50" fmla="*/ 0 w 592"/>
                      <a:gd name="T51" fmla="*/ 0 h 272"/>
                      <a:gd name="T52" fmla="*/ 0 w 592"/>
                      <a:gd name="T53" fmla="*/ 0 h 272"/>
                      <a:gd name="T54" fmla="*/ 0 w 592"/>
                      <a:gd name="T55" fmla="*/ 0 h 272"/>
                      <a:gd name="T56" fmla="*/ 0 w 592"/>
                      <a:gd name="T57" fmla="*/ 0 h 272"/>
                      <a:gd name="T58" fmla="*/ 0 w 592"/>
                      <a:gd name="T59" fmla="*/ 0 h 272"/>
                      <a:gd name="T60" fmla="*/ 0 w 592"/>
                      <a:gd name="T61" fmla="*/ 0 h 272"/>
                      <a:gd name="T62" fmla="*/ 0 w 592"/>
                      <a:gd name="T63" fmla="*/ 0 h 272"/>
                      <a:gd name="T64" fmla="*/ 0 w 592"/>
                      <a:gd name="T65" fmla="*/ 0 h 272"/>
                      <a:gd name="T66" fmla="*/ 0 w 592"/>
                      <a:gd name="T67" fmla="*/ 0 h 272"/>
                      <a:gd name="T68" fmla="*/ 0 w 592"/>
                      <a:gd name="T69" fmla="*/ 0 h 272"/>
                      <a:gd name="T70" fmla="*/ 0 w 592"/>
                      <a:gd name="T71" fmla="*/ 0 h 272"/>
                      <a:gd name="T72" fmla="*/ 0 w 592"/>
                      <a:gd name="T73" fmla="*/ 0 h 272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592"/>
                      <a:gd name="T112" fmla="*/ 0 h 272"/>
                      <a:gd name="T113" fmla="*/ 592 w 592"/>
                      <a:gd name="T114" fmla="*/ 272 h 272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592" h="272">
                        <a:moveTo>
                          <a:pt x="292" y="0"/>
                        </a:moveTo>
                        <a:lnTo>
                          <a:pt x="233" y="54"/>
                        </a:lnTo>
                        <a:lnTo>
                          <a:pt x="170" y="94"/>
                        </a:lnTo>
                        <a:lnTo>
                          <a:pt x="116" y="114"/>
                        </a:lnTo>
                        <a:lnTo>
                          <a:pt x="25" y="146"/>
                        </a:lnTo>
                        <a:lnTo>
                          <a:pt x="11" y="155"/>
                        </a:lnTo>
                        <a:lnTo>
                          <a:pt x="4" y="166"/>
                        </a:lnTo>
                        <a:lnTo>
                          <a:pt x="0" y="181"/>
                        </a:lnTo>
                        <a:lnTo>
                          <a:pt x="0" y="200"/>
                        </a:lnTo>
                        <a:lnTo>
                          <a:pt x="4" y="226"/>
                        </a:lnTo>
                        <a:lnTo>
                          <a:pt x="10" y="245"/>
                        </a:lnTo>
                        <a:lnTo>
                          <a:pt x="25" y="255"/>
                        </a:lnTo>
                        <a:lnTo>
                          <a:pt x="50" y="265"/>
                        </a:lnTo>
                        <a:lnTo>
                          <a:pt x="88" y="268"/>
                        </a:lnTo>
                        <a:lnTo>
                          <a:pt x="133" y="271"/>
                        </a:lnTo>
                        <a:lnTo>
                          <a:pt x="171" y="272"/>
                        </a:lnTo>
                        <a:lnTo>
                          <a:pt x="216" y="271"/>
                        </a:lnTo>
                        <a:lnTo>
                          <a:pt x="254" y="268"/>
                        </a:lnTo>
                        <a:lnTo>
                          <a:pt x="293" y="261"/>
                        </a:lnTo>
                        <a:lnTo>
                          <a:pt x="324" y="250"/>
                        </a:lnTo>
                        <a:lnTo>
                          <a:pt x="354" y="237"/>
                        </a:lnTo>
                        <a:lnTo>
                          <a:pt x="393" y="227"/>
                        </a:lnTo>
                        <a:lnTo>
                          <a:pt x="397" y="242"/>
                        </a:lnTo>
                        <a:lnTo>
                          <a:pt x="425" y="244"/>
                        </a:lnTo>
                        <a:lnTo>
                          <a:pt x="452" y="244"/>
                        </a:lnTo>
                        <a:lnTo>
                          <a:pt x="480" y="242"/>
                        </a:lnTo>
                        <a:lnTo>
                          <a:pt x="503" y="240"/>
                        </a:lnTo>
                        <a:lnTo>
                          <a:pt x="525" y="236"/>
                        </a:lnTo>
                        <a:lnTo>
                          <a:pt x="555" y="227"/>
                        </a:lnTo>
                        <a:lnTo>
                          <a:pt x="580" y="214"/>
                        </a:lnTo>
                        <a:lnTo>
                          <a:pt x="580" y="181"/>
                        </a:lnTo>
                        <a:lnTo>
                          <a:pt x="585" y="170"/>
                        </a:lnTo>
                        <a:lnTo>
                          <a:pt x="587" y="159"/>
                        </a:lnTo>
                        <a:lnTo>
                          <a:pt x="588" y="96"/>
                        </a:lnTo>
                        <a:lnTo>
                          <a:pt x="592" y="32"/>
                        </a:lnTo>
                        <a:lnTo>
                          <a:pt x="459" y="46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4824" y="2369"/>
                  <a:ext cx="231" cy="458"/>
                </a:xfrm>
                <a:custGeom>
                  <a:avLst/>
                  <a:gdLst>
                    <a:gd name="T0" fmla="*/ 0 w 924"/>
                    <a:gd name="T1" fmla="*/ 0 h 1834"/>
                    <a:gd name="T2" fmla="*/ 0 w 924"/>
                    <a:gd name="T3" fmla="*/ 0 h 1834"/>
                    <a:gd name="T4" fmla="*/ 0 w 924"/>
                    <a:gd name="T5" fmla="*/ 0 h 1834"/>
                    <a:gd name="T6" fmla="*/ 0 w 924"/>
                    <a:gd name="T7" fmla="*/ 0 h 1834"/>
                    <a:gd name="T8" fmla="*/ 0 w 924"/>
                    <a:gd name="T9" fmla="*/ 0 h 1834"/>
                    <a:gd name="T10" fmla="*/ 0 w 924"/>
                    <a:gd name="T11" fmla="*/ 0 h 1834"/>
                    <a:gd name="T12" fmla="*/ 0 w 924"/>
                    <a:gd name="T13" fmla="*/ 0 h 1834"/>
                    <a:gd name="T14" fmla="*/ 0 w 924"/>
                    <a:gd name="T15" fmla="*/ 0 h 1834"/>
                    <a:gd name="T16" fmla="*/ 0 w 924"/>
                    <a:gd name="T17" fmla="*/ 0 h 1834"/>
                    <a:gd name="T18" fmla="*/ 0 w 924"/>
                    <a:gd name="T19" fmla="*/ 0 h 1834"/>
                    <a:gd name="T20" fmla="*/ 0 w 924"/>
                    <a:gd name="T21" fmla="*/ 0 h 1834"/>
                    <a:gd name="T22" fmla="*/ 0 w 924"/>
                    <a:gd name="T23" fmla="*/ 0 h 1834"/>
                    <a:gd name="T24" fmla="*/ 0 w 924"/>
                    <a:gd name="T25" fmla="*/ 0 h 1834"/>
                    <a:gd name="T26" fmla="*/ 0 w 924"/>
                    <a:gd name="T27" fmla="*/ 0 h 1834"/>
                    <a:gd name="T28" fmla="*/ 0 w 924"/>
                    <a:gd name="T29" fmla="*/ 0 h 1834"/>
                    <a:gd name="T30" fmla="*/ 0 w 924"/>
                    <a:gd name="T31" fmla="*/ 0 h 1834"/>
                    <a:gd name="T32" fmla="*/ 0 w 924"/>
                    <a:gd name="T33" fmla="*/ 0 h 1834"/>
                    <a:gd name="T34" fmla="*/ 0 w 924"/>
                    <a:gd name="T35" fmla="*/ 0 h 1834"/>
                    <a:gd name="T36" fmla="*/ 0 w 924"/>
                    <a:gd name="T37" fmla="*/ 0 h 1834"/>
                    <a:gd name="T38" fmla="*/ 0 w 924"/>
                    <a:gd name="T39" fmla="*/ 0 h 1834"/>
                    <a:gd name="T40" fmla="*/ 0 w 924"/>
                    <a:gd name="T41" fmla="*/ 0 h 1834"/>
                    <a:gd name="T42" fmla="*/ 0 w 924"/>
                    <a:gd name="T43" fmla="*/ 0 h 1834"/>
                    <a:gd name="T44" fmla="*/ 0 w 924"/>
                    <a:gd name="T45" fmla="*/ 0 h 1834"/>
                    <a:gd name="T46" fmla="*/ 0 w 924"/>
                    <a:gd name="T47" fmla="*/ 0 h 1834"/>
                    <a:gd name="T48" fmla="*/ 0 w 924"/>
                    <a:gd name="T49" fmla="*/ 0 h 1834"/>
                    <a:gd name="T50" fmla="*/ 0 w 924"/>
                    <a:gd name="T51" fmla="*/ 0 h 1834"/>
                    <a:gd name="T52" fmla="*/ 0 w 924"/>
                    <a:gd name="T53" fmla="*/ 0 h 1834"/>
                    <a:gd name="T54" fmla="*/ 0 w 924"/>
                    <a:gd name="T55" fmla="*/ 0 h 1834"/>
                    <a:gd name="T56" fmla="*/ 0 w 924"/>
                    <a:gd name="T57" fmla="*/ 0 h 1834"/>
                    <a:gd name="T58" fmla="*/ 0 w 924"/>
                    <a:gd name="T59" fmla="*/ 0 h 1834"/>
                    <a:gd name="T60" fmla="*/ 0 w 924"/>
                    <a:gd name="T61" fmla="*/ 0 h 1834"/>
                    <a:gd name="T62" fmla="*/ 0 w 924"/>
                    <a:gd name="T63" fmla="*/ 0 h 1834"/>
                    <a:gd name="T64" fmla="*/ 0 w 924"/>
                    <a:gd name="T65" fmla="*/ 0 h 1834"/>
                    <a:gd name="T66" fmla="*/ 0 w 924"/>
                    <a:gd name="T67" fmla="*/ 0 h 1834"/>
                    <a:gd name="T68" fmla="*/ 0 w 924"/>
                    <a:gd name="T69" fmla="*/ 0 h 1834"/>
                    <a:gd name="T70" fmla="*/ 0 w 924"/>
                    <a:gd name="T71" fmla="*/ 0 h 1834"/>
                    <a:gd name="T72" fmla="*/ 0 w 924"/>
                    <a:gd name="T73" fmla="*/ 0 h 1834"/>
                    <a:gd name="T74" fmla="*/ 0 w 924"/>
                    <a:gd name="T75" fmla="*/ 0 h 1834"/>
                    <a:gd name="T76" fmla="*/ 0 w 924"/>
                    <a:gd name="T77" fmla="*/ 0 h 1834"/>
                    <a:gd name="T78" fmla="*/ 0 w 924"/>
                    <a:gd name="T79" fmla="*/ 0 h 1834"/>
                    <a:gd name="T80" fmla="*/ 0 w 924"/>
                    <a:gd name="T81" fmla="*/ 0 h 1834"/>
                    <a:gd name="T82" fmla="*/ 0 w 924"/>
                    <a:gd name="T83" fmla="*/ 0 h 1834"/>
                    <a:gd name="T84" fmla="*/ 0 w 924"/>
                    <a:gd name="T85" fmla="*/ 0 h 1834"/>
                    <a:gd name="T86" fmla="*/ 0 w 924"/>
                    <a:gd name="T87" fmla="*/ 0 h 1834"/>
                    <a:gd name="T88" fmla="*/ 0 w 924"/>
                    <a:gd name="T89" fmla="*/ 0 h 1834"/>
                    <a:gd name="T90" fmla="*/ 0 w 924"/>
                    <a:gd name="T91" fmla="*/ 0 h 1834"/>
                    <a:gd name="T92" fmla="*/ 0 w 924"/>
                    <a:gd name="T93" fmla="*/ 0 h 1834"/>
                    <a:gd name="T94" fmla="*/ 0 w 924"/>
                    <a:gd name="T95" fmla="*/ 0 h 1834"/>
                    <a:gd name="T96" fmla="*/ 0 w 924"/>
                    <a:gd name="T97" fmla="*/ 0 h 1834"/>
                    <a:gd name="T98" fmla="*/ 0 w 924"/>
                    <a:gd name="T99" fmla="*/ 0 h 1834"/>
                    <a:gd name="T100" fmla="*/ 0 w 924"/>
                    <a:gd name="T101" fmla="*/ 0 h 183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924"/>
                    <a:gd name="T154" fmla="*/ 0 h 1834"/>
                    <a:gd name="T155" fmla="*/ 924 w 924"/>
                    <a:gd name="T156" fmla="*/ 1834 h 183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924" h="1834">
                      <a:moveTo>
                        <a:pt x="35" y="0"/>
                      </a:moveTo>
                      <a:lnTo>
                        <a:pt x="7" y="551"/>
                      </a:lnTo>
                      <a:lnTo>
                        <a:pt x="14" y="994"/>
                      </a:lnTo>
                      <a:lnTo>
                        <a:pt x="28" y="1165"/>
                      </a:lnTo>
                      <a:lnTo>
                        <a:pt x="49" y="1352"/>
                      </a:lnTo>
                      <a:lnTo>
                        <a:pt x="35" y="1531"/>
                      </a:lnTo>
                      <a:lnTo>
                        <a:pt x="0" y="1679"/>
                      </a:lnTo>
                      <a:lnTo>
                        <a:pt x="18" y="1703"/>
                      </a:lnTo>
                      <a:lnTo>
                        <a:pt x="36" y="1718"/>
                      </a:lnTo>
                      <a:lnTo>
                        <a:pt x="64" y="1733"/>
                      </a:lnTo>
                      <a:lnTo>
                        <a:pt x="91" y="1746"/>
                      </a:lnTo>
                      <a:lnTo>
                        <a:pt x="125" y="1759"/>
                      </a:lnTo>
                      <a:lnTo>
                        <a:pt x="161" y="1768"/>
                      </a:lnTo>
                      <a:lnTo>
                        <a:pt x="188" y="1774"/>
                      </a:lnTo>
                      <a:lnTo>
                        <a:pt x="222" y="1779"/>
                      </a:lnTo>
                      <a:lnTo>
                        <a:pt x="264" y="1788"/>
                      </a:lnTo>
                      <a:lnTo>
                        <a:pt x="309" y="1800"/>
                      </a:lnTo>
                      <a:lnTo>
                        <a:pt x="327" y="1804"/>
                      </a:lnTo>
                      <a:lnTo>
                        <a:pt x="334" y="1781"/>
                      </a:lnTo>
                      <a:lnTo>
                        <a:pt x="347" y="1737"/>
                      </a:lnTo>
                      <a:lnTo>
                        <a:pt x="357" y="1703"/>
                      </a:lnTo>
                      <a:lnTo>
                        <a:pt x="367" y="1657"/>
                      </a:lnTo>
                      <a:lnTo>
                        <a:pt x="370" y="1329"/>
                      </a:lnTo>
                      <a:lnTo>
                        <a:pt x="370" y="1033"/>
                      </a:lnTo>
                      <a:lnTo>
                        <a:pt x="349" y="699"/>
                      </a:lnTo>
                      <a:lnTo>
                        <a:pt x="356" y="489"/>
                      </a:lnTo>
                      <a:lnTo>
                        <a:pt x="363" y="423"/>
                      </a:lnTo>
                      <a:lnTo>
                        <a:pt x="433" y="738"/>
                      </a:lnTo>
                      <a:lnTo>
                        <a:pt x="496" y="1080"/>
                      </a:lnTo>
                      <a:lnTo>
                        <a:pt x="538" y="1274"/>
                      </a:lnTo>
                      <a:lnTo>
                        <a:pt x="566" y="1617"/>
                      </a:lnTo>
                      <a:lnTo>
                        <a:pt x="606" y="1812"/>
                      </a:lnTo>
                      <a:lnTo>
                        <a:pt x="646" y="1814"/>
                      </a:lnTo>
                      <a:lnTo>
                        <a:pt x="685" y="1818"/>
                      </a:lnTo>
                      <a:lnTo>
                        <a:pt x="725" y="1825"/>
                      </a:lnTo>
                      <a:lnTo>
                        <a:pt x="778" y="1831"/>
                      </a:lnTo>
                      <a:lnTo>
                        <a:pt x="814" y="1834"/>
                      </a:lnTo>
                      <a:lnTo>
                        <a:pt x="850" y="1826"/>
                      </a:lnTo>
                      <a:lnTo>
                        <a:pt x="885" y="1811"/>
                      </a:lnTo>
                      <a:lnTo>
                        <a:pt x="898" y="1799"/>
                      </a:lnTo>
                      <a:lnTo>
                        <a:pt x="912" y="1788"/>
                      </a:lnTo>
                      <a:lnTo>
                        <a:pt x="924" y="1775"/>
                      </a:lnTo>
                      <a:lnTo>
                        <a:pt x="904" y="1543"/>
                      </a:lnTo>
                      <a:lnTo>
                        <a:pt x="853" y="1221"/>
                      </a:lnTo>
                      <a:lnTo>
                        <a:pt x="825" y="973"/>
                      </a:lnTo>
                      <a:lnTo>
                        <a:pt x="728" y="412"/>
                      </a:lnTo>
                      <a:lnTo>
                        <a:pt x="685" y="0"/>
                      </a:lnTo>
                      <a:lnTo>
                        <a:pt x="517" y="33"/>
                      </a:lnTo>
                      <a:lnTo>
                        <a:pt x="358" y="44"/>
                      </a:lnTo>
                      <a:lnTo>
                        <a:pt x="173" y="33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2" name="Group 47"/>
              <p:cNvGrpSpPr>
                <a:grpSpLocks/>
              </p:cNvGrpSpPr>
              <p:nvPr/>
            </p:nvGrpSpPr>
            <p:grpSpPr bwMode="auto">
              <a:xfrm>
                <a:off x="2748" y="2609"/>
                <a:ext cx="131" cy="224"/>
                <a:chOff x="4666" y="2050"/>
                <a:chExt cx="226" cy="390"/>
              </a:xfrm>
            </p:grpSpPr>
            <p:grpSp>
              <p:nvGrpSpPr>
                <p:cNvPr id="65" name="Group 48"/>
                <p:cNvGrpSpPr>
                  <a:grpSpLocks/>
                </p:cNvGrpSpPr>
                <p:nvPr/>
              </p:nvGrpSpPr>
              <p:grpSpPr bwMode="auto">
                <a:xfrm>
                  <a:off x="4666" y="2050"/>
                  <a:ext cx="226" cy="390"/>
                  <a:chOff x="4666" y="2050"/>
                  <a:chExt cx="226" cy="390"/>
                </a:xfrm>
              </p:grpSpPr>
              <p:sp>
                <p:nvSpPr>
                  <p:cNvPr id="68" name="Freeform 49"/>
                  <p:cNvSpPr>
                    <a:spLocks/>
                  </p:cNvSpPr>
                  <p:nvPr/>
                </p:nvSpPr>
                <p:spPr bwMode="auto">
                  <a:xfrm>
                    <a:off x="4666" y="2050"/>
                    <a:ext cx="226" cy="390"/>
                  </a:xfrm>
                  <a:custGeom>
                    <a:avLst/>
                    <a:gdLst>
                      <a:gd name="T0" fmla="*/ 0 w 904"/>
                      <a:gd name="T1" fmla="*/ 0 h 1562"/>
                      <a:gd name="T2" fmla="*/ 0 w 904"/>
                      <a:gd name="T3" fmla="*/ 0 h 1562"/>
                      <a:gd name="T4" fmla="*/ 0 w 904"/>
                      <a:gd name="T5" fmla="*/ 0 h 1562"/>
                      <a:gd name="T6" fmla="*/ 0 w 904"/>
                      <a:gd name="T7" fmla="*/ 0 h 1562"/>
                      <a:gd name="T8" fmla="*/ 0 w 904"/>
                      <a:gd name="T9" fmla="*/ 0 h 1562"/>
                      <a:gd name="T10" fmla="*/ 0 w 904"/>
                      <a:gd name="T11" fmla="*/ 0 h 1562"/>
                      <a:gd name="T12" fmla="*/ 0 w 904"/>
                      <a:gd name="T13" fmla="*/ 0 h 1562"/>
                      <a:gd name="T14" fmla="*/ 0 w 904"/>
                      <a:gd name="T15" fmla="*/ 0 h 1562"/>
                      <a:gd name="T16" fmla="*/ 0 w 904"/>
                      <a:gd name="T17" fmla="*/ 0 h 1562"/>
                      <a:gd name="T18" fmla="*/ 0 w 904"/>
                      <a:gd name="T19" fmla="*/ 0 h 1562"/>
                      <a:gd name="T20" fmla="*/ 0 w 904"/>
                      <a:gd name="T21" fmla="*/ 0 h 1562"/>
                      <a:gd name="T22" fmla="*/ 0 w 904"/>
                      <a:gd name="T23" fmla="*/ 0 h 1562"/>
                      <a:gd name="T24" fmla="*/ 0 w 904"/>
                      <a:gd name="T25" fmla="*/ 0 h 1562"/>
                      <a:gd name="T26" fmla="*/ 0 w 904"/>
                      <a:gd name="T27" fmla="*/ 0 h 1562"/>
                      <a:gd name="T28" fmla="*/ 0 w 904"/>
                      <a:gd name="T29" fmla="*/ 0 h 1562"/>
                      <a:gd name="T30" fmla="*/ 0 w 904"/>
                      <a:gd name="T31" fmla="*/ 0 h 1562"/>
                      <a:gd name="T32" fmla="*/ 0 w 904"/>
                      <a:gd name="T33" fmla="*/ 0 h 1562"/>
                      <a:gd name="T34" fmla="*/ 0 w 904"/>
                      <a:gd name="T35" fmla="*/ 0 h 1562"/>
                      <a:gd name="T36" fmla="*/ 0 w 904"/>
                      <a:gd name="T37" fmla="*/ 0 h 1562"/>
                      <a:gd name="T38" fmla="*/ 0 w 904"/>
                      <a:gd name="T39" fmla="*/ 0 h 1562"/>
                      <a:gd name="T40" fmla="*/ 0 w 904"/>
                      <a:gd name="T41" fmla="*/ 0 h 1562"/>
                      <a:gd name="T42" fmla="*/ 0 w 904"/>
                      <a:gd name="T43" fmla="*/ 0 h 1562"/>
                      <a:gd name="T44" fmla="*/ 0 w 904"/>
                      <a:gd name="T45" fmla="*/ 0 h 1562"/>
                      <a:gd name="T46" fmla="*/ 0 w 904"/>
                      <a:gd name="T47" fmla="*/ 0 h 1562"/>
                      <a:gd name="T48" fmla="*/ 0 w 904"/>
                      <a:gd name="T49" fmla="*/ 0 h 1562"/>
                      <a:gd name="T50" fmla="*/ 0 w 904"/>
                      <a:gd name="T51" fmla="*/ 0 h 1562"/>
                      <a:gd name="T52" fmla="*/ 0 w 904"/>
                      <a:gd name="T53" fmla="*/ 0 h 1562"/>
                      <a:gd name="T54" fmla="*/ 0 w 904"/>
                      <a:gd name="T55" fmla="*/ 0 h 1562"/>
                      <a:gd name="T56" fmla="*/ 0 w 904"/>
                      <a:gd name="T57" fmla="*/ 0 h 1562"/>
                      <a:gd name="T58" fmla="*/ 0 w 904"/>
                      <a:gd name="T59" fmla="*/ 0 h 1562"/>
                      <a:gd name="T60" fmla="*/ 0 w 904"/>
                      <a:gd name="T61" fmla="*/ 0 h 1562"/>
                      <a:gd name="T62" fmla="*/ 0 w 904"/>
                      <a:gd name="T63" fmla="*/ 0 h 1562"/>
                      <a:gd name="T64" fmla="*/ 0 w 904"/>
                      <a:gd name="T65" fmla="*/ 0 h 1562"/>
                      <a:gd name="T66" fmla="*/ 0 w 904"/>
                      <a:gd name="T67" fmla="*/ 0 h 1562"/>
                      <a:gd name="T68" fmla="*/ 0 w 904"/>
                      <a:gd name="T69" fmla="*/ 0 h 1562"/>
                      <a:gd name="T70" fmla="*/ 0 w 904"/>
                      <a:gd name="T71" fmla="*/ 0 h 1562"/>
                      <a:gd name="T72" fmla="*/ 0 w 904"/>
                      <a:gd name="T73" fmla="*/ 0 h 1562"/>
                      <a:gd name="T74" fmla="*/ 0 w 904"/>
                      <a:gd name="T75" fmla="*/ 0 h 156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904"/>
                      <a:gd name="T115" fmla="*/ 0 h 1562"/>
                      <a:gd name="T116" fmla="*/ 904 w 904"/>
                      <a:gd name="T117" fmla="*/ 1562 h 156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904" h="1562">
                        <a:moveTo>
                          <a:pt x="374" y="584"/>
                        </a:moveTo>
                        <a:lnTo>
                          <a:pt x="347" y="583"/>
                        </a:lnTo>
                        <a:lnTo>
                          <a:pt x="309" y="577"/>
                        </a:lnTo>
                        <a:lnTo>
                          <a:pt x="246" y="548"/>
                        </a:lnTo>
                        <a:lnTo>
                          <a:pt x="107" y="493"/>
                        </a:lnTo>
                        <a:lnTo>
                          <a:pt x="86" y="497"/>
                        </a:lnTo>
                        <a:lnTo>
                          <a:pt x="66" y="506"/>
                        </a:lnTo>
                        <a:lnTo>
                          <a:pt x="45" y="521"/>
                        </a:lnTo>
                        <a:lnTo>
                          <a:pt x="31" y="536"/>
                        </a:lnTo>
                        <a:lnTo>
                          <a:pt x="18" y="560"/>
                        </a:lnTo>
                        <a:lnTo>
                          <a:pt x="10" y="586"/>
                        </a:lnTo>
                        <a:lnTo>
                          <a:pt x="3" y="621"/>
                        </a:lnTo>
                        <a:lnTo>
                          <a:pt x="1" y="649"/>
                        </a:lnTo>
                        <a:lnTo>
                          <a:pt x="0" y="679"/>
                        </a:lnTo>
                        <a:lnTo>
                          <a:pt x="1" y="714"/>
                        </a:lnTo>
                        <a:lnTo>
                          <a:pt x="4" y="747"/>
                        </a:lnTo>
                        <a:lnTo>
                          <a:pt x="10" y="774"/>
                        </a:lnTo>
                        <a:lnTo>
                          <a:pt x="121" y="812"/>
                        </a:lnTo>
                        <a:lnTo>
                          <a:pt x="168" y="836"/>
                        </a:lnTo>
                        <a:lnTo>
                          <a:pt x="198" y="856"/>
                        </a:lnTo>
                        <a:lnTo>
                          <a:pt x="224" y="871"/>
                        </a:lnTo>
                        <a:lnTo>
                          <a:pt x="246" y="882"/>
                        </a:lnTo>
                        <a:lnTo>
                          <a:pt x="279" y="892"/>
                        </a:lnTo>
                        <a:lnTo>
                          <a:pt x="344" y="913"/>
                        </a:lnTo>
                        <a:lnTo>
                          <a:pt x="454" y="940"/>
                        </a:lnTo>
                        <a:lnTo>
                          <a:pt x="535" y="956"/>
                        </a:lnTo>
                        <a:lnTo>
                          <a:pt x="555" y="949"/>
                        </a:lnTo>
                        <a:lnTo>
                          <a:pt x="568" y="934"/>
                        </a:lnTo>
                        <a:lnTo>
                          <a:pt x="577" y="909"/>
                        </a:lnTo>
                        <a:lnTo>
                          <a:pt x="603" y="847"/>
                        </a:lnTo>
                        <a:lnTo>
                          <a:pt x="608" y="886"/>
                        </a:lnTo>
                        <a:lnTo>
                          <a:pt x="614" y="985"/>
                        </a:lnTo>
                        <a:lnTo>
                          <a:pt x="611" y="1063"/>
                        </a:lnTo>
                        <a:lnTo>
                          <a:pt x="603" y="1104"/>
                        </a:lnTo>
                        <a:lnTo>
                          <a:pt x="601" y="1146"/>
                        </a:lnTo>
                        <a:lnTo>
                          <a:pt x="601" y="1188"/>
                        </a:lnTo>
                        <a:lnTo>
                          <a:pt x="597" y="1239"/>
                        </a:lnTo>
                        <a:lnTo>
                          <a:pt x="587" y="1285"/>
                        </a:lnTo>
                        <a:lnTo>
                          <a:pt x="562" y="1423"/>
                        </a:lnTo>
                        <a:lnTo>
                          <a:pt x="579" y="1446"/>
                        </a:lnTo>
                        <a:lnTo>
                          <a:pt x="604" y="1464"/>
                        </a:lnTo>
                        <a:lnTo>
                          <a:pt x="640" y="1480"/>
                        </a:lnTo>
                        <a:lnTo>
                          <a:pt x="677" y="1489"/>
                        </a:lnTo>
                        <a:lnTo>
                          <a:pt x="708" y="1501"/>
                        </a:lnTo>
                        <a:lnTo>
                          <a:pt x="742" y="1514"/>
                        </a:lnTo>
                        <a:lnTo>
                          <a:pt x="772" y="1527"/>
                        </a:lnTo>
                        <a:lnTo>
                          <a:pt x="806" y="1538"/>
                        </a:lnTo>
                        <a:lnTo>
                          <a:pt x="849" y="1553"/>
                        </a:lnTo>
                        <a:lnTo>
                          <a:pt x="904" y="1562"/>
                        </a:lnTo>
                        <a:lnTo>
                          <a:pt x="878" y="1380"/>
                        </a:lnTo>
                        <a:lnTo>
                          <a:pt x="869" y="1322"/>
                        </a:lnTo>
                        <a:lnTo>
                          <a:pt x="864" y="1287"/>
                        </a:lnTo>
                        <a:lnTo>
                          <a:pt x="863" y="1248"/>
                        </a:lnTo>
                        <a:lnTo>
                          <a:pt x="860" y="1165"/>
                        </a:lnTo>
                        <a:lnTo>
                          <a:pt x="862" y="1049"/>
                        </a:lnTo>
                        <a:lnTo>
                          <a:pt x="880" y="754"/>
                        </a:lnTo>
                        <a:lnTo>
                          <a:pt x="869" y="295"/>
                        </a:lnTo>
                        <a:lnTo>
                          <a:pt x="828" y="43"/>
                        </a:lnTo>
                        <a:lnTo>
                          <a:pt x="722" y="22"/>
                        </a:lnTo>
                        <a:lnTo>
                          <a:pt x="684" y="13"/>
                        </a:lnTo>
                        <a:lnTo>
                          <a:pt x="659" y="4"/>
                        </a:lnTo>
                        <a:lnTo>
                          <a:pt x="642" y="0"/>
                        </a:lnTo>
                        <a:lnTo>
                          <a:pt x="622" y="0"/>
                        </a:lnTo>
                        <a:lnTo>
                          <a:pt x="606" y="3"/>
                        </a:lnTo>
                        <a:lnTo>
                          <a:pt x="590" y="8"/>
                        </a:lnTo>
                        <a:lnTo>
                          <a:pt x="572" y="17"/>
                        </a:lnTo>
                        <a:lnTo>
                          <a:pt x="555" y="33"/>
                        </a:lnTo>
                        <a:lnTo>
                          <a:pt x="538" y="53"/>
                        </a:lnTo>
                        <a:lnTo>
                          <a:pt x="529" y="73"/>
                        </a:lnTo>
                        <a:lnTo>
                          <a:pt x="523" y="100"/>
                        </a:lnTo>
                        <a:lnTo>
                          <a:pt x="523" y="136"/>
                        </a:lnTo>
                        <a:lnTo>
                          <a:pt x="517" y="184"/>
                        </a:lnTo>
                        <a:lnTo>
                          <a:pt x="499" y="288"/>
                        </a:lnTo>
                        <a:lnTo>
                          <a:pt x="443" y="545"/>
                        </a:lnTo>
                        <a:lnTo>
                          <a:pt x="434" y="580"/>
                        </a:lnTo>
                        <a:lnTo>
                          <a:pt x="409" y="584"/>
                        </a:lnTo>
                        <a:lnTo>
                          <a:pt x="374" y="5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69" name="Freeform 50"/>
                  <p:cNvSpPr>
                    <a:spLocks/>
                  </p:cNvSpPr>
                  <p:nvPr/>
                </p:nvSpPr>
                <p:spPr bwMode="auto">
                  <a:xfrm>
                    <a:off x="4818" y="2154"/>
                    <a:ext cx="25" cy="105"/>
                  </a:xfrm>
                  <a:custGeom>
                    <a:avLst/>
                    <a:gdLst>
                      <a:gd name="T0" fmla="*/ 0 w 98"/>
                      <a:gd name="T1" fmla="*/ 0 h 419"/>
                      <a:gd name="T2" fmla="*/ 0 w 98"/>
                      <a:gd name="T3" fmla="*/ 0 h 419"/>
                      <a:gd name="T4" fmla="*/ 0 w 98"/>
                      <a:gd name="T5" fmla="*/ 0 h 419"/>
                      <a:gd name="T6" fmla="*/ 0 w 98"/>
                      <a:gd name="T7" fmla="*/ 0 h 419"/>
                      <a:gd name="T8" fmla="*/ 0 w 98"/>
                      <a:gd name="T9" fmla="*/ 0 h 4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8"/>
                      <a:gd name="T16" fmla="*/ 0 h 419"/>
                      <a:gd name="T17" fmla="*/ 98 w 98"/>
                      <a:gd name="T18" fmla="*/ 419 h 4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8" h="419">
                        <a:moveTo>
                          <a:pt x="0" y="419"/>
                        </a:moveTo>
                        <a:lnTo>
                          <a:pt x="35" y="281"/>
                        </a:lnTo>
                        <a:lnTo>
                          <a:pt x="70" y="140"/>
                        </a:lnTo>
                        <a:lnTo>
                          <a:pt x="63" y="24"/>
                        </a:lnTo>
                        <a:lnTo>
                          <a:pt x="98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6" name="Freeform 51"/>
                <p:cNvSpPr>
                  <a:spLocks/>
                </p:cNvSpPr>
                <p:nvPr/>
              </p:nvSpPr>
              <p:spPr bwMode="auto">
                <a:xfrm>
                  <a:off x="4775" y="2195"/>
                  <a:ext cx="21" cy="21"/>
                </a:xfrm>
                <a:custGeom>
                  <a:avLst/>
                  <a:gdLst>
                    <a:gd name="T0" fmla="*/ 0 w 82"/>
                    <a:gd name="T1" fmla="*/ 0 h 85"/>
                    <a:gd name="T2" fmla="*/ 0 w 82"/>
                    <a:gd name="T3" fmla="*/ 0 h 85"/>
                    <a:gd name="T4" fmla="*/ 0 w 82"/>
                    <a:gd name="T5" fmla="*/ 0 h 85"/>
                    <a:gd name="T6" fmla="*/ 0 w 82"/>
                    <a:gd name="T7" fmla="*/ 0 h 85"/>
                    <a:gd name="T8" fmla="*/ 0 w 82"/>
                    <a:gd name="T9" fmla="*/ 0 h 85"/>
                    <a:gd name="T10" fmla="*/ 0 w 82"/>
                    <a:gd name="T11" fmla="*/ 0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"/>
                    <a:gd name="T19" fmla="*/ 0 h 85"/>
                    <a:gd name="T20" fmla="*/ 82 w 82"/>
                    <a:gd name="T21" fmla="*/ 85 h 8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" h="85">
                      <a:moveTo>
                        <a:pt x="0" y="2"/>
                      </a:moveTo>
                      <a:lnTo>
                        <a:pt x="38" y="0"/>
                      </a:lnTo>
                      <a:lnTo>
                        <a:pt x="59" y="10"/>
                      </a:lnTo>
                      <a:lnTo>
                        <a:pt x="75" y="31"/>
                      </a:lnTo>
                      <a:lnTo>
                        <a:pt x="82" y="62"/>
                      </a:lnTo>
                      <a:lnTo>
                        <a:pt x="80" y="85"/>
                      </a:ln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Freeform 52"/>
                <p:cNvSpPr>
                  <a:spLocks/>
                </p:cNvSpPr>
                <p:nvPr/>
              </p:nvSpPr>
              <p:spPr bwMode="auto">
                <a:xfrm>
                  <a:off x="4844" y="2061"/>
                  <a:ext cx="47" cy="303"/>
                </a:xfrm>
                <a:custGeom>
                  <a:avLst/>
                  <a:gdLst>
                    <a:gd name="T0" fmla="*/ 0 w 190"/>
                    <a:gd name="T1" fmla="*/ 0 h 1213"/>
                    <a:gd name="T2" fmla="*/ 0 w 190"/>
                    <a:gd name="T3" fmla="*/ 0 h 1213"/>
                    <a:gd name="T4" fmla="*/ 0 w 190"/>
                    <a:gd name="T5" fmla="*/ 0 h 1213"/>
                    <a:gd name="T6" fmla="*/ 0 w 190"/>
                    <a:gd name="T7" fmla="*/ 0 h 1213"/>
                    <a:gd name="T8" fmla="*/ 0 w 190"/>
                    <a:gd name="T9" fmla="*/ 0 h 1213"/>
                    <a:gd name="T10" fmla="*/ 0 w 190"/>
                    <a:gd name="T11" fmla="*/ 0 h 1213"/>
                    <a:gd name="T12" fmla="*/ 0 w 190"/>
                    <a:gd name="T13" fmla="*/ 0 h 1213"/>
                    <a:gd name="T14" fmla="*/ 0 w 190"/>
                    <a:gd name="T15" fmla="*/ 0 h 1213"/>
                    <a:gd name="T16" fmla="*/ 0 w 190"/>
                    <a:gd name="T17" fmla="*/ 0 h 1213"/>
                    <a:gd name="T18" fmla="*/ 0 w 190"/>
                    <a:gd name="T19" fmla="*/ 0 h 1213"/>
                    <a:gd name="T20" fmla="*/ 0 w 190"/>
                    <a:gd name="T21" fmla="*/ 0 h 1213"/>
                    <a:gd name="T22" fmla="*/ 0 w 190"/>
                    <a:gd name="T23" fmla="*/ 0 h 1213"/>
                    <a:gd name="T24" fmla="*/ 0 w 190"/>
                    <a:gd name="T25" fmla="*/ 0 h 1213"/>
                    <a:gd name="T26" fmla="*/ 0 w 190"/>
                    <a:gd name="T27" fmla="*/ 0 h 1213"/>
                    <a:gd name="T28" fmla="*/ 0 w 190"/>
                    <a:gd name="T29" fmla="*/ 0 h 1213"/>
                    <a:gd name="T30" fmla="*/ 0 w 190"/>
                    <a:gd name="T31" fmla="*/ 0 h 1213"/>
                    <a:gd name="T32" fmla="*/ 0 w 190"/>
                    <a:gd name="T33" fmla="*/ 0 h 1213"/>
                    <a:gd name="T34" fmla="*/ 0 w 190"/>
                    <a:gd name="T35" fmla="*/ 0 h 1213"/>
                    <a:gd name="T36" fmla="*/ 0 w 190"/>
                    <a:gd name="T37" fmla="*/ 0 h 1213"/>
                    <a:gd name="T38" fmla="*/ 0 w 190"/>
                    <a:gd name="T39" fmla="*/ 0 h 1213"/>
                    <a:gd name="T40" fmla="*/ 0 w 190"/>
                    <a:gd name="T41" fmla="*/ 0 h 1213"/>
                    <a:gd name="T42" fmla="*/ 0 w 190"/>
                    <a:gd name="T43" fmla="*/ 0 h 1213"/>
                    <a:gd name="T44" fmla="*/ 0 w 190"/>
                    <a:gd name="T45" fmla="*/ 0 h 1213"/>
                    <a:gd name="T46" fmla="*/ 0 w 190"/>
                    <a:gd name="T47" fmla="*/ 0 h 1213"/>
                    <a:gd name="T48" fmla="*/ 0 w 190"/>
                    <a:gd name="T49" fmla="*/ 0 h 1213"/>
                    <a:gd name="T50" fmla="*/ 0 w 190"/>
                    <a:gd name="T51" fmla="*/ 0 h 1213"/>
                    <a:gd name="T52" fmla="*/ 0 w 190"/>
                    <a:gd name="T53" fmla="*/ 0 h 1213"/>
                    <a:gd name="T54" fmla="*/ 0 w 190"/>
                    <a:gd name="T55" fmla="*/ 0 h 1213"/>
                    <a:gd name="T56" fmla="*/ 0 w 190"/>
                    <a:gd name="T57" fmla="*/ 0 h 1213"/>
                    <a:gd name="T58" fmla="*/ 0 w 190"/>
                    <a:gd name="T59" fmla="*/ 0 h 1213"/>
                    <a:gd name="T60" fmla="*/ 0 w 190"/>
                    <a:gd name="T61" fmla="*/ 0 h 1213"/>
                    <a:gd name="T62" fmla="*/ 0 w 190"/>
                    <a:gd name="T63" fmla="*/ 0 h 1213"/>
                    <a:gd name="T64" fmla="*/ 0 w 190"/>
                    <a:gd name="T65" fmla="*/ 0 h 1213"/>
                    <a:gd name="T66" fmla="*/ 0 w 190"/>
                    <a:gd name="T67" fmla="*/ 0 h 1213"/>
                    <a:gd name="T68" fmla="*/ 0 w 190"/>
                    <a:gd name="T69" fmla="*/ 0 h 1213"/>
                    <a:gd name="T70" fmla="*/ 0 w 190"/>
                    <a:gd name="T71" fmla="*/ 0 h 1213"/>
                    <a:gd name="T72" fmla="*/ 0 w 190"/>
                    <a:gd name="T73" fmla="*/ 0 h 1213"/>
                    <a:gd name="T74" fmla="*/ 0 w 190"/>
                    <a:gd name="T75" fmla="*/ 0 h 121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90"/>
                    <a:gd name="T115" fmla="*/ 0 h 1213"/>
                    <a:gd name="T116" fmla="*/ 190 w 190"/>
                    <a:gd name="T117" fmla="*/ 1213 h 121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90" h="1213">
                      <a:moveTo>
                        <a:pt x="116" y="0"/>
                      </a:moveTo>
                      <a:lnTo>
                        <a:pt x="87" y="81"/>
                      </a:lnTo>
                      <a:lnTo>
                        <a:pt x="75" y="111"/>
                      </a:lnTo>
                      <a:lnTo>
                        <a:pt x="63" y="137"/>
                      </a:lnTo>
                      <a:lnTo>
                        <a:pt x="42" y="170"/>
                      </a:lnTo>
                      <a:lnTo>
                        <a:pt x="26" y="191"/>
                      </a:lnTo>
                      <a:lnTo>
                        <a:pt x="0" y="222"/>
                      </a:lnTo>
                      <a:lnTo>
                        <a:pt x="88" y="226"/>
                      </a:lnTo>
                      <a:lnTo>
                        <a:pt x="28" y="316"/>
                      </a:lnTo>
                      <a:lnTo>
                        <a:pt x="61" y="407"/>
                      </a:lnTo>
                      <a:lnTo>
                        <a:pt x="74" y="446"/>
                      </a:lnTo>
                      <a:lnTo>
                        <a:pt x="84" y="487"/>
                      </a:lnTo>
                      <a:lnTo>
                        <a:pt x="94" y="539"/>
                      </a:lnTo>
                      <a:lnTo>
                        <a:pt x="111" y="661"/>
                      </a:lnTo>
                      <a:lnTo>
                        <a:pt x="119" y="729"/>
                      </a:lnTo>
                      <a:lnTo>
                        <a:pt x="124" y="799"/>
                      </a:lnTo>
                      <a:lnTo>
                        <a:pt x="126" y="852"/>
                      </a:lnTo>
                      <a:lnTo>
                        <a:pt x="126" y="1000"/>
                      </a:lnTo>
                      <a:lnTo>
                        <a:pt x="129" y="1040"/>
                      </a:lnTo>
                      <a:lnTo>
                        <a:pt x="135" y="1093"/>
                      </a:lnTo>
                      <a:lnTo>
                        <a:pt x="150" y="1213"/>
                      </a:lnTo>
                      <a:lnTo>
                        <a:pt x="169" y="926"/>
                      </a:lnTo>
                      <a:lnTo>
                        <a:pt x="174" y="852"/>
                      </a:lnTo>
                      <a:lnTo>
                        <a:pt x="183" y="747"/>
                      </a:lnTo>
                      <a:lnTo>
                        <a:pt x="186" y="691"/>
                      </a:lnTo>
                      <a:lnTo>
                        <a:pt x="188" y="636"/>
                      </a:lnTo>
                      <a:lnTo>
                        <a:pt x="188" y="565"/>
                      </a:lnTo>
                      <a:lnTo>
                        <a:pt x="190" y="485"/>
                      </a:lnTo>
                      <a:lnTo>
                        <a:pt x="190" y="405"/>
                      </a:lnTo>
                      <a:lnTo>
                        <a:pt x="188" y="357"/>
                      </a:lnTo>
                      <a:lnTo>
                        <a:pt x="184" y="276"/>
                      </a:lnTo>
                      <a:lnTo>
                        <a:pt x="181" y="233"/>
                      </a:lnTo>
                      <a:lnTo>
                        <a:pt x="176" y="183"/>
                      </a:lnTo>
                      <a:lnTo>
                        <a:pt x="170" y="155"/>
                      </a:lnTo>
                      <a:lnTo>
                        <a:pt x="163" y="124"/>
                      </a:lnTo>
                      <a:lnTo>
                        <a:pt x="156" y="99"/>
                      </a:lnTo>
                      <a:lnTo>
                        <a:pt x="149" y="7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3" name="Freeform 53"/>
              <p:cNvSpPr>
                <a:spLocks/>
              </p:cNvSpPr>
              <p:nvPr/>
            </p:nvSpPr>
            <p:spPr bwMode="auto">
              <a:xfrm>
                <a:off x="2879" y="2630"/>
                <a:ext cx="21" cy="175"/>
              </a:xfrm>
              <a:custGeom>
                <a:avLst/>
                <a:gdLst>
                  <a:gd name="T0" fmla="*/ 0 w 147"/>
                  <a:gd name="T1" fmla="*/ 0 h 1218"/>
                  <a:gd name="T2" fmla="*/ 0 w 147"/>
                  <a:gd name="T3" fmla="*/ 0 h 1218"/>
                  <a:gd name="T4" fmla="*/ 0 w 147"/>
                  <a:gd name="T5" fmla="*/ 0 h 1218"/>
                  <a:gd name="T6" fmla="*/ 0 w 147"/>
                  <a:gd name="T7" fmla="*/ 0 h 1218"/>
                  <a:gd name="T8" fmla="*/ 0 w 147"/>
                  <a:gd name="T9" fmla="*/ 0 h 1218"/>
                  <a:gd name="T10" fmla="*/ 0 w 147"/>
                  <a:gd name="T11" fmla="*/ 0 h 1218"/>
                  <a:gd name="T12" fmla="*/ 0 w 147"/>
                  <a:gd name="T13" fmla="*/ 0 h 1218"/>
                  <a:gd name="T14" fmla="*/ 0 w 147"/>
                  <a:gd name="T15" fmla="*/ 0 h 1218"/>
                  <a:gd name="T16" fmla="*/ 0 w 147"/>
                  <a:gd name="T17" fmla="*/ 0 h 1218"/>
                  <a:gd name="T18" fmla="*/ 0 w 147"/>
                  <a:gd name="T19" fmla="*/ 0 h 1218"/>
                  <a:gd name="T20" fmla="*/ 0 w 147"/>
                  <a:gd name="T21" fmla="*/ 0 h 1218"/>
                  <a:gd name="T22" fmla="*/ 0 w 147"/>
                  <a:gd name="T23" fmla="*/ 0 h 12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7"/>
                  <a:gd name="T37" fmla="*/ 0 h 1218"/>
                  <a:gd name="T38" fmla="*/ 147 w 147"/>
                  <a:gd name="T39" fmla="*/ 1218 h 121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7" h="1218">
                    <a:moveTo>
                      <a:pt x="47" y="0"/>
                    </a:moveTo>
                    <a:lnTo>
                      <a:pt x="22" y="175"/>
                    </a:lnTo>
                    <a:lnTo>
                      <a:pt x="5" y="405"/>
                    </a:lnTo>
                    <a:lnTo>
                      <a:pt x="8" y="871"/>
                    </a:lnTo>
                    <a:lnTo>
                      <a:pt x="0" y="1089"/>
                    </a:lnTo>
                    <a:lnTo>
                      <a:pt x="70" y="1218"/>
                    </a:lnTo>
                    <a:lnTo>
                      <a:pt x="142" y="1089"/>
                    </a:lnTo>
                    <a:lnTo>
                      <a:pt x="140" y="871"/>
                    </a:lnTo>
                    <a:lnTo>
                      <a:pt x="147" y="401"/>
                    </a:lnTo>
                    <a:lnTo>
                      <a:pt x="119" y="156"/>
                    </a:lnTo>
                    <a:lnTo>
                      <a:pt x="84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E0000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Arc 54"/>
              <p:cNvSpPr>
                <a:spLocks/>
              </p:cNvSpPr>
              <p:nvPr/>
            </p:nvSpPr>
            <p:spPr bwMode="auto">
              <a:xfrm>
                <a:off x="2882" y="2619"/>
                <a:ext cx="12" cy="12"/>
              </a:xfrm>
              <a:custGeom>
                <a:avLst/>
                <a:gdLst>
                  <a:gd name="T0" fmla="*/ 0 w 43200"/>
                  <a:gd name="T1" fmla="*/ 0 h 31928"/>
                  <a:gd name="T2" fmla="*/ 0 w 43200"/>
                  <a:gd name="T3" fmla="*/ 0 h 31928"/>
                  <a:gd name="T4" fmla="*/ 0 w 43200"/>
                  <a:gd name="T5" fmla="*/ 0 h 3192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1928"/>
                  <a:gd name="T11" fmla="*/ 43200 w 43200"/>
                  <a:gd name="T12" fmla="*/ 31928 h 319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1928" fill="none" extrusionOk="0">
                    <a:moveTo>
                      <a:pt x="40570" y="0"/>
                    </a:moveTo>
                    <a:cubicBezTo>
                      <a:pt x="42296" y="3169"/>
                      <a:pt x="43200" y="6719"/>
                      <a:pt x="43200" y="10328"/>
                    </a:cubicBezTo>
                    <a:cubicBezTo>
                      <a:pt x="43200" y="22257"/>
                      <a:pt x="33529" y="31928"/>
                      <a:pt x="21600" y="31928"/>
                    </a:cubicBezTo>
                    <a:cubicBezTo>
                      <a:pt x="9670" y="31928"/>
                      <a:pt x="0" y="22257"/>
                      <a:pt x="0" y="10328"/>
                    </a:cubicBezTo>
                    <a:cubicBezTo>
                      <a:pt x="-1" y="8281"/>
                      <a:pt x="290" y="6244"/>
                      <a:pt x="863" y="4280"/>
                    </a:cubicBezTo>
                  </a:path>
                  <a:path w="43200" h="31928" stroke="0" extrusionOk="0">
                    <a:moveTo>
                      <a:pt x="40570" y="0"/>
                    </a:moveTo>
                    <a:cubicBezTo>
                      <a:pt x="42296" y="3169"/>
                      <a:pt x="43200" y="6719"/>
                      <a:pt x="43200" y="10328"/>
                    </a:cubicBezTo>
                    <a:cubicBezTo>
                      <a:pt x="43200" y="22257"/>
                      <a:pt x="33529" y="31928"/>
                      <a:pt x="21600" y="31928"/>
                    </a:cubicBezTo>
                    <a:cubicBezTo>
                      <a:pt x="9670" y="31928"/>
                      <a:pt x="0" y="22257"/>
                      <a:pt x="0" y="10328"/>
                    </a:cubicBezTo>
                    <a:cubicBezTo>
                      <a:pt x="-1" y="8281"/>
                      <a:pt x="290" y="6244"/>
                      <a:pt x="863" y="4280"/>
                    </a:cubicBezTo>
                    <a:lnTo>
                      <a:pt x="21600" y="10328"/>
                    </a:lnTo>
                    <a:lnTo>
                      <a:pt x="40570" y="0"/>
                    </a:lnTo>
                    <a:close/>
                  </a:path>
                </a:pathLst>
              </a:custGeom>
              <a:solidFill>
                <a:srgbClr val="E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55"/>
              <p:cNvSpPr>
                <a:spLocks/>
              </p:cNvSpPr>
              <p:nvPr/>
            </p:nvSpPr>
            <p:spPr bwMode="auto">
              <a:xfrm>
                <a:off x="2868" y="2610"/>
                <a:ext cx="41" cy="27"/>
              </a:xfrm>
              <a:custGeom>
                <a:avLst/>
                <a:gdLst>
                  <a:gd name="T0" fmla="*/ 0 w 284"/>
                  <a:gd name="T1" fmla="*/ 0 h 187"/>
                  <a:gd name="T2" fmla="*/ 0 w 284"/>
                  <a:gd name="T3" fmla="*/ 0 h 187"/>
                  <a:gd name="T4" fmla="*/ 0 w 284"/>
                  <a:gd name="T5" fmla="*/ 0 h 187"/>
                  <a:gd name="T6" fmla="*/ 0 w 284"/>
                  <a:gd name="T7" fmla="*/ 0 h 187"/>
                  <a:gd name="T8" fmla="*/ 0 w 284"/>
                  <a:gd name="T9" fmla="*/ 0 h 187"/>
                  <a:gd name="T10" fmla="*/ 0 w 284"/>
                  <a:gd name="T11" fmla="*/ 0 h 187"/>
                  <a:gd name="T12" fmla="*/ 0 w 284"/>
                  <a:gd name="T13" fmla="*/ 0 h 187"/>
                  <a:gd name="T14" fmla="*/ 0 w 284"/>
                  <a:gd name="T15" fmla="*/ 0 h 187"/>
                  <a:gd name="T16" fmla="*/ 0 w 284"/>
                  <a:gd name="T17" fmla="*/ 0 h 1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4"/>
                  <a:gd name="T28" fmla="*/ 0 h 187"/>
                  <a:gd name="T29" fmla="*/ 284 w 284"/>
                  <a:gd name="T30" fmla="*/ 187 h 1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4" h="187">
                    <a:moveTo>
                      <a:pt x="27" y="0"/>
                    </a:moveTo>
                    <a:lnTo>
                      <a:pt x="141" y="80"/>
                    </a:lnTo>
                    <a:lnTo>
                      <a:pt x="263" y="0"/>
                    </a:lnTo>
                    <a:lnTo>
                      <a:pt x="284" y="39"/>
                    </a:lnTo>
                    <a:lnTo>
                      <a:pt x="205" y="187"/>
                    </a:lnTo>
                    <a:lnTo>
                      <a:pt x="141" y="86"/>
                    </a:lnTo>
                    <a:lnTo>
                      <a:pt x="81" y="186"/>
                    </a:lnTo>
                    <a:lnTo>
                      <a:pt x="0" y="3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Freeform 56"/>
              <p:cNvSpPr>
                <a:spLocks/>
              </p:cNvSpPr>
              <p:nvPr/>
            </p:nvSpPr>
            <p:spPr bwMode="auto">
              <a:xfrm>
                <a:off x="2751" y="2683"/>
                <a:ext cx="12" cy="36"/>
              </a:xfrm>
              <a:custGeom>
                <a:avLst/>
                <a:gdLst>
                  <a:gd name="T0" fmla="*/ 0 w 81"/>
                  <a:gd name="T1" fmla="*/ 0 h 248"/>
                  <a:gd name="T2" fmla="*/ 0 w 81"/>
                  <a:gd name="T3" fmla="*/ 0 h 248"/>
                  <a:gd name="T4" fmla="*/ 0 w 81"/>
                  <a:gd name="T5" fmla="*/ 0 h 248"/>
                  <a:gd name="T6" fmla="*/ 0 w 81"/>
                  <a:gd name="T7" fmla="*/ 0 h 248"/>
                  <a:gd name="T8" fmla="*/ 0 w 81"/>
                  <a:gd name="T9" fmla="*/ 0 h 248"/>
                  <a:gd name="T10" fmla="*/ 0 w 81"/>
                  <a:gd name="T11" fmla="*/ 0 h 248"/>
                  <a:gd name="T12" fmla="*/ 0 w 81"/>
                  <a:gd name="T13" fmla="*/ 0 h 248"/>
                  <a:gd name="T14" fmla="*/ 0 w 81"/>
                  <a:gd name="T15" fmla="*/ 0 h 248"/>
                  <a:gd name="T16" fmla="*/ 0 w 81"/>
                  <a:gd name="T17" fmla="*/ 0 h 248"/>
                  <a:gd name="T18" fmla="*/ 0 w 81"/>
                  <a:gd name="T19" fmla="*/ 0 h 248"/>
                  <a:gd name="T20" fmla="*/ 0 w 81"/>
                  <a:gd name="T21" fmla="*/ 0 h 248"/>
                  <a:gd name="T22" fmla="*/ 0 w 81"/>
                  <a:gd name="T23" fmla="*/ 0 h 248"/>
                  <a:gd name="T24" fmla="*/ 0 w 81"/>
                  <a:gd name="T25" fmla="*/ 0 h 248"/>
                  <a:gd name="T26" fmla="*/ 0 w 81"/>
                  <a:gd name="T27" fmla="*/ 0 h 248"/>
                  <a:gd name="T28" fmla="*/ 0 w 81"/>
                  <a:gd name="T29" fmla="*/ 0 h 248"/>
                  <a:gd name="T30" fmla="*/ 0 w 81"/>
                  <a:gd name="T31" fmla="*/ 0 h 248"/>
                  <a:gd name="T32" fmla="*/ 0 w 81"/>
                  <a:gd name="T33" fmla="*/ 0 h 248"/>
                  <a:gd name="T34" fmla="*/ 0 w 81"/>
                  <a:gd name="T35" fmla="*/ 0 h 248"/>
                  <a:gd name="T36" fmla="*/ 0 w 81"/>
                  <a:gd name="T37" fmla="*/ 0 h 248"/>
                  <a:gd name="T38" fmla="*/ 0 w 81"/>
                  <a:gd name="T39" fmla="*/ 0 h 248"/>
                  <a:gd name="T40" fmla="*/ 0 w 81"/>
                  <a:gd name="T41" fmla="*/ 0 h 2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1"/>
                  <a:gd name="T64" fmla="*/ 0 h 248"/>
                  <a:gd name="T65" fmla="*/ 81 w 81"/>
                  <a:gd name="T66" fmla="*/ 248 h 24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1" h="248">
                    <a:moveTo>
                      <a:pt x="67" y="0"/>
                    </a:moveTo>
                    <a:lnTo>
                      <a:pt x="74" y="24"/>
                    </a:lnTo>
                    <a:lnTo>
                      <a:pt x="78" y="47"/>
                    </a:lnTo>
                    <a:lnTo>
                      <a:pt x="81" y="76"/>
                    </a:lnTo>
                    <a:lnTo>
                      <a:pt x="81" y="96"/>
                    </a:lnTo>
                    <a:lnTo>
                      <a:pt x="81" y="119"/>
                    </a:lnTo>
                    <a:lnTo>
                      <a:pt x="75" y="149"/>
                    </a:lnTo>
                    <a:lnTo>
                      <a:pt x="67" y="182"/>
                    </a:lnTo>
                    <a:lnTo>
                      <a:pt x="59" y="204"/>
                    </a:lnTo>
                    <a:lnTo>
                      <a:pt x="50" y="224"/>
                    </a:lnTo>
                    <a:lnTo>
                      <a:pt x="37" y="239"/>
                    </a:lnTo>
                    <a:lnTo>
                      <a:pt x="22" y="246"/>
                    </a:lnTo>
                    <a:lnTo>
                      <a:pt x="9" y="248"/>
                    </a:lnTo>
                    <a:lnTo>
                      <a:pt x="4" y="232"/>
                    </a:lnTo>
                    <a:lnTo>
                      <a:pt x="3" y="219"/>
                    </a:lnTo>
                    <a:lnTo>
                      <a:pt x="0" y="197"/>
                    </a:lnTo>
                    <a:lnTo>
                      <a:pt x="0" y="178"/>
                    </a:lnTo>
                    <a:lnTo>
                      <a:pt x="5" y="126"/>
                    </a:lnTo>
                    <a:lnTo>
                      <a:pt x="37" y="14"/>
                    </a:lnTo>
                    <a:lnTo>
                      <a:pt x="53" y="2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20202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37" name="Group 57"/>
              <p:cNvGrpSpPr>
                <a:grpSpLocks/>
              </p:cNvGrpSpPr>
              <p:nvPr/>
            </p:nvGrpSpPr>
            <p:grpSpPr bwMode="auto">
              <a:xfrm>
                <a:off x="2899" y="2610"/>
                <a:ext cx="130" cy="224"/>
                <a:chOff x="4927" y="2051"/>
                <a:chExt cx="226" cy="391"/>
              </a:xfrm>
            </p:grpSpPr>
            <p:grpSp>
              <p:nvGrpSpPr>
                <p:cNvPr id="59" name="Group 58"/>
                <p:cNvGrpSpPr>
                  <a:grpSpLocks/>
                </p:cNvGrpSpPr>
                <p:nvPr/>
              </p:nvGrpSpPr>
              <p:grpSpPr bwMode="auto">
                <a:xfrm>
                  <a:off x="4927" y="2051"/>
                  <a:ext cx="226" cy="391"/>
                  <a:chOff x="4927" y="2051"/>
                  <a:chExt cx="226" cy="391"/>
                </a:xfrm>
              </p:grpSpPr>
              <p:grpSp>
                <p:nvGrpSpPr>
                  <p:cNvPr id="61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4927" y="2051"/>
                    <a:ext cx="226" cy="391"/>
                    <a:chOff x="4927" y="2051"/>
                    <a:chExt cx="226" cy="391"/>
                  </a:xfrm>
                </p:grpSpPr>
                <p:sp>
                  <p:nvSpPr>
                    <p:cNvPr id="63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4927" y="2051"/>
                      <a:ext cx="226" cy="391"/>
                    </a:xfrm>
                    <a:custGeom>
                      <a:avLst/>
                      <a:gdLst>
                        <a:gd name="T0" fmla="*/ 0 w 905"/>
                        <a:gd name="T1" fmla="*/ 0 h 1562"/>
                        <a:gd name="T2" fmla="*/ 0 w 905"/>
                        <a:gd name="T3" fmla="*/ 0 h 1562"/>
                        <a:gd name="T4" fmla="*/ 0 w 905"/>
                        <a:gd name="T5" fmla="*/ 0 h 1562"/>
                        <a:gd name="T6" fmla="*/ 0 w 905"/>
                        <a:gd name="T7" fmla="*/ 0 h 1562"/>
                        <a:gd name="T8" fmla="*/ 0 w 905"/>
                        <a:gd name="T9" fmla="*/ 0 h 1562"/>
                        <a:gd name="T10" fmla="*/ 0 w 905"/>
                        <a:gd name="T11" fmla="*/ 0 h 1562"/>
                        <a:gd name="T12" fmla="*/ 0 w 905"/>
                        <a:gd name="T13" fmla="*/ 0 h 1562"/>
                        <a:gd name="T14" fmla="*/ 0 w 905"/>
                        <a:gd name="T15" fmla="*/ 0 h 1562"/>
                        <a:gd name="T16" fmla="*/ 0 w 905"/>
                        <a:gd name="T17" fmla="*/ 0 h 1562"/>
                        <a:gd name="T18" fmla="*/ 0 w 905"/>
                        <a:gd name="T19" fmla="*/ 0 h 1562"/>
                        <a:gd name="T20" fmla="*/ 0 w 905"/>
                        <a:gd name="T21" fmla="*/ 0 h 1562"/>
                        <a:gd name="T22" fmla="*/ 0 w 905"/>
                        <a:gd name="T23" fmla="*/ 0 h 1562"/>
                        <a:gd name="T24" fmla="*/ 0 w 905"/>
                        <a:gd name="T25" fmla="*/ 0 h 1562"/>
                        <a:gd name="T26" fmla="*/ 0 w 905"/>
                        <a:gd name="T27" fmla="*/ 0 h 1562"/>
                        <a:gd name="T28" fmla="*/ 0 w 905"/>
                        <a:gd name="T29" fmla="*/ 0 h 1562"/>
                        <a:gd name="T30" fmla="*/ 0 w 905"/>
                        <a:gd name="T31" fmla="*/ 0 h 1562"/>
                        <a:gd name="T32" fmla="*/ 0 w 905"/>
                        <a:gd name="T33" fmla="*/ 0 h 1562"/>
                        <a:gd name="T34" fmla="*/ 0 w 905"/>
                        <a:gd name="T35" fmla="*/ 0 h 1562"/>
                        <a:gd name="T36" fmla="*/ 0 w 905"/>
                        <a:gd name="T37" fmla="*/ 0 h 1562"/>
                        <a:gd name="T38" fmla="*/ 0 w 905"/>
                        <a:gd name="T39" fmla="*/ 1 h 1562"/>
                        <a:gd name="T40" fmla="*/ 0 w 905"/>
                        <a:gd name="T41" fmla="*/ 1 h 1562"/>
                        <a:gd name="T42" fmla="*/ 0 w 905"/>
                        <a:gd name="T43" fmla="*/ 1 h 1562"/>
                        <a:gd name="T44" fmla="*/ 0 w 905"/>
                        <a:gd name="T45" fmla="*/ 1 h 1562"/>
                        <a:gd name="T46" fmla="*/ 0 w 905"/>
                        <a:gd name="T47" fmla="*/ 1 h 1562"/>
                        <a:gd name="T48" fmla="*/ 0 w 905"/>
                        <a:gd name="T49" fmla="*/ 1 h 1562"/>
                        <a:gd name="T50" fmla="*/ 0 w 905"/>
                        <a:gd name="T51" fmla="*/ 0 h 1562"/>
                        <a:gd name="T52" fmla="*/ 0 w 905"/>
                        <a:gd name="T53" fmla="*/ 0 h 1562"/>
                        <a:gd name="T54" fmla="*/ 0 w 905"/>
                        <a:gd name="T55" fmla="*/ 0 h 1562"/>
                        <a:gd name="T56" fmla="*/ 0 w 905"/>
                        <a:gd name="T57" fmla="*/ 0 h 1562"/>
                        <a:gd name="T58" fmla="*/ 0 w 905"/>
                        <a:gd name="T59" fmla="*/ 0 h 1562"/>
                        <a:gd name="T60" fmla="*/ 0 w 905"/>
                        <a:gd name="T61" fmla="*/ 0 h 1562"/>
                        <a:gd name="T62" fmla="*/ 0 w 905"/>
                        <a:gd name="T63" fmla="*/ 0 h 1562"/>
                        <a:gd name="T64" fmla="*/ 0 w 905"/>
                        <a:gd name="T65" fmla="*/ 0 h 1562"/>
                        <a:gd name="T66" fmla="*/ 0 w 905"/>
                        <a:gd name="T67" fmla="*/ 0 h 1562"/>
                        <a:gd name="T68" fmla="*/ 0 w 905"/>
                        <a:gd name="T69" fmla="*/ 0 h 1562"/>
                        <a:gd name="T70" fmla="*/ 0 w 905"/>
                        <a:gd name="T71" fmla="*/ 0 h 1562"/>
                        <a:gd name="T72" fmla="*/ 0 w 905"/>
                        <a:gd name="T73" fmla="*/ 0 h 1562"/>
                        <a:gd name="T74" fmla="*/ 0 w 905"/>
                        <a:gd name="T75" fmla="*/ 0 h 1562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905"/>
                        <a:gd name="T115" fmla="*/ 0 h 1562"/>
                        <a:gd name="T116" fmla="*/ 905 w 905"/>
                        <a:gd name="T117" fmla="*/ 1562 h 1562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905" h="1562">
                          <a:moveTo>
                            <a:pt x="531" y="584"/>
                          </a:moveTo>
                          <a:lnTo>
                            <a:pt x="558" y="583"/>
                          </a:lnTo>
                          <a:lnTo>
                            <a:pt x="595" y="576"/>
                          </a:lnTo>
                          <a:lnTo>
                            <a:pt x="658" y="548"/>
                          </a:lnTo>
                          <a:lnTo>
                            <a:pt x="797" y="493"/>
                          </a:lnTo>
                          <a:lnTo>
                            <a:pt x="818" y="497"/>
                          </a:lnTo>
                          <a:lnTo>
                            <a:pt x="838" y="506"/>
                          </a:lnTo>
                          <a:lnTo>
                            <a:pt x="859" y="521"/>
                          </a:lnTo>
                          <a:lnTo>
                            <a:pt x="873" y="536"/>
                          </a:lnTo>
                          <a:lnTo>
                            <a:pt x="886" y="559"/>
                          </a:lnTo>
                          <a:lnTo>
                            <a:pt x="894" y="585"/>
                          </a:lnTo>
                          <a:lnTo>
                            <a:pt x="901" y="620"/>
                          </a:lnTo>
                          <a:lnTo>
                            <a:pt x="904" y="649"/>
                          </a:lnTo>
                          <a:lnTo>
                            <a:pt x="905" y="679"/>
                          </a:lnTo>
                          <a:lnTo>
                            <a:pt x="904" y="714"/>
                          </a:lnTo>
                          <a:lnTo>
                            <a:pt x="900" y="746"/>
                          </a:lnTo>
                          <a:lnTo>
                            <a:pt x="894" y="774"/>
                          </a:lnTo>
                          <a:lnTo>
                            <a:pt x="783" y="811"/>
                          </a:lnTo>
                          <a:lnTo>
                            <a:pt x="736" y="836"/>
                          </a:lnTo>
                          <a:lnTo>
                            <a:pt x="706" y="855"/>
                          </a:lnTo>
                          <a:lnTo>
                            <a:pt x="680" y="871"/>
                          </a:lnTo>
                          <a:lnTo>
                            <a:pt x="658" y="881"/>
                          </a:lnTo>
                          <a:lnTo>
                            <a:pt x="625" y="892"/>
                          </a:lnTo>
                          <a:lnTo>
                            <a:pt x="560" y="913"/>
                          </a:lnTo>
                          <a:lnTo>
                            <a:pt x="450" y="940"/>
                          </a:lnTo>
                          <a:lnTo>
                            <a:pt x="370" y="955"/>
                          </a:lnTo>
                          <a:lnTo>
                            <a:pt x="350" y="949"/>
                          </a:lnTo>
                          <a:lnTo>
                            <a:pt x="337" y="933"/>
                          </a:lnTo>
                          <a:lnTo>
                            <a:pt x="328" y="909"/>
                          </a:lnTo>
                          <a:lnTo>
                            <a:pt x="302" y="846"/>
                          </a:lnTo>
                          <a:lnTo>
                            <a:pt x="296" y="885"/>
                          </a:lnTo>
                          <a:lnTo>
                            <a:pt x="290" y="985"/>
                          </a:lnTo>
                          <a:lnTo>
                            <a:pt x="294" y="1063"/>
                          </a:lnTo>
                          <a:lnTo>
                            <a:pt x="302" y="1103"/>
                          </a:lnTo>
                          <a:lnTo>
                            <a:pt x="303" y="1146"/>
                          </a:lnTo>
                          <a:lnTo>
                            <a:pt x="303" y="1188"/>
                          </a:lnTo>
                          <a:lnTo>
                            <a:pt x="308" y="1238"/>
                          </a:lnTo>
                          <a:lnTo>
                            <a:pt x="317" y="1285"/>
                          </a:lnTo>
                          <a:lnTo>
                            <a:pt x="343" y="1423"/>
                          </a:lnTo>
                          <a:lnTo>
                            <a:pt x="325" y="1446"/>
                          </a:lnTo>
                          <a:lnTo>
                            <a:pt x="301" y="1464"/>
                          </a:lnTo>
                          <a:lnTo>
                            <a:pt x="264" y="1480"/>
                          </a:lnTo>
                          <a:lnTo>
                            <a:pt x="227" y="1489"/>
                          </a:lnTo>
                          <a:lnTo>
                            <a:pt x="197" y="1501"/>
                          </a:lnTo>
                          <a:lnTo>
                            <a:pt x="163" y="1514"/>
                          </a:lnTo>
                          <a:lnTo>
                            <a:pt x="132" y="1527"/>
                          </a:lnTo>
                          <a:lnTo>
                            <a:pt x="99" y="1538"/>
                          </a:lnTo>
                          <a:lnTo>
                            <a:pt x="55" y="1553"/>
                          </a:lnTo>
                          <a:lnTo>
                            <a:pt x="0" y="1562"/>
                          </a:lnTo>
                          <a:lnTo>
                            <a:pt x="26" y="1380"/>
                          </a:lnTo>
                          <a:lnTo>
                            <a:pt x="35" y="1321"/>
                          </a:lnTo>
                          <a:lnTo>
                            <a:pt x="40" y="1286"/>
                          </a:lnTo>
                          <a:lnTo>
                            <a:pt x="41" y="1247"/>
                          </a:lnTo>
                          <a:lnTo>
                            <a:pt x="45" y="1164"/>
                          </a:lnTo>
                          <a:lnTo>
                            <a:pt x="42" y="1049"/>
                          </a:lnTo>
                          <a:lnTo>
                            <a:pt x="25" y="753"/>
                          </a:lnTo>
                          <a:lnTo>
                            <a:pt x="35" y="295"/>
                          </a:lnTo>
                          <a:lnTo>
                            <a:pt x="76" y="43"/>
                          </a:lnTo>
                          <a:lnTo>
                            <a:pt x="183" y="22"/>
                          </a:lnTo>
                          <a:lnTo>
                            <a:pt x="220" y="12"/>
                          </a:lnTo>
                          <a:lnTo>
                            <a:pt x="246" y="4"/>
                          </a:lnTo>
                          <a:lnTo>
                            <a:pt x="262" y="0"/>
                          </a:lnTo>
                          <a:lnTo>
                            <a:pt x="282" y="0"/>
                          </a:lnTo>
                          <a:lnTo>
                            <a:pt x="298" y="3"/>
                          </a:lnTo>
                          <a:lnTo>
                            <a:pt x="315" y="6"/>
                          </a:lnTo>
                          <a:lnTo>
                            <a:pt x="332" y="17"/>
                          </a:lnTo>
                          <a:lnTo>
                            <a:pt x="350" y="32"/>
                          </a:lnTo>
                          <a:lnTo>
                            <a:pt x="366" y="53"/>
                          </a:lnTo>
                          <a:lnTo>
                            <a:pt x="375" y="73"/>
                          </a:lnTo>
                          <a:lnTo>
                            <a:pt x="381" y="100"/>
                          </a:lnTo>
                          <a:lnTo>
                            <a:pt x="381" y="136"/>
                          </a:lnTo>
                          <a:lnTo>
                            <a:pt x="387" y="184"/>
                          </a:lnTo>
                          <a:lnTo>
                            <a:pt x="406" y="288"/>
                          </a:lnTo>
                          <a:lnTo>
                            <a:pt x="462" y="545"/>
                          </a:lnTo>
                          <a:lnTo>
                            <a:pt x="470" y="580"/>
                          </a:lnTo>
                          <a:lnTo>
                            <a:pt x="496" y="584"/>
                          </a:lnTo>
                          <a:lnTo>
                            <a:pt x="531" y="58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4976" y="2156"/>
                      <a:ext cx="25" cy="105"/>
                    </a:xfrm>
                    <a:custGeom>
                      <a:avLst/>
                      <a:gdLst>
                        <a:gd name="T0" fmla="*/ 0 w 98"/>
                        <a:gd name="T1" fmla="*/ 0 h 419"/>
                        <a:gd name="T2" fmla="*/ 0 w 98"/>
                        <a:gd name="T3" fmla="*/ 0 h 419"/>
                        <a:gd name="T4" fmla="*/ 0 w 98"/>
                        <a:gd name="T5" fmla="*/ 0 h 419"/>
                        <a:gd name="T6" fmla="*/ 0 w 98"/>
                        <a:gd name="T7" fmla="*/ 0 h 419"/>
                        <a:gd name="T8" fmla="*/ 0 w 98"/>
                        <a:gd name="T9" fmla="*/ 0 h 41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8"/>
                        <a:gd name="T16" fmla="*/ 0 h 419"/>
                        <a:gd name="T17" fmla="*/ 98 w 98"/>
                        <a:gd name="T18" fmla="*/ 419 h 41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8" h="419">
                          <a:moveTo>
                            <a:pt x="98" y="419"/>
                          </a:moveTo>
                          <a:lnTo>
                            <a:pt x="63" y="280"/>
                          </a:lnTo>
                          <a:lnTo>
                            <a:pt x="28" y="140"/>
                          </a:lnTo>
                          <a:lnTo>
                            <a:pt x="35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62" name="Freeform 62"/>
                  <p:cNvSpPr>
                    <a:spLocks/>
                  </p:cNvSpPr>
                  <p:nvPr/>
                </p:nvSpPr>
                <p:spPr bwMode="auto">
                  <a:xfrm>
                    <a:off x="5024" y="2197"/>
                    <a:ext cx="20" cy="21"/>
                  </a:xfrm>
                  <a:custGeom>
                    <a:avLst/>
                    <a:gdLst>
                      <a:gd name="T0" fmla="*/ 0 w 82"/>
                      <a:gd name="T1" fmla="*/ 0 h 85"/>
                      <a:gd name="T2" fmla="*/ 0 w 82"/>
                      <a:gd name="T3" fmla="*/ 0 h 85"/>
                      <a:gd name="T4" fmla="*/ 0 w 82"/>
                      <a:gd name="T5" fmla="*/ 0 h 85"/>
                      <a:gd name="T6" fmla="*/ 0 w 82"/>
                      <a:gd name="T7" fmla="*/ 0 h 85"/>
                      <a:gd name="T8" fmla="*/ 0 w 82"/>
                      <a:gd name="T9" fmla="*/ 0 h 85"/>
                      <a:gd name="T10" fmla="*/ 0 w 82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2"/>
                      <a:gd name="T19" fmla="*/ 0 h 85"/>
                      <a:gd name="T20" fmla="*/ 82 w 82"/>
                      <a:gd name="T21" fmla="*/ 85 h 8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2" h="85">
                        <a:moveTo>
                          <a:pt x="82" y="2"/>
                        </a:moveTo>
                        <a:lnTo>
                          <a:pt x="43" y="0"/>
                        </a:lnTo>
                        <a:lnTo>
                          <a:pt x="22" y="10"/>
                        </a:lnTo>
                        <a:lnTo>
                          <a:pt x="7" y="31"/>
                        </a:lnTo>
                        <a:lnTo>
                          <a:pt x="0" y="62"/>
                        </a:lnTo>
                        <a:lnTo>
                          <a:pt x="1" y="85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0" name="Freeform 63"/>
                <p:cNvSpPr>
                  <a:spLocks/>
                </p:cNvSpPr>
                <p:nvPr/>
              </p:nvSpPr>
              <p:spPr bwMode="auto">
                <a:xfrm>
                  <a:off x="4928" y="2063"/>
                  <a:ext cx="48" cy="303"/>
                </a:xfrm>
                <a:custGeom>
                  <a:avLst/>
                  <a:gdLst>
                    <a:gd name="T0" fmla="*/ 0 w 189"/>
                    <a:gd name="T1" fmla="*/ 0 h 1213"/>
                    <a:gd name="T2" fmla="*/ 0 w 189"/>
                    <a:gd name="T3" fmla="*/ 0 h 1213"/>
                    <a:gd name="T4" fmla="*/ 0 w 189"/>
                    <a:gd name="T5" fmla="*/ 0 h 1213"/>
                    <a:gd name="T6" fmla="*/ 0 w 189"/>
                    <a:gd name="T7" fmla="*/ 0 h 1213"/>
                    <a:gd name="T8" fmla="*/ 0 w 189"/>
                    <a:gd name="T9" fmla="*/ 0 h 1213"/>
                    <a:gd name="T10" fmla="*/ 0 w 189"/>
                    <a:gd name="T11" fmla="*/ 0 h 1213"/>
                    <a:gd name="T12" fmla="*/ 0 w 189"/>
                    <a:gd name="T13" fmla="*/ 0 h 1213"/>
                    <a:gd name="T14" fmla="*/ 0 w 189"/>
                    <a:gd name="T15" fmla="*/ 0 h 1213"/>
                    <a:gd name="T16" fmla="*/ 0 w 189"/>
                    <a:gd name="T17" fmla="*/ 0 h 1213"/>
                    <a:gd name="T18" fmla="*/ 0 w 189"/>
                    <a:gd name="T19" fmla="*/ 0 h 1213"/>
                    <a:gd name="T20" fmla="*/ 0 w 189"/>
                    <a:gd name="T21" fmla="*/ 0 h 1213"/>
                    <a:gd name="T22" fmla="*/ 0 w 189"/>
                    <a:gd name="T23" fmla="*/ 0 h 1213"/>
                    <a:gd name="T24" fmla="*/ 0 w 189"/>
                    <a:gd name="T25" fmla="*/ 0 h 1213"/>
                    <a:gd name="T26" fmla="*/ 0 w 189"/>
                    <a:gd name="T27" fmla="*/ 0 h 1213"/>
                    <a:gd name="T28" fmla="*/ 0 w 189"/>
                    <a:gd name="T29" fmla="*/ 0 h 1213"/>
                    <a:gd name="T30" fmla="*/ 0 w 189"/>
                    <a:gd name="T31" fmla="*/ 0 h 1213"/>
                    <a:gd name="T32" fmla="*/ 0 w 189"/>
                    <a:gd name="T33" fmla="*/ 0 h 1213"/>
                    <a:gd name="T34" fmla="*/ 0 w 189"/>
                    <a:gd name="T35" fmla="*/ 0 h 1213"/>
                    <a:gd name="T36" fmla="*/ 0 w 189"/>
                    <a:gd name="T37" fmla="*/ 0 h 1213"/>
                    <a:gd name="T38" fmla="*/ 0 w 189"/>
                    <a:gd name="T39" fmla="*/ 0 h 1213"/>
                    <a:gd name="T40" fmla="*/ 0 w 189"/>
                    <a:gd name="T41" fmla="*/ 0 h 1213"/>
                    <a:gd name="T42" fmla="*/ 0 w 189"/>
                    <a:gd name="T43" fmla="*/ 0 h 1213"/>
                    <a:gd name="T44" fmla="*/ 0 w 189"/>
                    <a:gd name="T45" fmla="*/ 0 h 1213"/>
                    <a:gd name="T46" fmla="*/ 0 w 189"/>
                    <a:gd name="T47" fmla="*/ 0 h 1213"/>
                    <a:gd name="T48" fmla="*/ 0 w 189"/>
                    <a:gd name="T49" fmla="*/ 0 h 1213"/>
                    <a:gd name="T50" fmla="*/ 0 w 189"/>
                    <a:gd name="T51" fmla="*/ 0 h 1213"/>
                    <a:gd name="T52" fmla="*/ 0 w 189"/>
                    <a:gd name="T53" fmla="*/ 0 h 1213"/>
                    <a:gd name="T54" fmla="*/ 0 w 189"/>
                    <a:gd name="T55" fmla="*/ 0 h 1213"/>
                    <a:gd name="T56" fmla="*/ 0 w 189"/>
                    <a:gd name="T57" fmla="*/ 0 h 1213"/>
                    <a:gd name="T58" fmla="*/ 0 w 189"/>
                    <a:gd name="T59" fmla="*/ 0 h 1213"/>
                    <a:gd name="T60" fmla="*/ 0 w 189"/>
                    <a:gd name="T61" fmla="*/ 0 h 1213"/>
                    <a:gd name="T62" fmla="*/ 0 w 189"/>
                    <a:gd name="T63" fmla="*/ 0 h 1213"/>
                    <a:gd name="T64" fmla="*/ 0 w 189"/>
                    <a:gd name="T65" fmla="*/ 0 h 1213"/>
                    <a:gd name="T66" fmla="*/ 0 w 189"/>
                    <a:gd name="T67" fmla="*/ 0 h 1213"/>
                    <a:gd name="T68" fmla="*/ 0 w 189"/>
                    <a:gd name="T69" fmla="*/ 0 h 1213"/>
                    <a:gd name="T70" fmla="*/ 0 w 189"/>
                    <a:gd name="T71" fmla="*/ 0 h 1213"/>
                    <a:gd name="T72" fmla="*/ 0 w 189"/>
                    <a:gd name="T73" fmla="*/ 0 h 1213"/>
                    <a:gd name="T74" fmla="*/ 0 w 189"/>
                    <a:gd name="T75" fmla="*/ 0 h 121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89"/>
                    <a:gd name="T115" fmla="*/ 0 h 1213"/>
                    <a:gd name="T116" fmla="*/ 189 w 189"/>
                    <a:gd name="T117" fmla="*/ 1213 h 121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89" h="1213">
                      <a:moveTo>
                        <a:pt x="74" y="0"/>
                      </a:moveTo>
                      <a:lnTo>
                        <a:pt x="103" y="81"/>
                      </a:lnTo>
                      <a:lnTo>
                        <a:pt x="114" y="110"/>
                      </a:lnTo>
                      <a:lnTo>
                        <a:pt x="126" y="136"/>
                      </a:lnTo>
                      <a:lnTo>
                        <a:pt x="147" y="170"/>
                      </a:lnTo>
                      <a:lnTo>
                        <a:pt x="163" y="191"/>
                      </a:lnTo>
                      <a:lnTo>
                        <a:pt x="189" y="222"/>
                      </a:lnTo>
                      <a:lnTo>
                        <a:pt x="102" y="226"/>
                      </a:lnTo>
                      <a:lnTo>
                        <a:pt x="161" y="316"/>
                      </a:lnTo>
                      <a:lnTo>
                        <a:pt x="128" y="406"/>
                      </a:lnTo>
                      <a:lnTo>
                        <a:pt x="116" y="445"/>
                      </a:lnTo>
                      <a:lnTo>
                        <a:pt x="105" y="487"/>
                      </a:lnTo>
                      <a:lnTo>
                        <a:pt x="96" y="539"/>
                      </a:lnTo>
                      <a:lnTo>
                        <a:pt x="78" y="661"/>
                      </a:lnTo>
                      <a:lnTo>
                        <a:pt x="70" y="728"/>
                      </a:lnTo>
                      <a:lnTo>
                        <a:pt x="65" y="798"/>
                      </a:lnTo>
                      <a:lnTo>
                        <a:pt x="63" y="852"/>
                      </a:lnTo>
                      <a:lnTo>
                        <a:pt x="63" y="1000"/>
                      </a:lnTo>
                      <a:lnTo>
                        <a:pt x="61" y="1040"/>
                      </a:lnTo>
                      <a:lnTo>
                        <a:pt x="55" y="1093"/>
                      </a:lnTo>
                      <a:lnTo>
                        <a:pt x="40" y="1213"/>
                      </a:lnTo>
                      <a:lnTo>
                        <a:pt x="21" y="926"/>
                      </a:lnTo>
                      <a:lnTo>
                        <a:pt x="15" y="852"/>
                      </a:lnTo>
                      <a:lnTo>
                        <a:pt x="7" y="747"/>
                      </a:lnTo>
                      <a:lnTo>
                        <a:pt x="3" y="691"/>
                      </a:lnTo>
                      <a:lnTo>
                        <a:pt x="1" y="636"/>
                      </a:lnTo>
                      <a:lnTo>
                        <a:pt x="1" y="565"/>
                      </a:lnTo>
                      <a:lnTo>
                        <a:pt x="0" y="484"/>
                      </a:lnTo>
                      <a:lnTo>
                        <a:pt x="0" y="405"/>
                      </a:lnTo>
                      <a:lnTo>
                        <a:pt x="1" y="357"/>
                      </a:lnTo>
                      <a:lnTo>
                        <a:pt x="6" y="275"/>
                      </a:lnTo>
                      <a:lnTo>
                        <a:pt x="8" y="232"/>
                      </a:lnTo>
                      <a:lnTo>
                        <a:pt x="14" y="183"/>
                      </a:lnTo>
                      <a:lnTo>
                        <a:pt x="20" y="155"/>
                      </a:lnTo>
                      <a:lnTo>
                        <a:pt x="27" y="123"/>
                      </a:lnTo>
                      <a:lnTo>
                        <a:pt x="34" y="99"/>
                      </a:lnTo>
                      <a:lnTo>
                        <a:pt x="41" y="74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8" name="Group 64"/>
              <p:cNvGrpSpPr>
                <a:grpSpLocks/>
              </p:cNvGrpSpPr>
              <p:nvPr/>
            </p:nvGrpSpPr>
            <p:grpSpPr bwMode="auto">
              <a:xfrm>
                <a:off x="2688" y="2670"/>
                <a:ext cx="75" cy="63"/>
                <a:chOff x="4561" y="2155"/>
                <a:chExt cx="130" cy="110"/>
              </a:xfrm>
            </p:grpSpPr>
            <p:grpSp>
              <p:nvGrpSpPr>
                <p:cNvPr id="55" name="Group 65"/>
                <p:cNvGrpSpPr>
                  <a:grpSpLocks/>
                </p:cNvGrpSpPr>
                <p:nvPr/>
              </p:nvGrpSpPr>
              <p:grpSpPr bwMode="auto">
                <a:xfrm>
                  <a:off x="4561" y="2155"/>
                  <a:ext cx="130" cy="110"/>
                  <a:chOff x="4561" y="2155"/>
                  <a:chExt cx="130" cy="110"/>
                </a:xfrm>
              </p:grpSpPr>
              <p:sp>
                <p:nvSpPr>
                  <p:cNvPr id="57" name="Freeform 66"/>
                  <p:cNvSpPr>
                    <a:spLocks/>
                  </p:cNvSpPr>
                  <p:nvPr/>
                </p:nvSpPr>
                <p:spPr bwMode="auto">
                  <a:xfrm>
                    <a:off x="4629" y="2159"/>
                    <a:ext cx="62" cy="72"/>
                  </a:xfrm>
                  <a:custGeom>
                    <a:avLst/>
                    <a:gdLst>
                      <a:gd name="T0" fmla="*/ 0 w 249"/>
                      <a:gd name="T1" fmla="*/ 0 h 288"/>
                      <a:gd name="T2" fmla="*/ 0 w 249"/>
                      <a:gd name="T3" fmla="*/ 0 h 288"/>
                      <a:gd name="T4" fmla="*/ 0 w 249"/>
                      <a:gd name="T5" fmla="*/ 0 h 288"/>
                      <a:gd name="T6" fmla="*/ 0 w 249"/>
                      <a:gd name="T7" fmla="*/ 0 h 288"/>
                      <a:gd name="T8" fmla="*/ 0 w 249"/>
                      <a:gd name="T9" fmla="*/ 0 h 288"/>
                      <a:gd name="T10" fmla="*/ 0 w 249"/>
                      <a:gd name="T11" fmla="*/ 0 h 288"/>
                      <a:gd name="T12" fmla="*/ 0 w 249"/>
                      <a:gd name="T13" fmla="*/ 0 h 288"/>
                      <a:gd name="T14" fmla="*/ 0 w 249"/>
                      <a:gd name="T15" fmla="*/ 0 h 288"/>
                      <a:gd name="T16" fmla="*/ 0 w 249"/>
                      <a:gd name="T17" fmla="*/ 0 h 2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49"/>
                      <a:gd name="T28" fmla="*/ 0 h 288"/>
                      <a:gd name="T29" fmla="*/ 249 w 249"/>
                      <a:gd name="T30" fmla="*/ 288 h 28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49" h="288">
                        <a:moveTo>
                          <a:pt x="0" y="0"/>
                        </a:moveTo>
                        <a:lnTo>
                          <a:pt x="238" y="90"/>
                        </a:lnTo>
                        <a:lnTo>
                          <a:pt x="246" y="140"/>
                        </a:lnTo>
                        <a:lnTo>
                          <a:pt x="249" y="187"/>
                        </a:lnTo>
                        <a:lnTo>
                          <a:pt x="239" y="241"/>
                        </a:lnTo>
                        <a:lnTo>
                          <a:pt x="218" y="288"/>
                        </a:lnTo>
                        <a:lnTo>
                          <a:pt x="134" y="222"/>
                        </a:lnTo>
                        <a:lnTo>
                          <a:pt x="39" y="20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58" name="Freeform 67"/>
                  <p:cNvSpPr>
                    <a:spLocks/>
                  </p:cNvSpPr>
                  <p:nvPr/>
                </p:nvSpPr>
                <p:spPr bwMode="auto">
                  <a:xfrm>
                    <a:off x="4561" y="2155"/>
                    <a:ext cx="101" cy="110"/>
                  </a:xfrm>
                  <a:custGeom>
                    <a:avLst/>
                    <a:gdLst>
                      <a:gd name="T0" fmla="*/ 0 w 405"/>
                      <a:gd name="T1" fmla="*/ 0 h 441"/>
                      <a:gd name="T2" fmla="*/ 0 w 405"/>
                      <a:gd name="T3" fmla="*/ 0 h 441"/>
                      <a:gd name="T4" fmla="*/ 0 w 405"/>
                      <a:gd name="T5" fmla="*/ 0 h 441"/>
                      <a:gd name="T6" fmla="*/ 0 w 405"/>
                      <a:gd name="T7" fmla="*/ 0 h 441"/>
                      <a:gd name="T8" fmla="*/ 0 w 405"/>
                      <a:gd name="T9" fmla="*/ 0 h 441"/>
                      <a:gd name="T10" fmla="*/ 0 w 405"/>
                      <a:gd name="T11" fmla="*/ 0 h 441"/>
                      <a:gd name="T12" fmla="*/ 0 w 405"/>
                      <a:gd name="T13" fmla="*/ 0 h 441"/>
                      <a:gd name="T14" fmla="*/ 0 w 405"/>
                      <a:gd name="T15" fmla="*/ 0 h 441"/>
                      <a:gd name="T16" fmla="*/ 0 w 405"/>
                      <a:gd name="T17" fmla="*/ 0 h 441"/>
                      <a:gd name="T18" fmla="*/ 0 w 405"/>
                      <a:gd name="T19" fmla="*/ 0 h 441"/>
                      <a:gd name="T20" fmla="*/ 0 w 405"/>
                      <a:gd name="T21" fmla="*/ 0 h 441"/>
                      <a:gd name="T22" fmla="*/ 0 w 405"/>
                      <a:gd name="T23" fmla="*/ 0 h 441"/>
                      <a:gd name="T24" fmla="*/ 0 w 405"/>
                      <a:gd name="T25" fmla="*/ 0 h 441"/>
                      <a:gd name="T26" fmla="*/ 0 w 405"/>
                      <a:gd name="T27" fmla="*/ 0 h 441"/>
                      <a:gd name="T28" fmla="*/ 0 w 405"/>
                      <a:gd name="T29" fmla="*/ 0 h 441"/>
                      <a:gd name="T30" fmla="*/ 0 w 405"/>
                      <a:gd name="T31" fmla="*/ 0 h 441"/>
                      <a:gd name="T32" fmla="*/ 0 w 405"/>
                      <a:gd name="T33" fmla="*/ 0 h 441"/>
                      <a:gd name="T34" fmla="*/ 0 w 405"/>
                      <a:gd name="T35" fmla="*/ 0 h 441"/>
                      <a:gd name="T36" fmla="*/ 0 w 405"/>
                      <a:gd name="T37" fmla="*/ 0 h 441"/>
                      <a:gd name="T38" fmla="*/ 0 w 405"/>
                      <a:gd name="T39" fmla="*/ 0 h 441"/>
                      <a:gd name="T40" fmla="*/ 0 w 405"/>
                      <a:gd name="T41" fmla="*/ 0 h 441"/>
                      <a:gd name="T42" fmla="*/ 0 w 405"/>
                      <a:gd name="T43" fmla="*/ 0 h 441"/>
                      <a:gd name="T44" fmla="*/ 0 w 405"/>
                      <a:gd name="T45" fmla="*/ 0 h 441"/>
                      <a:gd name="T46" fmla="*/ 0 w 405"/>
                      <a:gd name="T47" fmla="*/ 0 h 441"/>
                      <a:gd name="T48" fmla="*/ 0 w 405"/>
                      <a:gd name="T49" fmla="*/ 0 h 441"/>
                      <a:gd name="T50" fmla="*/ 0 w 405"/>
                      <a:gd name="T51" fmla="*/ 0 h 441"/>
                      <a:gd name="T52" fmla="*/ 0 w 405"/>
                      <a:gd name="T53" fmla="*/ 0 h 441"/>
                      <a:gd name="T54" fmla="*/ 0 w 405"/>
                      <a:gd name="T55" fmla="*/ 0 h 441"/>
                      <a:gd name="T56" fmla="*/ 0 w 405"/>
                      <a:gd name="T57" fmla="*/ 0 h 441"/>
                      <a:gd name="T58" fmla="*/ 0 w 405"/>
                      <a:gd name="T59" fmla="*/ 0 h 441"/>
                      <a:gd name="T60" fmla="*/ 0 w 405"/>
                      <a:gd name="T61" fmla="*/ 0 h 441"/>
                      <a:gd name="T62" fmla="*/ 0 w 405"/>
                      <a:gd name="T63" fmla="*/ 0 h 441"/>
                      <a:gd name="T64" fmla="*/ 0 w 405"/>
                      <a:gd name="T65" fmla="*/ 0 h 441"/>
                      <a:gd name="T66" fmla="*/ 0 w 405"/>
                      <a:gd name="T67" fmla="*/ 0 h 441"/>
                      <a:gd name="T68" fmla="*/ 0 w 405"/>
                      <a:gd name="T69" fmla="*/ 0 h 441"/>
                      <a:gd name="T70" fmla="*/ 0 w 405"/>
                      <a:gd name="T71" fmla="*/ 0 h 441"/>
                      <a:gd name="T72" fmla="*/ 0 w 405"/>
                      <a:gd name="T73" fmla="*/ 0 h 441"/>
                      <a:gd name="T74" fmla="*/ 0 w 405"/>
                      <a:gd name="T75" fmla="*/ 0 h 441"/>
                      <a:gd name="T76" fmla="*/ 0 w 405"/>
                      <a:gd name="T77" fmla="*/ 0 h 441"/>
                      <a:gd name="T78" fmla="*/ 0 w 405"/>
                      <a:gd name="T79" fmla="*/ 0 h 441"/>
                      <a:gd name="T80" fmla="*/ 0 w 405"/>
                      <a:gd name="T81" fmla="*/ 0 h 441"/>
                      <a:gd name="T82" fmla="*/ 0 w 405"/>
                      <a:gd name="T83" fmla="*/ 0 h 441"/>
                      <a:gd name="T84" fmla="*/ 0 w 405"/>
                      <a:gd name="T85" fmla="*/ 0 h 441"/>
                      <a:gd name="T86" fmla="*/ 0 w 405"/>
                      <a:gd name="T87" fmla="*/ 0 h 441"/>
                      <a:gd name="T88" fmla="*/ 0 w 405"/>
                      <a:gd name="T89" fmla="*/ 0 h 441"/>
                      <a:gd name="T90" fmla="*/ 0 w 405"/>
                      <a:gd name="T91" fmla="*/ 0 h 441"/>
                      <a:gd name="T92" fmla="*/ 0 w 405"/>
                      <a:gd name="T93" fmla="*/ 0 h 441"/>
                      <a:gd name="T94" fmla="*/ 0 w 405"/>
                      <a:gd name="T95" fmla="*/ 0 h 441"/>
                      <a:gd name="T96" fmla="*/ 0 w 405"/>
                      <a:gd name="T97" fmla="*/ 0 h 441"/>
                      <a:gd name="T98" fmla="*/ 0 w 405"/>
                      <a:gd name="T99" fmla="*/ 0 h 441"/>
                      <a:gd name="T100" fmla="*/ 0 w 405"/>
                      <a:gd name="T101" fmla="*/ 0 h 441"/>
                      <a:gd name="T102" fmla="*/ 0 w 405"/>
                      <a:gd name="T103" fmla="*/ 0 h 441"/>
                      <a:gd name="T104" fmla="*/ 0 w 405"/>
                      <a:gd name="T105" fmla="*/ 0 h 441"/>
                      <a:gd name="T106" fmla="*/ 0 w 405"/>
                      <a:gd name="T107" fmla="*/ 0 h 44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405"/>
                      <a:gd name="T163" fmla="*/ 0 h 441"/>
                      <a:gd name="T164" fmla="*/ 405 w 405"/>
                      <a:gd name="T165" fmla="*/ 441 h 441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405" h="441">
                        <a:moveTo>
                          <a:pt x="386" y="84"/>
                        </a:moveTo>
                        <a:lnTo>
                          <a:pt x="374" y="70"/>
                        </a:lnTo>
                        <a:lnTo>
                          <a:pt x="359" y="58"/>
                        </a:lnTo>
                        <a:lnTo>
                          <a:pt x="341" y="52"/>
                        </a:lnTo>
                        <a:lnTo>
                          <a:pt x="318" y="47"/>
                        </a:lnTo>
                        <a:lnTo>
                          <a:pt x="307" y="39"/>
                        </a:lnTo>
                        <a:lnTo>
                          <a:pt x="291" y="26"/>
                        </a:lnTo>
                        <a:lnTo>
                          <a:pt x="269" y="10"/>
                        </a:lnTo>
                        <a:lnTo>
                          <a:pt x="245" y="1"/>
                        </a:lnTo>
                        <a:lnTo>
                          <a:pt x="233" y="0"/>
                        </a:lnTo>
                        <a:lnTo>
                          <a:pt x="220" y="3"/>
                        </a:lnTo>
                        <a:lnTo>
                          <a:pt x="202" y="10"/>
                        </a:lnTo>
                        <a:lnTo>
                          <a:pt x="187" y="18"/>
                        </a:lnTo>
                        <a:lnTo>
                          <a:pt x="173" y="23"/>
                        </a:lnTo>
                        <a:lnTo>
                          <a:pt x="153" y="27"/>
                        </a:lnTo>
                        <a:lnTo>
                          <a:pt x="122" y="27"/>
                        </a:lnTo>
                        <a:lnTo>
                          <a:pt x="100" y="26"/>
                        </a:lnTo>
                        <a:lnTo>
                          <a:pt x="78" y="21"/>
                        </a:lnTo>
                        <a:lnTo>
                          <a:pt x="57" y="16"/>
                        </a:lnTo>
                        <a:lnTo>
                          <a:pt x="44" y="16"/>
                        </a:lnTo>
                        <a:lnTo>
                          <a:pt x="29" y="20"/>
                        </a:lnTo>
                        <a:lnTo>
                          <a:pt x="15" y="27"/>
                        </a:lnTo>
                        <a:lnTo>
                          <a:pt x="12" y="35"/>
                        </a:lnTo>
                        <a:lnTo>
                          <a:pt x="12" y="44"/>
                        </a:lnTo>
                        <a:lnTo>
                          <a:pt x="13" y="57"/>
                        </a:lnTo>
                        <a:lnTo>
                          <a:pt x="22" y="65"/>
                        </a:lnTo>
                        <a:lnTo>
                          <a:pt x="58" y="68"/>
                        </a:lnTo>
                        <a:lnTo>
                          <a:pt x="88" y="79"/>
                        </a:lnTo>
                        <a:lnTo>
                          <a:pt x="136" y="90"/>
                        </a:lnTo>
                        <a:lnTo>
                          <a:pt x="144" y="94"/>
                        </a:lnTo>
                        <a:lnTo>
                          <a:pt x="152" y="108"/>
                        </a:lnTo>
                        <a:lnTo>
                          <a:pt x="152" y="121"/>
                        </a:lnTo>
                        <a:lnTo>
                          <a:pt x="139" y="160"/>
                        </a:lnTo>
                        <a:lnTo>
                          <a:pt x="122" y="192"/>
                        </a:lnTo>
                        <a:lnTo>
                          <a:pt x="98" y="222"/>
                        </a:lnTo>
                        <a:lnTo>
                          <a:pt x="62" y="254"/>
                        </a:lnTo>
                        <a:lnTo>
                          <a:pt x="36" y="278"/>
                        </a:lnTo>
                        <a:lnTo>
                          <a:pt x="26" y="284"/>
                        </a:lnTo>
                        <a:lnTo>
                          <a:pt x="15" y="292"/>
                        </a:lnTo>
                        <a:lnTo>
                          <a:pt x="6" y="301"/>
                        </a:lnTo>
                        <a:lnTo>
                          <a:pt x="0" y="312"/>
                        </a:lnTo>
                        <a:lnTo>
                          <a:pt x="0" y="322"/>
                        </a:lnTo>
                        <a:lnTo>
                          <a:pt x="4" y="334"/>
                        </a:lnTo>
                        <a:lnTo>
                          <a:pt x="9" y="339"/>
                        </a:lnTo>
                        <a:lnTo>
                          <a:pt x="21" y="341"/>
                        </a:lnTo>
                        <a:lnTo>
                          <a:pt x="35" y="340"/>
                        </a:lnTo>
                        <a:lnTo>
                          <a:pt x="48" y="334"/>
                        </a:lnTo>
                        <a:lnTo>
                          <a:pt x="72" y="312"/>
                        </a:lnTo>
                        <a:lnTo>
                          <a:pt x="117" y="282"/>
                        </a:lnTo>
                        <a:lnTo>
                          <a:pt x="152" y="245"/>
                        </a:lnTo>
                        <a:lnTo>
                          <a:pt x="157" y="240"/>
                        </a:lnTo>
                        <a:lnTo>
                          <a:pt x="162" y="242"/>
                        </a:lnTo>
                        <a:lnTo>
                          <a:pt x="160" y="252"/>
                        </a:lnTo>
                        <a:lnTo>
                          <a:pt x="125" y="291"/>
                        </a:lnTo>
                        <a:lnTo>
                          <a:pt x="113" y="304"/>
                        </a:lnTo>
                        <a:lnTo>
                          <a:pt x="100" y="319"/>
                        </a:lnTo>
                        <a:lnTo>
                          <a:pt x="74" y="340"/>
                        </a:lnTo>
                        <a:lnTo>
                          <a:pt x="60" y="354"/>
                        </a:lnTo>
                        <a:lnTo>
                          <a:pt x="55" y="366"/>
                        </a:lnTo>
                        <a:lnTo>
                          <a:pt x="56" y="379"/>
                        </a:lnTo>
                        <a:lnTo>
                          <a:pt x="62" y="388"/>
                        </a:lnTo>
                        <a:lnTo>
                          <a:pt x="70" y="395"/>
                        </a:lnTo>
                        <a:lnTo>
                          <a:pt x="83" y="397"/>
                        </a:lnTo>
                        <a:lnTo>
                          <a:pt x="97" y="395"/>
                        </a:lnTo>
                        <a:lnTo>
                          <a:pt x="108" y="388"/>
                        </a:lnTo>
                        <a:lnTo>
                          <a:pt x="140" y="357"/>
                        </a:lnTo>
                        <a:lnTo>
                          <a:pt x="161" y="332"/>
                        </a:lnTo>
                        <a:lnTo>
                          <a:pt x="215" y="264"/>
                        </a:lnTo>
                        <a:lnTo>
                          <a:pt x="196" y="292"/>
                        </a:lnTo>
                        <a:lnTo>
                          <a:pt x="188" y="316"/>
                        </a:lnTo>
                        <a:lnTo>
                          <a:pt x="183" y="327"/>
                        </a:lnTo>
                        <a:lnTo>
                          <a:pt x="174" y="349"/>
                        </a:lnTo>
                        <a:lnTo>
                          <a:pt x="151" y="384"/>
                        </a:lnTo>
                        <a:lnTo>
                          <a:pt x="143" y="396"/>
                        </a:lnTo>
                        <a:lnTo>
                          <a:pt x="138" y="408"/>
                        </a:lnTo>
                        <a:lnTo>
                          <a:pt x="137" y="418"/>
                        </a:lnTo>
                        <a:lnTo>
                          <a:pt x="139" y="427"/>
                        </a:lnTo>
                        <a:lnTo>
                          <a:pt x="146" y="436"/>
                        </a:lnTo>
                        <a:lnTo>
                          <a:pt x="155" y="441"/>
                        </a:lnTo>
                        <a:lnTo>
                          <a:pt x="169" y="440"/>
                        </a:lnTo>
                        <a:lnTo>
                          <a:pt x="180" y="436"/>
                        </a:lnTo>
                        <a:lnTo>
                          <a:pt x="223" y="369"/>
                        </a:lnTo>
                        <a:lnTo>
                          <a:pt x="248" y="314"/>
                        </a:lnTo>
                        <a:lnTo>
                          <a:pt x="268" y="271"/>
                        </a:lnTo>
                        <a:lnTo>
                          <a:pt x="271" y="265"/>
                        </a:lnTo>
                        <a:lnTo>
                          <a:pt x="278" y="265"/>
                        </a:lnTo>
                        <a:lnTo>
                          <a:pt x="280" y="270"/>
                        </a:lnTo>
                        <a:lnTo>
                          <a:pt x="277" y="301"/>
                        </a:lnTo>
                        <a:lnTo>
                          <a:pt x="275" y="326"/>
                        </a:lnTo>
                        <a:lnTo>
                          <a:pt x="276" y="358"/>
                        </a:lnTo>
                        <a:lnTo>
                          <a:pt x="276" y="401"/>
                        </a:lnTo>
                        <a:lnTo>
                          <a:pt x="277" y="409"/>
                        </a:lnTo>
                        <a:lnTo>
                          <a:pt x="282" y="417"/>
                        </a:lnTo>
                        <a:lnTo>
                          <a:pt x="290" y="425"/>
                        </a:lnTo>
                        <a:lnTo>
                          <a:pt x="300" y="427"/>
                        </a:lnTo>
                        <a:lnTo>
                          <a:pt x="311" y="426"/>
                        </a:lnTo>
                        <a:lnTo>
                          <a:pt x="318" y="421"/>
                        </a:lnTo>
                        <a:lnTo>
                          <a:pt x="322" y="410"/>
                        </a:lnTo>
                        <a:lnTo>
                          <a:pt x="324" y="386"/>
                        </a:lnTo>
                        <a:lnTo>
                          <a:pt x="321" y="353"/>
                        </a:lnTo>
                        <a:lnTo>
                          <a:pt x="321" y="326"/>
                        </a:lnTo>
                        <a:lnTo>
                          <a:pt x="326" y="282"/>
                        </a:lnTo>
                        <a:lnTo>
                          <a:pt x="329" y="265"/>
                        </a:lnTo>
                        <a:lnTo>
                          <a:pt x="335" y="251"/>
                        </a:lnTo>
                        <a:lnTo>
                          <a:pt x="376" y="188"/>
                        </a:lnTo>
                        <a:lnTo>
                          <a:pt x="404" y="143"/>
                        </a:lnTo>
                        <a:lnTo>
                          <a:pt x="405" y="125"/>
                        </a:lnTo>
                        <a:lnTo>
                          <a:pt x="398" y="103"/>
                        </a:lnTo>
                        <a:lnTo>
                          <a:pt x="386" y="84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56" name="Arc 68"/>
                <p:cNvSpPr>
                  <a:spLocks/>
                </p:cNvSpPr>
                <p:nvPr/>
              </p:nvSpPr>
              <p:spPr bwMode="auto">
                <a:xfrm>
                  <a:off x="4620" y="2172"/>
                  <a:ext cx="11" cy="21"/>
                </a:xfrm>
                <a:custGeom>
                  <a:avLst/>
                  <a:gdLst>
                    <a:gd name="T0" fmla="*/ 0 w 26685"/>
                    <a:gd name="T1" fmla="*/ 0 h 26158"/>
                    <a:gd name="T2" fmla="*/ 0 w 26685"/>
                    <a:gd name="T3" fmla="*/ 0 h 26158"/>
                    <a:gd name="T4" fmla="*/ 0 w 26685"/>
                    <a:gd name="T5" fmla="*/ 0 h 26158"/>
                    <a:gd name="T6" fmla="*/ 0 60000 65536"/>
                    <a:gd name="T7" fmla="*/ 0 60000 65536"/>
                    <a:gd name="T8" fmla="*/ 0 60000 65536"/>
                    <a:gd name="T9" fmla="*/ 0 w 26685"/>
                    <a:gd name="T10" fmla="*/ 0 h 26158"/>
                    <a:gd name="T11" fmla="*/ 26685 w 26685"/>
                    <a:gd name="T12" fmla="*/ 26158 h 26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685" h="26158" fill="none" extrusionOk="0">
                      <a:moveTo>
                        <a:pt x="26198" y="0"/>
                      </a:moveTo>
                      <a:cubicBezTo>
                        <a:pt x="26521" y="1497"/>
                        <a:pt x="26685" y="3025"/>
                        <a:pt x="26685" y="4558"/>
                      </a:cubicBezTo>
                      <a:cubicBezTo>
                        <a:pt x="26685" y="16487"/>
                        <a:pt x="17014" y="26158"/>
                        <a:pt x="5085" y="26158"/>
                      </a:cubicBezTo>
                      <a:cubicBezTo>
                        <a:pt x="3371" y="26158"/>
                        <a:pt x="1664" y="25954"/>
                        <a:pt x="0" y="25550"/>
                      </a:cubicBezTo>
                    </a:path>
                    <a:path w="26685" h="26158" stroke="0" extrusionOk="0">
                      <a:moveTo>
                        <a:pt x="26198" y="0"/>
                      </a:moveTo>
                      <a:cubicBezTo>
                        <a:pt x="26521" y="1497"/>
                        <a:pt x="26685" y="3025"/>
                        <a:pt x="26685" y="4558"/>
                      </a:cubicBezTo>
                      <a:cubicBezTo>
                        <a:pt x="26685" y="16487"/>
                        <a:pt x="17014" y="26158"/>
                        <a:pt x="5085" y="26158"/>
                      </a:cubicBezTo>
                      <a:cubicBezTo>
                        <a:pt x="3371" y="26158"/>
                        <a:pt x="1664" y="25954"/>
                        <a:pt x="0" y="25550"/>
                      </a:cubicBezTo>
                      <a:lnTo>
                        <a:pt x="5085" y="4558"/>
                      </a:lnTo>
                      <a:lnTo>
                        <a:pt x="2619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9" name="Group 69"/>
              <p:cNvGrpSpPr>
                <a:grpSpLocks/>
              </p:cNvGrpSpPr>
              <p:nvPr/>
            </p:nvGrpSpPr>
            <p:grpSpPr bwMode="auto">
              <a:xfrm>
                <a:off x="3015" y="2671"/>
                <a:ext cx="75" cy="63"/>
                <a:chOff x="5128" y="2157"/>
                <a:chExt cx="131" cy="110"/>
              </a:xfrm>
            </p:grpSpPr>
            <p:grpSp>
              <p:nvGrpSpPr>
                <p:cNvPr id="49" name="Group 70"/>
                <p:cNvGrpSpPr>
                  <a:grpSpLocks/>
                </p:cNvGrpSpPr>
                <p:nvPr/>
              </p:nvGrpSpPr>
              <p:grpSpPr bwMode="auto">
                <a:xfrm>
                  <a:off x="5128" y="2157"/>
                  <a:ext cx="131" cy="110"/>
                  <a:chOff x="5128" y="2157"/>
                  <a:chExt cx="131" cy="110"/>
                </a:xfrm>
              </p:grpSpPr>
              <p:sp>
                <p:nvSpPr>
                  <p:cNvPr id="51" name="Freeform 71"/>
                  <p:cNvSpPr>
                    <a:spLocks/>
                  </p:cNvSpPr>
                  <p:nvPr/>
                </p:nvSpPr>
                <p:spPr bwMode="auto">
                  <a:xfrm>
                    <a:off x="5129" y="2181"/>
                    <a:ext cx="20" cy="62"/>
                  </a:xfrm>
                  <a:custGeom>
                    <a:avLst/>
                    <a:gdLst>
                      <a:gd name="T0" fmla="*/ 0 w 81"/>
                      <a:gd name="T1" fmla="*/ 0 h 248"/>
                      <a:gd name="T2" fmla="*/ 0 w 81"/>
                      <a:gd name="T3" fmla="*/ 0 h 248"/>
                      <a:gd name="T4" fmla="*/ 0 w 81"/>
                      <a:gd name="T5" fmla="*/ 0 h 248"/>
                      <a:gd name="T6" fmla="*/ 0 w 81"/>
                      <a:gd name="T7" fmla="*/ 0 h 248"/>
                      <a:gd name="T8" fmla="*/ 0 w 81"/>
                      <a:gd name="T9" fmla="*/ 0 h 248"/>
                      <a:gd name="T10" fmla="*/ 0 w 81"/>
                      <a:gd name="T11" fmla="*/ 0 h 248"/>
                      <a:gd name="T12" fmla="*/ 0 w 81"/>
                      <a:gd name="T13" fmla="*/ 0 h 248"/>
                      <a:gd name="T14" fmla="*/ 0 w 81"/>
                      <a:gd name="T15" fmla="*/ 0 h 248"/>
                      <a:gd name="T16" fmla="*/ 0 w 81"/>
                      <a:gd name="T17" fmla="*/ 0 h 248"/>
                      <a:gd name="T18" fmla="*/ 0 w 81"/>
                      <a:gd name="T19" fmla="*/ 0 h 248"/>
                      <a:gd name="T20" fmla="*/ 0 w 81"/>
                      <a:gd name="T21" fmla="*/ 0 h 248"/>
                      <a:gd name="T22" fmla="*/ 0 w 81"/>
                      <a:gd name="T23" fmla="*/ 0 h 248"/>
                      <a:gd name="T24" fmla="*/ 0 w 81"/>
                      <a:gd name="T25" fmla="*/ 0 h 248"/>
                      <a:gd name="T26" fmla="*/ 0 w 81"/>
                      <a:gd name="T27" fmla="*/ 0 h 248"/>
                      <a:gd name="T28" fmla="*/ 0 w 81"/>
                      <a:gd name="T29" fmla="*/ 0 h 248"/>
                      <a:gd name="T30" fmla="*/ 0 w 81"/>
                      <a:gd name="T31" fmla="*/ 0 h 248"/>
                      <a:gd name="T32" fmla="*/ 0 w 81"/>
                      <a:gd name="T33" fmla="*/ 0 h 248"/>
                      <a:gd name="T34" fmla="*/ 0 w 81"/>
                      <a:gd name="T35" fmla="*/ 0 h 248"/>
                      <a:gd name="T36" fmla="*/ 0 w 81"/>
                      <a:gd name="T37" fmla="*/ 0 h 248"/>
                      <a:gd name="T38" fmla="*/ 0 w 81"/>
                      <a:gd name="T39" fmla="*/ 0 h 248"/>
                      <a:gd name="T40" fmla="*/ 0 w 81"/>
                      <a:gd name="T41" fmla="*/ 0 h 24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81"/>
                      <a:gd name="T64" fmla="*/ 0 h 248"/>
                      <a:gd name="T65" fmla="*/ 81 w 81"/>
                      <a:gd name="T66" fmla="*/ 248 h 24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81" h="248">
                        <a:moveTo>
                          <a:pt x="14" y="0"/>
                        </a:moveTo>
                        <a:lnTo>
                          <a:pt x="7" y="24"/>
                        </a:lnTo>
                        <a:lnTo>
                          <a:pt x="4" y="46"/>
                        </a:lnTo>
                        <a:lnTo>
                          <a:pt x="0" y="76"/>
                        </a:lnTo>
                        <a:lnTo>
                          <a:pt x="0" y="96"/>
                        </a:lnTo>
                        <a:lnTo>
                          <a:pt x="0" y="119"/>
                        </a:lnTo>
                        <a:lnTo>
                          <a:pt x="6" y="149"/>
                        </a:lnTo>
                        <a:lnTo>
                          <a:pt x="14" y="181"/>
                        </a:lnTo>
                        <a:lnTo>
                          <a:pt x="23" y="203"/>
                        </a:lnTo>
                        <a:lnTo>
                          <a:pt x="32" y="224"/>
                        </a:lnTo>
                        <a:lnTo>
                          <a:pt x="45" y="237"/>
                        </a:lnTo>
                        <a:lnTo>
                          <a:pt x="60" y="246"/>
                        </a:lnTo>
                        <a:lnTo>
                          <a:pt x="73" y="248"/>
                        </a:lnTo>
                        <a:lnTo>
                          <a:pt x="78" y="232"/>
                        </a:lnTo>
                        <a:lnTo>
                          <a:pt x="79" y="219"/>
                        </a:lnTo>
                        <a:lnTo>
                          <a:pt x="81" y="197"/>
                        </a:lnTo>
                        <a:lnTo>
                          <a:pt x="81" y="177"/>
                        </a:lnTo>
                        <a:lnTo>
                          <a:pt x="76" y="126"/>
                        </a:lnTo>
                        <a:lnTo>
                          <a:pt x="45" y="14"/>
                        </a:lnTo>
                        <a:lnTo>
                          <a:pt x="28" y="2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grpSp>
                <p:nvGrpSpPr>
                  <p:cNvPr id="52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5128" y="2157"/>
                    <a:ext cx="131" cy="110"/>
                    <a:chOff x="5128" y="2157"/>
                    <a:chExt cx="131" cy="110"/>
                  </a:xfrm>
                </p:grpSpPr>
                <p:sp>
                  <p:nvSpPr>
                    <p:cNvPr id="5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5128" y="2161"/>
                      <a:ext cx="63" cy="72"/>
                    </a:xfrm>
                    <a:custGeom>
                      <a:avLst/>
                      <a:gdLst>
                        <a:gd name="T0" fmla="*/ 0 w 249"/>
                        <a:gd name="T1" fmla="*/ 0 h 288"/>
                        <a:gd name="T2" fmla="*/ 0 w 249"/>
                        <a:gd name="T3" fmla="*/ 0 h 288"/>
                        <a:gd name="T4" fmla="*/ 0 w 249"/>
                        <a:gd name="T5" fmla="*/ 0 h 288"/>
                        <a:gd name="T6" fmla="*/ 0 w 249"/>
                        <a:gd name="T7" fmla="*/ 0 h 288"/>
                        <a:gd name="T8" fmla="*/ 0 w 249"/>
                        <a:gd name="T9" fmla="*/ 0 h 288"/>
                        <a:gd name="T10" fmla="*/ 0 w 249"/>
                        <a:gd name="T11" fmla="*/ 0 h 288"/>
                        <a:gd name="T12" fmla="*/ 0 w 249"/>
                        <a:gd name="T13" fmla="*/ 0 h 288"/>
                        <a:gd name="T14" fmla="*/ 0 w 249"/>
                        <a:gd name="T15" fmla="*/ 0 h 288"/>
                        <a:gd name="T16" fmla="*/ 0 w 249"/>
                        <a:gd name="T17" fmla="*/ 0 h 28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49"/>
                        <a:gd name="T28" fmla="*/ 0 h 288"/>
                        <a:gd name="T29" fmla="*/ 249 w 249"/>
                        <a:gd name="T30" fmla="*/ 288 h 288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49" h="288">
                          <a:moveTo>
                            <a:pt x="249" y="0"/>
                          </a:moveTo>
                          <a:lnTo>
                            <a:pt x="12" y="89"/>
                          </a:lnTo>
                          <a:lnTo>
                            <a:pt x="4" y="140"/>
                          </a:lnTo>
                          <a:lnTo>
                            <a:pt x="0" y="187"/>
                          </a:lnTo>
                          <a:lnTo>
                            <a:pt x="11" y="241"/>
                          </a:lnTo>
                          <a:lnTo>
                            <a:pt x="32" y="288"/>
                          </a:lnTo>
                          <a:lnTo>
                            <a:pt x="116" y="222"/>
                          </a:lnTo>
                          <a:lnTo>
                            <a:pt x="211" y="202"/>
                          </a:lnTo>
                          <a:lnTo>
                            <a:pt x="249" y="0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 w="952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5158" y="2157"/>
                      <a:ext cx="101" cy="110"/>
                    </a:xfrm>
                    <a:custGeom>
                      <a:avLst/>
                      <a:gdLst>
                        <a:gd name="T0" fmla="*/ 0 w 405"/>
                        <a:gd name="T1" fmla="*/ 0 h 441"/>
                        <a:gd name="T2" fmla="*/ 0 w 405"/>
                        <a:gd name="T3" fmla="*/ 0 h 441"/>
                        <a:gd name="T4" fmla="*/ 0 w 405"/>
                        <a:gd name="T5" fmla="*/ 0 h 441"/>
                        <a:gd name="T6" fmla="*/ 0 w 405"/>
                        <a:gd name="T7" fmla="*/ 0 h 441"/>
                        <a:gd name="T8" fmla="*/ 0 w 405"/>
                        <a:gd name="T9" fmla="*/ 0 h 441"/>
                        <a:gd name="T10" fmla="*/ 0 w 405"/>
                        <a:gd name="T11" fmla="*/ 0 h 441"/>
                        <a:gd name="T12" fmla="*/ 0 w 405"/>
                        <a:gd name="T13" fmla="*/ 0 h 441"/>
                        <a:gd name="T14" fmla="*/ 0 w 405"/>
                        <a:gd name="T15" fmla="*/ 0 h 441"/>
                        <a:gd name="T16" fmla="*/ 0 w 405"/>
                        <a:gd name="T17" fmla="*/ 0 h 441"/>
                        <a:gd name="T18" fmla="*/ 0 w 405"/>
                        <a:gd name="T19" fmla="*/ 0 h 441"/>
                        <a:gd name="T20" fmla="*/ 0 w 405"/>
                        <a:gd name="T21" fmla="*/ 0 h 441"/>
                        <a:gd name="T22" fmla="*/ 0 w 405"/>
                        <a:gd name="T23" fmla="*/ 0 h 441"/>
                        <a:gd name="T24" fmla="*/ 0 w 405"/>
                        <a:gd name="T25" fmla="*/ 0 h 441"/>
                        <a:gd name="T26" fmla="*/ 0 w 405"/>
                        <a:gd name="T27" fmla="*/ 0 h 441"/>
                        <a:gd name="T28" fmla="*/ 0 w 405"/>
                        <a:gd name="T29" fmla="*/ 0 h 441"/>
                        <a:gd name="T30" fmla="*/ 0 w 405"/>
                        <a:gd name="T31" fmla="*/ 0 h 441"/>
                        <a:gd name="T32" fmla="*/ 0 w 405"/>
                        <a:gd name="T33" fmla="*/ 0 h 441"/>
                        <a:gd name="T34" fmla="*/ 0 w 405"/>
                        <a:gd name="T35" fmla="*/ 0 h 441"/>
                        <a:gd name="T36" fmla="*/ 0 w 405"/>
                        <a:gd name="T37" fmla="*/ 0 h 441"/>
                        <a:gd name="T38" fmla="*/ 0 w 405"/>
                        <a:gd name="T39" fmla="*/ 0 h 441"/>
                        <a:gd name="T40" fmla="*/ 0 w 405"/>
                        <a:gd name="T41" fmla="*/ 0 h 441"/>
                        <a:gd name="T42" fmla="*/ 0 w 405"/>
                        <a:gd name="T43" fmla="*/ 0 h 441"/>
                        <a:gd name="T44" fmla="*/ 0 w 405"/>
                        <a:gd name="T45" fmla="*/ 0 h 441"/>
                        <a:gd name="T46" fmla="*/ 0 w 405"/>
                        <a:gd name="T47" fmla="*/ 0 h 441"/>
                        <a:gd name="T48" fmla="*/ 0 w 405"/>
                        <a:gd name="T49" fmla="*/ 0 h 441"/>
                        <a:gd name="T50" fmla="*/ 0 w 405"/>
                        <a:gd name="T51" fmla="*/ 0 h 441"/>
                        <a:gd name="T52" fmla="*/ 0 w 405"/>
                        <a:gd name="T53" fmla="*/ 0 h 441"/>
                        <a:gd name="T54" fmla="*/ 0 w 405"/>
                        <a:gd name="T55" fmla="*/ 0 h 441"/>
                        <a:gd name="T56" fmla="*/ 0 w 405"/>
                        <a:gd name="T57" fmla="*/ 0 h 441"/>
                        <a:gd name="T58" fmla="*/ 0 w 405"/>
                        <a:gd name="T59" fmla="*/ 0 h 441"/>
                        <a:gd name="T60" fmla="*/ 0 w 405"/>
                        <a:gd name="T61" fmla="*/ 0 h 441"/>
                        <a:gd name="T62" fmla="*/ 0 w 405"/>
                        <a:gd name="T63" fmla="*/ 0 h 441"/>
                        <a:gd name="T64" fmla="*/ 0 w 405"/>
                        <a:gd name="T65" fmla="*/ 0 h 441"/>
                        <a:gd name="T66" fmla="*/ 0 w 405"/>
                        <a:gd name="T67" fmla="*/ 0 h 441"/>
                        <a:gd name="T68" fmla="*/ 0 w 405"/>
                        <a:gd name="T69" fmla="*/ 0 h 441"/>
                        <a:gd name="T70" fmla="*/ 0 w 405"/>
                        <a:gd name="T71" fmla="*/ 0 h 441"/>
                        <a:gd name="T72" fmla="*/ 0 w 405"/>
                        <a:gd name="T73" fmla="*/ 0 h 441"/>
                        <a:gd name="T74" fmla="*/ 0 w 405"/>
                        <a:gd name="T75" fmla="*/ 0 h 441"/>
                        <a:gd name="T76" fmla="*/ 0 w 405"/>
                        <a:gd name="T77" fmla="*/ 0 h 441"/>
                        <a:gd name="T78" fmla="*/ 0 w 405"/>
                        <a:gd name="T79" fmla="*/ 0 h 441"/>
                        <a:gd name="T80" fmla="*/ 0 w 405"/>
                        <a:gd name="T81" fmla="*/ 0 h 441"/>
                        <a:gd name="T82" fmla="*/ 0 w 405"/>
                        <a:gd name="T83" fmla="*/ 0 h 441"/>
                        <a:gd name="T84" fmla="*/ 0 w 405"/>
                        <a:gd name="T85" fmla="*/ 0 h 441"/>
                        <a:gd name="T86" fmla="*/ 0 w 405"/>
                        <a:gd name="T87" fmla="*/ 0 h 441"/>
                        <a:gd name="T88" fmla="*/ 0 w 405"/>
                        <a:gd name="T89" fmla="*/ 0 h 441"/>
                        <a:gd name="T90" fmla="*/ 0 w 405"/>
                        <a:gd name="T91" fmla="*/ 0 h 441"/>
                        <a:gd name="T92" fmla="*/ 0 w 405"/>
                        <a:gd name="T93" fmla="*/ 0 h 441"/>
                        <a:gd name="T94" fmla="*/ 0 w 405"/>
                        <a:gd name="T95" fmla="*/ 0 h 441"/>
                        <a:gd name="T96" fmla="*/ 0 w 405"/>
                        <a:gd name="T97" fmla="*/ 0 h 441"/>
                        <a:gd name="T98" fmla="*/ 0 w 405"/>
                        <a:gd name="T99" fmla="*/ 0 h 441"/>
                        <a:gd name="T100" fmla="*/ 0 w 405"/>
                        <a:gd name="T101" fmla="*/ 0 h 441"/>
                        <a:gd name="T102" fmla="*/ 0 w 405"/>
                        <a:gd name="T103" fmla="*/ 0 h 441"/>
                        <a:gd name="T104" fmla="*/ 0 w 405"/>
                        <a:gd name="T105" fmla="*/ 0 h 441"/>
                        <a:gd name="T106" fmla="*/ 0 w 405"/>
                        <a:gd name="T107" fmla="*/ 0 h 441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w 405"/>
                        <a:gd name="T163" fmla="*/ 0 h 441"/>
                        <a:gd name="T164" fmla="*/ 405 w 405"/>
                        <a:gd name="T165" fmla="*/ 441 h 441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T162" t="T163" r="T164" b="T165"/>
                      <a:pathLst>
                        <a:path w="405" h="441">
                          <a:moveTo>
                            <a:pt x="20" y="84"/>
                          </a:moveTo>
                          <a:lnTo>
                            <a:pt x="32" y="70"/>
                          </a:lnTo>
                          <a:lnTo>
                            <a:pt x="47" y="58"/>
                          </a:lnTo>
                          <a:lnTo>
                            <a:pt x="64" y="52"/>
                          </a:lnTo>
                          <a:lnTo>
                            <a:pt x="88" y="47"/>
                          </a:lnTo>
                          <a:lnTo>
                            <a:pt x="98" y="39"/>
                          </a:lnTo>
                          <a:lnTo>
                            <a:pt x="115" y="26"/>
                          </a:lnTo>
                          <a:lnTo>
                            <a:pt x="137" y="10"/>
                          </a:lnTo>
                          <a:lnTo>
                            <a:pt x="160" y="1"/>
                          </a:lnTo>
                          <a:lnTo>
                            <a:pt x="173" y="0"/>
                          </a:lnTo>
                          <a:lnTo>
                            <a:pt x="186" y="2"/>
                          </a:lnTo>
                          <a:lnTo>
                            <a:pt x="203" y="10"/>
                          </a:lnTo>
                          <a:lnTo>
                            <a:pt x="219" y="18"/>
                          </a:lnTo>
                          <a:lnTo>
                            <a:pt x="233" y="23"/>
                          </a:lnTo>
                          <a:lnTo>
                            <a:pt x="252" y="27"/>
                          </a:lnTo>
                          <a:lnTo>
                            <a:pt x="284" y="27"/>
                          </a:lnTo>
                          <a:lnTo>
                            <a:pt x="305" y="26"/>
                          </a:lnTo>
                          <a:lnTo>
                            <a:pt x="327" y="21"/>
                          </a:lnTo>
                          <a:lnTo>
                            <a:pt x="348" y="15"/>
                          </a:lnTo>
                          <a:lnTo>
                            <a:pt x="361" y="15"/>
                          </a:lnTo>
                          <a:lnTo>
                            <a:pt x="376" y="19"/>
                          </a:lnTo>
                          <a:lnTo>
                            <a:pt x="390" y="27"/>
                          </a:lnTo>
                          <a:lnTo>
                            <a:pt x="394" y="35"/>
                          </a:lnTo>
                          <a:lnTo>
                            <a:pt x="394" y="44"/>
                          </a:lnTo>
                          <a:lnTo>
                            <a:pt x="393" y="57"/>
                          </a:lnTo>
                          <a:lnTo>
                            <a:pt x="383" y="65"/>
                          </a:lnTo>
                          <a:lnTo>
                            <a:pt x="347" y="67"/>
                          </a:lnTo>
                          <a:lnTo>
                            <a:pt x="318" y="79"/>
                          </a:lnTo>
                          <a:lnTo>
                            <a:pt x="270" y="89"/>
                          </a:lnTo>
                          <a:lnTo>
                            <a:pt x="262" y="93"/>
                          </a:lnTo>
                          <a:lnTo>
                            <a:pt x="254" y="108"/>
                          </a:lnTo>
                          <a:lnTo>
                            <a:pt x="254" y="121"/>
                          </a:lnTo>
                          <a:lnTo>
                            <a:pt x="266" y="160"/>
                          </a:lnTo>
                          <a:lnTo>
                            <a:pt x="284" y="192"/>
                          </a:lnTo>
                          <a:lnTo>
                            <a:pt x="307" y="222"/>
                          </a:lnTo>
                          <a:lnTo>
                            <a:pt x="344" y="254"/>
                          </a:lnTo>
                          <a:lnTo>
                            <a:pt x="369" y="278"/>
                          </a:lnTo>
                          <a:lnTo>
                            <a:pt x="380" y="284"/>
                          </a:lnTo>
                          <a:lnTo>
                            <a:pt x="390" y="292"/>
                          </a:lnTo>
                          <a:lnTo>
                            <a:pt x="400" y="301"/>
                          </a:lnTo>
                          <a:lnTo>
                            <a:pt x="405" y="311"/>
                          </a:lnTo>
                          <a:lnTo>
                            <a:pt x="405" y="322"/>
                          </a:lnTo>
                          <a:lnTo>
                            <a:pt x="402" y="332"/>
                          </a:lnTo>
                          <a:lnTo>
                            <a:pt x="396" y="337"/>
                          </a:lnTo>
                          <a:lnTo>
                            <a:pt x="384" y="341"/>
                          </a:lnTo>
                          <a:lnTo>
                            <a:pt x="370" y="340"/>
                          </a:lnTo>
                          <a:lnTo>
                            <a:pt x="358" y="332"/>
                          </a:lnTo>
                          <a:lnTo>
                            <a:pt x="333" y="311"/>
                          </a:lnTo>
                          <a:lnTo>
                            <a:pt x="289" y="282"/>
                          </a:lnTo>
                          <a:lnTo>
                            <a:pt x="254" y="245"/>
                          </a:lnTo>
                          <a:lnTo>
                            <a:pt x="249" y="240"/>
                          </a:lnTo>
                          <a:lnTo>
                            <a:pt x="243" y="241"/>
                          </a:lnTo>
                          <a:lnTo>
                            <a:pt x="245" y="252"/>
                          </a:lnTo>
                          <a:lnTo>
                            <a:pt x="280" y="291"/>
                          </a:lnTo>
                          <a:lnTo>
                            <a:pt x="292" y="304"/>
                          </a:lnTo>
                          <a:lnTo>
                            <a:pt x="305" y="319"/>
                          </a:lnTo>
                          <a:lnTo>
                            <a:pt x="332" y="340"/>
                          </a:lnTo>
                          <a:lnTo>
                            <a:pt x="346" y="354"/>
                          </a:lnTo>
                          <a:lnTo>
                            <a:pt x="351" y="366"/>
                          </a:lnTo>
                          <a:lnTo>
                            <a:pt x="349" y="379"/>
                          </a:lnTo>
                          <a:lnTo>
                            <a:pt x="344" y="388"/>
                          </a:lnTo>
                          <a:lnTo>
                            <a:pt x="335" y="394"/>
                          </a:lnTo>
                          <a:lnTo>
                            <a:pt x="323" y="397"/>
                          </a:lnTo>
                          <a:lnTo>
                            <a:pt x="308" y="394"/>
                          </a:lnTo>
                          <a:lnTo>
                            <a:pt x="298" y="388"/>
                          </a:lnTo>
                          <a:lnTo>
                            <a:pt x="265" y="357"/>
                          </a:lnTo>
                          <a:lnTo>
                            <a:pt x="244" y="331"/>
                          </a:lnTo>
                          <a:lnTo>
                            <a:pt x="190" y="263"/>
                          </a:lnTo>
                          <a:lnTo>
                            <a:pt x="209" y="292"/>
                          </a:lnTo>
                          <a:lnTo>
                            <a:pt x="217" y="315"/>
                          </a:lnTo>
                          <a:lnTo>
                            <a:pt x="222" y="327"/>
                          </a:lnTo>
                          <a:lnTo>
                            <a:pt x="231" y="349"/>
                          </a:lnTo>
                          <a:lnTo>
                            <a:pt x="255" y="384"/>
                          </a:lnTo>
                          <a:lnTo>
                            <a:pt x="263" y="396"/>
                          </a:lnTo>
                          <a:lnTo>
                            <a:pt x="268" y="407"/>
                          </a:lnTo>
                          <a:lnTo>
                            <a:pt x="269" y="418"/>
                          </a:lnTo>
                          <a:lnTo>
                            <a:pt x="266" y="427"/>
                          </a:lnTo>
                          <a:lnTo>
                            <a:pt x="259" y="436"/>
                          </a:lnTo>
                          <a:lnTo>
                            <a:pt x="250" y="441"/>
                          </a:lnTo>
                          <a:lnTo>
                            <a:pt x="236" y="440"/>
                          </a:lnTo>
                          <a:lnTo>
                            <a:pt x="226" y="436"/>
                          </a:lnTo>
                          <a:lnTo>
                            <a:pt x="182" y="369"/>
                          </a:lnTo>
                          <a:lnTo>
                            <a:pt x="158" y="314"/>
                          </a:lnTo>
                          <a:lnTo>
                            <a:pt x="138" y="271"/>
                          </a:lnTo>
                          <a:lnTo>
                            <a:pt x="134" y="265"/>
                          </a:lnTo>
                          <a:lnTo>
                            <a:pt x="127" y="265"/>
                          </a:lnTo>
                          <a:lnTo>
                            <a:pt x="125" y="270"/>
                          </a:lnTo>
                          <a:lnTo>
                            <a:pt x="129" y="301"/>
                          </a:lnTo>
                          <a:lnTo>
                            <a:pt x="131" y="326"/>
                          </a:lnTo>
                          <a:lnTo>
                            <a:pt x="130" y="358"/>
                          </a:lnTo>
                          <a:lnTo>
                            <a:pt x="130" y="401"/>
                          </a:lnTo>
                          <a:lnTo>
                            <a:pt x="129" y="409"/>
                          </a:lnTo>
                          <a:lnTo>
                            <a:pt x="124" y="417"/>
                          </a:lnTo>
                          <a:lnTo>
                            <a:pt x="116" y="424"/>
                          </a:lnTo>
                          <a:lnTo>
                            <a:pt x="105" y="427"/>
                          </a:lnTo>
                          <a:lnTo>
                            <a:pt x="95" y="426"/>
                          </a:lnTo>
                          <a:lnTo>
                            <a:pt x="88" y="420"/>
                          </a:lnTo>
                          <a:lnTo>
                            <a:pt x="83" y="410"/>
                          </a:lnTo>
                          <a:lnTo>
                            <a:pt x="82" y="385"/>
                          </a:lnTo>
                          <a:lnTo>
                            <a:pt x="84" y="353"/>
                          </a:lnTo>
                          <a:lnTo>
                            <a:pt x="84" y="326"/>
                          </a:lnTo>
                          <a:lnTo>
                            <a:pt x="80" y="282"/>
                          </a:lnTo>
                          <a:lnTo>
                            <a:pt x="76" y="265"/>
                          </a:lnTo>
                          <a:lnTo>
                            <a:pt x="70" y="250"/>
                          </a:lnTo>
                          <a:lnTo>
                            <a:pt x="29" y="188"/>
                          </a:lnTo>
                          <a:lnTo>
                            <a:pt x="1" y="143"/>
                          </a:lnTo>
                          <a:lnTo>
                            <a:pt x="0" y="124"/>
                          </a:lnTo>
                          <a:lnTo>
                            <a:pt x="7" y="102"/>
                          </a:lnTo>
                          <a:lnTo>
                            <a:pt x="20" y="84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 w="9525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50" name="Arc 75"/>
                <p:cNvSpPr>
                  <a:spLocks/>
                </p:cNvSpPr>
                <p:nvPr/>
              </p:nvSpPr>
              <p:spPr bwMode="auto">
                <a:xfrm>
                  <a:off x="5187" y="2173"/>
                  <a:ext cx="11" cy="21"/>
                </a:xfrm>
                <a:custGeom>
                  <a:avLst/>
                  <a:gdLst>
                    <a:gd name="T0" fmla="*/ 0 w 26685"/>
                    <a:gd name="T1" fmla="*/ 0 h 25720"/>
                    <a:gd name="T2" fmla="*/ 0 w 26685"/>
                    <a:gd name="T3" fmla="*/ 0 h 25720"/>
                    <a:gd name="T4" fmla="*/ 0 w 26685"/>
                    <a:gd name="T5" fmla="*/ 0 h 25720"/>
                    <a:gd name="T6" fmla="*/ 0 60000 65536"/>
                    <a:gd name="T7" fmla="*/ 0 60000 65536"/>
                    <a:gd name="T8" fmla="*/ 0 60000 65536"/>
                    <a:gd name="T9" fmla="*/ 0 w 26685"/>
                    <a:gd name="T10" fmla="*/ 0 h 25720"/>
                    <a:gd name="T11" fmla="*/ 26685 w 26685"/>
                    <a:gd name="T12" fmla="*/ 25720 h 257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685" h="25720" fill="none" extrusionOk="0">
                      <a:moveTo>
                        <a:pt x="26684" y="25112"/>
                      </a:moveTo>
                      <a:cubicBezTo>
                        <a:pt x="25020" y="25516"/>
                        <a:pt x="23313" y="25719"/>
                        <a:pt x="21600" y="25720"/>
                      </a:cubicBezTo>
                      <a:cubicBezTo>
                        <a:pt x="9670" y="25720"/>
                        <a:pt x="0" y="16049"/>
                        <a:pt x="0" y="4120"/>
                      </a:cubicBezTo>
                      <a:cubicBezTo>
                        <a:pt x="-1" y="2737"/>
                        <a:pt x="132" y="1357"/>
                        <a:pt x="396" y="0"/>
                      </a:cubicBezTo>
                    </a:path>
                    <a:path w="26685" h="25720" stroke="0" extrusionOk="0">
                      <a:moveTo>
                        <a:pt x="26684" y="25112"/>
                      </a:moveTo>
                      <a:cubicBezTo>
                        <a:pt x="25020" y="25516"/>
                        <a:pt x="23313" y="25719"/>
                        <a:pt x="21600" y="25720"/>
                      </a:cubicBezTo>
                      <a:cubicBezTo>
                        <a:pt x="9670" y="25720"/>
                        <a:pt x="0" y="16049"/>
                        <a:pt x="0" y="4120"/>
                      </a:cubicBezTo>
                      <a:cubicBezTo>
                        <a:pt x="-1" y="2737"/>
                        <a:pt x="132" y="1357"/>
                        <a:pt x="396" y="0"/>
                      </a:cubicBezTo>
                      <a:lnTo>
                        <a:pt x="21600" y="4120"/>
                      </a:lnTo>
                      <a:lnTo>
                        <a:pt x="26684" y="25112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0" name="Line 76"/>
              <p:cNvSpPr>
                <a:spLocks noChangeShapeType="1"/>
              </p:cNvSpPr>
              <p:nvPr/>
            </p:nvSpPr>
            <p:spPr bwMode="auto">
              <a:xfrm>
                <a:off x="2814" y="2532"/>
                <a:ext cx="15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Line 77"/>
              <p:cNvSpPr>
                <a:spLocks noChangeShapeType="1"/>
              </p:cNvSpPr>
              <p:nvPr/>
            </p:nvSpPr>
            <p:spPr bwMode="auto">
              <a:xfrm flipV="1">
                <a:off x="2947" y="2541"/>
                <a:ext cx="15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Line 78"/>
              <p:cNvSpPr>
                <a:spLocks noChangeShapeType="1"/>
              </p:cNvSpPr>
              <p:nvPr/>
            </p:nvSpPr>
            <p:spPr bwMode="auto">
              <a:xfrm>
                <a:off x="2842" y="2465"/>
                <a:ext cx="9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Line 79"/>
              <p:cNvSpPr>
                <a:spLocks noChangeShapeType="1"/>
              </p:cNvSpPr>
              <p:nvPr/>
            </p:nvSpPr>
            <p:spPr bwMode="auto">
              <a:xfrm flipH="1">
                <a:off x="2926" y="2469"/>
                <a:ext cx="8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Line 80"/>
              <p:cNvSpPr>
                <a:spLocks noChangeShapeType="1"/>
              </p:cNvSpPr>
              <p:nvPr/>
            </p:nvSpPr>
            <p:spPr bwMode="auto">
              <a:xfrm>
                <a:off x="2888" y="2452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Line 81"/>
              <p:cNvSpPr>
                <a:spLocks noChangeShapeType="1"/>
              </p:cNvSpPr>
              <p:nvPr/>
            </p:nvSpPr>
            <p:spPr bwMode="auto">
              <a:xfrm>
                <a:off x="2822" y="2498"/>
                <a:ext cx="12" cy="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Line 82"/>
              <p:cNvSpPr>
                <a:spLocks noChangeShapeType="1"/>
              </p:cNvSpPr>
              <p:nvPr/>
            </p:nvSpPr>
            <p:spPr bwMode="auto">
              <a:xfrm flipH="1">
                <a:off x="2949" y="2502"/>
                <a:ext cx="11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Line 83"/>
              <p:cNvSpPr>
                <a:spLocks noChangeShapeType="1"/>
              </p:cNvSpPr>
              <p:nvPr/>
            </p:nvSpPr>
            <p:spPr bwMode="auto">
              <a:xfrm flipH="1">
                <a:off x="2823" y="2573"/>
                <a:ext cx="11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Line 84"/>
              <p:cNvSpPr>
                <a:spLocks noChangeShapeType="1"/>
              </p:cNvSpPr>
              <p:nvPr/>
            </p:nvSpPr>
            <p:spPr bwMode="auto">
              <a:xfrm>
                <a:off x="2945" y="2572"/>
                <a:ext cx="14" cy="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8" name="Picture 85" descr="D:\_tmp\3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544"/>
              <a:ext cx="100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6" descr="D:\_tmp\1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544"/>
              <a:ext cx="76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" name="Group 87"/>
          <p:cNvGrpSpPr>
            <a:grpSpLocks/>
          </p:cNvGrpSpPr>
          <p:nvPr/>
        </p:nvGrpSpPr>
        <p:grpSpPr bwMode="auto">
          <a:xfrm>
            <a:off x="838200" y="1981199"/>
            <a:ext cx="6781800" cy="2085181"/>
            <a:chOff x="528" y="624"/>
            <a:chExt cx="4656" cy="1680"/>
          </a:xfrm>
        </p:grpSpPr>
        <p:pic>
          <p:nvPicPr>
            <p:cNvPr id="91" name="Picture 88" descr="C:\DVD\Giao_Trinh\GIS\Gis_PPT\Images\geo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786"/>
              <a:ext cx="1104" cy="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 Box 89"/>
            <p:cNvSpPr txBox="1">
              <a:spLocks noChangeArrowheads="1"/>
            </p:cNvSpPr>
            <p:nvPr/>
          </p:nvSpPr>
          <p:spPr bwMode="auto">
            <a:xfrm>
              <a:off x="1440" y="1996"/>
              <a:ext cx="8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Wingdings" panose="05000000000000000000" pitchFamily="2" charset="2"/>
                <a:buNone/>
              </a:pPr>
              <a:r>
                <a:rPr kumimoji="1" lang="en-US" altLang="en-US" sz="1600"/>
                <a:t>Thế giới thực</a:t>
              </a:r>
            </a:p>
          </p:txBody>
        </p:sp>
        <p:sp>
          <p:nvSpPr>
            <p:cNvPr id="93" name="Text Box 90"/>
            <p:cNvSpPr txBox="1">
              <a:spLocks noChangeArrowheads="1"/>
            </p:cNvSpPr>
            <p:nvPr/>
          </p:nvSpPr>
          <p:spPr bwMode="auto">
            <a:xfrm>
              <a:off x="3888" y="1728"/>
              <a:ext cx="129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Wingdings" panose="05000000000000000000" pitchFamily="2" charset="2"/>
                <a:buNone/>
              </a:pPr>
              <a:r>
                <a:rPr kumimoji="1" lang="en-US" altLang="en-US" sz="1600"/>
                <a:t>Mô hình: Quả địa cầu học sinh</a:t>
              </a:r>
            </a:p>
          </p:txBody>
        </p:sp>
        <p:pic>
          <p:nvPicPr>
            <p:cNvPr id="94" name="Picture 91" descr="C:\DVD\Giao_Trinh\GIS\Gis_PPT\Images\3dfx.gif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624"/>
              <a:ext cx="1824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AutoShape 92"/>
            <p:cNvSpPr>
              <a:spLocks noChangeArrowheads="1"/>
            </p:cNvSpPr>
            <p:nvPr/>
          </p:nvSpPr>
          <p:spPr bwMode="auto">
            <a:xfrm>
              <a:off x="2880" y="1134"/>
              <a:ext cx="720" cy="3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528" y="2304"/>
              <a:ext cx="4656" cy="0"/>
            </a:xfrm>
            <a:prstGeom prst="line">
              <a:avLst/>
            </a:prstGeom>
            <a:noFill/>
            <a:ln w="38100" cmpd="dbl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99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(Actors)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(Use cases):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 cases,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(Actors)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47800" y="4343400"/>
            <a:ext cx="774700" cy="1709738"/>
            <a:chOff x="4175125" y="1790700"/>
            <a:chExt cx="774700" cy="1709738"/>
          </a:xfrm>
        </p:grpSpPr>
        <p:sp>
          <p:nvSpPr>
            <p:cNvPr id="6" name="Oval 35"/>
            <p:cNvSpPr>
              <a:spLocks noChangeArrowheads="1"/>
            </p:cNvSpPr>
            <p:nvPr/>
          </p:nvSpPr>
          <p:spPr bwMode="auto">
            <a:xfrm>
              <a:off x="4343400" y="1790700"/>
              <a:ext cx="431800" cy="431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4559300" y="2222500"/>
              <a:ext cx="0" cy="458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4178300" y="24003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9" name="Text Box 40"/>
            <p:cNvSpPr txBox="1">
              <a:spLocks noChangeArrowheads="1"/>
            </p:cNvSpPr>
            <p:nvPr/>
          </p:nvSpPr>
          <p:spPr bwMode="auto">
            <a:xfrm>
              <a:off x="4184650" y="3117850"/>
              <a:ext cx="74930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Actor</a:t>
              </a:r>
            </a:p>
          </p:txBody>
        </p:sp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4175125" y="2679700"/>
              <a:ext cx="774700" cy="3937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0"/>
                </a:cxn>
                <a:cxn ang="0">
                  <a:pos x="488" y="248"/>
                </a:cxn>
              </a:cxnLst>
              <a:rect l="0" t="0" r="r" b="b"/>
              <a:pathLst>
                <a:path w="488" h="248">
                  <a:moveTo>
                    <a:pt x="0" y="240"/>
                  </a:moveTo>
                  <a:lnTo>
                    <a:pt x="240" y="0"/>
                  </a:lnTo>
                  <a:lnTo>
                    <a:pt x="488" y="24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4876800" y="4495800"/>
            <a:ext cx="1958975" cy="98425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10200" y="480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khâu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– What to do?</a:t>
            </a:r>
          </a:p>
          <a:p>
            <a:pPr lvl="2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– How to do?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HĐT(OO) - RUP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smtClean="0"/>
              <a:t>Requirement –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2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2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qua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2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2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(Use cases)</a:t>
            </a:r>
          </a:p>
          <a:p>
            <a:pPr lvl="2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2"/>
            <a:r>
              <a:rPr lang="en-US" dirty="0" err="1" smtClean="0"/>
              <a:t>Mỗi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(use case specification).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38912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1752600"/>
            <a:ext cx="8251825" cy="4841873"/>
            <a:chOff x="412750" y="1131891"/>
            <a:chExt cx="8251825" cy="4841873"/>
          </a:xfrm>
        </p:grpSpPr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2184400" y="1243013"/>
              <a:ext cx="1844675" cy="67468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93"/>
            <p:cNvSpPr>
              <a:spLocks noChangeArrowheads="1"/>
            </p:cNvSpPr>
            <p:nvPr/>
          </p:nvSpPr>
          <p:spPr bwMode="auto">
            <a:xfrm>
              <a:off x="2384425" y="1428750"/>
              <a:ext cx="130638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/>
                <a:t>View Report Card</a:t>
              </a:r>
            </a:p>
          </p:txBody>
        </p:sp>
        <p:sp>
          <p:nvSpPr>
            <p:cNvPr id="8" name="Text Box 97"/>
            <p:cNvSpPr txBox="1">
              <a:spLocks noChangeArrowheads="1"/>
            </p:cNvSpPr>
            <p:nvPr/>
          </p:nvSpPr>
          <p:spPr bwMode="auto">
            <a:xfrm>
              <a:off x="488950" y="2824163"/>
              <a:ext cx="873316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600"/>
                <a:t>Student</a:t>
              </a:r>
            </a:p>
          </p:txBody>
        </p: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692150" y="1978031"/>
              <a:ext cx="523875" cy="866777"/>
              <a:chOff x="1254" y="2352"/>
              <a:chExt cx="488" cy="808"/>
            </a:xfrm>
          </p:grpSpPr>
          <p:sp>
            <p:nvSpPr>
              <p:cNvPr id="64" name="Oval 94"/>
              <p:cNvSpPr>
                <a:spLocks noChangeArrowheads="1"/>
              </p:cNvSpPr>
              <p:nvPr/>
            </p:nvSpPr>
            <p:spPr bwMode="auto">
              <a:xfrm>
                <a:off x="1360" y="2352"/>
                <a:ext cx="272" cy="2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65" name="Line 95"/>
              <p:cNvSpPr>
                <a:spLocks noChangeShapeType="1"/>
              </p:cNvSpPr>
              <p:nvPr/>
            </p:nvSpPr>
            <p:spPr bwMode="auto">
              <a:xfrm>
                <a:off x="1496" y="2624"/>
                <a:ext cx="0" cy="2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6" name="Line 96"/>
              <p:cNvSpPr>
                <a:spLocks noChangeShapeType="1"/>
              </p:cNvSpPr>
              <p:nvPr/>
            </p:nvSpPr>
            <p:spPr bwMode="auto">
              <a:xfrm>
                <a:off x="1256" y="273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7" name="Freeform 98"/>
              <p:cNvSpPr>
                <a:spLocks/>
              </p:cNvSpPr>
              <p:nvPr/>
            </p:nvSpPr>
            <p:spPr bwMode="auto">
              <a:xfrm>
                <a:off x="1254" y="2912"/>
                <a:ext cx="488" cy="248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240" y="0"/>
                  </a:cxn>
                  <a:cxn ang="0">
                    <a:pos x="488" y="248"/>
                  </a:cxn>
                </a:cxnLst>
                <a:rect l="0" t="0" r="r" b="b"/>
                <a:pathLst>
                  <a:path w="488" h="248">
                    <a:moveTo>
                      <a:pt x="0" y="240"/>
                    </a:moveTo>
                    <a:lnTo>
                      <a:pt x="240" y="0"/>
                    </a:lnTo>
                    <a:lnTo>
                      <a:pt x="488" y="24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  <p:sp>
          <p:nvSpPr>
            <p:cNvPr id="10" name="Oval 99"/>
            <p:cNvSpPr>
              <a:spLocks noChangeArrowheads="1"/>
            </p:cNvSpPr>
            <p:nvPr/>
          </p:nvSpPr>
          <p:spPr bwMode="auto">
            <a:xfrm>
              <a:off x="2184400" y="2195513"/>
              <a:ext cx="1844675" cy="67468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0"/>
            <p:cNvSpPr>
              <a:spLocks noChangeArrowheads="1"/>
            </p:cNvSpPr>
            <p:nvPr/>
          </p:nvSpPr>
          <p:spPr bwMode="auto">
            <a:xfrm>
              <a:off x="2266950" y="2386013"/>
              <a:ext cx="1455142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/>
                <a:t>Register for Courses</a:t>
              </a:r>
            </a:p>
          </p:txBody>
        </p:sp>
        <p:sp>
          <p:nvSpPr>
            <p:cNvPr id="12" name="Oval 101"/>
            <p:cNvSpPr>
              <a:spLocks noChangeArrowheads="1"/>
            </p:cNvSpPr>
            <p:nvPr/>
          </p:nvSpPr>
          <p:spPr bwMode="auto">
            <a:xfrm>
              <a:off x="2184400" y="3155950"/>
              <a:ext cx="1844675" cy="6746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2"/>
            <p:cNvSpPr>
              <a:spLocks noChangeArrowheads="1"/>
            </p:cNvSpPr>
            <p:nvPr/>
          </p:nvSpPr>
          <p:spPr bwMode="auto">
            <a:xfrm>
              <a:off x="2811463" y="3346450"/>
              <a:ext cx="530594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/>
                <a:t>Login</a:t>
              </a:r>
            </a:p>
          </p:txBody>
        </p:sp>
        <p:sp>
          <p:nvSpPr>
            <p:cNvPr id="14" name="Line 103"/>
            <p:cNvSpPr>
              <a:spLocks noChangeShapeType="1"/>
            </p:cNvSpPr>
            <p:nvPr/>
          </p:nvSpPr>
          <p:spPr bwMode="auto">
            <a:xfrm flipH="1">
              <a:off x="1282700" y="2520950"/>
              <a:ext cx="876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5" name="Oval 107"/>
            <p:cNvSpPr>
              <a:spLocks noChangeArrowheads="1"/>
            </p:cNvSpPr>
            <p:nvPr/>
          </p:nvSpPr>
          <p:spPr bwMode="auto">
            <a:xfrm>
              <a:off x="2184400" y="4125913"/>
              <a:ext cx="1844675" cy="67468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8"/>
            <p:cNvSpPr>
              <a:spLocks noChangeArrowheads="1"/>
            </p:cNvSpPr>
            <p:nvPr/>
          </p:nvSpPr>
          <p:spPr bwMode="auto">
            <a:xfrm>
              <a:off x="2376488" y="4265613"/>
              <a:ext cx="1272656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200" b="1"/>
                <a:t>Select Courses to</a:t>
              </a:r>
            </a:p>
            <a:p>
              <a:pPr algn="ctr"/>
              <a:r>
                <a:rPr lang="en-US" sz="1200" b="1"/>
                <a:t>Teach</a:t>
              </a:r>
            </a:p>
          </p:txBody>
        </p:sp>
        <p:sp>
          <p:nvSpPr>
            <p:cNvPr id="17" name="Oval 109"/>
            <p:cNvSpPr>
              <a:spLocks noChangeArrowheads="1"/>
            </p:cNvSpPr>
            <p:nvPr/>
          </p:nvSpPr>
          <p:spPr bwMode="auto">
            <a:xfrm>
              <a:off x="2184400" y="5086350"/>
              <a:ext cx="1844675" cy="6746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10"/>
            <p:cNvSpPr>
              <a:spLocks noChangeArrowheads="1"/>
            </p:cNvSpPr>
            <p:nvPr/>
          </p:nvSpPr>
          <p:spPr bwMode="auto">
            <a:xfrm>
              <a:off x="2478088" y="5276850"/>
              <a:ext cx="1121910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/>
                <a:t>Submit Grades</a:t>
              </a:r>
            </a:p>
          </p:txBody>
        </p:sp>
        <p:sp>
          <p:nvSpPr>
            <p:cNvPr id="19" name="Text Box 111"/>
            <p:cNvSpPr txBox="1">
              <a:spLocks noChangeArrowheads="1"/>
            </p:cNvSpPr>
            <p:nvPr/>
          </p:nvSpPr>
          <p:spPr bwMode="auto">
            <a:xfrm>
              <a:off x="412750" y="4767263"/>
              <a:ext cx="1003031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600"/>
                <a:t>Professor</a:t>
              </a:r>
            </a:p>
          </p:txBody>
        </p:sp>
        <p:grpSp>
          <p:nvGrpSpPr>
            <p:cNvPr id="20" name="Group 112"/>
            <p:cNvGrpSpPr>
              <a:grpSpLocks/>
            </p:cNvGrpSpPr>
            <p:nvPr/>
          </p:nvGrpSpPr>
          <p:grpSpPr bwMode="auto">
            <a:xfrm>
              <a:off x="692150" y="3921131"/>
              <a:ext cx="523875" cy="866777"/>
              <a:chOff x="1254" y="2352"/>
              <a:chExt cx="488" cy="808"/>
            </a:xfrm>
          </p:grpSpPr>
          <p:sp>
            <p:nvSpPr>
              <p:cNvPr id="60" name="Oval 113"/>
              <p:cNvSpPr>
                <a:spLocks noChangeArrowheads="1"/>
              </p:cNvSpPr>
              <p:nvPr/>
            </p:nvSpPr>
            <p:spPr bwMode="auto">
              <a:xfrm>
                <a:off x="1360" y="2352"/>
                <a:ext cx="272" cy="2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61" name="Line 114"/>
              <p:cNvSpPr>
                <a:spLocks noChangeShapeType="1"/>
              </p:cNvSpPr>
              <p:nvPr/>
            </p:nvSpPr>
            <p:spPr bwMode="auto">
              <a:xfrm>
                <a:off x="1496" y="2624"/>
                <a:ext cx="0" cy="2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2" name="Line 115"/>
              <p:cNvSpPr>
                <a:spLocks noChangeShapeType="1"/>
              </p:cNvSpPr>
              <p:nvPr/>
            </p:nvSpPr>
            <p:spPr bwMode="auto">
              <a:xfrm>
                <a:off x="1256" y="273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63" name="Freeform 116"/>
              <p:cNvSpPr>
                <a:spLocks/>
              </p:cNvSpPr>
              <p:nvPr/>
            </p:nvSpPr>
            <p:spPr bwMode="auto">
              <a:xfrm>
                <a:off x="1254" y="2912"/>
                <a:ext cx="488" cy="248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240" y="0"/>
                  </a:cxn>
                  <a:cxn ang="0">
                    <a:pos x="488" y="248"/>
                  </a:cxn>
                </a:cxnLst>
                <a:rect l="0" t="0" r="r" b="b"/>
                <a:pathLst>
                  <a:path w="488" h="248">
                    <a:moveTo>
                      <a:pt x="0" y="240"/>
                    </a:moveTo>
                    <a:lnTo>
                      <a:pt x="240" y="0"/>
                    </a:lnTo>
                    <a:lnTo>
                      <a:pt x="488" y="24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  <p:sp>
          <p:nvSpPr>
            <p:cNvPr id="21" name="Line 122"/>
            <p:cNvSpPr>
              <a:spLocks noChangeShapeType="1"/>
            </p:cNvSpPr>
            <p:nvPr/>
          </p:nvSpPr>
          <p:spPr bwMode="auto">
            <a:xfrm flipH="1">
              <a:off x="1282700" y="4464050"/>
              <a:ext cx="876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grpSp>
          <p:nvGrpSpPr>
            <p:cNvPr id="22" name="Group 149"/>
            <p:cNvGrpSpPr>
              <a:grpSpLocks/>
            </p:cNvGrpSpPr>
            <p:nvPr/>
          </p:nvGrpSpPr>
          <p:grpSpPr bwMode="auto">
            <a:xfrm>
              <a:off x="5073650" y="2954342"/>
              <a:ext cx="957263" cy="1196976"/>
              <a:chOff x="3540" y="1729"/>
              <a:chExt cx="603" cy="754"/>
            </a:xfrm>
          </p:grpSpPr>
          <p:sp>
            <p:nvSpPr>
              <p:cNvPr id="54" name="Text Box 123"/>
              <p:cNvSpPr txBox="1">
                <a:spLocks noChangeArrowheads="1"/>
              </p:cNvSpPr>
              <p:nvPr/>
            </p:nvSpPr>
            <p:spPr bwMode="auto">
              <a:xfrm>
                <a:off x="3540" y="2259"/>
                <a:ext cx="603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>
                <a:spAutoFit/>
              </a:bodyPr>
              <a:lstStyle/>
              <a:p>
                <a:r>
                  <a:rPr lang="en-US" sz="1600"/>
                  <a:t>Registrar</a:t>
                </a:r>
              </a:p>
            </p:txBody>
          </p:sp>
          <p:grpSp>
            <p:nvGrpSpPr>
              <p:cNvPr id="55" name="Group 124"/>
              <p:cNvGrpSpPr>
                <a:grpSpLocks/>
              </p:cNvGrpSpPr>
              <p:nvPr/>
            </p:nvGrpSpPr>
            <p:grpSpPr bwMode="auto">
              <a:xfrm>
                <a:off x="3700" y="1729"/>
                <a:ext cx="330" cy="547"/>
                <a:chOff x="1254" y="2352"/>
                <a:chExt cx="488" cy="808"/>
              </a:xfrm>
            </p:grpSpPr>
            <p:sp>
              <p:nvSpPr>
                <p:cNvPr id="56" name="Oval 125"/>
                <p:cNvSpPr>
                  <a:spLocks noChangeArrowheads="1"/>
                </p:cNvSpPr>
                <p:nvPr/>
              </p:nvSpPr>
              <p:spPr bwMode="auto">
                <a:xfrm>
                  <a:off x="1360" y="2352"/>
                  <a:ext cx="272" cy="2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57" name="Line 126"/>
                <p:cNvSpPr>
                  <a:spLocks noChangeShapeType="1"/>
                </p:cNvSpPr>
                <p:nvPr/>
              </p:nvSpPr>
              <p:spPr bwMode="auto">
                <a:xfrm>
                  <a:off x="1496" y="2624"/>
                  <a:ext cx="0" cy="2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58" name="Line 127"/>
                <p:cNvSpPr>
                  <a:spLocks noChangeShapeType="1"/>
                </p:cNvSpPr>
                <p:nvPr/>
              </p:nvSpPr>
              <p:spPr bwMode="auto">
                <a:xfrm>
                  <a:off x="1256" y="2736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59" name="Freeform 128"/>
                <p:cNvSpPr>
                  <a:spLocks/>
                </p:cNvSpPr>
                <p:nvPr/>
              </p:nvSpPr>
              <p:spPr bwMode="auto">
                <a:xfrm>
                  <a:off x="1254" y="2912"/>
                  <a:ext cx="488" cy="248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240" y="0"/>
                    </a:cxn>
                    <a:cxn ang="0">
                      <a:pos x="488" y="248"/>
                    </a:cxn>
                  </a:cxnLst>
                  <a:rect l="0" t="0" r="r" b="b"/>
                  <a:pathLst>
                    <a:path w="488" h="248">
                      <a:moveTo>
                        <a:pt x="0" y="240"/>
                      </a:moveTo>
                      <a:lnTo>
                        <a:pt x="240" y="0"/>
                      </a:lnTo>
                      <a:lnTo>
                        <a:pt x="488" y="248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148"/>
            <p:cNvGrpSpPr>
              <a:grpSpLocks/>
            </p:cNvGrpSpPr>
            <p:nvPr/>
          </p:nvGrpSpPr>
          <p:grpSpPr bwMode="auto">
            <a:xfrm>
              <a:off x="4857752" y="4776786"/>
              <a:ext cx="1360488" cy="1196976"/>
              <a:chOff x="3404" y="2841"/>
              <a:chExt cx="857" cy="754"/>
            </a:xfrm>
          </p:grpSpPr>
          <p:sp>
            <p:nvSpPr>
              <p:cNvPr id="48" name="Text Box 129"/>
              <p:cNvSpPr txBox="1">
                <a:spLocks noChangeArrowheads="1"/>
              </p:cNvSpPr>
              <p:nvPr/>
            </p:nvSpPr>
            <p:spPr bwMode="auto">
              <a:xfrm>
                <a:off x="3404" y="3371"/>
                <a:ext cx="857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>
                <a:spAutoFit/>
              </a:bodyPr>
              <a:lstStyle/>
              <a:p>
                <a:r>
                  <a:rPr lang="en-US" sz="1600"/>
                  <a:t>Billing System</a:t>
                </a:r>
              </a:p>
            </p:txBody>
          </p:sp>
          <p:grpSp>
            <p:nvGrpSpPr>
              <p:cNvPr id="49" name="Group 130"/>
              <p:cNvGrpSpPr>
                <a:grpSpLocks/>
              </p:cNvGrpSpPr>
              <p:nvPr/>
            </p:nvGrpSpPr>
            <p:grpSpPr bwMode="auto">
              <a:xfrm>
                <a:off x="3700" y="2841"/>
                <a:ext cx="330" cy="547"/>
                <a:chOff x="1254" y="2352"/>
                <a:chExt cx="488" cy="808"/>
              </a:xfrm>
            </p:grpSpPr>
            <p:sp>
              <p:nvSpPr>
                <p:cNvPr id="50" name="Oval 131"/>
                <p:cNvSpPr>
                  <a:spLocks noChangeArrowheads="1"/>
                </p:cNvSpPr>
                <p:nvPr/>
              </p:nvSpPr>
              <p:spPr bwMode="auto">
                <a:xfrm>
                  <a:off x="1360" y="2352"/>
                  <a:ext cx="272" cy="2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51" name="Line 132"/>
                <p:cNvSpPr>
                  <a:spLocks noChangeShapeType="1"/>
                </p:cNvSpPr>
                <p:nvPr/>
              </p:nvSpPr>
              <p:spPr bwMode="auto">
                <a:xfrm>
                  <a:off x="1496" y="2624"/>
                  <a:ext cx="0" cy="2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52" name="Line 133"/>
                <p:cNvSpPr>
                  <a:spLocks noChangeShapeType="1"/>
                </p:cNvSpPr>
                <p:nvPr/>
              </p:nvSpPr>
              <p:spPr bwMode="auto">
                <a:xfrm>
                  <a:off x="1256" y="2736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53" name="Freeform 134"/>
                <p:cNvSpPr>
                  <a:spLocks/>
                </p:cNvSpPr>
                <p:nvPr/>
              </p:nvSpPr>
              <p:spPr bwMode="auto">
                <a:xfrm>
                  <a:off x="1254" y="2912"/>
                  <a:ext cx="488" cy="248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240" y="0"/>
                    </a:cxn>
                    <a:cxn ang="0">
                      <a:pos x="488" y="248"/>
                    </a:cxn>
                  </a:cxnLst>
                  <a:rect l="0" t="0" r="r" b="b"/>
                  <a:pathLst>
                    <a:path w="488" h="248">
                      <a:moveTo>
                        <a:pt x="0" y="240"/>
                      </a:moveTo>
                      <a:lnTo>
                        <a:pt x="240" y="0"/>
                      </a:lnTo>
                      <a:lnTo>
                        <a:pt x="488" y="248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Oval 135"/>
            <p:cNvSpPr>
              <a:spLocks noChangeArrowheads="1"/>
            </p:cNvSpPr>
            <p:nvPr/>
          </p:nvSpPr>
          <p:spPr bwMode="auto">
            <a:xfrm>
              <a:off x="6819900" y="2051050"/>
              <a:ext cx="1844675" cy="6746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36"/>
            <p:cNvSpPr>
              <a:spLocks noChangeArrowheads="1"/>
            </p:cNvSpPr>
            <p:nvPr/>
          </p:nvSpPr>
          <p:spPr bwMode="auto">
            <a:xfrm>
              <a:off x="6965950" y="2190750"/>
              <a:ext cx="1399999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200" b="1"/>
                <a:t>Maintain Professor</a:t>
              </a:r>
            </a:p>
            <a:p>
              <a:pPr algn="ctr"/>
              <a:r>
                <a:rPr lang="en-US" sz="1200" b="1"/>
                <a:t>Information</a:t>
              </a:r>
            </a:p>
          </p:txBody>
        </p:sp>
        <p:sp>
          <p:nvSpPr>
            <p:cNvPr id="26" name="Oval 137"/>
            <p:cNvSpPr>
              <a:spLocks noChangeArrowheads="1"/>
            </p:cNvSpPr>
            <p:nvPr/>
          </p:nvSpPr>
          <p:spPr bwMode="auto">
            <a:xfrm>
              <a:off x="6819900" y="3148013"/>
              <a:ext cx="1844675" cy="674687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38"/>
            <p:cNvSpPr>
              <a:spLocks noChangeArrowheads="1"/>
            </p:cNvSpPr>
            <p:nvPr/>
          </p:nvSpPr>
          <p:spPr bwMode="auto">
            <a:xfrm>
              <a:off x="7053263" y="3287713"/>
              <a:ext cx="1303755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200" b="1"/>
                <a:t>Maintain Student</a:t>
              </a:r>
            </a:p>
            <a:p>
              <a:pPr algn="ctr"/>
              <a:r>
                <a:rPr lang="en-US" sz="1200" b="1"/>
                <a:t>Information</a:t>
              </a:r>
            </a:p>
          </p:txBody>
        </p:sp>
        <p:sp>
          <p:nvSpPr>
            <p:cNvPr id="28" name="Oval 139"/>
            <p:cNvSpPr>
              <a:spLocks noChangeArrowheads="1"/>
            </p:cNvSpPr>
            <p:nvPr/>
          </p:nvSpPr>
          <p:spPr bwMode="auto">
            <a:xfrm>
              <a:off x="6819900" y="4235450"/>
              <a:ext cx="1844675" cy="67468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40"/>
            <p:cNvSpPr>
              <a:spLocks noChangeArrowheads="1"/>
            </p:cNvSpPr>
            <p:nvPr/>
          </p:nvSpPr>
          <p:spPr bwMode="auto">
            <a:xfrm>
              <a:off x="7004050" y="4425950"/>
              <a:ext cx="1331326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/>
                <a:t>Close Registration</a:t>
              </a:r>
            </a:p>
          </p:txBody>
        </p:sp>
        <p:grpSp>
          <p:nvGrpSpPr>
            <p:cNvPr id="30" name="Group 147"/>
            <p:cNvGrpSpPr>
              <a:grpSpLocks/>
            </p:cNvGrpSpPr>
            <p:nvPr/>
          </p:nvGrpSpPr>
          <p:grpSpPr bwMode="auto">
            <a:xfrm>
              <a:off x="4781551" y="1131893"/>
              <a:ext cx="1462088" cy="1196976"/>
              <a:chOff x="2468" y="3225"/>
              <a:chExt cx="921" cy="754"/>
            </a:xfrm>
          </p:grpSpPr>
          <p:sp>
            <p:nvSpPr>
              <p:cNvPr id="42" name="Text Box 141"/>
              <p:cNvSpPr txBox="1">
                <a:spLocks noChangeArrowheads="1"/>
              </p:cNvSpPr>
              <p:nvPr/>
            </p:nvSpPr>
            <p:spPr bwMode="auto">
              <a:xfrm>
                <a:off x="2468" y="3755"/>
                <a:ext cx="921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>
                <a:spAutoFit/>
              </a:bodyPr>
              <a:lstStyle/>
              <a:p>
                <a:r>
                  <a:rPr lang="en-US" sz="1600"/>
                  <a:t>Course Catalog</a:t>
                </a:r>
              </a:p>
            </p:txBody>
          </p:sp>
          <p:grpSp>
            <p:nvGrpSpPr>
              <p:cNvPr id="43" name="Group 142"/>
              <p:cNvGrpSpPr>
                <a:grpSpLocks/>
              </p:cNvGrpSpPr>
              <p:nvPr/>
            </p:nvGrpSpPr>
            <p:grpSpPr bwMode="auto">
              <a:xfrm>
                <a:off x="2812" y="3225"/>
                <a:ext cx="330" cy="547"/>
                <a:chOff x="1254" y="2352"/>
                <a:chExt cx="488" cy="808"/>
              </a:xfrm>
            </p:grpSpPr>
            <p:sp>
              <p:nvSpPr>
                <p:cNvPr id="44" name="Oval 143"/>
                <p:cNvSpPr>
                  <a:spLocks noChangeArrowheads="1"/>
                </p:cNvSpPr>
                <p:nvPr/>
              </p:nvSpPr>
              <p:spPr bwMode="auto">
                <a:xfrm>
                  <a:off x="1360" y="2352"/>
                  <a:ext cx="272" cy="2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45" name="Line 144"/>
                <p:cNvSpPr>
                  <a:spLocks noChangeShapeType="1"/>
                </p:cNvSpPr>
                <p:nvPr/>
              </p:nvSpPr>
              <p:spPr bwMode="auto">
                <a:xfrm>
                  <a:off x="1496" y="2624"/>
                  <a:ext cx="0" cy="2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46" name="Line 145"/>
                <p:cNvSpPr>
                  <a:spLocks noChangeShapeType="1"/>
                </p:cNvSpPr>
                <p:nvPr/>
              </p:nvSpPr>
              <p:spPr bwMode="auto">
                <a:xfrm>
                  <a:off x="1256" y="2736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47" name="Freeform 146"/>
                <p:cNvSpPr>
                  <a:spLocks/>
                </p:cNvSpPr>
                <p:nvPr/>
              </p:nvSpPr>
              <p:spPr bwMode="auto">
                <a:xfrm>
                  <a:off x="1254" y="2912"/>
                  <a:ext cx="488" cy="248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240" y="0"/>
                    </a:cxn>
                    <a:cxn ang="0">
                      <a:pos x="488" y="248"/>
                    </a:cxn>
                  </a:cxnLst>
                  <a:rect l="0" t="0" r="r" b="b"/>
                  <a:pathLst>
                    <a:path w="488" h="248">
                      <a:moveTo>
                        <a:pt x="0" y="240"/>
                      </a:moveTo>
                      <a:lnTo>
                        <a:pt x="240" y="0"/>
                      </a:lnTo>
                      <a:lnTo>
                        <a:pt x="488" y="248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</p:grpSp>
        <p:sp>
          <p:nvSpPr>
            <p:cNvPr id="31" name="Line 150"/>
            <p:cNvSpPr>
              <a:spLocks noChangeShapeType="1"/>
            </p:cNvSpPr>
            <p:nvPr/>
          </p:nvSpPr>
          <p:spPr bwMode="auto">
            <a:xfrm flipV="1">
              <a:off x="3911600" y="2374900"/>
              <a:ext cx="1244600" cy="193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2" name="Line 151"/>
            <p:cNvSpPr>
              <a:spLocks noChangeShapeType="1"/>
            </p:cNvSpPr>
            <p:nvPr/>
          </p:nvSpPr>
          <p:spPr bwMode="auto">
            <a:xfrm flipV="1">
              <a:off x="3949700" y="1778000"/>
              <a:ext cx="120650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3" name="Line 152"/>
            <p:cNvSpPr>
              <a:spLocks noChangeShapeType="1"/>
            </p:cNvSpPr>
            <p:nvPr/>
          </p:nvSpPr>
          <p:spPr bwMode="auto">
            <a:xfrm flipH="1">
              <a:off x="5918200" y="3498850"/>
              <a:ext cx="876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4" name="Line 153"/>
            <p:cNvSpPr>
              <a:spLocks noChangeShapeType="1"/>
            </p:cNvSpPr>
            <p:nvPr/>
          </p:nvSpPr>
          <p:spPr bwMode="auto">
            <a:xfrm flipV="1">
              <a:off x="5918200" y="4803775"/>
              <a:ext cx="109220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5" name="Line 154"/>
            <p:cNvSpPr>
              <a:spLocks noChangeShapeType="1"/>
            </p:cNvSpPr>
            <p:nvPr/>
          </p:nvSpPr>
          <p:spPr bwMode="auto">
            <a:xfrm>
              <a:off x="4025900" y="3498850"/>
              <a:ext cx="1206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6" name="Line 155"/>
            <p:cNvSpPr>
              <a:spLocks noChangeShapeType="1"/>
            </p:cNvSpPr>
            <p:nvPr/>
          </p:nvSpPr>
          <p:spPr bwMode="auto">
            <a:xfrm flipH="1">
              <a:off x="1282700" y="1746250"/>
              <a:ext cx="9398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7" name="Line 156"/>
            <p:cNvSpPr>
              <a:spLocks noChangeShapeType="1"/>
            </p:cNvSpPr>
            <p:nvPr/>
          </p:nvSpPr>
          <p:spPr bwMode="auto">
            <a:xfrm flipH="1" flipV="1">
              <a:off x="1282700" y="2673350"/>
              <a:ext cx="9398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8" name="Line 158"/>
            <p:cNvSpPr>
              <a:spLocks noChangeShapeType="1"/>
            </p:cNvSpPr>
            <p:nvPr/>
          </p:nvSpPr>
          <p:spPr bwMode="auto">
            <a:xfrm flipH="1">
              <a:off x="1282700" y="3689350"/>
              <a:ext cx="9398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9" name="Line 159"/>
            <p:cNvSpPr>
              <a:spLocks noChangeShapeType="1"/>
            </p:cNvSpPr>
            <p:nvPr/>
          </p:nvSpPr>
          <p:spPr bwMode="auto">
            <a:xfrm flipH="1" flipV="1">
              <a:off x="1282700" y="4616450"/>
              <a:ext cx="9398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40" name="Line 161"/>
            <p:cNvSpPr>
              <a:spLocks noChangeShapeType="1"/>
            </p:cNvSpPr>
            <p:nvPr/>
          </p:nvSpPr>
          <p:spPr bwMode="auto">
            <a:xfrm flipH="1">
              <a:off x="5918200" y="2643188"/>
              <a:ext cx="1062038" cy="703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41" name="Line 162"/>
            <p:cNvSpPr>
              <a:spLocks noChangeShapeType="1"/>
            </p:cNvSpPr>
            <p:nvPr/>
          </p:nvSpPr>
          <p:spPr bwMode="auto">
            <a:xfrm flipH="1" flipV="1">
              <a:off x="5918200" y="3651250"/>
              <a:ext cx="1041400" cy="688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lvl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(Glossary)</a:t>
            </a:r>
          </a:p>
          <a:p>
            <a:pPr lvl="2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 lvl="3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lvl="3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2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–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(Inception)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(Elaboration).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581400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(Supplementary Specification)</a:t>
            </a:r>
          </a:p>
          <a:p>
            <a:pPr lvl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(Usability)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(Reliability)</a:t>
            </a:r>
          </a:p>
          <a:p>
            <a:pPr lvl="1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(Performance)</a:t>
            </a:r>
          </a:p>
          <a:p>
            <a:pPr lvl="1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(Supportability)</a:t>
            </a:r>
          </a:p>
          <a:p>
            <a:pPr lvl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(Design constraints)</a:t>
            </a:r>
          </a:p>
          <a:p>
            <a:endParaRPr lang="en-US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Tên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tả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ngắn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gọn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Luồng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sự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kiện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lược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hoạt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(activity diagram)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lược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dụng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yêu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cầu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cụ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thể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Tiền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điều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kiện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Hậu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điều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kiện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lược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khác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381500" y="1508125"/>
            <a:ext cx="4343400" cy="4816475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33900" y="1660525"/>
            <a:ext cx="4343400" cy="4816475"/>
            <a:chOff x="4381500" y="1143000"/>
            <a:chExt cx="4343400" cy="481647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81500" y="1143000"/>
              <a:ext cx="4343400" cy="4816475"/>
            </a:xfrm>
            <a:prstGeom prst="rect">
              <a:avLst/>
            </a:prstGeom>
            <a:noFill/>
            <a:ln w="28575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334000" y="3746500"/>
              <a:ext cx="1162051" cy="1600200"/>
              <a:chOff x="365" y="2533"/>
              <a:chExt cx="754" cy="1008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365" y="2533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687" y="2821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12"/>
              <p:cNvSpPr>
                <a:spLocks noChangeShapeType="1"/>
              </p:cNvSpPr>
              <p:nvPr/>
            </p:nvSpPr>
            <p:spPr bwMode="auto">
              <a:xfrm flipH="1">
                <a:off x="975" y="296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3"/>
              <p:cNvSpPr>
                <a:spLocks noChangeShapeType="1"/>
              </p:cNvSpPr>
              <p:nvPr/>
            </p:nvSpPr>
            <p:spPr bwMode="auto">
              <a:xfrm>
                <a:off x="735" y="30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4"/>
              <p:cNvSpPr>
                <a:spLocks noChangeShapeType="1"/>
              </p:cNvSpPr>
              <p:nvPr/>
            </p:nvSpPr>
            <p:spPr bwMode="auto">
              <a:xfrm>
                <a:off x="735" y="310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5"/>
              <p:cNvSpPr>
                <a:spLocks noChangeShapeType="1"/>
              </p:cNvSpPr>
              <p:nvPr/>
            </p:nvSpPr>
            <p:spPr bwMode="auto">
              <a:xfrm>
                <a:off x="735" y="315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6"/>
              <p:cNvSpPr>
                <a:spLocks noChangeShapeType="1"/>
              </p:cNvSpPr>
              <p:nvPr/>
            </p:nvSpPr>
            <p:spPr bwMode="auto">
              <a:xfrm>
                <a:off x="735" y="325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735" y="320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8"/>
              <p:cNvSpPr>
                <a:spLocks noChangeShapeType="1"/>
              </p:cNvSpPr>
              <p:nvPr/>
            </p:nvSpPr>
            <p:spPr bwMode="auto">
              <a:xfrm>
                <a:off x="735" y="330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9"/>
              <p:cNvSpPr>
                <a:spLocks noChangeShapeType="1"/>
              </p:cNvSpPr>
              <p:nvPr/>
            </p:nvSpPr>
            <p:spPr bwMode="auto">
              <a:xfrm>
                <a:off x="735" y="334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735" y="339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>
                <a:off x="735" y="344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>
                <a:off x="735" y="3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23"/>
              <p:cNvSpPr>
                <a:spLocks noChangeShapeType="1"/>
              </p:cNvSpPr>
              <p:nvPr/>
            </p:nvSpPr>
            <p:spPr bwMode="auto">
              <a:xfrm>
                <a:off x="735" y="301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24"/>
              <p:cNvSpPr>
                <a:spLocks noChangeShapeType="1"/>
              </p:cNvSpPr>
              <p:nvPr/>
            </p:nvSpPr>
            <p:spPr bwMode="auto">
              <a:xfrm>
                <a:off x="735" y="2917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25"/>
              <p:cNvSpPr>
                <a:spLocks noChangeShapeType="1"/>
              </p:cNvSpPr>
              <p:nvPr/>
            </p:nvSpPr>
            <p:spPr bwMode="auto">
              <a:xfrm>
                <a:off x="735" y="2869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6"/>
              <p:cNvSpPr>
                <a:spLocks noChangeShapeType="1"/>
              </p:cNvSpPr>
              <p:nvPr/>
            </p:nvSpPr>
            <p:spPr bwMode="auto">
              <a:xfrm>
                <a:off x="735" y="2965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5229225" y="5422900"/>
              <a:ext cx="18738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err="1" smtClean="0"/>
                <a:t>Đặc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tả</a:t>
              </a:r>
              <a:r>
                <a:rPr lang="en-US" b="1" dirty="0" smtClean="0"/>
                <a:t> ca </a:t>
              </a:r>
              <a:r>
                <a:rPr lang="en-US" b="1" dirty="0" err="1" smtClean="0"/>
                <a:t>sử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dụng</a:t>
              </a:r>
              <a:endParaRPr lang="en-US" sz="1800" b="1" dirty="0"/>
            </a:p>
          </p:txBody>
        </p: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6591300" y="3746500"/>
              <a:ext cx="1160463" cy="1600200"/>
              <a:chOff x="365" y="2533"/>
              <a:chExt cx="754" cy="1008"/>
            </a:xfrm>
          </p:grpSpPr>
          <p:sp>
            <p:nvSpPr>
              <p:cNvPr id="34" name="Oval 29"/>
              <p:cNvSpPr>
                <a:spLocks noChangeArrowheads="1"/>
              </p:cNvSpPr>
              <p:nvPr/>
            </p:nvSpPr>
            <p:spPr bwMode="auto">
              <a:xfrm>
                <a:off x="365" y="2533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687" y="2821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 flipH="1">
                <a:off x="975" y="296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>
                <a:off x="735" y="30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735" y="310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735" y="315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735" y="325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735" y="320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735" y="330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735" y="334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735" y="339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735" y="344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735" y="3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735" y="301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>
                <a:off x="735" y="2917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735" y="2869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735" y="2965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>
              <a:off x="6591300" y="4660900"/>
              <a:ext cx="4429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...</a:t>
              </a:r>
            </a:p>
          </p:txBody>
        </p: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4632339" y="1778000"/>
              <a:ext cx="681039" cy="801688"/>
              <a:chOff x="7654" y="3380"/>
              <a:chExt cx="554" cy="754"/>
            </a:xfrm>
          </p:grpSpPr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51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2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53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54" y="0"/>
                  </a:cxn>
                  <a:cxn ang="0">
                    <a:pos x="108" y="54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Oval 54"/>
            <p:cNvSpPr>
              <a:spLocks noChangeArrowheads="1"/>
            </p:cNvSpPr>
            <p:nvPr/>
          </p:nvSpPr>
          <p:spPr bwMode="auto">
            <a:xfrm>
              <a:off x="6110288" y="1625600"/>
              <a:ext cx="962025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5"/>
            <p:cNvSpPr>
              <a:spLocks noChangeArrowheads="1"/>
            </p:cNvSpPr>
            <p:nvPr/>
          </p:nvSpPr>
          <p:spPr bwMode="auto">
            <a:xfrm>
              <a:off x="5554663" y="2540000"/>
              <a:ext cx="962025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 flipV="1">
              <a:off x="5445125" y="1854200"/>
              <a:ext cx="665163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5343525" y="2311400"/>
              <a:ext cx="592138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5256213" y="1143000"/>
              <a:ext cx="2701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err="1" smtClean="0">
                  <a:solidFill>
                    <a:srgbClr val="00CCFF"/>
                  </a:solidFill>
                </a:rPr>
                <a:t>Mô</a:t>
              </a:r>
              <a:r>
                <a:rPr lang="en-US" sz="2000" b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00CCFF"/>
                  </a:solidFill>
                </a:rPr>
                <a:t>hình</a:t>
              </a:r>
              <a:r>
                <a:rPr lang="en-US" sz="2000" b="1" dirty="0" smtClean="0">
                  <a:solidFill>
                    <a:srgbClr val="00CCFF"/>
                  </a:solidFill>
                </a:rPr>
                <a:t> ca </a:t>
              </a:r>
              <a:r>
                <a:rPr lang="en-US" sz="2000" b="1" dirty="0" err="1" smtClean="0">
                  <a:solidFill>
                    <a:srgbClr val="00CCFF"/>
                  </a:solidFill>
                </a:rPr>
                <a:t>sử</a:t>
              </a:r>
              <a:r>
                <a:rPr lang="en-US" sz="2000" b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00CCFF"/>
                  </a:solidFill>
                </a:rPr>
                <a:t>dụng</a:t>
              </a:r>
              <a:endParaRPr lang="en-US" sz="2000" b="1" dirty="0">
                <a:solidFill>
                  <a:srgbClr val="00CCFF"/>
                </a:solidFill>
              </a:endParaRP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4503738" y="2590800"/>
              <a:ext cx="9318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 err="1" smtClean="0"/>
                <a:t>Tác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nhân</a:t>
              </a:r>
              <a:endParaRPr lang="en-US" sz="1800" b="1" dirty="0"/>
            </a:p>
          </p:txBody>
        </p:sp>
        <p:sp>
          <p:nvSpPr>
            <p:cNvPr id="20" name="Text Box 68"/>
            <p:cNvSpPr txBox="1">
              <a:spLocks noChangeArrowheads="1"/>
            </p:cNvSpPr>
            <p:nvPr/>
          </p:nvSpPr>
          <p:spPr bwMode="auto">
            <a:xfrm>
              <a:off x="5859463" y="3098800"/>
              <a:ext cx="14049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 smtClean="0"/>
                <a:t>Ca </a:t>
              </a:r>
              <a:r>
                <a:rPr lang="en-US" sz="1800" b="1" dirty="0" err="1" smtClean="0"/>
                <a:t>sử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dụng</a:t>
              </a:r>
              <a:endParaRPr lang="en-US" sz="1800" b="1" dirty="0"/>
            </a:p>
          </p:txBody>
        </p:sp>
        <p:sp>
          <p:nvSpPr>
            <p:cNvPr id="21" name="AutoShape 69"/>
            <p:cNvSpPr>
              <a:spLocks noChangeArrowheads="1"/>
            </p:cNvSpPr>
            <p:nvPr/>
          </p:nvSpPr>
          <p:spPr bwMode="auto">
            <a:xfrm>
              <a:off x="4778375" y="3632200"/>
              <a:ext cx="3563938" cy="21717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CC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70"/>
            <p:cNvSpPr>
              <a:spLocks noChangeArrowheads="1"/>
            </p:cNvSpPr>
            <p:nvPr/>
          </p:nvSpPr>
          <p:spPr bwMode="auto">
            <a:xfrm>
              <a:off x="5486400" y="2436813"/>
              <a:ext cx="1090613" cy="66198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CC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74"/>
            <p:cNvSpPr>
              <a:spLocks noChangeArrowheads="1"/>
            </p:cNvSpPr>
            <p:nvPr/>
          </p:nvSpPr>
          <p:spPr bwMode="auto">
            <a:xfrm flipH="1">
              <a:off x="6638925" y="2540000"/>
              <a:ext cx="962025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75"/>
            <p:cNvSpPr>
              <a:spLocks noChangeShapeType="1"/>
            </p:cNvSpPr>
            <p:nvPr/>
          </p:nvSpPr>
          <p:spPr bwMode="auto">
            <a:xfrm flipH="1">
              <a:off x="7219950" y="2311400"/>
              <a:ext cx="592138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77"/>
            <p:cNvGrpSpPr>
              <a:grpSpLocks/>
            </p:cNvGrpSpPr>
            <p:nvPr/>
          </p:nvGrpSpPr>
          <p:grpSpPr bwMode="auto">
            <a:xfrm>
              <a:off x="7820039" y="1778000"/>
              <a:ext cx="681039" cy="801688"/>
              <a:chOff x="7654" y="3380"/>
              <a:chExt cx="554" cy="754"/>
            </a:xfrm>
          </p:grpSpPr>
          <p:sp>
            <p:nvSpPr>
              <p:cNvPr id="26" name="Oval 78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79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80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81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54" y="0"/>
                  </a:cxn>
                  <a:cxn ang="0">
                    <a:pos x="108" y="54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482600" y="1338262"/>
            <a:ext cx="8191500" cy="5291138"/>
            <a:chOff x="482600" y="838200"/>
            <a:chExt cx="8191500" cy="5291138"/>
          </a:xfrm>
        </p:grpSpPr>
        <p:sp>
          <p:nvSpPr>
            <p:cNvPr id="71" name="Freeform 339"/>
            <p:cNvSpPr>
              <a:spLocks/>
            </p:cNvSpPr>
            <p:nvPr/>
          </p:nvSpPr>
          <p:spPr bwMode="auto">
            <a:xfrm>
              <a:off x="3822700" y="1717675"/>
              <a:ext cx="1588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8"/>
                </a:cxn>
              </a:cxnLst>
              <a:rect l="0" t="0" r="r" b="b"/>
              <a:pathLst>
                <a:path w="1" h="178">
                  <a:moveTo>
                    <a:pt x="0" y="0"/>
                  </a:moveTo>
                  <a:lnTo>
                    <a:pt x="0" y="17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1"/>
            <p:cNvSpPr>
              <a:spLocks/>
            </p:cNvSpPr>
            <p:nvPr/>
          </p:nvSpPr>
          <p:spPr bwMode="auto">
            <a:xfrm>
              <a:off x="4054475" y="2133600"/>
              <a:ext cx="1498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4" y="0"/>
                </a:cxn>
              </a:cxnLst>
              <a:rect l="0" t="0" r="r" b="b"/>
              <a:pathLst>
                <a:path w="944" h="1">
                  <a:moveTo>
                    <a:pt x="0" y="0"/>
                  </a:moveTo>
                  <a:lnTo>
                    <a:pt x="94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14"/>
            <p:cNvSpPr>
              <a:spLocks/>
            </p:cNvSpPr>
            <p:nvPr/>
          </p:nvSpPr>
          <p:spPr bwMode="auto">
            <a:xfrm flipH="1">
              <a:off x="3303588" y="3338513"/>
              <a:ext cx="325437" cy="334962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11"/>
                </a:cxn>
              </a:cxnLst>
              <a:rect l="0" t="0" r="r" b="b"/>
              <a:pathLst>
                <a:path w="316" h="211">
                  <a:moveTo>
                    <a:pt x="316" y="0"/>
                  </a:moveTo>
                  <a:lnTo>
                    <a:pt x="0" y="2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74"/>
            <p:cNvSpPr>
              <a:spLocks/>
            </p:cNvSpPr>
            <p:nvPr/>
          </p:nvSpPr>
          <p:spPr bwMode="auto">
            <a:xfrm>
              <a:off x="3208338" y="5594350"/>
              <a:ext cx="533400" cy="312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78"/>
                </a:cxn>
              </a:cxnLst>
              <a:rect l="0" t="0" r="r" b="b"/>
              <a:pathLst>
                <a:path w="303" h="178">
                  <a:moveTo>
                    <a:pt x="0" y="0"/>
                  </a:moveTo>
                  <a:lnTo>
                    <a:pt x="303" y="17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82"/>
            <p:cNvSpPr>
              <a:spLocks/>
            </p:cNvSpPr>
            <p:nvPr/>
          </p:nvSpPr>
          <p:spPr bwMode="auto">
            <a:xfrm>
              <a:off x="4002088" y="5006975"/>
              <a:ext cx="892175" cy="88741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0" y="529"/>
                </a:cxn>
              </a:cxnLst>
              <a:rect l="0" t="0" r="r" b="b"/>
              <a:pathLst>
                <a:path w="490" h="529">
                  <a:moveTo>
                    <a:pt x="490" y="0"/>
                  </a:moveTo>
                  <a:lnTo>
                    <a:pt x="0" y="52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78"/>
            <p:cNvSpPr>
              <a:spLocks/>
            </p:cNvSpPr>
            <p:nvPr/>
          </p:nvSpPr>
          <p:spPr bwMode="auto">
            <a:xfrm>
              <a:off x="4035425" y="2324100"/>
              <a:ext cx="2139950" cy="3681413"/>
            </a:xfrm>
            <a:custGeom>
              <a:avLst/>
              <a:gdLst/>
              <a:ahLst/>
              <a:cxnLst>
                <a:cxn ang="0">
                  <a:pos x="1366" y="0"/>
                </a:cxn>
                <a:cxn ang="0">
                  <a:pos x="1366" y="2319"/>
                </a:cxn>
                <a:cxn ang="0">
                  <a:pos x="0" y="2319"/>
                </a:cxn>
              </a:cxnLst>
              <a:rect l="0" t="0" r="r" b="b"/>
              <a:pathLst>
                <a:path w="1366" h="2319">
                  <a:moveTo>
                    <a:pt x="1366" y="0"/>
                  </a:moveTo>
                  <a:lnTo>
                    <a:pt x="1366" y="2319"/>
                  </a:lnTo>
                  <a:lnTo>
                    <a:pt x="0" y="231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397"/>
            <p:cNvSpPr>
              <a:spLocks noChangeArrowheads="1"/>
            </p:cNvSpPr>
            <p:nvPr/>
          </p:nvSpPr>
          <p:spPr bwMode="auto">
            <a:xfrm>
              <a:off x="4240213" y="4619625"/>
              <a:ext cx="1247775" cy="381000"/>
            </a:xfrm>
            <a:prstGeom prst="flowChartTerminator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8" name="AutoShape 398"/>
            <p:cNvSpPr>
              <a:spLocks noChangeArrowheads="1"/>
            </p:cNvSpPr>
            <p:nvPr/>
          </p:nvSpPr>
          <p:spPr bwMode="auto">
            <a:xfrm>
              <a:off x="2320925" y="5238750"/>
              <a:ext cx="1247775" cy="381000"/>
            </a:xfrm>
            <a:prstGeom prst="flowChartTerminator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9" name="AutoShape 399"/>
            <p:cNvSpPr>
              <a:spLocks noChangeArrowheads="1"/>
            </p:cNvSpPr>
            <p:nvPr/>
          </p:nvSpPr>
          <p:spPr bwMode="auto">
            <a:xfrm>
              <a:off x="4092575" y="2971800"/>
              <a:ext cx="1247775" cy="381000"/>
            </a:xfrm>
            <a:prstGeom prst="flowChartTerminator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80" name="AutoShape 400"/>
            <p:cNvSpPr>
              <a:spLocks noChangeArrowheads="1"/>
            </p:cNvSpPr>
            <p:nvPr/>
          </p:nvSpPr>
          <p:spPr bwMode="auto">
            <a:xfrm>
              <a:off x="2368550" y="2971800"/>
              <a:ext cx="1247775" cy="381000"/>
            </a:xfrm>
            <a:prstGeom prst="flowChartTerminator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81" name="AutoShape 401"/>
            <p:cNvSpPr>
              <a:spLocks noChangeArrowheads="1"/>
            </p:cNvSpPr>
            <p:nvPr/>
          </p:nvSpPr>
          <p:spPr bwMode="auto">
            <a:xfrm>
              <a:off x="3178175" y="1343025"/>
              <a:ext cx="1247775" cy="381000"/>
            </a:xfrm>
            <a:prstGeom prst="flowChartTerminator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82" name="AutoShape 402"/>
            <p:cNvSpPr>
              <a:spLocks noChangeArrowheads="1"/>
            </p:cNvSpPr>
            <p:nvPr/>
          </p:nvSpPr>
          <p:spPr bwMode="auto">
            <a:xfrm>
              <a:off x="5568950" y="1943100"/>
              <a:ext cx="1247775" cy="381000"/>
            </a:xfrm>
            <a:prstGeom prst="flowChartTerminator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83" name="AutoShape 395"/>
            <p:cNvSpPr>
              <a:spLocks noChangeArrowheads="1"/>
            </p:cNvSpPr>
            <p:nvPr/>
          </p:nvSpPr>
          <p:spPr bwMode="auto">
            <a:xfrm>
              <a:off x="2311400" y="4619625"/>
              <a:ext cx="1247775" cy="381000"/>
            </a:xfrm>
            <a:prstGeom prst="flowChartTerminator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84" name="Freeform 316"/>
            <p:cNvSpPr>
              <a:spLocks/>
            </p:cNvSpPr>
            <p:nvPr/>
          </p:nvSpPr>
          <p:spPr bwMode="auto">
            <a:xfrm flipH="1">
              <a:off x="3343275" y="2549525"/>
              <a:ext cx="400050" cy="400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0" y="140"/>
                </a:cxn>
              </a:cxnLst>
              <a:rect l="0" t="0" r="r" b="b"/>
              <a:pathLst>
                <a:path w="270" h="140">
                  <a:moveTo>
                    <a:pt x="0" y="0"/>
                  </a:moveTo>
                  <a:lnTo>
                    <a:pt x="270" y="1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86"/>
            <p:cNvSpPr>
              <a:spLocks/>
            </p:cNvSpPr>
            <p:nvPr/>
          </p:nvSpPr>
          <p:spPr bwMode="auto">
            <a:xfrm>
              <a:off x="3916363" y="2562225"/>
              <a:ext cx="395287" cy="387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0" y="140"/>
                </a:cxn>
              </a:cxnLst>
              <a:rect l="0" t="0" r="r" b="b"/>
              <a:pathLst>
                <a:path w="270" h="140">
                  <a:moveTo>
                    <a:pt x="0" y="0"/>
                  </a:moveTo>
                  <a:lnTo>
                    <a:pt x="270" y="1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13"/>
            <p:cNvSpPr>
              <a:spLocks/>
            </p:cNvSpPr>
            <p:nvPr/>
          </p:nvSpPr>
          <p:spPr bwMode="auto">
            <a:xfrm>
              <a:off x="3873500" y="3729038"/>
              <a:ext cx="1588" cy="3190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01"/>
                </a:cxn>
              </a:cxnLst>
              <a:rect l="0" t="0" r="r" b="b"/>
              <a:pathLst>
                <a:path w="1" h="201">
                  <a:moveTo>
                    <a:pt x="0" y="0"/>
                  </a:moveTo>
                  <a:lnTo>
                    <a:pt x="1" y="20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7"/>
            <p:cNvSpPr>
              <a:spLocks/>
            </p:cNvSpPr>
            <p:nvPr/>
          </p:nvSpPr>
          <p:spPr bwMode="auto">
            <a:xfrm>
              <a:off x="3819525" y="2219325"/>
              <a:ext cx="1588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8"/>
                </a:cxn>
              </a:cxnLst>
              <a:rect l="0" t="0" r="r" b="b"/>
              <a:pathLst>
                <a:path w="1" h="178">
                  <a:moveTo>
                    <a:pt x="0" y="0"/>
                  </a:moveTo>
                  <a:lnTo>
                    <a:pt x="0" y="17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318"/>
            <p:cNvSpPr>
              <a:spLocks noChangeShapeType="1"/>
            </p:cNvSpPr>
            <p:nvPr/>
          </p:nvSpPr>
          <p:spPr bwMode="auto">
            <a:xfrm flipV="1">
              <a:off x="6832600" y="1454150"/>
              <a:ext cx="584200" cy="584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89" name="Text Box 319"/>
            <p:cNvSpPr txBox="1">
              <a:spLocks noChangeArrowheads="1"/>
            </p:cNvSpPr>
            <p:nvPr/>
          </p:nvSpPr>
          <p:spPr bwMode="auto">
            <a:xfrm>
              <a:off x="7350125" y="914400"/>
              <a:ext cx="95567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1800"/>
                <a:t>Activity</a:t>
              </a:r>
              <a:r>
                <a:rPr lang="fr-FR" sz="1800"/>
                <a:t> State</a:t>
              </a:r>
              <a:endParaRPr lang="en-US" sz="1800"/>
            </a:p>
          </p:txBody>
        </p:sp>
        <p:sp>
          <p:nvSpPr>
            <p:cNvPr id="90" name="Line 320"/>
            <p:cNvSpPr>
              <a:spLocks noChangeShapeType="1"/>
            </p:cNvSpPr>
            <p:nvPr/>
          </p:nvSpPr>
          <p:spPr bwMode="auto">
            <a:xfrm flipV="1">
              <a:off x="4425950" y="2541588"/>
              <a:ext cx="241935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91" name="Text Box 321"/>
            <p:cNvSpPr txBox="1">
              <a:spLocks noChangeArrowheads="1"/>
            </p:cNvSpPr>
            <p:nvPr/>
          </p:nvSpPr>
          <p:spPr bwMode="auto">
            <a:xfrm>
              <a:off x="6800850" y="2366963"/>
              <a:ext cx="18732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1800"/>
                <a:t>Synchronization</a:t>
              </a:r>
              <a:endParaRPr lang="fr-FR" sz="1800"/>
            </a:p>
            <a:p>
              <a:r>
                <a:rPr lang="en-US" sz="1800"/>
                <a:t>Bar (Fork)</a:t>
              </a:r>
            </a:p>
          </p:txBody>
        </p:sp>
        <p:sp>
          <p:nvSpPr>
            <p:cNvPr id="92" name="Line 322"/>
            <p:cNvSpPr>
              <a:spLocks noChangeShapeType="1"/>
            </p:cNvSpPr>
            <p:nvPr/>
          </p:nvSpPr>
          <p:spPr bwMode="auto">
            <a:xfrm flipH="1" flipV="1">
              <a:off x="1771650" y="3494088"/>
              <a:ext cx="449263" cy="4540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93" name="Text Box 323"/>
            <p:cNvSpPr txBox="1">
              <a:spLocks noChangeArrowheads="1"/>
            </p:cNvSpPr>
            <p:nvPr/>
          </p:nvSpPr>
          <p:spPr bwMode="auto">
            <a:xfrm>
              <a:off x="644525" y="2957513"/>
              <a:ext cx="1198563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1800" dirty="0"/>
                <a:t>Guard</a:t>
              </a:r>
            </a:p>
            <a:p>
              <a:r>
                <a:rPr lang="en-US" sz="1800" dirty="0"/>
                <a:t>Condition</a:t>
              </a:r>
            </a:p>
          </p:txBody>
        </p:sp>
        <p:sp>
          <p:nvSpPr>
            <p:cNvPr id="94" name="Text Box 324"/>
            <p:cNvSpPr txBox="1">
              <a:spLocks noChangeArrowheads="1"/>
            </p:cNvSpPr>
            <p:nvPr/>
          </p:nvSpPr>
          <p:spPr bwMode="auto">
            <a:xfrm>
              <a:off x="6800850" y="3429000"/>
              <a:ext cx="18732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1800"/>
                <a:t>Synchronization</a:t>
              </a:r>
              <a:endParaRPr lang="fr-FR" sz="1800"/>
            </a:p>
            <a:p>
              <a:r>
                <a:rPr lang="en-US" sz="1800"/>
                <a:t>Bar (Join)</a:t>
              </a:r>
            </a:p>
          </p:txBody>
        </p:sp>
        <p:sp>
          <p:nvSpPr>
            <p:cNvPr id="95" name="Line 325"/>
            <p:cNvSpPr>
              <a:spLocks noChangeShapeType="1"/>
            </p:cNvSpPr>
            <p:nvPr/>
          </p:nvSpPr>
          <p:spPr bwMode="auto">
            <a:xfrm flipV="1">
              <a:off x="3987800" y="1295400"/>
              <a:ext cx="1079500" cy="762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96" name="Text Box 326"/>
            <p:cNvSpPr txBox="1">
              <a:spLocks noChangeArrowheads="1"/>
            </p:cNvSpPr>
            <p:nvPr/>
          </p:nvSpPr>
          <p:spPr bwMode="auto">
            <a:xfrm>
              <a:off x="4914900" y="914400"/>
              <a:ext cx="111125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1800"/>
                <a:t>Decision</a:t>
              </a:r>
            </a:p>
          </p:txBody>
        </p:sp>
        <p:sp>
          <p:nvSpPr>
            <p:cNvPr id="97" name="Text Box 327"/>
            <p:cNvSpPr txBox="1">
              <a:spLocks noChangeArrowheads="1"/>
            </p:cNvSpPr>
            <p:nvPr/>
          </p:nvSpPr>
          <p:spPr bwMode="auto">
            <a:xfrm>
              <a:off x="482600" y="1476375"/>
              <a:ext cx="15240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r"/>
              <a:r>
                <a:rPr lang="en-US" sz="1800" dirty="0"/>
                <a:t>Concurrent Threads</a:t>
              </a:r>
            </a:p>
          </p:txBody>
        </p:sp>
        <p:sp>
          <p:nvSpPr>
            <p:cNvPr id="98" name="Line 328"/>
            <p:cNvSpPr>
              <a:spLocks noChangeShapeType="1"/>
            </p:cNvSpPr>
            <p:nvPr/>
          </p:nvSpPr>
          <p:spPr bwMode="auto">
            <a:xfrm flipV="1">
              <a:off x="6197600" y="4768850"/>
              <a:ext cx="12192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99" name="Text Box 329"/>
            <p:cNvSpPr txBox="1">
              <a:spLocks noChangeArrowheads="1"/>
            </p:cNvSpPr>
            <p:nvPr/>
          </p:nvSpPr>
          <p:spPr bwMode="auto">
            <a:xfrm>
              <a:off x="7378700" y="4572000"/>
              <a:ext cx="1295400" cy="38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1800"/>
                <a:t>Transition</a:t>
              </a:r>
            </a:p>
          </p:txBody>
        </p:sp>
        <p:sp>
          <p:nvSpPr>
            <p:cNvPr id="100" name="Oval 330"/>
            <p:cNvSpPr>
              <a:spLocks noChangeArrowheads="1"/>
            </p:cNvSpPr>
            <p:nvPr/>
          </p:nvSpPr>
          <p:spPr bwMode="auto">
            <a:xfrm>
              <a:off x="3721100" y="838200"/>
              <a:ext cx="204788" cy="192088"/>
            </a:xfrm>
            <a:prstGeom prst="ellipse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31"/>
            <p:cNvSpPr>
              <a:spLocks/>
            </p:cNvSpPr>
            <p:nvPr/>
          </p:nvSpPr>
          <p:spPr bwMode="auto">
            <a:xfrm>
              <a:off x="3822700" y="1030288"/>
              <a:ext cx="52388" cy="303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5" y="18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0" y="30"/>
                  </a:lnTo>
                  <a:lnTo>
                    <a:pt x="5" y="1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332"/>
            <p:cNvSpPr>
              <a:spLocks noChangeShapeType="1"/>
            </p:cNvSpPr>
            <p:nvPr/>
          </p:nvSpPr>
          <p:spPr bwMode="auto">
            <a:xfrm flipH="1" flipV="1">
              <a:off x="3771900" y="1212850"/>
              <a:ext cx="50800" cy="120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33"/>
            <p:cNvSpPr>
              <a:spLocks/>
            </p:cNvSpPr>
            <p:nvPr/>
          </p:nvSpPr>
          <p:spPr bwMode="auto">
            <a:xfrm>
              <a:off x="3578225" y="2019300"/>
              <a:ext cx="469900" cy="21272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170" y="0"/>
                </a:cxn>
                <a:cxn ang="0">
                  <a:pos x="326" y="78"/>
                </a:cxn>
                <a:cxn ang="0">
                  <a:pos x="170" y="149"/>
                </a:cxn>
                <a:cxn ang="0">
                  <a:pos x="0" y="78"/>
                </a:cxn>
              </a:cxnLst>
              <a:rect l="0" t="0" r="r" b="b"/>
              <a:pathLst>
                <a:path w="326" h="149">
                  <a:moveTo>
                    <a:pt x="0" y="78"/>
                  </a:moveTo>
                  <a:lnTo>
                    <a:pt x="170" y="0"/>
                  </a:lnTo>
                  <a:lnTo>
                    <a:pt x="326" y="78"/>
                  </a:lnTo>
                  <a:lnTo>
                    <a:pt x="170" y="14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34"/>
            <p:cNvSpPr>
              <a:spLocks/>
            </p:cNvSpPr>
            <p:nvPr/>
          </p:nvSpPr>
          <p:spPr bwMode="auto">
            <a:xfrm>
              <a:off x="3822700" y="1030288"/>
              <a:ext cx="52388" cy="303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5" y="18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0" y="30"/>
                  </a:lnTo>
                  <a:lnTo>
                    <a:pt x="5" y="1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335"/>
            <p:cNvSpPr>
              <a:spLocks noChangeShapeType="1"/>
            </p:cNvSpPr>
            <p:nvPr/>
          </p:nvSpPr>
          <p:spPr bwMode="auto">
            <a:xfrm flipH="1" flipV="1">
              <a:off x="3771900" y="1212850"/>
              <a:ext cx="50800" cy="120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338"/>
            <p:cNvSpPr>
              <a:spLocks noChangeArrowheads="1"/>
            </p:cNvSpPr>
            <p:nvPr/>
          </p:nvSpPr>
          <p:spPr bwMode="auto">
            <a:xfrm>
              <a:off x="3349625" y="1377950"/>
              <a:ext cx="954088" cy="182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Select Course</a:t>
              </a:r>
              <a:endParaRPr lang="en-US" dirty="0"/>
            </a:p>
          </p:txBody>
        </p:sp>
        <p:sp>
          <p:nvSpPr>
            <p:cNvPr id="107" name="Rectangle 340"/>
            <p:cNvSpPr>
              <a:spLocks noChangeArrowheads="1"/>
            </p:cNvSpPr>
            <p:nvPr/>
          </p:nvSpPr>
          <p:spPr bwMode="auto">
            <a:xfrm>
              <a:off x="3435350" y="2189163"/>
              <a:ext cx="1008063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[ add  course ] </a:t>
              </a:r>
              <a:endParaRPr lang="en-US"/>
            </a:p>
          </p:txBody>
        </p:sp>
        <p:sp>
          <p:nvSpPr>
            <p:cNvPr id="108" name="Rectangle 342"/>
            <p:cNvSpPr>
              <a:spLocks noChangeArrowheads="1"/>
            </p:cNvSpPr>
            <p:nvPr/>
          </p:nvSpPr>
          <p:spPr bwMode="auto">
            <a:xfrm>
              <a:off x="2781300" y="2973388"/>
              <a:ext cx="473075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Check </a:t>
              </a:r>
              <a:endParaRPr lang="en-US"/>
            </a:p>
          </p:txBody>
        </p:sp>
        <p:sp>
          <p:nvSpPr>
            <p:cNvPr id="109" name="Rectangle 343"/>
            <p:cNvSpPr>
              <a:spLocks noChangeArrowheads="1"/>
            </p:cNvSpPr>
            <p:nvPr/>
          </p:nvSpPr>
          <p:spPr bwMode="auto">
            <a:xfrm>
              <a:off x="2709863" y="3135313"/>
              <a:ext cx="631825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Schedule</a:t>
              </a:r>
              <a:endParaRPr lang="en-US"/>
            </a:p>
          </p:txBody>
        </p:sp>
        <p:sp>
          <p:nvSpPr>
            <p:cNvPr id="110" name="Rectangle 345"/>
            <p:cNvSpPr>
              <a:spLocks noChangeArrowheads="1"/>
            </p:cNvSpPr>
            <p:nvPr/>
          </p:nvSpPr>
          <p:spPr bwMode="auto">
            <a:xfrm>
              <a:off x="4497388" y="2973388"/>
              <a:ext cx="473075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Check </a:t>
              </a:r>
              <a:endParaRPr lang="en-US"/>
            </a:p>
          </p:txBody>
        </p:sp>
        <p:sp>
          <p:nvSpPr>
            <p:cNvPr id="111" name="Rectangle 346"/>
            <p:cNvSpPr>
              <a:spLocks noChangeArrowheads="1"/>
            </p:cNvSpPr>
            <p:nvPr/>
          </p:nvSpPr>
          <p:spPr bwMode="auto">
            <a:xfrm>
              <a:off x="4303713" y="3135313"/>
              <a:ext cx="936625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Pre-requisites</a:t>
              </a:r>
              <a:endParaRPr lang="en-US"/>
            </a:p>
          </p:txBody>
        </p:sp>
        <p:sp>
          <p:nvSpPr>
            <p:cNvPr id="112" name="Rectangle 348"/>
            <p:cNvSpPr>
              <a:spLocks noChangeArrowheads="1"/>
            </p:cNvSpPr>
            <p:nvPr/>
          </p:nvSpPr>
          <p:spPr bwMode="auto">
            <a:xfrm>
              <a:off x="2636838" y="4621213"/>
              <a:ext cx="668337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Assign to </a:t>
              </a:r>
              <a:endParaRPr lang="en-US"/>
            </a:p>
          </p:txBody>
        </p:sp>
        <p:sp>
          <p:nvSpPr>
            <p:cNvPr id="113" name="Rectangle 349"/>
            <p:cNvSpPr>
              <a:spLocks noChangeArrowheads="1"/>
            </p:cNvSpPr>
            <p:nvPr/>
          </p:nvSpPr>
          <p:spPr bwMode="auto">
            <a:xfrm>
              <a:off x="2719388" y="4784725"/>
              <a:ext cx="488950" cy="182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Course</a:t>
              </a:r>
              <a:endParaRPr lang="en-US"/>
            </a:p>
          </p:txBody>
        </p:sp>
        <p:sp>
          <p:nvSpPr>
            <p:cNvPr id="114" name="Freeform 350"/>
            <p:cNvSpPr>
              <a:spLocks/>
            </p:cNvSpPr>
            <p:nvPr/>
          </p:nvSpPr>
          <p:spPr bwMode="auto">
            <a:xfrm>
              <a:off x="2933700" y="5006975"/>
              <a:ext cx="1588" cy="222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0"/>
                </a:cxn>
              </a:cxnLst>
              <a:rect l="0" t="0" r="r" b="b"/>
              <a:pathLst>
                <a:path w="1" h="140">
                  <a:moveTo>
                    <a:pt x="0" y="0"/>
                  </a:moveTo>
                  <a:lnTo>
                    <a:pt x="0" y="1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352"/>
            <p:cNvSpPr>
              <a:spLocks/>
            </p:cNvSpPr>
            <p:nvPr/>
          </p:nvSpPr>
          <p:spPr bwMode="auto">
            <a:xfrm>
              <a:off x="2943225" y="4187825"/>
              <a:ext cx="687388" cy="423863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0" y="0"/>
                </a:cxn>
                <a:cxn ang="0">
                  <a:pos x="0" y="267"/>
                </a:cxn>
              </a:cxnLst>
              <a:rect l="0" t="0" r="r" b="b"/>
              <a:pathLst>
                <a:path w="433" h="267">
                  <a:moveTo>
                    <a:pt x="433" y="0"/>
                  </a:moveTo>
                  <a:lnTo>
                    <a:pt x="0" y="0"/>
                  </a:lnTo>
                  <a:lnTo>
                    <a:pt x="0" y="26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54"/>
            <p:cNvSpPr>
              <a:spLocks noChangeArrowheads="1"/>
            </p:cNvSpPr>
            <p:nvPr/>
          </p:nvSpPr>
          <p:spPr bwMode="auto">
            <a:xfrm>
              <a:off x="4584700" y="4621213"/>
              <a:ext cx="590550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Resolve </a:t>
              </a:r>
              <a:endParaRPr lang="en-US"/>
            </a:p>
          </p:txBody>
        </p:sp>
        <p:sp>
          <p:nvSpPr>
            <p:cNvPr id="117" name="Rectangle 355"/>
            <p:cNvSpPr>
              <a:spLocks noChangeArrowheads="1"/>
            </p:cNvSpPr>
            <p:nvPr/>
          </p:nvSpPr>
          <p:spPr bwMode="auto">
            <a:xfrm>
              <a:off x="4584700" y="4784725"/>
              <a:ext cx="582613" cy="182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Conflicts</a:t>
              </a:r>
              <a:endParaRPr lang="en-US"/>
            </a:p>
          </p:txBody>
        </p:sp>
        <p:sp>
          <p:nvSpPr>
            <p:cNvPr id="118" name="Freeform 358"/>
            <p:cNvSpPr>
              <a:spLocks/>
            </p:cNvSpPr>
            <p:nvPr/>
          </p:nvSpPr>
          <p:spPr bwMode="auto">
            <a:xfrm>
              <a:off x="4119563" y="4187825"/>
              <a:ext cx="755650" cy="423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6" y="0"/>
                </a:cxn>
                <a:cxn ang="0">
                  <a:pos x="476" y="267"/>
                </a:cxn>
              </a:cxnLst>
              <a:rect l="0" t="0" r="r" b="b"/>
              <a:pathLst>
                <a:path w="476" h="267">
                  <a:moveTo>
                    <a:pt x="0" y="0"/>
                  </a:moveTo>
                  <a:lnTo>
                    <a:pt x="476" y="0"/>
                  </a:lnTo>
                  <a:lnTo>
                    <a:pt x="476" y="26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360"/>
            <p:cNvSpPr>
              <a:spLocks noChangeArrowheads="1"/>
            </p:cNvSpPr>
            <p:nvPr/>
          </p:nvSpPr>
          <p:spPr bwMode="auto">
            <a:xfrm>
              <a:off x="2709863" y="5249863"/>
              <a:ext cx="531812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Update </a:t>
              </a:r>
              <a:endParaRPr lang="en-US"/>
            </a:p>
          </p:txBody>
        </p:sp>
        <p:sp>
          <p:nvSpPr>
            <p:cNvPr id="120" name="Rectangle 361"/>
            <p:cNvSpPr>
              <a:spLocks noChangeArrowheads="1"/>
            </p:cNvSpPr>
            <p:nvPr/>
          </p:nvSpPr>
          <p:spPr bwMode="auto">
            <a:xfrm>
              <a:off x="2659063" y="5411788"/>
              <a:ext cx="631825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Schedule</a:t>
              </a:r>
              <a:endParaRPr lang="en-US"/>
            </a:p>
          </p:txBody>
        </p:sp>
        <p:sp>
          <p:nvSpPr>
            <p:cNvPr id="121" name="Rectangle 369"/>
            <p:cNvSpPr>
              <a:spLocks noChangeArrowheads="1"/>
            </p:cNvSpPr>
            <p:nvPr/>
          </p:nvSpPr>
          <p:spPr bwMode="auto">
            <a:xfrm>
              <a:off x="5689600" y="1987550"/>
              <a:ext cx="969963" cy="182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Delete Course</a:t>
              </a:r>
              <a:endParaRPr lang="en-US"/>
            </a:p>
          </p:txBody>
        </p:sp>
        <p:sp>
          <p:nvSpPr>
            <p:cNvPr id="122" name="Oval 372"/>
            <p:cNvSpPr>
              <a:spLocks noChangeArrowheads="1"/>
            </p:cNvSpPr>
            <p:nvPr/>
          </p:nvSpPr>
          <p:spPr bwMode="auto">
            <a:xfrm>
              <a:off x="3741738" y="5867400"/>
              <a:ext cx="265112" cy="2619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Oval 373"/>
            <p:cNvSpPr>
              <a:spLocks noChangeArrowheads="1"/>
            </p:cNvSpPr>
            <p:nvPr/>
          </p:nvSpPr>
          <p:spPr bwMode="auto">
            <a:xfrm>
              <a:off x="3771900" y="5895975"/>
              <a:ext cx="204788" cy="203200"/>
            </a:xfrm>
            <a:prstGeom prst="ellipse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384"/>
            <p:cNvSpPr>
              <a:spLocks/>
            </p:cNvSpPr>
            <p:nvPr/>
          </p:nvSpPr>
          <p:spPr bwMode="auto">
            <a:xfrm>
              <a:off x="3630613" y="4065588"/>
              <a:ext cx="468312" cy="22383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170" y="0"/>
                </a:cxn>
                <a:cxn ang="0">
                  <a:pos x="326" y="85"/>
                </a:cxn>
                <a:cxn ang="0">
                  <a:pos x="170" y="156"/>
                </a:cxn>
                <a:cxn ang="0">
                  <a:pos x="0" y="85"/>
                </a:cxn>
              </a:cxnLst>
              <a:rect l="0" t="0" r="r" b="b"/>
              <a:pathLst>
                <a:path w="326" h="156">
                  <a:moveTo>
                    <a:pt x="0" y="85"/>
                  </a:moveTo>
                  <a:lnTo>
                    <a:pt x="170" y="0"/>
                  </a:lnTo>
                  <a:lnTo>
                    <a:pt x="326" y="85"/>
                  </a:lnTo>
                  <a:lnTo>
                    <a:pt x="170" y="156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385"/>
            <p:cNvSpPr>
              <a:spLocks noChangeArrowheads="1"/>
            </p:cNvSpPr>
            <p:nvPr/>
          </p:nvSpPr>
          <p:spPr bwMode="auto">
            <a:xfrm>
              <a:off x="3343275" y="2517775"/>
              <a:ext cx="981075" cy="60325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387"/>
            <p:cNvSpPr>
              <a:spLocks noChangeArrowheads="1"/>
            </p:cNvSpPr>
            <p:nvPr/>
          </p:nvSpPr>
          <p:spPr bwMode="auto">
            <a:xfrm>
              <a:off x="3382963" y="3692525"/>
              <a:ext cx="981075" cy="58738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389"/>
            <p:cNvSpPr>
              <a:spLocks noChangeArrowheads="1"/>
            </p:cNvSpPr>
            <p:nvPr/>
          </p:nvSpPr>
          <p:spPr bwMode="auto">
            <a:xfrm>
              <a:off x="2268538" y="3957638"/>
              <a:ext cx="1387475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[ checks completed ]</a:t>
              </a:r>
              <a:endParaRPr lang="en-US"/>
            </a:p>
          </p:txBody>
        </p:sp>
        <p:sp>
          <p:nvSpPr>
            <p:cNvPr id="128" name="Rectangle 390"/>
            <p:cNvSpPr>
              <a:spLocks noChangeArrowheads="1"/>
            </p:cNvSpPr>
            <p:nvPr/>
          </p:nvSpPr>
          <p:spPr bwMode="auto">
            <a:xfrm>
              <a:off x="4108450" y="3957638"/>
              <a:ext cx="1049338" cy="182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[ checks failed ]</a:t>
              </a:r>
              <a:endParaRPr lang="en-US"/>
            </a:p>
          </p:txBody>
        </p:sp>
        <p:sp>
          <p:nvSpPr>
            <p:cNvPr id="129" name="Rectangle 391"/>
            <p:cNvSpPr>
              <a:spLocks noChangeArrowheads="1"/>
            </p:cNvSpPr>
            <p:nvPr/>
          </p:nvSpPr>
          <p:spPr bwMode="auto">
            <a:xfrm>
              <a:off x="4425950" y="1889125"/>
              <a:ext cx="1082675" cy="182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[ delete course ]</a:t>
              </a:r>
              <a:endParaRPr lang="en-US"/>
            </a:p>
          </p:txBody>
        </p:sp>
        <p:sp>
          <p:nvSpPr>
            <p:cNvPr id="130" name="Line 392"/>
            <p:cNvSpPr>
              <a:spLocks noChangeShapeType="1"/>
            </p:cNvSpPr>
            <p:nvPr/>
          </p:nvSpPr>
          <p:spPr bwMode="auto">
            <a:xfrm flipH="1" flipV="1">
              <a:off x="1946275" y="1958975"/>
              <a:ext cx="1589088" cy="80803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oval" w="med" len="med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31" name="Line 393"/>
            <p:cNvSpPr>
              <a:spLocks noChangeShapeType="1"/>
            </p:cNvSpPr>
            <p:nvPr/>
          </p:nvSpPr>
          <p:spPr bwMode="auto">
            <a:xfrm flipH="1" flipV="1">
              <a:off x="1943100" y="1955800"/>
              <a:ext cx="2149475" cy="7921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oval" w="med" len="med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32" name="Line 394"/>
            <p:cNvSpPr>
              <a:spLocks noChangeShapeType="1"/>
            </p:cNvSpPr>
            <p:nvPr/>
          </p:nvSpPr>
          <p:spPr bwMode="auto">
            <a:xfrm>
              <a:off x="4470400" y="3733800"/>
              <a:ext cx="2352675" cy="31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33" name="Freeform 404"/>
            <p:cNvSpPr>
              <a:spLocks/>
            </p:cNvSpPr>
            <p:nvPr/>
          </p:nvSpPr>
          <p:spPr bwMode="auto">
            <a:xfrm>
              <a:off x="4117975" y="3338513"/>
              <a:ext cx="325438" cy="334962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11"/>
                </a:cxn>
              </a:cxnLst>
              <a:rect l="0" t="0" r="r" b="b"/>
              <a:pathLst>
                <a:path w="316" h="211">
                  <a:moveTo>
                    <a:pt x="316" y="0"/>
                  </a:moveTo>
                  <a:lnTo>
                    <a:pt x="0" y="2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HĐT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,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(OO).</a:t>
            </a:r>
          </a:p>
          <a:p>
            <a:r>
              <a:rPr lang="en-US" dirty="0" smtClean="0"/>
              <a:t>RUP – Rational Unified Process –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(Symptoms)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98631"/>
            <a:ext cx="6553200" cy="423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(Best </a:t>
            </a:r>
            <a:r>
              <a:rPr lang="en-US" dirty="0" err="1" smtClean="0"/>
              <a:t>practises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khẳng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2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2"/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505200"/>
            <a:ext cx="4648200" cy="332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1.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– 2.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– 3.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- 4.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– 5.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endParaRPr lang="en-US" b="1" dirty="0" smtClean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  <a:p>
            <a:pPr lvl="2"/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2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 smtClean="0"/>
          </a:p>
          <a:p>
            <a:pPr lvl="2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mốc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2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(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2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2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</a:p>
          <a:p>
            <a:pPr lvl="2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mịn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2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2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,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,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UML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5523</TotalTime>
  <Words>2129</Words>
  <Application>Microsoft Office PowerPoint</Application>
  <PresentationFormat>On-screen Show (4:3)</PresentationFormat>
  <Paragraphs>255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Constantia</vt:lpstr>
      <vt:lpstr>Tahoma</vt:lpstr>
      <vt:lpstr>Webdings</vt:lpstr>
      <vt:lpstr>Wingdings</vt:lpstr>
      <vt:lpstr>Wingdings 2</vt:lpstr>
      <vt:lpstr>Flow</vt:lpstr>
      <vt:lpstr>Phân tích Thiết kế HTTT</vt:lpstr>
      <vt:lpstr>Nội dung</vt:lpstr>
      <vt:lpstr>Quy trình phát triển HĐT</vt:lpstr>
      <vt:lpstr>PowerPoint Presentation</vt:lpstr>
      <vt:lpstr>PowerPoint Presentation</vt:lpstr>
      <vt:lpstr>Bộ kinh nghiệm thực tế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hóa</vt:lpstr>
      <vt:lpstr>Mô hình hóa</vt:lpstr>
      <vt:lpstr>Mô hình hóa nghiệp vụ</vt:lpstr>
      <vt:lpstr>PowerPoint Presentation</vt:lpstr>
      <vt:lpstr>PowerPoint Presentation</vt:lpstr>
      <vt:lpstr>Requirements – Yêu cầu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222</cp:revision>
  <dcterms:created xsi:type="dcterms:W3CDTF">2017-11-13T20:26:15Z</dcterms:created>
  <dcterms:modified xsi:type="dcterms:W3CDTF">2018-10-12T08:31:21Z</dcterms:modified>
</cp:coreProperties>
</file>