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96" r:id="rId3"/>
    <p:sldId id="297" r:id="rId4"/>
    <p:sldId id="300" r:id="rId5"/>
    <p:sldId id="299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4" r:id="rId19"/>
    <p:sldId id="315" r:id="rId20"/>
    <p:sldId id="313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27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30" autoAdjust="0"/>
    <p:restoredTop sz="94660"/>
  </p:normalViewPr>
  <p:slideViewPr>
    <p:cSldViewPr>
      <p:cViewPr>
        <p:scale>
          <a:sx n="74" d="100"/>
          <a:sy n="74" d="100"/>
        </p:scale>
        <p:origin x="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6DEFE-5945-40E4-B9EA-0E064D1636EE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E641-B1BC-4701-886D-A109CDDF6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0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77D6-15A1-4C56-AB4B-574FBCA0C5D9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687-27B3-4988-9EFF-6E84F829FD35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8D4-7DC0-4E3E-89F6-5928C7DE0911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DE2-9971-4FAF-B3DE-442E5F8E5C85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4F96-B483-4118-9EB1-66B442906F2A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3E6E-F556-4552-AE91-47CD0335E983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C3D1-7D95-4C2A-A1D9-009239F3BB8D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BAC-FF62-4E77-AD8F-CAF9BD4CE2DA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C6AD-823E-4EDF-A146-241DD520A342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C60A-24E6-4A1A-9931-65F9A9803EBB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A701-3A37-4932-9FEA-57DBC623BB91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4DD47E-BA55-4C57-9697-92195F322922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mnv@tlu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HTTT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696" cy="1905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Nam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namnv@tlu.edu.vn</a:t>
            </a:r>
            <a:endParaRPr lang="en-US" dirty="0" smtClean="0"/>
          </a:p>
          <a:p>
            <a:r>
              <a:rPr lang="en-US" dirty="0" smtClean="0"/>
              <a:t>Website: namvannguyen.blogspot.com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3200400"/>
            <a:ext cx="7854696" cy="9144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Phân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tích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sử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dụng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3550920"/>
          </a:xfrm>
        </p:spPr>
        <p:txBody>
          <a:bodyPr>
            <a:normAutofit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(User </a:t>
            </a:r>
            <a:r>
              <a:rPr lang="en-US" dirty="0"/>
              <a:t>Interface </a:t>
            </a:r>
            <a:r>
              <a:rPr lang="en-US" dirty="0" smtClean="0"/>
              <a:t>Classes)</a:t>
            </a:r>
          </a:p>
          <a:p>
            <a:pPr lvl="1"/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smtClean="0"/>
              <a:t>KHÔNG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lvl="1"/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/>
            <a:r>
              <a:rPr lang="en-US" dirty="0" smtClean="0"/>
              <a:t>KHÔNG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5410200"/>
            <a:ext cx="8458200" cy="970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 dirty="0" err="1" smtClean="0">
                <a:solidFill>
                  <a:schemeClr val="accent4">
                    <a:lumMod val="50000"/>
                  </a:schemeClr>
                </a:solidFill>
              </a:rPr>
              <a:t>Tập</a:t>
            </a:r>
            <a:r>
              <a:rPr lang="en-US" sz="2800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accent4">
                    <a:lumMod val="50000"/>
                  </a:schemeClr>
                </a:solidFill>
              </a:rPr>
              <a:t>trung</a:t>
            </a:r>
            <a:r>
              <a:rPr lang="en-US" sz="2800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accent4">
                    <a:lumMod val="50000"/>
                  </a:schemeClr>
                </a:solidFill>
              </a:rPr>
              <a:t>vào</a:t>
            </a:r>
            <a:r>
              <a:rPr lang="en-US" sz="2800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accent4">
                    <a:lumMod val="50000"/>
                  </a:schemeClr>
                </a:solidFill>
              </a:rPr>
              <a:t>vai</a:t>
            </a:r>
            <a:r>
              <a:rPr lang="en-US" sz="2800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accent4">
                    <a:lumMod val="50000"/>
                  </a:schemeClr>
                </a:solidFill>
              </a:rPr>
              <a:t>trò</a:t>
            </a:r>
            <a:r>
              <a:rPr lang="en-US" sz="2800" i="1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2800" i="1" dirty="0" err="1" smtClean="0">
                <a:solidFill>
                  <a:schemeClr val="accent4">
                    <a:lumMod val="50000"/>
                  </a:schemeClr>
                </a:solidFill>
              </a:rPr>
              <a:t>trach</a:t>
            </a:r>
            <a:r>
              <a:rPr lang="en-US" sz="2800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accent4">
                    <a:lumMod val="50000"/>
                  </a:schemeClr>
                </a:solidFill>
              </a:rPr>
              <a:t>nhiệm</a:t>
            </a:r>
            <a:r>
              <a:rPr lang="en-US" sz="2800" i="1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2800" i="1" dirty="0" err="1" smtClean="0">
                <a:solidFill>
                  <a:schemeClr val="accent4">
                    <a:lumMod val="50000"/>
                  </a:schemeClr>
                </a:solidFill>
              </a:rPr>
              <a:t>không</a:t>
            </a:r>
            <a:r>
              <a:rPr lang="en-US" sz="2800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accent4">
                    <a:lumMod val="50000"/>
                  </a:schemeClr>
                </a:solidFill>
              </a:rPr>
              <a:t>tập</a:t>
            </a:r>
            <a:r>
              <a:rPr lang="en-US" sz="2800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accent4">
                    <a:lumMod val="50000"/>
                  </a:schemeClr>
                </a:solidFill>
              </a:rPr>
              <a:t>trung</a:t>
            </a:r>
            <a:r>
              <a:rPr lang="en-US" sz="2800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accent4">
                    <a:lumMod val="50000"/>
                  </a:schemeClr>
                </a:solidFill>
              </a:rPr>
              <a:t>vào</a:t>
            </a:r>
            <a:r>
              <a:rPr lang="en-US" sz="2800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accent4">
                    <a:lumMod val="50000"/>
                  </a:schemeClr>
                </a:solidFill>
              </a:rPr>
              <a:t>tiểu</a:t>
            </a:r>
            <a:r>
              <a:rPr lang="en-US" sz="2800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accent4">
                    <a:lumMod val="50000"/>
                  </a:schemeClr>
                </a:solidFill>
              </a:rPr>
              <a:t>tiết</a:t>
            </a:r>
            <a:r>
              <a:rPr lang="en-US" sz="2800" i="1" dirty="0" smtClean="0">
                <a:solidFill>
                  <a:schemeClr val="accent4">
                    <a:lumMod val="50000"/>
                  </a:schemeClr>
                </a:solidFill>
              </a:rPr>
              <a:t>!</a:t>
            </a:r>
            <a:endParaRPr lang="en-US" sz="2800" i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thực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gì</a:t>
            </a:r>
            <a:r>
              <a:rPr lang="en-GB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457200" y="2209800"/>
            <a:ext cx="8229600" cy="4114800"/>
            <a:chOff x="493713" y="1704975"/>
            <a:chExt cx="8002587" cy="4289428"/>
          </a:xfrm>
        </p:grpSpPr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5575300" y="3606800"/>
              <a:ext cx="787400" cy="533400"/>
            </a:xfrm>
            <a:prstGeom prst="rightArrow">
              <a:avLst>
                <a:gd name="adj1" fmla="val 63093"/>
                <a:gd name="adj2" fmla="val 51188"/>
              </a:avLst>
            </a:prstGeom>
            <a:solidFill>
              <a:schemeClr val="hlink"/>
            </a:solidFill>
            <a:ln w="2857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99"/>
            <p:cNvGrpSpPr>
              <a:grpSpLocks/>
            </p:cNvGrpSpPr>
            <p:nvPr/>
          </p:nvGrpSpPr>
          <p:grpSpPr bwMode="auto">
            <a:xfrm>
              <a:off x="2936879" y="1781176"/>
              <a:ext cx="2646365" cy="1651001"/>
              <a:chOff x="1850" y="2290"/>
              <a:chExt cx="1667" cy="1040"/>
            </a:xfrm>
          </p:grpSpPr>
          <p:grpSp>
            <p:nvGrpSpPr>
              <p:cNvPr id="71" name="Group 25"/>
              <p:cNvGrpSpPr>
                <a:grpSpLocks/>
              </p:cNvGrpSpPr>
              <p:nvPr/>
            </p:nvGrpSpPr>
            <p:grpSpPr bwMode="auto">
              <a:xfrm>
                <a:off x="1869" y="2290"/>
                <a:ext cx="1245" cy="766"/>
                <a:chOff x="1309" y="1072"/>
                <a:chExt cx="1245" cy="766"/>
              </a:xfrm>
            </p:grpSpPr>
            <p:grpSp>
              <p:nvGrpSpPr>
                <p:cNvPr id="73" name="Group 26"/>
                <p:cNvGrpSpPr>
                  <a:grpSpLocks/>
                </p:cNvGrpSpPr>
                <p:nvPr/>
              </p:nvGrpSpPr>
              <p:grpSpPr bwMode="auto">
                <a:xfrm>
                  <a:off x="1309" y="1231"/>
                  <a:ext cx="302" cy="175"/>
                  <a:chOff x="144" y="1440"/>
                  <a:chExt cx="881" cy="510"/>
                </a:xfrm>
              </p:grpSpPr>
              <p:sp>
                <p:nvSpPr>
                  <p:cNvPr id="90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" name="Group 30"/>
                <p:cNvGrpSpPr>
                  <a:grpSpLocks/>
                </p:cNvGrpSpPr>
                <p:nvPr/>
              </p:nvGrpSpPr>
              <p:grpSpPr bwMode="auto">
                <a:xfrm>
                  <a:off x="1950" y="1072"/>
                  <a:ext cx="302" cy="175"/>
                  <a:chOff x="144" y="1440"/>
                  <a:chExt cx="881" cy="510"/>
                </a:xfrm>
              </p:grpSpPr>
              <p:sp>
                <p:nvSpPr>
                  <p:cNvPr id="87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5" name="Group 34"/>
                <p:cNvGrpSpPr>
                  <a:grpSpLocks/>
                </p:cNvGrpSpPr>
                <p:nvPr/>
              </p:nvGrpSpPr>
              <p:grpSpPr bwMode="auto">
                <a:xfrm>
                  <a:off x="1648" y="1663"/>
                  <a:ext cx="302" cy="175"/>
                  <a:chOff x="144" y="1440"/>
                  <a:chExt cx="881" cy="510"/>
                </a:xfrm>
              </p:grpSpPr>
              <p:sp>
                <p:nvSpPr>
                  <p:cNvPr id="84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6" name="Group 38"/>
                <p:cNvGrpSpPr>
                  <a:grpSpLocks/>
                </p:cNvGrpSpPr>
                <p:nvPr/>
              </p:nvGrpSpPr>
              <p:grpSpPr bwMode="auto">
                <a:xfrm>
                  <a:off x="2252" y="1581"/>
                  <a:ext cx="302" cy="175"/>
                  <a:chOff x="144" y="1440"/>
                  <a:chExt cx="881" cy="510"/>
                </a:xfrm>
              </p:grpSpPr>
              <p:sp>
                <p:nvSpPr>
                  <p:cNvPr id="8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" name="Line 42"/>
                <p:cNvSpPr>
                  <a:spLocks noChangeShapeType="1"/>
                </p:cNvSpPr>
                <p:nvPr/>
              </p:nvSpPr>
              <p:spPr bwMode="auto">
                <a:xfrm flipH="1" flipV="1">
                  <a:off x="1463" y="1406"/>
                  <a:ext cx="312" cy="25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611" y="1160"/>
                  <a:ext cx="339" cy="1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950" y="1663"/>
                  <a:ext cx="302" cy="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1775" y="1247"/>
                  <a:ext cx="329" cy="4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2" name="Text Box 46"/>
              <p:cNvSpPr txBox="1">
                <a:spLocks noChangeArrowheads="1"/>
              </p:cNvSpPr>
              <p:nvPr/>
            </p:nvSpPr>
            <p:spPr bwMode="auto">
              <a:xfrm>
                <a:off x="1850" y="3097"/>
                <a:ext cx="1667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err="1" smtClean="0"/>
                  <a:t>Mô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hình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miền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nghiệp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vụ</a:t>
                </a:r>
                <a:endParaRPr lang="en-US" sz="1800" dirty="0"/>
              </a:p>
            </p:txBody>
          </p:sp>
        </p:grpSp>
        <p:sp>
          <p:nvSpPr>
            <p:cNvPr id="8" name="Text Box 54"/>
            <p:cNvSpPr txBox="1">
              <a:spLocks noChangeArrowheads="1"/>
            </p:cNvSpPr>
            <p:nvPr/>
          </p:nvSpPr>
          <p:spPr bwMode="auto">
            <a:xfrm>
              <a:off x="6680200" y="2120900"/>
              <a:ext cx="1816100" cy="717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 dirty="0">
                  <a:solidFill>
                    <a:srgbClr val="0000FF"/>
                  </a:solidFill>
                </a:rPr>
                <a:t>Analysis class stereotype</a:t>
              </a:r>
            </a:p>
          </p:txBody>
        </p:sp>
        <p:sp>
          <p:nvSpPr>
            <p:cNvPr id="9" name="Line 55"/>
            <p:cNvSpPr>
              <a:spLocks noChangeShapeType="1"/>
            </p:cNvSpPr>
            <p:nvPr/>
          </p:nvSpPr>
          <p:spPr bwMode="auto">
            <a:xfrm flipH="1">
              <a:off x="7607300" y="2819400"/>
              <a:ext cx="0" cy="4318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grpSp>
          <p:nvGrpSpPr>
            <p:cNvPr id="10" name="Group 98"/>
            <p:cNvGrpSpPr>
              <a:grpSpLocks/>
            </p:cNvGrpSpPr>
            <p:nvPr/>
          </p:nvGrpSpPr>
          <p:grpSpPr bwMode="auto">
            <a:xfrm>
              <a:off x="982663" y="1704975"/>
              <a:ext cx="1493838" cy="2273300"/>
              <a:chOff x="288" y="1392"/>
              <a:chExt cx="941" cy="1432"/>
            </a:xfrm>
          </p:grpSpPr>
          <p:grpSp>
            <p:nvGrpSpPr>
              <p:cNvPr id="50" name="Group 56"/>
              <p:cNvGrpSpPr>
                <a:grpSpLocks/>
              </p:cNvGrpSpPr>
              <p:nvPr/>
            </p:nvGrpSpPr>
            <p:grpSpPr bwMode="auto">
              <a:xfrm>
                <a:off x="288" y="1392"/>
                <a:ext cx="754" cy="1008"/>
                <a:chOff x="365" y="2533"/>
                <a:chExt cx="754" cy="1008"/>
              </a:xfrm>
            </p:grpSpPr>
            <p:sp>
              <p:nvSpPr>
                <p:cNvPr id="52" name="Oval 57"/>
                <p:cNvSpPr>
                  <a:spLocks noChangeArrowheads="1"/>
                </p:cNvSpPr>
                <p:nvPr/>
              </p:nvSpPr>
              <p:spPr bwMode="auto">
                <a:xfrm>
                  <a:off x="365" y="2533"/>
                  <a:ext cx="624" cy="28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Rectangle 58"/>
                <p:cNvSpPr>
                  <a:spLocks noChangeArrowheads="1"/>
                </p:cNvSpPr>
                <p:nvPr/>
              </p:nvSpPr>
              <p:spPr bwMode="auto">
                <a:xfrm>
                  <a:off x="687" y="2821"/>
                  <a:ext cx="432" cy="7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59"/>
                <p:cNvSpPr>
                  <a:spLocks noChangeShapeType="1"/>
                </p:cNvSpPr>
                <p:nvPr/>
              </p:nvSpPr>
              <p:spPr bwMode="auto">
                <a:xfrm>
                  <a:off x="975" y="2821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60"/>
                <p:cNvSpPr>
                  <a:spLocks noChangeShapeType="1"/>
                </p:cNvSpPr>
                <p:nvPr/>
              </p:nvSpPr>
              <p:spPr bwMode="auto">
                <a:xfrm>
                  <a:off x="975" y="2821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975" y="2965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62"/>
                <p:cNvSpPr>
                  <a:spLocks noChangeShapeType="1"/>
                </p:cNvSpPr>
                <p:nvPr/>
              </p:nvSpPr>
              <p:spPr bwMode="auto">
                <a:xfrm>
                  <a:off x="735" y="3061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63"/>
                <p:cNvSpPr>
                  <a:spLocks noChangeShapeType="1"/>
                </p:cNvSpPr>
                <p:nvPr/>
              </p:nvSpPr>
              <p:spPr bwMode="auto">
                <a:xfrm>
                  <a:off x="735" y="3109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64"/>
                <p:cNvSpPr>
                  <a:spLocks noChangeShapeType="1"/>
                </p:cNvSpPr>
                <p:nvPr/>
              </p:nvSpPr>
              <p:spPr bwMode="auto">
                <a:xfrm>
                  <a:off x="735" y="3157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65"/>
                <p:cNvSpPr>
                  <a:spLocks noChangeShapeType="1"/>
                </p:cNvSpPr>
                <p:nvPr/>
              </p:nvSpPr>
              <p:spPr bwMode="auto">
                <a:xfrm>
                  <a:off x="735" y="3253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66"/>
                <p:cNvSpPr>
                  <a:spLocks noChangeShapeType="1"/>
                </p:cNvSpPr>
                <p:nvPr/>
              </p:nvSpPr>
              <p:spPr bwMode="auto">
                <a:xfrm>
                  <a:off x="735" y="3205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67"/>
                <p:cNvSpPr>
                  <a:spLocks noChangeShapeType="1"/>
                </p:cNvSpPr>
                <p:nvPr/>
              </p:nvSpPr>
              <p:spPr bwMode="auto">
                <a:xfrm>
                  <a:off x="735" y="3301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68"/>
                <p:cNvSpPr>
                  <a:spLocks noChangeShapeType="1"/>
                </p:cNvSpPr>
                <p:nvPr/>
              </p:nvSpPr>
              <p:spPr bwMode="auto">
                <a:xfrm>
                  <a:off x="735" y="3349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69"/>
                <p:cNvSpPr>
                  <a:spLocks noChangeShapeType="1"/>
                </p:cNvSpPr>
                <p:nvPr/>
              </p:nvSpPr>
              <p:spPr bwMode="auto">
                <a:xfrm>
                  <a:off x="735" y="3397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70"/>
                <p:cNvSpPr>
                  <a:spLocks noChangeShapeType="1"/>
                </p:cNvSpPr>
                <p:nvPr/>
              </p:nvSpPr>
              <p:spPr bwMode="auto">
                <a:xfrm>
                  <a:off x="735" y="3445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71"/>
                <p:cNvSpPr>
                  <a:spLocks noChangeShapeType="1"/>
                </p:cNvSpPr>
                <p:nvPr/>
              </p:nvSpPr>
              <p:spPr bwMode="auto">
                <a:xfrm>
                  <a:off x="735" y="3493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72"/>
                <p:cNvSpPr>
                  <a:spLocks noChangeShapeType="1"/>
                </p:cNvSpPr>
                <p:nvPr/>
              </p:nvSpPr>
              <p:spPr bwMode="auto">
                <a:xfrm>
                  <a:off x="735" y="3013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73"/>
                <p:cNvSpPr>
                  <a:spLocks noChangeShapeType="1"/>
                </p:cNvSpPr>
                <p:nvPr/>
              </p:nvSpPr>
              <p:spPr bwMode="auto">
                <a:xfrm>
                  <a:off x="735" y="2917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74"/>
                <p:cNvSpPr>
                  <a:spLocks noChangeShapeType="1"/>
                </p:cNvSpPr>
                <p:nvPr/>
              </p:nvSpPr>
              <p:spPr bwMode="auto">
                <a:xfrm>
                  <a:off x="735" y="2869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75"/>
                <p:cNvSpPr>
                  <a:spLocks noChangeShapeType="1"/>
                </p:cNvSpPr>
                <p:nvPr/>
              </p:nvSpPr>
              <p:spPr bwMode="auto">
                <a:xfrm>
                  <a:off x="735" y="2965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" name="Text Box 76"/>
              <p:cNvSpPr txBox="1">
                <a:spLocks noChangeArrowheads="1"/>
              </p:cNvSpPr>
              <p:nvPr/>
            </p:nvSpPr>
            <p:spPr bwMode="auto">
              <a:xfrm>
                <a:off x="397" y="2417"/>
                <a:ext cx="832" cy="40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 dirty="0" smtClean="0"/>
                  <a:t>Ca </a:t>
                </a:r>
                <a:r>
                  <a:rPr lang="en-US" sz="1800" dirty="0" err="1" smtClean="0"/>
                  <a:t>sử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dụng</a:t>
                </a:r>
                <a:endParaRPr lang="en-US" sz="1800" dirty="0"/>
              </a:p>
            </p:txBody>
          </p:sp>
        </p:grpSp>
        <p:grpSp>
          <p:nvGrpSpPr>
            <p:cNvPr id="11" name="Group 100"/>
            <p:cNvGrpSpPr>
              <a:grpSpLocks/>
            </p:cNvGrpSpPr>
            <p:nvPr/>
          </p:nvGrpSpPr>
          <p:grpSpPr bwMode="auto">
            <a:xfrm>
              <a:off x="493713" y="3986215"/>
              <a:ext cx="2473326" cy="2008188"/>
              <a:chOff x="151" y="2783"/>
              <a:chExt cx="1558" cy="1265"/>
            </a:xfrm>
          </p:grpSpPr>
          <p:grpSp>
            <p:nvGrpSpPr>
              <p:cNvPr id="36" name="Group 78"/>
              <p:cNvGrpSpPr>
                <a:grpSpLocks/>
              </p:cNvGrpSpPr>
              <p:nvPr/>
            </p:nvGrpSpPr>
            <p:grpSpPr bwMode="auto">
              <a:xfrm>
                <a:off x="469" y="2783"/>
                <a:ext cx="937" cy="641"/>
                <a:chOff x="55" y="2944"/>
                <a:chExt cx="937" cy="641"/>
              </a:xfrm>
            </p:grpSpPr>
            <p:grpSp>
              <p:nvGrpSpPr>
                <p:cNvPr id="38" name="Group 79"/>
                <p:cNvGrpSpPr>
                  <a:grpSpLocks/>
                </p:cNvGrpSpPr>
                <p:nvPr/>
              </p:nvGrpSpPr>
              <p:grpSpPr bwMode="auto">
                <a:xfrm>
                  <a:off x="228" y="2944"/>
                  <a:ext cx="382" cy="257"/>
                  <a:chOff x="144" y="1440"/>
                  <a:chExt cx="881" cy="510"/>
                </a:xfrm>
              </p:grpSpPr>
              <p:sp>
                <p:nvSpPr>
                  <p:cNvPr id="47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8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9" name="Group 83"/>
                <p:cNvGrpSpPr>
                  <a:grpSpLocks/>
                </p:cNvGrpSpPr>
                <p:nvPr/>
              </p:nvGrpSpPr>
              <p:grpSpPr bwMode="auto">
                <a:xfrm>
                  <a:off x="610" y="3283"/>
                  <a:ext cx="382" cy="257"/>
                  <a:chOff x="144" y="1440"/>
                  <a:chExt cx="881" cy="510"/>
                </a:xfrm>
              </p:grpSpPr>
              <p:sp>
                <p:nvSpPr>
                  <p:cNvPr id="4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0" name="Group 87"/>
                <p:cNvGrpSpPr>
                  <a:grpSpLocks/>
                </p:cNvGrpSpPr>
                <p:nvPr/>
              </p:nvGrpSpPr>
              <p:grpSpPr bwMode="auto">
                <a:xfrm>
                  <a:off x="55" y="3328"/>
                  <a:ext cx="382" cy="257"/>
                  <a:chOff x="144" y="1440"/>
                  <a:chExt cx="881" cy="510"/>
                </a:xfrm>
              </p:grpSpPr>
              <p:sp>
                <p:nvSpPr>
                  <p:cNvPr id="41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" name="Text Box 91"/>
              <p:cNvSpPr txBox="1">
                <a:spLocks noChangeArrowheads="1"/>
              </p:cNvSpPr>
              <p:nvPr/>
            </p:nvSpPr>
            <p:spPr bwMode="auto">
              <a:xfrm>
                <a:off x="151" y="3456"/>
                <a:ext cx="1558" cy="5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7950" tIns="53975" rIns="107950" bIns="53975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 dirty="0" err="1" smtClean="0"/>
                  <a:t>Những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trừu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tượng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hóa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trong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quá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trình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phân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tích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kiến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trúc</a:t>
                </a:r>
                <a:endParaRPr lang="en-US" sz="1800" dirty="0"/>
              </a:p>
            </p:txBody>
          </p:sp>
        </p:grpSp>
        <p:grpSp>
          <p:nvGrpSpPr>
            <p:cNvPr id="12" name="Group 94"/>
            <p:cNvGrpSpPr>
              <a:grpSpLocks/>
            </p:cNvGrpSpPr>
            <p:nvPr/>
          </p:nvGrpSpPr>
          <p:grpSpPr bwMode="auto">
            <a:xfrm>
              <a:off x="7150100" y="3378200"/>
              <a:ext cx="965200" cy="990600"/>
              <a:chOff x="4192" y="2208"/>
              <a:chExt cx="464" cy="473"/>
            </a:xfrm>
          </p:grpSpPr>
          <p:sp>
            <p:nvSpPr>
              <p:cNvPr id="34" name="Oval 95"/>
              <p:cNvSpPr>
                <a:spLocks noChangeArrowheads="1"/>
              </p:cNvSpPr>
              <p:nvPr/>
            </p:nvSpPr>
            <p:spPr bwMode="auto">
              <a:xfrm>
                <a:off x="4192" y="2208"/>
                <a:ext cx="458" cy="466"/>
              </a:xfrm>
              <a:prstGeom prst="ellips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96"/>
              <p:cNvSpPr>
                <a:spLocks noChangeShapeType="1"/>
              </p:cNvSpPr>
              <p:nvPr/>
            </p:nvSpPr>
            <p:spPr bwMode="auto">
              <a:xfrm>
                <a:off x="4198" y="2680"/>
                <a:ext cx="458" cy="1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97"/>
            <p:cNvGrpSpPr>
              <a:grpSpLocks/>
            </p:cNvGrpSpPr>
            <p:nvPr/>
          </p:nvGrpSpPr>
          <p:grpSpPr bwMode="auto">
            <a:xfrm>
              <a:off x="3413129" y="4189415"/>
              <a:ext cx="2032003" cy="1525588"/>
              <a:chOff x="1344" y="1008"/>
              <a:chExt cx="1280" cy="961"/>
            </a:xfrm>
          </p:grpSpPr>
          <p:grpSp>
            <p:nvGrpSpPr>
              <p:cNvPr id="14" name="Group 3"/>
              <p:cNvGrpSpPr>
                <a:grpSpLocks/>
              </p:cNvGrpSpPr>
              <p:nvPr/>
            </p:nvGrpSpPr>
            <p:grpSpPr bwMode="auto">
              <a:xfrm>
                <a:off x="1470" y="1008"/>
                <a:ext cx="432" cy="720"/>
                <a:chOff x="1249" y="2496"/>
                <a:chExt cx="432" cy="720"/>
              </a:xfrm>
            </p:grpSpPr>
            <p:sp>
              <p:nvSpPr>
                <p:cNvPr id="16" name="Rectangle 4"/>
                <p:cNvSpPr>
                  <a:spLocks noChangeArrowheads="1"/>
                </p:cNvSpPr>
                <p:nvPr/>
              </p:nvSpPr>
              <p:spPr bwMode="auto">
                <a:xfrm>
                  <a:off x="1249" y="2496"/>
                  <a:ext cx="432" cy="7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5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537" y="264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1297" y="273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1297" y="278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1297" y="28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1297" y="292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1297" y="288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1297" y="297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1297" y="302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1297" y="307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1297" y="31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1297" y="316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1297" y="268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1297" y="2592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1297" y="2544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1297" y="2640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" name="Text Box 22"/>
              <p:cNvSpPr txBox="1">
                <a:spLocks noChangeArrowheads="1"/>
              </p:cNvSpPr>
              <p:nvPr/>
            </p:nvSpPr>
            <p:spPr bwMode="auto">
              <a:xfrm>
                <a:off x="1344" y="1736"/>
                <a:ext cx="1280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err="1" smtClean="0"/>
                  <a:t>Từ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điển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thuật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ngữ</a:t>
                </a:r>
                <a:endParaRPr lang="en-US" sz="1800" dirty="0"/>
              </a:p>
            </p:txBody>
          </p:sp>
        </p:grpSp>
      </p:grpSp>
      <p:sp>
        <p:nvSpPr>
          <p:cNvPr id="93" name="Rectangle 92"/>
          <p:cNvSpPr/>
          <p:nvPr/>
        </p:nvSpPr>
        <p:spPr>
          <a:xfrm>
            <a:off x="609600" y="144780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trừu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Vai</a:t>
            </a:r>
            <a:r>
              <a:rPr lang="en-GB" dirty="0" smtClean="0"/>
              <a:t> </a:t>
            </a:r>
            <a:r>
              <a:rPr lang="en-GB" dirty="0" err="1" smtClean="0"/>
              <a:t>trò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thực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26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Group 1077"/>
          <p:cNvGrpSpPr>
            <a:grpSpLocks/>
          </p:cNvGrpSpPr>
          <p:nvPr/>
        </p:nvGrpSpPr>
        <p:grpSpPr bwMode="auto">
          <a:xfrm>
            <a:off x="725488" y="1862138"/>
            <a:ext cx="528637" cy="719137"/>
            <a:chOff x="7654" y="3380"/>
            <a:chExt cx="554" cy="754"/>
          </a:xfrm>
        </p:grpSpPr>
        <p:sp>
          <p:nvSpPr>
            <p:cNvPr id="6" name="Oval 1078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079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80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081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108" y="54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 Box 1082"/>
          <p:cNvSpPr txBox="1">
            <a:spLocks noChangeArrowheads="1"/>
          </p:cNvSpPr>
          <p:nvPr/>
        </p:nvSpPr>
        <p:spPr bwMode="auto">
          <a:xfrm>
            <a:off x="628650" y="2598738"/>
            <a:ext cx="723900" cy="274637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Actor 1</a:t>
            </a:r>
          </a:p>
        </p:txBody>
      </p:sp>
      <p:grpSp>
        <p:nvGrpSpPr>
          <p:cNvPr id="11" name="Group 1083"/>
          <p:cNvGrpSpPr>
            <a:grpSpLocks/>
          </p:cNvGrpSpPr>
          <p:nvPr/>
        </p:nvGrpSpPr>
        <p:grpSpPr bwMode="auto">
          <a:xfrm>
            <a:off x="7974013" y="1973263"/>
            <a:ext cx="528637" cy="719137"/>
            <a:chOff x="7654" y="3380"/>
            <a:chExt cx="554" cy="754"/>
          </a:xfrm>
        </p:grpSpPr>
        <p:sp>
          <p:nvSpPr>
            <p:cNvPr id="12" name="Oval 1084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85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86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87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108" y="54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Line 1088"/>
          <p:cNvSpPr>
            <a:spLocks noChangeShapeType="1"/>
          </p:cNvSpPr>
          <p:nvPr/>
        </p:nvSpPr>
        <p:spPr bwMode="auto">
          <a:xfrm>
            <a:off x="7369175" y="2424113"/>
            <a:ext cx="604838" cy="95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7" name="Line 1089"/>
          <p:cNvSpPr>
            <a:spLocks noChangeShapeType="1"/>
          </p:cNvSpPr>
          <p:nvPr/>
        </p:nvSpPr>
        <p:spPr bwMode="auto">
          <a:xfrm>
            <a:off x="3514725" y="2373313"/>
            <a:ext cx="441325" cy="31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8" name="Line 1090"/>
          <p:cNvSpPr>
            <a:spLocks noChangeShapeType="1"/>
          </p:cNvSpPr>
          <p:nvPr/>
        </p:nvSpPr>
        <p:spPr bwMode="auto">
          <a:xfrm flipV="1">
            <a:off x="3700463" y="2860675"/>
            <a:ext cx="609600" cy="1524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9" name="Line 1091"/>
          <p:cNvSpPr>
            <a:spLocks noChangeShapeType="1"/>
          </p:cNvSpPr>
          <p:nvPr/>
        </p:nvSpPr>
        <p:spPr bwMode="auto">
          <a:xfrm>
            <a:off x="5232400" y="2862263"/>
            <a:ext cx="754063" cy="15224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0" name="Line 1092"/>
          <p:cNvSpPr>
            <a:spLocks noChangeShapeType="1"/>
          </p:cNvSpPr>
          <p:nvPr/>
        </p:nvSpPr>
        <p:spPr bwMode="auto">
          <a:xfrm flipH="1">
            <a:off x="4598988" y="4948238"/>
            <a:ext cx="704850" cy="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 type="none" w="sm" len="sm"/>
            <a:tailEnd type="none" w="lg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grpSp>
        <p:nvGrpSpPr>
          <p:cNvPr id="21" name="Group 1096"/>
          <p:cNvGrpSpPr>
            <a:grpSpLocks/>
          </p:cNvGrpSpPr>
          <p:nvPr/>
        </p:nvGrpSpPr>
        <p:grpSpPr bwMode="auto">
          <a:xfrm>
            <a:off x="1981200" y="1981200"/>
            <a:ext cx="1466850" cy="785812"/>
            <a:chOff x="144" y="1440"/>
            <a:chExt cx="881" cy="510"/>
          </a:xfrm>
        </p:grpSpPr>
        <p:sp>
          <p:nvSpPr>
            <p:cNvPr id="22" name="Rectangle 1097"/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rgbClr val="969696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1098"/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1099"/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5" name="Text Box 1100"/>
          <p:cNvSpPr txBox="1">
            <a:spLocks noChangeArrowheads="1"/>
          </p:cNvSpPr>
          <p:nvPr/>
        </p:nvSpPr>
        <p:spPr bwMode="auto">
          <a:xfrm>
            <a:off x="1943100" y="2087563"/>
            <a:ext cx="1485900" cy="274637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 dirty="0">
                <a:solidFill>
                  <a:schemeClr val="folHlink"/>
                </a:solidFill>
              </a:rPr>
              <a:t>&lt;&lt;boundary&gt;&gt;</a:t>
            </a:r>
          </a:p>
        </p:txBody>
      </p:sp>
      <p:grpSp>
        <p:nvGrpSpPr>
          <p:cNvPr id="26" name="Group 1102"/>
          <p:cNvGrpSpPr>
            <a:grpSpLocks/>
          </p:cNvGrpSpPr>
          <p:nvPr/>
        </p:nvGrpSpPr>
        <p:grpSpPr bwMode="auto">
          <a:xfrm>
            <a:off x="4000500" y="1905000"/>
            <a:ext cx="1466850" cy="785813"/>
            <a:chOff x="144" y="1440"/>
            <a:chExt cx="881" cy="510"/>
          </a:xfrm>
        </p:grpSpPr>
        <p:sp>
          <p:nvSpPr>
            <p:cNvPr id="27" name="Rectangle 1103"/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rgbClr val="969696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Line 1104"/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Line 1105"/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0" name="Text Box 1106"/>
          <p:cNvSpPr txBox="1">
            <a:spLocks noChangeArrowheads="1"/>
          </p:cNvSpPr>
          <p:nvPr/>
        </p:nvSpPr>
        <p:spPr bwMode="auto">
          <a:xfrm>
            <a:off x="4127500" y="1962150"/>
            <a:ext cx="12192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 dirty="0">
                <a:solidFill>
                  <a:schemeClr val="folHlink"/>
                </a:solidFill>
              </a:rPr>
              <a:t>&lt;&lt;control&gt;&gt;</a:t>
            </a:r>
          </a:p>
        </p:txBody>
      </p:sp>
      <p:grpSp>
        <p:nvGrpSpPr>
          <p:cNvPr id="31" name="Group 1108"/>
          <p:cNvGrpSpPr>
            <a:grpSpLocks/>
          </p:cNvGrpSpPr>
          <p:nvPr/>
        </p:nvGrpSpPr>
        <p:grpSpPr bwMode="auto">
          <a:xfrm>
            <a:off x="5876925" y="1981200"/>
            <a:ext cx="1466850" cy="785813"/>
            <a:chOff x="144" y="1440"/>
            <a:chExt cx="881" cy="510"/>
          </a:xfrm>
        </p:grpSpPr>
        <p:sp>
          <p:nvSpPr>
            <p:cNvPr id="32" name="Rectangle 1109"/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rgbClr val="969696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1110"/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Line 1111"/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" name="Text Box 1112"/>
          <p:cNvSpPr txBox="1">
            <a:spLocks noChangeArrowheads="1"/>
          </p:cNvSpPr>
          <p:nvPr/>
        </p:nvSpPr>
        <p:spPr bwMode="auto">
          <a:xfrm>
            <a:off x="5870575" y="2038350"/>
            <a:ext cx="14859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 dirty="0">
                <a:solidFill>
                  <a:schemeClr val="folHlink"/>
                </a:solidFill>
              </a:rPr>
              <a:t>&lt;&lt;boundary&gt;&gt;</a:t>
            </a:r>
          </a:p>
        </p:txBody>
      </p:sp>
      <p:sp>
        <p:nvSpPr>
          <p:cNvPr id="36" name="Line 1113"/>
          <p:cNvSpPr>
            <a:spLocks noChangeShapeType="1"/>
          </p:cNvSpPr>
          <p:nvPr/>
        </p:nvSpPr>
        <p:spPr bwMode="auto">
          <a:xfrm flipH="1">
            <a:off x="5507038" y="2397125"/>
            <a:ext cx="344487" cy="31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grpSp>
        <p:nvGrpSpPr>
          <p:cNvPr id="37" name="Group 1115"/>
          <p:cNvGrpSpPr>
            <a:grpSpLocks/>
          </p:cNvGrpSpPr>
          <p:nvPr/>
        </p:nvGrpSpPr>
        <p:grpSpPr bwMode="auto">
          <a:xfrm>
            <a:off x="3063875" y="4470400"/>
            <a:ext cx="1466850" cy="785813"/>
            <a:chOff x="144" y="1440"/>
            <a:chExt cx="881" cy="510"/>
          </a:xfrm>
        </p:grpSpPr>
        <p:sp>
          <p:nvSpPr>
            <p:cNvPr id="38" name="Rectangle 1116"/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117"/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118"/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" name="Text Box 1119"/>
          <p:cNvSpPr txBox="1">
            <a:spLocks noChangeArrowheads="1"/>
          </p:cNvSpPr>
          <p:nvPr/>
        </p:nvSpPr>
        <p:spPr bwMode="auto">
          <a:xfrm>
            <a:off x="3260725" y="4527550"/>
            <a:ext cx="10795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/>
              <a:t>&lt;&lt;entity&gt;&gt;</a:t>
            </a:r>
          </a:p>
        </p:txBody>
      </p:sp>
      <p:grpSp>
        <p:nvGrpSpPr>
          <p:cNvPr id="42" name="Group 1121"/>
          <p:cNvGrpSpPr>
            <a:grpSpLocks/>
          </p:cNvGrpSpPr>
          <p:nvPr/>
        </p:nvGrpSpPr>
        <p:grpSpPr bwMode="auto">
          <a:xfrm>
            <a:off x="5357813" y="4470400"/>
            <a:ext cx="1466850" cy="785813"/>
            <a:chOff x="144" y="1440"/>
            <a:chExt cx="881" cy="510"/>
          </a:xfrm>
        </p:grpSpPr>
        <p:sp>
          <p:nvSpPr>
            <p:cNvPr id="43" name="Rectangle 1122"/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Line 1123"/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Line 1124"/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" name="Text Box 1125"/>
          <p:cNvSpPr txBox="1">
            <a:spLocks noChangeArrowheads="1"/>
          </p:cNvSpPr>
          <p:nvPr/>
        </p:nvSpPr>
        <p:spPr bwMode="auto">
          <a:xfrm>
            <a:off x="5554663" y="4527550"/>
            <a:ext cx="10795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/>
              <a:t>&lt;&lt;entity&gt;&gt;</a:t>
            </a:r>
          </a:p>
        </p:txBody>
      </p:sp>
      <p:sp>
        <p:nvSpPr>
          <p:cNvPr id="47" name="Text Box 1126"/>
          <p:cNvSpPr txBox="1">
            <a:spLocks noChangeArrowheads="1"/>
          </p:cNvSpPr>
          <p:nvPr/>
        </p:nvSpPr>
        <p:spPr bwMode="auto">
          <a:xfrm>
            <a:off x="7778750" y="2644775"/>
            <a:ext cx="9398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7950" tIns="53975" rIns="107950" bIns="53975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Actor 2</a:t>
            </a:r>
          </a:p>
        </p:txBody>
      </p:sp>
      <p:sp>
        <p:nvSpPr>
          <p:cNvPr id="48" name="Line 1127"/>
          <p:cNvSpPr>
            <a:spLocks noChangeShapeType="1"/>
          </p:cNvSpPr>
          <p:nvPr/>
        </p:nvSpPr>
        <p:spPr bwMode="auto">
          <a:xfrm>
            <a:off x="1311275" y="2389188"/>
            <a:ext cx="655638" cy="111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" name="AutoShape 1128"/>
          <p:cNvSpPr>
            <a:spLocks noChangeArrowheads="1"/>
          </p:cNvSpPr>
          <p:nvPr/>
        </p:nvSpPr>
        <p:spPr bwMode="auto">
          <a:xfrm>
            <a:off x="2797175" y="4241800"/>
            <a:ext cx="4292600" cy="12223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1026"/>
          <p:cNvSpPr txBox="1">
            <a:spLocks noChangeArrowheads="1"/>
          </p:cNvSpPr>
          <p:nvPr/>
        </p:nvSpPr>
        <p:spPr bwMode="auto">
          <a:xfrm>
            <a:off x="990600" y="5562600"/>
            <a:ext cx="746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 dirty="0" err="1" smtClean="0">
                <a:solidFill>
                  <a:srgbClr val="33CCFF"/>
                </a:solidFill>
              </a:rPr>
              <a:t>Lưu</a:t>
            </a:r>
            <a:r>
              <a:rPr lang="en-US" sz="2400" i="1" dirty="0" smtClean="0">
                <a:solidFill>
                  <a:srgbClr val="33CCFF"/>
                </a:solidFill>
              </a:rPr>
              <a:t> </a:t>
            </a:r>
            <a:r>
              <a:rPr lang="en-US" sz="2400" i="1" dirty="0" err="1" smtClean="0">
                <a:solidFill>
                  <a:srgbClr val="33CCFF"/>
                </a:solidFill>
              </a:rPr>
              <a:t>trữ</a:t>
            </a:r>
            <a:r>
              <a:rPr lang="en-US" sz="2400" i="1" dirty="0" smtClean="0">
                <a:solidFill>
                  <a:srgbClr val="33CCFF"/>
                </a:solidFill>
              </a:rPr>
              <a:t> </a:t>
            </a:r>
            <a:r>
              <a:rPr lang="en-US" sz="2400" i="1" dirty="0" err="1" smtClean="0">
                <a:solidFill>
                  <a:srgbClr val="33CCFF"/>
                </a:solidFill>
              </a:rPr>
              <a:t>và</a:t>
            </a:r>
            <a:r>
              <a:rPr lang="en-US" sz="2400" i="1" dirty="0" smtClean="0">
                <a:solidFill>
                  <a:srgbClr val="33CCFF"/>
                </a:solidFill>
              </a:rPr>
              <a:t> </a:t>
            </a:r>
            <a:r>
              <a:rPr lang="en-US" sz="2400" i="1" dirty="0" err="1" smtClean="0">
                <a:solidFill>
                  <a:srgbClr val="33CCFF"/>
                </a:solidFill>
              </a:rPr>
              <a:t>quản</a:t>
            </a:r>
            <a:r>
              <a:rPr lang="en-US" sz="2400" i="1" dirty="0" smtClean="0">
                <a:solidFill>
                  <a:srgbClr val="33CCFF"/>
                </a:solidFill>
              </a:rPr>
              <a:t> </a:t>
            </a:r>
            <a:r>
              <a:rPr lang="en-US" sz="2400" i="1" dirty="0" err="1" smtClean="0">
                <a:solidFill>
                  <a:srgbClr val="33CCFF"/>
                </a:solidFill>
              </a:rPr>
              <a:t>lý</a:t>
            </a:r>
            <a:r>
              <a:rPr lang="en-US" sz="2400" i="1" dirty="0" smtClean="0">
                <a:solidFill>
                  <a:srgbClr val="33CCFF"/>
                </a:solidFill>
              </a:rPr>
              <a:t> </a:t>
            </a:r>
            <a:r>
              <a:rPr lang="en-US" sz="2400" i="1" dirty="0" err="1" smtClean="0">
                <a:solidFill>
                  <a:srgbClr val="33CCFF"/>
                </a:solidFill>
              </a:rPr>
              <a:t>thông</a:t>
            </a:r>
            <a:r>
              <a:rPr lang="en-US" sz="2400" i="1" dirty="0" smtClean="0">
                <a:solidFill>
                  <a:srgbClr val="33CCFF"/>
                </a:solidFill>
              </a:rPr>
              <a:t> tin </a:t>
            </a:r>
            <a:r>
              <a:rPr lang="en-US" sz="2400" i="1" dirty="0" err="1" smtClean="0">
                <a:solidFill>
                  <a:srgbClr val="33CCFF"/>
                </a:solidFill>
              </a:rPr>
              <a:t>trong</a:t>
            </a:r>
            <a:r>
              <a:rPr lang="en-US" sz="2400" i="1" dirty="0" smtClean="0">
                <a:solidFill>
                  <a:srgbClr val="33CCFF"/>
                </a:solidFill>
              </a:rPr>
              <a:t> </a:t>
            </a:r>
            <a:r>
              <a:rPr lang="en-US" sz="2400" i="1" dirty="0" err="1" smtClean="0">
                <a:solidFill>
                  <a:srgbClr val="33CCFF"/>
                </a:solidFill>
              </a:rPr>
              <a:t>hệ</a:t>
            </a:r>
            <a:r>
              <a:rPr lang="en-US" sz="2400" i="1" dirty="0" smtClean="0">
                <a:solidFill>
                  <a:srgbClr val="33CCFF"/>
                </a:solidFill>
              </a:rPr>
              <a:t> </a:t>
            </a:r>
            <a:r>
              <a:rPr lang="en-US" sz="2400" i="1" dirty="0" err="1" smtClean="0">
                <a:solidFill>
                  <a:srgbClr val="33CCFF"/>
                </a:solidFill>
              </a:rPr>
              <a:t>thống</a:t>
            </a:r>
            <a:endParaRPr lang="en-US" sz="2400" i="1" dirty="0">
              <a:solidFill>
                <a:srgbClr val="33CC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>
              <a:lnSpc>
                <a:spcPct val="7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>
              <a:lnSpc>
                <a:spcPct val="70000"/>
              </a:lnSpc>
            </a:pPr>
            <a:r>
              <a:rPr lang="en-US" dirty="0" err="1" smtClean="0"/>
              <a:t>Gạch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 smtClean="0"/>
          </a:p>
          <a:p>
            <a:pPr>
              <a:lnSpc>
                <a:spcPct val="70000"/>
              </a:lnSpc>
            </a:pP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 smtClean="0"/>
          </a:p>
          <a:p>
            <a:pPr lvl="1">
              <a:lnSpc>
                <a:spcPct val="77000"/>
              </a:lnSpc>
            </a:pPr>
            <a:r>
              <a:rPr lang="en-US" dirty="0" err="1" smtClean="0"/>
              <a:t>Gạch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>
              <a:lnSpc>
                <a:spcPct val="77000"/>
              </a:lnSpc>
            </a:pP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pPr lvl="1">
              <a:lnSpc>
                <a:spcPct val="77000"/>
              </a:lnSpc>
            </a:pP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mơ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endParaRPr lang="en-US" dirty="0" smtClean="0"/>
          </a:p>
          <a:p>
            <a:pPr lvl="1">
              <a:lnSpc>
                <a:spcPct val="77000"/>
              </a:lnSpc>
            </a:pP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(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)</a:t>
            </a:r>
          </a:p>
          <a:p>
            <a:pPr lvl="1">
              <a:lnSpc>
                <a:spcPct val="77000"/>
              </a:lnSpc>
            </a:pP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pPr lvl="1">
              <a:lnSpc>
                <a:spcPct val="77000"/>
              </a:lnSpc>
            </a:pP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)</a:t>
            </a:r>
          </a:p>
          <a:p>
            <a:pPr lvl="1">
              <a:lnSpc>
                <a:spcPct val="77000"/>
              </a:lnSpc>
            </a:pP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(operations)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dirty="0" smtClean="0"/>
              <a:t>Register </a:t>
            </a:r>
            <a:r>
              <a:rPr lang="en-US" dirty="0"/>
              <a:t>for Courses (Create Schedule)</a:t>
            </a: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4151313" y="6202362"/>
            <a:ext cx="787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/>
              <a:t>Student</a:t>
            </a: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4076700" y="5119687"/>
            <a:ext cx="965200" cy="990600"/>
            <a:chOff x="4192" y="2208"/>
            <a:chExt cx="464" cy="473"/>
          </a:xfrm>
        </p:grpSpPr>
        <p:sp>
          <p:nvSpPr>
            <p:cNvPr id="9" name="Oval 34"/>
            <p:cNvSpPr>
              <a:spLocks noChangeArrowheads="1"/>
            </p:cNvSpPr>
            <p:nvPr/>
          </p:nvSpPr>
          <p:spPr bwMode="auto">
            <a:xfrm>
              <a:off x="4192" y="2208"/>
              <a:ext cx="458" cy="466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4198" y="2680"/>
              <a:ext cx="45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5618163" y="4233862"/>
            <a:ext cx="952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/>
              <a:t>Schedule</a:t>
            </a:r>
          </a:p>
        </p:txBody>
      </p: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5588000" y="3094037"/>
            <a:ext cx="965200" cy="990600"/>
            <a:chOff x="4192" y="2208"/>
            <a:chExt cx="464" cy="473"/>
          </a:xfrm>
        </p:grpSpPr>
        <p:sp>
          <p:nvSpPr>
            <p:cNvPr id="13" name="Oval 37"/>
            <p:cNvSpPr>
              <a:spLocks noChangeArrowheads="1"/>
            </p:cNvSpPr>
            <p:nvPr/>
          </p:nvSpPr>
          <p:spPr bwMode="auto">
            <a:xfrm>
              <a:off x="4192" y="2208"/>
              <a:ext cx="458" cy="466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8"/>
            <p:cNvSpPr>
              <a:spLocks noChangeShapeType="1"/>
            </p:cNvSpPr>
            <p:nvPr/>
          </p:nvSpPr>
          <p:spPr bwMode="auto">
            <a:xfrm>
              <a:off x="4198" y="2680"/>
              <a:ext cx="45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2371725" y="4217987"/>
            <a:ext cx="154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/>
              <a:t>CourseOffering</a:t>
            </a:r>
          </a:p>
        </p:txBody>
      </p:sp>
      <p:grpSp>
        <p:nvGrpSpPr>
          <p:cNvPr id="16" name="Group 39"/>
          <p:cNvGrpSpPr>
            <a:grpSpLocks/>
          </p:cNvGrpSpPr>
          <p:nvPr/>
        </p:nvGrpSpPr>
        <p:grpSpPr bwMode="auto">
          <a:xfrm>
            <a:off x="2654300" y="3094037"/>
            <a:ext cx="965200" cy="990600"/>
            <a:chOff x="4192" y="2208"/>
            <a:chExt cx="464" cy="473"/>
          </a:xfrm>
        </p:grpSpPr>
        <p:sp>
          <p:nvSpPr>
            <p:cNvPr id="17" name="Oval 40"/>
            <p:cNvSpPr>
              <a:spLocks noChangeArrowheads="1"/>
            </p:cNvSpPr>
            <p:nvPr/>
          </p:nvSpPr>
          <p:spPr bwMode="auto">
            <a:xfrm>
              <a:off x="4192" y="2208"/>
              <a:ext cx="458" cy="466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41"/>
            <p:cNvSpPr>
              <a:spLocks noChangeShapeType="1"/>
            </p:cNvSpPr>
            <p:nvPr/>
          </p:nvSpPr>
          <p:spPr bwMode="auto">
            <a:xfrm>
              <a:off x="4198" y="2680"/>
              <a:ext cx="45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điều</a:t>
            </a:r>
            <a:r>
              <a:rPr lang="en-GB" dirty="0" smtClean="0"/>
              <a:t> </a:t>
            </a:r>
            <a:r>
              <a:rPr lang="en-GB" dirty="0" err="1" smtClean="0"/>
              <a:t>khiển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gì</a:t>
            </a:r>
            <a:r>
              <a:rPr lang="en-GB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81200" y="3429000"/>
            <a:ext cx="6184900" cy="2568575"/>
            <a:chOff x="1968500" y="2679700"/>
            <a:chExt cx="6184900" cy="2568575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968500" y="4597400"/>
              <a:ext cx="1795684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400" dirty="0" smtClean="0"/>
                <a:t>Ca </a:t>
              </a:r>
              <a:r>
                <a:rPr lang="en-US" sz="2400" dirty="0" err="1" smtClean="0"/>
                <a:t>sử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dụng</a:t>
              </a:r>
              <a:endParaRPr lang="en-US" sz="2400" dirty="0"/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1993900" y="2679700"/>
              <a:ext cx="1196975" cy="1600200"/>
              <a:chOff x="446" y="2208"/>
              <a:chExt cx="754" cy="1008"/>
            </a:xfrm>
          </p:grpSpPr>
          <p:sp>
            <p:nvSpPr>
              <p:cNvPr id="16" name="Oval 5"/>
              <p:cNvSpPr>
                <a:spLocks noChangeArrowheads="1"/>
              </p:cNvSpPr>
              <p:nvPr/>
            </p:nvSpPr>
            <p:spPr bwMode="auto">
              <a:xfrm>
                <a:off x="446" y="2208"/>
                <a:ext cx="624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8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9"/>
              <p:cNvSpPr>
                <a:spLocks noChangeShapeType="1"/>
              </p:cNvSpPr>
              <p:nvPr/>
            </p:nvSpPr>
            <p:spPr bwMode="auto">
              <a:xfrm flipH="1">
                <a:off x="1056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816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>
                <a:off x="816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>
                <a:off x="816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>
                <a:off x="816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17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19"/>
              <p:cNvSpPr>
                <a:spLocks noChangeShapeType="1"/>
              </p:cNvSpPr>
              <p:nvPr/>
            </p:nvSpPr>
            <p:spPr bwMode="auto">
              <a:xfrm>
                <a:off x="816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0"/>
              <p:cNvSpPr>
                <a:spLocks noChangeShapeType="1"/>
              </p:cNvSpPr>
              <p:nvPr/>
            </p:nvSpPr>
            <p:spPr bwMode="auto">
              <a:xfrm>
                <a:off x="816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1"/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2"/>
              <p:cNvSpPr>
                <a:spLocks noChangeShapeType="1"/>
              </p:cNvSpPr>
              <p:nvPr/>
            </p:nvSpPr>
            <p:spPr bwMode="auto">
              <a:xfrm>
                <a:off x="816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3"/>
              <p:cNvSpPr>
                <a:spLocks noChangeShapeType="1"/>
              </p:cNvSpPr>
              <p:nvPr/>
            </p:nvSpPr>
            <p:spPr bwMode="auto">
              <a:xfrm>
                <a:off x="816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Text Box 31"/>
            <p:cNvSpPr txBox="1">
              <a:spLocks noChangeArrowheads="1"/>
            </p:cNvSpPr>
            <p:nvPr/>
          </p:nvSpPr>
          <p:spPr bwMode="auto">
            <a:xfrm>
              <a:off x="6311900" y="4591050"/>
              <a:ext cx="184150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i="1">
                  <a:solidFill>
                    <a:srgbClr val="000099"/>
                  </a:solidFill>
                </a:rPr>
                <a:t>Analysis class stereotype</a:t>
              </a:r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 flipH="1" flipV="1">
              <a:off x="6616700" y="4013200"/>
              <a:ext cx="558800" cy="5715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grpSp>
          <p:nvGrpSpPr>
            <p:cNvPr id="11" name="Group 35"/>
            <p:cNvGrpSpPr>
              <a:grpSpLocks/>
            </p:cNvGrpSpPr>
            <p:nvPr/>
          </p:nvGrpSpPr>
          <p:grpSpPr bwMode="auto">
            <a:xfrm>
              <a:off x="5643563" y="3035300"/>
              <a:ext cx="985837" cy="1014413"/>
              <a:chOff x="1019" y="2289"/>
              <a:chExt cx="418" cy="444"/>
            </a:xfrm>
          </p:grpSpPr>
          <p:sp>
            <p:nvSpPr>
              <p:cNvPr id="13" name="Oval 36"/>
              <p:cNvSpPr>
                <a:spLocks noChangeArrowheads="1"/>
              </p:cNvSpPr>
              <p:nvPr/>
            </p:nvSpPr>
            <p:spPr bwMode="auto">
              <a:xfrm>
                <a:off x="1019" y="2323"/>
                <a:ext cx="418" cy="410"/>
              </a:xfrm>
              <a:prstGeom prst="ellips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37"/>
              <p:cNvSpPr>
                <a:spLocks noChangeShapeType="1"/>
              </p:cNvSpPr>
              <p:nvPr/>
            </p:nvSpPr>
            <p:spPr bwMode="auto">
              <a:xfrm flipH="1">
                <a:off x="1178" y="2289"/>
                <a:ext cx="92" cy="42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38"/>
              <p:cNvSpPr>
                <a:spLocks noChangeShapeType="1"/>
              </p:cNvSpPr>
              <p:nvPr/>
            </p:nvSpPr>
            <p:spPr bwMode="auto">
              <a:xfrm flipH="1" flipV="1">
                <a:off x="1178" y="2331"/>
                <a:ext cx="92" cy="33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AutoShape 40"/>
            <p:cNvSpPr>
              <a:spLocks noChangeArrowheads="1"/>
            </p:cNvSpPr>
            <p:nvPr/>
          </p:nvSpPr>
          <p:spPr bwMode="auto">
            <a:xfrm>
              <a:off x="4300538" y="3292475"/>
              <a:ext cx="539750" cy="533400"/>
            </a:xfrm>
            <a:prstGeom prst="rightArrow">
              <a:avLst>
                <a:gd name="adj1" fmla="val 55954"/>
                <a:gd name="adj2" fmla="val 50295"/>
              </a:avLst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Vai</a:t>
            </a:r>
            <a:r>
              <a:rPr lang="en-GB" dirty="0" smtClean="0"/>
              <a:t> </a:t>
            </a:r>
            <a:r>
              <a:rPr lang="en-GB" dirty="0" err="1" smtClean="0"/>
              <a:t>trò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điều</a:t>
            </a:r>
            <a:r>
              <a:rPr lang="en-GB" dirty="0" smtClean="0"/>
              <a:t> </a:t>
            </a:r>
            <a:r>
              <a:rPr lang="en-GB" dirty="0" err="1" smtClean="0"/>
              <a:t>khiển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0" y="6019800"/>
            <a:ext cx="4965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 dirty="0" err="1" smtClean="0">
                <a:solidFill>
                  <a:srgbClr val="33CCFF"/>
                </a:solidFill>
              </a:rPr>
              <a:t>Phối</a:t>
            </a:r>
            <a:r>
              <a:rPr lang="en-US" sz="2400" i="1" dirty="0" smtClean="0">
                <a:solidFill>
                  <a:srgbClr val="33CCFF"/>
                </a:solidFill>
              </a:rPr>
              <a:t> </a:t>
            </a:r>
            <a:r>
              <a:rPr lang="en-US" sz="2400" i="1" dirty="0" err="1" smtClean="0">
                <a:solidFill>
                  <a:srgbClr val="33CCFF"/>
                </a:solidFill>
              </a:rPr>
              <a:t>hợp</a:t>
            </a:r>
            <a:r>
              <a:rPr lang="en-US" sz="2400" i="1" dirty="0" smtClean="0">
                <a:solidFill>
                  <a:srgbClr val="33CCFF"/>
                </a:solidFill>
              </a:rPr>
              <a:t> </a:t>
            </a:r>
            <a:r>
              <a:rPr lang="en-US" sz="2400" i="1" dirty="0" err="1" smtClean="0">
                <a:solidFill>
                  <a:srgbClr val="33CCFF"/>
                </a:solidFill>
              </a:rPr>
              <a:t>hành</a:t>
            </a:r>
            <a:r>
              <a:rPr lang="en-US" sz="2400" i="1" dirty="0" smtClean="0">
                <a:solidFill>
                  <a:srgbClr val="33CCFF"/>
                </a:solidFill>
              </a:rPr>
              <a:t> vi </a:t>
            </a:r>
            <a:r>
              <a:rPr lang="en-US" sz="2400" i="1" dirty="0" err="1" smtClean="0">
                <a:solidFill>
                  <a:srgbClr val="33CCFF"/>
                </a:solidFill>
              </a:rPr>
              <a:t>của</a:t>
            </a:r>
            <a:r>
              <a:rPr lang="en-US" sz="2400" i="1" dirty="0" smtClean="0">
                <a:solidFill>
                  <a:srgbClr val="33CCFF"/>
                </a:solidFill>
              </a:rPr>
              <a:t> ca </a:t>
            </a:r>
            <a:r>
              <a:rPr lang="en-US" sz="2400" i="1" dirty="0" err="1" smtClean="0">
                <a:solidFill>
                  <a:srgbClr val="33CCFF"/>
                </a:solidFill>
              </a:rPr>
              <a:t>sử</a:t>
            </a:r>
            <a:r>
              <a:rPr lang="en-US" sz="2400" i="1" dirty="0" smtClean="0">
                <a:solidFill>
                  <a:srgbClr val="33CCFF"/>
                </a:solidFill>
              </a:rPr>
              <a:t> </a:t>
            </a:r>
            <a:r>
              <a:rPr lang="en-US" sz="2400" i="1" dirty="0" err="1" smtClean="0">
                <a:solidFill>
                  <a:srgbClr val="33CCFF"/>
                </a:solidFill>
              </a:rPr>
              <a:t>dụng</a:t>
            </a:r>
            <a:endParaRPr lang="en-US" sz="2400" i="1" dirty="0">
              <a:solidFill>
                <a:srgbClr val="33CCFF"/>
              </a:solidFill>
            </a:endParaRPr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725488" y="1862138"/>
            <a:ext cx="528637" cy="719137"/>
            <a:chOff x="7654" y="3380"/>
            <a:chExt cx="554" cy="754"/>
          </a:xfrm>
        </p:grpSpPr>
        <p:sp>
          <p:nvSpPr>
            <p:cNvPr id="7" name="Oval 62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3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4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65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108" y="54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 Box 66"/>
          <p:cNvSpPr txBox="1">
            <a:spLocks noChangeArrowheads="1"/>
          </p:cNvSpPr>
          <p:nvPr/>
        </p:nvSpPr>
        <p:spPr bwMode="auto">
          <a:xfrm>
            <a:off x="628650" y="2903538"/>
            <a:ext cx="723900" cy="274637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Actor 1</a:t>
            </a:r>
          </a:p>
        </p:txBody>
      </p:sp>
      <p:grpSp>
        <p:nvGrpSpPr>
          <p:cNvPr id="12" name="Group 67"/>
          <p:cNvGrpSpPr>
            <a:grpSpLocks/>
          </p:cNvGrpSpPr>
          <p:nvPr/>
        </p:nvGrpSpPr>
        <p:grpSpPr bwMode="auto">
          <a:xfrm>
            <a:off x="7974013" y="2278063"/>
            <a:ext cx="528637" cy="719137"/>
            <a:chOff x="7654" y="3380"/>
            <a:chExt cx="554" cy="754"/>
          </a:xfrm>
        </p:grpSpPr>
        <p:sp>
          <p:nvSpPr>
            <p:cNvPr id="13" name="Oval 68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9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70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1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108" y="54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Line 72"/>
          <p:cNvSpPr>
            <a:spLocks noChangeShapeType="1"/>
          </p:cNvSpPr>
          <p:nvPr/>
        </p:nvSpPr>
        <p:spPr bwMode="auto">
          <a:xfrm>
            <a:off x="7369175" y="2728913"/>
            <a:ext cx="604838" cy="95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8" name="Line 73"/>
          <p:cNvSpPr>
            <a:spLocks noChangeShapeType="1"/>
          </p:cNvSpPr>
          <p:nvPr/>
        </p:nvSpPr>
        <p:spPr bwMode="auto">
          <a:xfrm>
            <a:off x="3514725" y="2678113"/>
            <a:ext cx="441325" cy="31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9" name="Line 74"/>
          <p:cNvSpPr>
            <a:spLocks noChangeShapeType="1"/>
          </p:cNvSpPr>
          <p:nvPr/>
        </p:nvSpPr>
        <p:spPr bwMode="auto">
          <a:xfrm flipV="1">
            <a:off x="3700463" y="3165475"/>
            <a:ext cx="609600" cy="1524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0" name="Line 75"/>
          <p:cNvSpPr>
            <a:spLocks noChangeShapeType="1"/>
          </p:cNvSpPr>
          <p:nvPr/>
        </p:nvSpPr>
        <p:spPr bwMode="auto">
          <a:xfrm>
            <a:off x="5232400" y="3167063"/>
            <a:ext cx="754063" cy="15224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1" name="Line 76"/>
          <p:cNvSpPr>
            <a:spLocks noChangeShapeType="1"/>
          </p:cNvSpPr>
          <p:nvPr/>
        </p:nvSpPr>
        <p:spPr bwMode="auto">
          <a:xfrm flipH="1">
            <a:off x="4598988" y="5253038"/>
            <a:ext cx="704850" cy="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 type="none" w="sm" len="sm"/>
            <a:tailEnd type="none" w="lg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grpSp>
        <p:nvGrpSpPr>
          <p:cNvPr id="22" name="Group 77"/>
          <p:cNvGrpSpPr>
            <a:grpSpLocks/>
          </p:cNvGrpSpPr>
          <p:nvPr/>
        </p:nvGrpSpPr>
        <p:grpSpPr bwMode="auto">
          <a:xfrm>
            <a:off x="2019300" y="2627313"/>
            <a:ext cx="1466850" cy="785812"/>
            <a:chOff x="144" y="1440"/>
            <a:chExt cx="881" cy="510"/>
          </a:xfrm>
        </p:grpSpPr>
        <p:sp>
          <p:nvSpPr>
            <p:cNvPr id="23" name="Rectangle 78"/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rgbClr val="969696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79"/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80"/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" name="Text Box 81"/>
          <p:cNvSpPr txBox="1">
            <a:spLocks noChangeArrowheads="1"/>
          </p:cNvSpPr>
          <p:nvPr/>
        </p:nvSpPr>
        <p:spPr bwMode="auto">
          <a:xfrm>
            <a:off x="2012950" y="2684463"/>
            <a:ext cx="1485900" cy="274637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 dirty="0">
                <a:solidFill>
                  <a:schemeClr val="folHlink"/>
                </a:solidFill>
              </a:rPr>
              <a:t>&lt;&lt;boundary&gt;&gt;</a:t>
            </a:r>
          </a:p>
        </p:txBody>
      </p:sp>
      <p:grpSp>
        <p:nvGrpSpPr>
          <p:cNvPr id="27" name="Group 82"/>
          <p:cNvGrpSpPr>
            <a:grpSpLocks/>
          </p:cNvGrpSpPr>
          <p:nvPr/>
        </p:nvGrpSpPr>
        <p:grpSpPr bwMode="auto">
          <a:xfrm>
            <a:off x="4000500" y="2279650"/>
            <a:ext cx="1466850" cy="785813"/>
            <a:chOff x="144" y="1440"/>
            <a:chExt cx="881" cy="510"/>
          </a:xfrm>
        </p:grpSpPr>
        <p:sp>
          <p:nvSpPr>
            <p:cNvPr id="28" name="Rectangle 83"/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Line 84"/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1" name="Text Box 86"/>
          <p:cNvSpPr txBox="1">
            <a:spLocks noChangeArrowheads="1"/>
          </p:cNvSpPr>
          <p:nvPr/>
        </p:nvSpPr>
        <p:spPr bwMode="auto">
          <a:xfrm>
            <a:off x="4127500" y="2336800"/>
            <a:ext cx="12192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 dirty="0"/>
              <a:t>&lt;&lt;control&gt;&gt;</a:t>
            </a:r>
          </a:p>
        </p:txBody>
      </p:sp>
      <p:grpSp>
        <p:nvGrpSpPr>
          <p:cNvPr id="32" name="Group 87"/>
          <p:cNvGrpSpPr>
            <a:grpSpLocks/>
          </p:cNvGrpSpPr>
          <p:nvPr/>
        </p:nvGrpSpPr>
        <p:grpSpPr bwMode="auto">
          <a:xfrm>
            <a:off x="5876925" y="2654300"/>
            <a:ext cx="1466850" cy="785813"/>
            <a:chOff x="144" y="1440"/>
            <a:chExt cx="881" cy="510"/>
          </a:xfrm>
        </p:grpSpPr>
        <p:sp>
          <p:nvSpPr>
            <p:cNvPr id="33" name="Rectangle 88"/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rgbClr val="969696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Line 89"/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90"/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6" name="Text Box 91"/>
          <p:cNvSpPr txBox="1">
            <a:spLocks noChangeArrowheads="1"/>
          </p:cNvSpPr>
          <p:nvPr/>
        </p:nvSpPr>
        <p:spPr bwMode="auto">
          <a:xfrm>
            <a:off x="5870575" y="2711450"/>
            <a:ext cx="14859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&lt;&lt;boundary&gt;&gt;</a:t>
            </a:r>
          </a:p>
        </p:txBody>
      </p:sp>
      <p:sp>
        <p:nvSpPr>
          <p:cNvPr id="37" name="Line 92"/>
          <p:cNvSpPr>
            <a:spLocks noChangeShapeType="1"/>
          </p:cNvSpPr>
          <p:nvPr/>
        </p:nvSpPr>
        <p:spPr bwMode="auto">
          <a:xfrm flipH="1">
            <a:off x="5507038" y="2701925"/>
            <a:ext cx="344487" cy="31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grpSp>
        <p:nvGrpSpPr>
          <p:cNvPr id="38" name="Group 93"/>
          <p:cNvGrpSpPr>
            <a:grpSpLocks/>
          </p:cNvGrpSpPr>
          <p:nvPr/>
        </p:nvGrpSpPr>
        <p:grpSpPr bwMode="auto">
          <a:xfrm>
            <a:off x="3063875" y="4775200"/>
            <a:ext cx="1466850" cy="785813"/>
            <a:chOff x="144" y="1440"/>
            <a:chExt cx="881" cy="510"/>
          </a:xfrm>
        </p:grpSpPr>
        <p:sp>
          <p:nvSpPr>
            <p:cNvPr id="39" name="Rectangle 94"/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95"/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96"/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2" name="Text Box 97"/>
          <p:cNvSpPr txBox="1">
            <a:spLocks noChangeArrowheads="1"/>
          </p:cNvSpPr>
          <p:nvPr/>
        </p:nvSpPr>
        <p:spPr bwMode="auto">
          <a:xfrm>
            <a:off x="3260725" y="4832350"/>
            <a:ext cx="10795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&lt;&lt;entity&gt;&gt;</a:t>
            </a:r>
          </a:p>
        </p:txBody>
      </p:sp>
      <p:grpSp>
        <p:nvGrpSpPr>
          <p:cNvPr id="43" name="Group 98"/>
          <p:cNvGrpSpPr>
            <a:grpSpLocks/>
          </p:cNvGrpSpPr>
          <p:nvPr/>
        </p:nvGrpSpPr>
        <p:grpSpPr bwMode="auto">
          <a:xfrm>
            <a:off x="5357813" y="4775200"/>
            <a:ext cx="1466850" cy="785813"/>
            <a:chOff x="144" y="1440"/>
            <a:chExt cx="881" cy="510"/>
          </a:xfrm>
        </p:grpSpPr>
        <p:sp>
          <p:nvSpPr>
            <p:cNvPr id="44" name="Rectangle 99"/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Line 100"/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Line 101"/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" name="Text Box 102"/>
          <p:cNvSpPr txBox="1">
            <a:spLocks noChangeArrowheads="1"/>
          </p:cNvSpPr>
          <p:nvPr/>
        </p:nvSpPr>
        <p:spPr bwMode="auto">
          <a:xfrm>
            <a:off x="5554663" y="4832350"/>
            <a:ext cx="10795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&lt;&lt;entity&gt;&gt;</a:t>
            </a:r>
          </a:p>
        </p:txBody>
      </p:sp>
      <p:sp>
        <p:nvSpPr>
          <p:cNvPr id="48" name="Text Box 103"/>
          <p:cNvSpPr txBox="1">
            <a:spLocks noChangeArrowheads="1"/>
          </p:cNvSpPr>
          <p:nvPr/>
        </p:nvSpPr>
        <p:spPr bwMode="auto">
          <a:xfrm>
            <a:off x="7778750" y="2949575"/>
            <a:ext cx="9398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7950" tIns="53975" rIns="107950" bIns="53975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Actor 2</a:t>
            </a:r>
          </a:p>
        </p:txBody>
      </p:sp>
      <p:sp>
        <p:nvSpPr>
          <p:cNvPr id="49" name="Line 104"/>
          <p:cNvSpPr>
            <a:spLocks noChangeShapeType="1"/>
          </p:cNvSpPr>
          <p:nvPr/>
        </p:nvSpPr>
        <p:spPr bwMode="auto">
          <a:xfrm>
            <a:off x="1311275" y="2693988"/>
            <a:ext cx="655638" cy="111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0" name="AutoShape 105"/>
          <p:cNvSpPr>
            <a:spLocks noChangeArrowheads="1"/>
          </p:cNvSpPr>
          <p:nvPr/>
        </p:nvSpPr>
        <p:spPr bwMode="auto">
          <a:xfrm>
            <a:off x="3813175" y="2057400"/>
            <a:ext cx="1828800" cy="12223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,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186613" y="3810000"/>
            <a:ext cx="585787" cy="673100"/>
            <a:chOff x="7654" y="3380"/>
            <a:chExt cx="554" cy="754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108" y="54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057650" y="3894138"/>
            <a:ext cx="1168400" cy="5746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149600" y="4451350"/>
            <a:ext cx="298767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Register for Courses</a:t>
            </a: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2184400" y="4171950"/>
            <a:ext cx="184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28"/>
          <p:cNvSpPr>
            <a:spLocks noChangeArrowheads="1"/>
          </p:cNvSpPr>
          <p:nvPr/>
        </p:nvSpPr>
        <p:spPr bwMode="auto">
          <a:xfrm rot="5400000">
            <a:off x="4419600" y="5000625"/>
            <a:ext cx="482600" cy="533400"/>
          </a:xfrm>
          <a:prstGeom prst="rightArrow">
            <a:avLst>
              <a:gd name="adj1" fmla="val 53574"/>
              <a:gd name="adj2" fmla="val 45926"/>
            </a:avLst>
          </a:prstGeom>
          <a:solidFill>
            <a:schemeClr val="hlink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562350" y="6583362"/>
            <a:ext cx="220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/>
              <a:t>RegistrationController</a:t>
            </a:r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4146550" y="5508625"/>
            <a:ext cx="985838" cy="1039812"/>
            <a:chOff x="2520" y="2705"/>
            <a:chExt cx="621" cy="655"/>
          </a:xfrm>
        </p:grpSpPr>
        <p:sp>
          <p:nvSpPr>
            <p:cNvPr id="18" name="Oval 37"/>
            <p:cNvSpPr>
              <a:spLocks noChangeArrowheads="1"/>
            </p:cNvSpPr>
            <p:nvPr/>
          </p:nvSpPr>
          <p:spPr bwMode="auto">
            <a:xfrm>
              <a:off x="2520" y="2770"/>
              <a:ext cx="621" cy="590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8"/>
            <p:cNvSpPr>
              <a:spLocks noChangeShapeType="1"/>
            </p:cNvSpPr>
            <p:nvPr/>
          </p:nvSpPr>
          <p:spPr bwMode="auto">
            <a:xfrm flipH="1">
              <a:off x="2756" y="2705"/>
              <a:ext cx="137" cy="60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 flipH="1" flipV="1">
              <a:off x="2756" y="2773"/>
              <a:ext cx="137" cy="48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Line 42"/>
          <p:cNvSpPr>
            <a:spLocks noChangeShapeType="1"/>
          </p:cNvSpPr>
          <p:nvPr/>
        </p:nvSpPr>
        <p:spPr bwMode="auto">
          <a:xfrm>
            <a:off x="5232400" y="4171950"/>
            <a:ext cx="184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1470025" y="3898900"/>
            <a:ext cx="587375" cy="673100"/>
            <a:chOff x="7654" y="3380"/>
            <a:chExt cx="554" cy="754"/>
          </a:xfrm>
        </p:grpSpPr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108" y="54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6248400" y="4495800"/>
            <a:ext cx="2616200" cy="6429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Course Catalog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1800" dirty="0"/>
              <a:t>System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685800" y="4572000"/>
            <a:ext cx="22098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 smtClean="0"/>
              <a:t>Student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Đặc</a:t>
            </a:r>
            <a:r>
              <a:rPr lang="en-US" sz="3600" dirty="0" smtClean="0"/>
              <a:t> </a:t>
            </a:r>
            <a:r>
              <a:rPr lang="en-US" sz="3600" dirty="0" err="1" smtClean="0"/>
              <a:t>điểm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hành</a:t>
            </a:r>
            <a:r>
              <a:rPr lang="en-US" sz="3600" dirty="0" smtClean="0"/>
              <a:t> vi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lớp</a:t>
            </a:r>
            <a:r>
              <a:rPr lang="en-US" sz="3600" dirty="0" smtClean="0"/>
              <a:t> </a:t>
            </a:r>
            <a:r>
              <a:rPr lang="en-US" sz="3600" dirty="0" err="1" smtClean="0"/>
              <a:t>điều</a:t>
            </a:r>
            <a:r>
              <a:rPr lang="en-US" sz="3600" dirty="0" smtClean="0"/>
              <a:t> </a:t>
            </a:r>
            <a:r>
              <a:rPr lang="en-US" sz="3600" dirty="0" err="1" smtClean="0"/>
              <a:t>khiển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(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logic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hay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,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: </a:t>
            </a:r>
            <a:r>
              <a:rPr lang="en-GB" dirty="0" err="1" smtClean="0"/>
              <a:t>Tóm</a:t>
            </a:r>
            <a:r>
              <a:rPr lang="en-GB" dirty="0" smtClean="0"/>
              <a:t> </a:t>
            </a:r>
            <a:r>
              <a:rPr lang="en-GB" dirty="0" err="1" smtClean="0"/>
              <a:t>tắt</a:t>
            </a:r>
            <a:r>
              <a:rPr lang="en-GB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GB" dirty="0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2281238" y="2024062"/>
            <a:ext cx="1663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435100" y="1676400"/>
            <a:ext cx="1011238" cy="1076325"/>
            <a:chOff x="864" y="672"/>
            <a:chExt cx="672" cy="801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1032" y="672"/>
              <a:ext cx="336" cy="480"/>
              <a:chOff x="7654" y="3380"/>
              <a:chExt cx="554" cy="754"/>
            </a:xfrm>
          </p:grpSpPr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54" y="0"/>
                  </a:cxn>
                  <a:cxn ang="0">
                    <a:pos x="108" y="54"/>
                  </a:cxn>
                </a:cxnLst>
                <a:rect l="0" t="0" r="r" b="b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864" y="1200"/>
              <a:ext cx="672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Student</a:t>
              </a:r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6710363" y="1689100"/>
            <a:ext cx="506412" cy="646112"/>
            <a:chOff x="7654" y="3380"/>
            <a:chExt cx="554" cy="754"/>
          </a:xfrm>
        </p:grpSpPr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108" y="54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045200" y="2332037"/>
            <a:ext cx="1862138" cy="6429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Course Catalog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1800" dirty="0"/>
              <a:t>System</a:t>
            </a:r>
          </a:p>
        </p:txBody>
      </p: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3175000" y="1804987"/>
            <a:ext cx="2601913" cy="895350"/>
            <a:chOff x="1776" y="806"/>
            <a:chExt cx="1728" cy="666"/>
          </a:xfrm>
        </p:grpSpPr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2311" y="806"/>
              <a:ext cx="658" cy="3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1776" y="1199"/>
              <a:ext cx="1728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Register for Courses</a:t>
              </a:r>
            </a:p>
          </p:txBody>
        </p:sp>
      </p:grpSp>
      <p:sp>
        <p:nvSpPr>
          <p:cNvPr id="23" name="Line 99"/>
          <p:cNvSpPr>
            <a:spLocks noChangeShapeType="1"/>
          </p:cNvSpPr>
          <p:nvPr/>
        </p:nvSpPr>
        <p:spPr bwMode="auto">
          <a:xfrm>
            <a:off x="4973638" y="2024062"/>
            <a:ext cx="1663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0" y="3352800"/>
            <a:ext cx="9144000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Dot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81000" y="2819400"/>
            <a:ext cx="296071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 smtClean="0">
                <a:solidFill>
                  <a:srgbClr val="0000FF"/>
                </a:solidFill>
              </a:rPr>
              <a:t>Mô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hình</a:t>
            </a:r>
            <a:r>
              <a:rPr lang="en-US" sz="2000" b="1" dirty="0" smtClean="0">
                <a:solidFill>
                  <a:srgbClr val="0000FF"/>
                </a:solidFill>
              </a:rPr>
              <a:t> ca </a:t>
            </a:r>
            <a:r>
              <a:rPr lang="en-US" sz="2000" b="1" dirty="0" err="1" smtClean="0">
                <a:solidFill>
                  <a:srgbClr val="0000FF"/>
                </a:solidFill>
              </a:rPr>
              <a:t>sử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dụng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381000" y="35052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 smtClean="0">
                <a:solidFill>
                  <a:srgbClr val="0000FF"/>
                </a:solidFill>
              </a:rPr>
              <a:t>Mô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hình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thiết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kế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7" name="Oval 61"/>
          <p:cNvSpPr>
            <a:spLocks noChangeArrowheads="1"/>
          </p:cNvSpPr>
          <p:nvPr/>
        </p:nvSpPr>
        <p:spPr bwMode="auto">
          <a:xfrm>
            <a:off x="4225925" y="3937000"/>
            <a:ext cx="771525" cy="773113"/>
          </a:xfrm>
          <a:prstGeom prst="ellips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62"/>
          <p:cNvSpPr>
            <a:spLocks noChangeShapeType="1"/>
          </p:cNvSpPr>
          <p:nvPr/>
        </p:nvSpPr>
        <p:spPr bwMode="auto">
          <a:xfrm>
            <a:off x="3854450" y="4125913"/>
            <a:ext cx="3175" cy="39370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63"/>
          <p:cNvSpPr>
            <a:spLocks noChangeShapeType="1"/>
          </p:cNvSpPr>
          <p:nvPr/>
        </p:nvSpPr>
        <p:spPr bwMode="auto">
          <a:xfrm>
            <a:off x="3870325" y="4314825"/>
            <a:ext cx="355600" cy="3175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64"/>
          <p:cNvSpPr>
            <a:spLocks noChangeArrowheads="1"/>
          </p:cNvSpPr>
          <p:nvPr/>
        </p:nvSpPr>
        <p:spPr bwMode="auto">
          <a:xfrm>
            <a:off x="609600" y="4787900"/>
            <a:ext cx="2459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RegisterForCoursesForm</a:t>
            </a:r>
          </a:p>
        </p:txBody>
      </p:sp>
      <p:sp>
        <p:nvSpPr>
          <p:cNvPr id="31" name="Oval 66"/>
          <p:cNvSpPr>
            <a:spLocks noChangeArrowheads="1"/>
          </p:cNvSpPr>
          <p:nvPr/>
        </p:nvSpPr>
        <p:spPr bwMode="auto">
          <a:xfrm>
            <a:off x="1660525" y="4011613"/>
            <a:ext cx="779463" cy="755650"/>
          </a:xfrm>
          <a:prstGeom prst="ellips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67"/>
          <p:cNvSpPr>
            <a:spLocks noChangeShapeType="1"/>
          </p:cNvSpPr>
          <p:nvPr/>
        </p:nvSpPr>
        <p:spPr bwMode="auto">
          <a:xfrm>
            <a:off x="1277938" y="4197350"/>
            <a:ext cx="3175" cy="384175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68"/>
          <p:cNvSpPr>
            <a:spLocks noChangeShapeType="1"/>
          </p:cNvSpPr>
          <p:nvPr/>
        </p:nvSpPr>
        <p:spPr bwMode="auto">
          <a:xfrm>
            <a:off x="1277938" y="4381500"/>
            <a:ext cx="382587" cy="3175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69"/>
          <p:cNvSpPr>
            <a:spLocks noChangeArrowheads="1"/>
          </p:cNvSpPr>
          <p:nvPr/>
        </p:nvSpPr>
        <p:spPr bwMode="auto">
          <a:xfrm>
            <a:off x="3367088" y="4770438"/>
            <a:ext cx="2165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CourseCatalogSystem</a:t>
            </a:r>
          </a:p>
        </p:txBody>
      </p:sp>
      <p:sp>
        <p:nvSpPr>
          <p:cNvPr id="35" name="Rectangle 71"/>
          <p:cNvSpPr>
            <a:spLocks noChangeArrowheads="1"/>
          </p:cNvSpPr>
          <p:nvPr/>
        </p:nvSpPr>
        <p:spPr bwMode="auto">
          <a:xfrm>
            <a:off x="5865813" y="4784725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Student</a:t>
            </a: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099300" y="4784725"/>
            <a:ext cx="901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Schedule</a:t>
            </a:r>
          </a:p>
        </p:txBody>
      </p:sp>
      <p:sp>
        <p:nvSpPr>
          <p:cNvPr id="37" name="Rectangle 83"/>
          <p:cNvSpPr>
            <a:spLocks noChangeArrowheads="1"/>
          </p:cNvSpPr>
          <p:nvPr/>
        </p:nvSpPr>
        <p:spPr bwMode="auto">
          <a:xfrm>
            <a:off x="2546350" y="6308725"/>
            <a:ext cx="1490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CourseOffering</a:t>
            </a:r>
          </a:p>
        </p:txBody>
      </p:sp>
      <p:sp>
        <p:nvSpPr>
          <p:cNvPr id="38" name="Rectangle 92"/>
          <p:cNvSpPr>
            <a:spLocks noChangeArrowheads="1"/>
          </p:cNvSpPr>
          <p:nvPr/>
        </p:nvSpPr>
        <p:spPr bwMode="auto">
          <a:xfrm>
            <a:off x="4470400" y="6324600"/>
            <a:ext cx="2157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RegistrationController</a:t>
            </a:r>
          </a:p>
        </p:txBody>
      </p:sp>
      <p:grpSp>
        <p:nvGrpSpPr>
          <p:cNvPr id="39" name="Group 104"/>
          <p:cNvGrpSpPr>
            <a:grpSpLocks/>
          </p:cNvGrpSpPr>
          <p:nvPr/>
        </p:nvGrpSpPr>
        <p:grpSpPr bwMode="auto">
          <a:xfrm>
            <a:off x="5864225" y="3960813"/>
            <a:ext cx="779463" cy="758825"/>
            <a:chOff x="3678" y="2303"/>
            <a:chExt cx="491" cy="478"/>
          </a:xfrm>
        </p:grpSpPr>
        <p:sp>
          <p:nvSpPr>
            <p:cNvPr id="40" name="Line 74"/>
            <p:cNvSpPr>
              <a:spLocks noChangeShapeType="1"/>
            </p:cNvSpPr>
            <p:nvPr/>
          </p:nvSpPr>
          <p:spPr bwMode="auto">
            <a:xfrm>
              <a:off x="3703" y="2780"/>
              <a:ext cx="457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00"/>
            <p:cNvSpPr>
              <a:spLocks noChangeArrowheads="1"/>
            </p:cNvSpPr>
            <p:nvPr/>
          </p:nvSpPr>
          <p:spPr bwMode="auto">
            <a:xfrm>
              <a:off x="3678" y="2303"/>
              <a:ext cx="491" cy="476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103"/>
          <p:cNvGrpSpPr>
            <a:grpSpLocks/>
          </p:cNvGrpSpPr>
          <p:nvPr/>
        </p:nvGrpSpPr>
        <p:grpSpPr bwMode="auto">
          <a:xfrm>
            <a:off x="5140325" y="5386388"/>
            <a:ext cx="779463" cy="828675"/>
            <a:chOff x="3086" y="3201"/>
            <a:chExt cx="491" cy="522"/>
          </a:xfrm>
        </p:grpSpPr>
        <p:sp>
          <p:nvSpPr>
            <p:cNvPr id="43" name="Line 90"/>
            <p:cNvSpPr>
              <a:spLocks noChangeShapeType="1"/>
            </p:cNvSpPr>
            <p:nvPr/>
          </p:nvSpPr>
          <p:spPr bwMode="auto">
            <a:xfrm rot="20988864" flipH="1">
              <a:off x="3258" y="3201"/>
              <a:ext cx="123" cy="49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91"/>
            <p:cNvSpPr>
              <a:spLocks noChangeShapeType="1"/>
            </p:cNvSpPr>
            <p:nvPr/>
          </p:nvSpPr>
          <p:spPr bwMode="auto">
            <a:xfrm rot="-616103" flipH="1" flipV="1">
              <a:off x="3264" y="3244"/>
              <a:ext cx="113" cy="65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Oval 101"/>
            <p:cNvSpPr>
              <a:spLocks noChangeArrowheads="1"/>
            </p:cNvSpPr>
            <p:nvPr/>
          </p:nvSpPr>
          <p:spPr bwMode="auto">
            <a:xfrm>
              <a:off x="3086" y="3247"/>
              <a:ext cx="491" cy="476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105"/>
          <p:cNvGrpSpPr>
            <a:grpSpLocks/>
          </p:cNvGrpSpPr>
          <p:nvPr/>
        </p:nvGrpSpPr>
        <p:grpSpPr bwMode="auto">
          <a:xfrm>
            <a:off x="7172325" y="3960813"/>
            <a:ext cx="779463" cy="758825"/>
            <a:chOff x="3678" y="2303"/>
            <a:chExt cx="491" cy="478"/>
          </a:xfrm>
        </p:grpSpPr>
        <p:sp>
          <p:nvSpPr>
            <p:cNvPr id="47" name="Line 106"/>
            <p:cNvSpPr>
              <a:spLocks noChangeShapeType="1"/>
            </p:cNvSpPr>
            <p:nvPr/>
          </p:nvSpPr>
          <p:spPr bwMode="auto">
            <a:xfrm>
              <a:off x="3703" y="2780"/>
              <a:ext cx="457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107"/>
            <p:cNvSpPr>
              <a:spLocks noChangeArrowheads="1"/>
            </p:cNvSpPr>
            <p:nvPr/>
          </p:nvSpPr>
          <p:spPr bwMode="auto">
            <a:xfrm>
              <a:off x="3678" y="2303"/>
              <a:ext cx="491" cy="476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108"/>
          <p:cNvGrpSpPr>
            <a:grpSpLocks/>
          </p:cNvGrpSpPr>
          <p:nvPr/>
        </p:nvGrpSpPr>
        <p:grpSpPr bwMode="auto">
          <a:xfrm>
            <a:off x="2943225" y="5459413"/>
            <a:ext cx="779463" cy="758825"/>
            <a:chOff x="3678" y="2303"/>
            <a:chExt cx="491" cy="478"/>
          </a:xfrm>
        </p:grpSpPr>
        <p:sp>
          <p:nvSpPr>
            <p:cNvPr id="50" name="Line 109"/>
            <p:cNvSpPr>
              <a:spLocks noChangeShapeType="1"/>
            </p:cNvSpPr>
            <p:nvPr/>
          </p:nvSpPr>
          <p:spPr bwMode="auto">
            <a:xfrm>
              <a:off x="3703" y="2780"/>
              <a:ext cx="457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110"/>
            <p:cNvSpPr>
              <a:spLocks noChangeArrowheads="1"/>
            </p:cNvSpPr>
            <p:nvPr/>
          </p:nvSpPr>
          <p:spPr bwMode="auto">
            <a:xfrm>
              <a:off x="3678" y="2303"/>
              <a:ext cx="491" cy="476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Phân</a:t>
            </a:r>
            <a:r>
              <a:rPr lang="en-US" sz="4000" dirty="0" smtClean="0"/>
              <a:t> </a:t>
            </a:r>
            <a:r>
              <a:rPr lang="en-US" sz="4000" dirty="0" err="1" smtClean="0"/>
              <a:t>phối</a:t>
            </a:r>
            <a:r>
              <a:rPr lang="en-US" sz="4000" dirty="0" smtClean="0"/>
              <a:t> </a:t>
            </a:r>
            <a:r>
              <a:rPr lang="en-US" sz="4000" dirty="0" err="1" smtClean="0"/>
              <a:t>hành</a:t>
            </a:r>
            <a:r>
              <a:rPr lang="en-US" sz="4000" dirty="0" smtClean="0"/>
              <a:t> vi </a:t>
            </a:r>
            <a:r>
              <a:rPr lang="en-US" sz="4000" dirty="0" err="1" smtClean="0"/>
              <a:t>của</a:t>
            </a:r>
            <a:r>
              <a:rPr lang="en-US" sz="4000" dirty="0" smtClean="0"/>
              <a:t> ca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</a:t>
            </a:r>
            <a:r>
              <a:rPr lang="en-US" sz="4000" dirty="0" err="1" smtClean="0"/>
              <a:t>vào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lớp</a:t>
            </a:r>
            <a:r>
              <a:rPr lang="en-US" sz="4000" dirty="0" smtClean="0"/>
              <a:t> </a:t>
            </a:r>
            <a:r>
              <a:rPr lang="en-US" sz="4000" dirty="0" err="1" smtClean="0"/>
              <a:t>phân</a:t>
            </a:r>
            <a:r>
              <a:rPr lang="en-US" sz="4000" dirty="0" smtClean="0"/>
              <a:t> </a:t>
            </a:r>
            <a:r>
              <a:rPr lang="en-US" sz="4000" dirty="0" err="1" smtClean="0"/>
              <a:t>tích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/>
          </a:p>
        </p:txBody>
      </p: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3430587" y="4585256"/>
            <a:ext cx="2506663" cy="1566862"/>
            <a:chOff x="2376" y="1971"/>
            <a:chExt cx="1429" cy="893"/>
          </a:xfrm>
        </p:grpSpPr>
        <p:sp>
          <p:nvSpPr>
            <p:cNvPr id="7" name="Text Box 86"/>
            <p:cNvSpPr txBox="1">
              <a:spLocks noChangeArrowheads="1"/>
            </p:cNvSpPr>
            <p:nvPr/>
          </p:nvSpPr>
          <p:spPr bwMode="auto">
            <a:xfrm>
              <a:off x="2376" y="2655"/>
              <a:ext cx="1429" cy="2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 err="1" smtClean="0"/>
                <a:t>Lược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đồ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tuần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tự</a:t>
              </a:r>
              <a:endParaRPr lang="en-US" sz="1800" dirty="0"/>
            </a:p>
          </p:txBody>
        </p:sp>
        <p:grpSp>
          <p:nvGrpSpPr>
            <p:cNvPr id="8" name="Group 87"/>
            <p:cNvGrpSpPr>
              <a:grpSpLocks/>
            </p:cNvGrpSpPr>
            <p:nvPr/>
          </p:nvGrpSpPr>
          <p:grpSpPr bwMode="auto">
            <a:xfrm>
              <a:off x="2423" y="1979"/>
              <a:ext cx="1287" cy="736"/>
              <a:chOff x="2809" y="2606"/>
              <a:chExt cx="2538" cy="1437"/>
            </a:xfrm>
          </p:grpSpPr>
          <p:grpSp>
            <p:nvGrpSpPr>
              <p:cNvPr id="9" name="Group 88"/>
              <p:cNvGrpSpPr>
                <a:grpSpLocks/>
              </p:cNvGrpSpPr>
              <p:nvPr/>
            </p:nvGrpSpPr>
            <p:grpSpPr bwMode="auto">
              <a:xfrm>
                <a:off x="2809" y="2606"/>
                <a:ext cx="239" cy="319"/>
                <a:chOff x="7654" y="3380"/>
                <a:chExt cx="554" cy="754"/>
              </a:xfrm>
            </p:grpSpPr>
            <p:sp>
              <p:nvSpPr>
                <p:cNvPr id="30" name="Oval 89"/>
                <p:cNvSpPr>
                  <a:spLocks noChangeArrowheads="1"/>
                </p:cNvSpPr>
                <p:nvPr/>
              </p:nvSpPr>
              <p:spPr bwMode="auto">
                <a:xfrm>
                  <a:off x="7805" y="3380"/>
                  <a:ext cx="253" cy="2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90"/>
                <p:cNvSpPr>
                  <a:spLocks noChangeShapeType="1"/>
                </p:cNvSpPr>
                <p:nvPr/>
              </p:nvSpPr>
              <p:spPr bwMode="auto">
                <a:xfrm>
                  <a:off x="7931" y="3630"/>
                  <a:ext cx="1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91"/>
                <p:cNvSpPr>
                  <a:spLocks noChangeShapeType="1"/>
                </p:cNvSpPr>
                <p:nvPr/>
              </p:nvSpPr>
              <p:spPr bwMode="auto">
                <a:xfrm>
                  <a:off x="7731" y="3695"/>
                  <a:ext cx="401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Freeform 92"/>
                <p:cNvSpPr>
                  <a:spLocks/>
                </p:cNvSpPr>
                <p:nvPr/>
              </p:nvSpPr>
              <p:spPr bwMode="auto">
                <a:xfrm>
                  <a:off x="7654" y="3862"/>
                  <a:ext cx="554" cy="272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54" y="0"/>
                    </a:cxn>
                    <a:cxn ang="0">
                      <a:pos x="108" y="54"/>
                    </a:cxn>
                  </a:cxnLst>
                  <a:rect l="0" t="0" r="r" b="b"/>
                  <a:pathLst>
                    <a:path w="108" h="54">
                      <a:moveTo>
                        <a:pt x="0" y="54"/>
                      </a:moveTo>
                      <a:lnTo>
                        <a:pt x="54" y="0"/>
                      </a:lnTo>
                      <a:lnTo>
                        <a:pt x="108" y="5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" name="Line 93"/>
              <p:cNvSpPr>
                <a:spLocks noChangeShapeType="1"/>
              </p:cNvSpPr>
              <p:nvPr/>
            </p:nvSpPr>
            <p:spPr bwMode="auto">
              <a:xfrm>
                <a:off x="2903" y="3109"/>
                <a:ext cx="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94"/>
              <p:cNvSpPr>
                <a:spLocks noChangeShapeType="1"/>
              </p:cNvSpPr>
              <p:nvPr/>
            </p:nvSpPr>
            <p:spPr bwMode="auto">
              <a:xfrm>
                <a:off x="4119" y="3513"/>
                <a:ext cx="4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95"/>
              <p:cNvSpPr>
                <a:spLocks noChangeShapeType="1"/>
              </p:cNvSpPr>
              <p:nvPr/>
            </p:nvSpPr>
            <p:spPr bwMode="auto">
              <a:xfrm>
                <a:off x="3544" y="3301"/>
                <a:ext cx="50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96"/>
              <p:cNvSpPr>
                <a:spLocks noChangeShapeType="1"/>
              </p:cNvSpPr>
              <p:nvPr/>
            </p:nvSpPr>
            <p:spPr bwMode="auto">
              <a:xfrm>
                <a:off x="2908" y="3869"/>
                <a:ext cx="0" cy="1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97"/>
              <p:cNvSpPr>
                <a:spLocks noChangeShapeType="1"/>
              </p:cNvSpPr>
              <p:nvPr/>
            </p:nvSpPr>
            <p:spPr bwMode="auto">
              <a:xfrm>
                <a:off x="3511" y="3008"/>
                <a:ext cx="0" cy="1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98"/>
              <p:cNvSpPr>
                <a:spLocks noChangeShapeType="1"/>
              </p:cNvSpPr>
              <p:nvPr/>
            </p:nvSpPr>
            <p:spPr bwMode="auto">
              <a:xfrm>
                <a:off x="4066" y="3008"/>
                <a:ext cx="0" cy="2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99"/>
              <p:cNvSpPr>
                <a:spLocks noChangeShapeType="1"/>
              </p:cNvSpPr>
              <p:nvPr/>
            </p:nvSpPr>
            <p:spPr bwMode="auto">
              <a:xfrm>
                <a:off x="4611" y="3664"/>
                <a:ext cx="0" cy="3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00"/>
              <p:cNvSpPr>
                <a:spLocks noChangeShapeType="1"/>
              </p:cNvSpPr>
              <p:nvPr/>
            </p:nvSpPr>
            <p:spPr bwMode="auto">
              <a:xfrm>
                <a:off x="5116" y="3008"/>
                <a:ext cx="0" cy="10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101"/>
              <p:cNvSpPr>
                <a:spLocks noChangeArrowheads="1"/>
              </p:cNvSpPr>
              <p:nvPr/>
            </p:nvSpPr>
            <p:spPr bwMode="auto">
              <a:xfrm rot="16200000">
                <a:off x="2534" y="3446"/>
                <a:ext cx="747" cy="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102"/>
              <p:cNvSpPr>
                <a:spLocks noChangeShapeType="1"/>
              </p:cNvSpPr>
              <p:nvPr/>
            </p:nvSpPr>
            <p:spPr bwMode="auto">
              <a:xfrm>
                <a:off x="2908" y="3005"/>
                <a:ext cx="0" cy="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03"/>
              <p:cNvSpPr>
                <a:spLocks noChangeArrowheads="1"/>
              </p:cNvSpPr>
              <p:nvPr/>
            </p:nvSpPr>
            <p:spPr bwMode="auto">
              <a:xfrm rot="16200000">
                <a:off x="3209" y="3381"/>
                <a:ext cx="600" cy="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Line 104"/>
              <p:cNvSpPr>
                <a:spLocks noChangeShapeType="1"/>
              </p:cNvSpPr>
              <p:nvPr/>
            </p:nvSpPr>
            <p:spPr bwMode="auto">
              <a:xfrm>
                <a:off x="3511" y="3731"/>
                <a:ext cx="0" cy="3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5"/>
              <p:cNvSpPr>
                <a:spLocks noChangeArrowheads="1"/>
              </p:cNvSpPr>
              <p:nvPr/>
            </p:nvSpPr>
            <p:spPr bwMode="auto">
              <a:xfrm rot="16200000">
                <a:off x="3898" y="3438"/>
                <a:ext cx="334" cy="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Line 106"/>
              <p:cNvSpPr>
                <a:spLocks noChangeShapeType="1"/>
              </p:cNvSpPr>
              <p:nvPr/>
            </p:nvSpPr>
            <p:spPr bwMode="auto">
              <a:xfrm>
                <a:off x="4064" y="3644"/>
                <a:ext cx="2" cy="3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07"/>
              <p:cNvSpPr>
                <a:spLocks noChangeArrowheads="1"/>
              </p:cNvSpPr>
              <p:nvPr/>
            </p:nvSpPr>
            <p:spPr bwMode="auto">
              <a:xfrm rot="16200000">
                <a:off x="4544" y="3551"/>
                <a:ext cx="126" cy="7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Line 108"/>
              <p:cNvSpPr>
                <a:spLocks noChangeShapeType="1"/>
              </p:cNvSpPr>
              <p:nvPr/>
            </p:nvSpPr>
            <p:spPr bwMode="auto">
              <a:xfrm>
                <a:off x="4611" y="3007"/>
                <a:ext cx="0" cy="5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09"/>
              <p:cNvSpPr>
                <a:spLocks noChangeArrowheads="1"/>
              </p:cNvSpPr>
              <p:nvPr/>
            </p:nvSpPr>
            <p:spPr bwMode="auto">
              <a:xfrm>
                <a:off x="3815" y="2722"/>
                <a:ext cx="431" cy="2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" name="Rectangle 110"/>
              <p:cNvSpPr>
                <a:spLocks noChangeArrowheads="1"/>
              </p:cNvSpPr>
              <p:nvPr/>
            </p:nvSpPr>
            <p:spPr bwMode="auto">
              <a:xfrm>
                <a:off x="4916" y="2722"/>
                <a:ext cx="431" cy="2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Rectangle 111"/>
              <p:cNvSpPr>
                <a:spLocks noChangeArrowheads="1"/>
              </p:cNvSpPr>
              <p:nvPr/>
            </p:nvSpPr>
            <p:spPr bwMode="auto">
              <a:xfrm>
                <a:off x="4307" y="2722"/>
                <a:ext cx="548" cy="2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Rectangle 112"/>
              <p:cNvSpPr>
                <a:spLocks noChangeArrowheads="1"/>
              </p:cNvSpPr>
              <p:nvPr/>
            </p:nvSpPr>
            <p:spPr bwMode="auto">
              <a:xfrm>
                <a:off x="3317" y="2722"/>
                <a:ext cx="431" cy="2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4" name="Group 2"/>
          <p:cNvGrpSpPr>
            <a:grpSpLocks/>
          </p:cNvGrpSpPr>
          <p:nvPr/>
        </p:nvGrpSpPr>
        <p:grpSpPr bwMode="auto">
          <a:xfrm>
            <a:off x="681037" y="4266168"/>
            <a:ext cx="1196975" cy="1600200"/>
            <a:chOff x="365" y="2533"/>
            <a:chExt cx="754" cy="1008"/>
          </a:xfrm>
        </p:grpSpPr>
        <p:sp>
          <p:nvSpPr>
            <p:cNvPr id="35" name="Oval 3"/>
            <p:cNvSpPr>
              <a:spLocks noChangeArrowheads="1"/>
            </p:cNvSpPr>
            <p:nvPr/>
          </p:nvSpPr>
          <p:spPr bwMode="auto">
            <a:xfrm>
              <a:off x="365" y="2533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687" y="2821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>
              <a:off x="975" y="2821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6"/>
            <p:cNvSpPr>
              <a:spLocks noChangeShapeType="1"/>
            </p:cNvSpPr>
            <p:nvPr/>
          </p:nvSpPr>
          <p:spPr bwMode="auto">
            <a:xfrm>
              <a:off x="975" y="282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>
              <a:off x="975" y="296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>
              <a:off x="735" y="306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735" y="310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735" y="315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>
              <a:off x="735" y="325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735" y="320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735" y="330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735" y="334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5"/>
            <p:cNvSpPr>
              <a:spLocks noChangeShapeType="1"/>
            </p:cNvSpPr>
            <p:nvPr/>
          </p:nvSpPr>
          <p:spPr bwMode="auto">
            <a:xfrm>
              <a:off x="735" y="339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6"/>
            <p:cNvSpPr>
              <a:spLocks noChangeShapeType="1"/>
            </p:cNvSpPr>
            <p:nvPr/>
          </p:nvSpPr>
          <p:spPr bwMode="auto">
            <a:xfrm>
              <a:off x="735" y="344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735" y="3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735" y="301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735" y="2917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0"/>
            <p:cNvSpPr>
              <a:spLocks noChangeShapeType="1"/>
            </p:cNvSpPr>
            <p:nvPr/>
          </p:nvSpPr>
          <p:spPr bwMode="auto">
            <a:xfrm>
              <a:off x="735" y="2869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735" y="2965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Text Box 23"/>
          <p:cNvSpPr txBox="1">
            <a:spLocks noChangeArrowheads="1"/>
          </p:cNvSpPr>
          <p:nvPr/>
        </p:nvSpPr>
        <p:spPr bwMode="auto">
          <a:xfrm>
            <a:off x="681037" y="6260068"/>
            <a:ext cx="1828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 smtClean="0">
                <a:solidFill>
                  <a:srgbClr val="0000FF"/>
                </a:solidFill>
              </a:rPr>
              <a:t>Ca </a:t>
            </a:r>
            <a:r>
              <a:rPr lang="en-US" sz="1800" b="1" dirty="0" err="1" smtClean="0">
                <a:solidFill>
                  <a:srgbClr val="0000FF"/>
                </a:solidFill>
              </a:rPr>
              <a:t>sử</a:t>
            </a:r>
            <a:r>
              <a:rPr lang="en-US" sz="1800" b="1" dirty="0" smtClean="0">
                <a:solidFill>
                  <a:srgbClr val="0000FF"/>
                </a:solidFill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</a:rPr>
              <a:t>dụng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55" name="Text Box 24"/>
          <p:cNvSpPr txBox="1">
            <a:spLocks noChangeArrowheads="1"/>
          </p:cNvSpPr>
          <p:nvPr/>
        </p:nvSpPr>
        <p:spPr bwMode="auto">
          <a:xfrm>
            <a:off x="4772025" y="6260068"/>
            <a:ext cx="336945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err="1" smtClean="0">
                <a:solidFill>
                  <a:srgbClr val="0000FF"/>
                </a:solidFill>
              </a:rPr>
              <a:t>Hiện</a:t>
            </a:r>
            <a:r>
              <a:rPr lang="en-US" sz="1800" b="1" dirty="0" smtClean="0">
                <a:solidFill>
                  <a:srgbClr val="0000FF"/>
                </a:solidFill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</a:rPr>
              <a:t>thực</a:t>
            </a:r>
            <a:r>
              <a:rPr lang="en-US" sz="1800" b="1" dirty="0" smtClean="0">
                <a:solidFill>
                  <a:srgbClr val="0000FF"/>
                </a:solidFill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</a:rPr>
              <a:t>hóa</a:t>
            </a:r>
            <a:r>
              <a:rPr lang="en-US" sz="1800" b="1" dirty="0" smtClean="0">
                <a:solidFill>
                  <a:srgbClr val="0000FF"/>
                </a:solidFill>
              </a:rPr>
              <a:t> ca </a:t>
            </a:r>
            <a:r>
              <a:rPr lang="en-US" sz="1800" b="1" dirty="0" err="1" smtClean="0">
                <a:solidFill>
                  <a:srgbClr val="0000FF"/>
                </a:solidFill>
              </a:rPr>
              <a:t>sử</a:t>
            </a:r>
            <a:r>
              <a:rPr lang="en-US" sz="1800" b="1" dirty="0" smtClean="0">
                <a:solidFill>
                  <a:srgbClr val="0000FF"/>
                </a:solidFill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</a:rPr>
              <a:t>dụng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auto">
          <a:xfrm>
            <a:off x="2376487" y="5028168"/>
            <a:ext cx="666750" cy="533400"/>
          </a:xfrm>
          <a:prstGeom prst="rightArrow">
            <a:avLst>
              <a:gd name="adj1" fmla="val 58333"/>
              <a:gd name="adj2" fmla="val 50891"/>
            </a:avLst>
          </a:prstGeom>
          <a:solidFill>
            <a:schemeClr val="hlink"/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" name="Group 84"/>
          <p:cNvGrpSpPr>
            <a:grpSpLocks/>
          </p:cNvGrpSpPr>
          <p:nvPr/>
        </p:nvGrpSpPr>
        <p:grpSpPr bwMode="auto">
          <a:xfrm>
            <a:off x="6256337" y="4405868"/>
            <a:ext cx="2582863" cy="1743075"/>
            <a:chOff x="3704" y="2632"/>
            <a:chExt cx="1627" cy="1098"/>
          </a:xfrm>
        </p:grpSpPr>
        <p:grpSp>
          <p:nvGrpSpPr>
            <p:cNvPr id="58" name="Group 58"/>
            <p:cNvGrpSpPr>
              <a:grpSpLocks/>
            </p:cNvGrpSpPr>
            <p:nvPr/>
          </p:nvGrpSpPr>
          <p:grpSpPr bwMode="auto">
            <a:xfrm>
              <a:off x="3727" y="2664"/>
              <a:ext cx="145" cy="186"/>
              <a:chOff x="7654" y="3380"/>
              <a:chExt cx="554" cy="754"/>
            </a:xfrm>
          </p:grpSpPr>
          <p:sp>
            <p:nvSpPr>
              <p:cNvPr id="77" name="Oval 59"/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60"/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61"/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2"/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54" y="0"/>
                  </a:cxn>
                  <a:cxn ang="0">
                    <a:pos x="108" y="54"/>
                  </a:cxn>
                </a:cxnLst>
                <a:rect l="0" t="0" r="r" b="b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3875" y="2953"/>
              <a:ext cx="272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 flipV="1">
              <a:off x="3875" y="2729"/>
              <a:ext cx="409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>
              <a:off x="4240" y="3281"/>
              <a:ext cx="688" cy="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 flipV="1">
              <a:off x="4240" y="3072"/>
              <a:ext cx="645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3" name="Line 67"/>
            <p:cNvSpPr>
              <a:spLocks noChangeShapeType="1"/>
            </p:cNvSpPr>
            <p:nvPr/>
          </p:nvSpPr>
          <p:spPr bwMode="auto">
            <a:xfrm flipV="1">
              <a:off x="5002" y="2745"/>
              <a:ext cx="117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 flipH="1">
              <a:off x="4197" y="2795"/>
              <a:ext cx="215" cy="3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5" name="Line 69"/>
            <p:cNvSpPr>
              <a:spLocks noChangeShapeType="1"/>
            </p:cNvSpPr>
            <p:nvPr/>
          </p:nvSpPr>
          <p:spPr bwMode="auto">
            <a:xfrm>
              <a:off x="3856" y="3021"/>
              <a:ext cx="104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6" name="Line 70"/>
            <p:cNvSpPr>
              <a:spLocks noChangeShapeType="1"/>
            </p:cNvSpPr>
            <p:nvPr/>
          </p:nvSpPr>
          <p:spPr bwMode="auto">
            <a:xfrm flipH="1">
              <a:off x="4227" y="2893"/>
              <a:ext cx="74" cy="1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7" name="Line 71"/>
            <p:cNvSpPr>
              <a:spLocks noChangeShapeType="1"/>
            </p:cNvSpPr>
            <p:nvPr/>
          </p:nvSpPr>
          <p:spPr bwMode="auto">
            <a:xfrm flipV="1">
              <a:off x="4387" y="3100"/>
              <a:ext cx="146" cy="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8" name="Line 72"/>
            <p:cNvSpPr>
              <a:spLocks noChangeShapeType="1"/>
            </p:cNvSpPr>
            <p:nvPr/>
          </p:nvSpPr>
          <p:spPr bwMode="auto">
            <a:xfrm>
              <a:off x="4474" y="3378"/>
              <a:ext cx="147" cy="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9" name="Line 73"/>
            <p:cNvSpPr>
              <a:spLocks noChangeShapeType="1"/>
            </p:cNvSpPr>
            <p:nvPr/>
          </p:nvSpPr>
          <p:spPr bwMode="auto">
            <a:xfrm flipV="1">
              <a:off x="5002" y="2804"/>
              <a:ext cx="58" cy="1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70" name="Line 74"/>
            <p:cNvSpPr>
              <a:spLocks noChangeShapeType="1"/>
            </p:cNvSpPr>
            <p:nvPr/>
          </p:nvSpPr>
          <p:spPr bwMode="auto">
            <a:xfrm flipV="1">
              <a:off x="3977" y="2691"/>
              <a:ext cx="132" cy="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71" name="Text Box 75"/>
            <p:cNvSpPr txBox="1">
              <a:spLocks noChangeArrowheads="1"/>
            </p:cNvSpPr>
            <p:nvPr/>
          </p:nvSpPr>
          <p:spPr bwMode="auto">
            <a:xfrm>
              <a:off x="3704" y="3499"/>
              <a:ext cx="1627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err="1" smtClean="0"/>
                <a:t>Lược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đồ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cộng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tác</a:t>
              </a:r>
              <a:endParaRPr lang="en-US" sz="1800" dirty="0"/>
            </a:p>
          </p:txBody>
        </p:sp>
        <p:sp>
          <p:nvSpPr>
            <p:cNvPr id="72" name="Rectangle 76"/>
            <p:cNvSpPr>
              <a:spLocks noChangeArrowheads="1"/>
            </p:cNvSpPr>
            <p:nvPr/>
          </p:nvSpPr>
          <p:spPr bwMode="auto">
            <a:xfrm>
              <a:off x="4280" y="2673"/>
              <a:ext cx="177" cy="1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73" name="Rectangle 77"/>
            <p:cNvSpPr>
              <a:spLocks noChangeArrowheads="1"/>
            </p:cNvSpPr>
            <p:nvPr/>
          </p:nvSpPr>
          <p:spPr bwMode="auto">
            <a:xfrm>
              <a:off x="4058" y="3201"/>
              <a:ext cx="177" cy="1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74" name="Rectangle 78"/>
            <p:cNvSpPr>
              <a:spLocks noChangeArrowheads="1"/>
            </p:cNvSpPr>
            <p:nvPr/>
          </p:nvSpPr>
          <p:spPr bwMode="auto">
            <a:xfrm>
              <a:off x="4944" y="3364"/>
              <a:ext cx="177" cy="1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75" name="Rectangle 79"/>
            <p:cNvSpPr>
              <a:spLocks noChangeArrowheads="1"/>
            </p:cNvSpPr>
            <p:nvPr/>
          </p:nvSpPr>
          <p:spPr bwMode="auto">
            <a:xfrm>
              <a:off x="4900" y="2998"/>
              <a:ext cx="177" cy="1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76" name="Rectangle 80"/>
            <p:cNvSpPr>
              <a:spLocks noChangeArrowheads="1"/>
            </p:cNvSpPr>
            <p:nvPr/>
          </p:nvSpPr>
          <p:spPr bwMode="auto">
            <a:xfrm>
              <a:off x="5032" y="2632"/>
              <a:ext cx="177" cy="1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Hướng</a:t>
            </a:r>
            <a:r>
              <a:rPr lang="en-US" sz="4000" dirty="0" smtClean="0"/>
              <a:t> </a:t>
            </a:r>
            <a:r>
              <a:rPr lang="en-US" sz="4000" dirty="0" err="1" smtClean="0"/>
              <a:t>dẫn</a:t>
            </a:r>
            <a:r>
              <a:rPr lang="en-US" sz="4000" dirty="0" smtClean="0"/>
              <a:t>: </a:t>
            </a:r>
            <a:r>
              <a:rPr lang="en-US" sz="4000" dirty="0" err="1" smtClean="0"/>
              <a:t>Phân</a:t>
            </a:r>
            <a:r>
              <a:rPr lang="en-US" sz="4000" dirty="0" smtClean="0"/>
              <a:t> </a:t>
            </a:r>
            <a:r>
              <a:rPr lang="en-US" sz="4000" dirty="0" err="1" smtClean="0"/>
              <a:t>phối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trách</a:t>
            </a:r>
            <a:r>
              <a:rPr lang="en-US" sz="4000" dirty="0" smtClean="0"/>
              <a:t> </a:t>
            </a:r>
            <a:r>
              <a:rPr lang="en-US" sz="4000" dirty="0" err="1" smtClean="0"/>
              <a:t>nhiệm</a:t>
            </a:r>
            <a:r>
              <a:rPr lang="en-US" sz="4000" dirty="0" smtClean="0"/>
              <a:t> </a:t>
            </a:r>
            <a:r>
              <a:rPr lang="en-US" sz="4000" dirty="0" err="1" smtClean="0"/>
              <a:t>cho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lớp</a:t>
            </a:r>
            <a:r>
              <a:rPr lang="en-US" sz="4000" dirty="0" smtClean="0"/>
              <a:t> </a:t>
            </a:r>
            <a:r>
              <a:rPr lang="en-US" sz="4000" dirty="0" err="1" smtClean="0"/>
              <a:t>phân</a:t>
            </a:r>
            <a:r>
              <a:rPr lang="en-US" sz="4000" dirty="0" smtClean="0"/>
              <a:t> </a:t>
            </a:r>
            <a:r>
              <a:rPr lang="en-US" sz="4000" dirty="0" err="1" smtClean="0"/>
              <a:t>tích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(stereotypes)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(Boundary Classes)</a:t>
            </a:r>
          </a:p>
          <a:p>
            <a:pPr lvl="2"/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(Entity Classes)</a:t>
            </a:r>
          </a:p>
          <a:p>
            <a:pPr lvl="2"/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(Control Classes)</a:t>
            </a:r>
          </a:p>
          <a:p>
            <a:pPr lvl="2"/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vi-VN" dirty="0" smtClean="0"/>
              <a:t>Ai là người có dữ liệu cần thiết để thực hiện các trách nhiệm (responsibility)?</a:t>
            </a:r>
          </a:p>
          <a:p>
            <a:pPr lvl="1"/>
            <a:r>
              <a:rPr lang="vi-VN" dirty="0" smtClean="0"/>
              <a:t>Nếu một lớp có dữ liệu, đặt trách nhiệm đi kèm với dữ liệu</a:t>
            </a:r>
          </a:p>
          <a:p>
            <a:pPr lvl="2"/>
            <a:r>
              <a:rPr lang="vi-VN" dirty="0" smtClean="0"/>
              <a:t>Nếu nhiều lớp có dữ liệu</a:t>
            </a:r>
          </a:p>
          <a:p>
            <a:pPr lvl="1"/>
            <a:r>
              <a:rPr lang="vi-VN" dirty="0" smtClean="0"/>
              <a:t>Gán trách nhiệp với một lớp và thêm vào một quan hệ với lớp khác</a:t>
            </a:r>
          </a:p>
          <a:p>
            <a:pPr lvl="2"/>
            <a:r>
              <a:rPr lang="vi-VN" dirty="0" smtClean="0"/>
              <a:t>Tạo một lớp mới, đặt trách nhiệm vào trong lớp mới, thêm vào các quan hệ với các lớp cần thiết để thực hiện trách nhiệm đó</a:t>
            </a:r>
          </a:p>
          <a:p>
            <a:pPr lvl="2"/>
            <a:r>
              <a:rPr lang="vi-VN" dirty="0" smtClean="0"/>
              <a:t>Đặt trách nhiệm vào trong lớp điều khiển, và thêm vào các quan hệ với các lớp mà cần thiết để thực hiện trách nhiệm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7924800" cy="466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: </a:t>
            </a:r>
            <a:r>
              <a:rPr lang="en-US" sz="3600" dirty="0" err="1" smtClean="0"/>
              <a:t>lược</a:t>
            </a:r>
            <a:r>
              <a:rPr lang="en-US" sz="3600" dirty="0" smtClean="0"/>
              <a:t> </a:t>
            </a:r>
            <a:r>
              <a:rPr lang="en-US" sz="3600" dirty="0" err="1" smtClean="0"/>
              <a:t>đồ</a:t>
            </a:r>
            <a:r>
              <a:rPr lang="en-US" sz="3600" dirty="0" smtClean="0"/>
              <a:t> </a:t>
            </a:r>
            <a:r>
              <a:rPr lang="en-US" sz="3600" dirty="0" err="1" smtClean="0"/>
              <a:t>tuần</a:t>
            </a:r>
            <a:r>
              <a:rPr lang="en-US" sz="3600" dirty="0" smtClean="0"/>
              <a:t> </a:t>
            </a:r>
            <a:r>
              <a:rPr lang="en-US" sz="3600" dirty="0" err="1" smtClean="0"/>
              <a:t>tự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HT </a:t>
            </a:r>
            <a:r>
              <a:rPr lang="en-US" sz="3600" dirty="0" err="1" smtClean="0"/>
              <a:t>đăng</a:t>
            </a:r>
            <a:r>
              <a:rPr lang="en-US" sz="3600" dirty="0" smtClean="0"/>
              <a:t> </a:t>
            </a:r>
            <a:r>
              <a:rPr lang="en-US" sz="3600" dirty="0" err="1" smtClean="0"/>
              <a:t>ký</a:t>
            </a:r>
            <a:r>
              <a:rPr lang="en-US" sz="3600" dirty="0" smtClean="0"/>
              <a:t> </a:t>
            </a:r>
            <a:r>
              <a:rPr lang="en-US" sz="3600" dirty="0" err="1" smtClean="0"/>
              <a:t>học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83341"/>
            <a:ext cx="8077200" cy="567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0667" y="1935163"/>
            <a:ext cx="7542665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35696"/>
            <a:ext cx="6629400" cy="554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khía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20831"/>
            <a:ext cx="8229600" cy="42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Lược</a:t>
            </a:r>
            <a:r>
              <a:rPr lang="en-US" sz="4000" dirty="0" smtClean="0"/>
              <a:t> </a:t>
            </a:r>
            <a:r>
              <a:rPr lang="en-US" sz="4000" dirty="0" err="1" smtClean="0"/>
              <a:t>đồ</a:t>
            </a:r>
            <a:r>
              <a:rPr lang="en-US" sz="4000" dirty="0" smtClean="0"/>
              <a:t> </a:t>
            </a:r>
            <a:r>
              <a:rPr lang="en-US" sz="4000" dirty="0" err="1" smtClean="0"/>
              <a:t>cộng</a:t>
            </a:r>
            <a:r>
              <a:rPr lang="en-US" sz="4000" dirty="0" smtClean="0"/>
              <a:t> </a:t>
            </a:r>
            <a:r>
              <a:rPr lang="en-US" sz="4000" dirty="0" err="1" smtClean="0"/>
              <a:t>tác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</a:t>
            </a:r>
            <a:r>
              <a:rPr lang="en-US" sz="4000" dirty="0" err="1" smtClean="0"/>
              <a:t>Lược</a:t>
            </a:r>
            <a:r>
              <a:rPr lang="en-US" sz="4000" dirty="0" smtClean="0"/>
              <a:t> </a:t>
            </a:r>
            <a:r>
              <a:rPr lang="en-US" sz="4000" dirty="0" err="1" smtClean="0"/>
              <a:t>đồ</a:t>
            </a:r>
            <a:r>
              <a:rPr lang="en-US" sz="4000" dirty="0" smtClean="0"/>
              <a:t> </a:t>
            </a:r>
            <a:r>
              <a:rPr lang="en-US" sz="4000" dirty="0" err="1" smtClean="0"/>
              <a:t>tuần</a:t>
            </a:r>
            <a:r>
              <a:rPr lang="en-US" sz="4000" dirty="0" smtClean="0"/>
              <a:t> </a:t>
            </a:r>
            <a:r>
              <a:rPr lang="en-US" sz="4000" dirty="0" err="1" smtClean="0"/>
              <a:t>tự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4038600" cy="4495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1"/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1"/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/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1828800"/>
            <a:ext cx="4038600" cy="46939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Lược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tuần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chuỗi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điệp</a:t>
            </a:r>
            <a:r>
              <a:rPr lang="en-US" sz="2400" dirty="0" smtClean="0"/>
              <a:t> </a:t>
            </a:r>
            <a:r>
              <a:rPr lang="en-US" sz="2400" dirty="0" err="1" smtClean="0"/>
              <a:t>tường</a:t>
            </a:r>
            <a:r>
              <a:rPr lang="en-US" sz="2400" dirty="0" smtClean="0"/>
              <a:t> minh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/>
              <a:t>Tốt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</a:t>
            </a:r>
            <a:r>
              <a:rPr lang="en-US" sz="2400" dirty="0" err="1" smtClean="0"/>
              <a:t>trực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luồng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/>
              <a:t>Tốt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kịch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– </a:t>
            </a:r>
            <a:r>
              <a:rPr lang="en-US" dirty="0" err="1" smtClean="0"/>
              <a:t>Hành</a:t>
            </a:r>
            <a:r>
              <a:rPr lang="en-US" dirty="0" smtClean="0"/>
              <a:t>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96012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(responsibilities)?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67334" y="2819400"/>
            <a:ext cx="6896100" cy="3810000"/>
            <a:chOff x="488950" y="2201863"/>
            <a:chExt cx="6896100" cy="3771900"/>
          </a:xfrm>
        </p:grpSpPr>
        <p:sp>
          <p:nvSpPr>
            <p:cNvPr id="6" name="AutoShape 19"/>
            <p:cNvSpPr>
              <a:spLocks noChangeArrowheads="1"/>
            </p:cNvSpPr>
            <p:nvPr/>
          </p:nvSpPr>
          <p:spPr bwMode="auto">
            <a:xfrm>
              <a:off x="4318000" y="4038600"/>
              <a:ext cx="647700" cy="609600"/>
            </a:xfrm>
            <a:prstGeom prst="downArrow">
              <a:avLst>
                <a:gd name="adj1" fmla="val 46074"/>
                <a:gd name="adj2" fmla="val 53384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488950" y="2201863"/>
              <a:ext cx="3600450" cy="41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 smtClean="0">
                  <a:solidFill>
                    <a:srgbClr val="00CCFF"/>
                  </a:solidFill>
                </a:rPr>
                <a:t>Lược</a:t>
              </a:r>
              <a:r>
                <a:rPr lang="en-US" sz="2000" dirty="0" smtClean="0">
                  <a:solidFill>
                    <a:srgbClr val="00CCFF"/>
                  </a:solidFill>
                </a:rPr>
                <a:t> </a:t>
              </a:r>
              <a:r>
                <a:rPr lang="en-US" sz="2000" dirty="0" err="1" smtClean="0">
                  <a:solidFill>
                    <a:srgbClr val="00CCFF"/>
                  </a:solidFill>
                </a:rPr>
                <a:t>đồ</a:t>
              </a:r>
              <a:r>
                <a:rPr lang="en-US" sz="2000" dirty="0" smtClean="0">
                  <a:solidFill>
                    <a:srgbClr val="00CCFF"/>
                  </a:solidFill>
                </a:rPr>
                <a:t> </a:t>
              </a:r>
              <a:r>
                <a:rPr lang="en-US" sz="2000" dirty="0" err="1" smtClean="0">
                  <a:solidFill>
                    <a:srgbClr val="00CCFF"/>
                  </a:solidFill>
                </a:rPr>
                <a:t>tương</a:t>
              </a:r>
              <a:r>
                <a:rPr lang="en-US" sz="2000" dirty="0" smtClean="0">
                  <a:solidFill>
                    <a:srgbClr val="00CCFF"/>
                  </a:solidFill>
                </a:rPr>
                <a:t> </a:t>
              </a:r>
              <a:r>
                <a:rPr lang="en-US" sz="2000" dirty="0" err="1" smtClean="0">
                  <a:solidFill>
                    <a:srgbClr val="00CCFF"/>
                  </a:solidFill>
                </a:rPr>
                <a:t>tác</a:t>
              </a:r>
              <a:endParaRPr lang="en-US" sz="2000" dirty="0">
                <a:solidFill>
                  <a:srgbClr val="00CCFF"/>
                </a:solidFill>
              </a:endParaRPr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488950" y="4646613"/>
              <a:ext cx="3600450" cy="41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 smtClean="0">
                  <a:solidFill>
                    <a:srgbClr val="00CCFF"/>
                  </a:solidFill>
                </a:rPr>
                <a:t>Lược</a:t>
              </a:r>
              <a:r>
                <a:rPr lang="en-US" sz="2000" dirty="0" smtClean="0">
                  <a:solidFill>
                    <a:srgbClr val="00CCFF"/>
                  </a:solidFill>
                </a:rPr>
                <a:t> </a:t>
              </a:r>
              <a:r>
                <a:rPr lang="en-US" sz="2000" dirty="0" err="1" smtClean="0">
                  <a:solidFill>
                    <a:srgbClr val="00CCFF"/>
                  </a:solidFill>
                </a:rPr>
                <a:t>đồ</a:t>
              </a:r>
              <a:r>
                <a:rPr lang="en-US" sz="2000" dirty="0" smtClean="0">
                  <a:solidFill>
                    <a:srgbClr val="00CCFF"/>
                  </a:solidFill>
                </a:rPr>
                <a:t> </a:t>
              </a:r>
              <a:r>
                <a:rPr lang="en-US" sz="2000" dirty="0" err="1" smtClean="0">
                  <a:solidFill>
                    <a:srgbClr val="00CCFF"/>
                  </a:solidFill>
                </a:rPr>
                <a:t>lớp</a:t>
              </a:r>
              <a:endParaRPr lang="en-US" sz="2000" dirty="0">
                <a:solidFill>
                  <a:srgbClr val="00CCFF"/>
                </a:solidFill>
              </a:endParaRPr>
            </a:p>
          </p:txBody>
        </p:sp>
        <p:sp>
          <p:nvSpPr>
            <p:cNvPr id="9" name="Line 3"/>
            <p:cNvSpPr>
              <a:spLocks noChangeShapeType="1"/>
            </p:cNvSpPr>
            <p:nvPr/>
          </p:nvSpPr>
          <p:spPr bwMode="auto">
            <a:xfrm>
              <a:off x="3175000" y="2971800"/>
              <a:ext cx="281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3648075" y="3459163"/>
              <a:ext cx="2590800" cy="274637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marL="287338" indent="-287338"/>
              <a:r>
                <a:rPr lang="en-US" sz="1800"/>
                <a:t>// PerformResponsibility</a:t>
              </a: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4165600" y="3200400"/>
              <a:ext cx="76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784350" y="2743200"/>
              <a:ext cx="139065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155825" y="2813050"/>
              <a:ext cx="647700" cy="274638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u="sng" dirty="0"/>
                <a:t>:Client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994400" y="2743200"/>
              <a:ext cx="139065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6238875" y="2813050"/>
              <a:ext cx="901700" cy="274638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u="sng" dirty="0"/>
                <a:t>:Supplier</a:t>
              </a:r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3340100" y="5059363"/>
              <a:ext cx="2590800" cy="914400"/>
              <a:chOff x="2064" y="2784"/>
              <a:chExt cx="1632" cy="576"/>
            </a:xfrm>
          </p:grpSpPr>
          <p:grpSp>
            <p:nvGrpSpPr>
              <p:cNvPr id="17" name="Group 16"/>
              <p:cNvGrpSpPr>
                <a:grpSpLocks/>
              </p:cNvGrpSpPr>
              <p:nvPr/>
            </p:nvGrpSpPr>
            <p:grpSpPr bwMode="auto">
              <a:xfrm>
                <a:off x="2064" y="2784"/>
                <a:ext cx="1632" cy="576"/>
                <a:chOff x="2064" y="2784"/>
                <a:chExt cx="1536" cy="576"/>
              </a:xfrm>
            </p:grpSpPr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064" y="2784"/>
                  <a:ext cx="1536" cy="57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15"/>
                <p:cNvSpPr>
                  <a:spLocks noChangeShapeType="1"/>
                </p:cNvSpPr>
                <p:nvPr/>
              </p:nvSpPr>
              <p:spPr bwMode="auto">
                <a:xfrm>
                  <a:off x="2064" y="3120"/>
                  <a:ext cx="15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Line 16"/>
                <p:cNvSpPr>
                  <a:spLocks noChangeShapeType="1"/>
                </p:cNvSpPr>
                <p:nvPr/>
              </p:nvSpPr>
              <p:spPr bwMode="auto">
                <a:xfrm>
                  <a:off x="2064" y="2979"/>
                  <a:ext cx="15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" name="Text Box 17"/>
              <p:cNvSpPr txBox="1">
                <a:spLocks noChangeArrowheads="1"/>
              </p:cNvSpPr>
              <p:nvPr/>
            </p:nvSpPr>
            <p:spPr bwMode="auto">
              <a:xfrm>
                <a:off x="2568" y="2784"/>
                <a:ext cx="528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800"/>
                  <a:t>Supplier</a:t>
                </a:r>
              </a:p>
            </p:txBody>
          </p:sp>
          <p:sp>
            <p:nvSpPr>
              <p:cNvPr id="19" name="Text Box 18"/>
              <p:cNvSpPr txBox="1">
                <a:spLocks noChangeArrowheads="1"/>
              </p:cNvSpPr>
              <p:nvPr/>
            </p:nvSpPr>
            <p:spPr bwMode="auto">
              <a:xfrm>
                <a:off x="2080" y="3187"/>
                <a:ext cx="152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800"/>
                  <a:t>// PerformResponsibility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457200" y="1935163"/>
            <a:ext cx="8229600" cy="4389437"/>
            <a:chOff x="304808" y="865188"/>
            <a:chExt cx="8637583" cy="5384800"/>
          </a:xfrm>
        </p:grpSpPr>
        <p:grpSp>
          <p:nvGrpSpPr>
            <p:cNvPr id="6" name="Group 189"/>
            <p:cNvGrpSpPr>
              <a:grpSpLocks/>
            </p:cNvGrpSpPr>
            <p:nvPr/>
          </p:nvGrpSpPr>
          <p:grpSpPr bwMode="auto">
            <a:xfrm>
              <a:off x="304812" y="2730501"/>
              <a:ext cx="1736728" cy="1589088"/>
              <a:chOff x="3971" y="1776"/>
              <a:chExt cx="1094" cy="1001"/>
            </a:xfrm>
          </p:grpSpPr>
          <p:grpSp>
            <p:nvGrpSpPr>
              <p:cNvPr id="127" name="Group 190"/>
              <p:cNvGrpSpPr>
                <a:grpSpLocks/>
              </p:cNvGrpSpPr>
              <p:nvPr/>
            </p:nvGrpSpPr>
            <p:grpSpPr bwMode="auto">
              <a:xfrm>
                <a:off x="4297" y="1776"/>
                <a:ext cx="432" cy="720"/>
                <a:chOff x="1249" y="2496"/>
                <a:chExt cx="432" cy="720"/>
              </a:xfrm>
            </p:grpSpPr>
            <p:sp>
              <p:nvSpPr>
                <p:cNvPr id="129" name="Rectangle 191"/>
                <p:cNvSpPr>
                  <a:spLocks noChangeArrowheads="1"/>
                </p:cNvSpPr>
                <p:nvPr/>
              </p:nvSpPr>
              <p:spPr bwMode="auto">
                <a:xfrm>
                  <a:off x="1249" y="2496"/>
                  <a:ext cx="432" cy="7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Line 192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93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1537" y="264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Line 195"/>
                <p:cNvSpPr>
                  <a:spLocks noChangeShapeType="1"/>
                </p:cNvSpPr>
                <p:nvPr/>
              </p:nvSpPr>
              <p:spPr bwMode="auto">
                <a:xfrm>
                  <a:off x="1297" y="273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Line 196"/>
                <p:cNvSpPr>
                  <a:spLocks noChangeShapeType="1"/>
                </p:cNvSpPr>
                <p:nvPr/>
              </p:nvSpPr>
              <p:spPr bwMode="auto">
                <a:xfrm>
                  <a:off x="1297" y="278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Line 197"/>
                <p:cNvSpPr>
                  <a:spLocks noChangeShapeType="1"/>
                </p:cNvSpPr>
                <p:nvPr/>
              </p:nvSpPr>
              <p:spPr bwMode="auto">
                <a:xfrm>
                  <a:off x="1297" y="28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Line 198"/>
                <p:cNvSpPr>
                  <a:spLocks noChangeShapeType="1"/>
                </p:cNvSpPr>
                <p:nvPr/>
              </p:nvSpPr>
              <p:spPr bwMode="auto">
                <a:xfrm>
                  <a:off x="1297" y="292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199"/>
                <p:cNvSpPr>
                  <a:spLocks noChangeShapeType="1"/>
                </p:cNvSpPr>
                <p:nvPr/>
              </p:nvSpPr>
              <p:spPr bwMode="auto">
                <a:xfrm>
                  <a:off x="1297" y="288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Line 200"/>
                <p:cNvSpPr>
                  <a:spLocks noChangeShapeType="1"/>
                </p:cNvSpPr>
                <p:nvPr/>
              </p:nvSpPr>
              <p:spPr bwMode="auto">
                <a:xfrm>
                  <a:off x="1297" y="297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Line 201"/>
                <p:cNvSpPr>
                  <a:spLocks noChangeShapeType="1"/>
                </p:cNvSpPr>
                <p:nvPr/>
              </p:nvSpPr>
              <p:spPr bwMode="auto">
                <a:xfrm>
                  <a:off x="1297" y="302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Line 202"/>
                <p:cNvSpPr>
                  <a:spLocks noChangeShapeType="1"/>
                </p:cNvSpPr>
                <p:nvPr/>
              </p:nvSpPr>
              <p:spPr bwMode="auto">
                <a:xfrm>
                  <a:off x="1297" y="307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" name="Line 203"/>
                <p:cNvSpPr>
                  <a:spLocks noChangeShapeType="1"/>
                </p:cNvSpPr>
                <p:nvPr/>
              </p:nvSpPr>
              <p:spPr bwMode="auto">
                <a:xfrm>
                  <a:off x="1297" y="31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Line 204"/>
                <p:cNvSpPr>
                  <a:spLocks noChangeShapeType="1"/>
                </p:cNvSpPr>
                <p:nvPr/>
              </p:nvSpPr>
              <p:spPr bwMode="auto">
                <a:xfrm>
                  <a:off x="1297" y="316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Line 205"/>
                <p:cNvSpPr>
                  <a:spLocks noChangeShapeType="1"/>
                </p:cNvSpPr>
                <p:nvPr/>
              </p:nvSpPr>
              <p:spPr bwMode="auto">
                <a:xfrm>
                  <a:off x="1297" y="268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Line 206"/>
                <p:cNvSpPr>
                  <a:spLocks noChangeShapeType="1"/>
                </p:cNvSpPr>
                <p:nvPr/>
              </p:nvSpPr>
              <p:spPr bwMode="auto">
                <a:xfrm>
                  <a:off x="1297" y="2592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Line 207"/>
                <p:cNvSpPr>
                  <a:spLocks noChangeShapeType="1"/>
                </p:cNvSpPr>
                <p:nvPr/>
              </p:nvSpPr>
              <p:spPr bwMode="auto">
                <a:xfrm>
                  <a:off x="1297" y="2544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Line 208"/>
                <p:cNvSpPr>
                  <a:spLocks noChangeShapeType="1"/>
                </p:cNvSpPr>
                <p:nvPr/>
              </p:nvSpPr>
              <p:spPr bwMode="auto">
                <a:xfrm>
                  <a:off x="1297" y="2640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8" name="Text Box 209"/>
              <p:cNvSpPr txBox="1">
                <a:spLocks noChangeArrowheads="1"/>
              </p:cNvSpPr>
              <p:nvPr/>
            </p:nvSpPr>
            <p:spPr bwMode="auto">
              <a:xfrm>
                <a:off x="3971" y="2544"/>
                <a:ext cx="1094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err="1" smtClean="0"/>
                  <a:t>Đặc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tả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bổ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xung</a:t>
                </a:r>
                <a:endParaRPr lang="en-US" sz="1800" dirty="0"/>
              </a:p>
            </p:txBody>
          </p:sp>
        </p:grpSp>
        <p:grpSp>
          <p:nvGrpSpPr>
            <p:cNvPr id="7" name="Group 210"/>
            <p:cNvGrpSpPr>
              <a:grpSpLocks/>
            </p:cNvGrpSpPr>
            <p:nvPr/>
          </p:nvGrpSpPr>
          <p:grpSpPr bwMode="auto">
            <a:xfrm>
              <a:off x="1019187" y="1041400"/>
              <a:ext cx="1171577" cy="1865313"/>
              <a:chOff x="4171" y="1776"/>
              <a:chExt cx="738" cy="1175"/>
            </a:xfrm>
          </p:grpSpPr>
          <p:grpSp>
            <p:nvGrpSpPr>
              <p:cNvPr id="107" name="Group 211"/>
              <p:cNvGrpSpPr>
                <a:grpSpLocks/>
              </p:cNvGrpSpPr>
              <p:nvPr/>
            </p:nvGrpSpPr>
            <p:grpSpPr bwMode="auto">
              <a:xfrm>
                <a:off x="4297" y="1776"/>
                <a:ext cx="432" cy="720"/>
                <a:chOff x="1249" y="2496"/>
                <a:chExt cx="432" cy="720"/>
              </a:xfrm>
            </p:grpSpPr>
            <p:sp>
              <p:nvSpPr>
                <p:cNvPr id="109" name="Rectangle 212"/>
                <p:cNvSpPr>
                  <a:spLocks noChangeArrowheads="1"/>
                </p:cNvSpPr>
                <p:nvPr/>
              </p:nvSpPr>
              <p:spPr bwMode="auto">
                <a:xfrm>
                  <a:off x="1249" y="2496"/>
                  <a:ext cx="432" cy="7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Line 213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214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Line 215"/>
                <p:cNvSpPr>
                  <a:spLocks noChangeShapeType="1"/>
                </p:cNvSpPr>
                <p:nvPr/>
              </p:nvSpPr>
              <p:spPr bwMode="auto">
                <a:xfrm flipH="1">
                  <a:off x="1537" y="264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216"/>
                <p:cNvSpPr>
                  <a:spLocks noChangeShapeType="1"/>
                </p:cNvSpPr>
                <p:nvPr/>
              </p:nvSpPr>
              <p:spPr bwMode="auto">
                <a:xfrm>
                  <a:off x="1297" y="273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Line 217"/>
                <p:cNvSpPr>
                  <a:spLocks noChangeShapeType="1"/>
                </p:cNvSpPr>
                <p:nvPr/>
              </p:nvSpPr>
              <p:spPr bwMode="auto">
                <a:xfrm>
                  <a:off x="1297" y="278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218"/>
                <p:cNvSpPr>
                  <a:spLocks noChangeShapeType="1"/>
                </p:cNvSpPr>
                <p:nvPr/>
              </p:nvSpPr>
              <p:spPr bwMode="auto">
                <a:xfrm>
                  <a:off x="1297" y="28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Line 219"/>
                <p:cNvSpPr>
                  <a:spLocks noChangeShapeType="1"/>
                </p:cNvSpPr>
                <p:nvPr/>
              </p:nvSpPr>
              <p:spPr bwMode="auto">
                <a:xfrm>
                  <a:off x="1297" y="292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Line 220"/>
                <p:cNvSpPr>
                  <a:spLocks noChangeShapeType="1"/>
                </p:cNvSpPr>
                <p:nvPr/>
              </p:nvSpPr>
              <p:spPr bwMode="auto">
                <a:xfrm>
                  <a:off x="1297" y="288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Line 221"/>
                <p:cNvSpPr>
                  <a:spLocks noChangeShapeType="1"/>
                </p:cNvSpPr>
                <p:nvPr/>
              </p:nvSpPr>
              <p:spPr bwMode="auto">
                <a:xfrm>
                  <a:off x="1297" y="297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222"/>
                <p:cNvSpPr>
                  <a:spLocks noChangeShapeType="1"/>
                </p:cNvSpPr>
                <p:nvPr/>
              </p:nvSpPr>
              <p:spPr bwMode="auto">
                <a:xfrm>
                  <a:off x="1297" y="302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Line 223"/>
                <p:cNvSpPr>
                  <a:spLocks noChangeShapeType="1"/>
                </p:cNvSpPr>
                <p:nvPr/>
              </p:nvSpPr>
              <p:spPr bwMode="auto">
                <a:xfrm>
                  <a:off x="1297" y="307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Line 224"/>
                <p:cNvSpPr>
                  <a:spLocks noChangeShapeType="1"/>
                </p:cNvSpPr>
                <p:nvPr/>
              </p:nvSpPr>
              <p:spPr bwMode="auto">
                <a:xfrm>
                  <a:off x="1297" y="31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Line 225"/>
                <p:cNvSpPr>
                  <a:spLocks noChangeShapeType="1"/>
                </p:cNvSpPr>
                <p:nvPr/>
              </p:nvSpPr>
              <p:spPr bwMode="auto">
                <a:xfrm>
                  <a:off x="1297" y="316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Line 226"/>
                <p:cNvSpPr>
                  <a:spLocks noChangeShapeType="1"/>
                </p:cNvSpPr>
                <p:nvPr/>
              </p:nvSpPr>
              <p:spPr bwMode="auto">
                <a:xfrm>
                  <a:off x="1297" y="268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Line 227"/>
                <p:cNvSpPr>
                  <a:spLocks noChangeShapeType="1"/>
                </p:cNvSpPr>
                <p:nvPr/>
              </p:nvSpPr>
              <p:spPr bwMode="auto">
                <a:xfrm>
                  <a:off x="1297" y="2592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228"/>
                <p:cNvSpPr>
                  <a:spLocks noChangeShapeType="1"/>
                </p:cNvSpPr>
                <p:nvPr/>
              </p:nvSpPr>
              <p:spPr bwMode="auto">
                <a:xfrm>
                  <a:off x="1297" y="2544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229"/>
                <p:cNvSpPr>
                  <a:spLocks noChangeShapeType="1"/>
                </p:cNvSpPr>
                <p:nvPr/>
              </p:nvSpPr>
              <p:spPr bwMode="auto">
                <a:xfrm>
                  <a:off x="1297" y="2640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8" name="Text Box 230"/>
              <p:cNvSpPr txBox="1">
                <a:spLocks noChangeArrowheads="1"/>
              </p:cNvSpPr>
              <p:nvPr/>
            </p:nvSpPr>
            <p:spPr bwMode="auto">
              <a:xfrm>
                <a:off x="4171" y="2544"/>
                <a:ext cx="738" cy="407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err="1" smtClean="0"/>
                  <a:t>Từ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điển</a:t>
                </a:r>
                <a:endParaRPr lang="en-US" sz="1800" dirty="0" smtClean="0"/>
              </a:p>
              <a:p>
                <a:pPr algn="ctr"/>
                <a:r>
                  <a:rPr lang="en-US" sz="1800" dirty="0" err="1" smtClean="0"/>
                  <a:t>thuật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ngữ</a:t>
                </a:r>
                <a:endParaRPr lang="en-US" sz="1800" dirty="0"/>
              </a:p>
            </p:txBody>
          </p:sp>
        </p:grpSp>
        <p:sp>
          <p:nvSpPr>
            <p:cNvPr id="8" name="AutoShape 245"/>
            <p:cNvSpPr>
              <a:spLocks noChangeArrowheads="1"/>
            </p:cNvSpPr>
            <p:nvPr/>
          </p:nvSpPr>
          <p:spPr bwMode="auto">
            <a:xfrm>
              <a:off x="3997325" y="3381375"/>
              <a:ext cx="1751013" cy="966788"/>
            </a:xfrm>
            <a:prstGeom prst="homePlate">
              <a:avLst>
                <a:gd name="adj" fmla="val 54955"/>
              </a:avLst>
            </a:prstGeom>
            <a:solidFill>
              <a:srgbClr val="00CCFF"/>
            </a:solidFill>
            <a:ln w="28575">
              <a:solidFill>
                <a:schemeClr val="bg2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46"/>
            <p:cNvSpPr>
              <a:spLocks noChangeArrowheads="1"/>
            </p:cNvSpPr>
            <p:nvPr/>
          </p:nvSpPr>
          <p:spPr bwMode="auto">
            <a:xfrm>
              <a:off x="3859213" y="3519488"/>
              <a:ext cx="1751012" cy="966787"/>
            </a:xfrm>
            <a:prstGeom prst="homePlate">
              <a:avLst>
                <a:gd name="adj" fmla="val 54955"/>
              </a:avLst>
            </a:prstGeom>
            <a:solidFill>
              <a:srgbClr val="00CCFF"/>
            </a:solidFill>
            <a:ln w="28575">
              <a:solidFill>
                <a:schemeClr val="bg2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247"/>
            <p:cNvSpPr>
              <a:spLocks noChangeArrowheads="1"/>
            </p:cNvSpPr>
            <p:nvPr/>
          </p:nvSpPr>
          <p:spPr bwMode="auto">
            <a:xfrm>
              <a:off x="3746500" y="3657600"/>
              <a:ext cx="1752600" cy="966788"/>
            </a:xfrm>
            <a:prstGeom prst="homePlate">
              <a:avLst>
                <a:gd name="adj" fmla="val 55005"/>
              </a:avLst>
            </a:prstGeom>
            <a:solidFill>
              <a:srgbClr val="00CCFF"/>
            </a:solidFill>
            <a:ln w="28575">
              <a:solidFill>
                <a:schemeClr val="bg2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err="1" smtClean="0">
                  <a:solidFill>
                    <a:schemeClr val="bg2"/>
                  </a:solidFill>
                </a:rPr>
                <a:t>Phân</a:t>
              </a:r>
              <a:r>
                <a:rPr lang="en-US" sz="2000" b="1" dirty="0" smtClean="0">
                  <a:solidFill>
                    <a:schemeClr val="bg2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bg2"/>
                  </a:solidFill>
                </a:rPr>
                <a:t>tích</a:t>
              </a:r>
              <a:r>
                <a:rPr lang="en-US" sz="2000" b="1" dirty="0" smtClean="0">
                  <a:solidFill>
                    <a:schemeClr val="bg2"/>
                  </a:solidFill>
                </a:rPr>
                <a:t> ca</a:t>
              </a:r>
            </a:p>
            <a:p>
              <a:pPr algn="ctr"/>
              <a:r>
                <a:rPr lang="en-US" sz="2000" b="1" dirty="0" err="1" smtClean="0">
                  <a:solidFill>
                    <a:schemeClr val="bg2"/>
                  </a:solidFill>
                </a:rPr>
                <a:t>sử</a:t>
              </a:r>
              <a:r>
                <a:rPr lang="en-US" sz="2000" b="1" dirty="0" smtClean="0">
                  <a:solidFill>
                    <a:schemeClr val="bg2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bg2"/>
                  </a:solidFill>
                </a:rPr>
                <a:t>dụng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grpSp>
          <p:nvGrpSpPr>
            <p:cNvPr id="11" name="Group 248"/>
            <p:cNvGrpSpPr>
              <a:grpSpLocks/>
            </p:cNvGrpSpPr>
            <p:nvPr/>
          </p:nvGrpSpPr>
          <p:grpSpPr bwMode="auto">
            <a:xfrm>
              <a:off x="2316175" y="866778"/>
              <a:ext cx="1684340" cy="2143127"/>
              <a:chOff x="3959" y="1776"/>
              <a:chExt cx="1061" cy="1350"/>
            </a:xfrm>
          </p:grpSpPr>
          <p:grpSp>
            <p:nvGrpSpPr>
              <p:cNvPr id="87" name="Group 249"/>
              <p:cNvGrpSpPr>
                <a:grpSpLocks/>
              </p:cNvGrpSpPr>
              <p:nvPr/>
            </p:nvGrpSpPr>
            <p:grpSpPr bwMode="auto">
              <a:xfrm>
                <a:off x="4297" y="1776"/>
                <a:ext cx="432" cy="720"/>
                <a:chOff x="1249" y="2496"/>
                <a:chExt cx="432" cy="720"/>
              </a:xfrm>
            </p:grpSpPr>
            <p:sp>
              <p:nvSpPr>
                <p:cNvPr id="89" name="Rectangle 250"/>
                <p:cNvSpPr>
                  <a:spLocks noChangeArrowheads="1"/>
                </p:cNvSpPr>
                <p:nvPr/>
              </p:nvSpPr>
              <p:spPr bwMode="auto">
                <a:xfrm>
                  <a:off x="1249" y="2496"/>
                  <a:ext cx="432" cy="7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251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252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253"/>
                <p:cNvSpPr>
                  <a:spLocks noChangeShapeType="1"/>
                </p:cNvSpPr>
                <p:nvPr/>
              </p:nvSpPr>
              <p:spPr bwMode="auto">
                <a:xfrm flipH="1">
                  <a:off x="1537" y="264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Line 254"/>
                <p:cNvSpPr>
                  <a:spLocks noChangeShapeType="1"/>
                </p:cNvSpPr>
                <p:nvPr/>
              </p:nvSpPr>
              <p:spPr bwMode="auto">
                <a:xfrm>
                  <a:off x="1297" y="273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255"/>
                <p:cNvSpPr>
                  <a:spLocks noChangeShapeType="1"/>
                </p:cNvSpPr>
                <p:nvPr/>
              </p:nvSpPr>
              <p:spPr bwMode="auto">
                <a:xfrm>
                  <a:off x="1297" y="278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256"/>
                <p:cNvSpPr>
                  <a:spLocks noChangeShapeType="1"/>
                </p:cNvSpPr>
                <p:nvPr/>
              </p:nvSpPr>
              <p:spPr bwMode="auto">
                <a:xfrm>
                  <a:off x="1297" y="28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257"/>
                <p:cNvSpPr>
                  <a:spLocks noChangeShapeType="1"/>
                </p:cNvSpPr>
                <p:nvPr/>
              </p:nvSpPr>
              <p:spPr bwMode="auto">
                <a:xfrm>
                  <a:off x="1297" y="292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258"/>
                <p:cNvSpPr>
                  <a:spLocks noChangeShapeType="1"/>
                </p:cNvSpPr>
                <p:nvPr/>
              </p:nvSpPr>
              <p:spPr bwMode="auto">
                <a:xfrm>
                  <a:off x="1297" y="288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Line 259"/>
                <p:cNvSpPr>
                  <a:spLocks noChangeShapeType="1"/>
                </p:cNvSpPr>
                <p:nvPr/>
              </p:nvSpPr>
              <p:spPr bwMode="auto">
                <a:xfrm>
                  <a:off x="1297" y="297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Line 260"/>
                <p:cNvSpPr>
                  <a:spLocks noChangeShapeType="1"/>
                </p:cNvSpPr>
                <p:nvPr/>
              </p:nvSpPr>
              <p:spPr bwMode="auto">
                <a:xfrm>
                  <a:off x="1297" y="302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Line 261"/>
                <p:cNvSpPr>
                  <a:spLocks noChangeShapeType="1"/>
                </p:cNvSpPr>
                <p:nvPr/>
              </p:nvSpPr>
              <p:spPr bwMode="auto">
                <a:xfrm>
                  <a:off x="1297" y="307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262"/>
                <p:cNvSpPr>
                  <a:spLocks noChangeShapeType="1"/>
                </p:cNvSpPr>
                <p:nvPr/>
              </p:nvSpPr>
              <p:spPr bwMode="auto">
                <a:xfrm>
                  <a:off x="1297" y="31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Line 263"/>
                <p:cNvSpPr>
                  <a:spLocks noChangeShapeType="1"/>
                </p:cNvSpPr>
                <p:nvPr/>
              </p:nvSpPr>
              <p:spPr bwMode="auto">
                <a:xfrm>
                  <a:off x="1297" y="316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Line 264"/>
                <p:cNvSpPr>
                  <a:spLocks noChangeShapeType="1"/>
                </p:cNvSpPr>
                <p:nvPr/>
              </p:nvSpPr>
              <p:spPr bwMode="auto">
                <a:xfrm>
                  <a:off x="1297" y="268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Line 265"/>
                <p:cNvSpPr>
                  <a:spLocks noChangeShapeType="1"/>
                </p:cNvSpPr>
                <p:nvPr/>
              </p:nvSpPr>
              <p:spPr bwMode="auto">
                <a:xfrm>
                  <a:off x="1297" y="2592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Line 266"/>
                <p:cNvSpPr>
                  <a:spLocks noChangeShapeType="1"/>
                </p:cNvSpPr>
                <p:nvPr/>
              </p:nvSpPr>
              <p:spPr bwMode="auto">
                <a:xfrm>
                  <a:off x="1297" y="2544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Line 267"/>
                <p:cNvSpPr>
                  <a:spLocks noChangeShapeType="1"/>
                </p:cNvSpPr>
                <p:nvPr/>
              </p:nvSpPr>
              <p:spPr bwMode="auto">
                <a:xfrm>
                  <a:off x="1297" y="2640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8" name="Text Box 268"/>
              <p:cNvSpPr txBox="1">
                <a:spLocks noChangeArrowheads="1"/>
              </p:cNvSpPr>
              <p:nvPr/>
            </p:nvSpPr>
            <p:spPr bwMode="auto">
              <a:xfrm>
                <a:off x="3959" y="2544"/>
                <a:ext cx="1061" cy="582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err="1" smtClean="0"/>
                  <a:t>Tài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liệu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hướng</a:t>
                </a:r>
                <a:endParaRPr lang="en-US" sz="1800" dirty="0" smtClean="0"/>
              </a:p>
              <a:p>
                <a:pPr algn="ctr"/>
                <a:r>
                  <a:rPr lang="en-US" sz="1800" dirty="0" err="1" smtClean="0"/>
                  <a:t>dẫn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đặc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trưng</a:t>
                </a:r>
                <a:r>
                  <a:rPr lang="en-US" sz="1800" dirty="0" smtClean="0"/>
                  <a:t> </a:t>
                </a:r>
              </a:p>
              <a:p>
                <a:pPr algn="ctr"/>
                <a:r>
                  <a:rPr lang="en-US" sz="1800" dirty="0" err="1" smtClean="0"/>
                  <a:t>cho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dự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án</a:t>
                </a:r>
                <a:endParaRPr lang="en-US" sz="1800" dirty="0"/>
              </a:p>
            </p:txBody>
          </p:sp>
        </p:grpSp>
        <p:grpSp>
          <p:nvGrpSpPr>
            <p:cNvPr id="12" name="Group 272"/>
            <p:cNvGrpSpPr>
              <a:grpSpLocks/>
            </p:cNvGrpSpPr>
            <p:nvPr/>
          </p:nvGrpSpPr>
          <p:grpSpPr bwMode="auto">
            <a:xfrm>
              <a:off x="6007117" y="1577975"/>
              <a:ext cx="2852743" cy="860425"/>
              <a:chOff x="3484" y="3648"/>
              <a:chExt cx="1797" cy="542"/>
            </a:xfrm>
          </p:grpSpPr>
          <p:sp>
            <p:nvSpPr>
              <p:cNvPr id="85" name="Oval 273"/>
              <p:cNvSpPr>
                <a:spLocks noChangeArrowheads="1"/>
              </p:cNvSpPr>
              <p:nvPr/>
            </p:nvSpPr>
            <p:spPr bwMode="auto">
              <a:xfrm>
                <a:off x="3925" y="3648"/>
                <a:ext cx="624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Text Box 274"/>
              <p:cNvSpPr txBox="1">
                <a:spLocks noChangeArrowheads="1"/>
              </p:cNvSpPr>
              <p:nvPr/>
            </p:nvSpPr>
            <p:spPr bwMode="auto">
              <a:xfrm>
                <a:off x="3484" y="3957"/>
                <a:ext cx="1797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err="1" smtClean="0"/>
                  <a:t>Hiện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thực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hóa</a:t>
                </a:r>
                <a:r>
                  <a:rPr lang="en-US" sz="1800" dirty="0" smtClean="0"/>
                  <a:t> ca </a:t>
                </a:r>
                <a:r>
                  <a:rPr lang="en-US" sz="1800" dirty="0" err="1" smtClean="0"/>
                  <a:t>sử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dụng</a:t>
                </a:r>
                <a:endParaRPr lang="en-US" sz="1800" dirty="0"/>
              </a:p>
            </p:txBody>
          </p:sp>
        </p:grpSp>
        <p:sp>
          <p:nvSpPr>
            <p:cNvPr id="13" name="Line 275"/>
            <p:cNvSpPr>
              <a:spLocks noChangeShapeType="1"/>
            </p:cNvSpPr>
            <p:nvPr/>
          </p:nvSpPr>
          <p:spPr bwMode="auto">
            <a:xfrm flipH="1">
              <a:off x="4919663" y="2971800"/>
              <a:ext cx="0" cy="37782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357"/>
            <p:cNvGrpSpPr>
              <a:grpSpLocks/>
            </p:cNvGrpSpPr>
            <p:nvPr/>
          </p:nvGrpSpPr>
          <p:grpSpPr bwMode="auto">
            <a:xfrm>
              <a:off x="6794502" y="3060703"/>
              <a:ext cx="2147889" cy="1625601"/>
              <a:chOff x="3856" y="2984"/>
              <a:chExt cx="1353" cy="1024"/>
            </a:xfrm>
          </p:grpSpPr>
          <p:grpSp>
            <p:nvGrpSpPr>
              <p:cNvPr id="63" name="Group 277"/>
              <p:cNvGrpSpPr>
                <a:grpSpLocks/>
              </p:cNvGrpSpPr>
              <p:nvPr/>
            </p:nvGrpSpPr>
            <p:grpSpPr bwMode="auto">
              <a:xfrm>
                <a:off x="3856" y="2984"/>
                <a:ext cx="1245" cy="766"/>
                <a:chOff x="1309" y="1072"/>
                <a:chExt cx="1245" cy="766"/>
              </a:xfrm>
            </p:grpSpPr>
            <p:grpSp>
              <p:nvGrpSpPr>
                <p:cNvPr id="65" name="Group 278"/>
                <p:cNvGrpSpPr>
                  <a:grpSpLocks/>
                </p:cNvGrpSpPr>
                <p:nvPr/>
              </p:nvGrpSpPr>
              <p:grpSpPr bwMode="auto">
                <a:xfrm>
                  <a:off x="1309" y="1231"/>
                  <a:ext cx="302" cy="175"/>
                  <a:chOff x="144" y="1440"/>
                  <a:chExt cx="881" cy="510"/>
                </a:xfrm>
              </p:grpSpPr>
              <p:sp>
                <p:nvSpPr>
                  <p:cNvPr id="82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Line 280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" name="Line 281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" name="Group 282"/>
                <p:cNvGrpSpPr>
                  <a:grpSpLocks/>
                </p:cNvGrpSpPr>
                <p:nvPr/>
              </p:nvGrpSpPr>
              <p:grpSpPr bwMode="auto">
                <a:xfrm>
                  <a:off x="1950" y="1072"/>
                  <a:ext cx="302" cy="175"/>
                  <a:chOff x="144" y="1440"/>
                  <a:chExt cx="881" cy="510"/>
                </a:xfrm>
              </p:grpSpPr>
              <p:sp>
                <p:nvSpPr>
                  <p:cNvPr id="79" name="Rectangle 283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" name="Line 285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7" name="Group 286"/>
                <p:cNvGrpSpPr>
                  <a:grpSpLocks/>
                </p:cNvGrpSpPr>
                <p:nvPr/>
              </p:nvGrpSpPr>
              <p:grpSpPr bwMode="auto">
                <a:xfrm>
                  <a:off x="1648" y="1663"/>
                  <a:ext cx="302" cy="175"/>
                  <a:chOff x="144" y="1440"/>
                  <a:chExt cx="881" cy="510"/>
                </a:xfrm>
              </p:grpSpPr>
              <p:sp>
                <p:nvSpPr>
                  <p:cNvPr id="76" name="Rectangle 287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" name="Line 289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8" name="Group 290"/>
                <p:cNvGrpSpPr>
                  <a:grpSpLocks/>
                </p:cNvGrpSpPr>
                <p:nvPr/>
              </p:nvGrpSpPr>
              <p:grpSpPr bwMode="auto">
                <a:xfrm>
                  <a:off x="2252" y="1581"/>
                  <a:ext cx="302" cy="175"/>
                  <a:chOff x="144" y="1440"/>
                  <a:chExt cx="881" cy="510"/>
                </a:xfrm>
              </p:grpSpPr>
              <p:sp>
                <p:nvSpPr>
                  <p:cNvPr id="73" name="Rectangle 291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" name="Line 292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" name="Line 294"/>
                <p:cNvSpPr>
                  <a:spLocks noChangeShapeType="1"/>
                </p:cNvSpPr>
                <p:nvPr/>
              </p:nvSpPr>
              <p:spPr bwMode="auto">
                <a:xfrm flipH="1" flipV="1">
                  <a:off x="1463" y="1406"/>
                  <a:ext cx="312" cy="25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295"/>
                <p:cNvSpPr>
                  <a:spLocks noChangeShapeType="1"/>
                </p:cNvSpPr>
                <p:nvPr/>
              </p:nvSpPr>
              <p:spPr bwMode="auto">
                <a:xfrm flipV="1">
                  <a:off x="1611" y="1160"/>
                  <a:ext cx="339" cy="1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Line 296"/>
                <p:cNvSpPr>
                  <a:spLocks noChangeShapeType="1"/>
                </p:cNvSpPr>
                <p:nvPr/>
              </p:nvSpPr>
              <p:spPr bwMode="auto">
                <a:xfrm flipV="1">
                  <a:off x="1950" y="1663"/>
                  <a:ext cx="302" cy="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297"/>
                <p:cNvSpPr>
                  <a:spLocks noChangeShapeType="1"/>
                </p:cNvSpPr>
                <p:nvPr/>
              </p:nvSpPr>
              <p:spPr bwMode="auto">
                <a:xfrm flipV="1">
                  <a:off x="1775" y="1247"/>
                  <a:ext cx="329" cy="4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" name="Text Box 298"/>
              <p:cNvSpPr txBox="1">
                <a:spLocks noChangeArrowheads="1"/>
              </p:cNvSpPr>
              <p:nvPr/>
            </p:nvSpPr>
            <p:spPr bwMode="auto">
              <a:xfrm>
                <a:off x="3929" y="3775"/>
                <a:ext cx="1280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err="1" smtClean="0"/>
                  <a:t>Mô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hình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phân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tích</a:t>
                </a:r>
                <a:endParaRPr lang="en-US" sz="1800" dirty="0"/>
              </a:p>
            </p:txBody>
          </p:sp>
        </p:grpSp>
        <p:sp>
          <p:nvSpPr>
            <p:cNvPr id="15" name="Line 299"/>
            <p:cNvSpPr>
              <a:spLocks noChangeShapeType="1"/>
            </p:cNvSpPr>
            <p:nvPr/>
          </p:nvSpPr>
          <p:spPr bwMode="auto">
            <a:xfrm>
              <a:off x="3311525" y="2692400"/>
              <a:ext cx="803275" cy="6223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00"/>
            <p:cNvSpPr>
              <a:spLocks noChangeShapeType="1"/>
            </p:cNvSpPr>
            <p:nvPr/>
          </p:nvSpPr>
          <p:spPr bwMode="auto">
            <a:xfrm>
              <a:off x="2057400" y="2603500"/>
              <a:ext cx="1625600" cy="101441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01"/>
            <p:cNvSpPr>
              <a:spLocks noChangeShapeType="1"/>
            </p:cNvSpPr>
            <p:nvPr/>
          </p:nvSpPr>
          <p:spPr bwMode="auto">
            <a:xfrm>
              <a:off x="1981200" y="4165600"/>
              <a:ext cx="17018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360"/>
            <p:cNvGrpSpPr>
              <a:grpSpLocks/>
            </p:cNvGrpSpPr>
            <p:nvPr/>
          </p:nvGrpSpPr>
          <p:grpSpPr bwMode="auto">
            <a:xfrm>
              <a:off x="1038225" y="4699000"/>
              <a:ext cx="2911476" cy="1550988"/>
              <a:chOff x="614" y="2960"/>
              <a:chExt cx="1834" cy="977"/>
            </a:xfrm>
          </p:grpSpPr>
          <p:grpSp>
            <p:nvGrpSpPr>
              <p:cNvPr id="49" name="Group 359"/>
              <p:cNvGrpSpPr>
                <a:grpSpLocks/>
              </p:cNvGrpSpPr>
              <p:nvPr/>
            </p:nvGrpSpPr>
            <p:grpSpPr bwMode="auto">
              <a:xfrm>
                <a:off x="614" y="3026"/>
                <a:ext cx="1381" cy="665"/>
                <a:chOff x="614" y="3026"/>
                <a:chExt cx="1381" cy="665"/>
              </a:xfrm>
            </p:grpSpPr>
            <p:grpSp>
              <p:nvGrpSpPr>
                <p:cNvPr id="52" name="Group 358"/>
                <p:cNvGrpSpPr>
                  <a:grpSpLocks/>
                </p:cNvGrpSpPr>
                <p:nvPr/>
              </p:nvGrpSpPr>
              <p:grpSpPr bwMode="auto">
                <a:xfrm>
                  <a:off x="614" y="3026"/>
                  <a:ext cx="289" cy="395"/>
                  <a:chOff x="582" y="3010"/>
                  <a:chExt cx="289" cy="395"/>
                </a:xfrm>
              </p:grpSpPr>
              <p:sp>
                <p:nvSpPr>
                  <p:cNvPr id="59" name="Oval 234"/>
                  <p:cNvSpPr>
                    <a:spLocks noChangeArrowheads="1"/>
                  </p:cNvSpPr>
                  <p:nvPr/>
                </p:nvSpPr>
                <p:spPr bwMode="auto">
                  <a:xfrm>
                    <a:off x="669" y="3010"/>
                    <a:ext cx="132" cy="13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Line 235"/>
                  <p:cNvSpPr>
                    <a:spLocks noChangeShapeType="1"/>
                  </p:cNvSpPr>
                  <p:nvPr/>
                </p:nvSpPr>
                <p:spPr bwMode="auto">
                  <a:xfrm>
                    <a:off x="735" y="3144"/>
                    <a:ext cx="0" cy="12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Line 236"/>
                  <p:cNvSpPr>
                    <a:spLocks noChangeShapeType="1"/>
                  </p:cNvSpPr>
                  <p:nvPr/>
                </p:nvSpPr>
                <p:spPr bwMode="auto">
                  <a:xfrm>
                    <a:off x="630" y="3194"/>
                    <a:ext cx="209" cy="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237"/>
                  <p:cNvSpPr>
                    <a:spLocks/>
                  </p:cNvSpPr>
                  <p:nvPr/>
                </p:nvSpPr>
                <p:spPr bwMode="auto">
                  <a:xfrm>
                    <a:off x="582" y="3260"/>
                    <a:ext cx="289" cy="145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54" y="0"/>
                      </a:cxn>
                      <a:cxn ang="0">
                        <a:pos x="108" y="54"/>
                      </a:cxn>
                    </a:cxnLst>
                    <a:rect l="0" t="0" r="r" b="b"/>
                    <a:pathLst>
                      <a:path w="108" h="54">
                        <a:moveTo>
                          <a:pt x="0" y="54"/>
                        </a:moveTo>
                        <a:lnTo>
                          <a:pt x="54" y="0"/>
                        </a:lnTo>
                        <a:lnTo>
                          <a:pt x="108" y="54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3" name="Oval 238"/>
                <p:cNvSpPr>
                  <a:spLocks noChangeArrowheads="1"/>
                </p:cNvSpPr>
                <p:nvPr/>
              </p:nvSpPr>
              <p:spPr bwMode="auto">
                <a:xfrm>
                  <a:off x="1254" y="3096"/>
                  <a:ext cx="451" cy="23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Oval 239"/>
                <p:cNvSpPr>
                  <a:spLocks noChangeArrowheads="1"/>
                </p:cNvSpPr>
                <p:nvPr/>
              </p:nvSpPr>
              <p:spPr bwMode="auto">
                <a:xfrm>
                  <a:off x="971" y="3461"/>
                  <a:ext cx="451" cy="23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Oval 240"/>
                <p:cNvSpPr>
                  <a:spLocks noChangeArrowheads="1"/>
                </p:cNvSpPr>
                <p:nvPr/>
              </p:nvSpPr>
              <p:spPr bwMode="auto">
                <a:xfrm>
                  <a:off x="1544" y="3461"/>
                  <a:ext cx="451" cy="23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241"/>
                <p:cNvSpPr>
                  <a:spLocks noChangeShapeType="1"/>
                </p:cNvSpPr>
                <p:nvPr/>
              </p:nvSpPr>
              <p:spPr bwMode="auto">
                <a:xfrm>
                  <a:off x="918" y="3219"/>
                  <a:ext cx="3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1276" y="3326"/>
                  <a:ext cx="130" cy="13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243"/>
                <p:cNvSpPr>
                  <a:spLocks noChangeShapeType="1"/>
                </p:cNvSpPr>
                <p:nvPr/>
              </p:nvSpPr>
              <p:spPr bwMode="auto">
                <a:xfrm flipH="1" flipV="1">
                  <a:off x="1560" y="3326"/>
                  <a:ext cx="129" cy="13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" name="Text Box 244"/>
              <p:cNvSpPr txBox="1">
                <a:spLocks noChangeArrowheads="1"/>
              </p:cNvSpPr>
              <p:nvPr/>
            </p:nvSpPr>
            <p:spPr bwMode="auto">
              <a:xfrm>
                <a:off x="655" y="3704"/>
                <a:ext cx="1409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err="1" smtClean="0"/>
                  <a:t>Mô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hình</a:t>
                </a:r>
                <a:r>
                  <a:rPr lang="en-US" sz="1800" dirty="0" smtClean="0"/>
                  <a:t> ca </a:t>
                </a:r>
                <a:r>
                  <a:rPr lang="en-US" sz="1800" dirty="0" err="1" smtClean="0"/>
                  <a:t>sử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dụng</a:t>
                </a:r>
                <a:endParaRPr lang="en-US" sz="1800" dirty="0"/>
              </a:p>
            </p:txBody>
          </p:sp>
          <p:sp>
            <p:nvSpPr>
              <p:cNvPr id="51" name="Line 302"/>
              <p:cNvSpPr>
                <a:spLocks noChangeShapeType="1"/>
              </p:cNvSpPr>
              <p:nvPr/>
            </p:nvSpPr>
            <p:spPr bwMode="auto">
              <a:xfrm flipV="1">
                <a:off x="1864" y="2960"/>
                <a:ext cx="584" cy="22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" name="Line 304"/>
            <p:cNvSpPr>
              <a:spLocks noChangeShapeType="1"/>
            </p:cNvSpPr>
            <p:nvPr/>
          </p:nvSpPr>
          <p:spPr bwMode="auto">
            <a:xfrm flipV="1">
              <a:off x="5575300" y="2514600"/>
              <a:ext cx="800100" cy="10033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5"/>
            <p:cNvSpPr>
              <a:spLocks noChangeShapeType="1"/>
            </p:cNvSpPr>
            <p:nvPr/>
          </p:nvSpPr>
          <p:spPr bwMode="auto">
            <a:xfrm flipV="1">
              <a:off x="5791200" y="3860800"/>
              <a:ext cx="116046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307"/>
            <p:cNvGrpSpPr>
              <a:grpSpLocks/>
            </p:cNvGrpSpPr>
            <p:nvPr/>
          </p:nvGrpSpPr>
          <p:grpSpPr bwMode="auto">
            <a:xfrm>
              <a:off x="6018221" y="5203832"/>
              <a:ext cx="1817690" cy="1044579"/>
              <a:chOff x="4147" y="1200"/>
              <a:chExt cx="1145" cy="658"/>
            </a:xfrm>
          </p:grpSpPr>
          <p:sp>
            <p:nvSpPr>
              <p:cNvPr id="44" name="Text Box 308"/>
              <p:cNvSpPr txBox="1">
                <a:spLocks noChangeArrowheads="1"/>
              </p:cNvSpPr>
              <p:nvPr/>
            </p:nvSpPr>
            <p:spPr bwMode="auto">
              <a:xfrm>
                <a:off x="4147" y="1684"/>
                <a:ext cx="1145" cy="174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800" dirty="0" err="1" smtClean="0"/>
                  <a:t>Các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lớp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phân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tích</a:t>
                </a:r>
                <a:endParaRPr lang="en-US" sz="1800" dirty="0"/>
              </a:p>
            </p:txBody>
          </p:sp>
          <p:grpSp>
            <p:nvGrpSpPr>
              <p:cNvPr id="45" name="Group 309"/>
              <p:cNvGrpSpPr>
                <a:grpSpLocks/>
              </p:cNvGrpSpPr>
              <p:nvPr/>
            </p:nvGrpSpPr>
            <p:grpSpPr bwMode="auto">
              <a:xfrm>
                <a:off x="4416" y="1200"/>
                <a:ext cx="576" cy="384"/>
                <a:chOff x="144" y="1440"/>
                <a:chExt cx="881" cy="510"/>
              </a:xfrm>
            </p:grpSpPr>
            <p:sp>
              <p:nvSpPr>
                <p:cNvPr id="46" name="Rectangle 310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311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312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2" name="Group 336"/>
            <p:cNvGrpSpPr>
              <a:grpSpLocks/>
            </p:cNvGrpSpPr>
            <p:nvPr/>
          </p:nvGrpSpPr>
          <p:grpSpPr bwMode="auto">
            <a:xfrm>
              <a:off x="4222756" y="865188"/>
              <a:ext cx="1792290" cy="1851025"/>
              <a:chOff x="2796" y="585"/>
              <a:chExt cx="1129" cy="1166"/>
            </a:xfrm>
          </p:grpSpPr>
          <p:grpSp>
            <p:nvGrpSpPr>
              <p:cNvPr id="24" name="Group 337"/>
              <p:cNvGrpSpPr>
                <a:grpSpLocks/>
              </p:cNvGrpSpPr>
              <p:nvPr/>
            </p:nvGrpSpPr>
            <p:grpSpPr bwMode="auto">
              <a:xfrm>
                <a:off x="3022" y="585"/>
                <a:ext cx="432" cy="720"/>
                <a:chOff x="1249" y="2496"/>
                <a:chExt cx="432" cy="720"/>
              </a:xfrm>
            </p:grpSpPr>
            <p:sp>
              <p:nvSpPr>
                <p:cNvPr id="26" name="Rectangle 338"/>
                <p:cNvSpPr>
                  <a:spLocks noChangeArrowheads="1"/>
                </p:cNvSpPr>
                <p:nvPr/>
              </p:nvSpPr>
              <p:spPr bwMode="auto">
                <a:xfrm>
                  <a:off x="1249" y="2496"/>
                  <a:ext cx="432" cy="7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339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340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341"/>
                <p:cNvSpPr>
                  <a:spLocks noChangeShapeType="1"/>
                </p:cNvSpPr>
                <p:nvPr/>
              </p:nvSpPr>
              <p:spPr bwMode="auto">
                <a:xfrm flipH="1">
                  <a:off x="1537" y="264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342"/>
                <p:cNvSpPr>
                  <a:spLocks noChangeShapeType="1"/>
                </p:cNvSpPr>
                <p:nvPr/>
              </p:nvSpPr>
              <p:spPr bwMode="auto">
                <a:xfrm>
                  <a:off x="1297" y="273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343"/>
                <p:cNvSpPr>
                  <a:spLocks noChangeShapeType="1"/>
                </p:cNvSpPr>
                <p:nvPr/>
              </p:nvSpPr>
              <p:spPr bwMode="auto">
                <a:xfrm>
                  <a:off x="1297" y="278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344"/>
                <p:cNvSpPr>
                  <a:spLocks noChangeShapeType="1"/>
                </p:cNvSpPr>
                <p:nvPr/>
              </p:nvSpPr>
              <p:spPr bwMode="auto">
                <a:xfrm>
                  <a:off x="1297" y="28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345"/>
                <p:cNvSpPr>
                  <a:spLocks noChangeShapeType="1"/>
                </p:cNvSpPr>
                <p:nvPr/>
              </p:nvSpPr>
              <p:spPr bwMode="auto">
                <a:xfrm>
                  <a:off x="1297" y="292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346"/>
                <p:cNvSpPr>
                  <a:spLocks noChangeShapeType="1"/>
                </p:cNvSpPr>
                <p:nvPr/>
              </p:nvSpPr>
              <p:spPr bwMode="auto">
                <a:xfrm>
                  <a:off x="1297" y="288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347"/>
                <p:cNvSpPr>
                  <a:spLocks noChangeShapeType="1"/>
                </p:cNvSpPr>
                <p:nvPr/>
              </p:nvSpPr>
              <p:spPr bwMode="auto">
                <a:xfrm>
                  <a:off x="1297" y="297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348"/>
                <p:cNvSpPr>
                  <a:spLocks noChangeShapeType="1"/>
                </p:cNvSpPr>
                <p:nvPr/>
              </p:nvSpPr>
              <p:spPr bwMode="auto">
                <a:xfrm>
                  <a:off x="1297" y="302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349"/>
                <p:cNvSpPr>
                  <a:spLocks noChangeShapeType="1"/>
                </p:cNvSpPr>
                <p:nvPr/>
              </p:nvSpPr>
              <p:spPr bwMode="auto">
                <a:xfrm>
                  <a:off x="1297" y="307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350"/>
                <p:cNvSpPr>
                  <a:spLocks noChangeShapeType="1"/>
                </p:cNvSpPr>
                <p:nvPr/>
              </p:nvSpPr>
              <p:spPr bwMode="auto">
                <a:xfrm>
                  <a:off x="1297" y="31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351"/>
                <p:cNvSpPr>
                  <a:spLocks noChangeShapeType="1"/>
                </p:cNvSpPr>
                <p:nvPr/>
              </p:nvSpPr>
              <p:spPr bwMode="auto">
                <a:xfrm>
                  <a:off x="1297" y="316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352"/>
                <p:cNvSpPr>
                  <a:spLocks noChangeShapeType="1"/>
                </p:cNvSpPr>
                <p:nvPr/>
              </p:nvSpPr>
              <p:spPr bwMode="auto">
                <a:xfrm>
                  <a:off x="1297" y="268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353"/>
                <p:cNvSpPr>
                  <a:spLocks noChangeShapeType="1"/>
                </p:cNvSpPr>
                <p:nvPr/>
              </p:nvSpPr>
              <p:spPr bwMode="auto">
                <a:xfrm>
                  <a:off x="1297" y="2592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54"/>
                <p:cNvSpPr>
                  <a:spLocks noChangeShapeType="1"/>
                </p:cNvSpPr>
                <p:nvPr/>
              </p:nvSpPr>
              <p:spPr bwMode="auto">
                <a:xfrm>
                  <a:off x="1297" y="2544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55"/>
                <p:cNvSpPr>
                  <a:spLocks noChangeShapeType="1"/>
                </p:cNvSpPr>
                <p:nvPr/>
              </p:nvSpPr>
              <p:spPr bwMode="auto">
                <a:xfrm>
                  <a:off x="1297" y="2640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" name="Text Box 356"/>
              <p:cNvSpPr txBox="1">
                <a:spLocks noChangeArrowheads="1"/>
              </p:cNvSpPr>
              <p:nvPr/>
            </p:nvSpPr>
            <p:spPr bwMode="auto">
              <a:xfrm>
                <a:off x="2796" y="1344"/>
                <a:ext cx="1129" cy="407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err="1" smtClean="0"/>
                  <a:t>Tài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liệu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kiến</a:t>
                </a:r>
                <a:endParaRPr lang="en-US" sz="1800" dirty="0" smtClean="0"/>
              </a:p>
              <a:p>
                <a:pPr algn="ctr"/>
                <a:r>
                  <a:rPr lang="en-US" sz="1800" dirty="0" err="1" smtClean="0"/>
                  <a:t>trúc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phần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mềm</a:t>
                </a:r>
                <a:endParaRPr lang="en-US" sz="1800" dirty="0"/>
              </a:p>
            </p:txBody>
          </p:sp>
        </p:grpSp>
        <p:sp>
          <p:nvSpPr>
            <p:cNvPr id="23" name="Line 361"/>
            <p:cNvSpPr>
              <a:spLocks noChangeShapeType="1"/>
            </p:cNvSpPr>
            <p:nvPr/>
          </p:nvSpPr>
          <p:spPr bwMode="auto">
            <a:xfrm>
              <a:off x="5575300" y="4216400"/>
              <a:ext cx="800100" cy="10033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457200" y="1935163"/>
            <a:ext cx="8229600" cy="4389437"/>
            <a:chOff x="1760538" y="1240226"/>
            <a:chExt cx="5661025" cy="4931974"/>
          </a:xfrm>
        </p:grpSpPr>
        <p:sp>
          <p:nvSpPr>
            <p:cNvPr id="6" name="Rectangle 75"/>
            <p:cNvSpPr>
              <a:spLocks noChangeArrowheads="1"/>
            </p:cNvSpPr>
            <p:nvPr/>
          </p:nvSpPr>
          <p:spPr bwMode="auto">
            <a:xfrm>
              <a:off x="1917700" y="1244989"/>
              <a:ext cx="1490663" cy="155416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76"/>
            <p:cNvSpPr>
              <a:spLocks noChangeArrowheads="1"/>
            </p:cNvSpPr>
            <p:nvPr/>
          </p:nvSpPr>
          <p:spPr bwMode="auto">
            <a:xfrm>
              <a:off x="2411413" y="1468826"/>
              <a:ext cx="48101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Student</a:t>
              </a:r>
              <a:endParaRPr lang="en-US"/>
            </a:p>
          </p:txBody>
        </p:sp>
        <p:sp>
          <p:nvSpPr>
            <p:cNvPr id="8" name="Rectangle 77"/>
            <p:cNvSpPr>
              <a:spLocks noChangeArrowheads="1"/>
            </p:cNvSpPr>
            <p:nvPr/>
          </p:nvSpPr>
          <p:spPr bwMode="auto">
            <a:xfrm>
              <a:off x="1917700" y="1657739"/>
              <a:ext cx="1490663" cy="1141412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78"/>
            <p:cNvSpPr>
              <a:spLocks noChangeArrowheads="1"/>
            </p:cNvSpPr>
            <p:nvPr/>
          </p:nvSpPr>
          <p:spPr bwMode="auto">
            <a:xfrm>
              <a:off x="1917700" y="1751401"/>
              <a:ext cx="1490663" cy="1047750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79"/>
            <p:cNvSpPr>
              <a:spLocks noChangeArrowheads="1"/>
            </p:cNvSpPr>
            <p:nvPr/>
          </p:nvSpPr>
          <p:spPr bwMode="auto">
            <a:xfrm>
              <a:off x="1941513" y="1857764"/>
              <a:ext cx="81121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get tuition()</a:t>
              </a:r>
              <a:endParaRPr lang="en-US"/>
            </a:p>
          </p:txBody>
        </p:sp>
        <p:sp>
          <p:nvSpPr>
            <p:cNvPr id="11" name="Rectangle 80"/>
            <p:cNvSpPr>
              <a:spLocks noChangeArrowheads="1"/>
            </p:cNvSpPr>
            <p:nvPr/>
          </p:nvSpPr>
          <p:spPr bwMode="auto">
            <a:xfrm>
              <a:off x="1941513" y="2033976"/>
              <a:ext cx="10382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add schedule()</a:t>
              </a:r>
              <a:endParaRPr lang="en-US"/>
            </a:p>
          </p:txBody>
        </p:sp>
        <p:sp>
          <p:nvSpPr>
            <p:cNvPr id="12" name="Rectangle 81"/>
            <p:cNvSpPr>
              <a:spLocks noChangeArrowheads="1"/>
            </p:cNvSpPr>
            <p:nvPr/>
          </p:nvSpPr>
          <p:spPr bwMode="auto">
            <a:xfrm>
              <a:off x="1941513" y="2210189"/>
              <a:ext cx="998537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get schedule()</a:t>
              </a:r>
              <a:endParaRPr lang="en-US"/>
            </a:p>
          </p:txBody>
        </p:sp>
        <p:sp>
          <p:nvSpPr>
            <p:cNvPr id="13" name="Rectangle 82"/>
            <p:cNvSpPr>
              <a:spLocks noChangeArrowheads="1"/>
            </p:cNvSpPr>
            <p:nvPr/>
          </p:nvSpPr>
          <p:spPr bwMode="auto">
            <a:xfrm>
              <a:off x="1941513" y="2387989"/>
              <a:ext cx="118586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delete schedule()</a:t>
              </a:r>
              <a:endParaRPr lang="en-US"/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941513" y="2564201"/>
              <a:ext cx="1316037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has pre-requisites()</a:t>
              </a:r>
              <a:endParaRPr lang="en-US"/>
            </a:p>
          </p:txBody>
        </p:sp>
        <p:sp>
          <p:nvSpPr>
            <p:cNvPr id="15" name="Rectangle 84"/>
            <p:cNvSpPr>
              <a:spLocks noChangeArrowheads="1"/>
            </p:cNvSpPr>
            <p:nvPr/>
          </p:nvSpPr>
          <p:spPr bwMode="auto">
            <a:xfrm>
              <a:off x="2327275" y="1292614"/>
              <a:ext cx="6572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&lt;&lt;entity&gt;&gt;</a:t>
              </a:r>
              <a:endParaRPr lang="en-US"/>
            </a:p>
          </p:txBody>
        </p:sp>
        <p:sp>
          <p:nvSpPr>
            <p:cNvPr id="16" name="Rectangle 85"/>
            <p:cNvSpPr>
              <a:spLocks noChangeArrowheads="1"/>
            </p:cNvSpPr>
            <p:nvPr/>
          </p:nvSpPr>
          <p:spPr bwMode="auto">
            <a:xfrm>
              <a:off x="4300538" y="1240226"/>
              <a:ext cx="2730500" cy="207327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86"/>
            <p:cNvSpPr>
              <a:spLocks noChangeArrowheads="1"/>
            </p:cNvSpPr>
            <p:nvPr/>
          </p:nvSpPr>
          <p:spPr bwMode="auto">
            <a:xfrm>
              <a:off x="4938713" y="1464064"/>
              <a:ext cx="13525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RegistrationController</a:t>
              </a:r>
              <a:endParaRPr lang="en-US"/>
            </a:p>
          </p:txBody>
        </p:sp>
        <p:sp>
          <p:nvSpPr>
            <p:cNvPr id="18" name="Rectangle 87"/>
            <p:cNvSpPr>
              <a:spLocks noChangeArrowheads="1"/>
            </p:cNvSpPr>
            <p:nvPr/>
          </p:nvSpPr>
          <p:spPr bwMode="auto">
            <a:xfrm>
              <a:off x="4300538" y="1651389"/>
              <a:ext cx="2730500" cy="1662112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88"/>
            <p:cNvSpPr>
              <a:spLocks noChangeArrowheads="1"/>
            </p:cNvSpPr>
            <p:nvPr/>
          </p:nvSpPr>
          <p:spPr bwMode="auto">
            <a:xfrm>
              <a:off x="4300538" y="1733939"/>
              <a:ext cx="2730500" cy="1579562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89"/>
            <p:cNvSpPr>
              <a:spLocks noChangeArrowheads="1"/>
            </p:cNvSpPr>
            <p:nvPr/>
          </p:nvSpPr>
          <p:spPr bwMode="auto">
            <a:xfrm>
              <a:off x="4337050" y="1851414"/>
              <a:ext cx="14303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get course offerings()</a:t>
              </a:r>
              <a:endParaRPr lang="en-US"/>
            </a:p>
          </p:txBody>
        </p:sp>
        <p:sp>
          <p:nvSpPr>
            <p:cNvPr id="21" name="Rectangle 90"/>
            <p:cNvSpPr>
              <a:spLocks noChangeArrowheads="1"/>
            </p:cNvSpPr>
            <p:nvPr/>
          </p:nvSpPr>
          <p:spPr bwMode="auto">
            <a:xfrm>
              <a:off x="4337050" y="2029214"/>
              <a:ext cx="14700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get current schedule()</a:t>
              </a:r>
              <a:endParaRPr lang="en-US"/>
            </a:p>
          </p:txBody>
        </p:sp>
        <p:sp>
          <p:nvSpPr>
            <p:cNvPr id="22" name="Rectangle 91"/>
            <p:cNvSpPr>
              <a:spLocks noChangeArrowheads="1"/>
            </p:cNvSpPr>
            <p:nvPr/>
          </p:nvSpPr>
          <p:spPr bwMode="auto">
            <a:xfrm>
              <a:off x="4337050" y="2205426"/>
              <a:ext cx="16573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delete current schedule()</a:t>
              </a:r>
              <a:endParaRPr lang="en-US"/>
            </a:p>
          </p:txBody>
        </p:sp>
        <p:sp>
          <p:nvSpPr>
            <p:cNvPr id="23" name="Rectangle 92"/>
            <p:cNvSpPr>
              <a:spLocks noChangeArrowheads="1"/>
            </p:cNvSpPr>
            <p:nvPr/>
          </p:nvSpPr>
          <p:spPr bwMode="auto">
            <a:xfrm>
              <a:off x="4337050" y="2381639"/>
              <a:ext cx="12160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submit schedule()</a:t>
              </a:r>
              <a:endParaRPr lang="en-US"/>
            </a:p>
          </p:txBody>
        </p:sp>
        <p:sp>
          <p:nvSpPr>
            <p:cNvPr id="24" name="Rectangle 93"/>
            <p:cNvSpPr>
              <a:spLocks noChangeArrowheads="1"/>
            </p:cNvSpPr>
            <p:nvPr/>
          </p:nvSpPr>
          <p:spPr bwMode="auto">
            <a:xfrm>
              <a:off x="4337050" y="2546739"/>
              <a:ext cx="1463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is registration open?()</a:t>
              </a:r>
              <a:endParaRPr lang="en-US"/>
            </a:p>
          </p:txBody>
        </p:sp>
        <p:sp>
          <p:nvSpPr>
            <p:cNvPr id="25" name="Rectangle 94"/>
            <p:cNvSpPr>
              <a:spLocks noChangeArrowheads="1"/>
            </p:cNvSpPr>
            <p:nvPr/>
          </p:nvSpPr>
          <p:spPr bwMode="auto">
            <a:xfrm>
              <a:off x="4337050" y="2724539"/>
              <a:ext cx="11001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save schedule()</a:t>
              </a:r>
              <a:endParaRPr lang="en-US"/>
            </a:p>
          </p:txBody>
        </p:sp>
        <p:sp>
          <p:nvSpPr>
            <p:cNvPr id="26" name="Rectangle 95"/>
            <p:cNvSpPr>
              <a:spLocks noChangeArrowheads="1"/>
            </p:cNvSpPr>
            <p:nvPr/>
          </p:nvSpPr>
          <p:spPr bwMode="auto">
            <a:xfrm>
              <a:off x="4337050" y="2900751"/>
              <a:ext cx="20526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create schedule with offerings()</a:t>
              </a:r>
              <a:endParaRPr lang="en-US"/>
            </a:p>
          </p:txBody>
        </p:sp>
        <p:sp>
          <p:nvSpPr>
            <p:cNvPr id="27" name="Rectangle 96"/>
            <p:cNvSpPr>
              <a:spLocks noChangeArrowheads="1"/>
            </p:cNvSpPr>
            <p:nvPr/>
          </p:nvSpPr>
          <p:spPr bwMode="auto">
            <a:xfrm>
              <a:off x="4337050" y="3076964"/>
              <a:ext cx="24749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update schedule with new selections()</a:t>
              </a:r>
              <a:endParaRPr lang="en-US"/>
            </a:p>
          </p:txBody>
        </p:sp>
        <p:sp>
          <p:nvSpPr>
            <p:cNvPr id="28" name="Rectangle 97"/>
            <p:cNvSpPr>
              <a:spLocks noChangeArrowheads="1"/>
            </p:cNvSpPr>
            <p:nvPr/>
          </p:nvSpPr>
          <p:spPr bwMode="auto">
            <a:xfrm>
              <a:off x="5275263" y="1286264"/>
              <a:ext cx="7429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&lt;&lt;control&gt;&gt;</a:t>
              </a:r>
              <a:endParaRPr lang="en-US"/>
            </a:p>
          </p:txBody>
        </p:sp>
        <p:sp>
          <p:nvSpPr>
            <p:cNvPr id="29" name="Rectangle 98"/>
            <p:cNvSpPr>
              <a:spLocks noChangeArrowheads="1"/>
            </p:cNvSpPr>
            <p:nvPr/>
          </p:nvSpPr>
          <p:spPr bwMode="auto">
            <a:xfrm>
              <a:off x="5762625" y="3587750"/>
              <a:ext cx="1658938" cy="84931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99"/>
            <p:cNvSpPr>
              <a:spLocks noChangeArrowheads="1"/>
            </p:cNvSpPr>
            <p:nvPr/>
          </p:nvSpPr>
          <p:spPr bwMode="auto">
            <a:xfrm>
              <a:off x="5835650" y="3800475"/>
              <a:ext cx="13985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CourseCatalogSystem</a:t>
              </a:r>
              <a:endParaRPr lang="en-US"/>
            </a:p>
          </p:txBody>
        </p:sp>
        <p:sp>
          <p:nvSpPr>
            <p:cNvPr id="31" name="Rectangle 100"/>
            <p:cNvSpPr>
              <a:spLocks noChangeArrowheads="1"/>
            </p:cNvSpPr>
            <p:nvPr/>
          </p:nvSpPr>
          <p:spPr bwMode="auto">
            <a:xfrm>
              <a:off x="5762625" y="3989388"/>
              <a:ext cx="1658938" cy="447675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101"/>
            <p:cNvSpPr>
              <a:spLocks noChangeArrowheads="1"/>
            </p:cNvSpPr>
            <p:nvPr/>
          </p:nvSpPr>
          <p:spPr bwMode="auto">
            <a:xfrm>
              <a:off x="5762625" y="4083050"/>
              <a:ext cx="1658938" cy="354013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102"/>
            <p:cNvSpPr>
              <a:spLocks noChangeArrowheads="1"/>
            </p:cNvSpPr>
            <p:nvPr/>
          </p:nvSpPr>
          <p:spPr bwMode="auto">
            <a:xfrm>
              <a:off x="5786438" y="4189413"/>
              <a:ext cx="1430337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get course offerings()</a:t>
              </a:r>
              <a:endParaRPr lang="en-US"/>
            </a:p>
          </p:txBody>
        </p:sp>
        <p:sp>
          <p:nvSpPr>
            <p:cNvPr id="34" name="Rectangle 103"/>
            <p:cNvSpPr>
              <a:spLocks noChangeArrowheads="1"/>
            </p:cNvSpPr>
            <p:nvPr/>
          </p:nvSpPr>
          <p:spPr bwMode="auto">
            <a:xfrm>
              <a:off x="6111875" y="3624263"/>
              <a:ext cx="9064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&lt;&lt;boundary&gt;&gt;</a:t>
              </a:r>
              <a:endParaRPr lang="en-US"/>
            </a:p>
          </p:txBody>
        </p:sp>
        <p:sp>
          <p:nvSpPr>
            <p:cNvPr id="35" name="Rectangle 104"/>
            <p:cNvSpPr>
              <a:spLocks noChangeArrowheads="1"/>
            </p:cNvSpPr>
            <p:nvPr/>
          </p:nvSpPr>
          <p:spPr bwMode="auto">
            <a:xfrm>
              <a:off x="4670425" y="4970463"/>
              <a:ext cx="1984375" cy="120173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105"/>
            <p:cNvSpPr>
              <a:spLocks noChangeArrowheads="1"/>
            </p:cNvSpPr>
            <p:nvPr/>
          </p:nvSpPr>
          <p:spPr bwMode="auto">
            <a:xfrm>
              <a:off x="4814888" y="5194300"/>
              <a:ext cx="1576387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RegisterForCoursesForm</a:t>
              </a:r>
              <a:endParaRPr lang="en-US"/>
            </a:p>
          </p:txBody>
        </p:sp>
        <p:sp>
          <p:nvSpPr>
            <p:cNvPr id="37" name="Rectangle 106"/>
            <p:cNvSpPr>
              <a:spLocks noChangeArrowheads="1"/>
            </p:cNvSpPr>
            <p:nvPr/>
          </p:nvSpPr>
          <p:spPr bwMode="auto">
            <a:xfrm>
              <a:off x="4670425" y="5383213"/>
              <a:ext cx="1984375" cy="78898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107"/>
            <p:cNvSpPr>
              <a:spLocks noChangeArrowheads="1"/>
            </p:cNvSpPr>
            <p:nvPr/>
          </p:nvSpPr>
          <p:spPr bwMode="auto">
            <a:xfrm>
              <a:off x="4670425" y="5491163"/>
              <a:ext cx="1984375" cy="68103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108"/>
            <p:cNvSpPr>
              <a:spLocks noChangeArrowheads="1"/>
            </p:cNvSpPr>
            <p:nvPr/>
          </p:nvSpPr>
          <p:spPr bwMode="auto">
            <a:xfrm>
              <a:off x="4706938" y="5583238"/>
              <a:ext cx="16732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display course offerings()</a:t>
              </a:r>
              <a:endParaRPr lang="en-US"/>
            </a:p>
          </p:txBody>
        </p:sp>
        <p:sp>
          <p:nvSpPr>
            <p:cNvPr id="40" name="Rectangle 109"/>
            <p:cNvSpPr>
              <a:spLocks noChangeArrowheads="1"/>
            </p:cNvSpPr>
            <p:nvPr/>
          </p:nvSpPr>
          <p:spPr bwMode="auto">
            <a:xfrm>
              <a:off x="4706938" y="5761038"/>
              <a:ext cx="1614487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display blank schedule()</a:t>
              </a:r>
              <a:endParaRPr lang="en-US"/>
            </a:p>
          </p:txBody>
        </p:sp>
        <p:sp>
          <p:nvSpPr>
            <p:cNvPr id="41" name="Rectangle 110"/>
            <p:cNvSpPr>
              <a:spLocks noChangeArrowheads="1"/>
            </p:cNvSpPr>
            <p:nvPr/>
          </p:nvSpPr>
          <p:spPr bwMode="auto">
            <a:xfrm>
              <a:off x="4706938" y="5937250"/>
              <a:ext cx="17970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update offering selections()</a:t>
              </a:r>
              <a:endParaRPr lang="en-US"/>
            </a:p>
          </p:txBody>
        </p:sp>
        <p:sp>
          <p:nvSpPr>
            <p:cNvPr id="42" name="Rectangle 111"/>
            <p:cNvSpPr>
              <a:spLocks noChangeArrowheads="1"/>
            </p:cNvSpPr>
            <p:nvPr/>
          </p:nvSpPr>
          <p:spPr bwMode="auto">
            <a:xfrm>
              <a:off x="5187950" y="5018088"/>
              <a:ext cx="9064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&lt;&lt;boundary&gt;&gt;</a:t>
              </a:r>
              <a:endParaRPr lang="en-US"/>
            </a:p>
          </p:txBody>
        </p:sp>
        <p:sp>
          <p:nvSpPr>
            <p:cNvPr id="43" name="Rectangle 112"/>
            <p:cNvSpPr>
              <a:spLocks noChangeArrowheads="1"/>
            </p:cNvSpPr>
            <p:nvPr/>
          </p:nvSpPr>
          <p:spPr bwMode="auto">
            <a:xfrm>
              <a:off x="1760538" y="3392488"/>
              <a:ext cx="2079625" cy="277971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113"/>
            <p:cNvSpPr>
              <a:spLocks noChangeArrowheads="1"/>
            </p:cNvSpPr>
            <p:nvPr/>
          </p:nvSpPr>
          <p:spPr bwMode="auto">
            <a:xfrm>
              <a:off x="2493963" y="3603625"/>
              <a:ext cx="584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Schedule</a:t>
              </a:r>
              <a:endParaRPr lang="en-US"/>
            </a:p>
          </p:txBody>
        </p:sp>
        <p:sp>
          <p:nvSpPr>
            <p:cNvPr id="45" name="Rectangle 114"/>
            <p:cNvSpPr>
              <a:spLocks noChangeArrowheads="1"/>
            </p:cNvSpPr>
            <p:nvPr/>
          </p:nvSpPr>
          <p:spPr bwMode="auto">
            <a:xfrm>
              <a:off x="1760538" y="3805238"/>
              <a:ext cx="2079625" cy="2366962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115"/>
            <p:cNvSpPr>
              <a:spLocks noChangeArrowheads="1"/>
            </p:cNvSpPr>
            <p:nvPr/>
          </p:nvSpPr>
          <p:spPr bwMode="auto">
            <a:xfrm>
              <a:off x="1760538" y="3911600"/>
              <a:ext cx="2079625" cy="2260600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116"/>
            <p:cNvSpPr>
              <a:spLocks noChangeArrowheads="1"/>
            </p:cNvSpPr>
            <p:nvPr/>
          </p:nvSpPr>
          <p:spPr bwMode="auto">
            <a:xfrm>
              <a:off x="1797050" y="4005263"/>
              <a:ext cx="6556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commit()</a:t>
              </a:r>
              <a:endParaRPr lang="en-US"/>
            </a:p>
          </p:txBody>
        </p:sp>
        <p:sp>
          <p:nvSpPr>
            <p:cNvPr id="48" name="Rectangle 117"/>
            <p:cNvSpPr>
              <a:spLocks noChangeArrowheads="1"/>
            </p:cNvSpPr>
            <p:nvPr/>
          </p:nvSpPr>
          <p:spPr bwMode="auto">
            <a:xfrm>
              <a:off x="1797050" y="4170363"/>
              <a:ext cx="11525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select alternate()</a:t>
              </a:r>
              <a:endParaRPr lang="en-US"/>
            </a:p>
          </p:txBody>
        </p:sp>
        <p:sp>
          <p:nvSpPr>
            <p:cNvPr id="49" name="Rectangle 118"/>
            <p:cNvSpPr>
              <a:spLocks noChangeArrowheads="1"/>
            </p:cNvSpPr>
            <p:nvPr/>
          </p:nvSpPr>
          <p:spPr bwMode="auto">
            <a:xfrm>
              <a:off x="1797050" y="4346575"/>
              <a:ext cx="1174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remove offering()</a:t>
              </a:r>
              <a:endParaRPr lang="en-US"/>
            </a:p>
          </p:txBody>
        </p:sp>
        <p:sp>
          <p:nvSpPr>
            <p:cNvPr id="50" name="Rectangle 119"/>
            <p:cNvSpPr>
              <a:spLocks noChangeArrowheads="1"/>
            </p:cNvSpPr>
            <p:nvPr/>
          </p:nvSpPr>
          <p:spPr bwMode="auto">
            <a:xfrm>
              <a:off x="1797050" y="4522788"/>
              <a:ext cx="4953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level()</a:t>
              </a:r>
              <a:endParaRPr lang="en-US"/>
            </a:p>
          </p:txBody>
        </p:sp>
        <p:sp>
          <p:nvSpPr>
            <p:cNvPr id="51" name="Rectangle 120"/>
            <p:cNvSpPr>
              <a:spLocks noChangeArrowheads="1"/>
            </p:cNvSpPr>
            <p:nvPr/>
          </p:nvSpPr>
          <p:spPr bwMode="auto">
            <a:xfrm>
              <a:off x="1797050" y="4700588"/>
              <a:ext cx="611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cancel()</a:t>
              </a:r>
              <a:endParaRPr lang="en-US"/>
            </a:p>
          </p:txBody>
        </p:sp>
        <p:sp>
          <p:nvSpPr>
            <p:cNvPr id="52" name="Rectangle 121"/>
            <p:cNvSpPr>
              <a:spLocks noChangeArrowheads="1"/>
            </p:cNvSpPr>
            <p:nvPr/>
          </p:nvSpPr>
          <p:spPr bwMode="auto">
            <a:xfrm>
              <a:off x="1797050" y="4876800"/>
              <a:ext cx="6937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get cost()</a:t>
              </a:r>
              <a:endParaRPr lang="en-US"/>
            </a:p>
          </p:txBody>
        </p:sp>
        <p:sp>
          <p:nvSpPr>
            <p:cNvPr id="53" name="Rectangle 122"/>
            <p:cNvSpPr>
              <a:spLocks noChangeArrowheads="1"/>
            </p:cNvSpPr>
            <p:nvPr/>
          </p:nvSpPr>
          <p:spPr bwMode="auto">
            <a:xfrm>
              <a:off x="1797050" y="5053013"/>
              <a:ext cx="587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delete()</a:t>
              </a:r>
              <a:endParaRPr lang="en-US"/>
            </a:p>
          </p:txBody>
        </p:sp>
        <p:sp>
          <p:nvSpPr>
            <p:cNvPr id="54" name="Rectangle 123"/>
            <p:cNvSpPr>
              <a:spLocks noChangeArrowheads="1"/>
            </p:cNvSpPr>
            <p:nvPr/>
          </p:nvSpPr>
          <p:spPr bwMode="auto">
            <a:xfrm>
              <a:off x="1797050" y="5230813"/>
              <a:ext cx="6175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submit()</a:t>
              </a:r>
              <a:endParaRPr lang="en-US"/>
            </a:p>
          </p:txBody>
        </p:sp>
        <p:sp>
          <p:nvSpPr>
            <p:cNvPr id="55" name="Rectangle 124"/>
            <p:cNvSpPr>
              <a:spLocks noChangeArrowheads="1"/>
            </p:cNvSpPr>
            <p:nvPr/>
          </p:nvSpPr>
          <p:spPr bwMode="auto">
            <a:xfrm>
              <a:off x="1797050" y="5407025"/>
              <a:ext cx="5016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save()</a:t>
              </a:r>
              <a:endParaRPr lang="en-US"/>
            </a:p>
          </p:txBody>
        </p:sp>
        <p:sp>
          <p:nvSpPr>
            <p:cNvPr id="56" name="Rectangle 125"/>
            <p:cNvSpPr>
              <a:spLocks noChangeArrowheads="1"/>
            </p:cNvSpPr>
            <p:nvPr/>
          </p:nvSpPr>
          <p:spPr bwMode="auto">
            <a:xfrm>
              <a:off x="1797050" y="5572125"/>
              <a:ext cx="1052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any conflicts?()</a:t>
              </a:r>
              <a:endParaRPr lang="en-US"/>
            </a:p>
          </p:txBody>
        </p:sp>
        <p:sp>
          <p:nvSpPr>
            <p:cNvPr id="57" name="Rectangle 126"/>
            <p:cNvSpPr>
              <a:spLocks noChangeArrowheads="1"/>
            </p:cNvSpPr>
            <p:nvPr/>
          </p:nvSpPr>
          <p:spPr bwMode="auto">
            <a:xfrm>
              <a:off x="1797050" y="5748338"/>
              <a:ext cx="14541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create with offerings()</a:t>
              </a:r>
              <a:endParaRPr lang="en-US"/>
            </a:p>
          </p:txBody>
        </p:sp>
        <p:sp>
          <p:nvSpPr>
            <p:cNvPr id="58" name="Rectangle 127"/>
            <p:cNvSpPr>
              <a:spLocks noChangeArrowheads="1"/>
            </p:cNvSpPr>
            <p:nvPr/>
          </p:nvSpPr>
          <p:spPr bwMode="auto">
            <a:xfrm>
              <a:off x="1797050" y="5924550"/>
              <a:ext cx="18764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// update with new selections()</a:t>
              </a:r>
              <a:endParaRPr lang="en-US"/>
            </a:p>
          </p:txBody>
        </p:sp>
        <p:sp>
          <p:nvSpPr>
            <p:cNvPr id="59" name="Rectangle 128"/>
            <p:cNvSpPr>
              <a:spLocks noChangeArrowheads="1"/>
            </p:cNvSpPr>
            <p:nvPr/>
          </p:nvSpPr>
          <p:spPr bwMode="auto">
            <a:xfrm>
              <a:off x="2470150" y="3438525"/>
              <a:ext cx="6572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&lt;&lt;entity&gt;&gt;</a:t>
              </a:r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/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”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“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”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(Association):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4" name="Rectangle 46"/>
          <p:cNvSpPr>
            <a:spLocks noChangeArrowheads="1"/>
          </p:cNvSpPr>
          <p:nvPr/>
        </p:nvSpPr>
        <p:spPr bwMode="auto">
          <a:xfrm>
            <a:off x="6069013" y="3360738"/>
            <a:ext cx="1250950" cy="1169987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Freeform 74"/>
          <p:cNvSpPr>
            <a:spLocks/>
          </p:cNvSpPr>
          <p:nvPr/>
        </p:nvSpPr>
        <p:spPr bwMode="auto">
          <a:xfrm>
            <a:off x="6665913" y="3959225"/>
            <a:ext cx="1209675" cy="1068388"/>
          </a:xfrm>
          <a:custGeom>
            <a:avLst/>
            <a:gdLst/>
            <a:ahLst/>
            <a:cxnLst>
              <a:cxn ang="0">
                <a:pos x="399" y="0"/>
              </a:cxn>
              <a:cxn ang="0">
                <a:pos x="794" y="0"/>
              </a:cxn>
              <a:cxn ang="0">
                <a:pos x="794" y="673"/>
              </a:cxn>
              <a:cxn ang="0">
                <a:pos x="0" y="673"/>
              </a:cxn>
              <a:cxn ang="0">
                <a:pos x="0" y="372"/>
              </a:cxn>
            </a:cxnLst>
            <a:rect l="0" t="0" r="r" b="b"/>
            <a:pathLst>
              <a:path w="794" h="673">
                <a:moveTo>
                  <a:pt x="399" y="0"/>
                </a:moveTo>
                <a:lnTo>
                  <a:pt x="794" y="0"/>
                </a:lnTo>
                <a:lnTo>
                  <a:pt x="794" y="673"/>
                </a:lnTo>
                <a:lnTo>
                  <a:pt x="0" y="673"/>
                </a:lnTo>
                <a:lnTo>
                  <a:pt x="0" y="3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56" name="Rectangle 47"/>
          <p:cNvSpPr>
            <a:spLocks noChangeArrowheads="1"/>
          </p:cNvSpPr>
          <p:nvPr/>
        </p:nvSpPr>
        <p:spPr bwMode="auto">
          <a:xfrm>
            <a:off x="6294438" y="3636963"/>
            <a:ext cx="7810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Course</a:t>
            </a:r>
            <a:endParaRPr lang="en-US" dirty="0"/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6069013" y="4013200"/>
            <a:ext cx="1250950" cy="51752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Rectangle 49"/>
          <p:cNvSpPr>
            <a:spLocks noChangeArrowheads="1"/>
          </p:cNvSpPr>
          <p:nvPr/>
        </p:nvSpPr>
        <p:spPr bwMode="auto">
          <a:xfrm>
            <a:off x="6069013" y="4175125"/>
            <a:ext cx="1250950" cy="35560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Rectangle 50"/>
          <p:cNvSpPr>
            <a:spLocks noChangeArrowheads="1"/>
          </p:cNvSpPr>
          <p:nvPr/>
        </p:nvSpPr>
        <p:spPr bwMode="auto">
          <a:xfrm>
            <a:off x="6151563" y="3352800"/>
            <a:ext cx="1143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900">
                <a:solidFill>
                  <a:srgbClr val="000000"/>
                </a:solidFill>
              </a:rPr>
              <a:t>&lt;&lt;entity&gt;&gt;</a:t>
            </a:r>
            <a:endParaRPr lang="en-US"/>
          </a:p>
        </p:txBody>
      </p:sp>
      <p:sp>
        <p:nvSpPr>
          <p:cNvPr id="60" name="Rectangle 53"/>
          <p:cNvSpPr>
            <a:spLocks noChangeArrowheads="1"/>
          </p:cNvSpPr>
          <p:nvPr/>
        </p:nvSpPr>
        <p:spPr bwMode="auto">
          <a:xfrm>
            <a:off x="1600200" y="3360738"/>
            <a:ext cx="1249363" cy="1169987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1600200" y="4013200"/>
            <a:ext cx="1249363" cy="51752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1600200" y="4175125"/>
            <a:ext cx="1249363" cy="35560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Rectangle 58"/>
          <p:cNvSpPr>
            <a:spLocks noChangeArrowheads="1"/>
          </p:cNvSpPr>
          <p:nvPr/>
        </p:nvSpPr>
        <p:spPr bwMode="auto">
          <a:xfrm>
            <a:off x="3749675" y="3360738"/>
            <a:ext cx="1249363" cy="1169987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Rectangle 59"/>
          <p:cNvSpPr>
            <a:spLocks noChangeArrowheads="1"/>
          </p:cNvSpPr>
          <p:nvPr/>
        </p:nvSpPr>
        <p:spPr bwMode="auto">
          <a:xfrm>
            <a:off x="3833813" y="3636963"/>
            <a:ext cx="1085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900">
                <a:solidFill>
                  <a:srgbClr val="000000"/>
                </a:solidFill>
              </a:rPr>
              <a:t>Schedule</a:t>
            </a:r>
            <a:endParaRPr lang="en-US"/>
          </a:p>
        </p:txBody>
      </p: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3810000" y="3352800"/>
            <a:ext cx="1143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900">
                <a:solidFill>
                  <a:srgbClr val="000000"/>
                </a:solidFill>
              </a:rPr>
              <a:t>&lt;&lt;entity&gt;&gt;</a:t>
            </a:r>
            <a:endParaRPr lang="en-US"/>
          </a:p>
        </p:txBody>
      </p:sp>
      <p:sp>
        <p:nvSpPr>
          <p:cNvPr id="66" name="Rectangle 54"/>
          <p:cNvSpPr>
            <a:spLocks noChangeArrowheads="1"/>
          </p:cNvSpPr>
          <p:nvPr/>
        </p:nvSpPr>
        <p:spPr bwMode="auto">
          <a:xfrm>
            <a:off x="1684338" y="3636963"/>
            <a:ext cx="10556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900" dirty="0">
                <a:solidFill>
                  <a:srgbClr val="000000"/>
                </a:solidFill>
              </a:rPr>
              <a:t>Student</a:t>
            </a:r>
            <a:endParaRPr lang="en-US" dirty="0"/>
          </a:p>
        </p:txBody>
      </p:sp>
      <p:sp>
        <p:nvSpPr>
          <p:cNvPr id="67" name="Rectangle 57"/>
          <p:cNvSpPr>
            <a:spLocks noChangeArrowheads="1"/>
          </p:cNvSpPr>
          <p:nvPr/>
        </p:nvSpPr>
        <p:spPr bwMode="auto">
          <a:xfrm>
            <a:off x="1668463" y="3352800"/>
            <a:ext cx="1143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900" dirty="0">
                <a:solidFill>
                  <a:srgbClr val="000000"/>
                </a:solidFill>
              </a:rPr>
              <a:t>&lt;&lt;entity&gt;&gt;</a:t>
            </a:r>
            <a:endParaRPr lang="en-US" dirty="0"/>
          </a:p>
        </p:txBody>
      </p:sp>
      <p:cxnSp>
        <p:nvCxnSpPr>
          <p:cNvPr id="68" name="Straight Connector 67"/>
          <p:cNvCxnSpPr>
            <a:stCxn id="60" idx="3"/>
          </p:cNvCxnSpPr>
          <p:nvPr/>
        </p:nvCxnSpPr>
        <p:spPr>
          <a:xfrm>
            <a:off x="2849563" y="3945732"/>
            <a:ext cx="973137" cy="7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89120"/>
          </a:xfrm>
        </p:spPr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(aggregation):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(association)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-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762000" y="2590800"/>
            <a:ext cx="7726363" cy="1648384"/>
            <a:chOff x="723900" y="2514600"/>
            <a:chExt cx="7726363" cy="2565400"/>
          </a:xfrm>
        </p:grpSpPr>
        <p:sp>
          <p:nvSpPr>
            <p:cNvPr id="34" name="Line 64"/>
            <p:cNvSpPr>
              <a:spLocks noChangeShapeType="1"/>
            </p:cNvSpPr>
            <p:nvPr/>
          </p:nvSpPr>
          <p:spPr bwMode="auto">
            <a:xfrm flipH="1">
              <a:off x="2362200" y="4570413"/>
              <a:ext cx="1341438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50"/>
            <p:cNvSpPr>
              <a:spLocks noChangeShapeType="1"/>
            </p:cNvSpPr>
            <p:nvPr/>
          </p:nvSpPr>
          <p:spPr bwMode="auto">
            <a:xfrm flipH="1">
              <a:off x="4446588" y="4597400"/>
              <a:ext cx="26431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2"/>
            <p:cNvSpPr txBox="1">
              <a:spLocks noChangeArrowheads="1"/>
            </p:cNvSpPr>
            <p:nvPr/>
          </p:nvSpPr>
          <p:spPr bwMode="auto">
            <a:xfrm>
              <a:off x="723900" y="2514600"/>
              <a:ext cx="198120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>
                  <a:solidFill>
                    <a:srgbClr val="0000FF"/>
                  </a:solidFill>
                </a:rPr>
                <a:t>Whole/aggregate</a:t>
              </a:r>
            </a:p>
          </p:txBody>
        </p:sp>
        <p:sp>
          <p:nvSpPr>
            <p:cNvPr id="37" name="Text Box 3"/>
            <p:cNvSpPr txBox="1">
              <a:spLocks noChangeArrowheads="1"/>
            </p:cNvSpPr>
            <p:nvPr/>
          </p:nvSpPr>
          <p:spPr bwMode="auto">
            <a:xfrm>
              <a:off x="3732213" y="2528888"/>
              <a:ext cx="814387" cy="3667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>
                  <a:solidFill>
                    <a:srgbClr val="0000FF"/>
                  </a:solidFill>
                </a:rPr>
                <a:t>Part</a:t>
              </a:r>
            </a:p>
          </p:txBody>
        </p:sp>
        <p:sp>
          <p:nvSpPr>
            <p:cNvPr id="38" name="Line 4"/>
            <p:cNvSpPr>
              <a:spLocks noChangeShapeType="1"/>
            </p:cNvSpPr>
            <p:nvPr/>
          </p:nvSpPr>
          <p:spPr bwMode="auto">
            <a:xfrm>
              <a:off x="1676400" y="2971800"/>
              <a:ext cx="0" cy="914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5"/>
            <p:cNvSpPr>
              <a:spLocks noChangeShapeType="1"/>
            </p:cNvSpPr>
            <p:nvPr/>
          </p:nvSpPr>
          <p:spPr bwMode="auto">
            <a:xfrm flipH="1">
              <a:off x="4038600" y="2971800"/>
              <a:ext cx="0" cy="914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6423025" y="4267200"/>
              <a:ext cx="3810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0..2</a:t>
              </a:r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4724400" y="4267200"/>
              <a:ext cx="3429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0..*</a:t>
              </a: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6883400" y="4113213"/>
              <a:ext cx="1566863" cy="96678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6943725" y="4370388"/>
              <a:ext cx="146685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700">
                  <a:solidFill>
                    <a:srgbClr val="000000"/>
                  </a:solidFill>
                </a:rPr>
                <a:t>CourseOffering</a:t>
              </a:r>
              <a:endParaRPr 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6883400" y="4746625"/>
              <a:ext cx="1566863" cy="33337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6883400" y="4879975"/>
              <a:ext cx="1566863" cy="20002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7127875" y="4116388"/>
              <a:ext cx="1019175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700">
                  <a:solidFill>
                    <a:srgbClr val="000000"/>
                  </a:solidFill>
                </a:rPr>
                <a:t>&lt;&lt;entity&gt;&gt;</a:t>
              </a:r>
              <a:endParaRPr 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3541713" y="4113213"/>
              <a:ext cx="1108075" cy="96678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3643313" y="4370388"/>
              <a:ext cx="903287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000000"/>
                  </a:solidFill>
                </a:rPr>
                <a:t>Schedule</a:t>
              </a:r>
              <a:endParaRPr lang="en-US" dirty="0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3541713" y="4746625"/>
              <a:ext cx="1108075" cy="33337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3541713" y="4879975"/>
              <a:ext cx="1108075" cy="20002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3589338" y="4116388"/>
              <a:ext cx="1019175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000000"/>
                  </a:solidFill>
                </a:rPr>
                <a:t>&lt;&lt;entity&gt;&gt;</a:t>
              </a:r>
              <a:endParaRPr lang="en-US" dirty="0"/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868363" y="4113213"/>
              <a:ext cx="1123950" cy="96678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935038" y="4370388"/>
              <a:ext cx="963612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700">
                  <a:solidFill>
                    <a:srgbClr val="000000"/>
                  </a:solidFill>
                </a:rPr>
                <a:t>Student</a:t>
              </a:r>
              <a:endParaRPr lang="en-US"/>
            </a:p>
          </p:txBody>
        </p:sp>
        <p:sp>
          <p:nvSpPr>
            <p:cNvPr id="54" name="Rectangle 59"/>
            <p:cNvSpPr>
              <a:spLocks noChangeArrowheads="1"/>
            </p:cNvSpPr>
            <p:nvPr/>
          </p:nvSpPr>
          <p:spPr bwMode="auto">
            <a:xfrm>
              <a:off x="868363" y="4746625"/>
              <a:ext cx="1123950" cy="33337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868363" y="4879975"/>
              <a:ext cx="1123950" cy="20002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61"/>
            <p:cNvSpPr>
              <a:spLocks noChangeArrowheads="1"/>
            </p:cNvSpPr>
            <p:nvPr/>
          </p:nvSpPr>
          <p:spPr bwMode="auto">
            <a:xfrm>
              <a:off x="915988" y="4116388"/>
              <a:ext cx="1019175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700">
                  <a:solidFill>
                    <a:srgbClr val="000000"/>
                  </a:solidFill>
                </a:rPr>
                <a:t>&lt;&lt;entity&gt;&gt;</a:t>
              </a:r>
              <a:endParaRPr lang="en-US"/>
            </a:p>
          </p:txBody>
        </p:sp>
        <p:sp>
          <p:nvSpPr>
            <p:cNvPr id="57" name="Rectangle 65"/>
            <p:cNvSpPr>
              <a:spLocks noChangeArrowheads="1"/>
            </p:cNvSpPr>
            <p:nvPr/>
          </p:nvSpPr>
          <p:spPr bwMode="auto">
            <a:xfrm>
              <a:off x="2070100" y="4679950"/>
              <a:ext cx="1206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/>
                <a:t>1</a:t>
              </a:r>
              <a:endParaRPr lang="en-US"/>
            </a:p>
          </p:txBody>
        </p:sp>
        <p:sp>
          <p:nvSpPr>
            <p:cNvPr id="58" name="Rectangle 66"/>
            <p:cNvSpPr>
              <a:spLocks noChangeArrowheads="1"/>
            </p:cNvSpPr>
            <p:nvPr/>
          </p:nvSpPr>
          <p:spPr bwMode="auto">
            <a:xfrm>
              <a:off x="3121025" y="4627563"/>
              <a:ext cx="3429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0..*</a:t>
              </a:r>
            </a:p>
          </p:txBody>
        </p:sp>
        <p:sp>
          <p:nvSpPr>
            <p:cNvPr id="59" name="Rectangle 67"/>
            <p:cNvSpPr>
              <a:spLocks noChangeArrowheads="1"/>
            </p:cNvSpPr>
            <p:nvPr/>
          </p:nvSpPr>
          <p:spPr bwMode="auto">
            <a:xfrm>
              <a:off x="2070100" y="4679950"/>
              <a:ext cx="1270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60" name="Freeform 72"/>
            <p:cNvSpPr>
              <a:spLocks/>
            </p:cNvSpPr>
            <p:nvPr/>
          </p:nvSpPr>
          <p:spPr bwMode="auto">
            <a:xfrm>
              <a:off x="2019300" y="4470400"/>
              <a:ext cx="381000" cy="187325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64" y="70"/>
                </a:cxn>
                <a:cxn ang="0">
                  <a:pos x="128" y="35"/>
                </a:cxn>
                <a:cxn ang="0">
                  <a:pos x="64" y="0"/>
                </a:cxn>
                <a:cxn ang="0">
                  <a:pos x="0" y="35"/>
                </a:cxn>
              </a:cxnLst>
              <a:rect l="0" t="0" r="r" b="b"/>
              <a:pathLst>
                <a:path w="128" h="70">
                  <a:moveTo>
                    <a:pt x="0" y="35"/>
                  </a:moveTo>
                  <a:lnTo>
                    <a:pt x="64" y="70"/>
                  </a:lnTo>
                  <a:lnTo>
                    <a:pt x="128" y="35"/>
                  </a:lnTo>
                  <a:lnTo>
                    <a:pt x="64" y="0"/>
                  </a:lnTo>
                  <a:lnTo>
                    <a:pt x="0" y="35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915400" cy="667512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Kết</a:t>
            </a:r>
            <a:r>
              <a:rPr lang="en-US" sz="4000" dirty="0" smtClean="0"/>
              <a:t> </a:t>
            </a:r>
            <a:r>
              <a:rPr lang="en-US" sz="4000" dirty="0" err="1" smtClean="0"/>
              <a:t>hợp</a:t>
            </a:r>
            <a:r>
              <a:rPr lang="en-US" sz="4000" dirty="0" smtClean="0"/>
              <a:t> (association) - </a:t>
            </a:r>
            <a:r>
              <a:rPr lang="en-US" sz="4000" dirty="0" err="1" smtClean="0"/>
              <a:t>kết</a:t>
            </a:r>
            <a:r>
              <a:rPr lang="en-US" sz="4000" dirty="0" smtClean="0"/>
              <a:t> </a:t>
            </a:r>
            <a:r>
              <a:rPr lang="en-US" sz="4000" dirty="0" err="1" smtClean="0"/>
              <a:t>tập</a:t>
            </a:r>
            <a:r>
              <a:rPr lang="en-US" sz="4000" dirty="0" smtClean="0"/>
              <a:t>(aggregation)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37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89120"/>
          </a:xfrm>
          <a:noFill/>
          <a:ln/>
        </p:spPr>
        <p:txBody>
          <a:bodyPr/>
          <a:lstStyle/>
          <a:p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dirty="0" err="1" smtClean="0"/>
              <a:t>hai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ràng</a:t>
            </a:r>
            <a:r>
              <a:rPr lang="en-US" sz="2800" dirty="0" smtClean="0"/>
              <a:t> </a:t>
            </a:r>
            <a:r>
              <a:rPr lang="en-US" sz="2800" dirty="0" err="1" smtClean="0"/>
              <a:t>buộc</a:t>
            </a:r>
            <a:r>
              <a:rPr lang="en-US" sz="2800" dirty="0" smtClean="0"/>
              <a:t> </a:t>
            </a:r>
            <a:r>
              <a:rPr lang="en-US" sz="2800" dirty="0" err="1" smtClean="0"/>
              <a:t>chẽ</a:t>
            </a:r>
            <a:r>
              <a:rPr lang="en-US" sz="2800" dirty="0" smtClean="0"/>
              <a:t> </a:t>
            </a:r>
            <a:r>
              <a:rPr lang="en-US" sz="2800" dirty="0" err="1" smtClean="0"/>
              <a:t>bởi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toàn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-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phận</a:t>
            </a:r>
            <a:endParaRPr lang="en-US" sz="2800" dirty="0" smtClean="0"/>
          </a:p>
          <a:p>
            <a:pPr lvl="1"/>
            <a:r>
              <a:rPr lang="en-US" sz="2400" dirty="0" err="1" smtClean="0"/>
              <a:t>Quạn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dirty="0" err="1" smtClean="0"/>
              <a:t>hai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thường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xem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độc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mặc</a:t>
            </a:r>
            <a:r>
              <a:rPr lang="en-US" sz="2800" dirty="0" smtClean="0"/>
              <a:t> </a:t>
            </a:r>
            <a:r>
              <a:rPr lang="en-US" sz="2800" dirty="0" err="1" smtClean="0"/>
              <a:t>dù</a:t>
            </a:r>
            <a:r>
              <a:rPr lang="en-US" sz="2800" dirty="0" smtClean="0"/>
              <a:t> </a:t>
            </a:r>
            <a:r>
              <a:rPr lang="en-US" sz="2800" dirty="0" err="1" smtClean="0"/>
              <a:t>đôi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chúng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nhau</a:t>
            </a:r>
            <a:endParaRPr lang="en-US" sz="2800" dirty="0" smtClean="0"/>
          </a:p>
          <a:p>
            <a:pPr lvl="1"/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endParaRPr lang="en-US" sz="2400" dirty="0"/>
          </a:p>
        </p:txBody>
      </p: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1905000" y="3276600"/>
            <a:ext cx="5060950" cy="893762"/>
            <a:chOff x="1200" y="1525"/>
            <a:chExt cx="3188" cy="563"/>
          </a:xfrm>
        </p:grpSpPr>
        <p:sp>
          <p:nvSpPr>
            <p:cNvPr id="7" name="Line 50"/>
            <p:cNvSpPr>
              <a:spLocks noChangeShapeType="1"/>
            </p:cNvSpPr>
            <p:nvPr/>
          </p:nvSpPr>
          <p:spPr bwMode="auto">
            <a:xfrm flipH="1" flipV="1">
              <a:off x="2104" y="1776"/>
              <a:ext cx="1684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39"/>
            <p:cNvSpPr>
              <a:spLocks noChangeArrowheads="1"/>
            </p:cNvSpPr>
            <p:nvPr/>
          </p:nvSpPr>
          <p:spPr bwMode="auto">
            <a:xfrm>
              <a:off x="1200" y="1537"/>
              <a:ext cx="677" cy="479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auto">
            <a:xfrm>
              <a:off x="1422" y="1573"/>
              <a:ext cx="20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Car</a:t>
              </a:r>
              <a:endParaRPr lang="en-US" sz="1600" dirty="0"/>
            </a:p>
          </p:txBody>
        </p:sp>
        <p:sp>
          <p:nvSpPr>
            <p:cNvPr id="10" name="Rectangle 41"/>
            <p:cNvSpPr>
              <a:spLocks noChangeArrowheads="1"/>
            </p:cNvSpPr>
            <p:nvPr/>
          </p:nvSpPr>
          <p:spPr bwMode="auto">
            <a:xfrm>
              <a:off x="1200" y="1789"/>
              <a:ext cx="677" cy="22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42"/>
            <p:cNvSpPr>
              <a:spLocks noChangeArrowheads="1"/>
            </p:cNvSpPr>
            <p:nvPr/>
          </p:nvSpPr>
          <p:spPr bwMode="auto">
            <a:xfrm>
              <a:off x="1200" y="1884"/>
              <a:ext cx="677" cy="132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auto">
            <a:xfrm>
              <a:off x="3711" y="1525"/>
              <a:ext cx="677" cy="491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auto">
            <a:xfrm>
              <a:off x="3886" y="1573"/>
              <a:ext cx="2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Door</a:t>
              </a:r>
              <a:endParaRPr lang="en-US" sz="1600"/>
            </a:p>
          </p:txBody>
        </p:sp>
        <p:sp>
          <p:nvSpPr>
            <p:cNvPr id="14" name="Rectangle 45"/>
            <p:cNvSpPr>
              <a:spLocks noChangeArrowheads="1"/>
            </p:cNvSpPr>
            <p:nvPr/>
          </p:nvSpPr>
          <p:spPr bwMode="auto">
            <a:xfrm>
              <a:off x="3711" y="1789"/>
              <a:ext cx="677" cy="22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46"/>
            <p:cNvSpPr>
              <a:spLocks noChangeArrowheads="1"/>
            </p:cNvSpPr>
            <p:nvPr/>
          </p:nvSpPr>
          <p:spPr bwMode="auto">
            <a:xfrm>
              <a:off x="3711" y="1884"/>
              <a:ext cx="677" cy="132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auto">
            <a:xfrm>
              <a:off x="3271" y="1896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0..2,4</a:t>
              </a:r>
              <a:endParaRPr lang="en-US"/>
            </a:p>
          </p:txBody>
        </p:sp>
        <p:sp>
          <p:nvSpPr>
            <p:cNvPr id="17" name="Rectangle 48"/>
            <p:cNvSpPr>
              <a:spLocks noChangeArrowheads="1"/>
            </p:cNvSpPr>
            <p:nvPr/>
          </p:nvSpPr>
          <p:spPr bwMode="auto">
            <a:xfrm>
              <a:off x="1912" y="1884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1</a:t>
              </a:r>
              <a:endParaRPr lang="en-US"/>
            </a:p>
          </p:txBody>
        </p:sp>
        <p:sp>
          <p:nvSpPr>
            <p:cNvPr id="18" name="Freeform 52"/>
            <p:cNvSpPr>
              <a:spLocks/>
            </p:cNvSpPr>
            <p:nvPr/>
          </p:nvSpPr>
          <p:spPr bwMode="auto">
            <a:xfrm>
              <a:off x="1891" y="1704"/>
              <a:ext cx="229" cy="133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105" y="107"/>
                </a:cxn>
                <a:cxn ang="0">
                  <a:pos x="199" y="60"/>
                </a:cxn>
                <a:cxn ang="0">
                  <a:pos x="105" y="0"/>
                </a:cxn>
                <a:cxn ang="0">
                  <a:pos x="0" y="60"/>
                </a:cxn>
              </a:cxnLst>
              <a:rect l="0" t="0" r="r" b="b"/>
              <a:pathLst>
                <a:path w="199" h="107">
                  <a:moveTo>
                    <a:pt x="0" y="60"/>
                  </a:moveTo>
                  <a:lnTo>
                    <a:pt x="105" y="107"/>
                  </a:lnTo>
                  <a:lnTo>
                    <a:pt x="199" y="60"/>
                  </a:lnTo>
                  <a:lnTo>
                    <a:pt x="105" y="0"/>
                  </a:lnTo>
                  <a:lnTo>
                    <a:pt x="0" y="6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65"/>
          <p:cNvGrpSpPr>
            <a:grpSpLocks/>
          </p:cNvGrpSpPr>
          <p:nvPr/>
        </p:nvGrpSpPr>
        <p:grpSpPr bwMode="auto">
          <a:xfrm>
            <a:off x="1828800" y="5638800"/>
            <a:ext cx="5054600" cy="858837"/>
            <a:chOff x="1202" y="3191"/>
            <a:chExt cx="3184" cy="541"/>
          </a:xfrm>
        </p:grpSpPr>
        <p:sp>
          <p:nvSpPr>
            <p:cNvPr id="20" name="Line 64"/>
            <p:cNvSpPr>
              <a:spLocks noChangeShapeType="1"/>
            </p:cNvSpPr>
            <p:nvPr/>
          </p:nvSpPr>
          <p:spPr bwMode="auto">
            <a:xfrm flipH="1">
              <a:off x="1841" y="3442"/>
              <a:ext cx="1907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53"/>
            <p:cNvSpPr>
              <a:spLocks noChangeArrowheads="1"/>
            </p:cNvSpPr>
            <p:nvPr/>
          </p:nvSpPr>
          <p:spPr bwMode="auto">
            <a:xfrm>
              <a:off x="1202" y="3203"/>
              <a:ext cx="687" cy="46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54"/>
            <p:cNvSpPr>
              <a:spLocks noChangeArrowheads="1"/>
            </p:cNvSpPr>
            <p:nvPr/>
          </p:nvSpPr>
          <p:spPr bwMode="auto">
            <a:xfrm>
              <a:off x="1427" y="3238"/>
              <a:ext cx="206" cy="1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Car</a:t>
              </a:r>
              <a:endParaRPr lang="en-US" sz="1600"/>
            </a:p>
          </p:txBody>
        </p:sp>
        <p:sp>
          <p:nvSpPr>
            <p:cNvPr id="23" name="Rectangle 55"/>
            <p:cNvSpPr>
              <a:spLocks noChangeArrowheads="1"/>
            </p:cNvSpPr>
            <p:nvPr/>
          </p:nvSpPr>
          <p:spPr bwMode="auto">
            <a:xfrm>
              <a:off x="1202" y="3446"/>
              <a:ext cx="687" cy="220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56"/>
            <p:cNvSpPr>
              <a:spLocks noChangeArrowheads="1"/>
            </p:cNvSpPr>
            <p:nvPr/>
          </p:nvSpPr>
          <p:spPr bwMode="auto">
            <a:xfrm>
              <a:off x="1202" y="3539"/>
              <a:ext cx="687" cy="12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57"/>
            <p:cNvSpPr>
              <a:spLocks noChangeArrowheads="1"/>
            </p:cNvSpPr>
            <p:nvPr/>
          </p:nvSpPr>
          <p:spPr bwMode="auto">
            <a:xfrm>
              <a:off x="3700" y="3191"/>
              <a:ext cx="686" cy="47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58"/>
            <p:cNvSpPr>
              <a:spLocks noChangeArrowheads="1"/>
            </p:cNvSpPr>
            <p:nvPr/>
          </p:nvSpPr>
          <p:spPr bwMode="auto">
            <a:xfrm>
              <a:off x="3877" y="3238"/>
              <a:ext cx="2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Door</a:t>
              </a:r>
              <a:endParaRPr lang="en-US" sz="1600"/>
            </a:p>
          </p:txBody>
        </p:sp>
        <p:sp>
          <p:nvSpPr>
            <p:cNvPr id="27" name="Rectangle 59"/>
            <p:cNvSpPr>
              <a:spLocks noChangeArrowheads="1"/>
            </p:cNvSpPr>
            <p:nvPr/>
          </p:nvSpPr>
          <p:spPr bwMode="auto">
            <a:xfrm>
              <a:off x="3700" y="3446"/>
              <a:ext cx="686" cy="220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60"/>
            <p:cNvSpPr>
              <a:spLocks noChangeArrowheads="1"/>
            </p:cNvSpPr>
            <p:nvPr/>
          </p:nvSpPr>
          <p:spPr bwMode="auto">
            <a:xfrm>
              <a:off x="3700" y="3539"/>
              <a:ext cx="686" cy="12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61"/>
            <p:cNvSpPr>
              <a:spLocks noChangeArrowheads="1"/>
            </p:cNvSpPr>
            <p:nvPr/>
          </p:nvSpPr>
          <p:spPr bwMode="auto">
            <a:xfrm>
              <a:off x="3271" y="3550"/>
              <a:ext cx="3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0..2,4</a:t>
              </a:r>
              <a:endParaRPr lang="en-US"/>
            </a:p>
          </p:txBody>
        </p:sp>
        <p:sp>
          <p:nvSpPr>
            <p:cNvPr id="30" name="Rectangle 62"/>
            <p:cNvSpPr>
              <a:spLocks noChangeArrowheads="1"/>
            </p:cNvSpPr>
            <p:nvPr/>
          </p:nvSpPr>
          <p:spPr bwMode="auto">
            <a:xfrm>
              <a:off x="1924" y="3539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1</a:t>
              </a:r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Multiplicity –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5" name="Group 143"/>
          <p:cNvGrpSpPr>
            <a:grpSpLocks noGrp="1"/>
          </p:cNvGrpSpPr>
          <p:nvPr/>
        </p:nvGrpSpPr>
        <p:grpSpPr bwMode="auto">
          <a:xfrm>
            <a:off x="2057400" y="1935163"/>
            <a:ext cx="5105400" cy="4389437"/>
            <a:chOff x="864" y="568"/>
            <a:chExt cx="4032" cy="3320"/>
          </a:xfrm>
        </p:grpSpPr>
        <p:sp>
          <p:nvSpPr>
            <p:cNvPr id="6" name="Rectangle 111"/>
            <p:cNvSpPr>
              <a:spLocks noChangeArrowheads="1"/>
            </p:cNvSpPr>
            <p:nvPr/>
          </p:nvSpPr>
          <p:spPr bwMode="auto">
            <a:xfrm>
              <a:off x="3936" y="624"/>
              <a:ext cx="895" cy="40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7" name="Rectangle 112"/>
            <p:cNvSpPr>
              <a:spLocks noChangeArrowheads="1"/>
            </p:cNvSpPr>
            <p:nvPr/>
          </p:nvSpPr>
          <p:spPr bwMode="auto">
            <a:xfrm>
              <a:off x="3936" y="1024"/>
              <a:ext cx="895" cy="40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8" name="Rectangle 113"/>
            <p:cNvSpPr>
              <a:spLocks noChangeArrowheads="1"/>
            </p:cNvSpPr>
            <p:nvPr/>
          </p:nvSpPr>
          <p:spPr bwMode="auto">
            <a:xfrm>
              <a:off x="3936" y="1424"/>
              <a:ext cx="895" cy="40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 sz="1400" dirty="0"/>
            </a:p>
          </p:txBody>
        </p:sp>
        <p:sp>
          <p:nvSpPr>
            <p:cNvPr id="9" name="Rectangle 114"/>
            <p:cNvSpPr>
              <a:spLocks noChangeArrowheads="1"/>
            </p:cNvSpPr>
            <p:nvPr/>
          </p:nvSpPr>
          <p:spPr bwMode="auto">
            <a:xfrm>
              <a:off x="3936" y="1823"/>
              <a:ext cx="895" cy="40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0" name="Rectangle 115"/>
            <p:cNvSpPr>
              <a:spLocks noChangeArrowheads="1"/>
            </p:cNvSpPr>
            <p:nvPr/>
          </p:nvSpPr>
          <p:spPr bwMode="auto">
            <a:xfrm>
              <a:off x="3936" y="2223"/>
              <a:ext cx="895" cy="40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1" name="Rectangle 116"/>
            <p:cNvSpPr>
              <a:spLocks noChangeArrowheads="1"/>
            </p:cNvSpPr>
            <p:nvPr/>
          </p:nvSpPr>
          <p:spPr bwMode="auto">
            <a:xfrm>
              <a:off x="3936" y="2622"/>
              <a:ext cx="895" cy="40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2" name="Rectangle 117"/>
            <p:cNvSpPr>
              <a:spLocks noChangeArrowheads="1"/>
            </p:cNvSpPr>
            <p:nvPr/>
          </p:nvSpPr>
          <p:spPr bwMode="auto">
            <a:xfrm>
              <a:off x="3936" y="3022"/>
              <a:ext cx="895" cy="40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3" name="Rectangle 118"/>
            <p:cNvSpPr>
              <a:spLocks noChangeArrowheads="1"/>
            </p:cNvSpPr>
            <p:nvPr/>
          </p:nvSpPr>
          <p:spPr bwMode="auto">
            <a:xfrm>
              <a:off x="3936" y="3421"/>
              <a:ext cx="895" cy="40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4" name="Rectangle 119"/>
            <p:cNvSpPr>
              <a:spLocks noChangeArrowheads="1"/>
            </p:cNvSpPr>
            <p:nvPr/>
          </p:nvSpPr>
          <p:spPr bwMode="auto">
            <a:xfrm>
              <a:off x="912" y="624"/>
              <a:ext cx="3048" cy="40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5" name="Rectangle 120"/>
            <p:cNvSpPr>
              <a:spLocks noChangeArrowheads="1"/>
            </p:cNvSpPr>
            <p:nvPr/>
          </p:nvSpPr>
          <p:spPr bwMode="auto">
            <a:xfrm>
              <a:off x="912" y="1024"/>
              <a:ext cx="3048" cy="40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6" name="Rectangle 121"/>
            <p:cNvSpPr>
              <a:spLocks noChangeArrowheads="1"/>
            </p:cNvSpPr>
            <p:nvPr/>
          </p:nvSpPr>
          <p:spPr bwMode="auto">
            <a:xfrm>
              <a:off x="912" y="1424"/>
              <a:ext cx="3048" cy="40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7" name="Rectangle 122"/>
            <p:cNvSpPr>
              <a:spLocks noChangeArrowheads="1"/>
            </p:cNvSpPr>
            <p:nvPr/>
          </p:nvSpPr>
          <p:spPr bwMode="auto">
            <a:xfrm>
              <a:off x="912" y="1823"/>
              <a:ext cx="3048" cy="40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8" name="Rectangle 123"/>
            <p:cNvSpPr>
              <a:spLocks noChangeArrowheads="1"/>
            </p:cNvSpPr>
            <p:nvPr/>
          </p:nvSpPr>
          <p:spPr bwMode="auto">
            <a:xfrm>
              <a:off x="912" y="2223"/>
              <a:ext cx="3048" cy="40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9" name="Rectangle 124"/>
            <p:cNvSpPr>
              <a:spLocks noChangeArrowheads="1"/>
            </p:cNvSpPr>
            <p:nvPr/>
          </p:nvSpPr>
          <p:spPr bwMode="auto">
            <a:xfrm>
              <a:off x="912" y="2622"/>
              <a:ext cx="3048" cy="40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20" name="Rectangle 125"/>
            <p:cNvSpPr>
              <a:spLocks noChangeArrowheads="1"/>
            </p:cNvSpPr>
            <p:nvPr/>
          </p:nvSpPr>
          <p:spPr bwMode="auto">
            <a:xfrm>
              <a:off x="912" y="3022"/>
              <a:ext cx="3048" cy="40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21" name="Rectangle 126"/>
            <p:cNvSpPr>
              <a:spLocks noChangeArrowheads="1"/>
            </p:cNvSpPr>
            <p:nvPr/>
          </p:nvSpPr>
          <p:spPr bwMode="auto">
            <a:xfrm>
              <a:off x="912" y="3421"/>
              <a:ext cx="3048" cy="40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22" name="Text Box 127"/>
            <p:cNvSpPr txBox="1">
              <a:spLocks noChangeArrowheads="1"/>
            </p:cNvSpPr>
            <p:nvPr/>
          </p:nvSpPr>
          <p:spPr bwMode="auto">
            <a:xfrm>
              <a:off x="4184" y="3159"/>
              <a:ext cx="240" cy="17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2..4</a:t>
              </a:r>
            </a:p>
          </p:txBody>
        </p:sp>
        <p:sp>
          <p:nvSpPr>
            <p:cNvPr id="23" name="Text Box 128"/>
            <p:cNvSpPr txBox="1">
              <a:spLocks noChangeArrowheads="1"/>
            </p:cNvSpPr>
            <p:nvPr/>
          </p:nvSpPr>
          <p:spPr bwMode="auto">
            <a:xfrm>
              <a:off x="4184" y="2751"/>
              <a:ext cx="240" cy="17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/>
                <a:t>0..1</a:t>
              </a:r>
            </a:p>
          </p:txBody>
        </p:sp>
        <p:sp>
          <p:nvSpPr>
            <p:cNvPr id="24" name="Text Box 129"/>
            <p:cNvSpPr txBox="1">
              <a:spLocks noChangeArrowheads="1"/>
            </p:cNvSpPr>
            <p:nvPr/>
          </p:nvSpPr>
          <p:spPr bwMode="auto">
            <a:xfrm>
              <a:off x="4184" y="2343"/>
              <a:ext cx="216" cy="17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1..*</a:t>
              </a:r>
            </a:p>
          </p:txBody>
        </p:sp>
        <p:sp>
          <p:nvSpPr>
            <p:cNvPr id="25" name="Text Box 130"/>
            <p:cNvSpPr txBox="1">
              <a:spLocks noChangeArrowheads="1"/>
            </p:cNvSpPr>
            <p:nvPr/>
          </p:nvSpPr>
          <p:spPr bwMode="auto">
            <a:xfrm>
              <a:off x="4184" y="1567"/>
              <a:ext cx="216" cy="17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0..*</a:t>
              </a:r>
            </a:p>
          </p:txBody>
        </p:sp>
        <p:sp>
          <p:nvSpPr>
            <p:cNvPr id="26" name="Text Box 131"/>
            <p:cNvSpPr txBox="1">
              <a:spLocks noChangeArrowheads="1"/>
            </p:cNvSpPr>
            <p:nvPr/>
          </p:nvSpPr>
          <p:spPr bwMode="auto">
            <a:xfrm>
              <a:off x="4184" y="1152"/>
              <a:ext cx="81" cy="17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27" name="Text Box 132"/>
            <p:cNvSpPr txBox="1">
              <a:spLocks noChangeArrowheads="1"/>
            </p:cNvSpPr>
            <p:nvPr/>
          </p:nvSpPr>
          <p:spPr bwMode="auto">
            <a:xfrm>
              <a:off x="4184" y="1959"/>
              <a:ext cx="56" cy="17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*</a:t>
              </a:r>
            </a:p>
          </p:txBody>
        </p:sp>
        <p:sp>
          <p:nvSpPr>
            <p:cNvPr id="28" name="Text Box 133"/>
            <p:cNvSpPr txBox="1">
              <a:spLocks noChangeArrowheads="1"/>
            </p:cNvSpPr>
            <p:nvPr/>
          </p:nvSpPr>
          <p:spPr bwMode="auto">
            <a:xfrm>
              <a:off x="4184" y="3563"/>
              <a:ext cx="400" cy="17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2, 4..6</a:t>
              </a:r>
            </a:p>
          </p:txBody>
        </p:sp>
        <p:sp>
          <p:nvSpPr>
            <p:cNvPr id="29" name="Text Box 134"/>
            <p:cNvSpPr txBox="1">
              <a:spLocks noChangeArrowheads="1"/>
            </p:cNvSpPr>
            <p:nvPr/>
          </p:nvSpPr>
          <p:spPr bwMode="auto">
            <a:xfrm>
              <a:off x="2547" y="648"/>
              <a:ext cx="1309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2800" dirty="0"/>
                <a:t>Unspecified</a:t>
              </a:r>
            </a:p>
          </p:txBody>
        </p:sp>
        <p:sp>
          <p:nvSpPr>
            <p:cNvPr id="30" name="Text Box 135"/>
            <p:cNvSpPr txBox="1">
              <a:spLocks noChangeArrowheads="1"/>
            </p:cNvSpPr>
            <p:nvPr/>
          </p:nvSpPr>
          <p:spPr bwMode="auto">
            <a:xfrm>
              <a:off x="2512" y="1048"/>
              <a:ext cx="1344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2800"/>
                <a:t>Exactly One</a:t>
              </a:r>
            </a:p>
          </p:txBody>
        </p:sp>
        <p:sp>
          <p:nvSpPr>
            <p:cNvPr id="31" name="Text Box 136"/>
            <p:cNvSpPr txBox="1">
              <a:spLocks noChangeArrowheads="1"/>
            </p:cNvSpPr>
            <p:nvPr/>
          </p:nvSpPr>
          <p:spPr bwMode="auto">
            <a:xfrm>
              <a:off x="2422" y="1449"/>
              <a:ext cx="1434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2800"/>
                <a:t>Zero or More</a:t>
              </a:r>
            </a:p>
          </p:txBody>
        </p:sp>
        <p:sp>
          <p:nvSpPr>
            <p:cNvPr id="32" name="Text Box 137"/>
            <p:cNvSpPr txBox="1">
              <a:spLocks noChangeArrowheads="1"/>
            </p:cNvSpPr>
            <p:nvPr/>
          </p:nvSpPr>
          <p:spPr bwMode="auto">
            <a:xfrm>
              <a:off x="2439" y="1849"/>
              <a:ext cx="1434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2800"/>
                <a:t>Zero or More</a:t>
              </a:r>
            </a:p>
          </p:txBody>
        </p:sp>
        <p:sp>
          <p:nvSpPr>
            <p:cNvPr id="33" name="Text Box 138"/>
            <p:cNvSpPr txBox="1">
              <a:spLocks noChangeArrowheads="1"/>
            </p:cNvSpPr>
            <p:nvPr/>
          </p:nvSpPr>
          <p:spPr bwMode="auto">
            <a:xfrm>
              <a:off x="1000" y="2650"/>
              <a:ext cx="2879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2800"/>
                <a:t>Zero or One </a:t>
              </a:r>
              <a:r>
                <a:rPr lang="en-US" sz="2400"/>
                <a:t>(</a:t>
              </a:r>
              <a:r>
                <a:rPr lang="en-US" sz="2000"/>
                <a:t>optional scalar role</a:t>
              </a:r>
              <a:r>
                <a:rPr lang="en-US" sz="2400"/>
                <a:t>)</a:t>
              </a:r>
            </a:p>
          </p:txBody>
        </p:sp>
        <p:sp>
          <p:nvSpPr>
            <p:cNvPr id="34" name="Text Box 139"/>
            <p:cNvSpPr txBox="1">
              <a:spLocks noChangeArrowheads="1"/>
            </p:cNvSpPr>
            <p:nvPr/>
          </p:nvSpPr>
          <p:spPr bwMode="auto">
            <a:xfrm>
              <a:off x="2460" y="2250"/>
              <a:ext cx="1396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2800"/>
                <a:t>One or More</a:t>
              </a:r>
            </a:p>
          </p:txBody>
        </p:sp>
        <p:sp>
          <p:nvSpPr>
            <p:cNvPr id="35" name="Text Box 140"/>
            <p:cNvSpPr txBox="1">
              <a:spLocks noChangeArrowheads="1"/>
            </p:cNvSpPr>
            <p:nvPr/>
          </p:nvSpPr>
          <p:spPr bwMode="auto">
            <a:xfrm>
              <a:off x="2073" y="3051"/>
              <a:ext cx="178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2800"/>
                <a:t>Specified Range</a:t>
              </a:r>
            </a:p>
          </p:txBody>
        </p:sp>
        <p:sp>
          <p:nvSpPr>
            <p:cNvPr id="36" name="Text Box 141"/>
            <p:cNvSpPr txBox="1">
              <a:spLocks noChangeArrowheads="1"/>
            </p:cNvSpPr>
            <p:nvPr/>
          </p:nvSpPr>
          <p:spPr bwMode="auto">
            <a:xfrm>
              <a:off x="1250" y="3452"/>
              <a:ext cx="2606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2800"/>
                <a:t>Multiple, Disjoint Ranges</a:t>
              </a:r>
            </a:p>
          </p:txBody>
        </p:sp>
        <p:sp>
          <p:nvSpPr>
            <p:cNvPr id="37" name="Rectangle 142"/>
            <p:cNvSpPr>
              <a:spLocks noChangeArrowheads="1"/>
            </p:cNvSpPr>
            <p:nvPr/>
          </p:nvSpPr>
          <p:spPr bwMode="auto">
            <a:xfrm>
              <a:off x="864" y="568"/>
              <a:ext cx="4032" cy="3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Multiplicity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hay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  <p:sp>
        <p:nvSpPr>
          <p:cNvPr id="6" name="Freeform 1033"/>
          <p:cNvSpPr>
            <a:spLocks/>
          </p:cNvSpPr>
          <p:nvPr/>
        </p:nvSpPr>
        <p:spPr bwMode="auto">
          <a:xfrm>
            <a:off x="6383338" y="4826000"/>
            <a:ext cx="1454150" cy="866775"/>
          </a:xfrm>
          <a:custGeom>
            <a:avLst/>
            <a:gdLst/>
            <a:ahLst/>
            <a:cxnLst>
              <a:cxn ang="0">
                <a:pos x="72" y="24"/>
              </a:cxn>
              <a:cxn ang="0">
                <a:pos x="72" y="43"/>
              </a:cxn>
              <a:cxn ang="0">
                <a:pos x="0" y="43"/>
              </a:cxn>
              <a:cxn ang="0">
                <a:pos x="0" y="0"/>
              </a:cxn>
            </a:cxnLst>
            <a:rect l="0" t="0" r="r" b="b"/>
            <a:pathLst>
              <a:path w="72" h="43">
                <a:moveTo>
                  <a:pt x="72" y="24"/>
                </a:moveTo>
                <a:lnTo>
                  <a:pt x="72" y="43"/>
                </a:lnTo>
                <a:lnTo>
                  <a:pt x="0" y="43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tx1"/>
            </a:solidFill>
            <a:prstDash val="solid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1037"/>
          <p:cNvSpPr>
            <a:spLocks/>
          </p:cNvSpPr>
          <p:nvPr/>
        </p:nvSpPr>
        <p:spPr bwMode="auto">
          <a:xfrm>
            <a:off x="7089775" y="4241800"/>
            <a:ext cx="747713" cy="1068388"/>
          </a:xfrm>
          <a:custGeom>
            <a:avLst/>
            <a:gdLst/>
            <a:ahLst/>
            <a:cxnLst>
              <a:cxn ang="0">
                <a:pos x="37" y="53"/>
              </a:cxn>
              <a:cxn ang="0">
                <a:pos x="37" y="0"/>
              </a:cxn>
              <a:cxn ang="0">
                <a:pos x="0" y="0"/>
              </a:cxn>
            </a:cxnLst>
            <a:rect l="0" t="0" r="r" b="b"/>
            <a:pathLst>
              <a:path w="37" h="53">
                <a:moveTo>
                  <a:pt x="37" y="53"/>
                </a:moveTo>
                <a:lnTo>
                  <a:pt x="37" y="0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047"/>
          <p:cNvSpPr>
            <a:spLocks noChangeShapeType="1"/>
          </p:cNvSpPr>
          <p:nvPr/>
        </p:nvSpPr>
        <p:spPr bwMode="auto">
          <a:xfrm flipH="1">
            <a:off x="2874963" y="4240213"/>
            <a:ext cx="2986087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1028"/>
          <p:cNvSpPr>
            <a:spLocks noChangeArrowheads="1"/>
          </p:cNvSpPr>
          <p:nvPr/>
        </p:nvSpPr>
        <p:spPr bwMode="auto">
          <a:xfrm>
            <a:off x="5676900" y="3657600"/>
            <a:ext cx="1412875" cy="1168400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1030"/>
          <p:cNvSpPr>
            <a:spLocks noChangeArrowheads="1"/>
          </p:cNvSpPr>
          <p:nvPr/>
        </p:nvSpPr>
        <p:spPr bwMode="auto">
          <a:xfrm>
            <a:off x="5676900" y="4422775"/>
            <a:ext cx="1412875" cy="40322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31"/>
          <p:cNvSpPr>
            <a:spLocks noChangeArrowheads="1"/>
          </p:cNvSpPr>
          <p:nvPr/>
        </p:nvSpPr>
        <p:spPr bwMode="auto">
          <a:xfrm>
            <a:off x="5676900" y="4564063"/>
            <a:ext cx="1412875" cy="261937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032"/>
          <p:cNvSpPr>
            <a:spLocks noChangeArrowheads="1"/>
          </p:cNvSpPr>
          <p:nvPr/>
        </p:nvSpPr>
        <p:spPr bwMode="auto">
          <a:xfrm>
            <a:off x="5919788" y="3662363"/>
            <a:ext cx="962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&lt;&lt;entity&gt;&gt;</a:t>
            </a:r>
            <a:endParaRPr lang="en-US" sz="1600"/>
          </a:p>
        </p:txBody>
      </p:sp>
      <p:sp>
        <p:nvSpPr>
          <p:cNvPr id="13" name="Rectangle 1042"/>
          <p:cNvSpPr>
            <a:spLocks noChangeArrowheads="1"/>
          </p:cNvSpPr>
          <p:nvPr/>
        </p:nvSpPr>
        <p:spPr bwMode="auto">
          <a:xfrm>
            <a:off x="952500" y="3657600"/>
            <a:ext cx="1998663" cy="1168400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043"/>
          <p:cNvSpPr>
            <a:spLocks noChangeArrowheads="1"/>
          </p:cNvSpPr>
          <p:nvPr/>
        </p:nvSpPr>
        <p:spPr bwMode="auto">
          <a:xfrm>
            <a:off x="1241425" y="3946525"/>
            <a:ext cx="1377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CourseOffering</a:t>
            </a:r>
            <a:endParaRPr lang="en-US" sz="1600"/>
          </a:p>
        </p:txBody>
      </p:sp>
      <p:sp>
        <p:nvSpPr>
          <p:cNvPr id="15" name="Rectangle 1044"/>
          <p:cNvSpPr>
            <a:spLocks noChangeArrowheads="1"/>
          </p:cNvSpPr>
          <p:nvPr/>
        </p:nvSpPr>
        <p:spPr bwMode="auto">
          <a:xfrm>
            <a:off x="952500" y="4422775"/>
            <a:ext cx="1998663" cy="40322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045"/>
          <p:cNvSpPr>
            <a:spLocks noChangeArrowheads="1"/>
          </p:cNvSpPr>
          <p:nvPr/>
        </p:nvSpPr>
        <p:spPr bwMode="auto">
          <a:xfrm>
            <a:off x="952500" y="4564063"/>
            <a:ext cx="1998663" cy="261937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046"/>
          <p:cNvSpPr>
            <a:spLocks noChangeArrowheads="1"/>
          </p:cNvSpPr>
          <p:nvPr/>
        </p:nvSpPr>
        <p:spPr bwMode="auto">
          <a:xfrm>
            <a:off x="1498600" y="3662363"/>
            <a:ext cx="962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&lt;&lt;entity&gt;&gt;</a:t>
            </a:r>
            <a:endParaRPr lang="en-US" sz="1600"/>
          </a:p>
        </p:txBody>
      </p:sp>
      <p:sp>
        <p:nvSpPr>
          <p:cNvPr id="18" name="Rectangle 1053"/>
          <p:cNvSpPr>
            <a:spLocks noChangeArrowheads="1"/>
          </p:cNvSpPr>
          <p:nvPr/>
        </p:nvSpPr>
        <p:spPr bwMode="auto">
          <a:xfrm>
            <a:off x="3011488" y="3759200"/>
            <a:ext cx="342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/>
              <a:t>0..*</a:t>
            </a:r>
          </a:p>
        </p:txBody>
      </p:sp>
      <p:sp>
        <p:nvSpPr>
          <p:cNvPr id="19" name="Rectangle 1054"/>
          <p:cNvSpPr>
            <a:spLocks noChangeArrowheads="1"/>
          </p:cNvSpPr>
          <p:nvPr/>
        </p:nvSpPr>
        <p:spPr bwMode="auto">
          <a:xfrm>
            <a:off x="5454650" y="375920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20" name="Rectangle 1029"/>
          <p:cNvSpPr>
            <a:spLocks noChangeArrowheads="1"/>
          </p:cNvSpPr>
          <p:nvPr/>
        </p:nvSpPr>
        <p:spPr bwMode="auto">
          <a:xfrm>
            <a:off x="6056313" y="3886200"/>
            <a:ext cx="654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Course</a:t>
            </a:r>
            <a:endParaRPr lang="en-US" sz="1600" dirty="0"/>
          </a:p>
        </p:txBody>
      </p:sp>
      <p:sp>
        <p:nvSpPr>
          <p:cNvPr id="21" name="Rectangle 1039"/>
          <p:cNvSpPr>
            <a:spLocks noChangeArrowheads="1"/>
          </p:cNvSpPr>
          <p:nvPr/>
        </p:nvSpPr>
        <p:spPr bwMode="auto">
          <a:xfrm>
            <a:off x="4827588" y="4983163"/>
            <a:ext cx="139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 err="1"/>
              <a:t>preRequisites</a:t>
            </a:r>
            <a:endParaRPr lang="en-US" sz="1800" dirty="0"/>
          </a:p>
        </p:txBody>
      </p:sp>
      <p:sp>
        <p:nvSpPr>
          <p:cNvPr id="22" name="Rectangle 1040"/>
          <p:cNvSpPr>
            <a:spLocks noChangeArrowheads="1"/>
          </p:cNvSpPr>
          <p:nvPr/>
        </p:nvSpPr>
        <p:spPr bwMode="auto">
          <a:xfrm>
            <a:off x="6477000" y="4830763"/>
            <a:ext cx="381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/>
              <a:t>0..3</a:t>
            </a:r>
          </a:p>
        </p:txBody>
      </p:sp>
      <p:sp>
        <p:nvSpPr>
          <p:cNvPr id="23" name="Rectangle 1041"/>
          <p:cNvSpPr>
            <a:spLocks noChangeArrowheads="1"/>
          </p:cNvSpPr>
          <p:nvPr/>
        </p:nvSpPr>
        <p:spPr bwMode="auto">
          <a:xfrm>
            <a:off x="7142162" y="4306888"/>
            <a:ext cx="342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/>
              <a:t>0..*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657600"/>
            <a:ext cx="7620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8229600" cy="3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VOPC – </a:t>
            </a:r>
            <a:r>
              <a:rPr lang="en-US" sz="4000" dirty="0" err="1" smtClean="0"/>
              <a:t>Tìm</a:t>
            </a:r>
            <a:r>
              <a:rPr lang="en-US" sz="4000" dirty="0" smtClean="0"/>
              <a:t> </a:t>
            </a:r>
            <a:r>
              <a:rPr lang="en-US" sz="4000" dirty="0" err="1" smtClean="0"/>
              <a:t>kiếm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liên</a:t>
            </a:r>
            <a:r>
              <a:rPr lang="en-US" sz="4000" dirty="0" smtClean="0"/>
              <a:t> </a:t>
            </a:r>
            <a:r>
              <a:rPr lang="en-US" sz="4000" dirty="0" err="1" smtClean="0"/>
              <a:t>kết</a:t>
            </a:r>
            <a:r>
              <a:rPr lang="en-US" sz="4000" dirty="0" smtClean="0"/>
              <a:t> </a:t>
            </a:r>
            <a:r>
              <a:rPr lang="en-US" sz="4000" dirty="0" err="1" smtClean="0"/>
              <a:t>giữa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lớp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457200" y="1676400"/>
            <a:ext cx="82296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VOPC – View of Participating Classes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25" name="Group 2"/>
          <p:cNvGrpSpPr>
            <a:grpSpLocks/>
          </p:cNvGrpSpPr>
          <p:nvPr/>
        </p:nvGrpSpPr>
        <p:grpSpPr bwMode="auto">
          <a:xfrm>
            <a:off x="511444" y="3276600"/>
            <a:ext cx="8632556" cy="2457450"/>
            <a:chOff x="624" y="1368"/>
            <a:chExt cx="4201" cy="1548"/>
          </a:xfrm>
        </p:grpSpPr>
        <p:sp>
          <p:nvSpPr>
            <p:cNvPr id="26" name="Line 3"/>
            <p:cNvSpPr>
              <a:spLocks noChangeShapeType="1"/>
            </p:cNvSpPr>
            <p:nvPr/>
          </p:nvSpPr>
          <p:spPr bwMode="auto">
            <a:xfrm>
              <a:off x="2544" y="1368"/>
              <a:ext cx="0" cy="1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624" y="1368"/>
              <a:ext cx="4032" cy="15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624" y="1752"/>
              <a:ext cx="4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864" y="1464"/>
              <a:ext cx="1511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dirty="0" err="1" smtClean="0"/>
                <a:t>Lớp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phân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tích</a:t>
              </a:r>
              <a:endParaRPr lang="en-US" sz="1800" b="1" dirty="0"/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2759" y="1464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dirty="0" err="1" smtClean="0"/>
                <a:t>Các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cơ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chế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phân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tích</a:t>
              </a:r>
              <a:endParaRPr lang="en-US" sz="1800" b="1" dirty="0"/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624" y="1761"/>
              <a:ext cx="120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Student</a:t>
              </a: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624" y="1992"/>
              <a:ext cx="4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624" y="1992"/>
              <a:ext cx="120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Schedule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624" y="2223"/>
              <a:ext cx="4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624" y="2223"/>
              <a:ext cx="120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CourseOffering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624" y="2454"/>
              <a:ext cx="4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624" y="2454"/>
              <a:ext cx="120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Course</a:t>
              </a:r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624" y="2685"/>
              <a:ext cx="4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624" y="2685"/>
              <a:ext cx="163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RegistrationController</a:t>
              </a: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2640" y="1761"/>
              <a:ext cx="168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err="1" smtClean="0"/>
                <a:t>Lưu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trưc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bền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vững</a:t>
              </a:r>
              <a:r>
                <a:rPr lang="en-US" sz="1800" dirty="0" smtClean="0"/>
                <a:t>, An </a:t>
              </a:r>
              <a:r>
                <a:rPr lang="en-US" sz="1800" dirty="0" err="1" smtClean="0"/>
                <a:t>ninh</a:t>
              </a:r>
              <a:endParaRPr lang="en-US" sz="1800" dirty="0"/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2640" y="2223"/>
              <a:ext cx="2185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err="1" smtClean="0"/>
                <a:t>Lưu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trưc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bền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vững</a:t>
              </a:r>
              <a:r>
                <a:rPr lang="en-US" sz="1800" dirty="0" smtClean="0"/>
                <a:t>, </a:t>
              </a:r>
              <a:r>
                <a:rPr lang="en-US" sz="1800" dirty="0" err="1" smtClean="0"/>
                <a:t>Kế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thừa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giao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diện</a:t>
              </a:r>
              <a:endParaRPr lang="en-US" sz="1800" dirty="0"/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2640" y="2454"/>
              <a:ext cx="2185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err="1" smtClean="0"/>
                <a:t>Lưu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trưc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bền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vững</a:t>
              </a:r>
              <a:r>
                <a:rPr lang="en-US" sz="1800" dirty="0" smtClean="0"/>
                <a:t>, </a:t>
              </a:r>
              <a:r>
                <a:rPr lang="en-US" sz="1800" dirty="0" err="1" smtClean="0"/>
                <a:t>Kế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thừa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giao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diện</a:t>
              </a:r>
              <a:endParaRPr lang="en-US" sz="1800" dirty="0"/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2640" y="2685"/>
              <a:ext cx="1177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err="1" smtClean="0"/>
                <a:t>Phân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tán</a:t>
              </a:r>
              <a:endParaRPr lang="en-US" sz="1800" dirty="0"/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2640" y="1992"/>
              <a:ext cx="168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err="1" smtClean="0"/>
                <a:t>Lưu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trưc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bền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vững</a:t>
              </a:r>
              <a:r>
                <a:rPr lang="en-US" sz="1800" dirty="0" smtClean="0"/>
                <a:t>, An </a:t>
              </a:r>
              <a:r>
                <a:rPr lang="en-US" sz="1800" dirty="0" err="1" smtClean="0"/>
                <a:t>ninh</a:t>
              </a:r>
              <a:endParaRPr lang="en-US" sz="1800" dirty="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457200" y="1935163"/>
            <a:ext cx="8229600" cy="4389437"/>
            <a:chOff x="244475" y="787400"/>
            <a:chExt cx="8848725" cy="5656263"/>
          </a:xfrm>
        </p:grpSpPr>
        <p:sp>
          <p:nvSpPr>
            <p:cNvPr id="6" name="Rectangle 150"/>
            <p:cNvSpPr>
              <a:spLocks noChangeArrowheads="1"/>
            </p:cNvSpPr>
            <p:nvPr/>
          </p:nvSpPr>
          <p:spPr bwMode="auto">
            <a:xfrm>
              <a:off x="5824538" y="787400"/>
              <a:ext cx="3052762" cy="5595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151"/>
            <p:cNvSpPr>
              <a:spLocks noChangeArrowheads="1"/>
            </p:cNvSpPr>
            <p:nvPr/>
          </p:nvSpPr>
          <p:spPr bwMode="auto">
            <a:xfrm>
              <a:off x="314325" y="787400"/>
              <a:ext cx="1433513" cy="556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52"/>
            <p:cNvSpPr>
              <a:spLocks noChangeArrowheads="1"/>
            </p:cNvSpPr>
            <p:nvPr/>
          </p:nvSpPr>
          <p:spPr bwMode="auto">
            <a:xfrm>
              <a:off x="609600" y="2119313"/>
              <a:ext cx="884238" cy="50641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53"/>
            <p:cNvSpPr>
              <a:spLocks noChangeArrowheads="1"/>
            </p:cNvSpPr>
            <p:nvPr/>
          </p:nvSpPr>
          <p:spPr bwMode="auto">
            <a:xfrm>
              <a:off x="254000" y="2711450"/>
              <a:ext cx="1619250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fr-FR" sz="1800">
                  <a:latin typeface="FranklinGothic" pitchFamily="2" charset="0"/>
                </a:rPr>
                <a:t>Register for Courses</a:t>
              </a:r>
            </a:p>
          </p:txBody>
        </p:sp>
        <p:sp>
          <p:nvSpPr>
            <p:cNvPr id="10" name="Oval 154"/>
            <p:cNvSpPr>
              <a:spLocks noChangeArrowheads="1"/>
            </p:cNvSpPr>
            <p:nvPr/>
          </p:nvSpPr>
          <p:spPr bwMode="invGray">
            <a:xfrm>
              <a:off x="593725" y="4175125"/>
              <a:ext cx="871538" cy="506413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55"/>
            <p:cNvSpPr>
              <a:spLocks noChangeArrowheads="1"/>
            </p:cNvSpPr>
            <p:nvPr/>
          </p:nvSpPr>
          <p:spPr bwMode="auto">
            <a:xfrm>
              <a:off x="244475" y="4743450"/>
              <a:ext cx="1581150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fr-FR" sz="1800">
                  <a:latin typeface="FranklinGothic" pitchFamily="2" charset="0"/>
                </a:rPr>
                <a:t>Close Registration</a:t>
              </a:r>
            </a:p>
          </p:txBody>
        </p:sp>
        <p:sp>
          <p:nvSpPr>
            <p:cNvPr id="12" name="Rectangle 156"/>
            <p:cNvSpPr>
              <a:spLocks noChangeArrowheads="1"/>
            </p:cNvSpPr>
            <p:nvPr/>
          </p:nvSpPr>
          <p:spPr bwMode="auto">
            <a:xfrm>
              <a:off x="2170113" y="800100"/>
              <a:ext cx="3255962" cy="27146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" name="AutoShape 158"/>
            <p:cNvSpPr>
              <a:spLocks noChangeArrowheads="1"/>
            </p:cNvSpPr>
            <p:nvPr/>
          </p:nvSpPr>
          <p:spPr bwMode="auto">
            <a:xfrm>
              <a:off x="5487988" y="4365625"/>
              <a:ext cx="325437" cy="576263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59"/>
            <p:cNvSpPr>
              <a:spLocks noChangeArrowheads="1"/>
            </p:cNvSpPr>
            <p:nvPr/>
          </p:nvSpPr>
          <p:spPr bwMode="auto">
            <a:xfrm>
              <a:off x="5472113" y="2127250"/>
              <a:ext cx="327025" cy="57785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60"/>
            <p:cNvSpPr>
              <a:spLocks noChangeArrowheads="1"/>
            </p:cNvSpPr>
            <p:nvPr/>
          </p:nvSpPr>
          <p:spPr bwMode="auto">
            <a:xfrm>
              <a:off x="1798638" y="4365625"/>
              <a:ext cx="327025" cy="576263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61"/>
            <p:cNvSpPr>
              <a:spLocks noChangeArrowheads="1"/>
            </p:cNvSpPr>
            <p:nvPr/>
          </p:nvSpPr>
          <p:spPr bwMode="auto">
            <a:xfrm>
              <a:off x="1804988" y="2266950"/>
              <a:ext cx="328612" cy="57785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62"/>
            <p:cNvSpPr>
              <a:spLocks noChangeShapeType="1"/>
            </p:cNvSpPr>
            <p:nvPr/>
          </p:nvSpPr>
          <p:spPr bwMode="auto">
            <a:xfrm flipH="1">
              <a:off x="7223125" y="2525713"/>
              <a:ext cx="428625" cy="223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3"/>
            <p:cNvSpPr>
              <a:spLocks noChangeShapeType="1"/>
            </p:cNvSpPr>
            <p:nvPr/>
          </p:nvSpPr>
          <p:spPr bwMode="auto">
            <a:xfrm flipH="1" flipV="1">
              <a:off x="6978650" y="1100138"/>
              <a:ext cx="658813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64"/>
            <p:cNvSpPr>
              <a:spLocks noChangeShapeType="1"/>
            </p:cNvSpPr>
            <p:nvPr/>
          </p:nvSpPr>
          <p:spPr bwMode="auto">
            <a:xfrm>
              <a:off x="3197225" y="4560888"/>
              <a:ext cx="320675" cy="239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5"/>
            <p:cNvSpPr>
              <a:spLocks noChangeShapeType="1"/>
            </p:cNvSpPr>
            <p:nvPr/>
          </p:nvSpPr>
          <p:spPr bwMode="auto">
            <a:xfrm>
              <a:off x="2892425" y="5788025"/>
              <a:ext cx="1797050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66"/>
            <p:cNvSpPr>
              <a:spLocks noChangeShapeType="1"/>
            </p:cNvSpPr>
            <p:nvPr/>
          </p:nvSpPr>
          <p:spPr bwMode="auto">
            <a:xfrm flipV="1">
              <a:off x="2870200" y="5437188"/>
              <a:ext cx="427038" cy="200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67"/>
            <p:cNvSpPr>
              <a:spLocks noChangeArrowheads="1"/>
            </p:cNvSpPr>
            <p:nvPr/>
          </p:nvSpPr>
          <p:spPr bwMode="auto">
            <a:xfrm>
              <a:off x="4514850" y="2627313"/>
              <a:ext cx="8397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fr-FR" sz="1400">
                  <a:latin typeface="FranklinGothic" pitchFamily="2" charset="0"/>
                </a:rPr>
                <a:t>Student</a:t>
              </a:r>
            </a:p>
          </p:txBody>
        </p:sp>
        <p:grpSp>
          <p:nvGrpSpPr>
            <p:cNvPr id="23" name="Group 267"/>
            <p:cNvGrpSpPr>
              <a:grpSpLocks/>
            </p:cNvGrpSpPr>
            <p:nvPr/>
          </p:nvGrpSpPr>
          <p:grpSpPr bwMode="auto">
            <a:xfrm>
              <a:off x="4824427" y="2209800"/>
              <a:ext cx="298451" cy="307975"/>
              <a:chOff x="2655" y="968"/>
              <a:chExt cx="188" cy="194"/>
            </a:xfrm>
          </p:grpSpPr>
          <p:sp>
            <p:nvSpPr>
              <p:cNvPr id="164" name="Oval 169"/>
              <p:cNvSpPr>
                <a:spLocks noChangeArrowheads="1"/>
              </p:cNvSpPr>
              <p:nvPr/>
            </p:nvSpPr>
            <p:spPr bwMode="auto">
              <a:xfrm>
                <a:off x="2655" y="968"/>
                <a:ext cx="185" cy="194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fr-FR" sz="2000">
                  <a:latin typeface="Helvetica" pitchFamily="34" charset="0"/>
                </a:endParaRPr>
              </a:p>
            </p:txBody>
          </p:sp>
          <p:sp>
            <p:nvSpPr>
              <p:cNvPr id="165" name="Line 170"/>
              <p:cNvSpPr>
                <a:spLocks noChangeShapeType="1"/>
              </p:cNvSpPr>
              <p:nvPr/>
            </p:nvSpPr>
            <p:spPr bwMode="auto">
              <a:xfrm flipV="1">
                <a:off x="2655" y="1160"/>
                <a:ext cx="188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Rectangle 171"/>
            <p:cNvSpPr>
              <a:spLocks noChangeArrowheads="1"/>
            </p:cNvSpPr>
            <p:nvPr/>
          </p:nvSpPr>
          <p:spPr bwMode="auto">
            <a:xfrm>
              <a:off x="2192338" y="5861050"/>
              <a:ext cx="8397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fr-FR" sz="1400">
                  <a:latin typeface="FranklinGothic" pitchFamily="2" charset="0"/>
                </a:rPr>
                <a:t>Course</a:t>
              </a:r>
            </a:p>
            <a:p>
              <a:pPr algn="ctr"/>
              <a:r>
                <a:rPr lang="fr-FR" sz="1400">
                  <a:latin typeface="FranklinGothic" pitchFamily="2" charset="0"/>
                </a:rPr>
                <a:t>Offering</a:t>
              </a:r>
            </a:p>
          </p:txBody>
        </p:sp>
        <p:grpSp>
          <p:nvGrpSpPr>
            <p:cNvPr id="25" name="Group 172"/>
            <p:cNvGrpSpPr>
              <a:grpSpLocks/>
            </p:cNvGrpSpPr>
            <p:nvPr/>
          </p:nvGrpSpPr>
          <p:grpSpPr bwMode="auto">
            <a:xfrm>
              <a:off x="2438400" y="5519738"/>
              <a:ext cx="317500" cy="322262"/>
              <a:chOff x="2155" y="2905"/>
              <a:chExt cx="374" cy="359"/>
            </a:xfrm>
          </p:grpSpPr>
          <p:sp>
            <p:nvSpPr>
              <p:cNvPr id="162" name="Oval 173"/>
              <p:cNvSpPr>
                <a:spLocks noChangeArrowheads="1"/>
              </p:cNvSpPr>
              <p:nvPr/>
            </p:nvSpPr>
            <p:spPr bwMode="invGray">
              <a:xfrm>
                <a:off x="2155" y="2905"/>
                <a:ext cx="374" cy="35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fr-FR" sz="2000">
                  <a:latin typeface="Helvetica" pitchFamily="34" charset="0"/>
                </a:endParaRPr>
              </a:p>
            </p:txBody>
          </p:sp>
          <p:sp>
            <p:nvSpPr>
              <p:cNvPr id="163" name="Line 174"/>
              <p:cNvSpPr>
                <a:spLocks noChangeShapeType="1"/>
              </p:cNvSpPr>
              <p:nvPr/>
            </p:nvSpPr>
            <p:spPr bwMode="invGray">
              <a:xfrm>
                <a:off x="2155" y="3263"/>
                <a:ext cx="374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Rectangle 175"/>
            <p:cNvSpPr>
              <a:spLocks noChangeArrowheads="1"/>
            </p:cNvSpPr>
            <p:nvPr/>
          </p:nvSpPr>
          <p:spPr bwMode="auto">
            <a:xfrm>
              <a:off x="2230438" y="2927350"/>
              <a:ext cx="8397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fr-FR" sz="1400">
                  <a:latin typeface="FranklinGothic" pitchFamily="2" charset="0"/>
                </a:rPr>
                <a:t>Course</a:t>
              </a:r>
            </a:p>
            <a:p>
              <a:pPr algn="ctr"/>
              <a:r>
                <a:rPr lang="fr-FR" sz="1400">
                  <a:latin typeface="FranklinGothic" pitchFamily="2" charset="0"/>
                </a:rPr>
                <a:t>Offering</a:t>
              </a:r>
            </a:p>
          </p:txBody>
        </p:sp>
        <p:sp>
          <p:nvSpPr>
            <p:cNvPr id="27" name="Rectangle 179"/>
            <p:cNvSpPr>
              <a:spLocks noChangeArrowheads="1"/>
            </p:cNvSpPr>
            <p:nvPr/>
          </p:nvSpPr>
          <p:spPr bwMode="auto">
            <a:xfrm>
              <a:off x="4570413" y="5154613"/>
              <a:ext cx="8397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fr-FR" sz="1400">
                  <a:latin typeface="FranklinGothic" pitchFamily="2" charset="0"/>
                </a:rPr>
                <a:t>Student</a:t>
              </a:r>
            </a:p>
          </p:txBody>
        </p:sp>
        <p:grpSp>
          <p:nvGrpSpPr>
            <p:cNvPr id="28" name="Group 282"/>
            <p:cNvGrpSpPr>
              <a:grpSpLocks/>
            </p:cNvGrpSpPr>
            <p:nvPr/>
          </p:nvGrpSpPr>
          <p:grpSpPr bwMode="auto">
            <a:xfrm>
              <a:off x="3568700" y="4683125"/>
              <a:ext cx="320675" cy="395288"/>
              <a:chOff x="1912" y="3126"/>
              <a:chExt cx="202" cy="249"/>
            </a:xfrm>
          </p:grpSpPr>
          <p:sp>
            <p:nvSpPr>
              <p:cNvPr id="158" name="Oval 184"/>
              <p:cNvSpPr>
                <a:spLocks noChangeArrowheads="1"/>
              </p:cNvSpPr>
              <p:nvPr/>
            </p:nvSpPr>
            <p:spPr bwMode="invGray">
              <a:xfrm>
                <a:off x="1912" y="3175"/>
                <a:ext cx="202" cy="2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59" name="Group 281"/>
              <p:cNvGrpSpPr>
                <a:grpSpLocks/>
              </p:cNvGrpSpPr>
              <p:nvPr/>
            </p:nvGrpSpPr>
            <p:grpSpPr bwMode="auto">
              <a:xfrm>
                <a:off x="1984" y="3126"/>
                <a:ext cx="59" cy="100"/>
                <a:chOff x="2000" y="2990"/>
                <a:chExt cx="59" cy="100"/>
              </a:xfrm>
            </p:grpSpPr>
            <p:sp>
              <p:nvSpPr>
                <p:cNvPr id="160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000" y="2990"/>
                  <a:ext cx="59" cy="5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185"/>
                <p:cNvSpPr>
                  <a:spLocks noChangeShapeType="1"/>
                </p:cNvSpPr>
                <p:nvPr/>
              </p:nvSpPr>
              <p:spPr bwMode="auto">
                <a:xfrm flipH="1" flipV="1">
                  <a:off x="2003" y="3041"/>
                  <a:ext cx="55" cy="4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9" name="Rectangle 186"/>
            <p:cNvSpPr>
              <a:spLocks noChangeArrowheads="1"/>
            </p:cNvSpPr>
            <p:nvPr/>
          </p:nvSpPr>
          <p:spPr bwMode="auto">
            <a:xfrm>
              <a:off x="3111500" y="5146675"/>
              <a:ext cx="1422400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fr-FR" sz="1400">
                  <a:latin typeface="FranklinGothic" pitchFamily="2" charset="0"/>
                </a:rPr>
                <a:t>CloseRegistration</a:t>
              </a:r>
            </a:p>
            <a:p>
              <a:pPr algn="ctr"/>
              <a:r>
                <a:rPr lang="fr-FR" sz="1400">
                  <a:latin typeface="FranklinGothic" pitchFamily="2" charset="0"/>
                </a:rPr>
                <a:t>Controller</a:t>
              </a:r>
            </a:p>
          </p:txBody>
        </p:sp>
        <p:sp>
          <p:nvSpPr>
            <p:cNvPr id="30" name="Rectangle 190"/>
            <p:cNvSpPr>
              <a:spLocks noChangeArrowheads="1"/>
            </p:cNvSpPr>
            <p:nvPr/>
          </p:nvSpPr>
          <p:spPr bwMode="auto">
            <a:xfrm>
              <a:off x="3200400" y="1965325"/>
              <a:ext cx="1333500" cy="512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fr-FR" sz="1400">
                  <a:latin typeface="FranklinGothic" pitchFamily="2" charset="0"/>
                </a:rPr>
                <a:t>Registration</a:t>
              </a:r>
            </a:p>
            <a:p>
              <a:pPr algn="ctr"/>
              <a:r>
                <a:rPr lang="fr-FR" sz="1400">
                  <a:latin typeface="FranklinGothic" pitchFamily="2" charset="0"/>
                </a:rPr>
                <a:t>Controller</a:t>
              </a:r>
            </a:p>
          </p:txBody>
        </p:sp>
        <p:grpSp>
          <p:nvGrpSpPr>
            <p:cNvPr id="31" name="Group 191"/>
            <p:cNvGrpSpPr>
              <a:grpSpLocks/>
            </p:cNvGrpSpPr>
            <p:nvPr/>
          </p:nvGrpSpPr>
          <p:grpSpPr bwMode="auto">
            <a:xfrm>
              <a:off x="2608266" y="3746500"/>
              <a:ext cx="422276" cy="298450"/>
              <a:chOff x="1824" y="672"/>
              <a:chExt cx="510" cy="366"/>
            </a:xfrm>
          </p:grpSpPr>
          <p:sp>
            <p:nvSpPr>
              <p:cNvPr id="155" name="Oval 192"/>
              <p:cNvSpPr>
                <a:spLocks noChangeArrowheads="1"/>
              </p:cNvSpPr>
              <p:nvPr/>
            </p:nvSpPr>
            <p:spPr bwMode="invGray">
              <a:xfrm>
                <a:off x="1968" y="672"/>
                <a:ext cx="366" cy="36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Line 193"/>
              <p:cNvSpPr>
                <a:spLocks noChangeShapeType="1"/>
              </p:cNvSpPr>
              <p:nvPr/>
            </p:nvSpPr>
            <p:spPr bwMode="invGray">
              <a:xfrm>
                <a:off x="1824" y="736"/>
                <a:ext cx="0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194"/>
              <p:cNvSpPr>
                <a:spLocks noChangeShapeType="1"/>
              </p:cNvSpPr>
              <p:nvPr/>
            </p:nvSpPr>
            <p:spPr bwMode="invGray">
              <a:xfrm flipH="1">
                <a:off x="1824" y="8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Rectangle 195"/>
            <p:cNvSpPr>
              <a:spLocks noChangeArrowheads="1"/>
            </p:cNvSpPr>
            <p:nvPr/>
          </p:nvSpPr>
          <p:spPr bwMode="auto">
            <a:xfrm>
              <a:off x="2286000" y="4052888"/>
              <a:ext cx="1295400" cy="436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fr-FR" sz="1400">
                  <a:latin typeface="FranklinGothic" pitchFamily="2" charset="0"/>
                </a:rPr>
                <a:t>CloseRegistration</a:t>
              </a:r>
            </a:p>
            <a:p>
              <a:pPr algn="ctr"/>
              <a:r>
                <a:rPr lang="fr-FR" sz="1400">
                  <a:latin typeface="FranklinGothic" pitchFamily="2" charset="0"/>
                </a:rPr>
                <a:t>Form</a:t>
              </a:r>
            </a:p>
          </p:txBody>
        </p:sp>
        <p:grpSp>
          <p:nvGrpSpPr>
            <p:cNvPr id="33" name="Group 196"/>
            <p:cNvGrpSpPr>
              <a:grpSpLocks/>
            </p:cNvGrpSpPr>
            <p:nvPr/>
          </p:nvGrpSpPr>
          <p:grpSpPr bwMode="auto">
            <a:xfrm>
              <a:off x="4683128" y="901700"/>
              <a:ext cx="422276" cy="298450"/>
              <a:chOff x="1824" y="672"/>
              <a:chExt cx="510" cy="366"/>
            </a:xfrm>
          </p:grpSpPr>
          <p:sp>
            <p:nvSpPr>
              <p:cNvPr id="152" name="Oval 197"/>
              <p:cNvSpPr>
                <a:spLocks noChangeArrowheads="1"/>
              </p:cNvSpPr>
              <p:nvPr/>
            </p:nvSpPr>
            <p:spPr bwMode="auto">
              <a:xfrm>
                <a:off x="1968" y="672"/>
                <a:ext cx="366" cy="366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" name="Line 198"/>
              <p:cNvSpPr>
                <a:spLocks noChangeShapeType="1"/>
              </p:cNvSpPr>
              <p:nvPr/>
            </p:nvSpPr>
            <p:spPr bwMode="auto">
              <a:xfrm>
                <a:off x="1824" y="736"/>
                <a:ext cx="0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199"/>
              <p:cNvSpPr>
                <a:spLocks noChangeShapeType="1"/>
              </p:cNvSpPr>
              <p:nvPr/>
            </p:nvSpPr>
            <p:spPr bwMode="auto">
              <a:xfrm flipH="1">
                <a:off x="1824" y="8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Rectangle 200"/>
            <p:cNvSpPr>
              <a:spLocks noChangeArrowheads="1"/>
            </p:cNvSpPr>
            <p:nvPr/>
          </p:nvSpPr>
          <p:spPr bwMode="auto">
            <a:xfrm>
              <a:off x="4297363" y="1258888"/>
              <a:ext cx="1257300" cy="677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fr-FR" sz="1400">
                  <a:latin typeface="FranklinGothic" pitchFamily="2" charset="0"/>
                </a:rPr>
                <a:t>Course</a:t>
              </a:r>
            </a:p>
            <a:p>
              <a:pPr algn="ctr"/>
              <a:r>
                <a:rPr lang="fr-FR" sz="1400">
                  <a:latin typeface="FranklinGothic" pitchFamily="2" charset="0"/>
                </a:rPr>
                <a:t>Catalog</a:t>
              </a:r>
            </a:p>
            <a:p>
              <a:pPr algn="ctr"/>
              <a:r>
                <a:rPr lang="fr-FR" sz="1400">
                  <a:latin typeface="FranklinGothic" pitchFamily="2" charset="0"/>
                </a:rPr>
                <a:t>System</a:t>
              </a:r>
            </a:p>
          </p:txBody>
        </p:sp>
        <p:sp>
          <p:nvSpPr>
            <p:cNvPr id="35" name="Rectangle 201"/>
            <p:cNvSpPr>
              <a:spLocks noChangeArrowheads="1"/>
            </p:cNvSpPr>
            <p:nvPr/>
          </p:nvSpPr>
          <p:spPr bwMode="auto">
            <a:xfrm>
              <a:off x="3482975" y="3240088"/>
              <a:ext cx="838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fr-FR" sz="1400">
                  <a:latin typeface="FranklinGothic" pitchFamily="2" charset="0"/>
                </a:rPr>
                <a:t>Schedule</a:t>
              </a:r>
            </a:p>
          </p:txBody>
        </p:sp>
        <p:sp>
          <p:nvSpPr>
            <p:cNvPr id="36" name="Line 205"/>
            <p:cNvSpPr>
              <a:spLocks noChangeShapeType="1"/>
            </p:cNvSpPr>
            <p:nvPr/>
          </p:nvSpPr>
          <p:spPr bwMode="auto">
            <a:xfrm flipV="1">
              <a:off x="4981575" y="5424488"/>
              <a:ext cx="4763" cy="2079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06"/>
            <p:cNvSpPr>
              <a:spLocks noChangeShapeType="1"/>
            </p:cNvSpPr>
            <p:nvPr/>
          </p:nvSpPr>
          <p:spPr bwMode="auto">
            <a:xfrm flipH="1">
              <a:off x="6275388" y="2587625"/>
              <a:ext cx="74612" cy="860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07"/>
            <p:cNvSpPr>
              <a:spLocks noChangeShapeType="1"/>
            </p:cNvSpPr>
            <p:nvPr/>
          </p:nvSpPr>
          <p:spPr bwMode="auto">
            <a:xfrm flipH="1" flipV="1">
              <a:off x="6824663" y="4256088"/>
              <a:ext cx="314325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9" name="Line 208"/>
            <p:cNvSpPr>
              <a:spLocks noChangeShapeType="1"/>
            </p:cNvSpPr>
            <p:nvPr/>
          </p:nvSpPr>
          <p:spPr bwMode="auto">
            <a:xfrm>
              <a:off x="8397875" y="1903413"/>
              <a:ext cx="17463" cy="173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40" name="Rectangle 213"/>
            <p:cNvSpPr>
              <a:spLocks noChangeArrowheads="1"/>
            </p:cNvSpPr>
            <p:nvPr/>
          </p:nvSpPr>
          <p:spPr bwMode="auto">
            <a:xfrm>
              <a:off x="5619750" y="3863975"/>
              <a:ext cx="1373188" cy="538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fr-FR" sz="1600">
                  <a:latin typeface="FranklinGothic" pitchFamily="2" charset="0"/>
                </a:rPr>
                <a:t>Course</a:t>
              </a:r>
            </a:p>
            <a:p>
              <a:pPr algn="ctr"/>
              <a:r>
                <a:rPr lang="fr-FR" sz="1600">
                  <a:latin typeface="FranklinGothic" pitchFamily="2" charset="0"/>
                </a:rPr>
                <a:t>Catalog</a:t>
              </a:r>
            </a:p>
            <a:p>
              <a:pPr algn="ctr"/>
              <a:r>
                <a:rPr lang="fr-FR" sz="1600">
                  <a:latin typeface="FranklinGothic" pitchFamily="2" charset="0"/>
                </a:rPr>
                <a:t>System</a:t>
              </a:r>
            </a:p>
          </p:txBody>
        </p:sp>
        <p:sp>
          <p:nvSpPr>
            <p:cNvPr id="41" name="Line 218"/>
            <p:cNvSpPr>
              <a:spLocks noChangeShapeType="1"/>
            </p:cNvSpPr>
            <p:nvPr/>
          </p:nvSpPr>
          <p:spPr bwMode="auto">
            <a:xfrm flipV="1">
              <a:off x="7531100" y="2936875"/>
              <a:ext cx="360363" cy="1284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219"/>
            <p:cNvSpPr>
              <a:spLocks noChangeArrowheads="1"/>
            </p:cNvSpPr>
            <p:nvPr/>
          </p:nvSpPr>
          <p:spPr bwMode="auto">
            <a:xfrm>
              <a:off x="6511925" y="3036888"/>
              <a:ext cx="838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fr-FR" sz="1600">
                  <a:latin typeface="FranklinGothic" pitchFamily="2" charset="0"/>
                </a:rPr>
                <a:t>Course</a:t>
              </a:r>
            </a:p>
            <a:p>
              <a:pPr algn="ctr"/>
              <a:r>
                <a:rPr lang="fr-FR" sz="1600">
                  <a:latin typeface="FranklinGothic" pitchFamily="2" charset="0"/>
                </a:rPr>
                <a:t>Offering</a:t>
              </a:r>
            </a:p>
          </p:txBody>
        </p:sp>
        <p:sp>
          <p:nvSpPr>
            <p:cNvPr id="43" name="Rectangle 223"/>
            <p:cNvSpPr>
              <a:spLocks noChangeArrowheads="1"/>
            </p:cNvSpPr>
            <p:nvPr/>
          </p:nvSpPr>
          <p:spPr bwMode="auto">
            <a:xfrm>
              <a:off x="7937500" y="4094163"/>
              <a:ext cx="838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fr-FR" sz="1600">
                  <a:latin typeface="FranklinGothic" pitchFamily="2" charset="0"/>
                </a:rPr>
                <a:t>Schedule</a:t>
              </a:r>
            </a:p>
          </p:txBody>
        </p:sp>
        <p:grpSp>
          <p:nvGrpSpPr>
            <p:cNvPr id="44" name="Group 283"/>
            <p:cNvGrpSpPr>
              <a:grpSpLocks/>
            </p:cNvGrpSpPr>
            <p:nvPr/>
          </p:nvGrpSpPr>
          <p:grpSpPr bwMode="auto">
            <a:xfrm>
              <a:off x="7764506" y="871558"/>
              <a:ext cx="330202" cy="395290"/>
              <a:chOff x="4523" y="1693"/>
              <a:chExt cx="208" cy="249"/>
            </a:xfrm>
          </p:grpSpPr>
          <p:sp>
            <p:nvSpPr>
              <p:cNvPr id="149" name="Line 227"/>
              <p:cNvSpPr>
                <a:spLocks noChangeShapeType="1"/>
              </p:cNvSpPr>
              <p:nvPr/>
            </p:nvSpPr>
            <p:spPr bwMode="auto">
              <a:xfrm flipV="1">
                <a:off x="4587" y="1693"/>
                <a:ext cx="59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Oval 228"/>
              <p:cNvSpPr>
                <a:spLocks noChangeArrowheads="1"/>
              </p:cNvSpPr>
              <p:nvPr/>
            </p:nvSpPr>
            <p:spPr bwMode="auto">
              <a:xfrm>
                <a:off x="4523" y="1736"/>
                <a:ext cx="208" cy="206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1" name="Line 229"/>
              <p:cNvSpPr>
                <a:spLocks noChangeShapeType="1"/>
              </p:cNvSpPr>
              <p:nvPr/>
            </p:nvSpPr>
            <p:spPr bwMode="auto">
              <a:xfrm flipH="1" flipV="1">
                <a:off x="4589" y="1744"/>
                <a:ext cx="56" cy="49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" name="Rectangle 230"/>
            <p:cNvSpPr>
              <a:spLocks noChangeArrowheads="1"/>
            </p:cNvSpPr>
            <p:nvPr/>
          </p:nvSpPr>
          <p:spPr bwMode="auto">
            <a:xfrm>
              <a:off x="7332663" y="1322388"/>
              <a:ext cx="127000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fr-FR" sz="1600">
                  <a:latin typeface="FranklinGothic" pitchFamily="2" charset="0"/>
                </a:rPr>
                <a:t>Registration</a:t>
              </a:r>
            </a:p>
            <a:p>
              <a:pPr algn="ctr"/>
              <a:r>
                <a:rPr lang="fr-FR" sz="1600">
                  <a:latin typeface="FranklinGothic" pitchFamily="2" charset="0"/>
                </a:rPr>
                <a:t>Controller</a:t>
              </a:r>
            </a:p>
          </p:txBody>
        </p:sp>
        <p:sp>
          <p:nvSpPr>
            <p:cNvPr id="46" name="Rectangle 231"/>
            <p:cNvSpPr>
              <a:spLocks noChangeArrowheads="1"/>
            </p:cNvSpPr>
            <p:nvPr/>
          </p:nvSpPr>
          <p:spPr bwMode="auto">
            <a:xfrm>
              <a:off x="7485063" y="2613025"/>
              <a:ext cx="838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fr-FR" sz="1600">
                  <a:latin typeface="FranklinGothic" pitchFamily="2" charset="0"/>
                </a:rPr>
                <a:t>Student</a:t>
              </a:r>
            </a:p>
          </p:txBody>
        </p:sp>
        <p:sp>
          <p:nvSpPr>
            <p:cNvPr id="47" name="Line 235"/>
            <p:cNvSpPr>
              <a:spLocks noChangeShapeType="1"/>
            </p:cNvSpPr>
            <p:nvPr/>
          </p:nvSpPr>
          <p:spPr bwMode="auto">
            <a:xfrm flipH="1">
              <a:off x="6659563" y="5087938"/>
              <a:ext cx="320675" cy="328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236"/>
            <p:cNvSpPr>
              <a:spLocks noChangeShapeType="1"/>
            </p:cNvSpPr>
            <p:nvPr/>
          </p:nvSpPr>
          <p:spPr bwMode="auto">
            <a:xfrm flipH="1" flipV="1">
              <a:off x="8064500" y="5091113"/>
              <a:ext cx="265113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grpSp>
          <p:nvGrpSpPr>
            <p:cNvPr id="49" name="Group 291"/>
            <p:cNvGrpSpPr>
              <a:grpSpLocks/>
            </p:cNvGrpSpPr>
            <p:nvPr/>
          </p:nvGrpSpPr>
          <p:grpSpPr bwMode="auto">
            <a:xfrm>
              <a:off x="7243783" y="4292600"/>
              <a:ext cx="328613" cy="393700"/>
              <a:chOff x="4059" y="2984"/>
              <a:chExt cx="207" cy="248"/>
            </a:xfrm>
          </p:grpSpPr>
          <p:sp>
            <p:nvSpPr>
              <p:cNvPr id="146" name="Line 238"/>
              <p:cNvSpPr>
                <a:spLocks noChangeShapeType="1"/>
              </p:cNvSpPr>
              <p:nvPr/>
            </p:nvSpPr>
            <p:spPr bwMode="auto">
              <a:xfrm flipV="1">
                <a:off x="4123" y="2984"/>
                <a:ext cx="58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Oval 239"/>
              <p:cNvSpPr>
                <a:spLocks noChangeArrowheads="1"/>
              </p:cNvSpPr>
              <p:nvPr/>
            </p:nvSpPr>
            <p:spPr bwMode="invGray">
              <a:xfrm>
                <a:off x="4059" y="3027"/>
                <a:ext cx="207" cy="20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8" name="Line 240"/>
              <p:cNvSpPr>
                <a:spLocks noChangeShapeType="1"/>
              </p:cNvSpPr>
              <p:nvPr/>
            </p:nvSpPr>
            <p:spPr bwMode="auto">
              <a:xfrm flipH="1" flipV="1">
                <a:off x="4125" y="3034"/>
                <a:ext cx="55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" name="Rectangle 241"/>
            <p:cNvSpPr>
              <a:spLocks noChangeArrowheads="1"/>
            </p:cNvSpPr>
            <p:nvPr/>
          </p:nvSpPr>
          <p:spPr bwMode="auto">
            <a:xfrm>
              <a:off x="6607175" y="4743450"/>
              <a:ext cx="1754188" cy="56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fr-FR" sz="1600">
                  <a:latin typeface="FranklinGothic" pitchFamily="2" charset="0"/>
                </a:rPr>
                <a:t> CloseRegistration</a:t>
              </a:r>
            </a:p>
            <a:p>
              <a:pPr algn="ctr"/>
              <a:r>
                <a:rPr lang="fr-FR" sz="1600">
                  <a:latin typeface="FranklinGothic" pitchFamily="2" charset="0"/>
                </a:rPr>
                <a:t>Controller</a:t>
              </a:r>
            </a:p>
          </p:txBody>
        </p:sp>
        <p:sp>
          <p:nvSpPr>
            <p:cNvPr id="51" name="Line 242"/>
            <p:cNvSpPr>
              <a:spLocks noChangeShapeType="1"/>
            </p:cNvSpPr>
            <p:nvPr/>
          </p:nvSpPr>
          <p:spPr bwMode="auto">
            <a:xfrm>
              <a:off x="7935913" y="1890713"/>
              <a:ext cx="3175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grpSp>
          <p:nvGrpSpPr>
            <p:cNvPr id="52" name="Group 326"/>
            <p:cNvGrpSpPr>
              <a:grpSpLocks/>
            </p:cNvGrpSpPr>
            <p:nvPr/>
          </p:nvGrpSpPr>
          <p:grpSpPr bwMode="auto">
            <a:xfrm>
              <a:off x="8181975" y="3724286"/>
              <a:ext cx="346075" cy="352426"/>
              <a:chOff x="5154" y="2106"/>
              <a:chExt cx="218" cy="222"/>
            </a:xfrm>
          </p:grpSpPr>
          <p:sp>
            <p:nvSpPr>
              <p:cNvPr id="139" name="Line 226"/>
              <p:cNvSpPr>
                <a:spLocks noChangeShapeType="1"/>
              </p:cNvSpPr>
              <p:nvPr/>
            </p:nvSpPr>
            <p:spPr bwMode="auto">
              <a:xfrm flipV="1">
                <a:off x="5154" y="2312"/>
                <a:ext cx="218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0" name="Group 290"/>
              <p:cNvGrpSpPr>
                <a:grpSpLocks/>
              </p:cNvGrpSpPr>
              <p:nvPr/>
            </p:nvGrpSpPr>
            <p:grpSpPr bwMode="auto">
              <a:xfrm>
                <a:off x="5154" y="2106"/>
                <a:ext cx="212" cy="222"/>
                <a:chOff x="5154" y="2106"/>
                <a:chExt cx="212" cy="222"/>
              </a:xfrm>
            </p:grpSpPr>
            <p:sp>
              <p:nvSpPr>
                <p:cNvPr id="141" name="Oval 225"/>
                <p:cNvSpPr>
                  <a:spLocks noChangeArrowheads="1"/>
                </p:cNvSpPr>
                <p:nvPr/>
              </p:nvSpPr>
              <p:spPr bwMode="auto">
                <a:xfrm>
                  <a:off x="5154" y="2106"/>
                  <a:ext cx="203" cy="202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fr-FR" sz="2000">
                    <a:latin typeface="Helvetica" pitchFamily="34" charset="0"/>
                  </a:endParaRPr>
                </a:p>
              </p:txBody>
            </p:sp>
            <p:grpSp>
              <p:nvGrpSpPr>
                <p:cNvPr id="142" name="Group 244"/>
                <p:cNvGrpSpPr>
                  <a:grpSpLocks/>
                </p:cNvGrpSpPr>
                <p:nvPr/>
              </p:nvGrpSpPr>
              <p:grpSpPr bwMode="auto">
                <a:xfrm>
                  <a:off x="5259" y="2118"/>
                  <a:ext cx="107" cy="210"/>
                  <a:chOff x="4776" y="2312"/>
                  <a:chExt cx="67" cy="128"/>
                </a:xfrm>
              </p:grpSpPr>
              <p:sp>
                <p:nvSpPr>
                  <p:cNvPr id="143" name="Arc 245"/>
                  <p:cNvSpPr>
                    <a:spLocks/>
                  </p:cNvSpPr>
                  <p:nvPr/>
                </p:nvSpPr>
                <p:spPr bwMode="invGray">
                  <a:xfrm>
                    <a:off x="4777" y="2313"/>
                    <a:ext cx="66" cy="64"/>
                  </a:xfrm>
                  <a:custGeom>
                    <a:avLst/>
                    <a:gdLst>
                      <a:gd name="G0" fmla="+- 327 0 0"/>
                      <a:gd name="G1" fmla="+- 21600 0 0"/>
                      <a:gd name="G2" fmla="+- 21600 0 0"/>
                      <a:gd name="T0" fmla="*/ 0 w 21924"/>
                      <a:gd name="T1" fmla="*/ 2 h 21600"/>
                      <a:gd name="T2" fmla="*/ 21924 w 21924"/>
                      <a:gd name="T3" fmla="*/ 21257 h 21600"/>
                      <a:gd name="T4" fmla="*/ 327 w 21924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924" h="21600" fill="none" extrusionOk="0">
                        <a:moveTo>
                          <a:pt x="0" y="2"/>
                        </a:moveTo>
                        <a:cubicBezTo>
                          <a:pt x="108" y="0"/>
                          <a:pt x="217" y="-1"/>
                          <a:pt x="327" y="0"/>
                        </a:cubicBezTo>
                        <a:cubicBezTo>
                          <a:pt x="12122" y="0"/>
                          <a:pt x="21736" y="9462"/>
                          <a:pt x="21924" y="21256"/>
                        </a:cubicBezTo>
                      </a:path>
                      <a:path w="21924" h="21600" stroke="0" extrusionOk="0">
                        <a:moveTo>
                          <a:pt x="0" y="2"/>
                        </a:moveTo>
                        <a:cubicBezTo>
                          <a:pt x="108" y="0"/>
                          <a:pt x="217" y="-1"/>
                          <a:pt x="327" y="0"/>
                        </a:cubicBezTo>
                        <a:cubicBezTo>
                          <a:pt x="12122" y="0"/>
                          <a:pt x="21736" y="9462"/>
                          <a:pt x="21924" y="21256"/>
                        </a:cubicBezTo>
                        <a:lnTo>
                          <a:pt x="327" y="21600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Arc 246"/>
                  <p:cNvSpPr>
                    <a:spLocks/>
                  </p:cNvSpPr>
                  <p:nvPr/>
                </p:nvSpPr>
                <p:spPr bwMode="invGray">
                  <a:xfrm>
                    <a:off x="4776" y="2375"/>
                    <a:ext cx="67" cy="65"/>
                  </a:xfrm>
                  <a:custGeom>
                    <a:avLst/>
                    <a:gdLst>
                      <a:gd name="G0" fmla="+- 332 0 0"/>
                      <a:gd name="G1" fmla="+- 343 0 0"/>
                      <a:gd name="G2" fmla="+- 21600 0 0"/>
                      <a:gd name="T0" fmla="*/ 21929 w 21932"/>
                      <a:gd name="T1" fmla="*/ 0 h 21943"/>
                      <a:gd name="T2" fmla="*/ 0 w 21932"/>
                      <a:gd name="T3" fmla="*/ 21940 h 21943"/>
                      <a:gd name="T4" fmla="*/ 332 w 21932"/>
                      <a:gd name="T5" fmla="*/ 343 h 219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932" h="21943" fill="none" extrusionOk="0">
                        <a:moveTo>
                          <a:pt x="21929" y="-1"/>
                        </a:moveTo>
                        <a:cubicBezTo>
                          <a:pt x="21931" y="114"/>
                          <a:pt x="21932" y="228"/>
                          <a:pt x="21932" y="343"/>
                        </a:cubicBezTo>
                        <a:cubicBezTo>
                          <a:pt x="21932" y="12272"/>
                          <a:pt x="12261" y="21943"/>
                          <a:pt x="332" y="21943"/>
                        </a:cubicBezTo>
                        <a:cubicBezTo>
                          <a:pt x="221" y="21943"/>
                          <a:pt x="110" y="21942"/>
                          <a:pt x="-1" y="21940"/>
                        </a:cubicBezTo>
                      </a:path>
                      <a:path w="21932" h="21943" stroke="0" extrusionOk="0">
                        <a:moveTo>
                          <a:pt x="21929" y="-1"/>
                        </a:moveTo>
                        <a:cubicBezTo>
                          <a:pt x="21931" y="114"/>
                          <a:pt x="21932" y="228"/>
                          <a:pt x="21932" y="343"/>
                        </a:cubicBezTo>
                        <a:cubicBezTo>
                          <a:pt x="21932" y="12272"/>
                          <a:pt x="12261" y="21943"/>
                          <a:pt x="332" y="21943"/>
                        </a:cubicBezTo>
                        <a:cubicBezTo>
                          <a:pt x="221" y="21943"/>
                          <a:pt x="110" y="21942"/>
                          <a:pt x="-1" y="21940"/>
                        </a:cubicBezTo>
                        <a:lnTo>
                          <a:pt x="332" y="343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Line 247"/>
                  <p:cNvSpPr>
                    <a:spLocks noChangeShapeType="1"/>
                  </p:cNvSpPr>
                  <p:nvPr/>
                </p:nvSpPr>
                <p:spPr bwMode="invGray">
                  <a:xfrm>
                    <a:off x="4776" y="2312"/>
                    <a:ext cx="0" cy="127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3" name="Line 248"/>
            <p:cNvSpPr>
              <a:spLocks noChangeShapeType="1"/>
            </p:cNvSpPr>
            <p:nvPr/>
          </p:nvSpPr>
          <p:spPr bwMode="auto">
            <a:xfrm>
              <a:off x="7002463" y="3581400"/>
              <a:ext cx="331787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54" name="Line 250"/>
            <p:cNvSpPr>
              <a:spLocks noChangeShapeType="1"/>
            </p:cNvSpPr>
            <p:nvPr/>
          </p:nvSpPr>
          <p:spPr bwMode="auto">
            <a:xfrm flipH="1">
              <a:off x="7639050" y="4275138"/>
              <a:ext cx="234950" cy="125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grpSp>
          <p:nvGrpSpPr>
            <p:cNvPr id="55" name="Group 335"/>
            <p:cNvGrpSpPr>
              <a:grpSpLocks/>
            </p:cNvGrpSpPr>
            <p:nvPr/>
          </p:nvGrpSpPr>
          <p:grpSpPr bwMode="auto">
            <a:xfrm>
              <a:off x="6756400" y="2703536"/>
              <a:ext cx="355600" cy="328614"/>
              <a:chOff x="4464" y="2311"/>
              <a:chExt cx="224" cy="207"/>
            </a:xfrm>
          </p:grpSpPr>
          <p:sp>
            <p:nvSpPr>
              <p:cNvPr id="132" name="Line 222"/>
              <p:cNvSpPr>
                <a:spLocks noChangeShapeType="1"/>
              </p:cNvSpPr>
              <p:nvPr/>
            </p:nvSpPr>
            <p:spPr bwMode="auto">
              <a:xfrm flipV="1">
                <a:off x="4464" y="2516"/>
                <a:ext cx="218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3" name="Group 289"/>
              <p:cNvGrpSpPr>
                <a:grpSpLocks/>
              </p:cNvGrpSpPr>
              <p:nvPr/>
            </p:nvGrpSpPr>
            <p:grpSpPr bwMode="auto">
              <a:xfrm>
                <a:off x="4464" y="2311"/>
                <a:ext cx="224" cy="204"/>
                <a:chOff x="4464" y="2311"/>
                <a:chExt cx="224" cy="204"/>
              </a:xfrm>
            </p:grpSpPr>
            <p:sp>
              <p:nvSpPr>
                <p:cNvPr id="134" name="Oval 221"/>
                <p:cNvSpPr>
                  <a:spLocks noChangeArrowheads="1"/>
                </p:cNvSpPr>
                <p:nvPr/>
              </p:nvSpPr>
              <p:spPr bwMode="auto">
                <a:xfrm>
                  <a:off x="4464" y="2313"/>
                  <a:ext cx="218" cy="202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fr-FR" sz="2000">
                    <a:latin typeface="Helvetica" pitchFamily="34" charset="0"/>
                  </a:endParaRPr>
                </a:p>
              </p:txBody>
            </p:sp>
            <p:grpSp>
              <p:nvGrpSpPr>
                <p:cNvPr id="135" name="Group 252"/>
                <p:cNvGrpSpPr>
                  <a:grpSpLocks/>
                </p:cNvGrpSpPr>
                <p:nvPr/>
              </p:nvGrpSpPr>
              <p:grpSpPr bwMode="auto">
                <a:xfrm>
                  <a:off x="4578" y="2311"/>
                  <a:ext cx="110" cy="204"/>
                  <a:chOff x="4776" y="2312"/>
                  <a:chExt cx="67" cy="128"/>
                </a:xfrm>
              </p:grpSpPr>
              <p:sp>
                <p:nvSpPr>
                  <p:cNvPr id="136" name="Arc 253"/>
                  <p:cNvSpPr>
                    <a:spLocks/>
                  </p:cNvSpPr>
                  <p:nvPr/>
                </p:nvSpPr>
                <p:spPr bwMode="invGray">
                  <a:xfrm>
                    <a:off x="4777" y="2313"/>
                    <a:ext cx="66" cy="64"/>
                  </a:xfrm>
                  <a:custGeom>
                    <a:avLst/>
                    <a:gdLst>
                      <a:gd name="G0" fmla="+- 327 0 0"/>
                      <a:gd name="G1" fmla="+- 21600 0 0"/>
                      <a:gd name="G2" fmla="+- 21600 0 0"/>
                      <a:gd name="T0" fmla="*/ 0 w 21924"/>
                      <a:gd name="T1" fmla="*/ 2 h 21600"/>
                      <a:gd name="T2" fmla="*/ 21924 w 21924"/>
                      <a:gd name="T3" fmla="*/ 21257 h 21600"/>
                      <a:gd name="T4" fmla="*/ 327 w 21924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924" h="21600" fill="none" extrusionOk="0">
                        <a:moveTo>
                          <a:pt x="0" y="2"/>
                        </a:moveTo>
                        <a:cubicBezTo>
                          <a:pt x="108" y="0"/>
                          <a:pt x="217" y="-1"/>
                          <a:pt x="327" y="0"/>
                        </a:cubicBezTo>
                        <a:cubicBezTo>
                          <a:pt x="12122" y="0"/>
                          <a:pt x="21736" y="9462"/>
                          <a:pt x="21924" y="21256"/>
                        </a:cubicBezTo>
                      </a:path>
                      <a:path w="21924" h="21600" stroke="0" extrusionOk="0">
                        <a:moveTo>
                          <a:pt x="0" y="2"/>
                        </a:moveTo>
                        <a:cubicBezTo>
                          <a:pt x="108" y="0"/>
                          <a:pt x="217" y="-1"/>
                          <a:pt x="327" y="0"/>
                        </a:cubicBezTo>
                        <a:cubicBezTo>
                          <a:pt x="12122" y="0"/>
                          <a:pt x="21736" y="9462"/>
                          <a:pt x="21924" y="21256"/>
                        </a:cubicBezTo>
                        <a:lnTo>
                          <a:pt x="327" y="21600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Arc 254"/>
                  <p:cNvSpPr>
                    <a:spLocks/>
                  </p:cNvSpPr>
                  <p:nvPr/>
                </p:nvSpPr>
                <p:spPr bwMode="invGray">
                  <a:xfrm>
                    <a:off x="4776" y="2375"/>
                    <a:ext cx="67" cy="65"/>
                  </a:xfrm>
                  <a:custGeom>
                    <a:avLst/>
                    <a:gdLst>
                      <a:gd name="G0" fmla="+- 332 0 0"/>
                      <a:gd name="G1" fmla="+- 343 0 0"/>
                      <a:gd name="G2" fmla="+- 21600 0 0"/>
                      <a:gd name="T0" fmla="*/ 21929 w 21932"/>
                      <a:gd name="T1" fmla="*/ 0 h 21943"/>
                      <a:gd name="T2" fmla="*/ 0 w 21932"/>
                      <a:gd name="T3" fmla="*/ 21940 h 21943"/>
                      <a:gd name="T4" fmla="*/ 332 w 21932"/>
                      <a:gd name="T5" fmla="*/ 343 h 219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932" h="21943" fill="none" extrusionOk="0">
                        <a:moveTo>
                          <a:pt x="21929" y="-1"/>
                        </a:moveTo>
                        <a:cubicBezTo>
                          <a:pt x="21931" y="114"/>
                          <a:pt x="21932" y="228"/>
                          <a:pt x="21932" y="343"/>
                        </a:cubicBezTo>
                        <a:cubicBezTo>
                          <a:pt x="21932" y="12272"/>
                          <a:pt x="12261" y="21943"/>
                          <a:pt x="332" y="21943"/>
                        </a:cubicBezTo>
                        <a:cubicBezTo>
                          <a:pt x="221" y="21943"/>
                          <a:pt x="110" y="21942"/>
                          <a:pt x="-1" y="21940"/>
                        </a:cubicBezTo>
                      </a:path>
                      <a:path w="21932" h="21943" stroke="0" extrusionOk="0">
                        <a:moveTo>
                          <a:pt x="21929" y="-1"/>
                        </a:moveTo>
                        <a:cubicBezTo>
                          <a:pt x="21931" y="114"/>
                          <a:pt x="21932" y="228"/>
                          <a:pt x="21932" y="343"/>
                        </a:cubicBezTo>
                        <a:cubicBezTo>
                          <a:pt x="21932" y="12272"/>
                          <a:pt x="12261" y="21943"/>
                          <a:pt x="332" y="21943"/>
                        </a:cubicBezTo>
                        <a:cubicBezTo>
                          <a:pt x="221" y="21943"/>
                          <a:pt x="110" y="21942"/>
                          <a:pt x="-1" y="21940"/>
                        </a:cubicBezTo>
                        <a:lnTo>
                          <a:pt x="332" y="343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Line 255"/>
                  <p:cNvSpPr>
                    <a:spLocks noChangeShapeType="1"/>
                  </p:cNvSpPr>
                  <p:nvPr/>
                </p:nvSpPr>
                <p:spPr bwMode="invGray">
                  <a:xfrm>
                    <a:off x="4776" y="2312"/>
                    <a:ext cx="0" cy="127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6" name="Group 256"/>
            <p:cNvGrpSpPr>
              <a:grpSpLocks/>
            </p:cNvGrpSpPr>
            <p:nvPr/>
          </p:nvGrpSpPr>
          <p:grpSpPr bwMode="auto">
            <a:xfrm>
              <a:off x="4838700" y="4792663"/>
              <a:ext cx="317500" cy="322262"/>
              <a:chOff x="2155" y="2905"/>
              <a:chExt cx="374" cy="359"/>
            </a:xfrm>
          </p:grpSpPr>
          <p:sp>
            <p:nvSpPr>
              <p:cNvPr id="130" name="Oval 257"/>
              <p:cNvSpPr>
                <a:spLocks noChangeArrowheads="1"/>
              </p:cNvSpPr>
              <p:nvPr/>
            </p:nvSpPr>
            <p:spPr bwMode="invGray">
              <a:xfrm>
                <a:off x="2155" y="2905"/>
                <a:ext cx="374" cy="35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fr-FR" sz="2000">
                  <a:latin typeface="Helvetica" pitchFamily="34" charset="0"/>
                </a:endParaRPr>
              </a:p>
            </p:txBody>
          </p:sp>
          <p:sp>
            <p:nvSpPr>
              <p:cNvPr id="131" name="Line 258"/>
              <p:cNvSpPr>
                <a:spLocks noChangeShapeType="1"/>
              </p:cNvSpPr>
              <p:nvPr/>
            </p:nvSpPr>
            <p:spPr bwMode="invGray">
              <a:xfrm>
                <a:off x="2155" y="3263"/>
                <a:ext cx="374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" name="Group 268"/>
            <p:cNvGrpSpPr>
              <a:grpSpLocks/>
            </p:cNvGrpSpPr>
            <p:nvPr/>
          </p:nvGrpSpPr>
          <p:grpSpPr bwMode="auto">
            <a:xfrm>
              <a:off x="2509852" y="2595563"/>
              <a:ext cx="298451" cy="307975"/>
              <a:chOff x="2655" y="968"/>
              <a:chExt cx="188" cy="194"/>
            </a:xfrm>
          </p:grpSpPr>
          <p:sp>
            <p:nvSpPr>
              <p:cNvPr id="128" name="Oval 269"/>
              <p:cNvSpPr>
                <a:spLocks noChangeArrowheads="1"/>
              </p:cNvSpPr>
              <p:nvPr/>
            </p:nvSpPr>
            <p:spPr bwMode="auto">
              <a:xfrm>
                <a:off x="2655" y="968"/>
                <a:ext cx="185" cy="194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fr-FR" sz="2000">
                  <a:latin typeface="Helvetica" pitchFamily="34" charset="0"/>
                </a:endParaRPr>
              </a:p>
            </p:txBody>
          </p:sp>
          <p:sp>
            <p:nvSpPr>
              <p:cNvPr id="129" name="Line 270"/>
              <p:cNvSpPr>
                <a:spLocks noChangeShapeType="1"/>
              </p:cNvSpPr>
              <p:nvPr/>
            </p:nvSpPr>
            <p:spPr bwMode="auto">
              <a:xfrm flipV="1">
                <a:off x="2655" y="1160"/>
                <a:ext cx="188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" name="Group 271"/>
            <p:cNvGrpSpPr>
              <a:grpSpLocks/>
            </p:cNvGrpSpPr>
            <p:nvPr/>
          </p:nvGrpSpPr>
          <p:grpSpPr bwMode="auto">
            <a:xfrm>
              <a:off x="3741752" y="2865438"/>
              <a:ext cx="298451" cy="307975"/>
              <a:chOff x="2655" y="968"/>
              <a:chExt cx="188" cy="194"/>
            </a:xfrm>
          </p:grpSpPr>
          <p:sp>
            <p:nvSpPr>
              <p:cNvPr id="126" name="Oval 272"/>
              <p:cNvSpPr>
                <a:spLocks noChangeArrowheads="1"/>
              </p:cNvSpPr>
              <p:nvPr/>
            </p:nvSpPr>
            <p:spPr bwMode="auto">
              <a:xfrm>
                <a:off x="2655" y="968"/>
                <a:ext cx="185" cy="194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fr-FR" sz="2000">
                  <a:latin typeface="Helvetica" pitchFamily="34" charset="0"/>
                </a:endParaRPr>
              </a:p>
            </p:txBody>
          </p:sp>
          <p:sp>
            <p:nvSpPr>
              <p:cNvPr id="127" name="Line 273"/>
              <p:cNvSpPr>
                <a:spLocks noChangeShapeType="1"/>
              </p:cNvSpPr>
              <p:nvPr/>
            </p:nvSpPr>
            <p:spPr bwMode="auto">
              <a:xfrm flipV="1">
                <a:off x="2655" y="1160"/>
                <a:ext cx="188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" name="Group 288"/>
            <p:cNvGrpSpPr>
              <a:grpSpLocks/>
            </p:cNvGrpSpPr>
            <p:nvPr/>
          </p:nvGrpSpPr>
          <p:grpSpPr bwMode="auto">
            <a:xfrm>
              <a:off x="6010275" y="3502025"/>
              <a:ext cx="430213" cy="303213"/>
              <a:chOff x="4114" y="1174"/>
              <a:chExt cx="271" cy="191"/>
            </a:xfrm>
          </p:grpSpPr>
          <p:grpSp>
            <p:nvGrpSpPr>
              <p:cNvPr id="118" name="Group 209"/>
              <p:cNvGrpSpPr>
                <a:grpSpLocks/>
              </p:cNvGrpSpPr>
              <p:nvPr/>
            </p:nvGrpSpPr>
            <p:grpSpPr bwMode="auto">
              <a:xfrm>
                <a:off x="4114" y="1177"/>
                <a:ext cx="263" cy="188"/>
                <a:chOff x="1824" y="672"/>
                <a:chExt cx="505" cy="367"/>
              </a:xfrm>
            </p:grpSpPr>
            <p:sp>
              <p:nvSpPr>
                <p:cNvPr id="123" name="Oval 210"/>
                <p:cNvSpPr>
                  <a:spLocks noChangeArrowheads="1"/>
                </p:cNvSpPr>
                <p:nvPr/>
              </p:nvSpPr>
              <p:spPr bwMode="auto">
                <a:xfrm>
                  <a:off x="1964" y="672"/>
                  <a:ext cx="365" cy="367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Line 211"/>
                <p:cNvSpPr>
                  <a:spLocks noChangeShapeType="1"/>
                </p:cNvSpPr>
                <p:nvPr/>
              </p:nvSpPr>
              <p:spPr bwMode="auto">
                <a:xfrm>
                  <a:off x="1824" y="736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212"/>
                <p:cNvSpPr>
                  <a:spLocks noChangeShapeType="1"/>
                </p:cNvSpPr>
                <p:nvPr/>
              </p:nvSpPr>
              <p:spPr bwMode="auto">
                <a:xfrm flipH="1">
                  <a:off x="1824" y="855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" name="Group 214"/>
              <p:cNvGrpSpPr>
                <a:grpSpLocks/>
              </p:cNvGrpSpPr>
              <p:nvPr/>
            </p:nvGrpSpPr>
            <p:grpSpPr bwMode="auto">
              <a:xfrm>
                <a:off x="4286" y="1174"/>
                <a:ext cx="99" cy="190"/>
                <a:chOff x="4776" y="2312"/>
                <a:chExt cx="67" cy="128"/>
              </a:xfrm>
            </p:grpSpPr>
            <p:sp>
              <p:nvSpPr>
                <p:cNvPr id="120" name="Arc 215"/>
                <p:cNvSpPr>
                  <a:spLocks/>
                </p:cNvSpPr>
                <p:nvPr/>
              </p:nvSpPr>
              <p:spPr bwMode="invGray">
                <a:xfrm>
                  <a:off x="4777" y="2313"/>
                  <a:ext cx="66" cy="64"/>
                </a:xfrm>
                <a:custGeom>
                  <a:avLst/>
                  <a:gdLst>
                    <a:gd name="G0" fmla="+- 327 0 0"/>
                    <a:gd name="G1" fmla="+- 21600 0 0"/>
                    <a:gd name="G2" fmla="+- 21600 0 0"/>
                    <a:gd name="T0" fmla="*/ 0 w 21924"/>
                    <a:gd name="T1" fmla="*/ 2 h 21600"/>
                    <a:gd name="T2" fmla="*/ 21924 w 21924"/>
                    <a:gd name="T3" fmla="*/ 21257 h 21600"/>
                    <a:gd name="T4" fmla="*/ 327 w 2192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24" h="21600" fill="none" extrusionOk="0">
                      <a:moveTo>
                        <a:pt x="0" y="2"/>
                      </a:moveTo>
                      <a:cubicBezTo>
                        <a:pt x="108" y="0"/>
                        <a:pt x="217" y="-1"/>
                        <a:pt x="327" y="0"/>
                      </a:cubicBezTo>
                      <a:cubicBezTo>
                        <a:pt x="12122" y="0"/>
                        <a:pt x="21736" y="9462"/>
                        <a:pt x="21924" y="21256"/>
                      </a:cubicBezTo>
                    </a:path>
                    <a:path w="21924" h="21600" stroke="0" extrusionOk="0">
                      <a:moveTo>
                        <a:pt x="0" y="2"/>
                      </a:moveTo>
                      <a:cubicBezTo>
                        <a:pt x="108" y="0"/>
                        <a:pt x="217" y="-1"/>
                        <a:pt x="327" y="0"/>
                      </a:cubicBezTo>
                      <a:cubicBezTo>
                        <a:pt x="12122" y="0"/>
                        <a:pt x="21736" y="9462"/>
                        <a:pt x="21924" y="21256"/>
                      </a:cubicBezTo>
                      <a:lnTo>
                        <a:pt x="327" y="2160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Arc 216"/>
                <p:cNvSpPr>
                  <a:spLocks/>
                </p:cNvSpPr>
                <p:nvPr/>
              </p:nvSpPr>
              <p:spPr bwMode="invGray">
                <a:xfrm>
                  <a:off x="4776" y="2375"/>
                  <a:ext cx="67" cy="65"/>
                </a:xfrm>
                <a:custGeom>
                  <a:avLst/>
                  <a:gdLst>
                    <a:gd name="G0" fmla="+- 332 0 0"/>
                    <a:gd name="G1" fmla="+- 343 0 0"/>
                    <a:gd name="G2" fmla="+- 21600 0 0"/>
                    <a:gd name="T0" fmla="*/ 21929 w 21932"/>
                    <a:gd name="T1" fmla="*/ 0 h 21943"/>
                    <a:gd name="T2" fmla="*/ 0 w 21932"/>
                    <a:gd name="T3" fmla="*/ 21940 h 21943"/>
                    <a:gd name="T4" fmla="*/ 332 w 21932"/>
                    <a:gd name="T5" fmla="*/ 343 h 219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32" h="21943" fill="none" extrusionOk="0">
                      <a:moveTo>
                        <a:pt x="21929" y="-1"/>
                      </a:moveTo>
                      <a:cubicBezTo>
                        <a:pt x="21931" y="114"/>
                        <a:pt x="21932" y="228"/>
                        <a:pt x="21932" y="343"/>
                      </a:cubicBezTo>
                      <a:cubicBezTo>
                        <a:pt x="21932" y="12272"/>
                        <a:pt x="12261" y="21943"/>
                        <a:pt x="332" y="21943"/>
                      </a:cubicBezTo>
                      <a:cubicBezTo>
                        <a:pt x="221" y="21943"/>
                        <a:pt x="110" y="21942"/>
                        <a:pt x="-1" y="21940"/>
                      </a:cubicBezTo>
                    </a:path>
                    <a:path w="21932" h="21943" stroke="0" extrusionOk="0">
                      <a:moveTo>
                        <a:pt x="21929" y="-1"/>
                      </a:moveTo>
                      <a:cubicBezTo>
                        <a:pt x="21931" y="114"/>
                        <a:pt x="21932" y="228"/>
                        <a:pt x="21932" y="343"/>
                      </a:cubicBezTo>
                      <a:cubicBezTo>
                        <a:pt x="21932" y="12272"/>
                        <a:pt x="12261" y="21943"/>
                        <a:pt x="332" y="21943"/>
                      </a:cubicBezTo>
                      <a:cubicBezTo>
                        <a:pt x="221" y="21943"/>
                        <a:pt x="110" y="21942"/>
                        <a:pt x="-1" y="21940"/>
                      </a:cubicBezTo>
                      <a:lnTo>
                        <a:pt x="332" y="343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Line 217"/>
                <p:cNvSpPr>
                  <a:spLocks noChangeShapeType="1"/>
                </p:cNvSpPr>
                <p:nvPr/>
              </p:nvSpPr>
              <p:spPr bwMode="invGray">
                <a:xfrm>
                  <a:off x="4776" y="2312"/>
                  <a:ext cx="0" cy="127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0" name="Rectangle 276"/>
            <p:cNvSpPr>
              <a:spLocks noChangeArrowheads="1"/>
            </p:cNvSpPr>
            <p:nvPr/>
          </p:nvSpPr>
          <p:spPr bwMode="auto">
            <a:xfrm>
              <a:off x="2165350" y="3619500"/>
              <a:ext cx="3255963" cy="2765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61" name="Group 277"/>
            <p:cNvGrpSpPr>
              <a:grpSpLocks/>
            </p:cNvGrpSpPr>
            <p:nvPr/>
          </p:nvGrpSpPr>
          <p:grpSpPr bwMode="auto">
            <a:xfrm>
              <a:off x="4800600" y="5732463"/>
              <a:ext cx="317500" cy="322262"/>
              <a:chOff x="2155" y="2905"/>
              <a:chExt cx="374" cy="359"/>
            </a:xfrm>
          </p:grpSpPr>
          <p:sp>
            <p:nvSpPr>
              <p:cNvPr id="116" name="Oval 278"/>
              <p:cNvSpPr>
                <a:spLocks noChangeArrowheads="1"/>
              </p:cNvSpPr>
              <p:nvPr/>
            </p:nvSpPr>
            <p:spPr bwMode="invGray">
              <a:xfrm>
                <a:off x="2155" y="2905"/>
                <a:ext cx="374" cy="35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fr-FR" sz="2000">
                  <a:latin typeface="Helvetica" pitchFamily="34" charset="0"/>
                </a:endParaRPr>
              </a:p>
            </p:txBody>
          </p:sp>
          <p:sp>
            <p:nvSpPr>
              <p:cNvPr id="117" name="Line 279"/>
              <p:cNvSpPr>
                <a:spLocks noChangeShapeType="1"/>
              </p:cNvSpPr>
              <p:nvPr/>
            </p:nvSpPr>
            <p:spPr bwMode="invGray">
              <a:xfrm>
                <a:off x="2155" y="3263"/>
                <a:ext cx="374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" name="Rectangle 280"/>
            <p:cNvSpPr>
              <a:spLocks noChangeArrowheads="1"/>
            </p:cNvSpPr>
            <p:nvPr/>
          </p:nvSpPr>
          <p:spPr bwMode="auto">
            <a:xfrm>
              <a:off x="4545013" y="6107113"/>
              <a:ext cx="8397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fr-FR" sz="1400">
                  <a:latin typeface="FranklinGothic" pitchFamily="2" charset="0"/>
                </a:rPr>
                <a:t>Schedule</a:t>
              </a:r>
            </a:p>
          </p:txBody>
        </p:sp>
        <p:grpSp>
          <p:nvGrpSpPr>
            <p:cNvPr id="63" name="Group 284"/>
            <p:cNvGrpSpPr>
              <a:grpSpLocks/>
            </p:cNvGrpSpPr>
            <p:nvPr/>
          </p:nvGrpSpPr>
          <p:grpSpPr bwMode="auto">
            <a:xfrm>
              <a:off x="3700506" y="1570058"/>
              <a:ext cx="330202" cy="395290"/>
              <a:chOff x="4523" y="1693"/>
              <a:chExt cx="208" cy="249"/>
            </a:xfrm>
          </p:grpSpPr>
          <p:sp>
            <p:nvSpPr>
              <p:cNvPr id="113" name="Line 285"/>
              <p:cNvSpPr>
                <a:spLocks noChangeShapeType="1"/>
              </p:cNvSpPr>
              <p:nvPr/>
            </p:nvSpPr>
            <p:spPr bwMode="auto">
              <a:xfrm flipV="1">
                <a:off x="4587" y="1693"/>
                <a:ext cx="59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Oval 286"/>
              <p:cNvSpPr>
                <a:spLocks noChangeArrowheads="1"/>
              </p:cNvSpPr>
              <p:nvPr/>
            </p:nvSpPr>
            <p:spPr bwMode="auto">
              <a:xfrm>
                <a:off x="4523" y="1736"/>
                <a:ext cx="208" cy="206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Line 287"/>
              <p:cNvSpPr>
                <a:spLocks noChangeShapeType="1"/>
              </p:cNvSpPr>
              <p:nvPr/>
            </p:nvSpPr>
            <p:spPr bwMode="auto">
              <a:xfrm flipH="1" flipV="1">
                <a:off x="4589" y="1744"/>
                <a:ext cx="56" cy="49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" name="Rectangle 296"/>
            <p:cNvSpPr>
              <a:spLocks noChangeArrowheads="1"/>
            </p:cNvSpPr>
            <p:nvPr/>
          </p:nvSpPr>
          <p:spPr bwMode="auto">
            <a:xfrm>
              <a:off x="4322763" y="4027488"/>
              <a:ext cx="1257300" cy="5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fr-FR" sz="1400">
                  <a:latin typeface="FranklinGothic" pitchFamily="2" charset="0"/>
                </a:rPr>
                <a:t>Course</a:t>
              </a:r>
            </a:p>
            <a:p>
              <a:pPr algn="ctr"/>
              <a:r>
                <a:rPr lang="fr-FR" sz="1400">
                  <a:latin typeface="FranklinGothic" pitchFamily="2" charset="0"/>
                </a:rPr>
                <a:t>Catalog</a:t>
              </a:r>
            </a:p>
            <a:p>
              <a:pPr algn="ctr"/>
              <a:r>
                <a:rPr lang="fr-FR" sz="1400">
                  <a:latin typeface="FranklinGothic" pitchFamily="2" charset="0"/>
                </a:rPr>
                <a:t>System</a:t>
              </a:r>
            </a:p>
          </p:txBody>
        </p:sp>
        <p:grpSp>
          <p:nvGrpSpPr>
            <p:cNvPr id="65" name="Group 297"/>
            <p:cNvGrpSpPr>
              <a:grpSpLocks/>
            </p:cNvGrpSpPr>
            <p:nvPr/>
          </p:nvGrpSpPr>
          <p:grpSpPr bwMode="auto">
            <a:xfrm>
              <a:off x="2341566" y="4584700"/>
              <a:ext cx="422276" cy="298450"/>
              <a:chOff x="1824" y="672"/>
              <a:chExt cx="510" cy="366"/>
            </a:xfrm>
          </p:grpSpPr>
          <p:sp>
            <p:nvSpPr>
              <p:cNvPr id="110" name="Oval 298"/>
              <p:cNvSpPr>
                <a:spLocks noChangeArrowheads="1"/>
              </p:cNvSpPr>
              <p:nvPr/>
            </p:nvSpPr>
            <p:spPr bwMode="invGray">
              <a:xfrm>
                <a:off x="1968" y="672"/>
                <a:ext cx="366" cy="36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Line 299"/>
              <p:cNvSpPr>
                <a:spLocks noChangeShapeType="1"/>
              </p:cNvSpPr>
              <p:nvPr/>
            </p:nvSpPr>
            <p:spPr bwMode="invGray">
              <a:xfrm>
                <a:off x="1824" y="736"/>
                <a:ext cx="0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300"/>
              <p:cNvSpPr>
                <a:spLocks noChangeShapeType="1"/>
              </p:cNvSpPr>
              <p:nvPr/>
            </p:nvSpPr>
            <p:spPr bwMode="invGray">
              <a:xfrm flipH="1">
                <a:off x="1824" y="8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" name="Rectangle 301"/>
            <p:cNvSpPr>
              <a:spLocks noChangeArrowheads="1"/>
            </p:cNvSpPr>
            <p:nvPr/>
          </p:nvSpPr>
          <p:spPr bwMode="auto">
            <a:xfrm>
              <a:off x="1943100" y="4916488"/>
              <a:ext cx="1295400" cy="436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fr-FR" sz="1400">
                  <a:latin typeface="FranklinGothic" pitchFamily="2" charset="0"/>
                </a:rPr>
                <a:t>Billing</a:t>
              </a:r>
            </a:p>
            <a:p>
              <a:pPr algn="ctr"/>
              <a:r>
                <a:rPr lang="fr-FR" sz="1400">
                  <a:latin typeface="FranklinGothic" pitchFamily="2" charset="0"/>
                </a:rPr>
                <a:t>System</a:t>
              </a:r>
            </a:p>
          </p:txBody>
        </p:sp>
        <p:grpSp>
          <p:nvGrpSpPr>
            <p:cNvPr id="67" name="Group 302"/>
            <p:cNvGrpSpPr>
              <a:grpSpLocks/>
            </p:cNvGrpSpPr>
            <p:nvPr/>
          </p:nvGrpSpPr>
          <p:grpSpPr bwMode="auto">
            <a:xfrm>
              <a:off x="4678366" y="3695700"/>
              <a:ext cx="422276" cy="298450"/>
              <a:chOff x="1824" y="672"/>
              <a:chExt cx="510" cy="366"/>
            </a:xfrm>
          </p:grpSpPr>
          <p:sp>
            <p:nvSpPr>
              <p:cNvPr id="107" name="Oval 303"/>
              <p:cNvSpPr>
                <a:spLocks noChangeArrowheads="1"/>
              </p:cNvSpPr>
              <p:nvPr/>
            </p:nvSpPr>
            <p:spPr bwMode="invGray">
              <a:xfrm>
                <a:off x="1968" y="672"/>
                <a:ext cx="366" cy="36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Line 304"/>
              <p:cNvSpPr>
                <a:spLocks noChangeShapeType="1"/>
              </p:cNvSpPr>
              <p:nvPr/>
            </p:nvSpPr>
            <p:spPr bwMode="invGray">
              <a:xfrm>
                <a:off x="1824" y="736"/>
                <a:ext cx="0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305"/>
              <p:cNvSpPr>
                <a:spLocks noChangeShapeType="1"/>
              </p:cNvSpPr>
              <p:nvPr/>
            </p:nvSpPr>
            <p:spPr bwMode="invGray">
              <a:xfrm flipH="1">
                <a:off x="1824" y="8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" name="Line 306"/>
            <p:cNvSpPr>
              <a:spLocks noChangeShapeType="1"/>
            </p:cNvSpPr>
            <p:nvPr/>
          </p:nvSpPr>
          <p:spPr bwMode="auto">
            <a:xfrm flipV="1">
              <a:off x="3921125" y="4165600"/>
              <a:ext cx="663575" cy="611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307"/>
            <p:cNvSpPr>
              <a:spLocks noChangeShapeType="1"/>
            </p:cNvSpPr>
            <p:nvPr/>
          </p:nvSpPr>
          <p:spPr bwMode="auto">
            <a:xfrm flipV="1">
              <a:off x="3984625" y="4927600"/>
              <a:ext cx="739775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08"/>
            <p:cNvSpPr>
              <a:spLocks noChangeShapeType="1"/>
            </p:cNvSpPr>
            <p:nvPr/>
          </p:nvSpPr>
          <p:spPr bwMode="auto">
            <a:xfrm>
              <a:off x="2867025" y="4865688"/>
              <a:ext cx="612775" cy="87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309"/>
            <p:cNvSpPr>
              <a:spLocks noChangeShapeType="1"/>
            </p:cNvSpPr>
            <p:nvPr/>
          </p:nvSpPr>
          <p:spPr bwMode="auto">
            <a:xfrm flipH="1" flipV="1">
              <a:off x="4414838" y="5437188"/>
              <a:ext cx="376237" cy="2079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" name="Group 310"/>
            <p:cNvGrpSpPr>
              <a:grpSpLocks/>
            </p:cNvGrpSpPr>
            <p:nvPr/>
          </p:nvGrpSpPr>
          <p:grpSpPr bwMode="auto">
            <a:xfrm>
              <a:off x="2473328" y="965200"/>
              <a:ext cx="422276" cy="298450"/>
              <a:chOff x="1824" y="672"/>
              <a:chExt cx="510" cy="366"/>
            </a:xfrm>
          </p:grpSpPr>
          <p:sp>
            <p:nvSpPr>
              <p:cNvPr id="104" name="Oval 311"/>
              <p:cNvSpPr>
                <a:spLocks noChangeArrowheads="1"/>
              </p:cNvSpPr>
              <p:nvPr/>
            </p:nvSpPr>
            <p:spPr bwMode="auto">
              <a:xfrm>
                <a:off x="1968" y="672"/>
                <a:ext cx="366" cy="366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Line 312"/>
              <p:cNvSpPr>
                <a:spLocks noChangeShapeType="1"/>
              </p:cNvSpPr>
              <p:nvPr/>
            </p:nvSpPr>
            <p:spPr bwMode="auto">
              <a:xfrm>
                <a:off x="1824" y="736"/>
                <a:ext cx="0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313"/>
              <p:cNvSpPr>
                <a:spLocks noChangeShapeType="1"/>
              </p:cNvSpPr>
              <p:nvPr/>
            </p:nvSpPr>
            <p:spPr bwMode="auto">
              <a:xfrm flipH="1">
                <a:off x="1824" y="8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Rectangle 314"/>
            <p:cNvSpPr>
              <a:spLocks noChangeArrowheads="1"/>
            </p:cNvSpPr>
            <p:nvPr/>
          </p:nvSpPr>
          <p:spPr bwMode="auto">
            <a:xfrm>
              <a:off x="2138363" y="1296988"/>
              <a:ext cx="1257300" cy="5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fr-FR" sz="1400">
                  <a:latin typeface="FranklinGothic" pitchFamily="2" charset="0"/>
                </a:rPr>
                <a:t>RegisterFor</a:t>
              </a:r>
            </a:p>
            <a:p>
              <a:pPr algn="ctr"/>
              <a:r>
                <a:rPr lang="fr-FR" sz="1400">
                  <a:latin typeface="FranklinGothic" pitchFamily="2" charset="0"/>
                </a:rPr>
                <a:t>CoursesForm</a:t>
              </a:r>
            </a:p>
          </p:txBody>
        </p:sp>
        <p:grpSp>
          <p:nvGrpSpPr>
            <p:cNvPr id="74" name="Group 315"/>
            <p:cNvGrpSpPr>
              <a:grpSpLocks/>
            </p:cNvGrpSpPr>
            <p:nvPr/>
          </p:nvGrpSpPr>
          <p:grpSpPr bwMode="auto">
            <a:xfrm>
              <a:off x="6169028" y="990600"/>
              <a:ext cx="422276" cy="298450"/>
              <a:chOff x="1824" y="672"/>
              <a:chExt cx="510" cy="366"/>
            </a:xfrm>
          </p:grpSpPr>
          <p:sp>
            <p:nvSpPr>
              <p:cNvPr id="101" name="Oval 316"/>
              <p:cNvSpPr>
                <a:spLocks noChangeArrowheads="1"/>
              </p:cNvSpPr>
              <p:nvPr/>
            </p:nvSpPr>
            <p:spPr bwMode="auto">
              <a:xfrm>
                <a:off x="1968" y="672"/>
                <a:ext cx="366" cy="366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Line 317"/>
              <p:cNvSpPr>
                <a:spLocks noChangeShapeType="1"/>
              </p:cNvSpPr>
              <p:nvPr/>
            </p:nvSpPr>
            <p:spPr bwMode="auto">
              <a:xfrm>
                <a:off x="1824" y="736"/>
                <a:ext cx="0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318"/>
              <p:cNvSpPr>
                <a:spLocks noChangeShapeType="1"/>
              </p:cNvSpPr>
              <p:nvPr/>
            </p:nvSpPr>
            <p:spPr bwMode="auto">
              <a:xfrm flipH="1">
                <a:off x="1824" y="8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" name="Rectangle 319"/>
            <p:cNvSpPr>
              <a:spLocks noChangeArrowheads="1"/>
            </p:cNvSpPr>
            <p:nvPr/>
          </p:nvSpPr>
          <p:spPr bwMode="auto">
            <a:xfrm>
              <a:off x="5846763" y="1373188"/>
              <a:ext cx="1257300" cy="5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fr-FR" sz="1400">
                  <a:latin typeface="FranklinGothic" pitchFamily="2" charset="0"/>
                </a:rPr>
                <a:t>RegisterFor</a:t>
              </a:r>
            </a:p>
            <a:p>
              <a:pPr algn="ctr"/>
              <a:r>
                <a:rPr lang="fr-FR" sz="1400">
                  <a:latin typeface="FranklinGothic" pitchFamily="2" charset="0"/>
                </a:rPr>
                <a:t>CoursesForm</a:t>
              </a:r>
            </a:p>
          </p:txBody>
        </p:sp>
        <p:grpSp>
          <p:nvGrpSpPr>
            <p:cNvPr id="76" name="Group 327"/>
            <p:cNvGrpSpPr>
              <a:grpSpLocks/>
            </p:cNvGrpSpPr>
            <p:nvPr/>
          </p:nvGrpSpPr>
          <p:grpSpPr bwMode="auto">
            <a:xfrm>
              <a:off x="7762875" y="2238386"/>
              <a:ext cx="346075" cy="352426"/>
              <a:chOff x="5154" y="2106"/>
              <a:chExt cx="218" cy="222"/>
            </a:xfrm>
          </p:grpSpPr>
          <p:sp>
            <p:nvSpPr>
              <p:cNvPr id="94" name="Line 328"/>
              <p:cNvSpPr>
                <a:spLocks noChangeShapeType="1"/>
              </p:cNvSpPr>
              <p:nvPr/>
            </p:nvSpPr>
            <p:spPr bwMode="auto">
              <a:xfrm flipV="1">
                <a:off x="5154" y="2312"/>
                <a:ext cx="218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5" name="Group 329"/>
              <p:cNvGrpSpPr>
                <a:grpSpLocks/>
              </p:cNvGrpSpPr>
              <p:nvPr/>
            </p:nvGrpSpPr>
            <p:grpSpPr bwMode="auto">
              <a:xfrm>
                <a:off x="5154" y="2106"/>
                <a:ext cx="212" cy="222"/>
                <a:chOff x="5154" y="2106"/>
                <a:chExt cx="212" cy="222"/>
              </a:xfrm>
            </p:grpSpPr>
            <p:sp>
              <p:nvSpPr>
                <p:cNvPr id="96" name="Oval 330"/>
                <p:cNvSpPr>
                  <a:spLocks noChangeArrowheads="1"/>
                </p:cNvSpPr>
                <p:nvPr/>
              </p:nvSpPr>
              <p:spPr bwMode="auto">
                <a:xfrm>
                  <a:off x="5154" y="2106"/>
                  <a:ext cx="203" cy="202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fr-FR" sz="2000">
                    <a:latin typeface="Helvetica" pitchFamily="34" charset="0"/>
                  </a:endParaRPr>
                </a:p>
              </p:txBody>
            </p:sp>
            <p:grpSp>
              <p:nvGrpSpPr>
                <p:cNvPr id="97" name="Group 331"/>
                <p:cNvGrpSpPr>
                  <a:grpSpLocks/>
                </p:cNvGrpSpPr>
                <p:nvPr/>
              </p:nvGrpSpPr>
              <p:grpSpPr bwMode="auto">
                <a:xfrm>
                  <a:off x="5259" y="2118"/>
                  <a:ext cx="107" cy="210"/>
                  <a:chOff x="4776" y="2312"/>
                  <a:chExt cx="67" cy="128"/>
                </a:xfrm>
              </p:grpSpPr>
              <p:sp>
                <p:nvSpPr>
                  <p:cNvPr id="98" name="Arc 332"/>
                  <p:cNvSpPr>
                    <a:spLocks/>
                  </p:cNvSpPr>
                  <p:nvPr/>
                </p:nvSpPr>
                <p:spPr bwMode="invGray">
                  <a:xfrm>
                    <a:off x="4777" y="2313"/>
                    <a:ext cx="66" cy="64"/>
                  </a:xfrm>
                  <a:custGeom>
                    <a:avLst/>
                    <a:gdLst>
                      <a:gd name="G0" fmla="+- 327 0 0"/>
                      <a:gd name="G1" fmla="+- 21600 0 0"/>
                      <a:gd name="G2" fmla="+- 21600 0 0"/>
                      <a:gd name="T0" fmla="*/ 0 w 21924"/>
                      <a:gd name="T1" fmla="*/ 2 h 21600"/>
                      <a:gd name="T2" fmla="*/ 21924 w 21924"/>
                      <a:gd name="T3" fmla="*/ 21257 h 21600"/>
                      <a:gd name="T4" fmla="*/ 327 w 21924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924" h="21600" fill="none" extrusionOk="0">
                        <a:moveTo>
                          <a:pt x="0" y="2"/>
                        </a:moveTo>
                        <a:cubicBezTo>
                          <a:pt x="108" y="0"/>
                          <a:pt x="217" y="-1"/>
                          <a:pt x="327" y="0"/>
                        </a:cubicBezTo>
                        <a:cubicBezTo>
                          <a:pt x="12122" y="0"/>
                          <a:pt x="21736" y="9462"/>
                          <a:pt x="21924" y="21256"/>
                        </a:cubicBezTo>
                      </a:path>
                      <a:path w="21924" h="21600" stroke="0" extrusionOk="0">
                        <a:moveTo>
                          <a:pt x="0" y="2"/>
                        </a:moveTo>
                        <a:cubicBezTo>
                          <a:pt x="108" y="0"/>
                          <a:pt x="217" y="-1"/>
                          <a:pt x="327" y="0"/>
                        </a:cubicBezTo>
                        <a:cubicBezTo>
                          <a:pt x="12122" y="0"/>
                          <a:pt x="21736" y="9462"/>
                          <a:pt x="21924" y="21256"/>
                        </a:cubicBezTo>
                        <a:lnTo>
                          <a:pt x="327" y="21600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" name="Arc 333"/>
                  <p:cNvSpPr>
                    <a:spLocks/>
                  </p:cNvSpPr>
                  <p:nvPr/>
                </p:nvSpPr>
                <p:spPr bwMode="invGray">
                  <a:xfrm>
                    <a:off x="4776" y="2375"/>
                    <a:ext cx="67" cy="65"/>
                  </a:xfrm>
                  <a:custGeom>
                    <a:avLst/>
                    <a:gdLst>
                      <a:gd name="G0" fmla="+- 332 0 0"/>
                      <a:gd name="G1" fmla="+- 343 0 0"/>
                      <a:gd name="G2" fmla="+- 21600 0 0"/>
                      <a:gd name="T0" fmla="*/ 21929 w 21932"/>
                      <a:gd name="T1" fmla="*/ 0 h 21943"/>
                      <a:gd name="T2" fmla="*/ 0 w 21932"/>
                      <a:gd name="T3" fmla="*/ 21940 h 21943"/>
                      <a:gd name="T4" fmla="*/ 332 w 21932"/>
                      <a:gd name="T5" fmla="*/ 343 h 219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932" h="21943" fill="none" extrusionOk="0">
                        <a:moveTo>
                          <a:pt x="21929" y="-1"/>
                        </a:moveTo>
                        <a:cubicBezTo>
                          <a:pt x="21931" y="114"/>
                          <a:pt x="21932" y="228"/>
                          <a:pt x="21932" y="343"/>
                        </a:cubicBezTo>
                        <a:cubicBezTo>
                          <a:pt x="21932" y="12272"/>
                          <a:pt x="12261" y="21943"/>
                          <a:pt x="332" y="21943"/>
                        </a:cubicBezTo>
                        <a:cubicBezTo>
                          <a:pt x="221" y="21943"/>
                          <a:pt x="110" y="21942"/>
                          <a:pt x="-1" y="21940"/>
                        </a:cubicBezTo>
                      </a:path>
                      <a:path w="21932" h="21943" stroke="0" extrusionOk="0">
                        <a:moveTo>
                          <a:pt x="21929" y="-1"/>
                        </a:moveTo>
                        <a:cubicBezTo>
                          <a:pt x="21931" y="114"/>
                          <a:pt x="21932" y="228"/>
                          <a:pt x="21932" y="343"/>
                        </a:cubicBezTo>
                        <a:cubicBezTo>
                          <a:pt x="21932" y="12272"/>
                          <a:pt x="12261" y="21943"/>
                          <a:pt x="332" y="21943"/>
                        </a:cubicBezTo>
                        <a:cubicBezTo>
                          <a:pt x="221" y="21943"/>
                          <a:pt x="110" y="21942"/>
                          <a:pt x="-1" y="21940"/>
                        </a:cubicBezTo>
                        <a:lnTo>
                          <a:pt x="332" y="343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Line 334"/>
                  <p:cNvSpPr>
                    <a:spLocks noChangeShapeType="1"/>
                  </p:cNvSpPr>
                  <p:nvPr/>
                </p:nvSpPr>
                <p:spPr bwMode="invGray">
                  <a:xfrm>
                    <a:off x="4776" y="2312"/>
                    <a:ext cx="0" cy="127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77" name="Group 336"/>
            <p:cNvGrpSpPr>
              <a:grpSpLocks/>
            </p:cNvGrpSpPr>
            <p:nvPr/>
          </p:nvGrpSpPr>
          <p:grpSpPr bwMode="auto">
            <a:xfrm>
              <a:off x="8196266" y="5346700"/>
              <a:ext cx="422276" cy="298450"/>
              <a:chOff x="1824" y="672"/>
              <a:chExt cx="510" cy="366"/>
            </a:xfrm>
          </p:grpSpPr>
          <p:sp>
            <p:nvSpPr>
              <p:cNvPr id="91" name="Oval 337"/>
              <p:cNvSpPr>
                <a:spLocks noChangeArrowheads="1"/>
              </p:cNvSpPr>
              <p:nvPr/>
            </p:nvSpPr>
            <p:spPr bwMode="invGray">
              <a:xfrm>
                <a:off x="1968" y="672"/>
                <a:ext cx="366" cy="36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338"/>
              <p:cNvSpPr>
                <a:spLocks noChangeShapeType="1"/>
              </p:cNvSpPr>
              <p:nvPr/>
            </p:nvSpPr>
            <p:spPr bwMode="invGray">
              <a:xfrm>
                <a:off x="1824" y="736"/>
                <a:ext cx="0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339"/>
              <p:cNvSpPr>
                <a:spLocks noChangeShapeType="1"/>
              </p:cNvSpPr>
              <p:nvPr/>
            </p:nvSpPr>
            <p:spPr bwMode="invGray">
              <a:xfrm flipH="1">
                <a:off x="1824" y="8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8" name="Rectangle 340"/>
            <p:cNvSpPr>
              <a:spLocks noChangeArrowheads="1"/>
            </p:cNvSpPr>
            <p:nvPr/>
          </p:nvSpPr>
          <p:spPr bwMode="auto">
            <a:xfrm>
              <a:off x="7797800" y="5665788"/>
              <a:ext cx="1295400" cy="436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fr-FR" sz="1400">
                  <a:latin typeface="FranklinGothic" pitchFamily="2" charset="0"/>
                </a:rPr>
                <a:t>Billing</a:t>
              </a:r>
            </a:p>
            <a:p>
              <a:pPr algn="ctr"/>
              <a:r>
                <a:rPr lang="fr-FR" sz="1400">
                  <a:latin typeface="FranklinGothic" pitchFamily="2" charset="0"/>
                </a:rPr>
                <a:t>System</a:t>
              </a:r>
            </a:p>
          </p:txBody>
        </p:sp>
        <p:grpSp>
          <p:nvGrpSpPr>
            <p:cNvPr id="79" name="Group 341"/>
            <p:cNvGrpSpPr>
              <a:grpSpLocks/>
            </p:cNvGrpSpPr>
            <p:nvPr/>
          </p:nvGrpSpPr>
          <p:grpSpPr bwMode="auto">
            <a:xfrm>
              <a:off x="6265866" y="5473700"/>
              <a:ext cx="422276" cy="298450"/>
              <a:chOff x="1824" y="672"/>
              <a:chExt cx="510" cy="366"/>
            </a:xfrm>
          </p:grpSpPr>
          <p:sp>
            <p:nvSpPr>
              <p:cNvPr id="88" name="Oval 342"/>
              <p:cNvSpPr>
                <a:spLocks noChangeArrowheads="1"/>
              </p:cNvSpPr>
              <p:nvPr/>
            </p:nvSpPr>
            <p:spPr bwMode="invGray">
              <a:xfrm>
                <a:off x="1968" y="672"/>
                <a:ext cx="366" cy="36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Line 343"/>
              <p:cNvSpPr>
                <a:spLocks noChangeShapeType="1"/>
              </p:cNvSpPr>
              <p:nvPr/>
            </p:nvSpPr>
            <p:spPr bwMode="invGray">
              <a:xfrm>
                <a:off x="1824" y="736"/>
                <a:ext cx="0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344"/>
              <p:cNvSpPr>
                <a:spLocks noChangeShapeType="1"/>
              </p:cNvSpPr>
              <p:nvPr/>
            </p:nvSpPr>
            <p:spPr bwMode="invGray">
              <a:xfrm flipH="1">
                <a:off x="1824" y="8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" name="Rectangle 345"/>
            <p:cNvSpPr>
              <a:spLocks noChangeArrowheads="1"/>
            </p:cNvSpPr>
            <p:nvPr/>
          </p:nvSpPr>
          <p:spPr bwMode="auto">
            <a:xfrm>
              <a:off x="5943600" y="5780088"/>
              <a:ext cx="1295400" cy="436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fr-FR" sz="1400">
                  <a:latin typeface="FranklinGothic" pitchFamily="2" charset="0"/>
                </a:rPr>
                <a:t>CloseRegistration</a:t>
              </a:r>
            </a:p>
            <a:p>
              <a:pPr algn="ctr"/>
              <a:r>
                <a:rPr lang="fr-FR" sz="1400">
                  <a:latin typeface="FranklinGothic" pitchFamily="2" charset="0"/>
                </a:rPr>
                <a:t>Form</a:t>
              </a:r>
            </a:p>
          </p:txBody>
        </p:sp>
        <p:sp>
          <p:nvSpPr>
            <p:cNvPr id="81" name="Line 346"/>
            <p:cNvSpPr>
              <a:spLocks noChangeShapeType="1"/>
            </p:cNvSpPr>
            <p:nvPr/>
          </p:nvSpPr>
          <p:spPr bwMode="auto">
            <a:xfrm flipH="1">
              <a:off x="6348413" y="1622425"/>
              <a:ext cx="1027112" cy="966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82" name="Line 347"/>
            <p:cNvSpPr>
              <a:spLocks noChangeShapeType="1"/>
            </p:cNvSpPr>
            <p:nvPr/>
          </p:nvSpPr>
          <p:spPr bwMode="auto">
            <a:xfrm flipV="1">
              <a:off x="4098925" y="2451100"/>
              <a:ext cx="587375" cy="420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348"/>
            <p:cNvSpPr>
              <a:spLocks noChangeShapeType="1"/>
            </p:cNvSpPr>
            <p:nvPr/>
          </p:nvSpPr>
          <p:spPr bwMode="auto">
            <a:xfrm>
              <a:off x="2930525" y="2770188"/>
              <a:ext cx="701675" cy="188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50"/>
            <p:cNvSpPr>
              <a:spLocks noChangeShapeType="1"/>
            </p:cNvSpPr>
            <p:nvPr/>
          </p:nvSpPr>
          <p:spPr bwMode="auto">
            <a:xfrm flipH="1" flipV="1">
              <a:off x="3886200" y="2438400"/>
              <a:ext cx="9525" cy="357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351"/>
            <p:cNvSpPr>
              <a:spLocks noChangeShapeType="1"/>
            </p:cNvSpPr>
            <p:nvPr/>
          </p:nvSpPr>
          <p:spPr bwMode="auto">
            <a:xfrm>
              <a:off x="4403725" y="2109788"/>
              <a:ext cx="371475" cy="138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352"/>
            <p:cNvSpPr>
              <a:spLocks noChangeShapeType="1"/>
            </p:cNvSpPr>
            <p:nvPr/>
          </p:nvSpPr>
          <p:spPr bwMode="auto">
            <a:xfrm flipV="1">
              <a:off x="4073525" y="1384300"/>
              <a:ext cx="460375" cy="268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53"/>
            <p:cNvSpPr>
              <a:spLocks noChangeShapeType="1"/>
            </p:cNvSpPr>
            <p:nvPr/>
          </p:nvSpPr>
          <p:spPr bwMode="auto">
            <a:xfrm flipH="1" flipV="1">
              <a:off x="3314700" y="1409700"/>
              <a:ext cx="390525" cy="217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685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Lớp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phân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tích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Bước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đầu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tiến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tới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các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phần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tử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có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thể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thực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" name="Content Placeholder 4"/>
          <p:cNvGrpSpPr>
            <a:grpSpLocks noGrp="1"/>
          </p:cNvGrpSpPr>
          <p:nvPr/>
        </p:nvGrpSpPr>
        <p:grpSpPr>
          <a:xfrm>
            <a:off x="457200" y="1905000"/>
            <a:ext cx="8229600" cy="4419600"/>
            <a:chOff x="138113" y="939800"/>
            <a:chExt cx="8705850" cy="5250361"/>
          </a:xfrm>
          <a:noFill/>
        </p:grpSpPr>
        <p:sp>
          <p:nvSpPr>
            <p:cNvPr id="8" name="AutoShape 2"/>
            <p:cNvSpPr>
              <a:spLocks noChangeArrowheads="1"/>
            </p:cNvSpPr>
            <p:nvPr/>
          </p:nvSpPr>
          <p:spPr bwMode="auto">
            <a:xfrm>
              <a:off x="1908175" y="2692400"/>
              <a:ext cx="536575" cy="457200"/>
            </a:xfrm>
            <a:prstGeom prst="rightArrow">
              <a:avLst>
                <a:gd name="adj1" fmla="val 54759"/>
                <a:gd name="adj2" fmla="val 71992"/>
              </a:avLst>
            </a:prstGeom>
            <a:grp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138113" y="4444999"/>
              <a:ext cx="1906316" cy="55221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400" b="1" dirty="0" smtClean="0"/>
                <a:t>Ca </a:t>
              </a:r>
              <a:r>
                <a:rPr lang="en-US" sz="2400" b="1" dirty="0" err="1" smtClean="0"/>
                <a:t>sử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dụng</a:t>
              </a:r>
              <a:endParaRPr lang="en-US" sz="2400" b="1" dirty="0"/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2367455" y="4066627"/>
              <a:ext cx="1056939" cy="143575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400" b="1" dirty="0" err="1" smtClean="0"/>
                <a:t>Lớp</a:t>
              </a:r>
              <a:endParaRPr lang="en-US" sz="2400" b="1" dirty="0" smtClean="0"/>
            </a:p>
            <a:p>
              <a:pPr algn="ctr" eaLnBrk="1" hangingPunct="1"/>
              <a:r>
                <a:rPr lang="en-US" sz="2400" b="1" dirty="0" smtClean="0"/>
                <a:t> </a:t>
              </a:r>
              <a:r>
                <a:rPr lang="en-US" sz="2400" b="1" dirty="0" err="1" smtClean="0"/>
                <a:t>phân</a:t>
              </a:r>
              <a:endParaRPr lang="en-US" sz="2400" b="1" dirty="0" smtClean="0"/>
            </a:p>
            <a:p>
              <a:pPr algn="ctr" eaLnBrk="1" hangingPunct="1"/>
              <a:r>
                <a:rPr lang="en-US" sz="2400" b="1" dirty="0" smtClean="0"/>
                <a:t> </a:t>
              </a:r>
              <a:r>
                <a:rPr lang="en-US" sz="2400" b="1" dirty="0" err="1" smtClean="0"/>
                <a:t>tích</a:t>
              </a:r>
              <a:endParaRPr lang="en-US" sz="2400" b="1" dirty="0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5814406" y="4445000"/>
              <a:ext cx="1558439" cy="1384995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800" b="1" dirty="0" err="1" smtClean="0">
                  <a:solidFill>
                    <a:schemeClr val="folHlink"/>
                  </a:solidFill>
                </a:rPr>
                <a:t>Mã</a:t>
              </a:r>
              <a:endParaRPr lang="en-US" sz="2800" b="1" dirty="0" smtClean="0">
                <a:solidFill>
                  <a:schemeClr val="folHlink"/>
                </a:solidFill>
              </a:endParaRPr>
            </a:p>
            <a:p>
              <a:pPr algn="ctr" eaLnBrk="1" hangingPunct="1"/>
              <a:r>
                <a:rPr lang="en-US" sz="2800" b="1" dirty="0" err="1" smtClean="0">
                  <a:solidFill>
                    <a:schemeClr val="folHlink"/>
                  </a:solidFill>
                </a:rPr>
                <a:t>chương</a:t>
              </a:r>
              <a:endParaRPr lang="en-US" sz="2800" b="1" dirty="0" smtClean="0">
                <a:solidFill>
                  <a:schemeClr val="folHlink"/>
                </a:solidFill>
              </a:endParaRPr>
            </a:p>
            <a:p>
              <a:pPr algn="ctr" eaLnBrk="1" hangingPunct="1"/>
              <a:r>
                <a:rPr lang="en-US" sz="2800" b="1" dirty="0" err="1" smtClean="0">
                  <a:solidFill>
                    <a:schemeClr val="folHlink"/>
                  </a:solidFill>
                </a:rPr>
                <a:t>trình</a:t>
              </a:r>
              <a:endParaRPr lang="en-US" sz="2800" b="1" dirty="0">
                <a:solidFill>
                  <a:schemeClr val="folHlink"/>
                </a:solidFill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7827963" y="4445000"/>
              <a:ext cx="1016000" cy="519113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800" b="1" dirty="0">
                  <a:solidFill>
                    <a:schemeClr val="folHlink"/>
                  </a:solidFill>
                </a:rPr>
                <a:t>Exec</a:t>
              </a: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533400" y="2692400"/>
              <a:ext cx="1196975" cy="1600200"/>
              <a:chOff x="446" y="2208"/>
              <a:chExt cx="754" cy="1008"/>
            </a:xfrm>
            <a:grpFill/>
          </p:grpSpPr>
          <p:sp>
            <p:nvSpPr>
              <p:cNvPr id="130" name="Oval 8"/>
              <p:cNvSpPr>
                <a:spLocks noChangeArrowheads="1"/>
              </p:cNvSpPr>
              <p:nvPr/>
            </p:nvSpPr>
            <p:spPr bwMode="auto">
              <a:xfrm>
                <a:off x="446" y="2208"/>
                <a:ext cx="624" cy="288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Rectangle 9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432" cy="72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0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11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14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2"/>
              <p:cNvSpPr>
                <a:spLocks noChangeShapeType="1"/>
              </p:cNvSpPr>
              <p:nvPr/>
            </p:nvSpPr>
            <p:spPr bwMode="auto">
              <a:xfrm flipH="1">
                <a:off x="1056" y="2640"/>
                <a:ext cx="14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13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4"/>
              <p:cNvSpPr>
                <a:spLocks noChangeShapeType="1"/>
              </p:cNvSpPr>
              <p:nvPr/>
            </p:nvSpPr>
            <p:spPr bwMode="auto">
              <a:xfrm>
                <a:off x="816" y="2784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5"/>
              <p:cNvSpPr>
                <a:spLocks noChangeShapeType="1"/>
              </p:cNvSpPr>
              <p:nvPr/>
            </p:nvSpPr>
            <p:spPr bwMode="auto">
              <a:xfrm>
                <a:off x="816" y="2832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16"/>
              <p:cNvSpPr>
                <a:spLocks noChangeShapeType="1"/>
              </p:cNvSpPr>
              <p:nvPr/>
            </p:nvSpPr>
            <p:spPr bwMode="auto">
              <a:xfrm>
                <a:off x="816" y="2928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17"/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18"/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19"/>
              <p:cNvSpPr>
                <a:spLocks noChangeShapeType="1"/>
              </p:cNvSpPr>
              <p:nvPr/>
            </p:nvSpPr>
            <p:spPr bwMode="auto">
              <a:xfrm>
                <a:off x="816" y="3024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2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21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22"/>
              <p:cNvSpPr>
                <a:spLocks noChangeShapeType="1"/>
              </p:cNvSpPr>
              <p:nvPr/>
            </p:nvSpPr>
            <p:spPr bwMode="auto">
              <a:xfrm>
                <a:off x="816" y="3168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23"/>
              <p:cNvSpPr>
                <a:spLocks noChangeShapeType="1"/>
              </p:cNvSpPr>
              <p:nvPr/>
            </p:nvSpPr>
            <p:spPr bwMode="auto">
              <a:xfrm>
                <a:off x="816" y="2688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24"/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209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Line 25"/>
              <p:cNvSpPr>
                <a:spLocks noChangeShapeType="1"/>
              </p:cNvSpPr>
              <p:nvPr/>
            </p:nvSpPr>
            <p:spPr bwMode="auto">
              <a:xfrm>
                <a:off x="816" y="2544"/>
                <a:ext cx="209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26"/>
              <p:cNvSpPr>
                <a:spLocks noChangeShapeType="1"/>
              </p:cNvSpPr>
              <p:nvPr/>
            </p:nvSpPr>
            <p:spPr bwMode="auto">
              <a:xfrm>
                <a:off x="816" y="2640"/>
                <a:ext cx="209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7"/>
            <p:cNvGrpSpPr>
              <a:grpSpLocks/>
            </p:cNvGrpSpPr>
            <p:nvPr/>
          </p:nvGrpSpPr>
          <p:grpSpPr bwMode="auto">
            <a:xfrm>
              <a:off x="533400" y="939800"/>
              <a:ext cx="1196975" cy="1600200"/>
              <a:chOff x="446" y="2208"/>
              <a:chExt cx="754" cy="1008"/>
            </a:xfrm>
            <a:grpFill/>
          </p:grpSpPr>
          <p:sp>
            <p:nvSpPr>
              <p:cNvPr id="111" name="Oval 28"/>
              <p:cNvSpPr>
                <a:spLocks noChangeArrowheads="1"/>
              </p:cNvSpPr>
              <p:nvPr/>
            </p:nvSpPr>
            <p:spPr bwMode="auto">
              <a:xfrm>
                <a:off x="446" y="2208"/>
                <a:ext cx="624" cy="288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Rectangle 29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432" cy="72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30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31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14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Line 32"/>
              <p:cNvSpPr>
                <a:spLocks noChangeShapeType="1"/>
              </p:cNvSpPr>
              <p:nvPr/>
            </p:nvSpPr>
            <p:spPr bwMode="auto">
              <a:xfrm flipH="1">
                <a:off x="1056" y="2640"/>
                <a:ext cx="14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33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34"/>
              <p:cNvSpPr>
                <a:spLocks noChangeShapeType="1"/>
              </p:cNvSpPr>
              <p:nvPr/>
            </p:nvSpPr>
            <p:spPr bwMode="auto">
              <a:xfrm>
                <a:off x="816" y="2784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35"/>
              <p:cNvSpPr>
                <a:spLocks noChangeShapeType="1"/>
              </p:cNvSpPr>
              <p:nvPr/>
            </p:nvSpPr>
            <p:spPr bwMode="auto">
              <a:xfrm>
                <a:off x="816" y="2832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36"/>
              <p:cNvSpPr>
                <a:spLocks noChangeShapeType="1"/>
              </p:cNvSpPr>
              <p:nvPr/>
            </p:nvSpPr>
            <p:spPr bwMode="auto">
              <a:xfrm>
                <a:off x="816" y="2928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37"/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38"/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39"/>
              <p:cNvSpPr>
                <a:spLocks noChangeShapeType="1"/>
              </p:cNvSpPr>
              <p:nvPr/>
            </p:nvSpPr>
            <p:spPr bwMode="auto">
              <a:xfrm>
                <a:off x="816" y="3024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Line 4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Line 41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Line 42"/>
              <p:cNvSpPr>
                <a:spLocks noChangeShapeType="1"/>
              </p:cNvSpPr>
              <p:nvPr/>
            </p:nvSpPr>
            <p:spPr bwMode="auto">
              <a:xfrm>
                <a:off x="816" y="3168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43"/>
              <p:cNvSpPr>
                <a:spLocks noChangeShapeType="1"/>
              </p:cNvSpPr>
              <p:nvPr/>
            </p:nvSpPr>
            <p:spPr bwMode="auto">
              <a:xfrm>
                <a:off x="816" y="2688"/>
                <a:ext cx="33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44"/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209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45"/>
              <p:cNvSpPr>
                <a:spLocks noChangeShapeType="1"/>
              </p:cNvSpPr>
              <p:nvPr/>
            </p:nvSpPr>
            <p:spPr bwMode="auto">
              <a:xfrm>
                <a:off x="816" y="2544"/>
                <a:ext cx="209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46"/>
              <p:cNvSpPr>
                <a:spLocks noChangeShapeType="1"/>
              </p:cNvSpPr>
              <p:nvPr/>
            </p:nvSpPr>
            <p:spPr bwMode="auto">
              <a:xfrm>
                <a:off x="816" y="2640"/>
                <a:ext cx="209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47"/>
            <p:cNvGrpSpPr>
              <a:grpSpLocks/>
            </p:cNvGrpSpPr>
            <p:nvPr/>
          </p:nvGrpSpPr>
          <p:grpSpPr bwMode="auto">
            <a:xfrm>
              <a:off x="4533900" y="2006600"/>
              <a:ext cx="762000" cy="533400"/>
              <a:chOff x="144" y="1440"/>
              <a:chExt cx="881" cy="510"/>
            </a:xfrm>
            <a:grpFill/>
          </p:grpSpPr>
          <p:sp>
            <p:nvSpPr>
              <p:cNvPr id="108" name="Rectangle 48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grp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Line 49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50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51"/>
            <p:cNvGrpSpPr>
              <a:grpSpLocks/>
            </p:cNvGrpSpPr>
            <p:nvPr/>
          </p:nvGrpSpPr>
          <p:grpSpPr bwMode="auto">
            <a:xfrm>
              <a:off x="4533900" y="2692400"/>
              <a:ext cx="762000" cy="533400"/>
              <a:chOff x="144" y="1440"/>
              <a:chExt cx="881" cy="510"/>
            </a:xfrm>
            <a:grpFill/>
          </p:grpSpPr>
          <p:sp>
            <p:nvSpPr>
              <p:cNvPr id="105" name="Rectangle 52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grp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Line 53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Line 54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5763380" y="1701800"/>
              <a:ext cx="832" cy="584200"/>
              <a:chOff x="1961" y="2928"/>
              <a:chExt cx="832" cy="336"/>
            </a:xfrm>
            <a:grpFill/>
          </p:grpSpPr>
          <p:sp>
            <p:nvSpPr>
              <p:cNvPr id="97" name="Line 56"/>
              <p:cNvSpPr>
                <a:spLocks noChangeShapeType="1"/>
              </p:cNvSpPr>
              <p:nvPr/>
            </p:nvSpPr>
            <p:spPr bwMode="auto">
              <a:xfrm>
                <a:off x="2793" y="2928"/>
                <a:ext cx="0" cy="336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57"/>
              <p:cNvSpPr>
                <a:spLocks noChangeShapeType="1"/>
              </p:cNvSpPr>
              <p:nvPr/>
            </p:nvSpPr>
            <p:spPr bwMode="auto">
              <a:xfrm flipH="1">
                <a:off x="2075" y="2928"/>
                <a:ext cx="718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58"/>
              <p:cNvSpPr>
                <a:spLocks noChangeShapeType="1"/>
              </p:cNvSpPr>
              <p:nvPr/>
            </p:nvSpPr>
            <p:spPr bwMode="auto">
              <a:xfrm flipH="1">
                <a:off x="2075" y="3264"/>
                <a:ext cx="718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59"/>
              <p:cNvSpPr>
                <a:spLocks noChangeShapeType="1"/>
              </p:cNvSpPr>
              <p:nvPr/>
            </p:nvSpPr>
            <p:spPr bwMode="auto">
              <a:xfrm>
                <a:off x="2075" y="2928"/>
                <a:ext cx="0" cy="72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60"/>
              <p:cNvSpPr>
                <a:spLocks noChangeShapeType="1"/>
              </p:cNvSpPr>
              <p:nvPr/>
            </p:nvSpPr>
            <p:spPr bwMode="auto">
              <a:xfrm flipV="1">
                <a:off x="2075" y="3192"/>
                <a:ext cx="0" cy="72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61"/>
              <p:cNvSpPr>
                <a:spLocks noChangeArrowheads="1"/>
              </p:cNvSpPr>
              <p:nvPr/>
            </p:nvSpPr>
            <p:spPr bwMode="auto">
              <a:xfrm>
                <a:off x="1961" y="3000"/>
                <a:ext cx="235" cy="72"/>
              </a:xfrm>
              <a:prstGeom prst="rect">
                <a:avLst/>
              </a:prstGeom>
              <a:grp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62"/>
              <p:cNvSpPr>
                <a:spLocks noChangeArrowheads="1"/>
              </p:cNvSpPr>
              <p:nvPr/>
            </p:nvSpPr>
            <p:spPr bwMode="auto">
              <a:xfrm>
                <a:off x="1961" y="3120"/>
                <a:ext cx="235" cy="72"/>
              </a:xfrm>
              <a:prstGeom prst="rect">
                <a:avLst/>
              </a:prstGeom>
              <a:grp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63"/>
              <p:cNvSpPr>
                <a:spLocks noChangeShapeType="1"/>
              </p:cNvSpPr>
              <p:nvPr/>
            </p:nvSpPr>
            <p:spPr bwMode="auto">
              <a:xfrm flipV="1">
                <a:off x="2075" y="3072"/>
                <a:ext cx="0" cy="48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64"/>
            <p:cNvGrpSpPr>
              <a:grpSpLocks/>
            </p:cNvGrpSpPr>
            <p:nvPr/>
          </p:nvGrpSpPr>
          <p:grpSpPr bwMode="auto">
            <a:xfrm>
              <a:off x="5763380" y="2616200"/>
              <a:ext cx="832" cy="584200"/>
              <a:chOff x="1961" y="2928"/>
              <a:chExt cx="832" cy="336"/>
            </a:xfrm>
            <a:grpFill/>
          </p:grpSpPr>
          <p:sp>
            <p:nvSpPr>
              <p:cNvPr id="89" name="Line 65"/>
              <p:cNvSpPr>
                <a:spLocks noChangeShapeType="1"/>
              </p:cNvSpPr>
              <p:nvPr/>
            </p:nvSpPr>
            <p:spPr bwMode="auto">
              <a:xfrm>
                <a:off x="2793" y="2928"/>
                <a:ext cx="0" cy="336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66"/>
              <p:cNvSpPr>
                <a:spLocks noChangeShapeType="1"/>
              </p:cNvSpPr>
              <p:nvPr/>
            </p:nvSpPr>
            <p:spPr bwMode="auto">
              <a:xfrm flipH="1">
                <a:off x="2075" y="2928"/>
                <a:ext cx="718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67"/>
              <p:cNvSpPr>
                <a:spLocks noChangeShapeType="1"/>
              </p:cNvSpPr>
              <p:nvPr/>
            </p:nvSpPr>
            <p:spPr bwMode="auto">
              <a:xfrm flipH="1">
                <a:off x="2075" y="3264"/>
                <a:ext cx="718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68"/>
              <p:cNvSpPr>
                <a:spLocks noChangeShapeType="1"/>
              </p:cNvSpPr>
              <p:nvPr/>
            </p:nvSpPr>
            <p:spPr bwMode="auto">
              <a:xfrm>
                <a:off x="2075" y="2928"/>
                <a:ext cx="0" cy="72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69"/>
              <p:cNvSpPr>
                <a:spLocks noChangeShapeType="1"/>
              </p:cNvSpPr>
              <p:nvPr/>
            </p:nvSpPr>
            <p:spPr bwMode="auto">
              <a:xfrm flipV="1">
                <a:off x="2075" y="3192"/>
                <a:ext cx="0" cy="72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70"/>
              <p:cNvSpPr>
                <a:spLocks noChangeArrowheads="1"/>
              </p:cNvSpPr>
              <p:nvPr/>
            </p:nvSpPr>
            <p:spPr bwMode="auto">
              <a:xfrm>
                <a:off x="1961" y="3000"/>
                <a:ext cx="235" cy="72"/>
              </a:xfrm>
              <a:prstGeom prst="rect">
                <a:avLst/>
              </a:prstGeom>
              <a:grp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71"/>
              <p:cNvSpPr>
                <a:spLocks noChangeArrowheads="1"/>
              </p:cNvSpPr>
              <p:nvPr/>
            </p:nvSpPr>
            <p:spPr bwMode="auto">
              <a:xfrm>
                <a:off x="1961" y="3120"/>
                <a:ext cx="235" cy="72"/>
              </a:xfrm>
              <a:prstGeom prst="rect">
                <a:avLst/>
              </a:prstGeom>
              <a:grp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72"/>
              <p:cNvSpPr>
                <a:spLocks noChangeShapeType="1"/>
              </p:cNvSpPr>
              <p:nvPr/>
            </p:nvSpPr>
            <p:spPr bwMode="auto">
              <a:xfrm flipV="1">
                <a:off x="2075" y="3072"/>
                <a:ext cx="0" cy="48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73"/>
            <p:cNvGrpSpPr>
              <a:grpSpLocks/>
            </p:cNvGrpSpPr>
            <p:nvPr/>
          </p:nvGrpSpPr>
          <p:grpSpPr bwMode="auto">
            <a:xfrm>
              <a:off x="5763380" y="3454400"/>
              <a:ext cx="832" cy="584200"/>
              <a:chOff x="1961" y="2928"/>
              <a:chExt cx="832" cy="336"/>
            </a:xfrm>
            <a:grpFill/>
          </p:grpSpPr>
          <p:sp>
            <p:nvSpPr>
              <p:cNvPr id="81" name="Line 74"/>
              <p:cNvSpPr>
                <a:spLocks noChangeShapeType="1"/>
              </p:cNvSpPr>
              <p:nvPr/>
            </p:nvSpPr>
            <p:spPr bwMode="auto">
              <a:xfrm>
                <a:off x="2793" y="2928"/>
                <a:ext cx="0" cy="336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75"/>
              <p:cNvSpPr>
                <a:spLocks noChangeShapeType="1"/>
              </p:cNvSpPr>
              <p:nvPr/>
            </p:nvSpPr>
            <p:spPr bwMode="auto">
              <a:xfrm flipH="1">
                <a:off x="2075" y="2928"/>
                <a:ext cx="718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76"/>
              <p:cNvSpPr>
                <a:spLocks noChangeShapeType="1"/>
              </p:cNvSpPr>
              <p:nvPr/>
            </p:nvSpPr>
            <p:spPr bwMode="auto">
              <a:xfrm flipH="1">
                <a:off x="2075" y="3264"/>
                <a:ext cx="718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77"/>
              <p:cNvSpPr>
                <a:spLocks noChangeShapeType="1"/>
              </p:cNvSpPr>
              <p:nvPr/>
            </p:nvSpPr>
            <p:spPr bwMode="auto">
              <a:xfrm>
                <a:off x="2075" y="2928"/>
                <a:ext cx="0" cy="72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78"/>
              <p:cNvSpPr>
                <a:spLocks noChangeShapeType="1"/>
              </p:cNvSpPr>
              <p:nvPr/>
            </p:nvSpPr>
            <p:spPr bwMode="auto">
              <a:xfrm flipV="1">
                <a:off x="2075" y="3192"/>
                <a:ext cx="0" cy="72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Rectangle 79"/>
              <p:cNvSpPr>
                <a:spLocks noChangeArrowheads="1"/>
              </p:cNvSpPr>
              <p:nvPr/>
            </p:nvSpPr>
            <p:spPr bwMode="auto">
              <a:xfrm>
                <a:off x="1961" y="3000"/>
                <a:ext cx="235" cy="72"/>
              </a:xfrm>
              <a:prstGeom prst="rect">
                <a:avLst/>
              </a:prstGeom>
              <a:grp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80"/>
              <p:cNvSpPr>
                <a:spLocks noChangeArrowheads="1"/>
              </p:cNvSpPr>
              <p:nvPr/>
            </p:nvSpPr>
            <p:spPr bwMode="auto">
              <a:xfrm>
                <a:off x="1961" y="3120"/>
                <a:ext cx="235" cy="72"/>
              </a:xfrm>
              <a:prstGeom prst="rect">
                <a:avLst/>
              </a:prstGeom>
              <a:grp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81"/>
              <p:cNvSpPr>
                <a:spLocks noChangeShapeType="1"/>
              </p:cNvSpPr>
              <p:nvPr/>
            </p:nvSpPr>
            <p:spPr bwMode="auto">
              <a:xfrm flipV="1">
                <a:off x="2075" y="3072"/>
                <a:ext cx="0" cy="48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AutoShape 82"/>
            <p:cNvSpPr>
              <a:spLocks noChangeArrowheads="1"/>
            </p:cNvSpPr>
            <p:nvPr/>
          </p:nvSpPr>
          <p:spPr bwMode="auto">
            <a:xfrm>
              <a:off x="3746500" y="2692400"/>
              <a:ext cx="536575" cy="457200"/>
            </a:xfrm>
            <a:prstGeom prst="rightArrow">
              <a:avLst>
                <a:gd name="adj1" fmla="val 54759"/>
                <a:gd name="adj2" fmla="val 71992"/>
              </a:avLst>
            </a:prstGeom>
            <a:grpFill/>
            <a:ln w="28575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83"/>
            <p:cNvSpPr>
              <a:spLocks noChangeArrowheads="1"/>
            </p:cNvSpPr>
            <p:nvPr/>
          </p:nvSpPr>
          <p:spPr bwMode="auto">
            <a:xfrm>
              <a:off x="5600700" y="2692400"/>
              <a:ext cx="536575" cy="457200"/>
            </a:xfrm>
            <a:prstGeom prst="rightArrow">
              <a:avLst>
                <a:gd name="adj1" fmla="val 54759"/>
                <a:gd name="adj2" fmla="val 71992"/>
              </a:avLst>
            </a:prstGeom>
            <a:grpFill/>
            <a:ln w="28575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84"/>
            <p:cNvSpPr>
              <a:spLocks noChangeArrowheads="1"/>
            </p:cNvSpPr>
            <p:nvPr/>
          </p:nvSpPr>
          <p:spPr bwMode="auto">
            <a:xfrm>
              <a:off x="7150100" y="2692400"/>
              <a:ext cx="536575" cy="457200"/>
            </a:xfrm>
            <a:prstGeom prst="rightArrow">
              <a:avLst>
                <a:gd name="adj1" fmla="val 54759"/>
                <a:gd name="adj2" fmla="val 71992"/>
              </a:avLst>
            </a:prstGeom>
            <a:grpFill/>
            <a:ln w="28575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85"/>
            <p:cNvSpPr txBox="1">
              <a:spLocks noChangeArrowheads="1"/>
            </p:cNvSpPr>
            <p:nvPr/>
          </p:nvSpPr>
          <p:spPr bwMode="auto">
            <a:xfrm>
              <a:off x="3960813" y="4445000"/>
              <a:ext cx="1542410" cy="954107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800" b="1" dirty="0" err="1" smtClean="0">
                  <a:solidFill>
                    <a:schemeClr val="folHlink"/>
                  </a:solidFill>
                </a:rPr>
                <a:t>Phần</a:t>
              </a:r>
              <a:r>
                <a:rPr lang="en-US" sz="2800" b="1" dirty="0" smtClean="0">
                  <a:solidFill>
                    <a:schemeClr val="folHlink"/>
                  </a:solidFill>
                </a:rPr>
                <a:t> </a:t>
              </a:r>
              <a:r>
                <a:rPr lang="en-US" sz="2800" b="1" dirty="0" err="1" smtClean="0">
                  <a:solidFill>
                    <a:schemeClr val="folHlink"/>
                  </a:solidFill>
                </a:rPr>
                <a:t>tử</a:t>
              </a:r>
              <a:endParaRPr lang="en-US" sz="2800" b="1" dirty="0" smtClean="0">
                <a:solidFill>
                  <a:schemeClr val="folHlink"/>
                </a:solidFill>
              </a:endParaRPr>
            </a:p>
            <a:p>
              <a:pPr algn="ctr" eaLnBrk="1" hangingPunct="1"/>
              <a:r>
                <a:rPr lang="en-US" sz="2800" b="1" dirty="0" err="1" smtClean="0">
                  <a:solidFill>
                    <a:schemeClr val="folHlink"/>
                  </a:solidFill>
                </a:rPr>
                <a:t>thiết</a:t>
              </a:r>
              <a:r>
                <a:rPr lang="en-US" sz="2800" b="1" dirty="0" smtClean="0">
                  <a:solidFill>
                    <a:schemeClr val="folHlink"/>
                  </a:solidFill>
                </a:rPr>
                <a:t> </a:t>
              </a:r>
              <a:r>
                <a:rPr lang="en-US" sz="2800" b="1" dirty="0" err="1" smtClean="0">
                  <a:solidFill>
                    <a:schemeClr val="folHlink"/>
                  </a:solidFill>
                </a:rPr>
                <a:t>kế</a:t>
              </a:r>
              <a:endParaRPr lang="en-US" sz="2800" b="1" dirty="0">
                <a:solidFill>
                  <a:schemeClr val="folHlink"/>
                </a:solidFill>
              </a:endParaRPr>
            </a:p>
          </p:txBody>
        </p:sp>
        <p:grpSp>
          <p:nvGrpSpPr>
            <p:cNvPr id="24" name="Group 86"/>
            <p:cNvGrpSpPr>
              <a:grpSpLocks/>
            </p:cNvGrpSpPr>
            <p:nvPr/>
          </p:nvGrpSpPr>
          <p:grpSpPr bwMode="auto">
            <a:xfrm>
              <a:off x="6337300" y="1778000"/>
              <a:ext cx="563563" cy="685800"/>
              <a:chOff x="1776" y="2400"/>
              <a:chExt cx="355" cy="432"/>
            </a:xfrm>
            <a:grpFill/>
          </p:grpSpPr>
          <p:sp>
            <p:nvSpPr>
              <p:cNvPr id="72" name="AutoShape 87"/>
              <p:cNvSpPr>
                <a:spLocks noChangeArrowheads="1"/>
              </p:cNvSpPr>
              <p:nvPr/>
            </p:nvSpPr>
            <p:spPr bwMode="auto">
              <a:xfrm>
                <a:off x="1776" y="2400"/>
                <a:ext cx="355" cy="432"/>
              </a:xfrm>
              <a:prstGeom prst="flowChartDocument">
                <a:avLst/>
              </a:prstGeom>
              <a:grp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88"/>
              <p:cNvSpPr>
                <a:spLocks noChangeShapeType="1"/>
              </p:cNvSpPr>
              <p:nvPr/>
            </p:nvSpPr>
            <p:spPr bwMode="auto">
              <a:xfrm>
                <a:off x="1829" y="2448"/>
                <a:ext cx="235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89"/>
              <p:cNvSpPr>
                <a:spLocks noChangeShapeType="1"/>
              </p:cNvSpPr>
              <p:nvPr/>
            </p:nvSpPr>
            <p:spPr bwMode="auto">
              <a:xfrm>
                <a:off x="1829" y="2496"/>
                <a:ext cx="235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90"/>
              <p:cNvSpPr>
                <a:spLocks noChangeShapeType="1"/>
              </p:cNvSpPr>
              <p:nvPr/>
            </p:nvSpPr>
            <p:spPr bwMode="auto">
              <a:xfrm>
                <a:off x="1829" y="2544"/>
                <a:ext cx="235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91"/>
              <p:cNvSpPr>
                <a:spLocks noChangeShapeType="1"/>
              </p:cNvSpPr>
              <p:nvPr/>
            </p:nvSpPr>
            <p:spPr bwMode="auto">
              <a:xfrm>
                <a:off x="1829" y="2592"/>
                <a:ext cx="235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92"/>
              <p:cNvSpPr>
                <a:spLocks noChangeShapeType="1"/>
              </p:cNvSpPr>
              <p:nvPr/>
            </p:nvSpPr>
            <p:spPr bwMode="auto">
              <a:xfrm>
                <a:off x="1829" y="2640"/>
                <a:ext cx="235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93"/>
              <p:cNvSpPr>
                <a:spLocks noChangeShapeType="1"/>
              </p:cNvSpPr>
              <p:nvPr/>
            </p:nvSpPr>
            <p:spPr bwMode="auto">
              <a:xfrm>
                <a:off x="1829" y="2688"/>
                <a:ext cx="235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94"/>
              <p:cNvSpPr>
                <a:spLocks noChangeShapeType="1"/>
              </p:cNvSpPr>
              <p:nvPr/>
            </p:nvSpPr>
            <p:spPr bwMode="auto">
              <a:xfrm>
                <a:off x="1829" y="2736"/>
                <a:ext cx="144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95"/>
              <p:cNvSpPr>
                <a:spLocks noChangeShapeType="1"/>
              </p:cNvSpPr>
              <p:nvPr/>
            </p:nvSpPr>
            <p:spPr bwMode="auto">
              <a:xfrm>
                <a:off x="1829" y="2784"/>
                <a:ext cx="91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96"/>
            <p:cNvGrpSpPr>
              <a:grpSpLocks/>
            </p:cNvGrpSpPr>
            <p:nvPr/>
          </p:nvGrpSpPr>
          <p:grpSpPr bwMode="auto">
            <a:xfrm>
              <a:off x="6337300" y="2616200"/>
              <a:ext cx="563563" cy="685800"/>
              <a:chOff x="1776" y="2400"/>
              <a:chExt cx="355" cy="432"/>
            </a:xfrm>
            <a:grpFill/>
          </p:grpSpPr>
          <p:sp>
            <p:nvSpPr>
              <p:cNvPr id="63" name="AutoShape 97"/>
              <p:cNvSpPr>
                <a:spLocks noChangeArrowheads="1"/>
              </p:cNvSpPr>
              <p:nvPr/>
            </p:nvSpPr>
            <p:spPr bwMode="auto">
              <a:xfrm>
                <a:off x="1776" y="2400"/>
                <a:ext cx="355" cy="432"/>
              </a:xfrm>
              <a:prstGeom prst="flowChartDocument">
                <a:avLst/>
              </a:prstGeom>
              <a:grp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98"/>
              <p:cNvSpPr>
                <a:spLocks noChangeShapeType="1"/>
              </p:cNvSpPr>
              <p:nvPr/>
            </p:nvSpPr>
            <p:spPr bwMode="auto">
              <a:xfrm>
                <a:off x="1829" y="2448"/>
                <a:ext cx="235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99"/>
              <p:cNvSpPr>
                <a:spLocks noChangeShapeType="1"/>
              </p:cNvSpPr>
              <p:nvPr/>
            </p:nvSpPr>
            <p:spPr bwMode="auto">
              <a:xfrm>
                <a:off x="1829" y="2496"/>
                <a:ext cx="235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00"/>
              <p:cNvSpPr>
                <a:spLocks noChangeShapeType="1"/>
              </p:cNvSpPr>
              <p:nvPr/>
            </p:nvSpPr>
            <p:spPr bwMode="auto">
              <a:xfrm>
                <a:off x="1829" y="2544"/>
                <a:ext cx="235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101"/>
              <p:cNvSpPr>
                <a:spLocks noChangeShapeType="1"/>
              </p:cNvSpPr>
              <p:nvPr/>
            </p:nvSpPr>
            <p:spPr bwMode="auto">
              <a:xfrm>
                <a:off x="1829" y="2592"/>
                <a:ext cx="235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102"/>
              <p:cNvSpPr>
                <a:spLocks noChangeShapeType="1"/>
              </p:cNvSpPr>
              <p:nvPr/>
            </p:nvSpPr>
            <p:spPr bwMode="auto">
              <a:xfrm>
                <a:off x="1829" y="2640"/>
                <a:ext cx="235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103"/>
              <p:cNvSpPr>
                <a:spLocks noChangeShapeType="1"/>
              </p:cNvSpPr>
              <p:nvPr/>
            </p:nvSpPr>
            <p:spPr bwMode="auto">
              <a:xfrm>
                <a:off x="1829" y="2688"/>
                <a:ext cx="235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104"/>
              <p:cNvSpPr>
                <a:spLocks noChangeShapeType="1"/>
              </p:cNvSpPr>
              <p:nvPr/>
            </p:nvSpPr>
            <p:spPr bwMode="auto">
              <a:xfrm>
                <a:off x="1829" y="2736"/>
                <a:ext cx="144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105"/>
              <p:cNvSpPr>
                <a:spLocks noChangeShapeType="1"/>
              </p:cNvSpPr>
              <p:nvPr/>
            </p:nvSpPr>
            <p:spPr bwMode="auto">
              <a:xfrm>
                <a:off x="1829" y="2784"/>
                <a:ext cx="91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106"/>
            <p:cNvGrpSpPr>
              <a:grpSpLocks/>
            </p:cNvGrpSpPr>
            <p:nvPr/>
          </p:nvGrpSpPr>
          <p:grpSpPr bwMode="auto">
            <a:xfrm>
              <a:off x="6337300" y="3530600"/>
              <a:ext cx="563563" cy="685800"/>
              <a:chOff x="1776" y="2400"/>
              <a:chExt cx="355" cy="432"/>
            </a:xfrm>
            <a:grpFill/>
          </p:grpSpPr>
          <p:sp>
            <p:nvSpPr>
              <p:cNvPr id="54" name="AutoShape 107"/>
              <p:cNvSpPr>
                <a:spLocks noChangeArrowheads="1"/>
              </p:cNvSpPr>
              <p:nvPr/>
            </p:nvSpPr>
            <p:spPr bwMode="auto">
              <a:xfrm>
                <a:off x="1776" y="2400"/>
                <a:ext cx="355" cy="432"/>
              </a:xfrm>
              <a:prstGeom prst="flowChartDocument">
                <a:avLst/>
              </a:prstGeom>
              <a:grp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108"/>
              <p:cNvSpPr>
                <a:spLocks noChangeShapeType="1"/>
              </p:cNvSpPr>
              <p:nvPr/>
            </p:nvSpPr>
            <p:spPr bwMode="auto">
              <a:xfrm>
                <a:off x="1829" y="2448"/>
                <a:ext cx="235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109"/>
              <p:cNvSpPr>
                <a:spLocks noChangeShapeType="1"/>
              </p:cNvSpPr>
              <p:nvPr/>
            </p:nvSpPr>
            <p:spPr bwMode="auto">
              <a:xfrm>
                <a:off x="1829" y="2496"/>
                <a:ext cx="235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110"/>
              <p:cNvSpPr>
                <a:spLocks noChangeShapeType="1"/>
              </p:cNvSpPr>
              <p:nvPr/>
            </p:nvSpPr>
            <p:spPr bwMode="auto">
              <a:xfrm>
                <a:off x="1829" y="2544"/>
                <a:ext cx="235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111"/>
              <p:cNvSpPr>
                <a:spLocks noChangeShapeType="1"/>
              </p:cNvSpPr>
              <p:nvPr/>
            </p:nvSpPr>
            <p:spPr bwMode="auto">
              <a:xfrm>
                <a:off x="1829" y="2592"/>
                <a:ext cx="235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112"/>
              <p:cNvSpPr>
                <a:spLocks noChangeShapeType="1"/>
              </p:cNvSpPr>
              <p:nvPr/>
            </p:nvSpPr>
            <p:spPr bwMode="auto">
              <a:xfrm>
                <a:off x="1829" y="2640"/>
                <a:ext cx="235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113"/>
              <p:cNvSpPr>
                <a:spLocks noChangeShapeType="1"/>
              </p:cNvSpPr>
              <p:nvPr/>
            </p:nvSpPr>
            <p:spPr bwMode="auto">
              <a:xfrm>
                <a:off x="1829" y="2688"/>
                <a:ext cx="235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114"/>
              <p:cNvSpPr>
                <a:spLocks noChangeShapeType="1"/>
              </p:cNvSpPr>
              <p:nvPr/>
            </p:nvSpPr>
            <p:spPr bwMode="auto">
              <a:xfrm>
                <a:off x="1829" y="2736"/>
                <a:ext cx="144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115"/>
              <p:cNvSpPr>
                <a:spLocks noChangeShapeType="1"/>
              </p:cNvSpPr>
              <p:nvPr/>
            </p:nvSpPr>
            <p:spPr bwMode="auto">
              <a:xfrm>
                <a:off x="1829" y="2784"/>
                <a:ext cx="91" cy="0"/>
              </a:xfrm>
              <a:prstGeom prst="line">
                <a:avLst/>
              </a:prstGeom>
              <a:grp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AutoShape 116"/>
            <p:cNvSpPr>
              <a:spLocks/>
            </p:cNvSpPr>
            <p:nvPr/>
          </p:nvSpPr>
          <p:spPr bwMode="auto">
            <a:xfrm rot="16200000">
              <a:off x="1808163" y="3784600"/>
              <a:ext cx="381000" cy="3441700"/>
            </a:xfrm>
            <a:prstGeom prst="leftBrace">
              <a:avLst>
                <a:gd name="adj1" fmla="val 75278"/>
                <a:gd name="adj2" fmla="val 50000"/>
              </a:avLst>
            </a:prstGeom>
            <a:grpFill/>
            <a:ln w="38100">
              <a:solidFill>
                <a:schemeClr val="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117"/>
            <p:cNvGrpSpPr>
              <a:grpSpLocks/>
            </p:cNvGrpSpPr>
            <p:nvPr/>
          </p:nvGrpSpPr>
          <p:grpSpPr bwMode="auto">
            <a:xfrm>
              <a:off x="2590800" y="1930400"/>
              <a:ext cx="762000" cy="533400"/>
              <a:chOff x="144" y="1440"/>
              <a:chExt cx="881" cy="510"/>
            </a:xfrm>
            <a:grpFill/>
          </p:grpSpPr>
          <p:sp>
            <p:nvSpPr>
              <p:cNvPr id="51" name="Rectangle 118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119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Line 120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9" name="Group 121"/>
            <p:cNvGrpSpPr>
              <a:grpSpLocks/>
            </p:cNvGrpSpPr>
            <p:nvPr/>
          </p:nvGrpSpPr>
          <p:grpSpPr bwMode="auto">
            <a:xfrm>
              <a:off x="2590800" y="2616200"/>
              <a:ext cx="762000" cy="533400"/>
              <a:chOff x="144" y="1440"/>
              <a:chExt cx="881" cy="510"/>
            </a:xfrm>
            <a:grpFill/>
          </p:grpSpPr>
          <p:sp>
            <p:nvSpPr>
              <p:cNvPr id="48" name="Rectangle 122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" name="Line 123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124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125"/>
            <p:cNvGrpSpPr>
              <a:grpSpLocks/>
            </p:cNvGrpSpPr>
            <p:nvPr/>
          </p:nvGrpSpPr>
          <p:grpSpPr bwMode="auto">
            <a:xfrm>
              <a:off x="2590800" y="3302000"/>
              <a:ext cx="762000" cy="533400"/>
              <a:chOff x="144" y="1440"/>
              <a:chExt cx="881" cy="510"/>
            </a:xfrm>
            <a:grpFill/>
          </p:grpSpPr>
          <p:sp>
            <p:nvSpPr>
              <p:cNvPr id="45" name="Rectangle 126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Line 127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Line 128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129"/>
            <p:cNvGrpSpPr>
              <a:grpSpLocks/>
            </p:cNvGrpSpPr>
            <p:nvPr/>
          </p:nvGrpSpPr>
          <p:grpSpPr bwMode="auto">
            <a:xfrm>
              <a:off x="4000500" y="1168403"/>
              <a:ext cx="1398588" cy="685801"/>
              <a:chOff x="4416" y="1440"/>
              <a:chExt cx="1200" cy="576"/>
            </a:xfrm>
            <a:grpFill/>
          </p:grpSpPr>
          <p:grpSp>
            <p:nvGrpSpPr>
              <p:cNvPr id="36" name="Group 130"/>
              <p:cNvGrpSpPr>
                <a:grpSpLocks/>
              </p:cNvGrpSpPr>
              <p:nvPr/>
            </p:nvGrpSpPr>
            <p:grpSpPr bwMode="auto">
              <a:xfrm>
                <a:off x="4752" y="1440"/>
                <a:ext cx="864" cy="576"/>
                <a:chOff x="1252" y="3089"/>
                <a:chExt cx="1114" cy="758"/>
              </a:xfrm>
              <a:grpFill/>
            </p:grpSpPr>
            <p:sp>
              <p:nvSpPr>
                <p:cNvPr id="43" name="Rectangle 131"/>
                <p:cNvSpPr>
                  <a:spLocks noChangeArrowheads="1"/>
                </p:cNvSpPr>
                <p:nvPr/>
              </p:nvSpPr>
              <p:spPr bwMode="auto">
                <a:xfrm>
                  <a:off x="1252" y="3290"/>
                  <a:ext cx="1114" cy="557"/>
                </a:xfrm>
                <a:prstGeom prst="rect">
                  <a:avLst/>
                </a:prstGeom>
                <a:grpFill/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Rectangle 132"/>
                <p:cNvSpPr>
                  <a:spLocks noChangeArrowheads="1"/>
                </p:cNvSpPr>
                <p:nvPr/>
              </p:nvSpPr>
              <p:spPr bwMode="auto">
                <a:xfrm>
                  <a:off x="1252" y="3089"/>
                  <a:ext cx="445" cy="201"/>
                </a:xfrm>
                <a:prstGeom prst="rect">
                  <a:avLst/>
                </a:prstGeom>
                <a:grpFill/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" name="Group 133"/>
              <p:cNvGrpSpPr>
                <a:grpSpLocks/>
              </p:cNvGrpSpPr>
              <p:nvPr/>
            </p:nvGrpSpPr>
            <p:grpSpPr bwMode="auto">
              <a:xfrm>
                <a:off x="4416" y="1632"/>
                <a:ext cx="336" cy="144"/>
                <a:chOff x="4368" y="3312"/>
                <a:chExt cx="336" cy="144"/>
              </a:xfrm>
              <a:grpFill/>
            </p:grpSpPr>
            <p:sp>
              <p:nvSpPr>
                <p:cNvPr id="41" name="Oval 134"/>
                <p:cNvSpPr>
                  <a:spLocks noChangeArrowheads="1"/>
                </p:cNvSpPr>
                <p:nvPr/>
              </p:nvSpPr>
              <p:spPr bwMode="auto">
                <a:xfrm>
                  <a:off x="4368" y="3312"/>
                  <a:ext cx="144" cy="144"/>
                </a:xfrm>
                <a:prstGeom prst="ellipse">
                  <a:avLst/>
                </a:prstGeom>
                <a:grp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  <p:sp>
              <p:nvSpPr>
                <p:cNvPr id="42" name="Line 135"/>
                <p:cNvSpPr>
                  <a:spLocks noChangeShapeType="1"/>
                </p:cNvSpPr>
                <p:nvPr/>
              </p:nvSpPr>
              <p:spPr bwMode="auto">
                <a:xfrm>
                  <a:off x="4512" y="3384"/>
                  <a:ext cx="192" cy="0"/>
                </a:xfrm>
                <a:prstGeom prst="line">
                  <a:avLst/>
                </a:prstGeom>
                <a:grp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136"/>
              <p:cNvGrpSpPr>
                <a:grpSpLocks/>
              </p:cNvGrpSpPr>
              <p:nvPr/>
            </p:nvGrpSpPr>
            <p:grpSpPr bwMode="auto">
              <a:xfrm>
                <a:off x="4416" y="1872"/>
                <a:ext cx="336" cy="144"/>
                <a:chOff x="4368" y="3312"/>
                <a:chExt cx="336" cy="144"/>
              </a:xfrm>
              <a:grpFill/>
            </p:grpSpPr>
            <p:sp>
              <p:nvSpPr>
                <p:cNvPr id="39" name="Oval 137"/>
                <p:cNvSpPr>
                  <a:spLocks noChangeArrowheads="1"/>
                </p:cNvSpPr>
                <p:nvPr/>
              </p:nvSpPr>
              <p:spPr bwMode="auto">
                <a:xfrm>
                  <a:off x="4368" y="3312"/>
                  <a:ext cx="144" cy="144"/>
                </a:xfrm>
                <a:prstGeom prst="ellipse">
                  <a:avLst/>
                </a:prstGeom>
                <a:grp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  <p:sp>
              <p:nvSpPr>
                <p:cNvPr id="40" name="Line 138"/>
                <p:cNvSpPr>
                  <a:spLocks noChangeShapeType="1"/>
                </p:cNvSpPr>
                <p:nvPr/>
              </p:nvSpPr>
              <p:spPr bwMode="auto">
                <a:xfrm>
                  <a:off x="4512" y="3384"/>
                  <a:ext cx="192" cy="0"/>
                </a:xfrm>
                <a:prstGeom prst="line">
                  <a:avLst/>
                </a:prstGeom>
                <a:grp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" name="Group 139"/>
            <p:cNvGrpSpPr>
              <a:grpSpLocks/>
            </p:cNvGrpSpPr>
            <p:nvPr/>
          </p:nvGrpSpPr>
          <p:grpSpPr bwMode="auto">
            <a:xfrm>
              <a:off x="4392613" y="3352796"/>
              <a:ext cx="1006475" cy="685799"/>
              <a:chOff x="1252" y="3089"/>
              <a:chExt cx="1114" cy="758"/>
            </a:xfrm>
            <a:grpFill/>
          </p:grpSpPr>
          <p:sp>
            <p:nvSpPr>
              <p:cNvPr id="34" name="Rectangle 140"/>
              <p:cNvSpPr>
                <a:spLocks noChangeArrowheads="1"/>
              </p:cNvSpPr>
              <p:nvPr/>
            </p:nvSpPr>
            <p:spPr bwMode="auto">
              <a:xfrm>
                <a:off x="1252" y="3290"/>
                <a:ext cx="1114" cy="557"/>
              </a:xfrm>
              <a:prstGeom prst="rect">
                <a:avLst/>
              </a:prstGeom>
              <a:grp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141"/>
              <p:cNvSpPr>
                <a:spLocks noChangeArrowheads="1"/>
              </p:cNvSpPr>
              <p:nvPr/>
            </p:nvSpPr>
            <p:spPr bwMode="auto">
              <a:xfrm>
                <a:off x="1252" y="3089"/>
                <a:ext cx="445" cy="201"/>
              </a:xfrm>
              <a:prstGeom prst="rect">
                <a:avLst/>
              </a:prstGeom>
              <a:grp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Text Box 142"/>
            <p:cNvSpPr txBox="1">
              <a:spLocks noChangeArrowheads="1"/>
            </p:cNvSpPr>
            <p:nvPr/>
          </p:nvSpPr>
          <p:spPr bwMode="auto">
            <a:xfrm>
              <a:off x="220717" y="5711825"/>
              <a:ext cx="3657600" cy="4783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07950" tIns="53975" rIns="107950" bIns="5397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 dirty="0" err="1" smtClean="0">
                  <a:solidFill>
                    <a:srgbClr val="0000FF"/>
                  </a:solidFill>
                </a:rPr>
                <a:t>Phân</a:t>
              </a:r>
              <a:r>
                <a:rPr lang="en-US" sz="2400" b="1" i="1" dirty="0" smtClean="0">
                  <a:solidFill>
                    <a:srgbClr val="0000FF"/>
                  </a:solidFill>
                </a:rPr>
                <a:t> </a:t>
              </a:r>
              <a:r>
                <a:rPr lang="en-US" sz="2400" b="1" i="1" dirty="0" err="1" smtClean="0">
                  <a:solidFill>
                    <a:srgbClr val="0000FF"/>
                  </a:solidFill>
                </a:rPr>
                <a:t>tích</a:t>
              </a:r>
              <a:r>
                <a:rPr lang="en-US" sz="2400" b="1" i="1" dirty="0" smtClean="0">
                  <a:solidFill>
                    <a:srgbClr val="0000FF"/>
                  </a:solidFill>
                </a:rPr>
                <a:t> ca </a:t>
              </a:r>
              <a:r>
                <a:rPr lang="en-US" sz="2400" b="1" i="1" dirty="0" err="1" smtClean="0">
                  <a:solidFill>
                    <a:srgbClr val="0000FF"/>
                  </a:solidFill>
                </a:rPr>
                <a:t>sử</a:t>
              </a:r>
              <a:r>
                <a:rPr lang="en-US" sz="2400" b="1" i="1" dirty="0" smtClean="0">
                  <a:solidFill>
                    <a:srgbClr val="0000FF"/>
                  </a:solidFill>
                </a:rPr>
                <a:t> dung</a:t>
              </a:r>
              <a:endParaRPr lang="en-US" sz="2400" b="1" i="1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Tìm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lớp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hành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ca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" name="Group 163"/>
          <p:cNvGrpSpPr>
            <a:grpSpLocks/>
          </p:cNvGrpSpPr>
          <p:nvPr/>
        </p:nvGrpSpPr>
        <p:grpSpPr bwMode="auto">
          <a:xfrm>
            <a:off x="1828800" y="2590800"/>
            <a:ext cx="5669896" cy="3880954"/>
            <a:chOff x="897" y="1344"/>
            <a:chExt cx="3751" cy="2544"/>
          </a:xfrm>
        </p:grpSpPr>
        <p:grpSp>
          <p:nvGrpSpPr>
            <p:cNvPr id="6" name="Group 115"/>
            <p:cNvGrpSpPr>
              <a:grpSpLocks/>
            </p:cNvGrpSpPr>
            <p:nvPr/>
          </p:nvGrpSpPr>
          <p:grpSpPr bwMode="auto">
            <a:xfrm>
              <a:off x="2160" y="1342"/>
              <a:ext cx="1077" cy="1439"/>
              <a:chOff x="446" y="2208"/>
              <a:chExt cx="754" cy="1008"/>
            </a:xfrm>
          </p:grpSpPr>
          <p:sp>
            <p:nvSpPr>
              <p:cNvPr id="35" name="Oval 116"/>
              <p:cNvSpPr>
                <a:spLocks noChangeArrowheads="1"/>
              </p:cNvSpPr>
              <p:nvPr/>
            </p:nvSpPr>
            <p:spPr bwMode="auto">
              <a:xfrm>
                <a:off x="446" y="2208"/>
                <a:ext cx="624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117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118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19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20"/>
              <p:cNvSpPr>
                <a:spLocks noChangeShapeType="1"/>
              </p:cNvSpPr>
              <p:nvPr/>
            </p:nvSpPr>
            <p:spPr bwMode="auto">
              <a:xfrm flipH="1">
                <a:off x="1056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21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22"/>
              <p:cNvSpPr>
                <a:spLocks noChangeShapeType="1"/>
              </p:cNvSpPr>
              <p:nvPr/>
            </p:nvSpPr>
            <p:spPr bwMode="auto">
              <a:xfrm>
                <a:off x="816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23"/>
              <p:cNvSpPr>
                <a:spLocks noChangeShapeType="1"/>
              </p:cNvSpPr>
              <p:nvPr/>
            </p:nvSpPr>
            <p:spPr bwMode="auto">
              <a:xfrm>
                <a:off x="816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124"/>
              <p:cNvSpPr>
                <a:spLocks noChangeShapeType="1"/>
              </p:cNvSpPr>
              <p:nvPr/>
            </p:nvSpPr>
            <p:spPr bwMode="auto">
              <a:xfrm>
                <a:off x="816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125"/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126"/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127"/>
              <p:cNvSpPr>
                <a:spLocks noChangeShapeType="1"/>
              </p:cNvSpPr>
              <p:nvPr/>
            </p:nvSpPr>
            <p:spPr bwMode="auto">
              <a:xfrm>
                <a:off x="816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128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129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30"/>
              <p:cNvSpPr>
                <a:spLocks noChangeShapeType="1"/>
              </p:cNvSpPr>
              <p:nvPr/>
            </p:nvSpPr>
            <p:spPr bwMode="auto">
              <a:xfrm>
                <a:off x="816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31"/>
              <p:cNvSpPr>
                <a:spLocks noChangeShapeType="1"/>
              </p:cNvSpPr>
              <p:nvPr/>
            </p:nvSpPr>
            <p:spPr bwMode="auto">
              <a:xfrm>
                <a:off x="816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32"/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133"/>
              <p:cNvSpPr>
                <a:spLocks noChangeShapeType="1"/>
              </p:cNvSpPr>
              <p:nvPr/>
            </p:nvSpPr>
            <p:spPr bwMode="auto">
              <a:xfrm>
                <a:off x="816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134"/>
              <p:cNvSpPr>
                <a:spLocks noChangeShapeType="1"/>
              </p:cNvSpPr>
              <p:nvPr/>
            </p:nvSpPr>
            <p:spPr bwMode="auto">
              <a:xfrm>
                <a:off x="816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35"/>
            <p:cNvSpPr>
              <a:spLocks noChangeShapeType="1"/>
            </p:cNvSpPr>
            <p:nvPr/>
          </p:nvSpPr>
          <p:spPr bwMode="auto">
            <a:xfrm flipH="1" flipV="1">
              <a:off x="1784" y="1920"/>
              <a:ext cx="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8" name="Line 136"/>
            <p:cNvSpPr>
              <a:spLocks noChangeShapeType="1"/>
            </p:cNvSpPr>
            <p:nvPr/>
          </p:nvSpPr>
          <p:spPr bwMode="auto">
            <a:xfrm flipV="1">
              <a:off x="3136" y="2056"/>
              <a:ext cx="784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9" name="Line 137"/>
            <p:cNvSpPr>
              <a:spLocks noChangeShapeType="1"/>
            </p:cNvSpPr>
            <p:nvPr/>
          </p:nvSpPr>
          <p:spPr bwMode="auto">
            <a:xfrm flipH="1">
              <a:off x="2904" y="2592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0" name="Line 138"/>
            <p:cNvSpPr>
              <a:spLocks noChangeShapeType="1"/>
            </p:cNvSpPr>
            <p:nvPr/>
          </p:nvSpPr>
          <p:spPr bwMode="auto">
            <a:xfrm>
              <a:off x="3136" y="2448"/>
              <a:ext cx="728" cy="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1" name="Line 139"/>
            <p:cNvSpPr>
              <a:spLocks noChangeShapeType="1"/>
            </p:cNvSpPr>
            <p:nvPr/>
          </p:nvSpPr>
          <p:spPr bwMode="auto">
            <a:xfrm flipH="1">
              <a:off x="1760" y="2080"/>
              <a:ext cx="944" cy="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2" name="Rectangle 140"/>
            <p:cNvSpPr>
              <a:spLocks noChangeArrowheads="1"/>
            </p:cNvSpPr>
            <p:nvPr/>
          </p:nvSpPr>
          <p:spPr bwMode="auto">
            <a:xfrm>
              <a:off x="2688" y="1872"/>
              <a:ext cx="298" cy="99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3" name="Rectangle 141"/>
            <p:cNvSpPr>
              <a:spLocks noChangeArrowheads="1"/>
            </p:cNvSpPr>
            <p:nvPr/>
          </p:nvSpPr>
          <p:spPr bwMode="auto">
            <a:xfrm>
              <a:off x="2688" y="2016"/>
              <a:ext cx="480" cy="96"/>
            </a:xfrm>
            <a:prstGeom prst="rect">
              <a:avLst/>
            </a:prstGeom>
            <a:solidFill>
              <a:srgbClr val="66FF33"/>
            </a:solidFill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4" name="Rectangle 142"/>
            <p:cNvSpPr>
              <a:spLocks noChangeArrowheads="1"/>
            </p:cNvSpPr>
            <p:nvPr/>
          </p:nvSpPr>
          <p:spPr bwMode="auto">
            <a:xfrm>
              <a:off x="2688" y="2208"/>
              <a:ext cx="480" cy="105"/>
            </a:xfrm>
            <a:prstGeom prst="rect">
              <a:avLst/>
            </a:prstGeom>
            <a:solidFill>
              <a:schemeClr val="accent2"/>
            </a:solidFill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5" name="Rectangle 143"/>
            <p:cNvSpPr>
              <a:spLocks noChangeArrowheads="1"/>
            </p:cNvSpPr>
            <p:nvPr/>
          </p:nvSpPr>
          <p:spPr bwMode="auto">
            <a:xfrm>
              <a:off x="2688" y="2400"/>
              <a:ext cx="480" cy="96"/>
            </a:xfrm>
            <a:prstGeom prst="rect">
              <a:avLst/>
            </a:prstGeom>
            <a:solidFill>
              <a:schemeClr val="tx2"/>
            </a:solidFill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6" name="Rectangle 144"/>
            <p:cNvSpPr>
              <a:spLocks noChangeArrowheads="1"/>
            </p:cNvSpPr>
            <p:nvPr/>
          </p:nvSpPr>
          <p:spPr bwMode="auto">
            <a:xfrm>
              <a:off x="2688" y="2592"/>
              <a:ext cx="480" cy="96"/>
            </a:xfrm>
            <a:prstGeom prst="rect">
              <a:avLst/>
            </a:prstGeom>
            <a:solidFill>
              <a:srgbClr val="993366"/>
            </a:solidFill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grpSp>
          <p:nvGrpSpPr>
            <p:cNvPr id="17" name="Group 145"/>
            <p:cNvGrpSpPr>
              <a:grpSpLocks/>
            </p:cNvGrpSpPr>
            <p:nvPr/>
          </p:nvGrpSpPr>
          <p:grpSpPr bwMode="auto">
            <a:xfrm>
              <a:off x="4040" y="1664"/>
              <a:ext cx="608" cy="624"/>
              <a:chOff x="4192" y="2208"/>
              <a:chExt cx="464" cy="473"/>
            </a:xfrm>
          </p:grpSpPr>
          <p:sp>
            <p:nvSpPr>
              <p:cNvPr id="33" name="Oval 146"/>
              <p:cNvSpPr>
                <a:spLocks noChangeArrowheads="1"/>
              </p:cNvSpPr>
              <p:nvPr/>
            </p:nvSpPr>
            <p:spPr bwMode="auto">
              <a:xfrm>
                <a:off x="4192" y="2208"/>
                <a:ext cx="458" cy="466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47"/>
              <p:cNvSpPr>
                <a:spLocks noChangeShapeType="1"/>
              </p:cNvSpPr>
              <p:nvPr/>
            </p:nvSpPr>
            <p:spPr bwMode="auto">
              <a:xfrm>
                <a:off x="4198" y="2680"/>
                <a:ext cx="458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148"/>
            <p:cNvGrpSpPr>
              <a:grpSpLocks/>
            </p:cNvGrpSpPr>
            <p:nvPr/>
          </p:nvGrpSpPr>
          <p:grpSpPr bwMode="auto">
            <a:xfrm>
              <a:off x="1160" y="2817"/>
              <a:ext cx="621" cy="639"/>
              <a:chOff x="1019" y="2289"/>
              <a:chExt cx="418" cy="444"/>
            </a:xfrm>
          </p:grpSpPr>
          <p:sp>
            <p:nvSpPr>
              <p:cNvPr id="30" name="Oval 149"/>
              <p:cNvSpPr>
                <a:spLocks noChangeArrowheads="1"/>
              </p:cNvSpPr>
              <p:nvPr/>
            </p:nvSpPr>
            <p:spPr bwMode="auto">
              <a:xfrm>
                <a:off x="1019" y="2323"/>
                <a:ext cx="418" cy="410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50"/>
              <p:cNvSpPr>
                <a:spLocks noChangeShapeType="1"/>
              </p:cNvSpPr>
              <p:nvPr/>
            </p:nvSpPr>
            <p:spPr bwMode="auto">
              <a:xfrm flipH="1">
                <a:off x="1178" y="2289"/>
                <a:ext cx="92" cy="42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51"/>
              <p:cNvSpPr>
                <a:spLocks noChangeShapeType="1"/>
              </p:cNvSpPr>
              <p:nvPr/>
            </p:nvSpPr>
            <p:spPr bwMode="auto">
              <a:xfrm flipH="1" flipV="1">
                <a:off x="1178" y="2331"/>
                <a:ext cx="92" cy="33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152"/>
            <p:cNvGrpSpPr>
              <a:grpSpLocks/>
            </p:cNvGrpSpPr>
            <p:nvPr/>
          </p:nvGrpSpPr>
          <p:grpSpPr bwMode="auto">
            <a:xfrm>
              <a:off x="898" y="1688"/>
              <a:ext cx="840" cy="582"/>
              <a:chOff x="753" y="1578"/>
              <a:chExt cx="518" cy="347"/>
            </a:xfrm>
          </p:grpSpPr>
          <p:sp>
            <p:nvSpPr>
              <p:cNvPr id="27" name="Oval 153"/>
              <p:cNvSpPr>
                <a:spLocks noChangeArrowheads="1"/>
              </p:cNvSpPr>
              <p:nvPr/>
            </p:nvSpPr>
            <p:spPr bwMode="auto">
              <a:xfrm>
                <a:off x="923" y="1578"/>
                <a:ext cx="348" cy="347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54"/>
              <p:cNvSpPr>
                <a:spLocks noChangeShapeType="1"/>
              </p:cNvSpPr>
              <p:nvPr/>
            </p:nvSpPr>
            <p:spPr bwMode="auto">
              <a:xfrm>
                <a:off x="753" y="1663"/>
                <a:ext cx="1" cy="177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55"/>
              <p:cNvSpPr>
                <a:spLocks noChangeShapeType="1"/>
              </p:cNvSpPr>
              <p:nvPr/>
            </p:nvSpPr>
            <p:spPr bwMode="auto">
              <a:xfrm>
                <a:off x="753" y="1748"/>
                <a:ext cx="170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156"/>
            <p:cNvGrpSpPr>
              <a:grpSpLocks/>
            </p:cNvGrpSpPr>
            <p:nvPr/>
          </p:nvGrpSpPr>
          <p:grpSpPr bwMode="auto">
            <a:xfrm>
              <a:off x="2591" y="3264"/>
              <a:ext cx="608" cy="624"/>
              <a:chOff x="4192" y="2208"/>
              <a:chExt cx="464" cy="473"/>
            </a:xfrm>
          </p:grpSpPr>
          <p:sp>
            <p:nvSpPr>
              <p:cNvPr id="25" name="Oval 157"/>
              <p:cNvSpPr>
                <a:spLocks noChangeArrowheads="1"/>
              </p:cNvSpPr>
              <p:nvPr/>
            </p:nvSpPr>
            <p:spPr bwMode="auto">
              <a:xfrm>
                <a:off x="4192" y="2208"/>
                <a:ext cx="458" cy="466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58"/>
              <p:cNvSpPr>
                <a:spLocks noChangeShapeType="1"/>
              </p:cNvSpPr>
              <p:nvPr/>
            </p:nvSpPr>
            <p:spPr bwMode="auto">
              <a:xfrm>
                <a:off x="4198" y="2680"/>
                <a:ext cx="458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159"/>
            <p:cNvGrpSpPr>
              <a:grpSpLocks/>
            </p:cNvGrpSpPr>
            <p:nvPr/>
          </p:nvGrpSpPr>
          <p:grpSpPr bwMode="auto">
            <a:xfrm>
              <a:off x="3778" y="2840"/>
              <a:ext cx="840" cy="582"/>
              <a:chOff x="753" y="1578"/>
              <a:chExt cx="518" cy="347"/>
            </a:xfrm>
          </p:grpSpPr>
          <p:sp>
            <p:nvSpPr>
              <p:cNvPr id="22" name="Oval 160"/>
              <p:cNvSpPr>
                <a:spLocks noChangeArrowheads="1"/>
              </p:cNvSpPr>
              <p:nvPr/>
            </p:nvSpPr>
            <p:spPr bwMode="auto">
              <a:xfrm>
                <a:off x="923" y="1578"/>
                <a:ext cx="348" cy="347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61"/>
              <p:cNvSpPr>
                <a:spLocks noChangeShapeType="1"/>
              </p:cNvSpPr>
              <p:nvPr/>
            </p:nvSpPr>
            <p:spPr bwMode="auto">
              <a:xfrm>
                <a:off x="753" y="1663"/>
                <a:ext cx="1" cy="177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62"/>
              <p:cNvSpPr>
                <a:spLocks noChangeShapeType="1"/>
              </p:cNvSpPr>
              <p:nvPr/>
            </p:nvSpPr>
            <p:spPr bwMode="auto">
              <a:xfrm>
                <a:off x="753" y="1748"/>
                <a:ext cx="170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phân</a:t>
            </a:r>
            <a:r>
              <a:rPr lang="en-GB" dirty="0" smtClean="0"/>
              <a:t> </a:t>
            </a:r>
            <a:r>
              <a:rPr lang="en-GB" dirty="0" err="1" smtClean="0"/>
              <a:t>tích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gì</a:t>
            </a:r>
            <a:r>
              <a:rPr lang="en-GB" dirty="0" smtClean="0"/>
              <a:t>?</a:t>
            </a:r>
            <a:endParaRPr lang="en-GB" dirty="0"/>
          </a:p>
        </p:txBody>
      </p:sp>
      <p:grpSp>
        <p:nvGrpSpPr>
          <p:cNvPr id="6" name="Content Placeholder 5"/>
          <p:cNvGrpSpPr>
            <a:grpSpLocks noGrp="1"/>
          </p:cNvGrpSpPr>
          <p:nvPr/>
        </p:nvGrpSpPr>
        <p:grpSpPr>
          <a:xfrm>
            <a:off x="457200" y="1752601"/>
            <a:ext cx="8229600" cy="4572000"/>
            <a:chOff x="355600" y="1612900"/>
            <a:chExt cx="8586788" cy="4676994"/>
          </a:xfrm>
        </p:grpSpPr>
        <p:sp>
          <p:nvSpPr>
            <p:cNvPr id="7" name="Text Box 23"/>
            <p:cNvSpPr txBox="1">
              <a:spLocks noChangeArrowheads="1"/>
            </p:cNvSpPr>
            <p:nvPr/>
          </p:nvSpPr>
          <p:spPr bwMode="auto">
            <a:xfrm>
              <a:off x="355600" y="2590800"/>
              <a:ext cx="1295400" cy="10618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rgbClr val="FF6600"/>
                  </a:solidFill>
                </a:rPr>
                <a:t>Lớp</a:t>
              </a:r>
              <a:r>
                <a:rPr lang="en-US" sz="1800" i="1" dirty="0" smtClean="0">
                  <a:solidFill>
                    <a:srgbClr val="FF6600"/>
                  </a:solidFill>
                </a:rPr>
                <a:t> </a:t>
              </a:r>
              <a:r>
                <a:rPr lang="en-US" sz="1800" i="1" dirty="0" err="1" smtClean="0">
                  <a:solidFill>
                    <a:srgbClr val="FF6600"/>
                  </a:solidFill>
                </a:rPr>
                <a:t>biên</a:t>
              </a:r>
              <a:endParaRPr lang="en-US" sz="1800" i="1" dirty="0" smtClean="0">
                <a:solidFill>
                  <a:srgbClr val="FF6600"/>
                </a:solidFill>
              </a:endParaRPr>
            </a:p>
            <a:p>
              <a:pPr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rgbClr val="FF6600"/>
                  </a:solidFill>
                </a:rPr>
                <a:t>của</a:t>
              </a:r>
              <a:r>
                <a:rPr lang="en-US" sz="1800" i="1" dirty="0" smtClean="0">
                  <a:solidFill>
                    <a:srgbClr val="FF6600"/>
                  </a:solidFill>
                </a:rPr>
                <a:t> </a:t>
              </a:r>
              <a:r>
                <a:rPr lang="en-US" sz="1800" i="1" dirty="0" err="1" smtClean="0">
                  <a:solidFill>
                    <a:srgbClr val="FF6600"/>
                  </a:solidFill>
                </a:rPr>
                <a:t>hệ</a:t>
              </a:r>
              <a:r>
                <a:rPr lang="en-US" sz="1800" i="1" dirty="0" smtClean="0">
                  <a:solidFill>
                    <a:srgbClr val="FF6600"/>
                  </a:solidFill>
                </a:rPr>
                <a:t> </a:t>
              </a:r>
              <a:r>
                <a:rPr lang="en-US" sz="1800" i="1" dirty="0" err="1" smtClean="0">
                  <a:solidFill>
                    <a:srgbClr val="FF6600"/>
                  </a:solidFill>
                </a:rPr>
                <a:t>thống</a:t>
              </a:r>
              <a:endParaRPr lang="en-US" sz="1800" i="1" dirty="0">
                <a:solidFill>
                  <a:srgbClr val="FF6600"/>
                </a:solidFill>
              </a:endParaRPr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647700" y="4271963"/>
              <a:ext cx="1447800" cy="923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rgbClr val="FF6600"/>
                  </a:solidFill>
                </a:rPr>
                <a:t>Phối</a:t>
              </a:r>
              <a:r>
                <a:rPr lang="en-US" sz="1800" i="1" dirty="0" smtClean="0">
                  <a:solidFill>
                    <a:srgbClr val="FF6600"/>
                  </a:solidFill>
                </a:rPr>
                <a:t> </a:t>
              </a:r>
              <a:r>
                <a:rPr lang="en-US" sz="1800" i="1" dirty="0" err="1" smtClean="0">
                  <a:solidFill>
                    <a:srgbClr val="FF6600"/>
                  </a:solidFill>
                </a:rPr>
                <a:t>hợp</a:t>
              </a:r>
              <a:r>
                <a:rPr lang="en-US" sz="1800" i="1" dirty="0" smtClean="0">
                  <a:solidFill>
                    <a:srgbClr val="FF6600"/>
                  </a:solidFill>
                </a:rPr>
                <a:t> </a:t>
              </a:r>
              <a:r>
                <a:rPr lang="en-US" sz="1800" i="1" dirty="0" err="1" smtClean="0">
                  <a:solidFill>
                    <a:srgbClr val="FF6600"/>
                  </a:solidFill>
                </a:rPr>
                <a:t>hành</a:t>
              </a:r>
              <a:r>
                <a:rPr lang="en-US" sz="1800" i="1" dirty="0" smtClean="0">
                  <a:solidFill>
                    <a:srgbClr val="FF6600"/>
                  </a:solidFill>
                </a:rPr>
                <a:t> vi </a:t>
              </a:r>
              <a:r>
                <a:rPr lang="en-US" sz="1800" i="1" dirty="0" err="1" smtClean="0">
                  <a:solidFill>
                    <a:srgbClr val="FF6600"/>
                  </a:solidFill>
                </a:rPr>
                <a:t>của</a:t>
              </a:r>
              <a:r>
                <a:rPr lang="en-US" sz="1800" i="1" dirty="0" smtClean="0">
                  <a:solidFill>
                    <a:srgbClr val="FF6600"/>
                  </a:solidFill>
                </a:rPr>
                <a:t> ca </a:t>
              </a:r>
              <a:r>
                <a:rPr lang="en-US" sz="1800" i="1" dirty="0" err="1" smtClean="0">
                  <a:solidFill>
                    <a:srgbClr val="FF6600"/>
                  </a:solidFill>
                </a:rPr>
                <a:t>sử</a:t>
              </a:r>
              <a:r>
                <a:rPr lang="en-US" sz="1800" i="1" dirty="0" smtClean="0">
                  <a:solidFill>
                    <a:srgbClr val="FF6600"/>
                  </a:solidFill>
                </a:rPr>
                <a:t> </a:t>
              </a:r>
              <a:r>
                <a:rPr lang="en-US" sz="1800" i="1" dirty="0" err="1" smtClean="0">
                  <a:solidFill>
                    <a:srgbClr val="FF6600"/>
                  </a:solidFill>
                </a:rPr>
                <a:t>dụng</a:t>
              </a:r>
              <a:endParaRPr lang="en-US" sz="1800" i="1" dirty="0">
                <a:solidFill>
                  <a:srgbClr val="FF6600"/>
                </a:solidFill>
              </a:endParaRPr>
            </a:p>
          </p:txBody>
        </p:sp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7418388" y="2481263"/>
              <a:ext cx="1524000" cy="6463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rgbClr val="FF6600"/>
                  </a:solidFill>
                </a:rPr>
                <a:t>Thông</a:t>
              </a:r>
              <a:r>
                <a:rPr lang="en-US" sz="1800" i="1" dirty="0" smtClean="0">
                  <a:solidFill>
                    <a:srgbClr val="FF6600"/>
                  </a:solidFill>
                </a:rPr>
                <a:t> tin </a:t>
              </a:r>
              <a:r>
                <a:rPr lang="en-US" sz="1800" i="1" dirty="0" err="1" smtClean="0">
                  <a:solidFill>
                    <a:srgbClr val="FF6600"/>
                  </a:solidFill>
                </a:rPr>
                <a:t>của</a:t>
              </a:r>
              <a:r>
                <a:rPr lang="en-US" sz="1800" i="1" dirty="0" smtClean="0">
                  <a:solidFill>
                    <a:srgbClr val="FF6600"/>
                  </a:solidFill>
                </a:rPr>
                <a:t> </a:t>
              </a:r>
              <a:r>
                <a:rPr lang="en-US" sz="1800" i="1" dirty="0" err="1" smtClean="0">
                  <a:solidFill>
                    <a:srgbClr val="FF6600"/>
                  </a:solidFill>
                </a:rPr>
                <a:t>hệ</a:t>
              </a:r>
              <a:r>
                <a:rPr lang="en-US" sz="1800" i="1" dirty="0" smtClean="0">
                  <a:solidFill>
                    <a:srgbClr val="FF6600"/>
                  </a:solidFill>
                </a:rPr>
                <a:t> </a:t>
              </a:r>
              <a:r>
                <a:rPr lang="en-US" sz="1800" i="1" dirty="0" err="1" smtClean="0">
                  <a:solidFill>
                    <a:srgbClr val="FF6600"/>
                  </a:solidFill>
                </a:rPr>
                <a:t>thống</a:t>
              </a:r>
              <a:endParaRPr lang="en-US" sz="1800" i="1" dirty="0">
                <a:solidFill>
                  <a:srgbClr val="FF6600"/>
                </a:solidFill>
              </a:endParaRPr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1295400" y="1755775"/>
              <a:ext cx="1701800" cy="382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1800"/>
                <a:t>&lt;&lt;boundary&gt;&gt;</a:t>
              </a:r>
            </a:p>
          </p:txBody>
        </p:sp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>
              <a:off x="1670050" y="3556000"/>
              <a:ext cx="1435100" cy="382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1800"/>
                <a:t>&lt;&lt;control&gt;&gt;</a:t>
              </a:r>
            </a:p>
          </p:txBody>
        </p:sp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>
              <a:off x="6248400" y="1714500"/>
              <a:ext cx="1295400" cy="382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1800"/>
                <a:t>&lt;&lt;entity&gt;&gt;</a:t>
              </a:r>
            </a:p>
          </p:txBody>
        </p:sp>
        <p:sp>
          <p:nvSpPr>
            <p:cNvPr id="13" name="Text Box 90"/>
            <p:cNvSpPr txBox="1">
              <a:spLocks noChangeArrowheads="1"/>
            </p:cNvSpPr>
            <p:nvPr/>
          </p:nvSpPr>
          <p:spPr bwMode="auto">
            <a:xfrm>
              <a:off x="5143500" y="5643563"/>
              <a:ext cx="1524000" cy="6463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rgbClr val="FF6600"/>
                  </a:solidFill>
                </a:rPr>
                <a:t>Thông</a:t>
              </a:r>
              <a:r>
                <a:rPr lang="en-US" sz="1800" i="1" dirty="0" smtClean="0">
                  <a:solidFill>
                    <a:srgbClr val="FF6600"/>
                  </a:solidFill>
                </a:rPr>
                <a:t> tin </a:t>
              </a:r>
              <a:r>
                <a:rPr lang="en-US" sz="1800" i="1" dirty="0" err="1" smtClean="0">
                  <a:solidFill>
                    <a:srgbClr val="FF6600"/>
                  </a:solidFill>
                </a:rPr>
                <a:t>hệ</a:t>
              </a:r>
              <a:r>
                <a:rPr lang="en-US" sz="1800" i="1" dirty="0" smtClean="0">
                  <a:solidFill>
                    <a:srgbClr val="FF6600"/>
                  </a:solidFill>
                </a:rPr>
                <a:t> </a:t>
              </a:r>
              <a:r>
                <a:rPr lang="en-US" sz="1800" i="1" dirty="0" err="1" smtClean="0">
                  <a:solidFill>
                    <a:srgbClr val="FF6600"/>
                  </a:solidFill>
                </a:rPr>
                <a:t>thống</a:t>
              </a:r>
              <a:endParaRPr lang="en-US" sz="1800" i="1" dirty="0">
                <a:solidFill>
                  <a:srgbClr val="FF6600"/>
                </a:solidFill>
              </a:endParaRPr>
            </a:p>
          </p:txBody>
        </p:sp>
        <p:sp>
          <p:nvSpPr>
            <p:cNvPr id="14" name="Rectangle 91"/>
            <p:cNvSpPr>
              <a:spLocks noChangeArrowheads="1"/>
            </p:cNvSpPr>
            <p:nvPr/>
          </p:nvSpPr>
          <p:spPr bwMode="auto">
            <a:xfrm>
              <a:off x="3973513" y="4813300"/>
              <a:ext cx="1295400" cy="382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1800"/>
                <a:t>&lt;&lt;entity&gt;&gt;</a:t>
              </a:r>
            </a:p>
          </p:txBody>
        </p:sp>
        <p:sp>
          <p:nvSpPr>
            <p:cNvPr id="15" name="Text Box 96"/>
            <p:cNvSpPr txBox="1">
              <a:spLocks noChangeArrowheads="1"/>
            </p:cNvSpPr>
            <p:nvPr/>
          </p:nvSpPr>
          <p:spPr bwMode="auto">
            <a:xfrm>
              <a:off x="7480300" y="4127500"/>
              <a:ext cx="1295400" cy="923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rgbClr val="FF6600"/>
                  </a:solidFill>
                </a:rPr>
                <a:t>Lớp</a:t>
              </a:r>
              <a:r>
                <a:rPr lang="en-US" sz="1800" i="1" dirty="0" smtClean="0">
                  <a:solidFill>
                    <a:srgbClr val="FF6600"/>
                  </a:solidFill>
                </a:rPr>
                <a:t> </a:t>
              </a:r>
              <a:r>
                <a:rPr lang="en-US" sz="1800" i="1" dirty="0" err="1" smtClean="0">
                  <a:solidFill>
                    <a:srgbClr val="FF6600"/>
                  </a:solidFill>
                </a:rPr>
                <a:t>biên</a:t>
              </a:r>
              <a:r>
                <a:rPr lang="en-US" sz="1800" i="1" dirty="0" smtClean="0">
                  <a:solidFill>
                    <a:srgbClr val="FF6600"/>
                  </a:solidFill>
                </a:rPr>
                <a:t> </a:t>
              </a:r>
              <a:r>
                <a:rPr lang="en-US" sz="1800" i="1" dirty="0" err="1" smtClean="0">
                  <a:solidFill>
                    <a:srgbClr val="FF6600"/>
                  </a:solidFill>
                </a:rPr>
                <a:t>của</a:t>
              </a:r>
              <a:r>
                <a:rPr lang="en-US" sz="1800" i="1" dirty="0" smtClean="0">
                  <a:solidFill>
                    <a:srgbClr val="FF6600"/>
                  </a:solidFill>
                </a:rPr>
                <a:t> </a:t>
              </a:r>
              <a:r>
                <a:rPr lang="en-US" sz="1800" i="1" dirty="0" err="1" smtClean="0">
                  <a:solidFill>
                    <a:srgbClr val="FF6600"/>
                  </a:solidFill>
                </a:rPr>
                <a:t>hệ</a:t>
              </a:r>
              <a:r>
                <a:rPr lang="en-US" sz="1800" i="1" dirty="0" smtClean="0">
                  <a:solidFill>
                    <a:srgbClr val="FF6600"/>
                  </a:solidFill>
                </a:rPr>
                <a:t> </a:t>
              </a:r>
              <a:r>
                <a:rPr lang="en-US" sz="1800" i="1" dirty="0" err="1" smtClean="0">
                  <a:solidFill>
                    <a:srgbClr val="FF6600"/>
                  </a:solidFill>
                </a:rPr>
                <a:t>thống</a:t>
              </a:r>
              <a:endParaRPr lang="en-US" sz="1800" i="1" dirty="0">
                <a:solidFill>
                  <a:srgbClr val="FF6600"/>
                </a:solidFill>
              </a:endParaRPr>
            </a:p>
          </p:txBody>
        </p:sp>
        <p:sp>
          <p:nvSpPr>
            <p:cNvPr id="16" name="Text Box 97"/>
            <p:cNvSpPr txBox="1">
              <a:spLocks noChangeArrowheads="1"/>
            </p:cNvSpPr>
            <p:nvPr/>
          </p:nvSpPr>
          <p:spPr bwMode="auto">
            <a:xfrm>
              <a:off x="6083300" y="3609975"/>
              <a:ext cx="1701800" cy="382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1800"/>
                <a:t>&lt;&lt;boundary&gt;&gt;</a:t>
              </a:r>
            </a:p>
          </p:txBody>
        </p:sp>
        <p:grpSp>
          <p:nvGrpSpPr>
            <p:cNvPr id="17" name="Group 153"/>
            <p:cNvGrpSpPr>
              <a:grpSpLocks/>
            </p:cNvGrpSpPr>
            <p:nvPr/>
          </p:nvGrpSpPr>
          <p:grpSpPr bwMode="auto">
            <a:xfrm>
              <a:off x="3454400" y="1612902"/>
              <a:ext cx="1709739" cy="2286001"/>
              <a:chOff x="446" y="2208"/>
              <a:chExt cx="754" cy="1008"/>
            </a:xfrm>
          </p:grpSpPr>
          <p:sp>
            <p:nvSpPr>
              <p:cNvPr id="46" name="Oval 154"/>
              <p:cNvSpPr>
                <a:spLocks noChangeArrowheads="1"/>
              </p:cNvSpPr>
              <p:nvPr/>
            </p:nvSpPr>
            <p:spPr bwMode="auto">
              <a:xfrm>
                <a:off x="446" y="2208"/>
                <a:ext cx="624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155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156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57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58"/>
              <p:cNvSpPr>
                <a:spLocks noChangeShapeType="1"/>
              </p:cNvSpPr>
              <p:nvPr/>
            </p:nvSpPr>
            <p:spPr bwMode="auto">
              <a:xfrm flipH="1">
                <a:off x="1056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59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160"/>
              <p:cNvSpPr>
                <a:spLocks noChangeShapeType="1"/>
              </p:cNvSpPr>
              <p:nvPr/>
            </p:nvSpPr>
            <p:spPr bwMode="auto">
              <a:xfrm>
                <a:off x="816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161"/>
              <p:cNvSpPr>
                <a:spLocks noChangeShapeType="1"/>
              </p:cNvSpPr>
              <p:nvPr/>
            </p:nvSpPr>
            <p:spPr bwMode="auto">
              <a:xfrm>
                <a:off x="816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162"/>
              <p:cNvSpPr>
                <a:spLocks noChangeShapeType="1"/>
              </p:cNvSpPr>
              <p:nvPr/>
            </p:nvSpPr>
            <p:spPr bwMode="auto">
              <a:xfrm>
                <a:off x="816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163"/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164"/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165"/>
              <p:cNvSpPr>
                <a:spLocks noChangeShapeType="1"/>
              </p:cNvSpPr>
              <p:nvPr/>
            </p:nvSpPr>
            <p:spPr bwMode="auto">
              <a:xfrm>
                <a:off x="816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166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167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168"/>
              <p:cNvSpPr>
                <a:spLocks noChangeShapeType="1"/>
              </p:cNvSpPr>
              <p:nvPr/>
            </p:nvSpPr>
            <p:spPr bwMode="auto">
              <a:xfrm>
                <a:off x="816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169"/>
              <p:cNvSpPr>
                <a:spLocks noChangeShapeType="1"/>
              </p:cNvSpPr>
              <p:nvPr/>
            </p:nvSpPr>
            <p:spPr bwMode="auto">
              <a:xfrm>
                <a:off x="816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170"/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71"/>
              <p:cNvSpPr>
                <a:spLocks noChangeShapeType="1"/>
              </p:cNvSpPr>
              <p:nvPr/>
            </p:nvSpPr>
            <p:spPr bwMode="auto">
              <a:xfrm>
                <a:off x="816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72"/>
              <p:cNvSpPr>
                <a:spLocks noChangeShapeType="1"/>
              </p:cNvSpPr>
              <p:nvPr/>
            </p:nvSpPr>
            <p:spPr bwMode="auto">
              <a:xfrm>
                <a:off x="816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Line 173"/>
            <p:cNvSpPr>
              <a:spLocks noChangeShapeType="1"/>
            </p:cNvSpPr>
            <p:nvPr/>
          </p:nvSpPr>
          <p:spPr bwMode="auto">
            <a:xfrm flipH="1" flipV="1">
              <a:off x="2857500" y="2527300"/>
              <a:ext cx="153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9" name="Line 174"/>
            <p:cNvSpPr>
              <a:spLocks noChangeShapeType="1"/>
            </p:cNvSpPr>
            <p:nvPr/>
          </p:nvSpPr>
          <p:spPr bwMode="auto">
            <a:xfrm flipV="1">
              <a:off x="5003800" y="2743200"/>
              <a:ext cx="12446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0" name="Line 175"/>
            <p:cNvSpPr>
              <a:spLocks noChangeShapeType="1"/>
            </p:cNvSpPr>
            <p:nvPr/>
          </p:nvSpPr>
          <p:spPr bwMode="auto">
            <a:xfrm flipH="1">
              <a:off x="4635500" y="3594100"/>
              <a:ext cx="0" cy="1193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1" name="Line 176"/>
            <p:cNvSpPr>
              <a:spLocks noChangeShapeType="1"/>
            </p:cNvSpPr>
            <p:nvPr/>
          </p:nvSpPr>
          <p:spPr bwMode="auto">
            <a:xfrm>
              <a:off x="5003800" y="3365500"/>
              <a:ext cx="1155700" cy="698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2" name="Line 177"/>
            <p:cNvSpPr>
              <a:spLocks noChangeShapeType="1"/>
            </p:cNvSpPr>
            <p:nvPr/>
          </p:nvSpPr>
          <p:spPr bwMode="auto">
            <a:xfrm flipH="1">
              <a:off x="2819400" y="2781300"/>
              <a:ext cx="1498600" cy="1384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3" name="Rectangle 178"/>
            <p:cNvSpPr>
              <a:spLocks noChangeArrowheads="1"/>
            </p:cNvSpPr>
            <p:nvPr/>
          </p:nvSpPr>
          <p:spPr bwMode="auto">
            <a:xfrm>
              <a:off x="4292600" y="2451100"/>
              <a:ext cx="473075" cy="157163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4" name="Rectangle 179"/>
            <p:cNvSpPr>
              <a:spLocks noChangeArrowheads="1"/>
            </p:cNvSpPr>
            <p:nvPr/>
          </p:nvSpPr>
          <p:spPr bwMode="auto">
            <a:xfrm>
              <a:off x="4292600" y="2679700"/>
              <a:ext cx="762000" cy="152400"/>
            </a:xfrm>
            <a:prstGeom prst="rect">
              <a:avLst/>
            </a:prstGeom>
            <a:solidFill>
              <a:srgbClr val="66FF33"/>
            </a:solidFill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5" name="Rectangle 180"/>
            <p:cNvSpPr>
              <a:spLocks noChangeArrowheads="1"/>
            </p:cNvSpPr>
            <p:nvPr/>
          </p:nvSpPr>
          <p:spPr bwMode="auto">
            <a:xfrm>
              <a:off x="4292600" y="2984500"/>
              <a:ext cx="762000" cy="166688"/>
            </a:xfrm>
            <a:prstGeom prst="rect">
              <a:avLst/>
            </a:prstGeom>
            <a:solidFill>
              <a:schemeClr val="accent2"/>
            </a:solidFill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6" name="Rectangle 181"/>
            <p:cNvSpPr>
              <a:spLocks noChangeArrowheads="1"/>
            </p:cNvSpPr>
            <p:nvPr/>
          </p:nvSpPr>
          <p:spPr bwMode="auto">
            <a:xfrm>
              <a:off x="4292600" y="3289300"/>
              <a:ext cx="762000" cy="152400"/>
            </a:xfrm>
            <a:prstGeom prst="rect">
              <a:avLst/>
            </a:prstGeom>
            <a:solidFill>
              <a:schemeClr val="tx2"/>
            </a:solidFill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7" name="Rectangle 182"/>
            <p:cNvSpPr>
              <a:spLocks noChangeArrowheads="1"/>
            </p:cNvSpPr>
            <p:nvPr/>
          </p:nvSpPr>
          <p:spPr bwMode="auto">
            <a:xfrm>
              <a:off x="4292600" y="3594100"/>
              <a:ext cx="762000" cy="152400"/>
            </a:xfrm>
            <a:prstGeom prst="rect">
              <a:avLst/>
            </a:prstGeom>
            <a:solidFill>
              <a:srgbClr val="993366"/>
            </a:solidFill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grpSp>
          <p:nvGrpSpPr>
            <p:cNvPr id="28" name="Group 183"/>
            <p:cNvGrpSpPr>
              <a:grpSpLocks/>
            </p:cNvGrpSpPr>
            <p:nvPr/>
          </p:nvGrpSpPr>
          <p:grpSpPr bwMode="auto">
            <a:xfrm>
              <a:off x="6438900" y="2120900"/>
              <a:ext cx="965200" cy="990600"/>
              <a:chOff x="4192" y="2208"/>
              <a:chExt cx="464" cy="473"/>
            </a:xfrm>
          </p:grpSpPr>
          <p:sp>
            <p:nvSpPr>
              <p:cNvPr id="44" name="Oval 184"/>
              <p:cNvSpPr>
                <a:spLocks noChangeArrowheads="1"/>
              </p:cNvSpPr>
              <p:nvPr/>
            </p:nvSpPr>
            <p:spPr bwMode="auto">
              <a:xfrm>
                <a:off x="4192" y="2208"/>
                <a:ext cx="458" cy="466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85"/>
              <p:cNvSpPr>
                <a:spLocks noChangeShapeType="1"/>
              </p:cNvSpPr>
              <p:nvPr/>
            </p:nvSpPr>
            <p:spPr bwMode="auto">
              <a:xfrm>
                <a:off x="4198" y="2680"/>
                <a:ext cx="458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" name="Group 186"/>
            <p:cNvGrpSpPr>
              <a:grpSpLocks/>
            </p:cNvGrpSpPr>
            <p:nvPr/>
          </p:nvGrpSpPr>
          <p:grpSpPr bwMode="auto">
            <a:xfrm>
              <a:off x="1866900" y="3951288"/>
              <a:ext cx="985838" cy="1014412"/>
              <a:chOff x="1019" y="2289"/>
              <a:chExt cx="418" cy="444"/>
            </a:xfrm>
          </p:grpSpPr>
          <p:sp>
            <p:nvSpPr>
              <p:cNvPr id="41" name="Oval 187"/>
              <p:cNvSpPr>
                <a:spLocks noChangeArrowheads="1"/>
              </p:cNvSpPr>
              <p:nvPr/>
            </p:nvSpPr>
            <p:spPr bwMode="auto">
              <a:xfrm>
                <a:off x="1019" y="2323"/>
                <a:ext cx="418" cy="410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88"/>
              <p:cNvSpPr>
                <a:spLocks noChangeShapeType="1"/>
              </p:cNvSpPr>
              <p:nvPr/>
            </p:nvSpPr>
            <p:spPr bwMode="auto">
              <a:xfrm flipH="1">
                <a:off x="1178" y="2289"/>
                <a:ext cx="92" cy="42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89"/>
              <p:cNvSpPr>
                <a:spLocks noChangeShapeType="1"/>
              </p:cNvSpPr>
              <p:nvPr/>
            </p:nvSpPr>
            <p:spPr bwMode="auto">
              <a:xfrm flipH="1" flipV="1">
                <a:off x="1178" y="2331"/>
                <a:ext cx="92" cy="33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190"/>
            <p:cNvGrpSpPr>
              <a:grpSpLocks/>
            </p:cNvGrpSpPr>
            <p:nvPr/>
          </p:nvGrpSpPr>
          <p:grpSpPr bwMode="auto">
            <a:xfrm>
              <a:off x="1449388" y="2159000"/>
              <a:ext cx="1331912" cy="923925"/>
              <a:chOff x="753" y="1578"/>
              <a:chExt cx="518" cy="347"/>
            </a:xfrm>
          </p:grpSpPr>
          <p:sp>
            <p:nvSpPr>
              <p:cNvPr id="38" name="Oval 191"/>
              <p:cNvSpPr>
                <a:spLocks noChangeArrowheads="1"/>
              </p:cNvSpPr>
              <p:nvPr/>
            </p:nvSpPr>
            <p:spPr bwMode="auto">
              <a:xfrm>
                <a:off x="923" y="1578"/>
                <a:ext cx="348" cy="347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92"/>
              <p:cNvSpPr>
                <a:spLocks noChangeShapeType="1"/>
              </p:cNvSpPr>
              <p:nvPr/>
            </p:nvSpPr>
            <p:spPr bwMode="auto">
              <a:xfrm>
                <a:off x="753" y="1663"/>
                <a:ext cx="1" cy="177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193"/>
              <p:cNvSpPr>
                <a:spLocks noChangeShapeType="1"/>
              </p:cNvSpPr>
              <p:nvPr/>
            </p:nvSpPr>
            <p:spPr bwMode="auto">
              <a:xfrm>
                <a:off x="753" y="1748"/>
                <a:ext cx="170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194"/>
            <p:cNvGrpSpPr>
              <a:grpSpLocks/>
            </p:cNvGrpSpPr>
            <p:nvPr/>
          </p:nvGrpSpPr>
          <p:grpSpPr bwMode="auto">
            <a:xfrm>
              <a:off x="4138613" y="5181600"/>
              <a:ext cx="965200" cy="990600"/>
              <a:chOff x="4192" y="2208"/>
              <a:chExt cx="464" cy="473"/>
            </a:xfrm>
          </p:grpSpPr>
          <p:sp>
            <p:nvSpPr>
              <p:cNvPr id="36" name="Oval 195"/>
              <p:cNvSpPr>
                <a:spLocks noChangeArrowheads="1"/>
              </p:cNvSpPr>
              <p:nvPr/>
            </p:nvSpPr>
            <p:spPr bwMode="auto">
              <a:xfrm>
                <a:off x="4192" y="2208"/>
                <a:ext cx="458" cy="466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96"/>
              <p:cNvSpPr>
                <a:spLocks noChangeShapeType="1"/>
              </p:cNvSpPr>
              <p:nvPr/>
            </p:nvSpPr>
            <p:spPr bwMode="auto">
              <a:xfrm>
                <a:off x="4198" y="2680"/>
                <a:ext cx="458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" name="Group 197"/>
            <p:cNvGrpSpPr>
              <a:grpSpLocks/>
            </p:cNvGrpSpPr>
            <p:nvPr/>
          </p:nvGrpSpPr>
          <p:grpSpPr bwMode="auto">
            <a:xfrm>
              <a:off x="6021388" y="3987800"/>
              <a:ext cx="1331912" cy="923925"/>
              <a:chOff x="753" y="1578"/>
              <a:chExt cx="518" cy="347"/>
            </a:xfrm>
          </p:grpSpPr>
          <p:sp>
            <p:nvSpPr>
              <p:cNvPr id="33" name="Oval 198"/>
              <p:cNvSpPr>
                <a:spLocks noChangeArrowheads="1"/>
              </p:cNvSpPr>
              <p:nvPr/>
            </p:nvSpPr>
            <p:spPr bwMode="auto">
              <a:xfrm>
                <a:off x="923" y="1578"/>
                <a:ext cx="348" cy="347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99"/>
              <p:cNvSpPr>
                <a:spLocks noChangeShapeType="1"/>
              </p:cNvSpPr>
              <p:nvPr/>
            </p:nvSpPr>
            <p:spPr bwMode="auto">
              <a:xfrm>
                <a:off x="753" y="1663"/>
                <a:ext cx="1" cy="177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00"/>
              <p:cNvSpPr>
                <a:spLocks noChangeShapeType="1"/>
              </p:cNvSpPr>
              <p:nvPr/>
            </p:nvSpPr>
            <p:spPr bwMode="auto">
              <a:xfrm>
                <a:off x="753" y="1748"/>
                <a:ext cx="170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endParaRPr lang="en-US" dirty="0" smtClean="0"/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biên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gì</a:t>
            </a:r>
            <a:r>
              <a:rPr lang="en-GB" dirty="0" smtClean="0"/>
              <a:t>?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459941" y="4674466"/>
            <a:ext cx="5384800" cy="1851025"/>
            <a:chOff x="2006600" y="4702175"/>
            <a:chExt cx="5384800" cy="1851025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2209800" y="6096000"/>
              <a:ext cx="51816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 dirty="0" err="1" smtClean="0">
                  <a:solidFill>
                    <a:srgbClr val="33CCFF"/>
                  </a:solidFill>
                </a:rPr>
                <a:t>Phụ</a:t>
              </a:r>
              <a:r>
                <a:rPr lang="en-US" sz="2400" i="1" dirty="0" smtClean="0">
                  <a:solidFill>
                    <a:srgbClr val="33CCFF"/>
                  </a:solidFill>
                </a:rPr>
                <a:t> </a:t>
              </a:r>
              <a:r>
                <a:rPr lang="en-US" sz="2400" i="1" dirty="0" err="1" smtClean="0">
                  <a:solidFill>
                    <a:srgbClr val="33CCFF"/>
                  </a:solidFill>
                </a:rPr>
                <a:t>thuộc</a:t>
              </a:r>
              <a:r>
                <a:rPr lang="en-US" sz="2400" i="1" dirty="0" smtClean="0">
                  <a:solidFill>
                    <a:srgbClr val="33CCFF"/>
                  </a:solidFill>
                </a:rPr>
                <a:t> </a:t>
              </a:r>
              <a:r>
                <a:rPr lang="en-US" sz="2400" i="1" dirty="0" err="1" smtClean="0">
                  <a:solidFill>
                    <a:srgbClr val="33CCFF"/>
                  </a:solidFill>
                </a:rPr>
                <a:t>môi</a:t>
              </a:r>
              <a:r>
                <a:rPr lang="en-US" sz="2400" i="1" dirty="0" smtClean="0">
                  <a:solidFill>
                    <a:srgbClr val="33CCFF"/>
                  </a:solidFill>
                </a:rPr>
                <a:t> </a:t>
              </a:r>
              <a:r>
                <a:rPr lang="en-US" sz="2400" i="1" dirty="0" err="1" smtClean="0">
                  <a:solidFill>
                    <a:srgbClr val="33CCFF"/>
                  </a:solidFill>
                </a:rPr>
                <a:t>trường</a:t>
              </a:r>
              <a:endParaRPr lang="en-US" sz="2400" i="1" dirty="0">
                <a:solidFill>
                  <a:srgbClr val="33CCFF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006600" y="4787900"/>
              <a:ext cx="2133600" cy="847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1" dirty="0">
                  <a:solidFill>
                    <a:srgbClr val="0000FF"/>
                  </a:solidFill>
                  <a:latin typeface="Times New Roman" charset="0"/>
                </a:rPr>
                <a:t>Analysis class stereotype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4076700" y="5232400"/>
              <a:ext cx="114300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5564188" y="4702175"/>
              <a:ext cx="1560512" cy="1076325"/>
              <a:chOff x="753" y="1578"/>
              <a:chExt cx="518" cy="347"/>
            </a:xfrm>
          </p:grpSpPr>
          <p:sp>
            <p:nvSpPr>
              <p:cNvPr id="11" name="Oval 14"/>
              <p:cNvSpPr>
                <a:spLocks noChangeArrowheads="1"/>
              </p:cNvSpPr>
              <p:nvPr/>
            </p:nvSpPr>
            <p:spPr bwMode="auto">
              <a:xfrm>
                <a:off x="923" y="1578"/>
                <a:ext cx="348" cy="347"/>
              </a:xfrm>
              <a:prstGeom prst="ellips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753" y="1663"/>
                <a:ext cx="1" cy="177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753" y="1748"/>
                <a:ext cx="170" cy="1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GB" dirty="0" err="1" smtClean="0"/>
              <a:t>Vai</a:t>
            </a:r>
            <a:r>
              <a:rPr lang="en-GB" dirty="0" smtClean="0"/>
              <a:t> </a:t>
            </a:r>
            <a:r>
              <a:rPr lang="en-GB" dirty="0" err="1" smtClean="0"/>
              <a:t>trò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biên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457200" y="1935163"/>
            <a:ext cx="8229600" cy="3703637"/>
            <a:chOff x="628650" y="1862138"/>
            <a:chExt cx="8089900" cy="3394075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725476" y="1862135"/>
              <a:ext cx="528636" cy="719136"/>
              <a:chOff x="7654" y="3380"/>
              <a:chExt cx="554" cy="754"/>
            </a:xfrm>
          </p:grpSpPr>
          <p:sp>
            <p:nvSpPr>
              <p:cNvPr id="53" name="Oval 5"/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6"/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7"/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8"/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54" y="0"/>
                  </a:cxn>
                  <a:cxn ang="0">
                    <a:pos x="108" y="54"/>
                  </a:cxn>
                </a:cxnLst>
                <a:rect l="0" t="0" r="r" b="b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628650" y="2598738"/>
              <a:ext cx="723900" cy="274637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</a:rPr>
                <a:t>Actor 1</a:t>
              </a:r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7974001" y="1973260"/>
              <a:ext cx="528636" cy="719136"/>
              <a:chOff x="7654" y="3380"/>
              <a:chExt cx="554" cy="754"/>
            </a:xfrm>
          </p:grpSpPr>
          <p:sp>
            <p:nvSpPr>
              <p:cNvPr id="49" name="Oval 11"/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3"/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4"/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54" y="0"/>
                  </a:cxn>
                  <a:cxn ang="0">
                    <a:pos x="108" y="54"/>
                  </a:cxn>
                </a:cxnLst>
                <a:rect l="0" t="0" r="r" b="b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7572375" y="2427288"/>
              <a:ext cx="401638" cy="63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3705225" y="2374900"/>
              <a:ext cx="250825" cy="15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V="1">
              <a:off x="3700463" y="2860675"/>
              <a:ext cx="609600" cy="15240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5232400" y="2862263"/>
              <a:ext cx="754063" cy="152241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 flipH="1">
              <a:off x="4598988" y="4948238"/>
              <a:ext cx="70485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AutoShape 24"/>
            <p:cNvSpPr>
              <a:spLocks noChangeArrowheads="1"/>
            </p:cNvSpPr>
            <p:nvPr/>
          </p:nvSpPr>
          <p:spPr bwMode="auto">
            <a:xfrm>
              <a:off x="1831975" y="1917700"/>
              <a:ext cx="1803400" cy="147637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hlink"/>
              </a:solidFill>
              <a:prstDash val="dash"/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25"/>
            <p:cNvSpPr>
              <a:spLocks noChangeArrowheads="1"/>
            </p:cNvSpPr>
            <p:nvPr/>
          </p:nvSpPr>
          <p:spPr bwMode="auto">
            <a:xfrm>
              <a:off x="5765800" y="1981200"/>
              <a:ext cx="1725613" cy="1447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hlink"/>
              </a:solidFill>
              <a:prstDash val="dash"/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26"/>
            <p:cNvGrpSpPr>
              <a:grpSpLocks/>
            </p:cNvGrpSpPr>
            <p:nvPr/>
          </p:nvGrpSpPr>
          <p:grpSpPr bwMode="auto">
            <a:xfrm>
              <a:off x="2012950" y="2322513"/>
              <a:ext cx="1485900" cy="785812"/>
              <a:chOff x="140" y="1440"/>
              <a:chExt cx="893" cy="510"/>
            </a:xfrm>
          </p:grpSpPr>
          <p:grpSp>
            <p:nvGrpSpPr>
              <p:cNvPr id="44" name="Group 27"/>
              <p:cNvGrpSpPr>
                <a:grpSpLocks/>
              </p:cNvGrpSpPr>
              <p:nvPr/>
            </p:nvGrpSpPr>
            <p:grpSpPr bwMode="auto">
              <a:xfrm>
                <a:off x="144" y="1440"/>
                <a:ext cx="881" cy="510"/>
                <a:chOff x="144" y="1440"/>
                <a:chExt cx="881" cy="510"/>
              </a:xfrm>
            </p:grpSpPr>
            <p:sp>
              <p:nvSpPr>
                <p:cNvPr id="46" name="Rectangle 28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29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30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5" name="Text Box 31"/>
              <p:cNvSpPr txBox="1">
                <a:spLocks noChangeArrowheads="1"/>
              </p:cNvSpPr>
              <p:nvPr/>
            </p:nvSpPr>
            <p:spPr bwMode="auto">
              <a:xfrm>
                <a:off x="140" y="1477"/>
                <a:ext cx="893" cy="178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800" dirty="0"/>
                  <a:t>&lt;&lt;boundary&gt;&gt;</a:t>
                </a:r>
              </a:p>
            </p:txBody>
          </p:sp>
        </p:grpSp>
        <p:grpSp>
          <p:nvGrpSpPr>
            <p:cNvPr id="17" name="Group 38"/>
            <p:cNvGrpSpPr>
              <a:grpSpLocks/>
            </p:cNvGrpSpPr>
            <p:nvPr/>
          </p:nvGrpSpPr>
          <p:grpSpPr bwMode="auto">
            <a:xfrm>
              <a:off x="4000500" y="1974850"/>
              <a:ext cx="1466850" cy="785813"/>
              <a:chOff x="2632" y="1244"/>
              <a:chExt cx="924" cy="495"/>
            </a:xfrm>
          </p:grpSpPr>
          <p:grpSp>
            <p:nvGrpSpPr>
              <p:cNvPr id="39" name="Group 39"/>
              <p:cNvGrpSpPr>
                <a:grpSpLocks/>
              </p:cNvGrpSpPr>
              <p:nvPr/>
            </p:nvGrpSpPr>
            <p:grpSpPr bwMode="auto">
              <a:xfrm>
                <a:off x="2632" y="1244"/>
                <a:ext cx="924" cy="495"/>
                <a:chOff x="144" y="1440"/>
                <a:chExt cx="881" cy="510"/>
              </a:xfrm>
            </p:grpSpPr>
            <p:sp>
              <p:nvSpPr>
                <p:cNvPr id="41" name="Rectangle 40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41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42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" name="Text Box 43"/>
              <p:cNvSpPr txBox="1">
                <a:spLocks noChangeArrowheads="1"/>
              </p:cNvSpPr>
              <p:nvPr/>
            </p:nvSpPr>
            <p:spPr bwMode="auto">
              <a:xfrm>
                <a:off x="2712" y="1280"/>
                <a:ext cx="768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folHlink"/>
                    </a:solidFill>
                  </a:rPr>
                  <a:t>&lt;&lt;control&gt;&gt;</a:t>
                </a:r>
              </a:p>
            </p:txBody>
          </p:sp>
        </p:grpSp>
        <p:grpSp>
          <p:nvGrpSpPr>
            <p:cNvPr id="18" name="Group 44"/>
            <p:cNvGrpSpPr>
              <a:grpSpLocks/>
            </p:cNvGrpSpPr>
            <p:nvPr/>
          </p:nvGrpSpPr>
          <p:grpSpPr bwMode="auto">
            <a:xfrm>
              <a:off x="5870575" y="2349500"/>
              <a:ext cx="1485900" cy="785813"/>
              <a:chOff x="140" y="1440"/>
              <a:chExt cx="893" cy="510"/>
            </a:xfrm>
          </p:grpSpPr>
          <p:grpSp>
            <p:nvGrpSpPr>
              <p:cNvPr id="34" name="Group 45"/>
              <p:cNvGrpSpPr>
                <a:grpSpLocks/>
              </p:cNvGrpSpPr>
              <p:nvPr/>
            </p:nvGrpSpPr>
            <p:grpSpPr bwMode="auto">
              <a:xfrm>
                <a:off x="144" y="1440"/>
                <a:ext cx="881" cy="510"/>
                <a:chOff x="144" y="1440"/>
                <a:chExt cx="881" cy="510"/>
              </a:xfrm>
            </p:grpSpPr>
            <p:sp>
              <p:nvSpPr>
                <p:cNvPr id="36" name="Rectangle 46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Line 47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48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5" name="Text Box 49"/>
              <p:cNvSpPr txBox="1">
                <a:spLocks noChangeArrowheads="1"/>
              </p:cNvSpPr>
              <p:nvPr/>
            </p:nvSpPr>
            <p:spPr bwMode="auto">
              <a:xfrm>
                <a:off x="140" y="1477"/>
                <a:ext cx="893" cy="178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800"/>
                  <a:t>&lt;&lt;boundary&gt;&gt;</a:t>
                </a:r>
              </a:p>
            </p:txBody>
          </p:sp>
        </p:grpSp>
        <p:sp>
          <p:nvSpPr>
            <p:cNvPr id="19" name="Line 50"/>
            <p:cNvSpPr>
              <a:spLocks noChangeShapeType="1"/>
            </p:cNvSpPr>
            <p:nvPr/>
          </p:nvSpPr>
          <p:spPr bwMode="auto">
            <a:xfrm flipH="1">
              <a:off x="5532438" y="2398713"/>
              <a:ext cx="192087" cy="158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grpSp>
          <p:nvGrpSpPr>
            <p:cNvPr id="20" name="Group 51"/>
            <p:cNvGrpSpPr>
              <a:grpSpLocks/>
            </p:cNvGrpSpPr>
            <p:nvPr/>
          </p:nvGrpSpPr>
          <p:grpSpPr bwMode="auto">
            <a:xfrm>
              <a:off x="3063875" y="4470400"/>
              <a:ext cx="1466850" cy="785813"/>
              <a:chOff x="2042" y="2816"/>
              <a:chExt cx="924" cy="495"/>
            </a:xfrm>
          </p:grpSpPr>
          <p:grpSp>
            <p:nvGrpSpPr>
              <p:cNvPr id="29" name="Group 52"/>
              <p:cNvGrpSpPr>
                <a:grpSpLocks/>
              </p:cNvGrpSpPr>
              <p:nvPr/>
            </p:nvGrpSpPr>
            <p:grpSpPr bwMode="auto">
              <a:xfrm>
                <a:off x="2042" y="2816"/>
                <a:ext cx="924" cy="495"/>
                <a:chOff x="144" y="1440"/>
                <a:chExt cx="881" cy="510"/>
              </a:xfrm>
            </p:grpSpPr>
            <p:sp>
              <p:nvSpPr>
                <p:cNvPr id="31" name="Rectangle 53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Line 54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Line 55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" name="Text Box 56"/>
              <p:cNvSpPr txBox="1">
                <a:spLocks noChangeArrowheads="1"/>
              </p:cNvSpPr>
              <p:nvPr/>
            </p:nvSpPr>
            <p:spPr bwMode="auto">
              <a:xfrm>
                <a:off x="2166" y="2852"/>
                <a:ext cx="68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folHlink"/>
                    </a:solidFill>
                  </a:rPr>
                  <a:t>&lt;&lt;entity&gt;&gt;</a:t>
                </a:r>
              </a:p>
            </p:txBody>
          </p:sp>
        </p:grp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5357813" y="4470400"/>
              <a:ext cx="1466850" cy="785813"/>
              <a:chOff x="3487" y="2816"/>
              <a:chExt cx="924" cy="495"/>
            </a:xfrm>
          </p:grpSpPr>
          <p:grpSp>
            <p:nvGrpSpPr>
              <p:cNvPr id="24" name="Group 58"/>
              <p:cNvGrpSpPr>
                <a:grpSpLocks/>
              </p:cNvGrpSpPr>
              <p:nvPr/>
            </p:nvGrpSpPr>
            <p:grpSpPr bwMode="auto">
              <a:xfrm>
                <a:off x="3487" y="2816"/>
                <a:ext cx="924" cy="495"/>
                <a:chOff x="144" y="1440"/>
                <a:chExt cx="881" cy="510"/>
              </a:xfrm>
            </p:grpSpPr>
            <p:sp>
              <p:nvSpPr>
                <p:cNvPr id="26" name="Rectangle 59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60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Line 61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5" name="Text Box 62"/>
              <p:cNvSpPr txBox="1">
                <a:spLocks noChangeArrowheads="1"/>
              </p:cNvSpPr>
              <p:nvPr/>
            </p:nvSpPr>
            <p:spPr bwMode="auto">
              <a:xfrm>
                <a:off x="3611" y="2852"/>
                <a:ext cx="68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folHlink"/>
                    </a:solidFill>
                  </a:rPr>
                  <a:t>&lt;&lt;entity&gt;&gt;</a:t>
                </a:r>
              </a:p>
            </p:txBody>
          </p:sp>
        </p:grpSp>
        <p:sp>
          <p:nvSpPr>
            <p:cNvPr id="22" name="Text Box 66"/>
            <p:cNvSpPr txBox="1">
              <a:spLocks noChangeArrowheads="1"/>
            </p:cNvSpPr>
            <p:nvPr/>
          </p:nvSpPr>
          <p:spPr bwMode="auto">
            <a:xfrm>
              <a:off x="7778750" y="2644775"/>
              <a:ext cx="939800" cy="382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Actor 2</a:t>
              </a:r>
            </a:p>
          </p:txBody>
        </p:sp>
        <p:sp>
          <p:nvSpPr>
            <p:cNvPr id="23" name="Line 69"/>
            <p:cNvSpPr>
              <a:spLocks noChangeShapeType="1"/>
            </p:cNvSpPr>
            <p:nvPr/>
          </p:nvSpPr>
          <p:spPr bwMode="auto">
            <a:xfrm>
              <a:off x="1311275" y="2389188"/>
              <a:ext cx="401638" cy="63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381000" y="5867400"/>
            <a:ext cx="8382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 dirty="0" err="1" smtClean="0">
                <a:solidFill>
                  <a:srgbClr val="0000FF"/>
                </a:solidFill>
              </a:rPr>
              <a:t>Mô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</a:rPr>
              <a:t>hình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</a:rPr>
              <a:t>hóa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</a:rPr>
              <a:t>tương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</a:rPr>
              <a:t>tác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</a:rPr>
              <a:t>giữa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</a:rPr>
              <a:t>hệ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</a:rPr>
              <a:t>thống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</a:rPr>
              <a:t>với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</a:rPr>
              <a:t>môi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</a:rPr>
              <a:t>trường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</a:rPr>
              <a:t>của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</a:rPr>
              <a:t>nó</a:t>
            </a:r>
            <a:endParaRPr lang="en-US" sz="2400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,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/ca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990600" y="2971800"/>
            <a:ext cx="6972300" cy="3532187"/>
            <a:chOff x="990600" y="2029541"/>
            <a:chExt cx="6972300" cy="3532187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1524001" y="2041154"/>
              <a:ext cx="2463801" cy="952006"/>
              <a:chOff x="1824" y="1494"/>
              <a:chExt cx="1344" cy="570"/>
            </a:xfrm>
          </p:grpSpPr>
          <p:grpSp>
            <p:nvGrpSpPr>
              <p:cNvPr id="34" name="Group 15"/>
              <p:cNvGrpSpPr>
                <a:grpSpLocks/>
              </p:cNvGrpSpPr>
              <p:nvPr/>
            </p:nvGrpSpPr>
            <p:grpSpPr bwMode="auto">
              <a:xfrm>
                <a:off x="2322" y="1494"/>
                <a:ext cx="319" cy="404"/>
                <a:chOff x="7654" y="3380"/>
                <a:chExt cx="554" cy="754"/>
              </a:xfrm>
            </p:grpSpPr>
            <p:sp>
              <p:nvSpPr>
                <p:cNvPr id="36" name="Oval 16"/>
                <p:cNvSpPr>
                  <a:spLocks noChangeArrowheads="1"/>
                </p:cNvSpPr>
                <p:nvPr/>
              </p:nvSpPr>
              <p:spPr bwMode="auto">
                <a:xfrm>
                  <a:off x="7805" y="3380"/>
                  <a:ext cx="253" cy="2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17"/>
                <p:cNvSpPr>
                  <a:spLocks noChangeShapeType="1"/>
                </p:cNvSpPr>
                <p:nvPr/>
              </p:nvSpPr>
              <p:spPr bwMode="auto">
                <a:xfrm>
                  <a:off x="7931" y="3630"/>
                  <a:ext cx="1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Line 18"/>
                <p:cNvSpPr>
                  <a:spLocks noChangeShapeType="1"/>
                </p:cNvSpPr>
                <p:nvPr/>
              </p:nvSpPr>
              <p:spPr bwMode="auto">
                <a:xfrm>
                  <a:off x="7731" y="3695"/>
                  <a:ext cx="401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19"/>
                <p:cNvSpPr>
                  <a:spLocks/>
                </p:cNvSpPr>
                <p:nvPr/>
              </p:nvSpPr>
              <p:spPr bwMode="auto">
                <a:xfrm>
                  <a:off x="7654" y="3862"/>
                  <a:ext cx="554" cy="272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54" y="0"/>
                    </a:cxn>
                    <a:cxn ang="0">
                      <a:pos x="108" y="54"/>
                    </a:cxn>
                  </a:cxnLst>
                  <a:rect l="0" t="0" r="r" b="b"/>
                  <a:pathLst>
                    <a:path w="108" h="54">
                      <a:moveTo>
                        <a:pt x="0" y="54"/>
                      </a:moveTo>
                      <a:lnTo>
                        <a:pt x="54" y="0"/>
                      </a:lnTo>
                      <a:lnTo>
                        <a:pt x="108" y="5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" name="Text Box 20"/>
              <p:cNvSpPr txBox="1">
                <a:spLocks noChangeArrowheads="1"/>
              </p:cNvSpPr>
              <p:nvPr/>
            </p:nvSpPr>
            <p:spPr bwMode="auto">
              <a:xfrm>
                <a:off x="1824" y="1872"/>
                <a:ext cx="134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500" b="1" dirty="0" smtClean="0"/>
                  <a:t>Student</a:t>
                </a:r>
                <a:endParaRPr lang="en-US" sz="1500" b="1" dirty="0"/>
              </a:p>
            </p:txBody>
          </p:sp>
        </p:grpSp>
        <p:grpSp>
          <p:nvGrpSpPr>
            <p:cNvPr id="8" name="Group 50"/>
            <p:cNvGrpSpPr>
              <a:grpSpLocks/>
            </p:cNvGrpSpPr>
            <p:nvPr/>
          </p:nvGrpSpPr>
          <p:grpSpPr bwMode="auto">
            <a:xfrm>
              <a:off x="3095624" y="2037479"/>
              <a:ext cx="4884738" cy="955675"/>
              <a:chOff x="1950" y="1204"/>
              <a:chExt cx="3077" cy="602"/>
            </a:xfrm>
          </p:grpSpPr>
          <p:sp>
            <p:nvSpPr>
              <p:cNvPr id="22" name="Line 3"/>
              <p:cNvSpPr>
                <a:spLocks noChangeShapeType="1"/>
              </p:cNvSpPr>
              <p:nvPr/>
            </p:nvSpPr>
            <p:spPr bwMode="auto">
              <a:xfrm flipV="1">
                <a:off x="3146" y="1421"/>
                <a:ext cx="746" cy="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" name="Group 4"/>
              <p:cNvGrpSpPr>
                <a:grpSpLocks/>
              </p:cNvGrpSpPr>
              <p:nvPr/>
            </p:nvGrpSpPr>
            <p:grpSpPr bwMode="auto">
              <a:xfrm>
                <a:off x="3472" y="1204"/>
                <a:ext cx="1555" cy="601"/>
                <a:chOff x="3840" y="1494"/>
                <a:chExt cx="1344" cy="571"/>
              </a:xfrm>
            </p:grpSpPr>
            <p:grpSp>
              <p:nvGrpSpPr>
                <p:cNvPr id="28" name="Group 5"/>
                <p:cNvGrpSpPr>
                  <a:grpSpLocks/>
                </p:cNvGrpSpPr>
                <p:nvPr/>
              </p:nvGrpSpPr>
              <p:grpSpPr bwMode="auto">
                <a:xfrm>
                  <a:off x="4258" y="1494"/>
                  <a:ext cx="319" cy="404"/>
                  <a:chOff x="7654" y="3380"/>
                  <a:chExt cx="554" cy="754"/>
                </a:xfrm>
              </p:grpSpPr>
              <p:sp>
                <p:nvSpPr>
                  <p:cNvPr id="30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7805" y="3380"/>
                    <a:ext cx="253" cy="24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7931" y="3630"/>
                    <a:ext cx="1" cy="2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7731" y="3695"/>
                    <a:ext cx="401" cy="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9"/>
                  <p:cNvSpPr>
                    <a:spLocks/>
                  </p:cNvSpPr>
                  <p:nvPr/>
                </p:nvSpPr>
                <p:spPr bwMode="auto">
                  <a:xfrm>
                    <a:off x="7654" y="3862"/>
                    <a:ext cx="554" cy="272"/>
                  </a:xfrm>
                  <a:custGeom>
                    <a:avLst/>
                    <a:gdLst/>
                    <a:ahLst/>
                    <a:cxnLst>
                      <a:cxn ang="0">
                        <a:pos x="0" y="54"/>
                      </a:cxn>
                      <a:cxn ang="0">
                        <a:pos x="54" y="0"/>
                      </a:cxn>
                      <a:cxn ang="0">
                        <a:pos x="108" y="54"/>
                      </a:cxn>
                    </a:cxnLst>
                    <a:rect l="0" t="0" r="r" b="b"/>
                    <a:pathLst>
                      <a:path w="108" h="54">
                        <a:moveTo>
                          <a:pt x="0" y="54"/>
                        </a:moveTo>
                        <a:lnTo>
                          <a:pt x="54" y="0"/>
                        </a:lnTo>
                        <a:lnTo>
                          <a:pt x="108" y="54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40" y="1873"/>
                  <a:ext cx="1344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500" b="1" dirty="0" smtClean="0"/>
                    <a:t>Course Catalog System</a:t>
                  </a:r>
                  <a:endParaRPr lang="en-US" sz="1500" b="1" dirty="0"/>
                </a:p>
              </p:txBody>
            </p:sp>
          </p:grpSp>
          <p:grpSp>
            <p:nvGrpSpPr>
              <p:cNvPr id="24" name="Group 11"/>
              <p:cNvGrpSpPr>
                <a:grpSpLocks/>
              </p:cNvGrpSpPr>
              <p:nvPr/>
            </p:nvGrpSpPr>
            <p:grpSpPr bwMode="auto">
              <a:xfrm>
                <a:off x="2126" y="1301"/>
                <a:ext cx="1443" cy="505"/>
                <a:chOff x="2784" y="1584"/>
                <a:chExt cx="1248" cy="480"/>
              </a:xfrm>
            </p:grpSpPr>
            <p:sp>
              <p:nvSpPr>
                <p:cNvPr id="26" name="Oval 12"/>
                <p:cNvSpPr>
                  <a:spLocks noChangeArrowheads="1"/>
                </p:cNvSpPr>
                <p:nvPr/>
              </p:nvSpPr>
              <p:spPr bwMode="auto">
                <a:xfrm>
                  <a:off x="3168" y="1584"/>
                  <a:ext cx="499" cy="23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784" y="1872"/>
                  <a:ext cx="1248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500" b="1" dirty="0" smtClean="0"/>
                    <a:t>Register For Courses</a:t>
                  </a:r>
                  <a:endParaRPr lang="en-US" sz="1500" b="1" dirty="0"/>
                </a:p>
              </p:txBody>
            </p:sp>
          </p:grp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1950" y="1421"/>
                <a:ext cx="6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Line 22"/>
            <p:cNvSpPr>
              <a:spLocks noChangeShapeType="1"/>
            </p:cNvSpPr>
            <p:nvPr/>
          </p:nvSpPr>
          <p:spPr bwMode="auto">
            <a:xfrm flipH="1">
              <a:off x="2438400" y="2640728"/>
              <a:ext cx="1066800" cy="1524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5410200" y="2640728"/>
              <a:ext cx="1066800" cy="1524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 rot="5400000">
              <a:off x="4191000" y="3402728"/>
              <a:ext cx="685800" cy="533400"/>
            </a:xfrm>
            <a:prstGeom prst="rightArrow">
              <a:avLst>
                <a:gd name="adj1" fmla="val 54759"/>
                <a:gd name="adj2" fmla="val 78869"/>
              </a:avLst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990600" y="4240928"/>
              <a:ext cx="2459038" cy="1285875"/>
              <a:chOff x="1594" y="2649"/>
              <a:chExt cx="1128" cy="578"/>
            </a:xfrm>
          </p:grpSpPr>
          <p:sp>
            <p:nvSpPr>
              <p:cNvPr id="18" name="Oval 40"/>
              <p:cNvSpPr>
                <a:spLocks noChangeArrowheads="1"/>
              </p:cNvSpPr>
              <p:nvPr/>
            </p:nvSpPr>
            <p:spPr bwMode="auto">
              <a:xfrm>
                <a:off x="2012" y="2649"/>
                <a:ext cx="354" cy="347"/>
              </a:xfrm>
              <a:prstGeom prst="ellips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41"/>
              <p:cNvSpPr>
                <a:spLocks noChangeShapeType="1"/>
              </p:cNvSpPr>
              <p:nvPr/>
            </p:nvSpPr>
            <p:spPr bwMode="auto">
              <a:xfrm>
                <a:off x="1842" y="2734"/>
                <a:ext cx="1" cy="177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42"/>
              <p:cNvSpPr>
                <a:spLocks noChangeShapeType="1"/>
              </p:cNvSpPr>
              <p:nvPr/>
            </p:nvSpPr>
            <p:spPr bwMode="auto">
              <a:xfrm>
                <a:off x="1849" y="2819"/>
                <a:ext cx="163" cy="1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43"/>
              <p:cNvSpPr>
                <a:spLocks noChangeArrowheads="1"/>
              </p:cNvSpPr>
              <p:nvPr/>
            </p:nvSpPr>
            <p:spPr bwMode="auto">
              <a:xfrm>
                <a:off x="1594" y="3117"/>
                <a:ext cx="1128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/>
                  <a:t>RegisterForCoursesForm</a:t>
                </a:r>
              </a:p>
            </p:txBody>
          </p:sp>
        </p:grp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5589583" y="4317133"/>
              <a:ext cx="2165349" cy="1244601"/>
              <a:chOff x="3217" y="2684"/>
              <a:chExt cx="964" cy="581"/>
            </a:xfrm>
          </p:grpSpPr>
          <p:sp>
            <p:nvSpPr>
              <p:cNvPr id="14" name="Oval 44"/>
              <p:cNvSpPr>
                <a:spLocks noChangeArrowheads="1"/>
              </p:cNvSpPr>
              <p:nvPr/>
            </p:nvSpPr>
            <p:spPr bwMode="auto">
              <a:xfrm>
                <a:off x="3571" y="2684"/>
                <a:ext cx="347" cy="347"/>
              </a:xfrm>
              <a:prstGeom prst="ellips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45"/>
              <p:cNvSpPr>
                <a:spLocks noChangeShapeType="1"/>
              </p:cNvSpPr>
              <p:nvPr/>
            </p:nvSpPr>
            <p:spPr bwMode="auto">
              <a:xfrm>
                <a:off x="3401" y="2769"/>
                <a:ext cx="1" cy="177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46"/>
              <p:cNvSpPr>
                <a:spLocks noChangeShapeType="1"/>
              </p:cNvSpPr>
              <p:nvPr/>
            </p:nvSpPr>
            <p:spPr bwMode="auto">
              <a:xfrm>
                <a:off x="3401" y="2854"/>
                <a:ext cx="170" cy="1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47"/>
              <p:cNvSpPr>
                <a:spLocks noChangeArrowheads="1"/>
              </p:cNvSpPr>
              <p:nvPr/>
            </p:nvSpPr>
            <p:spPr bwMode="auto">
              <a:xfrm>
                <a:off x="3217" y="3151"/>
                <a:ext cx="964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 err="1"/>
                  <a:t>CourseCatalogSystem</a:t>
                </a:r>
                <a:endParaRPr lang="en-US" sz="1600" b="1" dirty="0"/>
              </a:p>
            </p:txBody>
          </p:sp>
        </p:grp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6750</TotalTime>
  <Words>1993</Words>
  <Application>Microsoft Office PowerPoint</Application>
  <PresentationFormat>On-screen Show (4:3)</PresentationFormat>
  <Paragraphs>419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Constantia</vt:lpstr>
      <vt:lpstr>FranklinGothic</vt:lpstr>
      <vt:lpstr>Helvetica</vt:lpstr>
      <vt:lpstr>Times New Roman</vt:lpstr>
      <vt:lpstr>Wingdings 2</vt:lpstr>
      <vt:lpstr>Flow</vt:lpstr>
      <vt:lpstr>Phân tích Thiết kế HTTT</vt:lpstr>
      <vt:lpstr>Nội dung</vt:lpstr>
      <vt:lpstr>Tổng quan phân tích ca sử dụng</vt:lpstr>
      <vt:lpstr>PowerPoint Presentation</vt:lpstr>
      <vt:lpstr>Tìm các lớp trong hành của ca sử dụng</vt:lpstr>
      <vt:lpstr>Lớp phân tích là gì?</vt:lpstr>
      <vt:lpstr>Lớp biên là gì?</vt:lpstr>
      <vt:lpstr>Vai trò của các lớp biên</vt:lpstr>
      <vt:lpstr>Ví dụ: Tìm kiếm các lớp biên</vt:lpstr>
      <vt:lpstr>Lớp Biên</vt:lpstr>
      <vt:lpstr>Lớp thực thể là gì?</vt:lpstr>
      <vt:lpstr>Vai trò của lớp thực thể</vt:lpstr>
      <vt:lpstr>Cách tìm các lớp thực thể</vt:lpstr>
      <vt:lpstr>Ví dụ: Các lớp thực thể</vt:lpstr>
      <vt:lpstr>Lớp điều khiển là gì?</vt:lpstr>
      <vt:lpstr>Vai trò của một lớp điều khiển</vt:lpstr>
      <vt:lpstr>Ví dụ: Tìm các lớp điều khiển</vt:lpstr>
      <vt:lpstr>Đặc điểm các hành vi của lớp điều khiển</vt:lpstr>
      <vt:lpstr>Ví dụ: Tóm tắt: Các lớp phân tích</vt:lpstr>
      <vt:lpstr>Phân phối hành vi của ca sử dụng vào các lớp phân tích</vt:lpstr>
      <vt:lpstr>Hướng dẫn: Phân phối các trách nhiệm cho các lớp phân tích</vt:lpstr>
      <vt:lpstr>PowerPoint Presentation</vt:lpstr>
      <vt:lpstr>Phân tích thành phần cấu thành lược đồ tuần tự</vt:lpstr>
      <vt:lpstr>Ví dụ: lược đồ tuần tự của HT đăng ký học</vt:lpstr>
      <vt:lpstr>Phân tích thành phần cấu thành lược đồ cộng tác</vt:lpstr>
      <vt:lpstr>Ví dụ: Biểu đồ hợp tác</vt:lpstr>
      <vt:lpstr>Lược đồ tương tác cần nhiều khía cạnh khác nhau</vt:lpstr>
      <vt:lpstr>Lược đồ cộng tác và Lược đồ tuần tự</vt:lpstr>
      <vt:lpstr>Mô tả trách nhiệm – Hành vi</vt:lpstr>
      <vt:lpstr>Ví dụ: Lược đồ các lớp tham gia</vt:lpstr>
      <vt:lpstr>Tìm kiếm thuộc tính</vt:lpstr>
      <vt:lpstr>Thuộc tính và mối liên kết</vt:lpstr>
      <vt:lpstr>PowerPoint Presentation</vt:lpstr>
      <vt:lpstr>Kết hợp (association) - kết tập(aggregation)</vt:lpstr>
      <vt:lpstr>Multiplicity – Tính phức tạp</vt:lpstr>
      <vt:lpstr>PowerPoint Presentation</vt:lpstr>
      <vt:lpstr>VOPC – Tìm kiếm các liên kết giữa các lớp</vt:lpstr>
      <vt:lpstr>Cơ chế phân tích</vt:lpstr>
      <vt:lpstr>Hợp nhất các lớp phân tích</vt:lpstr>
      <vt:lpstr>The End.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HTTT</dc:title>
  <dc:creator>ThuGiang</dc:creator>
  <cp:lastModifiedBy>DaiPhongPC</cp:lastModifiedBy>
  <cp:revision>312</cp:revision>
  <dcterms:created xsi:type="dcterms:W3CDTF">2017-11-13T20:26:15Z</dcterms:created>
  <dcterms:modified xsi:type="dcterms:W3CDTF">2018-10-12T08:38:31Z</dcterms:modified>
</cp:coreProperties>
</file>