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6" r:id="rId3"/>
    <p:sldId id="297" r:id="rId4"/>
    <p:sldId id="298" r:id="rId5"/>
    <p:sldId id="299" r:id="rId6"/>
    <p:sldId id="300" r:id="rId7"/>
    <p:sldId id="303" r:id="rId8"/>
    <p:sldId id="305" r:id="rId9"/>
    <p:sldId id="301" r:id="rId10"/>
    <p:sldId id="304" r:id="rId11"/>
    <p:sldId id="302"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27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0" autoAdjust="0"/>
    <p:restoredTop sz="94660"/>
  </p:normalViewPr>
  <p:slideViewPr>
    <p:cSldViewPr>
      <p:cViewPr>
        <p:scale>
          <a:sx n="74" d="100"/>
          <a:sy n="74" d="100"/>
        </p:scale>
        <p:origin x="9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6DEFE-5945-40E4-B9EA-0E064D1636EE}" type="datetimeFigureOut">
              <a:rPr lang="en-US" smtClean="0"/>
              <a:pPr/>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0E641-B1BC-4701-886D-A109CDDF6704}" type="slidenum">
              <a:rPr lang="en-US" smtClean="0"/>
              <a:pPr/>
              <a:t>‹#›</a:t>
            </a:fld>
            <a:endParaRPr lang="en-US"/>
          </a:p>
        </p:txBody>
      </p:sp>
    </p:spTree>
    <p:extLst>
      <p:ext uri="{BB962C8B-B14F-4D97-AF65-F5344CB8AC3E}">
        <p14:creationId xmlns:p14="http://schemas.microsoft.com/office/powerpoint/2010/main" val="1519784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CD77D6-15A1-4C56-AB4B-574FBCA0C5D9}" type="datetime1">
              <a:rPr lang="en-US" smtClean="0"/>
              <a:pPr/>
              <a:t>10/12/2018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104E86A-6C53-419A-92FE-712D82B95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D23687-27B3-4988-9EFF-6E84F829FD35}" type="datetime1">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558D4-7DC0-4E3E-89F6-5928C7DE0911}" type="datetime1">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FBCDE2-9971-4FAF-B3DE-442E5F8E5C85}" type="datetime1">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7C4F96-B483-4118-9EB1-66B442906F2A}" type="datetime1">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213E6E-F556-4552-AE91-47CD0335E983}" type="datetime1">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B5C3D1-7D95-4C2A-A1D9-009239F3BB8D}" type="datetime1">
              <a:rPr lang="en-US" smtClean="0"/>
              <a:pPr/>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C74BAC-FF62-4E77-AD8F-CAF9BD4CE2DA}" type="datetime1">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FC6AD-823E-4EDF-A146-241DD520A342}" type="datetime1">
              <a:rPr lang="en-US" smtClean="0"/>
              <a:pPr/>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35C60A-24E6-4A1A-9931-65F9A9803EBB}" type="datetime1">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B8A701-3A37-4932-9FEA-57DBC623BB91}" type="datetime1">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104E86A-6C53-419A-92FE-712D82B956F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4DD47E-BA55-4C57-9697-92195F322922}" type="datetime1">
              <a:rPr lang="en-US" smtClean="0"/>
              <a:pPr/>
              <a:t>10/12/2018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104E86A-6C53-419A-92FE-712D82B956F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mnv@tlu.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HTTT</a:t>
            </a:r>
            <a:endParaRPr lang="en-US" dirty="0"/>
          </a:p>
        </p:txBody>
      </p:sp>
      <p:sp>
        <p:nvSpPr>
          <p:cNvPr id="3" name="Subtitle 2"/>
          <p:cNvSpPr>
            <a:spLocks noGrp="1"/>
          </p:cNvSpPr>
          <p:nvPr>
            <p:ph type="subTitle" idx="1"/>
          </p:nvPr>
        </p:nvSpPr>
        <p:spPr>
          <a:xfrm>
            <a:off x="533400" y="4191000"/>
            <a:ext cx="7854696" cy="1905000"/>
          </a:xfrm>
        </p:spPr>
        <p:txBody>
          <a:bodyPr>
            <a:normAutofit/>
          </a:bodyPr>
          <a:lstStyle/>
          <a:p>
            <a:r>
              <a:rPr lang="en-US" dirty="0" err="1" smtClean="0"/>
              <a:t>Ths</a:t>
            </a:r>
            <a:r>
              <a:rPr lang="en-US" dirty="0" smtClean="0"/>
              <a:t>. </a:t>
            </a:r>
            <a:r>
              <a:rPr lang="en-US" dirty="0" err="1" smtClean="0"/>
              <a:t>Nguyễn</a:t>
            </a:r>
            <a:r>
              <a:rPr lang="en-US" dirty="0" smtClean="0"/>
              <a:t> </a:t>
            </a:r>
            <a:r>
              <a:rPr lang="en-US" dirty="0" err="1" smtClean="0"/>
              <a:t>Văn</a:t>
            </a:r>
            <a:r>
              <a:rPr lang="en-US" dirty="0" smtClean="0"/>
              <a:t> Nam</a:t>
            </a:r>
          </a:p>
          <a:p>
            <a:r>
              <a:rPr lang="en-US" dirty="0" smtClean="0"/>
              <a:t>Email: </a:t>
            </a:r>
            <a:r>
              <a:rPr lang="en-US" dirty="0" smtClean="0">
                <a:hlinkClick r:id="rId2"/>
              </a:rPr>
              <a:t>namnv@tlu.edu.vn</a:t>
            </a:r>
            <a:endParaRPr lang="en-US" dirty="0" smtClean="0"/>
          </a:p>
          <a:p>
            <a:r>
              <a:rPr lang="en-US" dirty="0" smtClean="0"/>
              <a:t>Website: namvannguyen.blogspot.com</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a:t>
            </a:fld>
            <a:endParaRPr lang="en-US"/>
          </a:p>
        </p:txBody>
      </p:sp>
      <p:sp>
        <p:nvSpPr>
          <p:cNvPr id="5" name="Subtitle 2"/>
          <p:cNvSpPr txBox="1">
            <a:spLocks/>
          </p:cNvSpPr>
          <p:nvPr/>
        </p:nvSpPr>
        <p:spPr>
          <a:xfrm>
            <a:off x="609600" y="3200400"/>
            <a:ext cx="7854696" cy="91440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200" b="0" i="0" u="none" strike="noStrike" kern="1200" cap="none" spc="0" normalizeH="0" noProof="0" dirty="0" err="1" smtClean="0">
                <a:ln>
                  <a:noFill/>
                </a:ln>
                <a:solidFill>
                  <a:schemeClr val="tx1"/>
                </a:solidFill>
                <a:effectLst/>
                <a:uLnTx/>
                <a:uFillTx/>
                <a:latin typeface="+mn-lt"/>
                <a:ea typeface="+mn-ea"/>
                <a:cs typeface="+mn-cs"/>
              </a:rPr>
              <a:t>Thiết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kế</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cơ</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chế</a:t>
            </a:r>
            <a:r>
              <a:rPr kumimoji="0" lang="en-US" sz="3200" b="0" i="0" u="none" strike="noStrike" kern="1200" cap="none" spc="0" normalizeH="0" noProof="0" dirty="0" smtClean="0">
                <a:ln>
                  <a:noFill/>
                </a:ln>
                <a:solidFill>
                  <a:schemeClr val="tx1"/>
                </a:solidFill>
                <a:effectLst/>
                <a:uLnTx/>
                <a:uFillTx/>
                <a:latin typeface="+mn-lt"/>
                <a:ea typeface="+mn-ea"/>
                <a:cs typeface="+mn-cs"/>
              </a:rPr>
              <a:t> - </a:t>
            </a:r>
            <a:r>
              <a:rPr kumimoji="0" lang="en-US" sz="3200" b="0" i="0" u="none" strike="noStrike" kern="1200" cap="none" spc="0" normalizeH="0" noProof="0" dirty="0" err="1" smtClean="0">
                <a:ln>
                  <a:noFill/>
                </a:ln>
                <a:solidFill>
                  <a:schemeClr val="tx1"/>
                </a:solidFill>
                <a:effectLst/>
                <a:uLnTx/>
                <a:uFillTx/>
                <a:latin typeface="+mn-lt"/>
                <a:ea typeface="+mn-ea"/>
                <a:cs typeface="+mn-cs"/>
              </a:rPr>
              <a:t>kiến</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trúc</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smtClean="0"/>
              <a:t>Observer pattern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10</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83353" y="2209800"/>
            <a:ext cx="8311492" cy="3809999"/>
          </a:xfrm>
          <a:prstGeom prst="rect">
            <a:avLst/>
          </a:prstGeom>
          <a:noFill/>
          <a:ln w="9525">
            <a:noFill/>
            <a:miter lim="800000"/>
            <a:headEnd/>
            <a:tailEnd/>
          </a:ln>
          <a:effectLst/>
        </p:spPr>
      </p:pic>
      <p:sp>
        <p:nvSpPr>
          <p:cNvPr id="6" name="Title 1"/>
          <p:cNvSpPr txBox="1">
            <a:spLocks/>
          </p:cNvSpPr>
          <p:nvPr/>
        </p:nvSpPr>
        <p:spPr>
          <a:xfrm>
            <a:off x="381000" y="1981200"/>
            <a:ext cx="8229600" cy="210312"/>
          </a:xfrm>
          <a:prstGeom prst="rect">
            <a:avLst/>
          </a:prstGeom>
        </p:spPr>
        <p:txBody>
          <a:bodyPr vert="horz" lIns="0" rIns="0" bIns="0" anchor="b">
            <a:normAutofit lnSpcReduction="10000"/>
          </a:bodyPr>
          <a:lstStyle/>
          <a:p>
            <a:pPr lvl="0">
              <a:spcBef>
                <a:spcPct val="0"/>
              </a:spcBef>
            </a:pPr>
            <a:r>
              <a:rPr lang="en-US" sz="1200" i="1" dirty="0" smtClean="0">
                <a:solidFill>
                  <a:schemeClr val="tx2"/>
                </a:solidFill>
                <a:latin typeface="+mj-lt"/>
                <a:ea typeface="+mj-ea"/>
                <a:cs typeface="+mj-cs"/>
              </a:rPr>
              <a:t>https://en.wikipedia.org/wiki/Observer_pattern</a:t>
            </a:r>
            <a:endParaRPr kumimoji="0" lang="en-US" sz="1200" b="0"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600" dirty="0" err="1" smtClean="0"/>
              <a:t>Phân</a:t>
            </a:r>
            <a:r>
              <a:rPr lang="en-US" sz="3600" dirty="0" smtClean="0"/>
              <a:t> </a:t>
            </a:r>
            <a:r>
              <a:rPr lang="en-US" sz="3600" dirty="0" err="1" smtClean="0"/>
              <a:t>loại</a:t>
            </a:r>
            <a:r>
              <a:rPr lang="en-US" sz="3600" dirty="0" smtClean="0"/>
              <a:t> </a:t>
            </a:r>
            <a:r>
              <a:rPr lang="en-US" sz="3600" dirty="0" err="1" smtClean="0"/>
              <a:t>Cơ</a:t>
            </a:r>
            <a:r>
              <a:rPr lang="en-US" sz="3600" dirty="0" smtClean="0"/>
              <a:t> </a:t>
            </a:r>
            <a:r>
              <a:rPr lang="en-US" sz="3600" dirty="0" err="1" smtClean="0"/>
              <a:t>chế</a:t>
            </a:r>
            <a:r>
              <a:rPr lang="en-US" sz="3600" dirty="0" smtClean="0"/>
              <a:t> </a:t>
            </a:r>
            <a:r>
              <a:rPr lang="en-US" sz="3600" dirty="0" err="1" smtClean="0"/>
              <a:t>phân</a:t>
            </a:r>
            <a:r>
              <a:rPr lang="en-US" sz="3600" dirty="0" smtClean="0"/>
              <a:t> </a:t>
            </a:r>
            <a:r>
              <a:rPr lang="en-US" sz="3600" dirty="0" err="1" smtClean="0"/>
              <a:t>tích</a:t>
            </a:r>
            <a:endParaRPr lang="en-US" sz="3600" dirty="0"/>
          </a:p>
        </p:txBody>
      </p:sp>
      <p:sp>
        <p:nvSpPr>
          <p:cNvPr id="3" name="Content Placeholder 2"/>
          <p:cNvSpPr>
            <a:spLocks noGrp="1"/>
          </p:cNvSpPr>
          <p:nvPr>
            <p:ph idx="1"/>
          </p:nvPr>
        </p:nvSpPr>
        <p:spPr>
          <a:xfrm>
            <a:off x="457200" y="1600200"/>
            <a:ext cx="8229600" cy="3962400"/>
          </a:xfrm>
        </p:spPr>
        <p:txBody>
          <a:bodyPr/>
          <a:lstStyle/>
          <a:p>
            <a:pPr>
              <a:lnSpc>
                <a:spcPct val="70000"/>
              </a:lnSpc>
            </a:pPr>
            <a:r>
              <a:rPr lang="en-US" dirty="0" err="1" smtClean="0"/>
              <a:t>Mục</a:t>
            </a:r>
            <a:r>
              <a:rPr lang="en-US" dirty="0" smtClean="0"/>
              <a:t> </a:t>
            </a:r>
            <a:r>
              <a:rPr lang="en-US" dirty="0" err="1" smtClean="0"/>
              <a:t>tiêu</a:t>
            </a:r>
            <a:endParaRPr lang="en-US" dirty="0" smtClean="0"/>
          </a:p>
          <a:p>
            <a:pPr lvl="1" fontAlgn="t">
              <a:lnSpc>
                <a:spcPct val="77000"/>
              </a:lnSpc>
            </a:pPr>
            <a:r>
              <a:rPr lang="en-US" dirty="0" err="1" smtClean="0"/>
              <a:t>Làm</a:t>
            </a:r>
            <a:r>
              <a:rPr lang="en-US" dirty="0" smtClean="0"/>
              <a:t> </a:t>
            </a:r>
            <a:r>
              <a:rPr lang="en-US" dirty="0" err="1" smtClean="0"/>
              <a:t>mịn</a:t>
            </a:r>
            <a:r>
              <a:rPr lang="en-US" dirty="0" smtClean="0"/>
              <a:t> </a:t>
            </a:r>
            <a:r>
              <a:rPr lang="en-US" dirty="0" err="1" smtClean="0"/>
              <a:t>thông</a:t>
            </a:r>
            <a:r>
              <a:rPr lang="en-US" dirty="0" smtClean="0"/>
              <a:t> tin ban </a:t>
            </a:r>
            <a:r>
              <a:rPr lang="en-US" dirty="0" err="1" smtClean="0"/>
              <a:t>đầu</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trong</a:t>
            </a:r>
            <a:r>
              <a:rPr lang="en-US" dirty="0" smtClean="0"/>
              <a:t> </a:t>
            </a:r>
            <a:r>
              <a:rPr lang="en-US" dirty="0" err="1" smtClean="0"/>
              <a:t>các</a:t>
            </a:r>
            <a:r>
              <a:rPr lang="en-US" dirty="0" smtClean="0"/>
              <a:t> </a:t>
            </a:r>
            <a:r>
              <a:rPr lang="en-US" dirty="0" err="1" smtClean="0"/>
              <a:t>cơ</a:t>
            </a:r>
            <a:r>
              <a:rPr lang="en-US" dirty="0" smtClean="0"/>
              <a:t> </a:t>
            </a:r>
            <a:r>
              <a:rPr lang="en-US" dirty="0" err="1" smtClean="0"/>
              <a:t>chế</a:t>
            </a:r>
            <a:r>
              <a:rPr lang="en-US" dirty="0" smtClean="0"/>
              <a:t> </a:t>
            </a:r>
            <a:r>
              <a:rPr lang="en-US" dirty="0" err="1" smtClean="0"/>
              <a:t>phân</a:t>
            </a:r>
            <a:r>
              <a:rPr lang="en-US" dirty="0" smtClean="0"/>
              <a:t> </a:t>
            </a:r>
            <a:r>
              <a:rPr lang="en-US" dirty="0" err="1" smtClean="0"/>
              <a:t>tích</a:t>
            </a:r>
            <a:endParaRPr lang="en-US" dirty="0" smtClean="0"/>
          </a:p>
          <a:p>
            <a:pPr fontAlgn="t">
              <a:lnSpc>
                <a:spcPct val="70000"/>
              </a:lnSpc>
            </a:pPr>
            <a:r>
              <a:rPr lang="en-US" dirty="0" err="1" smtClean="0"/>
              <a:t>Các</a:t>
            </a:r>
            <a:r>
              <a:rPr lang="en-US" dirty="0" smtClean="0"/>
              <a:t> </a:t>
            </a:r>
            <a:r>
              <a:rPr lang="en-US" dirty="0" err="1" smtClean="0"/>
              <a:t>bước</a:t>
            </a:r>
            <a:endParaRPr lang="en-US" dirty="0" smtClean="0"/>
          </a:p>
          <a:p>
            <a:pPr lvl="1"/>
            <a:r>
              <a:rPr lang="en-US" dirty="0" err="1" smtClean="0"/>
              <a:t>Xác</a:t>
            </a:r>
            <a:r>
              <a:rPr lang="en-US" dirty="0" smtClean="0"/>
              <a:t> </a:t>
            </a:r>
            <a:r>
              <a:rPr lang="en-US" dirty="0" err="1" smtClean="0"/>
              <a:t>định</a:t>
            </a:r>
            <a:r>
              <a:rPr lang="en-US" dirty="0" smtClean="0"/>
              <a:t> </a:t>
            </a:r>
            <a:r>
              <a:rPr lang="en-US" dirty="0" err="1" smtClean="0"/>
              <a:t>lớp</a:t>
            </a:r>
            <a:r>
              <a:rPr lang="en-US" dirty="0" smtClean="0"/>
              <a:t> </a:t>
            </a:r>
            <a:r>
              <a:rPr lang="en-US" dirty="0" err="1" smtClean="0"/>
              <a:t>khách</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cơ</a:t>
            </a:r>
            <a:r>
              <a:rPr lang="en-US" dirty="0" smtClean="0"/>
              <a:t> </a:t>
            </a:r>
            <a:r>
              <a:rPr lang="en-US" dirty="0" err="1" smtClean="0"/>
              <a:t>chế</a:t>
            </a:r>
            <a:r>
              <a:rPr lang="en-US" dirty="0" smtClean="0"/>
              <a:t> </a:t>
            </a:r>
            <a:r>
              <a:rPr lang="en-US" dirty="0" err="1" smtClean="0"/>
              <a:t>phân</a:t>
            </a:r>
            <a:r>
              <a:rPr lang="en-US" dirty="0" smtClean="0"/>
              <a:t> </a:t>
            </a:r>
            <a:r>
              <a:rPr lang="en-US" dirty="0" err="1" smtClean="0"/>
              <a:t>tích</a:t>
            </a:r>
            <a:endParaRPr lang="en-US" dirty="0" smtClean="0"/>
          </a:p>
          <a:p>
            <a:pPr lvl="1"/>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mỗi</a:t>
            </a:r>
            <a:r>
              <a:rPr lang="en-US" dirty="0" smtClean="0"/>
              <a:t> </a:t>
            </a:r>
            <a:r>
              <a:rPr lang="en-US" dirty="0" err="1" smtClean="0"/>
              <a:t>cơ</a:t>
            </a:r>
            <a:r>
              <a:rPr lang="en-US" dirty="0" smtClean="0"/>
              <a:t> </a:t>
            </a:r>
            <a:r>
              <a:rPr lang="en-US" dirty="0" err="1" smtClean="0"/>
              <a:t>chế</a:t>
            </a:r>
            <a:r>
              <a:rPr lang="en-US" dirty="0" smtClean="0"/>
              <a:t> </a:t>
            </a:r>
            <a:r>
              <a:rPr lang="en-US" dirty="0" err="1" smtClean="0"/>
              <a:t>phân</a:t>
            </a:r>
            <a:r>
              <a:rPr lang="en-US" dirty="0" smtClean="0"/>
              <a:t> </a:t>
            </a:r>
            <a:r>
              <a:rPr lang="en-US" dirty="0" err="1" smtClean="0"/>
              <a:t>tích</a:t>
            </a:r>
            <a:endParaRPr lang="en-US" dirty="0" smtClean="0"/>
          </a:p>
          <a:p>
            <a:pPr lvl="1"/>
            <a:r>
              <a:rPr lang="en-US" dirty="0" err="1" smtClean="0"/>
              <a:t>Nhóm</a:t>
            </a:r>
            <a:r>
              <a:rPr lang="en-US" dirty="0" smtClean="0"/>
              <a:t> </a:t>
            </a:r>
            <a:r>
              <a:rPr lang="en-US" dirty="0" err="1" smtClean="0"/>
              <a:t>các</a:t>
            </a:r>
            <a:r>
              <a:rPr lang="en-US" dirty="0" smtClean="0"/>
              <a:t> </a:t>
            </a:r>
            <a:r>
              <a:rPr lang="en-US" dirty="0" err="1" smtClean="0"/>
              <a:t>lớp</a:t>
            </a:r>
            <a:r>
              <a:rPr lang="en-US" dirty="0" smtClean="0"/>
              <a:t> </a:t>
            </a:r>
            <a:r>
              <a:rPr lang="en-US" dirty="0" err="1" smtClean="0"/>
              <a:t>khách</a:t>
            </a:r>
            <a:r>
              <a:rPr lang="en-US" dirty="0" smtClean="0"/>
              <a:t> </a:t>
            </a:r>
            <a:r>
              <a:rPr lang="en-US" dirty="0" err="1" smtClean="0"/>
              <a:t>theo</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thông</a:t>
            </a:r>
            <a:r>
              <a:rPr lang="en-US" dirty="0" smtClean="0"/>
              <a:t> tin</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600" dirty="0" err="1" smtClean="0"/>
              <a:t>Các</a:t>
            </a:r>
            <a:r>
              <a:rPr lang="en-US" sz="3600" dirty="0" smtClean="0"/>
              <a:t> </a:t>
            </a:r>
            <a:r>
              <a:rPr lang="en-US" sz="3600" dirty="0" err="1" smtClean="0"/>
              <a:t>cơ</a:t>
            </a:r>
            <a:r>
              <a:rPr lang="en-US" sz="3600" dirty="0" smtClean="0"/>
              <a:t> </a:t>
            </a:r>
            <a:r>
              <a:rPr lang="en-US" sz="3600" dirty="0" err="1" smtClean="0"/>
              <a:t>chế</a:t>
            </a:r>
            <a:r>
              <a:rPr lang="en-US" sz="3600" dirty="0" smtClean="0"/>
              <a:t> </a:t>
            </a:r>
            <a:r>
              <a:rPr lang="en-US" sz="3600" dirty="0" err="1" smtClean="0"/>
              <a:t>thiết</a:t>
            </a:r>
            <a:r>
              <a:rPr lang="en-US" sz="3600" dirty="0" smtClean="0"/>
              <a:t> </a:t>
            </a:r>
            <a:r>
              <a:rPr lang="en-US" sz="3600" dirty="0" err="1" smtClean="0"/>
              <a:t>kế</a:t>
            </a:r>
            <a:r>
              <a:rPr lang="en-US" sz="3600" dirty="0" smtClean="0"/>
              <a:t> </a:t>
            </a:r>
            <a:r>
              <a:rPr lang="en-US" sz="3600" dirty="0" err="1" smtClean="0"/>
              <a:t>và</a:t>
            </a:r>
            <a:r>
              <a:rPr lang="en-US" sz="3600" dirty="0" smtClean="0"/>
              <a:t> </a:t>
            </a:r>
            <a:r>
              <a:rPr lang="en-US" sz="3600" dirty="0" err="1" smtClean="0"/>
              <a:t>cài</a:t>
            </a:r>
            <a:r>
              <a:rPr lang="en-US" sz="3600" dirty="0" smtClean="0"/>
              <a:t> </a:t>
            </a:r>
            <a:r>
              <a:rPr lang="en-US" sz="3600" dirty="0" err="1" smtClean="0"/>
              <a:t>đặt</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12</a:t>
            </a:fld>
            <a:endParaRPr lang="en-US"/>
          </a:p>
        </p:txBody>
      </p:sp>
      <p:grpSp>
        <p:nvGrpSpPr>
          <p:cNvPr id="5" name="Content Placeholder 4"/>
          <p:cNvGrpSpPr>
            <a:grpSpLocks noGrp="1"/>
          </p:cNvGrpSpPr>
          <p:nvPr/>
        </p:nvGrpSpPr>
        <p:grpSpPr>
          <a:xfrm>
            <a:off x="457200" y="1447801"/>
            <a:ext cx="8229600" cy="4876800"/>
            <a:chOff x="646113" y="1023938"/>
            <a:chExt cx="7577137" cy="5310187"/>
          </a:xfrm>
        </p:grpSpPr>
        <p:sp>
          <p:nvSpPr>
            <p:cNvPr id="6" name="Line 19"/>
            <p:cNvSpPr>
              <a:spLocks noChangeShapeType="1"/>
            </p:cNvSpPr>
            <p:nvPr/>
          </p:nvSpPr>
          <p:spPr bwMode="auto">
            <a:xfrm>
              <a:off x="2700338" y="1182688"/>
              <a:ext cx="0" cy="5138737"/>
            </a:xfrm>
            <a:prstGeom prst="line">
              <a:avLst/>
            </a:prstGeom>
            <a:noFill/>
            <a:ln w="28575">
              <a:solidFill>
                <a:srgbClr val="00CCFF"/>
              </a:solidFill>
              <a:prstDash val="dash"/>
              <a:round/>
              <a:headEnd type="none" w="sm" len="sm"/>
              <a:tailEnd type="none" w="lg" len="lg"/>
            </a:ln>
            <a:effectLst/>
          </p:spPr>
          <p:txBody>
            <a:bodyPr wrap="none" anchor="ctr"/>
            <a:lstStyle/>
            <a:p>
              <a:endParaRPr lang="en-US"/>
            </a:p>
          </p:txBody>
        </p:sp>
        <p:sp>
          <p:nvSpPr>
            <p:cNvPr id="7" name="Line 20"/>
            <p:cNvSpPr>
              <a:spLocks noChangeShapeType="1"/>
            </p:cNvSpPr>
            <p:nvPr/>
          </p:nvSpPr>
          <p:spPr bwMode="auto">
            <a:xfrm>
              <a:off x="5659438" y="1195388"/>
              <a:ext cx="0" cy="5138737"/>
            </a:xfrm>
            <a:prstGeom prst="line">
              <a:avLst/>
            </a:prstGeom>
            <a:noFill/>
            <a:ln w="28575">
              <a:solidFill>
                <a:srgbClr val="00CCFF"/>
              </a:solidFill>
              <a:prstDash val="dash"/>
              <a:round/>
              <a:headEnd type="none" w="sm" len="sm"/>
              <a:tailEnd type="none" w="lg" len="lg"/>
            </a:ln>
            <a:effectLst/>
          </p:spPr>
          <p:txBody>
            <a:bodyPr wrap="none" anchor="ctr"/>
            <a:lstStyle/>
            <a:p>
              <a:endParaRPr lang="en-US"/>
            </a:p>
          </p:txBody>
        </p:sp>
        <p:sp>
          <p:nvSpPr>
            <p:cNvPr id="8" name="Text Box 4"/>
            <p:cNvSpPr txBox="1">
              <a:spLocks noChangeArrowheads="1"/>
            </p:cNvSpPr>
            <p:nvPr/>
          </p:nvSpPr>
          <p:spPr bwMode="auto">
            <a:xfrm>
              <a:off x="927100" y="5805488"/>
              <a:ext cx="1371600" cy="366712"/>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b="1"/>
                <a:t>Analysis</a:t>
              </a:r>
              <a:endParaRPr lang="en-US" sz="1600"/>
            </a:p>
          </p:txBody>
        </p:sp>
        <p:sp>
          <p:nvSpPr>
            <p:cNvPr id="9" name="Text Box 5"/>
            <p:cNvSpPr txBox="1">
              <a:spLocks noChangeArrowheads="1"/>
            </p:cNvSpPr>
            <p:nvPr/>
          </p:nvSpPr>
          <p:spPr bwMode="auto">
            <a:xfrm>
              <a:off x="2819400" y="5830888"/>
              <a:ext cx="2730500" cy="366712"/>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b="1"/>
                <a:t>Design</a:t>
              </a:r>
              <a:endParaRPr lang="en-US" sz="1600"/>
            </a:p>
          </p:txBody>
        </p:sp>
        <p:sp>
          <p:nvSpPr>
            <p:cNvPr id="10" name="Text Box 6"/>
            <p:cNvSpPr txBox="1">
              <a:spLocks noChangeArrowheads="1"/>
            </p:cNvSpPr>
            <p:nvPr/>
          </p:nvSpPr>
          <p:spPr bwMode="auto">
            <a:xfrm>
              <a:off x="5765800" y="5830888"/>
              <a:ext cx="2425700" cy="366712"/>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b="1"/>
                <a:t>Implementation</a:t>
              </a:r>
              <a:endParaRPr lang="en-US" sz="1600"/>
            </a:p>
          </p:txBody>
        </p:sp>
        <p:sp>
          <p:nvSpPr>
            <p:cNvPr id="11" name="Text Box 7"/>
            <p:cNvSpPr txBox="1">
              <a:spLocks noChangeArrowheads="1"/>
            </p:cNvSpPr>
            <p:nvPr/>
          </p:nvSpPr>
          <p:spPr bwMode="auto">
            <a:xfrm>
              <a:off x="2795588" y="4673600"/>
              <a:ext cx="2755900" cy="641350"/>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a:solidFill>
                    <a:schemeClr val="tx1"/>
                  </a:solidFill>
                </a:rPr>
                <a:t>Remote Method Invocation (RMI)</a:t>
              </a:r>
              <a:endParaRPr lang="en-US" sz="1600">
                <a:solidFill>
                  <a:schemeClr val="tx1"/>
                </a:solidFill>
              </a:endParaRPr>
            </a:p>
          </p:txBody>
        </p:sp>
        <p:sp>
          <p:nvSpPr>
            <p:cNvPr id="12" name="Line 8"/>
            <p:cNvSpPr>
              <a:spLocks noChangeShapeType="1"/>
            </p:cNvSpPr>
            <p:nvPr/>
          </p:nvSpPr>
          <p:spPr bwMode="auto">
            <a:xfrm flipV="1">
              <a:off x="4943475" y="3943350"/>
              <a:ext cx="13843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13" name="Text Box 9"/>
            <p:cNvSpPr txBox="1">
              <a:spLocks noChangeArrowheads="1"/>
            </p:cNvSpPr>
            <p:nvPr/>
          </p:nvSpPr>
          <p:spPr bwMode="auto">
            <a:xfrm>
              <a:off x="955675" y="2705100"/>
              <a:ext cx="1371600" cy="366713"/>
            </a:xfrm>
            <a:prstGeom prst="rect">
              <a:avLst/>
            </a:prstGeom>
            <a:noFill/>
            <a:ln w="12700">
              <a:noFill/>
              <a:miter lim="800000"/>
              <a:headEnd type="none" w="sm" len="sm"/>
              <a:tailEnd type="none" w="sm" len="sm"/>
            </a:ln>
            <a:effectLst/>
          </p:spPr>
          <p:txBody>
            <a:bodyPr>
              <a:spAutoFit/>
            </a:bodyPr>
            <a:lstStyle/>
            <a:p>
              <a:pPr fontAlgn="base">
                <a:lnSpc>
                  <a:spcPct val="100000"/>
                </a:lnSpc>
                <a:spcBef>
                  <a:spcPct val="50000"/>
                </a:spcBef>
                <a:buClrTx/>
                <a:buFontTx/>
                <a:buNone/>
              </a:pPr>
              <a:r>
                <a:rPr lang="en-US" sz="1800">
                  <a:solidFill>
                    <a:schemeClr val="tx1"/>
                  </a:solidFill>
                </a:rPr>
                <a:t>Persistency</a:t>
              </a:r>
              <a:endParaRPr lang="en-US" sz="1600">
                <a:solidFill>
                  <a:schemeClr val="tx1"/>
                </a:solidFill>
              </a:endParaRPr>
            </a:p>
          </p:txBody>
        </p:sp>
        <p:sp>
          <p:nvSpPr>
            <p:cNvPr id="14" name="Text Box 10"/>
            <p:cNvSpPr txBox="1">
              <a:spLocks noChangeArrowheads="1"/>
            </p:cNvSpPr>
            <p:nvPr/>
          </p:nvSpPr>
          <p:spPr bwMode="auto">
            <a:xfrm>
              <a:off x="646113" y="1023938"/>
              <a:ext cx="1981200" cy="1130300"/>
            </a:xfrm>
            <a:prstGeom prst="rect">
              <a:avLst/>
            </a:prstGeom>
            <a:noFill/>
            <a:ln w="12700">
              <a:noFill/>
              <a:miter lim="800000"/>
              <a:headEnd type="none" w="sm" len="sm"/>
              <a:tailEnd type="none" w="sm" len="sm"/>
            </a:ln>
            <a:effectLst/>
          </p:spPr>
          <p:txBody>
            <a:bodyPr>
              <a:spAutoFit/>
            </a:bodyPr>
            <a:lstStyle/>
            <a:p>
              <a:pPr algn="ctr" fontAlgn="base">
                <a:spcBef>
                  <a:spcPct val="50000"/>
                </a:spcBef>
                <a:buClrTx/>
                <a:buFontTx/>
                <a:buNone/>
              </a:pPr>
              <a:r>
                <a:rPr lang="en-US" sz="2000" dirty="0"/>
                <a:t>Analysis</a:t>
              </a:r>
            </a:p>
            <a:p>
              <a:pPr algn="ctr" fontAlgn="base">
                <a:spcBef>
                  <a:spcPct val="50000"/>
                </a:spcBef>
                <a:buClrTx/>
                <a:buFontTx/>
                <a:buNone/>
              </a:pPr>
              <a:r>
                <a:rPr lang="en-US" sz="2000" dirty="0"/>
                <a:t>Mechanism</a:t>
              </a:r>
            </a:p>
            <a:p>
              <a:pPr algn="ctr" fontAlgn="base">
                <a:spcBef>
                  <a:spcPct val="50000"/>
                </a:spcBef>
                <a:buClrTx/>
                <a:buFontTx/>
                <a:buNone/>
              </a:pPr>
              <a:r>
                <a:rPr lang="en-US" sz="2000" dirty="0"/>
                <a:t>(Conceptual)</a:t>
              </a:r>
            </a:p>
          </p:txBody>
        </p:sp>
        <p:sp>
          <p:nvSpPr>
            <p:cNvPr id="15" name="Text Box 11"/>
            <p:cNvSpPr txBox="1">
              <a:spLocks noChangeArrowheads="1"/>
            </p:cNvSpPr>
            <p:nvPr/>
          </p:nvSpPr>
          <p:spPr bwMode="auto">
            <a:xfrm>
              <a:off x="2849563" y="1023938"/>
              <a:ext cx="2717800" cy="1130300"/>
            </a:xfrm>
            <a:prstGeom prst="rect">
              <a:avLst/>
            </a:prstGeom>
            <a:noFill/>
            <a:ln w="12700">
              <a:noFill/>
              <a:miter lim="800000"/>
              <a:headEnd type="none" w="sm" len="sm"/>
              <a:tailEnd type="none" w="sm" len="sm"/>
            </a:ln>
            <a:effectLst/>
          </p:spPr>
          <p:txBody>
            <a:bodyPr>
              <a:spAutoFit/>
            </a:bodyPr>
            <a:lstStyle/>
            <a:p>
              <a:pPr algn="ctr" fontAlgn="base">
                <a:spcBef>
                  <a:spcPct val="50000"/>
                </a:spcBef>
                <a:buClrTx/>
                <a:buFontTx/>
                <a:buNone/>
              </a:pPr>
              <a:r>
                <a:rPr lang="en-US" sz="2000"/>
                <a:t>Design</a:t>
              </a:r>
            </a:p>
            <a:p>
              <a:pPr algn="ctr" fontAlgn="base">
                <a:spcBef>
                  <a:spcPct val="50000"/>
                </a:spcBef>
                <a:buClrTx/>
                <a:buFontTx/>
                <a:buNone/>
              </a:pPr>
              <a:r>
                <a:rPr lang="en-US" sz="2000"/>
                <a:t>Mechanism</a:t>
              </a:r>
            </a:p>
            <a:p>
              <a:pPr algn="ctr" fontAlgn="base">
                <a:spcBef>
                  <a:spcPct val="50000"/>
                </a:spcBef>
                <a:buClrTx/>
                <a:buFontTx/>
                <a:buNone/>
              </a:pPr>
              <a:r>
                <a:rPr lang="en-US" sz="2000"/>
                <a:t>(Concrete)</a:t>
              </a:r>
            </a:p>
          </p:txBody>
        </p:sp>
        <p:sp>
          <p:nvSpPr>
            <p:cNvPr id="16" name="Text Box 12"/>
            <p:cNvSpPr txBox="1">
              <a:spLocks noChangeArrowheads="1"/>
            </p:cNvSpPr>
            <p:nvPr/>
          </p:nvSpPr>
          <p:spPr bwMode="auto">
            <a:xfrm>
              <a:off x="5754688" y="1036638"/>
              <a:ext cx="2413000" cy="1130300"/>
            </a:xfrm>
            <a:prstGeom prst="rect">
              <a:avLst/>
            </a:prstGeom>
            <a:noFill/>
            <a:ln w="12700">
              <a:noFill/>
              <a:miter lim="800000"/>
              <a:headEnd type="none" w="sm" len="sm"/>
              <a:tailEnd type="none" w="sm" len="sm"/>
            </a:ln>
            <a:effectLst/>
          </p:spPr>
          <p:txBody>
            <a:bodyPr>
              <a:spAutoFit/>
            </a:bodyPr>
            <a:lstStyle/>
            <a:p>
              <a:pPr algn="ctr" fontAlgn="base">
                <a:spcBef>
                  <a:spcPct val="50000"/>
                </a:spcBef>
                <a:buClrTx/>
                <a:buFontTx/>
                <a:buNone/>
              </a:pPr>
              <a:r>
                <a:rPr lang="en-US" sz="2000"/>
                <a:t>Implementation</a:t>
              </a:r>
            </a:p>
            <a:p>
              <a:pPr algn="ctr" fontAlgn="base">
                <a:spcBef>
                  <a:spcPct val="50000"/>
                </a:spcBef>
                <a:buClrTx/>
                <a:buFontTx/>
                <a:buNone/>
              </a:pPr>
              <a:r>
                <a:rPr lang="en-US" sz="2000"/>
                <a:t>Mechanism</a:t>
              </a:r>
            </a:p>
            <a:p>
              <a:pPr algn="ctr" fontAlgn="base">
                <a:spcBef>
                  <a:spcPct val="50000"/>
                </a:spcBef>
                <a:buClrTx/>
                <a:buFontTx/>
                <a:buNone/>
              </a:pPr>
              <a:r>
                <a:rPr lang="en-US" sz="2000"/>
                <a:t>(Actual)</a:t>
              </a:r>
            </a:p>
          </p:txBody>
        </p:sp>
        <p:sp>
          <p:nvSpPr>
            <p:cNvPr id="17" name="Text Box 13"/>
            <p:cNvSpPr txBox="1">
              <a:spLocks noChangeArrowheads="1"/>
            </p:cNvSpPr>
            <p:nvPr/>
          </p:nvSpPr>
          <p:spPr bwMode="auto">
            <a:xfrm>
              <a:off x="2835275" y="3790950"/>
              <a:ext cx="27432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a:solidFill>
                    <a:schemeClr val="tx1"/>
                  </a:solidFill>
                </a:rPr>
                <a:t>OODBMS</a:t>
              </a:r>
              <a:endParaRPr lang="en-US" sz="1600">
                <a:solidFill>
                  <a:schemeClr val="tx1"/>
                </a:solidFill>
              </a:endParaRPr>
            </a:p>
          </p:txBody>
        </p:sp>
        <p:sp>
          <p:nvSpPr>
            <p:cNvPr id="18" name="Line 14"/>
            <p:cNvSpPr>
              <a:spLocks noChangeShapeType="1"/>
            </p:cNvSpPr>
            <p:nvPr/>
          </p:nvSpPr>
          <p:spPr bwMode="auto">
            <a:xfrm flipV="1">
              <a:off x="2479675" y="2895600"/>
              <a:ext cx="8763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19" name="Text Box 15"/>
            <p:cNvSpPr txBox="1">
              <a:spLocks noChangeArrowheads="1"/>
            </p:cNvSpPr>
            <p:nvPr/>
          </p:nvSpPr>
          <p:spPr bwMode="auto">
            <a:xfrm>
              <a:off x="2809875" y="2743200"/>
              <a:ext cx="27432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a:solidFill>
                    <a:schemeClr val="tx1"/>
                  </a:solidFill>
                </a:rPr>
                <a:t>RDBMS</a:t>
              </a:r>
              <a:endParaRPr lang="en-US" sz="1600">
                <a:solidFill>
                  <a:schemeClr val="tx1"/>
                </a:solidFill>
              </a:endParaRPr>
            </a:p>
          </p:txBody>
        </p:sp>
        <p:sp>
          <p:nvSpPr>
            <p:cNvPr id="20" name="Line 16"/>
            <p:cNvSpPr>
              <a:spLocks noChangeShapeType="1"/>
            </p:cNvSpPr>
            <p:nvPr/>
          </p:nvSpPr>
          <p:spPr bwMode="auto">
            <a:xfrm>
              <a:off x="4943475" y="2933700"/>
              <a:ext cx="16256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21" name="Text Box 17"/>
            <p:cNvSpPr txBox="1">
              <a:spLocks noChangeArrowheads="1"/>
            </p:cNvSpPr>
            <p:nvPr/>
          </p:nvSpPr>
          <p:spPr bwMode="auto">
            <a:xfrm>
              <a:off x="5781675" y="2743200"/>
              <a:ext cx="24003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a:solidFill>
                    <a:schemeClr val="tx1"/>
                  </a:solidFill>
                </a:rPr>
                <a:t>JDBC</a:t>
              </a:r>
              <a:endParaRPr lang="en-US" sz="1600">
                <a:solidFill>
                  <a:schemeClr val="tx1"/>
                </a:solidFill>
              </a:endParaRPr>
            </a:p>
          </p:txBody>
        </p:sp>
        <p:sp>
          <p:nvSpPr>
            <p:cNvPr id="22" name="Text Box 18"/>
            <p:cNvSpPr txBox="1">
              <a:spLocks noChangeArrowheads="1"/>
            </p:cNvSpPr>
            <p:nvPr/>
          </p:nvSpPr>
          <p:spPr bwMode="auto">
            <a:xfrm>
              <a:off x="5781675" y="3771900"/>
              <a:ext cx="24130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a:solidFill>
                    <a:schemeClr val="tx1"/>
                  </a:solidFill>
                </a:rPr>
                <a:t>ObjectStore</a:t>
              </a:r>
              <a:endParaRPr lang="en-US" sz="1600">
                <a:solidFill>
                  <a:schemeClr val="tx1"/>
                </a:solidFill>
              </a:endParaRPr>
            </a:p>
          </p:txBody>
        </p:sp>
        <p:sp>
          <p:nvSpPr>
            <p:cNvPr id="23" name="Text Box 21"/>
            <p:cNvSpPr txBox="1">
              <a:spLocks noChangeArrowheads="1"/>
            </p:cNvSpPr>
            <p:nvPr/>
          </p:nvSpPr>
          <p:spPr bwMode="auto">
            <a:xfrm>
              <a:off x="5789613" y="4779963"/>
              <a:ext cx="2433637" cy="366712"/>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800">
                  <a:solidFill>
                    <a:schemeClr val="tx1"/>
                  </a:solidFill>
                </a:rPr>
                <a:t>Java 1.2 from Sun</a:t>
              </a:r>
              <a:endParaRPr lang="en-US" sz="1600">
                <a:solidFill>
                  <a:schemeClr val="tx1"/>
                </a:solidFill>
              </a:endParaRPr>
            </a:p>
          </p:txBody>
        </p:sp>
        <p:sp>
          <p:nvSpPr>
            <p:cNvPr id="24" name="Text Box 22"/>
            <p:cNvSpPr txBox="1">
              <a:spLocks noChangeArrowheads="1"/>
            </p:cNvSpPr>
            <p:nvPr/>
          </p:nvSpPr>
          <p:spPr bwMode="auto">
            <a:xfrm>
              <a:off x="3719513" y="2425700"/>
              <a:ext cx="939800" cy="244475"/>
            </a:xfrm>
            <a:prstGeom prst="rect">
              <a:avLst/>
            </a:prstGeom>
            <a:solidFill>
              <a:srgbClr val="00FFFF"/>
            </a:solid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000">
                  <a:solidFill>
                    <a:schemeClr val="bg2"/>
                  </a:solidFill>
                </a:rPr>
                <a:t>Legacy Data</a:t>
              </a:r>
            </a:p>
          </p:txBody>
        </p:sp>
        <p:sp>
          <p:nvSpPr>
            <p:cNvPr id="25" name="Text Box 23"/>
            <p:cNvSpPr txBox="1">
              <a:spLocks noChangeArrowheads="1"/>
            </p:cNvSpPr>
            <p:nvPr/>
          </p:nvSpPr>
          <p:spPr bwMode="auto">
            <a:xfrm>
              <a:off x="3727450" y="3509963"/>
              <a:ext cx="939800" cy="244475"/>
            </a:xfrm>
            <a:prstGeom prst="rect">
              <a:avLst/>
            </a:prstGeom>
            <a:solidFill>
              <a:srgbClr val="00FFFF"/>
            </a:solid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sz="1000">
                  <a:solidFill>
                    <a:schemeClr val="bg2"/>
                  </a:solidFill>
                </a:rPr>
                <a:t>New Data</a:t>
              </a:r>
            </a:p>
          </p:txBody>
        </p:sp>
        <p:sp>
          <p:nvSpPr>
            <p:cNvPr id="26" name="Text Box 24"/>
            <p:cNvSpPr txBox="1">
              <a:spLocks noChangeArrowheads="1"/>
            </p:cNvSpPr>
            <p:nvPr/>
          </p:nvSpPr>
          <p:spPr bwMode="auto">
            <a:xfrm>
              <a:off x="973138" y="4635500"/>
              <a:ext cx="1371600" cy="366713"/>
            </a:xfrm>
            <a:prstGeom prst="rect">
              <a:avLst/>
            </a:prstGeom>
            <a:noFill/>
            <a:ln w="12700">
              <a:noFill/>
              <a:miter lim="800000"/>
              <a:headEnd type="none" w="sm" len="sm"/>
              <a:tailEnd type="none" w="sm" len="sm"/>
            </a:ln>
            <a:effectLst/>
          </p:spPr>
          <p:txBody>
            <a:bodyPr>
              <a:spAutoFit/>
            </a:bodyPr>
            <a:lstStyle/>
            <a:p>
              <a:pPr fontAlgn="base">
                <a:lnSpc>
                  <a:spcPct val="100000"/>
                </a:lnSpc>
                <a:spcBef>
                  <a:spcPct val="50000"/>
                </a:spcBef>
                <a:buClrTx/>
                <a:buFontTx/>
                <a:buNone/>
              </a:pPr>
              <a:r>
                <a:rPr lang="en-US" sz="1800">
                  <a:solidFill>
                    <a:schemeClr val="tx1"/>
                  </a:solidFill>
                </a:rPr>
                <a:t>Distribution</a:t>
              </a:r>
              <a:endParaRPr lang="en-US" sz="1600">
                <a:solidFill>
                  <a:schemeClr val="tx1"/>
                </a:solidFill>
              </a:endParaRPr>
            </a:p>
          </p:txBody>
        </p:sp>
        <p:sp>
          <p:nvSpPr>
            <p:cNvPr id="27" name="Line 25"/>
            <p:cNvSpPr>
              <a:spLocks noChangeShapeType="1"/>
            </p:cNvSpPr>
            <p:nvPr/>
          </p:nvSpPr>
          <p:spPr bwMode="auto">
            <a:xfrm flipV="1">
              <a:off x="5172075" y="4964113"/>
              <a:ext cx="839788"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28" name="Line 26"/>
            <p:cNvSpPr>
              <a:spLocks noChangeShapeType="1"/>
            </p:cNvSpPr>
            <p:nvPr/>
          </p:nvSpPr>
          <p:spPr bwMode="auto">
            <a:xfrm>
              <a:off x="2406650" y="4883150"/>
              <a:ext cx="700088" cy="1270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29" name="Text Box 27"/>
            <p:cNvSpPr txBox="1">
              <a:spLocks noChangeArrowheads="1"/>
            </p:cNvSpPr>
            <p:nvPr/>
          </p:nvSpPr>
          <p:spPr bwMode="auto">
            <a:xfrm>
              <a:off x="955675" y="3810000"/>
              <a:ext cx="1371600" cy="366713"/>
            </a:xfrm>
            <a:prstGeom prst="rect">
              <a:avLst/>
            </a:prstGeom>
            <a:noFill/>
            <a:ln w="12700">
              <a:noFill/>
              <a:miter lim="800000"/>
              <a:headEnd type="none" w="sm" len="sm"/>
              <a:tailEnd type="none" w="sm" len="sm"/>
            </a:ln>
            <a:effectLst/>
          </p:spPr>
          <p:txBody>
            <a:bodyPr>
              <a:spAutoFit/>
            </a:bodyPr>
            <a:lstStyle/>
            <a:p>
              <a:pPr fontAlgn="base">
                <a:lnSpc>
                  <a:spcPct val="100000"/>
                </a:lnSpc>
                <a:spcBef>
                  <a:spcPct val="50000"/>
                </a:spcBef>
                <a:buClrTx/>
                <a:buFontTx/>
                <a:buNone/>
              </a:pPr>
              <a:r>
                <a:rPr lang="en-US" sz="1800">
                  <a:solidFill>
                    <a:schemeClr val="tx1"/>
                  </a:solidFill>
                </a:rPr>
                <a:t>Persistency</a:t>
              </a:r>
              <a:endParaRPr lang="en-US" sz="1600">
                <a:solidFill>
                  <a:schemeClr val="tx1"/>
                </a:solidFill>
              </a:endParaRPr>
            </a:p>
          </p:txBody>
        </p:sp>
        <p:sp>
          <p:nvSpPr>
            <p:cNvPr id="30" name="Line 28"/>
            <p:cNvSpPr>
              <a:spLocks noChangeShapeType="1"/>
            </p:cNvSpPr>
            <p:nvPr/>
          </p:nvSpPr>
          <p:spPr bwMode="auto">
            <a:xfrm flipV="1">
              <a:off x="2479675" y="3962400"/>
              <a:ext cx="8636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4E86A-6C53-419A-92FE-712D82B956FB}" type="slidenum">
              <a:rPr lang="en-US" smtClean="0"/>
              <a:pPr/>
              <a:t>13</a:t>
            </a:fld>
            <a:endParaRPr lang="en-US"/>
          </a:p>
        </p:txBody>
      </p:sp>
      <p:graphicFrame>
        <p:nvGraphicFramePr>
          <p:cNvPr id="5" name="Table 4"/>
          <p:cNvGraphicFramePr>
            <a:graphicFrameLocks noGrp="1"/>
          </p:cNvGraphicFramePr>
          <p:nvPr/>
        </p:nvGraphicFramePr>
        <p:xfrm>
          <a:off x="228600" y="1516380"/>
          <a:ext cx="8458200" cy="4884420"/>
        </p:xfrm>
        <a:graphic>
          <a:graphicData uri="http://schemas.openxmlformats.org/drawingml/2006/table">
            <a:tbl>
              <a:tblPr/>
              <a:tblGrid>
                <a:gridCol w="2404863"/>
                <a:gridCol w="3541408"/>
                <a:gridCol w="2511929"/>
              </a:tblGrid>
              <a:tr h="1394460">
                <a:tc>
                  <a:txBody>
                    <a:bodyPr/>
                    <a:lstStyle/>
                    <a:p>
                      <a:pPr marL="0" marR="0" algn="ctr">
                        <a:spcBef>
                          <a:spcPts val="0"/>
                        </a:spcBef>
                        <a:spcAft>
                          <a:spcPts val="0"/>
                        </a:spcAft>
                      </a:pPr>
                      <a:endParaRPr lang="en-US" sz="2400" dirty="0">
                        <a:latin typeface="Times New Roman"/>
                        <a:ea typeface="Times New Roman"/>
                      </a:endParaRPr>
                    </a:p>
                    <a:p>
                      <a:pPr marL="0" marR="0" algn="ctr">
                        <a:spcBef>
                          <a:spcPts val="0"/>
                        </a:spcBef>
                        <a:spcAft>
                          <a:spcPts val="0"/>
                        </a:spcAft>
                      </a:pPr>
                      <a:r>
                        <a:rPr lang="en-US" sz="2400" dirty="0" err="1">
                          <a:latin typeface="Times New Roman"/>
                          <a:ea typeface="Times New Roman"/>
                        </a:rPr>
                        <a:t>Cơ</a:t>
                      </a:r>
                      <a:r>
                        <a:rPr lang="en-US" sz="2400" dirty="0">
                          <a:latin typeface="Times New Roman"/>
                          <a:ea typeface="Times New Roman"/>
                        </a:rPr>
                        <a:t> </a:t>
                      </a:r>
                      <a:r>
                        <a:rPr lang="en-US" sz="2400" dirty="0" err="1">
                          <a:latin typeface="Times New Roman"/>
                          <a:ea typeface="Times New Roman"/>
                        </a:rPr>
                        <a:t>chế</a:t>
                      </a:r>
                      <a:r>
                        <a:rPr lang="en-US" sz="2400" dirty="0">
                          <a:latin typeface="Times New Roman"/>
                          <a:ea typeface="Times New Roman"/>
                        </a:rPr>
                        <a:t> </a:t>
                      </a:r>
                      <a:r>
                        <a:rPr lang="en-US" sz="2400" dirty="0" err="1">
                          <a:latin typeface="Times New Roman"/>
                          <a:ea typeface="Times New Roman"/>
                        </a:rPr>
                        <a:t>phân</a:t>
                      </a:r>
                      <a:r>
                        <a:rPr lang="en-US" sz="2400" dirty="0">
                          <a:latin typeface="Times New Roman"/>
                          <a:ea typeface="Times New Roman"/>
                        </a:rPr>
                        <a:t> </a:t>
                      </a:r>
                      <a:r>
                        <a:rPr lang="en-US" sz="2400" dirty="0" err="1">
                          <a:latin typeface="Times New Roman"/>
                          <a:ea typeface="Times New Roman"/>
                        </a:rPr>
                        <a:t>tích</a:t>
                      </a:r>
                      <a:endParaRPr lang="en-US" sz="2400" dirty="0">
                        <a:latin typeface="Times New Roman"/>
                        <a:ea typeface="Times New Roman"/>
                      </a:endParaRPr>
                    </a:p>
                    <a:p>
                      <a:pPr marL="0" marR="0" algn="ctr">
                        <a:spcBef>
                          <a:spcPts val="0"/>
                        </a:spcBef>
                        <a:spcAft>
                          <a:spcPts val="0"/>
                        </a:spcAft>
                      </a:pPr>
                      <a:r>
                        <a:rPr lang="en-US" sz="2400" dirty="0">
                          <a:latin typeface="Times New Roman"/>
                          <a:ea typeface="Times New Roman"/>
                        </a:rPr>
                        <a:t>(</a:t>
                      </a:r>
                      <a:r>
                        <a:rPr lang="en-US" sz="2400" dirty="0" err="1">
                          <a:latin typeface="Times New Roman"/>
                          <a:ea typeface="Times New Roman"/>
                        </a:rPr>
                        <a:t>Khái</a:t>
                      </a:r>
                      <a:r>
                        <a:rPr lang="en-US" sz="2400" dirty="0">
                          <a:latin typeface="Times New Roman"/>
                          <a:ea typeface="Times New Roman"/>
                        </a:rPr>
                        <a:t> </a:t>
                      </a:r>
                      <a:r>
                        <a:rPr lang="en-US" sz="2400" dirty="0" err="1">
                          <a:latin typeface="Times New Roman"/>
                          <a:ea typeface="Times New Roman"/>
                        </a:rPr>
                        <a:t>niệm</a:t>
                      </a:r>
                      <a:r>
                        <a:rPr lang="en-US" sz="2400" dirty="0">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p>
                      <a:pPr marL="0" marR="0" algn="ctr">
                        <a:spcBef>
                          <a:spcPts val="0"/>
                        </a:spcBef>
                        <a:spcAft>
                          <a:spcPts val="0"/>
                        </a:spcAft>
                      </a:pPr>
                      <a:r>
                        <a:rPr lang="en-US" sz="2400">
                          <a:latin typeface="Times New Roman"/>
                          <a:ea typeface="Times New Roman"/>
                        </a:rPr>
                        <a:t>Cơ chế thiết kế</a:t>
                      </a:r>
                    </a:p>
                    <a:p>
                      <a:pPr marL="0" marR="0" algn="ctr">
                        <a:spcBef>
                          <a:spcPts val="0"/>
                        </a:spcBef>
                        <a:spcAft>
                          <a:spcPts val="0"/>
                        </a:spcAft>
                      </a:pPr>
                      <a:r>
                        <a:rPr lang="en-US" sz="2400">
                          <a:latin typeface="Times New Roman"/>
                          <a:ea typeface="Times New Roman"/>
                        </a:rPr>
                        <a:t>(Cụ thể)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dirty="0">
                        <a:latin typeface="Times New Roman"/>
                        <a:ea typeface="Times New Roman"/>
                      </a:endParaRPr>
                    </a:p>
                    <a:p>
                      <a:pPr marL="0" marR="0" algn="ctr">
                        <a:spcBef>
                          <a:spcPts val="0"/>
                        </a:spcBef>
                        <a:spcAft>
                          <a:spcPts val="0"/>
                        </a:spcAft>
                      </a:pPr>
                      <a:r>
                        <a:rPr lang="en-US" sz="2400" dirty="0" err="1">
                          <a:latin typeface="Times New Roman"/>
                          <a:ea typeface="Times New Roman"/>
                        </a:rPr>
                        <a:t>Cơ</a:t>
                      </a:r>
                      <a:r>
                        <a:rPr lang="en-US" sz="2400" dirty="0">
                          <a:latin typeface="Times New Roman"/>
                          <a:ea typeface="Times New Roman"/>
                        </a:rPr>
                        <a:t> </a:t>
                      </a:r>
                      <a:r>
                        <a:rPr lang="en-US" sz="2400" dirty="0" err="1">
                          <a:latin typeface="Times New Roman"/>
                          <a:ea typeface="Times New Roman"/>
                        </a:rPr>
                        <a:t>chế</a:t>
                      </a:r>
                      <a:r>
                        <a:rPr lang="en-US" sz="2400" dirty="0">
                          <a:latin typeface="Times New Roman"/>
                          <a:ea typeface="Times New Roman"/>
                        </a:rPr>
                        <a:t> </a:t>
                      </a:r>
                      <a:r>
                        <a:rPr lang="en-US" sz="2400" dirty="0" err="1">
                          <a:latin typeface="Times New Roman"/>
                          <a:ea typeface="Times New Roman"/>
                        </a:rPr>
                        <a:t>cài</a:t>
                      </a:r>
                      <a:r>
                        <a:rPr lang="en-US" sz="2400" dirty="0">
                          <a:latin typeface="Times New Roman"/>
                          <a:ea typeface="Times New Roman"/>
                        </a:rPr>
                        <a:t> </a:t>
                      </a:r>
                      <a:r>
                        <a:rPr lang="en-US" sz="2400" dirty="0" err="1">
                          <a:latin typeface="Times New Roman"/>
                          <a:ea typeface="Times New Roman"/>
                        </a:rPr>
                        <a:t>đặt</a:t>
                      </a:r>
                      <a:endParaRPr lang="en-US" sz="2400" dirty="0">
                        <a:latin typeface="Times New Roman"/>
                        <a:ea typeface="Times New Roman"/>
                      </a:endParaRPr>
                    </a:p>
                    <a:p>
                      <a:pPr marL="0" marR="0" algn="ctr">
                        <a:spcBef>
                          <a:spcPts val="0"/>
                        </a:spcBef>
                        <a:spcAft>
                          <a:spcPts val="0"/>
                        </a:spcAft>
                      </a:pPr>
                      <a:r>
                        <a:rPr lang="en-US" sz="2400" dirty="0">
                          <a:latin typeface="Times New Roman"/>
                          <a:ea typeface="Times New Roman"/>
                        </a:rPr>
                        <a:t>(</a:t>
                      </a:r>
                      <a:r>
                        <a:rPr lang="en-US" sz="2400" dirty="0" err="1">
                          <a:latin typeface="Times New Roman"/>
                          <a:ea typeface="Times New Roman"/>
                        </a:rPr>
                        <a:t>Thực</a:t>
                      </a:r>
                      <a:r>
                        <a:rPr lang="en-US" sz="2400" dirty="0">
                          <a:latin typeface="Times New Roman"/>
                          <a:ea typeface="Times New Roman"/>
                        </a:rPr>
                        <a:t> </a:t>
                      </a:r>
                      <a:r>
                        <a:rPr lang="en-US" sz="2400" dirty="0" err="1">
                          <a:latin typeface="Times New Roman"/>
                          <a:ea typeface="Times New Roman"/>
                        </a:rPr>
                        <a:t>tế</a:t>
                      </a:r>
                      <a:r>
                        <a:rPr lang="en-US" sz="2400" dirty="0">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9640">
                <a:tc>
                  <a:txBody>
                    <a:bodyPr/>
                    <a:lstStyle/>
                    <a:p>
                      <a:pPr marL="0" marR="0" algn="ctr">
                        <a:spcBef>
                          <a:spcPts val="0"/>
                        </a:spcBef>
                        <a:spcAft>
                          <a:spcPts val="0"/>
                        </a:spcAft>
                      </a:pPr>
                      <a:endParaRPr lang="en-US" sz="2400" dirty="0">
                        <a:latin typeface="Times New Roman"/>
                        <a:ea typeface="Times New Roman"/>
                      </a:endParaRPr>
                    </a:p>
                    <a:p>
                      <a:pPr marL="0" marR="0" algn="ctr">
                        <a:spcBef>
                          <a:spcPts val="0"/>
                        </a:spcBef>
                        <a:spcAft>
                          <a:spcPts val="0"/>
                        </a:spcAft>
                      </a:pPr>
                      <a:r>
                        <a:rPr lang="en-US" sz="2400" dirty="0" err="1">
                          <a:latin typeface="Times New Roman"/>
                          <a:ea typeface="Times New Roman"/>
                        </a:rPr>
                        <a:t>Dữ</a:t>
                      </a:r>
                      <a:r>
                        <a:rPr lang="en-US" sz="2400" dirty="0">
                          <a:latin typeface="Times New Roman"/>
                          <a:ea typeface="Times New Roman"/>
                        </a:rPr>
                        <a:t> </a:t>
                      </a:r>
                      <a:r>
                        <a:rPr lang="en-US" sz="2400" dirty="0" err="1">
                          <a:latin typeface="Times New Roman"/>
                          <a:ea typeface="Times New Roman"/>
                        </a:rPr>
                        <a:t>liệu</a:t>
                      </a:r>
                      <a:r>
                        <a:rPr lang="en-US" sz="2400" dirty="0">
                          <a:latin typeface="Times New Roman"/>
                          <a:ea typeface="Times New Roman"/>
                        </a:rPr>
                        <a:t> </a:t>
                      </a:r>
                      <a:r>
                        <a:rPr lang="en-US" sz="2400" dirty="0" err="1">
                          <a:latin typeface="Times New Roman"/>
                          <a:ea typeface="Times New Roman"/>
                        </a:rPr>
                        <a:t>bền</a:t>
                      </a:r>
                      <a:r>
                        <a:rPr lang="en-US" sz="2400" dirty="0">
                          <a:latin typeface="Times New Roman"/>
                          <a:ea typeface="Times New Roman"/>
                        </a:rPr>
                        <a:t> </a:t>
                      </a:r>
                      <a:r>
                        <a:rPr lang="en-US" sz="2400" dirty="0" err="1">
                          <a:latin typeface="Times New Roman"/>
                          <a:ea typeface="Times New Roman"/>
                        </a:rPr>
                        <a:t>vững</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p>
                      <a:pPr marL="0" marR="0" algn="ctr">
                        <a:spcBef>
                          <a:spcPts val="0"/>
                        </a:spcBef>
                        <a:spcAft>
                          <a:spcPts val="0"/>
                        </a:spcAft>
                      </a:pPr>
                      <a:r>
                        <a:rPr lang="en-US" sz="2400">
                          <a:latin typeface="Times New Roman"/>
                          <a:ea typeface="Times New Roman"/>
                        </a:rPr>
                        <a:t>RDBMS (Dữ liệu đã tồn tại)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p>
                      <a:pPr marL="0" marR="0" algn="ctr">
                        <a:spcBef>
                          <a:spcPts val="0"/>
                        </a:spcBef>
                        <a:spcAft>
                          <a:spcPts val="0"/>
                        </a:spcAft>
                      </a:pPr>
                      <a:r>
                        <a:rPr lang="en-US" sz="2400">
                          <a:latin typeface="Times New Roman"/>
                          <a:ea typeface="Times New Roman"/>
                        </a:rPr>
                        <a:t>JDBC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9640">
                <a:tc>
                  <a:txBody>
                    <a:bodyPr/>
                    <a:lstStyle/>
                    <a:p>
                      <a:pPr marL="0" marR="0" algn="ctr">
                        <a:spcBef>
                          <a:spcPts val="0"/>
                        </a:spcBef>
                        <a:spcAft>
                          <a:spcPts val="0"/>
                        </a:spcAft>
                      </a:pPr>
                      <a:endParaRPr lang="en-US" sz="2400">
                        <a:latin typeface="Times New Roman"/>
                        <a:ea typeface="Times New Roman"/>
                      </a:endParaRPr>
                    </a:p>
                    <a:p>
                      <a:pPr marL="0" marR="0" algn="ctr">
                        <a:spcBef>
                          <a:spcPts val="0"/>
                        </a:spcBef>
                        <a:spcAft>
                          <a:spcPts val="0"/>
                        </a:spcAft>
                      </a:pPr>
                      <a:r>
                        <a:rPr lang="en-US" sz="2400">
                          <a:latin typeface="Times New Roman"/>
                          <a:ea typeface="Times New Roman"/>
                        </a:rPr>
                        <a:t>Dữ liệu bền vững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p>
                      <a:pPr marL="0" marR="0" algn="ctr">
                        <a:spcBef>
                          <a:spcPts val="0"/>
                        </a:spcBef>
                        <a:spcAft>
                          <a:spcPts val="0"/>
                        </a:spcAft>
                      </a:pPr>
                      <a:r>
                        <a:rPr lang="en-US" sz="2400">
                          <a:latin typeface="Times New Roman"/>
                          <a:ea typeface="Times New Roman"/>
                        </a:rPr>
                        <a:t>OODBMS (Dữ liệu mới)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p>
                      <a:pPr marL="0" marR="0" algn="ctr">
                        <a:spcBef>
                          <a:spcPts val="0"/>
                        </a:spcBef>
                        <a:spcAft>
                          <a:spcPts val="0"/>
                        </a:spcAft>
                      </a:pPr>
                      <a:r>
                        <a:rPr lang="en-US" sz="2400">
                          <a:latin typeface="Times New Roman"/>
                          <a:ea typeface="Times New Roman"/>
                        </a:rPr>
                        <a:t>ObjectStore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4460">
                <a:tc>
                  <a:txBody>
                    <a:bodyPr/>
                    <a:lstStyle/>
                    <a:p>
                      <a:pPr marL="0" marR="0" algn="ctr">
                        <a:spcBef>
                          <a:spcPts val="0"/>
                        </a:spcBef>
                        <a:spcAft>
                          <a:spcPts val="0"/>
                        </a:spcAft>
                      </a:pPr>
                      <a:endParaRPr lang="en-US" sz="2400" dirty="0">
                        <a:latin typeface="Times New Roman"/>
                        <a:ea typeface="Times New Roman"/>
                      </a:endParaRPr>
                    </a:p>
                    <a:p>
                      <a:pPr marL="0" marR="0" algn="ctr">
                        <a:spcBef>
                          <a:spcPts val="0"/>
                        </a:spcBef>
                        <a:spcAft>
                          <a:spcPts val="0"/>
                        </a:spcAft>
                      </a:pPr>
                      <a:r>
                        <a:rPr lang="en-US" sz="2400" dirty="0" err="1">
                          <a:latin typeface="Times New Roman"/>
                          <a:ea typeface="Times New Roman"/>
                        </a:rPr>
                        <a:t>Sự</a:t>
                      </a:r>
                      <a:r>
                        <a:rPr lang="en-US" sz="2400" dirty="0">
                          <a:latin typeface="Times New Roman"/>
                          <a:ea typeface="Times New Roman"/>
                        </a:rPr>
                        <a:t> </a:t>
                      </a:r>
                      <a:r>
                        <a:rPr lang="en-US" sz="2400" dirty="0" err="1">
                          <a:latin typeface="Times New Roman"/>
                          <a:ea typeface="Times New Roman"/>
                        </a:rPr>
                        <a:t>phân</a:t>
                      </a:r>
                      <a:r>
                        <a:rPr lang="en-US" sz="2400" dirty="0">
                          <a:latin typeface="Times New Roman"/>
                          <a:ea typeface="Times New Roman"/>
                        </a:rPr>
                        <a:t> </a:t>
                      </a:r>
                      <a:r>
                        <a:rPr lang="en-US" sz="2400" dirty="0" err="1">
                          <a:latin typeface="Times New Roman"/>
                          <a:ea typeface="Times New Roman"/>
                        </a:rPr>
                        <a:t>tán</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p>
                      <a:pPr marL="0" marR="0" algn="ctr">
                        <a:spcBef>
                          <a:spcPts val="0"/>
                        </a:spcBef>
                        <a:spcAft>
                          <a:spcPts val="0"/>
                        </a:spcAft>
                      </a:pPr>
                      <a:r>
                        <a:rPr lang="en-US" sz="2400">
                          <a:latin typeface="Times New Roman"/>
                          <a:ea typeface="Times New Roman"/>
                        </a:rPr>
                        <a:t>Remote  Method  Invocation</a:t>
                      </a:r>
                    </a:p>
                    <a:p>
                      <a:pPr marL="0" marR="0" algn="ctr">
                        <a:spcBef>
                          <a:spcPts val="0"/>
                        </a:spcBef>
                        <a:spcAft>
                          <a:spcPts val="0"/>
                        </a:spcAft>
                      </a:pPr>
                      <a:r>
                        <a:rPr lang="en-US" sz="2400">
                          <a:latin typeface="Times New Roman"/>
                          <a:ea typeface="Times New Roman"/>
                        </a:rPr>
                        <a:t>(RMI)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dirty="0">
                        <a:latin typeface="Times New Roman"/>
                        <a:ea typeface="Times New Roman"/>
                      </a:endParaRPr>
                    </a:p>
                    <a:p>
                      <a:pPr marL="0" marR="0" algn="ctr">
                        <a:spcBef>
                          <a:spcPts val="0"/>
                        </a:spcBef>
                        <a:spcAft>
                          <a:spcPts val="0"/>
                        </a:spcAft>
                      </a:pPr>
                      <a:r>
                        <a:rPr lang="en-US" sz="2400" dirty="0">
                          <a:latin typeface="Times New Roman"/>
                          <a:ea typeface="Times New Roman"/>
                        </a:rPr>
                        <a:t>Java 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4000" dirty="0" err="1" smtClean="0"/>
              <a:t>Kiến</a:t>
            </a:r>
            <a:r>
              <a:rPr lang="en-US" sz="4000" dirty="0" smtClean="0"/>
              <a:t> </a:t>
            </a:r>
            <a:r>
              <a:rPr lang="en-US" sz="4000" dirty="0" err="1" smtClean="0"/>
              <a:t>trúc</a:t>
            </a:r>
            <a:r>
              <a:rPr lang="en-US" sz="4000" dirty="0" smtClean="0"/>
              <a:t> </a:t>
            </a:r>
            <a:r>
              <a:rPr lang="en-US" sz="4000" dirty="0" err="1" smtClean="0"/>
              <a:t>thực</a:t>
            </a:r>
            <a:r>
              <a:rPr lang="en-US" sz="4000" dirty="0" smtClean="0"/>
              <a:t> </a:t>
            </a:r>
            <a:r>
              <a:rPr lang="en-US" sz="4000" dirty="0" err="1" smtClean="0"/>
              <a:t>thi</a:t>
            </a:r>
            <a:r>
              <a:rPr lang="en-US" sz="4000" dirty="0" smtClean="0"/>
              <a:t> – Runtime Architecture</a:t>
            </a:r>
            <a:endParaRPr lang="en-US" sz="4000" dirty="0"/>
          </a:p>
        </p:txBody>
      </p:sp>
      <p:sp>
        <p:nvSpPr>
          <p:cNvPr id="3" name="Content Placeholder 2"/>
          <p:cNvSpPr>
            <a:spLocks noGrp="1"/>
          </p:cNvSpPr>
          <p:nvPr>
            <p:ph idx="1"/>
          </p:nvPr>
        </p:nvSpPr>
        <p:spPr>
          <a:xfrm>
            <a:off x="457200" y="1828800"/>
            <a:ext cx="8229600" cy="4495800"/>
          </a:xfrm>
        </p:spPr>
        <p:txBody>
          <a:bodyPr/>
          <a:lstStyle/>
          <a:p>
            <a:r>
              <a:rPr lang="en-US" dirty="0" err="1" smtClean="0"/>
              <a:t>Xác</a:t>
            </a:r>
            <a:r>
              <a:rPr lang="en-US" dirty="0" smtClean="0"/>
              <a:t> </a:t>
            </a:r>
            <a:r>
              <a:rPr lang="en-US" dirty="0" err="1" smtClean="0"/>
              <a:t>định</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mô</a:t>
            </a:r>
            <a:r>
              <a:rPr lang="en-US" dirty="0" smtClean="0"/>
              <a:t> </a:t>
            </a:r>
            <a:r>
              <a:rPr lang="en-US" dirty="0" err="1" smtClean="0"/>
              <a:t>tả</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và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nó</a:t>
            </a:r>
            <a:r>
              <a:rPr lang="en-US" dirty="0" smtClean="0"/>
              <a:t> </a:t>
            </a:r>
            <a:r>
              <a:rPr lang="en-US" dirty="0" err="1" smtClean="0"/>
              <a:t>trong</a:t>
            </a:r>
            <a:r>
              <a:rPr lang="en-US" dirty="0" smtClean="0"/>
              <a:t> </a:t>
            </a:r>
            <a:r>
              <a:rPr lang="en-US" dirty="0" err="1" smtClean="0"/>
              <a:t>vòng</a:t>
            </a:r>
            <a:r>
              <a:rPr lang="en-US" dirty="0" smtClean="0"/>
              <a:t> </a:t>
            </a:r>
            <a:r>
              <a:rPr lang="en-US" dirty="0" err="1" smtClean="0"/>
              <a:t>đời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smtClean="0"/>
          </a:p>
          <a:p>
            <a:r>
              <a:rPr lang="en-US" dirty="0" err="1" smtClean="0"/>
              <a:t>Mô</a:t>
            </a:r>
            <a:r>
              <a:rPr lang="en-US" dirty="0" smtClean="0"/>
              <a:t> </a:t>
            </a:r>
            <a:r>
              <a:rPr lang="en-US" dirty="0" err="1" smtClean="0"/>
              <a:t>tả</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processes </a:t>
            </a:r>
            <a:r>
              <a:rPr lang="en-US" dirty="0" err="1" smtClean="0"/>
              <a:t>và</a:t>
            </a:r>
            <a:r>
              <a:rPr lang="en-US" dirty="0" smtClean="0"/>
              <a:t> threads</a:t>
            </a:r>
          </a:p>
          <a:p>
            <a:r>
              <a:rPr lang="en-US" dirty="0" err="1" smtClean="0"/>
              <a:t>Giải</a:t>
            </a:r>
            <a:r>
              <a:rPr lang="en-US" dirty="0" smtClean="0"/>
              <a:t> </a:t>
            </a:r>
            <a:r>
              <a:rPr lang="en-US" dirty="0" err="1" smtClean="0"/>
              <a:t>thích</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các</a:t>
            </a:r>
            <a:r>
              <a:rPr lang="en-US" dirty="0" smtClean="0"/>
              <a:t> </a:t>
            </a:r>
            <a:r>
              <a:rPr lang="en-US" dirty="0" err="1" smtClean="0"/>
              <a:t>lớp</a:t>
            </a:r>
            <a:r>
              <a:rPr lang="en-US" dirty="0" smtClean="0"/>
              <a:t> </a:t>
            </a:r>
            <a:r>
              <a:rPr lang="en-US" dirty="0" err="1" smtClean="0"/>
              <a:t>và</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được</a:t>
            </a:r>
            <a:r>
              <a:rPr lang="en-US" dirty="0" smtClean="0"/>
              <a:t> </a:t>
            </a:r>
            <a:r>
              <a:rPr lang="en-US" dirty="0" err="1" smtClean="0"/>
              <a:t>ánh</a:t>
            </a:r>
            <a:r>
              <a:rPr lang="en-US" dirty="0" smtClean="0"/>
              <a:t> </a:t>
            </a:r>
            <a:r>
              <a:rPr lang="en-US" dirty="0" err="1" smtClean="0"/>
              <a:t>xác</a:t>
            </a:r>
            <a:r>
              <a:rPr lang="en-US" dirty="0" smtClean="0"/>
              <a:t> </a:t>
            </a:r>
            <a:r>
              <a:rPr lang="en-US" dirty="0" err="1" smtClean="0"/>
              <a:t>với</a:t>
            </a:r>
            <a:r>
              <a:rPr lang="en-US" dirty="0" smtClean="0"/>
              <a:t> </a:t>
            </a:r>
            <a:r>
              <a:rPr lang="en-US" dirty="0" err="1" smtClean="0"/>
              <a:t>các</a:t>
            </a:r>
            <a:r>
              <a:rPr lang="en-US" dirty="0" smtClean="0"/>
              <a:t> processes </a:t>
            </a:r>
            <a:r>
              <a:rPr lang="en-US" dirty="0" err="1" smtClean="0"/>
              <a:t>và</a:t>
            </a:r>
            <a:r>
              <a:rPr lang="en-US" dirty="0" smtClean="0"/>
              <a:t> threads </a:t>
            </a:r>
            <a:r>
              <a:rPr lang="en-US" dirty="0" err="1" smtClean="0"/>
              <a:t>như</a:t>
            </a:r>
            <a:r>
              <a:rPr lang="en-US" dirty="0" smtClean="0"/>
              <a:t> </a:t>
            </a:r>
            <a:r>
              <a:rPr lang="en-US" dirty="0" err="1" smtClean="0"/>
              <a:t>thế</a:t>
            </a:r>
            <a:r>
              <a:rPr lang="en-US" dirty="0" smtClean="0"/>
              <a:t> </a:t>
            </a:r>
            <a:r>
              <a:rPr lang="en-US" dirty="0" err="1" smtClean="0"/>
              <a:t>nào</a:t>
            </a:r>
            <a:endParaRPr lang="en-US" dirty="0" smtClean="0"/>
          </a:p>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xem</a:t>
            </a:r>
            <a:r>
              <a:rPr lang="en-US" dirty="0" smtClean="0"/>
              <a:t> </a:t>
            </a:r>
            <a:r>
              <a:rPr lang="en-US" dirty="0" err="1" smtClean="0"/>
              <a:t>xét</a:t>
            </a:r>
            <a:r>
              <a:rPr lang="en-US" dirty="0" smtClean="0"/>
              <a:t> </a:t>
            </a:r>
            <a:r>
              <a:rPr lang="en-US" dirty="0" err="1" smtClean="0"/>
              <a:t>và</a:t>
            </a:r>
            <a:r>
              <a:rPr lang="en-US" dirty="0" smtClean="0"/>
              <a:t> </a:t>
            </a:r>
            <a:r>
              <a:rPr lang="en-US" dirty="0" err="1" smtClean="0"/>
              <a:t>lập</a:t>
            </a:r>
            <a:r>
              <a:rPr lang="en-US" dirty="0" smtClean="0"/>
              <a:t> </a:t>
            </a:r>
            <a:r>
              <a:rPr lang="en-US" dirty="0" err="1" smtClean="0"/>
              <a:t>luận</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mang</a:t>
            </a:r>
            <a:r>
              <a:rPr lang="en-US" dirty="0" smtClean="0"/>
              <a:t> </a:t>
            </a:r>
            <a:r>
              <a:rPr lang="en-US" dirty="0" err="1" smtClean="0"/>
              <a:t>tính</a:t>
            </a:r>
            <a:r>
              <a:rPr lang="en-US" dirty="0" smtClean="0"/>
              <a:t> </a:t>
            </a:r>
            <a:r>
              <a:rPr lang="en-US" dirty="0" err="1" smtClean="0"/>
              <a:t>kiến</a:t>
            </a:r>
            <a:r>
              <a:rPr lang="en-US" dirty="0" smtClean="0"/>
              <a:t> </a:t>
            </a:r>
            <a:r>
              <a:rPr lang="en-US" dirty="0" err="1" smtClean="0"/>
              <a:t>trúc</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err="1" smtClean="0"/>
              <a:t>Tổng</a:t>
            </a:r>
            <a:r>
              <a:rPr lang="en-US" sz="4000" dirty="0" smtClean="0"/>
              <a:t> </a:t>
            </a:r>
            <a:r>
              <a:rPr lang="en-US" sz="4000" dirty="0" err="1" smtClean="0"/>
              <a:t>Quan</a:t>
            </a:r>
            <a:endParaRPr lang="en-US" sz="40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15</a:t>
            </a:fld>
            <a:endParaRPr lang="en-US"/>
          </a:p>
        </p:txBody>
      </p:sp>
      <p:grpSp>
        <p:nvGrpSpPr>
          <p:cNvPr id="5" name="Content Placeholder 4"/>
          <p:cNvGrpSpPr>
            <a:grpSpLocks noGrp="1"/>
          </p:cNvGrpSpPr>
          <p:nvPr/>
        </p:nvGrpSpPr>
        <p:grpSpPr>
          <a:xfrm>
            <a:off x="457200" y="1935163"/>
            <a:ext cx="8229600" cy="4389437"/>
            <a:chOff x="990600" y="1369420"/>
            <a:chExt cx="6985000" cy="4733925"/>
          </a:xfrm>
        </p:grpSpPr>
        <p:sp>
          <p:nvSpPr>
            <p:cNvPr id="6" name="AutoShape 3"/>
            <p:cNvSpPr>
              <a:spLocks noChangeArrowheads="1"/>
            </p:cNvSpPr>
            <p:nvPr/>
          </p:nvSpPr>
          <p:spPr bwMode="auto">
            <a:xfrm>
              <a:off x="3670300" y="3210920"/>
              <a:ext cx="2247900" cy="1219200"/>
            </a:xfrm>
            <a:prstGeom prst="homePlate">
              <a:avLst>
                <a:gd name="adj" fmla="val 50259"/>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sz="2000" b="1" dirty="0">
                  <a:solidFill>
                    <a:schemeClr val="bg2"/>
                  </a:solidFill>
                </a:rPr>
                <a:t>Describe</a:t>
              </a:r>
              <a:br>
                <a:rPr lang="en-US" sz="2000" b="1" dirty="0">
                  <a:solidFill>
                    <a:schemeClr val="bg2"/>
                  </a:solidFill>
                </a:rPr>
              </a:br>
              <a:r>
                <a:rPr lang="en-US" sz="2000" b="1" dirty="0">
                  <a:solidFill>
                    <a:schemeClr val="bg2"/>
                  </a:solidFill>
                </a:rPr>
                <a:t>the Run-time</a:t>
              </a:r>
            </a:p>
            <a:p>
              <a:pPr algn="ctr"/>
              <a:r>
                <a:rPr lang="en-US" sz="2000" b="1" dirty="0">
                  <a:solidFill>
                    <a:schemeClr val="bg2"/>
                  </a:solidFill>
                </a:rPr>
                <a:t>Architecture</a:t>
              </a:r>
              <a:endParaRPr lang="en-US" sz="1800" dirty="0">
                <a:solidFill>
                  <a:schemeClr val="bg2"/>
                </a:solidFill>
              </a:endParaRPr>
            </a:p>
          </p:txBody>
        </p:sp>
        <p:grpSp>
          <p:nvGrpSpPr>
            <p:cNvPr id="7" name="Group 4"/>
            <p:cNvGrpSpPr>
              <a:grpSpLocks/>
            </p:cNvGrpSpPr>
            <p:nvPr/>
          </p:nvGrpSpPr>
          <p:grpSpPr bwMode="auto">
            <a:xfrm>
              <a:off x="1181100" y="1369420"/>
              <a:ext cx="1720850" cy="1860550"/>
              <a:chOff x="3971" y="1776"/>
              <a:chExt cx="1084" cy="1172"/>
            </a:xfrm>
          </p:grpSpPr>
          <p:grpSp>
            <p:nvGrpSpPr>
              <p:cNvPr id="55" name="Group 5"/>
              <p:cNvGrpSpPr>
                <a:grpSpLocks/>
              </p:cNvGrpSpPr>
              <p:nvPr/>
            </p:nvGrpSpPr>
            <p:grpSpPr bwMode="auto">
              <a:xfrm>
                <a:off x="4297" y="1776"/>
                <a:ext cx="432" cy="720"/>
                <a:chOff x="1249" y="2496"/>
                <a:chExt cx="432" cy="720"/>
              </a:xfrm>
            </p:grpSpPr>
            <p:sp>
              <p:nvSpPr>
                <p:cNvPr id="57" name="Rectangle 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58" name="Line 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9" name="Line 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0" name="Line 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1" name="Line 1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2" name="Line 1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3" name="Line 1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4" name="Line 1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5" name="Line 1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6" name="Line 1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7" name="Line 1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8" name="Line 1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9" name="Line 1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0" name="Line 1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1" name="Line 2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2" name="Line 2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3" name="Line 2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4" name="Line 2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56" name="Text Box 24"/>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a:r>
                  <a:rPr lang="en-US" sz="1800"/>
                  <a:t>Supplementary</a:t>
                </a:r>
              </a:p>
              <a:p>
                <a:pPr algn="ctr"/>
                <a:r>
                  <a:rPr lang="en-US" sz="1800"/>
                  <a:t>Specifications</a:t>
                </a:r>
              </a:p>
            </p:txBody>
          </p:sp>
        </p:grpSp>
        <p:sp>
          <p:nvSpPr>
            <p:cNvPr id="8" name="Line 26"/>
            <p:cNvSpPr>
              <a:spLocks noChangeShapeType="1"/>
            </p:cNvSpPr>
            <p:nvPr/>
          </p:nvSpPr>
          <p:spPr bwMode="auto">
            <a:xfrm>
              <a:off x="6045200" y="3820520"/>
              <a:ext cx="609600" cy="0"/>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9" name="Group 73"/>
            <p:cNvGrpSpPr>
              <a:grpSpLocks/>
            </p:cNvGrpSpPr>
            <p:nvPr/>
          </p:nvGrpSpPr>
          <p:grpSpPr bwMode="auto">
            <a:xfrm>
              <a:off x="990600" y="4430122"/>
              <a:ext cx="1976438" cy="1673226"/>
              <a:chOff x="512" y="2416"/>
              <a:chExt cx="1245" cy="1054"/>
            </a:xfrm>
          </p:grpSpPr>
          <p:grpSp>
            <p:nvGrpSpPr>
              <p:cNvPr id="33" name="Group 28"/>
              <p:cNvGrpSpPr>
                <a:grpSpLocks/>
              </p:cNvGrpSpPr>
              <p:nvPr/>
            </p:nvGrpSpPr>
            <p:grpSpPr bwMode="auto">
              <a:xfrm>
                <a:off x="512" y="2416"/>
                <a:ext cx="1245" cy="766"/>
                <a:chOff x="1309" y="1072"/>
                <a:chExt cx="1245" cy="766"/>
              </a:xfrm>
            </p:grpSpPr>
            <p:grpSp>
              <p:nvGrpSpPr>
                <p:cNvPr id="35" name="Group 29"/>
                <p:cNvGrpSpPr>
                  <a:grpSpLocks/>
                </p:cNvGrpSpPr>
                <p:nvPr/>
              </p:nvGrpSpPr>
              <p:grpSpPr bwMode="auto">
                <a:xfrm>
                  <a:off x="1309" y="1231"/>
                  <a:ext cx="302" cy="175"/>
                  <a:chOff x="144" y="1440"/>
                  <a:chExt cx="881" cy="510"/>
                </a:xfrm>
              </p:grpSpPr>
              <p:sp>
                <p:nvSpPr>
                  <p:cNvPr id="52" name="Rectangle 3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53" name="Line 3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54" name="Line 3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6" name="Group 33"/>
                <p:cNvGrpSpPr>
                  <a:grpSpLocks/>
                </p:cNvGrpSpPr>
                <p:nvPr/>
              </p:nvGrpSpPr>
              <p:grpSpPr bwMode="auto">
                <a:xfrm>
                  <a:off x="1950" y="1072"/>
                  <a:ext cx="302" cy="175"/>
                  <a:chOff x="144" y="1440"/>
                  <a:chExt cx="881" cy="510"/>
                </a:xfrm>
              </p:grpSpPr>
              <p:sp>
                <p:nvSpPr>
                  <p:cNvPr id="49" name="Rectangle 3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50" name="Line 3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51" name="Line 3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7" name="Group 37"/>
                <p:cNvGrpSpPr>
                  <a:grpSpLocks/>
                </p:cNvGrpSpPr>
                <p:nvPr/>
              </p:nvGrpSpPr>
              <p:grpSpPr bwMode="auto">
                <a:xfrm>
                  <a:off x="1648" y="1663"/>
                  <a:ext cx="302" cy="175"/>
                  <a:chOff x="144" y="1440"/>
                  <a:chExt cx="881" cy="510"/>
                </a:xfrm>
              </p:grpSpPr>
              <p:sp>
                <p:nvSpPr>
                  <p:cNvPr id="46" name="Rectangle 3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7" name="Line 3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 name="Line 4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8" name="Group 41"/>
                <p:cNvGrpSpPr>
                  <a:grpSpLocks/>
                </p:cNvGrpSpPr>
                <p:nvPr/>
              </p:nvGrpSpPr>
              <p:grpSpPr bwMode="auto">
                <a:xfrm>
                  <a:off x="2252" y="1581"/>
                  <a:ext cx="302" cy="175"/>
                  <a:chOff x="144" y="1440"/>
                  <a:chExt cx="881" cy="510"/>
                </a:xfrm>
              </p:grpSpPr>
              <p:sp>
                <p:nvSpPr>
                  <p:cNvPr id="43" name="Rectangle 4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4" name="Line 4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5" name="Line 4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9" name="Line 4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0" name="Line 4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 name="Line 4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 name="Line 4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 name="Text Box 49"/>
              <p:cNvSpPr txBox="1">
                <a:spLocks noChangeArrowheads="1"/>
              </p:cNvSpPr>
              <p:nvPr/>
            </p:nvSpPr>
            <p:spPr bwMode="auto">
              <a:xfrm>
                <a:off x="629" y="3239"/>
                <a:ext cx="996" cy="231"/>
              </a:xfrm>
              <a:prstGeom prst="rect">
                <a:avLst/>
              </a:prstGeom>
              <a:noFill/>
              <a:ln w="28575">
                <a:noFill/>
                <a:miter lim="800000"/>
                <a:headEnd type="none" w="sm" len="sm"/>
                <a:tailEnd type="none" w="lg" len="lg"/>
              </a:ln>
              <a:effectLst/>
            </p:spPr>
            <p:txBody>
              <a:bodyPr wrap="none">
                <a:spAutoFit/>
              </a:bodyPr>
              <a:lstStyle/>
              <a:p>
                <a:pPr algn="ctr"/>
                <a:r>
                  <a:rPr lang="en-US" sz="1800"/>
                  <a:t>Design Model</a:t>
                </a:r>
              </a:p>
            </p:txBody>
          </p:sp>
        </p:grpSp>
        <p:grpSp>
          <p:nvGrpSpPr>
            <p:cNvPr id="10" name="Group 72"/>
            <p:cNvGrpSpPr>
              <a:grpSpLocks/>
            </p:cNvGrpSpPr>
            <p:nvPr/>
          </p:nvGrpSpPr>
          <p:grpSpPr bwMode="auto">
            <a:xfrm>
              <a:off x="6572250" y="2652120"/>
              <a:ext cx="1403350" cy="2120900"/>
              <a:chOff x="4284" y="1392"/>
              <a:chExt cx="884" cy="1336"/>
            </a:xfrm>
          </p:grpSpPr>
          <p:grpSp>
            <p:nvGrpSpPr>
              <p:cNvPr id="13" name="Group 52"/>
              <p:cNvGrpSpPr>
                <a:grpSpLocks/>
              </p:cNvGrpSpPr>
              <p:nvPr/>
            </p:nvGrpSpPr>
            <p:grpSpPr bwMode="auto">
              <a:xfrm>
                <a:off x="4502" y="1392"/>
                <a:ext cx="432" cy="720"/>
                <a:chOff x="1249" y="2496"/>
                <a:chExt cx="432" cy="720"/>
              </a:xfrm>
            </p:grpSpPr>
            <p:sp>
              <p:nvSpPr>
                <p:cNvPr id="15" name="Rectangle 53"/>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16" name="Line 54"/>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17" name="Line 55"/>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18" name="Line 56"/>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19" name="Line 57"/>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0" name="Line 58"/>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1" name="Line 59"/>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2" name="Line 60"/>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3" name="Line 61"/>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4" name="Line 62"/>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5" name="Line 63"/>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6" name="Line 64"/>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7" name="Line 65"/>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8" name="Line 66"/>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9" name="Line 67"/>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0" name="Line 68"/>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1" name="Line 69"/>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2" name="Line 70"/>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14" name="Text Box 71"/>
              <p:cNvSpPr txBox="1">
                <a:spLocks noChangeArrowheads="1"/>
              </p:cNvSpPr>
              <p:nvPr/>
            </p:nvSpPr>
            <p:spPr bwMode="auto">
              <a:xfrm>
                <a:off x="4284" y="2151"/>
                <a:ext cx="884" cy="577"/>
              </a:xfrm>
              <a:prstGeom prst="rect">
                <a:avLst/>
              </a:prstGeom>
              <a:noFill/>
              <a:ln w="28575">
                <a:noFill/>
                <a:miter lim="800000"/>
                <a:headEnd type="none" w="sm" len="sm"/>
                <a:tailEnd type="none" w="lg" len="lg"/>
              </a:ln>
              <a:effectLst/>
            </p:spPr>
            <p:txBody>
              <a:bodyPr wrap="none">
                <a:spAutoFit/>
              </a:bodyPr>
              <a:lstStyle/>
              <a:p>
                <a:pPr algn="ctr"/>
                <a:r>
                  <a:rPr lang="en-US" sz="1800"/>
                  <a:t>Software </a:t>
                </a:r>
              </a:p>
              <a:p>
                <a:pPr algn="ctr"/>
                <a:r>
                  <a:rPr lang="en-US" sz="1800"/>
                  <a:t>Architecture</a:t>
                </a:r>
              </a:p>
              <a:p>
                <a:pPr algn="ctr"/>
                <a:r>
                  <a:rPr lang="en-US" sz="1800"/>
                  <a:t>Document</a:t>
                </a:r>
              </a:p>
            </p:txBody>
          </p:sp>
        </p:grpSp>
        <p:sp>
          <p:nvSpPr>
            <p:cNvPr id="11" name="Line 74"/>
            <p:cNvSpPr>
              <a:spLocks noChangeShapeType="1"/>
            </p:cNvSpPr>
            <p:nvPr/>
          </p:nvSpPr>
          <p:spPr bwMode="auto">
            <a:xfrm flipV="1">
              <a:off x="2895600" y="4023720"/>
              <a:ext cx="647700" cy="647700"/>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12" name="Line 75"/>
            <p:cNvSpPr>
              <a:spLocks noChangeShapeType="1"/>
            </p:cNvSpPr>
            <p:nvPr/>
          </p:nvSpPr>
          <p:spPr bwMode="auto">
            <a:xfrm>
              <a:off x="2895600" y="2956920"/>
              <a:ext cx="647700" cy="647700"/>
            </a:xfrm>
            <a:prstGeom prst="line">
              <a:avLst/>
            </a:prstGeom>
            <a:noFill/>
            <a:ln w="28575">
              <a:solidFill>
                <a:srgbClr val="FF0000"/>
              </a:solidFill>
              <a:round/>
              <a:headEnd type="none" w="sm" len="sm"/>
              <a:tailEnd type="triangle" w="med" len="med"/>
            </a:ln>
            <a:effectLst/>
          </p:spPr>
          <p:txBody>
            <a:bodyPr wrap="none" anchor="ct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smtClean="0"/>
              <a:t>Process View</a:t>
            </a:r>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16</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693402" y="1935163"/>
            <a:ext cx="7757195" cy="438943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dirty="0" err="1" smtClean="0"/>
              <a:t>Đồng</a:t>
            </a:r>
            <a:r>
              <a:rPr lang="en-US" sz="4000" dirty="0" smtClean="0"/>
              <a:t> </a:t>
            </a:r>
            <a:r>
              <a:rPr lang="en-US" sz="4000" dirty="0" err="1" smtClean="0"/>
              <a:t>thời</a:t>
            </a:r>
            <a:r>
              <a:rPr lang="en-US" sz="4000" dirty="0" smtClean="0"/>
              <a:t> (concurrency) </a:t>
            </a:r>
            <a:r>
              <a:rPr lang="en-US" sz="4000" dirty="0" err="1" smtClean="0"/>
              <a:t>là</a:t>
            </a:r>
            <a:r>
              <a:rPr lang="en-US" sz="4000" dirty="0" smtClean="0"/>
              <a:t> </a:t>
            </a:r>
            <a:r>
              <a:rPr lang="en-US" sz="4000" dirty="0" err="1" smtClean="0"/>
              <a:t>gì</a:t>
            </a:r>
            <a:r>
              <a:rPr lang="en-US" sz="4000" dirty="0" smtClean="0"/>
              <a:t>?</a:t>
            </a:r>
            <a:endParaRPr lang="en-US" sz="4000" dirty="0"/>
          </a:p>
        </p:txBody>
      </p:sp>
      <p:sp>
        <p:nvSpPr>
          <p:cNvPr id="3" name="Content Placeholder 2"/>
          <p:cNvSpPr>
            <a:spLocks noGrp="1"/>
          </p:cNvSpPr>
          <p:nvPr>
            <p:ph idx="1"/>
          </p:nvPr>
        </p:nvSpPr>
        <p:spPr>
          <a:xfrm>
            <a:off x="457200" y="1935480"/>
            <a:ext cx="4572000" cy="4389120"/>
          </a:xfrm>
        </p:spPr>
        <p:txBody>
          <a:bodyPr>
            <a:normAutofit fontScale="92500"/>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đồng</a:t>
            </a:r>
            <a:r>
              <a:rPr lang="en-US" dirty="0" smtClean="0"/>
              <a:t> </a:t>
            </a:r>
            <a:r>
              <a:rPr lang="en-US" dirty="0" err="1" smtClean="0"/>
              <a:t>thời</a:t>
            </a:r>
            <a:r>
              <a:rPr lang="en-US" dirty="0" smtClean="0"/>
              <a:t> (concurrency):</a:t>
            </a:r>
          </a:p>
          <a:p>
            <a:pPr lvl="1" fontAlgn="t"/>
            <a:r>
              <a:rPr lang="en-US" dirty="0" smtClean="0"/>
              <a:t>Parallel roads (</a:t>
            </a:r>
            <a:r>
              <a:rPr lang="en-US" dirty="0" err="1" smtClean="0"/>
              <a:t>đường</a:t>
            </a:r>
            <a:r>
              <a:rPr lang="en-US" dirty="0" smtClean="0"/>
              <a:t> </a:t>
            </a:r>
            <a:r>
              <a:rPr lang="en-US" dirty="0" err="1" smtClean="0"/>
              <a:t>hai</a:t>
            </a:r>
            <a:r>
              <a:rPr lang="en-US" dirty="0" smtClean="0"/>
              <a:t> </a:t>
            </a:r>
            <a:r>
              <a:rPr lang="en-US" dirty="0" err="1" smtClean="0"/>
              <a:t>làn</a:t>
            </a:r>
            <a:r>
              <a:rPr lang="en-US" dirty="0" smtClean="0"/>
              <a:t> – </a:t>
            </a:r>
            <a:r>
              <a:rPr lang="en-US" dirty="0" err="1" smtClean="0"/>
              <a:t>hai</a:t>
            </a:r>
            <a:r>
              <a:rPr lang="en-US" dirty="0" smtClean="0"/>
              <a:t> </a:t>
            </a:r>
            <a:r>
              <a:rPr lang="en-US" dirty="0" err="1" smtClean="0"/>
              <a:t>làn</a:t>
            </a:r>
            <a:r>
              <a:rPr lang="en-US" dirty="0" smtClean="0"/>
              <a:t> </a:t>
            </a:r>
            <a:r>
              <a:rPr lang="en-US" dirty="0" err="1" smtClean="0"/>
              <a:t>cùng</a:t>
            </a:r>
            <a:r>
              <a:rPr lang="en-US" dirty="0" smtClean="0"/>
              <a:t> </a:t>
            </a:r>
            <a:r>
              <a:rPr lang="en-US" dirty="0" err="1" smtClean="0"/>
              <a:t>chiều</a:t>
            </a:r>
            <a:r>
              <a:rPr lang="en-US" dirty="0" smtClean="0"/>
              <a:t>) </a:t>
            </a:r>
            <a:r>
              <a:rPr lang="en-US" dirty="0" err="1" smtClean="0"/>
              <a:t>không</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nhiều</a:t>
            </a:r>
            <a:r>
              <a:rPr lang="en-US" dirty="0" smtClean="0"/>
              <a:t> </a:t>
            </a:r>
            <a:r>
              <a:rPr lang="en-US" dirty="0" err="1" smtClean="0"/>
              <a:t>sự</a:t>
            </a:r>
            <a:r>
              <a:rPr lang="en-US" dirty="0" smtClean="0"/>
              <a:t> </a:t>
            </a:r>
            <a:r>
              <a:rPr lang="en-US" dirty="0" err="1" smtClean="0"/>
              <a:t>phối</a:t>
            </a:r>
            <a:r>
              <a:rPr lang="en-US" dirty="0" smtClean="0"/>
              <a:t> </a:t>
            </a:r>
            <a:r>
              <a:rPr lang="en-US" dirty="0" err="1" smtClean="0"/>
              <a:t>hợp</a:t>
            </a:r>
            <a:endParaRPr lang="en-US" dirty="0" smtClean="0"/>
          </a:p>
          <a:p>
            <a:pPr lvl="1" fontAlgn="t"/>
            <a:r>
              <a:rPr lang="en-US" dirty="0" smtClean="0"/>
              <a:t>Two-way roads (</a:t>
            </a:r>
            <a:r>
              <a:rPr lang="en-US" dirty="0" err="1" smtClean="0"/>
              <a:t>đường</a:t>
            </a:r>
            <a:r>
              <a:rPr lang="en-US" dirty="0" smtClean="0"/>
              <a:t> </a:t>
            </a:r>
            <a:r>
              <a:rPr lang="en-US" dirty="0" err="1" smtClean="0"/>
              <a:t>hai</a:t>
            </a:r>
            <a:r>
              <a:rPr lang="en-US" dirty="0" smtClean="0"/>
              <a:t> </a:t>
            </a:r>
            <a:r>
              <a:rPr lang="en-US" dirty="0" err="1" smtClean="0"/>
              <a:t>chiều</a:t>
            </a:r>
            <a:r>
              <a:rPr lang="en-US" dirty="0" smtClean="0"/>
              <a:t> – </a:t>
            </a:r>
            <a:r>
              <a:rPr lang="en-US" dirty="0" err="1" smtClean="0"/>
              <a:t>xe</a:t>
            </a:r>
            <a:r>
              <a:rPr lang="en-US" dirty="0" smtClean="0"/>
              <a:t> </a:t>
            </a:r>
            <a:r>
              <a:rPr lang="en-US" dirty="0" err="1" smtClean="0"/>
              <a:t>đi</a:t>
            </a:r>
            <a:r>
              <a:rPr lang="en-US" dirty="0" smtClean="0"/>
              <a:t> </a:t>
            </a:r>
            <a:r>
              <a:rPr lang="en-US" dirty="0" err="1" smtClean="0"/>
              <a:t>ngược</a:t>
            </a:r>
            <a:r>
              <a:rPr lang="en-US" dirty="0" smtClean="0"/>
              <a:t> </a:t>
            </a:r>
            <a:r>
              <a:rPr lang="en-US" dirty="0" err="1" smtClean="0"/>
              <a:t>chiều</a:t>
            </a:r>
            <a:r>
              <a:rPr lang="en-US" dirty="0" smtClean="0"/>
              <a:t>) </a:t>
            </a:r>
            <a:r>
              <a:rPr lang="en-US" dirty="0" err="1" smtClean="0"/>
              <a:t>đỏi</a:t>
            </a:r>
            <a:r>
              <a:rPr lang="en-US" dirty="0" smtClean="0"/>
              <a:t> </a:t>
            </a:r>
            <a:r>
              <a:rPr lang="en-US" dirty="0" err="1" smtClean="0"/>
              <a:t>hỏi</a:t>
            </a:r>
            <a:r>
              <a:rPr lang="en-US" dirty="0" smtClean="0"/>
              <a:t> </a:t>
            </a:r>
            <a:r>
              <a:rPr lang="en-US" dirty="0" err="1" smtClean="0"/>
              <a:t>nhiều</a:t>
            </a:r>
            <a:r>
              <a:rPr lang="en-US" dirty="0" smtClean="0"/>
              <a:t> </a:t>
            </a:r>
            <a:r>
              <a:rPr lang="en-US" dirty="0" err="1" smtClean="0"/>
              <a:t>hơn</a:t>
            </a:r>
            <a:r>
              <a:rPr lang="en-US" dirty="0" smtClean="0"/>
              <a:t> </a:t>
            </a:r>
            <a:r>
              <a:rPr lang="en-US" dirty="0" err="1" smtClean="0"/>
              <a:t>sự</a:t>
            </a:r>
            <a:r>
              <a:rPr lang="en-US" dirty="0" smtClean="0"/>
              <a:t> </a:t>
            </a:r>
            <a:r>
              <a:rPr lang="en-US" dirty="0" err="1" smtClean="0"/>
              <a:t>phối</a:t>
            </a:r>
            <a:r>
              <a:rPr lang="en-US" dirty="0" smtClean="0"/>
              <a:t> </a:t>
            </a:r>
            <a:r>
              <a:rPr lang="en-US" dirty="0" err="1" smtClean="0"/>
              <a:t>hợp</a:t>
            </a:r>
            <a:endParaRPr lang="en-US" dirty="0" smtClean="0"/>
          </a:p>
          <a:p>
            <a:pPr lvl="1" fontAlgn="t"/>
            <a:r>
              <a:rPr lang="en-US" dirty="0" smtClean="0"/>
              <a:t>Intersections (</a:t>
            </a:r>
            <a:r>
              <a:rPr lang="en-US" dirty="0" err="1" smtClean="0"/>
              <a:t>đường</a:t>
            </a:r>
            <a:r>
              <a:rPr lang="en-US" dirty="0" smtClean="0"/>
              <a:t> </a:t>
            </a:r>
            <a:r>
              <a:rPr lang="en-US" dirty="0" err="1" smtClean="0"/>
              <a:t>giao</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sự</a:t>
            </a:r>
            <a:r>
              <a:rPr lang="en-US" dirty="0" smtClean="0"/>
              <a:t> </a:t>
            </a:r>
            <a:r>
              <a:rPr lang="en-US" dirty="0" err="1" smtClean="0"/>
              <a:t>phối</a:t>
            </a:r>
            <a:r>
              <a:rPr lang="en-US" dirty="0" smtClean="0"/>
              <a:t> </a:t>
            </a:r>
            <a:r>
              <a:rPr lang="en-US" dirty="0" err="1" smtClean="0"/>
              <a:t>hợp</a:t>
            </a:r>
            <a:r>
              <a:rPr lang="en-US" dirty="0" smtClean="0"/>
              <a:t> </a:t>
            </a:r>
            <a:r>
              <a:rPr lang="en-US" dirty="0" err="1" smtClean="0"/>
              <a:t>thận</a:t>
            </a:r>
            <a:r>
              <a:rPr lang="en-US" dirty="0" smtClean="0"/>
              <a:t> </a:t>
            </a:r>
            <a:r>
              <a:rPr lang="en-US" dirty="0" err="1" smtClean="0"/>
              <a:t>trọng</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17</a:t>
            </a:fld>
            <a:endParaRPr lang="en-US"/>
          </a:p>
        </p:txBody>
      </p:sp>
      <p:pic>
        <p:nvPicPr>
          <p:cNvPr id="6146" name="Picture 2"/>
          <p:cNvPicPr>
            <a:picLocks noChangeAspect="1" noChangeArrowheads="1"/>
          </p:cNvPicPr>
          <p:nvPr/>
        </p:nvPicPr>
        <p:blipFill>
          <a:blip r:embed="rId2"/>
          <a:srcRect/>
          <a:stretch>
            <a:fillRect/>
          </a:stretch>
        </p:blipFill>
        <p:spPr bwMode="auto">
          <a:xfrm>
            <a:off x="4953000" y="1447800"/>
            <a:ext cx="3552825" cy="51435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r>
              <a:rPr lang="en-US" sz="3600" dirty="0" err="1" smtClean="0"/>
              <a:t>Tại</a:t>
            </a:r>
            <a:r>
              <a:rPr lang="en-US" sz="3600" dirty="0" smtClean="0"/>
              <a:t> </a:t>
            </a:r>
            <a:r>
              <a:rPr lang="en-US" sz="3600" dirty="0" err="1" smtClean="0"/>
              <a:t>sạo</a:t>
            </a:r>
            <a:r>
              <a:rPr lang="en-US" sz="3600" dirty="0" smtClean="0"/>
              <a:t> </a:t>
            </a:r>
            <a:r>
              <a:rPr lang="en-US" sz="3600" dirty="0" err="1" smtClean="0"/>
              <a:t>chúng</a:t>
            </a:r>
            <a:r>
              <a:rPr lang="en-US" sz="3600" dirty="0" smtClean="0"/>
              <a:t> </a:t>
            </a:r>
            <a:r>
              <a:rPr lang="en-US" sz="3600" dirty="0" err="1" smtClean="0"/>
              <a:t>ta</a:t>
            </a:r>
            <a:r>
              <a:rPr lang="en-US" sz="3600" dirty="0" smtClean="0"/>
              <a:t> </a:t>
            </a:r>
            <a:r>
              <a:rPr lang="en-US" sz="3600" dirty="0" err="1" smtClean="0"/>
              <a:t>cần</a:t>
            </a:r>
            <a:r>
              <a:rPr lang="en-US" sz="3600" dirty="0" smtClean="0"/>
              <a:t> </a:t>
            </a:r>
            <a:r>
              <a:rPr lang="en-US" sz="3600" dirty="0" err="1" smtClean="0"/>
              <a:t>quan</a:t>
            </a:r>
            <a:r>
              <a:rPr lang="en-US" sz="3600" dirty="0" smtClean="0"/>
              <a:t> </a:t>
            </a:r>
            <a:r>
              <a:rPr lang="en-US" sz="3600" dirty="0" err="1" smtClean="0"/>
              <a:t>tâm</a:t>
            </a:r>
            <a:r>
              <a:rPr lang="en-US" sz="3600" dirty="0" smtClean="0"/>
              <a:t> </a:t>
            </a:r>
            <a:r>
              <a:rPr lang="en-US" sz="3600" dirty="0" err="1" smtClean="0"/>
              <a:t>tới</a:t>
            </a:r>
            <a:r>
              <a:rPr lang="en-US" sz="3600" dirty="0" smtClean="0"/>
              <a:t> </a:t>
            </a:r>
            <a:r>
              <a:rPr lang="en-US" sz="3600" dirty="0" err="1" smtClean="0"/>
              <a:t>sự</a:t>
            </a:r>
            <a:r>
              <a:rPr lang="en-US" sz="3600" dirty="0" smtClean="0"/>
              <a:t> </a:t>
            </a:r>
            <a:r>
              <a:rPr lang="en-US" sz="3600" dirty="0" err="1" smtClean="0"/>
              <a:t>đồng</a:t>
            </a:r>
            <a:r>
              <a:rPr lang="en-US" sz="3600" dirty="0" smtClean="0"/>
              <a:t> </a:t>
            </a:r>
            <a:r>
              <a:rPr lang="en-US" sz="3600" dirty="0" err="1" smtClean="0"/>
              <a:t>thời</a:t>
            </a:r>
            <a:r>
              <a:rPr lang="en-US" sz="3600" dirty="0" smtClean="0"/>
              <a:t> (Concurrency)?</a:t>
            </a:r>
            <a:endParaRPr lang="en-US" sz="3600" dirty="0"/>
          </a:p>
        </p:txBody>
      </p:sp>
      <p:sp>
        <p:nvSpPr>
          <p:cNvPr id="3" name="Content Placeholder 2"/>
          <p:cNvSpPr>
            <a:spLocks noGrp="1"/>
          </p:cNvSpPr>
          <p:nvPr>
            <p:ph idx="1"/>
          </p:nvPr>
        </p:nvSpPr>
        <p:spPr>
          <a:xfrm>
            <a:off x="457200" y="1676400"/>
            <a:ext cx="8229600" cy="4648200"/>
          </a:xfrm>
        </p:spPr>
        <p:txBody>
          <a:bodyPr/>
          <a:lstStyle/>
          <a:p>
            <a:r>
              <a:rPr lang="en-US" dirty="0" err="1" smtClean="0"/>
              <a:t>Phần</a:t>
            </a:r>
            <a:r>
              <a:rPr lang="en-US" dirty="0" smtClean="0"/>
              <a:t> </a:t>
            </a:r>
            <a:r>
              <a:rPr lang="en-US" dirty="0" err="1" smtClean="0"/>
              <a:t>mềm</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trả</a:t>
            </a:r>
            <a:r>
              <a:rPr lang="en-US" dirty="0" smtClean="0"/>
              <a:t> </a:t>
            </a:r>
            <a:r>
              <a:rPr lang="en-US" dirty="0" err="1" smtClean="0"/>
              <a:t>lời</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ngẫu</a:t>
            </a:r>
            <a:r>
              <a:rPr lang="en-US" dirty="0" smtClean="0"/>
              <a:t> </a:t>
            </a:r>
            <a:r>
              <a:rPr lang="en-US" dirty="0" err="1" smtClean="0"/>
              <a:t>nhiên</a:t>
            </a:r>
            <a:r>
              <a:rPr lang="en-US" dirty="0" smtClean="0"/>
              <a:t>.</a:t>
            </a:r>
          </a:p>
          <a:p>
            <a:r>
              <a:rPr lang="en-US" dirty="0" err="1" smtClean="0"/>
              <a:t>Bảo</a:t>
            </a:r>
            <a:r>
              <a:rPr lang="en-US" dirty="0" smtClean="0"/>
              <a:t> </a:t>
            </a:r>
            <a:r>
              <a:rPr lang="en-US" dirty="0" err="1" smtClean="0"/>
              <a:t>đảm</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này</a:t>
            </a:r>
            <a:r>
              <a:rPr lang="en-US" dirty="0" smtClean="0"/>
              <a:t> </a:t>
            </a:r>
            <a:r>
              <a:rPr lang="en-US" dirty="0" err="1" smtClean="0"/>
              <a:t>phản</a:t>
            </a:r>
            <a:r>
              <a:rPr lang="en-US" dirty="0" smtClean="0"/>
              <a:t> </a:t>
            </a:r>
            <a:r>
              <a:rPr lang="en-US" dirty="0" err="1" smtClean="0"/>
              <a:t>ứng</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cho</a:t>
            </a:r>
            <a:r>
              <a:rPr lang="en-US" dirty="0" smtClean="0"/>
              <a:t> </a:t>
            </a:r>
            <a:r>
              <a:rPr lang="en-US" dirty="0" err="1" smtClean="0"/>
              <a:t>phép</a:t>
            </a:r>
            <a:r>
              <a:rPr lang="en-US" dirty="0" smtClean="0"/>
              <a:t>.</a:t>
            </a:r>
          </a:p>
          <a:p>
            <a:r>
              <a:rPr lang="en-US" dirty="0" err="1" smtClean="0"/>
              <a:t>Các</a:t>
            </a:r>
            <a:r>
              <a:rPr lang="en-US" dirty="0" smtClean="0"/>
              <a:t> </a:t>
            </a:r>
            <a:r>
              <a:rPr lang="en-US" dirty="0" err="1" smtClean="0"/>
              <a:t>tác</a:t>
            </a:r>
            <a:r>
              <a:rPr lang="en-US" dirty="0" smtClean="0"/>
              <a:t> </a:t>
            </a:r>
            <a:r>
              <a:rPr lang="en-US" dirty="0" err="1" smtClean="0"/>
              <a:t>vụ</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song </a:t>
            </a:r>
            <a:r>
              <a:rPr lang="en-US" dirty="0" err="1" smtClean="0"/>
              <a:t>song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cải</a:t>
            </a:r>
            <a:r>
              <a:rPr lang="en-US" dirty="0" smtClean="0"/>
              <a:t> </a:t>
            </a:r>
            <a:r>
              <a:rPr lang="en-US" dirty="0" err="1" smtClean="0"/>
              <a:t>thiện</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nếu</a:t>
            </a:r>
            <a:r>
              <a:rPr lang="en-US" dirty="0" smtClean="0"/>
              <a:t> </a:t>
            </a:r>
            <a:r>
              <a:rPr lang="en-US" dirty="0" err="1" smtClean="0"/>
              <a:t>có</a:t>
            </a:r>
            <a:r>
              <a:rPr lang="en-US" dirty="0" smtClean="0"/>
              <a:t> </a:t>
            </a:r>
            <a:r>
              <a:rPr lang="en-US" dirty="0" err="1" smtClean="0"/>
              <a:t>đa</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endParaRPr lang="en-US" dirty="0" smtClean="0"/>
          </a:p>
          <a:p>
            <a:pPr lvl="1"/>
            <a:r>
              <a:rPr lang="en-US" dirty="0" err="1" smtClean="0"/>
              <a:t>Ví</a:t>
            </a:r>
            <a:r>
              <a:rPr lang="en-US" dirty="0" smtClean="0"/>
              <a:t> </a:t>
            </a:r>
            <a:r>
              <a:rPr lang="en-US" dirty="0" err="1" smtClean="0"/>
              <a:t>dụ</a:t>
            </a:r>
            <a:r>
              <a:rPr lang="en-US" dirty="0" smtClean="0"/>
              <a:t>: </a:t>
            </a:r>
            <a:r>
              <a:rPr lang="en-US" dirty="0" err="1" smtClean="0"/>
              <a:t>Việc</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endParaRPr lang="en-US" dirty="0" smtClean="0"/>
          </a:p>
          <a:p>
            <a:r>
              <a:rPr lang="en-US" dirty="0" err="1" smtClean="0"/>
              <a:t>Việc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thông</a:t>
            </a:r>
            <a:r>
              <a:rPr lang="en-US" dirty="0" smtClean="0"/>
              <a:t> qua </a:t>
            </a:r>
            <a:r>
              <a:rPr lang="en-US" dirty="0" err="1" smtClean="0"/>
              <a:t>tương</a:t>
            </a:r>
            <a:r>
              <a:rPr lang="en-US" dirty="0" smtClean="0"/>
              <a:t> </a:t>
            </a:r>
            <a:r>
              <a:rPr lang="en-US" dirty="0" err="1" smtClean="0"/>
              <a:t>tranh</a:t>
            </a:r>
            <a:r>
              <a:rPr lang="en-US" dirty="0" smtClean="0"/>
              <a:t> (concurrency)</a:t>
            </a:r>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a:bodyPr>
          <a:lstStyle/>
          <a:p>
            <a:r>
              <a:rPr lang="vi-VN" sz="3600" dirty="0" smtClean="0"/>
              <a:t>Các cơ chế tương tranh</a:t>
            </a:r>
            <a:endParaRPr lang="en-US" sz="3600" dirty="0"/>
          </a:p>
        </p:txBody>
      </p:sp>
      <p:sp>
        <p:nvSpPr>
          <p:cNvPr id="3" name="Content Placeholder 2"/>
          <p:cNvSpPr>
            <a:spLocks noGrp="1"/>
          </p:cNvSpPr>
          <p:nvPr>
            <p:ph idx="1"/>
          </p:nvPr>
        </p:nvSpPr>
        <p:spPr>
          <a:xfrm>
            <a:off x="457200" y="1219200"/>
            <a:ext cx="8229600" cy="5257800"/>
          </a:xfrm>
        </p:spPr>
        <p:txBody>
          <a:bodyPr>
            <a:normAutofit lnSpcReduction="10000"/>
          </a:bodyPr>
          <a:lstStyle/>
          <a:p>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việc</a:t>
            </a:r>
            <a:r>
              <a:rPr lang="en-US" dirty="0" smtClean="0"/>
              <a:t> </a:t>
            </a:r>
            <a:r>
              <a:rPr lang="en-US" dirty="0" err="1" smtClean="0"/>
              <a:t>tương</a:t>
            </a:r>
            <a:r>
              <a:rPr lang="en-US" dirty="0" smtClean="0"/>
              <a:t> </a:t>
            </a:r>
            <a:r>
              <a:rPr lang="en-US" dirty="0" err="1" smtClean="0"/>
              <a:t>tranh</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trang</a:t>
            </a:r>
            <a:r>
              <a:rPr lang="en-US" dirty="0" smtClean="0"/>
              <a:t> </a:t>
            </a:r>
            <a:r>
              <a:rPr lang="en-US" dirty="0" err="1" smtClean="0"/>
              <a:t>bị</a:t>
            </a:r>
            <a:r>
              <a:rPr lang="en-US" dirty="0" smtClean="0"/>
              <a:t> </a:t>
            </a:r>
            <a:r>
              <a:rPr lang="en-US" dirty="0" err="1" smtClean="0"/>
              <a:t>nhiều</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r>
              <a:rPr lang="en-US" dirty="0" smtClean="0"/>
              <a:t> (threads of control)</a:t>
            </a:r>
          </a:p>
          <a:p>
            <a:r>
              <a:rPr lang="en-US" dirty="0" err="1" smtClean="0"/>
              <a:t>Các</a:t>
            </a:r>
            <a:r>
              <a:rPr lang="en-US" dirty="0" smtClean="0"/>
              <a:t> </a:t>
            </a:r>
            <a:r>
              <a:rPr lang="en-US" dirty="0" err="1" smtClean="0"/>
              <a:t>cơ</a:t>
            </a:r>
            <a:r>
              <a:rPr lang="en-US" dirty="0" smtClean="0"/>
              <a:t> </a:t>
            </a:r>
            <a:r>
              <a:rPr lang="en-US" dirty="0" err="1" smtClean="0"/>
              <a:t>chế</a:t>
            </a:r>
            <a:r>
              <a:rPr lang="en-US" dirty="0" smtClean="0"/>
              <a:t> </a:t>
            </a:r>
            <a:r>
              <a:rPr lang="en-US" dirty="0" err="1" smtClean="0"/>
              <a:t>tương</a:t>
            </a:r>
            <a:r>
              <a:rPr lang="en-US" dirty="0" smtClean="0"/>
              <a:t> </a:t>
            </a:r>
            <a:r>
              <a:rPr lang="en-US" dirty="0" err="1" smtClean="0"/>
              <a:t>tranh</a:t>
            </a:r>
            <a:r>
              <a:rPr lang="en-US" dirty="0" smtClean="0"/>
              <a:t> </a:t>
            </a:r>
            <a:r>
              <a:rPr lang="en-US" dirty="0" err="1" smtClean="0"/>
              <a:t>phổ</a:t>
            </a:r>
            <a:r>
              <a:rPr lang="en-US" dirty="0" smtClean="0"/>
              <a:t> </a:t>
            </a:r>
            <a:r>
              <a:rPr lang="en-US" dirty="0" err="1" smtClean="0"/>
              <a:t>biến</a:t>
            </a:r>
            <a:endParaRPr lang="en-US" dirty="0" smtClean="0"/>
          </a:p>
          <a:p>
            <a:pPr lvl="1"/>
            <a:r>
              <a:rPr lang="en-US" dirty="0" err="1" smtClean="0"/>
              <a:t>Đa</a:t>
            </a:r>
            <a:r>
              <a:rPr lang="en-US" dirty="0" smtClean="0"/>
              <a:t> </a:t>
            </a:r>
            <a:r>
              <a:rPr lang="en-US" dirty="0" err="1" smtClean="0"/>
              <a:t>xử</a:t>
            </a:r>
            <a:r>
              <a:rPr lang="en-US" dirty="0" smtClean="0"/>
              <a:t> </a:t>
            </a:r>
            <a:r>
              <a:rPr lang="en-US" dirty="0" err="1" smtClean="0"/>
              <a:t>lý</a:t>
            </a:r>
            <a:r>
              <a:rPr lang="en-US" dirty="0" smtClean="0"/>
              <a:t> (Multiprocessing)</a:t>
            </a:r>
          </a:p>
          <a:p>
            <a:pPr lvl="2"/>
            <a:r>
              <a:rPr lang="en-US" dirty="0" err="1" smtClean="0"/>
              <a:t>Đa</a:t>
            </a:r>
            <a:r>
              <a:rPr lang="en-US" dirty="0" smtClean="0"/>
              <a:t> </a:t>
            </a:r>
            <a:r>
              <a:rPr lang="en-US" dirty="0" err="1" smtClean="0"/>
              <a:t>bộ</a:t>
            </a:r>
            <a:r>
              <a:rPr lang="en-US" dirty="0" smtClean="0"/>
              <a:t> </a:t>
            </a:r>
            <a:r>
              <a:rPr lang="en-US" dirty="0" err="1" smtClean="0"/>
              <a:t>vị</a:t>
            </a:r>
            <a:r>
              <a:rPr lang="en-US" dirty="0" smtClean="0"/>
              <a:t> </a:t>
            </a:r>
            <a:r>
              <a:rPr lang="en-US" dirty="0" err="1" smtClean="0"/>
              <a:t>xử</a:t>
            </a:r>
            <a:r>
              <a:rPr lang="en-US" dirty="0" smtClean="0"/>
              <a:t> </a:t>
            </a:r>
            <a:r>
              <a:rPr lang="en-US" dirty="0" err="1" smtClean="0"/>
              <a:t>lý</a:t>
            </a:r>
            <a:r>
              <a:rPr lang="en-US" dirty="0" smtClean="0"/>
              <a:t> </a:t>
            </a:r>
            <a:r>
              <a:rPr lang="en-US" dirty="0" err="1" smtClean="0"/>
              <a:t>thực</a:t>
            </a:r>
            <a:r>
              <a:rPr lang="en-US" dirty="0" smtClean="0"/>
              <a:t> </a:t>
            </a:r>
            <a:r>
              <a:rPr lang="en-US" dirty="0" err="1" smtClean="0"/>
              <a:t>thi</a:t>
            </a:r>
            <a:r>
              <a:rPr lang="en-US" dirty="0" smtClean="0"/>
              <a:t> </a:t>
            </a:r>
            <a:r>
              <a:rPr lang="en-US" dirty="0" err="1" smtClean="0"/>
              <a:t>đồng</a:t>
            </a:r>
            <a:r>
              <a:rPr lang="en-US" dirty="0" smtClean="0"/>
              <a:t> </a:t>
            </a:r>
            <a:r>
              <a:rPr lang="en-US" dirty="0" err="1" smtClean="0"/>
              <a:t>thời</a:t>
            </a:r>
            <a:r>
              <a:rPr lang="en-US" dirty="0" smtClean="0"/>
              <a:t>  (Multiple CPUs)</a:t>
            </a:r>
          </a:p>
          <a:p>
            <a:pPr lvl="1"/>
            <a:r>
              <a:rPr lang="en-US" dirty="0" err="1" smtClean="0"/>
              <a:t>Đa</a:t>
            </a:r>
            <a:r>
              <a:rPr lang="en-US" dirty="0" smtClean="0"/>
              <a:t> </a:t>
            </a:r>
            <a:r>
              <a:rPr lang="en-US" dirty="0" err="1" smtClean="0"/>
              <a:t>nhiệm</a:t>
            </a:r>
            <a:r>
              <a:rPr lang="en-US" dirty="0" smtClean="0"/>
              <a:t> (Multitasking)</a:t>
            </a:r>
          </a:p>
          <a:p>
            <a:pPr lvl="2"/>
            <a:r>
              <a:rPr lang="en-US" dirty="0" err="1" smtClean="0"/>
              <a:t>Các</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mô</a:t>
            </a:r>
            <a:r>
              <a:rPr lang="en-US" dirty="0" smtClean="0"/>
              <a:t> </a:t>
            </a:r>
            <a:r>
              <a:rPr lang="en-US" dirty="0" err="1" smtClean="0"/>
              <a:t>phỏng</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tranh</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bộ</a:t>
            </a:r>
            <a:r>
              <a:rPr lang="en-US" dirty="0" smtClean="0"/>
              <a:t> vi </a:t>
            </a:r>
            <a:r>
              <a:rPr lang="en-US" dirty="0" err="1" smtClean="0"/>
              <a:t>xử</a:t>
            </a:r>
            <a:r>
              <a:rPr lang="en-US" dirty="0" smtClean="0"/>
              <a:t> </a:t>
            </a:r>
            <a:r>
              <a:rPr lang="en-US" dirty="0" err="1" smtClean="0"/>
              <a:t>lý</a:t>
            </a:r>
            <a:r>
              <a:rPr lang="en-US" dirty="0" smtClean="0"/>
              <a:t> </a:t>
            </a:r>
            <a:r>
              <a:rPr lang="en-US" dirty="0" err="1" smtClean="0"/>
              <a:t>bằng</a:t>
            </a:r>
            <a:r>
              <a:rPr lang="en-US" dirty="0" smtClean="0"/>
              <a:t> </a:t>
            </a:r>
            <a:r>
              <a:rPr lang="en-US" dirty="0" err="1" smtClean="0"/>
              <a:t>việc</a:t>
            </a:r>
            <a:r>
              <a:rPr lang="en-US" dirty="0" smtClean="0"/>
              <a:t> </a:t>
            </a:r>
            <a:r>
              <a:rPr lang="en-US" dirty="0" err="1" smtClean="0"/>
              <a:t>chen</a:t>
            </a:r>
            <a:r>
              <a:rPr lang="en-US" dirty="0" smtClean="0"/>
              <a:t> </a:t>
            </a:r>
            <a:r>
              <a:rPr lang="en-US" dirty="0" err="1" smtClean="0"/>
              <a:t>lẫn</a:t>
            </a:r>
            <a:r>
              <a:rPr lang="en-US" dirty="0" smtClean="0"/>
              <a:t> </a:t>
            </a:r>
            <a:r>
              <a:rPr lang="en-US" dirty="0" err="1" smtClean="0"/>
              <a:t>sự</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tác</a:t>
            </a:r>
            <a:r>
              <a:rPr lang="en-US" dirty="0" smtClean="0"/>
              <a:t> </a:t>
            </a:r>
            <a:r>
              <a:rPr lang="en-US" dirty="0" err="1" smtClean="0"/>
              <a:t>vụ</a:t>
            </a:r>
            <a:r>
              <a:rPr lang="en-US" dirty="0" smtClean="0"/>
              <a:t> </a:t>
            </a:r>
            <a:r>
              <a:rPr lang="en-US" dirty="0" err="1" smtClean="0"/>
              <a:t>khác</a:t>
            </a:r>
            <a:r>
              <a:rPr lang="en-US" dirty="0" smtClean="0"/>
              <a:t> </a:t>
            </a:r>
            <a:r>
              <a:rPr lang="en-US" dirty="0" err="1" smtClean="0"/>
              <a:t>nhau</a:t>
            </a:r>
            <a:endParaRPr lang="en-US" dirty="0" smtClean="0"/>
          </a:p>
          <a:p>
            <a:pPr lvl="1"/>
            <a:r>
              <a:rPr lang="en-US" dirty="0" err="1" smtClean="0"/>
              <a:t>Giải</a:t>
            </a:r>
            <a:r>
              <a:rPr lang="en-US" dirty="0" smtClean="0"/>
              <a:t> </a:t>
            </a:r>
            <a:r>
              <a:rPr lang="en-US" dirty="0" err="1" smtClean="0"/>
              <a:t>pháp</a:t>
            </a:r>
            <a:r>
              <a:rPr lang="en-US" dirty="0" smtClean="0"/>
              <a:t> </a:t>
            </a:r>
            <a:r>
              <a:rPr lang="en-US" dirty="0" err="1" smtClean="0"/>
              <a:t>dự</a:t>
            </a:r>
            <a:r>
              <a:rPr lang="en-US" dirty="0" smtClean="0"/>
              <a:t> </a:t>
            </a:r>
            <a:r>
              <a:rPr lang="en-US" dirty="0" err="1" smtClean="0"/>
              <a:t>trên</a:t>
            </a:r>
            <a:r>
              <a:rPr lang="en-US" dirty="0" smtClean="0"/>
              <a:t> </a:t>
            </a:r>
            <a:r>
              <a:rPr lang="en-US" dirty="0" err="1" smtClean="0"/>
              <a:t>ứng</a:t>
            </a:r>
            <a:r>
              <a:rPr lang="en-US" dirty="0" smtClean="0"/>
              <a:t> </a:t>
            </a:r>
            <a:r>
              <a:rPr lang="en-US" dirty="0" err="1" smtClean="0"/>
              <a:t>dụng</a:t>
            </a:r>
            <a:r>
              <a:rPr lang="en-US" dirty="0" smtClean="0"/>
              <a:t> (Application-based solutions)</a:t>
            </a:r>
          </a:p>
          <a:p>
            <a:pPr lvl="2"/>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chịu</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đảo</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nhánh</a:t>
            </a:r>
            <a:r>
              <a:rPr lang="en-US" dirty="0" smtClean="0"/>
              <a:t> </a:t>
            </a:r>
            <a:r>
              <a:rPr lang="en-US" dirty="0" err="1" smtClean="0"/>
              <a:t>mã</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tại</a:t>
            </a:r>
            <a:r>
              <a:rPr lang="en-US" dirty="0" smtClean="0"/>
              <a:t> </a:t>
            </a:r>
            <a:r>
              <a:rPr lang="en-US" dirty="0" err="1" smtClean="0"/>
              <a:t>những</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thích</a:t>
            </a:r>
            <a:r>
              <a:rPr lang="en-US" dirty="0" smtClean="0"/>
              <a:t> </a:t>
            </a:r>
            <a:r>
              <a:rPr lang="en-US" dirty="0" err="1" smtClean="0"/>
              <a:t>hợp</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normAutofit lnSpcReduction="10000"/>
          </a:bodyPr>
          <a:lstStyle/>
          <a:p>
            <a:r>
              <a:rPr lang="en-US" dirty="0" err="1" smtClean="0"/>
              <a:t>Xác</a:t>
            </a:r>
            <a:r>
              <a:rPr lang="en-US" dirty="0" smtClean="0"/>
              <a:t> </a:t>
            </a:r>
            <a:r>
              <a:rPr lang="en-US" dirty="0" err="1" smtClean="0"/>
              <a:t>định</a:t>
            </a:r>
            <a:r>
              <a:rPr lang="en-US" dirty="0" smtClean="0"/>
              <a:t> </a:t>
            </a:r>
            <a:r>
              <a:rPr lang="en-US" dirty="0" err="1" smtClean="0"/>
              <a:t>cơ</a:t>
            </a:r>
            <a:r>
              <a:rPr lang="en-US" dirty="0" smtClean="0"/>
              <a:t> </a:t>
            </a:r>
            <a:r>
              <a:rPr lang="en-US" dirty="0" err="1" smtClean="0"/>
              <a:t>chế</a:t>
            </a:r>
            <a:r>
              <a:rPr lang="en-US" dirty="0" smtClean="0"/>
              <a:t> </a:t>
            </a:r>
            <a:r>
              <a:rPr lang="en-US" dirty="0" err="1" smtClean="0"/>
              <a:t>thiết</a:t>
            </a:r>
            <a:r>
              <a:rPr lang="en-US" dirty="0" smtClean="0"/>
              <a:t> </a:t>
            </a:r>
            <a:r>
              <a:rPr lang="en-US" dirty="0" err="1" smtClean="0"/>
              <a:t>kế</a:t>
            </a:r>
            <a:r>
              <a:rPr lang="en-US" dirty="0" smtClean="0"/>
              <a:t> (Mechanisms)</a:t>
            </a:r>
          </a:p>
          <a:p>
            <a:pPr lvl="1"/>
            <a:r>
              <a:rPr lang="en-US" dirty="0" smtClean="0"/>
              <a:t>Patterns &amp; Frameworks</a:t>
            </a:r>
          </a:p>
          <a:p>
            <a:pPr lvl="1"/>
            <a:r>
              <a:rPr lang="en-US" dirty="0" err="1" smtClean="0"/>
              <a:t>Xác</a:t>
            </a:r>
            <a:r>
              <a:rPr lang="en-US" dirty="0" smtClean="0"/>
              <a:t> </a:t>
            </a:r>
            <a:r>
              <a:rPr lang="en-US" dirty="0" err="1" smtClean="0"/>
              <a:t>định</a:t>
            </a:r>
            <a:r>
              <a:rPr lang="en-US" dirty="0" smtClean="0"/>
              <a:t> </a:t>
            </a:r>
            <a:r>
              <a:rPr lang="en-US" dirty="0" err="1" smtClean="0"/>
              <a:t>cơ</a:t>
            </a:r>
            <a:r>
              <a:rPr lang="en-US" dirty="0" smtClean="0"/>
              <a:t> </a:t>
            </a:r>
            <a:r>
              <a:rPr lang="en-US" dirty="0" err="1" smtClean="0"/>
              <a:t>chế</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kế</a:t>
            </a:r>
            <a:endParaRPr lang="en-US" dirty="0" smtClean="0"/>
          </a:p>
          <a:p>
            <a:r>
              <a:rPr lang="en-US" dirty="0" err="1" smtClean="0"/>
              <a:t>Kiến</a:t>
            </a:r>
            <a:r>
              <a:rPr lang="en-US" dirty="0" smtClean="0"/>
              <a:t> </a:t>
            </a:r>
            <a:r>
              <a:rPr lang="en-US" dirty="0" err="1" smtClean="0"/>
              <a:t>trúc</a:t>
            </a:r>
            <a:r>
              <a:rPr lang="en-US" dirty="0" smtClean="0"/>
              <a:t> </a:t>
            </a:r>
            <a:r>
              <a:rPr lang="en-US" dirty="0" err="1" smtClean="0"/>
              <a:t>thực</a:t>
            </a:r>
            <a:r>
              <a:rPr lang="en-US" dirty="0" smtClean="0"/>
              <a:t> </a:t>
            </a:r>
            <a:r>
              <a:rPr lang="en-US" dirty="0" err="1" smtClean="0"/>
              <a:t>thi</a:t>
            </a:r>
            <a:r>
              <a:rPr lang="en-US" dirty="0" smtClean="0"/>
              <a:t> (Runtime Architecture)</a:t>
            </a:r>
          </a:p>
          <a:p>
            <a:pPr lvl="1"/>
            <a:r>
              <a:rPr lang="en-US" dirty="0" err="1" smtClean="0"/>
              <a:t>Xác</a:t>
            </a:r>
            <a:r>
              <a:rPr lang="en-US" dirty="0" smtClean="0"/>
              <a:t> </a:t>
            </a:r>
            <a:r>
              <a:rPr lang="en-US" dirty="0" err="1" smtClean="0"/>
              <a:t>định</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mô</a:t>
            </a:r>
            <a:r>
              <a:rPr lang="en-US" dirty="0" smtClean="0"/>
              <a:t> </a:t>
            </a:r>
            <a:r>
              <a:rPr lang="en-US" dirty="0" err="1" smtClean="0"/>
              <a:t>tả</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và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nó</a:t>
            </a:r>
            <a:r>
              <a:rPr lang="en-US" dirty="0" smtClean="0"/>
              <a:t> </a:t>
            </a:r>
            <a:r>
              <a:rPr lang="en-US" dirty="0" err="1" smtClean="0"/>
              <a:t>trong</a:t>
            </a:r>
            <a:r>
              <a:rPr lang="en-US" dirty="0" smtClean="0"/>
              <a:t> </a:t>
            </a:r>
            <a:r>
              <a:rPr lang="en-US" dirty="0" err="1" smtClean="0"/>
              <a:t>vòng</a:t>
            </a:r>
            <a:r>
              <a:rPr lang="en-US" dirty="0" smtClean="0"/>
              <a:t> </a:t>
            </a:r>
            <a:r>
              <a:rPr lang="en-US" dirty="0" err="1" smtClean="0"/>
              <a:t>đời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smtClean="0"/>
          </a:p>
          <a:p>
            <a:pPr lvl="1"/>
            <a:r>
              <a:rPr lang="en-US" dirty="0" err="1" smtClean="0"/>
              <a:t>Mô</a:t>
            </a:r>
            <a:r>
              <a:rPr lang="en-US" dirty="0" smtClean="0"/>
              <a:t> </a:t>
            </a:r>
            <a:r>
              <a:rPr lang="en-US" dirty="0" err="1" smtClean="0"/>
              <a:t>tả</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processes </a:t>
            </a:r>
            <a:r>
              <a:rPr lang="en-US" dirty="0" err="1" smtClean="0"/>
              <a:t>và</a:t>
            </a:r>
            <a:r>
              <a:rPr lang="en-US" dirty="0" smtClean="0"/>
              <a:t> threads</a:t>
            </a:r>
          </a:p>
          <a:p>
            <a:pPr lvl="1"/>
            <a:r>
              <a:rPr lang="en-US" dirty="0" err="1" smtClean="0"/>
              <a:t>Giải</a:t>
            </a:r>
            <a:r>
              <a:rPr lang="en-US" dirty="0" smtClean="0"/>
              <a:t> </a:t>
            </a:r>
            <a:r>
              <a:rPr lang="en-US" dirty="0" err="1" smtClean="0"/>
              <a:t>thích</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các</a:t>
            </a:r>
            <a:r>
              <a:rPr lang="en-US" dirty="0" smtClean="0"/>
              <a:t> </a:t>
            </a:r>
            <a:r>
              <a:rPr lang="en-US" dirty="0" err="1" smtClean="0"/>
              <a:t>lớp</a:t>
            </a:r>
            <a:r>
              <a:rPr lang="en-US" dirty="0" smtClean="0"/>
              <a:t> </a:t>
            </a:r>
            <a:r>
              <a:rPr lang="en-US" dirty="0" err="1" smtClean="0"/>
              <a:t>và</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được</a:t>
            </a:r>
            <a:r>
              <a:rPr lang="en-US" dirty="0" smtClean="0"/>
              <a:t> </a:t>
            </a:r>
            <a:r>
              <a:rPr lang="en-US" dirty="0" err="1" smtClean="0"/>
              <a:t>ánh</a:t>
            </a:r>
            <a:r>
              <a:rPr lang="en-US" dirty="0" smtClean="0"/>
              <a:t> </a:t>
            </a:r>
            <a:r>
              <a:rPr lang="en-US" dirty="0" err="1" smtClean="0"/>
              <a:t>xác</a:t>
            </a:r>
            <a:r>
              <a:rPr lang="en-US" dirty="0" smtClean="0"/>
              <a:t> </a:t>
            </a:r>
            <a:r>
              <a:rPr lang="en-US" dirty="0" err="1" smtClean="0"/>
              <a:t>với</a:t>
            </a:r>
            <a:r>
              <a:rPr lang="en-US" dirty="0" smtClean="0"/>
              <a:t> </a:t>
            </a:r>
            <a:r>
              <a:rPr lang="en-US" dirty="0" err="1" smtClean="0"/>
              <a:t>các</a:t>
            </a:r>
            <a:r>
              <a:rPr lang="en-US" dirty="0" smtClean="0"/>
              <a:t> processes </a:t>
            </a:r>
            <a:r>
              <a:rPr lang="en-US" dirty="0" err="1" smtClean="0"/>
              <a:t>và</a:t>
            </a:r>
            <a:r>
              <a:rPr lang="en-US" dirty="0" smtClean="0"/>
              <a:t> threads </a:t>
            </a:r>
            <a:r>
              <a:rPr lang="en-US" dirty="0" err="1" smtClean="0"/>
              <a:t>như</a:t>
            </a:r>
            <a:r>
              <a:rPr lang="en-US" dirty="0" smtClean="0"/>
              <a:t> </a:t>
            </a:r>
            <a:r>
              <a:rPr lang="en-US" dirty="0" err="1" smtClean="0"/>
              <a:t>thế</a:t>
            </a:r>
            <a:r>
              <a:rPr lang="en-US" dirty="0" smtClean="0"/>
              <a:t> </a:t>
            </a:r>
            <a:r>
              <a:rPr lang="en-US" dirty="0" err="1" smtClean="0"/>
              <a:t>nào</a:t>
            </a:r>
            <a:endParaRPr lang="en-US" dirty="0" smtClean="0"/>
          </a:p>
          <a:p>
            <a:pPr lvl="1"/>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xem</a:t>
            </a:r>
            <a:r>
              <a:rPr lang="en-US" dirty="0" smtClean="0"/>
              <a:t> </a:t>
            </a:r>
            <a:r>
              <a:rPr lang="en-US" dirty="0" err="1" smtClean="0"/>
              <a:t>xét</a:t>
            </a:r>
            <a:r>
              <a:rPr lang="en-US" dirty="0" smtClean="0"/>
              <a:t> </a:t>
            </a:r>
            <a:r>
              <a:rPr lang="en-US" dirty="0" err="1" smtClean="0"/>
              <a:t>và</a:t>
            </a:r>
            <a:r>
              <a:rPr lang="en-US" dirty="0" smtClean="0"/>
              <a:t> </a:t>
            </a:r>
            <a:r>
              <a:rPr lang="en-US" dirty="0" err="1" smtClean="0"/>
              <a:t>lập</a:t>
            </a:r>
            <a:r>
              <a:rPr lang="en-US" dirty="0" smtClean="0"/>
              <a:t> </a:t>
            </a:r>
            <a:r>
              <a:rPr lang="en-US" dirty="0" err="1" smtClean="0"/>
              <a:t>luận</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mang</a:t>
            </a:r>
            <a:r>
              <a:rPr lang="en-US" dirty="0" smtClean="0"/>
              <a:t> </a:t>
            </a:r>
            <a:r>
              <a:rPr lang="en-US" dirty="0" err="1" smtClean="0"/>
              <a:t>tính</a:t>
            </a:r>
            <a:r>
              <a:rPr lang="en-US" dirty="0" smtClean="0"/>
              <a:t> </a:t>
            </a:r>
            <a:r>
              <a:rPr lang="en-US" dirty="0" err="1" smtClean="0"/>
              <a:t>kiến</a:t>
            </a:r>
            <a:r>
              <a:rPr lang="en-US" dirty="0" smtClean="0"/>
              <a:t> </a:t>
            </a:r>
            <a:r>
              <a:rPr lang="en-US" dirty="0" err="1" smtClean="0"/>
              <a:t>trúc</a:t>
            </a:r>
            <a:endParaRPr lang="en-US" dirty="0" smtClean="0"/>
          </a:p>
          <a:p>
            <a:endParaRPr lang="en-US" i="1" dirty="0" smtClean="0"/>
          </a:p>
        </p:txBody>
      </p:sp>
      <p:sp>
        <p:nvSpPr>
          <p:cNvPr id="4" name="Slide Number Placeholder 3"/>
          <p:cNvSpPr>
            <a:spLocks noGrp="1"/>
          </p:cNvSpPr>
          <p:nvPr>
            <p:ph type="sldNum" sz="quarter" idx="12"/>
          </p:nvPr>
        </p:nvSpPr>
        <p:spPr/>
        <p:txBody>
          <a:bodyPr/>
          <a:lstStyle/>
          <a:p>
            <a:fld id="{4104E86A-6C53-419A-92FE-712D82B956F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err="1" smtClean="0"/>
              <a:t>Khái</a:t>
            </a:r>
            <a:r>
              <a:rPr lang="en-US" sz="3600" dirty="0" smtClean="0"/>
              <a:t> </a:t>
            </a:r>
            <a:r>
              <a:rPr lang="en-US" sz="3600" dirty="0" err="1" smtClean="0"/>
              <a:t>niệm</a:t>
            </a:r>
            <a:r>
              <a:rPr lang="en-US" sz="3600" dirty="0" smtClean="0"/>
              <a:t> – </a:t>
            </a:r>
            <a:r>
              <a:rPr lang="en-US" sz="3600" dirty="0" err="1" smtClean="0"/>
              <a:t>Luồng</a:t>
            </a:r>
            <a:r>
              <a:rPr lang="en-US" sz="3600" dirty="0" smtClean="0"/>
              <a:t> </a:t>
            </a:r>
            <a:r>
              <a:rPr lang="en-US" sz="3600" dirty="0" err="1" smtClean="0"/>
              <a:t>và</a:t>
            </a:r>
            <a:r>
              <a:rPr lang="en-US" sz="3600" dirty="0" smtClean="0"/>
              <a:t> </a:t>
            </a:r>
            <a:r>
              <a:rPr lang="en-US" sz="3600" dirty="0" err="1" smtClean="0"/>
              <a:t>tiến</a:t>
            </a:r>
            <a:r>
              <a:rPr lang="en-US" sz="3600" dirty="0" smtClean="0"/>
              <a:t> </a:t>
            </a:r>
            <a:r>
              <a:rPr lang="en-US" sz="3600" dirty="0" err="1" smtClean="0"/>
              <a:t>trình</a:t>
            </a:r>
            <a:endParaRPr lang="en-US" sz="3600"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dirty="0" err="1" smtClean="0"/>
              <a:t>Tiến</a:t>
            </a:r>
            <a:r>
              <a:rPr lang="en-US" dirty="0" smtClean="0"/>
              <a:t> </a:t>
            </a:r>
            <a:r>
              <a:rPr lang="en-US" dirty="0" err="1" smtClean="0"/>
              <a:t>trình</a:t>
            </a:r>
            <a:r>
              <a:rPr lang="en-US" dirty="0" smtClean="0"/>
              <a:t> (Process)</a:t>
            </a:r>
          </a:p>
          <a:p>
            <a:pPr lvl="1"/>
            <a:r>
              <a:rPr lang="en-US" dirty="0" err="1" smtClean="0"/>
              <a:t>Cung</a:t>
            </a:r>
            <a:r>
              <a:rPr lang="en-US" dirty="0" smtClean="0"/>
              <a:t> </a:t>
            </a:r>
            <a:r>
              <a:rPr lang="en-US" dirty="0" err="1" smtClean="0"/>
              <a:t>cập</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tải</a:t>
            </a:r>
            <a:r>
              <a:rPr lang="en-US" dirty="0" smtClean="0"/>
              <a:t> </a:t>
            </a:r>
            <a:r>
              <a:rPr lang="en-US" dirty="0" err="1" smtClean="0"/>
              <a:t>lớn</a:t>
            </a:r>
            <a:endParaRPr lang="en-US" dirty="0" smtClean="0"/>
          </a:p>
          <a:p>
            <a:pPr lvl="1"/>
            <a:r>
              <a:rPr lang="en-US" dirty="0" err="1" smtClean="0"/>
              <a:t>Độc</a:t>
            </a:r>
            <a:r>
              <a:rPr lang="en-US" dirty="0" smtClean="0"/>
              <a:t> </a:t>
            </a:r>
            <a:r>
              <a:rPr lang="en-US" dirty="0" err="1" smtClean="0"/>
              <a:t>lập</a:t>
            </a:r>
            <a:endParaRPr lang="en-US" dirty="0" smtClean="0"/>
          </a:p>
          <a:p>
            <a:pPr lvl="1"/>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chia</a:t>
            </a:r>
            <a:r>
              <a:rPr lang="en-US" dirty="0" smtClean="0"/>
              <a:t> </a:t>
            </a:r>
            <a:r>
              <a:rPr lang="en-US" dirty="0" err="1" smtClean="0"/>
              <a:t>ra</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luồng</a:t>
            </a:r>
            <a:endParaRPr lang="en-US" dirty="0" smtClean="0"/>
          </a:p>
          <a:p>
            <a:pPr lvl="1"/>
            <a:r>
              <a:rPr lang="en-US" i="1" dirty="0" err="1" smtClean="0"/>
              <a:t>Là</a:t>
            </a:r>
            <a:r>
              <a:rPr lang="en-US" i="1" dirty="0" smtClean="0"/>
              <a:t> </a:t>
            </a:r>
            <a:r>
              <a:rPr lang="en-US" i="1" dirty="0" err="1" smtClean="0"/>
              <a:t>một</a:t>
            </a:r>
            <a:r>
              <a:rPr lang="en-US" i="1" dirty="0" smtClean="0"/>
              <a:t> </a:t>
            </a:r>
            <a:r>
              <a:rPr lang="en-US" i="1" dirty="0" err="1" smtClean="0"/>
              <a:t>không</a:t>
            </a:r>
            <a:r>
              <a:rPr lang="en-US" i="1" dirty="0" smtClean="0"/>
              <a:t> </a:t>
            </a:r>
            <a:r>
              <a:rPr lang="en-US" i="1" dirty="0" err="1" smtClean="0"/>
              <a:t>gian</a:t>
            </a:r>
            <a:r>
              <a:rPr lang="en-US" i="1" dirty="0" smtClean="0"/>
              <a:t> </a:t>
            </a:r>
            <a:r>
              <a:rPr lang="en-US" i="1" dirty="0" err="1" smtClean="0"/>
              <a:t>có</a:t>
            </a:r>
            <a:r>
              <a:rPr lang="en-US" i="1" dirty="0" smtClean="0"/>
              <a:t> </a:t>
            </a:r>
            <a:r>
              <a:rPr lang="en-US" i="1" dirty="0" err="1" smtClean="0"/>
              <a:t>địa</a:t>
            </a:r>
            <a:r>
              <a:rPr lang="en-US" i="1" dirty="0" smtClean="0"/>
              <a:t> </a:t>
            </a:r>
            <a:r>
              <a:rPr lang="en-US" i="1" dirty="0" err="1" smtClean="0"/>
              <a:t>chỉ</a:t>
            </a:r>
            <a:r>
              <a:rPr lang="en-US" i="1" dirty="0" smtClean="0"/>
              <a:t> </a:t>
            </a:r>
            <a:r>
              <a:rPr lang="en-US" i="1" dirty="0" err="1" smtClean="0"/>
              <a:t>duy</a:t>
            </a:r>
            <a:r>
              <a:rPr lang="en-US" i="1" dirty="0" smtClean="0"/>
              <a:t> </a:t>
            </a:r>
            <a:r>
              <a:rPr lang="en-US" i="1" dirty="0" err="1" smtClean="0"/>
              <a:t>nhất</a:t>
            </a:r>
            <a:r>
              <a:rPr lang="en-US" i="1" dirty="0" smtClean="0"/>
              <a:t> </a:t>
            </a:r>
            <a:r>
              <a:rPr lang="en-US" i="1" dirty="0" err="1" smtClean="0"/>
              <a:t>và</a:t>
            </a:r>
            <a:r>
              <a:rPr lang="en-US" i="1" dirty="0" smtClean="0"/>
              <a:t> </a:t>
            </a:r>
            <a:r>
              <a:rPr lang="en-US" i="1" dirty="0" err="1" smtClean="0"/>
              <a:t>có</a:t>
            </a:r>
            <a:r>
              <a:rPr lang="en-US" i="1" dirty="0" smtClean="0"/>
              <a:t> </a:t>
            </a:r>
            <a:r>
              <a:rPr lang="en-US" i="1" dirty="0" err="1" smtClean="0"/>
              <a:t>môi</a:t>
            </a:r>
            <a:r>
              <a:rPr lang="en-US" i="1" dirty="0" smtClean="0"/>
              <a:t> </a:t>
            </a:r>
            <a:r>
              <a:rPr lang="en-US" i="1" dirty="0" err="1" smtClean="0"/>
              <a:t>trường</a:t>
            </a:r>
            <a:r>
              <a:rPr lang="en-US" i="1" dirty="0" smtClean="0"/>
              <a:t> </a:t>
            </a:r>
            <a:r>
              <a:rPr lang="en-US" i="1" dirty="0" err="1" smtClean="0"/>
              <a:t>thực</a:t>
            </a:r>
            <a:r>
              <a:rPr lang="en-US" i="1" dirty="0" smtClean="0"/>
              <a:t> </a:t>
            </a:r>
            <a:r>
              <a:rPr lang="en-US" i="1" dirty="0" err="1" smtClean="0"/>
              <a:t>hiện</a:t>
            </a:r>
            <a:r>
              <a:rPr lang="en-US" i="1" dirty="0" smtClean="0"/>
              <a:t> </a:t>
            </a:r>
            <a:r>
              <a:rPr lang="en-US" i="1" dirty="0" err="1" smtClean="0"/>
              <a:t>trong</a:t>
            </a:r>
            <a:r>
              <a:rPr lang="en-US" i="1" dirty="0" smtClean="0"/>
              <a:t> </a:t>
            </a:r>
            <a:r>
              <a:rPr lang="en-US" i="1" dirty="0" err="1" smtClean="0"/>
              <a:t>đó</a:t>
            </a:r>
            <a:r>
              <a:rPr lang="en-US" i="1" dirty="0" smtClean="0"/>
              <a:t> </a:t>
            </a:r>
            <a:r>
              <a:rPr lang="en-US" i="1" dirty="0" err="1" smtClean="0"/>
              <a:t>các</a:t>
            </a:r>
            <a:r>
              <a:rPr lang="en-US" i="1" dirty="0" smtClean="0"/>
              <a:t> </a:t>
            </a:r>
            <a:r>
              <a:rPr lang="en-US" i="1" dirty="0" err="1" smtClean="0"/>
              <a:t>đối</a:t>
            </a:r>
            <a:r>
              <a:rPr lang="en-US" i="1" dirty="0" smtClean="0"/>
              <a:t> </a:t>
            </a:r>
            <a:r>
              <a:rPr lang="en-US" i="1" dirty="0" err="1" smtClean="0"/>
              <a:t>tượng</a:t>
            </a:r>
            <a:r>
              <a:rPr lang="en-US" i="1" dirty="0" smtClean="0"/>
              <a:t> </a:t>
            </a:r>
            <a:r>
              <a:rPr lang="en-US" i="1" dirty="0" err="1" smtClean="0"/>
              <a:t>của</a:t>
            </a:r>
            <a:r>
              <a:rPr lang="en-US" i="1" dirty="0" smtClean="0"/>
              <a:t> </a:t>
            </a:r>
            <a:r>
              <a:rPr lang="en-US" i="1" dirty="0" err="1" smtClean="0"/>
              <a:t>các</a:t>
            </a:r>
            <a:r>
              <a:rPr lang="en-US" i="1" dirty="0" smtClean="0"/>
              <a:t> </a:t>
            </a:r>
            <a:r>
              <a:rPr lang="en-US" i="1" dirty="0" err="1" smtClean="0"/>
              <a:t>lớp</a:t>
            </a:r>
            <a:r>
              <a:rPr lang="en-US" i="1" dirty="0" smtClean="0"/>
              <a:t> </a:t>
            </a:r>
            <a:r>
              <a:rPr lang="en-US" i="1" dirty="0" err="1" smtClean="0"/>
              <a:t>và</a:t>
            </a:r>
            <a:r>
              <a:rPr lang="en-US" i="1" dirty="0" smtClean="0"/>
              <a:t> </a:t>
            </a:r>
            <a:r>
              <a:rPr lang="en-US" i="1" dirty="0" err="1" smtClean="0"/>
              <a:t>hệ</a:t>
            </a:r>
            <a:r>
              <a:rPr lang="en-US" i="1" dirty="0" smtClean="0"/>
              <a:t> </a:t>
            </a:r>
            <a:r>
              <a:rPr lang="en-US" i="1" dirty="0" err="1" smtClean="0"/>
              <a:t>thốngcon</a:t>
            </a:r>
            <a:r>
              <a:rPr lang="en-US" i="1" dirty="0" smtClean="0"/>
              <a:t> </a:t>
            </a:r>
            <a:r>
              <a:rPr lang="en-US" i="1" dirty="0" err="1" smtClean="0"/>
              <a:t>hoạt</a:t>
            </a:r>
            <a:r>
              <a:rPr lang="en-US" i="1" dirty="0" smtClean="0"/>
              <a:t> </a:t>
            </a:r>
            <a:r>
              <a:rPr lang="en-US" i="1" dirty="0" err="1" smtClean="0"/>
              <a:t>động</a:t>
            </a:r>
            <a:r>
              <a:rPr lang="en-US" i="1" dirty="0" smtClean="0"/>
              <a:t> </a:t>
            </a:r>
            <a:r>
              <a:rPr lang="en-US" i="1" dirty="0" err="1" smtClean="0"/>
              <a:t>trên</a:t>
            </a:r>
            <a:r>
              <a:rPr lang="en-US" i="1" dirty="0" smtClean="0"/>
              <a:t> </a:t>
            </a:r>
            <a:r>
              <a:rPr lang="en-US" i="1" dirty="0" err="1" smtClean="0"/>
              <a:t>đó</a:t>
            </a:r>
            <a:r>
              <a:rPr lang="en-US" i="1" dirty="0" smtClean="0"/>
              <a:t>. </a:t>
            </a:r>
            <a:r>
              <a:rPr lang="en-US" i="1" dirty="0" err="1" smtClean="0"/>
              <a:t>Môi</a:t>
            </a:r>
            <a:r>
              <a:rPr lang="en-US" i="1" dirty="0" smtClean="0"/>
              <a:t> </a:t>
            </a:r>
            <a:r>
              <a:rPr lang="en-US" i="1" dirty="0" err="1" smtClean="0"/>
              <a:t>trường</a:t>
            </a:r>
            <a:r>
              <a:rPr lang="en-US" i="1" dirty="0" smtClean="0"/>
              <a:t> </a:t>
            </a:r>
            <a:r>
              <a:rPr lang="en-US" i="1" dirty="0" err="1" smtClean="0"/>
              <a:t>thực</a:t>
            </a:r>
            <a:r>
              <a:rPr lang="en-US" i="1" dirty="0" smtClean="0"/>
              <a:t> </a:t>
            </a:r>
            <a:r>
              <a:rPr lang="en-US" i="1" dirty="0" err="1" smtClean="0"/>
              <a:t>hiện</a:t>
            </a:r>
            <a:r>
              <a:rPr lang="en-US" i="1" dirty="0" smtClean="0"/>
              <a:t> </a:t>
            </a:r>
            <a:r>
              <a:rPr lang="en-US" i="1" dirty="0" err="1" smtClean="0"/>
              <a:t>có</a:t>
            </a:r>
            <a:r>
              <a:rPr lang="en-US" i="1" dirty="0" smtClean="0"/>
              <a:t> </a:t>
            </a:r>
            <a:r>
              <a:rPr lang="en-US" i="1" dirty="0" err="1" smtClean="0"/>
              <a:t>thể</a:t>
            </a:r>
            <a:r>
              <a:rPr lang="en-US" i="1" dirty="0" smtClean="0"/>
              <a:t> </a:t>
            </a:r>
            <a:r>
              <a:rPr lang="en-US" i="1" dirty="0" err="1" smtClean="0"/>
              <a:t>chia</a:t>
            </a:r>
            <a:r>
              <a:rPr lang="en-US" i="1" dirty="0" smtClean="0"/>
              <a:t> </a:t>
            </a:r>
            <a:r>
              <a:rPr lang="en-US" i="1" dirty="0" err="1" smtClean="0"/>
              <a:t>ra</a:t>
            </a:r>
            <a:r>
              <a:rPr lang="en-US" i="1" dirty="0" smtClean="0"/>
              <a:t> </a:t>
            </a:r>
            <a:r>
              <a:rPr lang="en-US" i="1" dirty="0" err="1" smtClean="0"/>
              <a:t>một</a:t>
            </a:r>
            <a:r>
              <a:rPr lang="en-US" i="1" dirty="0" smtClean="0"/>
              <a:t> </a:t>
            </a:r>
            <a:r>
              <a:rPr lang="en-US" i="1" dirty="0" err="1" smtClean="0"/>
              <a:t>hoặc</a:t>
            </a:r>
            <a:r>
              <a:rPr lang="en-US" i="1" dirty="0" smtClean="0"/>
              <a:t> </a:t>
            </a:r>
            <a:r>
              <a:rPr lang="en-US" i="1" dirty="0" err="1" smtClean="0"/>
              <a:t>nhiều</a:t>
            </a:r>
            <a:r>
              <a:rPr lang="en-US" i="1" dirty="0" smtClean="0"/>
              <a:t> </a:t>
            </a:r>
            <a:r>
              <a:rPr lang="en-US" i="1" dirty="0" err="1" smtClean="0"/>
              <a:t>luồn</a:t>
            </a:r>
            <a:r>
              <a:rPr lang="en-US" i="1" dirty="0" smtClean="0"/>
              <a:t> </a:t>
            </a:r>
            <a:r>
              <a:rPr lang="en-US" i="1" dirty="0" err="1" smtClean="0"/>
              <a:t>điều</a:t>
            </a:r>
            <a:r>
              <a:rPr lang="en-US" i="1" dirty="0" smtClean="0"/>
              <a:t> </a:t>
            </a:r>
            <a:r>
              <a:rPr lang="en-US" i="1" dirty="0" err="1" smtClean="0"/>
              <a:t>khiển</a:t>
            </a:r>
            <a:r>
              <a:rPr lang="en-US" i="1" dirty="0" smtClean="0"/>
              <a:t>.</a:t>
            </a:r>
          </a:p>
          <a:p>
            <a:r>
              <a:rPr lang="en-US" dirty="0" err="1" smtClean="0"/>
              <a:t>Luồng</a:t>
            </a:r>
            <a:endParaRPr lang="en-US" dirty="0" smtClean="0"/>
          </a:p>
          <a:p>
            <a:pPr lvl="1"/>
            <a:r>
              <a:rPr lang="en-US" dirty="0" err="1" smtClean="0"/>
              <a:t>Cung</a:t>
            </a:r>
            <a:r>
              <a:rPr lang="en-US" dirty="0" smtClean="0"/>
              <a:t> </a:t>
            </a:r>
            <a:r>
              <a:rPr lang="en-US" dirty="0" err="1" smtClean="0"/>
              <a:t>cấp</a:t>
            </a:r>
            <a:r>
              <a:rPr lang="en-US" dirty="0" smtClean="0"/>
              <a:t> </a:t>
            </a:r>
            <a:r>
              <a:rPr lang="en-US" dirty="0" err="1" smtClean="0"/>
              <a:t>luồng</a:t>
            </a:r>
            <a:r>
              <a:rPr lang="en-US" dirty="0" smtClean="0"/>
              <a:t> </a:t>
            </a:r>
            <a:r>
              <a:rPr lang="en-US" dirty="0" err="1" smtClean="0"/>
              <a:t>điểu</a:t>
            </a:r>
            <a:r>
              <a:rPr lang="en-US" dirty="0" smtClean="0"/>
              <a:t> </a:t>
            </a:r>
            <a:r>
              <a:rPr lang="en-US" dirty="0" err="1" smtClean="0"/>
              <a:t>khiển</a:t>
            </a:r>
            <a:r>
              <a:rPr lang="en-US" dirty="0" smtClean="0"/>
              <a:t> </a:t>
            </a:r>
            <a:r>
              <a:rPr lang="en-US" dirty="0" err="1" smtClean="0"/>
              <a:t>tải</a:t>
            </a:r>
            <a:r>
              <a:rPr lang="en-US" dirty="0" smtClean="0"/>
              <a:t> </a:t>
            </a:r>
            <a:r>
              <a:rPr lang="en-US" dirty="0" err="1" smtClean="0"/>
              <a:t>nhẹ</a:t>
            </a:r>
            <a:endParaRPr lang="en-US" dirty="0" smtClean="0"/>
          </a:p>
          <a:p>
            <a:pPr lvl="1"/>
            <a:r>
              <a:rPr lang="en-US" dirty="0" err="1" smtClean="0"/>
              <a:t>Hoạt</a:t>
            </a:r>
            <a:r>
              <a:rPr lang="en-US" dirty="0" smtClean="0"/>
              <a:t> </a:t>
            </a:r>
            <a:r>
              <a:rPr lang="en-US" dirty="0" err="1" smtClean="0"/>
              <a:t>động</a:t>
            </a:r>
            <a:r>
              <a:rPr lang="en-US" dirty="0" smtClean="0"/>
              <a:t> </a:t>
            </a:r>
            <a:r>
              <a:rPr lang="en-US" dirty="0" err="1" smtClean="0"/>
              <a:t>trong</a:t>
            </a:r>
            <a:r>
              <a:rPr lang="en-US" dirty="0" smtClean="0"/>
              <a:t> </a:t>
            </a:r>
            <a:r>
              <a:rPr lang="en-US" dirty="0" err="1" smtClean="0"/>
              <a:t>ngữ</a:t>
            </a:r>
            <a:r>
              <a:rPr lang="en-US" dirty="0" smtClean="0"/>
              <a:t> </a:t>
            </a:r>
            <a:r>
              <a:rPr lang="en-US" dirty="0" err="1" smtClean="0"/>
              <a:t>cảnh</a:t>
            </a:r>
            <a:r>
              <a:rPr lang="en-US" dirty="0" smtClean="0"/>
              <a:t> </a:t>
            </a:r>
            <a:r>
              <a:rPr lang="en-US" dirty="0" err="1" smtClean="0"/>
              <a:t>của</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chứa</a:t>
            </a:r>
            <a:r>
              <a:rPr lang="en-US" dirty="0" smtClean="0"/>
              <a:t> </a:t>
            </a:r>
            <a:r>
              <a:rPr lang="en-US" dirty="0" err="1" smtClean="0"/>
              <a:t>chúng</a:t>
            </a:r>
            <a:endParaRPr lang="en-US" dirty="0" smtClean="0"/>
          </a:p>
          <a:p>
            <a:pPr lvl="1"/>
            <a:r>
              <a:rPr lang="en-US" i="1" dirty="0" err="1" smtClean="0"/>
              <a:t>là</a:t>
            </a:r>
            <a:r>
              <a:rPr lang="en-US" i="1" dirty="0" smtClean="0"/>
              <a:t> </a:t>
            </a:r>
            <a:r>
              <a:rPr lang="en-US" i="1" dirty="0" err="1" smtClean="0"/>
              <a:t>một</a:t>
            </a:r>
            <a:r>
              <a:rPr lang="en-US" i="1" dirty="0" smtClean="0"/>
              <a:t> </a:t>
            </a:r>
            <a:r>
              <a:rPr lang="en-US" i="1" dirty="0" err="1" smtClean="0"/>
              <a:t>bộ</a:t>
            </a:r>
            <a:r>
              <a:rPr lang="en-US" i="1" dirty="0" smtClean="0"/>
              <a:t> </a:t>
            </a:r>
            <a:r>
              <a:rPr lang="en-US" i="1" dirty="0" err="1" smtClean="0"/>
              <a:t>phận</a:t>
            </a:r>
            <a:r>
              <a:rPr lang="en-US" i="1" dirty="0" smtClean="0"/>
              <a:t> </a:t>
            </a:r>
            <a:r>
              <a:rPr lang="en-US" i="1" dirty="0" err="1" smtClean="0"/>
              <a:t>tính</a:t>
            </a:r>
            <a:r>
              <a:rPr lang="en-US" i="1" dirty="0" smtClean="0"/>
              <a:t> </a:t>
            </a:r>
            <a:r>
              <a:rPr lang="en-US" i="1" dirty="0" err="1" smtClean="0"/>
              <a:t>toán</a:t>
            </a:r>
            <a:r>
              <a:rPr lang="en-US" i="1" dirty="0" smtClean="0"/>
              <a:t> </a:t>
            </a:r>
            <a:r>
              <a:rPr lang="en-US" i="1" dirty="0" err="1" smtClean="0"/>
              <a:t>đọc</a:t>
            </a:r>
            <a:r>
              <a:rPr lang="en-US" i="1" dirty="0" smtClean="0"/>
              <a:t> </a:t>
            </a:r>
            <a:r>
              <a:rPr lang="en-US" i="1" dirty="0" err="1" smtClean="0"/>
              <a:t>lập</a:t>
            </a:r>
            <a:r>
              <a:rPr lang="en-US" i="1" dirty="0" smtClean="0"/>
              <a:t> </a:t>
            </a:r>
            <a:r>
              <a:rPr lang="en-US" i="1" dirty="0" err="1" smtClean="0"/>
              <a:t>có</a:t>
            </a:r>
            <a:r>
              <a:rPr lang="en-US" i="1" dirty="0" smtClean="0"/>
              <a:t> </a:t>
            </a:r>
            <a:r>
              <a:rPr lang="en-US" i="1" dirty="0" err="1" smtClean="0"/>
              <a:t>thể</a:t>
            </a:r>
            <a:r>
              <a:rPr lang="en-US" i="1" dirty="0" smtClean="0"/>
              <a:t> </a:t>
            </a:r>
            <a:r>
              <a:rPr lang="en-US" i="1" dirty="0" err="1" smtClean="0"/>
              <a:t>chạy</a:t>
            </a:r>
            <a:r>
              <a:rPr lang="en-US" i="1" dirty="0" smtClean="0"/>
              <a:t> </a:t>
            </a:r>
            <a:r>
              <a:rPr lang="en-US" i="1" dirty="0" err="1" smtClean="0"/>
              <a:t>được</a:t>
            </a:r>
            <a:r>
              <a:rPr lang="en-US" i="1" dirty="0" smtClean="0"/>
              <a:t> </a:t>
            </a:r>
            <a:r>
              <a:rPr lang="en-US" i="1" dirty="0" err="1" smtClean="0"/>
              <a:t>trong</a:t>
            </a:r>
            <a:r>
              <a:rPr lang="en-US" i="1" dirty="0" smtClean="0"/>
              <a:t> </a:t>
            </a:r>
            <a:r>
              <a:rPr lang="en-US" i="1" dirty="0" err="1" smtClean="0"/>
              <a:t>môi</a:t>
            </a:r>
            <a:r>
              <a:rPr lang="en-US" i="1" dirty="0" smtClean="0"/>
              <a:t> </a:t>
            </a:r>
            <a:r>
              <a:rPr lang="en-US" i="1" dirty="0" err="1" smtClean="0"/>
              <a:t>trường</a:t>
            </a:r>
            <a:r>
              <a:rPr lang="en-US" i="1" dirty="0" smtClean="0"/>
              <a:t> </a:t>
            </a:r>
            <a:r>
              <a:rPr lang="en-US" i="1" dirty="0" err="1" smtClean="0"/>
              <a:t>thực</a:t>
            </a:r>
            <a:r>
              <a:rPr lang="en-US" i="1" dirty="0" smtClean="0"/>
              <a:t> </a:t>
            </a:r>
            <a:r>
              <a:rPr lang="en-US" i="1" dirty="0" err="1" smtClean="0"/>
              <a:t>hiện</a:t>
            </a:r>
            <a:r>
              <a:rPr lang="en-US" i="1" dirty="0" smtClean="0"/>
              <a:t> </a:t>
            </a:r>
            <a:r>
              <a:rPr lang="en-US" i="1" dirty="0" err="1" smtClean="0"/>
              <a:t>và</a:t>
            </a:r>
            <a:r>
              <a:rPr lang="en-US" i="1" dirty="0" smtClean="0"/>
              <a:t> </a:t>
            </a:r>
            <a:r>
              <a:rPr lang="en-US" i="1" dirty="0" err="1" smtClean="0"/>
              <a:t>một</a:t>
            </a:r>
            <a:r>
              <a:rPr lang="en-US" i="1" dirty="0" smtClean="0"/>
              <a:t> </a:t>
            </a:r>
            <a:r>
              <a:rPr lang="en-US" i="1" dirty="0" err="1" smtClean="0"/>
              <a:t>không</a:t>
            </a:r>
            <a:r>
              <a:rPr lang="en-US" i="1" dirty="0" smtClean="0"/>
              <a:t> </a:t>
            </a:r>
            <a:r>
              <a:rPr lang="en-US" i="1" dirty="0" err="1" smtClean="0"/>
              <a:t>gian</a:t>
            </a:r>
            <a:r>
              <a:rPr lang="en-US" i="1" dirty="0" smtClean="0"/>
              <a:t> </a:t>
            </a:r>
            <a:r>
              <a:rPr lang="en-US" i="1" dirty="0" err="1" smtClean="0"/>
              <a:t>địa</a:t>
            </a:r>
            <a:r>
              <a:rPr lang="en-US" i="1" dirty="0" smtClean="0"/>
              <a:t> </a:t>
            </a:r>
            <a:r>
              <a:rPr lang="en-US" i="1" dirty="0" err="1" smtClean="0"/>
              <a:t>chỉ</a:t>
            </a:r>
            <a:r>
              <a:rPr lang="en-US" i="1" dirty="0" smtClean="0"/>
              <a:t> </a:t>
            </a:r>
            <a:r>
              <a:rPr lang="en-US" i="1" dirty="0" err="1" smtClean="0"/>
              <a:t>định</a:t>
            </a:r>
            <a:r>
              <a:rPr lang="en-US" i="1" dirty="0" smtClean="0"/>
              <a:t> </a:t>
            </a:r>
            <a:r>
              <a:rPr lang="en-US" i="1" dirty="0" err="1" smtClean="0"/>
              <a:t>nghĩa</a:t>
            </a:r>
            <a:r>
              <a:rPr lang="en-US" i="1" dirty="0" smtClean="0"/>
              <a:t> </a:t>
            </a:r>
            <a:r>
              <a:rPr lang="en-US" i="1" dirty="0" err="1" smtClean="0"/>
              <a:t>bởi</a:t>
            </a:r>
            <a:r>
              <a:rPr lang="en-US" i="1" dirty="0" smtClean="0"/>
              <a:t> </a:t>
            </a:r>
            <a:r>
              <a:rPr lang="en-US" i="1" dirty="0" err="1" smtClean="0"/>
              <a:t>tiến</a:t>
            </a:r>
            <a:r>
              <a:rPr lang="en-US" i="1" dirty="0" smtClean="0"/>
              <a:t> </a:t>
            </a:r>
            <a:r>
              <a:rPr lang="en-US" i="1" dirty="0" err="1" smtClean="0"/>
              <a:t>trình</a:t>
            </a:r>
            <a:r>
              <a:rPr lang="en-US" i="1" dirty="0" smtClean="0"/>
              <a:t> </a:t>
            </a:r>
            <a:r>
              <a:rPr lang="en-US" i="1" dirty="0" err="1" smtClean="0"/>
              <a:t>đi</a:t>
            </a:r>
            <a:r>
              <a:rPr lang="en-US" i="1" dirty="0" smtClean="0"/>
              <a:t> </a:t>
            </a:r>
            <a:r>
              <a:rPr lang="en-US" i="1" dirty="0" err="1" smtClean="0"/>
              <a:t>kèm</a:t>
            </a:r>
            <a:r>
              <a:rPr lang="en-US" i="1" dirty="0" smtClean="0"/>
              <a:t>.</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dirty="0" err="1" smtClean="0"/>
              <a:t>Sự</a:t>
            </a:r>
            <a:r>
              <a:rPr lang="en-US" dirty="0" smtClean="0"/>
              <a:t> </a:t>
            </a:r>
            <a:r>
              <a:rPr lang="en-US" dirty="0" err="1" smtClean="0"/>
              <a:t>khác</a:t>
            </a:r>
            <a:r>
              <a:rPr lang="en-US" dirty="0" smtClean="0"/>
              <a:t> </a:t>
            </a:r>
            <a:r>
              <a:rPr lang="en-US" dirty="0" err="1" smtClean="0"/>
              <a:t>nhau</a:t>
            </a:r>
            <a:r>
              <a:rPr lang="en-US" dirty="0" smtClean="0"/>
              <a:t> </a:t>
            </a:r>
            <a:r>
              <a:rPr lang="en-US" dirty="0" err="1" smtClean="0"/>
              <a:t>giữa</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và</a:t>
            </a:r>
            <a:r>
              <a:rPr lang="en-US" dirty="0" smtClean="0"/>
              <a:t> </a:t>
            </a:r>
            <a:r>
              <a:rPr lang="en-US" dirty="0" err="1" smtClean="0"/>
              <a:t>luồng</a:t>
            </a:r>
            <a:r>
              <a:rPr lang="en-US" dirty="0" smtClean="0"/>
              <a:t> </a:t>
            </a:r>
            <a:r>
              <a:rPr lang="en-US" dirty="0" err="1" smtClean="0"/>
              <a:t>là</a:t>
            </a:r>
            <a:r>
              <a:rPr lang="en-US" dirty="0" smtClean="0"/>
              <a:t> ở </a:t>
            </a:r>
            <a:r>
              <a:rPr lang="en-US" dirty="0" err="1" smtClean="0"/>
              <a:t>không</a:t>
            </a:r>
            <a:r>
              <a:rPr lang="en-US" dirty="0" smtClean="0"/>
              <a:t> </a:t>
            </a:r>
            <a:r>
              <a:rPr lang="en-US" dirty="0" err="1" smtClean="0"/>
              <a:t>gian</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trong</a:t>
            </a:r>
            <a:r>
              <a:rPr lang="en-US" dirty="0" smtClean="0"/>
              <a:t> </a:t>
            </a:r>
            <a:r>
              <a:rPr lang="en-US" dirty="0" err="1" smtClean="0"/>
              <a:t>đó</a:t>
            </a:r>
            <a:r>
              <a:rPr lang="en-US" dirty="0" smtClean="0"/>
              <a:t> </a:t>
            </a:r>
            <a:r>
              <a:rPr lang="en-US" dirty="0" err="1" smtClean="0"/>
              <a:t>nó</a:t>
            </a:r>
            <a:r>
              <a:rPr lang="en-US" dirty="0" smtClean="0"/>
              <a:t> </a:t>
            </a:r>
            <a:r>
              <a:rPr lang="en-US" dirty="0" err="1" smtClean="0"/>
              <a:t>thực</a:t>
            </a:r>
            <a:r>
              <a:rPr lang="en-US" dirty="0" smtClean="0"/>
              <a:t> </a:t>
            </a:r>
            <a:r>
              <a:rPr lang="en-US" dirty="0" err="1" smtClean="0"/>
              <a:t>hiện</a:t>
            </a:r>
            <a:endParaRPr lang="en-US" dirty="0" smtClean="0"/>
          </a:p>
          <a:p>
            <a:pPr lvl="1"/>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bộ</a:t>
            </a:r>
            <a:r>
              <a:rPr lang="en-US" dirty="0" smtClean="0"/>
              <a:t> </a:t>
            </a:r>
            <a:r>
              <a:rPr lang="en-US" dirty="0" err="1" smtClean="0"/>
              <a:t>nhớ</a:t>
            </a:r>
            <a:r>
              <a:rPr lang="en-US" dirty="0" smtClean="0"/>
              <a:t>, </a:t>
            </a:r>
            <a:r>
              <a:rPr lang="en-US" dirty="0" err="1" smtClean="0"/>
              <a:t>được</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và</a:t>
            </a:r>
            <a:r>
              <a:rPr lang="en-US" dirty="0" smtClean="0"/>
              <a:t> </a:t>
            </a:r>
            <a:r>
              <a:rPr lang="en-US" dirty="0" err="1" smtClean="0"/>
              <a:t>bảo</a:t>
            </a:r>
            <a:r>
              <a:rPr lang="en-US" dirty="0" smtClean="0"/>
              <a:t> </a:t>
            </a:r>
            <a:r>
              <a:rPr lang="en-US" dirty="0" err="1" smtClean="0"/>
              <a:t>vệ</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nội</a:t>
            </a:r>
            <a:r>
              <a:rPr lang="en-US" dirty="0" smtClean="0"/>
              <a:t> </a:t>
            </a:r>
            <a:r>
              <a:rPr lang="en-US" dirty="0" err="1" smtClean="0"/>
              <a:t>tại</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như</a:t>
            </a:r>
            <a:r>
              <a:rPr lang="en-US" dirty="0" smtClean="0"/>
              <a:t> </a:t>
            </a:r>
            <a:r>
              <a:rPr lang="en-US" dirty="0" err="1" smtClean="0"/>
              <a:t>mọt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chính</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bở</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chứa</a:t>
            </a:r>
            <a:r>
              <a:rPr lang="en-US" dirty="0" smtClean="0"/>
              <a:t> </a:t>
            </a:r>
            <a:r>
              <a:rPr lang="en-US" dirty="0" err="1" smtClean="0"/>
              <a:t>nhiều</a:t>
            </a:r>
            <a:r>
              <a:rPr lang="en-US" dirty="0" smtClean="0"/>
              <a:t> </a:t>
            </a:r>
            <a:r>
              <a:rPr lang="en-US" dirty="0" err="1" smtClean="0"/>
              <a:t>luồng</a:t>
            </a:r>
            <a:r>
              <a:rPr lang="en-US" dirty="0" smtClean="0"/>
              <a:t>.</a:t>
            </a:r>
          </a:p>
          <a:p>
            <a:pPr lvl="1"/>
            <a:r>
              <a:rPr lang="en-US" dirty="0" err="1" smtClean="0"/>
              <a:t>Một</a:t>
            </a:r>
            <a:r>
              <a:rPr lang="en-US" dirty="0" smtClean="0"/>
              <a:t> </a:t>
            </a:r>
            <a:r>
              <a:rPr lang="en-US" dirty="0" err="1" smtClean="0"/>
              <a:t>luồng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bộ</a:t>
            </a:r>
            <a:r>
              <a:rPr lang="en-US" dirty="0" smtClean="0"/>
              <a:t> </a:t>
            </a:r>
            <a:r>
              <a:rPr lang="en-US" dirty="0" err="1" smtClean="0"/>
              <a:t>nhớ</a:t>
            </a:r>
            <a:r>
              <a:rPr lang="en-US" dirty="0" smtClean="0"/>
              <a:t> ở </a:t>
            </a:r>
            <a:r>
              <a:rPr lang="en-US" dirty="0" err="1" smtClean="0"/>
              <a:t>đó</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chia</a:t>
            </a:r>
            <a:r>
              <a:rPr lang="en-US" dirty="0" smtClean="0"/>
              <a:t> </a:t>
            </a:r>
            <a:r>
              <a:rPr lang="en-US" dirty="0" err="1" smtClean="0"/>
              <a:t>sẻ</a:t>
            </a:r>
            <a:r>
              <a:rPr lang="en-US" dirty="0" smtClean="0"/>
              <a:t> </a:t>
            </a:r>
            <a:r>
              <a:rPr lang="en-US" dirty="0" err="1" smtClean="0"/>
              <a:t>với</a:t>
            </a:r>
            <a:r>
              <a:rPr lang="en-US" dirty="0" smtClean="0"/>
              <a:t> </a:t>
            </a:r>
            <a:r>
              <a:rPr lang="en-US" dirty="0" err="1" smtClean="0"/>
              <a:t>các</a:t>
            </a:r>
            <a:r>
              <a:rPr lang="en-US" dirty="0" smtClean="0"/>
              <a:t> </a:t>
            </a:r>
            <a:r>
              <a:rPr lang="en-US" dirty="0" err="1" smtClean="0"/>
              <a:t>luồng</a:t>
            </a:r>
            <a:r>
              <a:rPr lang="en-US" dirty="0" smtClean="0"/>
              <a:t> </a:t>
            </a:r>
            <a:r>
              <a:rPr lang="en-US" dirty="0" err="1" smtClean="0"/>
              <a:t>khác</a:t>
            </a:r>
            <a:r>
              <a:rPr lang="en-US" dirty="0" smtClean="0"/>
              <a:t>.</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err="1" smtClean="0"/>
              <a:t>Xác</a:t>
            </a:r>
            <a:r>
              <a:rPr lang="en-US" dirty="0" smtClean="0"/>
              <a:t> </a:t>
            </a:r>
            <a:r>
              <a:rPr lang="en-US" dirty="0" err="1" smtClean="0"/>
              <a:t>định</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và</a:t>
            </a:r>
            <a:r>
              <a:rPr lang="en-US" dirty="0" smtClean="0"/>
              <a:t> </a:t>
            </a:r>
            <a:r>
              <a:rPr lang="en-US" dirty="0" err="1" smtClean="0"/>
              <a:t>luồng</a:t>
            </a:r>
            <a:endParaRPr lang="en-US" dirty="0"/>
          </a:p>
        </p:txBody>
      </p:sp>
      <p:sp>
        <p:nvSpPr>
          <p:cNvPr id="3" name="Content Placeholder 2"/>
          <p:cNvSpPr>
            <a:spLocks noGrp="1"/>
          </p:cNvSpPr>
          <p:nvPr>
            <p:ph idx="1"/>
          </p:nvPr>
        </p:nvSpPr>
        <p:spPr>
          <a:xfrm>
            <a:off x="457200" y="1447800"/>
            <a:ext cx="8229600" cy="4876800"/>
          </a:xfrm>
        </p:spPr>
        <p:txBody>
          <a:bodyPr/>
          <a:lstStyle/>
          <a:p>
            <a:pPr>
              <a:lnSpc>
                <a:spcPct val="70000"/>
              </a:lnSpc>
            </a:pPr>
            <a:r>
              <a:rPr lang="en-US" dirty="0" err="1" smtClean="0"/>
              <a:t>Với</a:t>
            </a:r>
            <a:r>
              <a:rPr lang="en-US" dirty="0" smtClean="0"/>
              <a:t> </a:t>
            </a:r>
            <a:r>
              <a:rPr lang="en-US" dirty="0" err="1" smtClean="0"/>
              <a:t>mỗi</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hãy</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hoặc</a:t>
            </a:r>
            <a:r>
              <a:rPr lang="en-US" dirty="0" smtClean="0"/>
              <a:t> </a:t>
            </a:r>
            <a:r>
              <a:rPr lang="en-US" dirty="0" err="1" smtClean="0"/>
              <a:t>luồng</a:t>
            </a:r>
            <a:endParaRPr lang="en-US" dirty="0" smtClean="0"/>
          </a:p>
          <a:p>
            <a:pPr lvl="1">
              <a:lnSpc>
                <a:spcPct val="70000"/>
              </a:lnSpc>
            </a:pPr>
            <a:r>
              <a:rPr lang="en-US" dirty="0" err="1" smtClean="0"/>
              <a:t>Phân</a:t>
            </a:r>
            <a:r>
              <a:rPr lang="en-US" dirty="0" smtClean="0"/>
              <a:t> </a:t>
            </a:r>
            <a:r>
              <a:rPr lang="en-US" dirty="0" err="1" smtClean="0"/>
              <a:t>tách</a:t>
            </a:r>
            <a:r>
              <a:rPr lang="en-US" dirty="0" smtClean="0"/>
              <a:t> </a:t>
            </a:r>
            <a:r>
              <a:rPr lang="en-US" dirty="0" err="1" smtClean="0"/>
              <a:t>các</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cần</a:t>
            </a:r>
            <a:r>
              <a:rPr lang="en-US" dirty="0" smtClean="0"/>
              <a:t> </a:t>
            </a:r>
            <a:r>
              <a:rPr lang="en-US" dirty="0" err="1" smtClean="0"/>
              <a:t>để</a:t>
            </a:r>
            <a:r>
              <a:rPr lang="en-US" dirty="0" smtClean="0"/>
              <a:t>:</a:t>
            </a:r>
          </a:p>
          <a:p>
            <a:pPr lvl="2">
              <a:lnSpc>
                <a:spcPct val="70000"/>
              </a:lnSpc>
            </a:pPr>
            <a:r>
              <a:rPr lang="en-US" dirty="0" err="1" smtClean="0"/>
              <a:t>Sử</a:t>
            </a:r>
            <a:r>
              <a:rPr lang="en-US" dirty="0" smtClean="0"/>
              <a:t> </a:t>
            </a:r>
            <a:r>
              <a:rPr lang="en-US" dirty="0" err="1" smtClean="0"/>
              <a:t>dụng</a:t>
            </a:r>
            <a:r>
              <a:rPr lang="en-US" dirty="0" smtClean="0"/>
              <a:t> </a:t>
            </a:r>
            <a:r>
              <a:rPr lang="en-US" dirty="0" err="1" smtClean="0"/>
              <a:t>đa</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hoặc</a:t>
            </a:r>
            <a:r>
              <a:rPr lang="en-US" dirty="0" smtClean="0"/>
              <a:t> </a:t>
            </a:r>
            <a:r>
              <a:rPr lang="en-US" dirty="0" err="1" smtClean="0"/>
              <a:t>nút</a:t>
            </a:r>
            <a:endParaRPr lang="en-US" dirty="0" smtClean="0"/>
          </a:p>
          <a:p>
            <a:pPr lvl="2">
              <a:lnSpc>
                <a:spcPct val="70000"/>
              </a:lnSpc>
            </a:pPr>
            <a:r>
              <a:rPr lang="en-US" dirty="0" err="1" smtClean="0"/>
              <a:t>Tăng</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tận</a:t>
            </a:r>
            <a:r>
              <a:rPr lang="en-US" dirty="0" smtClean="0"/>
              <a:t> </a:t>
            </a:r>
            <a:r>
              <a:rPr lang="en-US" dirty="0" err="1" smtClean="0"/>
              <a:t>dụng</a:t>
            </a:r>
            <a:r>
              <a:rPr lang="en-US" dirty="0" smtClean="0"/>
              <a:t> CPU</a:t>
            </a:r>
          </a:p>
          <a:p>
            <a:pPr lvl="2">
              <a:lnSpc>
                <a:spcPct val="70000"/>
              </a:lnSpc>
            </a:pPr>
            <a:r>
              <a:rPr lang="en-US" dirty="0" err="1" smtClean="0"/>
              <a:t>Phục</a:t>
            </a:r>
            <a:r>
              <a:rPr lang="en-US" dirty="0" smtClean="0"/>
              <a:t> </a:t>
            </a:r>
            <a:r>
              <a:rPr lang="en-US" dirty="0" err="1" smtClean="0"/>
              <a:t>vụ</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tới</a:t>
            </a:r>
            <a:r>
              <a:rPr lang="en-US" dirty="0" smtClean="0"/>
              <a:t> </a:t>
            </a:r>
            <a:r>
              <a:rPr lang="en-US" dirty="0" err="1" smtClean="0"/>
              <a:t>thời</a:t>
            </a:r>
            <a:r>
              <a:rPr lang="en-US" dirty="0" smtClean="0"/>
              <a:t> </a:t>
            </a:r>
            <a:r>
              <a:rPr lang="en-US" dirty="0" err="1" smtClean="0"/>
              <a:t>gian</a:t>
            </a:r>
            <a:endParaRPr lang="en-US" dirty="0" smtClean="0"/>
          </a:p>
          <a:p>
            <a:pPr lvl="2">
              <a:lnSpc>
                <a:spcPct val="70000"/>
              </a:lnSpc>
            </a:pPr>
            <a:r>
              <a:rPr lang="vi-VN" dirty="0" smtClean="0"/>
              <a:t>Ư</a:t>
            </a:r>
            <a:r>
              <a:rPr lang="en-US" dirty="0" smtClean="0"/>
              <a:t>u </a:t>
            </a:r>
            <a:r>
              <a:rPr lang="en-US" dirty="0" err="1" smtClean="0"/>
              <a:t>tiên</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p>
          <a:p>
            <a:pPr lvl="2">
              <a:lnSpc>
                <a:spcPct val="70000"/>
              </a:lnSpc>
            </a:pPr>
            <a:r>
              <a:rPr lang="en-US" dirty="0" err="1" smtClean="0"/>
              <a:t>Đạt</a:t>
            </a:r>
            <a:r>
              <a:rPr lang="en-US" dirty="0" smtClean="0"/>
              <a:t> </a:t>
            </a:r>
            <a:r>
              <a:rPr lang="en-US" dirty="0" err="1" smtClean="0"/>
              <a:t>được</a:t>
            </a:r>
            <a:r>
              <a:rPr lang="en-US" dirty="0" smtClean="0"/>
              <a:t> </a:t>
            </a:r>
            <a:r>
              <a:rPr lang="en-US" dirty="0" err="1" smtClean="0"/>
              <a:t>sự</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phân</a:t>
            </a:r>
            <a:r>
              <a:rPr lang="en-US" dirty="0" smtClean="0"/>
              <a:t> </a:t>
            </a:r>
            <a:r>
              <a:rPr lang="en-US" dirty="0" err="1" smtClean="0"/>
              <a:t>chia</a:t>
            </a:r>
            <a:r>
              <a:rPr lang="en-US" dirty="0" smtClean="0"/>
              <a:t> </a:t>
            </a:r>
            <a:r>
              <a:rPr lang="en-US" dirty="0" err="1" smtClean="0"/>
              <a:t>tải</a:t>
            </a:r>
            <a:r>
              <a:rPr lang="en-US" dirty="0" smtClean="0"/>
              <a:t>)</a:t>
            </a:r>
          </a:p>
          <a:p>
            <a:pPr lvl="2">
              <a:lnSpc>
                <a:spcPct val="70000"/>
              </a:lnSpc>
            </a:pPr>
            <a:r>
              <a:rPr lang="en-US" dirty="0" err="1" smtClean="0"/>
              <a:t>Tách</a:t>
            </a:r>
            <a:r>
              <a:rPr lang="en-US" dirty="0" smtClean="0"/>
              <a:t> </a:t>
            </a:r>
            <a:r>
              <a:rPr lang="en-US" dirty="0" err="1" smtClean="0"/>
              <a:t>biệt</a:t>
            </a:r>
            <a:r>
              <a:rPr lang="en-US" dirty="0" smtClean="0"/>
              <a:t> </a:t>
            </a:r>
            <a:r>
              <a:rPr lang="en-US" dirty="0" err="1" smtClean="0"/>
              <a:t>các</a:t>
            </a:r>
            <a:r>
              <a:rPr lang="en-US" dirty="0" smtClean="0"/>
              <a:t> </a:t>
            </a:r>
            <a:r>
              <a:rPr lang="en-US" dirty="0" err="1" smtClean="0"/>
              <a:t>mối</a:t>
            </a:r>
            <a:r>
              <a:rPr lang="en-US" dirty="0" smtClean="0"/>
              <a:t> </a:t>
            </a:r>
            <a:r>
              <a:rPr lang="en-US" dirty="0" err="1" smtClean="0"/>
              <a:t>quan</a:t>
            </a:r>
            <a:r>
              <a:rPr lang="en-US" dirty="0" smtClean="0"/>
              <a:t> </a:t>
            </a:r>
            <a:r>
              <a:rPr lang="en-US" dirty="0" err="1" smtClean="0"/>
              <a:t>tâm</a:t>
            </a:r>
            <a:r>
              <a:rPr lang="en-US" dirty="0" smtClean="0"/>
              <a:t> </a:t>
            </a:r>
            <a:r>
              <a:rPr lang="en-US" dirty="0" err="1" smtClean="0"/>
              <a:t>trong</a:t>
            </a:r>
            <a:r>
              <a:rPr lang="en-US" dirty="0" smtClean="0"/>
              <a:t> </a:t>
            </a:r>
            <a:r>
              <a:rPr lang="en-US" dirty="0" err="1" smtClean="0"/>
              <a:t>các</a:t>
            </a:r>
            <a:r>
              <a:rPr lang="en-US" dirty="0" smtClean="0"/>
              <a:t> </a:t>
            </a:r>
            <a:r>
              <a:rPr lang="en-US" dirty="0" err="1" smtClean="0"/>
              <a:t>lịnh</a:t>
            </a:r>
            <a:r>
              <a:rPr lang="en-US" dirty="0" smtClean="0"/>
              <a:t> </a:t>
            </a:r>
            <a:r>
              <a:rPr lang="en-US" dirty="0" err="1" smtClean="0"/>
              <a:t>vực</a:t>
            </a:r>
            <a:r>
              <a:rPr lang="en-US" dirty="0" smtClean="0"/>
              <a:t> </a:t>
            </a:r>
            <a:r>
              <a:rPr lang="en-US" dirty="0" err="1" smtClean="0"/>
              <a:t>phần</a:t>
            </a:r>
            <a:r>
              <a:rPr lang="en-US" dirty="0" smtClean="0"/>
              <a:t> </a:t>
            </a:r>
            <a:r>
              <a:rPr lang="en-US" dirty="0" err="1" smtClean="0"/>
              <a:t>mềm</a:t>
            </a:r>
            <a:endParaRPr lang="en-US" dirty="0" smtClean="0"/>
          </a:p>
          <a:p>
            <a:pPr lvl="2">
              <a:lnSpc>
                <a:spcPct val="70000"/>
              </a:lnSpc>
            </a:pPr>
            <a:r>
              <a:rPr lang="en-US" dirty="0" err="1" smtClean="0"/>
              <a:t>Tăng</a:t>
            </a:r>
            <a:r>
              <a:rPr lang="en-US" dirty="0" smtClean="0"/>
              <a:t> </a:t>
            </a:r>
            <a:r>
              <a:rPr lang="en-US" dirty="0" err="1" smtClean="0"/>
              <a:t>tính</a:t>
            </a:r>
            <a:r>
              <a:rPr lang="en-US" dirty="0" smtClean="0"/>
              <a:t> </a:t>
            </a:r>
            <a:r>
              <a:rPr lang="en-US" dirty="0" err="1" smtClean="0"/>
              <a:t>sẵn</a:t>
            </a:r>
            <a:r>
              <a:rPr lang="en-US" dirty="0" smtClean="0"/>
              <a:t> </a:t>
            </a:r>
            <a:r>
              <a:rPr lang="en-US" dirty="0" err="1" smtClean="0"/>
              <a:t>dùng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(system availability)</a:t>
            </a:r>
          </a:p>
          <a:p>
            <a:pPr lvl="2">
              <a:lnSpc>
                <a:spcPct val="70000"/>
              </a:lnSpc>
            </a:pPr>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chính</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các</a:t>
            </a:r>
            <a:r>
              <a:rPr lang="en-US" dirty="0" smtClean="0"/>
              <a:t> </a:t>
            </a:r>
            <a:r>
              <a:rPr lang="en-US" dirty="0" err="1" smtClean="0"/>
              <a:t>tiến</a:t>
            </a:r>
            <a:r>
              <a:rPr lang="en-US" dirty="0" smtClean="0"/>
              <a:t> </a:t>
            </a:r>
            <a:r>
              <a:rPr lang="en-US" dirty="0" err="1" smtClean="0"/>
              <a:t>trình</a:t>
            </a:r>
            <a:endParaRPr lang="en-US" dirty="0"/>
          </a:p>
        </p:txBody>
      </p:sp>
      <p:sp>
        <p:nvSpPr>
          <p:cNvPr id="3" name="Content Placeholder 2"/>
          <p:cNvSpPr>
            <a:spLocks noGrp="1"/>
          </p:cNvSpPr>
          <p:nvPr>
            <p:ph idx="1"/>
          </p:nvPr>
        </p:nvSpPr>
        <p:spPr>
          <a:xfrm>
            <a:off x="457200" y="1524000"/>
            <a:ext cx="8229600" cy="3505200"/>
          </a:xfrm>
        </p:spPr>
        <p:txBody>
          <a:bodyPr/>
          <a:lstStyle/>
          <a:p>
            <a:r>
              <a:rPr lang="en-US" dirty="0" err="1" smtClean="0"/>
              <a:t>Các</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sử</a:t>
            </a:r>
            <a:r>
              <a:rPr lang="en-US" dirty="0" smtClean="0"/>
              <a:t> </a:t>
            </a:r>
            <a:r>
              <a:rPr lang="en-US" dirty="0" err="1" smtClean="0"/>
              <a:t>dụng</a:t>
            </a:r>
            <a:endParaRPr lang="en-US" dirty="0" smtClean="0"/>
          </a:p>
          <a:p>
            <a:pPr lvl="1"/>
            <a:r>
              <a:rPr lang="en-US" dirty="0" err="1" smtClean="0"/>
              <a:t>Lớp</a:t>
            </a:r>
            <a:r>
              <a:rPr lang="en-US" dirty="0" smtClean="0"/>
              <a:t> </a:t>
            </a:r>
            <a:r>
              <a:rPr lang="en-US" dirty="0" err="1" smtClean="0"/>
              <a:t>tích</a:t>
            </a:r>
            <a:r>
              <a:rPr lang="en-US" dirty="0" smtClean="0"/>
              <a:t> </a:t>
            </a:r>
            <a:r>
              <a:rPr lang="en-US" dirty="0" err="1" smtClean="0"/>
              <a:t>cực</a:t>
            </a:r>
            <a:r>
              <a:rPr lang="en-US" dirty="0" smtClean="0"/>
              <a:t>/active classes (class diagrams) </a:t>
            </a:r>
            <a:r>
              <a:rPr lang="en-US" dirty="0" err="1" smtClean="0"/>
              <a:t>và</a:t>
            </a:r>
            <a:r>
              <a:rPr lang="en-US" dirty="0" smtClean="0"/>
              <a:t> </a:t>
            </a:r>
            <a:r>
              <a:rPr lang="en-US" dirty="0" err="1" smtClean="0"/>
              <a:t>đối</a:t>
            </a:r>
            <a:r>
              <a:rPr lang="en-US" dirty="0" smtClean="0"/>
              <a:t> </a:t>
            </a:r>
            <a:r>
              <a:rPr lang="en-US" dirty="0" err="1" smtClean="0"/>
              <a:t>tượng</a:t>
            </a:r>
            <a:r>
              <a:rPr lang="en-US" dirty="0" smtClean="0"/>
              <a:t> (Interaction Diagrams)</a:t>
            </a:r>
          </a:p>
          <a:p>
            <a:pPr lvl="1"/>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/components (Component Diagrams)</a:t>
            </a:r>
          </a:p>
          <a:p>
            <a:r>
              <a:rPr lang="en-US" dirty="0" err="1" smtClean="0"/>
              <a:t>Các</a:t>
            </a:r>
            <a:r>
              <a:rPr lang="en-US" dirty="0" smtClean="0"/>
              <a:t> </a:t>
            </a:r>
            <a:r>
              <a:rPr lang="en-US" dirty="0" err="1" smtClean="0"/>
              <a:t>khuôn</a:t>
            </a:r>
            <a:r>
              <a:rPr lang="en-US" dirty="0" smtClean="0"/>
              <a:t> </a:t>
            </a:r>
            <a:r>
              <a:rPr lang="en-US" dirty="0" err="1" smtClean="0"/>
              <a:t>mẫu</a:t>
            </a:r>
            <a:r>
              <a:rPr lang="en-US" dirty="0" smtClean="0"/>
              <a:t>/</a:t>
            </a:r>
            <a:r>
              <a:rPr lang="en-US" dirty="0" err="1" smtClean="0"/>
              <a:t>kiểu</a:t>
            </a:r>
            <a:r>
              <a:rPr lang="en-US" dirty="0" smtClean="0"/>
              <a:t> </a:t>
            </a:r>
            <a:r>
              <a:rPr lang="en-US" dirty="0" err="1" smtClean="0"/>
              <a:t>mở</a:t>
            </a:r>
            <a:r>
              <a:rPr lang="en-US" dirty="0" smtClean="0"/>
              <a:t> </a:t>
            </a:r>
            <a:r>
              <a:rPr lang="en-US" dirty="0" err="1" smtClean="0"/>
              <a:t>rộng</a:t>
            </a:r>
            <a:r>
              <a:rPr lang="en-US" dirty="0" smtClean="0"/>
              <a:t>: &lt;&lt;process&gt;&gt; hay &lt;&lt;thread&gt;&gt;</a:t>
            </a:r>
          </a:p>
          <a:p>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theo</a:t>
            </a:r>
            <a:r>
              <a:rPr lang="en-US" dirty="0" smtClean="0"/>
              <a:t> </a:t>
            </a:r>
            <a:r>
              <a:rPr lang="en-US" dirty="0" err="1" smtClean="0"/>
              <a:t>các</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nhau</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23</a:t>
            </a:fld>
            <a:endParaRPr lang="en-US"/>
          </a:p>
        </p:txBody>
      </p:sp>
      <p:grpSp>
        <p:nvGrpSpPr>
          <p:cNvPr id="5" name="Group 4"/>
          <p:cNvGrpSpPr/>
          <p:nvPr/>
        </p:nvGrpSpPr>
        <p:grpSpPr>
          <a:xfrm>
            <a:off x="533400" y="5105400"/>
            <a:ext cx="8150225" cy="1049338"/>
            <a:chOff x="502558" y="3241675"/>
            <a:chExt cx="8150225" cy="1049338"/>
          </a:xfrm>
        </p:grpSpPr>
        <p:sp>
          <p:nvSpPr>
            <p:cNvPr id="6" name="Rectangle 16"/>
            <p:cNvSpPr>
              <a:spLocks noChangeArrowheads="1"/>
            </p:cNvSpPr>
            <p:nvPr/>
          </p:nvSpPr>
          <p:spPr bwMode="auto">
            <a:xfrm>
              <a:off x="502558" y="3276600"/>
              <a:ext cx="2008188" cy="990600"/>
            </a:xfrm>
            <a:prstGeom prst="rect">
              <a:avLst/>
            </a:prstGeom>
            <a:solidFill>
              <a:srgbClr val="FFFFCC"/>
            </a:solidFill>
            <a:ln w="19050">
              <a:solidFill>
                <a:srgbClr val="990033"/>
              </a:solidFill>
              <a:miter lim="800000"/>
              <a:headEnd type="none" w="sm" len="sm"/>
              <a:tailEnd type="none" w="lg" len="lg"/>
            </a:ln>
            <a:effectLst/>
          </p:spPr>
          <p:txBody>
            <a:bodyPr lIns="0" tIns="0" rIns="0" bIns="0" anchor="ctr">
              <a:noAutofit/>
            </a:bodyPr>
            <a:lstStyle/>
            <a:p>
              <a:endParaRPr lang="en-US"/>
            </a:p>
          </p:txBody>
        </p:sp>
        <p:sp>
          <p:nvSpPr>
            <p:cNvPr id="7" name="Line 17"/>
            <p:cNvSpPr>
              <a:spLocks noChangeShapeType="1"/>
            </p:cNvSpPr>
            <p:nvPr/>
          </p:nvSpPr>
          <p:spPr bwMode="auto">
            <a:xfrm>
              <a:off x="502558" y="4114800"/>
              <a:ext cx="2008188" cy="0"/>
            </a:xfrm>
            <a:prstGeom prst="line">
              <a:avLst/>
            </a:prstGeom>
            <a:noFill/>
            <a:ln w="19050">
              <a:solidFill>
                <a:srgbClr val="990033"/>
              </a:solidFill>
              <a:round/>
              <a:headEnd type="none" w="sm" len="sm"/>
              <a:tailEnd type="none" w="lg" len="lg"/>
            </a:ln>
            <a:effectLst/>
          </p:spPr>
          <p:txBody>
            <a:bodyPr wrap="none" lIns="0" tIns="0" rIns="0" bIns="0" anchor="ctr">
              <a:noAutofit/>
            </a:bodyPr>
            <a:lstStyle/>
            <a:p>
              <a:endParaRPr lang="en-US"/>
            </a:p>
          </p:txBody>
        </p:sp>
        <p:sp>
          <p:nvSpPr>
            <p:cNvPr id="8" name="Line 18"/>
            <p:cNvSpPr>
              <a:spLocks noChangeShapeType="1"/>
            </p:cNvSpPr>
            <p:nvPr/>
          </p:nvSpPr>
          <p:spPr bwMode="auto">
            <a:xfrm>
              <a:off x="502558" y="3962400"/>
              <a:ext cx="2008188" cy="0"/>
            </a:xfrm>
            <a:prstGeom prst="line">
              <a:avLst/>
            </a:prstGeom>
            <a:noFill/>
            <a:ln w="19050">
              <a:solidFill>
                <a:srgbClr val="990033"/>
              </a:solidFill>
              <a:round/>
              <a:headEnd type="none" w="sm" len="sm"/>
              <a:tailEnd type="none" w="lg" len="lg"/>
            </a:ln>
            <a:effectLst/>
          </p:spPr>
          <p:txBody>
            <a:bodyPr lIns="0" tIns="0" rIns="0" bIns="0" anchor="ctr">
              <a:noAutofit/>
            </a:bodyPr>
            <a:lstStyle/>
            <a:p>
              <a:endParaRPr lang="en-US"/>
            </a:p>
          </p:txBody>
        </p:sp>
        <p:sp>
          <p:nvSpPr>
            <p:cNvPr id="9" name="Text Box 19"/>
            <p:cNvSpPr txBox="1">
              <a:spLocks noChangeArrowheads="1"/>
            </p:cNvSpPr>
            <p:nvPr/>
          </p:nvSpPr>
          <p:spPr bwMode="auto">
            <a:xfrm>
              <a:off x="713696" y="3376613"/>
              <a:ext cx="1600200" cy="488950"/>
            </a:xfrm>
            <a:prstGeom prst="rect">
              <a:avLst/>
            </a:prstGeom>
            <a:solidFill>
              <a:srgbClr val="FFFFCC"/>
            </a:solidFill>
            <a:ln w="28575">
              <a:noFill/>
              <a:miter lim="800000"/>
              <a:headEnd type="none" w="sm" len="sm"/>
              <a:tailEnd type="none" w="lg" len="lg"/>
            </a:ln>
            <a:effectLst/>
          </p:spPr>
          <p:txBody>
            <a:bodyPr wrap="none" lIns="0" tIns="0" rIns="0" bIns="0">
              <a:noAutofit/>
            </a:bodyPr>
            <a:lstStyle/>
            <a:p>
              <a:pPr algn="ctr"/>
              <a:r>
                <a:rPr lang="en-US" sz="1600" dirty="0"/>
                <a:t>&lt;&lt;process&gt;&gt;</a:t>
              </a:r>
            </a:p>
            <a:p>
              <a:pPr algn="ctr"/>
              <a:r>
                <a:rPr lang="en-US" sz="1600" dirty="0" err="1"/>
                <a:t>ActiveClassName</a:t>
              </a:r>
              <a:endParaRPr lang="en-US" sz="1600" dirty="0"/>
            </a:p>
          </p:txBody>
        </p:sp>
        <p:sp>
          <p:nvSpPr>
            <p:cNvPr id="10" name="Rectangle 21"/>
            <p:cNvSpPr>
              <a:spLocks noChangeArrowheads="1"/>
            </p:cNvSpPr>
            <p:nvPr/>
          </p:nvSpPr>
          <p:spPr bwMode="auto">
            <a:xfrm>
              <a:off x="3321958" y="3276600"/>
              <a:ext cx="2008188" cy="990600"/>
            </a:xfrm>
            <a:prstGeom prst="rect">
              <a:avLst/>
            </a:prstGeom>
            <a:solidFill>
              <a:srgbClr val="FFFFCC"/>
            </a:solidFill>
            <a:ln w="19050">
              <a:solidFill>
                <a:srgbClr val="990033"/>
              </a:solidFill>
              <a:miter lim="800000"/>
              <a:headEnd type="none" w="sm" len="sm"/>
              <a:tailEnd type="none" w="lg" len="lg"/>
            </a:ln>
            <a:effectLst/>
          </p:spPr>
          <p:txBody>
            <a:bodyPr lIns="0" tIns="0" rIns="0" bIns="0" anchor="ctr">
              <a:noAutofit/>
            </a:bodyPr>
            <a:lstStyle/>
            <a:p>
              <a:endParaRPr lang="en-US"/>
            </a:p>
          </p:txBody>
        </p:sp>
        <p:sp>
          <p:nvSpPr>
            <p:cNvPr id="11" name="Line 22"/>
            <p:cNvSpPr>
              <a:spLocks noChangeShapeType="1"/>
            </p:cNvSpPr>
            <p:nvPr/>
          </p:nvSpPr>
          <p:spPr bwMode="auto">
            <a:xfrm>
              <a:off x="3321958" y="4114800"/>
              <a:ext cx="2008188" cy="0"/>
            </a:xfrm>
            <a:prstGeom prst="line">
              <a:avLst/>
            </a:prstGeom>
            <a:noFill/>
            <a:ln w="19050">
              <a:solidFill>
                <a:srgbClr val="990033"/>
              </a:solidFill>
              <a:round/>
              <a:headEnd type="none" w="sm" len="sm"/>
              <a:tailEnd type="none" w="lg" len="lg"/>
            </a:ln>
            <a:effectLst/>
          </p:spPr>
          <p:txBody>
            <a:bodyPr wrap="none" lIns="0" tIns="0" rIns="0" bIns="0" anchor="ctr">
              <a:noAutofit/>
            </a:bodyPr>
            <a:lstStyle/>
            <a:p>
              <a:endParaRPr lang="en-US"/>
            </a:p>
          </p:txBody>
        </p:sp>
        <p:sp>
          <p:nvSpPr>
            <p:cNvPr id="12" name="Line 23"/>
            <p:cNvSpPr>
              <a:spLocks noChangeShapeType="1"/>
            </p:cNvSpPr>
            <p:nvPr/>
          </p:nvSpPr>
          <p:spPr bwMode="auto">
            <a:xfrm>
              <a:off x="3321958" y="3962400"/>
              <a:ext cx="2008188" cy="0"/>
            </a:xfrm>
            <a:prstGeom prst="line">
              <a:avLst/>
            </a:prstGeom>
            <a:noFill/>
            <a:ln w="19050">
              <a:solidFill>
                <a:srgbClr val="990033"/>
              </a:solidFill>
              <a:round/>
              <a:headEnd type="none" w="sm" len="sm"/>
              <a:tailEnd type="none" w="lg" len="lg"/>
            </a:ln>
            <a:effectLst/>
          </p:spPr>
          <p:txBody>
            <a:bodyPr lIns="0" tIns="0" rIns="0" bIns="0" anchor="ctr">
              <a:noAutofit/>
            </a:bodyPr>
            <a:lstStyle/>
            <a:p>
              <a:endParaRPr lang="en-US"/>
            </a:p>
          </p:txBody>
        </p:sp>
        <p:sp>
          <p:nvSpPr>
            <p:cNvPr id="13" name="Text Box 24"/>
            <p:cNvSpPr txBox="1">
              <a:spLocks noChangeArrowheads="1"/>
            </p:cNvSpPr>
            <p:nvPr/>
          </p:nvSpPr>
          <p:spPr bwMode="auto">
            <a:xfrm>
              <a:off x="3533096" y="3376613"/>
              <a:ext cx="1600200" cy="488950"/>
            </a:xfrm>
            <a:prstGeom prst="rect">
              <a:avLst/>
            </a:prstGeom>
            <a:solidFill>
              <a:srgbClr val="FFFFCC"/>
            </a:solidFill>
            <a:ln w="28575">
              <a:noFill/>
              <a:miter lim="800000"/>
              <a:headEnd type="none" w="sm" len="sm"/>
              <a:tailEnd type="none" w="lg" len="lg"/>
            </a:ln>
            <a:effectLst/>
          </p:spPr>
          <p:txBody>
            <a:bodyPr wrap="none" lIns="0" tIns="0" rIns="0" bIns="0">
              <a:noAutofit/>
            </a:bodyPr>
            <a:lstStyle/>
            <a:p>
              <a:pPr algn="ctr"/>
              <a:r>
                <a:rPr lang="en-US" sz="1600"/>
                <a:t>&lt;&lt;process&gt;&gt;</a:t>
              </a:r>
            </a:p>
            <a:p>
              <a:pPr algn="ctr"/>
              <a:r>
                <a:rPr lang="en-US" sz="1600"/>
                <a:t>ActiveClassName</a:t>
              </a:r>
            </a:p>
          </p:txBody>
        </p:sp>
        <p:sp>
          <p:nvSpPr>
            <p:cNvPr id="14" name="Line 25"/>
            <p:cNvSpPr>
              <a:spLocks noChangeShapeType="1"/>
            </p:cNvSpPr>
            <p:nvPr/>
          </p:nvSpPr>
          <p:spPr bwMode="auto">
            <a:xfrm>
              <a:off x="2559958" y="3746500"/>
              <a:ext cx="723900" cy="0"/>
            </a:xfrm>
            <a:prstGeom prst="line">
              <a:avLst/>
            </a:prstGeom>
            <a:noFill/>
            <a:ln w="28575">
              <a:solidFill>
                <a:schemeClr val="tx1"/>
              </a:solidFill>
              <a:prstDash val="lgDash"/>
              <a:round/>
              <a:headEnd/>
              <a:tailEnd type="arrow" w="lg" len="lg"/>
            </a:ln>
            <a:effectLst/>
          </p:spPr>
          <p:txBody>
            <a:bodyPr wrap="none" lIns="107950" tIns="53975" rIns="107950" bIns="53975" anchor="ctr">
              <a:noAutofit/>
            </a:bodyPr>
            <a:lstStyle/>
            <a:p>
              <a:endParaRPr lang="en-US"/>
            </a:p>
          </p:txBody>
        </p:sp>
        <p:sp>
          <p:nvSpPr>
            <p:cNvPr id="15" name="Rectangle 29"/>
            <p:cNvSpPr>
              <a:spLocks noChangeArrowheads="1"/>
            </p:cNvSpPr>
            <p:nvPr/>
          </p:nvSpPr>
          <p:spPr bwMode="auto">
            <a:xfrm>
              <a:off x="6181046" y="3241675"/>
              <a:ext cx="2471737" cy="1049338"/>
            </a:xfrm>
            <a:prstGeom prst="rect">
              <a:avLst/>
            </a:prstGeom>
            <a:solidFill>
              <a:srgbClr val="FFFFCC"/>
            </a:solidFill>
            <a:ln w="19050">
              <a:solidFill>
                <a:srgbClr val="990033"/>
              </a:solidFill>
              <a:miter lim="800000"/>
              <a:headEnd/>
              <a:tailEnd/>
            </a:ln>
          </p:spPr>
          <p:txBody>
            <a:bodyPr>
              <a:noAutofit/>
            </a:bodyPr>
            <a:lstStyle/>
            <a:p>
              <a:endParaRPr lang="en-US"/>
            </a:p>
          </p:txBody>
        </p:sp>
        <p:sp>
          <p:nvSpPr>
            <p:cNvPr id="16" name="Rectangle 30"/>
            <p:cNvSpPr>
              <a:spLocks noChangeArrowheads="1"/>
            </p:cNvSpPr>
            <p:nvPr/>
          </p:nvSpPr>
          <p:spPr bwMode="auto">
            <a:xfrm>
              <a:off x="5852433" y="3427413"/>
              <a:ext cx="704850" cy="274637"/>
            </a:xfrm>
            <a:prstGeom prst="rect">
              <a:avLst/>
            </a:prstGeom>
            <a:solidFill>
              <a:srgbClr val="FFFFCC"/>
            </a:solidFill>
            <a:ln w="19050">
              <a:solidFill>
                <a:srgbClr val="990033"/>
              </a:solidFill>
              <a:miter lim="800000"/>
              <a:headEnd/>
              <a:tailEnd/>
            </a:ln>
          </p:spPr>
          <p:txBody>
            <a:bodyPr>
              <a:noAutofit/>
            </a:bodyPr>
            <a:lstStyle/>
            <a:p>
              <a:endParaRPr lang="en-US"/>
            </a:p>
          </p:txBody>
        </p:sp>
        <p:sp>
          <p:nvSpPr>
            <p:cNvPr id="17" name="Rectangle 31"/>
            <p:cNvSpPr>
              <a:spLocks noChangeArrowheads="1"/>
            </p:cNvSpPr>
            <p:nvPr/>
          </p:nvSpPr>
          <p:spPr bwMode="auto">
            <a:xfrm>
              <a:off x="5852433" y="3849688"/>
              <a:ext cx="704850" cy="277812"/>
            </a:xfrm>
            <a:prstGeom prst="rect">
              <a:avLst/>
            </a:prstGeom>
            <a:solidFill>
              <a:srgbClr val="FFFFCC"/>
            </a:solidFill>
            <a:ln w="19050">
              <a:solidFill>
                <a:srgbClr val="990033"/>
              </a:solidFill>
              <a:miter lim="800000"/>
              <a:headEnd/>
              <a:tailEnd/>
            </a:ln>
          </p:spPr>
          <p:txBody>
            <a:bodyPr>
              <a:noAutofit/>
            </a:bodyPr>
            <a:lstStyle/>
            <a:p>
              <a:endParaRPr lang="en-US"/>
            </a:p>
          </p:txBody>
        </p:sp>
        <p:sp>
          <p:nvSpPr>
            <p:cNvPr id="18" name="Rectangle 32"/>
            <p:cNvSpPr>
              <a:spLocks noChangeArrowheads="1"/>
            </p:cNvSpPr>
            <p:nvPr/>
          </p:nvSpPr>
          <p:spPr bwMode="auto">
            <a:xfrm>
              <a:off x="6766833" y="3660775"/>
              <a:ext cx="1647825" cy="244475"/>
            </a:xfrm>
            <a:prstGeom prst="rect">
              <a:avLst/>
            </a:prstGeom>
            <a:noFill/>
            <a:ln w="9525">
              <a:noFill/>
              <a:miter lim="800000"/>
              <a:headEnd/>
              <a:tailEnd/>
            </a:ln>
          </p:spPr>
          <p:txBody>
            <a:bodyPr wrap="none" lIns="0" tIns="0" rIns="0" bIns="0">
              <a:noAutofit/>
            </a:bodyPr>
            <a:lstStyle/>
            <a:p>
              <a:r>
                <a:rPr lang="en-US" sz="1600"/>
                <a:t>Component Name</a:t>
              </a:r>
              <a:endParaRPr lang="en-US"/>
            </a:p>
          </p:txBody>
        </p:sp>
        <p:sp>
          <p:nvSpPr>
            <p:cNvPr id="19" name="Rectangle 33"/>
            <p:cNvSpPr>
              <a:spLocks noChangeArrowheads="1"/>
            </p:cNvSpPr>
            <p:nvPr/>
          </p:nvSpPr>
          <p:spPr bwMode="auto">
            <a:xfrm>
              <a:off x="6766833" y="3405188"/>
              <a:ext cx="1209675" cy="244475"/>
            </a:xfrm>
            <a:prstGeom prst="rect">
              <a:avLst/>
            </a:prstGeom>
            <a:noFill/>
            <a:ln w="9525">
              <a:noFill/>
              <a:miter lim="800000"/>
              <a:headEnd/>
              <a:tailEnd/>
            </a:ln>
          </p:spPr>
          <p:txBody>
            <a:bodyPr wrap="none" lIns="0" tIns="0" rIns="0" bIns="0">
              <a:noAutofit/>
            </a:bodyPr>
            <a:lstStyle/>
            <a:p>
              <a:r>
                <a:rPr lang="en-US" sz="1600"/>
                <a:t>&lt;&lt;Process&gt;&gt;</a:t>
              </a:r>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000" dirty="0" err="1" smtClean="0"/>
              <a:t>Mô</a:t>
            </a:r>
            <a:r>
              <a:rPr lang="en-US" sz="4000" dirty="0" smtClean="0"/>
              <a:t> </a:t>
            </a:r>
            <a:r>
              <a:rPr lang="en-US" sz="4000" dirty="0" err="1" smtClean="0"/>
              <a:t>hình</a:t>
            </a:r>
            <a:r>
              <a:rPr lang="en-US" sz="4000" dirty="0" smtClean="0"/>
              <a:t> </a:t>
            </a:r>
            <a:r>
              <a:rPr lang="en-US" sz="4000" dirty="0" err="1" smtClean="0"/>
              <a:t>hóa</a:t>
            </a:r>
            <a:r>
              <a:rPr lang="en-US" sz="4000" dirty="0" smtClean="0"/>
              <a:t> </a:t>
            </a:r>
            <a:r>
              <a:rPr lang="en-US" sz="4000" dirty="0" err="1" smtClean="0"/>
              <a:t>tiến</a:t>
            </a:r>
            <a:r>
              <a:rPr lang="en-US" sz="4000" dirty="0" smtClean="0"/>
              <a:t> </a:t>
            </a:r>
            <a:r>
              <a:rPr lang="en-US" sz="4000" dirty="0" err="1" smtClean="0"/>
              <a:t>trình</a:t>
            </a:r>
            <a:r>
              <a:rPr lang="en-US" sz="4000" dirty="0" smtClean="0"/>
              <a:t>: </a:t>
            </a:r>
            <a:r>
              <a:rPr lang="en-US" sz="4000" dirty="0" err="1" smtClean="0"/>
              <a:t>lược</a:t>
            </a:r>
            <a:r>
              <a:rPr lang="en-US" sz="4000" dirty="0" smtClean="0"/>
              <a:t> </a:t>
            </a:r>
            <a:r>
              <a:rPr lang="en-US" sz="4000" dirty="0" err="1" smtClean="0"/>
              <a:t>đồ</a:t>
            </a:r>
            <a:r>
              <a:rPr lang="en-US" sz="4000" dirty="0" smtClean="0"/>
              <a:t> </a:t>
            </a:r>
            <a:r>
              <a:rPr lang="en-US" sz="4000" dirty="0" err="1" smtClean="0"/>
              <a:t>lớp</a:t>
            </a:r>
            <a:endParaRPr lang="en-US" sz="40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24</a:t>
            </a:fld>
            <a:endParaRPr lang="en-US"/>
          </a:p>
        </p:txBody>
      </p:sp>
      <p:grpSp>
        <p:nvGrpSpPr>
          <p:cNvPr id="5" name="Content Placeholder 4"/>
          <p:cNvGrpSpPr>
            <a:grpSpLocks noGrp="1"/>
          </p:cNvGrpSpPr>
          <p:nvPr/>
        </p:nvGrpSpPr>
        <p:grpSpPr>
          <a:xfrm>
            <a:off x="457200" y="1935163"/>
            <a:ext cx="8229600" cy="4389437"/>
            <a:chOff x="647700" y="1559048"/>
            <a:chExt cx="7423150" cy="4673600"/>
          </a:xfrm>
        </p:grpSpPr>
        <p:sp>
          <p:nvSpPr>
            <p:cNvPr id="6" name="Line 13"/>
            <p:cNvSpPr>
              <a:spLocks noChangeShapeType="1"/>
            </p:cNvSpPr>
            <p:nvPr/>
          </p:nvSpPr>
          <p:spPr bwMode="auto">
            <a:xfrm flipV="1">
              <a:off x="2565400" y="3424361"/>
              <a:ext cx="728663" cy="712787"/>
            </a:xfrm>
            <a:prstGeom prst="line">
              <a:avLst/>
            </a:prstGeom>
            <a:noFill/>
            <a:ln w="28575">
              <a:solidFill>
                <a:schemeClr val="tx1"/>
              </a:solidFill>
              <a:prstDash val="lgDash"/>
              <a:round/>
              <a:headEnd type="none" w="sm" len="sm"/>
              <a:tailEnd type="arrow" w="lg" len="lg"/>
            </a:ln>
            <a:effectLst/>
          </p:spPr>
          <p:txBody>
            <a:bodyPr wrap="none" anchor="ctr"/>
            <a:lstStyle/>
            <a:p>
              <a:endParaRPr lang="en-US"/>
            </a:p>
          </p:txBody>
        </p:sp>
        <p:sp>
          <p:nvSpPr>
            <p:cNvPr id="7" name="Line 26"/>
            <p:cNvSpPr>
              <a:spLocks noChangeShapeType="1"/>
            </p:cNvSpPr>
            <p:nvPr/>
          </p:nvSpPr>
          <p:spPr bwMode="auto">
            <a:xfrm flipV="1">
              <a:off x="2006600" y="5000748"/>
              <a:ext cx="457200" cy="457200"/>
            </a:xfrm>
            <a:prstGeom prst="line">
              <a:avLst/>
            </a:prstGeom>
            <a:noFill/>
            <a:ln w="28575">
              <a:solidFill>
                <a:schemeClr val="tx1"/>
              </a:solidFill>
              <a:prstDash val="lgDash"/>
              <a:round/>
              <a:headEnd type="none" w="sm" len="sm"/>
              <a:tailEnd type="arrow" w="lg" len="lg"/>
            </a:ln>
            <a:effectLst/>
          </p:spPr>
          <p:txBody>
            <a:bodyPr wrap="none" anchor="ctr"/>
            <a:lstStyle/>
            <a:p>
              <a:endParaRPr lang="en-US"/>
            </a:p>
          </p:txBody>
        </p:sp>
        <p:sp>
          <p:nvSpPr>
            <p:cNvPr id="8" name="Text Box 2"/>
            <p:cNvSpPr txBox="1">
              <a:spLocks noChangeArrowheads="1"/>
            </p:cNvSpPr>
            <p:nvPr/>
          </p:nvSpPr>
          <p:spPr bwMode="auto">
            <a:xfrm>
              <a:off x="5753100" y="2790948"/>
              <a:ext cx="16002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b="1" i="1">
                  <a:solidFill>
                    <a:srgbClr val="00CCFF"/>
                  </a:solidFill>
                </a:rPr>
                <a:t>composition</a:t>
              </a:r>
              <a:endParaRPr lang="en-US" sz="1800">
                <a:solidFill>
                  <a:srgbClr val="00CCFF"/>
                </a:solidFill>
              </a:endParaRPr>
            </a:p>
          </p:txBody>
        </p:sp>
        <p:sp>
          <p:nvSpPr>
            <p:cNvPr id="9" name="Line 3"/>
            <p:cNvSpPr>
              <a:spLocks noChangeShapeType="1"/>
            </p:cNvSpPr>
            <p:nvPr/>
          </p:nvSpPr>
          <p:spPr bwMode="auto">
            <a:xfrm flipH="1">
              <a:off x="5195888" y="2994148"/>
              <a:ext cx="595312" cy="603250"/>
            </a:xfrm>
            <a:prstGeom prst="line">
              <a:avLst/>
            </a:prstGeom>
            <a:noFill/>
            <a:ln w="22225">
              <a:solidFill>
                <a:srgbClr val="FF0000"/>
              </a:solidFill>
              <a:round/>
              <a:headEnd type="none" w="sm" len="sm"/>
              <a:tailEnd type="triangle" w="med" len="med"/>
            </a:ln>
            <a:effectLst/>
          </p:spPr>
          <p:txBody>
            <a:bodyPr wrap="none" anchor="ctr"/>
            <a:lstStyle/>
            <a:p>
              <a:endParaRPr lang="en-US"/>
            </a:p>
          </p:txBody>
        </p:sp>
        <p:sp>
          <p:nvSpPr>
            <p:cNvPr id="10" name="Line 4"/>
            <p:cNvSpPr>
              <a:spLocks noChangeShapeType="1"/>
            </p:cNvSpPr>
            <p:nvPr/>
          </p:nvSpPr>
          <p:spPr bwMode="auto">
            <a:xfrm flipH="1" flipV="1">
              <a:off x="5195888" y="2411536"/>
              <a:ext cx="595312" cy="595312"/>
            </a:xfrm>
            <a:prstGeom prst="line">
              <a:avLst/>
            </a:prstGeom>
            <a:noFill/>
            <a:ln w="22225">
              <a:solidFill>
                <a:srgbClr val="FF0000"/>
              </a:solidFill>
              <a:round/>
              <a:headEnd type="none" w="sm" len="sm"/>
              <a:tailEnd type="triangle" w="med" len="med"/>
            </a:ln>
            <a:effectLst/>
          </p:spPr>
          <p:txBody>
            <a:bodyPr wrap="none" anchor="ctr"/>
            <a:lstStyle/>
            <a:p>
              <a:endParaRPr lang="en-US"/>
            </a:p>
          </p:txBody>
        </p:sp>
        <p:sp>
          <p:nvSpPr>
            <p:cNvPr id="11" name="Rectangle 5"/>
            <p:cNvSpPr>
              <a:spLocks noChangeArrowheads="1"/>
            </p:cNvSpPr>
            <p:nvPr/>
          </p:nvSpPr>
          <p:spPr bwMode="auto">
            <a:xfrm>
              <a:off x="1257300" y="2541711"/>
              <a:ext cx="3252788" cy="838200"/>
            </a:xfrm>
            <a:prstGeom prst="rect">
              <a:avLst/>
            </a:prstGeom>
            <a:solidFill>
              <a:srgbClr val="FFFFCC"/>
            </a:solidFill>
            <a:ln w="19050">
              <a:solidFill>
                <a:srgbClr val="8A0E5E"/>
              </a:solidFill>
              <a:miter lim="800000"/>
              <a:headEnd/>
              <a:tailEnd/>
            </a:ln>
          </p:spPr>
          <p:txBody>
            <a:bodyPr/>
            <a:lstStyle/>
            <a:p>
              <a:endParaRPr lang="en-US"/>
            </a:p>
          </p:txBody>
        </p:sp>
        <p:sp>
          <p:nvSpPr>
            <p:cNvPr id="12" name="Text Box 6"/>
            <p:cNvSpPr txBox="1">
              <a:spLocks noChangeArrowheads="1"/>
            </p:cNvSpPr>
            <p:nvPr/>
          </p:nvSpPr>
          <p:spPr bwMode="auto">
            <a:xfrm>
              <a:off x="1449388" y="2524248"/>
              <a:ext cx="2868612" cy="581025"/>
            </a:xfrm>
            <a:prstGeom prst="rect">
              <a:avLst/>
            </a:prstGeom>
            <a:noFill/>
            <a:ln w="28575">
              <a:noFill/>
              <a:miter lim="800000"/>
              <a:headEnd type="none" w="sm" len="sm"/>
              <a:tailEnd type="none" w="lg" len="lg"/>
            </a:ln>
            <a:effectLst/>
          </p:spPr>
          <p:txBody>
            <a:bodyPr wrap="none">
              <a:spAutoFit/>
            </a:bodyPr>
            <a:lstStyle/>
            <a:p>
              <a:pPr algn="ctr"/>
              <a:r>
                <a:rPr lang="en-US" sz="1600" dirty="0"/>
                <a:t>&lt;&lt;process&gt;&gt;</a:t>
              </a:r>
            </a:p>
            <a:p>
              <a:pPr algn="ctr"/>
              <a:r>
                <a:rPr lang="en-US" sz="1600" dirty="0" err="1"/>
                <a:t>CourseCatalogSystemAccess</a:t>
              </a:r>
              <a:endParaRPr lang="en-US" sz="1600" dirty="0"/>
            </a:p>
          </p:txBody>
        </p:sp>
        <p:sp>
          <p:nvSpPr>
            <p:cNvPr id="13" name="Rectangle 7"/>
            <p:cNvSpPr>
              <a:spLocks noChangeArrowheads="1"/>
            </p:cNvSpPr>
            <p:nvPr/>
          </p:nvSpPr>
          <p:spPr bwMode="auto">
            <a:xfrm>
              <a:off x="5792788" y="1576511"/>
              <a:ext cx="2185987" cy="838200"/>
            </a:xfrm>
            <a:prstGeom prst="rect">
              <a:avLst/>
            </a:prstGeom>
            <a:solidFill>
              <a:srgbClr val="FFFFCC"/>
            </a:solidFill>
            <a:ln w="19050">
              <a:solidFill>
                <a:srgbClr val="8A0E5E"/>
              </a:solidFill>
              <a:miter lim="800000"/>
              <a:headEnd/>
              <a:tailEnd/>
            </a:ln>
          </p:spPr>
          <p:txBody>
            <a:bodyPr/>
            <a:lstStyle/>
            <a:p>
              <a:endParaRPr lang="en-US"/>
            </a:p>
          </p:txBody>
        </p:sp>
        <p:sp>
          <p:nvSpPr>
            <p:cNvPr id="14" name="Text Box 8"/>
            <p:cNvSpPr txBox="1">
              <a:spLocks noChangeArrowheads="1"/>
            </p:cNvSpPr>
            <p:nvPr/>
          </p:nvSpPr>
          <p:spPr bwMode="auto">
            <a:xfrm>
              <a:off x="6173788" y="1559048"/>
              <a:ext cx="1423987" cy="581025"/>
            </a:xfrm>
            <a:prstGeom prst="rect">
              <a:avLst/>
            </a:prstGeom>
            <a:noFill/>
            <a:ln w="28575">
              <a:noFill/>
              <a:miter lim="800000"/>
              <a:headEnd type="none" w="sm" len="sm"/>
              <a:tailEnd type="none" w="lg" len="lg"/>
            </a:ln>
            <a:effectLst/>
          </p:spPr>
          <p:txBody>
            <a:bodyPr wrap="none">
              <a:spAutoFit/>
            </a:bodyPr>
            <a:lstStyle/>
            <a:p>
              <a:pPr algn="ctr"/>
              <a:r>
                <a:rPr lang="en-US" sz="1600"/>
                <a:t>&lt;&lt;thread&gt;&gt;</a:t>
              </a:r>
            </a:p>
            <a:p>
              <a:pPr algn="ctr"/>
              <a:r>
                <a:rPr lang="en-US" sz="1600"/>
                <a:t>CourseCache</a:t>
              </a:r>
            </a:p>
          </p:txBody>
        </p:sp>
        <p:sp>
          <p:nvSpPr>
            <p:cNvPr id="15" name="Rectangle 9"/>
            <p:cNvSpPr>
              <a:spLocks noChangeArrowheads="1"/>
            </p:cNvSpPr>
            <p:nvPr/>
          </p:nvSpPr>
          <p:spPr bwMode="auto">
            <a:xfrm>
              <a:off x="1273175" y="4124448"/>
              <a:ext cx="3219450" cy="838200"/>
            </a:xfrm>
            <a:prstGeom prst="rect">
              <a:avLst/>
            </a:prstGeom>
            <a:solidFill>
              <a:srgbClr val="FFFFCC"/>
            </a:solidFill>
            <a:ln w="19050">
              <a:solidFill>
                <a:srgbClr val="8A0E5E"/>
              </a:solidFill>
              <a:miter lim="800000"/>
              <a:headEnd/>
              <a:tailEnd/>
            </a:ln>
          </p:spPr>
          <p:txBody>
            <a:bodyPr/>
            <a:lstStyle/>
            <a:p>
              <a:endParaRPr lang="en-US"/>
            </a:p>
          </p:txBody>
        </p:sp>
        <p:sp>
          <p:nvSpPr>
            <p:cNvPr id="16" name="Text Box 10"/>
            <p:cNvSpPr txBox="1">
              <a:spLocks noChangeArrowheads="1"/>
            </p:cNvSpPr>
            <p:nvPr/>
          </p:nvSpPr>
          <p:spPr bwMode="auto">
            <a:xfrm>
              <a:off x="1555750" y="4106986"/>
              <a:ext cx="2654300" cy="581025"/>
            </a:xfrm>
            <a:prstGeom prst="rect">
              <a:avLst/>
            </a:prstGeom>
            <a:noFill/>
            <a:ln w="28575">
              <a:noFill/>
              <a:miter lim="800000"/>
              <a:headEnd type="none" w="sm" len="sm"/>
              <a:tailEnd type="none" w="lg" len="lg"/>
            </a:ln>
            <a:effectLst/>
          </p:spPr>
          <p:txBody>
            <a:bodyPr wrap="none">
              <a:spAutoFit/>
            </a:bodyPr>
            <a:lstStyle/>
            <a:p>
              <a:pPr algn="ctr"/>
              <a:r>
                <a:rPr lang="en-US" sz="1600"/>
                <a:t>&lt;&lt;process&gt;&gt;</a:t>
              </a:r>
            </a:p>
            <a:p>
              <a:pPr algn="ctr"/>
              <a:r>
                <a:rPr lang="en-US" sz="1600"/>
                <a:t>CourseRegistrationProcess</a:t>
              </a:r>
            </a:p>
          </p:txBody>
        </p:sp>
        <p:sp>
          <p:nvSpPr>
            <p:cNvPr id="17" name="Rectangle 11"/>
            <p:cNvSpPr>
              <a:spLocks noChangeArrowheads="1"/>
            </p:cNvSpPr>
            <p:nvPr/>
          </p:nvSpPr>
          <p:spPr bwMode="auto">
            <a:xfrm>
              <a:off x="5792788" y="3514848"/>
              <a:ext cx="2278062" cy="838200"/>
            </a:xfrm>
            <a:prstGeom prst="rect">
              <a:avLst/>
            </a:prstGeom>
            <a:solidFill>
              <a:srgbClr val="FFFFCC"/>
            </a:solidFill>
            <a:ln w="19050">
              <a:solidFill>
                <a:srgbClr val="8A0E5E"/>
              </a:solidFill>
              <a:miter lim="800000"/>
              <a:headEnd/>
              <a:tailEnd/>
            </a:ln>
          </p:spPr>
          <p:txBody>
            <a:bodyPr/>
            <a:lstStyle/>
            <a:p>
              <a:endParaRPr lang="en-US"/>
            </a:p>
          </p:txBody>
        </p:sp>
        <p:sp>
          <p:nvSpPr>
            <p:cNvPr id="18" name="Text Box 12"/>
            <p:cNvSpPr txBox="1">
              <a:spLocks noChangeArrowheads="1"/>
            </p:cNvSpPr>
            <p:nvPr/>
          </p:nvSpPr>
          <p:spPr bwMode="auto">
            <a:xfrm>
              <a:off x="6183313" y="3497386"/>
              <a:ext cx="1493837" cy="581025"/>
            </a:xfrm>
            <a:prstGeom prst="rect">
              <a:avLst/>
            </a:prstGeom>
            <a:noFill/>
            <a:ln w="28575">
              <a:noFill/>
              <a:miter lim="800000"/>
              <a:headEnd type="none" w="sm" len="sm"/>
              <a:tailEnd type="none" w="lg" len="lg"/>
            </a:ln>
            <a:effectLst/>
          </p:spPr>
          <p:txBody>
            <a:bodyPr wrap="none">
              <a:spAutoFit/>
            </a:bodyPr>
            <a:lstStyle/>
            <a:p>
              <a:pPr algn="ctr"/>
              <a:r>
                <a:rPr lang="en-US" sz="1600"/>
                <a:t>&lt;&lt;thread&gt;&gt;</a:t>
              </a:r>
            </a:p>
            <a:p>
              <a:pPr algn="ctr"/>
              <a:r>
                <a:rPr lang="en-US" sz="1600"/>
                <a:t>OfferingCache</a:t>
              </a:r>
            </a:p>
          </p:txBody>
        </p:sp>
        <p:sp>
          <p:nvSpPr>
            <p:cNvPr id="19" name="Text Box 14"/>
            <p:cNvSpPr txBox="1">
              <a:spLocks noChangeArrowheads="1"/>
            </p:cNvSpPr>
            <p:nvPr/>
          </p:nvSpPr>
          <p:spPr bwMode="auto">
            <a:xfrm>
              <a:off x="647700" y="3554536"/>
              <a:ext cx="16002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b="1" i="1">
                  <a:solidFill>
                    <a:srgbClr val="00CCFF"/>
                  </a:solidFill>
                </a:rPr>
                <a:t>dependency</a:t>
              </a:r>
              <a:endParaRPr lang="en-US" sz="1800">
                <a:solidFill>
                  <a:srgbClr val="00CCFF"/>
                </a:solidFill>
              </a:endParaRPr>
            </a:p>
          </p:txBody>
        </p:sp>
        <p:sp>
          <p:nvSpPr>
            <p:cNvPr id="20" name="Line 15"/>
            <p:cNvSpPr>
              <a:spLocks noChangeShapeType="1"/>
            </p:cNvSpPr>
            <p:nvPr/>
          </p:nvSpPr>
          <p:spPr bwMode="auto">
            <a:xfrm>
              <a:off x="2133600" y="3768848"/>
              <a:ext cx="685800" cy="0"/>
            </a:xfrm>
            <a:prstGeom prst="line">
              <a:avLst/>
            </a:prstGeom>
            <a:noFill/>
            <a:ln w="22225">
              <a:solidFill>
                <a:srgbClr val="FF0000"/>
              </a:solidFill>
              <a:round/>
              <a:headEnd type="none" w="sm" len="sm"/>
              <a:tailEnd type="triangle" w="med" len="med"/>
            </a:ln>
            <a:effectLst/>
          </p:spPr>
          <p:txBody>
            <a:bodyPr wrap="none" anchor="ctr"/>
            <a:lstStyle/>
            <a:p>
              <a:endParaRPr lang="en-US"/>
            </a:p>
          </p:txBody>
        </p:sp>
        <p:sp>
          <p:nvSpPr>
            <p:cNvPr id="21" name="Line 16"/>
            <p:cNvSpPr>
              <a:spLocks noChangeShapeType="1"/>
            </p:cNvSpPr>
            <p:nvPr/>
          </p:nvSpPr>
          <p:spPr bwMode="auto">
            <a:xfrm>
              <a:off x="4673600" y="3286248"/>
              <a:ext cx="1055688" cy="762000"/>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22" name="AutoShape 17"/>
            <p:cNvSpPr>
              <a:spLocks noChangeAspect="1" noChangeArrowheads="1"/>
            </p:cNvSpPr>
            <p:nvPr/>
          </p:nvSpPr>
          <p:spPr bwMode="auto">
            <a:xfrm rot="2510221">
              <a:off x="4516438" y="3164011"/>
              <a:ext cx="217487" cy="153987"/>
            </a:xfrm>
            <a:prstGeom prst="diamond">
              <a:avLst/>
            </a:prstGeom>
            <a:solidFill>
              <a:srgbClr val="969696"/>
            </a:solidFill>
            <a:ln w="12700">
              <a:solidFill>
                <a:schemeClr val="tx1"/>
              </a:solidFill>
              <a:miter lim="800000"/>
              <a:headEnd type="none" w="sm" len="sm"/>
              <a:tailEnd type="none" w="lg" len="lg"/>
            </a:ln>
            <a:effectLst/>
          </p:spPr>
          <p:txBody>
            <a:bodyPr wrap="none" anchor="ctr"/>
            <a:lstStyle/>
            <a:p>
              <a:endParaRPr lang="en-US"/>
            </a:p>
          </p:txBody>
        </p:sp>
        <p:sp>
          <p:nvSpPr>
            <p:cNvPr id="23" name="Line 18"/>
            <p:cNvSpPr>
              <a:spLocks noChangeShapeType="1"/>
            </p:cNvSpPr>
            <p:nvPr/>
          </p:nvSpPr>
          <p:spPr bwMode="auto">
            <a:xfrm flipV="1">
              <a:off x="4667250" y="1970211"/>
              <a:ext cx="1055688" cy="736600"/>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24" name="AutoShape 19"/>
            <p:cNvSpPr>
              <a:spLocks noChangeAspect="1" noChangeArrowheads="1"/>
            </p:cNvSpPr>
            <p:nvPr/>
          </p:nvSpPr>
          <p:spPr bwMode="auto">
            <a:xfrm rot="19089779" flipV="1">
              <a:off x="4510088" y="2675061"/>
              <a:ext cx="217487" cy="153987"/>
            </a:xfrm>
            <a:prstGeom prst="diamond">
              <a:avLst/>
            </a:prstGeom>
            <a:solidFill>
              <a:srgbClr val="969696"/>
            </a:solidFill>
            <a:ln w="12700">
              <a:solidFill>
                <a:schemeClr val="tx1"/>
              </a:solidFill>
              <a:miter lim="800000"/>
              <a:headEnd type="none" w="sm" len="sm"/>
              <a:tailEnd type="none" w="lg" len="lg"/>
            </a:ln>
            <a:effectLst/>
          </p:spPr>
          <p:txBody>
            <a:bodyPr wrap="none" anchor="ctr"/>
            <a:lstStyle/>
            <a:p>
              <a:endParaRPr lang="en-US"/>
            </a:p>
          </p:txBody>
        </p:sp>
        <p:sp>
          <p:nvSpPr>
            <p:cNvPr id="25" name="Text Box 20"/>
            <p:cNvSpPr txBox="1">
              <a:spLocks noChangeArrowheads="1"/>
            </p:cNvSpPr>
            <p:nvPr/>
          </p:nvSpPr>
          <p:spPr bwMode="auto">
            <a:xfrm>
              <a:off x="5410200" y="1576511"/>
              <a:ext cx="304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1</a:t>
              </a:r>
            </a:p>
          </p:txBody>
        </p:sp>
        <p:sp>
          <p:nvSpPr>
            <p:cNvPr id="26" name="Text Box 21"/>
            <p:cNvSpPr txBox="1">
              <a:spLocks noChangeArrowheads="1"/>
            </p:cNvSpPr>
            <p:nvPr/>
          </p:nvSpPr>
          <p:spPr bwMode="auto">
            <a:xfrm>
              <a:off x="4572000" y="2109911"/>
              <a:ext cx="304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1</a:t>
              </a:r>
            </a:p>
          </p:txBody>
        </p:sp>
        <p:sp>
          <p:nvSpPr>
            <p:cNvPr id="27" name="Text Box 22"/>
            <p:cNvSpPr txBox="1">
              <a:spLocks noChangeArrowheads="1"/>
            </p:cNvSpPr>
            <p:nvPr/>
          </p:nvSpPr>
          <p:spPr bwMode="auto">
            <a:xfrm>
              <a:off x="4495800" y="3405311"/>
              <a:ext cx="304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1</a:t>
              </a:r>
            </a:p>
          </p:txBody>
        </p:sp>
        <p:sp>
          <p:nvSpPr>
            <p:cNvPr id="28" name="Text Box 23"/>
            <p:cNvSpPr txBox="1">
              <a:spLocks noChangeArrowheads="1"/>
            </p:cNvSpPr>
            <p:nvPr/>
          </p:nvSpPr>
          <p:spPr bwMode="auto">
            <a:xfrm>
              <a:off x="5334000" y="4014911"/>
              <a:ext cx="304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1</a:t>
              </a:r>
            </a:p>
          </p:txBody>
        </p:sp>
        <p:sp>
          <p:nvSpPr>
            <p:cNvPr id="29" name="Rectangle 24"/>
            <p:cNvSpPr>
              <a:spLocks noChangeArrowheads="1"/>
            </p:cNvSpPr>
            <p:nvPr/>
          </p:nvSpPr>
          <p:spPr bwMode="auto">
            <a:xfrm>
              <a:off x="1273175" y="5394448"/>
              <a:ext cx="3219450" cy="838200"/>
            </a:xfrm>
            <a:prstGeom prst="rect">
              <a:avLst/>
            </a:prstGeom>
            <a:solidFill>
              <a:srgbClr val="FFFFCC"/>
            </a:solidFill>
            <a:ln w="19050">
              <a:solidFill>
                <a:srgbClr val="8A0E5E"/>
              </a:solidFill>
              <a:miter lim="800000"/>
              <a:headEnd/>
              <a:tailEnd/>
            </a:ln>
          </p:spPr>
          <p:txBody>
            <a:bodyPr/>
            <a:lstStyle/>
            <a:p>
              <a:endParaRPr lang="en-US"/>
            </a:p>
          </p:txBody>
        </p:sp>
        <p:sp>
          <p:nvSpPr>
            <p:cNvPr id="30" name="Text Box 25"/>
            <p:cNvSpPr txBox="1">
              <a:spLocks noChangeArrowheads="1"/>
            </p:cNvSpPr>
            <p:nvPr/>
          </p:nvSpPr>
          <p:spPr bwMode="auto">
            <a:xfrm>
              <a:off x="1944688" y="5376986"/>
              <a:ext cx="1874837" cy="581025"/>
            </a:xfrm>
            <a:prstGeom prst="rect">
              <a:avLst/>
            </a:prstGeom>
            <a:noFill/>
            <a:ln w="28575">
              <a:noFill/>
              <a:miter lim="800000"/>
              <a:headEnd type="none" w="sm" len="sm"/>
              <a:tailEnd type="none" w="lg" len="lg"/>
            </a:ln>
            <a:effectLst/>
          </p:spPr>
          <p:txBody>
            <a:bodyPr wrap="none">
              <a:spAutoFit/>
            </a:bodyPr>
            <a:lstStyle/>
            <a:p>
              <a:pPr algn="ctr"/>
              <a:r>
                <a:rPr lang="en-US" sz="1600"/>
                <a:t>&lt;&lt;process&gt;&gt;</a:t>
              </a:r>
            </a:p>
            <a:p>
              <a:pPr algn="ctr"/>
              <a:r>
                <a:rPr lang="en-US" sz="1600"/>
                <a:t>StudentApplication</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600" dirty="0" err="1" smtClean="0"/>
              <a:t>Mô</a:t>
            </a:r>
            <a:r>
              <a:rPr lang="en-US" sz="3600" dirty="0" smtClean="0"/>
              <a:t> </a:t>
            </a:r>
            <a:r>
              <a:rPr lang="en-US" sz="3600" dirty="0" err="1" smtClean="0"/>
              <a:t>hình</a:t>
            </a:r>
            <a:r>
              <a:rPr lang="en-US" sz="3600" dirty="0" smtClean="0"/>
              <a:t> </a:t>
            </a:r>
            <a:r>
              <a:rPr lang="en-US" sz="3600" dirty="0" err="1" smtClean="0"/>
              <a:t>hóa</a:t>
            </a:r>
            <a:r>
              <a:rPr lang="en-US" sz="3600" dirty="0" smtClean="0"/>
              <a:t> </a:t>
            </a:r>
            <a:r>
              <a:rPr lang="en-US" sz="3600" dirty="0" err="1" smtClean="0"/>
              <a:t>tiến</a:t>
            </a:r>
            <a:r>
              <a:rPr lang="en-US" sz="3600" dirty="0" smtClean="0"/>
              <a:t> </a:t>
            </a:r>
            <a:r>
              <a:rPr lang="en-US" sz="3600" dirty="0" err="1" smtClean="0"/>
              <a:t>trình</a:t>
            </a:r>
            <a:r>
              <a:rPr lang="en-US" sz="3600" dirty="0" smtClean="0"/>
              <a:t>: </a:t>
            </a:r>
            <a:r>
              <a:rPr lang="en-US" sz="3600" dirty="0" err="1" smtClean="0"/>
              <a:t>Lược</a:t>
            </a:r>
            <a:r>
              <a:rPr lang="en-US" sz="3600" dirty="0" smtClean="0"/>
              <a:t> </a:t>
            </a:r>
            <a:r>
              <a:rPr lang="en-US" sz="3600" dirty="0" err="1" smtClean="0"/>
              <a:t>đồ</a:t>
            </a:r>
            <a:r>
              <a:rPr lang="en-US" sz="3600" dirty="0" smtClean="0"/>
              <a:t> </a:t>
            </a:r>
            <a:r>
              <a:rPr lang="en-US" sz="3600" dirty="0" err="1" smtClean="0"/>
              <a:t>thành</a:t>
            </a:r>
            <a:r>
              <a:rPr lang="en-US" sz="3600" dirty="0" smtClean="0"/>
              <a:t> </a:t>
            </a:r>
            <a:r>
              <a:rPr lang="en-US" sz="3600" dirty="0" err="1" smtClean="0"/>
              <a:t>phần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25</a:t>
            </a:fld>
            <a:endParaRPr lang="en-US"/>
          </a:p>
        </p:txBody>
      </p:sp>
      <p:grpSp>
        <p:nvGrpSpPr>
          <p:cNvPr id="39" name="Content Placeholder 38"/>
          <p:cNvGrpSpPr>
            <a:grpSpLocks noGrp="1"/>
          </p:cNvGrpSpPr>
          <p:nvPr/>
        </p:nvGrpSpPr>
        <p:grpSpPr>
          <a:xfrm>
            <a:off x="457200" y="1935163"/>
            <a:ext cx="8229600" cy="4389437"/>
            <a:chOff x="1023938" y="1144588"/>
            <a:chExt cx="6975475" cy="4670425"/>
          </a:xfrm>
        </p:grpSpPr>
        <p:sp>
          <p:nvSpPr>
            <p:cNvPr id="40" name="Rectangle 104"/>
            <p:cNvSpPr>
              <a:spLocks noChangeArrowheads="1"/>
            </p:cNvSpPr>
            <p:nvPr/>
          </p:nvSpPr>
          <p:spPr bwMode="auto">
            <a:xfrm>
              <a:off x="5984875" y="2497138"/>
              <a:ext cx="2014538" cy="804862"/>
            </a:xfrm>
            <a:prstGeom prst="rect">
              <a:avLst/>
            </a:prstGeom>
            <a:solidFill>
              <a:srgbClr val="FFFFCC"/>
            </a:solidFill>
            <a:ln w="15875">
              <a:solidFill>
                <a:srgbClr val="990033"/>
              </a:solidFill>
              <a:miter lim="800000"/>
              <a:headEnd/>
              <a:tailEnd/>
            </a:ln>
          </p:spPr>
          <p:txBody>
            <a:bodyPr/>
            <a:lstStyle/>
            <a:p>
              <a:endParaRPr lang="en-US"/>
            </a:p>
          </p:txBody>
        </p:sp>
        <p:sp>
          <p:nvSpPr>
            <p:cNvPr id="41" name="Rectangle 105"/>
            <p:cNvSpPr>
              <a:spLocks noChangeArrowheads="1"/>
            </p:cNvSpPr>
            <p:nvPr/>
          </p:nvSpPr>
          <p:spPr bwMode="auto">
            <a:xfrm>
              <a:off x="5646738" y="265747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42" name="Text Box 47"/>
            <p:cNvSpPr txBox="1">
              <a:spLocks noChangeArrowheads="1"/>
            </p:cNvSpPr>
            <p:nvPr/>
          </p:nvSpPr>
          <p:spPr bwMode="auto">
            <a:xfrm>
              <a:off x="4559300" y="4114800"/>
              <a:ext cx="16002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b="1" i="1">
                  <a:solidFill>
                    <a:srgbClr val="00CCFF"/>
                  </a:solidFill>
                </a:rPr>
                <a:t>dependency</a:t>
              </a:r>
              <a:endParaRPr lang="en-US" sz="1800">
                <a:solidFill>
                  <a:srgbClr val="00CCFF"/>
                </a:solidFill>
              </a:endParaRPr>
            </a:p>
          </p:txBody>
        </p:sp>
        <p:sp>
          <p:nvSpPr>
            <p:cNvPr id="43" name="Line 48"/>
            <p:cNvSpPr>
              <a:spLocks noChangeShapeType="1"/>
            </p:cNvSpPr>
            <p:nvPr/>
          </p:nvSpPr>
          <p:spPr bwMode="auto">
            <a:xfrm flipH="1">
              <a:off x="3670300" y="4330700"/>
              <a:ext cx="889000" cy="355600"/>
            </a:xfrm>
            <a:prstGeom prst="line">
              <a:avLst/>
            </a:prstGeom>
            <a:noFill/>
            <a:ln w="22225">
              <a:solidFill>
                <a:srgbClr val="FF0000"/>
              </a:solidFill>
              <a:round/>
              <a:headEnd type="none" w="sm" len="sm"/>
              <a:tailEnd type="arrow" w="med" len="med"/>
            </a:ln>
            <a:effectLst/>
          </p:spPr>
          <p:txBody>
            <a:bodyPr wrap="none" anchor="ctr"/>
            <a:lstStyle/>
            <a:p>
              <a:endParaRPr lang="en-US"/>
            </a:p>
          </p:txBody>
        </p:sp>
        <p:sp>
          <p:nvSpPr>
            <p:cNvPr id="44" name="Rectangle 63"/>
            <p:cNvSpPr>
              <a:spLocks noChangeArrowheads="1"/>
            </p:cNvSpPr>
            <p:nvPr/>
          </p:nvSpPr>
          <p:spPr bwMode="auto">
            <a:xfrm>
              <a:off x="1423988" y="1851025"/>
              <a:ext cx="2192337" cy="806450"/>
            </a:xfrm>
            <a:prstGeom prst="rect">
              <a:avLst/>
            </a:prstGeom>
            <a:solidFill>
              <a:srgbClr val="FFFFCC"/>
            </a:solidFill>
            <a:ln w="15875">
              <a:solidFill>
                <a:srgbClr val="990033"/>
              </a:solidFill>
              <a:miter lim="800000"/>
              <a:headEnd/>
              <a:tailEnd/>
            </a:ln>
          </p:spPr>
          <p:txBody>
            <a:bodyPr/>
            <a:lstStyle/>
            <a:p>
              <a:endParaRPr lang="en-US"/>
            </a:p>
          </p:txBody>
        </p:sp>
        <p:sp>
          <p:nvSpPr>
            <p:cNvPr id="45" name="Rectangle 66"/>
            <p:cNvSpPr>
              <a:spLocks noChangeArrowheads="1"/>
            </p:cNvSpPr>
            <p:nvPr/>
          </p:nvSpPr>
          <p:spPr bwMode="auto">
            <a:xfrm>
              <a:off x="1947863" y="2117725"/>
              <a:ext cx="1443037" cy="258763"/>
            </a:xfrm>
            <a:prstGeom prst="rect">
              <a:avLst/>
            </a:prstGeom>
            <a:noFill/>
            <a:ln w="9525">
              <a:noFill/>
              <a:miter lim="800000"/>
              <a:headEnd/>
              <a:tailEnd/>
            </a:ln>
          </p:spPr>
          <p:txBody>
            <a:bodyPr wrap="none" lIns="0" tIns="0" rIns="0" bIns="0">
              <a:spAutoFit/>
            </a:bodyPr>
            <a:lstStyle/>
            <a:p>
              <a:r>
                <a:rPr lang="en-US" sz="1700">
                  <a:solidFill>
                    <a:srgbClr val="000000"/>
                  </a:solidFill>
                </a:rPr>
                <a:t>CourseCatalog</a:t>
              </a:r>
              <a:endParaRPr lang="en-US"/>
            </a:p>
          </p:txBody>
        </p:sp>
        <p:sp>
          <p:nvSpPr>
            <p:cNvPr id="46" name="Rectangle 67"/>
            <p:cNvSpPr>
              <a:spLocks noChangeArrowheads="1"/>
            </p:cNvSpPr>
            <p:nvPr/>
          </p:nvSpPr>
          <p:spPr bwMode="auto">
            <a:xfrm>
              <a:off x="1947863" y="2374900"/>
              <a:ext cx="1417637" cy="258763"/>
            </a:xfrm>
            <a:prstGeom prst="rect">
              <a:avLst/>
            </a:prstGeom>
            <a:noFill/>
            <a:ln w="9525">
              <a:noFill/>
              <a:miter lim="800000"/>
              <a:headEnd/>
              <a:tailEnd/>
            </a:ln>
          </p:spPr>
          <p:txBody>
            <a:bodyPr wrap="none" lIns="0" tIns="0" rIns="0" bIns="0">
              <a:spAutoFit/>
            </a:bodyPr>
            <a:lstStyle/>
            <a:p>
              <a:r>
                <a:rPr lang="en-US" sz="1700">
                  <a:solidFill>
                    <a:srgbClr val="000000"/>
                  </a:solidFill>
                </a:rPr>
                <a:t>SystemAccess</a:t>
              </a:r>
              <a:endParaRPr lang="en-US"/>
            </a:p>
          </p:txBody>
        </p:sp>
        <p:sp>
          <p:nvSpPr>
            <p:cNvPr id="47" name="Rectangle 68"/>
            <p:cNvSpPr>
              <a:spLocks noChangeArrowheads="1"/>
            </p:cNvSpPr>
            <p:nvPr/>
          </p:nvSpPr>
          <p:spPr bwMode="auto">
            <a:xfrm>
              <a:off x="1947863" y="1858963"/>
              <a:ext cx="1282700" cy="258762"/>
            </a:xfrm>
            <a:prstGeom prst="rect">
              <a:avLst/>
            </a:prstGeom>
            <a:noFill/>
            <a:ln w="9525">
              <a:noFill/>
              <a:miter lim="800000"/>
              <a:headEnd/>
              <a:tailEnd/>
            </a:ln>
          </p:spPr>
          <p:txBody>
            <a:bodyPr wrap="none" lIns="0" tIns="0" rIns="0" bIns="0">
              <a:spAutoFit/>
            </a:bodyPr>
            <a:lstStyle/>
            <a:p>
              <a:r>
                <a:rPr lang="en-US" sz="1700" dirty="0">
                  <a:solidFill>
                    <a:srgbClr val="000000"/>
                  </a:solidFill>
                </a:rPr>
                <a:t>&lt;&lt;Process&gt;&gt;</a:t>
              </a:r>
              <a:endParaRPr lang="en-US" dirty="0"/>
            </a:p>
          </p:txBody>
        </p:sp>
        <p:sp>
          <p:nvSpPr>
            <p:cNvPr id="48" name="Rectangle 69"/>
            <p:cNvSpPr>
              <a:spLocks noChangeArrowheads="1"/>
            </p:cNvSpPr>
            <p:nvPr/>
          </p:nvSpPr>
          <p:spPr bwMode="auto">
            <a:xfrm>
              <a:off x="1336675" y="3367088"/>
              <a:ext cx="2473325" cy="822325"/>
            </a:xfrm>
            <a:prstGeom prst="rect">
              <a:avLst/>
            </a:prstGeom>
            <a:solidFill>
              <a:srgbClr val="FFFFCC"/>
            </a:solidFill>
            <a:ln w="15875">
              <a:solidFill>
                <a:srgbClr val="990033"/>
              </a:solidFill>
              <a:miter lim="800000"/>
              <a:headEnd/>
              <a:tailEnd/>
            </a:ln>
          </p:spPr>
          <p:txBody>
            <a:bodyPr/>
            <a:lstStyle/>
            <a:p>
              <a:endParaRPr lang="en-US"/>
            </a:p>
          </p:txBody>
        </p:sp>
        <p:sp>
          <p:nvSpPr>
            <p:cNvPr id="49" name="Rectangle 72"/>
            <p:cNvSpPr>
              <a:spLocks noChangeArrowheads="1"/>
            </p:cNvSpPr>
            <p:nvPr/>
          </p:nvSpPr>
          <p:spPr bwMode="auto">
            <a:xfrm>
              <a:off x="1852613" y="3633788"/>
              <a:ext cx="1851025" cy="258762"/>
            </a:xfrm>
            <a:prstGeom prst="rect">
              <a:avLst/>
            </a:prstGeom>
            <a:noFill/>
            <a:ln w="9525">
              <a:noFill/>
              <a:miter lim="800000"/>
              <a:headEnd/>
              <a:tailEnd/>
            </a:ln>
          </p:spPr>
          <p:txBody>
            <a:bodyPr wrap="none" lIns="0" tIns="0" rIns="0" bIns="0">
              <a:spAutoFit/>
            </a:bodyPr>
            <a:lstStyle/>
            <a:p>
              <a:r>
                <a:rPr lang="en-US" sz="1700">
                  <a:solidFill>
                    <a:srgbClr val="000000"/>
                  </a:solidFill>
                </a:rPr>
                <a:t>CourseRegistration</a:t>
              </a:r>
              <a:endParaRPr lang="en-US"/>
            </a:p>
          </p:txBody>
        </p:sp>
        <p:sp>
          <p:nvSpPr>
            <p:cNvPr id="50" name="Rectangle 73"/>
            <p:cNvSpPr>
              <a:spLocks noChangeArrowheads="1"/>
            </p:cNvSpPr>
            <p:nvPr/>
          </p:nvSpPr>
          <p:spPr bwMode="auto">
            <a:xfrm>
              <a:off x="1852613" y="3890963"/>
              <a:ext cx="781050" cy="258762"/>
            </a:xfrm>
            <a:prstGeom prst="rect">
              <a:avLst/>
            </a:prstGeom>
            <a:noFill/>
            <a:ln w="9525">
              <a:noFill/>
              <a:miter lim="800000"/>
              <a:headEnd/>
              <a:tailEnd/>
            </a:ln>
          </p:spPr>
          <p:txBody>
            <a:bodyPr wrap="none" lIns="0" tIns="0" rIns="0" bIns="0">
              <a:spAutoFit/>
            </a:bodyPr>
            <a:lstStyle/>
            <a:p>
              <a:r>
                <a:rPr lang="en-US" sz="1700">
                  <a:solidFill>
                    <a:srgbClr val="000000"/>
                  </a:solidFill>
                </a:rPr>
                <a:t>Process</a:t>
              </a:r>
              <a:endParaRPr lang="en-US"/>
            </a:p>
          </p:txBody>
        </p:sp>
        <p:sp>
          <p:nvSpPr>
            <p:cNvPr id="51" name="Rectangle 74"/>
            <p:cNvSpPr>
              <a:spLocks noChangeArrowheads="1"/>
            </p:cNvSpPr>
            <p:nvPr/>
          </p:nvSpPr>
          <p:spPr bwMode="auto">
            <a:xfrm>
              <a:off x="1852613" y="3376613"/>
              <a:ext cx="1282700" cy="258762"/>
            </a:xfrm>
            <a:prstGeom prst="rect">
              <a:avLst/>
            </a:prstGeom>
            <a:noFill/>
            <a:ln w="9525">
              <a:noFill/>
              <a:miter lim="800000"/>
              <a:headEnd/>
              <a:tailEnd/>
            </a:ln>
          </p:spPr>
          <p:txBody>
            <a:bodyPr wrap="none" lIns="0" tIns="0" rIns="0" bIns="0">
              <a:spAutoFit/>
            </a:bodyPr>
            <a:lstStyle/>
            <a:p>
              <a:r>
                <a:rPr lang="en-US" sz="1700">
                  <a:solidFill>
                    <a:srgbClr val="000000"/>
                  </a:solidFill>
                </a:rPr>
                <a:t>&lt;&lt;Process&gt;&gt;</a:t>
              </a:r>
              <a:endParaRPr lang="en-US"/>
            </a:p>
          </p:txBody>
        </p:sp>
        <p:sp>
          <p:nvSpPr>
            <p:cNvPr id="52" name="Rectangle 75"/>
            <p:cNvSpPr>
              <a:spLocks noChangeArrowheads="1"/>
            </p:cNvSpPr>
            <p:nvPr/>
          </p:nvSpPr>
          <p:spPr bwMode="auto">
            <a:xfrm>
              <a:off x="3713163" y="4945063"/>
              <a:ext cx="2625725" cy="869950"/>
            </a:xfrm>
            <a:prstGeom prst="rect">
              <a:avLst/>
            </a:prstGeom>
            <a:solidFill>
              <a:srgbClr val="FFFFCC"/>
            </a:solidFill>
            <a:ln w="15875">
              <a:solidFill>
                <a:srgbClr val="990033"/>
              </a:solidFill>
              <a:miter lim="800000"/>
              <a:headEnd/>
              <a:tailEnd/>
            </a:ln>
          </p:spPr>
          <p:txBody>
            <a:bodyPr/>
            <a:lstStyle/>
            <a:p>
              <a:endParaRPr lang="en-US"/>
            </a:p>
          </p:txBody>
        </p:sp>
        <p:sp>
          <p:nvSpPr>
            <p:cNvPr id="53" name="Rectangle 78"/>
            <p:cNvSpPr>
              <a:spLocks noChangeArrowheads="1"/>
            </p:cNvSpPr>
            <p:nvPr/>
          </p:nvSpPr>
          <p:spPr bwMode="auto">
            <a:xfrm>
              <a:off x="4349750" y="5243513"/>
              <a:ext cx="1806575" cy="258762"/>
            </a:xfrm>
            <a:prstGeom prst="rect">
              <a:avLst/>
            </a:prstGeom>
            <a:noFill/>
            <a:ln w="9525">
              <a:noFill/>
              <a:miter lim="800000"/>
              <a:headEnd/>
              <a:tailEnd/>
            </a:ln>
          </p:spPr>
          <p:txBody>
            <a:bodyPr wrap="none" lIns="0" tIns="0" rIns="0" bIns="0">
              <a:spAutoFit/>
            </a:bodyPr>
            <a:lstStyle/>
            <a:p>
              <a:r>
                <a:rPr lang="en-US" sz="1700">
                  <a:solidFill>
                    <a:srgbClr val="000000"/>
                  </a:solidFill>
                </a:rPr>
                <a:t>StudentApplication</a:t>
              </a:r>
              <a:endParaRPr lang="en-US"/>
            </a:p>
          </p:txBody>
        </p:sp>
        <p:sp>
          <p:nvSpPr>
            <p:cNvPr id="54" name="Rectangle 79"/>
            <p:cNvSpPr>
              <a:spLocks noChangeArrowheads="1"/>
            </p:cNvSpPr>
            <p:nvPr/>
          </p:nvSpPr>
          <p:spPr bwMode="auto">
            <a:xfrm>
              <a:off x="4349750" y="4984750"/>
              <a:ext cx="1282700" cy="258763"/>
            </a:xfrm>
            <a:prstGeom prst="rect">
              <a:avLst/>
            </a:prstGeom>
            <a:noFill/>
            <a:ln w="9525">
              <a:noFill/>
              <a:miter lim="800000"/>
              <a:headEnd/>
              <a:tailEnd/>
            </a:ln>
          </p:spPr>
          <p:txBody>
            <a:bodyPr wrap="none" lIns="0" tIns="0" rIns="0" bIns="0">
              <a:spAutoFit/>
            </a:bodyPr>
            <a:lstStyle/>
            <a:p>
              <a:r>
                <a:rPr lang="en-US" sz="1700">
                  <a:solidFill>
                    <a:srgbClr val="000000"/>
                  </a:solidFill>
                </a:rPr>
                <a:t>&lt;&lt;Process&gt;&gt;</a:t>
              </a:r>
              <a:endParaRPr lang="en-US"/>
            </a:p>
          </p:txBody>
        </p:sp>
        <p:sp>
          <p:nvSpPr>
            <p:cNvPr id="55" name="Rectangle 83"/>
            <p:cNvSpPr>
              <a:spLocks noChangeArrowheads="1"/>
            </p:cNvSpPr>
            <p:nvPr/>
          </p:nvSpPr>
          <p:spPr bwMode="auto">
            <a:xfrm>
              <a:off x="6411913" y="2771775"/>
              <a:ext cx="1322387" cy="258763"/>
            </a:xfrm>
            <a:prstGeom prst="rect">
              <a:avLst/>
            </a:prstGeom>
            <a:noFill/>
            <a:ln w="9525">
              <a:noFill/>
              <a:miter lim="800000"/>
              <a:headEnd/>
              <a:tailEnd/>
            </a:ln>
          </p:spPr>
          <p:txBody>
            <a:bodyPr wrap="none" lIns="0" tIns="0" rIns="0" bIns="0">
              <a:spAutoFit/>
            </a:bodyPr>
            <a:lstStyle/>
            <a:p>
              <a:r>
                <a:rPr lang="en-US" sz="1700">
                  <a:solidFill>
                    <a:srgbClr val="000000"/>
                  </a:solidFill>
                </a:rPr>
                <a:t>CourseCache</a:t>
              </a:r>
              <a:endParaRPr lang="en-US"/>
            </a:p>
          </p:txBody>
        </p:sp>
        <p:sp>
          <p:nvSpPr>
            <p:cNvPr id="56" name="Rectangle 84"/>
            <p:cNvSpPr>
              <a:spLocks noChangeArrowheads="1"/>
            </p:cNvSpPr>
            <p:nvPr/>
          </p:nvSpPr>
          <p:spPr bwMode="auto">
            <a:xfrm>
              <a:off x="6411913" y="2514600"/>
              <a:ext cx="1187450" cy="258763"/>
            </a:xfrm>
            <a:prstGeom prst="rect">
              <a:avLst/>
            </a:prstGeom>
            <a:noFill/>
            <a:ln w="9525">
              <a:noFill/>
              <a:miter lim="800000"/>
              <a:headEnd/>
              <a:tailEnd/>
            </a:ln>
          </p:spPr>
          <p:txBody>
            <a:bodyPr wrap="none" lIns="0" tIns="0" rIns="0" bIns="0">
              <a:spAutoFit/>
            </a:bodyPr>
            <a:lstStyle/>
            <a:p>
              <a:r>
                <a:rPr lang="en-US" sz="1700">
                  <a:solidFill>
                    <a:srgbClr val="000000"/>
                  </a:solidFill>
                </a:rPr>
                <a:t>&lt;&lt;Thread&gt;&gt;</a:t>
              </a:r>
              <a:endParaRPr lang="en-US"/>
            </a:p>
          </p:txBody>
        </p:sp>
        <p:sp>
          <p:nvSpPr>
            <p:cNvPr id="57" name="Rectangle 85"/>
            <p:cNvSpPr>
              <a:spLocks noChangeArrowheads="1"/>
            </p:cNvSpPr>
            <p:nvPr/>
          </p:nvSpPr>
          <p:spPr bwMode="auto">
            <a:xfrm>
              <a:off x="5984875" y="1144588"/>
              <a:ext cx="2014538" cy="804862"/>
            </a:xfrm>
            <a:prstGeom prst="rect">
              <a:avLst/>
            </a:prstGeom>
            <a:solidFill>
              <a:srgbClr val="FFFFCC"/>
            </a:solidFill>
            <a:ln w="15875">
              <a:solidFill>
                <a:srgbClr val="990033"/>
              </a:solidFill>
              <a:miter lim="800000"/>
              <a:headEnd/>
              <a:tailEnd/>
            </a:ln>
          </p:spPr>
          <p:txBody>
            <a:bodyPr/>
            <a:lstStyle/>
            <a:p>
              <a:endParaRPr lang="en-US"/>
            </a:p>
          </p:txBody>
        </p:sp>
        <p:sp>
          <p:nvSpPr>
            <p:cNvPr id="58" name="Rectangle 86"/>
            <p:cNvSpPr>
              <a:spLocks noChangeArrowheads="1"/>
            </p:cNvSpPr>
            <p:nvPr/>
          </p:nvSpPr>
          <p:spPr bwMode="auto">
            <a:xfrm>
              <a:off x="5646738" y="130492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59" name="Rectangle 88"/>
            <p:cNvSpPr>
              <a:spLocks noChangeArrowheads="1"/>
            </p:cNvSpPr>
            <p:nvPr/>
          </p:nvSpPr>
          <p:spPr bwMode="auto">
            <a:xfrm>
              <a:off x="6459538" y="1409700"/>
              <a:ext cx="1395412" cy="258763"/>
            </a:xfrm>
            <a:prstGeom prst="rect">
              <a:avLst/>
            </a:prstGeom>
            <a:noFill/>
            <a:ln w="9525">
              <a:noFill/>
              <a:miter lim="800000"/>
              <a:headEnd/>
              <a:tailEnd/>
            </a:ln>
          </p:spPr>
          <p:txBody>
            <a:bodyPr wrap="none" lIns="0" tIns="0" rIns="0" bIns="0">
              <a:spAutoFit/>
            </a:bodyPr>
            <a:lstStyle/>
            <a:p>
              <a:r>
                <a:rPr lang="en-US" sz="1700">
                  <a:solidFill>
                    <a:srgbClr val="000000"/>
                  </a:solidFill>
                </a:rPr>
                <a:t>OfferingCache</a:t>
              </a:r>
              <a:endParaRPr lang="en-US"/>
            </a:p>
          </p:txBody>
        </p:sp>
        <p:sp>
          <p:nvSpPr>
            <p:cNvPr id="60" name="Rectangle 89"/>
            <p:cNvSpPr>
              <a:spLocks noChangeArrowheads="1"/>
            </p:cNvSpPr>
            <p:nvPr/>
          </p:nvSpPr>
          <p:spPr bwMode="auto">
            <a:xfrm>
              <a:off x="6459538" y="1168400"/>
              <a:ext cx="1187450" cy="258763"/>
            </a:xfrm>
            <a:prstGeom prst="rect">
              <a:avLst/>
            </a:prstGeom>
            <a:noFill/>
            <a:ln w="9525">
              <a:noFill/>
              <a:miter lim="800000"/>
              <a:headEnd/>
              <a:tailEnd/>
            </a:ln>
          </p:spPr>
          <p:txBody>
            <a:bodyPr wrap="none" lIns="0" tIns="0" rIns="0" bIns="0">
              <a:spAutoFit/>
            </a:bodyPr>
            <a:lstStyle/>
            <a:p>
              <a:r>
                <a:rPr lang="en-US" sz="1700">
                  <a:solidFill>
                    <a:srgbClr val="000000"/>
                  </a:solidFill>
                </a:rPr>
                <a:t>&lt;&lt;Thread&gt;&gt;</a:t>
              </a:r>
              <a:endParaRPr lang="en-US"/>
            </a:p>
          </p:txBody>
        </p:sp>
        <p:sp>
          <p:nvSpPr>
            <p:cNvPr id="61" name="Line 93"/>
            <p:cNvSpPr>
              <a:spLocks noChangeShapeType="1"/>
            </p:cNvSpPr>
            <p:nvPr/>
          </p:nvSpPr>
          <p:spPr bwMode="auto">
            <a:xfrm>
              <a:off x="3633788" y="2339975"/>
              <a:ext cx="1933575" cy="549275"/>
            </a:xfrm>
            <a:prstGeom prst="line">
              <a:avLst/>
            </a:prstGeom>
            <a:noFill/>
            <a:ln w="28575">
              <a:solidFill>
                <a:schemeClr val="tx1"/>
              </a:solidFill>
              <a:prstDash val="dash"/>
              <a:round/>
              <a:headEnd/>
              <a:tailEnd type="arrow" w="lg" len="lg"/>
            </a:ln>
          </p:spPr>
          <p:txBody>
            <a:bodyPr/>
            <a:lstStyle/>
            <a:p>
              <a:endParaRPr lang="en-US"/>
            </a:p>
          </p:txBody>
        </p:sp>
        <p:sp>
          <p:nvSpPr>
            <p:cNvPr id="62" name="Line 96"/>
            <p:cNvSpPr>
              <a:spLocks noChangeShapeType="1"/>
            </p:cNvSpPr>
            <p:nvPr/>
          </p:nvSpPr>
          <p:spPr bwMode="auto">
            <a:xfrm flipH="1" flipV="1">
              <a:off x="3124200" y="4219575"/>
              <a:ext cx="652463" cy="727075"/>
            </a:xfrm>
            <a:prstGeom prst="line">
              <a:avLst/>
            </a:prstGeom>
            <a:noFill/>
            <a:ln w="28575">
              <a:solidFill>
                <a:schemeClr val="tx1"/>
              </a:solidFill>
              <a:prstDash val="dash"/>
              <a:round/>
              <a:headEnd/>
              <a:tailEnd type="arrow" w="lg" len="lg"/>
            </a:ln>
          </p:spPr>
          <p:txBody>
            <a:bodyPr/>
            <a:lstStyle/>
            <a:p>
              <a:endParaRPr lang="en-US"/>
            </a:p>
          </p:txBody>
        </p:sp>
        <p:sp>
          <p:nvSpPr>
            <p:cNvPr id="63" name="Line 99"/>
            <p:cNvSpPr>
              <a:spLocks noChangeShapeType="1"/>
            </p:cNvSpPr>
            <p:nvPr/>
          </p:nvSpPr>
          <p:spPr bwMode="auto">
            <a:xfrm flipH="1" flipV="1">
              <a:off x="2513013" y="2687638"/>
              <a:ext cx="15875" cy="687387"/>
            </a:xfrm>
            <a:prstGeom prst="line">
              <a:avLst/>
            </a:prstGeom>
            <a:noFill/>
            <a:ln w="28575">
              <a:solidFill>
                <a:schemeClr val="tx1"/>
              </a:solidFill>
              <a:prstDash val="dash"/>
              <a:round/>
              <a:headEnd/>
              <a:tailEnd type="arrow" w="lg" len="lg"/>
            </a:ln>
          </p:spPr>
          <p:txBody>
            <a:bodyPr/>
            <a:lstStyle/>
            <a:p>
              <a:endParaRPr lang="en-US"/>
            </a:p>
          </p:txBody>
        </p:sp>
        <p:sp>
          <p:nvSpPr>
            <p:cNvPr id="64" name="Line 103"/>
            <p:cNvSpPr>
              <a:spLocks noChangeShapeType="1"/>
            </p:cNvSpPr>
            <p:nvPr/>
          </p:nvSpPr>
          <p:spPr bwMode="auto">
            <a:xfrm flipV="1">
              <a:off x="3633788" y="1565275"/>
              <a:ext cx="1933575" cy="549275"/>
            </a:xfrm>
            <a:prstGeom prst="line">
              <a:avLst/>
            </a:prstGeom>
            <a:noFill/>
            <a:ln w="28575">
              <a:solidFill>
                <a:schemeClr val="tx1"/>
              </a:solidFill>
              <a:prstDash val="dash"/>
              <a:round/>
              <a:headEnd/>
              <a:tailEnd type="arrow" w="lg" len="lg"/>
            </a:ln>
          </p:spPr>
          <p:txBody>
            <a:bodyPr/>
            <a:lstStyle/>
            <a:p>
              <a:endParaRPr lang="en-US"/>
            </a:p>
          </p:txBody>
        </p:sp>
        <p:sp>
          <p:nvSpPr>
            <p:cNvPr id="65" name="Rectangle 107"/>
            <p:cNvSpPr>
              <a:spLocks noChangeArrowheads="1"/>
            </p:cNvSpPr>
            <p:nvPr/>
          </p:nvSpPr>
          <p:spPr bwMode="auto">
            <a:xfrm>
              <a:off x="5646738" y="298767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66" name="Rectangle 108"/>
            <p:cNvSpPr>
              <a:spLocks noChangeArrowheads="1"/>
            </p:cNvSpPr>
            <p:nvPr/>
          </p:nvSpPr>
          <p:spPr bwMode="auto">
            <a:xfrm>
              <a:off x="5646738" y="162242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67" name="Rectangle 118"/>
            <p:cNvSpPr>
              <a:spLocks noChangeArrowheads="1"/>
            </p:cNvSpPr>
            <p:nvPr/>
          </p:nvSpPr>
          <p:spPr bwMode="auto">
            <a:xfrm>
              <a:off x="1100138" y="201612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68" name="Rectangle 119"/>
            <p:cNvSpPr>
              <a:spLocks noChangeArrowheads="1"/>
            </p:cNvSpPr>
            <p:nvPr/>
          </p:nvSpPr>
          <p:spPr bwMode="auto">
            <a:xfrm>
              <a:off x="1100138" y="233362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69" name="Rectangle 120"/>
            <p:cNvSpPr>
              <a:spLocks noChangeArrowheads="1"/>
            </p:cNvSpPr>
            <p:nvPr/>
          </p:nvSpPr>
          <p:spPr bwMode="auto">
            <a:xfrm>
              <a:off x="1023938" y="354012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70" name="Rectangle 121"/>
            <p:cNvSpPr>
              <a:spLocks noChangeArrowheads="1"/>
            </p:cNvSpPr>
            <p:nvPr/>
          </p:nvSpPr>
          <p:spPr bwMode="auto">
            <a:xfrm>
              <a:off x="1023938" y="385762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71" name="Rectangle 122"/>
            <p:cNvSpPr>
              <a:spLocks noChangeArrowheads="1"/>
            </p:cNvSpPr>
            <p:nvPr/>
          </p:nvSpPr>
          <p:spPr bwMode="auto">
            <a:xfrm>
              <a:off x="3373438" y="5140325"/>
              <a:ext cx="660400" cy="161925"/>
            </a:xfrm>
            <a:prstGeom prst="rect">
              <a:avLst/>
            </a:prstGeom>
            <a:solidFill>
              <a:srgbClr val="FFFFCC"/>
            </a:solidFill>
            <a:ln w="15875">
              <a:solidFill>
                <a:srgbClr val="990033"/>
              </a:solidFill>
              <a:miter lim="800000"/>
              <a:headEnd/>
              <a:tailEnd/>
            </a:ln>
          </p:spPr>
          <p:txBody>
            <a:bodyPr/>
            <a:lstStyle/>
            <a:p>
              <a:endParaRPr lang="en-US"/>
            </a:p>
          </p:txBody>
        </p:sp>
        <p:sp>
          <p:nvSpPr>
            <p:cNvPr id="72" name="Rectangle 123"/>
            <p:cNvSpPr>
              <a:spLocks noChangeArrowheads="1"/>
            </p:cNvSpPr>
            <p:nvPr/>
          </p:nvSpPr>
          <p:spPr bwMode="auto">
            <a:xfrm>
              <a:off x="3373438" y="5457825"/>
              <a:ext cx="660400" cy="161925"/>
            </a:xfrm>
            <a:prstGeom prst="rect">
              <a:avLst/>
            </a:prstGeom>
            <a:solidFill>
              <a:srgbClr val="FFFFCC"/>
            </a:solidFill>
            <a:ln w="15875">
              <a:solidFill>
                <a:srgbClr val="990033"/>
              </a:solidFill>
              <a:miter lim="800000"/>
              <a:headEnd/>
              <a:tailEnd/>
            </a:ln>
          </p:spPr>
          <p:txBody>
            <a:bodyP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err="1" smtClean="0"/>
              <a:t>Tạo</a:t>
            </a:r>
            <a:r>
              <a:rPr lang="en-US" dirty="0" smtClean="0"/>
              <a:t> </a:t>
            </a:r>
            <a:r>
              <a:rPr lang="en-US" dirty="0" err="1" smtClean="0"/>
              <a:t>và</a:t>
            </a:r>
            <a:r>
              <a:rPr lang="en-US" dirty="0" smtClean="0"/>
              <a:t> </a:t>
            </a:r>
            <a:r>
              <a:rPr lang="en-US" dirty="0" err="1" smtClean="0"/>
              <a:t>hủy</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và</a:t>
            </a:r>
            <a:r>
              <a:rPr lang="en-US" dirty="0" smtClean="0"/>
              <a:t> </a:t>
            </a:r>
            <a:r>
              <a:rPr lang="en-US" dirty="0" err="1" smtClean="0"/>
              <a:t>Luồng</a:t>
            </a:r>
            <a:endParaRPr lang="en-US" dirty="0"/>
          </a:p>
        </p:txBody>
      </p:sp>
      <p:sp>
        <p:nvSpPr>
          <p:cNvPr id="3" name="Content Placeholder 2"/>
          <p:cNvSpPr>
            <a:spLocks noGrp="1"/>
          </p:cNvSpPr>
          <p:nvPr>
            <p:ph idx="1"/>
          </p:nvPr>
        </p:nvSpPr>
        <p:spPr>
          <a:xfrm>
            <a:off x="457200" y="1676400"/>
            <a:ext cx="8229600" cy="4389120"/>
          </a:xfrm>
        </p:spPr>
        <p:txBody>
          <a:bodyPr/>
          <a:lstStyle/>
          <a:p>
            <a:r>
              <a:rPr lang="en-US" dirty="0" err="1" smtClean="0"/>
              <a:t>Kiến</a:t>
            </a:r>
            <a:r>
              <a:rPr lang="en-US" dirty="0" smtClean="0"/>
              <a:t> </a:t>
            </a:r>
            <a:r>
              <a:rPr lang="en-US" dirty="0" err="1" smtClean="0"/>
              <a:t>trúc</a:t>
            </a:r>
            <a:r>
              <a:rPr lang="en-US" dirty="0" smtClean="0"/>
              <a:t> </a:t>
            </a:r>
            <a:r>
              <a:rPr lang="en-US" dirty="0" err="1" smtClean="0"/>
              <a:t>đơn</a:t>
            </a:r>
            <a:r>
              <a:rPr lang="en-US" dirty="0" smtClean="0"/>
              <a:t> </a:t>
            </a:r>
            <a:r>
              <a:rPr lang="en-US" dirty="0" err="1" smtClean="0"/>
              <a:t>tiến</a:t>
            </a:r>
            <a:r>
              <a:rPr lang="en-US" dirty="0" smtClean="0"/>
              <a:t> </a:t>
            </a:r>
            <a:r>
              <a:rPr lang="en-US" dirty="0" err="1" smtClean="0"/>
              <a:t>trình</a:t>
            </a:r>
            <a:endParaRPr lang="en-US" dirty="0" smtClean="0"/>
          </a:p>
          <a:p>
            <a:pPr lvl="1"/>
            <a:r>
              <a:rPr lang="en-US" dirty="0" err="1" smtClean="0"/>
              <a:t>Việc</a:t>
            </a:r>
            <a:r>
              <a:rPr lang="en-US" dirty="0" smtClean="0"/>
              <a:t> </a:t>
            </a:r>
            <a:r>
              <a:rPr lang="en-US" dirty="0" err="1" smtClean="0"/>
              <a:t>tạo</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xảy</a:t>
            </a:r>
            <a:r>
              <a:rPr lang="en-US" dirty="0" smtClean="0"/>
              <a:t> </a:t>
            </a:r>
            <a:r>
              <a:rPr lang="en-US" dirty="0" err="1" smtClean="0"/>
              <a:t>ra</a:t>
            </a:r>
            <a:r>
              <a:rPr lang="en-US" dirty="0" smtClean="0"/>
              <a:t> </a:t>
            </a:r>
            <a:r>
              <a:rPr lang="en-US" dirty="0" err="1" smtClean="0"/>
              <a:t>khi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bắt</a:t>
            </a:r>
            <a:r>
              <a:rPr lang="en-US" dirty="0" smtClean="0"/>
              <a:t> </a:t>
            </a:r>
            <a:r>
              <a:rPr lang="en-US" dirty="0" err="1" smtClean="0"/>
              <a:t>đầu</a:t>
            </a:r>
            <a:endParaRPr lang="en-US" dirty="0" smtClean="0"/>
          </a:p>
          <a:p>
            <a:pPr lvl="1"/>
            <a:r>
              <a:rPr lang="en-US" dirty="0" err="1" smtClean="0"/>
              <a:t>Việc</a:t>
            </a:r>
            <a:r>
              <a:rPr lang="en-US" dirty="0" smtClean="0"/>
              <a:t> </a:t>
            </a:r>
            <a:r>
              <a:rPr lang="en-US" dirty="0" err="1" smtClean="0"/>
              <a:t>hỷ</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xảy</a:t>
            </a:r>
            <a:r>
              <a:rPr lang="en-US" dirty="0" smtClean="0"/>
              <a:t> </a:t>
            </a:r>
            <a:r>
              <a:rPr lang="en-US" dirty="0" err="1" smtClean="0"/>
              <a:t>ra</a:t>
            </a:r>
            <a:r>
              <a:rPr lang="en-US" dirty="0" smtClean="0"/>
              <a:t> </a:t>
            </a:r>
            <a:r>
              <a:rPr lang="en-US" dirty="0" err="1" smtClean="0"/>
              <a:t>khi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kết</a:t>
            </a:r>
            <a:r>
              <a:rPr lang="en-US" dirty="0" smtClean="0"/>
              <a:t> </a:t>
            </a:r>
            <a:r>
              <a:rPr lang="en-US" dirty="0" err="1" smtClean="0"/>
              <a:t>thúc</a:t>
            </a:r>
            <a:endParaRPr lang="en-US" dirty="0" smtClean="0"/>
          </a:p>
          <a:p>
            <a:r>
              <a:rPr lang="en-US" dirty="0" err="1" smtClean="0"/>
              <a:t>Kiến</a:t>
            </a:r>
            <a:r>
              <a:rPr lang="en-US" dirty="0" smtClean="0"/>
              <a:t> </a:t>
            </a:r>
            <a:r>
              <a:rPr lang="en-US" dirty="0" err="1" smtClean="0"/>
              <a:t>trúc</a:t>
            </a:r>
            <a:r>
              <a:rPr lang="en-US" dirty="0" smtClean="0"/>
              <a:t> </a:t>
            </a:r>
            <a:r>
              <a:rPr lang="en-US" dirty="0" err="1" smtClean="0"/>
              <a:t>đa</a:t>
            </a:r>
            <a:r>
              <a:rPr lang="en-US" dirty="0" smtClean="0"/>
              <a:t> </a:t>
            </a:r>
            <a:r>
              <a:rPr lang="en-US" dirty="0" err="1" smtClean="0"/>
              <a:t>xử</a:t>
            </a:r>
            <a:r>
              <a:rPr lang="en-US" dirty="0" smtClean="0"/>
              <a:t> </a:t>
            </a:r>
            <a:r>
              <a:rPr lang="en-US" dirty="0" err="1" smtClean="0"/>
              <a:t>lý</a:t>
            </a:r>
            <a:endParaRPr lang="en-US" dirty="0" smtClean="0"/>
          </a:p>
          <a:p>
            <a:pPr lvl="1"/>
            <a:r>
              <a:rPr lang="en-US" dirty="0" err="1" smtClean="0"/>
              <a:t>Các</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mới</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từ</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khi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bắt</a:t>
            </a:r>
            <a:r>
              <a:rPr lang="en-US" dirty="0" smtClean="0"/>
              <a:t> </a:t>
            </a:r>
            <a:r>
              <a:rPr lang="en-US" dirty="0" err="1" smtClean="0"/>
              <a:t>đầu</a:t>
            </a:r>
            <a:endParaRPr lang="en-US" dirty="0" smtClean="0"/>
          </a:p>
          <a:p>
            <a:pPr lvl="1"/>
            <a:r>
              <a:rPr lang="en-US" dirty="0" err="1" smtClean="0"/>
              <a:t>Mỗi</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cần</a:t>
            </a:r>
            <a:r>
              <a:rPr lang="en-US" dirty="0" smtClean="0"/>
              <a:t> </a:t>
            </a:r>
            <a:r>
              <a:rPr lang="en-US" dirty="0" err="1" smtClean="0"/>
              <a:t>được</a:t>
            </a:r>
            <a:r>
              <a:rPr lang="en-US" dirty="0" smtClean="0"/>
              <a:t> </a:t>
            </a:r>
            <a:r>
              <a:rPr lang="en-US" dirty="0" err="1" smtClean="0"/>
              <a:t>hủy</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độc</a:t>
            </a:r>
            <a:r>
              <a:rPr lang="en-US" dirty="0" smtClean="0"/>
              <a:t> </a:t>
            </a:r>
            <a:r>
              <a:rPr lang="en-US" dirty="0" err="1" smtClean="0"/>
              <a:t>lập</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err="1" smtClean="0"/>
              <a:t>Ví</a:t>
            </a:r>
            <a:r>
              <a:rPr lang="en-US" dirty="0" smtClean="0"/>
              <a:t> </a:t>
            </a:r>
            <a:r>
              <a:rPr lang="en-US" dirty="0" err="1" smtClean="0"/>
              <a:t>dụ</a:t>
            </a:r>
            <a:r>
              <a:rPr lang="en-US" dirty="0" smtClean="0"/>
              <a:t>: </a:t>
            </a:r>
            <a:r>
              <a:rPr lang="en-US" dirty="0" err="1" smtClean="0"/>
              <a:t>Tạo</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và</a:t>
            </a:r>
            <a:r>
              <a:rPr lang="en-US" dirty="0" smtClean="0"/>
              <a:t> </a:t>
            </a:r>
            <a:r>
              <a:rPr lang="en-US" dirty="0" err="1" smtClean="0"/>
              <a:t>luồng</a:t>
            </a:r>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27</a:t>
            </a:fld>
            <a:endParaRPr lang="en-US"/>
          </a:p>
        </p:txBody>
      </p:sp>
      <p:grpSp>
        <p:nvGrpSpPr>
          <p:cNvPr id="43" name="Group 42"/>
          <p:cNvGrpSpPr/>
          <p:nvPr/>
        </p:nvGrpSpPr>
        <p:grpSpPr>
          <a:xfrm>
            <a:off x="533400" y="1828800"/>
            <a:ext cx="8153400" cy="4208462"/>
            <a:chOff x="533400" y="1189038"/>
            <a:chExt cx="8153400" cy="4208462"/>
          </a:xfrm>
        </p:grpSpPr>
        <p:sp>
          <p:nvSpPr>
            <p:cNvPr id="44" name="Line 54"/>
            <p:cNvSpPr>
              <a:spLocks noChangeShapeType="1"/>
            </p:cNvSpPr>
            <p:nvPr/>
          </p:nvSpPr>
          <p:spPr bwMode="auto">
            <a:xfrm>
              <a:off x="2235200" y="1947863"/>
              <a:ext cx="0" cy="458787"/>
            </a:xfrm>
            <a:prstGeom prst="line">
              <a:avLst/>
            </a:prstGeom>
            <a:noFill/>
            <a:ln w="6350">
              <a:solidFill>
                <a:schemeClr val="tx1"/>
              </a:solidFill>
              <a:prstDash val="lgDash"/>
              <a:round/>
              <a:headEnd/>
              <a:tailEnd/>
            </a:ln>
          </p:spPr>
          <p:txBody>
            <a:bodyPr/>
            <a:lstStyle/>
            <a:p>
              <a:endParaRPr lang="en-US"/>
            </a:p>
          </p:txBody>
        </p:sp>
        <p:sp>
          <p:nvSpPr>
            <p:cNvPr id="45" name="Line 55"/>
            <p:cNvSpPr>
              <a:spLocks noChangeShapeType="1"/>
            </p:cNvSpPr>
            <p:nvPr/>
          </p:nvSpPr>
          <p:spPr bwMode="auto">
            <a:xfrm flipH="1">
              <a:off x="5945188" y="1947863"/>
              <a:ext cx="3175" cy="1258887"/>
            </a:xfrm>
            <a:prstGeom prst="line">
              <a:avLst/>
            </a:prstGeom>
            <a:noFill/>
            <a:ln w="6350">
              <a:solidFill>
                <a:schemeClr val="tx1"/>
              </a:solidFill>
              <a:prstDash val="lgDash"/>
              <a:round/>
              <a:headEnd/>
              <a:tailEnd/>
            </a:ln>
          </p:spPr>
          <p:txBody>
            <a:bodyPr/>
            <a:lstStyle/>
            <a:p>
              <a:endParaRPr lang="en-US"/>
            </a:p>
          </p:txBody>
        </p:sp>
        <p:sp>
          <p:nvSpPr>
            <p:cNvPr id="46" name="Line 56"/>
            <p:cNvSpPr>
              <a:spLocks noChangeShapeType="1"/>
            </p:cNvSpPr>
            <p:nvPr/>
          </p:nvSpPr>
          <p:spPr bwMode="auto">
            <a:xfrm>
              <a:off x="7764463" y="1947863"/>
              <a:ext cx="1587" cy="1754187"/>
            </a:xfrm>
            <a:prstGeom prst="line">
              <a:avLst/>
            </a:prstGeom>
            <a:noFill/>
            <a:ln w="6350">
              <a:solidFill>
                <a:schemeClr val="tx1"/>
              </a:solidFill>
              <a:prstDash val="lgDash"/>
              <a:round/>
              <a:headEnd/>
              <a:tailEnd/>
            </a:ln>
          </p:spPr>
          <p:txBody>
            <a:bodyPr/>
            <a:lstStyle/>
            <a:p>
              <a:endParaRPr lang="en-US"/>
            </a:p>
          </p:txBody>
        </p:sp>
        <p:sp>
          <p:nvSpPr>
            <p:cNvPr id="47" name="Line 57"/>
            <p:cNvSpPr>
              <a:spLocks noChangeShapeType="1"/>
            </p:cNvSpPr>
            <p:nvPr/>
          </p:nvSpPr>
          <p:spPr bwMode="auto">
            <a:xfrm flipH="1">
              <a:off x="4060825" y="1947863"/>
              <a:ext cx="1588" cy="668337"/>
            </a:xfrm>
            <a:prstGeom prst="line">
              <a:avLst/>
            </a:prstGeom>
            <a:noFill/>
            <a:ln w="6350">
              <a:solidFill>
                <a:schemeClr val="tx1"/>
              </a:solidFill>
              <a:prstDash val="lgDash"/>
              <a:round/>
              <a:headEnd/>
              <a:tailEnd/>
            </a:ln>
          </p:spPr>
          <p:txBody>
            <a:bodyPr/>
            <a:lstStyle/>
            <a:p>
              <a:endParaRPr lang="en-US"/>
            </a:p>
          </p:txBody>
        </p:sp>
        <p:grpSp>
          <p:nvGrpSpPr>
            <p:cNvPr id="48" name="Group 52"/>
            <p:cNvGrpSpPr>
              <a:grpSpLocks/>
            </p:cNvGrpSpPr>
            <p:nvPr/>
          </p:nvGrpSpPr>
          <p:grpSpPr bwMode="auto">
            <a:xfrm>
              <a:off x="638175" y="1189041"/>
              <a:ext cx="481013" cy="673102"/>
              <a:chOff x="402" y="563"/>
              <a:chExt cx="303" cy="424"/>
            </a:xfrm>
          </p:grpSpPr>
          <p:sp>
            <p:nvSpPr>
              <p:cNvPr id="77" name="Oval 5"/>
              <p:cNvSpPr>
                <a:spLocks noChangeArrowheads="1"/>
              </p:cNvSpPr>
              <p:nvPr/>
            </p:nvSpPr>
            <p:spPr bwMode="auto">
              <a:xfrm>
                <a:off x="484" y="563"/>
                <a:ext cx="143" cy="151"/>
              </a:xfrm>
              <a:prstGeom prst="ellipse">
                <a:avLst/>
              </a:prstGeom>
              <a:noFill/>
              <a:ln w="0">
                <a:solidFill>
                  <a:srgbClr val="CC0000"/>
                </a:solidFill>
                <a:round/>
                <a:headEnd/>
                <a:tailEnd/>
              </a:ln>
            </p:spPr>
            <p:txBody>
              <a:bodyPr/>
              <a:lstStyle/>
              <a:p>
                <a:endParaRPr lang="en-US"/>
              </a:p>
            </p:txBody>
          </p:sp>
          <p:sp>
            <p:nvSpPr>
              <p:cNvPr id="78" name="Freeform 6"/>
              <p:cNvSpPr>
                <a:spLocks/>
              </p:cNvSpPr>
              <p:nvPr/>
            </p:nvSpPr>
            <p:spPr bwMode="auto">
              <a:xfrm>
                <a:off x="555" y="714"/>
                <a:ext cx="27" cy="123"/>
              </a:xfrm>
              <a:custGeom>
                <a:avLst/>
                <a:gdLst/>
                <a:ahLst/>
                <a:cxnLst>
                  <a:cxn ang="0">
                    <a:pos x="0" y="0"/>
                  </a:cxn>
                  <a:cxn ang="0">
                    <a:pos x="0" y="129"/>
                  </a:cxn>
                </a:cxnLst>
                <a:rect l="0" t="0" r="r" b="b"/>
                <a:pathLst>
                  <a:path w="1" h="129">
                    <a:moveTo>
                      <a:pt x="0" y="0"/>
                    </a:moveTo>
                    <a:lnTo>
                      <a:pt x="0" y="129"/>
                    </a:lnTo>
                  </a:path>
                </a:pathLst>
              </a:custGeom>
              <a:solidFill>
                <a:srgbClr val="FFFFFF"/>
              </a:solidFill>
              <a:ln w="0">
                <a:solidFill>
                  <a:srgbClr val="CC0000"/>
                </a:solidFill>
                <a:round/>
                <a:headEnd/>
                <a:tailEnd/>
              </a:ln>
            </p:spPr>
            <p:txBody>
              <a:bodyPr/>
              <a:lstStyle/>
              <a:p>
                <a:endParaRPr lang="en-US"/>
              </a:p>
            </p:txBody>
          </p:sp>
          <p:sp>
            <p:nvSpPr>
              <p:cNvPr id="79" name="Freeform 7"/>
              <p:cNvSpPr>
                <a:spLocks/>
              </p:cNvSpPr>
              <p:nvPr/>
            </p:nvSpPr>
            <p:spPr bwMode="auto">
              <a:xfrm>
                <a:off x="453" y="744"/>
                <a:ext cx="195" cy="1"/>
              </a:xfrm>
              <a:custGeom>
                <a:avLst/>
                <a:gdLst/>
                <a:ahLst/>
                <a:cxnLst>
                  <a:cxn ang="0">
                    <a:pos x="0" y="0"/>
                  </a:cxn>
                  <a:cxn ang="0">
                    <a:pos x="195" y="0"/>
                  </a:cxn>
                </a:cxnLst>
                <a:rect l="0" t="0" r="r" b="b"/>
                <a:pathLst>
                  <a:path w="195" h="1">
                    <a:moveTo>
                      <a:pt x="0" y="0"/>
                    </a:moveTo>
                    <a:lnTo>
                      <a:pt x="195" y="0"/>
                    </a:lnTo>
                  </a:path>
                </a:pathLst>
              </a:custGeom>
              <a:solidFill>
                <a:srgbClr val="FFFFFF"/>
              </a:solidFill>
              <a:ln w="0">
                <a:solidFill>
                  <a:srgbClr val="CC0000"/>
                </a:solidFill>
                <a:round/>
                <a:headEnd/>
                <a:tailEnd/>
              </a:ln>
            </p:spPr>
            <p:txBody>
              <a:bodyPr/>
              <a:lstStyle/>
              <a:p>
                <a:endParaRPr lang="en-US"/>
              </a:p>
            </p:txBody>
          </p:sp>
          <p:sp>
            <p:nvSpPr>
              <p:cNvPr id="80" name="Freeform 8"/>
              <p:cNvSpPr>
                <a:spLocks/>
              </p:cNvSpPr>
              <p:nvPr/>
            </p:nvSpPr>
            <p:spPr bwMode="auto">
              <a:xfrm>
                <a:off x="402" y="837"/>
                <a:ext cx="303" cy="150"/>
              </a:xfrm>
              <a:custGeom>
                <a:avLst/>
                <a:gdLst/>
                <a:ahLst/>
                <a:cxnLst>
                  <a:cxn ang="0">
                    <a:pos x="0" y="147"/>
                  </a:cxn>
                  <a:cxn ang="0">
                    <a:pos x="153" y="0"/>
                  </a:cxn>
                  <a:cxn ang="0">
                    <a:pos x="303" y="150"/>
                  </a:cxn>
                </a:cxnLst>
                <a:rect l="0" t="0" r="r" b="b"/>
                <a:pathLst>
                  <a:path w="303" h="150">
                    <a:moveTo>
                      <a:pt x="0" y="147"/>
                    </a:moveTo>
                    <a:lnTo>
                      <a:pt x="153" y="0"/>
                    </a:lnTo>
                    <a:lnTo>
                      <a:pt x="303" y="150"/>
                    </a:lnTo>
                  </a:path>
                </a:pathLst>
              </a:custGeom>
              <a:noFill/>
              <a:ln w="0">
                <a:solidFill>
                  <a:srgbClr val="CC0000"/>
                </a:solidFill>
                <a:prstDash val="solid"/>
                <a:round/>
                <a:headEnd/>
                <a:tailEnd/>
              </a:ln>
            </p:spPr>
            <p:txBody>
              <a:bodyPr/>
              <a:lstStyle/>
              <a:p>
                <a:endParaRPr lang="en-US"/>
              </a:p>
            </p:txBody>
          </p:sp>
        </p:grpSp>
        <p:sp>
          <p:nvSpPr>
            <p:cNvPr id="49" name="Rectangle 9"/>
            <p:cNvSpPr>
              <a:spLocks noChangeArrowheads="1"/>
            </p:cNvSpPr>
            <p:nvPr/>
          </p:nvSpPr>
          <p:spPr bwMode="auto">
            <a:xfrm>
              <a:off x="533400" y="1957388"/>
              <a:ext cx="658835" cy="184666"/>
            </a:xfrm>
            <a:prstGeom prst="rect">
              <a:avLst/>
            </a:prstGeom>
            <a:noFill/>
            <a:ln w="9525">
              <a:noFill/>
              <a:miter lim="800000"/>
              <a:headEnd/>
              <a:tailEnd/>
            </a:ln>
          </p:spPr>
          <p:txBody>
            <a:bodyPr wrap="none" lIns="0" tIns="0" rIns="0" bIns="0">
              <a:spAutoFit/>
            </a:bodyPr>
            <a:lstStyle/>
            <a:p>
              <a:r>
                <a:rPr lang="en-US" sz="1200" u="sng" dirty="0"/>
                <a:t> : Student</a:t>
              </a:r>
              <a:endParaRPr lang="en-US" dirty="0"/>
            </a:p>
          </p:txBody>
        </p:sp>
        <p:sp>
          <p:nvSpPr>
            <p:cNvPr id="50" name="Line 10"/>
            <p:cNvSpPr>
              <a:spLocks noChangeShapeType="1"/>
            </p:cNvSpPr>
            <p:nvPr/>
          </p:nvSpPr>
          <p:spPr bwMode="auto">
            <a:xfrm flipH="1">
              <a:off x="877888" y="2233613"/>
              <a:ext cx="0" cy="174625"/>
            </a:xfrm>
            <a:prstGeom prst="line">
              <a:avLst/>
            </a:prstGeom>
            <a:noFill/>
            <a:ln w="6350">
              <a:solidFill>
                <a:schemeClr val="tx1"/>
              </a:solidFill>
              <a:prstDash val="lgDash"/>
              <a:round/>
              <a:headEnd/>
              <a:tailEnd/>
            </a:ln>
          </p:spPr>
          <p:txBody>
            <a:bodyPr/>
            <a:lstStyle/>
            <a:p>
              <a:endParaRPr lang="en-US"/>
            </a:p>
          </p:txBody>
        </p:sp>
        <p:sp>
          <p:nvSpPr>
            <p:cNvPr id="51" name="Rectangle 11"/>
            <p:cNvSpPr>
              <a:spLocks noChangeArrowheads="1"/>
            </p:cNvSpPr>
            <p:nvPr/>
          </p:nvSpPr>
          <p:spPr bwMode="auto">
            <a:xfrm>
              <a:off x="814388" y="2409825"/>
              <a:ext cx="120650" cy="2132013"/>
            </a:xfrm>
            <a:prstGeom prst="rect">
              <a:avLst/>
            </a:prstGeom>
            <a:noFill/>
            <a:ln w="0">
              <a:solidFill>
                <a:schemeClr val="accent6">
                  <a:lumMod val="50000"/>
                </a:schemeClr>
              </a:solidFill>
              <a:miter lim="800000"/>
              <a:headEnd/>
              <a:tailEnd/>
            </a:ln>
          </p:spPr>
          <p:txBody>
            <a:bodyPr/>
            <a:lstStyle/>
            <a:p>
              <a:endParaRPr lang="en-US"/>
            </a:p>
          </p:txBody>
        </p:sp>
        <p:sp>
          <p:nvSpPr>
            <p:cNvPr id="52" name="Rectangle 12"/>
            <p:cNvSpPr>
              <a:spLocks noChangeArrowheads="1"/>
            </p:cNvSpPr>
            <p:nvPr/>
          </p:nvSpPr>
          <p:spPr bwMode="auto">
            <a:xfrm>
              <a:off x="1509713" y="1479550"/>
              <a:ext cx="1457325" cy="539750"/>
            </a:xfrm>
            <a:prstGeom prst="rect">
              <a:avLst/>
            </a:prstGeom>
            <a:solidFill>
              <a:srgbClr val="FFFFCC"/>
            </a:solidFill>
            <a:ln w="12700">
              <a:solidFill>
                <a:srgbClr val="990033"/>
              </a:solidFill>
              <a:miter lim="800000"/>
              <a:headEnd/>
              <a:tailEnd/>
            </a:ln>
          </p:spPr>
          <p:txBody>
            <a:bodyPr/>
            <a:lstStyle/>
            <a:p>
              <a:endParaRPr lang="en-US"/>
            </a:p>
          </p:txBody>
        </p:sp>
        <p:sp>
          <p:nvSpPr>
            <p:cNvPr id="53" name="Rectangle 14"/>
            <p:cNvSpPr>
              <a:spLocks noChangeArrowheads="1"/>
            </p:cNvSpPr>
            <p:nvPr/>
          </p:nvSpPr>
          <p:spPr bwMode="auto">
            <a:xfrm>
              <a:off x="1552575" y="1546225"/>
              <a:ext cx="1336675" cy="182563"/>
            </a:xfrm>
            <a:prstGeom prst="rect">
              <a:avLst/>
            </a:prstGeom>
            <a:noFill/>
            <a:ln w="9525">
              <a:noFill/>
              <a:miter lim="800000"/>
              <a:headEnd/>
              <a:tailEnd/>
            </a:ln>
          </p:spPr>
          <p:txBody>
            <a:bodyPr wrap="none" lIns="0" tIns="0" rIns="0" bIns="0">
              <a:spAutoFit/>
            </a:bodyPr>
            <a:lstStyle/>
            <a:p>
              <a:r>
                <a:rPr lang="en-US" sz="1200" u="sng" dirty="0">
                  <a:solidFill>
                    <a:srgbClr val="000000"/>
                  </a:solidFill>
                </a:rPr>
                <a:t> : </a:t>
              </a:r>
              <a:r>
                <a:rPr lang="en-US" sz="1200" u="sng" dirty="0" err="1">
                  <a:solidFill>
                    <a:srgbClr val="000000"/>
                  </a:solidFill>
                </a:rPr>
                <a:t>MainStudentForm</a:t>
              </a:r>
              <a:endParaRPr lang="en-US" sz="1200" u="sng" dirty="0">
                <a:solidFill>
                  <a:srgbClr val="000000"/>
                </a:solidFill>
              </a:endParaRPr>
            </a:p>
          </p:txBody>
        </p:sp>
        <p:sp>
          <p:nvSpPr>
            <p:cNvPr id="54" name="Line 15"/>
            <p:cNvSpPr>
              <a:spLocks noChangeShapeType="1"/>
            </p:cNvSpPr>
            <p:nvPr/>
          </p:nvSpPr>
          <p:spPr bwMode="auto">
            <a:xfrm>
              <a:off x="2236788" y="4291013"/>
              <a:ext cx="0" cy="1106487"/>
            </a:xfrm>
            <a:prstGeom prst="line">
              <a:avLst/>
            </a:prstGeom>
            <a:noFill/>
            <a:ln w="6350">
              <a:solidFill>
                <a:schemeClr val="tx1"/>
              </a:solidFill>
              <a:prstDash val="lgDash"/>
              <a:round/>
              <a:headEnd/>
              <a:tailEnd/>
            </a:ln>
          </p:spPr>
          <p:txBody>
            <a:bodyPr/>
            <a:lstStyle/>
            <a:p>
              <a:endParaRPr lang="en-US"/>
            </a:p>
          </p:txBody>
        </p:sp>
        <p:sp>
          <p:nvSpPr>
            <p:cNvPr id="55" name="Rectangle 16"/>
            <p:cNvSpPr>
              <a:spLocks noChangeArrowheads="1"/>
            </p:cNvSpPr>
            <p:nvPr/>
          </p:nvSpPr>
          <p:spPr bwMode="auto">
            <a:xfrm>
              <a:off x="2178050" y="2409825"/>
              <a:ext cx="120650" cy="1862138"/>
            </a:xfrm>
            <a:prstGeom prst="rect">
              <a:avLst/>
            </a:prstGeom>
            <a:noFill/>
            <a:ln w="0">
              <a:solidFill>
                <a:schemeClr val="accent6">
                  <a:lumMod val="50000"/>
                </a:schemeClr>
              </a:solidFill>
              <a:miter lim="800000"/>
              <a:headEnd/>
              <a:tailEnd/>
            </a:ln>
          </p:spPr>
          <p:txBody>
            <a:bodyPr/>
            <a:lstStyle/>
            <a:p>
              <a:endParaRPr lang="en-US"/>
            </a:p>
          </p:txBody>
        </p:sp>
        <p:sp>
          <p:nvSpPr>
            <p:cNvPr id="56" name="Rectangle 17"/>
            <p:cNvSpPr>
              <a:spLocks noChangeArrowheads="1"/>
            </p:cNvSpPr>
            <p:nvPr/>
          </p:nvSpPr>
          <p:spPr bwMode="auto">
            <a:xfrm>
              <a:off x="5092700" y="1479550"/>
              <a:ext cx="1697038" cy="539750"/>
            </a:xfrm>
            <a:prstGeom prst="rect">
              <a:avLst/>
            </a:prstGeom>
            <a:solidFill>
              <a:srgbClr val="FFFFCC"/>
            </a:solidFill>
            <a:ln w="12700">
              <a:solidFill>
                <a:srgbClr val="990033"/>
              </a:solidFill>
              <a:miter lim="800000"/>
              <a:headEnd/>
              <a:tailEnd/>
            </a:ln>
          </p:spPr>
          <p:txBody>
            <a:bodyPr/>
            <a:lstStyle/>
            <a:p>
              <a:endParaRPr lang="en-US"/>
            </a:p>
          </p:txBody>
        </p:sp>
        <p:sp>
          <p:nvSpPr>
            <p:cNvPr id="57" name="Rectangle 19"/>
            <p:cNvSpPr>
              <a:spLocks noChangeArrowheads="1"/>
            </p:cNvSpPr>
            <p:nvPr/>
          </p:nvSpPr>
          <p:spPr bwMode="auto">
            <a:xfrm>
              <a:off x="5132388" y="1546225"/>
              <a:ext cx="1595437" cy="182563"/>
            </a:xfrm>
            <a:prstGeom prst="rect">
              <a:avLst/>
            </a:prstGeom>
            <a:noFill/>
            <a:ln w="9525">
              <a:noFill/>
              <a:miter lim="800000"/>
              <a:headEnd/>
              <a:tailEnd/>
            </a:ln>
          </p:spPr>
          <p:txBody>
            <a:bodyPr wrap="none" lIns="0" tIns="0" rIns="0" bIns="0">
              <a:spAutoFit/>
            </a:bodyPr>
            <a:lstStyle/>
            <a:p>
              <a:r>
                <a:rPr lang="en-US" sz="1200" u="sng">
                  <a:solidFill>
                    <a:srgbClr val="000000"/>
                  </a:solidFill>
                </a:rPr>
                <a:t> : RegistrationController</a:t>
              </a:r>
            </a:p>
          </p:txBody>
        </p:sp>
        <p:sp>
          <p:nvSpPr>
            <p:cNvPr id="58" name="Line 20"/>
            <p:cNvSpPr>
              <a:spLocks noChangeShapeType="1"/>
            </p:cNvSpPr>
            <p:nvPr/>
          </p:nvSpPr>
          <p:spPr bwMode="auto">
            <a:xfrm flipH="1">
              <a:off x="5945188" y="3505200"/>
              <a:ext cx="0" cy="1892300"/>
            </a:xfrm>
            <a:prstGeom prst="line">
              <a:avLst/>
            </a:prstGeom>
            <a:noFill/>
            <a:ln w="6350">
              <a:solidFill>
                <a:schemeClr val="tx1"/>
              </a:solidFill>
              <a:prstDash val="lgDash"/>
              <a:round/>
              <a:headEnd/>
              <a:tailEnd/>
            </a:ln>
          </p:spPr>
          <p:txBody>
            <a:bodyPr/>
            <a:lstStyle/>
            <a:p>
              <a:endParaRPr lang="en-US"/>
            </a:p>
          </p:txBody>
        </p:sp>
        <p:sp>
          <p:nvSpPr>
            <p:cNvPr id="59" name="Rectangle 21"/>
            <p:cNvSpPr>
              <a:spLocks noChangeArrowheads="1"/>
            </p:cNvSpPr>
            <p:nvPr/>
          </p:nvSpPr>
          <p:spPr bwMode="auto">
            <a:xfrm>
              <a:off x="5881688" y="3206750"/>
              <a:ext cx="119062" cy="284163"/>
            </a:xfrm>
            <a:prstGeom prst="rect">
              <a:avLst/>
            </a:prstGeom>
            <a:noFill/>
            <a:ln w="0">
              <a:solidFill>
                <a:schemeClr val="accent6">
                  <a:lumMod val="50000"/>
                </a:schemeClr>
              </a:solidFill>
              <a:miter lim="800000"/>
              <a:headEnd/>
              <a:tailEnd/>
            </a:ln>
          </p:spPr>
          <p:txBody>
            <a:bodyPr/>
            <a:lstStyle/>
            <a:p>
              <a:endParaRPr lang="en-US"/>
            </a:p>
          </p:txBody>
        </p:sp>
        <p:sp>
          <p:nvSpPr>
            <p:cNvPr id="60" name="Rectangle 22"/>
            <p:cNvSpPr>
              <a:spLocks noChangeArrowheads="1"/>
            </p:cNvSpPr>
            <p:nvPr/>
          </p:nvSpPr>
          <p:spPr bwMode="auto">
            <a:xfrm>
              <a:off x="6829425" y="1479550"/>
              <a:ext cx="1857375" cy="539750"/>
            </a:xfrm>
            <a:prstGeom prst="rect">
              <a:avLst/>
            </a:prstGeom>
            <a:solidFill>
              <a:srgbClr val="FFFFCC"/>
            </a:solidFill>
            <a:ln w="12700">
              <a:solidFill>
                <a:srgbClr val="990033"/>
              </a:solidFill>
              <a:miter lim="800000"/>
              <a:headEnd/>
              <a:tailEnd/>
            </a:ln>
          </p:spPr>
          <p:txBody>
            <a:bodyPr/>
            <a:lstStyle/>
            <a:p>
              <a:endParaRPr lang="en-US"/>
            </a:p>
          </p:txBody>
        </p:sp>
        <p:sp>
          <p:nvSpPr>
            <p:cNvPr id="61" name="Rectangle 24"/>
            <p:cNvSpPr>
              <a:spLocks noChangeArrowheads="1"/>
            </p:cNvSpPr>
            <p:nvPr/>
          </p:nvSpPr>
          <p:spPr bwMode="auto">
            <a:xfrm>
              <a:off x="6908800" y="1546225"/>
              <a:ext cx="1690688" cy="182563"/>
            </a:xfrm>
            <a:prstGeom prst="rect">
              <a:avLst/>
            </a:prstGeom>
            <a:noFill/>
            <a:ln w="9525">
              <a:noFill/>
              <a:miter lim="800000"/>
              <a:headEnd/>
              <a:tailEnd/>
            </a:ln>
          </p:spPr>
          <p:txBody>
            <a:bodyPr wrap="none" lIns="0" tIns="0" rIns="0" bIns="0">
              <a:spAutoFit/>
            </a:bodyPr>
            <a:lstStyle/>
            <a:p>
              <a:r>
                <a:rPr lang="en-US" sz="1200" u="sng">
                  <a:solidFill>
                    <a:srgbClr val="000000"/>
                  </a:solidFill>
                </a:rPr>
                <a:t> : ICourseCatalogSystem</a:t>
              </a:r>
            </a:p>
          </p:txBody>
        </p:sp>
        <p:sp>
          <p:nvSpPr>
            <p:cNvPr id="62" name="Line 25"/>
            <p:cNvSpPr>
              <a:spLocks noChangeShapeType="1"/>
            </p:cNvSpPr>
            <p:nvPr/>
          </p:nvSpPr>
          <p:spPr bwMode="auto">
            <a:xfrm>
              <a:off x="7766050" y="4010025"/>
              <a:ext cx="0" cy="1387475"/>
            </a:xfrm>
            <a:prstGeom prst="line">
              <a:avLst/>
            </a:prstGeom>
            <a:noFill/>
            <a:ln w="6350">
              <a:solidFill>
                <a:schemeClr val="tx1"/>
              </a:solidFill>
              <a:prstDash val="lgDash"/>
              <a:round/>
              <a:headEnd/>
              <a:tailEnd/>
            </a:ln>
          </p:spPr>
          <p:txBody>
            <a:bodyPr/>
            <a:lstStyle/>
            <a:p>
              <a:endParaRPr lang="en-US"/>
            </a:p>
          </p:txBody>
        </p:sp>
        <p:sp>
          <p:nvSpPr>
            <p:cNvPr id="63" name="Rectangle 26"/>
            <p:cNvSpPr>
              <a:spLocks noChangeArrowheads="1"/>
            </p:cNvSpPr>
            <p:nvPr/>
          </p:nvSpPr>
          <p:spPr bwMode="auto">
            <a:xfrm>
              <a:off x="7697788" y="3716338"/>
              <a:ext cx="122237" cy="284162"/>
            </a:xfrm>
            <a:prstGeom prst="rect">
              <a:avLst/>
            </a:prstGeom>
            <a:noFill/>
            <a:ln w="0">
              <a:solidFill>
                <a:schemeClr val="accent6">
                  <a:lumMod val="50000"/>
                </a:schemeClr>
              </a:solidFill>
              <a:miter lim="800000"/>
              <a:headEnd/>
              <a:tailEnd/>
            </a:ln>
          </p:spPr>
          <p:txBody>
            <a:bodyPr/>
            <a:lstStyle/>
            <a:p>
              <a:endParaRPr lang="en-US"/>
            </a:p>
          </p:txBody>
        </p:sp>
        <p:sp>
          <p:nvSpPr>
            <p:cNvPr id="64" name="Rectangle 27"/>
            <p:cNvSpPr>
              <a:spLocks noChangeArrowheads="1"/>
            </p:cNvSpPr>
            <p:nvPr/>
          </p:nvSpPr>
          <p:spPr bwMode="auto">
            <a:xfrm>
              <a:off x="3060700" y="1479550"/>
              <a:ext cx="1990725" cy="539750"/>
            </a:xfrm>
            <a:prstGeom prst="rect">
              <a:avLst/>
            </a:prstGeom>
            <a:solidFill>
              <a:srgbClr val="FFFFCC"/>
            </a:solidFill>
            <a:ln w="12700">
              <a:solidFill>
                <a:srgbClr val="990033"/>
              </a:solidFill>
              <a:miter lim="800000"/>
              <a:headEnd/>
              <a:tailEnd/>
            </a:ln>
          </p:spPr>
          <p:txBody>
            <a:bodyPr/>
            <a:lstStyle/>
            <a:p>
              <a:endParaRPr lang="en-US"/>
            </a:p>
          </p:txBody>
        </p:sp>
        <p:sp>
          <p:nvSpPr>
            <p:cNvPr id="65" name="Rectangle 29"/>
            <p:cNvSpPr>
              <a:spLocks noChangeArrowheads="1"/>
            </p:cNvSpPr>
            <p:nvPr/>
          </p:nvSpPr>
          <p:spPr bwMode="auto">
            <a:xfrm>
              <a:off x="3138488" y="1533525"/>
              <a:ext cx="1843087" cy="182563"/>
            </a:xfrm>
            <a:prstGeom prst="rect">
              <a:avLst/>
            </a:prstGeom>
            <a:noFill/>
            <a:ln w="9525">
              <a:noFill/>
              <a:miter lim="800000"/>
              <a:headEnd/>
              <a:tailEnd/>
            </a:ln>
          </p:spPr>
          <p:txBody>
            <a:bodyPr wrap="none" lIns="0" tIns="0" rIns="0" bIns="0">
              <a:spAutoFit/>
            </a:bodyPr>
            <a:lstStyle/>
            <a:p>
              <a:r>
                <a:rPr lang="en-US" sz="1200" u="sng">
                  <a:solidFill>
                    <a:srgbClr val="000000"/>
                  </a:solidFill>
                </a:rPr>
                <a:t> : RegisterForCoursesForm</a:t>
              </a:r>
            </a:p>
          </p:txBody>
        </p:sp>
        <p:sp>
          <p:nvSpPr>
            <p:cNvPr id="66" name="Line 30"/>
            <p:cNvSpPr>
              <a:spLocks noChangeShapeType="1"/>
            </p:cNvSpPr>
            <p:nvPr/>
          </p:nvSpPr>
          <p:spPr bwMode="auto">
            <a:xfrm flipH="1">
              <a:off x="4064000" y="2909888"/>
              <a:ext cx="0" cy="2487612"/>
            </a:xfrm>
            <a:prstGeom prst="line">
              <a:avLst/>
            </a:prstGeom>
            <a:noFill/>
            <a:ln w="6350">
              <a:solidFill>
                <a:schemeClr val="tx1"/>
              </a:solidFill>
              <a:prstDash val="lgDash"/>
              <a:round/>
              <a:headEnd/>
              <a:tailEnd/>
            </a:ln>
          </p:spPr>
          <p:txBody>
            <a:bodyPr/>
            <a:lstStyle/>
            <a:p>
              <a:endParaRPr lang="en-US"/>
            </a:p>
          </p:txBody>
        </p:sp>
        <p:sp>
          <p:nvSpPr>
            <p:cNvPr id="67" name="Rectangle 31"/>
            <p:cNvSpPr>
              <a:spLocks noChangeArrowheads="1"/>
            </p:cNvSpPr>
            <p:nvPr/>
          </p:nvSpPr>
          <p:spPr bwMode="auto">
            <a:xfrm>
              <a:off x="3995738" y="2619375"/>
              <a:ext cx="120650" cy="285750"/>
            </a:xfrm>
            <a:prstGeom prst="rect">
              <a:avLst/>
            </a:prstGeom>
            <a:noFill/>
            <a:ln w="0">
              <a:solidFill>
                <a:schemeClr val="accent6">
                  <a:lumMod val="50000"/>
                </a:schemeClr>
              </a:solidFill>
              <a:miter lim="800000"/>
              <a:headEnd/>
              <a:tailEnd/>
            </a:ln>
          </p:spPr>
          <p:txBody>
            <a:bodyPr/>
            <a:lstStyle/>
            <a:p>
              <a:endParaRPr lang="en-US"/>
            </a:p>
          </p:txBody>
        </p:sp>
        <p:sp>
          <p:nvSpPr>
            <p:cNvPr id="68" name="Line 32"/>
            <p:cNvSpPr>
              <a:spLocks noChangeShapeType="1"/>
            </p:cNvSpPr>
            <p:nvPr/>
          </p:nvSpPr>
          <p:spPr bwMode="auto">
            <a:xfrm>
              <a:off x="935038" y="2409825"/>
              <a:ext cx="1243012" cy="1588"/>
            </a:xfrm>
            <a:prstGeom prst="line">
              <a:avLst/>
            </a:prstGeom>
            <a:noFill/>
            <a:ln w="0">
              <a:solidFill>
                <a:schemeClr val="tx1"/>
              </a:solidFill>
              <a:round/>
              <a:headEnd/>
              <a:tailEnd type="triangle" w="lg" len="lg"/>
            </a:ln>
          </p:spPr>
          <p:txBody>
            <a:bodyPr/>
            <a:lstStyle/>
            <a:p>
              <a:endParaRPr lang="en-US"/>
            </a:p>
          </p:txBody>
        </p:sp>
        <p:sp>
          <p:nvSpPr>
            <p:cNvPr id="69" name="Rectangle 35"/>
            <p:cNvSpPr>
              <a:spLocks noChangeArrowheads="1"/>
            </p:cNvSpPr>
            <p:nvPr/>
          </p:nvSpPr>
          <p:spPr bwMode="auto">
            <a:xfrm>
              <a:off x="1214438" y="2171700"/>
              <a:ext cx="496931" cy="184666"/>
            </a:xfrm>
            <a:prstGeom prst="rect">
              <a:avLst/>
            </a:prstGeom>
            <a:noFill/>
            <a:ln w="9525">
              <a:noFill/>
              <a:miter lim="800000"/>
              <a:headEnd/>
              <a:tailEnd/>
            </a:ln>
          </p:spPr>
          <p:txBody>
            <a:bodyPr wrap="none" lIns="0" tIns="0" rIns="0" bIns="0">
              <a:spAutoFit/>
            </a:bodyPr>
            <a:lstStyle/>
            <a:p>
              <a:r>
                <a:rPr lang="en-US" sz="1200" dirty="0"/>
                <a:t>1: </a:t>
              </a:r>
              <a:r>
                <a:rPr lang="en-US" sz="1200" dirty="0" smtClean="0"/>
                <a:t>Start</a:t>
              </a:r>
              <a:endParaRPr lang="en-US" dirty="0"/>
            </a:p>
          </p:txBody>
        </p:sp>
        <p:sp>
          <p:nvSpPr>
            <p:cNvPr id="70" name="Line 36"/>
            <p:cNvSpPr>
              <a:spLocks noChangeShapeType="1"/>
            </p:cNvSpPr>
            <p:nvPr/>
          </p:nvSpPr>
          <p:spPr bwMode="auto">
            <a:xfrm>
              <a:off x="2298700" y="2619375"/>
              <a:ext cx="1697038" cy="1588"/>
            </a:xfrm>
            <a:prstGeom prst="line">
              <a:avLst/>
            </a:prstGeom>
            <a:noFill/>
            <a:ln w="0">
              <a:solidFill>
                <a:schemeClr val="tx1"/>
              </a:solidFill>
              <a:round/>
              <a:headEnd/>
              <a:tailEnd type="triangle" w="lg" len="lg"/>
            </a:ln>
          </p:spPr>
          <p:txBody>
            <a:bodyPr/>
            <a:lstStyle/>
            <a:p>
              <a:endParaRPr lang="en-US"/>
            </a:p>
          </p:txBody>
        </p:sp>
        <p:sp>
          <p:nvSpPr>
            <p:cNvPr id="71" name="Rectangle 39"/>
            <p:cNvSpPr>
              <a:spLocks noChangeArrowheads="1"/>
            </p:cNvSpPr>
            <p:nvPr/>
          </p:nvSpPr>
          <p:spPr bwMode="auto">
            <a:xfrm>
              <a:off x="2579688" y="2376488"/>
              <a:ext cx="1083630" cy="184666"/>
            </a:xfrm>
            <a:prstGeom prst="rect">
              <a:avLst/>
            </a:prstGeom>
            <a:noFill/>
            <a:ln w="9525">
              <a:noFill/>
              <a:miter lim="800000"/>
              <a:headEnd/>
              <a:tailEnd/>
            </a:ln>
          </p:spPr>
          <p:txBody>
            <a:bodyPr wrap="none" lIns="0" tIns="0" rIns="0" bIns="0">
              <a:spAutoFit/>
            </a:bodyPr>
            <a:lstStyle/>
            <a:p>
              <a:r>
                <a:rPr lang="en-US" sz="1200"/>
                <a:t>2: createThread</a:t>
              </a:r>
              <a:endParaRPr lang="en-US"/>
            </a:p>
          </p:txBody>
        </p:sp>
        <p:sp>
          <p:nvSpPr>
            <p:cNvPr id="72" name="Line 40"/>
            <p:cNvSpPr>
              <a:spLocks noChangeShapeType="1"/>
            </p:cNvSpPr>
            <p:nvPr/>
          </p:nvSpPr>
          <p:spPr bwMode="auto">
            <a:xfrm>
              <a:off x="2298700" y="3206750"/>
              <a:ext cx="3582988" cy="1588"/>
            </a:xfrm>
            <a:prstGeom prst="line">
              <a:avLst/>
            </a:prstGeom>
            <a:noFill/>
            <a:ln w="0">
              <a:solidFill>
                <a:schemeClr val="tx1"/>
              </a:solidFill>
              <a:round/>
              <a:headEnd/>
              <a:tailEnd type="triangle" w="lg" len="lg"/>
            </a:ln>
          </p:spPr>
          <p:txBody>
            <a:bodyPr/>
            <a:lstStyle/>
            <a:p>
              <a:endParaRPr lang="en-US"/>
            </a:p>
          </p:txBody>
        </p:sp>
        <p:sp>
          <p:nvSpPr>
            <p:cNvPr id="73" name="Rectangle 43"/>
            <p:cNvSpPr>
              <a:spLocks noChangeArrowheads="1"/>
            </p:cNvSpPr>
            <p:nvPr/>
          </p:nvSpPr>
          <p:spPr bwMode="auto">
            <a:xfrm>
              <a:off x="3514725" y="2962275"/>
              <a:ext cx="1083630" cy="184666"/>
            </a:xfrm>
            <a:prstGeom prst="rect">
              <a:avLst/>
            </a:prstGeom>
            <a:noFill/>
            <a:ln w="9525">
              <a:noFill/>
              <a:miter lim="800000"/>
              <a:headEnd/>
              <a:tailEnd/>
            </a:ln>
          </p:spPr>
          <p:txBody>
            <a:bodyPr wrap="none" lIns="0" tIns="0" rIns="0" bIns="0">
              <a:spAutoFit/>
            </a:bodyPr>
            <a:lstStyle/>
            <a:p>
              <a:r>
                <a:rPr lang="en-US" sz="1200"/>
                <a:t>3: createThread</a:t>
              </a:r>
              <a:endParaRPr lang="en-US"/>
            </a:p>
          </p:txBody>
        </p:sp>
        <p:sp>
          <p:nvSpPr>
            <p:cNvPr id="74" name="Line 44"/>
            <p:cNvSpPr>
              <a:spLocks noChangeShapeType="1"/>
            </p:cNvSpPr>
            <p:nvPr/>
          </p:nvSpPr>
          <p:spPr bwMode="auto">
            <a:xfrm>
              <a:off x="2298700" y="3716338"/>
              <a:ext cx="5399088" cy="1587"/>
            </a:xfrm>
            <a:prstGeom prst="line">
              <a:avLst/>
            </a:prstGeom>
            <a:noFill/>
            <a:ln w="0">
              <a:solidFill>
                <a:schemeClr val="tx1"/>
              </a:solidFill>
              <a:round/>
              <a:headEnd/>
              <a:tailEnd type="triangle" w="lg" len="lg"/>
            </a:ln>
          </p:spPr>
          <p:txBody>
            <a:bodyPr/>
            <a:lstStyle/>
            <a:p>
              <a:endParaRPr lang="en-US"/>
            </a:p>
          </p:txBody>
        </p:sp>
        <p:sp>
          <p:nvSpPr>
            <p:cNvPr id="75" name="Rectangle 47"/>
            <p:cNvSpPr>
              <a:spLocks noChangeArrowheads="1"/>
            </p:cNvSpPr>
            <p:nvPr/>
          </p:nvSpPr>
          <p:spPr bwMode="auto">
            <a:xfrm>
              <a:off x="4422775" y="3473450"/>
              <a:ext cx="1083630" cy="184666"/>
            </a:xfrm>
            <a:prstGeom prst="rect">
              <a:avLst/>
            </a:prstGeom>
            <a:noFill/>
            <a:ln w="9525">
              <a:noFill/>
              <a:miter lim="800000"/>
              <a:headEnd/>
              <a:tailEnd/>
            </a:ln>
          </p:spPr>
          <p:txBody>
            <a:bodyPr wrap="none" lIns="0" tIns="0" rIns="0" bIns="0">
              <a:spAutoFit/>
            </a:bodyPr>
            <a:lstStyle/>
            <a:p>
              <a:r>
                <a:rPr lang="en-US" sz="1200"/>
                <a:t>4: createThread</a:t>
              </a:r>
              <a:endParaRPr lang="en-US"/>
            </a:p>
          </p:txBody>
        </p:sp>
        <p:sp>
          <p:nvSpPr>
            <p:cNvPr id="76" name="Line 53"/>
            <p:cNvSpPr>
              <a:spLocks noChangeShapeType="1"/>
            </p:cNvSpPr>
            <p:nvPr/>
          </p:nvSpPr>
          <p:spPr bwMode="auto">
            <a:xfrm flipH="1">
              <a:off x="877888" y="4543425"/>
              <a:ext cx="0" cy="849313"/>
            </a:xfrm>
            <a:prstGeom prst="line">
              <a:avLst/>
            </a:prstGeom>
            <a:noFill/>
            <a:ln w="6350">
              <a:solidFill>
                <a:schemeClr val="tx1"/>
              </a:solidFill>
              <a:prstDash val="lgDash"/>
              <a:round/>
              <a:headEnd/>
              <a:tailEnd/>
            </a:ln>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Autofit/>
          </a:bodyPr>
          <a:lstStyle/>
          <a:p>
            <a:r>
              <a:rPr lang="en-US" sz="3600" dirty="0" smtClean="0"/>
              <a:t/>
            </a:r>
            <a:br>
              <a:rPr lang="en-US" sz="3600" dirty="0" smtClean="0"/>
            </a:br>
            <a:r>
              <a:rPr lang="en-US" sz="3600" dirty="0" err="1" smtClean="0"/>
              <a:t>Ánh</a:t>
            </a:r>
            <a:r>
              <a:rPr lang="en-US" sz="3600" dirty="0" smtClean="0"/>
              <a:t> </a:t>
            </a:r>
            <a:r>
              <a:rPr lang="en-US" sz="3600" dirty="0" err="1" smtClean="0"/>
              <a:t>xạ</a:t>
            </a:r>
            <a:r>
              <a:rPr lang="en-US" sz="3600" dirty="0" smtClean="0"/>
              <a:t> </a:t>
            </a:r>
            <a:r>
              <a:rPr lang="en-US" sz="3600" dirty="0" err="1" smtClean="0"/>
              <a:t>các</a:t>
            </a:r>
            <a:r>
              <a:rPr lang="en-US" sz="3600" dirty="0" smtClean="0"/>
              <a:t> </a:t>
            </a:r>
            <a:r>
              <a:rPr lang="en-US" sz="3600" dirty="0" err="1" smtClean="0"/>
              <a:t>tiến</a:t>
            </a:r>
            <a:r>
              <a:rPr lang="en-US" sz="3600" dirty="0" smtClean="0"/>
              <a:t> </a:t>
            </a:r>
            <a:r>
              <a:rPr lang="en-US" sz="3600" dirty="0" err="1" smtClean="0"/>
              <a:t>trình</a:t>
            </a:r>
            <a:r>
              <a:rPr lang="en-US" sz="3600" dirty="0" smtClean="0"/>
              <a:t> </a:t>
            </a:r>
            <a:r>
              <a:rPr lang="en-US" sz="3600" dirty="0" err="1" smtClean="0"/>
              <a:t>tới</a:t>
            </a:r>
            <a:r>
              <a:rPr lang="en-US" sz="3600" dirty="0" smtClean="0"/>
              <a:t> </a:t>
            </a:r>
            <a:r>
              <a:rPr lang="en-US" sz="3600" dirty="0" err="1" smtClean="0"/>
              <a:t>sự</a:t>
            </a:r>
            <a:r>
              <a:rPr lang="en-US" sz="3600" dirty="0" smtClean="0"/>
              <a:t> </a:t>
            </a:r>
            <a:r>
              <a:rPr lang="en-US" sz="3600" dirty="0" err="1" smtClean="0"/>
              <a:t>cài</a:t>
            </a:r>
            <a:r>
              <a:rPr lang="en-US" sz="3600" dirty="0" smtClean="0"/>
              <a:t> </a:t>
            </a:r>
            <a:r>
              <a:rPr lang="en-US" sz="3600" dirty="0" err="1" smtClean="0"/>
              <a:t>đặt</a:t>
            </a:r>
            <a:r>
              <a:rPr lang="en-US" sz="3600" dirty="0" smtClean="0">
                <a:solidFill>
                  <a:srgbClr val="7030A0"/>
                </a:solidFill>
              </a:rPr>
              <a:t/>
            </a:r>
            <a:br>
              <a:rPr lang="en-US" sz="3600" dirty="0" smtClean="0">
                <a:solidFill>
                  <a:srgbClr val="7030A0"/>
                </a:solidFill>
              </a:rPr>
            </a:br>
            <a:endParaRPr lang="en-US" sz="3600" dirty="0"/>
          </a:p>
        </p:txBody>
      </p:sp>
      <p:sp>
        <p:nvSpPr>
          <p:cNvPr id="3" name="Content Placeholder 2"/>
          <p:cNvSpPr>
            <a:spLocks noGrp="1"/>
          </p:cNvSpPr>
          <p:nvPr>
            <p:ph idx="1"/>
          </p:nvPr>
        </p:nvSpPr>
        <p:spPr>
          <a:xfrm>
            <a:off x="457200" y="1219200"/>
            <a:ext cx="8229600" cy="5105400"/>
          </a:xfrm>
        </p:spPr>
        <p:txBody>
          <a:bodyPr/>
          <a:lstStyle/>
          <a:p>
            <a:r>
              <a:rPr lang="en-US" dirty="0" err="1" smtClean="0"/>
              <a:t>Tiến</a:t>
            </a:r>
            <a:r>
              <a:rPr lang="en-US" dirty="0" smtClean="0"/>
              <a:t> </a:t>
            </a:r>
            <a:r>
              <a:rPr lang="en-US" dirty="0" err="1" smtClean="0"/>
              <a:t>trình</a:t>
            </a:r>
            <a:r>
              <a:rPr lang="en-US" dirty="0" smtClean="0"/>
              <a:t> </a:t>
            </a:r>
            <a:r>
              <a:rPr lang="en-US" dirty="0" err="1" smtClean="0"/>
              <a:t>và</a:t>
            </a:r>
            <a:r>
              <a:rPr lang="en-US" dirty="0" smtClean="0"/>
              <a:t> </a:t>
            </a:r>
            <a:r>
              <a:rPr lang="en-US" dirty="0" err="1" smtClean="0"/>
              <a:t>luồng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ánh</a:t>
            </a:r>
            <a:r>
              <a:rPr lang="en-US" dirty="0" smtClean="0"/>
              <a:t> </a:t>
            </a:r>
            <a:r>
              <a:rPr lang="en-US" dirty="0" err="1" smtClean="0"/>
              <a:t>xạ</a:t>
            </a:r>
            <a:r>
              <a:rPr lang="en-US" dirty="0" smtClean="0"/>
              <a:t> </a:t>
            </a:r>
            <a:r>
              <a:rPr lang="en-US" dirty="0" err="1" smtClean="0"/>
              <a:t>tới</a:t>
            </a:r>
            <a:r>
              <a:rPr lang="en-US" dirty="0" smtClean="0"/>
              <a:t> </a:t>
            </a:r>
            <a:r>
              <a:rPr lang="en-US" dirty="0" err="1" smtClean="0"/>
              <a:t>những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cụ</a:t>
            </a:r>
            <a:r>
              <a:rPr lang="en-US" dirty="0" smtClean="0"/>
              <a:t> </a:t>
            </a:r>
            <a:r>
              <a:rPr lang="en-US" dirty="0" err="1" smtClean="0"/>
              <a:t>thể</a:t>
            </a:r>
            <a:endParaRPr lang="en-US" dirty="0" smtClean="0"/>
          </a:p>
          <a:p>
            <a:r>
              <a:rPr lang="en-US" dirty="0" err="1" smtClean="0"/>
              <a:t>Những</a:t>
            </a:r>
            <a:r>
              <a:rPr lang="en-US" dirty="0" smtClean="0"/>
              <a:t> </a:t>
            </a:r>
            <a:r>
              <a:rPr lang="en-US" dirty="0" err="1" smtClean="0"/>
              <a:t>xem</a:t>
            </a:r>
            <a:r>
              <a:rPr lang="en-US" dirty="0" smtClean="0"/>
              <a:t> </a:t>
            </a:r>
            <a:r>
              <a:rPr lang="en-US" dirty="0" err="1" smtClean="0"/>
              <a:t>xét</a:t>
            </a:r>
            <a:endParaRPr lang="en-US" dirty="0" smtClean="0"/>
          </a:p>
          <a:p>
            <a:pPr lvl="1"/>
            <a:r>
              <a:rPr lang="en-US" dirty="0" err="1" smtClean="0"/>
              <a:t>Sự</a:t>
            </a:r>
            <a:r>
              <a:rPr lang="en-US" dirty="0" smtClean="0"/>
              <a:t> </a:t>
            </a:r>
            <a:r>
              <a:rPr lang="en-US" dirty="0" err="1" smtClean="0"/>
              <a:t>móc</a:t>
            </a:r>
            <a:r>
              <a:rPr lang="en-US" dirty="0" smtClean="0"/>
              <a:t> </a:t>
            </a:r>
            <a:r>
              <a:rPr lang="en-US" dirty="0" err="1" smtClean="0"/>
              <a:t>nối</a:t>
            </a:r>
            <a:r>
              <a:rPr lang="en-US" dirty="0" smtClean="0"/>
              <a:t> </a:t>
            </a:r>
            <a:r>
              <a:rPr lang="en-US" dirty="0" err="1" smtClean="0"/>
              <a:t>tiến</a:t>
            </a:r>
            <a:r>
              <a:rPr lang="en-US" dirty="0" smtClean="0"/>
              <a:t> </a:t>
            </a:r>
            <a:r>
              <a:rPr lang="en-US" dirty="0" err="1" smtClean="0"/>
              <a:t>trình</a:t>
            </a:r>
            <a:endParaRPr lang="en-US" dirty="0" smtClean="0"/>
          </a:p>
          <a:p>
            <a:pPr lvl="1"/>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về</a:t>
            </a:r>
            <a:r>
              <a:rPr lang="en-US" dirty="0" smtClean="0"/>
              <a:t> </a:t>
            </a:r>
            <a:r>
              <a:rPr lang="en-US" dirty="0" err="1" smtClean="0"/>
              <a:t>hiệu</a:t>
            </a:r>
            <a:r>
              <a:rPr lang="en-US" dirty="0" smtClean="0"/>
              <a:t> </a:t>
            </a:r>
            <a:r>
              <a:rPr lang="en-US" dirty="0" err="1" smtClean="0"/>
              <a:t>năng</a:t>
            </a:r>
            <a:endParaRPr lang="en-US" dirty="0" smtClean="0"/>
          </a:p>
          <a:p>
            <a:pPr lvl="1"/>
            <a:r>
              <a:rPr lang="en-US" dirty="0" err="1" smtClean="0"/>
              <a:t>Những</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cảu</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luồng</a:t>
            </a:r>
            <a:endParaRPr lang="en-US" dirty="0" smtClean="0"/>
          </a:p>
          <a:p>
            <a:pPr lvl="1"/>
            <a:r>
              <a:rPr lang="en-US" dirty="0" err="1" smtClean="0"/>
              <a:t>Những</a:t>
            </a:r>
            <a:r>
              <a:rPr lang="en-US" dirty="0" smtClean="0"/>
              <a:t> </a:t>
            </a:r>
            <a:r>
              <a:rPr lang="en-US" dirty="0" err="1" smtClean="0"/>
              <a:t>luồng</a:t>
            </a:r>
            <a:r>
              <a:rPr lang="en-US" dirty="0" smtClean="0"/>
              <a:t> </a:t>
            </a:r>
            <a:r>
              <a:rPr lang="en-US" dirty="0" err="1" smtClean="0"/>
              <a:t>và</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đã</a:t>
            </a:r>
            <a:r>
              <a:rPr lang="en-US" dirty="0" smtClean="0"/>
              <a:t> </a:t>
            </a:r>
            <a:r>
              <a:rPr lang="en-US" dirty="0" err="1" smtClean="0"/>
              <a:t>tồn</a:t>
            </a:r>
            <a:r>
              <a:rPr lang="en-US" dirty="0" smtClean="0"/>
              <a:t> </a:t>
            </a:r>
            <a:r>
              <a:rPr lang="en-US" dirty="0" err="1" smtClean="0"/>
              <a:t>tại</a:t>
            </a:r>
            <a:endParaRPr lang="en-US" dirty="0" smtClean="0"/>
          </a:p>
          <a:p>
            <a:pPr lvl="1"/>
            <a:r>
              <a:rPr lang="en-US" dirty="0" err="1" smtClean="0"/>
              <a:t>Tính</a:t>
            </a:r>
            <a:r>
              <a:rPr lang="en-US" dirty="0" smtClean="0"/>
              <a:t> </a:t>
            </a:r>
            <a:r>
              <a:rPr lang="en-US" dirty="0" err="1" smtClean="0"/>
              <a:t>sẵn</a:t>
            </a:r>
            <a:r>
              <a:rPr lang="en-US" dirty="0" smtClean="0"/>
              <a:t> </a:t>
            </a:r>
            <a:r>
              <a:rPr lang="en-US" dirty="0" err="1" smtClean="0"/>
              <a:t>dùng</a:t>
            </a:r>
            <a:r>
              <a:rPr lang="en-US" dirty="0" smtClean="0"/>
              <a:t> </a:t>
            </a:r>
            <a:r>
              <a:rPr lang="en-US" dirty="0" err="1" smtClean="0"/>
              <a:t>của</a:t>
            </a:r>
            <a:r>
              <a:rPr lang="en-US" dirty="0" smtClean="0"/>
              <a:t> </a:t>
            </a:r>
            <a:r>
              <a:rPr lang="en-US" dirty="0" err="1" smtClean="0"/>
              <a:t>nguồn</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liên</a:t>
            </a:r>
            <a:r>
              <a:rPr lang="en-US" dirty="0" smtClean="0"/>
              <a:t> </a:t>
            </a:r>
            <a:r>
              <a:rPr lang="en-US" dirty="0" err="1" smtClean="0"/>
              <a:t>tiến</a:t>
            </a:r>
            <a:r>
              <a:rPr lang="en-US" dirty="0" smtClean="0"/>
              <a:t> </a:t>
            </a:r>
            <a:r>
              <a:rPr lang="en-US" dirty="0" err="1" smtClean="0"/>
              <a:t>trình</a:t>
            </a:r>
            <a:r>
              <a:rPr lang="en-US" dirty="0" smtClean="0"/>
              <a:t> (IPC resource availability)</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dirty="0" err="1" smtClean="0">
                <a:solidFill>
                  <a:srgbClr val="7030A0"/>
                </a:solidFill>
              </a:rPr>
              <a:t>Phân</a:t>
            </a:r>
            <a:r>
              <a:rPr lang="en-US" sz="3600" dirty="0" smtClean="0">
                <a:solidFill>
                  <a:srgbClr val="7030A0"/>
                </a:solidFill>
              </a:rPr>
              <a:t> </a:t>
            </a:r>
            <a:r>
              <a:rPr lang="en-US" sz="3600" dirty="0" err="1" smtClean="0">
                <a:solidFill>
                  <a:srgbClr val="7030A0"/>
                </a:solidFill>
              </a:rPr>
              <a:t>phối</a:t>
            </a:r>
            <a:r>
              <a:rPr lang="en-US" sz="3600" dirty="0" smtClean="0">
                <a:solidFill>
                  <a:srgbClr val="7030A0"/>
                </a:solidFill>
              </a:rPr>
              <a:t> </a:t>
            </a:r>
            <a:r>
              <a:rPr lang="en-US" sz="3600" dirty="0" err="1" smtClean="0">
                <a:solidFill>
                  <a:srgbClr val="7030A0"/>
                </a:solidFill>
              </a:rPr>
              <a:t>phần</a:t>
            </a:r>
            <a:r>
              <a:rPr lang="en-US" sz="3600" dirty="0" smtClean="0">
                <a:solidFill>
                  <a:srgbClr val="7030A0"/>
                </a:solidFill>
              </a:rPr>
              <a:t> </a:t>
            </a:r>
            <a:r>
              <a:rPr lang="en-US" sz="3600" dirty="0" err="1" smtClean="0">
                <a:solidFill>
                  <a:srgbClr val="7030A0"/>
                </a:solidFill>
              </a:rPr>
              <a:t>tử</a:t>
            </a:r>
            <a:r>
              <a:rPr lang="en-US" sz="3600" dirty="0" smtClean="0">
                <a:solidFill>
                  <a:srgbClr val="7030A0"/>
                </a:solidFill>
              </a:rPr>
              <a:t> </a:t>
            </a:r>
            <a:r>
              <a:rPr lang="en-US" sz="3600" dirty="0" err="1" smtClean="0">
                <a:solidFill>
                  <a:srgbClr val="7030A0"/>
                </a:solidFill>
              </a:rPr>
              <a:t>mô</a:t>
            </a:r>
            <a:r>
              <a:rPr lang="en-US" sz="3600" dirty="0" smtClean="0">
                <a:solidFill>
                  <a:srgbClr val="7030A0"/>
                </a:solidFill>
              </a:rPr>
              <a:t> </a:t>
            </a:r>
            <a:r>
              <a:rPr lang="en-US" sz="3600" dirty="0" err="1" smtClean="0">
                <a:solidFill>
                  <a:srgbClr val="7030A0"/>
                </a:solidFill>
              </a:rPr>
              <a:t>hình</a:t>
            </a:r>
            <a:r>
              <a:rPr lang="en-US" sz="3600" dirty="0" smtClean="0">
                <a:solidFill>
                  <a:srgbClr val="7030A0"/>
                </a:solidFill>
              </a:rPr>
              <a:t> </a:t>
            </a:r>
            <a:r>
              <a:rPr lang="en-US" sz="3600" dirty="0" err="1" smtClean="0">
                <a:solidFill>
                  <a:srgbClr val="7030A0"/>
                </a:solidFill>
              </a:rPr>
              <a:t>vào</a:t>
            </a:r>
            <a:r>
              <a:rPr lang="en-US" sz="3600" dirty="0" smtClean="0">
                <a:solidFill>
                  <a:srgbClr val="7030A0"/>
                </a:solidFill>
              </a:rPr>
              <a:t> </a:t>
            </a:r>
            <a:r>
              <a:rPr lang="en-US" sz="3600" dirty="0" err="1" smtClean="0">
                <a:solidFill>
                  <a:srgbClr val="7030A0"/>
                </a:solidFill>
              </a:rPr>
              <a:t>các</a:t>
            </a:r>
            <a:r>
              <a:rPr lang="en-US" sz="3600" dirty="0" smtClean="0">
                <a:solidFill>
                  <a:srgbClr val="7030A0"/>
                </a:solidFill>
              </a:rPr>
              <a:t> </a:t>
            </a:r>
            <a:r>
              <a:rPr lang="en-US" sz="3600" dirty="0" err="1" smtClean="0">
                <a:solidFill>
                  <a:srgbClr val="7030A0"/>
                </a:solidFill>
              </a:rPr>
              <a:t>tiến</a:t>
            </a:r>
            <a:r>
              <a:rPr lang="en-US" sz="3600" dirty="0" smtClean="0">
                <a:solidFill>
                  <a:srgbClr val="7030A0"/>
                </a:solidFill>
              </a:rPr>
              <a:t> </a:t>
            </a:r>
            <a:r>
              <a:rPr lang="en-US" sz="3600" dirty="0" err="1" smtClean="0">
                <a:solidFill>
                  <a:srgbClr val="7030A0"/>
                </a:solidFill>
              </a:rPr>
              <a:t>trình</a:t>
            </a:r>
            <a:endParaRPr lang="en-US" sz="3600" dirty="0"/>
          </a:p>
        </p:txBody>
      </p:sp>
      <p:sp>
        <p:nvSpPr>
          <p:cNvPr id="3" name="Content Placeholder 2"/>
          <p:cNvSpPr>
            <a:spLocks noGrp="1"/>
          </p:cNvSpPr>
          <p:nvPr>
            <p:ph idx="1"/>
          </p:nvPr>
        </p:nvSpPr>
        <p:spPr>
          <a:xfrm>
            <a:off x="457200" y="1524000"/>
            <a:ext cx="8229600" cy="2286000"/>
          </a:xfrm>
        </p:spPr>
        <p:txBody>
          <a:bodyPr/>
          <a:lstStyle/>
          <a:p>
            <a:r>
              <a:rPr lang="en-US" dirty="0" err="1" smtClean="0"/>
              <a:t>Cấp</a:t>
            </a:r>
            <a:r>
              <a:rPr lang="en-US" dirty="0" smtClean="0"/>
              <a:t> </a:t>
            </a:r>
            <a:r>
              <a:rPr lang="en-US" dirty="0" err="1" smtClean="0"/>
              <a:t>phát</a:t>
            </a:r>
            <a:r>
              <a:rPr lang="en-US" dirty="0" smtClean="0"/>
              <a:t> </a:t>
            </a:r>
            <a:r>
              <a:rPr lang="en-US" dirty="0" err="1" smtClean="0"/>
              <a:t>phần</a:t>
            </a:r>
            <a:r>
              <a:rPr lang="en-US" dirty="0" smtClean="0"/>
              <a:t> </a:t>
            </a:r>
            <a:r>
              <a:rPr lang="en-US" dirty="0" err="1" smtClean="0"/>
              <a:t>từ</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Các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đã</a:t>
            </a:r>
            <a:r>
              <a:rPr lang="en-US" dirty="0" smtClean="0"/>
              <a:t> </a:t>
            </a:r>
            <a:r>
              <a:rPr lang="en-US" dirty="0" err="1" smtClean="0"/>
              <a:t>cho</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cần</a:t>
            </a:r>
            <a:r>
              <a:rPr lang="en-US" dirty="0" smtClean="0"/>
              <a:t> </a:t>
            </a:r>
            <a:r>
              <a:rPr lang="en-US" dirty="0" err="1" smtClean="0"/>
              <a:t>phải</a:t>
            </a:r>
            <a:r>
              <a:rPr lang="en-US" dirty="0" smtClean="0"/>
              <a:t>  </a:t>
            </a:r>
            <a:r>
              <a:rPr lang="en-US" dirty="0" err="1" smtClean="0"/>
              <a:t>thực</a:t>
            </a:r>
            <a:r>
              <a:rPr lang="en-US" dirty="0" smtClean="0"/>
              <a:t> </a:t>
            </a:r>
            <a:r>
              <a:rPr lang="en-US" dirty="0" err="1" smtClean="0"/>
              <a:t>thi</a:t>
            </a:r>
            <a:r>
              <a:rPr lang="en-US" dirty="0" smtClean="0"/>
              <a:t> </a:t>
            </a:r>
            <a:r>
              <a:rPr lang="en-US" dirty="0" err="1" smtClean="0"/>
              <a:t>bên</a:t>
            </a:r>
            <a:r>
              <a:rPr lang="en-US" dirty="0" smtClean="0"/>
              <a:t> </a:t>
            </a:r>
            <a:r>
              <a:rPr lang="en-US" dirty="0" err="1" smtClean="0"/>
              <a:t>trong</a:t>
            </a:r>
            <a:r>
              <a:rPr lang="en-US" dirty="0" smtClean="0"/>
              <a:t> </a:t>
            </a:r>
            <a:r>
              <a:rPr lang="en-US" dirty="0" err="1" smtClean="0"/>
              <a:t>ít</a:t>
            </a:r>
            <a:r>
              <a:rPr lang="en-US" dirty="0" smtClean="0"/>
              <a:t> </a:t>
            </a:r>
            <a:r>
              <a:rPr lang="en-US" dirty="0" err="1" smtClean="0"/>
              <a:t>nhất</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endParaRPr lang="en-US" dirty="0" smtClean="0"/>
          </a:p>
          <a:p>
            <a:pPr lvl="1"/>
            <a:r>
              <a:rPr lang="en-US" dirty="0" err="1" smtClean="0"/>
              <a:t>Chúng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tiến</a:t>
            </a:r>
            <a:r>
              <a:rPr lang="en-US" dirty="0" smtClean="0"/>
              <a:t> </a:t>
            </a:r>
            <a:r>
              <a:rPr lang="en-US" dirty="0" err="1" smtClean="0"/>
              <a:t>trình</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29</a:t>
            </a:fld>
            <a:endParaRPr lang="en-US"/>
          </a:p>
        </p:txBody>
      </p:sp>
      <p:grpSp>
        <p:nvGrpSpPr>
          <p:cNvPr id="6" name="Group 5"/>
          <p:cNvGrpSpPr/>
          <p:nvPr/>
        </p:nvGrpSpPr>
        <p:grpSpPr>
          <a:xfrm>
            <a:off x="1447800" y="3352800"/>
            <a:ext cx="6184900" cy="2095500"/>
            <a:chOff x="1498600" y="2959100"/>
            <a:chExt cx="6184900" cy="2095500"/>
          </a:xfrm>
        </p:grpSpPr>
        <p:sp>
          <p:nvSpPr>
            <p:cNvPr id="7" name="Rectangle 6"/>
            <p:cNvSpPr>
              <a:spLocks noChangeArrowheads="1"/>
            </p:cNvSpPr>
            <p:nvPr/>
          </p:nvSpPr>
          <p:spPr bwMode="auto">
            <a:xfrm>
              <a:off x="4826000" y="3657600"/>
              <a:ext cx="2238375" cy="693738"/>
            </a:xfrm>
            <a:prstGeom prst="rect">
              <a:avLst/>
            </a:prstGeom>
            <a:solidFill>
              <a:srgbClr val="FFFFCC"/>
            </a:solidFill>
            <a:ln w="0">
              <a:solidFill>
                <a:srgbClr val="8A0E5E"/>
              </a:solidFill>
              <a:miter lim="800000"/>
              <a:headEnd/>
              <a:tailEnd/>
            </a:ln>
          </p:spPr>
          <p:txBody>
            <a:bodyPr/>
            <a:lstStyle/>
            <a:p>
              <a:endParaRPr lang="en-US"/>
            </a:p>
          </p:txBody>
        </p:sp>
        <p:sp>
          <p:nvSpPr>
            <p:cNvPr id="8" name="Rectangle 7"/>
            <p:cNvSpPr>
              <a:spLocks noChangeArrowheads="1"/>
            </p:cNvSpPr>
            <p:nvPr/>
          </p:nvSpPr>
          <p:spPr bwMode="auto">
            <a:xfrm>
              <a:off x="4872038" y="3910013"/>
              <a:ext cx="2152650" cy="228600"/>
            </a:xfrm>
            <a:prstGeom prst="rect">
              <a:avLst/>
            </a:prstGeom>
            <a:solidFill>
              <a:srgbClr val="FFFFCC"/>
            </a:solidFill>
            <a:ln w="9525">
              <a:noFill/>
              <a:miter lim="800000"/>
              <a:headEnd/>
              <a:tailEnd/>
            </a:ln>
          </p:spPr>
          <p:txBody>
            <a:bodyPr wrap="none" lIns="0" tIns="0" rIns="0" bIns="0">
              <a:spAutoFit/>
            </a:bodyPr>
            <a:lstStyle/>
            <a:p>
              <a:r>
                <a:rPr lang="en-US" sz="1500">
                  <a:solidFill>
                    <a:srgbClr val="000000"/>
                  </a:solidFill>
                </a:rPr>
                <a:t>RegisterForCoursesForm</a:t>
              </a:r>
              <a:endParaRPr lang="en-US"/>
            </a:p>
          </p:txBody>
        </p:sp>
        <p:sp>
          <p:nvSpPr>
            <p:cNvPr id="9" name="Rectangle 14"/>
            <p:cNvSpPr>
              <a:spLocks noChangeArrowheads="1"/>
            </p:cNvSpPr>
            <p:nvPr/>
          </p:nvSpPr>
          <p:spPr bwMode="auto">
            <a:xfrm>
              <a:off x="2095500" y="3657600"/>
              <a:ext cx="2238375" cy="693738"/>
            </a:xfrm>
            <a:prstGeom prst="rect">
              <a:avLst/>
            </a:prstGeom>
            <a:solidFill>
              <a:srgbClr val="FFFFCC"/>
            </a:solidFill>
            <a:ln w="0">
              <a:solidFill>
                <a:srgbClr val="8A0E5E"/>
              </a:solidFill>
              <a:miter lim="800000"/>
              <a:headEnd/>
              <a:tailEnd/>
            </a:ln>
          </p:spPr>
          <p:txBody>
            <a:bodyPr/>
            <a:lstStyle/>
            <a:p>
              <a:endParaRPr lang="en-US"/>
            </a:p>
          </p:txBody>
        </p:sp>
        <p:sp>
          <p:nvSpPr>
            <p:cNvPr id="10" name="Rectangle 10"/>
            <p:cNvSpPr>
              <a:spLocks noChangeArrowheads="1"/>
            </p:cNvSpPr>
            <p:nvPr/>
          </p:nvSpPr>
          <p:spPr bwMode="auto">
            <a:xfrm>
              <a:off x="2476500" y="3910013"/>
              <a:ext cx="1516063" cy="228600"/>
            </a:xfrm>
            <a:prstGeom prst="rect">
              <a:avLst/>
            </a:prstGeom>
            <a:solidFill>
              <a:srgbClr val="FFFFCC"/>
            </a:solidFill>
            <a:ln w="9525">
              <a:noFill/>
              <a:miter lim="800000"/>
              <a:headEnd/>
              <a:tailEnd/>
            </a:ln>
          </p:spPr>
          <p:txBody>
            <a:bodyPr wrap="none" lIns="0" tIns="0" rIns="0" bIns="0">
              <a:spAutoFit/>
            </a:bodyPr>
            <a:lstStyle/>
            <a:p>
              <a:r>
                <a:rPr lang="en-US" sz="1500">
                  <a:solidFill>
                    <a:srgbClr val="000000"/>
                  </a:solidFill>
                </a:rPr>
                <a:t>MainStudentForm</a:t>
              </a:r>
              <a:endParaRPr lang="en-US"/>
            </a:p>
          </p:txBody>
        </p:sp>
        <p:sp>
          <p:nvSpPr>
            <p:cNvPr id="11" name="AutoShape 15"/>
            <p:cNvSpPr>
              <a:spLocks noChangeArrowheads="1"/>
            </p:cNvSpPr>
            <p:nvPr/>
          </p:nvSpPr>
          <p:spPr bwMode="auto">
            <a:xfrm>
              <a:off x="1498600" y="2959100"/>
              <a:ext cx="6184900" cy="2095500"/>
            </a:xfrm>
            <a:prstGeom prst="roundRect">
              <a:avLst>
                <a:gd name="adj" fmla="val 16667"/>
              </a:avLst>
            </a:prstGeom>
            <a:noFill/>
            <a:ln w="38100">
              <a:solidFill>
                <a:schemeClr val="hlink"/>
              </a:solidFill>
              <a:prstDash val="dash"/>
              <a:round/>
              <a:headEnd/>
              <a:tailEnd/>
            </a:ln>
            <a:effectLst/>
          </p:spPr>
          <p:txBody>
            <a:bodyPr wrap="none" lIns="107950" tIns="53975" rIns="107950" bIns="53975" anchor="ctr"/>
            <a:lstStyle/>
            <a:p>
              <a:endParaRPr lang="en-US"/>
            </a:p>
          </p:txBody>
        </p:sp>
        <p:sp>
          <p:nvSpPr>
            <p:cNvPr id="12" name="Text Box 11"/>
            <p:cNvSpPr txBox="1">
              <a:spLocks noChangeArrowheads="1"/>
            </p:cNvSpPr>
            <p:nvPr/>
          </p:nvSpPr>
          <p:spPr bwMode="auto">
            <a:xfrm>
              <a:off x="3048000" y="2959100"/>
              <a:ext cx="3073400" cy="382588"/>
            </a:xfrm>
            <a:prstGeom prst="rect">
              <a:avLst/>
            </a:prstGeom>
            <a:noFill/>
            <a:ln w="9525">
              <a:noFill/>
              <a:miter lim="800000"/>
              <a:headEnd/>
              <a:tailEnd/>
            </a:ln>
            <a:effectLst/>
          </p:spPr>
          <p:txBody>
            <a:bodyPr wrap="none" lIns="107950" tIns="53975" rIns="107950" bIns="53975">
              <a:spAutoFit/>
            </a:bodyPr>
            <a:lstStyle/>
            <a:p>
              <a:r>
                <a:rPr lang="en-US" sz="1800" dirty="0">
                  <a:solidFill>
                    <a:srgbClr val="0070C0"/>
                  </a:solidFill>
                </a:rPr>
                <a:t>Student Application Process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err="1" smtClean="0"/>
              <a:t>Tổng</a:t>
            </a:r>
            <a:r>
              <a:rPr lang="en-US" sz="3600" dirty="0" smtClean="0"/>
              <a:t> </a:t>
            </a:r>
            <a:r>
              <a:rPr lang="en-US" sz="3600" dirty="0" err="1" smtClean="0"/>
              <a:t>quan</a:t>
            </a:r>
            <a:r>
              <a:rPr lang="en-US" sz="3600" dirty="0" smtClean="0"/>
              <a:t> </a:t>
            </a:r>
            <a:r>
              <a:rPr lang="en-US" sz="3600" dirty="0" err="1" smtClean="0"/>
              <a:t>về</a:t>
            </a:r>
            <a:r>
              <a:rPr lang="en-US" sz="3600" dirty="0" smtClean="0"/>
              <a:t> </a:t>
            </a:r>
            <a:r>
              <a:rPr lang="en-US" sz="3600" dirty="0" err="1" smtClean="0"/>
              <a:t>Xác</a:t>
            </a:r>
            <a:r>
              <a:rPr lang="en-US" sz="3600" dirty="0" smtClean="0"/>
              <a:t> </a:t>
            </a:r>
            <a:r>
              <a:rPr lang="en-US" sz="3600" dirty="0" err="1" smtClean="0"/>
              <a:t>định</a:t>
            </a:r>
            <a:r>
              <a:rPr lang="en-US" sz="3600" dirty="0" smtClean="0"/>
              <a:t> </a:t>
            </a:r>
            <a:r>
              <a:rPr lang="en-US" sz="3600" dirty="0" err="1" smtClean="0"/>
              <a:t>cơ</a:t>
            </a:r>
            <a:r>
              <a:rPr lang="en-US" sz="3600" dirty="0" smtClean="0"/>
              <a:t> </a:t>
            </a:r>
            <a:r>
              <a:rPr lang="en-US" sz="3600" dirty="0" err="1" smtClean="0"/>
              <a:t>chế</a:t>
            </a:r>
            <a:r>
              <a:rPr lang="en-US" sz="3600" dirty="0" smtClean="0"/>
              <a:t> </a:t>
            </a:r>
            <a:r>
              <a:rPr lang="en-US" sz="3600" dirty="0" err="1" smtClean="0"/>
              <a:t>thiết</a:t>
            </a:r>
            <a:r>
              <a:rPr lang="en-US" sz="3600" dirty="0" smtClean="0"/>
              <a:t> </a:t>
            </a:r>
            <a:r>
              <a:rPr lang="en-US" sz="3600" dirty="0" err="1" smtClean="0"/>
              <a:t>kế</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3</a:t>
            </a:fld>
            <a:endParaRPr lang="en-US"/>
          </a:p>
        </p:txBody>
      </p:sp>
      <p:grpSp>
        <p:nvGrpSpPr>
          <p:cNvPr id="5" name="Content Placeholder 4"/>
          <p:cNvGrpSpPr>
            <a:grpSpLocks noGrp="1"/>
          </p:cNvGrpSpPr>
          <p:nvPr/>
        </p:nvGrpSpPr>
        <p:grpSpPr>
          <a:xfrm>
            <a:off x="838200" y="1676400"/>
            <a:ext cx="7467600" cy="4572000"/>
            <a:chOff x="558800" y="1489075"/>
            <a:chExt cx="7962900" cy="4759325"/>
          </a:xfrm>
        </p:grpSpPr>
        <p:grpSp>
          <p:nvGrpSpPr>
            <p:cNvPr id="6" name="Group 125"/>
            <p:cNvGrpSpPr>
              <a:grpSpLocks/>
            </p:cNvGrpSpPr>
            <p:nvPr/>
          </p:nvGrpSpPr>
          <p:grpSpPr bwMode="auto">
            <a:xfrm>
              <a:off x="558800" y="1677987"/>
              <a:ext cx="1720850" cy="1860550"/>
              <a:chOff x="3971" y="1776"/>
              <a:chExt cx="1084" cy="1172"/>
            </a:xfrm>
          </p:grpSpPr>
          <p:grpSp>
            <p:nvGrpSpPr>
              <p:cNvPr id="61" name="Group 126"/>
              <p:cNvGrpSpPr>
                <a:grpSpLocks/>
              </p:cNvGrpSpPr>
              <p:nvPr/>
            </p:nvGrpSpPr>
            <p:grpSpPr bwMode="auto">
              <a:xfrm>
                <a:off x="4297" y="1776"/>
                <a:ext cx="432" cy="720"/>
                <a:chOff x="1249" y="2496"/>
                <a:chExt cx="432" cy="720"/>
              </a:xfrm>
            </p:grpSpPr>
            <p:sp>
              <p:nvSpPr>
                <p:cNvPr id="63" name="Rectangle 12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64" name="Line 12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5" name="Line 12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6" name="Line 13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7" name="Line 13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8" name="Line 13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9" name="Line 13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0" name="Line 13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1" name="Line 13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2" name="Line 13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3" name="Line 13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4" name="Line 13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5" name="Line 13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6" name="Line 14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7" name="Line 14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8" name="Line 14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9" name="Line 14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0" name="Line 14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62" name="Text Box 145"/>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sz="1800">
                    <a:solidFill>
                      <a:schemeClr val="tx1"/>
                    </a:solidFill>
                  </a:rPr>
                  <a:t>Supplementary</a:t>
                </a:r>
              </a:p>
              <a:p>
                <a:pPr algn="ctr" eaLnBrk="0" fontAlgn="base" hangingPunct="0">
                  <a:lnSpc>
                    <a:spcPct val="100000"/>
                  </a:lnSpc>
                  <a:spcBef>
                    <a:spcPct val="0"/>
                  </a:spcBef>
                  <a:buClrTx/>
                  <a:buFontTx/>
                  <a:buNone/>
                </a:pPr>
                <a:r>
                  <a:rPr lang="en-US" sz="1800">
                    <a:solidFill>
                      <a:schemeClr val="tx1"/>
                    </a:solidFill>
                  </a:rPr>
                  <a:t>Specifications</a:t>
                </a:r>
              </a:p>
            </p:txBody>
          </p:sp>
        </p:grpSp>
        <p:sp>
          <p:nvSpPr>
            <p:cNvPr id="7" name="AutoShape 146"/>
            <p:cNvSpPr>
              <a:spLocks noChangeArrowheads="1"/>
            </p:cNvSpPr>
            <p:nvPr/>
          </p:nvSpPr>
          <p:spPr bwMode="auto">
            <a:xfrm>
              <a:off x="3721100" y="4217987"/>
              <a:ext cx="2222500" cy="1143000"/>
            </a:xfrm>
            <a:prstGeom prst="homePlate">
              <a:avLst>
                <a:gd name="adj" fmla="val 61871"/>
              </a:avLst>
            </a:prstGeom>
            <a:solidFill>
              <a:srgbClr val="00CCFF"/>
            </a:solidFill>
            <a:ln w="28575">
              <a:solidFill>
                <a:schemeClr val="bg2"/>
              </a:solidFill>
              <a:miter lim="800000"/>
              <a:headEnd type="none" w="sm" len="sm"/>
              <a:tailEnd type="none" w="lg" len="lg"/>
            </a:ln>
            <a:effectLst/>
          </p:spPr>
          <p:txBody>
            <a:bodyPr wrap="none" anchor="ctr"/>
            <a:lstStyle/>
            <a:p>
              <a:pPr algn="ctr" eaLnBrk="0" fontAlgn="base" hangingPunct="0">
                <a:lnSpc>
                  <a:spcPct val="100000"/>
                </a:lnSpc>
                <a:spcBef>
                  <a:spcPct val="0"/>
                </a:spcBef>
                <a:buClrTx/>
                <a:buFontTx/>
                <a:buNone/>
              </a:pPr>
              <a:r>
                <a:rPr lang="en-US" sz="2000" b="1">
                  <a:solidFill>
                    <a:schemeClr val="bg2"/>
                  </a:solidFill>
                </a:rPr>
                <a:t>Identify </a:t>
              </a:r>
            </a:p>
            <a:p>
              <a:pPr algn="ctr" eaLnBrk="0" fontAlgn="base" hangingPunct="0">
                <a:lnSpc>
                  <a:spcPct val="100000"/>
                </a:lnSpc>
                <a:spcBef>
                  <a:spcPct val="0"/>
                </a:spcBef>
                <a:buClrTx/>
                <a:buFontTx/>
                <a:buNone/>
              </a:pPr>
              <a:r>
                <a:rPr lang="en-US" sz="2000" b="1">
                  <a:solidFill>
                    <a:schemeClr val="bg2"/>
                  </a:solidFill>
                </a:rPr>
                <a:t>Design</a:t>
              </a:r>
            </a:p>
            <a:p>
              <a:pPr algn="ctr" eaLnBrk="0" fontAlgn="base" hangingPunct="0">
                <a:lnSpc>
                  <a:spcPct val="100000"/>
                </a:lnSpc>
                <a:spcBef>
                  <a:spcPct val="0"/>
                </a:spcBef>
                <a:buClrTx/>
                <a:buFontTx/>
                <a:buNone/>
              </a:pPr>
              <a:r>
                <a:rPr lang="en-US" sz="2000" b="1">
                  <a:solidFill>
                    <a:schemeClr val="bg2"/>
                  </a:solidFill>
                </a:rPr>
                <a:t>Mechanisms</a:t>
              </a:r>
              <a:endParaRPr lang="en-US" sz="1800">
                <a:solidFill>
                  <a:schemeClr val="bg2"/>
                </a:solidFill>
              </a:endParaRPr>
            </a:p>
          </p:txBody>
        </p:sp>
        <p:grpSp>
          <p:nvGrpSpPr>
            <p:cNvPr id="8" name="Group 147"/>
            <p:cNvGrpSpPr>
              <a:grpSpLocks/>
            </p:cNvGrpSpPr>
            <p:nvPr/>
          </p:nvGrpSpPr>
          <p:grpSpPr bwMode="auto">
            <a:xfrm>
              <a:off x="3917950" y="1489075"/>
              <a:ext cx="1403350" cy="2120900"/>
              <a:chOff x="2796" y="585"/>
              <a:chExt cx="884" cy="1336"/>
            </a:xfrm>
          </p:grpSpPr>
          <p:grpSp>
            <p:nvGrpSpPr>
              <p:cNvPr id="41" name="Group 148"/>
              <p:cNvGrpSpPr>
                <a:grpSpLocks/>
              </p:cNvGrpSpPr>
              <p:nvPr/>
            </p:nvGrpSpPr>
            <p:grpSpPr bwMode="auto">
              <a:xfrm>
                <a:off x="3022" y="585"/>
                <a:ext cx="432" cy="720"/>
                <a:chOff x="1249" y="2496"/>
                <a:chExt cx="432" cy="720"/>
              </a:xfrm>
            </p:grpSpPr>
            <p:sp>
              <p:nvSpPr>
                <p:cNvPr id="43" name="Rectangle 149"/>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44" name="Line 150"/>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5" name="Line 151"/>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6" name="Line 152"/>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7" name="Line 153"/>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 name="Line 154"/>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9" name="Line 155"/>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0" name="Line 156"/>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1" name="Line 157"/>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2" name="Line 158"/>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3" name="Line 159"/>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 name="Line 160"/>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5" name="Line 161"/>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6" name="Line 162"/>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7" name="Line 163"/>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8" name="Line 164"/>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9" name="Line 165"/>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0" name="Line 166"/>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42" name="Text Box 167"/>
              <p:cNvSpPr txBox="1">
                <a:spLocks noChangeArrowheads="1"/>
              </p:cNvSpPr>
              <p:nvPr/>
            </p:nvSpPr>
            <p:spPr bwMode="auto">
              <a:xfrm>
                <a:off x="2796" y="1344"/>
                <a:ext cx="884" cy="577"/>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sz="1800">
                    <a:solidFill>
                      <a:schemeClr val="tx1"/>
                    </a:solidFill>
                  </a:rPr>
                  <a:t>Software</a:t>
                </a:r>
              </a:p>
              <a:p>
                <a:pPr algn="ctr" eaLnBrk="0" fontAlgn="base" hangingPunct="0">
                  <a:lnSpc>
                    <a:spcPct val="100000"/>
                  </a:lnSpc>
                  <a:spcBef>
                    <a:spcPct val="0"/>
                  </a:spcBef>
                  <a:buClrTx/>
                  <a:buFontTx/>
                  <a:buNone/>
                </a:pPr>
                <a:r>
                  <a:rPr lang="en-US" sz="1800">
                    <a:solidFill>
                      <a:schemeClr val="tx1"/>
                    </a:solidFill>
                  </a:rPr>
                  <a:t>Architecture</a:t>
                </a:r>
              </a:p>
              <a:p>
                <a:pPr algn="ctr" eaLnBrk="0" fontAlgn="base" hangingPunct="0">
                  <a:lnSpc>
                    <a:spcPct val="100000"/>
                  </a:lnSpc>
                  <a:spcBef>
                    <a:spcPct val="0"/>
                  </a:spcBef>
                  <a:buClrTx/>
                  <a:buFontTx/>
                  <a:buNone/>
                </a:pPr>
                <a:r>
                  <a:rPr lang="en-US" sz="1800">
                    <a:solidFill>
                      <a:schemeClr val="tx1"/>
                    </a:solidFill>
                  </a:rPr>
                  <a:t>Document</a:t>
                </a:r>
              </a:p>
            </p:txBody>
          </p:sp>
        </p:grpSp>
        <p:grpSp>
          <p:nvGrpSpPr>
            <p:cNvPr id="9" name="Group 169"/>
            <p:cNvGrpSpPr>
              <a:grpSpLocks/>
            </p:cNvGrpSpPr>
            <p:nvPr/>
          </p:nvGrpSpPr>
          <p:grpSpPr bwMode="auto">
            <a:xfrm>
              <a:off x="6545263" y="3760788"/>
              <a:ext cx="1976437" cy="1724026"/>
              <a:chOff x="1309" y="1072"/>
              <a:chExt cx="1245" cy="1086"/>
            </a:xfrm>
          </p:grpSpPr>
          <p:grpSp>
            <p:nvGrpSpPr>
              <p:cNvPr id="19" name="Group 170"/>
              <p:cNvGrpSpPr>
                <a:grpSpLocks/>
              </p:cNvGrpSpPr>
              <p:nvPr/>
            </p:nvGrpSpPr>
            <p:grpSpPr bwMode="auto">
              <a:xfrm>
                <a:off x="1309" y="1072"/>
                <a:ext cx="1245" cy="766"/>
                <a:chOff x="1309" y="1072"/>
                <a:chExt cx="1245" cy="766"/>
              </a:xfrm>
            </p:grpSpPr>
            <p:grpSp>
              <p:nvGrpSpPr>
                <p:cNvPr id="21" name="Group 171"/>
                <p:cNvGrpSpPr>
                  <a:grpSpLocks/>
                </p:cNvGrpSpPr>
                <p:nvPr/>
              </p:nvGrpSpPr>
              <p:grpSpPr bwMode="auto">
                <a:xfrm>
                  <a:off x="1309" y="1231"/>
                  <a:ext cx="302" cy="175"/>
                  <a:chOff x="144" y="1440"/>
                  <a:chExt cx="881" cy="510"/>
                </a:xfrm>
              </p:grpSpPr>
              <p:sp>
                <p:nvSpPr>
                  <p:cNvPr id="38" name="Rectangle 17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9" name="Line 17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0" name="Line 17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22" name="Group 175"/>
                <p:cNvGrpSpPr>
                  <a:grpSpLocks/>
                </p:cNvGrpSpPr>
                <p:nvPr/>
              </p:nvGrpSpPr>
              <p:grpSpPr bwMode="auto">
                <a:xfrm>
                  <a:off x="1950" y="1072"/>
                  <a:ext cx="302" cy="175"/>
                  <a:chOff x="144" y="1440"/>
                  <a:chExt cx="881" cy="510"/>
                </a:xfrm>
              </p:grpSpPr>
              <p:sp>
                <p:nvSpPr>
                  <p:cNvPr id="35" name="Rectangle 17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6" name="Line 17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 name="Line 17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23" name="Group 179"/>
                <p:cNvGrpSpPr>
                  <a:grpSpLocks/>
                </p:cNvGrpSpPr>
                <p:nvPr/>
              </p:nvGrpSpPr>
              <p:grpSpPr bwMode="auto">
                <a:xfrm>
                  <a:off x="1648" y="1663"/>
                  <a:ext cx="302" cy="175"/>
                  <a:chOff x="144" y="1440"/>
                  <a:chExt cx="881" cy="510"/>
                </a:xfrm>
              </p:grpSpPr>
              <p:sp>
                <p:nvSpPr>
                  <p:cNvPr id="32" name="Rectangle 18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3" name="Line 18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 name="Line 18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24" name="Group 183"/>
                <p:cNvGrpSpPr>
                  <a:grpSpLocks/>
                </p:cNvGrpSpPr>
                <p:nvPr/>
              </p:nvGrpSpPr>
              <p:grpSpPr bwMode="auto">
                <a:xfrm>
                  <a:off x="2252" y="1581"/>
                  <a:ext cx="302" cy="175"/>
                  <a:chOff x="144" y="1440"/>
                  <a:chExt cx="881" cy="510"/>
                </a:xfrm>
              </p:grpSpPr>
              <p:sp>
                <p:nvSpPr>
                  <p:cNvPr id="29" name="Rectangle 18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0" name="Line 18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1" name="Line 18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25" name="Line 187"/>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6" name="Line 188"/>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7" name="Line 189"/>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28" name="Line 190"/>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20" name="Text Box 191"/>
              <p:cNvSpPr txBox="1">
                <a:spLocks noChangeArrowheads="1"/>
              </p:cNvSpPr>
              <p:nvPr/>
            </p:nvSpPr>
            <p:spPr bwMode="auto">
              <a:xfrm>
                <a:off x="1434" y="1927"/>
                <a:ext cx="996" cy="231"/>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sz="1800">
                    <a:solidFill>
                      <a:schemeClr val="tx1"/>
                    </a:solidFill>
                  </a:rPr>
                  <a:t>Design Model</a:t>
                </a:r>
              </a:p>
            </p:txBody>
          </p:sp>
        </p:grpSp>
        <p:sp>
          <p:nvSpPr>
            <p:cNvPr id="10" name="Line 213"/>
            <p:cNvSpPr>
              <a:spLocks noChangeShapeType="1"/>
            </p:cNvSpPr>
            <p:nvPr/>
          </p:nvSpPr>
          <p:spPr bwMode="auto">
            <a:xfrm flipH="1" flipV="1">
              <a:off x="6019800" y="4789487"/>
              <a:ext cx="812800" cy="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sp>
          <p:nvSpPr>
            <p:cNvPr id="11" name="Line 215"/>
            <p:cNvSpPr>
              <a:spLocks noChangeShapeType="1"/>
            </p:cNvSpPr>
            <p:nvPr/>
          </p:nvSpPr>
          <p:spPr bwMode="auto">
            <a:xfrm flipH="1">
              <a:off x="2355850" y="5119687"/>
              <a:ext cx="1339850" cy="254000"/>
            </a:xfrm>
            <a:prstGeom prst="line">
              <a:avLst/>
            </a:prstGeom>
            <a:noFill/>
            <a:ln w="28575">
              <a:solidFill>
                <a:schemeClr val="hlink"/>
              </a:solidFill>
              <a:round/>
              <a:headEnd type="triangle" w="med" len="med"/>
              <a:tailEnd/>
            </a:ln>
            <a:effectLst/>
          </p:spPr>
          <p:txBody>
            <a:bodyPr wrap="none" anchor="ctr"/>
            <a:lstStyle/>
            <a:p>
              <a:endParaRPr lang="en-US"/>
            </a:p>
          </p:txBody>
        </p:sp>
        <p:sp>
          <p:nvSpPr>
            <p:cNvPr id="12" name="Line 244"/>
            <p:cNvSpPr>
              <a:spLocks noChangeShapeType="1"/>
            </p:cNvSpPr>
            <p:nvPr/>
          </p:nvSpPr>
          <p:spPr bwMode="auto">
            <a:xfrm flipH="1" flipV="1">
              <a:off x="2400300" y="3024187"/>
              <a:ext cx="1384300" cy="914400"/>
            </a:xfrm>
            <a:prstGeom prst="line">
              <a:avLst/>
            </a:prstGeom>
            <a:noFill/>
            <a:ln w="28575">
              <a:solidFill>
                <a:schemeClr val="hlink"/>
              </a:solidFill>
              <a:round/>
              <a:headEnd type="triangle" w="med" len="med"/>
              <a:tailEnd/>
            </a:ln>
            <a:effectLst/>
          </p:spPr>
          <p:txBody>
            <a:bodyPr wrap="none" anchor="ctr"/>
            <a:lstStyle/>
            <a:p>
              <a:endParaRPr lang="en-US"/>
            </a:p>
          </p:txBody>
        </p:sp>
        <p:grpSp>
          <p:nvGrpSpPr>
            <p:cNvPr id="13" name="Group 267"/>
            <p:cNvGrpSpPr>
              <a:grpSpLocks/>
            </p:cNvGrpSpPr>
            <p:nvPr/>
          </p:nvGrpSpPr>
          <p:grpSpPr bwMode="auto">
            <a:xfrm>
              <a:off x="944563" y="5205414"/>
              <a:ext cx="1485900" cy="1042989"/>
              <a:chOff x="4223" y="1200"/>
              <a:chExt cx="936" cy="657"/>
            </a:xfrm>
          </p:grpSpPr>
          <p:sp>
            <p:nvSpPr>
              <p:cNvPr id="14" name="Text Box 268"/>
              <p:cNvSpPr txBox="1">
                <a:spLocks noChangeArrowheads="1"/>
              </p:cNvSpPr>
              <p:nvPr/>
            </p:nvSpPr>
            <p:spPr bwMode="auto">
              <a:xfrm>
                <a:off x="4223" y="1684"/>
                <a:ext cx="936" cy="173"/>
              </a:xfrm>
              <a:prstGeom prst="rect">
                <a:avLst/>
              </a:prstGeom>
              <a:noFill/>
              <a:ln w="28575">
                <a:noFill/>
                <a:miter lim="800000"/>
                <a:headEnd type="none" w="sm" len="sm"/>
                <a:tailEnd type="none" w="lg" len="lg"/>
              </a:ln>
              <a:effectLst/>
            </p:spPr>
            <p:txBody>
              <a:bodyPr wrap="none" lIns="0" tIns="0" rIns="0" bIns="0">
                <a:spAutoFit/>
              </a:bodyPr>
              <a:lstStyle/>
              <a:p>
                <a:pPr algn="ctr" eaLnBrk="0" fontAlgn="base" hangingPunct="0">
                  <a:lnSpc>
                    <a:spcPct val="100000"/>
                  </a:lnSpc>
                  <a:spcBef>
                    <a:spcPct val="0"/>
                  </a:spcBef>
                  <a:buClrTx/>
                  <a:buFontTx/>
                  <a:buNone/>
                </a:pPr>
                <a:r>
                  <a:rPr lang="en-US" sz="1800">
                    <a:solidFill>
                      <a:schemeClr val="tx1"/>
                    </a:solidFill>
                  </a:rPr>
                  <a:t>Analysis Class</a:t>
                </a:r>
              </a:p>
            </p:txBody>
          </p:sp>
          <p:grpSp>
            <p:nvGrpSpPr>
              <p:cNvPr id="15" name="Group 269"/>
              <p:cNvGrpSpPr>
                <a:grpSpLocks/>
              </p:cNvGrpSpPr>
              <p:nvPr/>
            </p:nvGrpSpPr>
            <p:grpSpPr bwMode="auto">
              <a:xfrm>
                <a:off x="4416" y="1200"/>
                <a:ext cx="576" cy="384"/>
                <a:chOff x="144" y="1440"/>
                <a:chExt cx="881" cy="510"/>
              </a:xfrm>
            </p:grpSpPr>
            <p:sp>
              <p:nvSpPr>
                <p:cNvPr id="16" name="Rectangle 27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17" name="Line 27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18" name="Line 27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600" dirty="0" err="1" smtClean="0"/>
              <a:t>Những</a:t>
            </a:r>
            <a:r>
              <a:rPr lang="en-US" sz="3600" dirty="0" smtClean="0"/>
              <a:t> </a:t>
            </a:r>
            <a:r>
              <a:rPr lang="en-US" sz="3600" dirty="0" err="1" smtClean="0"/>
              <a:t>cân</a:t>
            </a:r>
            <a:r>
              <a:rPr lang="en-US" sz="3600" dirty="0" smtClean="0"/>
              <a:t> </a:t>
            </a:r>
            <a:r>
              <a:rPr lang="en-US" sz="3600" dirty="0" err="1" smtClean="0"/>
              <a:t>nhắc</a:t>
            </a:r>
            <a:r>
              <a:rPr lang="en-US" sz="3600" dirty="0" smtClean="0"/>
              <a:t> </a:t>
            </a:r>
            <a:r>
              <a:rPr lang="en-US" sz="3600" dirty="0" err="1" smtClean="0"/>
              <a:t>Phần</a:t>
            </a:r>
            <a:r>
              <a:rPr lang="en-US" sz="3600" dirty="0" smtClean="0"/>
              <a:t> </a:t>
            </a:r>
            <a:r>
              <a:rPr lang="en-US" sz="3600" dirty="0" err="1" smtClean="0"/>
              <a:t>tử</a:t>
            </a:r>
            <a:r>
              <a:rPr lang="en-US" sz="3600" dirty="0" smtClean="0"/>
              <a:t> </a:t>
            </a:r>
            <a:r>
              <a:rPr lang="en-US" sz="3600" dirty="0" err="1" smtClean="0"/>
              <a:t>thiết</a:t>
            </a:r>
            <a:r>
              <a:rPr lang="en-US" sz="3600" dirty="0" smtClean="0"/>
              <a:t> </a:t>
            </a:r>
            <a:r>
              <a:rPr lang="en-US" sz="3600" dirty="0" err="1" smtClean="0"/>
              <a:t>kế</a:t>
            </a:r>
            <a:r>
              <a:rPr lang="en-US" sz="3600" dirty="0" smtClean="0"/>
              <a:t> - </a:t>
            </a:r>
            <a:r>
              <a:rPr lang="en-US" sz="3600" dirty="0" err="1" smtClean="0"/>
              <a:t>tới</a:t>
            </a:r>
            <a:r>
              <a:rPr lang="en-US" sz="3600" dirty="0" smtClean="0"/>
              <a:t> – </a:t>
            </a:r>
            <a:r>
              <a:rPr lang="en-US" sz="3600" dirty="0" err="1" smtClean="0"/>
              <a:t>Tiến</a:t>
            </a:r>
            <a:r>
              <a:rPr lang="en-US" sz="3600" dirty="0" smtClean="0"/>
              <a:t> </a:t>
            </a:r>
            <a:r>
              <a:rPr lang="en-US" sz="3600" dirty="0" err="1" smtClean="0"/>
              <a:t>trình</a:t>
            </a:r>
            <a:endParaRPr lang="en-US" sz="3600" dirty="0"/>
          </a:p>
        </p:txBody>
      </p:sp>
      <p:sp>
        <p:nvSpPr>
          <p:cNvPr id="3" name="Content Placeholder 2"/>
          <p:cNvSpPr>
            <a:spLocks noGrp="1"/>
          </p:cNvSpPr>
          <p:nvPr>
            <p:ph idx="1"/>
          </p:nvPr>
        </p:nvSpPr>
        <p:spPr>
          <a:xfrm>
            <a:off x="457200" y="1447800"/>
            <a:ext cx="8229600" cy="4876800"/>
          </a:xfrm>
        </p:spPr>
        <p:txBody>
          <a:bodyPr/>
          <a:lstStyle/>
          <a:p>
            <a:r>
              <a:rPr lang="en-US" altLang="ko-KR" dirty="0" err="1" smtClean="0">
                <a:ea typeface="굴림" charset="-127"/>
              </a:rPr>
              <a:t>Dựa</a:t>
            </a:r>
            <a:r>
              <a:rPr lang="en-US" altLang="ko-KR" dirty="0" smtClean="0">
                <a:ea typeface="굴림" charset="-127"/>
              </a:rPr>
              <a:t> </a:t>
            </a:r>
            <a:r>
              <a:rPr lang="en-US" altLang="ko-KR" dirty="0" err="1" smtClean="0">
                <a:ea typeface="굴림" charset="-127"/>
              </a:rPr>
              <a:t>vào</a:t>
            </a:r>
            <a:r>
              <a:rPr lang="en-US" altLang="ko-KR" dirty="0" smtClean="0">
                <a:ea typeface="굴림" charset="-127"/>
              </a:rPr>
              <a:t>:</a:t>
            </a:r>
          </a:p>
          <a:p>
            <a:pPr lvl="1"/>
            <a:r>
              <a:rPr lang="en-US" altLang="ko-KR" dirty="0" err="1" smtClean="0">
                <a:ea typeface="굴림" charset="-127"/>
              </a:rPr>
              <a:t>Các</a:t>
            </a:r>
            <a:r>
              <a:rPr lang="en-US" altLang="ko-KR" dirty="0" smtClean="0">
                <a:ea typeface="굴림" charset="-127"/>
              </a:rPr>
              <a:t> </a:t>
            </a:r>
            <a:r>
              <a:rPr lang="en-US" altLang="ko-KR" dirty="0" err="1" smtClean="0">
                <a:ea typeface="굴림" charset="-127"/>
              </a:rPr>
              <a:t>yêu</a:t>
            </a:r>
            <a:r>
              <a:rPr lang="en-US" altLang="ko-KR" dirty="0" smtClean="0">
                <a:ea typeface="굴림" charset="-127"/>
              </a:rPr>
              <a:t> </a:t>
            </a:r>
            <a:r>
              <a:rPr lang="en-US" altLang="ko-KR" dirty="0" err="1" smtClean="0">
                <a:ea typeface="굴림" charset="-127"/>
              </a:rPr>
              <a:t>cầu</a:t>
            </a:r>
            <a:r>
              <a:rPr lang="en-US" altLang="ko-KR" dirty="0" smtClean="0">
                <a:ea typeface="굴림" charset="-127"/>
              </a:rPr>
              <a:t> </a:t>
            </a:r>
            <a:r>
              <a:rPr lang="en-US" altLang="ko-KR" dirty="0" err="1" smtClean="0">
                <a:ea typeface="굴림" charset="-127"/>
              </a:rPr>
              <a:t>về</a:t>
            </a:r>
            <a:r>
              <a:rPr lang="en-US" altLang="ko-KR" dirty="0" smtClean="0">
                <a:ea typeface="굴림" charset="-127"/>
              </a:rPr>
              <a:t> </a:t>
            </a:r>
            <a:r>
              <a:rPr lang="en-US" altLang="ko-KR" dirty="0" err="1" smtClean="0">
                <a:ea typeface="굴림" charset="-127"/>
              </a:rPr>
              <a:t>hiệu</a:t>
            </a:r>
            <a:r>
              <a:rPr lang="en-US" altLang="ko-KR" dirty="0" smtClean="0">
                <a:ea typeface="굴림" charset="-127"/>
              </a:rPr>
              <a:t> </a:t>
            </a:r>
            <a:r>
              <a:rPr lang="en-US" altLang="ko-KR" dirty="0" err="1" smtClean="0">
                <a:ea typeface="굴림" charset="-127"/>
              </a:rPr>
              <a:t>năng</a:t>
            </a:r>
            <a:r>
              <a:rPr lang="en-US" altLang="ko-KR" dirty="0" smtClean="0">
                <a:ea typeface="굴림" charset="-127"/>
              </a:rPr>
              <a:t> </a:t>
            </a:r>
            <a:r>
              <a:rPr lang="en-US" altLang="ko-KR" dirty="0" err="1" smtClean="0">
                <a:ea typeface="굴림" charset="-127"/>
              </a:rPr>
              <a:t>và</a:t>
            </a:r>
            <a:r>
              <a:rPr lang="en-US" altLang="ko-KR" dirty="0" smtClean="0">
                <a:ea typeface="굴림" charset="-127"/>
              </a:rPr>
              <a:t> </a:t>
            </a:r>
            <a:r>
              <a:rPr lang="en-US" altLang="ko-KR" dirty="0" err="1" smtClean="0">
                <a:ea typeface="굴림" charset="-127"/>
              </a:rPr>
              <a:t>sự</a:t>
            </a:r>
            <a:r>
              <a:rPr lang="en-US" altLang="ko-KR" dirty="0" smtClean="0">
                <a:ea typeface="굴림" charset="-127"/>
              </a:rPr>
              <a:t> </a:t>
            </a:r>
            <a:r>
              <a:rPr lang="en-US" altLang="ko-KR" dirty="0" err="1" smtClean="0">
                <a:ea typeface="굴림" charset="-127"/>
              </a:rPr>
              <a:t>tương</a:t>
            </a:r>
            <a:r>
              <a:rPr lang="en-US" altLang="ko-KR" dirty="0" smtClean="0">
                <a:ea typeface="굴림" charset="-127"/>
              </a:rPr>
              <a:t> </a:t>
            </a:r>
            <a:r>
              <a:rPr lang="en-US" altLang="ko-KR" dirty="0" err="1" smtClean="0">
                <a:ea typeface="굴림" charset="-127"/>
              </a:rPr>
              <a:t>tranh</a:t>
            </a:r>
            <a:endParaRPr lang="en-US" altLang="ko-KR" dirty="0" smtClean="0">
              <a:ea typeface="굴림" charset="-127"/>
            </a:endParaRPr>
          </a:p>
          <a:p>
            <a:pPr lvl="1"/>
            <a:r>
              <a:rPr lang="en-US" altLang="ko-KR" dirty="0" err="1" smtClean="0">
                <a:ea typeface="굴림" charset="-127"/>
              </a:rPr>
              <a:t>Các</a:t>
            </a:r>
            <a:r>
              <a:rPr lang="en-US" altLang="ko-KR" dirty="0" smtClean="0">
                <a:ea typeface="굴림" charset="-127"/>
              </a:rPr>
              <a:t> </a:t>
            </a:r>
            <a:r>
              <a:rPr lang="en-US" altLang="ko-KR" dirty="0" err="1" smtClean="0">
                <a:ea typeface="굴림" charset="-127"/>
              </a:rPr>
              <a:t>yêu</a:t>
            </a:r>
            <a:r>
              <a:rPr lang="en-US" altLang="ko-KR" dirty="0" smtClean="0">
                <a:ea typeface="굴림" charset="-127"/>
              </a:rPr>
              <a:t> </a:t>
            </a:r>
            <a:r>
              <a:rPr lang="en-US" altLang="ko-KR" dirty="0" err="1" smtClean="0">
                <a:ea typeface="굴림" charset="-127"/>
              </a:rPr>
              <a:t>cầu</a:t>
            </a:r>
            <a:r>
              <a:rPr lang="en-US" altLang="ko-KR" dirty="0" smtClean="0">
                <a:ea typeface="굴림" charset="-127"/>
              </a:rPr>
              <a:t> </a:t>
            </a:r>
            <a:r>
              <a:rPr lang="en-US" altLang="ko-KR" dirty="0" err="1" smtClean="0">
                <a:ea typeface="굴림" charset="-127"/>
              </a:rPr>
              <a:t>về</a:t>
            </a:r>
            <a:r>
              <a:rPr lang="en-US" altLang="ko-KR" dirty="0" smtClean="0">
                <a:ea typeface="굴림" charset="-127"/>
              </a:rPr>
              <a:t> </a:t>
            </a:r>
            <a:r>
              <a:rPr lang="en-US" altLang="ko-KR" dirty="0" err="1" smtClean="0">
                <a:ea typeface="굴림" charset="-127"/>
              </a:rPr>
              <a:t>sự</a:t>
            </a:r>
            <a:r>
              <a:rPr lang="en-US" altLang="ko-KR" dirty="0" smtClean="0">
                <a:ea typeface="굴림" charset="-127"/>
              </a:rPr>
              <a:t> </a:t>
            </a:r>
            <a:r>
              <a:rPr lang="en-US" altLang="ko-KR" dirty="0" err="1" smtClean="0">
                <a:ea typeface="굴림" charset="-127"/>
              </a:rPr>
              <a:t>phân</a:t>
            </a:r>
            <a:r>
              <a:rPr lang="en-US" altLang="ko-KR" dirty="0" smtClean="0">
                <a:ea typeface="굴림" charset="-127"/>
              </a:rPr>
              <a:t> </a:t>
            </a:r>
            <a:r>
              <a:rPr lang="en-US" altLang="ko-KR" dirty="0" err="1" smtClean="0">
                <a:ea typeface="굴림" charset="-127"/>
              </a:rPr>
              <a:t>tán</a:t>
            </a:r>
            <a:r>
              <a:rPr lang="en-US" altLang="ko-KR" dirty="0" smtClean="0">
                <a:ea typeface="굴림" charset="-127"/>
              </a:rPr>
              <a:t> </a:t>
            </a:r>
            <a:r>
              <a:rPr lang="en-US" altLang="ko-KR" dirty="0" err="1" smtClean="0">
                <a:ea typeface="굴림" charset="-127"/>
              </a:rPr>
              <a:t>và</a:t>
            </a:r>
            <a:r>
              <a:rPr lang="en-US" altLang="ko-KR" dirty="0" smtClean="0">
                <a:ea typeface="굴림" charset="-127"/>
              </a:rPr>
              <a:t> </a:t>
            </a:r>
            <a:r>
              <a:rPr lang="en-US" altLang="ko-KR" dirty="0" err="1" smtClean="0">
                <a:ea typeface="굴림" charset="-127"/>
              </a:rPr>
              <a:t>hỗ</a:t>
            </a:r>
            <a:r>
              <a:rPr lang="en-US" altLang="ko-KR" dirty="0" smtClean="0">
                <a:ea typeface="굴림" charset="-127"/>
              </a:rPr>
              <a:t> </a:t>
            </a:r>
            <a:r>
              <a:rPr lang="en-US" altLang="ko-KR" dirty="0" err="1" smtClean="0">
                <a:ea typeface="굴림" charset="-127"/>
              </a:rPr>
              <a:t>trợ</a:t>
            </a:r>
            <a:r>
              <a:rPr lang="en-US" altLang="ko-KR" dirty="0" smtClean="0">
                <a:ea typeface="굴림" charset="-127"/>
              </a:rPr>
              <a:t> </a:t>
            </a:r>
            <a:r>
              <a:rPr lang="en-US" altLang="ko-KR" dirty="0" err="1" smtClean="0">
                <a:ea typeface="굴림" charset="-127"/>
              </a:rPr>
              <a:t>thực</a:t>
            </a:r>
            <a:r>
              <a:rPr lang="en-US" altLang="ko-KR" dirty="0" smtClean="0">
                <a:ea typeface="굴림" charset="-127"/>
              </a:rPr>
              <a:t> </a:t>
            </a:r>
            <a:r>
              <a:rPr lang="en-US" altLang="ko-KR" dirty="0" err="1" smtClean="0">
                <a:ea typeface="굴림" charset="-127"/>
              </a:rPr>
              <a:t>thi</a:t>
            </a:r>
            <a:r>
              <a:rPr lang="en-US" altLang="ko-KR" dirty="0" smtClean="0">
                <a:ea typeface="굴림" charset="-127"/>
              </a:rPr>
              <a:t> song song</a:t>
            </a:r>
          </a:p>
          <a:p>
            <a:pPr lvl="1"/>
            <a:r>
              <a:rPr lang="en-US" altLang="ko-KR" dirty="0" err="1" smtClean="0">
                <a:ea typeface="굴림" charset="-127"/>
              </a:rPr>
              <a:t>Các</a:t>
            </a:r>
            <a:r>
              <a:rPr lang="en-US" altLang="ko-KR" dirty="0" smtClean="0">
                <a:ea typeface="굴림" charset="-127"/>
              </a:rPr>
              <a:t> </a:t>
            </a:r>
            <a:r>
              <a:rPr lang="en-US" altLang="ko-KR" dirty="0" err="1" smtClean="0">
                <a:ea typeface="굴림" charset="-127"/>
              </a:rPr>
              <a:t>yêu</a:t>
            </a:r>
            <a:r>
              <a:rPr lang="en-US" altLang="ko-KR" dirty="0" smtClean="0">
                <a:ea typeface="굴림" charset="-127"/>
              </a:rPr>
              <a:t> </a:t>
            </a:r>
            <a:r>
              <a:rPr lang="en-US" altLang="ko-KR" dirty="0" err="1" smtClean="0">
                <a:ea typeface="굴림" charset="-127"/>
              </a:rPr>
              <a:t>cầu</a:t>
            </a:r>
            <a:r>
              <a:rPr lang="en-US" altLang="ko-KR" dirty="0" smtClean="0">
                <a:ea typeface="굴림" charset="-127"/>
              </a:rPr>
              <a:t> </a:t>
            </a:r>
            <a:r>
              <a:rPr lang="en-US" altLang="ko-KR" dirty="0" err="1" smtClean="0">
                <a:ea typeface="굴림" charset="-127"/>
              </a:rPr>
              <a:t>về</a:t>
            </a:r>
            <a:r>
              <a:rPr lang="en-US" altLang="ko-KR" dirty="0" smtClean="0">
                <a:ea typeface="굴림" charset="-127"/>
              </a:rPr>
              <a:t> </a:t>
            </a:r>
            <a:r>
              <a:rPr lang="en-US" altLang="ko-KR" dirty="0" err="1" smtClean="0">
                <a:ea typeface="굴림" charset="-127"/>
              </a:rPr>
              <a:t>sự</a:t>
            </a:r>
            <a:r>
              <a:rPr lang="en-US" altLang="ko-KR" dirty="0" smtClean="0">
                <a:ea typeface="굴림" charset="-127"/>
              </a:rPr>
              <a:t> </a:t>
            </a:r>
            <a:r>
              <a:rPr lang="en-US" altLang="ko-KR" dirty="0" err="1" smtClean="0">
                <a:ea typeface="굴림" charset="-127"/>
              </a:rPr>
              <a:t>dư</a:t>
            </a:r>
            <a:r>
              <a:rPr lang="en-US" altLang="ko-KR" dirty="0" smtClean="0">
                <a:ea typeface="굴림" charset="-127"/>
              </a:rPr>
              <a:t> </a:t>
            </a:r>
            <a:r>
              <a:rPr lang="en-US" altLang="ko-KR" dirty="0" err="1" smtClean="0">
                <a:ea typeface="굴림" charset="-127"/>
              </a:rPr>
              <a:t>thừa</a:t>
            </a:r>
            <a:r>
              <a:rPr lang="en-US" altLang="ko-KR" dirty="0" smtClean="0">
                <a:ea typeface="굴림" charset="-127"/>
              </a:rPr>
              <a:t> </a:t>
            </a:r>
            <a:r>
              <a:rPr lang="en-US" altLang="ko-KR" dirty="0" err="1" smtClean="0">
                <a:ea typeface="굴림" charset="-127"/>
              </a:rPr>
              <a:t>và</a:t>
            </a:r>
            <a:r>
              <a:rPr lang="en-US" altLang="ko-KR" dirty="0" smtClean="0">
                <a:ea typeface="굴림" charset="-127"/>
              </a:rPr>
              <a:t> </a:t>
            </a:r>
            <a:r>
              <a:rPr lang="en-US" altLang="ko-KR" dirty="0" err="1" smtClean="0">
                <a:ea typeface="굴림" charset="-127"/>
              </a:rPr>
              <a:t>tính</a:t>
            </a:r>
            <a:r>
              <a:rPr lang="en-US" altLang="ko-KR" dirty="0" smtClean="0">
                <a:ea typeface="굴림" charset="-127"/>
              </a:rPr>
              <a:t> </a:t>
            </a:r>
            <a:r>
              <a:rPr lang="en-US" altLang="ko-KR" dirty="0" err="1" smtClean="0">
                <a:ea typeface="굴림" charset="-127"/>
              </a:rPr>
              <a:t>sẵn</a:t>
            </a:r>
            <a:r>
              <a:rPr lang="en-US" altLang="ko-KR" dirty="0" smtClean="0">
                <a:ea typeface="굴림" charset="-127"/>
              </a:rPr>
              <a:t> </a:t>
            </a:r>
            <a:r>
              <a:rPr lang="en-US" altLang="ko-KR" dirty="0" err="1" smtClean="0">
                <a:ea typeface="굴림" charset="-127"/>
              </a:rPr>
              <a:t>dùng</a:t>
            </a:r>
            <a:endParaRPr lang="en-US" altLang="ko-KR" dirty="0" smtClean="0">
              <a:ea typeface="굴림" charset="-127"/>
            </a:endParaRPr>
          </a:p>
          <a:p>
            <a:r>
              <a:rPr lang="en-US" altLang="ko-KR" dirty="0" err="1" smtClean="0">
                <a:ea typeface="굴림" charset="-127"/>
              </a:rPr>
              <a:t>Những</a:t>
            </a:r>
            <a:r>
              <a:rPr lang="en-US" altLang="ko-KR" dirty="0" smtClean="0">
                <a:ea typeface="굴림" charset="-127"/>
              </a:rPr>
              <a:t> </a:t>
            </a:r>
            <a:r>
              <a:rPr lang="en-US" altLang="ko-KR" dirty="0" err="1" smtClean="0">
                <a:ea typeface="굴림" charset="-127"/>
              </a:rPr>
              <a:t>đặc</a:t>
            </a:r>
            <a:r>
              <a:rPr lang="en-US" altLang="ko-KR" dirty="0" smtClean="0">
                <a:ea typeface="굴림" charset="-127"/>
              </a:rPr>
              <a:t> </a:t>
            </a:r>
            <a:r>
              <a:rPr lang="en-US" altLang="ko-KR" dirty="0" err="1" smtClean="0">
                <a:ea typeface="굴림" charset="-127"/>
              </a:rPr>
              <a:t>điểm</a:t>
            </a:r>
            <a:r>
              <a:rPr lang="en-US" altLang="ko-KR" dirty="0" smtClean="0">
                <a:ea typeface="굴림" charset="-127"/>
              </a:rPr>
              <a:t> </a:t>
            </a:r>
            <a:r>
              <a:rPr lang="en-US" altLang="ko-KR" dirty="0" err="1" smtClean="0">
                <a:ea typeface="굴림" charset="-127"/>
              </a:rPr>
              <a:t>của</a:t>
            </a:r>
            <a:r>
              <a:rPr lang="en-US" altLang="ko-KR" dirty="0" smtClean="0">
                <a:ea typeface="굴림" charset="-127"/>
              </a:rPr>
              <a:t> </a:t>
            </a:r>
            <a:r>
              <a:rPr lang="en-US" altLang="ko-KR" dirty="0" err="1" smtClean="0">
                <a:ea typeface="굴림" charset="-127"/>
              </a:rPr>
              <a:t>lớp</a:t>
            </a:r>
            <a:r>
              <a:rPr lang="en-US" altLang="ko-KR" dirty="0" smtClean="0">
                <a:ea typeface="굴림" charset="-127"/>
              </a:rPr>
              <a:t>/</a:t>
            </a:r>
            <a:r>
              <a:rPr lang="en-US" altLang="ko-KR" dirty="0" err="1" smtClean="0">
                <a:ea typeface="굴림" charset="-127"/>
              </a:rPr>
              <a:t>hệ</a:t>
            </a:r>
            <a:r>
              <a:rPr lang="en-US" altLang="ko-KR" dirty="0" smtClean="0">
                <a:ea typeface="굴림" charset="-127"/>
              </a:rPr>
              <a:t> </a:t>
            </a:r>
            <a:r>
              <a:rPr lang="en-US" altLang="ko-KR" dirty="0" err="1" smtClean="0">
                <a:ea typeface="굴림" charset="-127"/>
              </a:rPr>
              <a:t>thống</a:t>
            </a:r>
            <a:r>
              <a:rPr lang="en-US" altLang="ko-KR" dirty="0" smtClean="0">
                <a:ea typeface="굴림" charset="-127"/>
              </a:rPr>
              <a:t> con </a:t>
            </a:r>
            <a:r>
              <a:rPr lang="en-US" altLang="ko-KR" dirty="0" err="1" smtClean="0">
                <a:ea typeface="굴림" charset="-127"/>
              </a:rPr>
              <a:t>cần</a:t>
            </a:r>
            <a:r>
              <a:rPr lang="en-US" altLang="ko-KR" dirty="0" smtClean="0">
                <a:ea typeface="굴림" charset="-127"/>
              </a:rPr>
              <a:t> </a:t>
            </a:r>
            <a:r>
              <a:rPr lang="en-US" altLang="ko-KR" dirty="0" err="1" smtClean="0">
                <a:ea typeface="굴림" charset="-127"/>
              </a:rPr>
              <a:t>xem</a:t>
            </a:r>
            <a:r>
              <a:rPr lang="en-US" altLang="ko-KR" dirty="0" smtClean="0">
                <a:ea typeface="굴림" charset="-127"/>
              </a:rPr>
              <a:t> </a:t>
            </a:r>
            <a:r>
              <a:rPr lang="en-US" altLang="ko-KR" dirty="0" err="1" smtClean="0">
                <a:ea typeface="굴림" charset="-127"/>
              </a:rPr>
              <a:t>xét</a:t>
            </a:r>
            <a:r>
              <a:rPr lang="en-US" altLang="ko-KR" dirty="0" smtClean="0">
                <a:ea typeface="굴림" charset="-127"/>
              </a:rPr>
              <a:t>:</a:t>
            </a:r>
          </a:p>
          <a:p>
            <a:pPr lvl="1"/>
            <a:r>
              <a:rPr lang="en-US" altLang="ko-KR" dirty="0" err="1" smtClean="0">
                <a:ea typeface="굴림" charset="-127"/>
              </a:rPr>
              <a:t>Sự</a:t>
            </a:r>
            <a:r>
              <a:rPr lang="en-US" altLang="ko-KR" dirty="0" smtClean="0">
                <a:ea typeface="굴림" charset="-127"/>
              </a:rPr>
              <a:t> </a:t>
            </a:r>
            <a:r>
              <a:rPr lang="en-US" altLang="ko-KR" dirty="0" err="1" smtClean="0">
                <a:ea typeface="굴림" charset="-127"/>
              </a:rPr>
              <a:t>tự</a:t>
            </a:r>
            <a:r>
              <a:rPr lang="en-US" altLang="ko-KR" dirty="0" smtClean="0">
                <a:ea typeface="굴림" charset="-127"/>
              </a:rPr>
              <a:t> </a:t>
            </a:r>
            <a:r>
              <a:rPr lang="en-US" altLang="ko-KR" dirty="0" err="1" smtClean="0">
                <a:ea typeface="굴림" charset="-127"/>
              </a:rPr>
              <a:t>trị</a:t>
            </a:r>
            <a:r>
              <a:rPr lang="en-US" altLang="ko-KR" dirty="0" smtClean="0">
                <a:ea typeface="굴림" charset="-127"/>
              </a:rPr>
              <a:t> (Autonomy)</a:t>
            </a:r>
          </a:p>
          <a:p>
            <a:pPr lvl="1"/>
            <a:r>
              <a:rPr lang="en-US" altLang="ko-KR" dirty="0" err="1" smtClean="0">
                <a:ea typeface="굴림" charset="-127"/>
              </a:rPr>
              <a:t>Sự</a:t>
            </a:r>
            <a:r>
              <a:rPr lang="en-US" altLang="ko-KR" dirty="0" smtClean="0">
                <a:ea typeface="굴림" charset="-127"/>
              </a:rPr>
              <a:t> </a:t>
            </a:r>
            <a:r>
              <a:rPr lang="en-US" altLang="ko-KR" dirty="0" err="1" smtClean="0">
                <a:ea typeface="굴림" charset="-127"/>
              </a:rPr>
              <a:t>lệ</a:t>
            </a:r>
            <a:r>
              <a:rPr lang="en-US" altLang="ko-KR" dirty="0" smtClean="0">
                <a:ea typeface="굴림" charset="-127"/>
              </a:rPr>
              <a:t> </a:t>
            </a:r>
            <a:r>
              <a:rPr lang="en-US" altLang="ko-KR" dirty="0" err="1" smtClean="0">
                <a:ea typeface="굴림" charset="-127"/>
              </a:rPr>
              <a:t>thuộc</a:t>
            </a:r>
            <a:r>
              <a:rPr lang="en-US" altLang="ko-KR" dirty="0" smtClean="0">
                <a:ea typeface="굴림" charset="-127"/>
              </a:rPr>
              <a:t> (Subordination)</a:t>
            </a:r>
          </a:p>
          <a:p>
            <a:pPr lvl="1"/>
            <a:r>
              <a:rPr lang="en-US" altLang="ko-KR" dirty="0" err="1" smtClean="0">
                <a:ea typeface="굴림" charset="-127"/>
              </a:rPr>
              <a:t>Sự</a:t>
            </a:r>
            <a:r>
              <a:rPr lang="en-US" altLang="ko-KR" dirty="0" smtClean="0">
                <a:ea typeface="굴림" charset="-127"/>
              </a:rPr>
              <a:t> </a:t>
            </a:r>
            <a:r>
              <a:rPr lang="en-US" altLang="ko-KR" dirty="0" err="1" smtClean="0">
                <a:ea typeface="굴림" charset="-127"/>
              </a:rPr>
              <a:t>bền</a:t>
            </a:r>
            <a:r>
              <a:rPr lang="en-US" altLang="ko-KR" dirty="0" smtClean="0">
                <a:ea typeface="굴림" charset="-127"/>
              </a:rPr>
              <a:t> </a:t>
            </a:r>
            <a:r>
              <a:rPr lang="en-US" altLang="ko-KR" dirty="0" err="1" smtClean="0">
                <a:ea typeface="굴림" charset="-127"/>
              </a:rPr>
              <a:t>bỉ</a:t>
            </a:r>
            <a:r>
              <a:rPr lang="en-US" altLang="ko-KR" dirty="0" smtClean="0">
                <a:ea typeface="굴림" charset="-127"/>
              </a:rPr>
              <a:t> (Persistence)</a:t>
            </a:r>
          </a:p>
          <a:p>
            <a:pPr lvl="1"/>
            <a:r>
              <a:rPr lang="en-US" altLang="ko-KR" dirty="0" err="1" smtClean="0">
                <a:ea typeface="굴림" charset="-127"/>
              </a:rPr>
              <a:t>Sự</a:t>
            </a:r>
            <a:r>
              <a:rPr lang="en-US" altLang="ko-KR" dirty="0" smtClean="0">
                <a:ea typeface="굴림" charset="-127"/>
              </a:rPr>
              <a:t> </a:t>
            </a:r>
            <a:r>
              <a:rPr lang="en-US" altLang="ko-KR" dirty="0" err="1" smtClean="0">
                <a:ea typeface="굴림" charset="-127"/>
              </a:rPr>
              <a:t>phân</a:t>
            </a:r>
            <a:r>
              <a:rPr lang="en-US" altLang="ko-KR" dirty="0" smtClean="0">
                <a:ea typeface="굴림" charset="-127"/>
              </a:rPr>
              <a:t> </a:t>
            </a:r>
            <a:r>
              <a:rPr lang="en-US" altLang="ko-KR" dirty="0" err="1" smtClean="0">
                <a:ea typeface="굴림" charset="-127"/>
              </a:rPr>
              <a:t>tán</a:t>
            </a:r>
            <a:r>
              <a:rPr lang="en-US" altLang="ko-KR" dirty="0" smtClean="0">
                <a:ea typeface="굴림" charset="-127"/>
              </a:rPr>
              <a:t> (Distribution)</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dirty="0" err="1" smtClean="0"/>
              <a:t>Các</a:t>
            </a:r>
            <a:r>
              <a:rPr lang="en-US" sz="3600" dirty="0" smtClean="0"/>
              <a:t> </a:t>
            </a:r>
            <a:r>
              <a:rPr lang="en-US" sz="3600" dirty="0" err="1" smtClean="0"/>
              <a:t>chiến</a:t>
            </a:r>
            <a:r>
              <a:rPr lang="en-US" sz="3600" dirty="0" smtClean="0"/>
              <a:t> </a:t>
            </a:r>
            <a:r>
              <a:rPr lang="en-US" sz="3600" dirty="0" err="1" smtClean="0"/>
              <a:t>thuật</a:t>
            </a:r>
            <a:r>
              <a:rPr lang="en-US" sz="3600" dirty="0" smtClean="0"/>
              <a:t> </a:t>
            </a:r>
            <a:r>
              <a:rPr lang="en-US" sz="3600" dirty="0" err="1" smtClean="0"/>
              <a:t>Phần</a:t>
            </a:r>
            <a:r>
              <a:rPr lang="en-US" sz="3600" dirty="0" smtClean="0"/>
              <a:t> </a:t>
            </a:r>
            <a:r>
              <a:rPr lang="en-US" sz="3600" dirty="0" err="1" smtClean="0"/>
              <a:t>tử</a:t>
            </a:r>
            <a:r>
              <a:rPr lang="en-US" sz="3600" dirty="0" smtClean="0"/>
              <a:t> </a:t>
            </a:r>
            <a:r>
              <a:rPr lang="en-US" sz="3600" dirty="0" err="1" smtClean="0"/>
              <a:t>thiết</a:t>
            </a:r>
            <a:r>
              <a:rPr lang="en-US" sz="3600" dirty="0" smtClean="0"/>
              <a:t> </a:t>
            </a:r>
            <a:r>
              <a:rPr lang="en-US" sz="3600" dirty="0" err="1" smtClean="0"/>
              <a:t>kế</a:t>
            </a:r>
            <a:r>
              <a:rPr lang="en-US" sz="3600" dirty="0" smtClean="0"/>
              <a:t> - </a:t>
            </a:r>
            <a:r>
              <a:rPr lang="en-US" sz="3600" dirty="0" err="1" smtClean="0"/>
              <a:t>tới</a:t>
            </a:r>
            <a:r>
              <a:rPr lang="en-US" sz="3600" dirty="0" smtClean="0"/>
              <a:t> </a:t>
            </a:r>
            <a:r>
              <a:rPr lang="en-US" sz="3600" dirty="0" err="1" smtClean="0"/>
              <a:t>Tiến</a:t>
            </a:r>
            <a:r>
              <a:rPr lang="en-US" sz="3600" dirty="0" smtClean="0"/>
              <a:t> </a:t>
            </a:r>
            <a:r>
              <a:rPr lang="en-US" sz="3600" dirty="0" err="1" smtClean="0"/>
              <a:t>trình</a:t>
            </a:r>
            <a:endParaRPr lang="en-US" sz="3600" dirty="0"/>
          </a:p>
        </p:txBody>
      </p:sp>
      <p:sp>
        <p:nvSpPr>
          <p:cNvPr id="3" name="Content Placeholder 2"/>
          <p:cNvSpPr>
            <a:spLocks noGrp="1"/>
          </p:cNvSpPr>
          <p:nvPr>
            <p:ph idx="1"/>
          </p:nvPr>
        </p:nvSpPr>
        <p:spPr/>
        <p:txBody>
          <a:bodyPr>
            <a:normAutofit fontScale="85000" lnSpcReduction="10000"/>
          </a:bodyPr>
          <a:lstStyle/>
          <a:p>
            <a:r>
              <a:rPr lang="vi-VN" dirty="0" smtClean="0"/>
              <a:t>Hai chiến thuật (sử dụng đồng thời)</a:t>
            </a:r>
          </a:p>
          <a:p>
            <a:pPr lvl="1"/>
            <a:r>
              <a:rPr lang="vi-VN" dirty="0" smtClean="0"/>
              <a:t>Trong ra ngoài (Inside-Out)</a:t>
            </a:r>
          </a:p>
          <a:p>
            <a:pPr lvl="1"/>
            <a:r>
              <a:rPr lang="vi-VN" dirty="0" smtClean="0"/>
              <a:t>Nhóm các phần tử có hoạt động cộng tác chặt chẽ và cần được thực thi trong cùng luồng điều khiển</a:t>
            </a:r>
          </a:p>
          <a:p>
            <a:pPr lvl="1"/>
            <a:r>
              <a:rPr lang="vi-VN" dirty="0" smtClean="0"/>
              <a:t>Tách biệt các phần tử không có tương tác với nhau</a:t>
            </a:r>
          </a:p>
          <a:p>
            <a:pPr lvl="1"/>
            <a:r>
              <a:rPr lang="vi-VN" dirty="0" smtClean="0"/>
              <a:t>Lặp lại cho tới khi đạt được số lượng tối thiểu các tiến trình mà vẫn đảm bảo được sự phân tán được yêu cầu và sự hiệu quả trong sử dụng tài nguyên</a:t>
            </a:r>
          </a:p>
          <a:p>
            <a:r>
              <a:rPr lang="vi-VN" dirty="0" smtClean="0"/>
              <a:t>Từ ngoài vào trong (Outside-In)</a:t>
            </a:r>
          </a:p>
          <a:p>
            <a:pPr lvl="1"/>
            <a:r>
              <a:rPr lang="vi-VN" dirty="0" smtClean="0"/>
              <a:t>Xác định các luồng điều khiển tách biệt cho mỗi  sự kích thích ngoại vi/bên ngoài</a:t>
            </a:r>
          </a:p>
          <a:p>
            <a:pPr lvl="1"/>
            <a:r>
              <a:rPr lang="vi-VN" dirty="0" smtClean="0"/>
              <a:t>Xác định luồng phục vụ  (server thread) tách biệt cho từng dịch vụ</a:t>
            </a:r>
          </a:p>
          <a:p>
            <a:pPr lvl="1"/>
            <a:r>
              <a:rPr lang="vi-VN" dirty="0" smtClean="0"/>
              <a:t>Giảm số luồng tới mức có thể được hỗ trợ bởi hệ thống</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dirty="0" err="1" smtClean="0"/>
              <a:t>Mô</a:t>
            </a:r>
            <a:r>
              <a:rPr lang="en-US" sz="3600" dirty="0" smtClean="0"/>
              <a:t> </a:t>
            </a:r>
            <a:r>
              <a:rPr lang="en-US" sz="3600" dirty="0" err="1" smtClean="0"/>
              <a:t>hình</a:t>
            </a:r>
            <a:r>
              <a:rPr lang="en-US" sz="3600" dirty="0" smtClean="0"/>
              <a:t> </a:t>
            </a:r>
            <a:r>
              <a:rPr lang="en-US" sz="3600" dirty="0" err="1" smtClean="0"/>
              <a:t>hóa</a:t>
            </a:r>
            <a:r>
              <a:rPr lang="en-US" sz="3600" dirty="0" smtClean="0"/>
              <a:t> </a:t>
            </a:r>
            <a:r>
              <a:rPr lang="en-US" sz="3600" dirty="0" err="1" smtClean="0"/>
              <a:t>việc</a:t>
            </a:r>
            <a:r>
              <a:rPr lang="en-US" sz="3600" dirty="0" smtClean="0"/>
              <a:t> </a:t>
            </a:r>
            <a:r>
              <a:rPr lang="en-US" sz="3600" dirty="0" err="1" smtClean="0"/>
              <a:t>ánh</a:t>
            </a:r>
            <a:r>
              <a:rPr lang="en-US" sz="3600" dirty="0" smtClean="0"/>
              <a:t> </a:t>
            </a:r>
            <a:r>
              <a:rPr lang="en-US" sz="3600" dirty="0" err="1" smtClean="0"/>
              <a:t>xạ</a:t>
            </a:r>
            <a:r>
              <a:rPr lang="en-US" sz="3600" dirty="0" smtClean="0"/>
              <a:t> </a:t>
            </a:r>
            <a:r>
              <a:rPr lang="en-US" sz="3600" dirty="0" err="1" smtClean="0"/>
              <a:t>phần</a:t>
            </a:r>
            <a:r>
              <a:rPr lang="en-US" sz="3600" dirty="0" smtClean="0"/>
              <a:t> </a:t>
            </a:r>
            <a:r>
              <a:rPr lang="en-US" sz="3600" dirty="0" err="1" smtClean="0"/>
              <a:t>tử</a:t>
            </a:r>
            <a:r>
              <a:rPr lang="en-US" sz="3600" dirty="0" smtClean="0"/>
              <a:t> </a:t>
            </a:r>
            <a:r>
              <a:rPr lang="en-US" sz="3600" dirty="0" err="1" smtClean="0"/>
              <a:t>vào</a:t>
            </a:r>
            <a:r>
              <a:rPr lang="en-US" sz="3600" dirty="0" smtClean="0"/>
              <a:t> </a:t>
            </a:r>
            <a:r>
              <a:rPr lang="en-US" sz="3600" dirty="0" err="1" smtClean="0"/>
              <a:t>Tiến</a:t>
            </a:r>
            <a:r>
              <a:rPr lang="en-US" sz="3600" dirty="0" smtClean="0"/>
              <a:t> </a:t>
            </a:r>
            <a:r>
              <a:rPr lang="en-US" sz="3600" dirty="0" err="1" smtClean="0"/>
              <a:t>trình</a:t>
            </a:r>
            <a:endParaRPr lang="en-US" sz="3600" dirty="0"/>
          </a:p>
        </p:txBody>
      </p:sp>
      <p:sp>
        <p:nvSpPr>
          <p:cNvPr id="3" name="Content Placeholder 2"/>
          <p:cNvSpPr>
            <a:spLocks noGrp="1"/>
          </p:cNvSpPr>
          <p:nvPr>
            <p:ph idx="1"/>
          </p:nvPr>
        </p:nvSpPr>
        <p:spPr>
          <a:xfrm>
            <a:off x="457200" y="1295400"/>
            <a:ext cx="8229600" cy="5029200"/>
          </a:xfrm>
        </p:spPr>
        <p:txBody>
          <a:bodyPr/>
          <a:lstStyle/>
          <a:p>
            <a:r>
              <a:rPr lang="en-US" sz="3000" dirty="0" err="1" smtClean="0"/>
              <a:t>Lược</a:t>
            </a:r>
            <a:r>
              <a:rPr lang="en-US" sz="3000" dirty="0" smtClean="0"/>
              <a:t> </a:t>
            </a:r>
            <a:r>
              <a:rPr lang="en-US" sz="3000" dirty="0" err="1" smtClean="0"/>
              <a:t>đồ</a:t>
            </a:r>
            <a:r>
              <a:rPr lang="en-US" sz="3000" dirty="0" smtClean="0"/>
              <a:t> </a:t>
            </a:r>
            <a:r>
              <a:rPr lang="en-US" sz="3000" dirty="0" err="1" smtClean="0"/>
              <a:t>lớp</a:t>
            </a:r>
            <a:endParaRPr lang="en-US" dirty="0" smtClean="0"/>
          </a:p>
          <a:p>
            <a:pPr lvl="1"/>
            <a:r>
              <a:rPr lang="en-US" sz="2600" dirty="0" err="1" smtClean="0"/>
              <a:t>Các</a:t>
            </a:r>
            <a:r>
              <a:rPr lang="en-US" sz="2600" dirty="0" smtClean="0"/>
              <a:t> </a:t>
            </a:r>
            <a:r>
              <a:rPr lang="en-US" sz="2600" dirty="0" err="1" smtClean="0"/>
              <a:t>lớp</a:t>
            </a:r>
            <a:r>
              <a:rPr lang="en-US" sz="2600" dirty="0" smtClean="0"/>
              <a:t> </a:t>
            </a:r>
            <a:r>
              <a:rPr lang="en-US" sz="2600" dirty="0" err="1" smtClean="0"/>
              <a:t>tích</a:t>
            </a:r>
            <a:r>
              <a:rPr lang="en-US" sz="2600" dirty="0" smtClean="0"/>
              <a:t> </a:t>
            </a:r>
            <a:r>
              <a:rPr lang="en-US" sz="2600" dirty="0" err="1" smtClean="0"/>
              <a:t>cực</a:t>
            </a:r>
            <a:r>
              <a:rPr lang="en-US" sz="2600" dirty="0" smtClean="0"/>
              <a:t> (Active classes) </a:t>
            </a:r>
            <a:r>
              <a:rPr lang="en-US" sz="2600" dirty="0" err="1" smtClean="0"/>
              <a:t>đóng</a:t>
            </a:r>
            <a:r>
              <a:rPr lang="en-US" sz="2600" dirty="0" smtClean="0"/>
              <a:t> </a:t>
            </a:r>
            <a:r>
              <a:rPr lang="en-US" sz="2600" dirty="0" err="1" smtClean="0"/>
              <a:t>vai</a:t>
            </a:r>
            <a:r>
              <a:rPr lang="en-US" sz="2600" dirty="0" smtClean="0"/>
              <a:t> </a:t>
            </a:r>
            <a:r>
              <a:rPr lang="en-US" sz="2600" dirty="0" err="1" smtClean="0"/>
              <a:t>trò</a:t>
            </a:r>
            <a:r>
              <a:rPr lang="en-US" sz="2600" dirty="0" smtClean="0"/>
              <a:t> </a:t>
            </a:r>
            <a:r>
              <a:rPr lang="en-US" sz="2600" dirty="0" err="1" smtClean="0"/>
              <a:t>như</a:t>
            </a:r>
            <a:r>
              <a:rPr lang="en-US" sz="2600" dirty="0" smtClean="0"/>
              <a:t> </a:t>
            </a:r>
            <a:r>
              <a:rPr lang="en-US" sz="2600" dirty="0" err="1" smtClean="0"/>
              <a:t>các</a:t>
            </a:r>
            <a:r>
              <a:rPr lang="en-US" sz="2600" dirty="0" smtClean="0"/>
              <a:t> </a:t>
            </a:r>
            <a:r>
              <a:rPr lang="en-US" sz="2600" dirty="0" err="1" smtClean="0"/>
              <a:t>tiến</a:t>
            </a:r>
            <a:r>
              <a:rPr lang="en-US" sz="2600" dirty="0" smtClean="0"/>
              <a:t> </a:t>
            </a:r>
            <a:r>
              <a:rPr lang="en-US" sz="2600" dirty="0" err="1" smtClean="0"/>
              <a:t>trình</a:t>
            </a:r>
            <a:r>
              <a:rPr lang="en-US" sz="2600" dirty="0" smtClean="0"/>
              <a:t> (processes)</a:t>
            </a:r>
          </a:p>
          <a:p>
            <a:pPr lvl="1"/>
            <a:endParaRPr lang="en-US" sz="2600" dirty="0" smtClean="0"/>
          </a:p>
          <a:p>
            <a:pPr lvl="1"/>
            <a:endParaRPr lang="en-US" sz="2600" dirty="0" smtClean="0"/>
          </a:p>
          <a:p>
            <a:pPr lvl="1"/>
            <a:r>
              <a:rPr lang="en-US" sz="2600" dirty="0" err="1" smtClean="0"/>
              <a:t>Quan</a:t>
            </a:r>
            <a:r>
              <a:rPr lang="en-US" sz="2600" dirty="0" smtClean="0"/>
              <a:t> </a:t>
            </a:r>
            <a:r>
              <a:rPr lang="en-US" sz="2600" dirty="0" err="1" smtClean="0"/>
              <a:t>hệ</a:t>
            </a:r>
            <a:r>
              <a:rPr lang="en-US" sz="2600" dirty="0" smtClean="0"/>
              <a:t> Composition </a:t>
            </a:r>
            <a:r>
              <a:rPr lang="en-US" sz="2600" dirty="0" err="1" smtClean="0"/>
              <a:t>từ</a:t>
            </a:r>
            <a:r>
              <a:rPr lang="en-US" sz="2600" dirty="0" smtClean="0"/>
              <a:t> </a:t>
            </a:r>
            <a:r>
              <a:rPr lang="en-US" sz="2600" dirty="0" err="1" smtClean="0"/>
              <a:t>tiến</a:t>
            </a:r>
            <a:r>
              <a:rPr lang="en-US" sz="2600" dirty="0" smtClean="0"/>
              <a:t> </a:t>
            </a:r>
            <a:r>
              <a:rPr lang="en-US" sz="2600" dirty="0" err="1" smtClean="0"/>
              <a:t>trình</a:t>
            </a:r>
            <a:r>
              <a:rPr lang="en-US" sz="2600" dirty="0" smtClean="0"/>
              <a:t> </a:t>
            </a:r>
            <a:r>
              <a:rPr lang="en-US" sz="2600" dirty="0" err="1" smtClean="0"/>
              <a:t>tới</a:t>
            </a:r>
            <a:r>
              <a:rPr lang="en-US" sz="2600" dirty="0" smtClean="0"/>
              <a:t> </a:t>
            </a:r>
            <a:r>
              <a:rPr lang="en-US" sz="2600" dirty="0" err="1" smtClean="0"/>
              <a:t>lớp</a:t>
            </a:r>
            <a:endParaRPr lang="en-US" sz="2600" dirty="0" smtClean="0"/>
          </a:p>
          <a:p>
            <a:pPr lvl="1"/>
            <a:endParaRPr lang="en-US" sz="2600" dirty="0" smtClean="0"/>
          </a:p>
          <a:p>
            <a:pPr lvl="1"/>
            <a:endParaRPr lang="en-US" sz="2600" dirty="0" smtClean="0"/>
          </a:p>
          <a:p>
            <a:pPr lvl="1"/>
            <a:r>
              <a:rPr lang="en-US" sz="2600" dirty="0" err="1" smtClean="0"/>
              <a:t>Quan</a:t>
            </a:r>
            <a:r>
              <a:rPr lang="en-US" sz="2600" dirty="0" smtClean="0"/>
              <a:t> </a:t>
            </a:r>
            <a:r>
              <a:rPr lang="en-US" sz="2600" dirty="0" err="1" smtClean="0"/>
              <a:t>hệ</a:t>
            </a:r>
            <a:r>
              <a:rPr lang="en-US" sz="2600" dirty="0" smtClean="0"/>
              <a:t> Composition </a:t>
            </a:r>
            <a:r>
              <a:rPr lang="en-US" sz="2600" dirty="0" err="1" smtClean="0"/>
              <a:t>từ</a:t>
            </a:r>
            <a:r>
              <a:rPr lang="en-US" sz="2600" dirty="0" smtClean="0"/>
              <a:t> </a:t>
            </a:r>
            <a:r>
              <a:rPr lang="en-US" sz="2600" dirty="0" err="1" smtClean="0"/>
              <a:t>tiến</a:t>
            </a:r>
            <a:r>
              <a:rPr lang="en-US" sz="2600" dirty="0" smtClean="0"/>
              <a:t> </a:t>
            </a:r>
            <a:r>
              <a:rPr lang="en-US" sz="2600" dirty="0" err="1" smtClean="0"/>
              <a:t>trình</a:t>
            </a:r>
            <a:r>
              <a:rPr lang="en-US" sz="2600" dirty="0" smtClean="0"/>
              <a:t> </a:t>
            </a:r>
            <a:r>
              <a:rPr lang="en-US" sz="2600" dirty="0" err="1" smtClean="0"/>
              <a:t>tới</a:t>
            </a:r>
            <a:r>
              <a:rPr lang="en-US" sz="2600" dirty="0" smtClean="0"/>
              <a:t>  </a:t>
            </a:r>
            <a:r>
              <a:rPr lang="en-US" sz="2600" dirty="0" err="1" smtClean="0"/>
              <a:t>hệ</a:t>
            </a:r>
            <a:r>
              <a:rPr lang="en-US" sz="2600" dirty="0" smtClean="0"/>
              <a:t> </a:t>
            </a:r>
            <a:r>
              <a:rPr lang="en-US" sz="2600" dirty="0" err="1" smtClean="0"/>
              <a:t>thống</a:t>
            </a:r>
            <a:r>
              <a:rPr lang="en-US" sz="2600" dirty="0" smtClean="0"/>
              <a:t> con</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32</a:t>
            </a:fld>
            <a:endParaRPr lang="en-US"/>
          </a:p>
        </p:txBody>
      </p:sp>
      <p:grpSp>
        <p:nvGrpSpPr>
          <p:cNvPr id="5" name="Group 4"/>
          <p:cNvGrpSpPr/>
          <p:nvPr/>
        </p:nvGrpSpPr>
        <p:grpSpPr>
          <a:xfrm>
            <a:off x="2057400" y="2895600"/>
            <a:ext cx="4508500" cy="647700"/>
            <a:chOff x="2159000" y="2057400"/>
            <a:chExt cx="4508500" cy="647700"/>
          </a:xfrm>
        </p:grpSpPr>
        <p:sp>
          <p:nvSpPr>
            <p:cNvPr id="6" name="Rectangle 20"/>
            <p:cNvSpPr>
              <a:spLocks noChangeArrowheads="1"/>
            </p:cNvSpPr>
            <p:nvPr/>
          </p:nvSpPr>
          <p:spPr bwMode="auto">
            <a:xfrm>
              <a:off x="2159000" y="2057400"/>
              <a:ext cx="1917700" cy="647700"/>
            </a:xfrm>
            <a:prstGeom prst="rect">
              <a:avLst/>
            </a:prstGeom>
            <a:solidFill>
              <a:srgbClr val="FFFFCC"/>
            </a:solidFill>
            <a:ln w="12700">
              <a:solidFill>
                <a:srgbClr val="990033"/>
              </a:solidFill>
              <a:miter lim="800000"/>
              <a:headEnd/>
              <a:tailEnd/>
            </a:ln>
          </p:spPr>
          <p:txBody>
            <a:bodyPr/>
            <a:lstStyle/>
            <a:p>
              <a:endParaRPr lang="en-US"/>
            </a:p>
          </p:txBody>
        </p:sp>
        <p:sp>
          <p:nvSpPr>
            <p:cNvPr id="7" name="Rectangle 21"/>
            <p:cNvSpPr>
              <a:spLocks noChangeArrowheads="1"/>
            </p:cNvSpPr>
            <p:nvPr/>
          </p:nvSpPr>
          <p:spPr bwMode="auto">
            <a:xfrm>
              <a:off x="2451100" y="2311400"/>
              <a:ext cx="1331913" cy="244475"/>
            </a:xfrm>
            <a:prstGeom prst="rect">
              <a:avLst/>
            </a:prstGeom>
            <a:noFill/>
            <a:ln w="9525">
              <a:noFill/>
              <a:miter lim="800000"/>
              <a:headEnd/>
              <a:tailEnd/>
            </a:ln>
          </p:spPr>
          <p:txBody>
            <a:bodyPr wrap="none" lIns="0" tIns="0" rIns="0" bIns="0">
              <a:spAutoFit/>
            </a:bodyPr>
            <a:lstStyle/>
            <a:p>
              <a:r>
                <a:rPr lang="en-US" sz="1600"/>
                <a:t>Process Name</a:t>
              </a:r>
              <a:endParaRPr lang="en-US" sz="1800"/>
            </a:p>
          </p:txBody>
        </p:sp>
        <p:sp>
          <p:nvSpPr>
            <p:cNvPr id="8" name="Rectangle 22"/>
            <p:cNvSpPr>
              <a:spLocks noChangeArrowheads="1"/>
            </p:cNvSpPr>
            <p:nvPr/>
          </p:nvSpPr>
          <p:spPr bwMode="auto">
            <a:xfrm>
              <a:off x="2524125" y="2060575"/>
              <a:ext cx="1187450" cy="244475"/>
            </a:xfrm>
            <a:prstGeom prst="rect">
              <a:avLst/>
            </a:prstGeom>
            <a:noFill/>
            <a:ln w="9525">
              <a:noFill/>
              <a:miter lim="800000"/>
              <a:headEnd/>
              <a:tailEnd/>
            </a:ln>
          </p:spPr>
          <p:txBody>
            <a:bodyPr wrap="none" lIns="0" tIns="0" rIns="0" bIns="0">
              <a:spAutoFit/>
            </a:bodyPr>
            <a:lstStyle/>
            <a:p>
              <a:r>
                <a:rPr lang="en-US" sz="1600"/>
                <a:t>&lt;&lt;process&gt;&gt;</a:t>
              </a:r>
              <a:endParaRPr lang="en-US" sz="1800"/>
            </a:p>
          </p:txBody>
        </p:sp>
        <p:sp>
          <p:nvSpPr>
            <p:cNvPr id="9" name="Rectangle 25"/>
            <p:cNvSpPr>
              <a:spLocks noChangeArrowheads="1"/>
            </p:cNvSpPr>
            <p:nvPr/>
          </p:nvSpPr>
          <p:spPr bwMode="auto">
            <a:xfrm>
              <a:off x="4749800" y="2057400"/>
              <a:ext cx="1917700" cy="647700"/>
            </a:xfrm>
            <a:prstGeom prst="rect">
              <a:avLst/>
            </a:prstGeom>
            <a:solidFill>
              <a:srgbClr val="FFFFCC"/>
            </a:solidFill>
            <a:ln w="19050">
              <a:solidFill>
                <a:srgbClr val="990033"/>
              </a:solidFill>
              <a:miter lim="800000"/>
              <a:headEnd/>
              <a:tailEnd/>
            </a:ln>
          </p:spPr>
          <p:txBody>
            <a:bodyPr/>
            <a:lstStyle/>
            <a:p>
              <a:endParaRPr lang="en-US"/>
            </a:p>
          </p:txBody>
        </p:sp>
        <p:sp>
          <p:nvSpPr>
            <p:cNvPr id="10" name="Rectangle 26"/>
            <p:cNvSpPr>
              <a:spLocks noChangeArrowheads="1"/>
            </p:cNvSpPr>
            <p:nvPr/>
          </p:nvSpPr>
          <p:spPr bwMode="auto">
            <a:xfrm>
              <a:off x="5041900" y="2311400"/>
              <a:ext cx="1241425" cy="244475"/>
            </a:xfrm>
            <a:prstGeom prst="rect">
              <a:avLst/>
            </a:prstGeom>
            <a:noFill/>
            <a:ln w="9525">
              <a:noFill/>
              <a:miter lim="800000"/>
              <a:headEnd/>
              <a:tailEnd/>
            </a:ln>
          </p:spPr>
          <p:txBody>
            <a:bodyPr wrap="none" lIns="0" tIns="0" rIns="0" bIns="0">
              <a:spAutoFit/>
            </a:bodyPr>
            <a:lstStyle/>
            <a:p>
              <a:r>
                <a:rPr lang="en-US" sz="1600"/>
                <a:t>Thread Name</a:t>
              </a:r>
              <a:endParaRPr lang="en-US" sz="1800"/>
            </a:p>
          </p:txBody>
        </p:sp>
        <p:sp>
          <p:nvSpPr>
            <p:cNvPr id="11" name="Rectangle 27"/>
            <p:cNvSpPr>
              <a:spLocks noChangeArrowheads="1"/>
            </p:cNvSpPr>
            <p:nvPr/>
          </p:nvSpPr>
          <p:spPr bwMode="auto">
            <a:xfrm>
              <a:off x="5114925" y="2060575"/>
              <a:ext cx="1052513" cy="244475"/>
            </a:xfrm>
            <a:prstGeom prst="rect">
              <a:avLst/>
            </a:prstGeom>
            <a:noFill/>
            <a:ln w="9525">
              <a:noFill/>
              <a:miter lim="800000"/>
              <a:headEnd/>
              <a:tailEnd/>
            </a:ln>
          </p:spPr>
          <p:txBody>
            <a:bodyPr wrap="none" lIns="0" tIns="0" rIns="0" bIns="0">
              <a:spAutoFit/>
            </a:bodyPr>
            <a:lstStyle/>
            <a:p>
              <a:r>
                <a:rPr lang="en-US" sz="1600"/>
                <a:t>&lt;&lt;thread&gt;&gt;</a:t>
              </a:r>
              <a:endParaRPr lang="en-US" sz="1800"/>
            </a:p>
          </p:txBody>
        </p:sp>
      </p:grpSp>
      <p:grpSp>
        <p:nvGrpSpPr>
          <p:cNvPr id="12" name="Group 11"/>
          <p:cNvGrpSpPr/>
          <p:nvPr/>
        </p:nvGrpSpPr>
        <p:grpSpPr>
          <a:xfrm>
            <a:off x="2209800" y="4343400"/>
            <a:ext cx="4768850" cy="657225"/>
            <a:chOff x="2184400" y="3800475"/>
            <a:chExt cx="4768850" cy="657225"/>
          </a:xfrm>
        </p:grpSpPr>
        <p:sp>
          <p:nvSpPr>
            <p:cNvPr id="13" name="Freeform 4"/>
            <p:cNvSpPr>
              <a:spLocks/>
            </p:cNvSpPr>
            <p:nvPr/>
          </p:nvSpPr>
          <p:spPr bwMode="auto">
            <a:xfrm rot="14566740">
              <a:off x="4184650" y="4002088"/>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969696"/>
            </a:solidFill>
            <a:ln w="19050" cmpd="sng">
              <a:solidFill>
                <a:srgbClr val="990033"/>
              </a:solidFill>
              <a:prstDash val="solid"/>
              <a:round/>
              <a:headEnd/>
              <a:tailEnd/>
            </a:ln>
          </p:spPr>
          <p:txBody>
            <a:bodyPr/>
            <a:lstStyle/>
            <a:p>
              <a:endParaRPr lang="en-US"/>
            </a:p>
          </p:txBody>
        </p:sp>
        <p:sp>
          <p:nvSpPr>
            <p:cNvPr id="14" name="Line 5"/>
            <p:cNvSpPr>
              <a:spLocks noChangeShapeType="1"/>
            </p:cNvSpPr>
            <p:nvPr/>
          </p:nvSpPr>
          <p:spPr bwMode="auto">
            <a:xfrm rot="14566740" flipH="1">
              <a:off x="4529931" y="3844132"/>
              <a:ext cx="287337" cy="565150"/>
            </a:xfrm>
            <a:prstGeom prst="line">
              <a:avLst/>
            </a:prstGeom>
            <a:noFill/>
            <a:ln w="19050">
              <a:solidFill>
                <a:srgbClr val="990033"/>
              </a:solidFill>
              <a:round/>
              <a:headEnd/>
              <a:tailEnd/>
            </a:ln>
          </p:spPr>
          <p:txBody>
            <a:bodyPr/>
            <a:lstStyle/>
            <a:p>
              <a:endParaRPr lang="en-US"/>
            </a:p>
          </p:txBody>
        </p:sp>
        <p:sp>
          <p:nvSpPr>
            <p:cNvPr id="15" name="Rectangle 6"/>
            <p:cNvSpPr>
              <a:spLocks noChangeArrowheads="1"/>
            </p:cNvSpPr>
            <p:nvPr/>
          </p:nvSpPr>
          <p:spPr bwMode="auto">
            <a:xfrm>
              <a:off x="4991100" y="3810000"/>
              <a:ext cx="1962150" cy="614363"/>
            </a:xfrm>
            <a:prstGeom prst="rect">
              <a:avLst/>
            </a:prstGeom>
            <a:solidFill>
              <a:srgbClr val="FFFFCC"/>
            </a:solidFill>
            <a:ln w="19050">
              <a:solidFill>
                <a:srgbClr val="990033"/>
              </a:solidFill>
              <a:miter lim="800000"/>
              <a:headEnd/>
              <a:tailEnd/>
            </a:ln>
          </p:spPr>
          <p:txBody>
            <a:bodyPr/>
            <a:lstStyle/>
            <a:p>
              <a:endParaRPr lang="en-US"/>
            </a:p>
          </p:txBody>
        </p:sp>
        <p:sp>
          <p:nvSpPr>
            <p:cNvPr id="16" name="Rectangle 7"/>
            <p:cNvSpPr>
              <a:spLocks noChangeArrowheads="1"/>
            </p:cNvSpPr>
            <p:nvPr/>
          </p:nvSpPr>
          <p:spPr bwMode="auto">
            <a:xfrm>
              <a:off x="5419725" y="3990975"/>
              <a:ext cx="1104900" cy="244475"/>
            </a:xfrm>
            <a:prstGeom prst="rect">
              <a:avLst/>
            </a:prstGeom>
            <a:noFill/>
            <a:ln w="9525">
              <a:noFill/>
              <a:miter lim="800000"/>
              <a:headEnd/>
              <a:tailEnd/>
            </a:ln>
          </p:spPr>
          <p:txBody>
            <a:bodyPr wrap="none" lIns="0" tIns="0" rIns="0" bIns="0">
              <a:spAutoFit/>
            </a:bodyPr>
            <a:lstStyle/>
            <a:p>
              <a:r>
                <a:rPr lang="en-US" sz="1600"/>
                <a:t>Class Name</a:t>
              </a:r>
              <a:endParaRPr lang="en-US" sz="1800"/>
            </a:p>
          </p:txBody>
        </p:sp>
        <p:sp>
          <p:nvSpPr>
            <p:cNvPr id="17" name="Rectangle 8"/>
            <p:cNvSpPr>
              <a:spLocks noChangeArrowheads="1"/>
            </p:cNvSpPr>
            <p:nvPr/>
          </p:nvSpPr>
          <p:spPr bwMode="auto">
            <a:xfrm>
              <a:off x="2184400" y="3810000"/>
              <a:ext cx="1917700" cy="647700"/>
            </a:xfrm>
            <a:prstGeom prst="rect">
              <a:avLst/>
            </a:prstGeom>
            <a:solidFill>
              <a:srgbClr val="FFFFCC"/>
            </a:solidFill>
            <a:ln w="12700">
              <a:solidFill>
                <a:srgbClr val="990033"/>
              </a:solidFill>
              <a:miter lim="800000"/>
              <a:headEnd/>
              <a:tailEnd/>
            </a:ln>
          </p:spPr>
          <p:txBody>
            <a:bodyPr/>
            <a:lstStyle/>
            <a:p>
              <a:endParaRPr lang="en-US"/>
            </a:p>
          </p:txBody>
        </p:sp>
        <p:sp>
          <p:nvSpPr>
            <p:cNvPr id="18" name="Rectangle 9"/>
            <p:cNvSpPr>
              <a:spLocks noChangeArrowheads="1"/>
            </p:cNvSpPr>
            <p:nvPr/>
          </p:nvSpPr>
          <p:spPr bwMode="auto">
            <a:xfrm>
              <a:off x="2476500" y="4051300"/>
              <a:ext cx="1331913" cy="244475"/>
            </a:xfrm>
            <a:prstGeom prst="rect">
              <a:avLst/>
            </a:prstGeom>
            <a:noFill/>
            <a:ln w="9525">
              <a:noFill/>
              <a:miter lim="800000"/>
              <a:headEnd/>
              <a:tailEnd/>
            </a:ln>
          </p:spPr>
          <p:txBody>
            <a:bodyPr wrap="none" lIns="0" tIns="0" rIns="0" bIns="0">
              <a:spAutoFit/>
            </a:bodyPr>
            <a:lstStyle/>
            <a:p>
              <a:r>
                <a:rPr lang="en-US" sz="1600" dirty="0"/>
                <a:t>Process Name</a:t>
              </a:r>
              <a:endParaRPr lang="en-US" sz="1800" dirty="0"/>
            </a:p>
          </p:txBody>
        </p:sp>
        <p:sp>
          <p:nvSpPr>
            <p:cNvPr id="19" name="Rectangle 10"/>
            <p:cNvSpPr>
              <a:spLocks noChangeArrowheads="1"/>
            </p:cNvSpPr>
            <p:nvPr/>
          </p:nvSpPr>
          <p:spPr bwMode="auto">
            <a:xfrm>
              <a:off x="2549525" y="3800475"/>
              <a:ext cx="1187450" cy="244475"/>
            </a:xfrm>
            <a:prstGeom prst="rect">
              <a:avLst/>
            </a:prstGeom>
            <a:noFill/>
            <a:ln w="9525">
              <a:noFill/>
              <a:miter lim="800000"/>
              <a:headEnd/>
              <a:tailEnd/>
            </a:ln>
          </p:spPr>
          <p:txBody>
            <a:bodyPr wrap="none" lIns="0" tIns="0" rIns="0" bIns="0">
              <a:spAutoFit/>
            </a:bodyPr>
            <a:lstStyle/>
            <a:p>
              <a:r>
                <a:rPr lang="en-US" sz="1600" dirty="0"/>
                <a:t>&lt;&lt;process&gt;&gt;</a:t>
              </a:r>
              <a:endParaRPr lang="en-US" sz="1800" dirty="0"/>
            </a:p>
          </p:txBody>
        </p:sp>
      </p:grpSp>
      <p:grpSp>
        <p:nvGrpSpPr>
          <p:cNvPr id="20" name="Group 19"/>
          <p:cNvGrpSpPr/>
          <p:nvPr/>
        </p:nvGrpSpPr>
        <p:grpSpPr>
          <a:xfrm>
            <a:off x="533400" y="5867400"/>
            <a:ext cx="8313738" cy="669925"/>
            <a:chOff x="460375" y="5476875"/>
            <a:chExt cx="8313738" cy="669925"/>
          </a:xfrm>
        </p:grpSpPr>
        <p:sp>
          <p:nvSpPr>
            <p:cNvPr id="21" name="Freeform 11"/>
            <p:cNvSpPr>
              <a:spLocks/>
            </p:cNvSpPr>
            <p:nvPr/>
          </p:nvSpPr>
          <p:spPr bwMode="auto">
            <a:xfrm rot="14566740">
              <a:off x="2460625" y="5678488"/>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969696"/>
            </a:solidFill>
            <a:ln w="19050" cmpd="sng">
              <a:solidFill>
                <a:srgbClr val="990033"/>
              </a:solidFill>
              <a:prstDash val="solid"/>
              <a:round/>
              <a:headEnd/>
              <a:tailEnd/>
            </a:ln>
          </p:spPr>
          <p:txBody>
            <a:bodyPr/>
            <a:lstStyle/>
            <a:p>
              <a:endParaRPr lang="en-US"/>
            </a:p>
          </p:txBody>
        </p:sp>
        <p:sp>
          <p:nvSpPr>
            <p:cNvPr id="22" name="Line 12"/>
            <p:cNvSpPr>
              <a:spLocks noChangeShapeType="1"/>
            </p:cNvSpPr>
            <p:nvPr/>
          </p:nvSpPr>
          <p:spPr bwMode="auto">
            <a:xfrm rot="14566740" flipH="1">
              <a:off x="2805906" y="5520532"/>
              <a:ext cx="287337" cy="565150"/>
            </a:xfrm>
            <a:prstGeom prst="line">
              <a:avLst/>
            </a:prstGeom>
            <a:noFill/>
            <a:ln w="19050">
              <a:solidFill>
                <a:srgbClr val="990033"/>
              </a:solidFill>
              <a:round/>
              <a:headEnd/>
              <a:tailEnd/>
            </a:ln>
          </p:spPr>
          <p:txBody>
            <a:bodyPr/>
            <a:lstStyle/>
            <a:p>
              <a:endParaRPr lang="en-US"/>
            </a:p>
          </p:txBody>
        </p:sp>
        <p:sp>
          <p:nvSpPr>
            <p:cNvPr id="23" name="Rectangle 14"/>
            <p:cNvSpPr>
              <a:spLocks noChangeArrowheads="1"/>
            </p:cNvSpPr>
            <p:nvPr/>
          </p:nvSpPr>
          <p:spPr bwMode="auto">
            <a:xfrm>
              <a:off x="3276600" y="5486400"/>
              <a:ext cx="2133600" cy="660400"/>
            </a:xfrm>
            <a:prstGeom prst="rect">
              <a:avLst/>
            </a:prstGeom>
            <a:solidFill>
              <a:srgbClr val="FFFFCC"/>
            </a:solidFill>
            <a:ln w="19050">
              <a:solidFill>
                <a:srgbClr val="990033"/>
              </a:solidFill>
              <a:miter lim="800000"/>
              <a:headEnd/>
              <a:tailEnd/>
            </a:ln>
          </p:spPr>
          <p:txBody>
            <a:bodyPr/>
            <a:lstStyle/>
            <a:p>
              <a:endParaRPr lang="en-US"/>
            </a:p>
          </p:txBody>
        </p:sp>
        <p:sp>
          <p:nvSpPr>
            <p:cNvPr id="24" name="Rectangle 15"/>
            <p:cNvSpPr>
              <a:spLocks noChangeArrowheads="1"/>
            </p:cNvSpPr>
            <p:nvPr/>
          </p:nvSpPr>
          <p:spPr bwMode="auto">
            <a:xfrm>
              <a:off x="3255963" y="5489575"/>
              <a:ext cx="2205037" cy="488950"/>
            </a:xfrm>
            <a:prstGeom prst="rect">
              <a:avLst/>
            </a:prstGeom>
            <a:noFill/>
            <a:ln w="9525">
              <a:noFill/>
              <a:miter lim="800000"/>
              <a:headEnd/>
              <a:tailEnd/>
            </a:ln>
          </p:spPr>
          <p:txBody>
            <a:bodyPr lIns="0" tIns="0" rIns="0" bIns="0">
              <a:spAutoFit/>
            </a:bodyPr>
            <a:lstStyle/>
            <a:p>
              <a:pPr algn="ctr"/>
              <a:r>
                <a:rPr lang="en-US" sz="1600" dirty="0"/>
                <a:t>&lt;&lt;subsystem proxy&gt;&gt;</a:t>
              </a:r>
            </a:p>
            <a:p>
              <a:pPr algn="ctr"/>
              <a:r>
                <a:rPr lang="en-US" sz="1600" dirty="0"/>
                <a:t>Subsystem Name</a:t>
              </a:r>
              <a:endParaRPr lang="en-US" sz="1800" dirty="0"/>
            </a:p>
          </p:txBody>
        </p:sp>
        <p:sp>
          <p:nvSpPr>
            <p:cNvPr id="25" name="Rectangle 16"/>
            <p:cNvSpPr>
              <a:spLocks noChangeArrowheads="1"/>
            </p:cNvSpPr>
            <p:nvPr/>
          </p:nvSpPr>
          <p:spPr bwMode="auto">
            <a:xfrm>
              <a:off x="460375" y="5486400"/>
              <a:ext cx="1917700" cy="647700"/>
            </a:xfrm>
            <a:prstGeom prst="rect">
              <a:avLst/>
            </a:prstGeom>
            <a:solidFill>
              <a:srgbClr val="FFFFCC"/>
            </a:solidFill>
            <a:ln w="12700">
              <a:solidFill>
                <a:srgbClr val="990033"/>
              </a:solidFill>
              <a:miter lim="800000"/>
              <a:headEnd/>
              <a:tailEnd/>
            </a:ln>
          </p:spPr>
          <p:txBody>
            <a:bodyPr/>
            <a:lstStyle/>
            <a:p>
              <a:endParaRPr lang="en-US"/>
            </a:p>
          </p:txBody>
        </p:sp>
        <p:sp>
          <p:nvSpPr>
            <p:cNvPr id="26" name="Rectangle 17"/>
            <p:cNvSpPr>
              <a:spLocks noChangeArrowheads="1"/>
            </p:cNvSpPr>
            <p:nvPr/>
          </p:nvSpPr>
          <p:spPr bwMode="auto">
            <a:xfrm>
              <a:off x="752475" y="5727700"/>
              <a:ext cx="1331913" cy="244475"/>
            </a:xfrm>
            <a:prstGeom prst="rect">
              <a:avLst/>
            </a:prstGeom>
            <a:noFill/>
            <a:ln w="38100">
              <a:noFill/>
              <a:miter lim="800000"/>
              <a:headEnd/>
              <a:tailEnd/>
            </a:ln>
          </p:spPr>
          <p:txBody>
            <a:bodyPr wrap="none" lIns="0" tIns="0" rIns="0" bIns="0">
              <a:spAutoFit/>
            </a:bodyPr>
            <a:lstStyle/>
            <a:p>
              <a:r>
                <a:rPr lang="en-US" sz="1600"/>
                <a:t>Process Name</a:t>
              </a:r>
              <a:endParaRPr lang="en-US" sz="1800"/>
            </a:p>
          </p:txBody>
        </p:sp>
        <p:sp>
          <p:nvSpPr>
            <p:cNvPr id="27" name="Rectangle 18"/>
            <p:cNvSpPr>
              <a:spLocks noChangeArrowheads="1"/>
            </p:cNvSpPr>
            <p:nvPr/>
          </p:nvSpPr>
          <p:spPr bwMode="auto">
            <a:xfrm>
              <a:off x="825500" y="5476875"/>
              <a:ext cx="1187450" cy="244475"/>
            </a:xfrm>
            <a:prstGeom prst="rect">
              <a:avLst/>
            </a:prstGeom>
            <a:noFill/>
            <a:ln w="38100">
              <a:noFill/>
              <a:miter lim="800000"/>
              <a:headEnd/>
              <a:tailEnd/>
            </a:ln>
          </p:spPr>
          <p:txBody>
            <a:bodyPr wrap="none" lIns="0" tIns="0" rIns="0" bIns="0">
              <a:spAutoFit/>
            </a:bodyPr>
            <a:lstStyle/>
            <a:p>
              <a:r>
                <a:rPr lang="en-US" sz="1600"/>
                <a:t>&lt;&lt;process&gt;&gt;</a:t>
              </a:r>
              <a:endParaRPr lang="en-US" sz="1800"/>
            </a:p>
          </p:txBody>
        </p:sp>
        <p:sp>
          <p:nvSpPr>
            <p:cNvPr id="28" name="Text Box 28"/>
            <p:cNvSpPr txBox="1">
              <a:spLocks noChangeArrowheads="1"/>
            </p:cNvSpPr>
            <p:nvPr/>
          </p:nvSpPr>
          <p:spPr bwMode="auto">
            <a:xfrm>
              <a:off x="5257800" y="5664200"/>
              <a:ext cx="990600" cy="3365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500" b="1"/>
                <a:t>OR</a:t>
              </a:r>
            </a:p>
          </p:txBody>
        </p:sp>
        <p:sp>
          <p:nvSpPr>
            <p:cNvPr id="29" name="Rectangle 30"/>
            <p:cNvSpPr>
              <a:spLocks noChangeArrowheads="1"/>
            </p:cNvSpPr>
            <p:nvPr/>
          </p:nvSpPr>
          <p:spPr bwMode="auto">
            <a:xfrm>
              <a:off x="6096000" y="5486400"/>
              <a:ext cx="2678113" cy="657225"/>
            </a:xfrm>
            <a:prstGeom prst="rect">
              <a:avLst/>
            </a:prstGeom>
            <a:solidFill>
              <a:srgbClr val="FFFFCC"/>
            </a:solidFill>
            <a:ln w="19050">
              <a:solidFill>
                <a:srgbClr val="990033"/>
              </a:solidFill>
              <a:miter lim="800000"/>
              <a:headEnd/>
              <a:tailEnd/>
            </a:ln>
          </p:spPr>
          <p:txBody>
            <a:bodyPr/>
            <a:lstStyle/>
            <a:p>
              <a:endParaRPr lang="en-US"/>
            </a:p>
          </p:txBody>
        </p:sp>
        <p:sp>
          <p:nvSpPr>
            <p:cNvPr id="30" name="Rectangle 31"/>
            <p:cNvSpPr>
              <a:spLocks noChangeArrowheads="1"/>
            </p:cNvSpPr>
            <p:nvPr/>
          </p:nvSpPr>
          <p:spPr bwMode="auto">
            <a:xfrm>
              <a:off x="6251575" y="5489575"/>
              <a:ext cx="2452688" cy="488950"/>
            </a:xfrm>
            <a:prstGeom prst="rect">
              <a:avLst/>
            </a:prstGeom>
            <a:noFill/>
            <a:ln w="9525">
              <a:noFill/>
              <a:miter lim="800000"/>
              <a:headEnd/>
              <a:tailEnd/>
            </a:ln>
          </p:spPr>
          <p:txBody>
            <a:bodyPr wrap="none" lIns="0" tIns="0" rIns="0" bIns="0">
              <a:spAutoFit/>
            </a:bodyPr>
            <a:lstStyle/>
            <a:p>
              <a:pPr algn="ctr"/>
              <a:r>
                <a:rPr lang="en-US" sz="1600"/>
                <a:t>&lt;&lt;interface&gt;&gt;</a:t>
              </a:r>
            </a:p>
            <a:p>
              <a:pPr algn="ctr"/>
              <a:r>
                <a:rPr lang="en-US" sz="1600"/>
                <a:t>Subsystem Interface Name</a:t>
              </a:r>
              <a:endParaRPr lang="en-US"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err="1" smtClean="0"/>
              <a:t>Các</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của</a:t>
            </a:r>
            <a:r>
              <a:rPr lang="en-US" dirty="0" smtClean="0"/>
              <a:t> </a:t>
            </a:r>
            <a:r>
              <a:rPr lang="en-US" dirty="0" err="1" smtClean="0"/>
              <a:t>tiến</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quan</a:t>
            </a:r>
            <a:r>
              <a:rPr lang="en-US" dirty="0" smtClean="0"/>
              <a:t> </a:t>
            </a:r>
            <a:r>
              <a:rPr lang="en-US" dirty="0" err="1" smtClean="0"/>
              <a:t>hệ</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cần</a:t>
            </a:r>
            <a:r>
              <a:rPr lang="en-US" dirty="0" smtClean="0"/>
              <a:t> </a:t>
            </a:r>
            <a:r>
              <a:rPr lang="en-US" dirty="0" err="1" smtClean="0"/>
              <a:t>hỗ</a:t>
            </a:r>
            <a:r>
              <a:rPr lang="en-US" dirty="0" smtClean="0"/>
              <a:t> </a:t>
            </a:r>
            <a:r>
              <a:rPr lang="en-US" dirty="0" err="1" smtClean="0"/>
              <a:t>trợ</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lớp</a:t>
            </a:r>
            <a:endParaRPr lang="en-US" dirty="0" smtClean="0"/>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33</a:t>
            </a:fld>
            <a:endParaRPr lang="en-US"/>
          </a:p>
        </p:txBody>
      </p:sp>
      <p:grpSp>
        <p:nvGrpSpPr>
          <p:cNvPr id="5" name="Group 4"/>
          <p:cNvGrpSpPr/>
          <p:nvPr/>
        </p:nvGrpSpPr>
        <p:grpSpPr>
          <a:xfrm>
            <a:off x="1828800" y="2819400"/>
            <a:ext cx="5473700" cy="2933700"/>
            <a:chOff x="1739900" y="2565400"/>
            <a:chExt cx="5473700" cy="2933700"/>
          </a:xfrm>
        </p:grpSpPr>
        <p:sp>
          <p:nvSpPr>
            <p:cNvPr id="6" name="Freeform 2"/>
            <p:cNvSpPr>
              <a:spLocks/>
            </p:cNvSpPr>
            <p:nvPr/>
          </p:nvSpPr>
          <p:spPr bwMode="auto">
            <a:xfrm rot="14566740">
              <a:off x="4425950" y="2846388"/>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969696"/>
            </a:solidFill>
            <a:ln w="12700" cmpd="sng">
              <a:solidFill>
                <a:schemeClr val="tx1"/>
              </a:solidFill>
              <a:prstDash val="solid"/>
              <a:round/>
              <a:headEnd/>
              <a:tailEnd/>
            </a:ln>
          </p:spPr>
          <p:txBody>
            <a:bodyPr/>
            <a:lstStyle/>
            <a:p>
              <a:endParaRPr lang="en-US"/>
            </a:p>
          </p:txBody>
        </p:sp>
        <p:sp>
          <p:nvSpPr>
            <p:cNvPr id="7" name="Line 3"/>
            <p:cNvSpPr>
              <a:spLocks noChangeShapeType="1"/>
            </p:cNvSpPr>
            <p:nvPr/>
          </p:nvSpPr>
          <p:spPr bwMode="auto">
            <a:xfrm rot="14566740" flipH="1">
              <a:off x="4783931" y="2688432"/>
              <a:ext cx="287337" cy="565150"/>
            </a:xfrm>
            <a:prstGeom prst="line">
              <a:avLst/>
            </a:prstGeom>
            <a:noFill/>
            <a:ln w="12700">
              <a:solidFill>
                <a:schemeClr val="tx1"/>
              </a:solidFill>
              <a:round/>
              <a:headEnd/>
              <a:tailEnd/>
            </a:ln>
          </p:spPr>
          <p:txBody>
            <a:bodyPr/>
            <a:lstStyle/>
            <a:p>
              <a:endParaRPr lang="en-US"/>
            </a:p>
          </p:txBody>
        </p:sp>
        <p:sp>
          <p:nvSpPr>
            <p:cNvPr id="8" name="Rectangle 5"/>
            <p:cNvSpPr>
              <a:spLocks noChangeArrowheads="1"/>
            </p:cNvSpPr>
            <p:nvPr/>
          </p:nvSpPr>
          <p:spPr bwMode="auto">
            <a:xfrm>
              <a:off x="5219700" y="2667000"/>
              <a:ext cx="1962150" cy="606425"/>
            </a:xfrm>
            <a:prstGeom prst="rect">
              <a:avLst/>
            </a:prstGeom>
            <a:solidFill>
              <a:srgbClr val="FFFFCC"/>
            </a:solidFill>
            <a:ln w="12700">
              <a:solidFill>
                <a:srgbClr val="8A0E5E"/>
              </a:solidFill>
              <a:miter lim="800000"/>
              <a:headEnd/>
              <a:tailEnd/>
            </a:ln>
          </p:spPr>
          <p:txBody>
            <a:bodyPr/>
            <a:lstStyle/>
            <a:p>
              <a:endParaRPr lang="en-US"/>
            </a:p>
          </p:txBody>
        </p:sp>
        <p:sp>
          <p:nvSpPr>
            <p:cNvPr id="9" name="Rectangle 6"/>
            <p:cNvSpPr>
              <a:spLocks noChangeArrowheads="1"/>
            </p:cNvSpPr>
            <p:nvPr/>
          </p:nvSpPr>
          <p:spPr bwMode="auto">
            <a:xfrm>
              <a:off x="5880100" y="2847975"/>
              <a:ext cx="641350" cy="244475"/>
            </a:xfrm>
            <a:prstGeom prst="rect">
              <a:avLst/>
            </a:prstGeom>
            <a:solidFill>
              <a:srgbClr val="FFFFCC"/>
            </a:solidFill>
            <a:ln w="12700">
              <a:noFill/>
              <a:miter lim="800000"/>
              <a:headEnd/>
              <a:tailEnd/>
            </a:ln>
          </p:spPr>
          <p:txBody>
            <a:bodyPr wrap="none" lIns="0" tIns="0" rIns="0" bIns="0">
              <a:spAutoFit/>
            </a:bodyPr>
            <a:lstStyle/>
            <a:p>
              <a:r>
                <a:rPr lang="en-US" sz="1600"/>
                <a:t>ClassB</a:t>
              </a:r>
              <a:endParaRPr lang="en-US" sz="1800"/>
            </a:p>
          </p:txBody>
        </p:sp>
        <p:sp>
          <p:nvSpPr>
            <p:cNvPr id="10" name="Rectangle 7"/>
            <p:cNvSpPr>
              <a:spLocks noChangeArrowheads="1"/>
            </p:cNvSpPr>
            <p:nvPr/>
          </p:nvSpPr>
          <p:spPr bwMode="auto">
            <a:xfrm>
              <a:off x="2413000" y="2565400"/>
              <a:ext cx="1917700" cy="800100"/>
            </a:xfrm>
            <a:prstGeom prst="rect">
              <a:avLst/>
            </a:prstGeom>
            <a:solidFill>
              <a:srgbClr val="FFFFCC"/>
            </a:solidFill>
            <a:ln w="12700">
              <a:solidFill>
                <a:srgbClr val="8A0E5E"/>
              </a:solidFill>
              <a:miter lim="800000"/>
              <a:headEnd/>
              <a:tailEnd/>
            </a:ln>
          </p:spPr>
          <p:txBody>
            <a:bodyPr/>
            <a:lstStyle/>
            <a:p>
              <a:endParaRPr lang="en-US"/>
            </a:p>
          </p:txBody>
        </p:sp>
        <p:sp>
          <p:nvSpPr>
            <p:cNvPr id="11" name="Rectangle 8"/>
            <p:cNvSpPr>
              <a:spLocks noChangeArrowheads="1"/>
            </p:cNvSpPr>
            <p:nvPr/>
          </p:nvSpPr>
          <p:spPr bwMode="auto">
            <a:xfrm>
              <a:off x="2908300" y="2832100"/>
              <a:ext cx="925513" cy="244475"/>
            </a:xfrm>
            <a:prstGeom prst="rect">
              <a:avLst/>
            </a:prstGeom>
            <a:noFill/>
            <a:ln w="12700">
              <a:noFill/>
              <a:miter lim="800000"/>
              <a:headEnd/>
              <a:tailEnd/>
            </a:ln>
          </p:spPr>
          <p:txBody>
            <a:bodyPr wrap="none" lIns="0" tIns="0" rIns="0" bIns="0">
              <a:spAutoFit/>
            </a:bodyPr>
            <a:lstStyle/>
            <a:p>
              <a:r>
                <a:rPr lang="en-US" sz="1600"/>
                <a:t>Process Y</a:t>
              </a:r>
              <a:endParaRPr lang="en-US" sz="1800"/>
            </a:p>
          </p:txBody>
        </p:sp>
        <p:sp>
          <p:nvSpPr>
            <p:cNvPr id="12" name="Rectangle 9"/>
            <p:cNvSpPr>
              <a:spLocks noChangeArrowheads="1"/>
            </p:cNvSpPr>
            <p:nvPr/>
          </p:nvSpPr>
          <p:spPr bwMode="auto">
            <a:xfrm>
              <a:off x="2778125" y="2581275"/>
              <a:ext cx="1187450" cy="244475"/>
            </a:xfrm>
            <a:prstGeom prst="rect">
              <a:avLst/>
            </a:prstGeom>
            <a:noFill/>
            <a:ln w="12700">
              <a:noFill/>
              <a:miter lim="800000"/>
              <a:headEnd/>
              <a:tailEnd/>
            </a:ln>
          </p:spPr>
          <p:txBody>
            <a:bodyPr wrap="none" lIns="0" tIns="0" rIns="0" bIns="0">
              <a:spAutoFit/>
            </a:bodyPr>
            <a:lstStyle/>
            <a:p>
              <a:r>
                <a:rPr lang="en-US" sz="1600"/>
                <a:t>&lt;&lt;process&gt;&gt;</a:t>
              </a:r>
              <a:endParaRPr lang="en-US" sz="1800"/>
            </a:p>
          </p:txBody>
        </p:sp>
        <p:sp>
          <p:nvSpPr>
            <p:cNvPr id="13" name="Freeform 10"/>
            <p:cNvSpPr>
              <a:spLocks/>
            </p:cNvSpPr>
            <p:nvPr/>
          </p:nvSpPr>
          <p:spPr bwMode="auto">
            <a:xfrm rot="14566740">
              <a:off x="3752850" y="5018088"/>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969696"/>
            </a:solidFill>
            <a:ln w="12700" cmpd="sng">
              <a:solidFill>
                <a:schemeClr val="tx1"/>
              </a:solidFill>
              <a:prstDash val="solid"/>
              <a:round/>
              <a:headEnd/>
              <a:tailEnd/>
            </a:ln>
          </p:spPr>
          <p:txBody>
            <a:bodyPr/>
            <a:lstStyle/>
            <a:p>
              <a:endParaRPr lang="en-US"/>
            </a:p>
          </p:txBody>
        </p:sp>
        <p:sp>
          <p:nvSpPr>
            <p:cNvPr id="14" name="Line 11"/>
            <p:cNvSpPr>
              <a:spLocks noChangeShapeType="1"/>
            </p:cNvSpPr>
            <p:nvPr/>
          </p:nvSpPr>
          <p:spPr bwMode="auto">
            <a:xfrm rot="14566740" flipH="1">
              <a:off x="4136231" y="4860132"/>
              <a:ext cx="287337" cy="565150"/>
            </a:xfrm>
            <a:prstGeom prst="line">
              <a:avLst/>
            </a:prstGeom>
            <a:noFill/>
            <a:ln w="12700">
              <a:solidFill>
                <a:schemeClr val="tx1"/>
              </a:solidFill>
              <a:round/>
              <a:headEnd/>
              <a:tailEnd/>
            </a:ln>
          </p:spPr>
          <p:txBody>
            <a:bodyPr/>
            <a:lstStyle/>
            <a:p>
              <a:endParaRPr lang="en-US"/>
            </a:p>
          </p:txBody>
        </p:sp>
        <p:sp>
          <p:nvSpPr>
            <p:cNvPr id="15" name="Rectangle 13"/>
            <p:cNvSpPr>
              <a:spLocks noChangeArrowheads="1"/>
            </p:cNvSpPr>
            <p:nvPr/>
          </p:nvSpPr>
          <p:spPr bwMode="auto">
            <a:xfrm>
              <a:off x="4546600" y="4851400"/>
              <a:ext cx="1962150" cy="606425"/>
            </a:xfrm>
            <a:prstGeom prst="rect">
              <a:avLst/>
            </a:prstGeom>
            <a:solidFill>
              <a:srgbClr val="FFFFCC"/>
            </a:solidFill>
            <a:ln w="12700">
              <a:solidFill>
                <a:srgbClr val="8A0E5E"/>
              </a:solidFill>
              <a:miter lim="800000"/>
              <a:headEnd/>
              <a:tailEnd/>
            </a:ln>
          </p:spPr>
          <p:txBody>
            <a:bodyPr/>
            <a:lstStyle/>
            <a:p>
              <a:endParaRPr lang="en-US"/>
            </a:p>
          </p:txBody>
        </p:sp>
        <p:sp>
          <p:nvSpPr>
            <p:cNvPr id="16" name="Rectangle 14"/>
            <p:cNvSpPr>
              <a:spLocks noChangeArrowheads="1"/>
            </p:cNvSpPr>
            <p:nvPr/>
          </p:nvSpPr>
          <p:spPr bwMode="auto">
            <a:xfrm>
              <a:off x="5207000" y="5032375"/>
              <a:ext cx="641350" cy="244475"/>
            </a:xfrm>
            <a:prstGeom prst="rect">
              <a:avLst/>
            </a:prstGeom>
            <a:solidFill>
              <a:srgbClr val="FFFFCC"/>
            </a:solidFill>
            <a:ln w="9525">
              <a:noFill/>
              <a:miter lim="800000"/>
              <a:headEnd/>
              <a:tailEnd/>
            </a:ln>
          </p:spPr>
          <p:txBody>
            <a:bodyPr wrap="none" lIns="0" tIns="0" rIns="0" bIns="0">
              <a:spAutoFit/>
            </a:bodyPr>
            <a:lstStyle/>
            <a:p>
              <a:r>
                <a:rPr lang="en-US" sz="1600"/>
                <a:t>ClassA</a:t>
              </a:r>
              <a:endParaRPr lang="en-US" sz="1800"/>
            </a:p>
          </p:txBody>
        </p:sp>
        <p:sp>
          <p:nvSpPr>
            <p:cNvPr id="17" name="Rectangle 16"/>
            <p:cNvSpPr>
              <a:spLocks noChangeArrowheads="1"/>
            </p:cNvSpPr>
            <p:nvPr/>
          </p:nvSpPr>
          <p:spPr bwMode="auto">
            <a:xfrm>
              <a:off x="1739900" y="4699000"/>
              <a:ext cx="1917700" cy="800100"/>
            </a:xfrm>
            <a:prstGeom prst="rect">
              <a:avLst/>
            </a:prstGeom>
            <a:solidFill>
              <a:srgbClr val="FFFFCC"/>
            </a:solidFill>
            <a:ln w="12700">
              <a:solidFill>
                <a:srgbClr val="8A0E5E"/>
              </a:solidFill>
              <a:miter lim="800000"/>
              <a:headEnd/>
              <a:tailEnd/>
            </a:ln>
          </p:spPr>
          <p:txBody>
            <a:bodyPr/>
            <a:lstStyle/>
            <a:p>
              <a:endParaRPr lang="en-US"/>
            </a:p>
          </p:txBody>
        </p:sp>
        <p:sp>
          <p:nvSpPr>
            <p:cNvPr id="18" name="Rectangle 17"/>
            <p:cNvSpPr>
              <a:spLocks noChangeArrowheads="1"/>
            </p:cNvSpPr>
            <p:nvPr/>
          </p:nvSpPr>
          <p:spPr bwMode="auto">
            <a:xfrm>
              <a:off x="2263775" y="4978400"/>
              <a:ext cx="868363" cy="244475"/>
            </a:xfrm>
            <a:prstGeom prst="rect">
              <a:avLst/>
            </a:prstGeom>
            <a:solidFill>
              <a:srgbClr val="FFFFCC"/>
            </a:solidFill>
            <a:ln w="9525">
              <a:noFill/>
              <a:miter lim="800000"/>
              <a:headEnd/>
              <a:tailEnd/>
            </a:ln>
          </p:spPr>
          <p:txBody>
            <a:bodyPr wrap="none" lIns="0" tIns="0" rIns="0" bIns="0">
              <a:spAutoFit/>
            </a:bodyPr>
            <a:lstStyle/>
            <a:p>
              <a:r>
                <a:rPr lang="en-US" sz="1600"/>
                <a:t>ProcessX</a:t>
              </a:r>
              <a:endParaRPr lang="en-US" sz="1800"/>
            </a:p>
          </p:txBody>
        </p:sp>
        <p:sp>
          <p:nvSpPr>
            <p:cNvPr id="19" name="Rectangle 18"/>
            <p:cNvSpPr>
              <a:spLocks noChangeArrowheads="1"/>
            </p:cNvSpPr>
            <p:nvPr/>
          </p:nvSpPr>
          <p:spPr bwMode="auto">
            <a:xfrm>
              <a:off x="2105025" y="4727575"/>
              <a:ext cx="1187450" cy="244475"/>
            </a:xfrm>
            <a:prstGeom prst="rect">
              <a:avLst/>
            </a:prstGeom>
            <a:solidFill>
              <a:srgbClr val="FFFFCC"/>
            </a:solidFill>
            <a:ln w="9525">
              <a:noFill/>
              <a:miter lim="800000"/>
              <a:headEnd/>
              <a:tailEnd/>
            </a:ln>
          </p:spPr>
          <p:txBody>
            <a:bodyPr wrap="none" lIns="0" tIns="0" rIns="0" bIns="0">
              <a:spAutoFit/>
            </a:bodyPr>
            <a:lstStyle/>
            <a:p>
              <a:r>
                <a:rPr lang="en-US" sz="1600"/>
                <a:t>&lt;&lt;process&gt;&gt;</a:t>
              </a:r>
              <a:endParaRPr lang="en-US" sz="1800"/>
            </a:p>
          </p:txBody>
        </p:sp>
        <p:sp>
          <p:nvSpPr>
            <p:cNvPr id="20" name="Line 19"/>
            <p:cNvSpPr>
              <a:spLocks noChangeShapeType="1"/>
            </p:cNvSpPr>
            <p:nvPr/>
          </p:nvSpPr>
          <p:spPr bwMode="auto">
            <a:xfrm flipV="1">
              <a:off x="5308600" y="3340100"/>
              <a:ext cx="914400" cy="1511300"/>
            </a:xfrm>
            <a:prstGeom prst="line">
              <a:avLst/>
            </a:prstGeom>
            <a:noFill/>
            <a:ln w="22225">
              <a:solidFill>
                <a:schemeClr val="tx1"/>
              </a:solidFill>
              <a:round/>
              <a:headEnd/>
              <a:tailEnd type="arrow" w="lg" len="lg"/>
            </a:ln>
            <a:effectLst/>
          </p:spPr>
          <p:txBody>
            <a:bodyPr wrap="none" lIns="107950" tIns="53975" rIns="107950" bIns="53975" anchor="ctr"/>
            <a:lstStyle/>
            <a:p>
              <a:endParaRPr lang="en-US"/>
            </a:p>
          </p:txBody>
        </p:sp>
        <p:sp>
          <p:nvSpPr>
            <p:cNvPr id="21" name="Text Box 20"/>
            <p:cNvSpPr txBox="1">
              <a:spLocks noChangeArrowheads="1"/>
            </p:cNvSpPr>
            <p:nvPr/>
          </p:nvSpPr>
          <p:spPr bwMode="auto">
            <a:xfrm>
              <a:off x="6451600" y="3403600"/>
              <a:ext cx="762000" cy="320675"/>
            </a:xfrm>
            <a:prstGeom prst="rect">
              <a:avLst/>
            </a:prstGeom>
            <a:noFill/>
            <a:ln w="9525">
              <a:noFill/>
              <a:miter lim="800000"/>
              <a:headEnd/>
              <a:tailEnd/>
            </a:ln>
            <a:effectLst/>
          </p:spPr>
          <p:txBody>
            <a:bodyPr lIns="107950" tIns="53975" rIns="107950" bIns="53975">
              <a:spAutoFit/>
            </a:bodyPr>
            <a:lstStyle/>
            <a:p>
              <a:pPr>
                <a:spcBef>
                  <a:spcPct val="50000"/>
                </a:spcBef>
              </a:pPr>
              <a:r>
                <a:rPr lang="en-US" sz="1400"/>
                <a:t>0..*</a:t>
              </a:r>
            </a:p>
          </p:txBody>
        </p:sp>
        <p:sp>
          <p:nvSpPr>
            <p:cNvPr id="22" name="Text Box 21"/>
            <p:cNvSpPr txBox="1">
              <a:spLocks noChangeArrowheads="1"/>
            </p:cNvSpPr>
            <p:nvPr/>
          </p:nvSpPr>
          <p:spPr bwMode="auto">
            <a:xfrm>
              <a:off x="5613400" y="4470400"/>
              <a:ext cx="762000" cy="320675"/>
            </a:xfrm>
            <a:prstGeom prst="rect">
              <a:avLst/>
            </a:prstGeom>
            <a:noFill/>
            <a:ln w="9525">
              <a:noFill/>
              <a:miter lim="800000"/>
              <a:headEnd/>
              <a:tailEnd/>
            </a:ln>
            <a:effectLst/>
          </p:spPr>
          <p:txBody>
            <a:bodyPr lIns="107950" tIns="53975" rIns="107950" bIns="53975">
              <a:spAutoFit/>
            </a:bodyPr>
            <a:lstStyle/>
            <a:p>
              <a:pPr>
                <a:spcBef>
                  <a:spcPct val="50000"/>
                </a:spcBef>
              </a:pPr>
              <a:r>
                <a:rPr lang="en-US" sz="1400"/>
                <a:t>1</a:t>
              </a:r>
            </a:p>
          </p:txBody>
        </p:sp>
        <p:sp>
          <p:nvSpPr>
            <p:cNvPr id="23" name="Line 22"/>
            <p:cNvSpPr>
              <a:spLocks noChangeShapeType="1"/>
            </p:cNvSpPr>
            <p:nvPr/>
          </p:nvSpPr>
          <p:spPr bwMode="auto">
            <a:xfrm flipV="1">
              <a:off x="2489200" y="3403600"/>
              <a:ext cx="787400" cy="1295400"/>
            </a:xfrm>
            <a:prstGeom prst="line">
              <a:avLst/>
            </a:prstGeom>
            <a:noFill/>
            <a:ln w="28575">
              <a:solidFill>
                <a:schemeClr val="tx1"/>
              </a:solidFill>
              <a:prstDash val="lgDash"/>
              <a:round/>
              <a:headEnd/>
              <a:tailEnd type="arrow" w="lg" len="lg"/>
            </a:ln>
            <a:effectLst/>
          </p:spPr>
          <p:txBody>
            <a:bodyPr wrap="none" lIns="107950" tIns="53975" rIns="107950" bIns="53975" anchor="ctr"/>
            <a:lstStyle/>
            <a:p>
              <a:endParaRPr lang="en-US"/>
            </a:p>
          </p:txBody>
        </p:sp>
        <p:sp>
          <p:nvSpPr>
            <p:cNvPr id="24" name="Line 23"/>
            <p:cNvSpPr>
              <a:spLocks noChangeShapeType="1"/>
            </p:cNvSpPr>
            <p:nvPr/>
          </p:nvSpPr>
          <p:spPr bwMode="auto">
            <a:xfrm>
              <a:off x="3111500" y="3937000"/>
              <a:ext cx="2438400" cy="0"/>
            </a:xfrm>
            <a:prstGeom prst="line">
              <a:avLst/>
            </a:prstGeom>
            <a:noFill/>
            <a:ln w="38100">
              <a:solidFill>
                <a:schemeClr val="hlink"/>
              </a:solidFill>
              <a:round/>
              <a:headEnd/>
              <a:tailEnd type="triangle" w="med" len="med"/>
            </a:ln>
            <a:effectLst/>
          </p:spPr>
          <p:txBody>
            <a:bodyPr wrap="none" lIns="107950" tIns="53975" rIns="107950" bIns="53975" anchor="ctr"/>
            <a:lstStyle/>
            <a:p>
              <a:endParaRPr lang="en-US"/>
            </a:p>
          </p:txBody>
        </p:sp>
        <p:sp>
          <p:nvSpPr>
            <p:cNvPr id="25" name="Text Box 24"/>
            <p:cNvSpPr txBox="1">
              <a:spLocks noChangeArrowheads="1"/>
            </p:cNvSpPr>
            <p:nvPr/>
          </p:nvSpPr>
          <p:spPr bwMode="auto">
            <a:xfrm>
              <a:off x="3721100" y="4013200"/>
              <a:ext cx="1295400" cy="382588"/>
            </a:xfrm>
            <a:prstGeom prst="rect">
              <a:avLst/>
            </a:prstGeom>
            <a:noFill/>
            <a:ln w="9525">
              <a:noFill/>
              <a:miter lim="800000"/>
              <a:headEnd/>
              <a:tailEnd/>
            </a:ln>
            <a:effectLst/>
          </p:spPr>
          <p:txBody>
            <a:bodyPr lIns="107950" tIns="53975" rIns="107950" bIns="53975">
              <a:spAutoFit/>
            </a:bodyPr>
            <a:lstStyle/>
            <a:p>
              <a:pPr>
                <a:spcBef>
                  <a:spcPct val="50000"/>
                </a:spcBef>
              </a:pPr>
              <a:r>
                <a:rPr lang="en-US" sz="1800" i="1">
                  <a:solidFill>
                    <a:srgbClr val="00CCFF"/>
                  </a:solidFill>
                </a:rPr>
                <a:t>supports</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3600" dirty="0" err="1" smtClean="0"/>
              <a:t>Ví</a:t>
            </a:r>
            <a:r>
              <a:rPr lang="en-US" sz="3600" dirty="0" smtClean="0"/>
              <a:t> </a:t>
            </a:r>
            <a:r>
              <a:rPr lang="en-US" sz="3600" dirty="0" err="1" smtClean="0"/>
              <a:t>dụ</a:t>
            </a:r>
            <a:r>
              <a:rPr lang="en-US" sz="3600" dirty="0" smtClean="0"/>
              <a:t>: </a:t>
            </a:r>
            <a:r>
              <a:rPr lang="en-US" sz="3600" dirty="0" err="1" smtClean="0"/>
              <a:t>Các</a:t>
            </a:r>
            <a:r>
              <a:rPr lang="en-US" sz="3600" dirty="0" smtClean="0"/>
              <a:t> </a:t>
            </a:r>
            <a:r>
              <a:rPr lang="en-US" sz="3600" dirty="0" err="1" smtClean="0"/>
              <a:t>tiến</a:t>
            </a:r>
            <a:r>
              <a:rPr lang="en-US" sz="3600" dirty="0" smtClean="0"/>
              <a:t> </a:t>
            </a:r>
            <a:r>
              <a:rPr lang="en-US" sz="3600" dirty="0" err="1" smtClean="0"/>
              <a:t>trình</a:t>
            </a:r>
            <a:r>
              <a:rPr lang="en-US" sz="3600" dirty="0" smtClean="0"/>
              <a:t> </a:t>
            </a:r>
            <a:r>
              <a:rPr lang="en-US" sz="3600" dirty="0" err="1" smtClean="0"/>
              <a:t>của</a:t>
            </a:r>
            <a:r>
              <a:rPr lang="en-US" sz="3600" dirty="0" smtClean="0"/>
              <a:t> </a:t>
            </a:r>
            <a:r>
              <a:rPr lang="en-US" sz="3600" dirty="0" err="1" smtClean="0"/>
              <a:t>Đăng</a:t>
            </a:r>
            <a:r>
              <a:rPr lang="en-US" sz="3600" dirty="0" smtClean="0"/>
              <a:t> </a:t>
            </a:r>
            <a:r>
              <a:rPr lang="en-US" sz="3600" dirty="0" err="1" smtClean="0"/>
              <a:t>ký</a:t>
            </a:r>
            <a:r>
              <a:rPr lang="en-US" sz="3600" dirty="0" smtClean="0"/>
              <a:t> </a:t>
            </a:r>
            <a:r>
              <a:rPr lang="en-US" sz="3600" dirty="0" err="1" smtClean="0"/>
              <a:t>môn</a:t>
            </a:r>
            <a:r>
              <a:rPr lang="en-US" sz="3600" dirty="0" smtClean="0"/>
              <a:t> </a:t>
            </a:r>
            <a:r>
              <a:rPr lang="en-US" sz="3600" dirty="0" err="1" smtClean="0"/>
              <a:t>học</a:t>
            </a:r>
            <a:r>
              <a:rPr lang="en-US" sz="3600" dirty="0" smtClean="0"/>
              <a:t> (Register for Course)</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34</a:t>
            </a:fld>
            <a:endParaRPr lang="en-US"/>
          </a:p>
        </p:txBody>
      </p:sp>
      <p:grpSp>
        <p:nvGrpSpPr>
          <p:cNvPr id="5" name="Content Placeholder 4"/>
          <p:cNvGrpSpPr>
            <a:grpSpLocks noGrp="1"/>
          </p:cNvGrpSpPr>
          <p:nvPr/>
        </p:nvGrpSpPr>
        <p:grpSpPr>
          <a:xfrm>
            <a:off x="381000" y="1676400"/>
            <a:ext cx="7315200" cy="4267200"/>
            <a:chOff x="260350" y="1374775"/>
            <a:chExt cx="8636000" cy="4560888"/>
          </a:xfrm>
        </p:grpSpPr>
        <p:sp>
          <p:nvSpPr>
            <p:cNvPr id="6" name="Rectangle 2"/>
            <p:cNvSpPr>
              <a:spLocks noChangeArrowheads="1"/>
            </p:cNvSpPr>
            <p:nvPr/>
          </p:nvSpPr>
          <p:spPr bwMode="auto">
            <a:xfrm>
              <a:off x="3103563" y="1374775"/>
              <a:ext cx="2292350" cy="641350"/>
            </a:xfrm>
            <a:prstGeom prst="rect">
              <a:avLst/>
            </a:prstGeom>
            <a:solidFill>
              <a:srgbClr val="FFFFCC"/>
            </a:solidFill>
            <a:ln w="12700">
              <a:solidFill>
                <a:srgbClr val="8A0E5E"/>
              </a:solidFill>
              <a:miter lim="800000"/>
              <a:headEnd/>
              <a:tailEnd/>
            </a:ln>
          </p:spPr>
          <p:txBody>
            <a:bodyPr/>
            <a:lstStyle/>
            <a:p>
              <a:endParaRPr lang="en-US"/>
            </a:p>
          </p:txBody>
        </p:sp>
        <p:sp>
          <p:nvSpPr>
            <p:cNvPr id="7" name="Rectangle 3"/>
            <p:cNvSpPr>
              <a:spLocks noChangeArrowheads="1"/>
            </p:cNvSpPr>
            <p:nvPr/>
          </p:nvSpPr>
          <p:spPr bwMode="auto">
            <a:xfrm>
              <a:off x="3233738" y="1631950"/>
              <a:ext cx="2012950" cy="198438"/>
            </a:xfrm>
            <a:prstGeom prst="rect">
              <a:avLst/>
            </a:prstGeom>
            <a:noFill/>
            <a:ln w="9525">
              <a:noFill/>
              <a:miter lim="800000"/>
              <a:headEnd/>
              <a:tailEnd/>
            </a:ln>
          </p:spPr>
          <p:txBody>
            <a:bodyPr wrap="none" lIns="0" tIns="0" rIns="0" bIns="0">
              <a:spAutoFit/>
            </a:bodyPr>
            <a:lstStyle/>
            <a:p>
              <a:r>
                <a:rPr lang="en-US" sz="1300"/>
                <a:t>CourseRegistrationProcess</a:t>
              </a:r>
              <a:endParaRPr lang="en-US">
                <a:latin typeface="ZapfHumnst BT" pitchFamily="34" charset="0"/>
              </a:endParaRPr>
            </a:p>
          </p:txBody>
        </p:sp>
        <p:sp>
          <p:nvSpPr>
            <p:cNvPr id="8" name="Rectangle 4"/>
            <p:cNvSpPr>
              <a:spLocks noChangeArrowheads="1"/>
            </p:cNvSpPr>
            <p:nvPr/>
          </p:nvSpPr>
          <p:spPr bwMode="auto">
            <a:xfrm>
              <a:off x="3748088" y="1425575"/>
              <a:ext cx="976229" cy="200055"/>
            </a:xfrm>
            <a:prstGeom prst="rect">
              <a:avLst/>
            </a:prstGeom>
            <a:noFill/>
            <a:ln w="9525">
              <a:noFill/>
              <a:miter lim="800000"/>
              <a:headEnd/>
              <a:tailEnd/>
            </a:ln>
          </p:spPr>
          <p:txBody>
            <a:bodyPr wrap="none" lIns="0" tIns="0" rIns="0" bIns="0">
              <a:spAutoFit/>
            </a:bodyPr>
            <a:lstStyle/>
            <a:p>
              <a:r>
                <a:rPr lang="en-US" sz="1300"/>
                <a:t>&lt;&lt;process&gt;&gt;</a:t>
              </a:r>
              <a:endParaRPr lang="en-US">
                <a:latin typeface="ZapfHumnst BT" pitchFamily="34" charset="0"/>
              </a:endParaRPr>
            </a:p>
          </p:txBody>
        </p:sp>
        <p:sp>
          <p:nvSpPr>
            <p:cNvPr id="9" name="Rectangle 5"/>
            <p:cNvSpPr>
              <a:spLocks noChangeArrowheads="1"/>
            </p:cNvSpPr>
            <p:nvPr/>
          </p:nvSpPr>
          <p:spPr bwMode="auto">
            <a:xfrm>
              <a:off x="452438" y="1374775"/>
              <a:ext cx="1660525" cy="641350"/>
            </a:xfrm>
            <a:prstGeom prst="rect">
              <a:avLst/>
            </a:prstGeom>
            <a:solidFill>
              <a:srgbClr val="FFFFCC"/>
            </a:solidFill>
            <a:ln w="12700">
              <a:solidFill>
                <a:srgbClr val="8A0E5E"/>
              </a:solidFill>
              <a:miter lim="800000"/>
              <a:headEnd/>
              <a:tailEnd/>
            </a:ln>
          </p:spPr>
          <p:txBody>
            <a:bodyPr/>
            <a:lstStyle/>
            <a:p>
              <a:endParaRPr lang="en-US"/>
            </a:p>
          </p:txBody>
        </p:sp>
        <p:sp>
          <p:nvSpPr>
            <p:cNvPr id="10" name="Rectangle 6"/>
            <p:cNvSpPr>
              <a:spLocks noChangeArrowheads="1"/>
            </p:cNvSpPr>
            <p:nvPr/>
          </p:nvSpPr>
          <p:spPr bwMode="auto">
            <a:xfrm>
              <a:off x="593725" y="1631950"/>
              <a:ext cx="1377950" cy="198438"/>
            </a:xfrm>
            <a:prstGeom prst="rect">
              <a:avLst/>
            </a:prstGeom>
            <a:noFill/>
            <a:ln w="9525">
              <a:noFill/>
              <a:miter lim="800000"/>
              <a:headEnd/>
              <a:tailEnd/>
            </a:ln>
          </p:spPr>
          <p:txBody>
            <a:bodyPr wrap="none" lIns="0" tIns="0" rIns="0" bIns="0">
              <a:spAutoFit/>
            </a:bodyPr>
            <a:lstStyle/>
            <a:p>
              <a:r>
                <a:rPr lang="en-US" sz="1300" dirty="0" err="1"/>
                <a:t>StudentApplication</a:t>
              </a:r>
              <a:endParaRPr lang="en-US" dirty="0">
                <a:latin typeface="ZapfHumnst BT" pitchFamily="34" charset="0"/>
              </a:endParaRPr>
            </a:p>
          </p:txBody>
        </p:sp>
        <p:sp>
          <p:nvSpPr>
            <p:cNvPr id="11" name="Rectangle 7"/>
            <p:cNvSpPr>
              <a:spLocks noChangeArrowheads="1"/>
            </p:cNvSpPr>
            <p:nvPr/>
          </p:nvSpPr>
          <p:spPr bwMode="auto">
            <a:xfrm>
              <a:off x="787400" y="1425575"/>
              <a:ext cx="966788" cy="198438"/>
            </a:xfrm>
            <a:prstGeom prst="rect">
              <a:avLst/>
            </a:prstGeom>
            <a:noFill/>
            <a:ln w="9525">
              <a:noFill/>
              <a:miter lim="800000"/>
              <a:headEnd/>
              <a:tailEnd/>
            </a:ln>
          </p:spPr>
          <p:txBody>
            <a:bodyPr wrap="none" lIns="0" tIns="0" rIns="0" bIns="0">
              <a:spAutoFit/>
            </a:bodyPr>
            <a:lstStyle/>
            <a:p>
              <a:r>
                <a:rPr lang="en-US" sz="1300" dirty="0"/>
                <a:t>&lt;&lt;process&gt;&gt;</a:t>
              </a:r>
              <a:endParaRPr lang="en-US" dirty="0">
                <a:latin typeface="ZapfHumnst BT" pitchFamily="34" charset="0"/>
              </a:endParaRPr>
            </a:p>
          </p:txBody>
        </p:sp>
        <p:sp>
          <p:nvSpPr>
            <p:cNvPr id="12" name="Rectangle 8"/>
            <p:cNvSpPr>
              <a:spLocks noChangeArrowheads="1"/>
            </p:cNvSpPr>
            <p:nvPr/>
          </p:nvSpPr>
          <p:spPr bwMode="auto">
            <a:xfrm>
              <a:off x="6734175" y="2967038"/>
              <a:ext cx="1879600" cy="733425"/>
            </a:xfrm>
            <a:prstGeom prst="rect">
              <a:avLst/>
            </a:prstGeom>
            <a:solidFill>
              <a:srgbClr val="FFFFCC"/>
            </a:solidFill>
            <a:ln w="12700">
              <a:solidFill>
                <a:srgbClr val="8A0E5E"/>
              </a:solidFill>
              <a:miter lim="800000"/>
              <a:headEnd/>
              <a:tailEnd/>
            </a:ln>
          </p:spPr>
          <p:txBody>
            <a:bodyPr/>
            <a:lstStyle/>
            <a:p>
              <a:endParaRPr lang="en-US"/>
            </a:p>
          </p:txBody>
        </p:sp>
        <p:sp>
          <p:nvSpPr>
            <p:cNvPr id="13" name="Rectangle 9"/>
            <p:cNvSpPr>
              <a:spLocks noChangeArrowheads="1"/>
            </p:cNvSpPr>
            <p:nvPr/>
          </p:nvSpPr>
          <p:spPr bwMode="auto">
            <a:xfrm>
              <a:off x="6837363" y="3224213"/>
              <a:ext cx="1654175" cy="198437"/>
            </a:xfrm>
            <a:prstGeom prst="rect">
              <a:avLst/>
            </a:prstGeom>
            <a:noFill/>
            <a:ln w="9525">
              <a:noFill/>
              <a:miter lim="800000"/>
              <a:headEnd/>
              <a:tailEnd/>
            </a:ln>
          </p:spPr>
          <p:txBody>
            <a:bodyPr wrap="none" lIns="0" tIns="0" rIns="0" bIns="0">
              <a:spAutoFit/>
            </a:bodyPr>
            <a:lstStyle/>
            <a:p>
              <a:r>
                <a:rPr lang="en-US" sz="1300"/>
                <a:t>CourseCatalogSystem</a:t>
              </a:r>
              <a:endParaRPr lang="en-US">
                <a:latin typeface="ZapfHumnst BT" pitchFamily="34" charset="0"/>
              </a:endParaRPr>
            </a:p>
          </p:txBody>
        </p:sp>
        <p:sp>
          <p:nvSpPr>
            <p:cNvPr id="14" name="Rectangle 10"/>
            <p:cNvSpPr>
              <a:spLocks noChangeArrowheads="1"/>
            </p:cNvSpPr>
            <p:nvPr/>
          </p:nvSpPr>
          <p:spPr bwMode="auto">
            <a:xfrm>
              <a:off x="6824663" y="3443288"/>
              <a:ext cx="1655903" cy="153888"/>
            </a:xfrm>
            <a:prstGeom prst="rect">
              <a:avLst/>
            </a:prstGeom>
            <a:noFill/>
            <a:ln w="9525">
              <a:noFill/>
              <a:miter lim="800000"/>
              <a:headEnd/>
              <a:tailEnd/>
            </a:ln>
          </p:spPr>
          <p:txBody>
            <a:bodyPr wrap="none" lIns="0" tIns="0" rIns="0" bIns="0">
              <a:spAutoFit/>
            </a:bodyPr>
            <a:lstStyle/>
            <a:p>
              <a:r>
                <a:rPr lang="en-US"/>
                <a:t>(from CourseCatalogSystem)</a:t>
              </a:r>
              <a:endParaRPr lang="en-US">
                <a:latin typeface="ZapfHumnst BT" pitchFamily="34" charset="0"/>
              </a:endParaRPr>
            </a:p>
          </p:txBody>
        </p:sp>
        <p:sp>
          <p:nvSpPr>
            <p:cNvPr id="15" name="Rectangle 11"/>
            <p:cNvSpPr>
              <a:spLocks noChangeArrowheads="1"/>
            </p:cNvSpPr>
            <p:nvPr/>
          </p:nvSpPr>
          <p:spPr bwMode="auto">
            <a:xfrm>
              <a:off x="6824663" y="3019425"/>
              <a:ext cx="1628775" cy="198438"/>
            </a:xfrm>
            <a:prstGeom prst="rect">
              <a:avLst/>
            </a:prstGeom>
            <a:noFill/>
            <a:ln w="9525">
              <a:noFill/>
              <a:miter lim="800000"/>
              <a:headEnd/>
              <a:tailEnd/>
            </a:ln>
          </p:spPr>
          <p:txBody>
            <a:bodyPr wrap="none" lIns="0" tIns="0" rIns="0" bIns="0">
              <a:spAutoFit/>
            </a:bodyPr>
            <a:lstStyle/>
            <a:p>
              <a:r>
                <a:rPr lang="en-US" sz="1300"/>
                <a:t>&lt;&lt;subsystem proxy&gt;&gt;</a:t>
              </a:r>
              <a:endParaRPr lang="en-US">
                <a:latin typeface="ZapfHumnst BT" pitchFamily="34" charset="0"/>
              </a:endParaRPr>
            </a:p>
          </p:txBody>
        </p:sp>
        <p:sp>
          <p:nvSpPr>
            <p:cNvPr id="16" name="Rectangle 12"/>
            <p:cNvSpPr>
              <a:spLocks noChangeArrowheads="1"/>
            </p:cNvSpPr>
            <p:nvPr/>
          </p:nvSpPr>
          <p:spPr bwMode="auto">
            <a:xfrm>
              <a:off x="260350" y="5203825"/>
              <a:ext cx="2046288" cy="731838"/>
            </a:xfrm>
            <a:prstGeom prst="rect">
              <a:avLst/>
            </a:prstGeom>
            <a:solidFill>
              <a:srgbClr val="FFFFCC"/>
            </a:solidFill>
            <a:ln w="12700">
              <a:solidFill>
                <a:srgbClr val="8A0E5E"/>
              </a:solidFill>
              <a:miter lim="800000"/>
              <a:headEnd/>
              <a:tailEnd/>
            </a:ln>
          </p:spPr>
          <p:txBody>
            <a:bodyPr/>
            <a:lstStyle/>
            <a:p>
              <a:endParaRPr lang="en-US"/>
            </a:p>
          </p:txBody>
        </p:sp>
        <p:sp>
          <p:nvSpPr>
            <p:cNvPr id="17" name="Rectangle 13"/>
            <p:cNvSpPr>
              <a:spLocks noChangeArrowheads="1"/>
            </p:cNvSpPr>
            <p:nvPr/>
          </p:nvSpPr>
          <p:spPr bwMode="auto">
            <a:xfrm>
              <a:off x="361950" y="5461000"/>
              <a:ext cx="1868488" cy="198438"/>
            </a:xfrm>
            <a:prstGeom prst="rect">
              <a:avLst/>
            </a:prstGeom>
            <a:noFill/>
            <a:ln w="9525">
              <a:noFill/>
              <a:miter lim="800000"/>
              <a:headEnd/>
              <a:tailEnd/>
            </a:ln>
          </p:spPr>
          <p:txBody>
            <a:bodyPr wrap="none" lIns="0" tIns="0" rIns="0" bIns="0">
              <a:spAutoFit/>
            </a:bodyPr>
            <a:lstStyle/>
            <a:p>
              <a:r>
                <a:rPr lang="en-US" sz="1300"/>
                <a:t>RegisterForCoursesForm</a:t>
              </a:r>
              <a:endParaRPr lang="en-US">
                <a:latin typeface="ZapfHumnst BT" pitchFamily="34" charset="0"/>
              </a:endParaRPr>
            </a:p>
          </p:txBody>
        </p:sp>
        <p:sp>
          <p:nvSpPr>
            <p:cNvPr id="18" name="Rectangle 14"/>
            <p:cNvSpPr>
              <a:spLocks noChangeArrowheads="1"/>
            </p:cNvSpPr>
            <p:nvPr/>
          </p:nvSpPr>
          <p:spPr bwMode="auto">
            <a:xfrm>
              <a:off x="736600" y="5678488"/>
              <a:ext cx="1049338" cy="152400"/>
            </a:xfrm>
            <a:prstGeom prst="rect">
              <a:avLst/>
            </a:prstGeom>
            <a:noFill/>
            <a:ln w="9525">
              <a:noFill/>
              <a:miter lim="800000"/>
              <a:headEnd/>
              <a:tailEnd/>
            </a:ln>
          </p:spPr>
          <p:txBody>
            <a:bodyPr wrap="none" lIns="0" tIns="0" rIns="0" bIns="0">
              <a:spAutoFit/>
            </a:bodyPr>
            <a:lstStyle/>
            <a:p>
              <a:r>
                <a:rPr lang="en-US"/>
                <a:t>(from Registration)</a:t>
              </a:r>
              <a:endParaRPr lang="en-US">
                <a:latin typeface="ZapfHumnst BT" pitchFamily="34" charset="0"/>
              </a:endParaRPr>
            </a:p>
          </p:txBody>
        </p:sp>
        <p:sp>
          <p:nvSpPr>
            <p:cNvPr id="19" name="Rectangle 15"/>
            <p:cNvSpPr>
              <a:spLocks noChangeArrowheads="1"/>
            </p:cNvSpPr>
            <p:nvPr/>
          </p:nvSpPr>
          <p:spPr bwMode="auto">
            <a:xfrm>
              <a:off x="749300" y="5254625"/>
              <a:ext cx="1077913" cy="198438"/>
            </a:xfrm>
            <a:prstGeom prst="rect">
              <a:avLst/>
            </a:prstGeom>
            <a:noFill/>
            <a:ln w="9525">
              <a:noFill/>
              <a:miter lim="800000"/>
              <a:headEnd/>
              <a:tailEnd/>
            </a:ln>
          </p:spPr>
          <p:txBody>
            <a:bodyPr wrap="none" lIns="0" tIns="0" rIns="0" bIns="0">
              <a:spAutoFit/>
            </a:bodyPr>
            <a:lstStyle/>
            <a:p>
              <a:r>
                <a:rPr lang="en-US" sz="1300"/>
                <a:t>&lt;&lt;boundary&gt;&gt;</a:t>
              </a:r>
              <a:endParaRPr lang="en-US">
                <a:latin typeface="ZapfHumnst BT" pitchFamily="34" charset="0"/>
              </a:endParaRPr>
            </a:p>
          </p:txBody>
        </p:sp>
        <p:sp>
          <p:nvSpPr>
            <p:cNvPr id="20" name="Rectangle 16"/>
            <p:cNvSpPr>
              <a:spLocks noChangeArrowheads="1"/>
            </p:cNvSpPr>
            <p:nvPr/>
          </p:nvSpPr>
          <p:spPr bwMode="auto">
            <a:xfrm>
              <a:off x="492125" y="3019425"/>
              <a:ext cx="1595438" cy="500063"/>
            </a:xfrm>
            <a:prstGeom prst="rect">
              <a:avLst/>
            </a:prstGeom>
            <a:solidFill>
              <a:srgbClr val="FFFFCC"/>
            </a:solidFill>
            <a:ln w="12700">
              <a:solidFill>
                <a:srgbClr val="8A0E5E"/>
              </a:solidFill>
              <a:miter lim="800000"/>
              <a:headEnd/>
              <a:tailEnd/>
            </a:ln>
          </p:spPr>
          <p:txBody>
            <a:bodyPr/>
            <a:lstStyle/>
            <a:p>
              <a:endParaRPr lang="en-US"/>
            </a:p>
          </p:txBody>
        </p:sp>
        <p:sp>
          <p:nvSpPr>
            <p:cNvPr id="21" name="Rectangle 17"/>
            <p:cNvSpPr>
              <a:spLocks noChangeArrowheads="1"/>
            </p:cNvSpPr>
            <p:nvPr/>
          </p:nvSpPr>
          <p:spPr bwMode="auto">
            <a:xfrm>
              <a:off x="633413" y="3070225"/>
              <a:ext cx="1328890" cy="200055"/>
            </a:xfrm>
            <a:prstGeom prst="rect">
              <a:avLst/>
            </a:prstGeom>
            <a:noFill/>
            <a:ln w="9525">
              <a:noFill/>
              <a:miter lim="800000"/>
              <a:headEnd/>
              <a:tailEnd/>
            </a:ln>
          </p:spPr>
          <p:txBody>
            <a:bodyPr wrap="none" lIns="0" tIns="0" rIns="0" bIns="0">
              <a:spAutoFit/>
            </a:bodyPr>
            <a:lstStyle/>
            <a:p>
              <a:r>
                <a:rPr lang="en-US" sz="1300"/>
                <a:t>MainStudentForm</a:t>
              </a:r>
              <a:endParaRPr lang="en-US">
                <a:latin typeface="ZapfHumnst BT" pitchFamily="34" charset="0"/>
              </a:endParaRPr>
            </a:p>
          </p:txBody>
        </p:sp>
        <p:sp>
          <p:nvSpPr>
            <p:cNvPr id="22" name="Rectangle 18"/>
            <p:cNvSpPr>
              <a:spLocks noChangeArrowheads="1"/>
            </p:cNvSpPr>
            <p:nvPr/>
          </p:nvSpPr>
          <p:spPr bwMode="auto">
            <a:xfrm>
              <a:off x="736600" y="3289300"/>
              <a:ext cx="1049338" cy="152400"/>
            </a:xfrm>
            <a:prstGeom prst="rect">
              <a:avLst/>
            </a:prstGeom>
            <a:noFill/>
            <a:ln w="9525">
              <a:noFill/>
              <a:miter lim="800000"/>
              <a:headEnd/>
              <a:tailEnd/>
            </a:ln>
          </p:spPr>
          <p:txBody>
            <a:bodyPr wrap="none" lIns="0" tIns="0" rIns="0" bIns="0">
              <a:spAutoFit/>
            </a:bodyPr>
            <a:lstStyle/>
            <a:p>
              <a:r>
                <a:rPr lang="en-US"/>
                <a:t>(from Registration)</a:t>
              </a:r>
              <a:endParaRPr lang="en-US">
                <a:latin typeface="ZapfHumnst BT" pitchFamily="34" charset="0"/>
              </a:endParaRPr>
            </a:p>
          </p:txBody>
        </p:sp>
        <p:sp>
          <p:nvSpPr>
            <p:cNvPr id="23" name="Rectangle 19"/>
            <p:cNvSpPr>
              <a:spLocks noChangeArrowheads="1"/>
            </p:cNvSpPr>
            <p:nvPr/>
          </p:nvSpPr>
          <p:spPr bwMode="auto">
            <a:xfrm>
              <a:off x="3349625" y="5203825"/>
              <a:ext cx="1801813" cy="731838"/>
            </a:xfrm>
            <a:prstGeom prst="rect">
              <a:avLst/>
            </a:prstGeom>
            <a:solidFill>
              <a:srgbClr val="FFFFCC"/>
            </a:solidFill>
            <a:ln w="12700">
              <a:solidFill>
                <a:srgbClr val="8A0E5E"/>
              </a:solidFill>
              <a:miter lim="800000"/>
              <a:headEnd/>
              <a:tailEnd/>
            </a:ln>
          </p:spPr>
          <p:txBody>
            <a:bodyPr/>
            <a:lstStyle/>
            <a:p>
              <a:endParaRPr lang="en-US"/>
            </a:p>
          </p:txBody>
        </p:sp>
        <p:sp>
          <p:nvSpPr>
            <p:cNvPr id="24" name="Rectangle 20"/>
            <p:cNvSpPr>
              <a:spLocks noChangeArrowheads="1"/>
            </p:cNvSpPr>
            <p:nvPr/>
          </p:nvSpPr>
          <p:spPr bwMode="auto">
            <a:xfrm>
              <a:off x="3451225" y="5461000"/>
              <a:ext cx="1600200" cy="198438"/>
            </a:xfrm>
            <a:prstGeom prst="rect">
              <a:avLst/>
            </a:prstGeom>
            <a:noFill/>
            <a:ln w="9525">
              <a:noFill/>
              <a:miter lim="800000"/>
              <a:headEnd/>
              <a:tailEnd/>
            </a:ln>
          </p:spPr>
          <p:txBody>
            <a:bodyPr wrap="none" lIns="0" tIns="0" rIns="0" bIns="0">
              <a:spAutoFit/>
            </a:bodyPr>
            <a:lstStyle/>
            <a:p>
              <a:r>
                <a:rPr lang="en-US" sz="1300"/>
                <a:t>RegistrationController</a:t>
              </a:r>
              <a:endParaRPr lang="en-US">
                <a:latin typeface="ZapfHumnst BT" pitchFamily="34" charset="0"/>
              </a:endParaRPr>
            </a:p>
          </p:txBody>
        </p:sp>
        <p:sp>
          <p:nvSpPr>
            <p:cNvPr id="25" name="Rectangle 21"/>
            <p:cNvSpPr>
              <a:spLocks noChangeArrowheads="1"/>
            </p:cNvSpPr>
            <p:nvPr/>
          </p:nvSpPr>
          <p:spPr bwMode="auto">
            <a:xfrm>
              <a:off x="3709988" y="5678488"/>
              <a:ext cx="1059585" cy="153888"/>
            </a:xfrm>
            <a:prstGeom prst="rect">
              <a:avLst/>
            </a:prstGeom>
            <a:noFill/>
            <a:ln w="9525">
              <a:noFill/>
              <a:miter lim="800000"/>
              <a:headEnd/>
              <a:tailEnd/>
            </a:ln>
          </p:spPr>
          <p:txBody>
            <a:bodyPr wrap="none" lIns="0" tIns="0" rIns="0" bIns="0">
              <a:spAutoFit/>
            </a:bodyPr>
            <a:lstStyle/>
            <a:p>
              <a:r>
                <a:rPr lang="en-US"/>
                <a:t>(from Registration)</a:t>
              </a:r>
              <a:endParaRPr lang="en-US">
                <a:latin typeface="ZapfHumnst BT" pitchFamily="34" charset="0"/>
              </a:endParaRPr>
            </a:p>
          </p:txBody>
        </p:sp>
        <p:sp>
          <p:nvSpPr>
            <p:cNvPr id="26" name="Rectangle 22"/>
            <p:cNvSpPr>
              <a:spLocks noChangeArrowheads="1"/>
            </p:cNvSpPr>
            <p:nvPr/>
          </p:nvSpPr>
          <p:spPr bwMode="auto">
            <a:xfrm>
              <a:off x="3798888" y="5254625"/>
              <a:ext cx="892873" cy="200055"/>
            </a:xfrm>
            <a:prstGeom prst="rect">
              <a:avLst/>
            </a:prstGeom>
            <a:noFill/>
            <a:ln w="9525">
              <a:noFill/>
              <a:miter lim="800000"/>
              <a:headEnd/>
              <a:tailEnd/>
            </a:ln>
          </p:spPr>
          <p:txBody>
            <a:bodyPr wrap="none" lIns="0" tIns="0" rIns="0" bIns="0">
              <a:spAutoFit/>
            </a:bodyPr>
            <a:lstStyle/>
            <a:p>
              <a:r>
                <a:rPr lang="en-US" sz="1300"/>
                <a:t>&lt;&lt;control&gt;&gt;</a:t>
              </a:r>
              <a:endParaRPr lang="en-US">
                <a:latin typeface="ZapfHumnst BT" pitchFamily="34" charset="0"/>
              </a:endParaRPr>
            </a:p>
          </p:txBody>
        </p:sp>
        <p:sp>
          <p:nvSpPr>
            <p:cNvPr id="27" name="Rectangle 23"/>
            <p:cNvSpPr>
              <a:spLocks noChangeArrowheads="1"/>
            </p:cNvSpPr>
            <p:nvPr/>
          </p:nvSpPr>
          <p:spPr bwMode="auto">
            <a:xfrm>
              <a:off x="6643688" y="5203825"/>
              <a:ext cx="2058987" cy="731838"/>
            </a:xfrm>
            <a:prstGeom prst="rect">
              <a:avLst/>
            </a:prstGeom>
            <a:solidFill>
              <a:srgbClr val="FFFFCC"/>
            </a:solidFill>
            <a:ln w="12700">
              <a:solidFill>
                <a:srgbClr val="8A0E5E"/>
              </a:solidFill>
              <a:miter lim="800000"/>
              <a:headEnd/>
              <a:tailEnd/>
            </a:ln>
          </p:spPr>
          <p:txBody>
            <a:bodyPr/>
            <a:lstStyle/>
            <a:p>
              <a:endParaRPr lang="en-US"/>
            </a:p>
          </p:txBody>
        </p:sp>
        <p:sp>
          <p:nvSpPr>
            <p:cNvPr id="28" name="Rectangle 24"/>
            <p:cNvSpPr>
              <a:spLocks noChangeArrowheads="1"/>
            </p:cNvSpPr>
            <p:nvPr/>
          </p:nvSpPr>
          <p:spPr bwMode="auto">
            <a:xfrm>
              <a:off x="6824663" y="5461000"/>
              <a:ext cx="1716817" cy="200055"/>
            </a:xfrm>
            <a:prstGeom prst="rect">
              <a:avLst/>
            </a:prstGeom>
            <a:noFill/>
            <a:ln w="9525">
              <a:noFill/>
              <a:miter lim="800000"/>
              <a:headEnd/>
              <a:tailEnd/>
            </a:ln>
          </p:spPr>
          <p:txBody>
            <a:bodyPr wrap="none" lIns="0" tIns="0" rIns="0" bIns="0">
              <a:spAutoFit/>
            </a:bodyPr>
            <a:lstStyle/>
            <a:p>
              <a:r>
                <a:rPr lang="en-US" sz="1300"/>
                <a:t>ICourseCatalogSystem</a:t>
              </a:r>
              <a:endParaRPr lang="en-US">
                <a:latin typeface="ZapfHumnst BT" pitchFamily="34" charset="0"/>
              </a:endParaRPr>
            </a:p>
          </p:txBody>
        </p:sp>
        <p:sp>
          <p:nvSpPr>
            <p:cNvPr id="29" name="Rectangle 25"/>
            <p:cNvSpPr>
              <a:spLocks noChangeArrowheads="1"/>
            </p:cNvSpPr>
            <p:nvPr/>
          </p:nvSpPr>
          <p:spPr bwMode="auto">
            <a:xfrm>
              <a:off x="6683375" y="5678488"/>
              <a:ext cx="1884363" cy="152400"/>
            </a:xfrm>
            <a:prstGeom prst="rect">
              <a:avLst/>
            </a:prstGeom>
            <a:noFill/>
            <a:ln w="9525">
              <a:noFill/>
              <a:miter lim="800000"/>
              <a:headEnd/>
              <a:tailEnd/>
            </a:ln>
          </p:spPr>
          <p:txBody>
            <a:bodyPr wrap="none" lIns="0" tIns="0" rIns="0" bIns="0">
              <a:spAutoFit/>
            </a:bodyPr>
            <a:lstStyle/>
            <a:p>
              <a:r>
                <a:rPr lang="en-US"/>
                <a:t>(from External System Interfaces)</a:t>
              </a:r>
              <a:endParaRPr lang="en-US">
                <a:latin typeface="ZapfHumnst BT" pitchFamily="34" charset="0"/>
              </a:endParaRPr>
            </a:p>
          </p:txBody>
        </p:sp>
        <p:sp>
          <p:nvSpPr>
            <p:cNvPr id="30" name="Rectangle 26"/>
            <p:cNvSpPr>
              <a:spLocks noChangeArrowheads="1"/>
            </p:cNvSpPr>
            <p:nvPr/>
          </p:nvSpPr>
          <p:spPr bwMode="auto">
            <a:xfrm>
              <a:off x="7159625" y="5254625"/>
              <a:ext cx="1031875" cy="198438"/>
            </a:xfrm>
            <a:prstGeom prst="rect">
              <a:avLst/>
            </a:prstGeom>
            <a:noFill/>
            <a:ln w="9525">
              <a:noFill/>
              <a:miter lim="800000"/>
              <a:headEnd/>
              <a:tailEnd/>
            </a:ln>
          </p:spPr>
          <p:txBody>
            <a:bodyPr wrap="none" lIns="0" tIns="0" rIns="0" bIns="0">
              <a:spAutoFit/>
            </a:bodyPr>
            <a:lstStyle/>
            <a:p>
              <a:r>
                <a:rPr lang="en-US" sz="1300"/>
                <a:t>&lt;&lt;Interface&gt;&gt;</a:t>
              </a:r>
              <a:endParaRPr lang="en-US">
                <a:latin typeface="ZapfHumnst BT" pitchFamily="34" charset="0"/>
              </a:endParaRPr>
            </a:p>
          </p:txBody>
        </p:sp>
        <p:sp>
          <p:nvSpPr>
            <p:cNvPr id="31" name="Rectangle 27"/>
            <p:cNvSpPr>
              <a:spLocks noChangeArrowheads="1"/>
            </p:cNvSpPr>
            <p:nvPr/>
          </p:nvSpPr>
          <p:spPr bwMode="auto">
            <a:xfrm>
              <a:off x="6451600" y="1374775"/>
              <a:ext cx="2444750" cy="641350"/>
            </a:xfrm>
            <a:prstGeom prst="rect">
              <a:avLst/>
            </a:prstGeom>
            <a:solidFill>
              <a:srgbClr val="FFFFCC"/>
            </a:solidFill>
            <a:ln w="12700">
              <a:solidFill>
                <a:srgbClr val="8A0E5E"/>
              </a:solidFill>
              <a:miter lim="800000"/>
              <a:headEnd/>
              <a:tailEnd/>
            </a:ln>
          </p:spPr>
          <p:txBody>
            <a:bodyPr/>
            <a:lstStyle/>
            <a:p>
              <a:endParaRPr lang="en-US"/>
            </a:p>
          </p:txBody>
        </p:sp>
        <p:sp>
          <p:nvSpPr>
            <p:cNvPr id="32" name="Rectangle 28"/>
            <p:cNvSpPr>
              <a:spLocks noChangeArrowheads="1"/>
            </p:cNvSpPr>
            <p:nvPr/>
          </p:nvSpPr>
          <p:spPr bwMode="auto">
            <a:xfrm>
              <a:off x="6567488" y="1631950"/>
              <a:ext cx="2207336" cy="200055"/>
            </a:xfrm>
            <a:prstGeom prst="rect">
              <a:avLst/>
            </a:prstGeom>
            <a:noFill/>
            <a:ln w="9525">
              <a:noFill/>
              <a:miter lim="800000"/>
              <a:headEnd/>
              <a:tailEnd/>
            </a:ln>
          </p:spPr>
          <p:txBody>
            <a:bodyPr wrap="none" lIns="0" tIns="0" rIns="0" bIns="0">
              <a:spAutoFit/>
            </a:bodyPr>
            <a:lstStyle/>
            <a:p>
              <a:r>
                <a:rPr lang="en-US" sz="1300"/>
                <a:t>CourseCatalogSystemAccess</a:t>
              </a:r>
              <a:endParaRPr lang="en-US">
                <a:latin typeface="ZapfHumnst BT" pitchFamily="34" charset="0"/>
              </a:endParaRPr>
            </a:p>
          </p:txBody>
        </p:sp>
        <p:sp>
          <p:nvSpPr>
            <p:cNvPr id="33" name="Rectangle 29"/>
            <p:cNvSpPr>
              <a:spLocks noChangeArrowheads="1"/>
            </p:cNvSpPr>
            <p:nvPr/>
          </p:nvSpPr>
          <p:spPr bwMode="auto">
            <a:xfrm>
              <a:off x="7185025" y="1425575"/>
              <a:ext cx="966788" cy="198438"/>
            </a:xfrm>
            <a:prstGeom prst="rect">
              <a:avLst/>
            </a:prstGeom>
            <a:noFill/>
            <a:ln w="9525">
              <a:noFill/>
              <a:miter lim="800000"/>
              <a:headEnd/>
              <a:tailEnd/>
            </a:ln>
          </p:spPr>
          <p:txBody>
            <a:bodyPr wrap="none" lIns="0" tIns="0" rIns="0" bIns="0">
              <a:spAutoFit/>
            </a:bodyPr>
            <a:lstStyle/>
            <a:p>
              <a:r>
                <a:rPr lang="en-US" sz="1300"/>
                <a:t>&lt;&lt;process&gt;&gt;</a:t>
              </a:r>
              <a:endParaRPr lang="en-US">
                <a:latin typeface="ZapfHumnst BT" pitchFamily="34" charset="0"/>
              </a:endParaRPr>
            </a:p>
          </p:txBody>
        </p:sp>
        <p:sp>
          <p:nvSpPr>
            <p:cNvPr id="34" name="Rectangle 30"/>
            <p:cNvSpPr>
              <a:spLocks noChangeArrowheads="1"/>
            </p:cNvSpPr>
            <p:nvPr/>
          </p:nvSpPr>
          <p:spPr bwMode="auto">
            <a:xfrm>
              <a:off x="3992563" y="2081213"/>
              <a:ext cx="92075" cy="198437"/>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35" name="Line 31"/>
            <p:cNvSpPr>
              <a:spLocks noChangeShapeType="1"/>
            </p:cNvSpPr>
            <p:nvPr/>
          </p:nvSpPr>
          <p:spPr bwMode="auto">
            <a:xfrm>
              <a:off x="2112963" y="1695450"/>
              <a:ext cx="990600" cy="1588"/>
            </a:xfrm>
            <a:prstGeom prst="line">
              <a:avLst/>
            </a:prstGeom>
            <a:noFill/>
            <a:ln w="0">
              <a:solidFill>
                <a:schemeClr val="tx1"/>
              </a:solidFill>
              <a:prstDash val="lgDash"/>
              <a:round/>
              <a:headEnd/>
              <a:tailEnd/>
            </a:ln>
          </p:spPr>
          <p:txBody>
            <a:bodyPr/>
            <a:lstStyle/>
            <a:p>
              <a:endParaRPr lang="en-US"/>
            </a:p>
          </p:txBody>
        </p:sp>
        <p:sp>
          <p:nvSpPr>
            <p:cNvPr id="36" name="Line 32"/>
            <p:cNvSpPr>
              <a:spLocks noChangeShapeType="1"/>
            </p:cNvSpPr>
            <p:nvPr/>
          </p:nvSpPr>
          <p:spPr bwMode="auto">
            <a:xfrm flipH="1">
              <a:off x="2962275" y="1695450"/>
              <a:ext cx="141288" cy="65088"/>
            </a:xfrm>
            <a:prstGeom prst="line">
              <a:avLst/>
            </a:prstGeom>
            <a:noFill/>
            <a:ln w="0">
              <a:solidFill>
                <a:schemeClr val="tx1"/>
              </a:solidFill>
              <a:round/>
              <a:headEnd/>
              <a:tailEnd/>
            </a:ln>
          </p:spPr>
          <p:txBody>
            <a:bodyPr/>
            <a:lstStyle/>
            <a:p>
              <a:endParaRPr lang="en-US"/>
            </a:p>
          </p:txBody>
        </p:sp>
        <p:sp>
          <p:nvSpPr>
            <p:cNvPr id="37" name="Line 33"/>
            <p:cNvSpPr>
              <a:spLocks noChangeShapeType="1"/>
            </p:cNvSpPr>
            <p:nvPr/>
          </p:nvSpPr>
          <p:spPr bwMode="auto">
            <a:xfrm flipH="1" flipV="1">
              <a:off x="2962275" y="1631950"/>
              <a:ext cx="141288" cy="63500"/>
            </a:xfrm>
            <a:prstGeom prst="line">
              <a:avLst/>
            </a:prstGeom>
            <a:noFill/>
            <a:ln w="0">
              <a:solidFill>
                <a:schemeClr val="tx1"/>
              </a:solidFill>
              <a:round/>
              <a:headEnd/>
              <a:tailEnd/>
            </a:ln>
          </p:spPr>
          <p:txBody>
            <a:bodyPr/>
            <a:lstStyle/>
            <a:p>
              <a:endParaRPr lang="en-US"/>
            </a:p>
          </p:txBody>
        </p:sp>
        <p:sp>
          <p:nvSpPr>
            <p:cNvPr id="38" name="Rectangle 34"/>
            <p:cNvSpPr>
              <a:spLocks noChangeArrowheads="1"/>
            </p:cNvSpPr>
            <p:nvPr/>
          </p:nvSpPr>
          <p:spPr bwMode="auto">
            <a:xfrm>
              <a:off x="1435100" y="2057400"/>
              <a:ext cx="92075" cy="198438"/>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39" name="Rectangle 35"/>
            <p:cNvSpPr>
              <a:spLocks noChangeArrowheads="1"/>
            </p:cNvSpPr>
            <p:nvPr/>
          </p:nvSpPr>
          <p:spPr bwMode="auto">
            <a:xfrm>
              <a:off x="7853363" y="2787650"/>
              <a:ext cx="92075" cy="198438"/>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40" name="Rectangle 36"/>
            <p:cNvSpPr>
              <a:spLocks noChangeArrowheads="1"/>
            </p:cNvSpPr>
            <p:nvPr/>
          </p:nvSpPr>
          <p:spPr bwMode="auto">
            <a:xfrm>
              <a:off x="2344738" y="5254625"/>
              <a:ext cx="92075" cy="198438"/>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41" name="Rectangle 37"/>
            <p:cNvSpPr>
              <a:spLocks noChangeArrowheads="1"/>
            </p:cNvSpPr>
            <p:nvPr/>
          </p:nvSpPr>
          <p:spPr bwMode="auto">
            <a:xfrm>
              <a:off x="941388" y="4818063"/>
              <a:ext cx="276225" cy="198437"/>
            </a:xfrm>
            <a:prstGeom prst="rect">
              <a:avLst/>
            </a:prstGeom>
            <a:noFill/>
            <a:ln w="9525">
              <a:noFill/>
              <a:miter lim="800000"/>
              <a:headEnd/>
              <a:tailEnd/>
            </a:ln>
          </p:spPr>
          <p:txBody>
            <a:bodyPr wrap="none" lIns="0" tIns="0" rIns="0" bIns="0">
              <a:spAutoFit/>
            </a:bodyPr>
            <a:lstStyle/>
            <a:p>
              <a:r>
                <a:rPr lang="en-US" sz="1300"/>
                <a:t>0..1</a:t>
              </a:r>
              <a:endParaRPr lang="en-US">
                <a:latin typeface="ZapfHumnst BT" pitchFamily="34" charset="0"/>
              </a:endParaRPr>
            </a:p>
          </p:txBody>
        </p:sp>
        <p:sp>
          <p:nvSpPr>
            <p:cNvPr id="42" name="Rectangle 38"/>
            <p:cNvSpPr>
              <a:spLocks noChangeArrowheads="1"/>
            </p:cNvSpPr>
            <p:nvPr/>
          </p:nvSpPr>
          <p:spPr bwMode="auto">
            <a:xfrm>
              <a:off x="1470025" y="2840038"/>
              <a:ext cx="92075" cy="198437"/>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43" name="Freeform 39"/>
            <p:cNvSpPr>
              <a:spLocks/>
            </p:cNvSpPr>
            <p:nvPr/>
          </p:nvSpPr>
          <p:spPr bwMode="auto">
            <a:xfrm>
              <a:off x="1225550" y="2016125"/>
              <a:ext cx="128588" cy="219075"/>
            </a:xfrm>
            <a:custGeom>
              <a:avLst/>
              <a:gdLst/>
              <a:ahLst/>
              <a:cxnLst>
                <a:cxn ang="0">
                  <a:pos x="40" y="0"/>
                </a:cxn>
                <a:cxn ang="0">
                  <a:pos x="81" y="73"/>
                </a:cxn>
                <a:cxn ang="0">
                  <a:pos x="40" y="138"/>
                </a:cxn>
                <a:cxn ang="0">
                  <a:pos x="0" y="73"/>
                </a:cxn>
                <a:cxn ang="0">
                  <a:pos x="40" y="0"/>
                </a:cxn>
              </a:cxnLst>
              <a:rect l="0" t="0" r="r" b="b"/>
              <a:pathLst>
                <a:path w="81" h="138">
                  <a:moveTo>
                    <a:pt x="40" y="0"/>
                  </a:moveTo>
                  <a:lnTo>
                    <a:pt x="81" y="73"/>
                  </a:lnTo>
                  <a:lnTo>
                    <a:pt x="40" y="138"/>
                  </a:lnTo>
                  <a:lnTo>
                    <a:pt x="0" y="73"/>
                  </a:lnTo>
                  <a:lnTo>
                    <a:pt x="40" y="0"/>
                  </a:lnTo>
                  <a:close/>
                </a:path>
              </a:pathLst>
            </a:custGeom>
            <a:solidFill>
              <a:srgbClr val="969696"/>
            </a:solidFill>
            <a:ln w="0">
              <a:solidFill>
                <a:schemeClr val="tx1"/>
              </a:solidFill>
              <a:prstDash val="solid"/>
              <a:round/>
              <a:headEnd/>
              <a:tailEnd/>
            </a:ln>
          </p:spPr>
          <p:txBody>
            <a:bodyPr/>
            <a:lstStyle/>
            <a:p>
              <a:endParaRPr lang="en-US"/>
            </a:p>
          </p:txBody>
        </p:sp>
        <p:sp>
          <p:nvSpPr>
            <p:cNvPr id="44" name="Rectangle 42"/>
            <p:cNvSpPr>
              <a:spLocks noChangeArrowheads="1"/>
            </p:cNvSpPr>
            <p:nvPr/>
          </p:nvSpPr>
          <p:spPr bwMode="auto">
            <a:xfrm>
              <a:off x="1031875" y="3700463"/>
              <a:ext cx="92075" cy="198437"/>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45" name="Freeform 43"/>
            <p:cNvSpPr>
              <a:spLocks/>
            </p:cNvSpPr>
            <p:nvPr/>
          </p:nvSpPr>
          <p:spPr bwMode="auto">
            <a:xfrm>
              <a:off x="1225550" y="3532188"/>
              <a:ext cx="128588" cy="219075"/>
            </a:xfrm>
            <a:custGeom>
              <a:avLst/>
              <a:gdLst/>
              <a:ahLst/>
              <a:cxnLst>
                <a:cxn ang="0">
                  <a:pos x="40" y="0"/>
                </a:cxn>
                <a:cxn ang="0">
                  <a:pos x="81" y="65"/>
                </a:cxn>
                <a:cxn ang="0">
                  <a:pos x="40" y="138"/>
                </a:cxn>
                <a:cxn ang="0">
                  <a:pos x="0" y="65"/>
                </a:cxn>
                <a:cxn ang="0">
                  <a:pos x="40" y="0"/>
                </a:cxn>
              </a:cxnLst>
              <a:rect l="0" t="0" r="r" b="b"/>
              <a:pathLst>
                <a:path w="81" h="138">
                  <a:moveTo>
                    <a:pt x="40" y="0"/>
                  </a:moveTo>
                  <a:lnTo>
                    <a:pt x="81" y="65"/>
                  </a:lnTo>
                  <a:lnTo>
                    <a:pt x="40" y="138"/>
                  </a:lnTo>
                  <a:lnTo>
                    <a:pt x="0" y="65"/>
                  </a:lnTo>
                  <a:lnTo>
                    <a:pt x="40" y="0"/>
                  </a:lnTo>
                  <a:close/>
                </a:path>
              </a:pathLst>
            </a:custGeom>
            <a:solidFill>
              <a:srgbClr val="969696"/>
            </a:solidFill>
            <a:ln w="0">
              <a:solidFill>
                <a:schemeClr val="tx1"/>
              </a:solidFill>
              <a:prstDash val="solid"/>
              <a:round/>
              <a:headEnd/>
              <a:tailEnd/>
            </a:ln>
          </p:spPr>
          <p:txBody>
            <a:bodyPr/>
            <a:lstStyle/>
            <a:p>
              <a:endParaRPr lang="en-US"/>
            </a:p>
          </p:txBody>
        </p:sp>
        <p:sp>
          <p:nvSpPr>
            <p:cNvPr id="46" name="Rectangle 46"/>
            <p:cNvSpPr>
              <a:spLocks noChangeArrowheads="1"/>
            </p:cNvSpPr>
            <p:nvPr/>
          </p:nvSpPr>
          <p:spPr bwMode="auto">
            <a:xfrm>
              <a:off x="3992563" y="5010150"/>
              <a:ext cx="92075" cy="198438"/>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47" name="Freeform 47"/>
            <p:cNvSpPr>
              <a:spLocks/>
            </p:cNvSpPr>
            <p:nvPr/>
          </p:nvSpPr>
          <p:spPr bwMode="auto">
            <a:xfrm>
              <a:off x="4198938" y="2016125"/>
              <a:ext cx="115887" cy="219075"/>
            </a:xfrm>
            <a:custGeom>
              <a:avLst/>
              <a:gdLst/>
              <a:ahLst/>
              <a:cxnLst>
                <a:cxn ang="0">
                  <a:pos x="32" y="0"/>
                </a:cxn>
                <a:cxn ang="0">
                  <a:pos x="73" y="73"/>
                </a:cxn>
                <a:cxn ang="0">
                  <a:pos x="32" y="138"/>
                </a:cxn>
                <a:cxn ang="0">
                  <a:pos x="0" y="73"/>
                </a:cxn>
                <a:cxn ang="0">
                  <a:pos x="32" y="0"/>
                </a:cxn>
              </a:cxnLst>
              <a:rect l="0" t="0" r="r" b="b"/>
              <a:pathLst>
                <a:path w="73" h="138">
                  <a:moveTo>
                    <a:pt x="32" y="0"/>
                  </a:moveTo>
                  <a:lnTo>
                    <a:pt x="73" y="73"/>
                  </a:lnTo>
                  <a:lnTo>
                    <a:pt x="32" y="138"/>
                  </a:lnTo>
                  <a:lnTo>
                    <a:pt x="0" y="73"/>
                  </a:lnTo>
                  <a:lnTo>
                    <a:pt x="32" y="0"/>
                  </a:lnTo>
                  <a:close/>
                </a:path>
              </a:pathLst>
            </a:custGeom>
            <a:solidFill>
              <a:srgbClr val="969696"/>
            </a:solidFill>
            <a:ln w="0">
              <a:solidFill>
                <a:schemeClr val="tx1"/>
              </a:solidFill>
              <a:prstDash val="solid"/>
              <a:round/>
              <a:headEnd/>
              <a:tailEnd/>
            </a:ln>
          </p:spPr>
          <p:txBody>
            <a:bodyPr/>
            <a:lstStyle/>
            <a:p>
              <a:endParaRPr lang="en-US"/>
            </a:p>
          </p:txBody>
        </p:sp>
        <p:sp>
          <p:nvSpPr>
            <p:cNvPr id="48" name="Rectangle 50"/>
            <p:cNvSpPr>
              <a:spLocks noChangeArrowheads="1"/>
            </p:cNvSpPr>
            <p:nvPr/>
          </p:nvSpPr>
          <p:spPr bwMode="auto">
            <a:xfrm>
              <a:off x="3246438" y="5254625"/>
              <a:ext cx="92075" cy="198438"/>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49" name="Line 51"/>
            <p:cNvSpPr>
              <a:spLocks noChangeShapeType="1"/>
            </p:cNvSpPr>
            <p:nvPr/>
          </p:nvSpPr>
          <p:spPr bwMode="auto">
            <a:xfrm flipH="1">
              <a:off x="2319338" y="5575300"/>
              <a:ext cx="514350" cy="1588"/>
            </a:xfrm>
            <a:prstGeom prst="line">
              <a:avLst/>
            </a:prstGeom>
            <a:noFill/>
            <a:ln w="0">
              <a:solidFill>
                <a:schemeClr val="tx1"/>
              </a:solidFill>
              <a:round/>
              <a:headEnd/>
              <a:tailEnd/>
            </a:ln>
          </p:spPr>
          <p:txBody>
            <a:bodyPr/>
            <a:lstStyle/>
            <a:p>
              <a:endParaRPr lang="en-US"/>
            </a:p>
          </p:txBody>
        </p:sp>
        <p:sp>
          <p:nvSpPr>
            <p:cNvPr id="50" name="Line 52"/>
            <p:cNvSpPr>
              <a:spLocks noChangeShapeType="1"/>
            </p:cNvSpPr>
            <p:nvPr/>
          </p:nvSpPr>
          <p:spPr bwMode="auto">
            <a:xfrm>
              <a:off x="2833688" y="5575300"/>
              <a:ext cx="515937" cy="1588"/>
            </a:xfrm>
            <a:prstGeom prst="line">
              <a:avLst/>
            </a:prstGeom>
            <a:noFill/>
            <a:ln w="0">
              <a:solidFill>
                <a:schemeClr val="tx1"/>
              </a:solidFill>
              <a:round/>
              <a:headEnd/>
              <a:tailEnd/>
            </a:ln>
          </p:spPr>
          <p:txBody>
            <a:bodyPr/>
            <a:lstStyle/>
            <a:p>
              <a:endParaRPr lang="en-US"/>
            </a:p>
          </p:txBody>
        </p:sp>
        <p:sp>
          <p:nvSpPr>
            <p:cNvPr id="51" name="Line 53"/>
            <p:cNvSpPr>
              <a:spLocks noChangeShapeType="1"/>
            </p:cNvSpPr>
            <p:nvPr/>
          </p:nvSpPr>
          <p:spPr bwMode="auto">
            <a:xfrm flipH="1">
              <a:off x="3206750" y="5575300"/>
              <a:ext cx="142875" cy="65088"/>
            </a:xfrm>
            <a:prstGeom prst="line">
              <a:avLst/>
            </a:prstGeom>
            <a:noFill/>
            <a:ln w="0">
              <a:solidFill>
                <a:schemeClr val="tx1"/>
              </a:solidFill>
              <a:round/>
              <a:headEnd/>
              <a:tailEnd/>
            </a:ln>
          </p:spPr>
          <p:txBody>
            <a:bodyPr/>
            <a:lstStyle/>
            <a:p>
              <a:endParaRPr lang="en-US"/>
            </a:p>
          </p:txBody>
        </p:sp>
        <p:sp>
          <p:nvSpPr>
            <p:cNvPr id="52" name="Line 54"/>
            <p:cNvSpPr>
              <a:spLocks noChangeShapeType="1"/>
            </p:cNvSpPr>
            <p:nvPr/>
          </p:nvSpPr>
          <p:spPr bwMode="auto">
            <a:xfrm flipH="1" flipV="1">
              <a:off x="3206750" y="5511800"/>
              <a:ext cx="142875" cy="63500"/>
            </a:xfrm>
            <a:prstGeom prst="line">
              <a:avLst/>
            </a:prstGeom>
            <a:noFill/>
            <a:ln w="0">
              <a:solidFill>
                <a:schemeClr val="tx1"/>
              </a:solidFill>
              <a:round/>
              <a:headEnd/>
              <a:tailEnd/>
            </a:ln>
          </p:spPr>
          <p:txBody>
            <a:bodyPr/>
            <a:lstStyle/>
            <a:p>
              <a:endParaRPr lang="en-US"/>
            </a:p>
          </p:txBody>
        </p:sp>
        <p:sp>
          <p:nvSpPr>
            <p:cNvPr id="53" name="Rectangle 55"/>
            <p:cNvSpPr>
              <a:spLocks noChangeArrowheads="1"/>
            </p:cNvSpPr>
            <p:nvPr/>
          </p:nvSpPr>
          <p:spPr bwMode="auto">
            <a:xfrm>
              <a:off x="5245100" y="5715000"/>
              <a:ext cx="247650" cy="198438"/>
            </a:xfrm>
            <a:prstGeom prst="rect">
              <a:avLst/>
            </a:prstGeom>
            <a:noFill/>
            <a:ln w="9525">
              <a:noFill/>
              <a:miter lim="800000"/>
              <a:headEnd/>
              <a:tailEnd/>
            </a:ln>
          </p:spPr>
          <p:txBody>
            <a:bodyPr wrap="none" lIns="0" tIns="0" rIns="0" bIns="0">
              <a:spAutoFit/>
            </a:bodyPr>
            <a:lstStyle/>
            <a:p>
              <a:r>
                <a:rPr lang="en-US" sz="1300"/>
                <a:t>0..*</a:t>
              </a:r>
              <a:endParaRPr lang="en-US">
                <a:latin typeface="ZapfHumnst BT" pitchFamily="34" charset="0"/>
              </a:endParaRPr>
            </a:p>
          </p:txBody>
        </p:sp>
        <p:sp>
          <p:nvSpPr>
            <p:cNvPr id="54" name="Rectangle 56"/>
            <p:cNvSpPr>
              <a:spLocks noChangeArrowheads="1"/>
            </p:cNvSpPr>
            <p:nvPr/>
          </p:nvSpPr>
          <p:spPr bwMode="auto">
            <a:xfrm>
              <a:off x="5356225" y="5294313"/>
              <a:ext cx="1163638" cy="198437"/>
            </a:xfrm>
            <a:prstGeom prst="rect">
              <a:avLst/>
            </a:prstGeom>
            <a:noFill/>
            <a:ln w="9525">
              <a:noFill/>
              <a:miter lim="800000"/>
              <a:headEnd/>
              <a:tailEnd/>
            </a:ln>
          </p:spPr>
          <p:txBody>
            <a:bodyPr wrap="none" lIns="0" tIns="0" rIns="0" bIns="0">
              <a:spAutoFit/>
            </a:bodyPr>
            <a:lstStyle/>
            <a:p>
              <a:r>
                <a:rPr lang="en-US" sz="1300"/>
                <a:t>+courseCatalog</a:t>
              </a:r>
              <a:endParaRPr lang="en-US">
                <a:latin typeface="ZapfHumnst BT" pitchFamily="34" charset="0"/>
              </a:endParaRPr>
            </a:p>
          </p:txBody>
        </p:sp>
        <p:sp>
          <p:nvSpPr>
            <p:cNvPr id="55" name="Rectangle 57"/>
            <p:cNvSpPr>
              <a:spLocks noChangeArrowheads="1"/>
            </p:cNvSpPr>
            <p:nvPr/>
          </p:nvSpPr>
          <p:spPr bwMode="auto">
            <a:xfrm>
              <a:off x="6527800" y="5691188"/>
              <a:ext cx="92075" cy="198437"/>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56" name="Line 58"/>
            <p:cNvSpPr>
              <a:spLocks noChangeShapeType="1"/>
            </p:cNvSpPr>
            <p:nvPr/>
          </p:nvSpPr>
          <p:spPr bwMode="auto">
            <a:xfrm flipH="1">
              <a:off x="5151438" y="5575300"/>
              <a:ext cx="746125" cy="1588"/>
            </a:xfrm>
            <a:prstGeom prst="line">
              <a:avLst/>
            </a:prstGeom>
            <a:noFill/>
            <a:ln w="0">
              <a:solidFill>
                <a:schemeClr val="tx1"/>
              </a:solidFill>
              <a:round/>
              <a:headEnd/>
              <a:tailEnd/>
            </a:ln>
          </p:spPr>
          <p:txBody>
            <a:bodyPr/>
            <a:lstStyle/>
            <a:p>
              <a:endParaRPr lang="en-US"/>
            </a:p>
          </p:txBody>
        </p:sp>
        <p:sp>
          <p:nvSpPr>
            <p:cNvPr id="57" name="Line 59"/>
            <p:cNvSpPr>
              <a:spLocks noChangeShapeType="1"/>
            </p:cNvSpPr>
            <p:nvPr/>
          </p:nvSpPr>
          <p:spPr bwMode="auto">
            <a:xfrm>
              <a:off x="5897563" y="5575300"/>
              <a:ext cx="746125" cy="1588"/>
            </a:xfrm>
            <a:prstGeom prst="line">
              <a:avLst/>
            </a:prstGeom>
            <a:noFill/>
            <a:ln w="0">
              <a:solidFill>
                <a:schemeClr val="tx1"/>
              </a:solidFill>
              <a:round/>
              <a:headEnd/>
              <a:tailEnd/>
            </a:ln>
          </p:spPr>
          <p:txBody>
            <a:bodyPr/>
            <a:lstStyle/>
            <a:p>
              <a:endParaRPr lang="en-US"/>
            </a:p>
          </p:txBody>
        </p:sp>
        <p:sp>
          <p:nvSpPr>
            <p:cNvPr id="58" name="Line 60"/>
            <p:cNvSpPr>
              <a:spLocks noChangeShapeType="1"/>
            </p:cNvSpPr>
            <p:nvPr/>
          </p:nvSpPr>
          <p:spPr bwMode="auto">
            <a:xfrm flipH="1">
              <a:off x="6489700" y="5575300"/>
              <a:ext cx="153988" cy="65088"/>
            </a:xfrm>
            <a:prstGeom prst="line">
              <a:avLst/>
            </a:prstGeom>
            <a:noFill/>
            <a:ln w="0">
              <a:solidFill>
                <a:schemeClr val="tx1"/>
              </a:solidFill>
              <a:round/>
              <a:headEnd/>
              <a:tailEnd/>
            </a:ln>
          </p:spPr>
          <p:txBody>
            <a:bodyPr/>
            <a:lstStyle/>
            <a:p>
              <a:endParaRPr lang="en-US"/>
            </a:p>
          </p:txBody>
        </p:sp>
        <p:sp>
          <p:nvSpPr>
            <p:cNvPr id="59" name="Line 61"/>
            <p:cNvSpPr>
              <a:spLocks noChangeShapeType="1"/>
            </p:cNvSpPr>
            <p:nvPr/>
          </p:nvSpPr>
          <p:spPr bwMode="auto">
            <a:xfrm flipH="1" flipV="1">
              <a:off x="6489700" y="5511800"/>
              <a:ext cx="153988" cy="63500"/>
            </a:xfrm>
            <a:prstGeom prst="line">
              <a:avLst/>
            </a:prstGeom>
            <a:noFill/>
            <a:ln w="0">
              <a:solidFill>
                <a:schemeClr val="tx1"/>
              </a:solidFill>
              <a:round/>
              <a:headEnd/>
              <a:tailEnd/>
            </a:ln>
          </p:spPr>
          <p:txBody>
            <a:bodyPr/>
            <a:lstStyle/>
            <a:p>
              <a:endParaRPr lang="en-US"/>
            </a:p>
          </p:txBody>
        </p:sp>
        <p:sp>
          <p:nvSpPr>
            <p:cNvPr id="60" name="Line 62"/>
            <p:cNvSpPr>
              <a:spLocks noChangeShapeType="1"/>
            </p:cNvSpPr>
            <p:nvPr/>
          </p:nvSpPr>
          <p:spPr bwMode="auto">
            <a:xfrm flipH="1">
              <a:off x="7683500" y="3713163"/>
              <a:ext cx="3175" cy="1239837"/>
            </a:xfrm>
            <a:prstGeom prst="line">
              <a:avLst/>
            </a:prstGeom>
            <a:noFill/>
            <a:ln w="0">
              <a:solidFill>
                <a:schemeClr val="tx1"/>
              </a:solidFill>
              <a:prstDash val="dash"/>
              <a:round/>
              <a:headEnd/>
              <a:tailEnd/>
            </a:ln>
          </p:spPr>
          <p:txBody>
            <a:bodyPr/>
            <a:lstStyle/>
            <a:p>
              <a:endParaRPr lang="en-US"/>
            </a:p>
          </p:txBody>
        </p:sp>
        <p:sp>
          <p:nvSpPr>
            <p:cNvPr id="61" name="Freeform 63"/>
            <p:cNvSpPr>
              <a:spLocks/>
            </p:cNvSpPr>
            <p:nvPr/>
          </p:nvSpPr>
          <p:spPr bwMode="auto">
            <a:xfrm>
              <a:off x="7583488" y="4959350"/>
              <a:ext cx="193675" cy="244475"/>
            </a:xfrm>
            <a:custGeom>
              <a:avLst/>
              <a:gdLst/>
              <a:ahLst/>
              <a:cxnLst>
                <a:cxn ang="0">
                  <a:pos x="65" y="154"/>
                </a:cxn>
                <a:cxn ang="0">
                  <a:pos x="122" y="0"/>
                </a:cxn>
                <a:cxn ang="0">
                  <a:pos x="0" y="0"/>
                </a:cxn>
                <a:cxn ang="0">
                  <a:pos x="65" y="154"/>
                </a:cxn>
              </a:cxnLst>
              <a:rect l="0" t="0" r="r" b="b"/>
              <a:pathLst>
                <a:path w="122" h="154">
                  <a:moveTo>
                    <a:pt x="65" y="154"/>
                  </a:moveTo>
                  <a:lnTo>
                    <a:pt x="122" y="0"/>
                  </a:lnTo>
                  <a:lnTo>
                    <a:pt x="0" y="0"/>
                  </a:lnTo>
                  <a:lnTo>
                    <a:pt x="65" y="154"/>
                  </a:lnTo>
                  <a:close/>
                </a:path>
              </a:pathLst>
            </a:custGeom>
            <a:noFill/>
            <a:ln w="0">
              <a:solidFill>
                <a:schemeClr val="tx1"/>
              </a:solidFill>
              <a:prstDash val="solid"/>
              <a:round/>
              <a:headEnd/>
              <a:tailEnd/>
            </a:ln>
          </p:spPr>
          <p:txBody>
            <a:bodyPr/>
            <a:lstStyle/>
            <a:p>
              <a:endParaRPr lang="en-US"/>
            </a:p>
          </p:txBody>
        </p:sp>
        <p:sp>
          <p:nvSpPr>
            <p:cNvPr id="62" name="Rectangle 64"/>
            <p:cNvSpPr>
              <a:spLocks noChangeArrowheads="1"/>
            </p:cNvSpPr>
            <p:nvPr/>
          </p:nvSpPr>
          <p:spPr bwMode="auto">
            <a:xfrm>
              <a:off x="7853363" y="2043113"/>
              <a:ext cx="92075" cy="198437"/>
            </a:xfrm>
            <a:prstGeom prst="rect">
              <a:avLst/>
            </a:prstGeom>
            <a:noFill/>
            <a:ln w="9525">
              <a:noFill/>
              <a:miter lim="800000"/>
              <a:headEnd/>
              <a:tailEnd/>
            </a:ln>
          </p:spPr>
          <p:txBody>
            <a:bodyPr wrap="none" lIns="0" tIns="0" rIns="0" bIns="0">
              <a:spAutoFit/>
            </a:bodyPr>
            <a:lstStyle/>
            <a:p>
              <a:r>
                <a:rPr lang="en-US" sz="1300"/>
                <a:t>1</a:t>
              </a:r>
              <a:endParaRPr lang="en-US">
                <a:latin typeface="ZapfHumnst BT" pitchFamily="34" charset="0"/>
              </a:endParaRPr>
            </a:p>
          </p:txBody>
        </p:sp>
        <p:sp>
          <p:nvSpPr>
            <p:cNvPr id="63" name="Freeform 67"/>
            <p:cNvSpPr>
              <a:spLocks/>
            </p:cNvSpPr>
            <p:nvPr/>
          </p:nvSpPr>
          <p:spPr bwMode="auto">
            <a:xfrm>
              <a:off x="7621588" y="2016125"/>
              <a:ext cx="115887" cy="219075"/>
            </a:xfrm>
            <a:custGeom>
              <a:avLst/>
              <a:gdLst/>
              <a:ahLst/>
              <a:cxnLst>
                <a:cxn ang="0">
                  <a:pos x="41" y="0"/>
                </a:cxn>
                <a:cxn ang="0">
                  <a:pos x="73" y="73"/>
                </a:cxn>
                <a:cxn ang="0">
                  <a:pos x="41" y="138"/>
                </a:cxn>
                <a:cxn ang="0">
                  <a:pos x="0" y="73"/>
                </a:cxn>
                <a:cxn ang="0">
                  <a:pos x="41" y="0"/>
                </a:cxn>
              </a:cxnLst>
              <a:rect l="0" t="0" r="r" b="b"/>
              <a:pathLst>
                <a:path w="73" h="138">
                  <a:moveTo>
                    <a:pt x="41" y="0"/>
                  </a:moveTo>
                  <a:lnTo>
                    <a:pt x="73" y="73"/>
                  </a:lnTo>
                  <a:lnTo>
                    <a:pt x="41" y="138"/>
                  </a:lnTo>
                  <a:lnTo>
                    <a:pt x="0" y="73"/>
                  </a:lnTo>
                  <a:lnTo>
                    <a:pt x="41" y="0"/>
                  </a:lnTo>
                  <a:close/>
                </a:path>
              </a:pathLst>
            </a:custGeom>
            <a:solidFill>
              <a:srgbClr val="969696"/>
            </a:solidFill>
            <a:ln w="0">
              <a:solidFill>
                <a:schemeClr val="tx1"/>
              </a:solidFill>
              <a:prstDash val="solid"/>
              <a:round/>
              <a:headEnd/>
              <a:tailEnd/>
            </a:ln>
          </p:spPr>
          <p:txBody>
            <a:bodyPr/>
            <a:lstStyle/>
            <a:p>
              <a:endParaRPr lang="en-US"/>
            </a:p>
          </p:txBody>
        </p:sp>
        <p:sp>
          <p:nvSpPr>
            <p:cNvPr id="64" name="Line 68"/>
            <p:cNvSpPr>
              <a:spLocks noChangeShapeType="1"/>
            </p:cNvSpPr>
            <p:nvPr/>
          </p:nvSpPr>
          <p:spPr bwMode="auto">
            <a:xfrm>
              <a:off x="5395913" y="1695450"/>
              <a:ext cx="1055687" cy="1588"/>
            </a:xfrm>
            <a:prstGeom prst="line">
              <a:avLst/>
            </a:prstGeom>
            <a:noFill/>
            <a:ln w="0">
              <a:solidFill>
                <a:schemeClr val="tx1"/>
              </a:solidFill>
              <a:prstDash val="lgDash"/>
              <a:round/>
              <a:headEnd/>
              <a:tailEnd/>
            </a:ln>
          </p:spPr>
          <p:txBody>
            <a:bodyPr/>
            <a:lstStyle/>
            <a:p>
              <a:endParaRPr lang="en-US"/>
            </a:p>
          </p:txBody>
        </p:sp>
        <p:sp>
          <p:nvSpPr>
            <p:cNvPr id="65" name="Line 69"/>
            <p:cNvSpPr>
              <a:spLocks noChangeShapeType="1"/>
            </p:cNvSpPr>
            <p:nvPr/>
          </p:nvSpPr>
          <p:spPr bwMode="auto">
            <a:xfrm flipH="1">
              <a:off x="6308725" y="1695450"/>
              <a:ext cx="142875" cy="65088"/>
            </a:xfrm>
            <a:prstGeom prst="line">
              <a:avLst/>
            </a:prstGeom>
            <a:noFill/>
            <a:ln w="0">
              <a:solidFill>
                <a:schemeClr val="tx1"/>
              </a:solidFill>
              <a:round/>
              <a:headEnd/>
              <a:tailEnd/>
            </a:ln>
          </p:spPr>
          <p:txBody>
            <a:bodyPr/>
            <a:lstStyle/>
            <a:p>
              <a:endParaRPr lang="en-US"/>
            </a:p>
          </p:txBody>
        </p:sp>
        <p:sp>
          <p:nvSpPr>
            <p:cNvPr id="66" name="Line 70"/>
            <p:cNvSpPr>
              <a:spLocks noChangeShapeType="1"/>
            </p:cNvSpPr>
            <p:nvPr/>
          </p:nvSpPr>
          <p:spPr bwMode="auto">
            <a:xfrm flipH="1" flipV="1">
              <a:off x="6308725" y="1631950"/>
              <a:ext cx="142875" cy="63500"/>
            </a:xfrm>
            <a:prstGeom prst="line">
              <a:avLst/>
            </a:prstGeom>
            <a:noFill/>
            <a:ln w="0">
              <a:solidFill>
                <a:schemeClr val="tx1"/>
              </a:solidFill>
              <a:round/>
              <a:headEnd/>
              <a:tailEnd/>
            </a:ln>
          </p:spPr>
          <p:txBody>
            <a:bodyPr/>
            <a:lstStyle/>
            <a:p>
              <a:endParaRPr lang="en-US"/>
            </a:p>
          </p:txBody>
        </p:sp>
        <p:sp>
          <p:nvSpPr>
            <p:cNvPr id="67" name="Line 71"/>
            <p:cNvSpPr>
              <a:spLocks noChangeShapeType="1"/>
            </p:cNvSpPr>
            <p:nvPr/>
          </p:nvSpPr>
          <p:spPr bwMode="auto">
            <a:xfrm>
              <a:off x="1282700" y="2209800"/>
              <a:ext cx="0" cy="8382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68" name="Line 72"/>
            <p:cNvSpPr>
              <a:spLocks noChangeShapeType="1"/>
            </p:cNvSpPr>
            <p:nvPr/>
          </p:nvSpPr>
          <p:spPr bwMode="auto">
            <a:xfrm>
              <a:off x="4254500" y="2209800"/>
              <a:ext cx="0" cy="29718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69" name="Line 73"/>
            <p:cNvSpPr>
              <a:spLocks noChangeShapeType="1"/>
            </p:cNvSpPr>
            <p:nvPr/>
          </p:nvSpPr>
          <p:spPr bwMode="auto">
            <a:xfrm>
              <a:off x="1282700" y="3733800"/>
              <a:ext cx="0" cy="14478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70" name="Line 74"/>
            <p:cNvSpPr>
              <a:spLocks noChangeShapeType="1"/>
            </p:cNvSpPr>
            <p:nvPr/>
          </p:nvSpPr>
          <p:spPr bwMode="auto">
            <a:xfrm>
              <a:off x="7683500" y="2209800"/>
              <a:ext cx="0" cy="7620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r>
              <a:rPr lang="en-US" sz="3200" dirty="0" err="1" smtClean="0"/>
              <a:t>Ví</a:t>
            </a:r>
            <a:r>
              <a:rPr lang="en-US" sz="3200" dirty="0" smtClean="0"/>
              <a:t> </a:t>
            </a:r>
            <a:r>
              <a:rPr lang="en-US" sz="3200" dirty="0" err="1" smtClean="0"/>
              <a:t>dụ</a:t>
            </a:r>
            <a:r>
              <a:rPr lang="en-US" sz="3200" dirty="0" smtClean="0"/>
              <a:t>: </a:t>
            </a:r>
            <a:r>
              <a:rPr lang="en-US" sz="3200" dirty="0" err="1" smtClean="0"/>
              <a:t>Các</a:t>
            </a:r>
            <a:r>
              <a:rPr lang="en-US" sz="3200" dirty="0" smtClean="0"/>
              <a:t> </a:t>
            </a:r>
            <a:r>
              <a:rPr lang="en-US" sz="3200" dirty="0" err="1" smtClean="0"/>
              <a:t>tiến</a:t>
            </a:r>
            <a:r>
              <a:rPr lang="en-US" sz="3200" dirty="0" smtClean="0"/>
              <a:t> </a:t>
            </a:r>
            <a:r>
              <a:rPr lang="en-US" sz="3200" dirty="0" err="1" smtClean="0"/>
              <a:t>trình</a:t>
            </a:r>
            <a:r>
              <a:rPr lang="en-US" sz="3200" dirty="0" smtClean="0"/>
              <a:t> </a:t>
            </a:r>
            <a:r>
              <a:rPr lang="en-US" sz="3200" dirty="0" err="1" smtClean="0"/>
              <a:t>của</a:t>
            </a:r>
            <a:r>
              <a:rPr lang="en-US" sz="3200" dirty="0" smtClean="0"/>
              <a:t> </a:t>
            </a:r>
            <a:r>
              <a:rPr lang="en-US" sz="3200" dirty="0" err="1" smtClean="0"/>
              <a:t>Đăng</a:t>
            </a:r>
            <a:r>
              <a:rPr lang="en-US" sz="3200" dirty="0" smtClean="0"/>
              <a:t> </a:t>
            </a:r>
            <a:r>
              <a:rPr lang="en-US" sz="3200" dirty="0" err="1" smtClean="0"/>
              <a:t>ký</a:t>
            </a:r>
            <a:r>
              <a:rPr lang="en-US" sz="3200" dirty="0" smtClean="0"/>
              <a:t> </a:t>
            </a:r>
            <a:r>
              <a:rPr lang="en-US" sz="3200" dirty="0" err="1" smtClean="0"/>
              <a:t>môn</a:t>
            </a:r>
            <a:r>
              <a:rPr lang="en-US" sz="3200" dirty="0" smtClean="0"/>
              <a:t> </a:t>
            </a:r>
            <a:r>
              <a:rPr lang="en-US" sz="3200" dirty="0" err="1" smtClean="0"/>
              <a:t>học</a:t>
            </a:r>
            <a:r>
              <a:rPr lang="en-US" sz="3200" dirty="0" smtClean="0"/>
              <a:t> (Register for Course)(cont.)</a:t>
            </a:r>
            <a:endParaRPr lang="en-US" sz="32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35</a:t>
            </a:fld>
            <a:endParaRPr lang="en-US"/>
          </a:p>
        </p:txBody>
      </p:sp>
      <p:grpSp>
        <p:nvGrpSpPr>
          <p:cNvPr id="5" name="Content Placeholder 4"/>
          <p:cNvGrpSpPr>
            <a:grpSpLocks noGrp="1"/>
          </p:cNvGrpSpPr>
          <p:nvPr/>
        </p:nvGrpSpPr>
        <p:grpSpPr>
          <a:xfrm>
            <a:off x="457200" y="1752601"/>
            <a:ext cx="8229600" cy="4572000"/>
            <a:chOff x="703263" y="1792288"/>
            <a:chExt cx="7759700" cy="3308350"/>
          </a:xfrm>
        </p:grpSpPr>
        <p:sp>
          <p:nvSpPr>
            <p:cNvPr id="6" name="Rectangle 2"/>
            <p:cNvSpPr>
              <a:spLocks noChangeArrowheads="1"/>
            </p:cNvSpPr>
            <p:nvPr/>
          </p:nvSpPr>
          <p:spPr bwMode="auto">
            <a:xfrm>
              <a:off x="3717925" y="4252913"/>
              <a:ext cx="1487488" cy="768350"/>
            </a:xfrm>
            <a:prstGeom prst="rect">
              <a:avLst/>
            </a:prstGeom>
            <a:solidFill>
              <a:srgbClr val="FFFFCC"/>
            </a:solidFill>
            <a:ln w="19050">
              <a:solidFill>
                <a:srgbClr val="990033"/>
              </a:solidFill>
              <a:miter lim="800000"/>
              <a:headEnd/>
              <a:tailEnd/>
            </a:ln>
          </p:spPr>
          <p:txBody>
            <a:bodyPr/>
            <a:lstStyle/>
            <a:p>
              <a:endParaRPr lang="en-US"/>
            </a:p>
          </p:txBody>
        </p:sp>
        <p:sp>
          <p:nvSpPr>
            <p:cNvPr id="7" name="Rectangle 3"/>
            <p:cNvSpPr>
              <a:spLocks noChangeArrowheads="1"/>
            </p:cNvSpPr>
            <p:nvPr/>
          </p:nvSpPr>
          <p:spPr bwMode="auto">
            <a:xfrm>
              <a:off x="3859213" y="4567238"/>
              <a:ext cx="1251946" cy="246221"/>
            </a:xfrm>
            <a:prstGeom prst="rect">
              <a:avLst/>
            </a:prstGeom>
            <a:noFill/>
            <a:ln w="9525">
              <a:noFill/>
              <a:miter lim="800000"/>
              <a:headEnd/>
              <a:tailEnd/>
            </a:ln>
          </p:spPr>
          <p:txBody>
            <a:bodyPr wrap="none" lIns="0" tIns="0" rIns="0" bIns="0">
              <a:spAutoFit/>
            </a:bodyPr>
            <a:lstStyle/>
            <a:p>
              <a:r>
                <a:rPr lang="en-US" sz="1600"/>
                <a:t>CourseCache</a:t>
              </a:r>
              <a:endParaRPr lang="en-US">
                <a:latin typeface="ZapfHumnst BT" pitchFamily="34" charset="0"/>
              </a:endParaRPr>
            </a:p>
          </p:txBody>
        </p:sp>
        <p:sp>
          <p:nvSpPr>
            <p:cNvPr id="8" name="Rectangle 4"/>
            <p:cNvSpPr>
              <a:spLocks noChangeArrowheads="1"/>
            </p:cNvSpPr>
            <p:nvPr/>
          </p:nvSpPr>
          <p:spPr bwMode="auto">
            <a:xfrm>
              <a:off x="3937000" y="4316413"/>
              <a:ext cx="1052513" cy="244475"/>
            </a:xfrm>
            <a:prstGeom prst="rect">
              <a:avLst/>
            </a:prstGeom>
            <a:noFill/>
            <a:ln w="9525">
              <a:noFill/>
              <a:miter lim="800000"/>
              <a:headEnd/>
              <a:tailEnd/>
            </a:ln>
          </p:spPr>
          <p:txBody>
            <a:bodyPr wrap="none" lIns="0" tIns="0" rIns="0" bIns="0">
              <a:spAutoFit/>
            </a:bodyPr>
            <a:lstStyle/>
            <a:p>
              <a:r>
                <a:rPr lang="en-US" sz="1600"/>
                <a:t>&lt;&lt;thread&gt;&gt;</a:t>
              </a:r>
              <a:endParaRPr lang="en-US">
                <a:latin typeface="ZapfHumnst BT" pitchFamily="34" charset="0"/>
              </a:endParaRPr>
            </a:p>
          </p:txBody>
        </p:sp>
        <p:sp>
          <p:nvSpPr>
            <p:cNvPr id="9" name="Rectangle 5"/>
            <p:cNvSpPr>
              <a:spLocks noChangeArrowheads="1"/>
            </p:cNvSpPr>
            <p:nvPr/>
          </p:nvSpPr>
          <p:spPr bwMode="auto">
            <a:xfrm>
              <a:off x="6553200" y="4191000"/>
              <a:ext cx="1909763" cy="909638"/>
            </a:xfrm>
            <a:prstGeom prst="rect">
              <a:avLst/>
            </a:prstGeom>
            <a:solidFill>
              <a:srgbClr val="FFFFCC"/>
            </a:solidFill>
            <a:ln w="0">
              <a:solidFill>
                <a:srgbClr val="990033"/>
              </a:solidFill>
              <a:miter lim="800000"/>
              <a:headEnd/>
              <a:tailEnd/>
            </a:ln>
          </p:spPr>
          <p:txBody>
            <a:bodyPr/>
            <a:lstStyle/>
            <a:p>
              <a:endParaRPr lang="en-US"/>
            </a:p>
          </p:txBody>
        </p:sp>
        <p:sp>
          <p:nvSpPr>
            <p:cNvPr id="10" name="Rectangle 6"/>
            <p:cNvSpPr>
              <a:spLocks noChangeArrowheads="1"/>
            </p:cNvSpPr>
            <p:nvPr/>
          </p:nvSpPr>
          <p:spPr bwMode="auto">
            <a:xfrm>
              <a:off x="7194550" y="4503738"/>
              <a:ext cx="654050" cy="244475"/>
            </a:xfrm>
            <a:prstGeom prst="rect">
              <a:avLst/>
            </a:prstGeom>
            <a:noFill/>
            <a:ln w="9525">
              <a:noFill/>
              <a:miter lim="800000"/>
              <a:headEnd/>
              <a:tailEnd/>
            </a:ln>
          </p:spPr>
          <p:txBody>
            <a:bodyPr wrap="none" lIns="0" tIns="0" rIns="0" bIns="0">
              <a:spAutoFit/>
            </a:bodyPr>
            <a:lstStyle/>
            <a:p>
              <a:r>
                <a:rPr lang="en-US" sz="1600"/>
                <a:t>Course</a:t>
              </a:r>
              <a:endParaRPr lang="en-US">
                <a:latin typeface="ZapfHumnst BT" pitchFamily="34" charset="0"/>
              </a:endParaRPr>
            </a:p>
          </p:txBody>
        </p:sp>
        <p:sp>
          <p:nvSpPr>
            <p:cNvPr id="11" name="Rectangle 7"/>
            <p:cNvSpPr>
              <a:spLocks noChangeArrowheads="1"/>
            </p:cNvSpPr>
            <p:nvPr/>
          </p:nvSpPr>
          <p:spPr bwMode="auto">
            <a:xfrm>
              <a:off x="6615113" y="4770438"/>
              <a:ext cx="1717971" cy="184666"/>
            </a:xfrm>
            <a:prstGeom prst="rect">
              <a:avLst/>
            </a:prstGeom>
            <a:noFill/>
            <a:ln w="9525">
              <a:noFill/>
              <a:miter lim="800000"/>
              <a:headEnd/>
              <a:tailEnd/>
            </a:ln>
          </p:spPr>
          <p:txBody>
            <a:bodyPr wrap="none" lIns="0" tIns="0" rIns="0" bIns="0">
              <a:spAutoFit/>
            </a:bodyPr>
            <a:lstStyle/>
            <a:p>
              <a:r>
                <a:rPr lang="en-US" sz="1200"/>
                <a:t>(from University Artifacts)</a:t>
              </a:r>
              <a:endParaRPr lang="en-US">
                <a:latin typeface="ZapfHumnst BT" pitchFamily="34" charset="0"/>
              </a:endParaRPr>
            </a:p>
          </p:txBody>
        </p:sp>
        <p:sp>
          <p:nvSpPr>
            <p:cNvPr id="12" name="Rectangle 8"/>
            <p:cNvSpPr>
              <a:spLocks noChangeArrowheads="1"/>
            </p:cNvSpPr>
            <p:nvPr/>
          </p:nvSpPr>
          <p:spPr bwMode="auto">
            <a:xfrm>
              <a:off x="7007225" y="4252913"/>
              <a:ext cx="962025" cy="244475"/>
            </a:xfrm>
            <a:prstGeom prst="rect">
              <a:avLst/>
            </a:prstGeom>
            <a:noFill/>
            <a:ln w="9525">
              <a:noFill/>
              <a:miter lim="800000"/>
              <a:headEnd/>
              <a:tailEnd/>
            </a:ln>
          </p:spPr>
          <p:txBody>
            <a:bodyPr wrap="none" lIns="0" tIns="0" rIns="0" bIns="0">
              <a:spAutoFit/>
            </a:bodyPr>
            <a:lstStyle/>
            <a:p>
              <a:r>
                <a:rPr lang="en-US" sz="1600"/>
                <a:t>&lt;&lt;entity&gt;&gt;</a:t>
              </a:r>
              <a:endParaRPr lang="en-US">
                <a:latin typeface="ZapfHumnst BT" pitchFamily="34" charset="0"/>
              </a:endParaRPr>
            </a:p>
          </p:txBody>
        </p:sp>
        <p:sp>
          <p:nvSpPr>
            <p:cNvPr id="13" name="Rectangle 9"/>
            <p:cNvSpPr>
              <a:spLocks noChangeArrowheads="1"/>
            </p:cNvSpPr>
            <p:nvPr/>
          </p:nvSpPr>
          <p:spPr bwMode="auto">
            <a:xfrm>
              <a:off x="3717925" y="1838325"/>
              <a:ext cx="1503363" cy="784225"/>
            </a:xfrm>
            <a:prstGeom prst="rect">
              <a:avLst/>
            </a:prstGeom>
            <a:solidFill>
              <a:srgbClr val="FFFFCC"/>
            </a:solidFill>
            <a:ln w="19050">
              <a:solidFill>
                <a:srgbClr val="990033"/>
              </a:solidFill>
              <a:miter lim="800000"/>
              <a:headEnd/>
              <a:tailEnd/>
            </a:ln>
          </p:spPr>
          <p:txBody>
            <a:bodyPr/>
            <a:lstStyle/>
            <a:p>
              <a:endParaRPr lang="en-US"/>
            </a:p>
          </p:txBody>
        </p:sp>
        <p:sp>
          <p:nvSpPr>
            <p:cNvPr id="14" name="Rectangle 10"/>
            <p:cNvSpPr>
              <a:spLocks noChangeArrowheads="1"/>
            </p:cNvSpPr>
            <p:nvPr/>
          </p:nvSpPr>
          <p:spPr bwMode="auto">
            <a:xfrm>
              <a:off x="3843338" y="2168525"/>
              <a:ext cx="1309687" cy="244475"/>
            </a:xfrm>
            <a:prstGeom prst="rect">
              <a:avLst/>
            </a:prstGeom>
            <a:noFill/>
            <a:ln w="9525">
              <a:noFill/>
              <a:miter lim="800000"/>
              <a:headEnd/>
              <a:tailEnd/>
            </a:ln>
          </p:spPr>
          <p:txBody>
            <a:bodyPr wrap="none" lIns="0" tIns="0" rIns="0" bIns="0">
              <a:spAutoFit/>
            </a:bodyPr>
            <a:lstStyle/>
            <a:p>
              <a:r>
                <a:rPr lang="en-US" sz="1600"/>
                <a:t>OfferingCache</a:t>
              </a:r>
              <a:endParaRPr lang="en-US">
                <a:latin typeface="ZapfHumnst BT" pitchFamily="34" charset="0"/>
              </a:endParaRPr>
            </a:p>
          </p:txBody>
        </p:sp>
        <p:sp>
          <p:nvSpPr>
            <p:cNvPr id="15" name="Rectangle 11"/>
            <p:cNvSpPr>
              <a:spLocks noChangeArrowheads="1"/>
            </p:cNvSpPr>
            <p:nvPr/>
          </p:nvSpPr>
          <p:spPr bwMode="auto">
            <a:xfrm>
              <a:off x="3937000" y="1917700"/>
              <a:ext cx="1052513" cy="244475"/>
            </a:xfrm>
            <a:prstGeom prst="rect">
              <a:avLst/>
            </a:prstGeom>
            <a:noFill/>
            <a:ln w="9525">
              <a:noFill/>
              <a:miter lim="800000"/>
              <a:headEnd/>
              <a:tailEnd/>
            </a:ln>
          </p:spPr>
          <p:txBody>
            <a:bodyPr wrap="none" lIns="0" tIns="0" rIns="0" bIns="0">
              <a:spAutoFit/>
            </a:bodyPr>
            <a:lstStyle/>
            <a:p>
              <a:r>
                <a:rPr lang="en-US" sz="1600"/>
                <a:t>&lt;&lt;thread&gt;&gt;</a:t>
              </a:r>
              <a:endParaRPr lang="en-US">
                <a:latin typeface="ZapfHumnst BT" pitchFamily="34" charset="0"/>
              </a:endParaRPr>
            </a:p>
          </p:txBody>
        </p:sp>
        <p:sp>
          <p:nvSpPr>
            <p:cNvPr id="16" name="Rectangle 12"/>
            <p:cNvSpPr>
              <a:spLocks noChangeArrowheads="1"/>
            </p:cNvSpPr>
            <p:nvPr/>
          </p:nvSpPr>
          <p:spPr bwMode="auto">
            <a:xfrm>
              <a:off x="6473825" y="1792288"/>
              <a:ext cx="1895475" cy="893762"/>
            </a:xfrm>
            <a:prstGeom prst="rect">
              <a:avLst/>
            </a:prstGeom>
            <a:solidFill>
              <a:srgbClr val="FFFFCC"/>
            </a:solidFill>
            <a:ln w="0">
              <a:solidFill>
                <a:srgbClr val="990033"/>
              </a:solidFill>
              <a:miter lim="800000"/>
              <a:headEnd/>
              <a:tailEnd/>
            </a:ln>
          </p:spPr>
          <p:txBody>
            <a:bodyPr/>
            <a:lstStyle/>
            <a:p>
              <a:endParaRPr lang="en-US"/>
            </a:p>
          </p:txBody>
        </p:sp>
        <p:sp>
          <p:nvSpPr>
            <p:cNvPr id="17" name="Rectangle 13"/>
            <p:cNvSpPr>
              <a:spLocks noChangeArrowheads="1"/>
            </p:cNvSpPr>
            <p:nvPr/>
          </p:nvSpPr>
          <p:spPr bwMode="auto">
            <a:xfrm>
              <a:off x="6772275" y="2105025"/>
              <a:ext cx="1377950" cy="244475"/>
            </a:xfrm>
            <a:prstGeom prst="rect">
              <a:avLst/>
            </a:prstGeom>
            <a:noFill/>
            <a:ln w="9525">
              <a:noFill/>
              <a:miter lim="800000"/>
              <a:headEnd/>
              <a:tailEnd/>
            </a:ln>
          </p:spPr>
          <p:txBody>
            <a:bodyPr wrap="none" lIns="0" tIns="0" rIns="0" bIns="0">
              <a:spAutoFit/>
            </a:bodyPr>
            <a:lstStyle/>
            <a:p>
              <a:r>
                <a:rPr lang="en-US" sz="1600"/>
                <a:t>CourseOffering</a:t>
              </a:r>
              <a:endParaRPr lang="en-US">
                <a:latin typeface="ZapfHumnst BT" pitchFamily="34" charset="0"/>
              </a:endParaRPr>
            </a:p>
          </p:txBody>
        </p:sp>
        <p:sp>
          <p:nvSpPr>
            <p:cNvPr id="18" name="Rectangle 14"/>
            <p:cNvSpPr>
              <a:spLocks noChangeArrowheads="1"/>
            </p:cNvSpPr>
            <p:nvPr/>
          </p:nvSpPr>
          <p:spPr bwMode="auto">
            <a:xfrm>
              <a:off x="6537325" y="2371725"/>
              <a:ext cx="1717971" cy="184666"/>
            </a:xfrm>
            <a:prstGeom prst="rect">
              <a:avLst/>
            </a:prstGeom>
            <a:noFill/>
            <a:ln w="9525">
              <a:noFill/>
              <a:miter lim="800000"/>
              <a:headEnd/>
              <a:tailEnd/>
            </a:ln>
          </p:spPr>
          <p:txBody>
            <a:bodyPr wrap="none" lIns="0" tIns="0" rIns="0" bIns="0">
              <a:spAutoFit/>
            </a:bodyPr>
            <a:lstStyle/>
            <a:p>
              <a:r>
                <a:rPr lang="en-US" sz="1200"/>
                <a:t>(from University Artifacts)</a:t>
              </a:r>
              <a:endParaRPr lang="en-US">
                <a:latin typeface="ZapfHumnst BT" pitchFamily="34" charset="0"/>
              </a:endParaRPr>
            </a:p>
          </p:txBody>
        </p:sp>
        <p:sp>
          <p:nvSpPr>
            <p:cNvPr id="19" name="Rectangle 15"/>
            <p:cNvSpPr>
              <a:spLocks noChangeArrowheads="1"/>
            </p:cNvSpPr>
            <p:nvPr/>
          </p:nvSpPr>
          <p:spPr bwMode="auto">
            <a:xfrm>
              <a:off x="6927850" y="1854200"/>
              <a:ext cx="962025" cy="244475"/>
            </a:xfrm>
            <a:prstGeom prst="rect">
              <a:avLst/>
            </a:prstGeom>
            <a:noFill/>
            <a:ln w="9525">
              <a:noFill/>
              <a:miter lim="800000"/>
              <a:headEnd/>
              <a:tailEnd/>
            </a:ln>
          </p:spPr>
          <p:txBody>
            <a:bodyPr wrap="none" lIns="0" tIns="0" rIns="0" bIns="0">
              <a:spAutoFit/>
            </a:bodyPr>
            <a:lstStyle/>
            <a:p>
              <a:r>
                <a:rPr lang="en-US" sz="1600"/>
                <a:t>&lt;&lt;entity&gt;&gt;</a:t>
              </a:r>
              <a:endParaRPr lang="en-US">
                <a:latin typeface="ZapfHumnst BT" pitchFamily="34" charset="0"/>
              </a:endParaRPr>
            </a:p>
          </p:txBody>
        </p:sp>
        <p:sp>
          <p:nvSpPr>
            <p:cNvPr id="20" name="Rectangle 16"/>
            <p:cNvSpPr>
              <a:spLocks noChangeArrowheads="1"/>
            </p:cNvSpPr>
            <p:nvPr/>
          </p:nvSpPr>
          <p:spPr bwMode="auto">
            <a:xfrm>
              <a:off x="5221288" y="4252913"/>
              <a:ext cx="113814" cy="246221"/>
            </a:xfrm>
            <a:prstGeom prst="rect">
              <a:avLst/>
            </a:prstGeom>
            <a:noFill/>
            <a:ln w="9525">
              <a:noFill/>
              <a:miter lim="800000"/>
              <a:headEnd/>
              <a:tailEnd/>
            </a:ln>
          </p:spPr>
          <p:txBody>
            <a:bodyPr wrap="none" lIns="0" tIns="0" rIns="0" bIns="0">
              <a:spAutoFit/>
            </a:bodyPr>
            <a:lstStyle/>
            <a:p>
              <a:r>
                <a:rPr lang="en-US" sz="1600"/>
                <a:t>1</a:t>
              </a:r>
              <a:endParaRPr lang="en-US">
                <a:latin typeface="ZapfHumnst BT" pitchFamily="34" charset="0"/>
              </a:endParaRPr>
            </a:p>
          </p:txBody>
        </p:sp>
        <p:sp>
          <p:nvSpPr>
            <p:cNvPr id="21" name="Rectangle 17"/>
            <p:cNvSpPr>
              <a:spLocks noChangeArrowheads="1"/>
            </p:cNvSpPr>
            <p:nvPr/>
          </p:nvSpPr>
          <p:spPr bwMode="auto">
            <a:xfrm>
              <a:off x="6129338" y="4252913"/>
              <a:ext cx="309380" cy="246221"/>
            </a:xfrm>
            <a:prstGeom prst="rect">
              <a:avLst/>
            </a:prstGeom>
            <a:noFill/>
            <a:ln w="9525">
              <a:noFill/>
              <a:miter lim="800000"/>
              <a:headEnd/>
              <a:tailEnd/>
            </a:ln>
          </p:spPr>
          <p:txBody>
            <a:bodyPr wrap="none" lIns="0" tIns="0" rIns="0" bIns="0">
              <a:spAutoFit/>
            </a:bodyPr>
            <a:lstStyle/>
            <a:p>
              <a:r>
                <a:rPr lang="en-US" sz="1600"/>
                <a:t>0..*</a:t>
              </a:r>
              <a:endParaRPr lang="en-US">
                <a:latin typeface="ZapfHumnst BT" pitchFamily="34" charset="0"/>
              </a:endParaRPr>
            </a:p>
          </p:txBody>
        </p:sp>
        <p:sp>
          <p:nvSpPr>
            <p:cNvPr id="22" name="Freeform 20"/>
            <p:cNvSpPr>
              <a:spLocks/>
            </p:cNvSpPr>
            <p:nvPr/>
          </p:nvSpPr>
          <p:spPr bwMode="auto">
            <a:xfrm>
              <a:off x="5221288" y="4567238"/>
              <a:ext cx="266700" cy="157162"/>
            </a:xfrm>
            <a:custGeom>
              <a:avLst/>
              <a:gdLst/>
              <a:ahLst/>
              <a:cxnLst>
                <a:cxn ang="0">
                  <a:pos x="0" y="49"/>
                </a:cxn>
                <a:cxn ang="0">
                  <a:pos x="79" y="99"/>
                </a:cxn>
                <a:cxn ang="0">
                  <a:pos x="168" y="49"/>
                </a:cxn>
                <a:cxn ang="0">
                  <a:pos x="79" y="0"/>
                </a:cxn>
                <a:cxn ang="0">
                  <a:pos x="0" y="49"/>
                </a:cxn>
              </a:cxnLst>
              <a:rect l="0" t="0" r="r" b="b"/>
              <a:pathLst>
                <a:path w="168" h="99">
                  <a:moveTo>
                    <a:pt x="0" y="49"/>
                  </a:moveTo>
                  <a:lnTo>
                    <a:pt x="79" y="99"/>
                  </a:lnTo>
                  <a:lnTo>
                    <a:pt x="168" y="49"/>
                  </a:lnTo>
                  <a:lnTo>
                    <a:pt x="79" y="0"/>
                  </a:lnTo>
                  <a:lnTo>
                    <a:pt x="0" y="49"/>
                  </a:lnTo>
                  <a:close/>
                </a:path>
              </a:pathLst>
            </a:custGeom>
            <a:solidFill>
              <a:srgbClr val="969696"/>
            </a:solidFill>
            <a:ln w="0">
              <a:solidFill>
                <a:schemeClr val="tx1"/>
              </a:solidFill>
              <a:prstDash val="solid"/>
              <a:round/>
              <a:headEnd/>
              <a:tailEnd/>
            </a:ln>
          </p:spPr>
          <p:txBody>
            <a:bodyPr/>
            <a:lstStyle/>
            <a:p>
              <a:endParaRPr lang="en-US"/>
            </a:p>
          </p:txBody>
        </p:sp>
        <p:sp>
          <p:nvSpPr>
            <p:cNvPr id="23" name="Rectangle 21"/>
            <p:cNvSpPr>
              <a:spLocks noChangeArrowheads="1"/>
            </p:cNvSpPr>
            <p:nvPr/>
          </p:nvSpPr>
          <p:spPr bwMode="auto">
            <a:xfrm>
              <a:off x="5237163" y="2387600"/>
              <a:ext cx="113814" cy="246221"/>
            </a:xfrm>
            <a:prstGeom prst="rect">
              <a:avLst/>
            </a:prstGeom>
            <a:noFill/>
            <a:ln w="9525">
              <a:noFill/>
              <a:miter lim="800000"/>
              <a:headEnd/>
              <a:tailEnd/>
            </a:ln>
          </p:spPr>
          <p:txBody>
            <a:bodyPr wrap="none" lIns="0" tIns="0" rIns="0" bIns="0">
              <a:spAutoFit/>
            </a:bodyPr>
            <a:lstStyle/>
            <a:p>
              <a:r>
                <a:rPr lang="en-US" sz="1600"/>
                <a:t>1</a:t>
              </a:r>
              <a:endParaRPr lang="en-US">
                <a:latin typeface="ZapfHumnst BT" pitchFamily="34" charset="0"/>
              </a:endParaRPr>
            </a:p>
          </p:txBody>
        </p:sp>
        <p:sp>
          <p:nvSpPr>
            <p:cNvPr id="24" name="Rectangle 22"/>
            <p:cNvSpPr>
              <a:spLocks noChangeArrowheads="1"/>
            </p:cNvSpPr>
            <p:nvPr/>
          </p:nvSpPr>
          <p:spPr bwMode="auto">
            <a:xfrm>
              <a:off x="6099175" y="2387600"/>
              <a:ext cx="306388" cy="244475"/>
            </a:xfrm>
            <a:prstGeom prst="rect">
              <a:avLst/>
            </a:prstGeom>
            <a:noFill/>
            <a:ln w="9525">
              <a:noFill/>
              <a:miter lim="800000"/>
              <a:headEnd/>
              <a:tailEnd/>
            </a:ln>
          </p:spPr>
          <p:txBody>
            <a:bodyPr wrap="none" lIns="0" tIns="0" rIns="0" bIns="0">
              <a:spAutoFit/>
            </a:bodyPr>
            <a:lstStyle/>
            <a:p>
              <a:r>
                <a:rPr lang="en-US" sz="1600"/>
                <a:t>0..*</a:t>
              </a:r>
              <a:endParaRPr lang="en-US">
                <a:latin typeface="ZapfHumnst BT" pitchFamily="34" charset="0"/>
              </a:endParaRPr>
            </a:p>
          </p:txBody>
        </p:sp>
        <p:sp>
          <p:nvSpPr>
            <p:cNvPr id="25" name="Freeform 25"/>
            <p:cNvSpPr>
              <a:spLocks/>
            </p:cNvSpPr>
            <p:nvPr/>
          </p:nvSpPr>
          <p:spPr bwMode="auto">
            <a:xfrm>
              <a:off x="5221288" y="2168525"/>
              <a:ext cx="282575" cy="141288"/>
            </a:xfrm>
            <a:custGeom>
              <a:avLst/>
              <a:gdLst/>
              <a:ahLst/>
              <a:cxnLst>
                <a:cxn ang="0">
                  <a:pos x="0" y="49"/>
                </a:cxn>
                <a:cxn ang="0">
                  <a:pos x="89" y="89"/>
                </a:cxn>
                <a:cxn ang="0">
                  <a:pos x="178" y="49"/>
                </a:cxn>
                <a:cxn ang="0">
                  <a:pos x="89" y="0"/>
                </a:cxn>
                <a:cxn ang="0">
                  <a:pos x="0" y="49"/>
                </a:cxn>
              </a:cxnLst>
              <a:rect l="0" t="0" r="r" b="b"/>
              <a:pathLst>
                <a:path w="178" h="89">
                  <a:moveTo>
                    <a:pt x="0" y="49"/>
                  </a:moveTo>
                  <a:lnTo>
                    <a:pt x="89" y="89"/>
                  </a:lnTo>
                  <a:lnTo>
                    <a:pt x="178" y="49"/>
                  </a:lnTo>
                  <a:lnTo>
                    <a:pt x="89" y="0"/>
                  </a:lnTo>
                  <a:lnTo>
                    <a:pt x="0" y="49"/>
                  </a:lnTo>
                  <a:close/>
                </a:path>
              </a:pathLst>
            </a:custGeom>
            <a:solidFill>
              <a:srgbClr val="969696"/>
            </a:solidFill>
            <a:ln w="0">
              <a:solidFill>
                <a:schemeClr val="tx1"/>
              </a:solidFill>
              <a:prstDash val="solid"/>
              <a:round/>
              <a:headEnd/>
              <a:tailEnd/>
            </a:ln>
          </p:spPr>
          <p:txBody>
            <a:bodyPr/>
            <a:lstStyle/>
            <a:p>
              <a:endParaRPr lang="en-US"/>
            </a:p>
          </p:txBody>
        </p:sp>
        <p:sp>
          <p:nvSpPr>
            <p:cNvPr id="26" name="Line 26"/>
            <p:cNvSpPr>
              <a:spLocks noChangeShapeType="1"/>
            </p:cNvSpPr>
            <p:nvPr/>
          </p:nvSpPr>
          <p:spPr bwMode="auto">
            <a:xfrm>
              <a:off x="5464175" y="4646613"/>
              <a:ext cx="1066800" cy="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27" name="Rectangle 27"/>
            <p:cNvSpPr>
              <a:spLocks noChangeArrowheads="1"/>
            </p:cNvSpPr>
            <p:nvPr/>
          </p:nvSpPr>
          <p:spPr bwMode="auto">
            <a:xfrm>
              <a:off x="703263" y="3133725"/>
              <a:ext cx="2697162" cy="706438"/>
            </a:xfrm>
            <a:prstGeom prst="rect">
              <a:avLst/>
            </a:prstGeom>
            <a:solidFill>
              <a:srgbClr val="FFFFCC"/>
            </a:solidFill>
            <a:ln w="19050">
              <a:solidFill>
                <a:srgbClr val="990033"/>
              </a:solidFill>
              <a:miter lim="800000"/>
              <a:headEnd/>
              <a:tailEnd/>
            </a:ln>
          </p:spPr>
          <p:txBody>
            <a:bodyPr/>
            <a:lstStyle/>
            <a:p>
              <a:endParaRPr lang="en-US"/>
            </a:p>
          </p:txBody>
        </p:sp>
        <p:sp>
          <p:nvSpPr>
            <p:cNvPr id="28" name="Rectangle 28"/>
            <p:cNvSpPr>
              <a:spLocks noChangeArrowheads="1"/>
            </p:cNvSpPr>
            <p:nvPr/>
          </p:nvSpPr>
          <p:spPr bwMode="auto">
            <a:xfrm>
              <a:off x="830263" y="3416300"/>
              <a:ext cx="2524125" cy="228600"/>
            </a:xfrm>
            <a:prstGeom prst="rect">
              <a:avLst/>
            </a:prstGeom>
            <a:noFill/>
            <a:ln w="9525">
              <a:noFill/>
              <a:miter lim="800000"/>
              <a:headEnd/>
              <a:tailEnd/>
            </a:ln>
          </p:spPr>
          <p:txBody>
            <a:bodyPr wrap="none" lIns="0" tIns="0" rIns="0" bIns="0">
              <a:spAutoFit/>
            </a:bodyPr>
            <a:lstStyle/>
            <a:p>
              <a:r>
                <a:rPr lang="en-US" sz="1500"/>
                <a:t>CourseCatalogSystemAccess</a:t>
              </a:r>
              <a:endParaRPr lang="en-US">
                <a:latin typeface="ZapfHumnst BT" pitchFamily="34" charset="0"/>
              </a:endParaRPr>
            </a:p>
          </p:txBody>
        </p:sp>
        <p:sp>
          <p:nvSpPr>
            <p:cNvPr id="29" name="Rectangle 29"/>
            <p:cNvSpPr>
              <a:spLocks noChangeArrowheads="1"/>
            </p:cNvSpPr>
            <p:nvPr/>
          </p:nvSpPr>
          <p:spPr bwMode="auto">
            <a:xfrm>
              <a:off x="1508125" y="3190875"/>
              <a:ext cx="1112838" cy="228600"/>
            </a:xfrm>
            <a:prstGeom prst="rect">
              <a:avLst/>
            </a:prstGeom>
            <a:noFill/>
            <a:ln w="9525">
              <a:noFill/>
              <a:miter lim="800000"/>
              <a:headEnd/>
              <a:tailEnd/>
            </a:ln>
          </p:spPr>
          <p:txBody>
            <a:bodyPr wrap="none" lIns="0" tIns="0" rIns="0" bIns="0">
              <a:spAutoFit/>
            </a:bodyPr>
            <a:lstStyle/>
            <a:p>
              <a:r>
                <a:rPr lang="en-US" sz="1500" dirty="0"/>
                <a:t>&lt;&lt;process&gt;&gt;</a:t>
              </a:r>
              <a:endParaRPr lang="en-US" dirty="0">
                <a:latin typeface="ZapfHumnst BT" pitchFamily="34" charset="0"/>
              </a:endParaRPr>
            </a:p>
          </p:txBody>
        </p:sp>
        <p:sp>
          <p:nvSpPr>
            <p:cNvPr id="30" name="Rectangle 30"/>
            <p:cNvSpPr>
              <a:spLocks noChangeArrowheads="1"/>
            </p:cNvSpPr>
            <p:nvPr/>
          </p:nvSpPr>
          <p:spPr bwMode="auto">
            <a:xfrm>
              <a:off x="3019425" y="4052888"/>
              <a:ext cx="106363" cy="228600"/>
            </a:xfrm>
            <a:prstGeom prst="rect">
              <a:avLst/>
            </a:prstGeom>
            <a:noFill/>
            <a:ln w="9525">
              <a:noFill/>
              <a:miter lim="800000"/>
              <a:headEnd/>
              <a:tailEnd/>
            </a:ln>
          </p:spPr>
          <p:txBody>
            <a:bodyPr wrap="none" lIns="0" tIns="0" rIns="0" bIns="0">
              <a:spAutoFit/>
            </a:bodyPr>
            <a:lstStyle/>
            <a:p>
              <a:r>
                <a:rPr lang="en-US" sz="1500"/>
                <a:t>1</a:t>
              </a:r>
              <a:endParaRPr lang="en-US">
                <a:latin typeface="ZapfHumnst BT" pitchFamily="34" charset="0"/>
              </a:endParaRPr>
            </a:p>
          </p:txBody>
        </p:sp>
        <p:sp>
          <p:nvSpPr>
            <p:cNvPr id="31" name="Freeform 31"/>
            <p:cNvSpPr>
              <a:spLocks/>
            </p:cNvSpPr>
            <p:nvPr/>
          </p:nvSpPr>
          <p:spPr bwMode="auto">
            <a:xfrm>
              <a:off x="2781300" y="3840163"/>
              <a:ext cx="212725" cy="112712"/>
            </a:xfrm>
            <a:custGeom>
              <a:avLst/>
              <a:gdLst/>
              <a:ahLst/>
              <a:cxnLst>
                <a:cxn ang="0">
                  <a:pos x="0" y="0"/>
                </a:cxn>
                <a:cxn ang="0">
                  <a:pos x="89" y="0"/>
                </a:cxn>
                <a:cxn ang="0">
                  <a:pos x="134" y="71"/>
                </a:cxn>
                <a:cxn ang="0">
                  <a:pos x="45" y="71"/>
                </a:cxn>
                <a:cxn ang="0">
                  <a:pos x="0" y="0"/>
                </a:cxn>
              </a:cxnLst>
              <a:rect l="0" t="0" r="r" b="b"/>
              <a:pathLst>
                <a:path w="134" h="71">
                  <a:moveTo>
                    <a:pt x="0" y="0"/>
                  </a:moveTo>
                  <a:lnTo>
                    <a:pt x="89" y="0"/>
                  </a:lnTo>
                  <a:lnTo>
                    <a:pt x="134" y="71"/>
                  </a:lnTo>
                  <a:lnTo>
                    <a:pt x="45" y="71"/>
                  </a:lnTo>
                  <a:lnTo>
                    <a:pt x="0" y="0"/>
                  </a:lnTo>
                  <a:close/>
                </a:path>
              </a:pathLst>
            </a:custGeom>
            <a:solidFill>
              <a:srgbClr val="969696"/>
            </a:solidFill>
            <a:ln w="0">
              <a:solidFill>
                <a:schemeClr val="tx1"/>
              </a:solidFill>
              <a:prstDash val="solid"/>
              <a:round/>
              <a:headEnd/>
              <a:tailEnd/>
            </a:ln>
          </p:spPr>
          <p:txBody>
            <a:bodyPr/>
            <a:lstStyle/>
            <a:p>
              <a:endParaRPr lang="en-US"/>
            </a:p>
          </p:txBody>
        </p:sp>
        <p:sp>
          <p:nvSpPr>
            <p:cNvPr id="32" name="Rectangle 32"/>
            <p:cNvSpPr>
              <a:spLocks noChangeArrowheads="1"/>
            </p:cNvSpPr>
            <p:nvPr/>
          </p:nvSpPr>
          <p:spPr bwMode="auto">
            <a:xfrm>
              <a:off x="3810000" y="3962400"/>
              <a:ext cx="106363" cy="228600"/>
            </a:xfrm>
            <a:prstGeom prst="rect">
              <a:avLst/>
            </a:prstGeom>
            <a:noFill/>
            <a:ln w="9525">
              <a:noFill/>
              <a:miter lim="800000"/>
              <a:headEnd/>
              <a:tailEnd/>
            </a:ln>
          </p:spPr>
          <p:txBody>
            <a:bodyPr wrap="none" lIns="0" tIns="0" rIns="0" bIns="0">
              <a:spAutoFit/>
            </a:bodyPr>
            <a:lstStyle/>
            <a:p>
              <a:r>
                <a:rPr lang="en-US" sz="1500"/>
                <a:t>1</a:t>
              </a:r>
              <a:endParaRPr lang="en-US">
                <a:latin typeface="ZapfHumnst BT" pitchFamily="34" charset="0"/>
              </a:endParaRPr>
            </a:p>
          </p:txBody>
        </p:sp>
        <p:sp>
          <p:nvSpPr>
            <p:cNvPr id="33" name="Rectangle 33"/>
            <p:cNvSpPr>
              <a:spLocks noChangeArrowheads="1"/>
            </p:cNvSpPr>
            <p:nvPr/>
          </p:nvSpPr>
          <p:spPr bwMode="auto">
            <a:xfrm>
              <a:off x="3273425" y="2779713"/>
              <a:ext cx="106363" cy="228600"/>
            </a:xfrm>
            <a:prstGeom prst="rect">
              <a:avLst/>
            </a:prstGeom>
            <a:noFill/>
            <a:ln w="9525">
              <a:noFill/>
              <a:miter lim="800000"/>
              <a:headEnd/>
              <a:tailEnd/>
            </a:ln>
          </p:spPr>
          <p:txBody>
            <a:bodyPr wrap="none" lIns="0" tIns="0" rIns="0" bIns="0">
              <a:spAutoFit/>
            </a:bodyPr>
            <a:lstStyle/>
            <a:p>
              <a:r>
                <a:rPr lang="en-US" sz="1500"/>
                <a:t>1</a:t>
              </a:r>
              <a:endParaRPr lang="en-US">
                <a:latin typeface="ZapfHumnst BT" pitchFamily="34" charset="0"/>
              </a:endParaRPr>
            </a:p>
          </p:txBody>
        </p:sp>
        <p:sp>
          <p:nvSpPr>
            <p:cNvPr id="34" name="Freeform 34"/>
            <p:cNvSpPr>
              <a:spLocks/>
            </p:cNvSpPr>
            <p:nvPr/>
          </p:nvSpPr>
          <p:spPr bwMode="auto">
            <a:xfrm>
              <a:off x="3392488" y="3035300"/>
              <a:ext cx="239712" cy="114300"/>
            </a:xfrm>
            <a:custGeom>
              <a:avLst/>
              <a:gdLst/>
              <a:ahLst/>
              <a:cxnLst>
                <a:cxn ang="0">
                  <a:pos x="0" y="54"/>
                </a:cxn>
                <a:cxn ang="0">
                  <a:pos x="89" y="72"/>
                </a:cxn>
                <a:cxn ang="0">
                  <a:pos x="151" y="18"/>
                </a:cxn>
                <a:cxn ang="0">
                  <a:pos x="62" y="0"/>
                </a:cxn>
                <a:cxn ang="0">
                  <a:pos x="0" y="54"/>
                </a:cxn>
              </a:cxnLst>
              <a:rect l="0" t="0" r="r" b="b"/>
              <a:pathLst>
                <a:path w="151" h="72">
                  <a:moveTo>
                    <a:pt x="0" y="54"/>
                  </a:moveTo>
                  <a:lnTo>
                    <a:pt x="89" y="72"/>
                  </a:lnTo>
                  <a:lnTo>
                    <a:pt x="151" y="18"/>
                  </a:lnTo>
                  <a:lnTo>
                    <a:pt x="62" y="0"/>
                  </a:lnTo>
                  <a:lnTo>
                    <a:pt x="0" y="54"/>
                  </a:lnTo>
                  <a:close/>
                </a:path>
              </a:pathLst>
            </a:custGeom>
            <a:solidFill>
              <a:srgbClr val="969696"/>
            </a:solidFill>
            <a:ln w="0">
              <a:solidFill>
                <a:schemeClr val="tx1"/>
              </a:solidFill>
              <a:prstDash val="solid"/>
              <a:round/>
              <a:headEnd/>
              <a:tailEnd/>
            </a:ln>
          </p:spPr>
          <p:txBody>
            <a:bodyPr/>
            <a:lstStyle/>
            <a:p>
              <a:endParaRPr lang="en-US"/>
            </a:p>
          </p:txBody>
        </p:sp>
        <p:sp>
          <p:nvSpPr>
            <p:cNvPr id="35" name="Rectangle 35"/>
            <p:cNvSpPr>
              <a:spLocks noChangeArrowheads="1"/>
            </p:cNvSpPr>
            <p:nvPr/>
          </p:nvSpPr>
          <p:spPr bwMode="auto">
            <a:xfrm>
              <a:off x="4648200" y="2743200"/>
              <a:ext cx="106363" cy="228600"/>
            </a:xfrm>
            <a:prstGeom prst="rect">
              <a:avLst/>
            </a:prstGeom>
            <a:noFill/>
            <a:ln w="9525">
              <a:noFill/>
              <a:miter lim="800000"/>
              <a:headEnd/>
              <a:tailEnd/>
            </a:ln>
          </p:spPr>
          <p:txBody>
            <a:bodyPr wrap="none" lIns="0" tIns="0" rIns="0" bIns="0">
              <a:spAutoFit/>
            </a:bodyPr>
            <a:lstStyle/>
            <a:p>
              <a:r>
                <a:rPr lang="en-US" sz="1500"/>
                <a:t>1</a:t>
              </a:r>
              <a:endParaRPr lang="en-US">
                <a:latin typeface="ZapfHumnst BT" pitchFamily="34" charset="0"/>
              </a:endParaRPr>
            </a:p>
          </p:txBody>
        </p:sp>
        <p:sp>
          <p:nvSpPr>
            <p:cNvPr id="36" name="Line 36"/>
            <p:cNvSpPr>
              <a:spLocks noChangeShapeType="1"/>
            </p:cNvSpPr>
            <p:nvPr/>
          </p:nvSpPr>
          <p:spPr bwMode="auto">
            <a:xfrm>
              <a:off x="2971800" y="3937000"/>
              <a:ext cx="736600" cy="3302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37" name="Line 37"/>
            <p:cNvSpPr>
              <a:spLocks noChangeShapeType="1"/>
            </p:cNvSpPr>
            <p:nvPr/>
          </p:nvSpPr>
          <p:spPr bwMode="auto">
            <a:xfrm flipV="1">
              <a:off x="3632200" y="2673350"/>
              <a:ext cx="1079500" cy="3810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38" name="Line 38"/>
            <p:cNvSpPr>
              <a:spLocks noChangeShapeType="1"/>
            </p:cNvSpPr>
            <p:nvPr/>
          </p:nvSpPr>
          <p:spPr bwMode="auto">
            <a:xfrm>
              <a:off x="5487988" y="2252663"/>
              <a:ext cx="947737" cy="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438400"/>
            <a:ext cx="8229600" cy="1143000"/>
          </a:xfrm>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fld id="{4104E86A-6C53-419A-92FE-712D82B956FB}"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smtClean="0"/>
              <a:t>Patterns </a:t>
            </a:r>
            <a:r>
              <a:rPr lang="en-US" sz="3600" dirty="0" err="1" smtClean="0"/>
              <a:t>và</a:t>
            </a:r>
            <a:r>
              <a:rPr lang="en-US" sz="3600" dirty="0" smtClean="0"/>
              <a:t> Frameworks</a:t>
            </a:r>
            <a:endParaRPr lang="en-US" sz="3600" dirty="0"/>
          </a:p>
        </p:txBody>
      </p:sp>
      <p:sp>
        <p:nvSpPr>
          <p:cNvPr id="3" name="Content Placeholder 2"/>
          <p:cNvSpPr>
            <a:spLocks noGrp="1"/>
          </p:cNvSpPr>
          <p:nvPr>
            <p:ph idx="1"/>
          </p:nvPr>
        </p:nvSpPr>
        <p:spPr>
          <a:xfrm>
            <a:off x="457200" y="1752600"/>
            <a:ext cx="8229600" cy="4572000"/>
          </a:xfrm>
        </p:spPr>
        <p:txBody>
          <a:bodyPr>
            <a:normAutofit fontScale="92500" lnSpcReduction="20000"/>
          </a:bodyPr>
          <a:lstStyle/>
          <a:p>
            <a:pPr>
              <a:lnSpc>
                <a:spcPct val="70000"/>
              </a:lnSpc>
            </a:pPr>
            <a:r>
              <a:rPr lang="en-US" sz="3000" dirty="0" smtClean="0"/>
              <a:t>Pattern</a:t>
            </a:r>
          </a:p>
          <a:p>
            <a:pPr lvl="1"/>
            <a:r>
              <a:rPr lang="en-US" dirty="0" err="1" smtClean="0"/>
              <a:t>Mẫu</a:t>
            </a:r>
            <a:r>
              <a:rPr lang="en-US" dirty="0" smtClean="0"/>
              <a:t> (</a:t>
            </a:r>
            <a:r>
              <a:rPr lang="en-US" i="1" dirty="0" smtClean="0"/>
              <a:t>pattern</a:t>
            </a:r>
            <a:r>
              <a:rPr lang="en-US" dirty="0" smtClean="0"/>
              <a:t>)  </a:t>
            </a:r>
            <a:r>
              <a:rPr lang="en-US" dirty="0" err="1" smtClean="0"/>
              <a:t>là</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hóa</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chuyên</a:t>
            </a:r>
            <a:r>
              <a:rPr lang="en-US" dirty="0" smtClean="0"/>
              <a:t> </a:t>
            </a:r>
            <a:r>
              <a:rPr lang="en-US" dirty="0" err="1" smtClean="0"/>
              <a:t>biệt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kinh</a:t>
            </a:r>
            <a:r>
              <a:rPr lang="en-US" dirty="0" smtClean="0"/>
              <a:t> </a:t>
            </a:r>
            <a:r>
              <a:rPr lang="en-US" dirty="0" err="1" smtClean="0"/>
              <a:t>nghiệm</a:t>
            </a:r>
            <a:r>
              <a:rPr lang="en-US" dirty="0" smtClean="0"/>
              <a:t>. </a:t>
            </a:r>
            <a:r>
              <a:rPr lang="en-US" dirty="0" err="1" smtClean="0"/>
              <a:t>Các</a:t>
            </a:r>
            <a:r>
              <a:rPr lang="en-US" dirty="0" smtClean="0"/>
              <a:t> </a:t>
            </a:r>
            <a:r>
              <a:rPr lang="en-US" dirty="0" err="1" smtClean="0"/>
              <a:t>mẫu</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minh </a:t>
            </a:r>
            <a:r>
              <a:rPr lang="en-US" dirty="0" err="1" smtClean="0"/>
              <a:t>họa</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đẻ</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tốt</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các</a:t>
            </a:r>
            <a:r>
              <a:rPr lang="en-US" dirty="0" smtClean="0"/>
              <a:t> </a:t>
            </a:r>
            <a:r>
              <a:rPr lang="en-US" dirty="0" err="1" smtClean="0"/>
              <a:t>mẫu</a:t>
            </a:r>
            <a:r>
              <a:rPr lang="en-US" dirty="0" smtClean="0"/>
              <a:t> do </a:t>
            </a:r>
            <a:r>
              <a:rPr lang="en-US" dirty="0" err="1" smtClean="0"/>
              <a:t>chính</a:t>
            </a:r>
            <a:r>
              <a:rPr lang="en-US" dirty="0" smtClean="0"/>
              <a:t> </a:t>
            </a:r>
            <a:r>
              <a:rPr lang="en-US" dirty="0" err="1" smtClean="0"/>
              <a:t>bạn</a:t>
            </a:r>
            <a:r>
              <a:rPr lang="en-US" dirty="0" smtClean="0"/>
              <a:t> </a:t>
            </a:r>
            <a:r>
              <a:rPr lang="en-US" dirty="0" err="1" smtClean="0"/>
              <a:t>nghĩ</a:t>
            </a:r>
            <a:r>
              <a:rPr lang="en-US" dirty="0" smtClean="0"/>
              <a:t> </a:t>
            </a:r>
            <a:r>
              <a:rPr lang="en-US" dirty="0" err="1" smtClean="0"/>
              <a:t>ra</a:t>
            </a:r>
            <a:r>
              <a:rPr lang="en-US" dirty="0" smtClean="0"/>
              <a:t> </a:t>
            </a:r>
            <a:r>
              <a:rPr lang="en-US" dirty="0" err="1" smtClean="0"/>
              <a:t>hoạc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mẫu</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khác</a:t>
            </a:r>
            <a:r>
              <a:rPr lang="en-US" dirty="0" smtClean="0"/>
              <a:t>.</a:t>
            </a:r>
          </a:p>
          <a:p>
            <a:pPr>
              <a:lnSpc>
                <a:spcPct val="70000"/>
              </a:lnSpc>
            </a:pPr>
            <a:r>
              <a:rPr lang="en-US" sz="3000" dirty="0" smtClean="0"/>
              <a:t>Analysis/Design Pattern</a:t>
            </a:r>
          </a:p>
          <a:p>
            <a:pPr marL="798513" lvl="1" indent="-342900">
              <a:lnSpc>
                <a:spcPct val="77000"/>
              </a:lnSpc>
            </a:pPr>
            <a:r>
              <a:rPr lang="en-US" sz="2600" dirty="0" err="1" smtClean="0"/>
              <a:t>Cung</a:t>
            </a:r>
            <a:r>
              <a:rPr lang="en-US" sz="2600" dirty="0" smtClean="0"/>
              <a:t> </a:t>
            </a:r>
            <a:r>
              <a:rPr lang="en-US" sz="2600" dirty="0" err="1" smtClean="0"/>
              <a:t>cấp</a:t>
            </a:r>
            <a:r>
              <a:rPr lang="en-US" sz="2600" dirty="0" smtClean="0"/>
              <a:t> </a:t>
            </a:r>
            <a:r>
              <a:rPr lang="en-US" sz="2600" dirty="0" err="1" smtClean="0"/>
              <a:t>giải</a:t>
            </a:r>
            <a:r>
              <a:rPr lang="en-US" sz="2600" dirty="0" smtClean="0"/>
              <a:t> </a:t>
            </a:r>
            <a:r>
              <a:rPr lang="en-US" sz="2600" dirty="0" err="1" smtClean="0"/>
              <a:t>pháp</a:t>
            </a:r>
            <a:r>
              <a:rPr lang="en-US" sz="2600" dirty="0" smtClean="0"/>
              <a:t> ở </a:t>
            </a:r>
            <a:r>
              <a:rPr lang="en-US" sz="2600" dirty="0" err="1" smtClean="0"/>
              <a:t>phạm</a:t>
            </a:r>
            <a:r>
              <a:rPr lang="en-US" sz="2600" dirty="0" smtClean="0"/>
              <a:t> vi </a:t>
            </a:r>
            <a:r>
              <a:rPr lang="en-US" sz="2600" dirty="0" err="1" smtClean="0"/>
              <a:t>hẹp</a:t>
            </a:r>
            <a:r>
              <a:rPr lang="en-US" sz="2600" dirty="0" smtClean="0"/>
              <a:t> </a:t>
            </a:r>
            <a:r>
              <a:rPr lang="en-US" sz="2600" dirty="0" err="1" smtClean="0"/>
              <a:t>cho</a:t>
            </a:r>
            <a:r>
              <a:rPr lang="en-US" sz="2600" dirty="0" smtClean="0"/>
              <a:t> </a:t>
            </a:r>
            <a:r>
              <a:rPr lang="en-US" sz="2600" dirty="0" err="1" smtClean="0"/>
              <a:t>vấn</a:t>
            </a:r>
            <a:r>
              <a:rPr lang="en-US" sz="2600" dirty="0" smtClean="0"/>
              <a:t> </a:t>
            </a:r>
            <a:r>
              <a:rPr lang="en-US" sz="2600" dirty="0" err="1" smtClean="0"/>
              <a:t>đề</a:t>
            </a:r>
            <a:r>
              <a:rPr lang="en-US" sz="2600" dirty="0" smtClean="0"/>
              <a:t> </a:t>
            </a:r>
            <a:r>
              <a:rPr lang="en-US" sz="2600" dirty="0" err="1" smtClean="0"/>
              <a:t>kỹ</a:t>
            </a:r>
            <a:r>
              <a:rPr lang="en-US" sz="2600" dirty="0" smtClean="0"/>
              <a:t> </a:t>
            </a:r>
            <a:r>
              <a:rPr lang="en-US" sz="2600" dirty="0" err="1" smtClean="0"/>
              <a:t>thuật</a:t>
            </a:r>
            <a:endParaRPr lang="en-US" sz="2600" dirty="0" smtClean="0"/>
          </a:p>
          <a:p>
            <a:pPr marL="798513" lvl="1" indent="-342900">
              <a:lnSpc>
                <a:spcPct val="77000"/>
              </a:lnSpc>
            </a:pPr>
            <a:r>
              <a:rPr lang="en-US" sz="2600" dirty="0" err="1" smtClean="0"/>
              <a:t>Cung</a:t>
            </a:r>
            <a:r>
              <a:rPr lang="en-US" sz="2600" dirty="0" smtClean="0"/>
              <a:t> </a:t>
            </a:r>
            <a:r>
              <a:rPr lang="en-US" sz="2600" dirty="0" err="1" smtClean="0"/>
              <a:t>cấp</a:t>
            </a:r>
            <a:r>
              <a:rPr lang="en-US" sz="2600" dirty="0" smtClean="0"/>
              <a:t> </a:t>
            </a:r>
            <a:r>
              <a:rPr lang="en-US" sz="2600" dirty="0" err="1" smtClean="0"/>
              <a:t>từng</a:t>
            </a:r>
            <a:r>
              <a:rPr lang="en-US" sz="2600" dirty="0" smtClean="0"/>
              <a:t> </a:t>
            </a:r>
            <a:r>
              <a:rPr lang="en-US" sz="2600" dirty="0" err="1" smtClean="0"/>
              <a:t>phần</a:t>
            </a:r>
            <a:r>
              <a:rPr lang="en-US" sz="2600" dirty="0" smtClean="0"/>
              <a:t> </a:t>
            </a:r>
            <a:r>
              <a:rPr lang="en-US" sz="2600" dirty="0" err="1" smtClean="0"/>
              <a:t>cho</a:t>
            </a:r>
            <a:r>
              <a:rPr lang="en-US" sz="2600" dirty="0" smtClean="0"/>
              <a:t> </a:t>
            </a:r>
            <a:r>
              <a:rPr lang="en-US" sz="2600" dirty="0" err="1" smtClean="0"/>
              <a:t>giải</a:t>
            </a:r>
            <a:r>
              <a:rPr lang="en-US" sz="2600" dirty="0" smtClean="0"/>
              <a:t> </a:t>
            </a:r>
            <a:r>
              <a:rPr lang="en-US" sz="2600" dirty="0" err="1" smtClean="0"/>
              <a:t>pháp</a:t>
            </a:r>
            <a:r>
              <a:rPr lang="en-US" sz="2600" dirty="0" smtClean="0"/>
              <a:t> </a:t>
            </a:r>
            <a:r>
              <a:rPr lang="en-US" sz="2600" dirty="0" err="1" smtClean="0"/>
              <a:t>tổng</a:t>
            </a:r>
            <a:r>
              <a:rPr lang="en-US" sz="2600" dirty="0" smtClean="0"/>
              <a:t> </a:t>
            </a:r>
            <a:r>
              <a:rPr lang="en-US" sz="2600" dirty="0" err="1" smtClean="0"/>
              <a:t>thể</a:t>
            </a:r>
            <a:r>
              <a:rPr lang="en-US" sz="2600" dirty="0" smtClean="0"/>
              <a:t>.</a:t>
            </a:r>
          </a:p>
          <a:p>
            <a:pPr>
              <a:lnSpc>
                <a:spcPct val="70000"/>
              </a:lnSpc>
            </a:pPr>
            <a:r>
              <a:rPr lang="en-US" sz="3000" dirty="0" smtClean="0"/>
              <a:t>Framework</a:t>
            </a:r>
          </a:p>
          <a:p>
            <a:pPr lvl="1"/>
            <a:r>
              <a:rPr lang="en-US" dirty="0" err="1" smtClean="0"/>
              <a:t>Khung</a:t>
            </a:r>
            <a:r>
              <a:rPr lang="en-US" dirty="0" smtClean="0"/>
              <a:t> </a:t>
            </a:r>
            <a:r>
              <a:rPr lang="en-US" dirty="0" err="1" smtClean="0"/>
              <a:t>làm</a:t>
            </a:r>
            <a:r>
              <a:rPr lang="en-US" dirty="0" smtClean="0"/>
              <a:t> </a:t>
            </a:r>
            <a:r>
              <a:rPr lang="en-US" dirty="0" err="1" smtClean="0"/>
              <a:t>việc</a:t>
            </a:r>
            <a:r>
              <a:rPr lang="en-US" dirty="0" smtClean="0"/>
              <a:t> (</a:t>
            </a:r>
            <a:r>
              <a:rPr lang="en-US" i="1" dirty="0" smtClean="0"/>
              <a:t>Frameworks</a:t>
            </a:r>
            <a:r>
              <a:rPr lang="en-US" dirty="0" smtClean="0"/>
              <a:t>) </a:t>
            </a:r>
            <a:r>
              <a:rPr lang="en-US" dirty="0" err="1" smtClean="0"/>
              <a:t>khác</a:t>
            </a:r>
            <a:r>
              <a:rPr lang="en-US" dirty="0" smtClean="0"/>
              <a:t> </a:t>
            </a:r>
            <a:r>
              <a:rPr lang="en-US" dirty="0" err="1" smtClean="0"/>
              <a:t>với</a:t>
            </a:r>
            <a:r>
              <a:rPr lang="en-US" dirty="0" smtClean="0"/>
              <a:t> </a:t>
            </a:r>
            <a:r>
              <a:rPr lang="en-US" dirty="0" err="1" smtClean="0"/>
              <a:t>mẫu</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về</a:t>
            </a:r>
            <a:r>
              <a:rPr lang="en-US" dirty="0" smtClean="0"/>
              <a:t> </a:t>
            </a:r>
            <a:r>
              <a:rPr lang="en-US" dirty="0" err="1" smtClean="0"/>
              <a:t>độ</a:t>
            </a:r>
            <a:r>
              <a:rPr lang="en-US" dirty="0" smtClean="0"/>
              <a:t> </a:t>
            </a:r>
            <a:r>
              <a:rPr lang="en-US" dirty="0" err="1" smtClean="0"/>
              <a:t>lớn</a:t>
            </a:r>
            <a:r>
              <a:rPr lang="en-US" dirty="0" smtClean="0"/>
              <a:t> </a:t>
            </a:r>
            <a:r>
              <a:rPr lang="en-US" dirty="0" err="1" smtClean="0"/>
              <a:t>và</a:t>
            </a:r>
            <a:r>
              <a:rPr lang="en-US" dirty="0" smtClean="0"/>
              <a:t> </a:t>
            </a:r>
            <a:r>
              <a:rPr lang="en-US" dirty="0" err="1" smtClean="0"/>
              <a:t>phạm</a:t>
            </a:r>
            <a:r>
              <a:rPr lang="en-US" dirty="0" smtClean="0"/>
              <a:t> vi. </a:t>
            </a:r>
            <a:r>
              <a:rPr lang="en-US" dirty="0" err="1" smtClean="0"/>
              <a:t>Khung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mô</a:t>
            </a:r>
            <a:r>
              <a:rPr lang="en-US" dirty="0" smtClean="0"/>
              <a:t> </a:t>
            </a:r>
            <a:r>
              <a:rPr lang="en-US" dirty="0" err="1" smtClean="0"/>
              <a:t>tả</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khung</a:t>
            </a:r>
            <a:r>
              <a:rPr lang="en-US" dirty="0" smtClean="0"/>
              <a:t> </a:t>
            </a:r>
            <a:r>
              <a:rPr lang="en-US" dirty="0" err="1" smtClean="0"/>
              <a:t>cho</a:t>
            </a:r>
            <a:r>
              <a:rPr lang="en-US" dirty="0" smtClean="0"/>
              <a:t> </a:t>
            </a:r>
            <a:r>
              <a:rPr lang="en-US" dirty="0" err="1" smtClean="0"/>
              <a:t>một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riêng</a:t>
            </a:r>
            <a:r>
              <a:rPr lang="en-US" dirty="0" smtClean="0"/>
              <a:t> </a:t>
            </a:r>
            <a:r>
              <a:rPr lang="en-US" dirty="0" err="1" smtClean="0"/>
              <a:t>biệt</a:t>
            </a:r>
            <a:r>
              <a:rPr lang="en-US" dirty="0" smtClean="0"/>
              <a:t>. Chi </a:t>
            </a:r>
            <a:r>
              <a:rPr lang="en-US" dirty="0" err="1" smtClean="0"/>
              <a:t>tiết</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hoàn</a:t>
            </a:r>
            <a:r>
              <a:rPr lang="en-US" dirty="0" smtClean="0"/>
              <a:t> </a:t>
            </a:r>
            <a:r>
              <a:rPr lang="en-US" dirty="0" err="1" smtClean="0"/>
              <a:t>thiện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mẫu</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khác</a:t>
            </a:r>
            <a:r>
              <a:rPr lang="en-US" dirty="0" smtClean="0"/>
              <a:t> </a:t>
            </a:r>
            <a:r>
              <a:rPr lang="en-US" dirty="0" err="1" smtClean="0"/>
              <a:t>nhau</a:t>
            </a:r>
            <a:r>
              <a:rPr lang="en-US" dirty="0" smtClean="0"/>
              <a:t>.</a:t>
            </a:r>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smtClean="0"/>
              <a:t>Design Pattern </a:t>
            </a:r>
            <a:r>
              <a:rPr lang="en-US" sz="3600" dirty="0" err="1" smtClean="0"/>
              <a:t>là</a:t>
            </a:r>
            <a:r>
              <a:rPr lang="en-US" sz="3600" dirty="0" smtClean="0"/>
              <a:t> </a:t>
            </a:r>
            <a:r>
              <a:rPr lang="en-US" sz="3600" dirty="0" err="1" smtClean="0"/>
              <a:t>gì</a:t>
            </a:r>
            <a:r>
              <a:rPr lang="en-US" sz="3600" dirty="0" smtClean="0"/>
              <a:t>?</a:t>
            </a:r>
            <a:endParaRPr lang="en-US" sz="3600" dirty="0"/>
          </a:p>
        </p:txBody>
      </p:sp>
      <p:sp>
        <p:nvSpPr>
          <p:cNvPr id="3" name="Content Placeholder 2"/>
          <p:cNvSpPr>
            <a:spLocks noGrp="1"/>
          </p:cNvSpPr>
          <p:nvPr>
            <p:ph idx="1"/>
          </p:nvPr>
        </p:nvSpPr>
        <p:spPr>
          <a:xfrm>
            <a:off x="381000" y="1600200"/>
            <a:ext cx="8229600" cy="2667000"/>
          </a:xfrm>
        </p:spPr>
        <p:txBody>
          <a:bodyPr/>
          <a:lstStyle/>
          <a:p>
            <a:r>
              <a:rPr lang="en-US" dirty="0" err="1" smtClean="0"/>
              <a:t>Một</a:t>
            </a:r>
            <a:r>
              <a:rPr lang="en-US" dirty="0" smtClean="0"/>
              <a:t> </a:t>
            </a:r>
            <a:r>
              <a:rPr lang="en-US" dirty="0" err="1" smtClean="0"/>
              <a:t>mẫu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cung</a:t>
            </a:r>
            <a:r>
              <a:rPr lang="en-US" dirty="0" smtClean="0"/>
              <a:t> </a:t>
            </a:r>
            <a:r>
              <a:rPr lang="en-US" dirty="0" err="1" smtClean="0"/>
              <a:t>cấp</a:t>
            </a:r>
            <a:r>
              <a:rPr lang="en-US" dirty="0" smtClean="0"/>
              <a:t> </a:t>
            </a:r>
            <a:r>
              <a:rPr lang="en-US" dirty="0" err="1" smtClean="0"/>
              <a:t>sơ</a:t>
            </a:r>
            <a:r>
              <a:rPr lang="en-US" dirty="0" smtClean="0"/>
              <a:t> </a:t>
            </a:r>
            <a:r>
              <a:rPr lang="en-US" dirty="0" err="1" smtClean="0"/>
              <a:t>đồ</a:t>
            </a:r>
            <a:r>
              <a:rPr lang="en-US" dirty="0" smtClean="0"/>
              <a:t> </a:t>
            </a:r>
            <a:r>
              <a:rPr lang="en-US" dirty="0" err="1" smtClean="0"/>
              <a:t>tinh</a:t>
            </a:r>
            <a:r>
              <a:rPr lang="en-US" dirty="0" smtClean="0"/>
              <a:t> </a:t>
            </a:r>
            <a:r>
              <a:rPr lang="en-US" dirty="0" err="1" smtClean="0"/>
              <a:t>chỉnh</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hoặc</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hoặc</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chúng</a:t>
            </a:r>
            <a:r>
              <a:rPr lang="en-US" dirty="0" smtClean="0"/>
              <a:t>. No </a:t>
            </a:r>
            <a:r>
              <a:rPr lang="en-US" dirty="0" err="1" smtClean="0"/>
              <a:t>mô</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thường</a:t>
            </a:r>
            <a:r>
              <a:rPr lang="en-US" dirty="0" smtClean="0"/>
              <a:t> </a:t>
            </a:r>
            <a:r>
              <a:rPr lang="en-US" dirty="0" err="1" smtClean="0"/>
              <a:t>xuyên</a:t>
            </a:r>
            <a:r>
              <a:rPr lang="en-US" dirty="0" smtClean="0"/>
              <a:t> </a:t>
            </a:r>
            <a:r>
              <a:rPr lang="en-US" dirty="0" err="1" smtClean="0"/>
              <a:t>lặp</a:t>
            </a:r>
            <a:r>
              <a:rPr lang="en-US" dirty="0" smtClean="0"/>
              <a:t> </a:t>
            </a:r>
            <a:r>
              <a:rPr lang="en-US" dirty="0" err="1" smtClean="0"/>
              <a:t>đi</a:t>
            </a:r>
            <a:r>
              <a:rPr lang="en-US" dirty="0" smtClean="0"/>
              <a:t> </a:t>
            </a:r>
            <a:r>
              <a:rPr lang="en-US" dirty="0" err="1" smtClean="0"/>
              <a:t>lặp</a:t>
            </a:r>
            <a:r>
              <a:rPr lang="en-US" dirty="0" smtClean="0"/>
              <a:t> </a:t>
            </a:r>
            <a:r>
              <a:rPr lang="en-US" dirty="0" err="1" smtClean="0"/>
              <a:t>lại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chung</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ngữ</a:t>
            </a:r>
            <a:r>
              <a:rPr lang="en-US" dirty="0" smtClean="0"/>
              <a:t> </a:t>
            </a:r>
            <a:r>
              <a:rPr lang="en-US" dirty="0" err="1" smtClean="0"/>
              <a:t>cảnh</a:t>
            </a:r>
            <a:r>
              <a:rPr lang="en-US" dirty="0" smtClean="0"/>
              <a:t> </a:t>
            </a:r>
            <a:r>
              <a:rPr lang="en-US" dirty="0" err="1" smtClean="0"/>
              <a:t>cụ</a:t>
            </a:r>
            <a:r>
              <a:rPr lang="en-US" dirty="0" smtClean="0"/>
              <a:t> </a:t>
            </a:r>
            <a:r>
              <a:rPr lang="en-US" dirty="0" err="1" smtClean="0"/>
              <a:t>thể</a:t>
            </a:r>
            <a:r>
              <a:rPr lang="en-US" dirty="0" smtClean="0"/>
              <a:t>.</a:t>
            </a:r>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err="1" smtClean="0"/>
              <a:t>Cách</a:t>
            </a:r>
            <a:r>
              <a:rPr lang="en-US" sz="4000" dirty="0" smtClean="0"/>
              <a:t> </a:t>
            </a:r>
            <a:r>
              <a:rPr lang="en-US" sz="4000" dirty="0" err="1" smtClean="0"/>
              <a:t>sử</a:t>
            </a:r>
            <a:r>
              <a:rPr lang="en-US" sz="4000" dirty="0" smtClean="0"/>
              <a:t> </a:t>
            </a:r>
            <a:r>
              <a:rPr lang="en-US" sz="4000" dirty="0" err="1" smtClean="0"/>
              <a:t>dụng</a:t>
            </a:r>
            <a:r>
              <a:rPr lang="en-US" sz="4000" dirty="0" smtClean="0"/>
              <a:t> </a:t>
            </a:r>
            <a:r>
              <a:rPr lang="en-US" sz="4000" dirty="0" err="1" smtClean="0"/>
              <a:t>một</a:t>
            </a:r>
            <a:r>
              <a:rPr lang="en-US" sz="4000" dirty="0" smtClean="0"/>
              <a:t> </a:t>
            </a:r>
            <a:r>
              <a:rPr lang="en-US" sz="4000" dirty="0" err="1" smtClean="0"/>
              <a:t>số</a:t>
            </a:r>
            <a:r>
              <a:rPr lang="en-US" sz="4000" dirty="0" smtClean="0"/>
              <a:t> </a:t>
            </a:r>
            <a:r>
              <a:rPr lang="en-US" sz="4000" dirty="0" err="1" smtClean="0"/>
              <a:t>mẫu</a:t>
            </a:r>
            <a:endParaRPr lang="en-US" sz="40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6</a:t>
            </a:fld>
            <a:endParaRPr lang="en-US"/>
          </a:p>
        </p:txBody>
      </p:sp>
      <p:graphicFrame>
        <p:nvGraphicFramePr>
          <p:cNvPr id="5" name="Table 4"/>
          <p:cNvGraphicFramePr>
            <a:graphicFrameLocks noGrp="1"/>
          </p:cNvGraphicFramePr>
          <p:nvPr/>
        </p:nvGraphicFramePr>
        <p:xfrm>
          <a:off x="533400" y="1524002"/>
          <a:ext cx="7924800" cy="5029201"/>
        </p:xfrm>
        <a:graphic>
          <a:graphicData uri="http://schemas.openxmlformats.org/drawingml/2006/table">
            <a:tbl>
              <a:tblPr/>
              <a:tblGrid>
                <a:gridCol w="1371600"/>
                <a:gridCol w="6553200"/>
              </a:tblGrid>
              <a:tr h="474064">
                <a:tc>
                  <a:txBody>
                    <a:bodyPr/>
                    <a:lstStyle/>
                    <a:p>
                      <a:pPr marL="0" marR="0" algn="ctr">
                        <a:spcBef>
                          <a:spcPts val="0"/>
                        </a:spcBef>
                        <a:spcAft>
                          <a:spcPts val="0"/>
                        </a:spcAft>
                      </a:pPr>
                      <a:r>
                        <a:rPr lang="en-US" sz="1300" b="1" dirty="0" err="1">
                          <a:latin typeface="Times New Roman"/>
                          <a:ea typeface="Times New Roman"/>
                        </a:rPr>
                        <a:t>Loại</a:t>
                      </a:r>
                      <a:r>
                        <a:rPr lang="en-US" sz="1300" b="1" dirty="0">
                          <a:latin typeface="Times New Roman"/>
                          <a:ea typeface="Times New Roman"/>
                        </a:rPr>
                        <a:t> </a:t>
                      </a:r>
                      <a:r>
                        <a:rPr lang="en-US" sz="1300" b="1" dirty="0" err="1">
                          <a:latin typeface="Times New Roman"/>
                          <a:ea typeface="Times New Roman"/>
                        </a:rPr>
                        <a:t>mẫu</a:t>
                      </a:r>
                      <a:endParaRPr lang="en-US" sz="1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dirty="0" err="1">
                          <a:latin typeface="Times New Roman"/>
                          <a:ea typeface="Times New Roman"/>
                        </a:rPr>
                        <a:t>Ví</a:t>
                      </a:r>
                      <a:r>
                        <a:rPr lang="en-US" sz="1300" b="1" dirty="0">
                          <a:latin typeface="Times New Roman"/>
                          <a:ea typeface="Times New Roman"/>
                        </a:rPr>
                        <a:t> </a:t>
                      </a:r>
                      <a:r>
                        <a:rPr lang="en-US" sz="1300" b="1" dirty="0" err="1">
                          <a:latin typeface="Times New Roman"/>
                          <a:ea typeface="Times New Roman"/>
                        </a:rPr>
                        <a:t>dụ</a:t>
                      </a:r>
                      <a:endParaRPr lang="en-US" sz="1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847">
                <a:tc>
                  <a:txBody>
                    <a:bodyPr/>
                    <a:lstStyle/>
                    <a:p>
                      <a:pPr marL="0" marR="0">
                        <a:spcBef>
                          <a:spcPts val="0"/>
                        </a:spcBef>
                        <a:spcAft>
                          <a:spcPts val="0"/>
                        </a:spcAft>
                      </a:pPr>
                      <a:r>
                        <a:rPr lang="en-US" sz="1300" dirty="0">
                          <a:latin typeface="Times New Roman"/>
                          <a:ea typeface="Times New Roman"/>
                        </a:rPr>
                        <a:t>Command</a:t>
                      </a:r>
                    </a:p>
                    <a:p>
                      <a:pPr marL="0" marR="0">
                        <a:spcBef>
                          <a:spcPts val="0"/>
                        </a:spcBef>
                        <a:spcAft>
                          <a:spcPts val="0"/>
                        </a:spcAft>
                      </a:pPr>
                      <a:r>
                        <a:rPr lang="en-US" sz="1300" dirty="0">
                          <a:latin typeface="Times New Roman"/>
                          <a:ea typeface="Times New Roman"/>
                        </a:rPr>
                        <a:t>(</a:t>
                      </a:r>
                      <a:r>
                        <a:rPr lang="en-US" sz="1300" dirty="0" err="1">
                          <a:latin typeface="Times New Roman"/>
                          <a:ea typeface="Times New Roman"/>
                        </a:rPr>
                        <a:t>mẫu</a:t>
                      </a:r>
                      <a:r>
                        <a:rPr lang="en-US" sz="1300" dirty="0">
                          <a:latin typeface="Times New Roman"/>
                          <a:ea typeface="Times New Roman"/>
                        </a:rPr>
                        <a:t> </a:t>
                      </a:r>
                      <a:r>
                        <a:rPr lang="en-US" sz="1300" dirty="0" err="1">
                          <a:latin typeface="Times New Roman"/>
                          <a:ea typeface="Times New Roman"/>
                        </a:rPr>
                        <a:t>hành</a:t>
                      </a:r>
                      <a:r>
                        <a:rPr lang="en-US" sz="1300" dirty="0">
                          <a:latin typeface="Times New Roman"/>
                          <a:ea typeface="Times New Roman"/>
                        </a:rPr>
                        <a:t> vi)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300" dirty="0" err="1">
                          <a:latin typeface="Times New Roman"/>
                          <a:ea typeface="Times New Roman"/>
                        </a:rPr>
                        <a:t>Thực</a:t>
                      </a:r>
                      <a:r>
                        <a:rPr lang="en-US" sz="1300" dirty="0">
                          <a:latin typeface="Times New Roman"/>
                          <a:ea typeface="Times New Roman"/>
                        </a:rPr>
                        <a:t> </a:t>
                      </a:r>
                      <a:r>
                        <a:rPr lang="en-US" sz="1300" dirty="0" err="1">
                          <a:latin typeface="Times New Roman"/>
                          <a:ea typeface="Times New Roman"/>
                        </a:rPr>
                        <a:t>hiện</a:t>
                      </a:r>
                      <a:r>
                        <a:rPr lang="en-US" sz="1300" dirty="0">
                          <a:latin typeface="Times New Roman"/>
                          <a:ea typeface="Times New Roman"/>
                        </a:rPr>
                        <a:t> </a:t>
                      </a:r>
                      <a:r>
                        <a:rPr lang="en-US" sz="1300" dirty="0" err="1">
                          <a:latin typeface="Times New Roman"/>
                          <a:ea typeface="Times New Roman"/>
                        </a:rPr>
                        <a:t>các</a:t>
                      </a:r>
                      <a:r>
                        <a:rPr lang="en-US" sz="1300" dirty="0">
                          <a:latin typeface="Times New Roman"/>
                          <a:ea typeface="Times New Roman"/>
                        </a:rPr>
                        <a:t> </a:t>
                      </a:r>
                      <a:r>
                        <a:rPr lang="en-US" sz="1300" dirty="0" err="1">
                          <a:latin typeface="Times New Roman"/>
                          <a:ea typeface="Times New Roman"/>
                        </a:rPr>
                        <a:t>yêu</a:t>
                      </a:r>
                      <a:r>
                        <a:rPr lang="en-US" sz="1300" dirty="0">
                          <a:latin typeface="Times New Roman"/>
                          <a:ea typeface="Times New Roman"/>
                        </a:rPr>
                        <a:t> </a:t>
                      </a:r>
                      <a:r>
                        <a:rPr lang="en-US" sz="1300" dirty="0" err="1">
                          <a:latin typeface="Times New Roman"/>
                          <a:ea typeface="Times New Roman"/>
                        </a:rPr>
                        <a:t>cầu</a:t>
                      </a:r>
                      <a:r>
                        <a:rPr lang="en-US" sz="1300" dirty="0">
                          <a:latin typeface="Times New Roman"/>
                          <a:ea typeface="Times New Roman"/>
                        </a:rPr>
                        <a:t> </a:t>
                      </a:r>
                      <a:r>
                        <a:rPr lang="en-US" sz="1300" dirty="0" err="1">
                          <a:latin typeface="Times New Roman"/>
                          <a:ea typeface="Times New Roman"/>
                        </a:rPr>
                        <a:t>đến</a:t>
                      </a:r>
                      <a:r>
                        <a:rPr lang="en-US" sz="1300" dirty="0">
                          <a:latin typeface="Times New Roman"/>
                          <a:ea typeface="Times New Roman"/>
                        </a:rPr>
                        <a:t> </a:t>
                      </a:r>
                      <a:r>
                        <a:rPr lang="en-US" sz="1300" dirty="0" err="1">
                          <a:latin typeface="Times New Roman"/>
                          <a:ea typeface="Times New Roman"/>
                        </a:rPr>
                        <a:t>một</a:t>
                      </a:r>
                      <a:r>
                        <a:rPr lang="en-US" sz="1300" dirty="0">
                          <a:latin typeface="Times New Roman"/>
                          <a:ea typeface="Times New Roman"/>
                        </a:rPr>
                        <a:t> </a:t>
                      </a:r>
                      <a:r>
                        <a:rPr lang="en-US" sz="1300" dirty="0" err="1">
                          <a:latin typeface="Times New Roman"/>
                          <a:ea typeface="Times New Roman"/>
                        </a:rPr>
                        <a:t>đối</a:t>
                      </a:r>
                      <a:r>
                        <a:rPr lang="en-US" sz="1300" dirty="0">
                          <a:latin typeface="Times New Roman"/>
                          <a:ea typeface="Times New Roman"/>
                        </a:rPr>
                        <a:t> </a:t>
                      </a:r>
                      <a:r>
                        <a:rPr lang="en-US" sz="1300" dirty="0" err="1">
                          <a:latin typeface="Times New Roman"/>
                          <a:ea typeface="Times New Roman"/>
                        </a:rPr>
                        <a:t>tượng</a:t>
                      </a:r>
                      <a:r>
                        <a:rPr lang="en-US" sz="1300" dirty="0">
                          <a:latin typeface="Times New Roman"/>
                          <a:ea typeface="Times New Roman"/>
                        </a:rPr>
                        <a:t> </a:t>
                      </a:r>
                      <a:r>
                        <a:rPr lang="en-US" sz="1300" dirty="0" err="1">
                          <a:latin typeface="Times New Roman"/>
                          <a:ea typeface="Times New Roman"/>
                        </a:rPr>
                        <a:t>mà</a:t>
                      </a:r>
                      <a:r>
                        <a:rPr lang="en-US" sz="1300" dirty="0">
                          <a:latin typeface="Times New Roman"/>
                          <a:ea typeface="Times New Roman"/>
                        </a:rPr>
                        <a:t> </a:t>
                      </a:r>
                      <a:r>
                        <a:rPr lang="en-US" sz="1300" dirty="0" err="1">
                          <a:latin typeface="Times New Roman"/>
                          <a:ea typeface="Times New Roman"/>
                        </a:rPr>
                        <a:t>không</a:t>
                      </a:r>
                      <a:r>
                        <a:rPr lang="en-US" sz="1300" dirty="0">
                          <a:latin typeface="Times New Roman"/>
                          <a:ea typeface="Times New Roman"/>
                        </a:rPr>
                        <a:t> </a:t>
                      </a:r>
                      <a:r>
                        <a:rPr lang="en-US" sz="1300" dirty="0" err="1">
                          <a:latin typeface="Times New Roman"/>
                          <a:ea typeface="Times New Roman"/>
                        </a:rPr>
                        <a:t>biết</a:t>
                      </a:r>
                      <a:r>
                        <a:rPr lang="en-US" sz="1300" dirty="0">
                          <a:latin typeface="Times New Roman"/>
                          <a:ea typeface="Times New Roman"/>
                        </a:rPr>
                        <a:t> </a:t>
                      </a:r>
                      <a:r>
                        <a:rPr lang="en-US" sz="1300" dirty="0" err="1">
                          <a:latin typeface="Times New Roman"/>
                          <a:ea typeface="Times New Roman"/>
                        </a:rPr>
                        <a:t>thao</a:t>
                      </a:r>
                      <a:r>
                        <a:rPr lang="en-US" sz="1300" dirty="0">
                          <a:latin typeface="Times New Roman"/>
                          <a:ea typeface="Times New Roman"/>
                        </a:rPr>
                        <a:t> </a:t>
                      </a:r>
                      <a:r>
                        <a:rPr lang="en-US" sz="1300" dirty="0" err="1">
                          <a:latin typeface="Times New Roman"/>
                          <a:ea typeface="Times New Roman"/>
                        </a:rPr>
                        <a:t>tác</a:t>
                      </a:r>
                      <a:r>
                        <a:rPr lang="en-US" sz="1300" dirty="0">
                          <a:latin typeface="Times New Roman"/>
                          <a:ea typeface="Times New Roman"/>
                        </a:rPr>
                        <a:t> </a:t>
                      </a:r>
                      <a:r>
                        <a:rPr lang="en-US" sz="1300" dirty="0" err="1">
                          <a:latin typeface="Times New Roman"/>
                          <a:ea typeface="Times New Roman"/>
                        </a:rPr>
                        <a:t>yêu</a:t>
                      </a:r>
                      <a:r>
                        <a:rPr lang="en-US" sz="1300" dirty="0">
                          <a:latin typeface="Times New Roman"/>
                          <a:ea typeface="Times New Roman"/>
                        </a:rPr>
                        <a:t> </a:t>
                      </a:r>
                      <a:r>
                        <a:rPr lang="en-US" sz="1300" dirty="0" err="1">
                          <a:latin typeface="Times New Roman"/>
                          <a:ea typeface="Times New Roman"/>
                        </a:rPr>
                        <a:t>cầu</a:t>
                      </a:r>
                      <a:r>
                        <a:rPr lang="en-US" sz="1300" dirty="0">
                          <a:latin typeface="Times New Roman"/>
                          <a:ea typeface="Times New Roman"/>
                        </a:rPr>
                        <a:t> </a:t>
                      </a:r>
                      <a:r>
                        <a:rPr lang="en-US" sz="1300" dirty="0" err="1">
                          <a:latin typeface="Times New Roman"/>
                          <a:ea typeface="Times New Roman"/>
                        </a:rPr>
                        <a:t>hoặc</a:t>
                      </a:r>
                      <a:r>
                        <a:rPr lang="en-US" sz="1300" dirty="0">
                          <a:latin typeface="Times New Roman"/>
                          <a:ea typeface="Times New Roman"/>
                        </a:rPr>
                        <a:t> </a:t>
                      </a:r>
                      <a:r>
                        <a:rPr lang="en-US" sz="1300" dirty="0" err="1">
                          <a:latin typeface="Times New Roman"/>
                          <a:ea typeface="Times New Roman"/>
                        </a:rPr>
                        <a:t>kết</a:t>
                      </a:r>
                      <a:r>
                        <a:rPr lang="en-US" sz="1300" dirty="0">
                          <a:latin typeface="Times New Roman"/>
                          <a:ea typeface="Times New Roman"/>
                        </a:rPr>
                        <a:t> </a:t>
                      </a:r>
                      <a:r>
                        <a:rPr lang="en-US" sz="1300" dirty="0" err="1">
                          <a:latin typeface="Times New Roman"/>
                          <a:ea typeface="Times New Roman"/>
                        </a:rPr>
                        <a:t>quả</a:t>
                      </a:r>
                      <a:r>
                        <a:rPr lang="en-US" sz="1300" dirty="0">
                          <a:latin typeface="Times New Roman"/>
                          <a:ea typeface="Times New Roman"/>
                        </a:rPr>
                        <a:t> </a:t>
                      </a:r>
                      <a:r>
                        <a:rPr lang="en-US" sz="1300" dirty="0" err="1">
                          <a:latin typeface="Times New Roman"/>
                          <a:ea typeface="Times New Roman"/>
                        </a:rPr>
                        <a:t>nhận</a:t>
                      </a:r>
                      <a:r>
                        <a:rPr lang="en-US" sz="1300" dirty="0">
                          <a:latin typeface="Times New Roman"/>
                          <a:ea typeface="Times New Roman"/>
                        </a:rPr>
                        <a:t> </a:t>
                      </a:r>
                      <a:r>
                        <a:rPr lang="en-US" sz="1300" dirty="0" err="1">
                          <a:latin typeface="Times New Roman"/>
                          <a:ea typeface="Times New Roman"/>
                        </a:rPr>
                        <a:t>về</a:t>
                      </a:r>
                      <a:r>
                        <a:rPr lang="en-US" sz="1300" dirty="0">
                          <a:latin typeface="Times New Roman"/>
                          <a:ea typeface="Times New Roman"/>
                        </a:rPr>
                        <a:t> </a:t>
                      </a:r>
                      <a:r>
                        <a:rPr lang="en-US" sz="1300" dirty="0" err="1">
                          <a:latin typeface="Times New Roman"/>
                          <a:ea typeface="Times New Roman"/>
                        </a:rPr>
                        <a:t>của</a:t>
                      </a:r>
                      <a:r>
                        <a:rPr lang="en-US" sz="1300" dirty="0">
                          <a:latin typeface="Times New Roman"/>
                          <a:ea typeface="Times New Roman"/>
                        </a:rPr>
                        <a:t> </a:t>
                      </a:r>
                      <a:r>
                        <a:rPr lang="en-US" sz="1300" dirty="0" err="1">
                          <a:latin typeface="Times New Roman"/>
                          <a:ea typeface="Times New Roman"/>
                        </a:rPr>
                        <a:t>yêu</a:t>
                      </a:r>
                      <a:r>
                        <a:rPr lang="en-US" sz="1300" dirty="0">
                          <a:latin typeface="Times New Roman"/>
                          <a:ea typeface="Times New Roman"/>
                        </a:rPr>
                        <a:t> </a:t>
                      </a:r>
                      <a:r>
                        <a:rPr lang="en-US" sz="1300" dirty="0" err="1">
                          <a:latin typeface="Times New Roman"/>
                          <a:ea typeface="Times New Roman"/>
                        </a:rPr>
                        <a:t>cầu</a:t>
                      </a:r>
                      <a:r>
                        <a:rPr lang="en-US" sz="1300" dirty="0">
                          <a:latin typeface="Times New Roman"/>
                          <a:ea typeface="Times New Roman"/>
                        </a:rPr>
                        <a:t>, </a:t>
                      </a:r>
                      <a:r>
                        <a:rPr lang="en-US" sz="1300" dirty="0" err="1">
                          <a:latin typeface="Times New Roman"/>
                          <a:ea typeface="Times New Roman"/>
                        </a:rPr>
                        <a:t>ví</a:t>
                      </a:r>
                      <a:r>
                        <a:rPr lang="en-US" sz="1300" dirty="0">
                          <a:latin typeface="Times New Roman"/>
                          <a:ea typeface="Times New Roman"/>
                        </a:rPr>
                        <a:t> </a:t>
                      </a:r>
                      <a:r>
                        <a:rPr lang="en-US" sz="1300" dirty="0" err="1">
                          <a:latin typeface="Times New Roman"/>
                          <a:ea typeface="Times New Roman"/>
                        </a:rPr>
                        <a:t>dụ</a:t>
                      </a:r>
                      <a:r>
                        <a:rPr lang="en-US" sz="1300" dirty="0">
                          <a:latin typeface="Times New Roman"/>
                          <a:ea typeface="Times New Roman"/>
                        </a:rPr>
                        <a:t>, </a:t>
                      </a:r>
                      <a:r>
                        <a:rPr lang="en-US" sz="1300" dirty="0" err="1">
                          <a:latin typeface="Times New Roman"/>
                          <a:ea typeface="Times New Roman"/>
                        </a:rPr>
                        <a:t>phản</a:t>
                      </a:r>
                      <a:r>
                        <a:rPr lang="en-US" sz="1300" dirty="0">
                          <a:latin typeface="Times New Roman"/>
                          <a:ea typeface="Times New Roman"/>
                        </a:rPr>
                        <a:t> </a:t>
                      </a:r>
                      <a:r>
                        <a:rPr lang="en-US" sz="1300" dirty="0" err="1">
                          <a:latin typeface="Times New Roman"/>
                          <a:ea typeface="Times New Roman"/>
                        </a:rPr>
                        <a:t>ứng</a:t>
                      </a:r>
                      <a:r>
                        <a:rPr lang="en-US" sz="1300" dirty="0">
                          <a:latin typeface="Times New Roman"/>
                          <a:ea typeface="Times New Roman"/>
                        </a:rPr>
                        <a:t> </a:t>
                      </a:r>
                      <a:r>
                        <a:rPr lang="en-US" sz="1300" dirty="0" err="1">
                          <a:latin typeface="Times New Roman"/>
                          <a:ea typeface="Times New Roman"/>
                        </a:rPr>
                        <a:t>của</a:t>
                      </a:r>
                      <a:r>
                        <a:rPr lang="en-US" sz="1300" dirty="0">
                          <a:latin typeface="Times New Roman"/>
                          <a:ea typeface="Times New Roman"/>
                        </a:rPr>
                        <a:t> </a:t>
                      </a:r>
                      <a:r>
                        <a:rPr lang="en-US" sz="1300" dirty="0" err="1">
                          <a:latin typeface="Times New Roman"/>
                          <a:ea typeface="Times New Roman"/>
                        </a:rPr>
                        <a:t>một</a:t>
                      </a:r>
                      <a:r>
                        <a:rPr lang="en-US" sz="1300" dirty="0">
                          <a:latin typeface="Times New Roman"/>
                          <a:ea typeface="Times New Roman"/>
                        </a:rPr>
                        <a:t> </a:t>
                      </a:r>
                      <a:r>
                        <a:rPr lang="en-US" sz="1300" dirty="0" err="1">
                          <a:latin typeface="Times New Roman"/>
                          <a:ea typeface="Times New Roman"/>
                        </a:rPr>
                        <a:t>mục</a:t>
                      </a:r>
                      <a:r>
                        <a:rPr lang="en-US" sz="1300" dirty="0">
                          <a:latin typeface="Times New Roman"/>
                          <a:ea typeface="Times New Roman"/>
                        </a:rPr>
                        <a:t> </a:t>
                      </a:r>
                      <a:r>
                        <a:rPr lang="en-US" sz="1300" dirty="0" err="1">
                          <a:latin typeface="Times New Roman"/>
                          <a:ea typeface="Times New Roman"/>
                        </a:rPr>
                        <a:t>trên</a:t>
                      </a:r>
                      <a:r>
                        <a:rPr lang="en-US" sz="1300" dirty="0">
                          <a:latin typeface="Times New Roman"/>
                          <a:ea typeface="Times New Roman"/>
                        </a:rPr>
                        <a:t> </a:t>
                      </a:r>
                      <a:r>
                        <a:rPr lang="en-US" sz="1300" dirty="0" err="1">
                          <a:latin typeface="Times New Roman"/>
                          <a:ea typeface="Times New Roman"/>
                        </a:rPr>
                        <a:t>thực</a:t>
                      </a:r>
                      <a:r>
                        <a:rPr lang="en-US" sz="1300" dirty="0">
                          <a:latin typeface="Times New Roman"/>
                          <a:ea typeface="Times New Roman"/>
                        </a:rPr>
                        <a:t> </a:t>
                      </a:r>
                      <a:r>
                        <a:rPr lang="en-US" sz="1300" dirty="0" err="1">
                          <a:latin typeface="Times New Roman"/>
                          <a:ea typeface="Times New Roman"/>
                        </a:rPr>
                        <a:t>đơn</a:t>
                      </a:r>
                      <a:r>
                        <a:rPr lang="en-US" sz="1300" dirty="0">
                          <a:latin typeface="Times New Roman"/>
                          <a:ea typeface="Times New Roman"/>
                        </a:rPr>
                        <a:t>, </a:t>
                      </a:r>
                      <a:r>
                        <a:rPr lang="en-US" sz="1300" dirty="0" err="1">
                          <a:latin typeface="Times New Roman"/>
                          <a:ea typeface="Times New Roman"/>
                        </a:rPr>
                        <a:t>một</a:t>
                      </a:r>
                      <a:r>
                        <a:rPr lang="en-US" sz="1300" dirty="0">
                          <a:latin typeface="Times New Roman"/>
                          <a:ea typeface="Times New Roman"/>
                        </a:rPr>
                        <a:t> </a:t>
                      </a:r>
                      <a:r>
                        <a:rPr lang="en-US" sz="1300" dirty="0" err="1">
                          <a:latin typeface="Times New Roman"/>
                          <a:ea typeface="Times New Roman"/>
                        </a:rPr>
                        <a:t>yêu</a:t>
                      </a:r>
                      <a:r>
                        <a:rPr lang="en-US" sz="1300" dirty="0">
                          <a:latin typeface="Times New Roman"/>
                          <a:ea typeface="Times New Roman"/>
                        </a:rPr>
                        <a:t> </a:t>
                      </a:r>
                      <a:r>
                        <a:rPr lang="en-US" sz="1300" dirty="0" err="1">
                          <a:latin typeface="Times New Roman"/>
                          <a:ea typeface="Times New Roman"/>
                        </a:rPr>
                        <a:t>cầu</a:t>
                      </a:r>
                      <a:r>
                        <a:rPr lang="en-US" sz="1300" dirty="0">
                          <a:latin typeface="Times New Roman"/>
                          <a:ea typeface="Times New Roman"/>
                        </a:rPr>
                        <a:t> </a:t>
                      </a:r>
                      <a:r>
                        <a:rPr lang="en-US" sz="1300" dirty="0" err="1">
                          <a:latin typeface="Times New Roman"/>
                          <a:ea typeface="Times New Roman"/>
                        </a:rPr>
                        <a:t>phục</a:t>
                      </a:r>
                      <a:r>
                        <a:rPr lang="en-US" sz="1300" dirty="0">
                          <a:latin typeface="Times New Roman"/>
                          <a:ea typeface="Times New Roman"/>
                        </a:rPr>
                        <a:t> </a:t>
                      </a:r>
                      <a:r>
                        <a:rPr lang="en-US" sz="1300" dirty="0" err="1">
                          <a:latin typeface="Times New Roman"/>
                          <a:ea typeface="Times New Roman"/>
                        </a:rPr>
                        <a:t>hồi</a:t>
                      </a:r>
                      <a:r>
                        <a:rPr lang="en-US" sz="1300" dirty="0">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847">
                <a:tc>
                  <a:txBody>
                    <a:bodyPr/>
                    <a:lstStyle/>
                    <a:p>
                      <a:pPr marL="0" marR="0">
                        <a:spcBef>
                          <a:spcPts val="0"/>
                        </a:spcBef>
                        <a:spcAft>
                          <a:spcPts val="0"/>
                        </a:spcAft>
                      </a:pPr>
                      <a:r>
                        <a:rPr lang="en-US" sz="1300">
                          <a:latin typeface="Times New Roman"/>
                          <a:ea typeface="Times New Roman"/>
                        </a:rPr>
                        <a:t>Abstract factory</a:t>
                      </a:r>
                    </a:p>
                    <a:p>
                      <a:pPr marL="0" marR="0">
                        <a:spcBef>
                          <a:spcPts val="0"/>
                        </a:spcBef>
                        <a:spcAft>
                          <a:spcPts val="0"/>
                        </a:spcAft>
                      </a:pPr>
                      <a:r>
                        <a:rPr lang="en-US" sz="1300">
                          <a:latin typeface="Times New Roman"/>
                          <a:ea typeface="Times New Roman"/>
                        </a:rPr>
                        <a:t>(Mẫu sinh tạo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300" dirty="0" err="1">
                          <a:latin typeface="Times New Roman"/>
                          <a:ea typeface="Times New Roman"/>
                        </a:rPr>
                        <a:t>Tạo</a:t>
                      </a:r>
                      <a:r>
                        <a:rPr lang="en-US" sz="1300" dirty="0">
                          <a:latin typeface="Times New Roman"/>
                          <a:ea typeface="Times New Roman"/>
                        </a:rPr>
                        <a:t> </a:t>
                      </a:r>
                      <a:r>
                        <a:rPr lang="en-US" sz="1300" dirty="0" err="1">
                          <a:latin typeface="Times New Roman"/>
                          <a:ea typeface="Times New Roman"/>
                        </a:rPr>
                        <a:t>các</a:t>
                      </a:r>
                      <a:r>
                        <a:rPr lang="en-US" sz="1300" dirty="0">
                          <a:latin typeface="Times New Roman"/>
                          <a:ea typeface="Times New Roman"/>
                        </a:rPr>
                        <a:t> </a:t>
                      </a:r>
                      <a:r>
                        <a:rPr lang="en-US" sz="1300" dirty="0" err="1">
                          <a:latin typeface="Times New Roman"/>
                          <a:ea typeface="Times New Roman"/>
                        </a:rPr>
                        <a:t>đối</a:t>
                      </a:r>
                      <a:r>
                        <a:rPr lang="en-US" sz="1300" dirty="0">
                          <a:latin typeface="Times New Roman"/>
                          <a:ea typeface="Times New Roman"/>
                        </a:rPr>
                        <a:t> </a:t>
                      </a:r>
                      <a:r>
                        <a:rPr lang="en-US" sz="1300" dirty="0" err="1">
                          <a:latin typeface="Times New Roman"/>
                          <a:ea typeface="Times New Roman"/>
                        </a:rPr>
                        <a:t>tượng</a:t>
                      </a:r>
                      <a:r>
                        <a:rPr lang="en-US" sz="1300" dirty="0">
                          <a:latin typeface="Times New Roman"/>
                          <a:ea typeface="Times New Roman"/>
                        </a:rPr>
                        <a:t> </a:t>
                      </a:r>
                      <a:r>
                        <a:rPr lang="en-US" sz="1300" dirty="0" err="1">
                          <a:latin typeface="Times New Roman"/>
                          <a:ea typeface="Times New Roman"/>
                        </a:rPr>
                        <a:t>về</a:t>
                      </a:r>
                      <a:r>
                        <a:rPr lang="en-US" sz="1300" dirty="0">
                          <a:latin typeface="Times New Roman"/>
                          <a:ea typeface="Times New Roman"/>
                        </a:rPr>
                        <a:t> </a:t>
                      </a:r>
                      <a:r>
                        <a:rPr lang="en-US" sz="1300" dirty="0" err="1">
                          <a:latin typeface="Times New Roman"/>
                          <a:ea typeface="Times New Roman"/>
                        </a:rPr>
                        <a:t>giao</a:t>
                      </a:r>
                      <a:r>
                        <a:rPr lang="en-US" sz="1300" dirty="0">
                          <a:latin typeface="Times New Roman"/>
                          <a:ea typeface="Times New Roman"/>
                        </a:rPr>
                        <a:t> </a:t>
                      </a:r>
                      <a:r>
                        <a:rPr lang="en-US" sz="1300" dirty="0" err="1">
                          <a:latin typeface="Times New Roman"/>
                          <a:ea typeface="Times New Roman"/>
                        </a:rPr>
                        <a:t>diện</a:t>
                      </a:r>
                      <a:r>
                        <a:rPr lang="en-US" sz="1300" dirty="0">
                          <a:latin typeface="Times New Roman"/>
                          <a:ea typeface="Times New Roman"/>
                        </a:rPr>
                        <a:t> </a:t>
                      </a:r>
                      <a:r>
                        <a:rPr lang="en-US" sz="1300" dirty="0" err="1">
                          <a:latin typeface="Times New Roman"/>
                          <a:ea typeface="Times New Roman"/>
                        </a:rPr>
                        <a:t>người</a:t>
                      </a:r>
                      <a:r>
                        <a:rPr lang="en-US" sz="1300" dirty="0">
                          <a:latin typeface="Times New Roman"/>
                          <a:ea typeface="Times New Roman"/>
                        </a:rPr>
                        <a:t> </a:t>
                      </a:r>
                      <a:r>
                        <a:rPr lang="en-US" sz="1300" dirty="0" err="1">
                          <a:latin typeface="Times New Roman"/>
                          <a:ea typeface="Times New Roman"/>
                        </a:rPr>
                        <a:t>sử</a:t>
                      </a:r>
                      <a:r>
                        <a:rPr lang="en-US" sz="1300" dirty="0">
                          <a:latin typeface="Times New Roman"/>
                          <a:ea typeface="Times New Roman"/>
                        </a:rPr>
                        <a:t> </a:t>
                      </a:r>
                      <a:r>
                        <a:rPr lang="en-US" sz="1300" dirty="0" err="1">
                          <a:latin typeface="Times New Roman"/>
                          <a:ea typeface="Times New Roman"/>
                        </a:rPr>
                        <a:t>dụng</a:t>
                      </a:r>
                      <a:r>
                        <a:rPr lang="en-US" sz="1300" dirty="0">
                          <a:latin typeface="Times New Roman"/>
                          <a:ea typeface="Times New Roman"/>
                        </a:rPr>
                        <a:t> (</a:t>
                      </a:r>
                      <a:r>
                        <a:rPr lang="en-US" sz="1300" dirty="0" err="1">
                          <a:latin typeface="Times New Roman"/>
                          <a:ea typeface="Times New Roman"/>
                        </a:rPr>
                        <a:t>nút</a:t>
                      </a:r>
                      <a:r>
                        <a:rPr lang="en-US" sz="1300" dirty="0">
                          <a:latin typeface="Times New Roman"/>
                          <a:ea typeface="Times New Roman"/>
                        </a:rPr>
                        <a:t> </a:t>
                      </a:r>
                      <a:r>
                        <a:rPr lang="en-US" sz="1300" dirty="0" err="1">
                          <a:latin typeface="Times New Roman"/>
                          <a:ea typeface="Times New Roman"/>
                        </a:rPr>
                        <a:t>bấm</a:t>
                      </a:r>
                      <a:r>
                        <a:rPr lang="en-US" sz="1300" dirty="0">
                          <a:latin typeface="Times New Roman"/>
                          <a:ea typeface="Times New Roman"/>
                        </a:rPr>
                        <a:t>, </a:t>
                      </a:r>
                      <a:r>
                        <a:rPr lang="en-US" sz="1300" dirty="0" err="1">
                          <a:latin typeface="Times New Roman"/>
                          <a:ea typeface="Times New Roman"/>
                        </a:rPr>
                        <a:t>thanh</a:t>
                      </a:r>
                      <a:r>
                        <a:rPr lang="en-US" sz="1300" dirty="0">
                          <a:latin typeface="Times New Roman"/>
                          <a:ea typeface="Times New Roman"/>
                        </a:rPr>
                        <a:t> </a:t>
                      </a:r>
                      <a:r>
                        <a:rPr lang="en-US" sz="1300" dirty="0" err="1">
                          <a:latin typeface="Times New Roman"/>
                          <a:ea typeface="Times New Roman"/>
                        </a:rPr>
                        <a:t>cuộn</a:t>
                      </a:r>
                      <a:r>
                        <a:rPr lang="en-US" sz="1300" dirty="0">
                          <a:latin typeface="Times New Roman"/>
                          <a:ea typeface="Times New Roman"/>
                        </a:rPr>
                        <a:t>, </a:t>
                      </a:r>
                      <a:r>
                        <a:rPr lang="en-US" sz="1300" dirty="0" err="1">
                          <a:latin typeface="Times New Roman"/>
                          <a:ea typeface="Times New Roman"/>
                        </a:rPr>
                        <a:t>cửa</a:t>
                      </a:r>
                      <a:r>
                        <a:rPr lang="en-US" sz="1300" dirty="0">
                          <a:latin typeface="Times New Roman"/>
                          <a:ea typeface="Times New Roman"/>
                        </a:rPr>
                        <a:t> </a:t>
                      </a:r>
                      <a:r>
                        <a:rPr lang="en-US" sz="1300" dirty="0" err="1">
                          <a:latin typeface="Times New Roman"/>
                          <a:ea typeface="Times New Roman"/>
                        </a:rPr>
                        <a:t>sổ</a:t>
                      </a:r>
                      <a:r>
                        <a:rPr lang="en-US" sz="1300" dirty="0">
                          <a:latin typeface="Times New Roman"/>
                          <a:ea typeface="Times New Roman"/>
                        </a:rPr>
                        <a:t>...) </a:t>
                      </a:r>
                      <a:r>
                        <a:rPr lang="en-US" sz="1300" dirty="0" err="1">
                          <a:latin typeface="Times New Roman"/>
                          <a:ea typeface="Times New Roman"/>
                        </a:rPr>
                        <a:t>độc</a:t>
                      </a:r>
                      <a:r>
                        <a:rPr lang="en-US" sz="1300" dirty="0">
                          <a:latin typeface="Times New Roman"/>
                          <a:ea typeface="Times New Roman"/>
                        </a:rPr>
                        <a:t> </a:t>
                      </a:r>
                      <a:r>
                        <a:rPr lang="en-US" sz="1300" dirty="0" err="1">
                          <a:latin typeface="Times New Roman"/>
                          <a:ea typeface="Times New Roman"/>
                        </a:rPr>
                        <a:t>lập</a:t>
                      </a:r>
                      <a:r>
                        <a:rPr lang="en-US" sz="1300" dirty="0">
                          <a:latin typeface="Times New Roman"/>
                          <a:ea typeface="Times New Roman"/>
                        </a:rPr>
                        <a:t> </a:t>
                      </a:r>
                      <a:r>
                        <a:rPr lang="en-US" sz="1300" dirty="0" err="1">
                          <a:latin typeface="Times New Roman"/>
                          <a:ea typeface="Times New Roman"/>
                        </a:rPr>
                        <a:t>với</a:t>
                      </a:r>
                      <a:r>
                        <a:rPr lang="en-US" sz="1300" dirty="0">
                          <a:latin typeface="Times New Roman"/>
                          <a:ea typeface="Times New Roman"/>
                        </a:rPr>
                        <a:t> </a:t>
                      </a:r>
                      <a:r>
                        <a:rPr lang="en-US" sz="1300" dirty="0" err="1">
                          <a:latin typeface="Times New Roman"/>
                          <a:ea typeface="Times New Roman"/>
                        </a:rPr>
                        <a:t>hệ</a:t>
                      </a:r>
                      <a:r>
                        <a:rPr lang="en-US" sz="1300" dirty="0">
                          <a:latin typeface="Times New Roman"/>
                          <a:ea typeface="Times New Roman"/>
                        </a:rPr>
                        <a:t> </a:t>
                      </a:r>
                      <a:r>
                        <a:rPr lang="en-US" sz="1300" dirty="0" err="1">
                          <a:latin typeface="Times New Roman"/>
                          <a:ea typeface="Times New Roman"/>
                        </a:rPr>
                        <a:t>điều</a:t>
                      </a:r>
                      <a:r>
                        <a:rPr lang="en-US" sz="1300" dirty="0">
                          <a:latin typeface="Times New Roman"/>
                          <a:ea typeface="Times New Roman"/>
                        </a:rPr>
                        <a:t> </a:t>
                      </a:r>
                      <a:r>
                        <a:rPr lang="en-US" sz="1300" dirty="0" err="1">
                          <a:latin typeface="Times New Roman"/>
                          <a:ea typeface="Times New Roman"/>
                        </a:rPr>
                        <a:t>hành</a:t>
                      </a:r>
                      <a:r>
                        <a:rPr lang="en-US" sz="1300" dirty="0">
                          <a:latin typeface="Times New Roman"/>
                          <a:ea typeface="Times New Roman"/>
                        </a:rPr>
                        <a:t> ở </a:t>
                      </a:r>
                      <a:r>
                        <a:rPr lang="en-US" sz="1300" dirty="0" err="1">
                          <a:latin typeface="Times New Roman"/>
                          <a:ea typeface="Times New Roman"/>
                        </a:rPr>
                        <a:t>dưới</a:t>
                      </a:r>
                      <a:r>
                        <a:rPr lang="en-US" sz="1300" dirty="0">
                          <a:latin typeface="Times New Roman"/>
                          <a:ea typeface="Times New Roman"/>
                        </a:rPr>
                        <a:t>, </a:t>
                      </a:r>
                      <a:r>
                        <a:rPr lang="en-US" sz="1300" dirty="0" err="1">
                          <a:latin typeface="Times New Roman"/>
                          <a:ea typeface="Times New Roman"/>
                        </a:rPr>
                        <a:t>ứng</a:t>
                      </a:r>
                      <a:r>
                        <a:rPr lang="en-US" sz="1300" dirty="0">
                          <a:latin typeface="Times New Roman"/>
                          <a:ea typeface="Times New Roman"/>
                        </a:rPr>
                        <a:t> </a:t>
                      </a:r>
                      <a:r>
                        <a:rPr lang="en-US" sz="1300" dirty="0" err="1">
                          <a:latin typeface="Times New Roman"/>
                          <a:ea typeface="Times New Roman"/>
                        </a:rPr>
                        <a:t>dụng</a:t>
                      </a:r>
                      <a:r>
                        <a:rPr lang="en-US" sz="1300" dirty="0">
                          <a:latin typeface="Times New Roman"/>
                          <a:ea typeface="Times New Roman"/>
                        </a:rPr>
                        <a:t> </a:t>
                      </a:r>
                      <a:r>
                        <a:rPr lang="en-US" sz="1300" dirty="0" err="1">
                          <a:latin typeface="Times New Roman"/>
                          <a:ea typeface="Times New Roman"/>
                        </a:rPr>
                        <a:t>vì</a:t>
                      </a:r>
                      <a:r>
                        <a:rPr lang="en-US" sz="1300" dirty="0">
                          <a:latin typeface="Times New Roman"/>
                          <a:ea typeface="Times New Roman"/>
                        </a:rPr>
                        <a:t> </a:t>
                      </a:r>
                      <a:r>
                        <a:rPr lang="en-US" sz="1300" dirty="0" err="1">
                          <a:latin typeface="Times New Roman"/>
                          <a:ea typeface="Times New Roman"/>
                        </a:rPr>
                        <a:t>thế</a:t>
                      </a:r>
                      <a:r>
                        <a:rPr lang="en-US" sz="1300" dirty="0">
                          <a:latin typeface="Times New Roman"/>
                          <a:ea typeface="Times New Roman"/>
                        </a:rPr>
                        <a:t> </a:t>
                      </a:r>
                      <a:r>
                        <a:rPr lang="en-US" sz="1300" dirty="0" err="1">
                          <a:latin typeface="Times New Roman"/>
                          <a:ea typeface="Times New Roman"/>
                        </a:rPr>
                        <a:t>có</a:t>
                      </a:r>
                      <a:r>
                        <a:rPr lang="en-US" sz="1300" dirty="0">
                          <a:latin typeface="Times New Roman"/>
                          <a:ea typeface="Times New Roman"/>
                        </a:rPr>
                        <a:t> </a:t>
                      </a:r>
                      <a:r>
                        <a:rPr lang="en-US" sz="1300" dirty="0" err="1">
                          <a:latin typeface="Times New Roman"/>
                          <a:ea typeface="Times New Roman"/>
                        </a:rPr>
                        <a:t>thể</a:t>
                      </a:r>
                      <a:r>
                        <a:rPr lang="en-US" sz="1300" dirty="0">
                          <a:latin typeface="Times New Roman"/>
                          <a:ea typeface="Times New Roman"/>
                        </a:rPr>
                        <a:t> </a:t>
                      </a:r>
                      <a:r>
                        <a:rPr lang="en-US" sz="1300" dirty="0" err="1">
                          <a:latin typeface="Times New Roman"/>
                          <a:ea typeface="Times New Roman"/>
                        </a:rPr>
                        <a:t>dễ</a:t>
                      </a:r>
                      <a:r>
                        <a:rPr lang="en-US" sz="1300" dirty="0">
                          <a:latin typeface="Times New Roman"/>
                          <a:ea typeface="Times New Roman"/>
                        </a:rPr>
                        <a:t> </a:t>
                      </a:r>
                      <a:r>
                        <a:rPr lang="en-US" sz="1300" dirty="0" err="1">
                          <a:latin typeface="Times New Roman"/>
                          <a:ea typeface="Times New Roman"/>
                        </a:rPr>
                        <a:t>dàng</a:t>
                      </a:r>
                      <a:r>
                        <a:rPr lang="en-US" sz="1300" dirty="0">
                          <a:latin typeface="Times New Roman"/>
                          <a:ea typeface="Times New Roman"/>
                        </a:rPr>
                        <a:t> </a:t>
                      </a:r>
                      <a:r>
                        <a:rPr lang="en-US" sz="1300" dirty="0" err="1">
                          <a:latin typeface="Times New Roman"/>
                          <a:ea typeface="Times New Roman"/>
                        </a:rPr>
                        <a:t>chạy</a:t>
                      </a:r>
                      <a:r>
                        <a:rPr lang="en-US" sz="1300" dirty="0">
                          <a:latin typeface="Times New Roman"/>
                          <a:ea typeface="Times New Roman"/>
                        </a:rPr>
                        <a:t> </a:t>
                      </a:r>
                      <a:r>
                        <a:rPr lang="en-US" sz="1300" dirty="0" err="1">
                          <a:latin typeface="Times New Roman"/>
                          <a:ea typeface="Times New Roman"/>
                        </a:rPr>
                        <a:t>được</a:t>
                      </a:r>
                      <a:r>
                        <a:rPr lang="en-US" sz="1300" dirty="0">
                          <a:latin typeface="Times New Roman"/>
                          <a:ea typeface="Times New Roman"/>
                        </a:rPr>
                        <a:t> </a:t>
                      </a:r>
                      <a:r>
                        <a:rPr lang="en-US" sz="1300" dirty="0" err="1">
                          <a:latin typeface="Times New Roman"/>
                          <a:ea typeface="Times New Roman"/>
                        </a:rPr>
                        <a:t>trên</a:t>
                      </a:r>
                      <a:r>
                        <a:rPr lang="en-US" sz="1300" dirty="0">
                          <a:latin typeface="Times New Roman"/>
                          <a:ea typeface="Times New Roman"/>
                        </a:rPr>
                        <a:t> </a:t>
                      </a:r>
                      <a:r>
                        <a:rPr lang="en-US" sz="1300" dirty="0" err="1">
                          <a:latin typeface="Times New Roman"/>
                          <a:ea typeface="Times New Roman"/>
                        </a:rPr>
                        <a:t>các</a:t>
                      </a:r>
                      <a:r>
                        <a:rPr lang="en-US" sz="1300" dirty="0">
                          <a:latin typeface="Times New Roman"/>
                          <a:ea typeface="Times New Roman"/>
                        </a:rPr>
                        <a:t> </a:t>
                      </a:r>
                      <a:r>
                        <a:rPr lang="en-US" sz="1300" dirty="0" err="1">
                          <a:latin typeface="Times New Roman"/>
                          <a:ea typeface="Times New Roman"/>
                        </a:rPr>
                        <a:t>môi</a:t>
                      </a:r>
                      <a:r>
                        <a:rPr lang="en-US" sz="1300" dirty="0">
                          <a:latin typeface="Times New Roman"/>
                          <a:ea typeface="Times New Roman"/>
                        </a:rPr>
                        <a:t> </a:t>
                      </a:r>
                      <a:r>
                        <a:rPr lang="en-US" sz="1300" dirty="0" err="1">
                          <a:latin typeface="Times New Roman"/>
                          <a:ea typeface="Times New Roman"/>
                        </a:rPr>
                        <a:t>trường</a:t>
                      </a:r>
                      <a:r>
                        <a:rPr lang="en-US" sz="1300" dirty="0">
                          <a:latin typeface="Times New Roman"/>
                          <a:ea typeface="Times New Roman"/>
                        </a:rPr>
                        <a:t> </a:t>
                      </a:r>
                      <a:r>
                        <a:rPr lang="en-US" sz="1300" dirty="0" err="1">
                          <a:latin typeface="Times New Roman"/>
                          <a:ea typeface="Times New Roman"/>
                        </a:rPr>
                        <a:t>khác</a:t>
                      </a:r>
                      <a:r>
                        <a:rPr lang="en-US" sz="1300" dirty="0">
                          <a:latin typeface="Times New Roman"/>
                          <a:ea typeface="Times New Roman"/>
                        </a:rPr>
                        <a:t> </a:t>
                      </a:r>
                      <a:r>
                        <a:rPr lang="en-US" sz="1300" dirty="0" err="1">
                          <a:latin typeface="Times New Roman"/>
                          <a:ea typeface="Times New Roman"/>
                        </a:rPr>
                        <a:t>nhau</a:t>
                      </a:r>
                      <a:r>
                        <a:rPr lang="en-US" sz="1300" dirty="0">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7696">
                <a:tc>
                  <a:txBody>
                    <a:bodyPr/>
                    <a:lstStyle/>
                    <a:p>
                      <a:pPr marL="0" marR="0">
                        <a:spcBef>
                          <a:spcPts val="0"/>
                        </a:spcBef>
                        <a:spcAft>
                          <a:spcPts val="0"/>
                        </a:spcAft>
                      </a:pPr>
                      <a:r>
                        <a:rPr lang="en-US" sz="1300">
                          <a:latin typeface="Times New Roman"/>
                          <a:ea typeface="Times New Roman"/>
                        </a:rPr>
                        <a:t>Proxy</a:t>
                      </a:r>
                    </a:p>
                    <a:p>
                      <a:pPr marL="0" marR="0">
                        <a:spcBef>
                          <a:spcPts val="0"/>
                        </a:spcBef>
                        <a:spcAft>
                          <a:spcPts val="0"/>
                        </a:spcAft>
                      </a:pPr>
                      <a:r>
                        <a:rPr lang="en-US" sz="1300">
                          <a:latin typeface="Times New Roman"/>
                          <a:ea typeface="Times New Roman"/>
                        </a:rPr>
                        <a:t>(Mẫu cấu trúc)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300">
                          <a:latin typeface="Times New Roman"/>
                          <a:ea typeface="Times New Roman"/>
                        </a:rPr>
                        <a:t>Điều khiển các đối tượng phân tán sao cho nó là trong suốt vói các đối tượng khách (remote proxy).</a:t>
                      </a:r>
                    </a:p>
                    <a:p>
                      <a:pPr marL="0" marR="0">
                        <a:spcBef>
                          <a:spcPts val="0"/>
                        </a:spcBef>
                        <a:spcAft>
                          <a:spcPts val="0"/>
                        </a:spcAft>
                      </a:pPr>
                      <a:r>
                        <a:rPr lang="en-US" sz="1300">
                          <a:latin typeface="Times New Roman"/>
                          <a:ea typeface="Times New Roman"/>
                        </a:rPr>
                        <a:t>Với một đối tượng đồ họa kích cỡ lớn hay bất kỳ đối tượng thực thể nào ”đắt đỏ” về thao tác khởi tạo, cơ chế này cho phép chỉ tải đối tượng khi thực sự cần thiết và quá trình tải được tiến hành một cách tự động và trong suốt (</a:t>
                      </a:r>
                      <a:r>
                        <a:rPr lang="en-US" sz="1300" i="1">
                          <a:latin typeface="Times New Roman"/>
                          <a:ea typeface="Times New Roman"/>
                        </a:rPr>
                        <a:t>virtual proxy</a:t>
                      </a:r>
                      <a:r>
                        <a:rPr lang="en-US" sz="1300">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747">
                <a:tc>
                  <a:txBody>
                    <a:bodyPr/>
                    <a:lstStyle/>
                    <a:p>
                      <a:pPr marL="0" marR="0">
                        <a:spcBef>
                          <a:spcPts val="0"/>
                        </a:spcBef>
                        <a:spcAft>
                          <a:spcPts val="0"/>
                        </a:spcAft>
                      </a:pPr>
                      <a:r>
                        <a:rPr lang="en-US" sz="1300">
                          <a:latin typeface="Times New Roman"/>
                          <a:ea typeface="Times New Roman"/>
                        </a:rPr>
                        <a:t>Observer </a:t>
                      </a:r>
                    </a:p>
                    <a:p>
                      <a:pPr marL="0" marR="0">
                        <a:spcBef>
                          <a:spcPts val="0"/>
                        </a:spcBef>
                        <a:spcAft>
                          <a:spcPts val="0"/>
                        </a:spcAft>
                      </a:pPr>
                      <a:r>
                        <a:rPr lang="en-US" sz="1300">
                          <a:latin typeface="Times New Roman"/>
                          <a:ea typeface="Times New Roman"/>
                        </a:rPr>
                        <a:t>(Mẫu hành vi)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300" dirty="0" err="1">
                          <a:latin typeface="Times New Roman"/>
                          <a:ea typeface="Times New Roman"/>
                        </a:rPr>
                        <a:t>Khi</a:t>
                      </a:r>
                      <a:r>
                        <a:rPr lang="en-US" sz="1300" dirty="0">
                          <a:latin typeface="Times New Roman"/>
                          <a:ea typeface="Times New Roman"/>
                        </a:rPr>
                        <a:t> </a:t>
                      </a:r>
                      <a:r>
                        <a:rPr lang="en-US" sz="1300" dirty="0" err="1">
                          <a:latin typeface="Times New Roman"/>
                          <a:ea typeface="Times New Roman"/>
                        </a:rPr>
                        <a:t>trạng</a:t>
                      </a:r>
                      <a:r>
                        <a:rPr lang="en-US" sz="1300" dirty="0">
                          <a:latin typeface="Times New Roman"/>
                          <a:ea typeface="Times New Roman"/>
                        </a:rPr>
                        <a:t> </a:t>
                      </a:r>
                      <a:r>
                        <a:rPr lang="en-US" sz="1300" dirty="0" err="1">
                          <a:latin typeface="Times New Roman"/>
                          <a:ea typeface="Times New Roman"/>
                        </a:rPr>
                        <a:t>thái</a:t>
                      </a:r>
                      <a:r>
                        <a:rPr lang="en-US" sz="1300" dirty="0">
                          <a:latin typeface="Times New Roman"/>
                          <a:ea typeface="Times New Roman"/>
                        </a:rPr>
                        <a:t> </a:t>
                      </a:r>
                      <a:r>
                        <a:rPr lang="en-US" sz="1300" dirty="0" err="1">
                          <a:latin typeface="Times New Roman"/>
                          <a:ea typeface="Times New Roman"/>
                        </a:rPr>
                        <a:t>của</a:t>
                      </a:r>
                      <a:r>
                        <a:rPr lang="en-US" sz="1300" dirty="0">
                          <a:latin typeface="Times New Roman"/>
                          <a:ea typeface="Times New Roman"/>
                        </a:rPr>
                        <a:t> </a:t>
                      </a:r>
                      <a:r>
                        <a:rPr lang="en-US" sz="1300" dirty="0" err="1">
                          <a:latin typeface="Times New Roman"/>
                          <a:ea typeface="Times New Roman"/>
                        </a:rPr>
                        <a:t>đối</a:t>
                      </a:r>
                      <a:r>
                        <a:rPr lang="en-US" sz="1300" dirty="0">
                          <a:latin typeface="Times New Roman"/>
                          <a:ea typeface="Times New Roman"/>
                        </a:rPr>
                        <a:t> </a:t>
                      </a:r>
                      <a:r>
                        <a:rPr lang="en-US" sz="1300" dirty="0" err="1">
                          <a:latin typeface="Times New Roman"/>
                          <a:ea typeface="Times New Roman"/>
                        </a:rPr>
                        <a:t>tượng</a:t>
                      </a:r>
                      <a:r>
                        <a:rPr lang="en-US" sz="1300" dirty="0">
                          <a:latin typeface="Times New Roman"/>
                          <a:ea typeface="Times New Roman"/>
                        </a:rPr>
                        <a:t> </a:t>
                      </a:r>
                      <a:r>
                        <a:rPr lang="en-US" sz="1300" dirty="0" err="1">
                          <a:latin typeface="Times New Roman"/>
                          <a:ea typeface="Times New Roman"/>
                        </a:rPr>
                        <a:t>thay</a:t>
                      </a:r>
                      <a:r>
                        <a:rPr lang="en-US" sz="1300" dirty="0">
                          <a:latin typeface="Times New Roman"/>
                          <a:ea typeface="Times New Roman"/>
                        </a:rPr>
                        <a:t> </a:t>
                      </a:r>
                      <a:r>
                        <a:rPr lang="en-US" sz="1300" dirty="0" err="1">
                          <a:latin typeface="Times New Roman"/>
                          <a:ea typeface="Times New Roman"/>
                        </a:rPr>
                        <a:t>đổi</a:t>
                      </a:r>
                      <a:r>
                        <a:rPr lang="en-US" sz="1300" dirty="0">
                          <a:latin typeface="Times New Roman"/>
                          <a:ea typeface="Times New Roman"/>
                        </a:rPr>
                        <a:t>, </a:t>
                      </a:r>
                      <a:r>
                        <a:rPr lang="en-US" sz="1300" dirty="0" err="1">
                          <a:latin typeface="Times New Roman"/>
                          <a:ea typeface="Times New Roman"/>
                        </a:rPr>
                        <a:t>các</a:t>
                      </a:r>
                      <a:r>
                        <a:rPr lang="en-US" sz="1300" dirty="0">
                          <a:latin typeface="Times New Roman"/>
                          <a:ea typeface="Times New Roman"/>
                        </a:rPr>
                        <a:t> </a:t>
                      </a:r>
                      <a:r>
                        <a:rPr lang="en-US" sz="1300" dirty="0" err="1">
                          <a:latin typeface="Times New Roman"/>
                          <a:ea typeface="Times New Roman"/>
                        </a:rPr>
                        <a:t>đối</a:t>
                      </a:r>
                      <a:r>
                        <a:rPr lang="en-US" sz="1300" dirty="0">
                          <a:latin typeface="Times New Roman"/>
                          <a:ea typeface="Times New Roman"/>
                        </a:rPr>
                        <a:t> </a:t>
                      </a:r>
                      <a:r>
                        <a:rPr lang="en-US" sz="1300" dirty="0" err="1">
                          <a:latin typeface="Times New Roman"/>
                          <a:ea typeface="Times New Roman"/>
                        </a:rPr>
                        <a:t>tượng</a:t>
                      </a:r>
                      <a:r>
                        <a:rPr lang="en-US" sz="1300" dirty="0">
                          <a:latin typeface="Times New Roman"/>
                          <a:ea typeface="Times New Roman"/>
                        </a:rPr>
                        <a:t> </a:t>
                      </a:r>
                      <a:r>
                        <a:rPr lang="en-US" sz="1300" dirty="0" err="1">
                          <a:latin typeface="Times New Roman"/>
                          <a:ea typeface="Times New Roman"/>
                        </a:rPr>
                        <a:t>liên</a:t>
                      </a:r>
                      <a:r>
                        <a:rPr lang="en-US" sz="1300" dirty="0">
                          <a:latin typeface="Times New Roman"/>
                          <a:ea typeface="Times New Roman"/>
                        </a:rPr>
                        <a:t> </a:t>
                      </a:r>
                      <a:r>
                        <a:rPr lang="en-US" sz="1300" dirty="0" err="1">
                          <a:latin typeface="Times New Roman"/>
                          <a:ea typeface="Times New Roman"/>
                        </a:rPr>
                        <a:t>quan</a:t>
                      </a:r>
                      <a:r>
                        <a:rPr lang="en-US" sz="1300" dirty="0">
                          <a:latin typeface="Times New Roman"/>
                          <a:ea typeface="Times New Roman"/>
                        </a:rPr>
                        <a:t> </a:t>
                      </a:r>
                      <a:r>
                        <a:rPr lang="en-US" sz="1300" dirty="0" err="1">
                          <a:latin typeface="Times New Roman"/>
                          <a:ea typeface="Times New Roman"/>
                        </a:rPr>
                        <a:t>được</a:t>
                      </a:r>
                      <a:r>
                        <a:rPr lang="en-US" sz="1300" dirty="0">
                          <a:latin typeface="Times New Roman"/>
                          <a:ea typeface="Times New Roman"/>
                        </a:rPr>
                        <a:t> </a:t>
                      </a:r>
                      <a:r>
                        <a:rPr lang="en-US" sz="1300" dirty="0" err="1">
                          <a:latin typeface="Times New Roman"/>
                          <a:ea typeface="Times New Roman"/>
                        </a:rPr>
                        <a:t>thông</a:t>
                      </a:r>
                      <a:r>
                        <a:rPr lang="en-US" sz="1300" dirty="0">
                          <a:latin typeface="Times New Roman"/>
                          <a:ea typeface="Times New Roman"/>
                        </a:rPr>
                        <a:t> </a:t>
                      </a:r>
                      <a:r>
                        <a:rPr lang="en-US" sz="1300" dirty="0" err="1">
                          <a:latin typeface="Times New Roman"/>
                          <a:ea typeface="Times New Roman"/>
                        </a:rPr>
                        <a:t>báo</a:t>
                      </a:r>
                      <a:r>
                        <a:rPr lang="en-US" sz="1300" dirty="0">
                          <a:latin typeface="Times New Roman"/>
                          <a:ea typeface="Times New Roman"/>
                        </a:rPr>
                        <a:t>. </a:t>
                      </a:r>
                      <a:r>
                        <a:rPr lang="en-US" sz="1300" dirty="0" err="1">
                          <a:latin typeface="Times New Roman"/>
                          <a:ea typeface="Times New Roman"/>
                        </a:rPr>
                        <a:t>Các</a:t>
                      </a:r>
                      <a:r>
                        <a:rPr lang="en-US" sz="1300" dirty="0">
                          <a:latin typeface="Times New Roman"/>
                          <a:ea typeface="Times New Roman"/>
                        </a:rPr>
                        <a:t> </a:t>
                      </a:r>
                      <a:r>
                        <a:rPr lang="en-US" sz="1300" dirty="0" err="1">
                          <a:latin typeface="Times New Roman"/>
                          <a:ea typeface="Times New Roman"/>
                        </a:rPr>
                        <a:t>đối</a:t>
                      </a:r>
                      <a:r>
                        <a:rPr lang="en-US" sz="1300" dirty="0">
                          <a:latin typeface="Times New Roman"/>
                          <a:ea typeface="Times New Roman"/>
                        </a:rPr>
                        <a:t> </a:t>
                      </a:r>
                      <a:r>
                        <a:rPr lang="en-US" sz="1300" dirty="0" err="1">
                          <a:latin typeface="Times New Roman"/>
                          <a:ea typeface="Times New Roman"/>
                        </a:rPr>
                        <a:t>tượng</a:t>
                      </a:r>
                      <a:r>
                        <a:rPr lang="en-US" sz="1300" dirty="0">
                          <a:latin typeface="Times New Roman"/>
                          <a:ea typeface="Times New Roman"/>
                        </a:rPr>
                        <a:t> </a:t>
                      </a:r>
                      <a:r>
                        <a:rPr lang="en-US" sz="1300" dirty="0" err="1">
                          <a:latin typeface="Times New Roman"/>
                          <a:ea typeface="Times New Roman"/>
                        </a:rPr>
                        <a:t>bị</a:t>
                      </a:r>
                      <a:r>
                        <a:rPr lang="en-US" sz="1300" dirty="0">
                          <a:latin typeface="Times New Roman"/>
                          <a:ea typeface="Times New Roman"/>
                        </a:rPr>
                        <a:t> </a:t>
                      </a:r>
                      <a:r>
                        <a:rPr lang="en-US" sz="1300" dirty="0" err="1">
                          <a:latin typeface="Times New Roman"/>
                          <a:ea typeface="Times New Roman"/>
                        </a:rPr>
                        <a:t>thay</a:t>
                      </a:r>
                      <a:r>
                        <a:rPr lang="en-US" sz="1300" dirty="0">
                          <a:latin typeface="Times New Roman"/>
                          <a:ea typeface="Times New Roman"/>
                        </a:rPr>
                        <a:t> </a:t>
                      </a:r>
                      <a:r>
                        <a:rPr lang="en-US" sz="1300" dirty="0" err="1">
                          <a:latin typeface="Times New Roman"/>
                          <a:ea typeface="Times New Roman"/>
                        </a:rPr>
                        <a:t>đổi</a:t>
                      </a:r>
                      <a:r>
                        <a:rPr lang="en-US" sz="1300" dirty="0">
                          <a:latin typeface="Times New Roman"/>
                          <a:ea typeface="Times New Roman"/>
                        </a:rPr>
                        <a:t> </a:t>
                      </a:r>
                      <a:r>
                        <a:rPr lang="en-US" sz="1300" dirty="0" err="1">
                          <a:latin typeface="Times New Roman"/>
                          <a:ea typeface="Times New Roman"/>
                        </a:rPr>
                        <a:t>là</a:t>
                      </a:r>
                      <a:r>
                        <a:rPr lang="en-US" sz="1300" dirty="0">
                          <a:latin typeface="Times New Roman"/>
                          <a:ea typeface="Times New Roman"/>
                        </a:rPr>
                        <a:t> </a:t>
                      </a:r>
                      <a:r>
                        <a:rPr lang="en-US" sz="1300" dirty="0" err="1">
                          <a:latin typeface="Times New Roman"/>
                          <a:ea typeface="Times New Roman"/>
                        </a:rPr>
                        <a:t>độc</a:t>
                      </a:r>
                      <a:r>
                        <a:rPr lang="en-US" sz="1300" dirty="0">
                          <a:latin typeface="Times New Roman"/>
                          <a:ea typeface="Times New Roman"/>
                        </a:rPr>
                        <a:t> </a:t>
                      </a:r>
                      <a:r>
                        <a:rPr lang="en-US" sz="1300" dirty="0" err="1">
                          <a:latin typeface="Times New Roman"/>
                          <a:ea typeface="Times New Roman"/>
                        </a:rPr>
                        <a:t>lập</a:t>
                      </a:r>
                      <a:r>
                        <a:rPr lang="en-US" sz="1300" dirty="0">
                          <a:latin typeface="Times New Roman"/>
                          <a:ea typeface="Times New Roman"/>
                        </a:rPr>
                        <a:t> </a:t>
                      </a:r>
                      <a:r>
                        <a:rPr lang="en-US" sz="1300" dirty="0" err="1">
                          <a:latin typeface="Times New Roman"/>
                          <a:ea typeface="Times New Roman"/>
                        </a:rPr>
                        <a:t>với</a:t>
                      </a:r>
                      <a:r>
                        <a:rPr lang="en-US" sz="1300" dirty="0">
                          <a:latin typeface="Times New Roman"/>
                          <a:ea typeface="Times New Roman"/>
                        </a:rPr>
                        <a:t> </a:t>
                      </a:r>
                      <a:r>
                        <a:rPr lang="en-US" sz="1300" dirty="0" err="1">
                          <a:latin typeface="Times New Roman"/>
                          <a:ea typeface="Times New Roman"/>
                        </a:rPr>
                        <a:t>các</a:t>
                      </a:r>
                      <a:r>
                        <a:rPr lang="en-US" sz="1300" dirty="0">
                          <a:latin typeface="Times New Roman"/>
                          <a:ea typeface="Times New Roman"/>
                        </a:rPr>
                        <a:t> </a:t>
                      </a:r>
                      <a:r>
                        <a:rPr lang="en-US" sz="1300" dirty="0" err="1">
                          <a:latin typeface="Times New Roman"/>
                          <a:ea typeface="Times New Roman"/>
                        </a:rPr>
                        <a:t>đối</a:t>
                      </a:r>
                      <a:r>
                        <a:rPr lang="en-US" sz="1300" dirty="0">
                          <a:latin typeface="Times New Roman"/>
                          <a:ea typeface="Times New Roman"/>
                        </a:rPr>
                        <a:t> </a:t>
                      </a:r>
                      <a:r>
                        <a:rPr lang="en-US" sz="1300" dirty="0" err="1">
                          <a:latin typeface="Times New Roman"/>
                          <a:ea typeface="Times New Roman"/>
                        </a:rPr>
                        <a:t>tượng</a:t>
                      </a:r>
                      <a:r>
                        <a:rPr lang="en-US" sz="1300" dirty="0">
                          <a:latin typeface="Times New Roman"/>
                          <a:ea typeface="Times New Roman"/>
                        </a:rPr>
                        <a:t> </a:t>
                      </a:r>
                      <a:r>
                        <a:rPr lang="en-US" sz="1300" dirty="0" err="1">
                          <a:latin typeface="Times New Roman"/>
                          <a:ea typeface="Times New Roman"/>
                        </a:rPr>
                        <a:t>quan</a:t>
                      </a:r>
                      <a:r>
                        <a:rPr lang="en-US" sz="1300" dirty="0">
                          <a:latin typeface="Times New Roman"/>
                          <a:ea typeface="Times New Roman"/>
                        </a:rPr>
                        <a:t> </a:t>
                      </a:r>
                      <a:r>
                        <a:rPr lang="en-US" sz="1300" dirty="0" err="1">
                          <a:latin typeface="Times New Roman"/>
                          <a:ea typeface="Times New Roman"/>
                        </a:rPr>
                        <a:t>sát</a:t>
                      </a:r>
                      <a:r>
                        <a:rPr lang="en-US" sz="1300" dirty="0">
                          <a:latin typeface="Times New Roman"/>
                          <a:ea typeface="Times New Roman"/>
                        </a:rPr>
                        <a:t>.</a:t>
                      </a:r>
                    </a:p>
                    <a:p>
                      <a:pPr marL="0" marR="0">
                        <a:spcBef>
                          <a:spcPts val="0"/>
                        </a:spcBef>
                        <a:spcAft>
                          <a:spcPts val="0"/>
                        </a:spcAft>
                      </a:pPr>
                      <a:r>
                        <a:rPr lang="en-US" sz="1300" dirty="0" err="1">
                          <a:latin typeface="Times New Roman"/>
                          <a:ea typeface="Times New Roman"/>
                        </a:rPr>
                        <a:t>Chú</a:t>
                      </a:r>
                      <a:r>
                        <a:rPr lang="en-US" sz="1300" dirty="0">
                          <a:latin typeface="Times New Roman"/>
                          <a:ea typeface="Times New Roman"/>
                        </a:rPr>
                        <a:t> ý : </a:t>
                      </a:r>
                      <a:r>
                        <a:rPr lang="en-US" sz="1300" dirty="0" err="1">
                          <a:latin typeface="Times New Roman"/>
                          <a:ea typeface="Times New Roman"/>
                        </a:rPr>
                        <a:t>Mẫu</a:t>
                      </a:r>
                      <a:r>
                        <a:rPr lang="en-US" sz="1300" dirty="0">
                          <a:latin typeface="Times New Roman"/>
                          <a:ea typeface="Times New Roman"/>
                        </a:rPr>
                        <a:t> </a:t>
                      </a:r>
                      <a:r>
                        <a:rPr lang="en-US" sz="1300" dirty="0" err="1">
                          <a:latin typeface="Times New Roman"/>
                          <a:ea typeface="Times New Roman"/>
                        </a:rPr>
                        <a:t>kiến</a:t>
                      </a:r>
                      <a:r>
                        <a:rPr lang="en-US" sz="1300" dirty="0">
                          <a:latin typeface="Times New Roman"/>
                          <a:ea typeface="Times New Roman"/>
                        </a:rPr>
                        <a:t> </a:t>
                      </a:r>
                      <a:r>
                        <a:rPr lang="en-US" sz="1300" dirty="0" err="1">
                          <a:latin typeface="Times New Roman"/>
                          <a:ea typeface="Times New Roman"/>
                        </a:rPr>
                        <a:t>trúc</a:t>
                      </a:r>
                      <a:r>
                        <a:rPr lang="en-US" sz="1300" dirty="0">
                          <a:latin typeface="Times New Roman"/>
                          <a:ea typeface="Times New Roman"/>
                        </a:rPr>
                        <a:t> MVC </a:t>
                      </a:r>
                      <a:r>
                        <a:rPr lang="en-US" sz="1300" dirty="0" err="1">
                          <a:latin typeface="Times New Roman"/>
                          <a:ea typeface="Times New Roman"/>
                        </a:rPr>
                        <a:t>là</a:t>
                      </a:r>
                      <a:r>
                        <a:rPr lang="en-US" sz="1300" dirty="0">
                          <a:latin typeface="Times New Roman"/>
                          <a:ea typeface="Times New Roman"/>
                        </a:rPr>
                        <a:t> </a:t>
                      </a:r>
                      <a:r>
                        <a:rPr lang="en-US" sz="1300" dirty="0" err="1">
                          <a:latin typeface="Times New Roman"/>
                          <a:ea typeface="Times New Roman"/>
                        </a:rPr>
                        <a:t>sự</a:t>
                      </a:r>
                      <a:r>
                        <a:rPr lang="en-US" sz="1300" dirty="0">
                          <a:latin typeface="Times New Roman"/>
                          <a:ea typeface="Times New Roman"/>
                        </a:rPr>
                        <a:t> </a:t>
                      </a:r>
                      <a:r>
                        <a:rPr lang="en-US" sz="1300" dirty="0" err="1">
                          <a:latin typeface="Times New Roman"/>
                          <a:ea typeface="Times New Roman"/>
                        </a:rPr>
                        <a:t>mở</a:t>
                      </a:r>
                      <a:r>
                        <a:rPr lang="en-US" sz="1300" dirty="0">
                          <a:latin typeface="Times New Roman"/>
                          <a:ea typeface="Times New Roman"/>
                        </a:rPr>
                        <a:t> </a:t>
                      </a:r>
                      <a:r>
                        <a:rPr lang="en-US" sz="1300" dirty="0" err="1">
                          <a:latin typeface="Times New Roman"/>
                          <a:ea typeface="Times New Roman"/>
                        </a:rPr>
                        <a:t>rộng</a:t>
                      </a:r>
                      <a:r>
                        <a:rPr lang="en-US" sz="1300" dirty="0">
                          <a:latin typeface="Times New Roman"/>
                          <a:ea typeface="Times New Roman"/>
                        </a:rPr>
                        <a:t> </a:t>
                      </a:r>
                      <a:r>
                        <a:rPr lang="en-US" sz="1300" dirty="0" err="1">
                          <a:latin typeface="Times New Roman"/>
                          <a:ea typeface="Times New Roman"/>
                        </a:rPr>
                        <a:t>của</a:t>
                      </a:r>
                      <a:r>
                        <a:rPr lang="en-US" sz="1300" dirty="0">
                          <a:latin typeface="Times New Roman"/>
                          <a:ea typeface="Times New Roman"/>
                        </a:rPr>
                        <a:t> </a:t>
                      </a:r>
                      <a:r>
                        <a:rPr lang="en-US" sz="1300" dirty="0" err="1">
                          <a:latin typeface="Times New Roman"/>
                          <a:ea typeface="Times New Roman"/>
                        </a:rPr>
                        <a:t>mẫu</a:t>
                      </a:r>
                      <a:r>
                        <a:rPr lang="en-US" sz="1300" dirty="0">
                          <a:latin typeface="Times New Roman"/>
                          <a:ea typeface="Times New Roman"/>
                        </a:rPr>
                        <a:t> </a:t>
                      </a:r>
                      <a:r>
                        <a:rPr lang="en-US" sz="1300" dirty="0" err="1">
                          <a:latin typeface="Times New Roman"/>
                          <a:ea typeface="Times New Roman"/>
                        </a:rPr>
                        <a:t>thiết</a:t>
                      </a:r>
                      <a:r>
                        <a:rPr lang="en-US" sz="1300" dirty="0">
                          <a:latin typeface="Times New Roman"/>
                          <a:ea typeface="Times New Roman"/>
                        </a:rPr>
                        <a:t> </a:t>
                      </a:r>
                      <a:r>
                        <a:rPr lang="en-US" sz="1300" dirty="0" err="1">
                          <a:latin typeface="Times New Roman"/>
                          <a:ea typeface="Times New Roman"/>
                        </a:rPr>
                        <a:t>kế</a:t>
                      </a:r>
                      <a:r>
                        <a:rPr lang="en-US" sz="1300" dirty="0">
                          <a:latin typeface="Times New Roman"/>
                          <a:ea typeface="Times New Roman"/>
                        </a:rPr>
                        <a:t> Observer.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dirty="0" smtClean="0"/>
              <a:t>Command Pattern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7</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04800" y="2286000"/>
            <a:ext cx="8603007" cy="3581400"/>
          </a:xfrm>
          <a:prstGeom prst="rect">
            <a:avLst/>
          </a:prstGeom>
          <a:noFill/>
          <a:ln w="9525">
            <a:noFill/>
            <a:miter lim="800000"/>
            <a:headEnd/>
            <a:tailEnd/>
          </a:ln>
          <a:effectLst/>
        </p:spPr>
      </p:pic>
      <p:sp>
        <p:nvSpPr>
          <p:cNvPr id="6" name="Title 1"/>
          <p:cNvSpPr txBox="1">
            <a:spLocks/>
          </p:cNvSpPr>
          <p:nvPr/>
        </p:nvSpPr>
        <p:spPr>
          <a:xfrm>
            <a:off x="304800" y="2057400"/>
            <a:ext cx="8229600" cy="210312"/>
          </a:xfrm>
          <a:prstGeom prst="rect">
            <a:avLst/>
          </a:prstGeom>
        </p:spPr>
        <p:txBody>
          <a:bodyPr vert="horz" lIns="0" rIns="0" bIns="0" anchor="b">
            <a:normAutofit fontScale="97500" lnSpcReduction="10000"/>
          </a:bodyPr>
          <a:lstStyle/>
          <a:p>
            <a:pPr lvl="0">
              <a:spcBef>
                <a:spcPct val="0"/>
              </a:spcBef>
            </a:pPr>
            <a:r>
              <a:rPr lang="en-US" sz="1200" i="1" dirty="0" smtClean="0">
                <a:solidFill>
                  <a:schemeClr val="tx2"/>
                </a:solidFill>
                <a:latin typeface="+mj-lt"/>
                <a:ea typeface="+mj-ea"/>
                <a:cs typeface="+mj-cs"/>
              </a:rPr>
              <a:t>https://en.wikipedia.org/wiki/Command_pattern</a:t>
            </a:r>
            <a:endParaRPr kumimoji="0" lang="en-US" sz="1200" b="0"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smtClean="0"/>
              <a:t>Abstract Factory</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8</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10895" y="2514600"/>
            <a:ext cx="8244509" cy="3200400"/>
          </a:xfrm>
          <a:prstGeom prst="rect">
            <a:avLst/>
          </a:prstGeom>
          <a:noFill/>
          <a:ln w="9525">
            <a:noFill/>
            <a:miter lim="800000"/>
            <a:headEnd/>
            <a:tailEnd/>
          </a:ln>
          <a:effectLst/>
        </p:spPr>
      </p:pic>
      <p:sp>
        <p:nvSpPr>
          <p:cNvPr id="6" name="Title 1"/>
          <p:cNvSpPr txBox="1">
            <a:spLocks/>
          </p:cNvSpPr>
          <p:nvPr/>
        </p:nvSpPr>
        <p:spPr>
          <a:xfrm>
            <a:off x="457200" y="2209800"/>
            <a:ext cx="8229600" cy="228600"/>
          </a:xfrm>
          <a:prstGeom prst="rect">
            <a:avLst/>
          </a:prstGeom>
        </p:spPr>
        <p:txBody>
          <a:bodyPr vert="horz" lIns="0" rIns="0" bIns="0" anchor="b">
            <a:normAutofit/>
          </a:bodyPr>
          <a:lstStyle/>
          <a:p>
            <a:pPr lvl="0">
              <a:spcBef>
                <a:spcPct val="0"/>
              </a:spcBef>
            </a:pPr>
            <a:r>
              <a:rPr lang="en-US" sz="1200" i="1" dirty="0" smtClean="0">
                <a:solidFill>
                  <a:schemeClr val="tx2"/>
                </a:solidFill>
                <a:latin typeface="+mj-lt"/>
                <a:ea typeface="+mj-ea"/>
                <a:cs typeface="+mj-cs"/>
              </a:rPr>
              <a:t>https://en.wikipedia.org/wiki/Abstract_factory_pattern</a:t>
            </a:r>
            <a:endParaRPr kumimoji="0" lang="en-US" sz="1200" b="0"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438912"/>
          </a:xfrm>
        </p:spPr>
        <p:txBody>
          <a:bodyPr>
            <a:normAutofit fontScale="90000"/>
          </a:bodyPr>
          <a:lstStyle/>
          <a:p>
            <a:r>
              <a:rPr lang="en-US" sz="3200" dirty="0" smtClean="0"/>
              <a:t>Proxy Pattern</a:t>
            </a:r>
            <a:endParaRPr lang="en-US" sz="32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9</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819400" y="1295400"/>
            <a:ext cx="5257799" cy="5334000"/>
          </a:xfrm>
          <a:prstGeom prst="rect">
            <a:avLst/>
          </a:prstGeom>
          <a:noFill/>
          <a:ln w="9525">
            <a:noFill/>
            <a:miter lim="800000"/>
            <a:headEnd/>
            <a:tailEnd/>
          </a:ln>
          <a:effectLst/>
        </p:spPr>
      </p:pic>
      <p:sp>
        <p:nvSpPr>
          <p:cNvPr id="6" name="Title 1"/>
          <p:cNvSpPr txBox="1">
            <a:spLocks/>
          </p:cNvSpPr>
          <p:nvPr/>
        </p:nvSpPr>
        <p:spPr>
          <a:xfrm>
            <a:off x="2819400" y="990600"/>
            <a:ext cx="4343400" cy="3048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100" b="0" i="1" u="none" strike="noStrike" kern="1200" cap="none" spc="0" normalizeH="0" baseline="0" noProof="0" dirty="0" smtClean="0">
                <a:ln>
                  <a:noFill/>
                </a:ln>
                <a:solidFill>
                  <a:schemeClr val="tx2"/>
                </a:solidFill>
                <a:effectLst/>
                <a:uLnTx/>
                <a:uFillTx/>
                <a:latin typeface="+mj-lt"/>
                <a:ea typeface="+mj-ea"/>
                <a:cs typeface="+mj-cs"/>
              </a:rPr>
              <a:t>https://en.wikipedia.org/wiki/Proxy_pattern</a:t>
            </a:r>
            <a:endParaRPr kumimoji="0" lang="en-US" sz="1100" b="0"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8296</TotalTime>
  <Words>2431</Words>
  <Application>Microsoft Office PowerPoint</Application>
  <PresentationFormat>On-screen Show (4:3)</PresentationFormat>
  <Paragraphs>398</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Constantia</vt:lpstr>
      <vt:lpstr>굴림</vt:lpstr>
      <vt:lpstr>Times New Roman</vt:lpstr>
      <vt:lpstr>Wingdings 2</vt:lpstr>
      <vt:lpstr>ZapfHumnst BT</vt:lpstr>
      <vt:lpstr>Flow</vt:lpstr>
      <vt:lpstr>Phân tích Thiết kế HTTT</vt:lpstr>
      <vt:lpstr>Nội dung</vt:lpstr>
      <vt:lpstr>Tổng quan về Xác định cơ chế thiết kế</vt:lpstr>
      <vt:lpstr>Patterns và Frameworks</vt:lpstr>
      <vt:lpstr>Design Pattern là gì?</vt:lpstr>
      <vt:lpstr>Cách sử dụng một số mẫu</vt:lpstr>
      <vt:lpstr>Command Pattern</vt:lpstr>
      <vt:lpstr>Abstract Factory</vt:lpstr>
      <vt:lpstr>Proxy Pattern</vt:lpstr>
      <vt:lpstr>Observer pattern</vt:lpstr>
      <vt:lpstr>Phân loại Cơ chế phân tích</vt:lpstr>
      <vt:lpstr>Các cơ chế thiết kế và cài đặt</vt:lpstr>
      <vt:lpstr>PowerPoint Presentation</vt:lpstr>
      <vt:lpstr>Kiến trúc thực thi – Runtime Architecture</vt:lpstr>
      <vt:lpstr>Tổng Quan</vt:lpstr>
      <vt:lpstr>Process View</vt:lpstr>
      <vt:lpstr>Đồng thời (concurrency) là gì?</vt:lpstr>
      <vt:lpstr>Tại sạo chúng ta cần quan tâm tới sự đồng thời (Concurrency)?</vt:lpstr>
      <vt:lpstr>Các cơ chế tương tranh</vt:lpstr>
      <vt:lpstr>Khái niệm – Luồng và tiến trình</vt:lpstr>
      <vt:lpstr>PowerPoint Presentation</vt:lpstr>
      <vt:lpstr>Xác định tiến trình và luồng</vt:lpstr>
      <vt:lpstr>Mô hình hóa các tiến trình</vt:lpstr>
      <vt:lpstr>Mô hình hóa tiến trình: lược đồ lớp</vt:lpstr>
      <vt:lpstr>Mô hình hóa tiến trình: Lược đồ thành phần</vt:lpstr>
      <vt:lpstr>Tạo và hủy Tiến trình và Luồng</vt:lpstr>
      <vt:lpstr>Ví dụ: Tạo tiến trình và luồng</vt:lpstr>
      <vt:lpstr> Ánh xạ các tiến trình tới sự cài đặt </vt:lpstr>
      <vt:lpstr>Phân phối phần tử mô hình vào các tiến trình</vt:lpstr>
      <vt:lpstr>Những cân nhắc Phần tử thiết kế - tới – Tiến trình</vt:lpstr>
      <vt:lpstr>Các chiến thuật Phần tử thiết kế - tới Tiến trình</vt:lpstr>
      <vt:lpstr>Mô hình hóa việc ánh xạ phần tử vào Tiến trình</vt:lpstr>
      <vt:lpstr>Các quan hệ của tiến trình</vt:lpstr>
      <vt:lpstr>Ví dụ: Các tiến trình của Đăng ký môn học (Register for Course)</vt:lpstr>
      <vt:lpstr>Ví dụ: Các tiến trình của Đăng ký môn học (Register for Course)(cont.)</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HTTT</dc:title>
  <dc:creator>ThuGiang</dc:creator>
  <cp:lastModifiedBy>DaiPhongPC</cp:lastModifiedBy>
  <cp:revision>337</cp:revision>
  <dcterms:created xsi:type="dcterms:W3CDTF">2017-11-13T20:26:15Z</dcterms:created>
  <dcterms:modified xsi:type="dcterms:W3CDTF">2018-10-12T08:41:14Z</dcterms:modified>
</cp:coreProperties>
</file>